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15" r:id="rId2"/>
    <p:sldMasterId id="2147483781" r:id="rId3"/>
    <p:sldMasterId id="2147483800" r:id="rId4"/>
  </p:sldMasterIdLst>
  <p:notesMasterIdLst>
    <p:notesMasterId r:id="rId26"/>
  </p:notesMasterIdLst>
  <p:sldIdLst>
    <p:sldId id="257" r:id="rId5"/>
    <p:sldId id="311" r:id="rId6"/>
    <p:sldId id="260" r:id="rId7"/>
    <p:sldId id="312" r:id="rId8"/>
    <p:sldId id="304" r:id="rId9"/>
    <p:sldId id="305" r:id="rId10"/>
    <p:sldId id="288" r:id="rId11"/>
    <p:sldId id="289" r:id="rId12"/>
    <p:sldId id="291" r:id="rId13"/>
    <p:sldId id="292" r:id="rId14"/>
    <p:sldId id="293" r:id="rId15"/>
    <p:sldId id="294" r:id="rId16"/>
    <p:sldId id="302" r:id="rId17"/>
    <p:sldId id="308" r:id="rId18"/>
    <p:sldId id="309" r:id="rId19"/>
    <p:sldId id="307" r:id="rId20"/>
    <p:sldId id="310" r:id="rId21"/>
    <p:sldId id="297" r:id="rId22"/>
    <p:sldId id="299" r:id="rId23"/>
    <p:sldId id="298" r:id="rId24"/>
    <p:sldId id="296" r:id="rId25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971"/>
    <a:srgbClr val="47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 autoAdjust="0"/>
    <p:restoredTop sz="94609"/>
  </p:normalViewPr>
  <p:slideViewPr>
    <p:cSldViewPr snapToGrid="0" snapToObjects="1">
      <p:cViewPr>
        <p:scale>
          <a:sx n="60" d="100"/>
          <a:sy n="60" d="100"/>
        </p:scale>
        <p:origin x="2432" y="88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64008" cy="64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4C51B-5E49-4D01-9042-B6F9488125C9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52525"/>
            <a:ext cx="4149725" cy="3113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38436"/>
            <a:ext cx="5607050" cy="36320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60318"/>
            <a:ext cx="3038475" cy="46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760318"/>
            <a:ext cx="3038475" cy="46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6B365-8AFD-435B-8A14-8D096FFF1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7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A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103" y="3800904"/>
            <a:ext cx="7490426" cy="17526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Nim</a:t>
            </a:r>
            <a:r>
              <a:rPr lang="en-US" dirty="0" smtClean="0"/>
              <a:t> </a:t>
            </a:r>
            <a:r>
              <a:rPr lang="en-US" dirty="0" err="1" smtClean="0"/>
              <a:t>Chinniah</a:t>
            </a:r>
            <a:r>
              <a:rPr lang="en-US" dirty="0" smtClean="0"/>
              <a:t>, Executive Vice President</a:t>
            </a:r>
          </a:p>
          <a:p>
            <a:r>
              <a:rPr lang="en-US" dirty="0" smtClean="0"/>
              <a:t>September 10,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4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A_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8375" y="3114987"/>
            <a:ext cx="2110154" cy="584775"/>
          </a:xfrm>
          <a:prstGeom prst="rect">
            <a:avLst/>
          </a:prstGeom>
          <a:solidFill>
            <a:srgbClr val="3D197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MSHE</a:t>
            </a:r>
            <a:r>
              <a:rPr lang="en-US" sz="3200" b="1" baseline="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urple w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47943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5pPr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D234-453C-3D4F-B943-7FA525BB774D}" type="slidenum">
              <a:rPr lang="en-US" smtClean="0">
                <a:ea typeface="MS PGothic" charset="0"/>
              </a:rPr>
              <a:pPr lvl="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MS PGothic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1789113" y="219075"/>
            <a:ext cx="7209798" cy="117316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b="1" i="0">
                <a:solidFill>
                  <a:srgbClr val="3D19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6378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on Purple w/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89113" y="178110"/>
            <a:ext cx="7209798" cy="117316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b="1" i="0">
                <a:solidFill>
                  <a:srgbClr val="3D19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42702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 Purple w/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88378" y="1288911"/>
            <a:ext cx="8767245" cy="4188959"/>
          </a:xfrm>
          <a:prstGeom prst="rect">
            <a:avLst/>
          </a:prstGeom>
          <a:solidFill>
            <a:srgbClr val="3D19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6595" y="1383954"/>
            <a:ext cx="2879725" cy="1980482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6595" y="3364436"/>
            <a:ext cx="2879725" cy="1962868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185276" y="1392761"/>
            <a:ext cx="2966848" cy="394335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71080" y="1403978"/>
            <a:ext cx="2700424" cy="3943350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defRPr sz="1800">
                <a:latin typeface="Georgia"/>
                <a:cs typeface="Georgia"/>
              </a:defRPr>
            </a:lvl2pPr>
            <a:lvl3pPr>
              <a:defRPr sz="1800">
                <a:latin typeface="Georgia"/>
                <a:cs typeface="Georgia"/>
              </a:defRPr>
            </a:lvl3pPr>
            <a:lvl4pPr>
              <a:defRPr sz="1800">
                <a:latin typeface="Georgia"/>
                <a:cs typeface="Georgia"/>
              </a:defRPr>
            </a:lvl4pPr>
            <a:lvl5pPr>
              <a:defRPr sz="1800">
                <a:latin typeface="Georgia"/>
                <a:cs typeface="Georgi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1846798" y="136194"/>
            <a:ext cx="7108825" cy="1057275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b="1" i="0">
                <a:solidFill>
                  <a:srgbClr val="3D19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 b="1" i="0">
                <a:solidFill>
                  <a:srgbClr val="3D1971"/>
                </a:solidFill>
                <a:latin typeface="Arial"/>
                <a:cs typeface="Arial"/>
              </a:defRPr>
            </a:lvl1pPr>
          </a:lstStyle>
          <a:p>
            <a:fld id="{ECFC26E7-60AA-B048-BB85-17431F59C0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5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89113" y="219075"/>
            <a:ext cx="7209798" cy="117316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b="1" i="0">
                <a:solidFill>
                  <a:srgbClr val="3D19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0355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789113" y="219075"/>
            <a:ext cx="7209798" cy="1173163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b="1" i="0">
                <a:solidFill>
                  <a:srgbClr val="3D19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7125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4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D19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lumniAssociation_Shorthand_White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4" y="3131808"/>
            <a:ext cx="4871745" cy="54613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840480" y="3107364"/>
            <a:ext cx="4886553" cy="584775"/>
          </a:xfrm>
          <a:prstGeom prst="rect">
            <a:avLst/>
          </a:prstGeom>
          <a:solidFill>
            <a:srgbClr val="3D197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EXECUTIVE</a:t>
            </a:r>
            <a:r>
              <a:rPr lang="en-US" sz="3200" b="1" baseline="0" dirty="0" smtClean="0">
                <a:solidFill>
                  <a:schemeClr val="bg1"/>
                </a:solidFill>
              </a:rPr>
              <a:t> VICE PRESIDENT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D19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lumniAssociation_Shorthand_White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4" y="3131808"/>
            <a:ext cx="4871745" cy="54613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840480" y="3107364"/>
            <a:ext cx="4886553" cy="584775"/>
          </a:xfrm>
          <a:prstGeom prst="rect">
            <a:avLst/>
          </a:prstGeom>
          <a:solidFill>
            <a:srgbClr val="3D197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AHEAD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8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50758"/>
            <a:ext cx="9144000" cy="707242"/>
          </a:xfrm>
          <a:prstGeom prst="rect">
            <a:avLst/>
          </a:prstGeom>
          <a:solidFill>
            <a:srgbClr val="3D19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lumniAssociation_Shorthand_White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" y="6362513"/>
            <a:ext cx="2767606" cy="31025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87245" y="6301921"/>
            <a:ext cx="5389212" cy="400110"/>
          </a:xfrm>
          <a:prstGeom prst="rect">
            <a:avLst/>
          </a:prstGeom>
          <a:solidFill>
            <a:srgbClr val="3D197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MASTERS OF SCIENCE IN HIGHER EDUCATION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4" r:id="rId2"/>
    <p:sldLayoutId id="2147483795" r:id="rId3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200" b="1" i="0" kern="1200">
          <a:solidFill>
            <a:srgbClr val="3D1971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rthwestern_Wordmark_Tab.eps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8"/>
          <a:stretch/>
        </p:blipFill>
        <p:spPr>
          <a:xfrm>
            <a:off x="0" y="6016629"/>
            <a:ext cx="9144000" cy="12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14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nces.ed.gov/surveys/SurveyGroups.asp?group=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file:///E:\ssi_ico.ico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852871" y="3820578"/>
            <a:ext cx="7490426" cy="146262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US DEPARTMENT OF EDUCATION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NATIONAL CENTER FOR EDUCATION STATISTICS (NCES)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POSTSECONDARY DATASETS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90262" y="5986998"/>
            <a:ext cx="1803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Lisa Metzger-Mugg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5424449" y="3111870"/>
            <a:ext cx="3287711" cy="114215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 smtClean="0"/>
              <a:t>MASTERS OF SCIENCE IN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HIGHER EDUCATION</a:t>
            </a:r>
          </a:p>
          <a:p>
            <a:pPr>
              <a:spcBef>
                <a:spcPts val="0"/>
              </a:spcBef>
            </a:pPr>
            <a:r>
              <a:rPr lang="en-US" sz="1100" b="0" dirty="0" smtClean="0"/>
              <a:t>					</a:t>
            </a:r>
            <a:r>
              <a:rPr lang="en-US" b="0" dirty="0" smtClean="0"/>
              <a:t>							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83204" y="3111875"/>
            <a:ext cx="0" cy="545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09785" y="5713047"/>
            <a:ext cx="6729046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NCES Postsecondary Datasets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872697"/>
            <a:ext cx="8229600" cy="51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NCES Postsecondary Datasets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842962"/>
            <a:ext cx="7915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1"/>
            <a:ext cx="8795711" cy="815118"/>
          </a:xfrm>
        </p:spPr>
        <p:txBody>
          <a:bodyPr/>
          <a:lstStyle/>
          <a:p>
            <a:r>
              <a:rPr lang="en-US" dirty="0" smtClean="0"/>
              <a:t>Beginning Postsecondary Students (BPS)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77" y="810191"/>
            <a:ext cx="880012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Longitudinal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Same cohort of students followed at 3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6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year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representative of first-time beginning students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BPS:04/09 dataset includes 16,700 students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Transcripts available for this cohort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student college experience and attainment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 and pre-college characteristics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Persistence and enrollment information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and social experiences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College financing (income, debt, influence on persistenc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 to employment</a:t>
            </a:r>
          </a:p>
          <a:p>
            <a:pPr lvl="1">
              <a:lnSpc>
                <a:spcPct val="12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1"/>
            <a:ext cx="8795711" cy="815118"/>
          </a:xfrm>
        </p:spPr>
        <p:txBody>
          <a:bodyPr/>
          <a:lstStyle/>
          <a:p>
            <a:r>
              <a:rPr lang="en-US" dirty="0" smtClean="0"/>
              <a:t>Baccalaureate and Beyond (B&amp;B)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77" y="634502"/>
            <a:ext cx="8800123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Longitudinal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Latest cohort drawn from the 2008 National Postsecondary Student Aid Study (NPSAS) and followed up in 2009 and 2012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representative of bachelor’s degree recipients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Approximately 19,000 in sample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college graduate post-baccalaureate experience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 experience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Entry and persistence in graduate education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and debt repayment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Undergraduate experience, participation in community service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0" y="178111"/>
            <a:ext cx="8998911" cy="815118"/>
          </a:xfrm>
        </p:spPr>
        <p:txBody>
          <a:bodyPr/>
          <a:lstStyle/>
          <a:p>
            <a:r>
              <a:rPr lang="en-US" dirty="0" smtClean="0"/>
              <a:t>National Postsecondary Student Aid Study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77" y="634502"/>
            <a:ext cx="8800123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Cross-sectional foundation for BPS and B&amp;B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Nationally representative sample; every 4 years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NPSAS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:08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contains approximately 114,000 undergrads, 24,000 graduates enrolled between July 1, 2007 and June 30, 2008 at 1,900 institutions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Student-level records on financial aid from federal government, states, institutions, and private agencies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Family circumstances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and work experiences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and professional expectations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0" y="178111"/>
            <a:ext cx="8998911" cy="815118"/>
          </a:xfrm>
        </p:spPr>
        <p:txBody>
          <a:bodyPr/>
          <a:lstStyle/>
          <a:p>
            <a:r>
              <a:rPr lang="en-US" dirty="0" smtClean="0"/>
              <a:t>National Study of Postsecondary Faculty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77" y="870984"/>
            <a:ext cx="8800123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Nationally representative of faculty and instructional staff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NSOPF: 04 includes1,080 Public and private institutions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35,000 faculty and instructional staff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information on: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Workloads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Salaries and benefits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Attitutudes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plans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5000"/>
              </a:lnSpc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-331073" y="162344"/>
            <a:ext cx="9503408" cy="1173163"/>
          </a:xfrm>
        </p:spPr>
        <p:txBody>
          <a:bodyPr/>
          <a:lstStyle/>
          <a:p>
            <a:r>
              <a:rPr lang="en-US" dirty="0" smtClean="0"/>
              <a:t>Population Distinctions &amp; Outcome Measures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9870" y="1325477"/>
            <a:ext cx="242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" y="977462"/>
            <a:ext cx="7945821" cy="49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Data Lab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8" y="764691"/>
            <a:ext cx="7866444" cy="51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Data 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8110"/>
            <a:ext cx="6700345" cy="57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Data 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5179"/>
            <a:ext cx="5825195" cy="61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7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Frequently Used Tables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25"/>
            <a:ext cx="5820925" cy="53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1"/>
            <a:ext cx="8795711" cy="815118"/>
          </a:xfrm>
        </p:spPr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8" y="773903"/>
            <a:ext cx="7777984" cy="53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6648" y="869890"/>
            <a:ext cx="911273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Survey design: Longitudinal and cross-sectional data sets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focus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Undergraduate students or Graduate/Professional students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Undergrad or Doctoral Graduates/Alumni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Faculty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Institutional level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 level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or Qualitative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Secondary Data Analysis or Use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Use or Restricted Use License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Link to Use For Description  of NCES Surveys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209" y="3104707"/>
            <a:ext cx="547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nces.ed.gov/surveys/SurveyGroups.asp?group=2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1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Longitudinal &amp; Cross Sectional Datasets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9870" y="1325477"/>
            <a:ext cx="242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6" y="800294"/>
            <a:ext cx="6195848" cy="52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-331073" y="162344"/>
            <a:ext cx="9503408" cy="1173163"/>
          </a:xfrm>
        </p:spPr>
        <p:txBody>
          <a:bodyPr/>
          <a:lstStyle/>
          <a:p>
            <a:r>
              <a:rPr lang="en-US" dirty="0" smtClean="0"/>
              <a:t>Population Distinctions &amp; Outcome Measures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9870" y="1325477"/>
            <a:ext cx="242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" y="977462"/>
            <a:ext cx="7945821" cy="49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3877" y="1123240"/>
            <a:ext cx="828431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Study design and data collection already completed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 cross sectional and longitudinal data that would have been costly and taken years to complete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may be higher quality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More representative of the target population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Oversampling of low prevalence groups allows for increased statistical precision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Breadth - datasets contain thousands of variables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Ideal for theses, dissertations, class projects to address research questions in higher education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-15629" y="178110"/>
            <a:ext cx="8891616" cy="1173163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91700" y="6365975"/>
            <a:ext cx="2479432" cy="365125"/>
          </a:xfrm>
          <a:prstGeom prst="rect">
            <a:avLst/>
          </a:prstGeom>
        </p:spPr>
        <p:txBody>
          <a:bodyPr vert="horz"/>
          <a:lstStyle>
            <a:lvl1pPr marL="0" indent="0" algn="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1" i="0" kern="1200">
                <a:solidFill>
                  <a:srgbClr val="3D1971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0" lvl="4" indent="0" eaLnBrk="0" hangingPunct="0">
              <a:spcBef>
                <a:spcPct val="0"/>
              </a:spcBef>
              <a:buNone/>
              <a:defRPr/>
            </a:pPr>
            <a:endParaRPr lang="en-US" dirty="0">
              <a:solidFill>
                <a:schemeClr val="bg1"/>
              </a:solidFill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3877" y="651060"/>
            <a:ext cx="886264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Study design already complete; may not be applicable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may lack depth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Constructs may not be operationally defined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regarding study design and data collection procedures may be scarce or difficult to understand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understand methodological and technical issues relevant to national data collection (Check study website for errors and updates)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require increased knowledge of data analysis methods or statistics software </a:t>
            </a: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of sampling, missing data, recoding, creating new variables, use of weights, identifying outliers, non-normality 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8924" y="45250"/>
            <a:ext cx="8501656" cy="1173163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03200" y="178110"/>
            <a:ext cx="8795711" cy="1173163"/>
          </a:xfrm>
        </p:spPr>
        <p:txBody>
          <a:bodyPr/>
          <a:lstStyle/>
          <a:p>
            <a:r>
              <a:rPr lang="en-US" dirty="0" smtClean="0"/>
              <a:t>NCES Postsecondary Datasets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9702" y="751963"/>
            <a:ext cx="508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Available on the NCES Website </a:t>
            </a:r>
            <a:r>
              <a:rPr lang="en-US" dirty="0" smtClean="0">
                <a:hlinkClick r:id="rId2" action="ppaction://hlinkfile"/>
              </a:rPr>
              <a:t>https</a:t>
            </a:r>
            <a:r>
              <a:rPr lang="en-US" dirty="0">
                <a:hlinkClick r:id="rId2" action="ppaction://hlinkfile"/>
              </a:rPr>
              <a:t>://nces.ed.gov/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4" y="1121295"/>
            <a:ext cx="8229600" cy="49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A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AA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_Purple">
  <a:themeElements>
    <a:clrScheme name="Campaign 1">
      <a:dk1>
        <a:sysClr val="windowText" lastClr="000000"/>
      </a:dk1>
      <a:lt1>
        <a:sysClr val="window" lastClr="FFFFFF"/>
      </a:lt1>
      <a:dk2>
        <a:srgbClr val="633394"/>
      </a:dk2>
      <a:lt2>
        <a:srgbClr val="E7E6E6"/>
      </a:lt2>
      <a:accent1>
        <a:srgbClr val="361258"/>
      </a:accent1>
      <a:accent2>
        <a:srgbClr val="9267B7"/>
      </a:accent2>
      <a:accent3>
        <a:srgbClr val="625FB1"/>
      </a:accent3>
      <a:accent4>
        <a:srgbClr val="4C1B88"/>
      </a:accent4>
      <a:accent5>
        <a:srgbClr val="AEA6DA"/>
      </a:accent5>
      <a:accent6>
        <a:srgbClr val="6D5EA8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U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2508</TotalTime>
  <Words>507</Words>
  <Application>Microsoft Macintosh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Georgia</vt:lpstr>
      <vt:lpstr>MS PGothic</vt:lpstr>
      <vt:lpstr>ＭＳ Ｐゴシック</vt:lpstr>
      <vt:lpstr>Wingdings</vt:lpstr>
      <vt:lpstr>Arial</vt:lpstr>
      <vt:lpstr>Calibri</vt:lpstr>
      <vt:lpstr>NAA_Title</vt:lpstr>
      <vt:lpstr>1_NAA_Title</vt:lpstr>
      <vt:lpstr>White_Purple</vt:lpstr>
      <vt:lpstr>NU_Design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Northwestern Alumni Relations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Carney</dc:creator>
  <cp:lastModifiedBy>Lois C Trautvetter</cp:lastModifiedBy>
  <cp:revision>169</cp:revision>
  <cp:lastPrinted>2015-10-01T22:46:08Z</cp:lastPrinted>
  <dcterms:created xsi:type="dcterms:W3CDTF">2015-08-13T19:56:37Z</dcterms:created>
  <dcterms:modified xsi:type="dcterms:W3CDTF">2015-10-02T01:11:38Z</dcterms:modified>
</cp:coreProperties>
</file>