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4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2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8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1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10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1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Johanna Greeß, Alina Gerlach, Annika Schulte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D262-B5EA-42D3-8775-3EBD6E650A2E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Johanna Greeß, Alina Gerlach, Annika Schulte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C959-1878-49CF-8F98-01E509192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7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b="1" dirty="0" smtClean="0"/>
              <a:t>2. Wie funktioniert die Methode von </a:t>
            </a:r>
            <a:r>
              <a:rPr lang="de-DE" sz="3200" b="1" dirty="0" err="1" smtClean="0"/>
              <a:t>Milgram</a:t>
            </a:r>
            <a:r>
              <a:rPr lang="de-DE" sz="3200" b="1" dirty="0" smtClean="0"/>
              <a:t> und </a:t>
            </a:r>
            <a:r>
              <a:rPr lang="de-DE" sz="3200" b="1" dirty="0" err="1" smtClean="0"/>
              <a:t>Dodds</a:t>
            </a:r>
            <a:r>
              <a:rPr lang="de-DE" sz="3200" b="1" dirty="0" smtClean="0"/>
              <a:t> et al</a:t>
            </a:r>
            <a:r>
              <a:rPr lang="de-DE" sz="3200" dirty="0" smtClean="0"/>
              <a:t>.?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Milgram</a:t>
            </a:r>
            <a:r>
              <a:rPr lang="de-DE" sz="1600" dirty="0" smtClean="0"/>
              <a:t>: Ein Päckchen soll von Person A zu einer unbekannten Person B gelangen.</a:t>
            </a:r>
          </a:p>
          <a:p>
            <a:pPr lvl="0"/>
            <a:endParaRPr lang="de-DE" sz="1600" u="sng" dirty="0" smtClean="0"/>
          </a:p>
          <a:p>
            <a:pPr lvl="0"/>
            <a:r>
              <a:rPr lang="de-DE" sz="1600" b="1" dirty="0" smtClean="0"/>
              <a:t>Auswahl</a:t>
            </a:r>
            <a:r>
              <a:rPr lang="de-DE" sz="1600" dirty="0" smtClean="0"/>
              <a:t> von einer </a:t>
            </a:r>
            <a:r>
              <a:rPr lang="de-DE" sz="1600" b="1" dirty="0" smtClean="0"/>
              <a:t>freiwilligen Person A </a:t>
            </a:r>
            <a:r>
              <a:rPr lang="de-DE" sz="1600" dirty="0" smtClean="0"/>
              <a:t> and einem der </a:t>
            </a:r>
            <a:r>
              <a:rPr lang="de-DE" sz="1600" b="1" dirty="0" err="1" smtClean="0"/>
              <a:t>Starting</a:t>
            </a:r>
            <a:r>
              <a:rPr lang="de-DE" sz="1600" b="1" dirty="0" smtClean="0"/>
              <a:t>-Points </a:t>
            </a:r>
            <a:r>
              <a:rPr lang="de-DE" sz="1600" dirty="0" smtClean="0"/>
              <a:t>(Nebraska &amp; </a:t>
            </a:r>
            <a:r>
              <a:rPr lang="de-DE" sz="1600" dirty="0"/>
              <a:t>K</a:t>
            </a:r>
            <a:r>
              <a:rPr lang="de-DE" sz="1600" dirty="0" smtClean="0"/>
              <a:t>ansas)</a:t>
            </a:r>
            <a:endParaRPr lang="de-DE" sz="1600" b="1" dirty="0" smtClean="0"/>
          </a:p>
          <a:p>
            <a:pPr lvl="0"/>
            <a:r>
              <a:rPr lang="de-DE" sz="1600" dirty="0" smtClean="0"/>
              <a:t>Person B </a:t>
            </a:r>
            <a:r>
              <a:rPr lang="de-DE" sz="1600" b="1" dirty="0" smtClean="0"/>
              <a:t>ist so weit wie möglich </a:t>
            </a:r>
            <a:r>
              <a:rPr lang="de-DE" sz="1600" dirty="0" smtClean="0"/>
              <a:t>weg von Person A (zB anderer US-Bundesstaat)</a:t>
            </a:r>
          </a:p>
          <a:p>
            <a:pPr marL="0" lvl="0" indent="0">
              <a:buNone/>
            </a:pPr>
            <a:endParaRPr lang="de-DE" sz="1600" dirty="0" smtClean="0"/>
          </a:p>
          <a:p>
            <a:r>
              <a:rPr lang="de-DE" sz="1600" dirty="0" smtClean="0"/>
              <a:t>Person A sucht sich selbst eine geeignete Person im engen Bekanntenkreis</a:t>
            </a:r>
            <a:r>
              <a:rPr lang="de-DE" sz="1600" dirty="0" smtClean="0"/>
              <a:t>, über den möglicherweise die Botschaft von Person A zu Person B gelangen kann 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Kriterium </a:t>
            </a:r>
            <a:r>
              <a:rPr lang="de-DE" sz="1600" b="1" dirty="0" smtClean="0"/>
              <a:t>Kennen der Person beim Vornamen</a:t>
            </a:r>
            <a:endParaRPr lang="de-DE" sz="1600" dirty="0" smtClean="0"/>
          </a:p>
          <a:p>
            <a:pPr lvl="0"/>
            <a:r>
              <a:rPr lang="de-DE" sz="1600" b="1" dirty="0" smtClean="0"/>
              <a:t>Target Information: </a:t>
            </a:r>
            <a:r>
              <a:rPr lang="de-DE" sz="1600" dirty="0" smtClean="0"/>
              <a:t>Name und relevante Fakten über Person B &amp; Rules (zB Die Person nicht zu kontaktieren, wenn sie unbekannt ist)</a:t>
            </a:r>
          </a:p>
          <a:p>
            <a:pPr marL="0" lvl="0" indent="0">
              <a:buNone/>
            </a:pPr>
            <a:endParaRPr lang="de-DE" sz="1600" dirty="0"/>
          </a:p>
          <a:p>
            <a:pPr lvl="0"/>
            <a:r>
              <a:rPr lang="de-DE" sz="1600" b="1" dirty="0" smtClean="0"/>
              <a:t>Tracking</a:t>
            </a:r>
            <a:r>
              <a:rPr lang="de-DE" sz="1600" dirty="0" smtClean="0"/>
              <a:t>: Codierte Bögen im Päckchen, die jede Person in der Versandkette ausfüllt und an </a:t>
            </a:r>
            <a:r>
              <a:rPr lang="de-DE" sz="1600" dirty="0" err="1" smtClean="0"/>
              <a:t>Milgram</a:t>
            </a:r>
            <a:r>
              <a:rPr lang="de-DE" sz="1600" dirty="0" smtClean="0"/>
              <a:t> (anonym) versendet </a:t>
            </a:r>
          </a:p>
          <a:p>
            <a:pPr lvl="0"/>
            <a:r>
              <a:rPr lang="de-DE" sz="1600" b="1" dirty="0" smtClean="0"/>
              <a:t>Namen auf dem Päckchen</a:t>
            </a:r>
            <a:r>
              <a:rPr lang="de-DE" sz="1600" dirty="0" smtClean="0"/>
              <a:t>: Sichtbar für jede Person in der Kette, um Loops zu vermeiden</a:t>
            </a:r>
          </a:p>
          <a:p>
            <a:pPr lvl="0"/>
            <a:endParaRPr lang="de-DE" sz="1600" dirty="0" smtClean="0"/>
          </a:p>
          <a:p>
            <a:pPr lvl="0"/>
            <a:endParaRPr lang="de-DE" sz="1600" dirty="0" smtClean="0"/>
          </a:p>
          <a:p>
            <a:pPr lvl="0"/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819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b="1" dirty="0" smtClean="0"/>
              <a:t>2. Wie funktioniert die Methode von </a:t>
            </a:r>
            <a:r>
              <a:rPr lang="de-DE" sz="3200" b="1" dirty="0" err="1" smtClean="0"/>
              <a:t>Milgram</a:t>
            </a:r>
            <a:r>
              <a:rPr lang="de-DE" sz="3200" b="1" dirty="0" smtClean="0"/>
              <a:t> und </a:t>
            </a:r>
            <a:r>
              <a:rPr lang="de-DE" sz="3200" b="1" dirty="0" err="1" smtClean="0"/>
              <a:t>Dodds</a:t>
            </a:r>
            <a:r>
              <a:rPr lang="de-DE" sz="3200" b="1" dirty="0" smtClean="0"/>
              <a:t> et al</a:t>
            </a:r>
            <a:r>
              <a:rPr lang="de-DE" sz="3200" dirty="0" smtClean="0"/>
              <a:t>.?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Milgram</a:t>
            </a:r>
            <a:endParaRPr lang="de-DE" sz="1600" u="sng" dirty="0" smtClean="0"/>
          </a:p>
          <a:p>
            <a:pPr lvl="0"/>
            <a:r>
              <a:rPr lang="de-DE" sz="1600" dirty="0" smtClean="0"/>
              <a:t>160 Päckchen versendet, 44 Ketten wurden abgeschlossen (126 nicht)</a:t>
            </a:r>
          </a:p>
          <a:p>
            <a:pPr lvl="0"/>
            <a:r>
              <a:rPr lang="de-DE" sz="1600" dirty="0" smtClean="0"/>
              <a:t>Sender zu bekannter Person:</a:t>
            </a:r>
          </a:p>
          <a:p>
            <a:pPr lvl="1"/>
            <a:r>
              <a:rPr lang="de-DE" sz="1600" dirty="0" err="1" smtClean="0"/>
              <a:t>Female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</a:t>
            </a:r>
            <a:r>
              <a:rPr lang="de-DE" sz="1600" dirty="0" err="1" smtClean="0">
                <a:sym typeface="Wingdings"/>
              </a:rPr>
              <a:t>Female</a:t>
            </a:r>
            <a:r>
              <a:rPr lang="de-DE" sz="1600" dirty="0" smtClean="0">
                <a:sym typeface="Wingdings"/>
              </a:rPr>
              <a:t>  56</a:t>
            </a:r>
          </a:p>
          <a:p>
            <a:pPr lvl="1"/>
            <a:r>
              <a:rPr lang="de-DE" sz="1600" dirty="0" smtClean="0">
                <a:sym typeface="Wingdings"/>
              </a:rPr>
              <a:t>Male  Male 58</a:t>
            </a:r>
          </a:p>
          <a:p>
            <a:pPr lvl="1"/>
            <a:r>
              <a:rPr lang="de-DE" sz="1600" dirty="0" err="1" smtClean="0">
                <a:sym typeface="Wingdings"/>
              </a:rPr>
              <a:t>Female</a:t>
            </a:r>
            <a:r>
              <a:rPr lang="de-DE" sz="1600" dirty="0" smtClean="0">
                <a:sym typeface="Wingdings"/>
              </a:rPr>
              <a:t>  Male 18</a:t>
            </a:r>
          </a:p>
          <a:p>
            <a:pPr lvl="1"/>
            <a:r>
              <a:rPr lang="de-DE" sz="1600" dirty="0" smtClean="0">
                <a:sym typeface="Wingdings"/>
              </a:rPr>
              <a:t>Male  </a:t>
            </a:r>
            <a:r>
              <a:rPr lang="de-DE" sz="1600" dirty="0" err="1" smtClean="0">
                <a:sym typeface="Wingdings"/>
              </a:rPr>
              <a:t>Female</a:t>
            </a:r>
            <a:r>
              <a:rPr lang="de-DE" sz="1600" dirty="0" smtClean="0">
                <a:sym typeface="Wingdings"/>
              </a:rPr>
              <a:t> 13</a:t>
            </a:r>
            <a:endParaRPr lang="de-DE" sz="2000" dirty="0"/>
          </a:p>
          <a:p>
            <a:pPr lvl="0"/>
            <a:endParaRPr lang="de-DE" sz="1600" dirty="0" smtClean="0"/>
          </a:p>
          <a:p>
            <a:pPr lvl="0"/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765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b="1" dirty="0" smtClean="0"/>
              <a:t>2. Wie funktioniert die Methode von </a:t>
            </a:r>
            <a:r>
              <a:rPr lang="de-DE" sz="3200" b="1" dirty="0" err="1" smtClean="0"/>
              <a:t>Milgram</a:t>
            </a:r>
            <a:r>
              <a:rPr lang="de-DE" sz="3200" b="1" dirty="0" smtClean="0"/>
              <a:t> und </a:t>
            </a:r>
            <a:r>
              <a:rPr lang="de-DE" sz="3200" b="1" dirty="0" err="1" smtClean="0"/>
              <a:t>Dodds</a:t>
            </a:r>
            <a:r>
              <a:rPr lang="de-DE" sz="3200" b="1" dirty="0" smtClean="0"/>
              <a:t> et al</a:t>
            </a:r>
            <a:r>
              <a:rPr lang="de-DE" sz="3200" dirty="0" smtClean="0"/>
              <a:t>.?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000" b="1" dirty="0" err="1" smtClean="0"/>
              <a:t>Dodds</a:t>
            </a:r>
            <a:r>
              <a:rPr lang="de-DE" sz="2000" b="1" dirty="0" smtClean="0"/>
              <a:t> et al.:</a:t>
            </a:r>
            <a:r>
              <a:rPr lang="de-DE" sz="2000" dirty="0" smtClean="0"/>
              <a:t> Email soll durch „</a:t>
            </a:r>
            <a:r>
              <a:rPr lang="de-DE" sz="2000" dirty="0" err="1" smtClean="0"/>
              <a:t>forwarden</a:t>
            </a:r>
            <a:r>
              <a:rPr lang="de-DE" sz="2000" dirty="0" smtClean="0"/>
              <a:t>“ an Zielperson gelangen</a:t>
            </a:r>
          </a:p>
          <a:p>
            <a:pPr marL="0" indent="0">
              <a:buNone/>
            </a:pPr>
            <a:endParaRPr lang="de-DE" sz="1600" b="1" dirty="0"/>
          </a:p>
          <a:p>
            <a:r>
              <a:rPr lang="de-DE" sz="1600" b="1" dirty="0" smtClean="0"/>
              <a:t>Target-Gruppe: </a:t>
            </a:r>
            <a:r>
              <a:rPr lang="de-DE" sz="1600" dirty="0" smtClean="0"/>
              <a:t>18</a:t>
            </a:r>
            <a:r>
              <a:rPr lang="de-DE" sz="1600" b="1" dirty="0" smtClean="0"/>
              <a:t> </a:t>
            </a:r>
            <a:r>
              <a:rPr lang="de-DE" sz="1600" dirty="0" smtClean="0"/>
              <a:t>Menschen aus 13 verschiedenen Ländern (willkürlich zusammengestellt um heterogene Gruppe zu erhalten)</a:t>
            </a:r>
          </a:p>
          <a:p>
            <a:pPr lvl="1"/>
            <a:r>
              <a:rPr lang="de-DE" sz="1500" dirty="0" smtClean="0"/>
              <a:t>zB Eliteprofessor, Tierarzt, Polizeimann, ..</a:t>
            </a:r>
          </a:p>
          <a:p>
            <a:pPr marL="457200" lvl="1" indent="0">
              <a:buNone/>
            </a:pPr>
            <a:endParaRPr lang="de-DE" sz="1500" dirty="0" smtClean="0"/>
          </a:p>
          <a:p>
            <a:r>
              <a:rPr lang="de-DE" sz="1600" b="1" dirty="0" smtClean="0"/>
              <a:t>Sender-Gruppe: </a:t>
            </a:r>
            <a:r>
              <a:rPr lang="de-DE" sz="1600" dirty="0" smtClean="0"/>
              <a:t>Freiwillige</a:t>
            </a:r>
            <a:r>
              <a:rPr lang="de-DE" sz="1600" b="1" dirty="0" smtClean="0"/>
              <a:t> </a:t>
            </a:r>
            <a:r>
              <a:rPr lang="de-DE" sz="1600" dirty="0" smtClean="0"/>
              <a:t>Online-Anmeldung für die Studie (ebenfalls heterogene Gruppe), demographische Variablen erhoben </a:t>
            </a:r>
            <a:r>
              <a:rPr lang="de-DE" sz="1600" dirty="0" smtClean="0">
                <a:sym typeface="Wingdings"/>
              </a:rPr>
              <a:t> 60.000 Teilnehmer, von denen 24.163 Ketten gestartet wurden</a:t>
            </a:r>
          </a:p>
          <a:p>
            <a:pPr lvl="1"/>
            <a:r>
              <a:rPr lang="de-DE" sz="1500" dirty="0" smtClean="0"/>
              <a:t>„Typischer“ Amerikanischer Internetbenutzer, Mittelklasse, weiß, christlich, Arbeitnehmer..</a:t>
            </a:r>
          </a:p>
          <a:p>
            <a:pPr lvl="1"/>
            <a:endParaRPr lang="de-DE" sz="1200" dirty="0" smtClean="0">
              <a:sym typeface="Wingdings"/>
            </a:endParaRPr>
          </a:p>
          <a:p>
            <a:endParaRPr lang="de-DE" sz="1600" dirty="0" smtClean="0">
              <a:sym typeface="Wingdings"/>
            </a:endParaRPr>
          </a:p>
          <a:p>
            <a:r>
              <a:rPr lang="de-DE" sz="1600" dirty="0" smtClean="0">
                <a:sym typeface="Wingdings"/>
              </a:rPr>
              <a:t>Sender wurden zufällig auf die </a:t>
            </a:r>
            <a:r>
              <a:rPr lang="de-DE" sz="1600" dirty="0" err="1" smtClean="0">
                <a:sym typeface="Wingdings"/>
              </a:rPr>
              <a:t>Targetpersonen</a:t>
            </a:r>
            <a:r>
              <a:rPr lang="de-DE" sz="1600" dirty="0" smtClean="0">
                <a:sym typeface="Wingdings"/>
              </a:rPr>
              <a:t> zugeteilt</a:t>
            </a:r>
          </a:p>
          <a:p>
            <a:r>
              <a:rPr lang="de-DE" sz="1600" b="1" dirty="0" smtClean="0">
                <a:sym typeface="Wingdings"/>
              </a:rPr>
              <a:t>Instruktionen für den Sender</a:t>
            </a:r>
            <a:r>
              <a:rPr lang="de-DE" sz="1600" dirty="0" smtClean="0">
                <a:sym typeface="Wingdings"/>
              </a:rPr>
              <a:t>: Eine Person aussuchen, die näher zu der Person stehen könnte, die gesucht wird</a:t>
            </a:r>
            <a:endParaRPr lang="de-DE" sz="1600" dirty="0">
              <a:sym typeface="Wingdings"/>
            </a:endParaRPr>
          </a:p>
          <a:p>
            <a:r>
              <a:rPr lang="de-DE" sz="1600" b="1" dirty="0" smtClean="0"/>
              <a:t>Abfrage der Beziehung des Senders zu Person i:</a:t>
            </a:r>
            <a:r>
              <a:rPr lang="de-DE" sz="1600" dirty="0" smtClean="0"/>
              <a:t> Namen, Mailadresse von Person, warum Sender sich für diese Person entschieden hat und wie stark sie verbunden sind mit der Person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smtClean="0"/>
              <a:t>Nur</a:t>
            </a:r>
            <a:r>
              <a:rPr lang="de-DE" sz="1600" b="1" dirty="0" smtClean="0"/>
              <a:t> 384 Ketten </a:t>
            </a:r>
            <a:r>
              <a:rPr lang="de-DE" sz="1600" dirty="0" smtClean="0"/>
              <a:t>von 24.163 erreichten ihren Target</a:t>
            </a:r>
            <a:endParaRPr lang="de-DE" sz="2000" b="1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1812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Macintosh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2. Wie funktioniert die Methode von Milgram und Dodds et al.?</vt:lpstr>
      <vt:lpstr>2. Wie funktioniert die Methode von Milgram und Dodds et al.?</vt:lpstr>
      <vt:lpstr>2. Wie funktioniert die Methode von Milgram und Dodds et al.?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Wie funktioniert die Methode von Milgram und Dodds et al.?</dc:title>
  <dc:creator>Alina Gerlach</dc:creator>
  <cp:lastModifiedBy>Alina Gerlach</cp:lastModifiedBy>
  <cp:revision>8</cp:revision>
  <dcterms:created xsi:type="dcterms:W3CDTF">2017-10-10T14:18:53Z</dcterms:created>
  <dcterms:modified xsi:type="dcterms:W3CDTF">2017-10-10T14:58:21Z</dcterms:modified>
</cp:coreProperties>
</file>