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65" r:id="rId3"/>
    <p:sldId id="256" r:id="rId4"/>
    <p:sldId id="257" r:id="rId5"/>
    <p:sldId id="266" r:id="rId6"/>
    <p:sldId id="258" r:id="rId7"/>
    <p:sldId id="260" r:id="rId8"/>
    <p:sldId id="259" r:id="rId9"/>
    <p:sldId id="261" r:id="rId10"/>
    <p:sldId id="271" r:id="rId11"/>
    <p:sldId id="262" r:id="rId12"/>
    <p:sldId id="267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03ACF-E2FF-A94A-8058-D01FD0B8E602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F6C92-BC2C-5941-BBF8-8F31EDC1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r>
              <a:rPr lang="en-US" baseline="0" dirty="0" smtClean="0"/>
              <a:t> on two-stage process?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6C92-BC2C-5941-BBF8-8F31EDC165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6C92-BC2C-5941-BBF8-8F31EDC165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86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6C92-BC2C-5941-BBF8-8F31EDC165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0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6C92-BC2C-5941-BBF8-8F31EDC165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5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6C92-BC2C-5941-BBF8-8F31EDC165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Two-stage </a:t>
            </a:r>
            <a:r>
              <a:rPr lang="en-US" dirty="0" err="1" smtClean="0"/>
              <a:t>vs</a:t>
            </a:r>
            <a:r>
              <a:rPr lang="en-US" dirty="0" smtClean="0"/>
              <a:t> random walk?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might you differentiate </a:t>
            </a:r>
            <a:r>
              <a:rPr lang="en-US" baseline="0" smtClean="0"/>
              <a:t>them?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F6C92-BC2C-5941-BBF8-8F31EDC165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1FD7-7E58-EA46-A44C-693388399CAA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1533-C0D4-A04A-8208-44AD3380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1FD7-7E58-EA46-A44C-693388399CAA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1533-C0D4-A04A-8208-44AD3380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1FD7-7E58-EA46-A44C-693388399CAA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1533-C0D4-A04A-8208-44AD3380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7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972992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1FD7-7E58-EA46-A44C-693388399CAA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1533-C0D4-A04A-8208-44AD3380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1FD7-7E58-EA46-A44C-693388399CAA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1533-C0D4-A04A-8208-44AD3380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1FD7-7E58-EA46-A44C-693388399CAA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1533-C0D4-A04A-8208-44AD3380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1FD7-7E58-EA46-A44C-693388399CAA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1533-C0D4-A04A-8208-44AD3380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1FD7-7E58-EA46-A44C-693388399CAA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1533-C0D4-A04A-8208-44AD3380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5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1FD7-7E58-EA46-A44C-693388399CAA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1533-C0D4-A04A-8208-44AD3380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3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1FD7-7E58-EA46-A44C-693388399CAA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1533-C0D4-A04A-8208-44AD3380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1FD7-7E58-EA46-A44C-693388399CAA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1533-C0D4-A04A-8208-44AD3380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1FD7-7E58-EA46-A44C-693388399CAA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1533-C0D4-A04A-8208-44AD3380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1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194" y="2648325"/>
            <a:ext cx="7584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Random walks in semantic memory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334445" y="6090241"/>
            <a:ext cx="113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Jeff Zemla</a:t>
            </a:r>
          </a:p>
          <a:p>
            <a:r>
              <a:rPr lang="en-US" dirty="0" smtClean="0"/>
              <a:t>11/12/15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5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83"/>
          <p:cNvSpPr/>
          <p:nvPr/>
        </p:nvSpPr>
        <p:spPr>
          <a:xfrm>
            <a:off x="72227" y="53578"/>
            <a:ext cx="8867180" cy="562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defTabSz="584200">
              <a:defRPr sz="46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 b="0"/>
            </a:pPr>
            <a:r>
              <a:rPr sz="3200" dirty="0"/>
              <a:t>Search as random walk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1606" y="1295796"/>
            <a:ext cx="6206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Why might a random walk produce</a:t>
            </a:r>
            <a:r>
              <a:rPr lang="en-US" b="1" dirty="0"/>
              <a:t> </a:t>
            </a:r>
            <a:r>
              <a:rPr lang="en-US" b="1" dirty="0" smtClean="0"/>
              <a:t>optimal foraging behavior?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</p:txBody>
      </p:sp>
      <p:pic>
        <p:nvPicPr>
          <p:cNvPr id="4" name="Picture 3" descr="mezzanine_87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6" y="1913805"/>
            <a:ext cx="4185968" cy="2937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8533" y="5014730"/>
            <a:ext cx="4108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world networks are highly clustered</a:t>
            </a:r>
          </a:p>
          <a:p>
            <a:r>
              <a:rPr lang="en-US" dirty="0"/>
              <a:t>Clusters connected by hubs</a:t>
            </a:r>
          </a:p>
          <a:p>
            <a:r>
              <a:rPr lang="en-US" dirty="0" smtClean="0"/>
              <a:t>Short path between any two nodes</a:t>
            </a:r>
          </a:p>
        </p:txBody>
      </p:sp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07" y="2117603"/>
            <a:ext cx="331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221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/>
          <p:nvPr/>
        </p:nvSpPr>
        <p:spPr>
          <a:xfrm>
            <a:off x="72227" y="53578"/>
            <a:ext cx="8867180" cy="562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defTabSz="584200">
              <a:defRPr sz="46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 b="0"/>
            </a:pPr>
            <a:r>
              <a:rPr sz="3200" dirty="0" smtClean="0"/>
              <a:t>Conclusions</a:t>
            </a:r>
            <a:endParaRPr sz="3200" dirty="0"/>
          </a:p>
        </p:txBody>
      </p:sp>
      <p:sp>
        <p:nvSpPr>
          <p:cNvPr id="949" name="Shape 949"/>
          <p:cNvSpPr/>
          <p:nvPr/>
        </p:nvSpPr>
        <p:spPr>
          <a:xfrm>
            <a:off x="187523" y="532766"/>
            <a:ext cx="8804672" cy="108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defTabSz="584200"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marL="342900" lvl="0" indent="-342900">
              <a:buFont typeface="Arial"/>
              <a:buChar char="•"/>
              <a:defRPr sz="1800"/>
            </a:pPr>
            <a:r>
              <a:rPr sz="2200" dirty="0"/>
              <a:t>Random walks on semantic </a:t>
            </a:r>
            <a:r>
              <a:rPr sz="2200" dirty="0" smtClean="0"/>
              <a:t>networks</a:t>
            </a:r>
            <a:r>
              <a:rPr lang="en-US" sz="2200" dirty="0"/>
              <a:t> </a:t>
            </a:r>
            <a:r>
              <a:rPr lang="en-US" sz="2200" dirty="0" smtClean="0"/>
              <a:t>are sufficient to</a:t>
            </a:r>
            <a:r>
              <a:rPr sz="2200" dirty="0" smtClean="0"/>
              <a:t> </a:t>
            </a:r>
            <a:r>
              <a:rPr sz="2200" dirty="0"/>
              <a:t>reproduce optimal foraging theory</a:t>
            </a:r>
            <a:r>
              <a:rPr sz="2200" dirty="0" smtClean="0"/>
              <a:t>.</a:t>
            </a:r>
            <a:endParaRPr lang="en-US" sz="2200" dirty="0" smtClean="0"/>
          </a:p>
          <a:p>
            <a:pPr marL="800100" lvl="1" indent="-342900">
              <a:buFont typeface="Arial"/>
              <a:buChar char="•"/>
              <a:defRPr sz="1800"/>
            </a:pPr>
            <a:r>
              <a:rPr lang="en-US" sz="2200" dirty="0" smtClean="0"/>
              <a:t>Explains typicality effects too!</a:t>
            </a:r>
            <a:endParaRPr sz="2200" dirty="0"/>
          </a:p>
        </p:txBody>
      </p:sp>
      <p:sp>
        <p:nvSpPr>
          <p:cNvPr id="950" name="Shape 950"/>
          <p:cNvSpPr/>
          <p:nvPr/>
        </p:nvSpPr>
        <p:spPr>
          <a:xfrm>
            <a:off x="134735" y="1806379"/>
            <a:ext cx="8804672" cy="3119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marL="342900" indent="-342900" defTabSz="410751">
              <a:buFont typeface="Arial"/>
              <a:buChar char="•"/>
              <a:defRPr sz="1800"/>
            </a:pPr>
            <a:r>
              <a:rPr lang="en-US" sz="2200" dirty="0" smtClean="0">
                <a:sym typeface="Gill Sans"/>
              </a:rPr>
              <a:t>Additional support for theory</a:t>
            </a:r>
            <a:r>
              <a:rPr sz="2200" dirty="0" smtClean="0">
                <a:sym typeface="Gill Sans"/>
              </a:rPr>
              <a:t>: </a:t>
            </a:r>
            <a:endParaRPr lang="en-US" sz="2200" dirty="0" smtClean="0">
              <a:sym typeface="Gill Sans"/>
            </a:endParaRPr>
          </a:p>
          <a:p>
            <a:pPr marL="800100" lvl="1" indent="-342900" defTabSz="410751">
              <a:buFont typeface="Arial"/>
              <a:buChar char="•"/>
              <a:defRPr sz="1800"/>
            </a:pPr>
            <a:r>
              <a:rPr lang="en-US" sz="2200" dirty="0" smtClean="0">
                <a:sym typeface="Gill Sans"/>
              </a:rPr>
              <a:t>P</a:t>
            </a:r>
            <a:r>
              <a:rPr sz="2200" dirty="0" smtClean="0">
                <a:sym typeface="Gill Sans"/>
              </a:rPr>
              <a:t>eople </a:t>
            </a:r>
            <a:r>
              <a:rPr sz="2200" dirty="0">
                <a:sym typeface="Gill Sans"/>
              </a:rPr>
              <a:t>generating words with a particular first letter do so consistent with a random walk on a semantic network </a:t>
            </a:r>
            <a:r>
              <a:rPr dirty="0">
                <a:latin typeface="+mn-lt"/>
                <a:ea typeface="+mn-ea"/>
                <a:cs typeface="+mn-cs"/>
                <a:sym typeface="Gill Sans"/>
              </a:rPr>
              <a:t>(Griffiths et al., 2007)</a:t>
            </a:r>
            <a:r>
              <a:rPr sz="2200" dirty="0" smtClean="0">
                <a:sym typeface="Gill Sans"/>
              </a:rPr>
              <a:t>.</a:t>
            </a:r>
            <a:endParaRPr lang="en-US" sz="2200" dirty="0" smtClean="0">
              <a:sym typeface="Gill Sans"/>
            </a:endParaRPr>
          </a:p>
          <a:p>
            <a:pPr marL="800100" lvl="1" indent="-342900" defTabSz="410751">
              <a:buFont typeface="Arial"/>
              <a:buChar char="•"/>
              <a:defRPr sz="1800"/>
            </a:pPr>
            <a:endParaRPr lang="en-US" sz="2200" dirty="0" smtClean="0">
              <a:sym typeface="Gill Sans"/>
            </a:endParaRPr>
          </a:p>
          <a:p>
            <a:pPr marL="800100" lvl="1" indent="-342900" defTabSz="410751">
              <a:buFont typeface="Arial"/>
              <a:buChar char="•"/>
              <a:defRPr sz="1800"/>
            </a:pPr>
            <a:r>
              <a:rPr lang="en-US" sz="2200" dirty="0"/>
              <a:t>The random walk model connects to Information Retrieval (e.g., PageRank)</a:t>
            </a:r>
            <a:r>
              <a:rPr lang="en-US" sz="2200" dirty="0" smtClean="0"/>
              <a:t>.</a:t>
            </a:r>
          </a:p>
          <a:p>
            <a:pPr marL="800100" lvl="1" indent="-342900" defTabSz="410751">
              <a:buFont typeface="Arial"/>
              <a:buChar char="•"/>
              <a:defRPr sz="1800"/>
            </a:pPr>
            <a:endParaRPr lang="en-US" sz="2200" dirty="0"/>
          </a:p>
          <a:p>
            <a:pPr marL="800100" lvl="1" indent="-342900" defTabSz="410751">
              <a:buFont typeface="Arial"/>
              <a:buChar char="•"/>
              <a:defRPr sz="1800"/>
            </a:pPr>
            <a:r>
              <a:rPr lang="en-US" sz="2200" dirty="0"/>
              <a:t>Unified computational model of semantic memory search.</a:t>
            </a:r>
          </a:p>
          <a:p>
            <a:pPr lvl="1" defTabSz="410751">
              <a:defRPr sz="1800"/>
            </a:pPr>
            <a:endParaRPr sz="2200" dirty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005812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968" y="414655"/>
            <a:ext cx="29105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Inverse problem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7590" y="1286856"/>
            <a:ext cx="75437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Previously: Given a semantic network (USF dataset) what would semantic fluency data look like?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Now: Given semantic fluency data, what does an individual’s semantic network look like?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5564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4764" y="932973"/>
            <a:ext cx="44592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List:</a:t>
            </a:r>
          </a:p>
          <a:p>
            <a:r>
              <a:rPr lang="en-US" dirty="0" smtClean="0"/>
              <a:t>Tiger, bear, cat, lion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list|graph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   = P(</a:t>
            </a:r>
            <a:r>
              <a:rPr lang="en-US" dirty="0" err="1" smtClean="0"/>
              <a:t>bear|tiger</a:t>
            </a:r>
            <a:r>
              <a:rPr lang="en-US" dirty="0" smtClean="0"/>
              <a:t>) * P(</a:t>
            </a:r>
            <a:r>
              <a:rPr lang="en-US" dirty="0" err="1" smtClean="0"/>
              <a:t>cat|bear</a:t>
            </a:r>
            <a:r>
              <a:rPr lang="en-US" dirty="0" smtClean="0"/>
              <a:t>) * P(</a:t>
            </a:r>
            <a:r>
              <a:rPr lang="en-US" dirty="0" err="1" smtClean="0"/>
              <a:t>lion|cat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= 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1733" y="1295796"/>
            <a:ext cx="1368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Tiger      lion</a:t>
            </a:r>
          </a:p>
          <a:p>
            <a:endParaRPr lang="en-US" dirty="0"/>
          </a:p>
          <a:p>
            <a:r>
              <a:rPr lang="en-US" dirty="0" smtClean="0"/>
              <a:t>Bear        cat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48296" y="1658619"/>
            <a:ext cx="0" cy="2591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94511" y="2044262"/>
            <a:ext cx="34988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86959" y="1645661"/>
            <a:ext cx="0" cy="2591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550223"/>
            <a:ext cx="454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* Ignores IRTs and stationary probabilities for simplification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23968" y="414655"/>
            <a:ext cx="29105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Inverse problem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684764" y="2913150"/>
            <a:ext cx="42149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List:</a:t>
            </a:r>
          </a:p>
          <a:p>
            <a:r>
              <a:rPr lang="en-US" dirty="0" smtClean="0"/>
              <a:t>Tiger, bear, cat, lion</a:t>
            </a:r>
          </a:p>
          <a:p>
            <a:r>
              <a:rPr lang="en-US" dirty="0" smtClean="0"/>
              <a:t>Bear, lion, tiger, cat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 P(</a:t>
            </a:r>
            <a:r>
              <a:rPr lang="en-US" dirty="0" err="1" smtClean="0"/>
              <a:t>bear|tiger</a:t>
            </a:r>
            <a:r>
              <a:rPr lang="en-US" dirty="0" smtClean="0"/>
              <a:t>) * P(</a:t>
            </a:r>
            <a:r>
              <a:rPr lang="en-US" dirty="0" err="1" smtClean="0"/>
              <a:t>cat|bear</a:t>
            </a:r>
            <a:r>
              <a:rPr lang="en-US" dirty="0" smtClean="0"/>
              <a:t>) * P(</a:t>
            </a:r>
            <a:r>
              <a:rPr lang="en-US" dirty="0" err="1" smtClean="0"/>
              <a:t>lion|cat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* P(</a:t>
            </a:r>
            <a:r>
              <a:rPr lang="en-US" dirty="0" err="1" smtClean="0"/>
              <a:t>lion|bear</a:t>
            </a:r>
            <a:r>
              <a:rPr lang="en-US" dirty="0" smtClean="0"/>
              <a:t>) * P(</a:t>
            </a:r>
            <a:r>
              <a:rPr lang="en-US" dirty="0" err="1" smtClean="0"/>
              <a:t>tiger|lion</a:t>
            </a:r>
            <a:r>
              <a:rPr lang="en-US" dirty="0" smtClean="0"/>
              <a:t>) * P(</a:t>
            </a:r>
            <a:r>
              <a:rPr lang="en-US" dirty="0" err="1" smtClean="0"/>
              <a:t>cat|tiger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= .5 *…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81" y="4037501"/>
            <a:ext cx="1819463" cy="5458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04133" y="3884293"/>
            <a:ext cx="142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Tiger        lion</a:t>
            </a:r>
          </a:p>
          <a:p>
            <a:endParaRPr lang="en-US" dirty="0"/>
          </a:p>
          <a:p>
            <a:r>
              <a:rPr lang="en-US" dirty="0" smtClean="0"/>
              <a:t>Bear         cat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00696" y="4247116"/>
            <a:ext cx="0" cy="2591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9870" y="4632759"/>
            <a:ext cx="34988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39359" y="4234158"/>
            <a:ext cx="0" cy="2591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46911" y="4234158"/>
            <a:ext cx="349885" cy="2721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85788" y="4102291"/>
            <a:ext cx="34988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69955" y="5775995"/>
            <a:ext cx="659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does the likelihood of the data change when we add or remove </a:t>
            </a:r>
          </a:p>
          <a:p>
            <a:r>
              <a:rPr lang="en-US" dirty="0" smtClean="0"/>
              <a:t>links in the graph?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85668" y="24620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054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968" y="414655"/>
            <a:ext cx="34469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Patient populations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7590" y="1286856"/>
            <a:ext cx="75437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Lots of special populations have difficulty with semantic memory retrieval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/>
              <a:t>Alzheimer’s, Huntington’s, semantic dementia</a:t>
            </a:r>
          </a:p>
          <a:p>
            <a:pPr marL="742950" lvl="1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Alzheimer’s patients show disrupted clustering</a:t>
            </a:r>
          </a:p>
          <a:p>
            <a:pPr lvl="1"/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How do their representations of semantic memory differ from healthy controls?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/>
              <a:t>Are these networks still small-world?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/>
              <a:t>How do patient networks degrade over time?</a:t>
            </a:r>
          </a:p>
        </p:txBody>
      </p:sp>
    </p:spTree>
    <p:extLst>
      <p:ext uri="{BB962C8B-B14F-4D97-AF65-F5344CB8AC3E}">
        <p14:creationId xmlns:p14="http://schemas.microsoft.com/office/powerpoint/2010/main" val="1172464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/>
        </p:nvSpPr>
        <p:spPr>
          <a:xfrm>
            <a:off x="72227" y="-8979"/>
            <a:ext cx="8867180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defTabSz="584200">
              <a:defRPr sz="46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 b="0"/>
            </a:pPr>
            <a:r>
              <a:rPr sz="4000" dirty="0"/>
              <a:t>Searching semantic memory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762" y="939422"/>
            <a:ext cx="57502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List as many animals as you can in 30 seconds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i="1" dirty="0" smtClean="0"/>
              <a:t>Semantic fluency task</a:t>
            </a:r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98051" y="2507295"/>
            <a:ext cx="49707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Adjacent animals in list are more likely to be similar than animals further apart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Loosely grouped by category</a:t>
            </a:r>
          </a:p>
          <a:p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Typical category items more likely to be </a:t>
            </a:r>
            <a:r>
              <a:rPr lang="en-US" sz="2200" dirty="0" smtClean="0"/>
              <a:t>named</a:t>
            </a:r>
            <a:endParaRPr lang="en-US" sz="2200" dirty="0"/>
          </a:p>
        </p:txBody>
      </p:sp>
      <p:pic>
        <p:nvPicPr>
          <p:cNvPr id="9" name="Picture 8" descr="6a010535647bf3970b01bb0835c61b970d-800w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68" y="4276127"/>
            <a:ext cx="3875232" cy="258187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8051" y="2902901"/>
            <a:ext cx="84748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What does this list tell us about the organization of semantic memory?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633325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/>
        </p:nvSpPr>
        <p:spPr>
          <a:xfrm>
            <a:off x="72227" y="-8979"/>
            <a:ext cx="8867180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defTabSz="584200">
              <a:defRPr sz="46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 b="0"/>
            </a:pPr>
            <a:r>
              <a:rPr sz="4000" dirty="0"/>
              <a:t>Searching semantic memory</a:t>
            </a:r>
          </a:p>
        </p:txBody>
      </p:sp>
      <p:sp>
        <p:nvSpPr>
          <p:cNvPr id="755" name="Shape 755"/>
          <p:cNvSpPr/>
          <p:nvPr/>
        </p:nvSpPr>
        <p:spPr>
          <a:xfrm>
            <a:off x="72227" y="1448556"/>
            <a:ext cx="8928351" cy="41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defTabSz="410751">
              <a:defRPr sz="1800"/>
            </a:pPr>
            <a:r>
              <a:rPr sz="2200" dirty="0">
                <a:sym typeface="Gill Sans"/>
              </a:rPr>
              <a:t> </a:t>
            </a:r>
            <a:r>
              <a:rPr sz="2200" i="1" dirty="0">
                <a:sym typeface="Gill Sans"/>
              </a:rPr>
              <a:t>dog, cat, uh, uh, hamster, uh, uh, uh, tiger, lion, uh, monkey, uh, uh, giraffe,...</a:t>
            </a:r>
          </a:p>
        </p:txBody>
      </p:sp>
      <p:grpSp>
        <p:nvGrpSpPr>
          <p:cNvPr id="760" name="Group 760"/>
          <p:cNvGrpSpPr/>
          <p:nvPr/>
        </p:nvGrpSpPr>
        <p:grpSpPr>
          <a:xfrm>
            <a:off x="454867" y="2040545"/>
            <a:ext cx="8034980" cy="441146"/>
            <a:chOff x="0" y="-34304"/>
            <a:chExt cx="11427524" cy="627408"/>
          </a:xfrm>
        </p:grpSpPr>
        <p:sp>
          <p:nvSpPr>
            <p:cNvPr id="758" name="Shape 758"/>
            <p:cNvSpPr/>
            <p:nvPr/>
          </p:nvSpPr>
          <p:spPr>
            <a:xfrm flipH="1">
              <a:off x="0" y="63507"/>
              <a:ext cx="1142752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267927" y="-34304"/>
              <a:ext cx="889631" cy="627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>
                <a:defRPr sz="1800"/>
              </a:pPr>
              <a:r>
                <a:rPr sz="2200"/>
                <a:t>time</a:t>
              </a:r>
            </a:p>
          </p:txBody>
        </p:sp>
      </p:grpSp>
      <p:grpSp>
        <p:nvGrpSpPr>
          <p:cNvPr id="763" name="Group 763"/>
          <p:cNvGrpSpPr/>
          <p:nvPr/>
        </p:nvGrpSpPr>
        <p:grpSpPr>
          <a:xfrm>
            <a:off x="229926" y="1037949"/>
            <a:ext cx="3090224" cy="946349"/>
            <a:chOff x="0" y="-31468"/>
            <a:chExt cx="3784600" cy="1345918"/>
          </a:xfrm>
        </p:grpSpPr>
        <p:sp>
          <p:nvSpPr>
            <p:cNvPr id="761" name="Shape 761"/>
            <p:cNvSpPr/>
            <p:nvPr/>
          </p:nvSpPr>
          <p:spPr>
            <a:xfrm>
              <a:off x="1461133" y="-31468"/>
              <a:ext cx="857820" cy="583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800" b="1">
                  <a:solidFill>
                    <a:srgbClr val="00A9E5"/>
                  </a:solidFill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000"/>
                <a:t>PETS</a:t>
              </a:r>
            </a:p>
          </p:txBody>
        </p:sp>
        <p:sp>
          <p:nvSpPr>
            <p:cNvPr id="762" name="Shape 762"/>
            <p:cNvSpPr/>
            <p:nvPr/>
          </p:nvSpPr>
          <p:spPr>
            <a:xfrm>
              <a:off x="0" y="476250"/>
              <a:ext cx="3784600" cy="838200"/>
            </a:xfrm>
            <a:prstGeom prst="rect">
              <a:avLst/>
            </a:prstGeom>
            <a:solidFill>
              <a:srgbClr val="00A9E5">
                <a:alpha val="20000"/>
              </a:srgbClr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grpSp>
        <p:nvGrpSpPr>
          <p:cNvPr id="766" name="Group 766"/>
          <p:cNvGrpSpPr/>
          <p:nvPr/>
        </p:nvGrpSpPr>
        <p:grpSpPr>
          <a:xfrm>
            <a:off x="4389072" y="1037949"/>
            <a:ext cx="4297390" cy="946349"/>
            <a:chOff x="0" y="-31468"/>
            <a:chExt cx="6111843" cy="1345918"/>
          </a:xfrm>
        </p:grpSpPr>
        <p:sp>
          <p:nvSpPr>
            <p:cNvPr id="764" name="Shape 764"/>
            <p:cNvSpPr/>
            <p:nvPr/>
          </p:nvSpPr>
          <p:spPr>
            <a:xfrm>
              <a:off x="2882213" y="-31468"/>
              <a:ext cx="799755" cy="583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800" b="1">
                  <a:solidFill>
                    <a:srgbClr val="F52800"/>
                  </a:solidFill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000" dirty="0"/>
                <a:t>ZOO</a:t>
              </a:r>
            </a:p>
          </p:txBody>
        </p:sp>
        <p:sp>
          <p:nvSpPr>
            <p:cNvPr id="765" name="Shape 765"/>
            <p:cNvSpPr/>
            <p:nvPr/>
          </p:nvSpPr>
          <p:spPr>
            <a:xfrm>
              <a:off x="0" y="476249"/>
              <a:ext cx="6111843" cy="838201"/>
            </a:xfrm>
            <a:prstGeom prst="rect">
              <a:avLst/>
            </a:prstGeom>
            <a:solidFill>
              <a:srgbClr val="F52800">
                <a:alpha val="20000"/>
              </a:srgbClr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9926" y="2630466"/>
            <a:ext cx="8917826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Patchy structure taken as evidence to support a two-stage search process</a:t>
            </a:r>
          </a:p>
          <a:p>
            <a:pPr marL="285750" indent="-285750">
              <a:buFont typeface="Arial"/>
              <a:buChar char="•"/>
            </a:pP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Search for animals within a sub-category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When it’s hard to retrieve more items, switch to a different sub-category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When do we switch to a new category?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i="1" dirty="0" smtClean="0"/>
              <a:t>Fixed length</a:t>
            </a:r>
            <a:r>
              <a:rPr lang="en-US" sz="2200" dirty="0" smtClean="0"/>
              <a:t>:   </a:t>
            </a:r>
            <a:r>
              <a:rPr lang="en-US" sz="1500" dirty="0" smtClean="0"/>
              <a:t> </a:t>
            </a:r>
            <a:r>
              <a:rPr lang="en-US" sz="2200" dirty="0" smtClean="0"/>
              <a:t>Name 3 “pets” then switch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i="1" dirty="0" smtClean="0"/>
              <a:t>Fixed time</a:t>
            </a:r>
            <a:r>
              <a:rPr lang="en-US" sz="2200" dirty="0" smtClean="0"/>
              <a:t>:       Name “pets” for 15 seconds then switch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i="1" dirty="0" smtClean="0"/>
              <a:t>Fixed delay</a:t>
            </a:r>
            <a:r>
              <a:rPr lang="en-US" sz="2200" dirty="0" smtClean="0"/>
              <a:t>:     </a:t>
            </a:r>
            <a:r>
              <a:rPr lang="en-US" sz="1500" dirty="0" smtClean="0"/>
              <a:t> </a:t>
            </a:r>
            <a:r>
              <a:rPr lang="en-US" sz="2200" dirty="0" smtClean="0"/>
              <a:t>Switch if I can’t think of a “pet” in 5 seconds</a:t>
            </a:r>
          </a:p>
          <a:p>
            <a:pPr lvl="1"/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Known as </a:t>
            </a:r>
            <a:r>
              <a:rPr lang="en-US" sz="2200" b="1" i="1" dirty="0" smtClean="0"/>
              <a:t>stopping rules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-323968" y="39651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572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" grpId="0" build="p" bldLvl="5" animBg="1" advAuto="0"/>
      <p:bldP spid="760" grpId="0" animBg="1" advAuto="0"/>
      <p:bldP spid="763" grpId="0" animBg="1" advAuto="0"/>
      <p:bldP spid="76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/>
        </p:nvSpPr>
        <p:spPr>
          <a:xfrm>
            <a:off x="72227" y="-8979"/>
            <a:ext cx="8867180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defTabSz="584200">
              <a:defRPr sz="46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 b="0"/>
            </a:pPr>
            <a:r>
              <a:rPr sz="4000" dirty="0"/>
              <a:t>Foraging analogy</a:t>
            </a:r>
          </a:p>
        </p:txBody>
      </p:sp>
      <p:sp>
        <p:nvSpPr>
          <p:cNvPr id="771" name="Shape 771"/>
          <p:cNvSpPr/>
          <p:nvPr/>
        </p:nvSpPr>
        <p:spPr>
          <a:xfrm>
            <a:off x="2884540" y="1663977"/>
            <a:ext cx="3652242" cy="2768204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pic>
        <p:nvPicPr>
          <p:cNvPr id="772" name="squirrel-post4.jpg"/>
          <p:cNvPicPr/>
          <p:nvPr/>
        </p:nvPicPr>
        <p:blipFill>
          <a:blip r:embed="rId3">
            <a:extLst/>
          </a:blip>
          <a:srcRect l="25869" t="10878" r="30559" b="241"/>
          <a:stretch>
            <a:fillRect/>
          </a:stretch>
        </p:blipFill>
        <p:spPr>
          <a:xfrm>
            <a:off x="3678170" y="1899626"/>
            <a:ext cx="523360" cy="69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3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3070" y="3304015"/>
            <a:ext cx="357703" cy="357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4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3180" y="3386110"/>
            <a:ext cx="357703" cy="3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5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23290" y="3468206"/>
            <a:ext cx="357702" cy="3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6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89981" y="3784861"/>
            <a:ext cx="357703" cy="357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30091" y="3866956"/>
            <a:ext cx="357703" cy="3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78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0201" y="3949051"/>
            <a:ext cx="357703" cy="357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9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51039" y="1993449"/>
            <a:ext cx="357703" cy="357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0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91149" y="2075545"/>
            <a:ext cx="357703" cy="3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97950" y="2474294"/>
            <a:ext cx="357703" cy="3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2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8060" y="2556390"/>
            <a:ext cx="357703" cy="3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3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77469" y="2022769"/>
            <a:ext cx="357702" cy="3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4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7580" y="2104865"/>
            <a:ext cx="357703" cy="3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5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24381" y="2503615"/>
            <a:ext cx="357703" cy="357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6" name="Acorn25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64491" y="2585710"/>
            <a:ext cx="357703" cy="35770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521943" y="903803"/>
            <a:ext cx="5083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/>
              <a:t>When </a:t>
            </a:r>
            <a:r>
              <a:rPr lang="en-US" sz="2200" i="1" dirty="0" smtClean="0"/>
              <a:t>should</a:t>
            </a:r>
            <a:r>
              <a:rPr lang="en-US" sz="2200" dirty="0" smtClean="0"/>
              <a:t> we switch to a new patch?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86635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fill="hold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750" fill="hold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1000" fill="hold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fill="hold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750" fill="hold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1000" fill="hold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" grpId="0" animBg="1" advAuto="0"/>
      <p:bldP spid="774" grpId="0" animBg="1" advAuto="0"/>
      <p:bldP spid="776" grpId="0" animBg="1" advAuto="0"/>
      <p:bldP spid="779" grpId="0" animBg="1" advAuto="0"/>
      <p:bldP spid="780" grpId="0" animBg="1" advAuto="0"/>
      <p:bldP spid="78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075780" y="971847"/>
            <a:ext cx="0" cy="3615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2075780" y="4542630"/>
            <a:ext cx="4825094" cy="44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967540" y="2008856"/>
            <a:ext cx="3485905" cy="2539246"/>
          </a:xfrm>
          <a:custGeom>
            <a:avLst/>
            <a:gdLst>
              <a:gd name="connsiteX0" fmla="*/ 0 w 2630621"/>
              <a:gd name="connsiteY0" fmla="*/ 1692663 h 1692663"/>
              <a:gd name="connsiteX1" fmla="*/ 323968 w 2630621"/>
              <a:gd name="connsiteY1" fmla="*/ 1083639 h 1692663"/>
              <a:gd name="connsiteX2" fmla="*/ 1049657 w 2630621"/>
              <a:gd name="connsiteY2" fmla="*/ 345035 h 1692663"/>
              <a:gd name="connsiteX3" fmla="*/ 2177066 w 2630621"/>
              <a:gd name="connsiteY3" fmla="*/ 34044 h 1692663"/>
              <a:gd name="connsiteX4" fmla="*/ 2630621 w 2630621"/>
              <a:gd name="connsiteY4" fmla="*/ 8128 h 169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621" h="1692663">
                <a:moveTo>
                  <a:pt x="0" y="1692663"/>
                </a:moveTo>
                <a:cubicBezTo>
                  <a:pt x="74512" y="1500453"/>
                  <a:pt x="149025" y="1308244"/>
                  <a:pt x="323968" y="1083639"/>
                </a:cubicBezTo>
                <a:cubicBezTo>
                  <a:pt x="498911" y="859034"/>
                  <a:pt x="740807" y="519967"/>
                  <a:pt x="1049657" y="345035"/>
                </a:cubicBezTo>
                <a:cubicBezTo>
                  <a:pt x="1358507" y="170103"/>
                  <a:pt x="1913572" y="90195"/>
                  <a:pt x="2177066" y="34044"/>
                </a:cubicBezTo>
                <a:cubicBezTo>
                  <a:pt x="2440560" y="-22107"/>
                  <a:pt x="2630621" y="8128"/>
                  <a:pt x="2630621" y="812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3117" y="4591685"/>
            <a:ext cx="707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</a:t>
            </a:r>
            <a:r>
              <a:rPr lang="en-US" sz="2200" dirty="0" smtClean="0"/>
              <a:t>ime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408132" y="2265820"/>
            <a:ext cx="944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acorns</a:t>
            </a:r>
            <a:endParaRPr lang="en-US" sz="2200" dirty="0"/>
          </a:p>
        </p:txBody>
      </p:sp>
      <p:cxnSp>
        <p:nvCxnSpPr>
          <p:cNvPr id="7" name="Straight Connector 6"/>
          <p:cNvCxnSpPr>
            <a:endCxn id="4" idx="2"/>
          </p:cNvCxnSpPr>
          <p:nvPr/>
        </p:nvCxnSpPr>
        <p:spPr>
          <a:xfrm flipV="1">
            <a:off x="2095983" y="2526460"/>
            <a:ext cx="2262485" cy="2065225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20783" y="2112147"/>
            <a:ext cx="3451469" cy="2430483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20783" y="4055841"/>
            <a:ext cx="1054105" cy="51854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hape 769"/>
          <p:cNvSpPr/>
          <p:nvPr/>
        </p:nvSpPr>
        <p:spPr>
          <a:xfrm>
            <a:off x="744929" y="5488468"/>
            <a:ext cx="7652742" cy="108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defTabSz="410751">
              <a:defRPr sz="1800"/>
            </a:pPr>
            <a:r>
              <a:rPr sz="2200" b="1" dirty="0">
                <a:sym typeface="Gill Sans"/>
              </a:rPr>
              <a:t>Marginal value theorem</a:t>
            </a:r>
            <a:r>
              <a:rPr sz="2200" dirty="0">
                <a:sym typeface="Gill Sans"/>
              </a:rPr>
              <a:t>: </a:t>
            </a:r>
            <a:r>
              <a:rPr sz="2200" i="1" dirty="0">
                <a:sym typeface="Gill Sans"/>
              </a:rPr>
              <a:t>Exploit </a:t>
            </a:r>
            <a:r>
              <a:rPr sz="2200" dirty="0">
                <a:sym typeface="Gill Sans"/>
              </a:rPr>
              <a:t>patch until the expected gain of </a:t>
            </a:r>
            <a:r>
              <a:rPr sz="2200" i="1" dirty="0">
                <a:sym typeface="Gill Sans"/>
              </a:rPr>
              <a:t>switching </a:t>
            </a:r>
            <a:r>
              <a:rPr sz="2200" dirty="0">
                <a:sym typeface="Gill Sans"/>
              </a:rPr>
              <a:t>is larger than the resources you are getting by staying </a:t>
            </a:r>
            <a:r>
              <a:rPr sz="1500" dirty="0" smtClean="0">
                <a:sym typeface="Gill Sans"/>
              </a:rPr>
              <a:t>(</a:t>
            </a:r>
            <a:r>
              <a:rPr lang="en-US" sz="1500" dirty="0" smtClean="0">
                <a:sym typeface="Gill Sans"/>
              </a:rPr>
              <a:t>Charnov</a:t>
            </a:r>
            <a:r>
              <a:rPr sz="1500" dirty="0" smtClean="0">
                <a:sym typeface="Gill Sans"/>
              </a:rPr>
              <a:t>, </a:t>
            </a:r>
            <a:r>
              <a:rPr sz="1500" dirty="0">
                <a:sym typeface="Gill Sans"/>
              </a:rPr>
              <a:t>1976)</a:t>
            </a:r>
            <a:r>
              <a:rPr sz="2200" dirty="0">
                <a:sym typeface="Gill Sans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8889" y="5031492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 between patches</a:t>
            </a:r>
            <a:endParaRPr lang="en-US" sz="1200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2334381" y="4451797"/>
            <a:ext cx="431219" cy="85841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791"/>
          <p:cNvSpPr/>
          <p:nvPr/>
        </p:nvSpPr>
        <p:spPr>
          <a:xfrm>
            <a:off x="72227" y="-8979"/>
            <a:ext cx="8867180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defTabSz="584200">
              <a:defRPr sz="46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 b="0"/>
            </a:pPr>
            <a:r>
              <a:rPr sz="4000" dirty="0"/>
              <a:t>Foraging </a:t>
            </a:r>
            <a:r>
              <a:rPr sz="4000" dirty="0" smtClean="0"/>
              <a:t>analogy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238859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/>
        </p:nvSpPr>
        <p:spPr>
          <a:xfrm>
            <a:off x="437555" y="1099166"/>
            <a:ext cx="7652742" cy="108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defTabSz="410751">
              <a:defRPr sz="1800"/>
            </a:pPr>
            <a:r>
              <a:rPr sz="2200" b="1" dirty="0">
                <a:sym typeface="Gill Sans"/>
              </a:rPr>
              <a:t>Marginal value theorem</a:t>
            </a:r>
            <a:r>
              <a:rPr sz="2200" dirty="0">
                <a:sym typeface="Gill Sans"/>
              </a:rPr>
              <a:t>: </a:t>
            </a:r>
            <a:r>
              <a:rPr sz="2200" i="1" dirty="0">
                <a:sym typeface="Gill Sans"/>
              </a:rPr>
              <a:t>Exploit </a:t>
            </a:r>
            <a:r>
              <a:rPr sz="2200" dirty="0">
                <a:sym typeface="Gill Sans"/>
              </a:rPr>
              <a:t>patch until the expected gain of </a:t>
            </a:r>
            <a:r>
              <a:rPr sz="2200" i="1" dirty="0">
                <a:sym typeface="Gill Sans"/>
              </a:rPr>
              <a:t>switching </a:t>
            </a:r>
            <a:r>
              <a:rPr sz="2200" dirty="0">
                <a:sym typeface="Gill Sans"/>
              </a:rPr>
              <a:t>is larger than the resources you are getting by staying </a:t>
            </a:r>
            <a:r>
              <a:rPr sz="1500" dirty="0" smtClean="0">
                <a:sym typeface="Gill Sans"/>
              </a:rPr>
              <a:t>(</a:t>
            </a:r>
            <a:r>
              <a:rPr lang="en-US" sz="1500" dirty="0" smtClean="0">
                <a:sym typeface="Gill Sans"/>
              </a:rPr>
              <a:t>Charnov</a:t>
            </a:r>
            <a:r>
              <a:rPr sz="1500" dirty="0" smtClean="0">
                <a:sym typeface="Gill Sans"/>
              </a:rPr>
              <a:t>, </a:t>
            </a:r>
            <a:r>
              <a:rPr sz="1500" dirty="0">
                <a:sym typeface="Gill Sans"/>
              </a:rPr>
              <a:t>1976)</a:t>
            </a:r>
            <a:r>
              <a:rPr sz="2200" dirty="0">
                <a:sym typeface="Gill Sans"/>
              </a:rPr>
              <a:t>. </a:t>
            </a:r>
          </a:p>
        </p:txBody>
      </p:sp>
      <p:sp>
        <p:nvSpPr>
          <p:cNvPr id="791" name="Shape 791"/>
          <p:cNvSpPr/>
          <p:nvPr/>
        </p:nvSpPr>
        <p:spPr>
          <a:xfrm>
            <a:off x="72227" y="-8979"/>
            <a:ext cx="8867180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defTabSz="584200">
              <a:defRPr sz="46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 b="0"/>
            </a:pPr>
            <a:r>
              <a:rPr sz="4000" dirty="0"/>
              <a:t>Foraging analogy</a:t>
            </a:r>
          </a:p>
        </p:txBody>
      </p:sp>
      <p:sp>
        <p:nvSpPr>
          <p:cNvPr id="792" name="Shape 792"/>
          <p:cNvSpPr/>
          <p:nvPr/>
        </p:nvSpPr>
        <p:spPr>
          <a:xfrm>
            <a:off x="982266" y="2320402"/>
            <a:ext cx="3652242" cy="2768204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4820444" y="2606690"/>
            <a:ext cx="4161235" cy="218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defTabSz="410751">
              <a:defRPr sz="1800"/>
            </a:pPr>
            <a:r>
              <a:rPr sz="2100">
                <a:sym typeface="Gill Sans"/>
              </a:rPr>
              <a:t>Two-process model:</a:t>
            </a:r>
          </a:p>
          <a:p>
            <a:pPr lvl="1" indent="241093" defTabSz="410751">
              <a:defRPr sz="1800"/>
            </a:pPr>
            <a:r>
              <a:rPr sz="2100">
                <a:sym typeface="Gill Sans"/>
              </a:rPr>
              <a:t>(1) </a:t>
            </a:r>
            <a:r>
              <a:rPr sz="2100" i="1">
                <a:sym typeface="Gill Sans"/>
              </a:rPr>
              <a:t>exploit</a:t>
            </a:r>
            <a:r>
              <a:rPr sz="2100">
                <a:sym typeface="Gill Sans"/>
              </a:rPr>
              <a:t>: produce words from the current patch by searching locally.</a:t>
            </a:r>
          </a:p>
          <a:p>
            <a:pPr lvl="1" indent="241093" defTabSz="410751">
              <a:defRPr sz="1800"/>
            </a:pPr>
            <a:endParaRPr sz="1100">
              <a:sym typeface="Gill Sans"/>
            </a:endParaRPr>
          </a:p>
          <a:p>
            <a:pPr lvl="1" indent="241093" defTabSz="410751">
              <a:defRPr sz="1800"/>
            </a:pPr>
            <a:r>
              <a:rPr sz="2100">
                <a:sym typeface="Gill Sans"/>
              </a:rPr>
              <a:t>(2) </a:t>
            </a:r>
            <a:r>
              <a:rPr sz="2100" i="1">
                <a:sym typeface="Gill Sans"/>
              </a:rPr>
              <a:t>switch</a:t>
            </a:r>
            <a:r>
              <a:rPr sz="2100">
                <a:sym typeface="Gill Sans"/>
              </a:rPr>
              <a:t>: transition from current to different patch.</a:t>
            </a:r>
          </a:p>
        </p:txBody>
      </p:sp>
      <p:pic>
        <p:nvPicPr>
          <p:cNvPr id="794" name="170px-Stick_Figure.sv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2502" y="2330648"/>
            <a:ext cx="626195" cy="884039"/>
          </a:xfrm>
          <a:prstGeom prst="rect">
            <a:avLst/>
          </a:prstGeom>
          <a:ln w="12700">
            <a:miter lim="400000"/>
          </a:ln>
        </p:spPr>
      </p:pic>
      <p:sp>
        <p:nvSpPr>
          <p:cNvPr id="795" name="Shape 795"/>
          <p:cNvSpPr/>
          <p:nvPr/>
        </p:nvSpPr>
        <p:spPr>
          <a:xfrm>
            <a:off x="1517050" y="2857823"/>
            <a:ext cx="365181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dog</a:t>
            </a:r>
          </a:p>
        </p:txBody>
      </p:sp>
      <p:sp>
        <p:nvSpPr>
          <p:cNvPr id="796" name="Shape 796"/>
          <p:cNvSpPr/>
          <p:nvPr/>
        </p:nvSpPr>
        <p:spPr>
          <a:xfrm>
            <a:off x="1454719" y="3215010"/>
            <a:ext cx="310046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cat</a:t>
            </a:r>
          </a:p>
        </p:txBody>
      </p:sp>
      <p:sp>
        <p:nvSpPr>
          <p:cNvPr id="797" name="Shape 797"/>
          <p:cNvSpPr/>
          <p:nvPr/>
        </p:nvSpPr>
        <p:spPr>
          <a:xfrm>
            <a:off x="1019518" y="3036416"/>
            <a:ext cx="721442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hamster</a:t>
            </a:r>
          </a:p>
        </p:txBody>
      </p:sp>
      <p:sp>
        <p:nvSpPr>
          <p:cNvPr id="798" name="Shape 798"/>
          <p:cNvSpPr/>
          <p:nvPr/>
        </p:nvSpPr>
        <p:spPr>
          <a:xfrm>
            <a:off x="1005107" y="2661370"/>
            <a:ext cx="599244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mouse</a:t>
            </a:r>
          </a:p>
        </p:txBody>
      </p:sp>
      <p:sp>
        <p:nvSpPr>
          <p:cNvPr id="799" name="Shape 799"/>
          <p:cNvSpPr/>
          <p:nvPr/>
        </p:nvSpPr>
        <p:spPr>
          <a:xfrm>
            <a:off x="2895294" y="4241924"/>
            <a:ext cx="432619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tiger</a:t>
            </a:r>
          </a:p>
        </p:txBody>
      </p:sp>
      <p:sp>
        <p:nvSpPr>
          <p:cNvPr id="800" name="Shape 800"/>
          <p:cNvSpPr/>
          <p:nvPr/>
        </p:nvSpPr>
        <p:spPr>
          <a:xfrm>
            <a:off x="2536406" y="4116909"/>
            <a:ext cx="362926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lion</a:t>
            </a:r>
          </a:p>
        </p:txBody>
      </p:sp>
      <p:sp>
        <p:nvSpPr>
          <p:cNvPr id="801" name="Shape 801"/>
          <p:cNvSpPr/>
          <p:nvPr/>
        </p:nvSpPr>
        <p:spPr>
          <a:xfrm>
            <a:off x="1917293" y="3911526"/>
            <a:ext cx="700509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monkey</a:t>
            </a:r>
          </a:p>
        </p:txBody>
      </p:sp>
      <p:sp>
        <p:nvSpPr>
          <p:cNvPr id="802" name="Shape 802"/>
          <p:cNvSpPr/>
          <p:nvPr/>
        </p:nvSpPr>
        <p:spPr>
          <a:xfrm>
            <a:off x="2076091" y="4358010"/>
            <a:ext cx="573978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giraffe</a:t>
            </a:r>
          </a:p>
        </p:txBody>
      </p:sp>
      <p:sp>
        <p:nvSpPr>
          <p:cNvPr id="803" name="Shape 803"/>
          <p:cNvSpPr/>
          <p:nvPr/>
        </p:nvSpPr>
        <p:spPr>
          <a:xfrm>
            <a:off x="2550682" y="4474096"/>
            <a:ext cx="610741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gazelle</a:t>
            </a:r>
          </a:p>
        </p:txBody>
      </p:sp>
      <p:sp>
        <p:nvSpPr>
          <p:cNvPr id="804" name="Shape 804"/>
          <p:cNvSpPr/>
          <p:nvPr/>
        </p:nvSpPr>
        <p:spPr>
          <a:xfrm>
            <a:off x="2914196" y="4634831"/>
            <a:ext cx="767841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antelope</a:t>
            </a:r>
          </a:p>
        </p:txBody>
      </p:sp>
      <p:sp>
        <p:nvSpPr>
          <p:cNvPr id="805" name="Shape 805"/>
          <p:cNvSpPr/>
          <p:nvPr/>
        </p:nvSpPr>
        <p:spPr>
          <a:xfrm>
            <a:off x="3748405" y="2692623"/>
            <a:ext cx="430835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tuna</a:t>
            </a:r>
          </a:p>
        </p:txBody>
      </p:sp>
      <p:sp>
        <p:nvSpPr>
          <p:cNvPr id="806" name="Shape 806"/>
          <p:cNvSpPr/>
          <p:nvPr/>
        </p:nvSpPr>
        <p:spPr>
          <a:xfrm>
            <a:off x="3947522" y="3165897"/>
            <a:ext cx="639820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salmon</a:t>
            </a:r>
          </a:p>
        </p:txBody>
      </p:sp>
      <p:sp>
        <p:nvSpPr>
          <p:cNvPr id="807" name="Shape 807"/>
          <p:cNvSpPr/>
          <p:nvPr/>
        </p:nvSpPr>
        <p:spPr>
          <a:xfrm>
            <a:off x="3754598" y="2969444"/>
            <a:ext cx="418380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bass</a:t>
            </a:r>
          </a:p>
        </p:txBody>
      </p:sp>
      <p:sp>
        <p:nvSpPr>
          <p:cNvPr id="808" name="Shape 808"/>
          <p:cNvSpPr/>
          <p:nvPr/>
        </p:nvSpPr>
        <p:spPr>
          <a:xfrm>
            <a:off x="4138992" y="2826569"/>
            <a:ext cx="470565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trout</a:t>
            </a:r>
          </a:p>
        </p:txBody>
      </p:sp>
    </p:spTree>
    <p:extLst>
      <p:ext uri="{BB962C8B-B14F-4D97-AF65-F5344CB8AC3E}">
        <p14:creationId xmlns:p14="http://schemas.microsoft.com/office/powerpoint/2010/main" val="31599789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/>
        </p:nvSpPr>
        <p:spPr>
          <a:xfrm>
            <a:off x="72227" y="53578"/>
            <a:ext cx="8867180" cy="562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defTabSz="584200">
              <a:defRPr sz="46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 b="0"/>
            </a:pPr>
            <a:r>
              <a:rPr sz="3200"/>
              <a:t>Searching semantic memory</a:t>
            </a:r>
          </a:p>
        </p:txBody>
      </p:sp>
      <p:sp>
        <p:nvSpPr>
          <p:cNvPr id="825" name="Shape 825"/>
          <p:cNvSpPr/>
          <p:nvPr/>
        </p:nvSpPr>
        <p:spPr>
          <a:xfrm>
            <a:off x="88721" y="1643102"/>
            <a:ext cx="8928898" cy="41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defTabSz="410751">
              <a:defRPr sz="1800"/>
            </a:pPr>
            <a:r>
              <a:rPr sz="2200" dirty="0">
                <a:sym typeface="Gill Sans"/>
              </a:rPr>
              <a:t> </a:t>
            </a:r>
            <a:r>
              <a:rPr sz="2200" i="1" dirty="0">
                <a:sym typeface="Gill Sans"/>
              </a:rPr>
              <a:t>dog, cat, uh, uh, hamster, uh, uh, uh, tiger, lion, uh, monkey, uh, uh, giraffe,...</a:t>
            </a:r>
          </a:p>
        </p:txBody>
      </p:sp>
      <p:sp>
        <p:nvSpPr>
          <p:cNvPr id="826" name="Shape 826"/>
          <p:cNvSpPr/>
          <p:nvPr/>
        </p:nvSpPr>
        <p:spPr>
          <a:xfrm>
            <a:off x="107156" y="3009305"/>
            <a:ext cx="8733234" cy="410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defTabSz="410751">
              <a:defRPr sz="1800"/>
            </a:pPr>
            <a:r>
              <a:rPr sz="2200" b="1">
                <a:sym typeface="Gill Sans"/>
              </a:rPr>
              <a:t>Inter response time (IRT)</a:t>
            </a:r>
            <a:r>
              <a:rPr sz="2200">
                <a:sym typeface="Gill Sans"/>
              </a:rPr>
              <a:t>: time between animals </a:t>
            </a:r>
          </a:p>
        </p:txBody>
      </p:sp>
      <p:grpSp>
        <p:nvGrpSpPr>
          <p:cNvPr id="829" name="Group 829"/>
          <p:cNvGrpSpPr/>
          <p:nvPr/>
        </p:nvGrpSpPr>
        <p:grpSpPr>
          <a:xfrm>
            <a:off x="526852" y="2235091"/>
            <a:ext cx="8034980" cy="441146"/>
            <a:chOff x="0" y="-34304"/>
            <a:chExt cx="11427524" cy="627408"/>
          </a:xfrm>
        </p:grpSpPr>
        <p:sp>
          <p:nvSpPr>
            <p:cNvPr id="827" name="Shape 827"/>
            <p:cNvSpPr/>
            <p:nvPr/>
          </p:nvSpPr>
          <p:spPr>
            <a:xfrm flipH="1">
              <a:off x="0" y="63507"/>
              <a:ext cx="1142752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267927" y="-34304"/>
              <a:ext cx="889631" cy="627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3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>
                <a:defRPr sz="1800"/>
              </a:pPr>
              <a:r>
                <a:rPr sz="2200"/>
                <a:t>time</a:t>
              </a:r>
            </a:p>
          </p:txBody>
        </p:sp>
      </p:grpSp>
      <p:grpSp>
        <p:nvGrpSpPr>
          <p:cNvPr id="832" name="Group 832"/>
          <p:cNvGrpSpPr/>
          <p:nvPr/>
        </p:nvGrpSpPr>
        <p:grpSpPr>
          <a:xfrm>
            <a:off x="168710" y="1165794"/>
            <a:ext cx="2845580" cy="946349"/>
            <a:chOff x="-46916" y="-31468"/>
            <a:chExt cx="4047047" cy="1345918"/>
          </a:xfrm>
        </p:grpSpPr>
        <p:sp>
          <p:nvSpPr>
            <p:cNvPr id="830" name="Shape 830"/>
            <p:cNvSpPr/>
            <p:nvPr/>
          </p:nvSpPr>
          <p:spPr>
            <a:xfrm>
              <a:off x="1461133" y="-31468"/>
              <a:ext cx="857820" cy="583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800" b="1">
                  <a:solidFill>
                    <a:srgbClr val="00A9E5"/>
                  </a:solidFill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000"/>
                <a:t>PETS</a:t>
              </a:r>
            </a:p>
          </p:txBody>
        </p:sp>
        <p:sp>
          <p:nvSpPr>
            <p:cNvPr id="831" name="Shape 831"/>
            <p:cNvSpPr/>
            <p:nvPr/>
          </p:nvSpPr>
          <p:spPr>
            <a:xfrm>
              <a:off x="-46916" y="476249"/>
              <a:ext cx="4047047" cy="838201"/>
            </a:xfrm>
            <a:prstGeom prst="rect">
              <a:avLst/>
            </a:prstGeom>
            <a:solidFill>
              <a:srgbClr val="00A9E5">
                <a:alpha val="20000"/>
              </a:srgbClr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grpSp>
        <p:nvGrpSpPr>
          <p:cNvPr id="835" name="Group 835"/>
          <p:cNvGrpSpPr/>
          <p:nvPr/>
        </p:nvGrpSpPr>
        <p:grpSpPr>
          <a:xfrm>
            <a:off x="4375547" y="1232495"/>
            <a:ext cx="4563860" cy="946349"/>
            <a:chOff x="0" y="-31468"/>
            <a:chExt cx="5384800" cy="1345918"/>
          </a:xfrm>
        </p:grpSpPr>
        <p:sp>
          <p:nvSpPr>
            <p:cNvPr id="833" name="Shape 833"/>
            <p:cNvSpPr/>
            <p:nvPr/>
          </p:nvSpPr>
          <p:spPr>
            <a:xfrm>
              <a:off x="2295759" y="-31468"/>
              <a:ext cx="799755" cy="583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800" b="1">
                  <a:solidFill>
                    <a:srgbClr val="F52800"/>
                  </a:solidFill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000"/>
                <a:t>ZOO</a:t>
              </a:r>
            </a:p>
          </p:txBody>
        </p:sp>
        <p:sp>
          <p:nvSpPr>
            <p:cNvPr id="834" name="Shape 834"/>
            <p:cNvSpPr/>
            <p:nvPr/>
          </p:nvSpPr>
          <p:spPr>
            <a:xfrm>
              <a:off x="0" y="476250"/>
              <a:ext cx="5384800" cy="838200"/>
            </a:xfrm>
            <a:prstGeom prst="rect">
              <a:avLst/>
            </a:prstGeom>
            <a:solidFill>
              <a:srgbClr val="F52800">
                <a:alpha val="20000"/>
              </a:srgbClr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grpSp>
        <p:nvGrpSpPr>
          <p:cNvPr id="839" name="Group 839"/>
          <p:cNvGrpSpPr/>
          <p:nvPr/>
        </p:nvGrpSpPr>
        <p:grpSpPr>
          <a:xfrm>
            <a:off x="2841422" y="1630699"/>
            <a:ext cx="1707775" cy="89298"/>
            <a:chOff x="0" y="0"/>
            <a:chExt cx="2428835" cy="127000"/>
          </a:xfrm>
        </p:grpSpPr>
        <p:sp>
          <p:nvSpPr>
            <p:cNvPr id="836" name="Shape 836"/>
            <p:cNvSpPr/>
            <p:nvPr/>
          </p:nvSpPr>
          <p:spPr>
            <a:xfrm flipV="1">
              <a:off x="0" y="4686"/>
              <a:ext cx="2416979" cy="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 flipH="1">
              <a:off x="15835" y="0"/>
              <a:ext cx="1" cy="1256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28835" y="1306"/>
              <a:ext cx="1" cy="1256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>
            <a:off x="3178969" y="3884414"/>
            <a:ext cx="357188" cy="1955602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3625453" y="4723805"/>
            <a:ext cx="357188" cy="1125141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4071937" y="4589860"/>
            <a:ext cx="357188" cy="1250156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2732484" y="4286250"/>
            <a:ext cx="357188" cy="1562695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2277070" y="4339828"/>
            <a:ext cx="357188" cy="1509117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863" name="Group 863"/>
          <p:cNvGrpSpPr/>
          <p:nvPr/>
        </p:nvGrpSpPr>
        <p:grpSpPr>
          <a:xfrm>
            <a:off x="232991" y="3422263"/>
            <a:ext cx="4478999" cy="2930252"/>
            <a:chOff x="0" y="-85781"/>
            <a:chExt cx="6370130" cy="4167469"/>
          </a:xfrm>
        </p:grpSpPr>
        <p:sp>
          <p:nvSpPr>
            <p:cNvPr id="845" name="Shape 845"/>
            <p:cNvSpPr/>
            <p:nvPr/>
          </p:nvSpPr>
          <p:spPr>
            <a:xfrm>
              <a:off x="2495823" y="3377545"/>
              <a:ext cx="3874307" cy="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 flipV="1">
              <a:off x="2494787" y="134659"/>
              <a:ext cx="1" cy="32503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285429" y="3273369"/>
              <a:ext cx="312300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0</a:t>
              </a:r>
            </a:p>
          </p:txBody>
        </p:sp>
        <p:sp>
          <p:nvSpPr>
            <p:cNvPr id="848" name="Shape 848"/>
            <p:cNvSpPr/>
            <p:nvPr/>
          </p:nvSpPr>
          <p:spPr>
            <a:xfrm>
              <a:off x="4922685" y="3279720"/>
              <a:ext cx="312300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1</a:t>
              </a:r>
            </a:p>
          </p:txBody>
        </p:sp>
        <p:sp>
          <p:nvSpPr>
            <p:cNvPr id="849" name="Shape 849"/>
            <p:cNvSpPr/>
            <p:nvPr/>
          </p:nvSpPr>
          <p:spPr>
            <a:xfrm>
              <a:off x="5557686" y="3279720"/>
              <a:ext cx="312300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2</a:t>
              </a:r>
            </a:p>
          </p:txBody>
        </p:sp>
        <p:sp>
          <p:nvSpPr>
            <p:cNvPr id="850" name="Shape 850"/>
            <p:cNvSpPr/>
            <p:nvPr/>
          </p:nvSpPr>
          <p:spPr>
            <a:xfrm>
              <a:off x="3589732" y="3279718"/>
              <a:ext cx="412808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-1</a:t>
              </a:r>
            </a:p>
          </p:txBody>
        </p:sp>
        <p:sp>
          <p:nvSpPr>
            <p:cNvPr id="851" name="Shape 851"/>
            <p:cNvSpPr/>
            <p:nvPr/>
          </p:nvSpPr>
          <p:spPr>
            <a:xfrm>
              <a:off x="2940877" y="3279718"/>
              <a:ext cx="412808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-2</a:t>
              </a:r>
            </a:p>
          </p:txBody>
        </p:sp>
        <p:sp>
          <p:nvSpPr>
            <p:cNvPr id="852" name="Shape 852"/>
            <p:cNvSpPr/>
            <p:nvPr/>
          </p:nvSpPr>
          <p:spPr>
            <a:xfrm>
              <a:off x="2230286" y="3114620"/>
              <a:ext cx="312300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0</a:t>
              </a:r>
            </a:p>
          </p:txBody>
        </p:sp>
        <p:sp>
          <p:nvSpPr>
            <p:cNvPr id="853" name="Shape 853"/>
            <p:cNvSpPr/>
            <p:nvPr/>
          </p:nvSpPr>
          <p:spPr>
            <a:xfrm>
              <a:off x="2029451" y="2657419"/>
              <a:ext cx="561567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0.2</a:t>
              </a:r>
            </a:p>
          </p:txBody>
        </p:sp>
        <p:sp>
          <p:nvSpPr>
            <p:cNvPr id="854" name="Shape 854"/>
            <p:cNvSpPr/>
            <p:nvPr/>
          </p:nvSpPr>
          <p:spPr>
            <a:xfrm>
              <a:off x="2033545" y="2200219"/>
              <a:ext cx="565397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0.4</a:t>
              </a:r>
            </a:p>
          </p:txBody>
        </p:sp>
        <p:sp>
          <p:nvSpPr>
            <p:cNvPr id="855" name="Shape 855"/>
            <p:cNvSpPr/>
            <p:nvPr/>
          </p:nvSpPr>
          <p:spPr>
            <a:xfrm>
              <a:off x="2035460" y="1743019"/>
              <a:ext cx="561567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0.6</a:t>
              </a:r>
            </a:p>
          </p:txBody>
        </p:sp>
        <p:sp>
          <p:nvSpPr>
            <p:cNvPr id="856" name="Shape 856"/>
            <p:cNvSpPr/>
            <p:nvPr/>
          </p:nvSpPr>
          <p:spPr>
            <a:xfrm>
              <a:off x="2033545" y="1273119"/>
              <a:ext cx="565397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0.8</a:t>
              </a:r>
            </a:p>
          </p:txBody>
        </p:sp>
        <p:sp>
          <p:nvSpPr>
            <p:cNvPr id="857" name="Shape 857"/>
            <p:cNvSpPr/>
            <p:nvPr/>
          </p:nvSpPr>
          <p:spPr>
            <a:xfrm>
              <a:off x="2236294" y="803218"/>
              <a:ext cx="312300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1</a:t>
              </a:r>
            </a:p>
          </p:txBody>
        </p:sp>
        <p:sp>
          <p:nvSpPr>
            <p:cNvPr id="858" name="Shape 858"/>
            <p:cNvSpPr/>
            <p:nvPr/>
          </p:nvSpPr>
          <p:spPr>
            <a:xfrm>
              <a:off x="2016752" y="358719"/>
              <a:ext cx="561567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1.2</a:t>
              </a:r>
            </a:p>
          </p:txBody>
        </p:sp>
        <p:sp>
          <p:nvSpPr>
            <p:cNvPr id="859" name="Shape 859"/>
            <p:cNvSpPr/>
            <p:nvPr/>
          </p:nvSpPr>
          <p:spPr>
            <a:xfrm>
              <a:off x="2033545" y="-85781"/>
              <a:ext cx="565397" cy="539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18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/>
              <a:r>
                <a:t>1.4</a:t>
              </a:r>
            </a:p>
          </p:txBody>
        </p:sp>
        <p:sp>
          <p:nvSpPr>
            <p:cNvPr id="860" name="Shape 860"/>
            <p:cNvSpPr/>
            <p:nvPr/>
          </p:nvSpPr>
          <p:spPr>
            <a:xfrm>
              <a:off x="2488034" y="1079500"/>
              <a:ext cx="38723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973732" y="3563712"/>
              <a:ext cx="2961093" cy="51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4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>
                <a:defRPr sz="1800"/>
              </a:pPr>
              <a:r>
                <a:rPr sz="1700"/>
                <a:t>Relative “patch” order</a:t>
              </a:r>
            </a:p>
          </p:txBody>
        </p:sp>
        <p:sp>
          <p:nvSpPr>
            <p:cNvPr id="862" name="Shape 862"/>
            <p:cNvSpPr/>
            <p:nvPr/>
          </p:nvSpPr>
          <p:spPr>
            <a:xfrm>
              <a:off x="0" y="1180580"/>
              <a:ext cx="2118271" cy="890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4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>
                <a:defRPr sz="1800"/>
              </a:pPr>
              <a:r>
                <a:rPr sz="1700"/>
                <a:t>IRT/Average IRT</a:t>
              </a:r>
            </a:p>
          </p:txBody>
        </p:sp>
      </p:grpSp>
      <p:grpSp>
        <p:nvGrpSpPr>
          <p:cNvPr id="867" name="Group 867"/>
          <p:cNvGrpSpPr/>
          <p:nvPr/>
        </p:nvGrpSpPr>
        <p:grpSpPr>
          <a:xfrm>
            <a:off x="4540268" y="1626911"/>
            <a:ext cx="464345" cy="89298"/>
            <a:chOff x="0" y="0"/>
            <a:chExt cx="660401" cy="127000"/>
          </a:xfrm>
        </p:grpSpPr>
        <p:sp>
          <p:nvSpPr>
            <p:cNvPr id="864" name="Shape 864"/>
            <p:cNvSpPr/>
            <p:nvPr/>
          </p:nvSpPr>
          <p:spPr>
            <a:xfrm flipV="1">
              <a:off x="0" y="4686"/>
              <a:ext cx="657178" cy="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 flipH="1">
              <a:off x="4305" y="0"/>
              <a:ext cx="1" cy="1256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60401" y="1306"/>
              <a:ext cx="1" cy="1256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871" name="Group 871"/>
          <p:cNvGrpSpPr/>
          <p:nvPr/>
        </p:nvGrpSpPr>
        <p:grpSpPr>
          <a:xfrm>
            <a:off x="5004612" y="1625203"/>
            <a:ext cx="1332913" cy="89298"/>
            <a:chOff x="0" y="0"/>
            <a:chExt cx="1895698" cy="127000"/>
          </a:xfrm>
        </p:grpSpPr>
        <p:sp>
          <p:nvSpPr>
            <p:cNvPr id="868" name="Shape 868"/>
            <p:cNvSpPr/>
            <p:nvPr/>
          </p:nvSpPr>
          <p:spPr>
            <a:xfrm flipV="1">
              <a:off x="0" y="4686"/>
              <a:ext cx="1895699" cy="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 flipH="1">
              <a:off x="12420" y="0"/>
              <a:ext cx="1" cy="1256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1892300" y="1306"/>
              <a:ext cx="0" cy="1256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875" name="Group 875"/>
          <p:cNvGrpSpPr/>
          <p:nvPr/>
        </p:nvGrpSpPr>
        <p:grpSpPr>
          <a:xfrm>
            <a:off x="1155917" y="1634133"/>
            <a:ext cx="1705570" cy="89298"/>
            <a:chOff x="0" y="0"/>
            <a:chExt cx="2425697" cy="127000"/>
          </a:xfrm>
        </p:grpSpPr>
        <p:sp>
          <p:nvSpPr>
            <p:cNvPr id="872" name="Shape 872"/>
            <p:cNvSpPr/>
            <p:nvPr/>
          </p:nvSpPr>
          <p:spPr>
            <a:xfrm flipV="1">
              <a:off x="0" y="4686"/>
              <a:ext cx="2413854" cy="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 flipH="1">
              <a:off x="15814" y="0"/>
              <a:ext cx="1" cy="1256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425697" y="1306"/>
              <a:ext cx="1" cy="12569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879" name="Group 879"/>
          <p:cNvGrpSpPr/>
          <p:nvPr/>
        </p:nvGrpSpPr>
        <p:grpSpPr>
          <a:xfrm>
            <a:off x="709432" y="1634133"/>
            <a:ext cx="464344" cy="89297"/>
            <a:chOff x="0" y="0"/>
            <a:chExt cx="660399" cy="126999"/>
          </a:xfrm>
        </p:grpSpPr>
        <p:sp>
          <p:nvSpPr>
            <p:cNvPr id="876" name="Shape 876"/>
            <p:cNvSpPr/>
            <p:nvPr/>
          </p:nvSpPr>
          <p:spPr>
            <a:xfrm flipV="1">
              <a:off x="0" y="4686"/>
              <a:ext cx="657175" cy="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 flipH="1">
              <a:off x="4305" y="0"/>
              <a:ext cx="1" cy="1256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60399" y="1306"/>
              <a:ext cx="1" cy="1256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880" name="Shape 880"/>
          <p:cNvSpPr/>
          <p:nvPr/>
        </p:nvSpPr>
        <p:spPr>
          <a:xfrm>
            <a:off x="4706503" y="4705985"/>
            <a:ext cx="4375548" cy="41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ctr" defTabSz="584200"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2200"/>
              <a:t>“patchy profile” </a:t>
            </a:r>
          </a:p>
        </p:txBody>
      </p:sp>
      <p:sp>
        <p:nvSpPr>
          <p:cNvPr id="881" name="Shape 881"/>
          <p:cNvSpPr/>
          <p:nvPr/>
        </p:nvSpPr>
        <p:spPr>
          <a:xfrm>
            <a:off x="5338366" y="6554713"/>
            <a:ext cx="3804048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(Hills, Jones, &amp; Todd, 2012; Troyer et al., 1997)</a:t>
            </a:r>
          </a:p>
        </p:txBody>
      </p:sp>
    </p:spTree>
    <p:extLst>
      <p:ext uri="{BB962C8B-B14F-4D97-AF65-F5344CB8AC3E}">
        <p14:creationId xmlns:p14="http://schemas.microsoft.com/office/powerpoint/2010/main" val="12432904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" grpId="0" animBg="1" advAuto="0"/>
      <p:bldP spid="832" grpId="0" animBg="1" advAuto="0"/>
      <p:bldP spid="835" grpId="0" animBg="1" advAuto="0"/>
      <p:bldP spid="839" grpId="0" animBg="1" advAuto="0"/>
      <p:bldP spid="839" grpId="1" animBg="1" advAuto="0"/>
      <p:bldP spid="840" grpId="0" animBg="1" advAuto="0"/>
      <p:bldP spid="841" grpId="0" animBg="1" advAuto="0"/>
      <p:bldP spid="842" grpId="0" animBg="1" advAuto="0"/>
      <p:bldP spid="843" grpId="0" animBg="1" advAuto="0"/>
      <p:bldP spid="844" grpId="0" animBg="1" advAuto="0"/>
      <p:bldP spid="863" grpId="0" animBg="1" advAuto="0"/>
      <p:bldP spid="867" grpId="0" animBg="1" advAuto="0"/>
      <p:bldP spid="867" grpId="1" animBg="1" advAuto="0"/>
      <p:bldP spid="871" grpId="0" animBg="1" advAuto="0"/>
      <p:bldP spid="871" grpId="1" animBg="1" advAuto="0"/>
      <p:bldP spid="875" grpId="0" animBg="1" advAuto="0"/>
      <p:bldP spid="875" grpId="1" animBg="1" advAuto="0"/>
      <p:bldP spid="879" grpId="0" animBg="1" advAuto="0"/>
      <p:bldP spid="88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/>
        </p:nvSpPr>
        <p:spPr>
          <a:xfrm>
            <a:off x="72227" y="-8979"/>
            <a:ext cx="8867180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defTabSz="584200">
              <a:defRPr sz="46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 b="0"/>
            </a:pPr>
            <a:r>
              <a:rPr sz="4000" dirty="0"/>
              <a:t>Search as random walk</a:t>
            </a:r>
          </a:p>
        </p:txBody>
      </p:sp>
      <p:sp>
        <p:nvSpPr>
          <p:cNvPr id="811" name="Shape 811"/>
          <p:cNvSpPr/>
          <p:nvPr/>
        </p:nvSpPr>
        <p:spPr>
          <a:xfrm>
            <a:off x="133945" y="884079"/>
            <a:ext cx="8867180" cy="41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defTabSz="410751">
              <a:defRPr sz="1800"/>
            </a:pPr>
            <a:r>
              <a:rPr lang="en-US" sz="2200" dirty="0" smtClean="0">
                <a:sym typeface="Gill Sans"/>
              </a:rPr>
              <a:t>Is a two-stage search process necessary for explaining optimal foraging?</a:t>
            </a:r>
            <a:endParaRPr sz="2200" dirty="0">
              <a:sym typeface="Gill Sans"/>
            </a:endParaRPr>
          </a:p>
        </p:txBody>
      </p:sp>
      <p:grpSp>
        <p:nvGrpSpPr>
          <p:cNvPr id="814" name="Group 814"/>
          <p:cNvGrpSpPr/>
          <p:nvPr/>
        </p:nvGrpSpPr>
        <p:grpSpPr>
          <a:xfrm>
            <a:off x="133945" y="1696640"/>
            <a:ext cx="8126016" cy="3607594"/>
            <a:chOff x="0" y="0"/>
            <a:chExt cx="11557000" cy="5130800"/>
          </a:xfrm>
        </p:grpSpPr>
        <p:pic>
          <p:nvPicPr>
            <p:cNvPr id="812" name="dropped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184900" y="0"/>
              <a:ext cx="5372100" cy="5130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3" name="Shape 813"/>
            <p:cNvSpPr/>
            <p:nvPr/>
          </p:nvSpPr>
          <p:spPr>
            <a:xfrm>
              <a:off x="0" y="33106"/>
              <a:ext cx="6362701" cy="3735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410751">
                <a:defRPr sz="1800"/>
              </a:pPr>
              <a:r>
                <a:rPr lang="en-US" sz="2200" dirty="0" smtClean="0">
                  <a:sym typeface="Gill Sans"/>
                </a:rPr>
                <a:t>Build </a:t>
              </a:r>
              <a:r>
                <a:rPr sz="2200" dirty="0" smtClean="0">
                  <a:sym typeface="Gill Sans"/>
                </a:rPr>
                <a:t>a </a:t>
              </a:r>
              <a:r>
                <a:rPr sz="2200" dirty="0">
                  <a:sym typeface="Gill Sans"/>
                </a:rPr>
                <a:t>semantic network from the USF free association database</a:t>
              </a:r>
              <a:r>
                <a:rPr dirty="0">
                  <a:latin typeface="+mn-lt"/>
                  <a:ea typeface="+mn-ea"/>
                  <a:cs typeface="+mn-cs"/>
                  <a:sym typeface="Gill Sans"/>
                </a:rPr>
                <a:t> (Nelson, McEvoy, &amp; Screiber, 1998). </a:t>
              </a:r>
            </a:p>
            <a:p>
              <a:pPr defTabSz="410751">
                <a:defRPr sz="1800"/>
              </a:pPr>
              <a:endParaRPr dirty="0">
                <a:latin typeface="+mn-lt"/>
                <a:ea typeface="+mn-ea"/>
                <a:cs typeface="+mn-cs"/>
                <a:sym typeface="Gill Sans"/>
              </a:endParaRPr>
            </a:p>
            <a:p>
              <a:pPr defTabSz="410751">
                <a:defRPr sz="1800"/>
              </a:pPr>
              <a:endParaRPr dirty="0">
                <a:latin typeface="+mn-lt"/>
                <a:ea typeface="+mn-ea"/>
                <a:cs typeface="+mn-cs"/>
                <a:sym typeface="Gill Sans"/>
              </a:endParaRPr>
            </a:p>
            <a:p>
              <a:pPr defTabSz="410751">
                <a:defRPr sz="1800"/>
              </a:pPr>
              <a:endParaRPr sz="2200" dirty="0">
                <a:sym typeface="Gill Sans"/>
              </a:endParaRPr>
            </a:p>
            <a:p>
              <a:pPr defTabSz="410751">
                <a:defRPr sz="1800"/>
              </a:pPr>
              <a:r>
                <a:rPr sz="2200" dirty="0">
                  <a:sym typeface="Gill Sans"/>
                </a:rPr>
                <a:t>5018 nodes (words said by subjects)</a:t>
              </a:r>
            </a:p>
            <a:p>
              <a:pPr defTabSz="410751">
                <a:defRPr sz="1800"/>
              </a:pPr>
              <a:r>
                <a:rPr sz="2200" dirty="0">
                  <a:sym typeface="Gill Sans"/>
                </a:rPr>
                <a:t>63619 edges (associates</a:t>
              </a:r>
              <a:r>
                <a:rPr sz="2200" dirty="0" smtClean="0">
                  <a:sym typeface="Gill Sans"/>
                </a:rPr>
                <a:t>)</a:t>
              </a:r>
              <a:endParaRPr sz="2200" dirty="0">
                <a:sym typeface="Gill Sans"/>
              </a:endParaRPr>
            </a:p>
          </p:txBody>
        </p:sp>
      </p:grpSp>
      <p:sp>
        <p:nvSpPr>
          <p:cNvPr id="815" name="Shape 815"/>
          <p:cNvSpPr/>
          <p:nvPr/>
        </p:nvSpPr>
        <p:spPr>
          <a:xfrm>
            <a:off x="44648" y="6072615"/>
            <a:ext cx="8867180" cy="74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defTabSz="410751">
              <a:defRPr sz="1800"/>
            </a:pPr>
            <a:r>
              <a:rPr sz="2200">
                <a:sym typeface="Gill Sans"/>
              </a:rPr>
              <a:t>Does optimal foraging behavior result from randomly walking </a:t>
            </a:r>
          </a:p>
          <a:p>
            <a:pPr defTabSz="410751">
              <a:defRPr sz="1800"/>
            </a:pPr>
            <a:r>
              <a:rPr sz="2200">
                <a:sym typeface="Gill Sans"/>
              </a:rPr>
              <a:t>on a semantic network? </a:t>
            </a:r>
          </a:p>
        </p:txBody>
      </p:sp>
      <p:sp>
        <p:nvSpPr>
          <p:cNvPr id="821" name="Shape 821"/>
          <p:cNvSpPr/>
          <p:nvPr/>
        </p:nvSpPr>
        <p:spPr>
          <a:xfrm>
            <a:off x="44648" y="5268943"/>
            <a:ext cx="9072563" cy="74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defTabSz="410751">
              <a:defRPr sz="1800"/>
            </a:pPr>
            <a:r>
              <a:rPr sz="2200" b="1">
                <a:sym typeface="Gill Sans"/>
              </a:rPr>
              <a:t>Random walk</a:t>
            </a:r>
            <a:r>
              <a:rPr sz="2200">
                <a:sym typeface="Gill Sans"/>
              </a:rPr>
              <a:t>: “walk” over an edge connected to current node at random. </a:t>
            </a:r>
          </a:p>
          <a:p>
            <a:pPr defTabSz="410751">
              <a:defRPr sz="1800"/>
            </a:pPr>
            <a:r>
              <a:rPr sz="2200">
                <a:sym typeface="Gill Sans"/>
              </a:rPr>
              <a:t>Say the word corresponding to the next node (if it is an animal and is new). </a:t>
            </a:r>
          </a:p>
        </p:txBody>
      </p:sp>
      <p:sp>
        <p:nvSpPr>
          <p:cNvPr id="822" name="Shape 822"/>
          <p:cNvSpPr/>
          <p:nvPr/>
        </p:nvSpPr>
        <p:spPr>
          <a:xfrm>
            <a:off x="6052741" y="6572573"/>
            <a:ext cx="3089673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(Abbott, Austerweil, &amp; Griffiths, 2012)</a:t>
            </a:r>
          </a:p>
        </p:txBody>
      </p:sp>
    </p:spTree>
    <p:extLst>
      <p:ext uri="{BB962C8B-B14F-4D97-AF65-F5344CB8AC3E}">
        <p14:creationId xmlns:p14="http://schemas.microsoft.com/office/powerpoint/2010/main" val="8928151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" grpId="0" animBg="1" advAuto="0"/>
      <p:bldP spid="815" grpId="0" animBg="1" advAuto="0"/>
      <p:bldP spid="82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/>
        </p:nvSpPr>
        <p:spPr>
          <a:xfrm>
            <a:off x="72227" y="53578"/>
            <a:ext cx="8867180" cy="562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defTabSz="584200">
              <a:defRPr sz="46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 b="0"/>
            </a:pPr>
            <a:r>
              <a:rPr sz="3200" dirty="0"/>
              <a:t>Search as random walk</a:t>
            </a:r>
          </a:p>
        </p:txBody>
      </p:sp>
      <p:sp>
        <p:nvSpPr>
          <p:cNvPr id="884" name="Shape 884"/>
          <p:cNvSpPr/>
          <p:nvPr/>
        </p:nvSpPr>
        <p:spPr>
          <a:xfrm>
            <a:off x="44648" y="723732"/>
            <a:ext cx="9072563" cy="74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defTabSz="410751">
              <a:defRPr sz="1800"/>
            </a:pPr>
            <a:r>
              <a:rPr sz="2200" b="1">
                <a:sym typeface="Gill Sans"/>
              </a:rPr>
              <a:t>Random walk</a:t>
            </a:r>
            <a:r>
              <a:rPr sz="2200">
                <a:sym typeface="Gill Sans"/>
              </a:rPr>
              <a:t>: “walk” over an edge connected to current node at random. </a:t>
            </a:r>
          </a:p>
          <a:p>
            <a:pPr defTabSz="410751">
              <a:defRPr sz="1800"/>
            </a:pPr>
            <a:r>
              <a:rPr sz="2200">
                <a:sym typeface="Gill Sans"/>
              </a:rPr>
              <a:t>Say the word corresponding to the next node (if it fits criteria and is new). </a:t>
            </a:r>
          </a:p>
        </p:txBody>
      </p:sp>
      <p:grpSp>
        <p:nvGrpSpPr>
          <p:cNvPr id="892" name="Group 892"/>
          <p:cNvGrpSpPr/>
          <p:nvPr/>
        </p:nvGrpSpPr>
        <p:grpSpPr>
          <a:xfrm>
            <a:off x="44648" y="1785938"/>
            <a:ext cx="8867180" cy="1220311"/>
            <a:chOff x="0" y="0"/>
            <a:chExt cx="12611100" cy="1735554"/>
          </a:xfrm>
        </p:grpSpPr>
        <p:pic>
          <p:nvPicPr>
            <p:cNvPr id="885" name="dropped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581400" y="0"/>
              <a:ext cx="5740400" cy="419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91" name="Group 891"/>
            <p:cNvGrpSpPr/>
            <p:nvPr/>
          </p:nvGrpSpPr>
          <p:grpSpPr>
            <a:xfrm>
              <a:off x="0" y="626646"/>
              <a:ext cx="12611100" cy="1108908"/>
              <a:chOff x="0" y="-46454"/>
              <a:chExt cx="12611100" cy="1108908"/>
            </a:xfrm>
          </p:grpSpPr>
          <p:sp>
            <p:nvSpPr>
              <p:cNvPr id="886" name="Shape 886"/>
              <p:cNvSpPr/>
              <p:nvPr/>
            </p:nvSpPr>
            <p:spPr>
              <a:xfrm>
                <a:off x="0" y="-46454"/>
                <a:ext cx="12611100" cy="11089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 defTabSz="410751">
                  <a:defRPr sz="1800"/>
                </a:pPr>
                <a:r>
                  <a:rPr sz="2200" dirty="0">
                    <a:sym typeface="Gill Sans"/>
                  </a:rPr>
                  <a:t>where        is the first time animal   was seen on the walk (first hitting time)</a:t>
                </a:r>
              </a:p>
              <a:p>
                <a:pPr defTabSz="410751">
                  <a:defRPr sz="1800"/>
                </a:pPr>
                <a:r>
                  <a:rPr sz="2200" dirty="0">
                    <a:sym typeface="Gill Sans"/>
                  </a:rPr>
                  <a:t>and         is the length of the word for animal   .</a:t>
                </a:r>
              </a:p>
            </p:txBody>
          </p:sp>
          <p:pic>
            <p:nvPicPr>
              <p:cNvPr id="887" name="droppedImage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168400" y="101600"/>
                <a:ext cx="723900" cy="419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8" name="droppedImage.pdf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469660" y="173919"/>
                <a:ext cx="190500" cy="3048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9" name="droppedImage.pdf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774700" y="571500"/>
                <a:ext cx="762000" cy="419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0" name="droppedImage.pdf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7278886" y="643819"/>
                <a:ext cx="190500" cy="3048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893" name="Shape 893"/>
          <p:cNvSpPr/>
          <p:nvPr/>
        </p:nvSpPr>
        <p:spPr>
          <a:xfrm>
            <a:off x="446484" y="6170454"/>
            <a:ext cx="8867180" cy="41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defTabSz="584200"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2200"/>
              <a:t>Results averaged over 1000 simulations ran for 1750 iterations each.</a:t>
            </a:r>
          </a:p>
        </p:txBody>
      </p:sp>
      <p:grpSp>
        <p:nvGrpSpPr>
          <p:cNvPr id="919" name="Group 919"/>
          <p:cNvGrpSpPr/>
          <p:nvPr/>
        </p:nvGrpSpPr>
        <p:grpSpPr>
          <a:xfrm>
            <a:off x="27608" y="3211181"/>
            <a:ext cx="4478999" cy="3007389"/>
            <a:chOff x="0" y="-30387"/>
            <a:chExt cx="6370131" cy="4277175"/>
          </a:xfrm>
        </p:grpSpPr>
        <p:sp>
          <p:nvSpPr>
            <p:cNvPr id="894" name="Shape 894"/>
            <p:cNvSpPr/>
            <p:nvPr/>
          </p:nvSpPr>
          <p:spPr>
            <a:xfrm>
              <a:off x="4189834" y="736600"/>
              <a:ext cx="508001" cy="2781300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4824834" y="1930400"/>
              <a:ext cx="508001" cy="1600200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459834" y="1739900"/>
              <a:ext cx="508001" cy="1778000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3554834" y="1308100"/>
              <a:ext cx="508001" cy="2222500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07134" y="1384300"/>
              <a:ext cx="508001" cy="2146300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grpSp>
          <p:nvGrpSpPr>
            <p:cNvPr id="917" name="Group 917"/>
            <p:cNvGrpSpPr/>
            <p:nvPr/>
          </p:nvGrpSpPr>
          <p:grpSpPr>
            <a:xfrm>
              <a:off x="0" y="79319"/>
              <a:ext cx="6370131" cy="4167469"/>
              <a:chOff x="0" y="-85781"/>
              <a:chExt cx="6370130" cy="4167469"/>
            </a:xfrm>
          </p:grpSpPr>
          <p:sp>
            <p:nvSpPr>
              <p:cNvPr id="899" name="Shape 899"/>
              <p:cNvSpPr/>
              <p:nvPr/>
            </p:nvSpPr>
            <p:spPr>
              <a:xfrm>
                <a:off x="2495823" y="3377545"/>
                <a:ext cx="3874307" cy="2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 flipV="1">
                <a:off x="2494787" y="134659"/>
                <a:ext cx="1" cy="32503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4285429" y="3273369"/>
                <a:ext cx="312300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4922685" y="3279720"/>
                <a:ext cx="312300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5557686" y="3279720"/>
                <a:ext cx="312300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3589732" y="3279718"/>
                <a:ext cx="412808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-1</a:t>
                </a:r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2940877" y="3279718"/>
                <a:ext cx="412808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-2</a:t>
                </a:r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2230286" y="3114620"/>
                <a:ext cx="312300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2029451" y="2657419"/>
                <a:ext cx="561567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0.2</a:t>
                </a:r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2033545" y="2200219"/>
                <a:ext cx="565397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0.4</a:t>
                </a:r>
              </a:p>
            </p:txBody>
          </p:sp>
          <p:sp>
            <p:nvSpPr>
              <p:cNvPr id="909" name="Shape 909"/>
              <p:cNvSpPr/>
              <p:nvPr/>
            </p:nvSpPr>
            <p:spPr>
              <a:xfrm>
                <a:off x="2035460" y="1743019"/>
                <a:ext cx="561567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0.6</a:t>
                </a:r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2033545" y="1273119"/>
                <a:ext cx="565397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0.8</a:t>
                </a:r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2236294" y="803218"/>
                <a:ext cx="312300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2016752" y="358719"/>
                <a:ext cx="561567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1.2</a:t>
                </a:r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2033545" y="-85781"/>
                <a:ext cx="565397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1.4</a:t>
                </a:r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2488034" y="1079500"/>
                <a:ext cx="387233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2973732" y="3563712"/>
                <a:ext cx="2961092" cy="5179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24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>
                  <a:defRPr sz="1800"/>
                </a:pPr>
                <a:r>
                  <a:rPr sz="1700"/>
                  <a:t>Relative “patch” order</a:t>
                </a:r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0" y="1180580"/>
                <a:ext cx="2118271" cy="8900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ctr" defTabSz="584200">
                  <a:defRPr sz="24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>
                  <a:defRPr sz="1800"/>
                </a:pPr>
                <a:r>
                  <a:rPr sz="1700"/>
                  <a:t>IRT/Average IRT</a:t>
                </a:r>
              </a:p>
            </p:txBody>
          </p:sp>
        </p:grpSp>
        <p:sp>
          <p:nvSpPr>
            <p:cNvPr id="918" name="Shape 918"/>
            <p:cNvSpPr/>
            <p:nvPr/>
          </p:nvSpPr>
          <p:spPr>
            <a:xfrm>
              <a:off x="3454579" y="-30387"/>
              <a:ext cx="1974000" cy="51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4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>
                <a:defRPr sz="1800"/>
              </a:pPr>
              <a:r>
                <a:rPr sz="1700"/>
                <a:t>Human results</a:t>
              </a:r>
            </a:p>
          </p:txBody>
        </p:sp>
      </p:grpSp>
      <p:grpSp>
        <p:nvGrpSpPr>
          <p:cNvPr id="944" name="Group 944"/>
          <p:cNvGrpSpPr/>
          <p:nvPr/>
        </p:nvGrpSpPr>
        <p:grpSpPr>
          <a:xfrm>
            <a:off x="5105990" y="3211181"/>
            <a:ext cx="3060970" cy="2953811"/>
            <a:chOff x="-84273" y="-30387"/>
            <a:chExt cx="4353378" cy="4200975"/>
          </a:xfrm>
        </p:grpSpPr>
        <p:grpSp>
          <p:nvGrpSpPr>
            <p:cNvPr id="937" name="Group 937"/>
            <p:cNvGrpSpPr/>
            <p:nvPr/>
          </p:nvGrpSpPr>
          <p:grpSpPr>
            <a:xfrm>
              <a:off x="-84273" y="3119"/>
              <a:ext cx="4353378" cy="4167469"/>
              <a:chOff x="-84273" y="-85781"/>
              <a:chExt cx="4353377" cy="4167469"/>
            </a:xfrm>
          </p:grpSpPr>
          <p:sp>
            <p:nvSpPr>
              <p:cNvPr id="920" name="Shape 920"/>
              <p:cNvSpPr/>
              <p:nvPr/>
            </p:nvSpPr>
            <p:spPr>
              <a:xfrm>
                <a:off x="394797" y="3377545"/>
                <a:ext cx="3874307" cy="2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 flipV="1">
                <a:off x="393761" y="134659"/>
                <a:ext cx="2" cy="32503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2184402" y="3273369"/>
                <a:ext cx="312300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  <p:sp>
            <p:nvSpPr>
              <p:cNvPr id="923" name="Shape 923"/>
              <p:cNvSpPr/>
              <p:nvPr/>
            </p:nvSpPr>
            <p:spPr>
              <a:xfrm>
                <a:off x="2821661" y="3279720"/>
                <a:ext cx="312300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  <p:sp>
            <p:nvSpPr>
              <p:cNvPr id="924" name="Shape 924"/>
              <p:cNvSpPr/>
              <p:nvPr/>
            </p:nvSpPr>
            <p:spPr>
              <a:xfrm>
                <a:off x="3456658" y="3279720"/>
                <a:ext cx="312300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1488705" y="3279718"/>
                <a:ext cx="412808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-1</a:t>
                </a:r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839852" y="3279718"/>
                <a:ext cx="412808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-2</a:t>
                </a:r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129259" y="3114620"/>
                <a:ext cx="312300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-71573" y="2657419"/>
                <a:ext cx="561567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0.2</a:t>
                </a:r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-67480" y="2200219"/>
                <a:ext cx="565397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0.4</a:t>
                </a:r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-65566" y="1743019"/>
                <a:ext cx="561567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0.6</a:t>
                </a:r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-67480" y="1273119"/>
                <a:ext cx="565397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0.8</a:t>
                </a:r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135268" y="803218"/>
                <a:ext cx="312300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-84273" y="358719"/>
                <a:ext cx="561567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1.2</a:t>
                </a:r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-67479" y="-85781"/>
                <a:ext cx="565397" cy="539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18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/>
                <a:r>
                  <a:t>1.4</a:t>
                </a:r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387008" y="1079500"/>
                <a:ext cx="387233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872706" y="3563712"/>
                <a:ext cx="2961092" cy="5179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ctr" defTabSz="584200">
                  <a:defRPr sz="2400">
                    <a:latin typeface="+mn-lt"/>
                    <a:ea typeface="+mn-ea"/>
                    <a:cs typeface="+mn-cs"/>
                    <a:sym typeface="Gill Sans"/>
                  </a:defRPr>
                </a:lvl1pPr>
              </a:lstStyle>
              <a:p>
                <a:pPr lvl="0">
                  <a:defRPr sz="1800"/>
                </a:pPr>
                <a:r>
                  <a:rPr sz="1700"/>
                  <a:t>Relative “patch” order</a:t>
                </a:r>
              </a:p>
            </p:txBody>
          </p:sp>
        </p:grpSp>
        <p:sp>
          <p:nvSpPr>
            <p:cNvPr id="938" name="Shape 938"/>
            <p:cNvSpPr/>
            <p:nvPr/>
          </p:nvSpPr>
          <p:spPr>
            <a:xfrm>
              <a:off x="2089973" y="698500"/>
              <a:ext cx="508001" cy="2768600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2737673" y="2311400"/>
              <a:ext cx="508001" cy="1143000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3385373" y="2298700"/>
              <a:ext cx="508001" cy="1155700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1454973" y="1181100"/>
              <a:ext cx="508001" cy="2273300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794573" y="1231900"/>
              <a:ext cx="508001" cy="2209800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751">
                <a:defRPr sz="3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987823" y="-30387"/>
              <a:ext cx="2765037" cy="51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24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pPr lvl="0">
                <a:defRPr sz="1800"/>
              </a:pPr>
              <a:r>
                <a:rPr sz="1700"/>
                <a:t>Random walk results</a:t>
              </a:r>
            </a:p>
          </p:txBody>
        </p:sp>
      </p:grpSp>
      <p:sp>
        <p:nvSpPr>
          <p:cNvPr id="945" name="Shape 945"/>
          <p:cNvSpPr/>
          <p:nvPr/>
        </p:nvSpPr>
        <p:spPr>
          <a:xfrm>
            <a:off x="6052741" y="6572573"/>
            <a:ext cx="3089673" cy="30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ctr" defTabSz="584200">
              <a:defRPr sz="2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lvl="0">
              <a:defRPr sz="1800"/>
            </a:pPr>
            <a:r>
              <a:rPr sz="1500"/>
              <a:t>(Abbott, Austerweil, &amp; Griffiths, 2012)</a:t>
            </a:r>
          </a:p>
        </p:txBody>
      </p:sp>
    </p:spTree>
    <p:extLst>
      <p:ext uri="{BB962C8B-B14F-4D97-AF65-F5344CB8AC3E}">
        <p14:creationId xmlns:p14="http://schemas.microsoft.com/office/powerpoint/2010/main" val="2081299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" grpId="0" animBg="1" advAuto="0"/>
      <p:bldP spid="893" grpId="0" animBg="1" advAuto="0"/>
      <p:bldP spid="919" grpId="0" animBg="1" advAuto="0"/>
      <p:bldP spid="944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1013</Words>
  <Application>Microsoft Macintosh PowerPoint</Application>
  <PresentationFormat>On-screen Show (4:3)</PresentationFormat>
  <Paragraphs>195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Austerweil</dc:creator>
  <cp:lastModifiedBy>jeff zemla</cp:lastModifiedBy>
  <cp:revision>146</cp:revision>
  <dcterms:created xsi:type="dcterms:W3CDTF">2015-11-10T02:19:35Z</dcterms:created>
  <dcterms:modified xsi:type="dcterms:W3CDTF">2015-11-12T21:15:17Z</dcterms:modified>
</cp:coreProperties>
</file>