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9" r:id="rId9"/>
    <p:sldId id="270" r:id="rId10"/>
    <p:sldId id="271" r:id="rId11"/>
    <p:sldId id="272" r:id="rId12"/>
    <p:sldId id="27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4B2F0-6339-4334-88AB-B70BEB652F3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4D5D1-C439-413E-9050-ACE1D106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2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68DB-899F-4FA3-8B14-8DD5EC310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F1746-FA6B-4032-89B0-417DDB255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10176-A2C8-454F-810C-D53F36E2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46D4-A285-4D0D-A964-89FD2C80A392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441D-846F-42B2-A536-A37418E9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2048-768B-4DDF-A004-E7D56F4E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0BDF-F253-46B3-A960-CC8CF1C1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6F793-29BF-4556-904C-F4D270EB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B7C9-0BC9-4C1D-AF4D-3C6073D3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FEEA-DF21-4B18-8BC5-4F85576F1234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5811D-5188-45E5-A639-4A909423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2A659-4E31-46C8-93AB-F1937C65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7B516-714C-4B1E-8D3E-CA4021CBB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04322-E6DC-4A47-B4EE-ABD93238B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04DA-0979-4C7B-9E28-C4E2135E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78BC-BDE8-46FE-B79C-F90BCA0ADE05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E021-E75D-4E90-81E4-7687631A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28DC1-0383-4AAF-A34B-274E9F67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88CC-C477-4982-A519-1B2E1651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6CDA-1275-46B4-9180-E78B7929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390CF-8777-4799-9DC7-799CD643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8F24-3BE7-45B4-AFFE-7FB116710C2B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2CB0-739D-451C-AC2F-94C9767D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13CD-ED47-4306-8F93-7DF85AD9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0A5E-BABC-4B28-B8F0-EA1F6328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D3815-045A-4118-ACC1-302A1FC1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5C8E-476F-4B67-BAE1-75C8962C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6871-01A5-4AFA-84E6-4845DD71097A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5936-FC05-4136-922B-89310E0C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68B32-2445-4CF7-BCDB-503CEFED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0E83-7102-40F6-87B0-A87DB9E5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3266-AFAE-489E-9F6F-0B601E241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3821D-2031-4A2B-AEF2-4A88C762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64D0F-40B4-48B4-BBDD-7345158E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B9B-D381-4555-84D2-FFABECB77C99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8096D-E3EA-4D83-BCB0-B646DE9E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2486D-75BE-43D9-A2FF-75641EA9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5C50-590C-4CCB-9D13-68D73E73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85772-DF33-49BA-A553-19F2753B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DACE6-6A7E-44BC-B1EB-20854608C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7380-DDE9-4567-AADE-8F71C5A23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38E69-E17C-4006-A156-82EAF59D8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4E085-3AD1-4A17-B3F0-B80E0792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12A4-51FF-439A-A84D-4B21E330014D}" type="datetime1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2CD6F-80C8-4D39-83D4-8906B521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D6456-8930-43D8-956F-631E6223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6B57-ADCE-49F5-9D63-F2641941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7D0E6-69B2-47D0-B488-C03E2D94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B706-5AB2-412E-8436-AC605B3FD54E}" type="datetime1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CAEBA-3DF0-4BEA-879E-4686333A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616A3-CB04-43AB-8608-BBD530BB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3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76193-77AC-4062-AF1C-DD62510D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DEAD-29CB-46C2-9376-96E603509244}" type="datetime1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B69E9-A846-4088-86E2-3F9DB45F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048F6-99D0-44EE-8766-B8CCE181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F87A-92D4-4F81-B38F-83AEECDC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A56-C676-4227-A469-DFCF52C4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CC540-E9CC-4138-97BA-166CB7FE6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8753E-2CCD-4CC5-9266-EA68FFE9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1614-3EFB-4019-B148-368FC0B61590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6A6F4-BCD4-476F-9F1D-26D9B4EB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D1BB5-6D6C-4092-A71B-FC7075D9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3558-195B-4953-A7B4-13373395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0D199-F608-47CA-A390-84253A9D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5ADF1-A350-42A2-BA1F-EB18F38E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A2F92-7DC1-466A-86EB-F5293B40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515F-EE88-4459-8649-79453196502A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36FC7-52CC-4483-B2FC-9C4D1A0A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BA21-D80D-46C9-900C-11AF6092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A4471-0DA2-47EC-B367-B425E0D3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4E5C7-FD2A-46E8-B841-370E628A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645D-0AFF-4145-92E6-D30F903BD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9FA6D-3A68-481D-A6B7-5FD1EE7C8330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9DBCE-86C7-4A0D-A5FA-DCB7ECDF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2BFA-FB51-4AFE-90F7-B4AED2D9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A2C7-C87F-47B3-BF84-6826D1DF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rchive.ics.uci.edu/ml/datasets/Iri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RIS Flower Classification using Arduino Nano device">
            <a:extLst>
              <a:ext uri="{FF2B5EF4-FFF2-40B4-BE49-F238E27FC236}">
                <a16:creationId xmlns:a16="http://schemas.microsoft.com/office/drawing/2014/main" id="{5372E1C8-8B30-4F8A-887B-6FDEB1C71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81" y="2986366"/>
            <a:ext cx="8809038" cy="31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7591B6-B084-4E53-A555-F9BDCF4F3051}"/>
              </a:ext>
            </a:extLst>
          </p:cNvPr>
          <p:cNvSpPr txBox="1"/>
          <p:nvPr/>
        </p:nvSpPr>
        <p:spPr>
          <a:xfrm>
            <a:off x="1457743" y="955040"/>
            <a:ext cx="9276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IRIS FLOWER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8A72B-B9AD-4A6A-B318-9BE38F0B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9B382-D127-46E7-AA57-1935D5E38651}"/>
              </a:ext>
            </a:extLst>
          </p:cNvPr>
          <p:cNvSpPr txBox="1"/>
          <p:nvPr/>
        </p:nvSpPr>
        <p:spPr>
          <a:xfrm>
            <a:off x="1457743" y="1970703"/>
            <a:ext cx="4222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Present: Vu Khanh Du</a:t>
            </a:r>
          </a:p>
        </p:txBody>
      </p:sp>
    </p:spTree>
    <p:extLst>
      <p:ext uri="{BB962C8B-B14F-4D97-AF65-F5344CB8AC3E}">
        <p14:creationId xmlns:p14="http://schemas.microsoft.com/office/powerpoint/2010/main" val="220008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CF13A-E970-4797-B313-91E36B01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C2B14-6F03-4E9B-A9CA-2033E7763A00}"/>
              </a:ext>
            </a:extLst>
          </p:cNvPr>
          <p:cNvSpPr txBox="1"/>
          <p:nvPr/>
        </p:nvSpPr>
        <p:spPr>
          <a:xfrm>
            <a:off x="497840" y="297934"/>
            <a:ext cx="758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 3. Classification (use all features)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F29554-E99F-4147-93F0-4D86EE44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0" y="1554970"/>
            <a:ext cx="8668960" cy="1457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095381-C223-453D-B0D2-882443FBC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80" y="3388351"/>
            <a:ext cx="8097380" cy="1457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497F23-9A0C-4C37-89FA-168C08D5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80" y="5287195"/>
            <a:ext cx="9955014" cy="1486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4B9F79-86CE-450D-893E-9387A6F16E1F}"/>
              </a:ext>
            </a:extLst>
          </p:cNvPr>
          <p:cNvSpPr txBox="1"/>
          <p:nvPr/>
        </p:nvSpPr>
        <p:spPr>
          <a:xfrm>
            <a:off x="654080" y="1055613"/>
            <a:ext cx="2454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Logistic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8B11B-B82E-4B84-8025-7B7BF3E44657}"/>
              </a:ext>
            </a:extLst>
          </p:cNvPr>
          <p:cNvSpPr txBox="1"/>
          <p:nvPr/>
        </p:nvSpPr>
        <p:spPr>
          <a:xfrm>
            <a:off x="666160" y="3064325"/>
            <a:ext cx="190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Decision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CBFB96-32E8-4035-9A00-79E91F5F698B}"/>
              </a:ext>
            </a:extLst>
          </p:cNvPr>
          <p:cNvSpPr txBox="1"/>
          <p:nvPr/>
        </p:nvSpPr>
        <p:spPr>
          <a:xfrm>
            <a:off x="654080" y="4917863"/>
            <a:ext cx="265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K-Nearest Neighbours</a:t>
            </a:r>
          </a:p>
        </p:txBody>
      </p:sp>
    </p:spTree>
    <p:extLst>
      <p:ext uri="{BB962C8B-B14F-4D97-AF65-F5344CB8AC3E}">
        <p14:creationId xmlns:p14="http://schemas.microsoft.com/office/powerpoint/2010/main" val="402199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CF13A-E970-4797-B313-91E36B01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C5C20-EDF0-45A5-91C1-130AFE1F44E9}"/>
              </a:ext>
            </a:extLst>
          </p:cNvPr>
          <p:cNvSpPr txBox="1"/>
          <p:nvPr/>
        </p:nvSpPr>
        <p:spPr>
          <a:xfrm>
            <a:off x="497840" y="297934"/>
            <a:ext cx="758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 3. Classification (use 1 feature)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70379-07AC-42AD-B7C1-96CEA858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0" y="1519277"/>
            <a:ext cx="7163800" cy="3982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F2911-740E-443A-880B-606409423FAB}"/>
              </a:ext>
            </a:extLst>
          </p:cNvPr>
          <p:cNvSpPr txBox="1"/>
          <p:nvPr/>
        </p:nvSpPr>
        <p:spPr>
          <a:xfrm>
            <a:off x="659900" y="10294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Split the dataset into training and 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343803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CF13A-E970-4797-B313-91E36B01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64158-01C0-4339-8F29-713DE0391BE6}"/>
              </a:ext>
            </a:extLst>
          </p:cNvPr>
          <p:cNvSpPr txBox="1"/>
          <p:nvPr/>
        </p:nvSpPr>
        <p:spPr>
          <a:xfrm>
            <a:off x="497840" y="297934"/>
            <a:ext cx="758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 3. Classification (use 1 feature)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9A447-3DC0-44B0-8F98-57C65B10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63" y="1226877"/>
            <a:ext cx="10164594" cy="266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83638-04C3-4BF5-8AC2-17234F425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63" y="4238259"/>
            <a:ext cx="9593014" cy="2619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CFB501-8939-4E98-9496-1A4273DBB488}"/>
              </a:ext>
            </a:extLst>
          </p:cNvPr>
          <p:cNvSpPr txBox="1"/>
          <p:nvPr/>
        </p:nvSpPr>
        <p:spPr>
          <a:xfrm>
            <a:off x="719063" y="944265"/>
            <a:ext cx="2454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09E80-4E9A-42BE-A463-CB72C56BA04A}"/>
              </a:ext>
            </a:extLst>
          </p:cNvPr>
          <p:cNvSpPr txBox="1"/>
          <p:nvPr/>
        </p:nvSpPr>
        <p:spPr>
          <a:xfrm>
            <a:off x="719063" y="3894249"/>
            <a:ext cx="190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1625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CF13A-E970-4797-B313-91E36B01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D669F-A680-47C7-83E4-0A9E09A2D0A4}"/>
              </a:ext>
            </a:extLst>
          </p:cNvPr>
          <p:cNvSpPr txBox="1"/>
          <p:nvPr/>
        </p:nvSpPr>
        <p:spPr>
          <a:xfrm>
            <a:off x="497840" y="297934"/>
            <a:ext cx="758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 3. Classification (use 1 feature)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97AB4-B75C-4565-A9DA-3D71264A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24" y="1528581"/>
            <a:ext cx="8716591" cy="258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88A4D-A791-457F-899F-7481DB380227}"/>
              </a:ext>
            </a:extLst>
          </p:cNvPr>
          <p:cNvSpPr txBox="1"/>
          <p:nvPr/>
        </p:nvSpPr>
        <p:spPr>
          <a:xfrm>
            <a:off x="742024" y="1051757"/>
            <a:ext cx="265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K-Nearest Neighbours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BB19A-ECBD-43D2-918B-3D92C271D1F2}"/>
              </a:ext>
            </a:extLst>
          </p:cNvPr>
          <p:cNvSpPr txBox="1"/>
          <p:nvPr/>
        </p:nvSpPr>
        <p:spPr>
          <a:xfrm>
            <a:off x="645332" y="4874173"/>
            <a:ext cx="10901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sym typeface="Wingdings" panose="05000000000000000000" pitchFamily="2" charset="2"/>
              </a:rPr>
              <a:t> Conclusion: </a:t>
            </a:r>
            <a:r>
              <a:rPr lang="en-US" sz="2400" b="1" i="0">
                <a:effectLst/>
                <a:latin typeface="Inter"/>
              </a:rPr>
              <a:t>Using Petals over Sepal for training the data gives a much better accuracy.</a:t>
            </a:r>
          </a:p>
          <a:p>
            <a:r>
              <a:rPr lang="en-US" sz="2400" b="1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en-US" sz="2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0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9D57A-1245-4DC3-9F69-3D3E23CE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7CE7B-B892-4159-A9B2-4770A1498A7F}"/>
              </a:ext>
            </a:extLst>
          </p:cNvPr>
          <p:cNvSpPr txBox="1"/>
          <p:nvPr/>
        </p:nvSpPr>
        <p:spPr>
          <a:xfrm>
            <a:off x="1412240" y="782320"/>
            <a:ext cx="8890000" cy="4548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/>
              <a:t>Agenda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/>
              <a:t> Exploratory Data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/>
              <a:t> Correlations between Variables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/>
              <a:t>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88845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A43E56-BD6D-4A80-816B-3965A348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841E7-0D1E-46CF-96FC-0F88D2D45C53}"/>
              </a:ext>
            </a:extLst>
          </p:cNvPr>
          <p:cNvSpPr txBox="1"/>
          <p:nvPr/>
        </p:nvSpPr>
        <p:spPr>
          <a:xfrm>
            <a:off x="497840" y="2979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1.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96C9C-C26C-44FD-9608-689BC11EE8E3}"/>
              </a:ext>
            </a:extLst>
          </p:cNvPr>
          <p:cNvSpPr txBox="1"/>
          <p:nvPr/>
        </p:nvSpPr>
        <p:spPr>
          <a:xfrm>
            <a:off x="568960" y="1097280"/>
            <a:ext cx="110540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Dataset:  UCI Machine Learning Repository </a:t>
            </a:r>
            <a:r>
              <a:rPr lang="en-US"/>
              <a:t>(</a:t>
            </a:r>
            <a:r>
              <a:rPr lang="en-US">
                <a:hlinkClick r:id="rId2"/>
              </a:rPr>
              <a:t>http://archive.ics.uci.edu/ml/datasets/Iris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 sz="2800"/>
              <a:t>This dataset contains  four features (length and width of sepals and petals) of 50 samples of three species of Iris.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B7FF1-8220-4316-95D2-BBAFB939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16" y="3589161"/>
            <a:ext cx="693516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916F8-1285-455F-A324-25782114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55525-2805-4EA0-8A21-1E443B0F6387}"/>
              </a:ext>
            </a:extLst>
          </p:cNvPr>
          <p:cNvSpPr txBox="1"/>
          <p:nvPr/>
        </p:nvSpPr>
        <p:spPr>
          <a:xfrm>
            <a:off x="396240" y="157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1. Exploratory Data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1C4FDC-C4DD-47CB-A55C-F333AD7A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240173"/>
            <a:ext cx="5764186" cy="3281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6387D-7C1A-42CD-877B-F594D09E3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94" y="1240173"/>
            <a:ext cx="5622952" cy="40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8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ADE52-073F-46A4-A0A8-5435357A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F64E4-EE76-4E4B-B5A2-A2839C6A0864}"/>
              </a:ext>
            </a:extLst>
          </p:cNvPr>
          <p:cNvSpPr txBox="1"/>
          <p:nvPr/>
        </p:nvSpPr>
        <p:spPr>
          <a:xfrm>
            <a:off x="497840" y="2979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1. 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78F310-982E-480E-A501-7FA2D861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29" y="1586256"/>
            <a:ext cx="8640381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7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CF13A-E970-4797-B313-91E36B01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C5C20-EDF0-45A5-91C1-130AFE1F44E9}"/>
              </a:ext>
            </a:extLst>
          </p:cNvPr>
          <p:cNvSpPr txBox="1"/>
          <p:nvPr/>
        </p:nvSpPr>
        <p:spPr>
          <a:xfrm>
            <a:off x="497840" y="297934"/>
            <a:ext cx="758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2. Correlations between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209CE-DCC6-4B07-BB56-890FB64A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6" y="2498450"/>
            <a:ext cx="6001588" cy="394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9DDD4-61D0-4FB6-9910-52045DB15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54" y="2508610"/>
            <a:ext cx="5940005" cy="394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318640-879C-4C5A-BC1F-D4A013800661}"/>
              </a:ext>
            </a:extLst>
          </p:cNvPr>
          <p:cNvSpPr txBox="1"/>
          <p:nvPr/>
        </p:nvSpPr>
        <p:spPr>
          <a:xfrm>
            <a:off x="533400" y="994450"/>
            <a:ext cx="11125200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Petal Features are giving a better cluster division compared to the Sepal features. </a:t>
            </a:r>
          </a:p>
          <a:p>
            <a:pPr>
              <a:lnSpc>
                <a:spcPct val="150000"/>
              </a:lnSpc>
            </a:pPr>
            <a:r>
              <a:rPr lang="en-US" sz="2400">
                <a:sym typeface="Wingdings" panose="05000000000000000000" pitchFamily="2" charset="2"/>
              </a:rPr>
              <a:t> </a:t>
            </a:r>
            <a:r>
              <a:rPr lang="en-US" sz="2400"/>
              <a:t>Petals can help in better and accurate Predictions over the Sepal.</a:t>
            </a:r>
          </a:p>
        </p:txBody>
      </p:sp>
    </p:spTree>
    <p:extLst>
      <p:ext uri="{BB962C8B-B14F-4D97-AF65-F5344CB8AC3E}">
        <p14:creationId xmlns:p14="http://schemas.microsoft.com/office/powerpoint/2010/main" val="382915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CF13A-E970-4797-B313-91E36B01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C5C20-EDF0-45A5-91C1-130AFE1F44E9}"/>
              </a:ext>
            </a:extLst>
          </p:cNvPr>
          <p:cNvSpPr txBox="1"/>
          <p:nvPr/>
        </p:nvSpPr>
        <p:spPr>
          <a:xfrm>
            <a:off x="497840" y="297934"/>
            <a:ext cx="758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2. Correlations between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0F069-AE94-4392-8CA8-A1E608E5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2414011"/>
            <a:ext cx="4772691" cy="4124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6E6CBF-A26E-41A4-8734-426F6A0D05B8}"/>
              </a:ext>
            </a:extLst>
          </p:cNvPr>
          <p:cNvSpPr txBox="1"/>
          <p:nvPr/>
        </p:nvSpPr>
        <p:spPr>
          <a:xfrm>
            <a:off x="720105" y="944265"/>
            <a:ext cx="7762240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The Sepal Width and Length are not correlated. </a:t>
            </a:r>
          </a:p>
          <a:p>
            <a:pPr>
              <a:lnSpc>
                <a:spcPct val="150000"/>
              </a:lnSpc>
            </a:pPr>
            <a:r>
              <a:rPr lang="en-US" sz="2400"/>
              <a:t>The Petal Width and Length are highly correlated.</a:t>
            </a:r>
          </a:p>
        </p:txBody>
      </p:sp>
    </p:spTree>
    <p:extLst>
      <p:ext uri="{BB962C8B-B14F-4D97-AF65-F5344CB8AC3E}">
        <p14:creationId xmlns:p14="http://schemas.microsoft.com/office/powerpoint/2010/main" val="187089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CF13A-E970-4797-B313-91E36B01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C5C20-EDF0-45A5-91C1-130AFE1F44E9}"/>
              </a:ext>
            </a:extLst>
          </p:cNvPr>
          <p:cNvSpPr txBox="1"/>
          <p:nvPr/>
        </p:nvSpPr>
        <p:spPr>
          <a:xfrm>
            <a:off x="345440" y="216654"/>
            <a:ext cx="758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 3. Classification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8A0D0-165A-4516-8390-ED636ED95C53}"/>
              </a:ext>
            </a:extLst>
          </p:cNvPr>
          <p:cNvSpPr txBox="1"/>
          <p:nvPr/>
        </p:nvSpPr>
        <p:spPr>
          <a:xfrm>
            <a:off x="467360" y="760770"/>
            <a:ext cx="9316720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/>
              <a:t>Use all the features for training the algorithm and check the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Inter"/>
              </a:rPr>
              <a:t>U</a:t>
            </a:r>
            <a:r>
              <a:rPr lang="en-US" sz="2400" b="1" i="0">
                <a:effectLst/>
                <a:latin typeface="Inter"/>
              </a:rPr>
              <a:t>se 1 Petal Feature and 1 Sepal Feature to check the accuracy</a:t>
            </a:r>
            <a:endParaRPr 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F5491-4E73-4412-B6A7-F5FFCD4A1B3E}"/>
              </a:ext>
            </a:extLst>
          </p:cNvPr>
          <p:cNvSpPr txBox="1"/>
          <p:nvPr/>
        </p:nvSpPr>
        <p:spPr>
          <a:xfrm>
            <a:off x="502920" y="2311578"/>
            <a:ext cx="94792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/>
              <a:t>Steps when applying an Algorithm: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Split the dataset into training and testing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Select any algorithm based on the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Then pass the training dataset to the algorithm to train it. (use the .fit() method)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Then pass the testing data to the trained algorithm to predict the outcome. (use the .predict() method)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We then check the accuracy by passing the predicted outcome and the actual output to the model.</a:t>
            </a:r>
          </a:p>
        </p:txBody>
      </p:sp>
    </p:spTree>
    <p:extLst>
      <p:ext uri="{BB962C8B-B14F-4D97-AF65-F5344CB8AC3E}">
        <p14:creationId xmlns:p14="http://schemas.microsoft.com/office/powerpoint/2010/main" val="93560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CF13A-E970-4797-B313-91E36B01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C7-C87F-47B3-BF84-6826D1DF6A2A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C5C20-EDF0-45A5-91C1-130AFE1F44E9}"/>
              </a:ext>
            </a:extLst>
          </p:cNvPr>
          <p:cNvSpPr txBox="1"/>
          <p:nvPr/>
        </p:nvSpPr>
        <p:spPr>
          <a:xfrm>
            <a:off x="497840" y="297934"/>
            <a:ext cx="758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 3. Classification (use all features)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AC5F0-03AA-4D39-9CFE-438F5D6DD338}"/>
              </a:ext>
            </a:extLst>
          </p:cNvPr>
          <p:cNvSpPr txBox="1"/>
          <p:nvPr/>
        </p:nvSpPr>
        <p:spPr>
          <a:xfrm>
            <a:off x="609600" y="10396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Split the dataset into training and testing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58A40-32E8-4CE0-8249-6C7779B0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55" y="1535073"/>
            <a:ext cx="952632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349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Inter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Khanh Du 20219005</dc:creator>
  <cp:lastModifiedBy>Vu Khanh Du 20219005</cp:lastModifiedBy>
  <cp:revision>3</cp:revision>
  <dcterms:created xsi:type="dcterms:W3CDTF">2021-09-07T14:28:50Z</dcterms:created>
  <dcterms:modified xsi:type="dcterms:W3CDTF">2021-09-07T16:59:57Z</dcterms:modified>
</cp:coreProperties>
</file>