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4" r:id="rId5"/>
    <p:sldId id="275" r:id="rId6"/>
    <p:sldId id="260" r:id="rId7"/>
    <p:sldId id="276" r:id="rId8"/>
    <p:sldId id="262" r:id="rId9"/>
    <p:sldId id="277" r:id="rId10"/>
    <p:sldId id="266" r:id="rId11"/>
    <p:sldId id="265" r:id="rId12"/>
    <p:sldId id="267" r:id="rId13"/>
    <p:sldId id="269" r:id="rId14"/>
    <p:sldId id="268" r:id="rId15"/>
    <p:sldId id="278" r:id="rId16"/>
    <p:sldId id="270" r:id="rId17"/>
    <p:sldId id="271" r:id="rId18"/>
    <p:sldId id="272" r:id="rId19"/>
    <p:sldId id="273"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7CDE"/>
    <a:srgbClr val="AED637"/>
    <a:srgbClr val="D2D1D6"/>
    <a:srgbClr val="00B0F0"/>
    <a:srgbClr val="00A0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740"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2015-4-16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2015-4-16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www.w3.org/TR/2011/REC-CSS2-20110607/visuren.html#dis-pos-flo"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3068960"/>
            <a:ext cx="9144000" cy="720080"/>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solidFill>
                  <a:schemeClr val="tx1"/>
                </a:solidFill>
                <a:latin typeface="微软雅黑" pitchFamily="34" charset="-122"/>
                <a:ea typeface="微软雅黑" pitchFamily="34" charset="-122"/>
              </a:rPr>
              <a:t>CSS</a:t>
            </a:r>
            <a:r>
              <a:rPr lang="zh-CN" altLang="en-US" sz="3200" dirty="0" smtClean="0">
                <a:solidFill>
                  <a:schemeClr val="tx1"/>
                </a:solidFill>
                <a:latin typeface="微软雅黑" pitchFamily="34" charset="-122"/>
                <a:ea typeface="微软雅黑" pitchFamily="34" charset="-122"/>
              </a:rPr>
              <a:t>基础与布局思想</a:t>
            </a:r>
            <a:endParaRPr lang="zh-CN" altLang="en-US" sz="32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2956157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2549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文档</a:t>
            </a:r>
            <a:r>
              <a:rPr lang="zh-CN" altLang="en-US" sz="2000" dirty="0" smtClean="0">
                <a:solidFill>
                  <a:schemeClr val="bg1"/>
                </a:solidFill>
                <a:latin typeface="微软雅黑" pitchFamily="34" charset="-122"/>
                <a:ea typeface="微软雅黑" pitchFamily="34" charset="-122"/>
              </a:rPr>
              <a:t>流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Normal Flow</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0" y="4005064"/>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绝对定位</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Absolute</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4" name="矩形 3"/>
          <p:cNvSpPr/>
          <p:nvPr/>
        </p:nvSpPr>
        <p:spPr>
          <a:xfrm>
            <a:off x="0" y="3412984"/>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5" name="矩形 4"/>
          <p:cNvSpPr/>
          <p:nvPr/>
        </p:nvSpPr>
        <p:spPr>
          <a:xfrm>
            <a:off x="-8024" y="5445224"/>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相对定位</a:t>
            </a:r>
            <a:r>
              <a:rPr lang="en-US" altLang="zh-CN" sz="2000" dirty="0" smtClean="0">
                <a:solidFill>
                  <a:schemeClr val="bg1"/>
                </a:solidFill>
                <a:latin typeface="微软雅黑" pitchFamily="34" charset="-122"/>
                <a:ea typeface="微软雅黑" pitchFamily="34" charset="-122"/>
              </a:rPr>
              <a:t> —— </a:t>
            </a:r>
            <a:r>
              <a:rPr lang="en-US" altLang="zh-CN" sz="2000" dirty="0" smtClean="0">
                <a:solidFill>
                  <a:schemeClr val="bg1"/>
                </a:solidFill>
                <a:latin typeface="Consolas" pitchFamily="49" charset="0"/>
                <a:ea typeface="微软雅黑" pitchFamily="34" charset="-122"/>
                <a:cs typeface="Consolas" pitchFamily="49" charset="0"/>
              </a:rPr>
              <a:t>Relative</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6" name="矩形 5"/>
          <p:cNvSpPr/>
          <p:nvPr/>
        </p:nvSpPr>
        <p:spPr>
          <a:xfrm>
            <a:off x="0" y="332656"/>
            <a:ext cx="9144000" cy="936104"/>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定位</a:t>
            </a:r>
            <a:r>
              <a:rPr lang="zh-CN" altLang="en-US" sz="2000" dirty="0">
                <a:solidFill>
                  <a:schemeClr val="bg1"/>
                </a:solidFill>
                <a:latin typeface="微软雅黑" pitchFamily="34" charset="-122"/>
                <a:ea typeface="微软雅黑" pitchFamily="34" charset="-122"/>
              </a:rPr>
              <a:t>方案</a:t>
            </a:r>
            <a:r>
              <a:rPr lang="zh-CN" altLang="en-US"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Position Schemes</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7" name="下箭头 6"/>
          <p:cNvSpPr/>
          <p:nvPr/>
        </p:nvSpPr>
        <p:spPr>
          <a:xfrm>
            <a:off x="4419960" y="1452800"/>
            <a:ext cx="288032" cy="122413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上箭头 8"/>
          <p:cNvSpPr/>
          <p:nvPr/>
        </p:nvSpPr>
        <p:spPr>
          <a:xfrm>
            <a:off x="4395992" y="4584536"/>
            <a:ext cx="352016" cy="720080"/>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600645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48"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文档</a:t>
            </a:r>
            <a:r>
              <a:rPr lang="zh-CN" altLang="en-US" sz="2000" dirty="0" smtClean="0">
                <a:solidFill>
                  <a:schemeClr val="bg1"/>
                </a:solidFill>
                <a:latin typeface="微软雅黑" pitchFamily="34" charset="-122"/>
                <a:ea typeface="微软雅黑" pitchFamily="34" charset="-122"/>
              </a:rPr>
              <a:t>流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Normal Flow</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4" name="矩形 3"/>
          <p:cNvSpPr/>
          <p:nvPr/>
        </p:nvSpPr>
        <p:spPr>
          <a:xfrm>
            <a:off x="1329392" y="1484784"/>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文档流中的各项元素按照其规则正常排列</a:t>
            </a:r>
            <a:endParaRPr lang="zh-CN" altLang="en-US" sz="2000" dirty="0">
              <a:solidFill>
                <a:schemeClr val="tx1"/>
              </a:solidFill>
              <a:latin typeface="微软雅黑" pitchFamily="34" charset="-122"/>
              <a:ea typeface="微软雅黑" pitchFamily="34" charset="-122"/>
            </a:endParaRPr>
          </a:p>
        </p:txBody>
      </p:sp>
      <p:sp>
        <p:nvSpPr>
          <p:cNvPr id="5" name="矩形 4"/>
          <p:cNvSpPr/>
          <p:nvPr/>
        </p:nvSpPr>
        <p:spPr>
          <a:xfrm>
            <a:off x="1331640" y="3789040"/>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浮动的元素以及绝对定位的元素不在文档流</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459689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1329392" y="1484784"/>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浮动的元素首先按照文档流排列，然后脱离文档流被定位到靠左或者靠右的位置上。</a:t>
            </a:r>
            <a:endParaRPr lang="zh-CN" altLang="en-US" sz="2000" dirty="0">
              <a:solidFill>
                <a:schemeClr val="tx1"/>
              </a:solidFill>
              <a:latin typeface="微软雅黑" pitchFamily="34" charset="-122"/>
              <a:ea typeface="微软雅黑" pitchFamily="34" charset="-122"/>
            </a:endParaRPr>
          </a:p>
        </p:txBody>
      </p:sp>
      <p:sp>
        <p:nvSpPr>
          <p:cNvPr id="5" name="矩形 4"/>
          <p:cNvSpPr/>
          <p:nvPr/>
        </p:nvSpPr>
        <p:spPr>
          <a:xfrm>
            <a:off x="1331648" y="3933056"/>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如果一个元素被浮动，那么其</a:t>
            </a:r>
            <a:r>
              <a:rPr lang="en-US" altLang="zh-CN" sz="2000" dirty="0" smtClean="0">
                <a:solidFill>
                  <a:schemeClr val="tx1"/>
                </a:solidFill>
                <a:latin typeface="微软雅黑" pitchFamily="34" charset="-122"/>
                <a:ea typeface="微软雅黑" pitchFamily="34" charset="-122"/>
              </a:rPr>
              <a:t>display</a:t>
            </a:r>
            <a:r>
              <a:rPr lang="zh-CN" altLang="en-US" sz="2000" dirty="0" smtClean="0">
                <a:solidFill>
                  <a:schemeClr val="tx1"/>
                </a:solidFill>
                <a:latin typeface="微软雅黑" pitchFamily="34" charset="-122"/>
                <a:ea typeface="微软雅黑" pitchFamily="34" charset="-122"/>
              </a:rPr>
              <a:t>自动算为</a:t>
            </a:r>
            <a:r>
              <a:rPr lang="en-US" altLang="zh-CN" sz="2000" dirty="0" smtClean="0">
                <a:solidFill>
                  <a:schemeClr val="tx1"/>
                </a:solidFill>
                <a:latin typeface="微软雅黑" pitchFamily="34" charset="-122"/>
                <a:ea typeface="微软雅黑" pitchFamily="34" charset="-122"/>
              </a:rPr>
              <a:t>block</a:t>
            </a:r>
            <a:endParaRPr lang="zh-CN" altLang="en-US" sz="2000" dirty="0">
              <a:solidFill>
                <a:schemeClr val="tx1"/>
              </a:solidFill>
              <a:latin typeface="微软雅黑" pitchFamily="34" charset="-122"/>
              <a:ea typeface="微软雅黑" pitchFamily="34" charset="-122"/>
            </a:endParaRPr>
          </a:p>
        </p:txBody>
      </p:sp>
      <p:sp>
        <p:nvSpPr>
          <p:cNvPr id="6" name="TextBox 5">
            <a:hlinkClick r:id="rId2"/>
          </p:cNvPr>
          <p:cNvSpPr txBox="1"/>
          <p:nvPr/>
        </p:nvSpPr>
        <p:spPr>
          <a:xfrm>
            <a:off x="7596336" y="6199552"/>
            <a:ext cx="720080" cy="369332"/>
          </a:xfrm>
          <a:prstGeom prst="rect">
            <a:avLst/>
          </a:prstGeom>
          <a:noFill/>
        </p:spPr>
        <p:txBody>
          <a:bodyPr wrap="square" rtlCol="0">
            <a:spAutoFit/>
          </a:bodyPr>
          <a:lstStyle/>
          <a:p>
            <a:r>
              <a:rPr lang="zh-CN" altLang="en-US" dirty="0"/>
              <a:t>引用</a:t>
            </a:r>
          </a:p>
        </p:txBody>
      </p:sp>
    </p:spTree>
    <p:extLst>
      <p:ext uri="{BB962C8B-B14F-4D97-AF65-F5344CB8AC3E}">
        <p14:creationId xmlns:p14="http://schemas.microsoft.com/office/powerpoint/2010/main" val="7387176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5" name="矩形 4"/>
          <p:cNvSpPr/>
          <p:nvPr/>
        </p:nvSpPr>
        <p:spPr>
          <a:xfrm>
            <a:off x="1331640" y="2492896"/>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文字会环绕浮动的元素</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94419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5301208"/>
            <a:ext cx="695325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7" y="928143"/>
            <a:ext cx="7896225"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5169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12" y="4762575"/>
            <a:ext cx="7648575"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5" y="1268760"/>
            <a:ext cx="790575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4446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1331640" y="1412776"/>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如果一个元素被浮动，而且未做特殊处理，其父元素将会塌陷，即其父元素高度为</a:t>
            </a:r>
            <a:r>
              <a:rPr lang="en-US" altLang="zh-CN" sz="2000" dirty="0" smtClean="0">
                <a:solidFill>
                  <a:schemeClr val="tx1"/>
                </a:solidFill>
                <a:latin typeface="微软雅黑" pitchFamily="34" charset="-122"/>
                <a:ea typeface="微软雅黑" pitchFamily="34" charset="-122"/>
              </a:rPr>
              <a:t>0</a:t>
            </a:r>
            <a:r>
              <a:rPr lang="zh-CN" altLang="en-US" sz="2000" dirty="0" smtClean="0">
                <a:solidFill>
                  <a:schemeClr val="tx1"/>
                </a:solidFill>
                <a:latin typeface="微软雅黑" pitchFamily="34" charset="-122"/>
                <a:ea typeface="微软雅黑" pitchFamily="34" charset="-122"/>
              </a:rPr>
              <a:t>。</a:t>
            </a:r>
            <a:endParaRPr lang="zh-CN" altLang="en-US" sz="2000" dirty="0">
              <a:solidFill>
                <a:schemeClr val="tx1"/>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429000"/>
            <a:ext cx="3009900" cy="1352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967162"/>
            <a:ext cx="1409700" cy="27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5445224"/>
            <a:ext cx="7048500" cy="61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8024" y="3929824"/>
            <a:ext cx="12477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458720"/>
            <a:ext cx="1924050" cy="183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7844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1331640" y="1412776"/>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解决</a:t>
            </a:r>
            <a:r>
              <a:rPr lang="zh-CN" altLang="en-US" sz="2000" dirty="0" smtClean="0">
                <a:solidFill>
                  <a:schemeClr val="tx1"/>
                </a:solidFill>
                <a:latin typeface="微软雅黑" pitchFamily="34" charset="-122"/>
                <a:ea typeface="微软雅黑" pitchFamily="34" charset="-122"/>
              </a:rPr>
              <a:t>方案：</a:t>
            </a: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第一种在浮动元素之后的元素设置清除浮动</a:t>
            </a:r>
            <a:endParaRPr lang="en-US" altLang="zh-CN" sz="2000" dirty="0" smtClean="0">
              <a:solidFill>
                <a:schemeClr val="tx1"/>
              </a:solidFill>
              <a:latin typeface="微软雅黑" pitchFamily="34" charset="-122"/>
              <a:ea typeface="微软雅黑" pitchFamily="34" charset="-122"/>
            </a:endParaRPr>
          </a:p>
          <a:p>
            <a:pPr algn="ctr"/>
            <a:r>
              <a:rPr lang="zh-CN" altLang="en-US" sz="2000" dirty="0">
                <a:solidFill>
                  <a:schemeClr val="tx1"/>
                </a:solidFill>
                <a:latin typeface="微软雅黑" pitchFamily="34" charset="-122"/>
                <a:ea typeface="微软雅黑" pitchFamily="34" charset="-122"/>
              </a:rPr>
              <a:t>第二</a:t>
            </a:r>
            <a:r>
              <a:rPr lang="zh-CN" altLang="en-US" sz="2000" dirty="0" smtClean="0">
                <a:solidFill>
                  <a:schemeClr val="tx1"/>
                </a:solidFill>
                <a:latin typeface="微软雅黑" pitchFamily="34" charset="-122"/>
                <a:ea typeface="微软雅黑" pitchFamily="34" charset="-122"/>
              </a:rPr>
              <a:t>种将其父元素设置为块级格式化上下文</a:t>
            </a:r>
            <a:endParaRPr lang="en-US" altLang="zh-CN" sz="2000" dirty="0" smtClean="0">
              <a:solidFill>
                <a:schemeClr val="tx1"/>
              </a:solidFill>
              <a:latin typeface="微软雅黑" pitchFamily="34" charset="-122"/>
              <a:ea typeface="微软雅黑" pitchFamily="34" charset="-122"/>
            </a:endParaRPr>
          </a:p>
          <a:p>
            <a:pPr algn="ctr"/>
            <a:endParaRPr lang="zh-CN" altLang="en-US" sz="2000" dirty="0">
              <a:solidFill>
                <a:schemeClr val="tx1"/>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411289"/>
            <a:ext cx="69151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61047"/>
            <a:ext cx="79248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6336" y="5229200"/>
            <a:ext cx="13239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0016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浮动</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Float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1331640" y="1412776"/>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清除浮动的原理：</a:t>
            </a:r>
            <a:endParaRPr lang="en-US" altLang="zh-CN" sz="2000" dirty="0" smtClean="0">
              <a:solidFill>
                <a:schemeClr val="tx1"/>
              </a:solidFill>
              <a:latin typeface="微软雅黑" pitchFamily="34" charset="-122"/>
              <a:ea typeface="微软雅黑" pitchFamily="34" charset="-122"/>
            </a:endParaRPr>
          </a:p>
          <a:p>
            <a:pPr algn="ctr"/>
            <a:r>
              <a:rPr lang="zh-CN" altLang="en-US" sz="2000" dirty="0" smtClean="0">
                <a:solidFill>
                  <a:schemeClr val="tx1"/>
                </a:solidFill>
                <a:latin typeface="微软雅黑" pitchFamily="34" charset="-122"/>
                <a:ea typeface="微软雅黑" pitchFamily="34" charset="-122"/>
              </a:rPr>
              <a:t>设置其上方外边距为浮动元素的高度</a:t>
            </a:r>
            <a:endParaRPr lang="en-US" altLang="zh-CN" sz="2000" dirty="0" smtClean="0">
              <a:solidFill>
                <a:schemeClr val="tx1"/>
              </a:solidFill>
              <a:latin typeface="微软雅黑" pitchFamily="34" charset="-122"/>
              <a:ea typeface="微软雅黑" pitchFamily="34" charset="-122"/>
            </a:endParaRPr>
          </a:p>
          <a:p>
            <a:pPr algn="ctr"/>
            <a:endParaRPr lang="en-US" altLang="zh-CN" sz="2000" dirty="0">
              <a:solidFill>
                <a:schemeClr val="tx1"/>
              </a:solidFill>
              <a:latin typeface="微软雅黑" pitchFamily="34" charset="-122"/>
              <a:ea typeface="微软雅黑" pitchFamily="34" charset="-122"/>
            </a:endParaRPr>
          </a:p>
          <a:p>
            <a:pPr algn="ctr"/>
            <a:r>
              <a:rPr lang="zh-CN" altLang="en-US" sz="1400" dirty="0" smtClean="0">
                <a:solidFill>
                  <a:schemeClr val="tx1"/>
                </a:solidFill>
                <a:latin typeface="微软雅黑" pitchFamily="34" charset="-122"/>
                <a:ea typeface="微软雅黑" pitchFamily="34" charset="-122"/>
              </a:rPr>
              <a:t>也就是说浮动元素后面的</a:t>
            </a:r>
            <a:r>
              <a:rPr lang="en-US" altLang="zh-CN" sz="1400" dirty="0" smtClean="0">
                <a:solidFill>
                  <a:schemeClr val="tx1"/>
                </a:solidFill>
                <a:latin typeface="微软雅黑" pitchFamily="34" charset="-122"/>
                <a:ea typeface="微软雅黑" pitchFamily="34" charset="-122"/>
              </a:rPr>
              <a:t>div</a:t>
            </a:r>
            <a:r>
              <a:rPr lang="zh-CN" altLang="en-US" sz="1400" dirty="0" smtClean="0">
                <a:solidFill>
                  <a:schemeClr val="tx1"/>
                </a:solidFill>
                <a:latin typeface="微软雅黑" pitchFamily="34" charset="-122"/>
                <a:ea typeface="微软雅黑" pitchFamily="34" charset="-122"/>
              </a:rPr>
              <a:t>其</a:t>
            </a:r>
            <a:r>
              <a:rPr lang="en-US" altLang="zh-CN" sz="1400" dirty="0" smtClean="0">
                <a:solidFill>
                  <a:schemeClr val="tx1"/>
                </a:solidFill>
                <a:latin typeface="微软雅黑" pitchFamily="34" charset="-122"/>
                <a:ea typeface="微软雅黑" pitchFamily="34" charset="-122"/>
              </a:rPr>
              <a:t>margin-top</a:t>
            </a:r>
            <a:r>
              <a:rPr lang="zh-CN" altLang="en-US" sz="1400" dirty="0" smtClean="0">
                <a:solidFill>
                  <a:schemeClr val="tx1"/>
                </a:solidFill>
                <a:latin typeface="微软雅黑" pitchFamily="34" charset="-122"/>
                <a:ea typeface="微软雅黑" pitchFamily="34" charset="-122"/>
              </a:rPr>
              <a:t>的值为浮动元素的高度，也就是实现了好像浮动元素存在于文档流中的效果</a:t>
            </a:r>
            <a:endParaRPr lang="zh-CN" altLang="en-US" sz="1400" dirty="0">
              <a:solidFill>
                <a:schemeClr val="tx1"/>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5411289"/>
            <a:ext cx="6915150"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61047"/>
            <a:ext cx="79248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33632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绝对定位</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Absolute</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4" name="矩形 3"/>
          <p:cNvSpPr/>
          <p:nvPr/>
        </p:nvSpPr>
        <p:spPr>
          <a:xfrm>
            <a:off x="1331640" y="1463088"/>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itchFamily="34" charset="-122"/>
                <a:ea typeface="微软雅黑" pitchFamily="34" charset="-122"/>
              </a:rPr>
              <a:t>绝对</a:t>
            </a:r>
            <a:r>
              <a:rPr lang="zh-CN" altLang="en-US" sz="2000" dirty="0" smtClean="0">
                <a:solidFill>
                  <a:schemeClr val="tx1"/>
                </a:solidFill>
                <a:latin typeface="微软雅黑" pitchFamily="34" charset="-122"/>
                <a:ea typeface="微软雅黑" pitchFamily="34" charset="-122"/>
              </a:rPr>
              <a:t>定位的元素不在文档流中，除了你能看得见这货，其他文档流中的元素会当这货不存在。</a:t>
            </a:r>
            <a:endParaRPr lang="zh-CN" altLang="en-US" sz="2000" dirty="0">
              <a:solidFill>
                <a:schemeClr val="tx1"/>
              </a:solidFill>
              <a:latin typeface="微软雅黑" pitchFamily="34" charset="-122"/>
              <a:ea typeface="微软雅黑" pitchFamily="34" charset="-122"/>
            </a:endParaRPr>
          </a:p>
        </p:txBody>
      </p:sp>
      <p:sp>
        <p:nvSpPr>
          <p:cNvPr id="5" name="矩形 4"/>
          <p:cNvSpPr/>
          <p:nvPr/>
        </p:nvSpPr>
        <p:spPr>
          <a:xfrm>
            <a:off x="1331640" y="3933056"/>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绝对定位的元素的位置是相对于距离它最近的那个已定位的祖先元素确定的。如果没有的话，则是相对于</a:t>
            </a:r>
            <a:r>
              <a:rPr lang="zh-CN" altLang="en-US" sz="2000" dirty="0" smtClean="0">
                <a:solidFill>
                  <a:schemeClr val="tx1"/>
                </a:solidFill>
                <a:latin typeface="微软雅黑" pitchFamily="34" charset="-122"/>
                <a:ea typeface="微软雅黑" pitchFamily="34" charset="-122"/>
              </a:rPr>
              <a:t>页面左上角。（已定位的祖先元素即</a:t>
            </a:r>
            <a:r>
              <a:rPr lang="en-US" altLang="zh-CN" sz="2000" dirty="0" smtClean="0">
                <a:solidFill>
                  <a:schemeClr val="tx1"/>
                </a:solidFill>
                <a:latin typeface="微软雅黑" pitchFamily="34" charset="-122"/>
                <a:ea typeface="微软雅黑" pitchFamily="34" charset="-122"/>
              </a:rPr>
              <a:t>position</a:t>
            </a:r>
            <a:r>
              <a:rPr lang="zh-CN" altLang="en-US" sz="2000" dirty="0" smtClean="0">
                <a:solidFill>
                  <a:schemeClr val="tx1"/>
                </a:solidFill>
                <a:latin typeface="微软雅黑" pitchFamily="34" charset="-122"/>
                <a:ea typeface="微软雅黑" pitchFamily="34" charset="-122"/>
              </a:rPr>
              <a:t>设置为</a:t>
            </a:r>
            <a:r>
              <a:rPr lang="en-US" altLang="zh-CN" sz="2000" dirty="0" smtClean="0">
                <a:solidFill>
                  <a:schemeClr val="tx1"/>
                </a:solidFill>
                <a:latin typeface="微软雅黑" pitchFamily="34" charset="-122"/>
                <a:ea typeface="微软雅黑" pitchFamily="34" charset="-122"/>
              </a:rPr>
              <a:t>absolute</a:t>
            </a:r>
            <a:r>
              <a:rPr lang="zh-CN" altLang="en-US" sz="2000" dirty="0" smtClean="0">
                <a:solidFill>
                  <a:schemeClr val="tx1"/>
                </a:solidFill>
                <a:latin typeface="微软雅黑" pitchFamily="34" charset="-122"/>
                <a:ea typeface="微软雅黑" pitchFamily="34" charset="-122"/>
              </a:rPr>
              <a:t>、</a:t>
            </a:r>
            <a:r>
              <a:rPr lang="en-US" altLang="zh-CN" sz="2000" dirty="0" smtClean="0">
                <a:solidFill>
                  <a:schemeClr val="tx1"/>
                </a:solidFill>
                <a:latin typeface="微软雅黑" pitchFamily="34" charset="-122"/>
                <a:ea typeface="微软雅黑" pitchFamily="34" charset="-122"/>
              </a:rPr>
              <a:t>relative</a:t>
            </a:r>
            <a:r>
              <a:rPr lang="zh-CN" altLang="en-US" sz="2000" dirty="0" smtClean="0">
                <a:solidFill>
                  <a:schemeClr val="tx1"/>
                </a:solidFill>
                <a:latin typeface="微软雅黑" pitchFamily="34" charset="-122"/>
                <a:ea typeface="微软雅黑" pitchFamily="34" charset="-122"/>
              </a:rPr>
              <a:t>、</a:t>
            </a:r>
            <a:r>
              <a:rPr lang="en-US" altLang="zh-CN" sz="2000" dirty="0" smtClean="0">
                <a:solidFill>
                  <a:schemeClr val="tx1"/>
                </a:solidFill>
                <a:latin typeface="微软雅黑" pitchFamily="34" charset="-122"/>
                <a:ea typeface="微软雅黑" pitchFamily="34" charset="-122"/>
              </a:rPr>
              <a:t>fixed</a:t>
            </a:r>
            <a:r>
              <a:rPr lang="zh-CN" altLang="en-US" sz="2000" dirty="0" smtClean="0">
                <a:solidFill>
                  <a:schemeClr val="tx1"/>
                </a:solidFill>
                <a:latin typeface="微软雅黑" pitchFamily="34" charset="-122"/>
                <a:ea typeface="微软雅黑" pitchFamily="34" charset="-122"/>
              </a:rPr>
              <a:t>）</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57076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504056"/>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你能学</a:t>
            </a:r>
            <a:r>
              <a:rPr lang="zh-CN" altLang="en-US" sz="2400" dirty="0" smtClean="0">
                <a:solidFill>
                  <a:schemeClr val="tx1"/>
                </a:solidFill>
                <a:latin typeface="微软雅黑" pitchFamily="34" charset="-122"/>
                <a:ea typeface="微软雅黑" pitchFamily="34" charset="-122"/>
              </a:rPr>
              <a:t>到什么</a:t>
            </a:r>
            <a:endParaRPr lang="zh-CN" altLang="en-US" sz="2400" dirty="0">
              <a:solidFill>
                <a:schemeClr val="tx1"/>
              </a:solidFill>
              <a:latin typeface="微软雅黑" pitchFamily="34" charset="-122"/>
              <a:ea typeface="微软雅黑" pitchFamily="34" charset="-122"/>
            </a:endParaRPr>
          </a:p>
        </p:txBody>
      </p:sp>
      <p:sp>
        <p:nvSpPr>
          <p:cNvPr id="3" name="矩形 2"/>
          <p:cNvSpPr/>
          <p:nvPr/>
        </p:nvSpPr>
        <p:spPr>
          <a:xfrm>
            <a:off x="0" y="2276872"/>
            <a:ext cx="9144000" cy="432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盒</a:t>
            </a:r>
            <a:r>
              <a:rPr lang="zh-CN" altLang="en-US" sz="2000" dirty="0" smtClean="0">
                <a:solidFill>
                  <a:schemeClr val="bg1"/>
                </a:solidFill>
                <a:latin typeface="微软雅黑" pitchFamily="34" charset="-122"/>
                <a:ea typeface="微软雅黑" pitchFamily="34" charset="-122"/>
              </a:rPr>
              <a:t>模型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Box Model</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8" name="矩形 7"/>
          <p:cNvSpPr/>
          <p:nvPr/>
        </p:nvSpPr>
        <p:spPr>
          <a:xfrm>
            <a:off x="0" y="4581128"/>
            <a:ext cx="9144000" cy="4320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块</a:t>
            </a:r>
            <a:r>
              <a:rPr lang="zh-CN" altLang="en-US" sz="2000" dirty="0" smtClean="0">
                <a:solidFill>
                  <a:schemeClr val="bg1"/>
                </a:solidFill>
                <a:latin typeface="微软雅黑" pitchFamily="34" charset="-122"/>
                <a:ea typeface="微软雅黑" pitchFamily="34" charset="-122"/>
              </a:rPr>
              <a:t>级格式化上下文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Block Formatting Context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9" name="矩形 8"/>
          <p:cNvSpPr/>
          <p:nvPr/>
        </p:nvSpPr>
        <p:spPr>
          <a:xfrm>
            <a:off x="0" y="3429000"/>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定位</a:t>
            </a:r>
            <a:r>
              <a:rPr lang="zh-CN" altLang="en-US" sz="2000" dirty="0">
                <a:solidFill>
                  <a:schemeClr val="bg1"/>
                </a:solidFill>
                <a:latin typeface="微软雅黑" pitchFamily="34" charset="-122"/>
                <a:ea typeface="微软雅黑" pitchFamily="34" charset="-122"/>
              </a:rPr>
              <a:t>方案</a:t>
            </a:r>
            <a:r>
              <a:rPr lang="zh-CN" altLang="en-US"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Position Schemes</a:t>
            </a:r>
            <a:endParaRPr lang="zh-CN" altLang="en-US" sz="2000" dirty="0">
              <a:solidFill>
                <a:schemeClr val="bg1"/>
              </a:solidFill>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85972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绝对定位</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Absolute</a:t>
            </a:r>
            <a:endParaRPr lang="zh-CN" altLang="en-US" sz="2000" dirty="0">
              <a:solidFill>
                <a:schemeClr val="bg1"/>
              </a:solidFill>
              <a:latin typeface="Consolas" pitchFamily="49" charset="0"/>
              <a:ea typeface="微软雅黑" pitchFamily="34" charset="-122"/>
              <a:cs typeface="Consolas" pitchFamily="49"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365104"/>
            <a:ext cx="6858000" cy="100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908720"/>
            <a:ext cx="4010025" cy="319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087" y="5661248"/>
            <a:ext cx="69818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908720"/>
            <a:ext cx="4276725"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3111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绝对定位</a:t>
            </a:r>
            <a:r>
              <a:rPr lang="en-US" altLang="zh-CN" sz="2000" dirty="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Fixed</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1331640" y="2492896"/>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微软雅黑" pitchFamily="34" charset="-122"/>
                <a:ea typeface="微软雅黑" pitchFamily="34" charset="-122"/>
              </a:rPr>
              <a:t>fixed</a:t>
            </a:r>
            <a:r>
              <a:rPr lang="zh-CN" altLang="en-US" sz="2000" dirty="0" smtClean="0">
                <a:solidFill>
                  <a:schemeClr val="tx1"/>
                </a:solidFill>
                <a:latin typeface="微软雅黑" pitchFamily="34" charset="-122"/>
                <a:ea typeface="微软雅黑" pitchFamily="34" charset="-122"/>
              </a:rPr>
              <a:t>定位是相对于窗口的左上角进行定位的，也就是无论你怎么滑动网页它永远在网页的固定位置，当然也是不占文档流的。</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2772010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相对</a:t>
            </a:r>
            <a:r>
              <a:rPr lang="zh-CN" altLang="en-US" sz="2000" dirty="0" smtClean="0">
                <a:solidFill>
                  <a:schemeClr val="bg1"/>
                </a:solidFill>
                <a:latin typeface="微软雅黑" pitchFamily="34" charset="-122"/>
                <a:ea typeface="微软雅黑" pitchFamily="34" charset="-122"/>
              </a:rPr>
              <a:t>定位</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Relative</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1331640" y="1196752"/>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相对定位适用于文档流中的元素以及浮动元素</a:t>
            </a:r>
            <a:endParaRPr lang="zh-CN" altLang="en-US" sz="2000" dirty="0">
              <a:solidFill>
                <a:schemeClr val="tx1"/>
              </a:solidFill>
              <a:latin typeface="微软雅黑" pitchFamily="34" charset="-122"/>
              <a:ea typeface="微软雅黑" pitchFamily="34" charset="-122"/>
            </a:endParaRPr>
          </a:p>
        </p:txBody>
      </p:sp>
      <p:sp>
        <p:nvSpPr>
          <p:cNvPr id="4" name="矩形 3"/>
          <p:cNvSpPr/>
          <p:nvPr/>
        </p:nvSpPr>
        <p:spPr>
          <a:xfrm>
            <a:off x="1331640" y="3789040"/>
            <a:ext cx="6480720" cy="187220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相对定位是相对于自身元素的初始位置进行改变，虽然你看到的位置变化了，但其实还在原始位置</a:t>
            </a:r>
            <a:endParaRPr lang="zh-CN" altLang="en-US" sz="20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651370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相对</a:t>
            </a:r>
            <a:r>
              <a:rPr lang="zh-CN" altLang="en-US" sz="2000" dirty="0" smtClean="0">
                <a:solidFill>
                  <a:schemeClr val="bg1"/>
                </a:solidFill>
                <a:latin typeface="微软雅黑" pitchFamily="34" charset="-122"/>
                <a:ea typeface="微软雅黑" pitchFamily="34" charset="-122"/>
              </a:rPr>
              <a:t>定位</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微软雅黑" pitchFamily="34" charset="-122"/>
                <a:ea typeface="微软雅黑" pitchFamily="34" charset="-122"/>
              </a:rPr>
              <a:t>Relative</a:t>
            </a:r>
            <a:endParaRPr lang="zh-CN" altLang="en-US" sz="2000" dirty="0">
              <a:solidFill>
                <a:schemeClr val="bg1"/>
              </a:solidFill>
              <a:latin typeface="Consolas" pitchFamily="49" charset="0"/>
              <a:ea typeface="微软雅黑" pitchFamily="34" charset="-122"/>
              <a:cs typeface="Consolas" pitchFamily="49"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4757128"/>
            <a:ext cx="71818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5037" y="1124744"/>
            <a:ext cx="4733925"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1672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块</a:t>
            </a:r>
            <a:r>
              <a:rPr lang="zh-CN" altLang="en-US" sz="2000" dirty="0" smtClean="0">
                <a:solidFill>
                  <a:schemeClr val="bg1"/>
                </a:solidFill>
                <a:latin typeface="微软雅黑" pitchFamily="34" charset="-122"/>
                <a:ea typeface="微软雅黑" pitchFamily="34" charset="-122"/>
              </a:rPr>
              <a:t>级格式化上下文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Block Formatting Context</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3" name="矩形 2"/>
          <p:cNvSpPr/>
          <p:nvPr/>
        </p:nvSpPr>
        <p:spPr>
          <a:xfrm>
            <a:off x="3023828" y="1124744"/>
            <a:ext cx="3096344" cy="115212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Consolas" pitchFamily="49" charset="0"/>
                <a:ea typeface="微软雅黑" pitchFamily="34" charset="-122"/>
                <a:cs typeface="Consolas" pitchFamily="49" charset="0"/>
              </a:rPr>
              <a:t>Containing Block</a:t>
            </a:r>
            <a:endParaRPr lang="zh-CN" altLang="en-US" sz="2000" dirty="0">
              <a:solidFill>
                <a:schemeClr val="tx1"/>
              </a:solidFill>
              <a:latin typeface="Consolas" pitchFamily="49" charset="0"/>
              <a:ea typeface="微软雅黑" pitchFamily="34" charset="-122"/>
              <a:cs typeface="Consolas" pitchFamily="49" charset="0"/>
            </a:endParaRPr>
          </a:p>
        </p:txBody>
      </p:sp>
      <p:sp>
        <p:nvSpPr>
          <p:cNvPr id="4" name="矩形 3"/>
          <p:cNvSpPr/>
          <p:nvPr/>
        </p:nvSpPr>
        <p:spPr>
          <a:xfrm>
            <a:off x="3023828" y="5157192"/>
            <a:ext cx="3096344" cy="115212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Consolas" pitchFamily="49" charset="0"/>
                <a:ea typeface="微软雅黑" pitchFamily="34" charset="-122"/>
                <a:cs typeface="Consolas" pitchFamily="49" charset="0"/>
              </a:rPr>
              <a:t>BFC</a:t>
            </a:r>
            <a:endParaRPr lang="zh-CN" altLang="en-US" sz="2000" dirty="0">
              <a:solidFill>
                <a:schemeClr val="tx1"/>
              </a:solidFill>
              <a:latin typeface="Consolas" pitchFamily="49" charset="0"/>
              <a:ea typeface="微软雅黑" pitchFamily="34" charset="-122"/>
              <a:cs typeface="Consolas" pitchFamily="49" charset="0"/>
            </a:endParaRPr>
          </a:p>
        </p:txBody>
      </p:sp>
      <p:sp>
        <p:nvSpPr>
          <p:cNvPr id="5" name="下箭头 4"/>
          <p:cNvSpPr/>
          <p:nvPr/>
        </p:nvSpPr>
        <p:spPr>
          <a:xfrm>
            <a:off x="4247964" y="2492896"/>
            <a:ext cx="648072" cy="2520280"/>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5148064" y="2615052"/>
            <a:ext cx="1814984" cy="369332"/>
          </a:xfrm>
          <a:prstGeom prst="rect">
            <a:avLst/>
          </a:prstGeom>
          <a:noFill/>
        </p:spPr>
        <p:txBody>
          <a:bodyPr wrap="none" rtlCol="0">
            <a:spAutoFit/>
          </a:bodyPr>
          <a:lstStyle/>
          <a:p>
            <a:r>
              <a:rPr lang="en-US" altLang="zh-CN" dirty="0" smtClean="0"/>
              <a:t>overflow: hidden</a:t>
            </a:r>
            <a:endParaRPr lang="zh-CN" altLang="en-US" dirty="0"/>
          </a:p>
        </p:txBody>
      </p:sp>
      <p:sp>
        <p:nvSpPr>
          <p:cNvPr id="7" name="TextBox 6"/>
          <p:cNvSpPr txBox="1"/>
          <p:nvPr/>
        </p:nvSpPr>
        <p:spPr>
          <a:xfrm>
            <a:off x="5150900" y="3383704"/>
            <a:ext cx="2057486" cy="369332"/>
          </a:xfrm>
          <a:prstGeom prst="rect">
            <a:avLst/>
          </a:prstGeom>
          <a:noFill/>
        </p:spPr>
        <p:txBody>
          <a:bodyPr wrap="none" rtlCol="0">
            <a:spAutoFit/>
          </a:bodyPr>
          <a:lstStyle/>
          <a:p>
            <a:r>
              <a:rPr lang="en-US" altLang="zh-CN" dirty="0" smtClean="0"/>
              <a:t>display: inline-block</a:t>
            </a:r>
            <a:endParaRPr lang="zh-CN" altLang="en-US" dirty="0"/>
          </a:p>
        </p:txBody>
      </p:sp>
      <p:sp>
        <p:nvSpPr>
          <p:cNvPr id="8" name="TextBox 7"/>
          <p:cNvSpPr txBox="1"/>
          <p:nvPr/>
        </p:nvSpPr>
        <p:spPr>
          <a:xfrm>
            <a:off x="2716147" y="2996952"/>
            <a:ext cx="615361" cy="369332"/>
          </a:xfrm>
          <a:prstGeom prst="rect">
            <a:avLst/>
          </a:prstGeom>
          <a:noFill/>
        </p:spPr>
        <p:txBody>
          <a:bodyPr wrap="none" rtlCol="0">
            <a:spAutoFit/>
          </a:bodyPr>
          <a:lstStyle/>
          <a:p>
            <a:r>
              <a:rPr lang="en-US" altLang="zh-CN" dirty="0" smtClean="0"/>
              <a:t>float</a:t>
            </a:r>
            <a:endParaRPr lang="zh-CN" altLang="en-US" dirty="0"/>
          </a:p>
        </p:txBody>
      </p:sp>
      <p:sp>
        <p:nvSpPr>
          <p:cNvPr id="9" name="TextBox 8"/>
          <p:cNvSpPr txBox="1"/>
          <p:nvPr/>
        </p:nvSpPr>
        <p:spPr>
          <a:xfrm>
            <a:off x="2090142" y="3872456"/>
            <a:ext cx="1867371" cy="369332"/>
          </a:xfrm>
          <a:prstGeom prst="rect">
            <a:avLst/>
          </a:prstGeom>
          <a:noFill/>
        </p:spPr>
        <p:txBody>
          <a:bodyPr wrap="none" rtlCol="0">
            <a:spAutoFit/>
          </a:bodyPr>
          <a:lstStyle/>
          <a:p>
            <a:r>
              <a:rPr lang="en-US" altLang="zh-CN" dirty="0" smtClean="0"/>
              <a:t>position: absolute</a:t>
            </a:r>
            <a:endParaRPr lang="zh-CN" altLang="en-US" dirty="0"/>
          </a:p>
        </p:txBody>
      </p:sp>
      <p:sp>
        <p:nvSpPr>
          <p:cNvPr id="10" name="TextBox 9"/>
          <p:cNvSpPr txBox="1"/>
          <p:nvPr/>
        </p:nvSpPr>
        <p:spPr>
          <a:xfrm>
            <a:off x="5184020" y="4241788"/>
            <a:ext cx="1835054" cy="369332"/>
          </a:xfrm>
          <a:prstGeom prst="rect">
            <a:avLst/>
          </a:prstGeom>
          <a:noFill/>
        </p:spPr>
        <p:txBody>
          <a:bodyPr wrap="none" rtlCol="0">
            <a:spAutoFit/>
          </a:bodyPr>
          <a:lstStyle/>
          <a:p>
            <a:r>
              <a:rPr lang="en-US" altLang="zh-CN" dirty="0" smtClean="0"/>
              <a:t>display: table-cell</a:t>
            </a:r>
            <a:endParaRPr lang="zh-CN" altLang="en-US" dirty="0"/>
          </a:p>
        </p:txBody>
      </p:sp>
    </p:spTree>
    <p:extLst>
      <p:ext uri="{BB962C8B-B14F-4D97-AF65-F5344CB8AC3E}">
        <p14:creationId xmlns:p14="http://schemas.microsoft.com/office/powerpoint/2010/main" val="1109272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84" y="2224719"/>
            <a:ext cx="379095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0" y="332656"/>
            <a:ext cx="9144000" cy="43204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块</a:t>
            </a:r>
            <a:r>
              <a:rPr lang="zh-CN" altLang="en-US" sz="2000" dirty="0" smtClean="0">
                <a:solidFill>
                  <a:schemeClr val="bg1"/>
                </a:solidFill>
                <a:latin typeface="微软雅黑" pitchFamily="34" charset="-122"/>
                <a:ea typeface="微软雅黑" pitchFamily="34" charset="-122"/>
              </a:rPr>
              <a:t>级格式化上下文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Block Formatting Context</a:t>
            </a:r>
            <a:endParaRPr lang="zh-CN" altLang="en-US" sz="2000" dirty="0">
              <a:solidFill>
                <a:schemeClr val="bg1"/>
              </a:solidFill>
              <a:latin typeface="Consolas" pitchFamily="49" charset="0"/>
              <a:ea typeface="微软雅黑" pitchFamily="34" charset="-122"/>
              <a:cs typeface="Consolas" pitchFamily="49"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900744"/>
            <a:ext cx="128587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406776"/>
            <a:ext cx="28956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3296" y="978151"/>
            <a:ext cx="1238250"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984" y="4415793"/>
            <a:ext cx="43529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1880" y="3140968"/>
            <a:ext cx="13239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2"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040" y="3619500"/>
            <a:ext cx="38290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3"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70290" y="2176276"/>
            <a:ext cx="13525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4" name="Picture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8371" y="5949280"/>
            <a:ext cx="38481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5" name="Picture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6802" y="4434081"/>
            <a:ext cx="38195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64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453" y="2636912"/>
            <a:ext cx="7683093" cy="332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0" y="332656"/>
            <a:ext cx="9144000" cy="432048"/>
          </a:xfrm>
          <a:prstGeom prst="rect">
            <a:avLst/>
          </a:prstGeom>
          <a:solidFill>
            <a:srgbClr val="887C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bg1"/>
                </a:solidFill>
                <a:latin typeface="微软雅黑" pitchFamily="34" charset="-122"/>
                <a:ea typeface="微软雅黑" pitchFamily="34" charset="-122"/>
              </a:rPr>
              <a:t>学习工具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firebug</a:t>
            </a:r>
            <a:endParaRPr lang="zh-CN" altLang="en-US" sz="2000" dirty="0">
              <a:solidFill>
                <a:schemeClr val="bg1"/>
              </a:solidFill>
              <a:latin typeface="Consolas" pitchFamily="49" charset="0"/>
              <a:ea typeface="微软雅黑" pitchFamily="34" charset="-122"/>
              <a:cs typeface="Consolas" pitchFamily="49" charset="0"/>
            </a:endParaRPr>
          </a:p>
        </p:txBody>
      </p:sp>
      <p:sp>
        <p:nvSpPr>
          <p:cNvPr id="5" name="矩形 4"/>
          <p:cNvSpPr/>
          <p:nvPr/>
        </p:nvSpPr>
        <p:spPr>
          <a:xfrm>
            <a:off x="2398893" y="1196752"/>
            <a:ext cx="4346212" cy="864096"/>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Consolas" pitchFamily="49" charset="0"/>
                <a:ea typeface="微软雅黑" pitchFamily="34" charset="-122"/>
                <a:cs typeface="Consolas" pitchFamily="49" charset="0"/>
              </a:rPr>
              <a:t>火狐</a:t>
            </a:r>
            <a:r>
              <a:rPr lang="zh-CN" altLang="en-US" sz="2000" dirty="0" smtClean="0">
                <a:solidFill>
                  <a:schemeClr val="tx1"/>
                </a:solidFill>
                <a:latin typeface="Consolas" pitchFamily="49" charset="0"/>
                <a:ea typeface="微软雅黑" pitchFamily="34" charset="-122"/>
                <a:cs typeface="Consolas" pitchFamily="49" charset="0"/>
              </a:rPr>
              <a:t>浏览器</a:t>
            </a:r>
            <a:r>
              <a:rPr lang="en-US" altLang="zh-CN" sz="2000" dirty="0" smtClean="0">
                <a:solidFill>
                  <a:schemeClr val="tx1"/>
                </a:solidFill>
                <a:latin typeface="Consolas" pitchFamily="49" charset="0"/>
                <a:ea typeface="微软雅黑" pitchFamily="34" charset="-122"/>
                <a:cs typeface="Consolas" pitchFamily="49" charset="0"/>
              </a:rPr>
              <a:t>firebug</a:t>
            </a:r>
            <a:r>
              <a:rPr lang="zh-CN" altLang="en-US" sz="2000" dirty="0" smtClean="0">
                <a:solidFill>
                  <a:schemeClr val="tx1"/>
                </a:solidFill>
                <a:latin typeface="Consolas" pitchFamily="49" charset="0"/>
                <a:ea typeface="微软雅黑" pitchFamily="34" charset="-122"/>
                <a:cs typeface="Consolas" pitchFamily="49" charset="0"/>
              </a:rPr>
              <a:t>，</a:t>
            </a:r>
            <a:r>
              <a:rPr lang="en-US" altLang="zh-CN" sz="2000" dirty="0" smtClean="0">
                <a:solidFill>
                  <a:schemeClr val="tx1"/>
                </a:solidFill>
                <a:latin typeface="Consolas" pitchFamily="49" charset="0"/>
                <a:ea typeface="微软雅黑" pitchFamily="34" charset="-122"/>
                <a:cs typeface="Consolas" pitchFamily="49" charset="0"/>
              </a:rPr>
              <a:t>F12</a:t>
            </a:r>
            <a:r>
              <a:rPr lang="zh-CN" altLang="en-US" sz="2000" dirty="0" smtClean="0">
                <a:solidFill>
                  <a:schemeClr val="tx1"/>
                </a:solidFill>
                <a:latin typeface="Consolas" pitchFamily="49" charset="0"/>
                <a:ea typeface="微软雅黑" pitchFamily="34" charset="-122"/>
                <a:cs typeface="Consolas" pitchFamily="49" charset="0"/>
              </a:rPr>
              <a:t>调用</a:t>
            </a:r>
            <a:endParaRPr lang="zh-CN" altLang="en-US" sz="2000" dirty="0">
              <a:solidFill>
                <a:schemeClr val="tx1"/>
              </a:solidFill>
              <a:latin typeface="Consolas" pitchFamily="49" charset="0"/>
              <a:ea typeface="微软雅黑" pitchFamily="34" charset="-122"/>
              <a:cs typeface="Consolas" pitchFamily="49" charset="0"/>
            </a:endParaRPr>
          </a:p>
        </p:txBody>
      </p:sp>
    </p:spTree>
    <p:extLst>
      <p:ext uri="{BB962C8B-B14F-4D97-AF65-F5344CB8AC3E}">
        <p14:creationId xmlns:p14="http://schemas.microsoft.com/office/powerpoint/2010/main" val="3062338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504056"/>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微软雅黑" pitchFamily="34" charset="-122"/>
                <a:ea typeface="微软雅黑" pitchFamily="34" charset="-122"/>
              </a:rPr>
              <a:t>开始之前</a:t>
            </a:r>
          </a:p>
        </p:txBody>
      </p:sp>
      <p:sp>
        <p:nvSpPr>
          <p:cNvPr id="3" name="矩形 2"/>
          <p:cNvSpPr/>
          <p:nvPr/>
        </p:nvSpPr>
        <p:spPr>
          <a:xfrm>
            <a:off x="0" y="1628800"/>
            <a:ext cx="9144000" cy="43204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块级元素 </a:t>
            </a:r>
            <a:r>
              <a:rPr lang="en-US" altLang="zh-CN" sz="2000" dirty="0" smtClean="0">
                <a:solidFill>
                  <a:schemeClr val="tx1"/>
                </a:solidFill>
                <a:latin typeface="微软雅黑" pitchFamily="34" charset="-122"/>
                <a:ea typeface="微软雅黑" pitchFamily="34" charset="-122"/>
              </a:rPr>
              <a:t>—— </a:t>
            </a:r>
            <a:r>
              <a:rPr lang="en-US" altLang="zh-CN" sz="2000" dirty="0" smtClean="0">
                <a:solidFill>
                  <a:schemeClr val="tx1"/>
                </a:solidFill>
                <a:latin typeface="Consolas" pitchFamily="49" charset="0"/>
                <a:ea typeface="微软雅黑" pitchFamily="34" charset="-122"/>
                <a:cs typeface="Consolas" pitchFamily="49" charset="0"/>
              </a:rPr>
              <a:t>block element</a:t>
            </a:r>
            <a:endParaRPr lang="zh-CN" altLang="en-US" sz="2000" dirty="0">
              <a:solidFill>
                <a:schemeClr val="tx1"/>
              </a:solidFill>
              <a:latin typeface="Consolas" pitchFamily="49" charset="0"/>
              <a:ea typeface="微软雅黑" pitchFamily="34" charset="-122"/>
              <a:cs typeface="Consolas" pitchFamily="49" charset="0"/>
            </a:endParaRPr>
          </a:p>
        </p:txBody>
      </p:sp>
      <p:sp>
        <p:nvSpPr>
          <p:cNvPr id="4" name="矩形 3"/>
          <p:cNvSpPr/>
          <p:nvPr/>
        </p:nvSpPr>
        <p:spPr>
          <a:xfrm>
            <a:off x="0" y="2106968"/>
            <a:ext cx="9144000" cy="1250024"/>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块级</a:t>
            </a:r>
            <a:r>
              <a:rPr lang="zh-CN" altLang="en-US" sz="1600" dirty="0" smtClean="0">
                <a:solidFill>
                  <a:schemeClr val="tx1"/>
                </a:solidFill>
                <a:latin typeface="微软雅黑" pitchFamily="34" charset="-122"/>
                <a:ea typeface="微软雅黑" pitchFamily="34" charset="-122"/>
              </a:rPr>
              <a:t>元素从上到下一个接一个地垂直排列</a:t>
            </a:r>
            <a:endParaRPr lang="zh-CN" altLang="en-US" sz="1600" dirty="0">
              <a:solidFill>
                <a:schemeClr val="tx1"/>
              </a:solidFill>
              <a:latin typeface="微软雅黑" pitchFamily="34" charset="-122"/>
              <a:ea typeface="微软雅黑" pitchFamily="34" charset="-122"/>
            </a:endParaRPr>
          </a:p>
        </p:txBody>
      </p:sp>
      <p:sp>
        <p:nvSpPr>
          <p:cNvPr id="5" name="矩形 4"/>
          <p:cNvSpPr/>
          <p:nvPr/>
        </p:nvSpPr>
        <p:spPr>
          <a:xfrm>
            <a:off x="-11392" y="3717032"/>
            <a:ext cx="9144000" cy="43204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行内元素 </a:t>
            </a:r>
            <a:r>
              <a:rPr lang="en-US" altLang="zh-CN" sz="2000" dirty="0" smtClean="0">
                <a:solidFill>
                  <a:schemeClr val="tx1"/>
                </a:solidFill>
                <a:latin typeface="微软雅黑" pitchFamily="34" charset="-122"/>
                <a:ea typeface="微软雅黑" pitchFamily="34" charset="-122"/>
              </a:rPr>
              <a:t>—— </a:t>
            </a:r>
            <a:r>
              <a:rPr lang="en-US" altLang="zh-CN" sz="2000" dirty="0" smtClean="0">
                <a:solidFill>
                  <a:schemeClr val="tx1"/>
                </a:solidFill>
                <a:latin typeface="Consolas" pitchFamily="49" charset="0"/>
                <a:ea typeface="微软雅黑" pitchFamily="34" charset="-122"/>
                <a:cs typeface="Consolas" pitchFamily="49" charset="0"/>
              </a:rPr>
              <a:t>inline element</a:t>
            </a:r>
            <a:endParaRPr lang="zh-CN" altLang="en-US" sz="2000" dirty="0">
              <a:solidFill>
                <a:schemeClr val="tx1"/>
              </a:solidFill>
              <a:latin typeface="Consolas" pitchFamily="49" charset="0"/>
              <a:ea typeface="微软雅黑" pitchFamily="34" charset="-122"/>
              <a:cs typeface="Consolas" pitchFamily="49" charset="0"/>
            </a:endParaRPr>
          </a:p>
        </p:txBody>
      </p:sp>
      <p:sp>
        <p:nvSpPr>
          <p:cNvPr id="6" name="矩形 5"/>
          <p:cNvSpPr/>
          <p:nvPr/>
        </p:nvSpPr>
        <p:spPr>
          <a:xfrm>
            <a:off x="-11392" y="4195200"/>
            <a:ext cx="9144000" cy="1250024"/>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itchFamily="34" charset="-122"/>
                <a:ea typeface="微软雅黑" pitchFamily="34" charset="-122"/>
              </a:rPr>
              <a:t>行内</a:t>
            </a:r>
            <a:r>
              <a:rPr lang="zh-CN" altLang="en-US" sz="1600" dirty="0" smtClean="0">
                <a:solidFill>
                  <a:schemeClr val="tx1"/>
                </a:solidFill>
                <a:latin typeface="微软雅黑" pitchFamily="34" charset="-122"/>
                <a:ea typeface="微软雅黑" pitchFamily="34" charset="-122"/>
              </a:rPr>
              <a:t>元素在一行中水平排列</a:t>
            </a:r>
            <a:endParaRPr lang="zh-CN" altLang="en-US" sz="1600" dirty="0">
              <a:solidFill>
                <a:schemeClr val="tx1"/>
              </a:solidFill>
              <a:latin typeface="微软雅黑" pitchFamily="34" charset="-122"/>
              <a:ea typeface="微软雅黑" pitchFamily="34" charset="-122"/>
            </a:endParaRPr>
          </a:p>
        </p:txBody>
      </p:sp>
    </p:spTree>
    <p:extLst>
      <p:ext uri="{BB962C8B-B14F-4D97-AF65-F5344CB8AC3E}">
        <p14:creationId xmlns:p14="http://schemas.microsoft.com/office/powerpoint/2010/main" val="3440904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124744"/>
            <a:ext cx="4557629"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0" y="332656"/>
            <a:ext cx="9144000" cy="43204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块级元素 </a:t>
            </a:r>
            <a:r>
              <a:rPr lang="en-US" altLang="zh-CN" sz="2000" dirty="0" smtClean="0">
                <a:solidFill>
                  <a:schemeClr val="tx1"/>
                </a:solidFill>
                <a:latin typeface="微软雅黑" pitchFamily="34" charset="-122"/>
                <a:ea typeface="微软雅黑" pitchFamily="34" charset="-122"/>
              </a:rPr>
              <a:t>—— </a:t>
            </a:r>
            <a:r>
              <a:rPr lang="en-US" altLang="zh-CN" sz="2000" dirty="0" smtClean="0">
                <a:solidFill>
                  <a:schemeClr val="tx1"/>
                </a:solidFill>
                <a:latin typeface="Consolas" pitchFamily="49" charset="0"/>
                <a:ea typeface="微软雅黑" pitchFamily="34" charset="-122"/>
                <a:cs typeface="Consolas" pitchFamily="49" charset="0"/>
              </a:rPr>
              <a:t>block element</a:t>
            </a:r>
            <a:endParaRPr lang="zh-CN" altLang="en-US" sz="2000" dirty="0">
              <a:solidFill>
                <a:schemeClr val="tx1"/>
              </a:solidFill>
              <a:latin typeface="Consolas" pitchFamily="49" charset="0"/>
              <a:ea typeface="微软雅黑" pitchFamily="34" charset="-122"/>
              <a:cs typeface="Consolas" pitchFamily="49"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1628800"/>
            <a:ext cx="4076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6811" y="5085184"/>
            <a:ext cx="681037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2" y="3408416"/>
            <a:ext cx="7915275" cy="125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307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43204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chemeClr val="tx1"/>
                </a:solidFill>
                <a:latin typeface="微软雅黑" pitchFamily="34" charset="-122"/>
                <a:ea typeface="微软雅黑" pitchFamily="34" charset="-122"/>
              </a:rPr>
              <a:t>行内元素 </a:t>
            </a:r>
            <a:r>
              <a:rPr lang="en-US" altLang="zh-CN" sz="2000" dirty="0" smtClean="0">
                <a:solidFill>
                  <a:schemeClr val="tx1"/>
                </a:solidFill>
                <a:latin typeface="微软雅黑" pitchFamily="34" charset="-122"/>
                <a:ea typeface="微软雅黑" pitchFamily="34" charset="-122"/>
              </a:rPr>
              <a:t>—— </a:t>
            </a:r>
            <a:r>
              <a:rPr lang="en-US" altLang="zh-CN" sz="2000" dirty="0" smtClean="0">
                <a:solidFill>
                  <a:schemeClr val="tx1"/>
                </a:solidFill>
                <a:latin typeface="Consolas" pitchFamily="49" charset="0"/>
                <a:ea typeface="微软雅黑" pitchFamily="34" charset="-122"/>
                <a:cs typeface="Consolas" pitchFamily="49" charset="0"/>
              </a:rPr>
              <a:t>inline element</a:t>
            </a:r>
            <a:endParaRPr lang="zh-CN" altLang="en-US" sz="2000" dirty="0">
              <a:solidFill>
                <a:schemeClr val="tx1"/>
              </a:solidFill>
              <a:latin typeface="Consolas" pitchFamily="49" charset="0"/>
              <a:ea typeface="微软雅黑" pitchFamily="34" charset="-122"/>
              <a:cs typeface="Consolas"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2276872"/>
            <a:ext cx="1371600" cy="28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6255" y="1556792"/>
            <a:ext cx="55911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768" y="3212976"/>
            <a:ext cx="40767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825" y="4437112"/>
            <a:ext cx="20383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16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0648"/>
            <a:ext cx="9144000" cy="432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盒</a:t>
            </a:r>
            <a:r>
              <a:rPr lang="zh-CN" altLang="en-US" sz="2000" dirty="0" smtClean="0">
                <a:solidFill>
                  <a:schemeClr val="bg1"/>
                </a:solidFill>
                <a:latin typeface="微软雅黑" pitchFamily="34" charset="-122"/>
                <a:ea typeface="微软雅黑" pitchFamily="34" charset="-122"/>
              </a:rPr>
              <a:t>模型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Box Model</a:t>
            </a:r>
            <a:endParaRPr lang="zh-CN" altLang="en-US" sz="2000" dirty="0">
              <a:solidFill>
                <a:schemeClr val="bg1"/>
              </a:solidFill>
              <a:latin typeface="Consolas" pitchFamily="49" charset="0"/>
              <a:ea typeface="微软雅黑" pitchFamily="34" charset="-122"/>
              <a:cs typeface="Consolas" pitchFamily="49" charset="0"/>
            </a:endParaRPr>
          </a:p>
        </p:txBody>
      </p:sp>
      <p:pic>
        <p:nvPicPr>
          <p:cNvPr id="1026" name="Picture 2" descr="C:\Users\MarzK\Desktop\boxd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137" y="980728"/>
            <a:ext cx="7043725" cy="53193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724128" y="5929535"/>
            <a:ext cx="1512168" cy="369332"/>
          </a:xfrm>
          <a:prstGeom prst="rect">
            <a:avLst/>
          </a:prstGeom>
          <a:noFill/>
        </p:spPr>
        <p:txBody>
          <a:bodyPr wrap="square" rtlCol="0">
            <a:spAutoFit/>
          </a:bodyPr>
          <a:lstStyle/>
          <a:p>
            <a:r>
              <a:rPr lang="en-US" altLang="zh-CN" dirty="0">
                <a:latin typeface="Consolas" pitchFamily="49" charset="0"/>
                <a:cs typeface="Consolas" pitchFamily="49" charset="0"/>
              </a:rPr>
              <a:t>inner edge</a:t>
            </a:r>
            <a:endParaRPr lang="zh-CN" altLang="en-US" dirty="0">
              <a:latin typeface="Consolas" pitchFamily="49" charset="0"/>
              <a:cs typeface="Consolas" pitchFamily="49" charset="0"/>
            </a:endParaRPr>
          </a:p>
        </p:txBody>
      </p:sp>
      <p:sp>
        <p:nvSpPr>
          <p:cNvPr id="6" name="TextBox 5"/>
          <p:cNvSpPr txBox="1"/>
          <p:nvPr/>
        </p:nvSpPr>
        <p:spPr>
          <a:xfrm>
            <a:off x="5709232" y="5003884"/>
            <a:ext cx="1512168" cy="369332"/>
          </a:xfrm>
          <a:prstGeom prst="rect">
            <a:avLst/>
          </a:prstGeom>
          <a:noFill/>
        </p:spPr>
        <p:txBody>
          <a:bodyPr wrap="square" rtlCol="0">
            <a:spAutoFit/>
          </a:bodyPr>
          <a:lstStyle/>
          <a:p>
            <a:r>
              <a:rPr lang="en-US" altLang="zh-CN" dirty="0" smtClean="0">
                <a:latin typeface="Consolas" pitchFamily="49" charset="0"/>
                <a:cs typeface="Consolas" pitchFamily="49" charset="0"/>
              </a:rPr>
              <a:t>outer edge</a:t>
            </a:r>
            <a:endParaRPr lang="zh-CN" altLang="en-US" dirty="0">
              <a:latin typeface="Consolas" pitchFamily="49" charset="0"/>
              <a:cs typeface="Consolas" pitchFamily="49" charset="0"/>
            </a:endParaRPr>
          </a:p>
        </p:txBody>
      </p:sp>
    </p:spTree>
    <p:extLst>
      <p:ext uri="{BB962C8B-B14F-4D97-AF65-F5344CB8AC3E}">
        <p14:creationId xmlns:p14="http://schemas.microsoft.com/office/powerpoint/2010/main" val="186693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504056"/>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itchFamily="34" charset="-122"/>
                <a:ea typeface="微软雅黑" pitchFamily="34" charset="-122"/>
              </a:rPr>
              <a:t>第一个页面</a:t>
            </a:r>
            <a:endParaRPr lang="zh-CN" altLang="en-US" sz="2400" dirty="0">
              <a:solidFill>
                <a:schemeClr val="tx1"/>
              </a:solidFill>
              <a:latin typeface="微软雅黑" pitchFamily="34" charset="-122"/>
              <a:ea typeface="微软雅黑"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2228850"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196752"/>
            <a:ext cx="21717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163414"/>
            <a:ext cx="227647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5229200"/>
            <a:ext cx="721042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856" y="3284984"/>
            <a:ext cx="1943100" cy="177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2160" y="3429000"/>
            <a:ext cx="1895475"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23394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60648"/>
            <a:ext cx="9144000" cy="43204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微软雅黑" pitchFamily="34" charset="-122"/>
                <a:ea typeface="微软雅黑" pitchFamily="34" charset="-122"/>
              </a:rPr>
              <a:t>盒</a:t>
            </a:r>
            <a:r>
              <a:rPr lang="zh-CN" altLang="en-US" sz="2000" dirty="0" smtClean="0">
                <a:solidFill>
                  <a:schemeClr val="bg1"/>
                </a:solidFill>
                <a:latin typeface="微软雅黑" pitchFamily="34" charset="-122"/>
                <a:ea typeface="微软雅黑" pitchFamily="34" charset="-122"/>
              </a:rPr>
              <a:t>模型 </a:t>
            </a:r>
            <a:r>
              <a:rPr lang="en-US" altLang="zh-CN" sz="2000" dirty="0" smtClean="0">
                <a:solidFill>
                  <a:schemeClr val="bg1"/>
                </a:solidFill>
                <a:latin typeface="微软雅黑" pitchFamily="34" charset="-122"/>
                <a:ea typeface="微软雅黑" pitchFamily="34" charset="-122"/>
              </a:rPr>
              <a:t>—— </a:t>
            </a:r>
            <a:r>
              <a:rPr lang="en-US" altLang="zh-CN" sz="2000" dirty="0" smtClean="0">
                <a:solidFill>
                  <a:schemeClr val="bg1"/>
                </a:solidFill>
                <a:latin typeface="Consolas" pitchFamily="49" charset="0"/>
                <a:ea typeface="微软雅黑" pitchFamily="34" charset="-122"/>
                <a:cs typeface="Consolas" pitchFamily="49" charset="0"/>
              </a:rPr>
              <a:t>Box Model</a:t>
            </a:r>
            <a:endParaRPr lang="zh-CN" altLang="en-US" sz="2000" dirty="0">
              <a:solidFill>
                <a:schemeClr val="bg1"/>
              </a:solidFill>
              <a:latin typeface="Consolas" pitchFamily="49" charset="0"/>
              <a:ea typeface="微软雅黑" pitchFamily="34" charset="-122"/>
              <a:cs typeface="Consolas" pitchFamily="49" charset="0"/>
            </a:endParaRPr>
          </a:p>
        </p:txBody>
      </p:sp>
      <p:pic>
        <p:nvPicPr>
          <p:cNvPr id="1026" name="Picture 2" descr="C:\Users\MarzK\Desktop\boxdi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196752"/>
            <a:ext cx="3337260" cy="252028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4716016" y="1092816"/>
            <a:ext cx="4176464" cy="39196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微软雅黑" pitchFamily="34" charset="-122"/>
                <a:ea typeface="微软雅黑" pitchFamily="34" charset="-122"/>
              </a:rPr>
              <a:t>margin</a:t>
            </a:r>
            <a:endParaRPr lang="zh-CN" altLang="en-US" sz="2400" dirty="0">
              <a:solidFill>
                <a:schemeClr val="tx1"/>
              </a:solidFill>
              <a:latin typeface="微软雅黑" pitchFamily="34" charset="-122"/>
              <a:ea typeface="微软雅黑" pitchFamily="34" charset="-122"/>
            </a:endParaRPr>
          </a:p>
        </p:txBody>
      </p:sp>
      <p:sp>
        <p:nvSpPr>
          <p:cNvPr id="8" name="矩形 7"/>
          <p:cNvSpPr/>
          <p:nvPr/>
        </p:nvSpPr>
        <p:spPr>
          <a:xfrm>
            <a:off x="4716016" y="1649784"/>
            <a:ext cx="4176464" cy="206724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mn-ea"/>
              </a:rPr>
              <a:t>取值：正负皆可</a:t>
            </a:r>
            <a:endParaRPr lang="en-US" altLang="zh-CN" sz="1600" dirty="0" smtClean="0">
              <a:solidFill>
                <a:schemeClr val="tx1"/>
              </a:solidFill>
              <a:latin typeface="+mn-ea"/>
            </a:endParaRPr>
          </a:p>
          <a:p>
            <a:r>
              <a:rPr lang="zh-CN" altLang="en-US" sz="1600" dirty="0" smtClean="0">
                <a:solidFill>
                  <a:schemeClr val="tx1"/>
                </a:solidFill>
                <a:latin typeface="+mn-ea"/>
              </a:rPr>
              <a:t>适用：非替换行内元素的上下外边距无效</a:t>
            </a:r>
            <a:endParaRPr lang="en-US" altLang="zh-CN" sz="1600" dirty="0" smtClean="0">
              <a:solidFill>
                <a:schemeClr val="tx1"/>
              </a:solidFill>
              <a:latin typeface="+mn-ea"/>
            </a:endParaRPr>
          </a:p>
          <a:p>
            <a:r>
              <a:rPr lang="en-US" altLang="zh-CN" sz="1600" dirty="0" smtClean="0">
                <a:solidFill>
                  <a:schemeClr val="tx1"/>
                </a:solidFill>
                <a:latin typeface="+mn-ea"/>
              </a:rPr>
              <a:t>margin: </a:t>
            </a:r>
            <a:r>
              <a:rPr lang="zh-CN" altLang="en-US" sz="1600" dirty="0" smtClean="0">
                <a:solidFill>
                  <a:schemeClr val="tx1"/>
                </a:solidFill>
                <a:latin typeface="+mn-ea"/>
              </a:rPr>
              <a:t>上   右   下   左</a:t>
            </a:r>
            <a:endParaRPr lang="en-US" altLang="zh-CN" sz="1600" dirty="0" smtClean="0">
              <a:solidFill>
                <a:schemeClr val="tx1"/>
              </a:solidFill>
              <a:latin typeface="+mn-ea"/>
            </a:endParaRPr>
          </a:p>
          <a:p>
            <a:r>
              <a:rPr lang="en-US" altLang="zh-CN" sz="1600" dirty="0" smtClean="0">
                <a:solidFill>
                  <a:schemeClr val="tx1"/>
                </a:solidFill>
                <a:latin typeface="+mn-ea"/>
              </a:rPr>
              <a:t>margin</a:t>
            </a:r>
            <a:r>
              <a:rPr lang="en-US" altLang="zh-CN" sz="1600" dirty="0">
                <a:solidFill>
                  <a:schemeClr val="tx1"/>
                </a:solidFill>
                <a:latin typeface="+mn-ea"/>
              </a:rPr>
              <a:t>: </a:t>
            </a:r>
            <a:r>
              <a:rPr lang="zh-CN" altLang="en-US" sz="1600" dirty="0" smtClean="0">
                <a:solidFill>
                  <a:schemeClr val="tx1"/>
                </a:solidFill>
                <a:latin typeface="+mn-ea"/>
              </a:rPr>
              <a:t>上   左右   下</a:t>
            </a:r>
            <a:endParaRPr lang="en-US" altLang="zh-CN" sz="1600" dirty="0" smtClean="0">
              <a:solidFill>
                <a:schemeClr val="tx1"/>
              </a:solidFill>
              <a:latin typeface="+mn-ea"/>
            </a:endParaRPr>
          </a:p>
          <a:p>
            <a:r>
              <a:rPr lang="en-US" altLang="zh-CN" sz="1600" dirty="0" smtClean="0">
                <a:solidFill>
                  <a:schemeClr val="tx1"/>
                </a:solidFill>
                <a:latin typeface="+mn-ea"/>
              </a:rPr>
              <a:t>margin: </a:t>
            </a:r>
            <a:r>
              <a:rPr lang="zh-CN" altLang="en-US" sz="1600" dirty="0" smtClean="0">
                <a:solidFill>
                  <a:schemeClr val="tx1"/>
                </a:solidFill>
                <a:latin typeface="+mn-ea"/>
              </a:rPr>
              <a:t>上下   </a:t>
            </a:r>
            <a:r>
              <a:rPr lang="zh-CN" altLang="en-US" sz="1600" dirty="0" smtClean="0">
                <a:solidFill>
                  <a:schemeClr val="tx1"/>
                </a:solidFill>
                <a:latin typeface="+mn-ea"/>
              </a:rPr>
              <a:t>左右</a:t>
            </a:r>
            <a:endParaRPr lang="en-US" altLang="zh-CN" sz="1600" dirty="0" smtClean="0">
              <a:solidFill>
                <a:schemeClr val="tx1"/>
              </a:solidFill>
              <a:latin typeface="+mn-ea"/>
            </a:endParaRPr>
          </a:p>
          <a:p>
            <a:r>
              <a:rPr lang="en-US" altLang="zh-CN" sz="1600" dirty="0" smtClean="0">
                <a:solidFill>
                  <a:schemeClr val="tx1"/>
                </a:solidFill>
                <a:latin typeface="+mn-ea"/>
              </a:rPr>
              <a:t>margin: </a:t>
            </a:r>
            <a:r>
              <a:rPr lang="zh-CN" altLang="en-US" sz="1600" dirty="0" smtClean="0">
                <a:solidFill>
                  <a:schemeClr val="tx1"/>
                </a:solidFill>
                <a:latin typeface="+mn-ea"/>
              </a:rPr>
              <a:t>上下左右</a:t>
            </a:r>
            <a:endParaRPr lang="en-US" altLang="zh-CN" sz="1600" dirty="0" smtClean="0">
              <a:solidFill>
                <a:schemeClr val="tx1"/>
              </a:solidFill>
              <a:latin typeface="+mn-ea"/>
            </a:endParaRPr>
          </a:p>
          <a:p>
            <a:endParaRPr lang="zh-CN" altLang="en-US" sz="1600" dirty="0">
              <a:solidFill>
                <a:schemeClr val="tx1"/>
              </a:solidFill>
              <a:latin typeface="+mn-ea"/>
            </a:endParaRPr>
          </a:p>
        </p:txBody>
      </p:sp>
      <p:sp>
        <p:nvSpPr>
          <p:cNvPr id="9" name="矩形 8"/>
          <p:cNvSpPr/>
          <p:nvPr/>
        </p:nvSpPr>
        <p:spPr>
          <a:xfrm>
            <a:off x="4716016" y="3977280"/>
            <a:ext cx="4176464" cy="39196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微软雅黑" pitchFamily="34" charset="-122"/>
                <a:ea typeface="微软雅黑" pitchFamily="34" charset="-122"/>
              </a:rPr>
              <a:t>border</a:t>
            </a:r>
            <a:endParaRPr lang="zh-CN" altLang="en-US" sz="2400" dirty="0">
              <a:solidFill>
                <a:schemeClr val="tx1"/>
              </a:solidFill>
              <a:latin typeface="微软雅黑" pitchFamily="34" charset="-122"/>
              <a:ea typeface="微软雅黑" pitchFamily="34" charset="-122"/>
            </a:endParaRPr>
          </a:p>
        </p:txBody>
      </p:sp>
      <p:sp>
        <p:nvSpPr>
          <p:cNvPr id="10" name="矩形 9"/>
          <p:cNvSpPr/>
          <p:nvPr/>
        </p:nvSpPr>
        <p:spPr>
          <a:xfrm>
            <a:off x="4716016" y="4534248"/>
            <a:ext cx="4176464" cy="206724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mn-ea"/>
              </a:rPr>
              <a:t>取值：</a:t>
            </a:r>
            <a:r>
              <a:rPr lang="en-US" altLang="zh-CN" sz="1600" dirty="0" smtClean="0">
                <a:solidFill>
                  <a:schemeClr val="tx1"/>
                </a:solidFill>
                <a:latin typeface="+mn-ea"/>
              </a:rPr>
              <a:t>0 none </a:t>
            </a:r>
            <a:r>
              <a:rPr lang="zh-CN" altLang="en-US" sz="1600" dirty="0" smtClean="0">
                <a:solidFill>
                  <a:schemeClr val="tx1"/>
                </a:solidFill>
                <a:latin typeface="+mn-ea"/>
              </a:rPr>
              <a:t>正数</a:t>
            </a:r>
            <a:endParaRPr lang="en-US" altLang="zh-CN" sz="1600" dirty="0">
              <a:solidFill>
                <a:schemeClr val="tx1"/>
              </a:solidFill>
              <a:latin typeface="+mn-ea"/>
            </a:endParaRPr>
          </a:p>
          <a:p>
            <a:r>
              <a:rPr lang="en-US" altLang="zh-CN" sz="1600" dirty="0" smtClean="0">
                <a:solidFill>
                  <a:schemeClr val="tx1"/>
                </a:solidFill>
                <a:latin typeface="+mn-ea"/>
              </a:rPr>
              <a:t>border-width: 1px;</a:t>
            </a:r>
          </a:p>
          <a:p>
            <a:r>
              <a:rPr lang="en-US" altLang="zh-CN" sz="1600" dirty="0" smtClean="0">
                <a:solidFill>
                  <a:schemeClr val="tx1"/>
                </a:solidFill>
                <a:latin typeface="+mn-ea"/>
              </a:rPr>
              <a:t>border-color: red blue black white</a:t>
            </a:r>
          </a:p>
          <a:p>
            <a:r>
              <a:rPr lang="en-US" altLang="zh-CN" sz="1600" dirty="0" smtClean="0">
                <a:solidFill>
                  <a:schemeClr val="tx1"/>
                </a:solidFill>
                <a:latin typeface="+mn-ea"/>
              </a:rPr>
              <a:t>border-style: none hidden solid dashed</a:t>
            </a:r>
          </a:p>
          <a:p>
            <a:r>
              <a:rPr lang="en-US" altLang="zh-CN" sz="1600" dirty="0" smtClean="0">
                <a:solidFill>
                  <a:schemeClr val="tx1"/>
                </a:solidFill>
                <a:latin typeface="+mn-ea"/>
              </a:rPr>
              <a:t>border: 1px solid black</a:t>
            </a:r>
          </a:p>
          <a:p>
            <a:endParaRPr lang="zh-CN" altLang="en-US" sz="1600" dirty="0">
              <a:solidFill>
                <a:schemeClr val="tx1"/>
              </a:solidFill>
              <a:latin typeface="+mn-ea"/>
            </a:endParaRPr>
          </a:p>
        </p:txBody>
      </p:sp>
      <p:sp>
        <p:nvSpPr>
          <p:cNvPr id="11" name="矩形 10"/>
          <p:cNvSpPr/>
          <p:nvPr/>
        </p:nvSpPr>
        <p:spPr>
          <a:xfrm>
            <a:off x="251520" y="3977280"/>
            <a:ext cx="4176464" cy="39196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latin typeface="微软雅黑" pitchFamily="34" charset="-122"/>
                <a:ea typeface="微软雅黑" pitchFamily="34" charset="-122"/>
              </a:rPr>
              <a:t>padding</a:t>
            </a:r>
            <a:endParaRPr lang="zh-CN" altLang="en-US" sz="2400" dirty="0">
              <a:solidFill>
                <a:schemeClr val="tx1"/>
              </a:solidFill>
              <a:latin typeface="微软雅黑" pitchFamily="34" charset="-122"/>
              <a:ea typeface="微软雅黑" pitchFamily="34" charset="-122"/>
            </a:endParaRPr>
          </a:p>
        </p:txBody>
      </p:sp>
      <p:sp>
        <p:nvSpPr>
          <p:cNvPr id="12" name="矩形 11"/>
          <p:cNvSpPr/>
          <p:nvPr/>
        </p:nvSpPr>
        <p:spPr>
          <a:xfrm>
            <a:off x="251520" y="4534248"/>
            <a:ext cx="4176464" cy="2067248"/>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smtClean="0">
                <a:solidFill>
                  <a:schemeClr val="tx1"/>
                </a:solidFill>
                <a:latin typeface="+mn-ea"/>
              </a:rPr>
              <a:t>取值：非负数</a:t>
            </a:r>
            <a:endParaRPr lang="en-US" altLang="zh-CN" sz="1600" dirty="0" smtClean="0">
              <a:solidFill>
                <a:schemeClr val="tx1"/>
              </a:solidFill>
              <a:latin typeface="+mn-ea"/>
            </a:endParaRPr>
          </a:p>
          <a:p>
            <a:r>
              <a:rPr lang="en-US" altLang="zh-CN" sz="1600" dirty="0" smtClean="0">
                <a:solidFill>
                  <a:schemeClr val="tx1"/>
                </a:solidFill>
                <a:latin typeface="+mn-ea"/>
              </a:rPr>
              <a:t>padding: </a:t>
            </a:r>
            <a:r>
              <a:rPr lang="zh-CN" altLang="en-US" sz="1600" dirty="0">
                <a:solidFill>
                  <a:schemeClr val="tx1"/>
                </a:solidFill>
                <a:latin typeface="+mn-ea"/>
              </a:rPr>
              <a:t>上   右   下   左</a:t>
            </a:r>
            <a:endParaRPr lang="en-US" altLang="zh-CN" sz="1600" dirty="0">
              <a:solidFill>
                <a:schemeClr val="tx1"/>
              </a:solidFill>
              <a:latin typeface="+mn-ea"/>
            </a:endParaRPr>
          </a:p>
          <a:p>
            <a:r>
              <a:rPr lang="en-US" altLang="zh-CN" sz="1600" dirty="0" smtClean="0">
                <a:solidFill>
                  <a:schemeClr val="tx1"/>
                </a:solidFill>
                <a:latin typeface="+mn-ea"/>
              </a:rPr>
              <a:t>padding: </a:t>
            </a:r>
            <a:r>
              <a:rPr lang="zh-CN" altLang="en-US" sz="1600" dirty="0">
                <a:solidFill>
                  <a:schemeClr val="tx1"/>
                </a:solidFill>
                <a:latin typeface="+mn-ea"/>
              </a:rPr>
              <a:t>上   左右   下</a:t>
            </a:r>
            <a:endParaRPr lang="en-US" altLang="zh-CN" sz="1600" dirty="0">
              <a:solidFill>
                <a:schemeClr val="tx1"/>
              </a:solidFill>
              <a:latin typeface="+mn-ea"/>
            </a:endParaRPr>
          </a:p>
          <a:p>
            <a:r>
              <a:rPr lang="en-US" altLang="zh-CN" sz="1600" dirty="0" smtClean="0">
                <a:solidFill>
                  <a:schemeClr val="tx1"/>
                </a:solidFill>
                <a:latin typeface="+mn-ea"/>
              </a:rPr>
              <a:t>padding: </a:t>
            </a:r>
            <a:r>
              <a:rPr lang="zh-CN" altLang="en-US" sz="1600" dirty="0">
                <a:solidFill>
                  <a:schemeClr val="tx1"/>
                </a:solidFill>
                <a:latin typeface="+mn-ea"/>
              </a:rPr>
              <a:t>上下   </a:t>
            </a:r>
            <a:r>
              <a:rPr lang="zh-CN" altLang="en-US" sz="1600" dirty="0" smtClean="0">
                <a:solidFill>
                  <a:schemeClr val="tx1"/>
                </a:solidFill>
                <a:latin typeface="+mn-ea"/>
              </a:rPr>
              <a:t>左右</a:t>
            </a:r>
            <a:endParaRPr lang="en-US" altLang="zh-CN" sz="1600" dirty="0" smtClean="0">
              <a:solidFill>
                <a:schemeClr val="tx1"/>
              </a:solidFill>
              <a:latin typeface="+mn-ea"/>
            </a:endParaRPr>
          </a:p>
          <a:p>
            <a:r>
              <a:rPr lang="en-US" altLang="zh-CN" sz="1600" dirty="0" smtClean="0">
                <a:solidFill>
                  <a:schemeClr val="tx1"/>
                </a:solidFill>
                <a:latin typeface="+mn-ea"/>
              </a:rPr>
              <a:t>padding: </a:t>
            </a:r>
            <a:r>
              <a:rPr lang="zh-CN" altLang="en-US" sz="1600" dirty="0" smtClean="0">
                <a:solidFill>
                  <a:schemeClr val="tx1"/>
                </a:solidFill>
                <a:latin typeface="+mn-ea"/>
              </a:rPr>
              <a:t>上下左右</a:t>
            </a:r>
            <a:endParaRPr lang="en-US" altLang="zh-CN" sz="1600" dirty="0">
              <a:solidFill>
                <a:schemeClr val="tx1"/>
              </a:solidFill>
              <a:latin typeface="+mn-ea"/>
            </a:endParaRPr>
          </a:p>
        </p:txBody>
      </p:sp>
    </p:spTree>
    <p:extLst>
      <p:ext uri="{BB962C8B-B14F-4D97-AF65-F5344CB8AC3E}">
        <p14:creationId xmlns:p14="http://schemas.microsoft.com/office/powerpoint/2010/main" val="35508470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332656"/>
            <a:ext cx="9144000" cy="504056"/>
          </a:xfrm>
          <a:prstGeom prst="rect">
            <a:avLst/>
          </a:prstGeom>
          <a:solidFill>
            <a:srgbClr val="D2D1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chemeClr val="tx1"/>
                </a:solidFill>
                <a:latin typeface="微软雅黑" pitchFamily="34" charset="-122"/>
                <a:ea typeface="微软雅黑" pitchFamily="34" charset="-122"/>
              </a:rPr>
              <a:t>第一次改进</a:t>
            </a:r>
            <a:endParaRPr lang="zh-CN" altLang="en-US" sz="2400" dirty="0">
              <a:solidFill>
                <a:schemeClr val="tx1"/>
              </a:solidFill>
              <a:latin typeface="微软雅黑" pitchFamily="34" charset="-122"/>
              <a:ea typeface="微软雅黑"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92" y="2132856"/>
            <a:ext cx="2667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1916832"/>
            <a:ext cx="218122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7" y="4797152"/>
            <a:ext cx="774382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63894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485</TotalTime>
  <Words>608</Words>
  <Application>Microsoft Office PowerPoint</Application>
  <PresentationFormat>全屏显示(4:3)</PresentationFormat>
  <Paragraphs>86</Paragraphs>
  <Slides>26</Slides>
  <Notes>0</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MarzK</dc:creator>
  <cp:lastModifiedBy>MarzK</cp:lastModifiedBy>
  <cp:revision>90</cp:revision>
  <dcterms:created xsi:type="dcterms:W3CDTF">2015-04-15T11:09:37Z</dcterms:created>
  <dcterms:modified xsi:type="dcterms:W3CDTF">2015-04-16T07:07:46Z</dcterms:modified>
</cp:coreProperties>
</file>