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C0169-51A7-7810-0477-E93B323A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85BD-D046-1CFC-CE05-808EEAC36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C317-3438-810A-A4B6-D0BFF84A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B9EEB-5E38-DF5E-FDE4-4D79A07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45575-A00B-F261-6D96-5AF70383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03B3-8FBE-FCB2-4D1F-6A429D92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60D33-54EA-121A-331E-D98F8B13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DA76E-4CE0-BE58-38C0-08F2BFDE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AD78B-B6AD-839D-BFE5-8E8B5386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C5D51-EC51-F60B-F2C8-021E0441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4A0BB9-2F0B-689C-04E9-047DA172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5A767-D59E-98FE-FFE6-73D336FD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2682A-38EF-7C24-D8EF-66D36A6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E0030-FCCA-84D8-3AAD-F68E9E54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7182C-1278-0041-3E37-897A3C0A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AC41A-2FDD-55D2-8842-01B80B47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79D24-5A58-4A41-69FF-BABB338C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47E46-02D3-8E65-B918-A24B13F3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10C59-2F8F-60B9-D645-E9CEA7B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AEE4E-2CA5-07FD-926E-17735C45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90D76-87E4-545B-51EA-99BFF73F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634F4-C447-600C-71EA-3864B853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BB752-721A-86A6-BBAA-48F0999A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1DA20-988F-4EC8-AD9C-850447F1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2CD64-675C-9200-C304-B78B5442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6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D0CF-DB17-E26E-0304-C8264E1E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3E638-E0AC-8959-D413-4B67335A8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1AC230-2802-6CD8-F917-819C8EA7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8AB7E9-ABC7-59A9-BAC5-B8A10AA4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550B7-0239-3AB7-555E-62388F07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7CFCE-6D72-1D0A-C894-C6E3EC66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67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6826-8EF4-53F0-2BA1-5736987C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100DE-8E63-5109-A1BD-60862424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E3FBF0-FB86-9A1E-07BC-789D89FC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CA4A03-C117-159A-B8E1-A9D57F86B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EB7EC1-7F05-F396-50BD-9E3C3B35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F10CCD-883B-3AC3-8F67-FAFB2964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D22EBB-817E-8944-99D0-31AE9E4D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D5BD49-E6B0-B7A9-C360-BC084043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A227-0354-D84D-747F-9D5E606A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8875D5-25A0-6308-EF2D-F29AAD9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4F872F-CCCB-2995-6543-97181F91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C7C8A-FFC0-FC4D-781C-B97BBB43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4D38E7-5AD6-ABD5-D36A-FC68E14E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0F4D5-8826-DCDC-37A0-FB1DAF18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2AE0D-93E9-E5B7-806D-128713A0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D796A-9AB1-C56A-3496-80C1492F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8CC14-BDAB-DC6A-8DB3-0529EA47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61AE41-94C0-1187-9F65-B7FEF975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B92F2-B8CA-51A7-9481-7E98201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D4D95-C889-7FAA-4505-E8A9DE2C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801ADC-DB33-43EB-0E50-62AB0B8A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58C-98C2-3B26-6ACB-407E18BC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8764E8-9AC7-D319-C32A-9B939FC37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80FE58-262F-EF31-0569-3847397E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247CA-E49B-2093-2501-A090E7C7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4906D-D787-DF4A-4650-724330F3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1BBE4-645C-276E-E691-9887DC4D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5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0918B-9F54-06A1-894F-EE7DA5AD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63E5E-D6D5-452E-77EA-176B448F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EBBE7-1648-7364-BBB6-6B0937E3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5B83-16C4-49BE-B059-DD8E53E9DFA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30D6E-13D8-C280-69EF-7A7C5F19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AE18D-9E3C-326A-72A8-17FEDC2A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8284-5496-4342-9094-080B65052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57153AFF-84CE-7DE3-565C-C34697E59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14ADC-2C6D-7B04-C8AE-F1949567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54845"/>
            <a:ext cx="11760776" cy="3902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200" dirty="0" err="1">
                <a:solidFill>
                  <a:srgbClr val="FFFFFF"/>
                </a:solidFill>
              </a:rPr>
              <a:t>Desenvolvimento</a:t>
            </a:r>
            <a:r>
              <a:rPr lang="en-US" sz="5200" dirty="0">
                <a:solidFill>
                  <a:srgbClr val="FFFFFF"/>
                </a:solidFill>
              </a:rPr>
              <a:t> Web.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Professor </a:t>
            </a:r>
            <a:r>
              <a:rPr lang="en-US" sz="5200" dirty="0" err="1">
                <a:solidFill>
                  <a:srgbClr val="FFFFFF"/>
                </a:solidFill>
              </a:rPr>
              <a:t>Vítor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218A81C-FCF8-466D-C155-C3DE40FADE29}"/>
              </a:ext>
            </a:extLst>
          </p:cNvPr>
          <p:cNvSpPr txBox="1">
            <a:spLocks/>
          </p:cNvSpPr>
          <p:nvPr/>
        </p:nvSpPr>
        <p:spPr>
          <a:xfrm>
            <a:off x="6276512" y="2376889"/>
            <a:ext cx="59124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Resumo do Projeto</a:t>
            </a:r>
          </a:p>
        </p:txBody>
      </p:sp>
    </p:spTree>
    <p:extLst>
      <p:ext uri="{BB962C8B-B14F-4D97-AF65-F5344CB8AC3E}">
        <p14:creationId xmlns:p14="http://schemas.microsoft.com/office/powerpoint/2010/main" val="2863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dro de circuito eletrônico identificado por cores">
            <a:extLst>
              <a:ext uri="{FF2B5EF4-FFF2-40B4-BE49-F238E27FC236}">
                <a16:creationId xmlns:a16="http://schemas.microsoft.com/office/drawing/2014/main" id="{D9392E8C-91BD-4F24-308B-01F35D4A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71" b="10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A4D560-5A7B-BC4C-75E8-58F2F4EA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453472"/>
            <a:ext cx="10261600" cy="2399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Tecnologias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87728C-992B-7C28-6826-9F716CEFB5AF}"/>
              </a:ext>
            </a:extLst>
          </p:cNvPr>
          <p:cNvSpPr txBox="1"/>
          <p:nvPr/>
        </p:nvSpPr>
        <p:spPr>
          <a:xfrm>
            <a:off x="76939" y="232362"/>
            <a:ext cx="11478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LMRoman12-Regular"/>
              </a:rPr>
              <a:t>Para o desenvolvimento da solução API CNPq utilizaremos </a:t>
            </a:r>
            <a:r>
              <a:rPr lang="pt-BR" sz="1800" b="0" i="0" u="none" strike="noStrike" baseline="0" dirty="0" err="1">
                <a:latin typeface="LMRoman12-Regular"/>
              </a:rPr>
              <a:t>algums</a:t>
            </a:r>
            <a:r>
              <a:rPr lang="pt-BR" sz="1800" b="0" i="0" u="none" strike="noStrike" baseline="0" dirty="0">
                <a:latin typeface="LMRoman12-Regular"/>
              </a:rPr>
              <a:t> ferramentas </a:t>
            </a:r>
            <a:r>
              <a:rPr lang="en-US" sz="1800" b="0" i="0" u="none" strike="noStrike" baseline="0" dirty="0" err="1">
                <a:latin typeface="LMRoman12-Regular"/>
              </a:rPr>
              <a:t>populares</a:t>
            </a:r>
            <a:r>
              <a:rPr lang="en-US" sz="1800" b="0" i="0" u="none" strike="noStrike" baseline="0" dirty="0">
                <a:latin typeface="LMRoman12-Regular"/>
              </a:rPr>
              <a:t>, </a:t>
            </a:r>
            <a:r>
              <a:rPr lang="en-US" sz="1800" b="0" i="0" u="none" strike="noStrike" baseline="0" dirty="0" err="1">
                <a:latin typeface="LMRoman12-Regular"/>
              </a:rPr>
              <a:t>como</a:t>
            </a:r>
            <a:r>
              <a:rPr lang="en-US" sz="1800" b="0" i="0" u="none" strike="noStrike" baseline="0" dirty="0">
                <a:latin typeface="LMRoman12-Regular"/>
              </a:rPr>
              <a:t> PHP (The PHP Group, 2023), Composer (The PHP Group, 2023), Laravel </a:t>
            </a:r>
            <a:r>
              <a:rPr lang="pt-BR" sz="1800" b="0" i="0" u="none" strike="noStrike" baseline="0" dirty="0">
                <a:latin typeface="LMRoman12-Regular"/>
              </a:rPr>
              <a:t>(</a:t>
            </a:r>
            <a:r>
              <a:rPr lang="pt-BR" sz="1800" b="0" i="0" u="none" strike="noStrike" baseline="0" dirty="0" err="1">
                <a:latin typeface="LMRoman12-Regular"/>
              </a:rPr>
              <a:t>Laravel</a:t>
            </a:r>
            <a:r>
              <a:rPr lang="pt-BR" sz="1800" b="0" i="0" u="none" strike="noStrike" baseline="0" dirty="0">
                <a:latin typeface="LMRoman12-Regular"/>
              </a:rPr>
              <a:t> LLC, 2023), </a:t>
            </a:r>
            <a:r>
              <a:rPr lang="pt-BR" sz="1800" b="0" i="0" u="none" strike="noStrike" baseline="0" dirty="0" err="1">
                <a:latin typeface="LMRoman12-Regular"/>
              </a:rPr>
              <a:t>NodeJS</a:t>
            </a:r>
            <a:r>
              <a:rPr lang="pt-BR" sz="1800" b="0" i="0" u="none" strike="noStrike" baseline="0" dirty="0">
                <a:latin typeface="LMRoman12-Regular"/>
              </a:rPr>
              <a:t> (</a:t>
            </a:r>
            <a:r>
              <a:rPr lang="pt-BR" sz="1800" b="0" i="0" u="none" strike="noStrike" baseline="0" dirty="0" err="1">
                <a:latin typeface="LMRoman12-Regular"/>
              </a:rPr>
              <a:t>OpenJS</a:t>
            </a:r>
            <a:r>
              <a:rPr lang="pt-BR" sz="1800" b="0" i="0" u="none" strike="noStrike" baseline="0" dirty="0">
                <a:latin typeface="LMRoman12-Regular"/>
              </a:rPr>
              <a:t> Foundation, 2023) e </a:t>
            </a:r>
            <a:r>
              <a:rPr lang="pt-BR" sz="1800" b="0" i="0" u="none" strike="noStrike" baseline="0" dirty="0" err="1">
                <a:latin typeface="LMRoman12-Regular"/>
              </a:rPr>
              <a:t>Eloquent</a:t>
            </a:r>
            <a:r>
              <a:rPr lang="pt-BR" sz="1800" b="0" i="0" u="none" strike="noStrike" baseline="0" dirty="0">
                <a:latin typeface="LMRoman12-Regular"/>
              </a:rPr>
              <a:t> (</a:t>
            </a:r>
            <a:r>
              <a:rPr lang="pt-BR" sz="1800" b="0" i="0" u="none" strike="noStrike" baseline="0" dirty="0" err="1">
                <a:latin typeface="LMRoman12-Regular"/>
              </a:rPr>
              <a:t>Marijn</a:t>
            </a:r>
            <a:r>
              <a:rPr lang="pt-BR" sz="1800" b="0" i="0" u="none" strike="noStrike" baseline="0" dirty="0">
                <a:latin typeface="LMRoman12-Regular"/>
              </a:rPr>
              <a:t> </a:t>
            </a:r>
            <a:r>
              <a:rPr lang="pt-BR" sz="1800" b="0" i="0" u="none" strike="noStrike" baseline="0" dirty="0" err="1">
                <a:latin typeface="LMRoman12-Regular"/>
              </a:rPr>
              <a:t>Haverbeke</a:t>
            </a:r>
            <a:r>
              <a:rPr lang="pt-BR" sz="1800" b="0" i="0" u="none" strike="noStrike" baseline="0" dirty="0">
                <a:latin typeface="LMRoman12-Regular"/>
              </a:rPr>
              <a:t>, 2023).</a:t>
            </a: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4EE7FA-E8F4-6EE6-C818-B9016E6849D9}"/>
              </a:ext>
            </a:extLst>
          </p:cNvPr>
          <p:cNvSpPr txBox="1"/>
          <p:nvPr/>
        </p:nvSpPr>
        <p:spPr>
          <a:xfrm>
            <a:off x="76939" y="4065700"/>
            <a:ext cx="12038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latin typeface="LMRoman12-Regular"/>
              </a:rPr>
              <a:t>Arquitetura do </a:t>
            </a:r>
            <a:r>
              <a:rPr lang="pt-BR" sz="2400" b="0" i="0" u="none" strike="noStrike" baseline="0" dirty="0" err="1">
                <a:latin typeface="LMRoman12-Regular"/>
              </a:rPr>
              <a:t>Sw</a:t>
            </a:r>
            <a:r>
              <a:rPr lang="pt-BR" sz="2400" b="0" i="0" u="none" strike="noStrike" baseline="0" dirty="0">
                <a:latin typeface="LMRoman12-Regular"/>
              </a:rPr>
              <a:t>: </a:t>
            </a:r>
          </a:p>
          <a:p>
            <a:pPr algn="just"/>
            <a:r>
              <a:rPr lang="pt-BR" sz="2400" b="0" i="0" u="none" strike="noStrike" baseline="0" dirty="0">
                <a:latin typeface="LMRoman12-Regular"/>
              </a:rPr>
              <a:t>O componente </a:t>
            </a:r>
            <a:r>
              <a:rPr lang="pt-BR" sz="2400" b="0" i="0" u="none" strike="noStrike" baseline="0" dirty="0" err="1">
                <a:latin typeface="LMRoman12-Regular"/>
              </a:rPr>
              <a:t>View</a:t>
            </a:r>
            <a:r>
              <a:rPr lang="pt-BR" sz="2400" b="0" i="0" u="none" strike="noStrike" baseline="0" dirty="0">
                <a:latin typeface="LMRoman12-Regular"/>
              </a:rPr>
              <a:t> – Apresentação dos dados</a:t>
            </a:r>
          </a:p>
          <a:p>
            <a:pPr algn="just"/>
            <a:r>
              <a:rPr lang="pt-BR" sz="2400" b="0" i="0" u="none" strike="noStrike" baseline="0" dirty="0">
                <a:latin typeface="LMRoman12-Regular"/>
              </a:rPr>
              <a:t>O Model se responsabiliza por gerenciar o acesso ao banco de dados,</a:t>
            </a:r>
          </a:p>
          <a:p>
            <a:pPr algn="just"/>
            <a:r>
              <a:rPr lang="pt-BR" sz="2400" b="0" i="0" u="none" strike="noStrike" baseline="0" dirty="0">
                <a:latin typeface="LMRoman12-Regular"/>
              </a:rPr>
              <a:t>manipulando, armazenando e atualizando os dados mantidos nele - lógica de negócios da aplicação</a:t>
            </a:r>
          </a:p>
          <a:p>
            <a:pPr algn="just"/>
            <a:r>
              <a:rPr lang="pt-BR" sz="2400" b="0" i="0" u="none" strike="noStrike" baseline="0" dirty="0" err="1">
                <a:latin typeface="LMRoman12-Regular"/>
              </a:rPr>
              <a:t>Controller</a:t>
            </a:r>
            <a:r>
              <a:rPr lang="pt-BR" sz="2400" b="0" i="0" u="none" strike="noStrike" baseline="0" dirty="0">
                <a:latin typeface="LMRoman12-Regular"/>
              </a:rPr>
              <a:t> - comunicação entre o </a:t>
            </a:r>
            <a:r>
              <a:rPr lang="pt-BR" sz="2400" b="0" i="0" u="none" strike="noStrike" baseline="0" dirty="0" err="1">
                <a:latin typeface="LMRoman12-Regular"/>
              </a:rPr>
              <a:t>View</a:t>
            </a:r>
            <a:r>
              <a:rPr lang="pt-BR" sz="2400" b="0" i="0" u="none" strike="noStrike" baseline="0" dirty="0">
                <a:latin typeface="LMRoman12-Regular"/>
              </a:rPr>
              <a:t> e o Model. Recebe as entradas do usuário, requisita os dados ao Model e atualiza o </a:t>
            </a:r>
            <a:r>
              <a:rPr lang="pt-BR" sz="2400" b="0" i="0" u="none" strike="noStrike" baseline="0" dirty="0" err="1">
                <a:latin typeface="LMRoman12-Regular"/>
              </a:rPr>
              <a:t>View</a:t>
            </a:r>
            <a:r>
              <a:rPr lang="pt-BR" sz="2400" b="0" i="0" u="none" strike="noStrike" baseline="0" dirty="0">
                <a:latin typeface="LMRoman12-Regular"/>
              </a:rPr>
              <a:t> para refletir às mudanças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36F778-C0A8-3A2D-B7E0-7E2ED2C84CE4}"/>
              </a:ext>
            </a:extLst>
          </p:cNvPr>
          <p:cNvSpPr txBox="1"/>
          <p:nvPr/>
        </p:nvSpPr>
        <p:spPr>
          <a:xfrm>
            <a:off x="7594356" y="1276150"/>
            <a:ext cx="408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https://laravel.com/docs/5.0/eloquent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88D425-5F6B-BAB1-A11C-E4A90E4DB509}"/>
              </a:ext>
            </a:extLst>
          </p:cNvPr>
          <p:cNvSpPr txBox="1"/>
          <p:nvPr/>
        </p:nvSpPr>
        <p:spPr>
          <a:xfrm>
            <a:off x="7594356" y="1858273"/>
            <a:ext cx="396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https://laravel.com/docs/10.x/readme</a:t>
            </a:r>
          </a:p>
        </p:txBody>
      </p:sp>
    </p:spTree>
    <p:extLst>
      <p:ext uri="{BB962C8B-B14F-4D97-AF65-F5344CB8AC3E}">
        <p14:creationId xmlns:p14="http://schemas.microsoft.com/office/powerpoint/2010/main" val="91639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B8E33F-5142-5F2D-82E8-3EC4DFBB539C}"/>
              </a:ext>
            </a:extLst>
          </p:cNvPr>
          <p:cNvSpPr txBox="1"/>
          <p:nvPr/>
        </p:nvSpPr>
        <p:spPr>
          <a:xfrm>
            <a:off x="7105650" y="5368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Paradigm</a:t>
            </a:r>
          </a:p>
        </p:txBody>
      </p:sp>
      <p:pic>
        <p:nvPicPr>
          <p:cNvPr id="7" name="Picture 6" descr="Lâmpada em tela de fundo amarela com cabo e feixes de luz traçados">
            <a:extLst>
              <a:ext uri="{FF2B5EF4-FFF2-40B4-BE49-F238E27FC236}">
                <a16:creationId xmlns:a16="http://schemas.microsoft.com/office/drawing/2014/main" id="{6EA54A43-C6CB-6872-3E0E-B3265A9F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88" r="130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B1023-3E06-51CC-E0A0-3B20E2D49FC1}"/>
              </a:ext>
            </a:extLst>
          </p:cNvPr>
          <p:cNvSpPr txBox="1"/>
          <p:nvPr/>
        </p:nvSpPr>
        <p:spPr>
          <a:xfrm>
            <a:off x="6613864" y="1331649"/>
            <a:ext cx="5461222" cy="541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Recursos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para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criar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diagramas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modelos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que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ajudam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a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planejar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projetar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documentar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aplicativos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sistemas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da web.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Modelagem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dados: Com o Visual Paradigm,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você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pode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criar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modelos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dados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usando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diagramas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entidade-relacionamento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(ER)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diagramas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classe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Isso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ajuda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a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projetar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o banco de dados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subjacente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do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seu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aplicativo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web,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definindo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as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tabelas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relacionamentos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atributos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necessários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Modelagem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requisitos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: O Visual Paradigm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permite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que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você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crie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diagramas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casos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uso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para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capturar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requisitos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do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sistema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definir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recursos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que o site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ou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aplicativo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web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deve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ter.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Isso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ajuda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a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estabelecer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uma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compreensão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clara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dos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requisitos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funcionais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não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funcionais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antes do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início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 do </a:t>
            </a:r>
            <a:r>
              <a:rPr lang="en-US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desenvolvimento</a:t>
            </a:r>
            <a:r>
              <a:rPr lang="en-US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E7584F-2507-7EB5-52F2-5530CF96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4" y="3943349"/>
            <a:ext cx="1988111" cy="24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086EE6-8FDB-B80B-C366-4BB07C388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" r="230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AD5A03-6A3F-695C-C3EB-F38E9F1B01EB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Entidade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E9D63B-C68A-B145-3234-1BD92970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4" b="6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D9557E-A23E-CA8C-A452-F780B0AF1446}"/>
              </a:ext>
            </a:extLst>
          </p:cNvPr>
          <p:cNvSpPr txBox="1"/>
          <p:nvPr/>
        </p:nvSpPr>
        <p:spPr>
          <a:xfrm>
            <a:off x="7531610" y="177552"/>
            <a:ext cx="4657341" cy="668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View - </a:t>
            </a:r>
            <a:r>
              <a:rPr lang="en-US" sz="1600" dirty="0" err="1"/>
              <a:t>Arquivo</a:t>
            </a:r>
            <a:r>
              <a:rPr lang="en-US" sz="1600" dirty="0"/>
              <a:t> de </a:t>
            </a:r>
            <a:r>
              <a:rPr lang="en-US" sz="1600" dirty="0" err="1"/>
              <a:t>visualização</a:t>
            </a:r>
            <a:r>
              <a:rPr lang="en-US" sz="1600" dirty="0"/>
              <a:t> que </a:t>
            </a:r>
            <a:r>
              <a:rPr lang="en-US" sz="1600" dirty="0" err="1"/>
              <a:t>exibe</a:t>
            </a:r>
            <a:r>
              <a:rPr lang="en-US" sz="1600" dirty="0"/>
              <a:t> um </a:t>
            </a:r>
            <a:r>
              <a:rPr lang="en-US" sz="1600" dirty="0" err="1"/>
              <a:t>formulário</a:t>
            </a:r>
            <a:r>
              <a:rPr lang="en-US" sz="1600" dirty="0"/>
              <a:t> para </a:t>
            </a:r>
            <a:r>
              <a:rPr lang="en-US" sz="1600" dirty="0" err="1"/>
              <a:t>cadastrar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nova </a:t>
            </a:r>
            <a:r>
              <a:rPr lang="en-US" sz="1600" dirty="0" err="1"/>
              <a:t>área</a:t>
            </a:r>
            <a:r>
              <a:rPr lang="en-US" sz="1600" dirty="0"/>
              <a:t> no </a:t>
            </a:r>
            <a:r>
              <a:rPr lang="en-US" sz="1600" dirty="0" err="1"/>
              <a:t>aplicativo</a:t>
            </a:r>
            <a:r>
              <a:rPr lang="en-US" sz="1600" dirty="0"/>
              <a:t> web. </a:t>
            </a:r>
            <a:r>
              <a:rPr lang="en-US" sz="1600" dirty="0" err="1"/>
              <a:t>Principais</a:t>
            </a:r>
            <a:r>
              <a:rPr lang="en-US" sz="1600" dirty="0"/>
              <a:t> </a:t>
            </a:r>
            <a:r>
              <a:rPr lang="en-US" sz="1600" dirty="0" err="1"/>
              <a:t>pontos</a:t>
            </a:r>
            <a:r>
              <a:rPr lang="en-US" sz="1600" dirty="0"/>
              <a:t> do </a:t>
            </a:r>
            <a:r>
              <a:rPr lang="en-US" sz="1600" dirty="0" err="1"/>
              <a:t>código</a:t>
            </a:r>
            <a:r>
              <a:rPr lang="en-US" sz="16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- O </a:t>
            </a:r>
            <a:r>
              <a:rPr lang="en-US" sz="1600" dirty="0" err="1"/>
              <a:t>formulário</a:t>
            </a:r>
            <a:r>
              <a:rPr lang="en-US" sz="1600" dirty="0"/>
              <a:t> é </a:t>
            </a:r>
            <a:r>
              <a:rPr lang="en-US" sz="1600" dirty="0" err="1"/>
              <a:t>submetido</a:t>
            </a:r>
            <a:r>
              <a:rPr lang="en-US" sz="1600" dirty="0"/>
              <a:t> para a </a:t>
            </a:r>
            <a:r>
              <a:rPr lang="en-US" sz="1600" dirty="0" err="1"/>
              <a:t>rota</a:t>
            </a:r>
            <a:r>
              <a:rPr lang="en-US" sz="1600" dirty="0"/>
              <a:t> "/areas/</a:t>
            </a:r>
            <a:r>
              <a:rPr lang="en-US" sz="1600" dirty="0" err="1"/>
              <a:t>salvar</a:t>
            </a:r>
            <a:r>
              <a:rPr lang="en-US" sz="1600" dirty="0"/>
              <a:t>" </a:t>
            </a:r>
            <a:r>
              <a:rPr lang="en-US" sz="1600" dirty="0" err="1"/>
              <a:t>usando</a:t>
            </a:r>
            <a:r>
              <a:rPr lang="en-US" sz="1600" dirty="0"/>
              <a:t> o </a:t>
            </a:r>
            <a:r>
              <a:rPr lang="en-US" sz="1600" dirty="0" err="1"/>
              <a:t>método</a:t>
            </a:r>
            <a:r>
              <a:rPr lang="en-US" sz="1600" dirty="0"/>
              <a:t> POST.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Existem</a:t>
            </a:r>
            <a:r>
              <a:rPr lang="en-US" sz="1600" dirty="0"/>
              <a:t> </a:t>
            </a:r>
            <a:r>
              <a:rPr lang="en-US" sz="1600" dirty="0" err="1"/>
              <a:t>dois</a:t>
            </a:r>
            <a:r>
              <a:rPr lang="en-US" sz="1600" dirty="0"/>
              <a:t> campos no </a:t>
            </a:r>
            <a:r>
              <a:rPr lang="en-US" sz="1600" dirty="0" err="1"/>
              <a:t>formulário</a:t>
            </a:r>
            <a:r>
              <a:rPr lang="en-US" sz="16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 - O campo "</a:t>
            </a:r>
            <a:r>
              <a:rPr lang="en-US" sz="1600" dirty="0" err="1"/>
              <a:t>Área</a:t>
            </a:r>
            <a:r>
              <a:rPr lang="en-US" sz="1600" dirty="0"/>
              <a:t>" é um campo de entrada de </a:t>
            </a:r>
            <a:r>
              <a:rPr lang="en-US" sz="1600" dirty="0" err="1"/>
              <a:t>texto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digitar</a:t>
            </a:r>
            <a:r>
              <a:rPr lang="en-US" sz="1600" dirty="0"/>
              <a:t> o </a:t>
            </a:r>
            <a:r>
              <a:rPr lang="en-US" sz="1600" dirty="0" err="1"/>
              <a:t>nome</a:t>
            </a:r>
            <a:r>
              <a:rPr lang="en-US" sz="1600" dirty="0"/>
              <a:t> da </a:t>
            </a:r>
            <a:r>
              <a:rPr lang="en-US" sz="1600" dirty="0" err="1"/>
              <a:t>área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 - O campo "Grande </a:t>
            </a:r>
            <a:r>
              <a:rPr lang="en-US" sz="1600" dirty="0" err="1"/>
              <a:t>área</a:t>
            </a:r>
            <a:r>
              <a:rPr lang="en-US" sz="1600" dirty="0"/>
              <a:t>" é um menu </a:t>
            </a:r>
            <a:r>
              <a:rPr lang="en-US" sz="1600" dirty="0" err="1"/>
              <a:t>suspenso</a:t>
            </a:r>
            <a:r>
              <a:rPr lang="en-US" sz="1600" dirty="0"/>
              <a:t> (select) que </a:t>
            </a:r>
            <a:r>
              <a:rPr lang="en-US" sz="1600" dirty="0" err="1"/>
              <a:t>exibe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opções</a:t>
            </a:r>
            <a:r>
              <a:rPr lang="en-US" sz="1600" dirty="0"/>
              <a:t> das </a:t>
            </a:r>
            <a:r>
              <a:rPr lang="en-US" sz="1600" dirty="0" err="1"/>
              <a:t>grandes</a:t>
            </a:r>
            <a:r>
              <a:rPr lang="en-US" sz="1600" dirty="0"/>
              <a:t> </a:t>
            </a:r>
            <a:r>
              <a:rPr lang="en-US" sz="1600" dirty="0" err="1"/>
              <a:t>áreas</a:t>
            </a:r>
            <a:r>
              <a:rPr lang="en-US" sz="1600" dirty="0"/>
              <a:t> </a:t>
            </a:r>
            <a:r>
              <a:rPr lang="en-US" sz="1600" dirty="0" err="1"/>
              <a:t>disponíveis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- O menu </a:t>
            </a:r>
            <a:r>
              <a:rPr lang="en-US" sz="1600" dirty="0" err="1"/>
              <a:t>suspenso</a:t>
            </a:r>
            <a:r>
              <a:rPr lang="en-US" sz="1600" dirty="0"/>
              <a:t> é </a:t>
            </a:r>
            <a:r>
              <a:rPr lang="en-US" sz="1600" dirty="0" err="1"/>
              <a:t>preenchido</a:t>
            </a:r>
            <a:r>
              <a:rPr lang="en-US" sz="1600" dirty="0"/>
              <a:t> </a:t>
            </a:r>
            <a:r>
              <a:rPr lang="en-US" sz="1600" dirty="0" err="1"/>
              <a:t>dinamicamente</a:t>
            </a:r>
            <a:r>
              <a:rPr lang="en-US" sz="1600" dirty="0"/>
              <a:t> com as </a:t>
            </a:r>
            <a:r>
              <a:rPr lang="en-US" sz="1600" dirty="0" err="1"/>
              <a:t>opções</a:t>
            </a:r>
            <a:r>
              <a:rPr lang="en-US" sz="1600" dirty="0"/>
              <a:t> </a:t>
            </a:r>
            <a:r>
              <a:rPr lang="en-US" sz="1600" dirty="0" err="1"/>
              <a:t>obtidas</a:t>
            </a:r>
            <a:r>
              <a:rPr lang="en-US" sz="1600" dirty="0"/>
              <a:t> da </a:t>
            </a:r>
            <a:r>
              <a:rPr lang="en-US" sz="1600" dirty="0" err="1"/>
              <a:t>variável</a:t>
            </a:r>
            <a:r>
              <a:rPr lang="en-US" sz="1600" dirty="0"/>
              <a:t> `$</a:t>
            </a:r>
            <a:r>
              <a:rPr lang="en-US" sz="1600" dirty="0" err="1"/>
              <a:t>grandeareas</a:t>
            </a:r>
            <a:r>
              <a:rPr lang="en-US" sz="1600" dirty="0"/>
              <a:t>`, </a:t>
            </a:r>
            <a:r>
              <a:rPr lang="en-US" sz="1600" dirty="0" err="1"/>
              <a:t>utilizando</a:t>
            </a:r>
            <a:r>
              <a:rPr lang="en-US" sz="1600" dirty="0"/>
              <a:t> um loop `@foreach`.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- </a:t>
            </a:r>
            <a:r>
              <a:rPr lang="en-US" sz="1600" dirty="0" err="1"/>
              <a:t>Após</a:t>
            </a:r>
            <a:r>
              <a:rPr lang="en-US" sz="1600" dirty="0"/>
              <a:t> </a:t>
            </a:r>
            <a:r>
              <a:rPr lang="en-US" sz="1600" dirty="0" err="1"/>
              <a:t>preencher</a:t>
            </a:r>
            <a:r>
              <a:rPr lang="en-US" sz="1600" dirty="0"/>
              <a:t> o </a:t>
            </a:r>
            <a:r>
              <a:rPr lang="en-US" sz="1600" dirty="0" err="1"/>
              <a:t>formulário</a:t>
            </a:r>
            <a:r>
              <a:rPr lang="en-US" sz="1600" dirty="0"/>
              <a:t>, </a:t>
            </a:r>
            <a:r>
              <a:rPr lang="en-US" sz="1600" dirty="0" err="1"/>
              <a:t>há</a:t>
            </a:r>
            <a:r>
              <a:rPr lang="en-US" sz="1600" dirty="0"/>
              <a:t> um </a:t>
            </a:r>
            <a:r>
              <a:rPr lang="en-US" sz="1600" dirty="0" err="1"/>
              <a:t>botão</a:t>
            </a:r>
            <a:r>
              <a:rPr lang="en-US" sz="1600" dirty="0"/>
              <a:t> "</a:t>
            </a:r>
            <a:r>
              <a:rPr lang="en-US" sz="1600" dirty="0" err="1"/>
              <a:t>Cadastrar</a:t>
            </a:r>
            <a:r>
              <a:rPr lang="en-US" sz="1600" dirty="0"/>
              <a:t>" para </a:t>
            </a:r>
            <a:r>
              <a:rPr lang="en-US" sz="1600" dirty="0" err="1"/>
              <a:t>enviar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- O layout da </a:t>
            </a:r>
            <a:r>
              <a:rPr lang="en-US" sz="1600" dirty="0" err="1"/>
              <a:t>página</a:t>
            </a:r>
            <a:r>
              <a:rPr lang="en-US" sz="1600" dirty="0"/>
              <a:t> </a:t>
            </a:r>
            <a:r>
              <a:rPr lang="en-US" sz="1600" dirty="0" err="1"/>
              <a:t>inclui</a:t>
            </a:r>
            <a:r>
              <a:rPr lang="en-US" sz="1600" dirty="0"/>
              <a:t> um </a:t>
            </a:r>
            <a:r>
              <a:rPr lang="en-US" sz="1600" dirty="0" err="1"/>
              <a:t>título</a:t>
            </a:r>
            <a:r>
              <a:rPr lang="en-US" sz="1600" dirty="0"/>
              <a:t> e </a:t>
            </a:r>
            <a:r>
              <a:rPr lang="en-US" sz="1600" dirty="0" err="1"/>
              <a:t>utiliza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estrutura</a:t>
            </a:r>
            <a:r>
              <a:rPr lang="en-US" sz="1600" dirty="0"/>
              <a:t> de </a:t>
            </a:r>
            <a:r>
              <a:rPr lang="en-US" sz="1600" dirty="0" err="1"/>
              <a:t>contêiner</a:t>
            </a:r>
            <a:r>
              <a:rPr lang="en-US" sz="1600" dirty="0"/>
              <a:t> para </a:t>
            </a:r>
            <a:r>
              <a:rPr lang="en-US" sz="1600" dirty="0" err="1"/>
              <a:t>organizar</a:t>
            </a:r>
            <a:r>
              <a:rPr lang="en-US" sz="1600" dirty="0"/>
              <a:t> o </a:t>
            </a:r>
            <a:r>
              <a:rPr lang="en-US" sz="1600" dirty="0" err="1"/>
              <a:t>conteúdo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- O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faz</a:t>
            </a:r>
            <a:r>
              <a:rPr lang="en-US" sz="1600" dirty="0"/>
              <a:t> </a:t>
            </a:r>
            <a:r>
              <a:rPr lang="en-US" sz="1600" dirty="0" err="1"/>
              <a:t>uso</a:t>
            </a:r>
            <a:r>
              <a:rPr lang="en-US" sz="1600" dirty="0"/>
              <a:t> de classes CSS para </a:t>
            </a:r>
            <a:r>
              <a:rPr lang="en-US" sz="1600" dirty="0" err="1"/>
              <a:t>estilizar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do </a:t>
            </a:r>
            <a:r>
              <a:rPr lang="en-US" sz="1600" dirty="0" err="1"/>
              <a:t>formulário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"form-control" para o campo de entrada de </a:t>
            </a:r>
            <a:r>
              <a:rPr lang="en-US" sz="1600" dirty="0" err="1"/>
              <a:t>texto</a:t>
            </a:r>
            <a:r>
              <a:rPr lang="en-US" sz="1600" dirty="0"/>
              <a:t> e "form-select" para o menu </a:t>
            </a:r>
            <a:r>
              <a:rPr lang="en-US" sz="1600" dirty="0" err="1"/>
              <a:t>suspenso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resumo</a:t>
            </a:r>
            <a:r>
              <a:rPr lang="en-US" sz="1600" dirty="0"/>
              <a:t>, o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cria</a:t>
            </a:r>
            <a:r>
              <a:rPr lang="en-US" sz="1600" dirty="0"/>
              <a:t> um </a:t>
            </a:r>
            <a:r>
              <a:rPr lang="en-US" sz="1600" dirty="0" err="1"/>
              <a:t>formulário</a:t>
            </a:r>
            <a:r>
              <a:rPr lang="en-US" sz="1600" dirty="0"/>
              <a:t> de </a:t>
            </a:r>
            <a:r>
              <a:rPr lang="en-US" sz="1600" dirty="0" err="1"/>
              <a:t>cadastro</a:t>
            </a:r>
            <a:r>
              <a:rPr lang="en-US" sz="1600" dirty="0"/>
              <a:t> de nova </a:t>
            </a:r>
            <a:r>
              <a:rPr lang="en-US" sz="1600" dirty="0" err="1"/>
              <a:t>área</a:t>
            </a:r>
            <a:r>
              <a:rPr lang="en-US" sz="1600" dirty="0"/>
              <a:t> com campos para </a:t>
            </a:r>
            <a:r>
              <a:rPr lang="en-US" sz="1600" dirty="0" err="1"/>
              <a:t>inserir</a:t>
            </a:r>
            <a:r>
              <a:rPr lang="en-US" sz="1600" dirty="0"/>
              <a:t> o </a:t>
            </a:r>
            <a:r>
              <a:rPr lang="en-US" sz="1600" dirty="0" err="1"/>
              <a:t>nome</a:t>
            </a:r>
            <a:r>
              <a:rPr lang="en-US" sz="1600" dirty="0"/>
              <a:t> da </a:t>
            </a:r>
            <a:r>
              <a:rPr lang="en-US" sz="1600" dirty="0" err="1"/>
              <a:t>área</a:t>
            </a:r>
            <a:r>
              <a:rPr lang="en-US" sz="1600" dirty="0"/>
              <a:t> e </a:t>
            </a:r>
            <a:r>
              <a:rPr lang="en-US" sz="1600" dirty="0" err="1"/>
              <a:t>selecionar</a:t>
            </a:r>
            <a:r>
              <a:rPr lang="en-US" sz="1600" dirty="0"/>
              <a:t> a </a:t>
            </a:r>
            <a:r>
              <a:rPr lang="en-US" sz="1600" dirty="0" err="1"/>
              <a:t>grande</a:t>
            </a:r>
            <a:r>
              <a:rPr lang="en-US" sz="1600" dirty="0"/>
              <a:t> </a:t>
            </a:r>
            <a:r>
              <a:rPr lang="en-US" sz="1600" dirty="0" err="1"/>
              <a:t>área</a:t>
            </a:r>
            <a:r>
              <a:rPr lang="en-US" sz="1600" dirty="0"/>
              <a:t> </a:t>
            </a:r>
            <a:r>
              <a:rPr lang="en-US" sz="1600" dirty="0" err="1"/>
              <a:t>correspondente</a:t>
            </a:r>
            <a:r>
              <a:rPr lang="en-US" sz="1600" dirty="0"/>
              <a:t>.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utiliza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do Laravel, </a:t>
            </a:r>
            <a:r>
              <a:rPr lang="en-US" sz="1600" dirty="0" err="1"/>
              <a:t>como</a:t>
            </a:r>
            <a:r>
              <a:rPr lang="en-US" sz="1600" dirty="0"/>
              <a:t> o token CSRF e a </a:t>
            </a:r>
            <a:r>
              <a:rPr lang="en-US" sz="1600" dirty="0" err="1"/>
              <a:t>iteração</a:t>
            </a:r>
            <a:r>
              <a:rPr lang="en-US" sz="1600" dirty="0"/>
              <a:t> com a </a:t>
            </a:r>
            <a:r>
              <a:rPr lang="en-US" sz="1600" dirty="0" err="1"/>
              <a:t>variável</a:t>
            </a:r>
            <a:r>
              <a:rPr lang="en-US" sz="1600" dirty="0"/>
              <a:t> `$</a:t>
            </a:r>
            <a:r>
              <a:rPr lang="en-US" sz="1600" dirty="0" err="1"/>
              <a:t>grandeareas</a:t>
            </a:r>
            <a:r>
              <a:rPr lang="en-US" sz="1600" dirty="0"/>
              <a:t>`, para </a:t>
            </a:r>
            <a:r>
              <a:rPr lang="en-US" sz="1600" dirty="0" err="1"/>
              <a:t>fornecer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de </a:t>
            </a:r>
            <a:r>
              <a:rPr lang="en-US" sz="1600" dirty="0" err="1"/>
              <a:t>segurança</a:t>
            </a:r>
            <a:r>
              <a:rPr lang="en-US" sz="1600" dirty="0"/>
              <a:t> e </a:t>
            </a:r>
            <a:r>
              <a:rPr lang="en-US" sz="1600" dirty="0" err="1"/>
              <a:t>personalização</a:t>
            </a:r>
            <a:r>
              <a:rPr lang="en-US" sz="1600" dirty="0"/>
              <a:t> </a:t>
            </a:r>
            <a:r>
              <a:rPr lang="en-US" sz="1600" dirty="0" err="1"/>
              <a:t>dinâmica</a:t>
            </a:r>
            <a:r>
              <a:rPr lang="en-US" sz="1600" dirty="0"/>
              <a:t> dos dados </a:t>
            </a:r>
            <a:r>
              <a:rPr lang="en-US" sz="1600" dirty="0" err="1"/>
              <a:t>exibidos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8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63E36F-C2BB-EBFE-B354-C1F5EC4AE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28" b="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463206-3984-5BC0-1F57-06EAE9C64F3C}"/>
              </a:ext>
            </a:extLst>
          </p:cNvPr>
          <p:cNvSpPr txBox="1"/>
          <p:nvPr/>
        </p:nvSpPr>
        <p:spPr>
          <a:xfrm>
            <a:off x="6372225" y="409575"/>
            <a:ext cx="5819755" cy="637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Models: Define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Beneficiario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aplicativo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web.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Beneficiario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estende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Model,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fornecida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Laravel, para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utilizar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ORM (Object-Relational Mapping) 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interagir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com o banco de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uso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da trait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HasFactory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indica que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utiliza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fábrica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criação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instâncias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atributo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$fillable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especifica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campos que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podem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preenchidos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massa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por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exemplo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durante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armazenamento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banco de dados) para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evitar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atribuição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massa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valores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indesejados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atributo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$table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especifica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nome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tabela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no banco de dados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associada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este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nesse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caso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"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beneficiario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").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método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() define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relação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pertencimento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belongsTo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 com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Isso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indica que um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pertence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específica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primeiro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argumento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é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nome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relacionado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::class) e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segundo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argumento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é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chave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estrangeira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correspondente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bolsa_id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resumo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código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PHP define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Beneficiario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seus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campos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preenchíveis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massa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tabela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associada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relação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pertencimento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com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Isso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permite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aplicativo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web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gerencie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beneficiários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suas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associações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bolsas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19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B9F393-8DA9-8CC1-B2B7-11F07175B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42356" b="2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00713A-C6E8-C7CC-A2F7-AA38B027ECD4}"/>
              </a:ext>
            </a:extLst>
          </p:cNvPr>
          <p:cNvSpPr txBox="1"/>
          <p:nvPr/>
        </p:nvSpPr>
        <p:spPr>
          <a:xfrm>
            <a:off x="4591049" y="85725"/>
            <a:ext cx="7610475" cy="6772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Controller -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framework Laravel.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Ele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responsável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lidar com 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requisições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relacionadas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às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aplicativo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Principais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funções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desse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controlador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index()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responsável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exibir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lista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Ela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realiza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consulta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banco de dados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classe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\DB para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selecionar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todas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suas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respectivas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resultado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 consulta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passado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view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areas.index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juntamente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com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variável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$areas.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create()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formulário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criar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nova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Ela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busca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todas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Grandearea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passa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view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areas.create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juntamente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com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variável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$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grandeareas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store()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chamada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quando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formulário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criação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submetido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Ela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valida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dados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recebidos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formulário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validate() do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objeto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$request. Se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dados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válidos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insere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nova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no banco de dados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redireciona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página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Caso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contrário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mensagem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"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Erro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cadastrar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".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edit()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formulário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edição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específica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Ela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busca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todas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Grandearea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busca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correspondente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fornecido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Areas.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objetos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area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grandeareas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passados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view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areas.edit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update()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chamada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quando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formulário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edição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submetido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Assim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como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store(),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ela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valida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dados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recebidos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e se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válidos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atualiza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dados da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no banco de dados com base no ID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fornecido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seguida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redireciona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página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com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mensagem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sucesso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Caso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ocorra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algum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erro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mensagem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"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Erro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editar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".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destroy() é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responsável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excluir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do banco de dados. Ela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recebe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ID da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ser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excluída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realiza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exclusão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no banco de dados. Se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exclusão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for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bem-sucedida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redireciona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para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página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com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mensagem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sucesso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Caso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contrário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mensagem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"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Erro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excluir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".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Essas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são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as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principais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funcionalidades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desse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controlador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Ele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lida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com a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exibição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criação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edição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exclusão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áreas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um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aplicativo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web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</a:rPr>
              <a:t>utilizando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 o framework Laravel e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937090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LMRoman12-Regular</vt:lpstr>
      <vt:lpstr>Tema do Office</vt:lpstr>
      <vt:lpstr>Desenvolvimento Web. Professor Vítor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Web. Professor Vítor</dc:title>
  <dc:creator>Vilker Zucolotto Pessin</dc:creator>
  <cp:lastModifiedBy>Vilker Zucolotto Pessin</cp:lastModifiedBy>
  <cp:revision>1</cp:revision>
  <dcterms:created xsi:type="dcterms:W3CDTF">2023-06-14T21:34:07Z</dcterms:created>
  <dcterms:modified xsi:type="dcterms:W3CDTF">2023-06-14T22:13:22Z</dcterms:modified>
</cp:coreProperties>
</file>