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40" autoAdjust="0"/>
  </p:normalViewPr>
  <p:slideViewPr>
    <p:cSldViewPr snapToGrid="0" snapToObjects="1">
      <p:cViewPr varScale="1">
        <p:scale>
          <a:sx n="86" d="100"/>
          <a:sy n="86" d="100"/>
        </p:scale>
        <p:origin x="26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FB2C-252B-4064-9160-053DB149C1CF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F3796-1C6F-44D9-98F9-F0E434BA4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13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Objetivo: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Apresentar-se e introduzir o tema.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 extra: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artigo de referência foi publicado por Wilkinson et al. (2016) e é um marco na gestão de dados científicos.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Surgiu de um workshop em Leiden, Holanda, chamado </a:t>
            </a:r>
            <a:r>
              <a:rPr lang="pt-B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Jointly</a:t>
            </a:r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Designing</a:t>
            </a:r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Data </a:t>
            </a:r>
            <a:r>
              <a:rPr lang="pt-B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FAIRport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reunindo acadêmicos, indústrias, agências e editores.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Frase-chave: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“Os Princípios FAIR nasceram para transformar dados científicos em recursos realmente reutilizáveis, não só por pesquisadores humanos, mas também por máquinas.”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3796-1C6F-44D9-98F9-F0E434BA428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36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 extra: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 melhora qualidade, impacto e visibilidade dos dados.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é apenas para “abrir” dados, mas para garantir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usabilidade de longo prazo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Atende expectativas de financiadores (ex.: NIH,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Frase-chave: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“Dados que não podem ser encontrados ou entendidos são dados perdidos.”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3796-1C6F-44D9-98F9-F0E434BA428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36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 extra: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Estimativa: a quantidade de dados científicos cresce a cada ano.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Problema: muitos dados acabam “perdidos” porque não têm metadados suficientes ou estão em formatos proprietários.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 não se aplica apenas a dados, mas também a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softwares, workflows, algoritmos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 adicional: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pipeline de análise de imagens médicas que é compartilhado com metadados claros pode ser encontrado e reutilizado anos depois.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Frase-chave: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“No cenário atual, não basta ter dados; é preciso garantir que eles possam ser encontrados, entendidos e integrados no futuro.”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3796-1C6F-44D9-98F9-F0E434BA42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6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 extra: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Muitos repositórios são especializados, mas a maioria dos dados acaba em repositórios genéricos pouco integrados.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Metadados mínimos ou inconsistentes dificultam buscas avançadas.</a:t>
            </a:r>
          </a:p>
          <a:p>
            <a:pPr lvl="0"/>
            <a:r>
              <a:rPr lang="pt-B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Machine-actionable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capacidade de um sistema automatizado entender e processar dados sem intervenção humana.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Limitações humanas: velocidade, escala e capacidade de integração.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Possível pergunta do público: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“Mas se os dados estão em um repositório aberto, já não são acessíveis?”</a:t>
            </a:r>
            <a:b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Resposta: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Nem sempre. Podem estar visíveis, mas sem metadados ou formatos que permitam integração automática.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3796-1C6F-44D9-98F9-F0E434BA42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31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 extra: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princípio é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é possível implementar gradualmente.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 não dita tecnologia, mas dá diretrizes.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 dois alvos: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humanos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máquinas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maior diferencial do FAIR é considerar as necessidades de agentes computacionais.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Frase-chave: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“FAIR é como um checklist para garantir que qualquer recurso digital seja encontrável, acessível,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interoperável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reutilizável.”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3796-1C6F-44D9-98F9-F0E434BA428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36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 extra: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Identificadores persistentes evitam “links quebrados” (ex.: DOI,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ARK).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Metadados devem ser ricos — incluir título, autores, resumo, palavras-chave, contexto.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Registro em repositórios indexados (ex.: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DataCite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Google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 real: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UniProt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cada proteína tem um identificador único e metadados que incluem sua função, estrutura e links para outros bancos.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Frase-chave: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“Encontrar um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deveria ser tão fácil quanto encontrar um artigo científico bem indexado.”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3796-1C6F-44D9-98F9-F0E434BA428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995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 extra: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Acesso por protocolos abertos (HTTP, FTP, OAI-PMH).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Possibilidade de autenticação (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OAuth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API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para dados sensíveis.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Metadados permanecem mesmo que 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seja retirado (garante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citabilidade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histórico).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 real: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Dados clínicos: conteúdo protegido, mas metadados públicos indicam como solicitar acesso.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Pergunta provável: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“E se o dado não puder ser aberto por questões legais?”</a:t>
            </a:r>
            <a:b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Resposta: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Ainda é possível ser FAIR publicando metadados e explicando o processo de acesso.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3796-1C6F-44D9-98F9-F0E434BA428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20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 extra: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 de padrões abertos como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RDF, XML, JSON-LD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Vocabulários controlados (ex.: Gene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Ontology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Dublin Core).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Links entre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outros recursos.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 real: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PHACTS integra dados de química e biologia usando RDF e ontologias comuns.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Frase-chave: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“Interoperabilidade é como falar a mesma língua — mesmo que os dados venham de lugares diferentes.”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3796-1C6F-44D9-98F9-F0E434BA428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0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 extra: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Reuso depende de contexto, proveniência e licenciamento.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Licenças recomendadas: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Creative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Commons (CC-BY, CC0).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Seguir padrões da comunidade (ex.: MIAME para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microarrays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Darwin Core para biodiversidade).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 real: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ambiental com protocolo detalhado, coordenadas GPS e licença CC-BY pode ser reutilizado por outro grupo em pesquisa climática.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Pergunta provável: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“O que significa proveniência?”</a:t>
            </a:r>
            <a:b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Resposta: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 história do dado: quem criou, quando, com qual método, em que contexto.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3796-1C6F-44D9-98F9-F0E434BA428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234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Conteúdo extra: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Dataverse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DOI, metadados estruturados, APIs abertas.</a:t>
            </a:r>
          </a:p>
          <a:p>
            <a:pPr lvl="0"/>
            <a:r>
              <a:rPr lang="pt-B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UniProt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dados interligados a mais de 150 bancos.</a:t>
            </a:r>
          </a:p>
          <a:p>
            <a:pPr lvl="0"/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FAIRDOM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integração de modelos e dados experimentais.</a:t>
            </a:r>
          </a:p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Frase-chave: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“Estes exemplos mostram que FAIR não é teoria — já está sendo aplicado em grande escala.”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F3796-1C6F-44D9-98F9-F0E434BA428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59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0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9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70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6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3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5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5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56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24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  <p:sldLayoutId id="2147484345" r:id="rId12"/>
    <p:sldLayoutId id="2147484346" r:id="rId13"/>
    <p:sldLayoutId id="2147484347" r:id="rId14"/>
    <p:sldLayoutId id="2147484348" r:id="rId15"/>
    <p:sldLayoutId id="21474843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136559"/>
            <a:ext cx="6347713" cy="2346664"/>
          </a:xfrm>
        </p:spPr>
        <p:txBody>
          <a:bodyPr>
            <a:normAutofit/>
          </a:bodyPr>
          <a:lstStyle/>
          <a:p>
            <a:r>
              <a:rPr dirty="0"/>
              <a:t>The FAIR Guiding Principles for Scientific Data Management and Stewardship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600" dirty="0"/>
              <a:t>FAIR é um </a:t>
            </a:r>
            <a:r>
              <a:rPr sz="1600" dirty="0" err="1"/>
              <a:t>guia</a:t>
            </a:r>
            <a:r>
              <a:rPr sz="1600" dirty="0"/>
              <a:t> universal, </a:t>
            </a:r>
            <a:r>
              <a:rPr sz="1600" dirty="0" err="1"/>
              <a:t>não</a:t>
            </a:r>
            <a:r>
              <a:rPr sz="1600" dirty="0"/>
              <a:t> um </a:t>
            </a:r>
            <a:r>
              <a:rPr sz="1600" dirty="0" err="1"/>
              <a:t>padrão</a:t>
            </a:r>
            <a:r>
              <a:rPr sz="1600" dirty="0"/>
              <a:t> </a:t>
            </a:r>
            <a:r>
              <a:rPr sz="1600" dirty="0" err="1"/>
              <a:t>fixo</a:t>
            </a:r>
            <a:endParaRPr sz="1600" dirty="0"/>
          </a:p>
          <a:p>
            <a:pPr>
              <a:defRPr sz="1400"/>
            </a:pPr>
            <a:r>
              <a:rPr sz="1600" dirty="0" err="1"/>
              <a:t>Benefícios</a:t>
            </a:r>
            <a:r>
              <a:rPr sz="1600" dirty="0"/>
              <a:t>: </a:t>
            </a:r>
            <a:r>
              <a:rPr sz="1600" dirty="0" err="1"/>
              <a:t>visibilidade</a:t>
            </a:r>
            <a:r>
              <a:rPr sz="1600" dirty="0"/>
              <a:t>, </a:t>
            </a:r>
            <a:r>
              <a:rPr sz="1600" dirty="0" err="1"/>
              <a:t>citação</a:t>
            </a:r>
            <a:r>
              <a:rPr sz="1600" dirty="0"/>
              <a:t>, </a:t>
            </a:r>
            <a:r>
              <a:rPr sz="1600" dirty="0" err="1"/>
              <a:t>reuso</a:t>
            </a:r>
            <a:r>
              <a:rPr sz="1600" dirty="0"/>
              <a:t> e </a:t>
            </a:r>
            <a:r>
              <a:rPr sz="1600" dirty="0" err="1"/>
              <a:t>integração</a:t>
            </a:r>
            <a:endParaRPr sz="1600" dirty="0"/>
          </a:p>
          <a:p>
            <a:pPr>
              <a:defRPr sz="1400"/>
            </a:pPr>
            <a:r>
              <a:rPr sz="1600" dirty="0" err="1"/>
              <a:t>Atende</a:t>
            </a:r>
            <a:r>
              <a:rPr sz="1600" dirty="0"/>
              <a:t> </a:t>
            </a:r>
            <a:r>
              <a:rPr sz="1600" dirty="0" err="1"/>
              <a:t>requisitos</a:t>
            </a:r>
            <a:r>
              <a:rPr sz="1600" dirty="0"/>
              <a:t> de </a:t>
            </a:r>
            <a:r>
              <a:rPr sz="1600" dirty="0" err="1"/>
              <a:t>agências</a:t>
            </a:r>
            <a:r>
              <a:rPr sz="1600" dirty="0"/>
              <a:t> e </a:t>
            </a:r>
            <a:r>
              <a:rPr sz="1600" dirty="0" err="1"/>
              <a:t>fomenta</a:t>
            </a:r>
            <a:r>
              <a:rPr sz="1600" dirty="0"/>
              <a:t> </a:t>
            </a:r>
            <a:r>
              <a:rPr sz="1600" dirty="0" err="1"/>
              <a:t>colaboração</a:t>
            </a: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</p:spPr>
        <p:txBody>
          <a:bodyPr/>
          <a:lstStyle/>
          <a:p>
            <a:r>
              <a:t>Perguntas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2000" dirty="0" err="1"/>
              <a:t>Obrigado</a:t>
            </a:r>
            <a:r>
              <a:rPr sz="2000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335916" cy="3880773"/>
          </a:xfrm>
        </p:spPr>
        <p:txBody>
          <a:bodyPr>
            <a:normAutofit/>
          </a:bodyPr>
          <a:lstStyle/>
          <a:p>
            <a:pPr>
              <a:defRPr sz="1400"/>
            </a:pPr>
            <a:r>
              <a:rPr sz="1600" dirty="0" err="1"/>
              <a:t>Crescimento</a:t>
            </a:r>
            <a:r>
              <a:rPr sz="1600" dirty="0"/>
              <a:t> </a:t>
            </a:r>
            <a:r>
              <a:rPr sz="1600" dirty="0" err="1"/>
              <a:t>exponencial</a:t>
            </a:r>
            <a:r>
              <a:rPr sz="1600" dirty="0"/>
              <a:t> dos dados </a:t>
            </a:r>
            <a:r>
              <a:rPr sz="1600" dirty="0" err="1"/>
              <a:t>científicos</a:t>
            </a:r>
            <a:endParaRPr sz="1600" dirty="0"/>
          </a:p>
          <a:p>
            <a:pPr>
              <a:defRPr sz="1400"/>
            </a:pPr>
            <a:r>
              <a:rPr lang="pt-BR" sz="1600" dirty="0"/>
              <a:t>N</a:t>
            </a:r>
            <a:r>
              <a:rPr sz="1600" dirty="0" err="1"/>
              <a:t>ecessidade</a:t>
            </a:r>
            <a:r>
              <a:rPr sz="1600" dirty="0"/>
              <a:t> de </a:t>
            </a:r>
            <a:r>
              <a:rPr sz="1600" dirty="0" err="1"/>
              <a:t>gestão</a:t>
            </a:r>
            <a:r>
              <a:rPr sz="1600" dirty="0"/>
              <a:t> </a:t>
            </a:r>
            <a:r>
              <a:rPr sz="1600" dirty="0" err="1"/>
              <a:t>eficiente</a:t>
            </a:r>
            <a:endParaRPr sz="1600" dirty="0"/>
          </a:p>
          <a:p>
            <a:pPr>
              <a:defRPr sz="1400"/>
            </a:pPr>
            <a:r>
              <a:rPr sz="1600" dirty="0"/>
              <a:t>FAIR = Findable, Accessible, Interoperable, Reusable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lang="pt-BR" sz="1600" dirty="0"/>
              <a:t>D</a:t>
            </a:r>
            <a:r>
              <a:rPr sz="1600" dirty="0" err="1"/>
              <a:t>ados</a:t>
            </a:r>
            <a:r>
              <a:rPr sz="1600" dirty="0"/>
              <a:t> </a:t>
            </a:r>
            <a:r>
              <a:rPr sz="1600" dirty="0" err="1"/>
              <a:t>fragmentados</a:t>
            </a:r>
            <a:r>
              <a:rPr sz="1600" dirty="0"/>
              <a:t> e </a:t>
            </a:r>
            <a:r>
              <a:rPr sz="1600" dirty="0" err="1"/>
              <a:t>pouco</a:t>
            </a:r>
            <a:r>
              <a:rPr sz="1600" dirty="0"/>
              <a:t> </a:t>
            </a:r>
            <a:r>
              <a:rPr sz="1600" dirty="0" err="1"/>
              <a:t>integrados</a:t>
            </a:r>
            <a:endParaRPr sz="1600" dirty="0"/>
          </a:p>
          <a:p>
            <a:pPr>
              <a:defRPr sz="1400"/>
            </a:pPr>
            <a:r>
              <a:rPr sz="1600" dirty="0"/>
              <a:t>Falta de </a:t>
            </a:r>
            <a:r>
              <a:rPr sz="1600" dirty="0" err="1"/>
              <a:t>padronização</a:t>
            </a:r>
            <a:r>
              <a:rPr sz="1600" dirty="0"/>
              <a:t> de </a:t>
            </a:r>
            <a:r>
              <a:rPr sz="1600" dirty="0" err="1"/>
              <a:t>metadados</a:t>
            </a:r>
            <a:endParaRPr sz="1600" dirty="0"/>
          </a:p>
          <a:p>
            <a:pPr>
              <a:defRPr sz="1400"/>
            </a:pPr>
            <a:r>
              <a:rPr sz="1600" dirty="0" err="1"/>
              <a:t>Barreiras</a:t>
            </a:r>
            <a:r>
              <a:rPr sz="1600" dirty="0"/>
              <a:t> para </a:t>
            </a:r>
            <a:r>
              <a:rPr sz="1600" dirty="0" err="1"/>
              <a:t>uso</a:t>
            </a:r>
            <a:r>
              <a:rPr sz="1600" dirty="0"/>
              <a:t> por </a:t>
            </a:r>
            <a:r>
              <a:rPr sz="1600" dirty="0" err="1"/>
              <a:t>humanos</a:t>
            </a:r>
            <a:r>
              <a:rPr sz="1600" dirty="0"/>
              <a:t> e </a:t>
            </a:r>
            <a:r>
              <a:rPr sz="1600" dirty="0" err="1"/>
              <a:t>máquinas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Princípios FAIR – Visão Geral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600" dirty="0"/>
              <a:t>Findable – </a:t>
            </a:r>
            <a:r>
              <a:rPr sz="1600" dirty="0" err="1"/>
              <a:t>Encontrável</a:t>
            </a:r>
            <a:endParaRPr sz="1600" dirty="0"/>
          </a:p>
          <a:p>
            <a:pPr>
              <a:defRPr sz="1400"/>
            </a:pPr>
            <a:r>
              <a:rPr sz="1600" dirty="0"/>
              <a:t>Accessible – </a:t>
            </a:r>
            <a:r>
              <a:rPr sz="1600" dirty="0" err="1"/>
              <a:t>Acessível</a:t>
            </a:r>
            <a:endParaRPr sz="1600" dirty="0"/>
          </a:p>
          <a:p>
            <a:pPr>
              <a:defRPr sz="1400"/>
            </a:pPr>
            <a:r>
              <a:rPr sz="1600" dirty="0"/>
              <a:t>Interoperable – </a:t>
            </a:r>
            <a:r>
              <a:rPr sz="1600" dirty="0" err="1"/>
              <a:t>Interoperável</a:t>
            </a:r>
            <a:endParaRPr sz="1600" dirty="0"/>
          </a:p>
          <a:p>
            <a:pPr>
              <a:defRPr sz="1400"/>
            </a:pPr>
            <a:r>
              <a:rPr sz="1600" dirty="0"/>
              <a:t>Reusable – </a:t>
            </a:r>
            <a:r>
              <a:rPr sz="1600" dirty="0" err="1"/>
              <a:t>Reutilizável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600" dirty="0" err="1"/>
              <a:t>Identificadores</a:t>
            </a:r>
            <a:r>
              <a:rPr sz="1600" dirty="0"/>
              <a:t> </a:t>
            </a:r>
            <a:r>
              <a:rPr sz="1600" dirty="0" err="1"/>
              <a:t>globais</a:t>
            </a:r>
            <a:r>
              <a:rPr sz="1600" dirty="0"/>
              <a:t> e </a:t>
            </a:r>
            <a:r>
              <a:rPr sz="1600" dirty="0" err="1"/>
              <a:t>persistentes</a:t>
            </a:r>
            <a:r>
              <a:rPr sz="1600" dirty="0"/>
              <a:t> (ex: DOI)</a:t>
            </a:r>
          </a:p>
          <a:p>
            <a:pPr>
              <a:defRPr sz="1400"/>
            </a:pPr>
            <a:r>
              <a:rPr sz="1600" dirty="0" err="1"/>
              <a:t>Metadados</a:t>
            </a:r>
            <a:r>
              <a:rPr sz="1600" dirty="0"/>
              <a:t> </a:t>
            </a:r>
            <a:r>
              <a:rPr sz="1600" dirty="0" err="1"/>
              <a:t>ricos</a:t>
            </a:r>
            <a:endParaRPr sz="1600" dirty="0"/>
          </a:p>
          <a:p>
            <a:pPr>
              <a:defRPr sz="1400"/>
            </a:pPr>
            <a:r>
              <a:rPr sz="1600" dirty="0" err="1"/>
              <a:t>Registro</a:t>
            </a:r>
            <a:r>
              <a:rPr sz="1600" dirty="0"/>
              <a:t> </a:t>
            </a:r>
            <a:r>
              <a:rPr sz="1600" dirty="0" err="1"/>
              <a:t>em</a:t>
            </a:r>
            <a:r>
              <a:rPr sz="1600" dirty="0"/>
              <a:t> </a:t>
            </a:r>
            <a:r>
              <a:rPr sz="1600" dirty="0" err="1"/>
              <a:t>mecanismos</a:t>
            </a:r>
            <a:r>
              <a:rPr sz="1600" dirty="0"/>
              <a:t> de </a:t>
            </a:r>
            <a:r>
              <a:rPr sz="1600" dirty="0" err="1"/>
              <a:t>busca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600" dirty="0" err="1"/>
              <a:t>Recuperação</a:t>
            </a:r>
            <a:r>
              <a:rPr sz="1600" dirty="0"/>
              <a:t> por </a:t>
            </a:r>
            <a:r>
              <a:rPr sz="1600" dirty="0" err="1"/>
              <a:t>protocolos</a:t>
            </a:r>
            <a:r>
              <a:rPr sz="1600" dirty="0"/>
              <a:t> </a:t>
            </a:r>
            <a:r>
              <a:rPr sz="1600" dirty="0" err="1"/>
              <a:t>padronizados</a:t>
            </a:r>
            <a:r>
              <a:rPr sz="1600" dirty="0"/>
              <a:t> e </a:t>
            </a:r>
            <a:r>
              <a:rPr sz="1600" dirty="0" err="1"/>
              <a:t>abertos</a:t>
            </a:r>
            <a:endParaRPr sz="1600" dirty="0"/>
          </a:p>
          <a:p>
            <a:pPr>
              <a:defRPr sz="1400"/>
            </a:pPr>
            <a:r>
              <a:rPr sz="1600" dirty="0"/>
              <a:t>Suporte a </a:t>
            </a:r>
            <a:r>
              <a:rPr sz="1600" dirty="0" err="1"/>
              <a:t>autenticação</a:t>
            </a:r>
            <a:r>
              <a:rPr sz="1600" dirty="0"/>
              <a:t> </a:t>
            </a:r>
            <a:r>
              <a:rPr sz="1600" dirty="0" err="1"/>
              <a:t>quando</a:t>
            </a:r>
            <a:r>
              <a:rPr sz="1600" dirty="0"/>
              <a:t> </a:t>
            </a:r>
            <a:r>
              <a:rPr sz="1600" dirty="0" err="1"/>
              <a:t>necessário</a:t>
            </a:r>
            <a:endParaRPr sz="1600" dirty="0"/>
          </a:p>
          <a:p>
            <a:pPr>
              <a:defRPr sz="1400"/>
            </a:pPr>
            <a:r>
              <a:rPr sz="1600" dirty="0" err="1"/>
              <a:t>Metadados</a:t>
            </a:r>
            <a:r>
              <a:rPr sz="1600" dirty="0"/>
              <a:t> </a:t>
            </a:r>
            <a:r>
              <a:rPr sz="1600" dirty="0" err="1"/>
              <a:t>sempre</a:t>
            </a:r>
            <a:r>
              <a:rPr sz="1600" dirty="0"/>
              <a:t> </a:t>
            </a:r>
            <a:r>
              <a:rPr sz="1600" dirty="0" err="1"/>
              <a:t>acessíveis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Interoperable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600" dirty="0" err="1"/>
              <a:t>Linguagens</a:t>
            </a:r>
            <a:r>
              <a:rPr sz="1600" dirty="0"/>
              <a:t> </a:t>
            </a:r>
            <a:r>
              <a:rPr sz="1600" dirty="0" err="1"/>
              <a:t>formais</a:t>
            </a:r>
            <a:r>
              <a:rPr sz="1600" dirty="0"/>
              <a:t> e </a:t>
            </a:r>
            <a:r>
              <a:rPr sz="1600" dirty="0" err="1"/>
              <a:t>acessíveis</a:t>
            </a:r>
            <a:r>
              <a:rPr sz="1600" dirty="0"/>
              <a:t> para </a:t>
            </a:r>
            <a:r>
              <a:rPr sz="1600" dirty="0" err="1"/>
              <a:t>representação</a:t>
            </a:r>
            <a:endParaRPr sz="1600" dirty="0"/>
          </a:p>
          <a:p>
            <a:pPr>
              <a:defRPr sz="1400"/>
            </a:pPr>
            <a:r>
              <a:rPr sz="1600" dirty="0" err="1"/>
              <a:t>Vocabulários</a:t>
            </a:r>
            <a:r>
              <a:rPr sz="1600" dirty="0"/>
              <a:t> que </a:t>
            </a:r>
            <a:r>
              <a:rPr sz="1600" dirty="0" err="1"/>
              <a:t>seguem</a:t>
            </a:r>
            <a:r>
              <a:rPr sz="1600" dirty="0"/>
              <a:t> FAIR</a:t>
            </a:r>
          </a:p>
          <a:p>
            <a:pPr>
              <a:defRPr sz="1400"/>
            </a:pPr>
            <a:r>
              <a:rPr sz="1600" dirty="0" err="1"/>
              <a:t>Referências</a:t>
            </a:r>
            <a:r>
              <a:rPr sz="1600" dirty="0"/>
              <a:t> </a:t>
            </a:r>
            <a:r>
              <a:rPr sz="1600" dirty="0" err="1"/>
              <a:t>qualificadas</a:t>
            </a:r>
            <a:r>
              <a:rPr sz="1600" dirty="0"/>
              <a:t> a outros (meta)dados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Reusable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600" dirty="0" err="1"/>
              <a:t>Metadados</a:t>
            </a:r>
            <a:r>
              <a:rPr sz="1600" dirty="0"/>
              <a:t> </a:t>
            </a:r>
            <a:r>
              <a:rPr sz="1600" dirty="0" err="1"/>
              <a:t>detalhados</a:t>
            </a:r>
            <a:r>
              <a:rPr sz="1600" dirty="0"/>
              <a:t> e </a:t>
            </a:r>
            <a:r>
              <a:rPr sz="1600" dirty="0" err="1"/>
              <a:t>relevantes</a:t>
            </a:r>
            <a:endParaRPr sz="1600" dirty="0"/>
          </a:p>
          <a:p>
            <a:pPr>
              <a:defRPr sz="1400"/>
            </a:pPr>
            <a:r>
              <a:rPr sz="1600" dirty="0" err="1"/>
              <a:t>Licença</a:t>
            </a:r>
            <a:r>
              <a:rPr sz="1600" dirty="0"/>
              <a:t> de </a:t>
            </a:r>
            <a:r>
              <a:rPr sz="1600" dirty="0" err="1"/>
              <a:t>uso</a:t>
            </a:r>
            <a:r>
              <a:rPr sz="1600" dirty="0"/>
              <a:t> </a:t>
            </a:r>
            <a:r>
              <a:rPr sz="1600" dirty="0" err="1"/>
              <a:t>clara</a:t>
            </a:r>
            <a:endParaRPr sz="1600" dirty="0"/>
          </a:p>
          <a:p>
            <a:pPr>
              <a:defRPr sz="1400"/>
            </a:pPr>
            <a:r>
              <a:rPr sz="1600" dirty="0" err="1"/>
              <a:t>Proveniência</a:t>
            </a:r>
            <a:r>
              <a:rPr sz="1600" dirty="0"/>
              <a:t> </a:t>
            </a:r>
            <a:r>
              <a:rPr sz="1600" dirty="0" err="1"/>
              <a:t>documentada</a:t>
            </a:r>
            <a:endParaRPr sz="1600" dirty="0"/>
          </a:p>
          <a:p>
            <a:pPr>
              <a:defRPr sz="1400"/>
            </a:pPr>
            <a:r>
              <a:rPr sz="1600" dirty="0" err="1"/>
              <a:t>Conformidade</a:t>
            </a:r>
            <a:r>
              <a:rPr sz="1600" dirty="0"/>
              <a:t> com </a:t>
            </a:r>
            <a:r>
              <a:rPr sz="1600" dirty="0" err="1"/>
              <a:t>padrões</a:t>
            </a:r>
            <a:r>
              <a:rPr sz="1600" dirty="0"/>
              <a:t> </a:t>
            </a:r>
            <a:r>
              <a:rPr sz="1600" dirty="0" err="1"/>
              <a:t>comunitários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Casos de 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600" dirty="0" err="1"/>
              <a:t>Dataverse</a:t>
            </a:r>
            <a:r>
              <a:rPr sz="1600" dirty="0"/>
              <a:t> – </a:t>
            </a:r>
            <a:r>
              <a:rPr sz="1600" dirty="0" err="1"/>
              <a:t>repositório</a:t>
            </a:r>
            <a:r>
              <a:rPr sz="1600" dirty="0"/>
              <a:t> </a:t>
            </a:r>
            <a:r>
              <a:rPr sz="1600" dirty="0" err="1"/>
              <a:t>aberto</a:t>
            </a:r>
            <a:r>
              <a:rPr sz="1600" dirty="0"/>
              <a:t> de dados</a:t>
            </a:r>
          </a:p>
          <a:p>
            <a:pPr>
              <a:defRPr sz="1400"/>
            </a:pPr>
            <a:r>
              <a:rPr sz="1600" dirty="0" err="1"/>
              <a:t>UniProt</a:t>
            </a:r>
            <a:r>
              <a:rPr sz="1600" dirty="0"/>
              <a:t> – dados de </a:t>
            </a:r>
            <a:r>
              <a:rPr sz="1600" dirty="0" err="1"/>
              <a:t>proteínas</a:t>
            </a:r>
            <a:r>
              <a:rPr sz="1600" dirty="0"/>
              <a:t> </a:t>
            </a:r>
            <a:r>
              <a:rPr sz="1600" dirty="0" err="1"/>
              <a:t>interligados</a:t>
            </a:r>
            <a:r>
              <a:rPr sz="1600" dirty="0"/>
              <a:t> a </a:t>
            </a:r>
            <a:r>
              <a:rPr sz="1600" dirty="0" err="1"/>
              <a:t>múltiplos</a:t>
            </a:r>
            <a:r>
              <a:rPr sz="1600" dirty="0"/>
              <a:t> </a:t>
            </a:r>
            <a:r>
              <a:rPr sz="1600" dirty="0" err="1"/>
              <a:t>bancos</a:t>
            </a:r>
            <a:endParaRPr sz="1600" dirty="0"/>
          </a:p>
          <a:p>
            <a:pPr>
              <a:defRPr sz="1400"/>
            </a:pPr>
            <a:r>
              <a:rPr sz="1600" dirty="0"/>
              <a:t>FAIRDOM – </a:t>
            </a:r>
            <a:r>
              <a:rPr sz="1600" dirty="0" err="1"/>
              <a:t>integração</a:t>
            </a:r>
            <a:r>
              <a:rPr sz="1600" dirty="0"/>
              <a:t> de dados e </a:t>
            </a:r>
            <a:r>
              <a:rPr sz="1600" dirty="0" err="1"/>
              <a:t>modelos</a:t>
            </a:r>
            <a:r>
              <a:rPr sz="1600" dirty="0"/>
              <a:t> </a:t>
            </a:r>
            <a:r>
              <a:rPr sz="1600" dirty="0" err="1"/>
              <a:t>em</a:t>
            </a:r>
            <a:r>
              <a:rPr sz="1600" dirty="0"/>
              <a:t> </a:t>
            </a:r>
            <a:r>
              <a:rPr sz="1600" dirty="0" err="1"/>
              <a:t>biologia</a:t>
            </a:r>
            <a:r>
              <a:rPr sz="1600" dirty="0"/>
              <a:t> de </a:t>
            </a:r>
            <a:r>
              <a:rPr sz="1600" dirty="0" err="1"/>
              <a:t>sistemas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1006</Words>
  <Application>Microsoft Office PowerPoint</Application>
  <PresentationFormat>Apresentação na tela (4:3)</PresentationFormat>
  <Paragraphs>123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Facetado</vt:lpstr>
      <vt:lpstr>The FAIR Guiding Principles for Scientific Data Management and Stewardship</vt:lpstr>
      <vt:lpstr>Contexto</vt:lpstr>
      <vt:lpstr>O Problema</vt:lpstr>
      <vt:lpstr>Princípios FAIR – Visão Geral</vt:lpstr>
      <vt:lpstr>Findable</vt:lpstr>
      <vt:lpstr>Accessible</vt:lpstr>
      <vt:lpstr>Interoperable</vt:lpstr>
      <vt:lpstr>Reusable</vt:lpstr>
      <vt:lpstr>Casos de Uso</vt:lpstr>
      <vt:lpstr>Conclusão</vt:lpstr>
      <vt:lpstr>Perguntas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FAIR Guiding Principles for Scientific Data Management and Stewardship</dc:title>
  <dc:subject/>
  <dc:creator/>
  <cp:keywords/>
  <dc:description>generated using python-pptx</dc:description>
  <cp:lastModifiedBy>Gustavo Steim da Silveira</cp:lastModifiedBy>
  <cp:revision>6</cp:revision>
  <dcterms:created xsi:type="dcterms:W3CDTF">2013-01-27T09:14:16Z</dcterms:created>
  <dcterms:modified xsi:type="dcterms:W3CDTF">2025-08-14T20:55:55Z</dcterms:modified>
  <cp:category/>
</cp:coreProperties>
</file>