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60" r:id="rId1"/>
    <p:sldMasterId id="2147484017" r:id="rId2"/>
  </p:sldMasterIdLst>
  <p:sldIdLst>
    <p:sldId id="256" r:id="rId3"/>
    <p:sldId id="262" r:id="rId4"/>
    <p:sldId id="333" r:id="rId5"/>
    <p:sldId id="334" r:id="rId6"/>
    <p:sldId id="335" r:id="rId7"/>
    <p:sldId id="336" r:id="rId8"/>
    <p:sldId id="349" r:id="rId9"/>
    <p:sldId id="337" r:id="rId10"/>
    <p:sldId id="338" r:id="rId11"/>
    <p:sldId id="339" r:id="rId12"/>
    <p:sldId id="340" r:id="rId13"/>
    <p:sldId id="347" r:id="rId14"/>
    <p:sldId id="269" r:id="rId15"/>
    <p:sldId id="348" r:id="rId16"/>
    <p:sldId id="350" r:id="rId17"/>
    <p:sldId id="341" r:id="rId18"/>
    <p:sldId id="342" r:id="rId19"/>
    <p:sldId id="344" r:id="rId20"/>
    <p:sldId id="346" r:id="rId21"/>
    <p:sldId id="343" r:id="rId22"/>
    <p:sldId id="280" r:id="rId23"/>
    <p:sldId id="272" r:id="rId24"/>
    <p:sldId id="271" r:id="rId25"/>
    <p:sldId id="263" r:id="rId26"/>
    <p:sldId id="284" r:id="rId27"/>
    <p:sldId id="289" r:id="rId28"/>
    <p:sldId id="290" r:id="rId29"/>
    <p:sldId id="291" r:id="rId30"/>
    <p:sldId id="292" r:id="rId31"/>
    <p:sldId id="294" r:id="rId32"/>
    <p:sldId id="293" r:id="rId33"/>
    <p:sldId id="285" r:id="rId34"/>
    <p:sldId id="295" r:id="rId35"/>
    <p:sldId id="297" r:id="rId36"/>
    <p:sldId id="300" r:id="rId37"/>
    <p:sldId id="298" r:id="rId38"/>
    <p:sldId id="299" r:id="rId39"/>
    <p:sldId id="302" r:id="rId40"/>
    <p:sldId id="301" r:id="rId41"/>
    <p:sldId id="303" r:id="rId42"/>
    <p:sldId id="305" r:id="rId43"/>
    <p:sldId id="304" r:id="rId44"/>
    <p:sldId id="286" r:id="rId45"/>
    <p:sldId id="308" r:id="rId46"/>
    <p:sldId id="309" r:id="rId47"/>
    <p:sldId id="288" r:id="rId48"/>
    <p:sldId id="310" r:id="rId49"/>
    <p:sldId id="281" r:id="rId50"/>
    <p:sldId id="311" r:id="rId51"/>
    <p:sldId id="317" r:id="rId52"/>
    <p:sldId id="318" r:id="rId53"/>
    <p:sldId id="319" r:id="rId54"/>
    <p:sldId id="320" r:id="rId55"/>
    <p:sldId id="315" r:id="rId56"/>
    <p:sldId id="314" r:id="rId57"/>
    <p:sldId id="313" r:id="rId58"/>
    <p:sldId id="321" r:id="rId59"/>
    <p:sldId id="316" r:id="rId60"/>
    <p:sldId id="325" r:id="rId61"/>
    <p:sldId id="326" r:id="rId62"/>
    <p:sldId id="282" r:id="rId63"/>
    <p:sldId id="324" r:id="rId64"/>
    <p:sldId id="283" r:id="rId65"/>
    <p:sldId id="287" r:id="rId66"/>
    <p:sldId id="327" r:id="rId6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novo" initials="l" lastIdx="9" clrIdx="0"/>
  <p:cmAuthor id="1" name="微软用户" initials="微软用户" lastIdx="1" clrIdx="1"/>
  <p:cmAuthor id="2" name="Windows 用户" initials="W用"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EA2"/>
    <a:srgbClr val="000000"/>
    <a:srgbClr val="A4BC1E"/>
    <a:srgbClr val="333333"/>
    <a:srgbClr val="CCCCCC"/>
    <a:srgbClr val="999999"/>
    <a:srgbClr val="666666"/>
    <a:srgbClr val="008C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p:cViewPr>
        <p:scale>
          <a:sx n="70" d="100"/>
          <a:sy n="70" d="100"/>
        </p:scale>
        <p:origin x="-1194"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2-06-25T12:01:08.921" idx="1">
    <p:pos x="5621" y="1847"/>
    <p:text>待深入理解~</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6-24T16:26:42.138" idx="3">
    <p:pos x="5373" y="3079"/>
    <p:text>准备个实例进行说明！~~</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06-24T16:29:58.027" idx="4">
    <p:pos x="3617" y="2610"/>
    <p:text>那个不是运行脚本，是表示正在录制~编译脚本？</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06-24T16:36:24.080" idx="6">
    <p:pos x="5488" y="2600"/>
    <p:text>举个例子说明下~</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06-24T16:45:57.053" idx="8">
    <p:pos x="5625" y="3297"/>
    <p:text>线程吧，没那么多进程的~</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2-06-24T16:57:18.603" idx="9">
    <p:pos x="5378" y="663"/>
    <p:text>这里改了点东西吧，补上去~~</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27FFFEB1-E17B-4CF9-9EE3-9A764BC4BA17}" type="datetimeFigureOut">
              <a:rPr lang="zh-CN" altLang="en-US"/>
              <a:pPr>
                <a:defRPr/>
              </a:pPr>
              <a:t>2015-04-09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BECC3CD-4EFC-4D02-A622-0CD4063F39C7}"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6888185B-724F-4B88-BB16-09A9424E47B1}" type="datetimeFigureOut">
              <a:rPr lang="zh-CN" altLang="en-US"/>
              <a:pPr>
                <a:defRPr/>
              </a:pPr>
              <a:t>2015-04-09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713D80E-5406-4300-BF3B-CBF131FB01D9}"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622EC49D-72BD-4811-BA1B-BAB8CA3DE05E}" type="datetimeFigureOut">
              <a:rPr lang="zh-CN" altLang="en-US"/>
              <a:pPr>
                <a:defRPr/>
              </a:pPr>
              <a:t>2015-04-09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C0E2905-3FE6-4DAB-A79F-D2764C1F5418}"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pPr>
              <a:defRPr/>
            </a:pPr>
            <a:fld id="{B76CE52F-447E-4E1A-91AE-6B95CE508DEC}" type="datetimeFigureOut">
              <a:rPr lang="zh-CN" altLang="en-US" smtClean="0"/>
              <a:pPr>
                <a:defRPr/>
              </a:pPr>
              <a:t>2015-04-09</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pPr>
              <a:defRPr/>
            </a:pPr>
            <a:fld id="{D28DC325-A1A4-4CC0-A7F2-3FB1E45DE3F1}" type="slidenum">
              <a:rPr lang="zh-CN" altLang="en-US" smtClean="0"/>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4/9/2015</a:t>
            </a:fld>
            <a:endParaRPr lang="en-US"/>
          </a:p>
        </p:txBody>
      </p:sp>
      <p:sp>
        <p:nvSpPr>
          <p:cNvPr id="5" name="页脚占位符 4"/>
          <p:cNvSpPr>
            <a:spLocks noGrp="1"/>
          </p:cNvSpPr>
          <p:nvPr>
            <p:ph type="ftr" sz="quarter" idx="11"/>
          </p:nvPr>
        </p:nvSpPr>
        <p:spPr/>
        <p:txBody>
          <a:bodyPr/>
          <a:lstStyle>
            <a:extLst/>
          </a:lstStyle>
          <a:p>
            <a:endParaRPr kumimoji="0" lang="en-US"/>
          </a:p>
        </p:txBody>
      </p:sp>
      <p:sp>
        <p:nvSpPr>
          <p:cNvPr id="6" name="灯片编号占位符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pPr>
              <a:defRPr/>
            </a:pPr>
            <a:fld id="{8406E653-A134-4B97-9CF6-6D190D7B4D19}" type="datetimeFigureOut">
              <a:rPr lang="zh-CN" altLang="en-US" smtClean="0"/>
              <a:pPr>
                <a:defRPr/>
              </a:pPr>
              <a:t>2015-04-09</a:t>
            </a:fld>
            <a:endParaRPr lang="zh-CN" altLang="en-US"/>
          </a:p>
        </p:txBody>
      </p:sp>
      <p:sp>
        <p:nvSpPr>
          <p:cNvPr id="5" name="页脚占位符 4"/>
          <p:cNvSpPr>
            <a:spLocks noGrp="1"/>
          </p:cNvSpPr>
          <p:nvPr>
            <p:ph type="ftr" sz="quarter" idx="11"/>
          </p:nvPr>
        </p:nvSpPr>
        <p:spPr/>
        <p:txBody>
          <a:bodyPr/>
          <a:lstStyle>
            <a:extLst/>
          </a:lstStyle>
          <a:p>
            <a:pPr>
              <a:defRPr/>
            </a:pPr>
            <a:endParaRPr lang="zh-CN" altLang="en-US"/>
          </a:p>
        </p:txBody>
      </p:sp>
      <p:sp>
        <p:nvSpPr>
          <p:cNvPr id="6" name="灯片编号占位符 5"/>
          <p:cNvSpPr>
            <a:spLocks noGrp="1"/>
          </p:cNvSpPr>
          <p:nvPr>
            <p:ph type="sldNum" sz="quarter" idx="12"/>
          </p:nvPr>
        </p:nvSpPr>
        <p:spPr/>
        <p:txBody>
          <a:bodyPr/>
          <a:lstStyle>
            <a:extLst/>
          </a:lstStyle>
          <a:p>
            <a:pPr>
              <a:defRPr/>
            </a:pPr>
            <a:fld id="{79A9B098-0BCD-462C-B96A-10B6FE1DA9B7}" type="slidenum">
              <a:rPr lang="zh-CN" altLang="en-US" smtClean="0"/>
              <a:pPr>
                <a:defRPr/>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pPr>
              <a:defRPr/>
            </a:pPr>
            <a:fld id="{066BE5B5-0916-4A9A-B423-8FC7F7CE8965}" type="datetimeFigureOut">
              <a:rPr lang="zh-CN" altLang="en-US" smtClean="0"/>
              <a:pPr>
                <a:defRPr/>
              </a:pPr>
              <a:t>2015-04-09</a:t>
            </a:fld>
            <a:endParaRPr lang="zh-CN" altLang="en-US"/>
          </a:p>
        </p:txBody>
      </p:sp>
      <p:sp>
        <p:nvSpPr>
          <p:cNvPr id="6" name="页脚占位符 5"/>
          <p:cNvSpPr>
            <a:spLocks noGrp="1"/>
          </p:cNvSpPr>
          <p:nvPr>
            <p:ph type="ftr" sz="quarter" idx="11"/>
          </p:nvPr>
        </p:nvSpPr>
        <p:spPr/>
        <p:txBody>
          <a:bodyPr/>
          <a:lstStyle>
            <a:extLst/>
          </a:lstStyle>
          <a:p>
            <a:pPr>
              <a:defRPr/>
            </a:pPr>
            <a:endParaRPr lang="zh-CN" altLang="en-US"/>
          </a:p>
        </p:txBody>
      </p:sp>
      <p:sp>
        <p:nvSpPr>
          <p:cNvPr id="7" name="灯片编号占位符 6"/>
          <p:cNvSpPr>
            <a:spLocks noGrp="1"/>
          </p:cNvSpPr>
          <p:nvPr>
            <p:ph type="sldNum" sz="quarter" idx="12"/>
          </p:nvPr>
        </p:nvSpPr>
        <p:spPr/>
        <p:txBody>
          <a:bodyPr/>
          <a:lstStyle>
            <a:extLst/>
          </a:lstStyle>
          <a:p>
            <a:pPr>
              <a:defRPr/>
            </a:pPr>
            <a:fld id="{8609988D-7AE8-4089-957C-DA6379F4E755}" type="slidenum">
              <a:rPr lang="zh-CN" altLang="en-US" smtClean="0"/>
              <a:pPr>
                <a:defRPr/>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pPr>
              <a:defRPr/>
            </a:pPr>
            <a:fld id="{D9872CD0-03E9-41F0-B6BD-5B9321AC4666}" type="datetimeFigureOut">
              <a:rPr lang="zh-CN" altLang="en-US" smtClean="0"/>
              <a:pPr>
                <a:defRPr/>
              </a:pPr>
              <a:t>2015-04-09</a:t>
            </a:fld>
            <a:endParaRPr lang="zh-CN" altLang="en-US"/>
          </a:p>
        </p:txBody>
      </p:sp>
      <p:sp>
        <p:nvSpPr>
          <p:cNvPr id="8" name="页脚占位符 7"/>
          <p:cNvSpPr>
            <a:spLocks noGrp="1"/>
          </p:cNvSpPr>
          <p:nvPr>
            <p:ph type="ftr" sz="quarter" idx="11"/>
          </p:nvPr>
        </p:nvSpPr>
        <p:spPr/>
        <p:txBody>
          <a:bodyPr/>
          <a:lstStyle>
            <a:extLst/>
          </a:lstStyle>
          <a:p>
            <a:pPr>
              <a:defRPr/>
            </a:pPr>
            <a:endParaRPr lang="zh-CN" altLang="en-US"/>
          </a:p>
        </p:txBody>
      </p:sp>
      <p:sp>
        <p:nvSpPr>
          <p:cNvPr id="9" name="灯片编号占位符 8"/>
          <p:cNvSpPr>
            <a:spLocks noGrp="1"/>
          </p:cNvSpPr>
          <p:nvPr>
            <p:ph type="sldNum" sz="quarter" idx="12"/>
          </p:nvPr>
        </p:nvSpPr>
        <p:spPr/>
        <p:txBody>
          <a:bodyPr/>
          <a:lstStyle>
            <a:extLst/>
          </a:lstStyle>
          <a:p>
            <a:pPr>
              <a:defRPr/>
            </a:pPr>
            <a:fld id="{249283A5-DBB7-4B8F-B73E-02C7DEFE14CC}" type="slidenum">
              <a:rPr lang="zh-CN" altLang="en-US" smtClean="0"/>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pPr>
              <a:defRPr/>
            </a:pPr>
            <a:fld id="{36D16E82-9BFD-407F-BF05-7FBC3BCDBBB9}" type="datetimeFigureOut">
              <a:rPr lang="zh-CN" altLang="en-US" smtClean="0"/>
              <a:pPr>
                <a:defRPr/>
              </a:pPr>
              <a:t>2015-04-09</a:t>
            </a:fld>
            <a:endParaRPr lang="zh-CN" altLang="en-US"/>
          </a:p>
        </p:txBody>
      </p:sp>
      <p:sp>
        <p:nvSpPr>
          <p:cNvPr id="4" name="页脚占位符 3"/>
          <p:cNvSpPr>
            <a:spLocks noGrp="1"/>
          </p:cNvSpPr>
          <p:nvPr>
            <p:ph type="ftr" sz="quarter" idx="11"/>
          </p:nvPr>
        </p:nvSpPr>
        <p:spPr/>
        <p:txBody>
          <a:bodyPr/>
          <a:lstStyle>
            <a:extLst/>
          </a:lstStyle>
          <a:p>
            <a:pPr>
              <a:defRPr/>
            </a:pPr>
            <a:endParaRPr lang="zh-CN" altLang="en-US"/>
          </a:p>
        </p:txBody>
      </p:sp>
      <p:sp>
        <p:nvSpPr>
          <p:cNvPr id="5" name="灯片编号占位符 4"/>
          <p:cNvSpPr>
            <a:spLocks noGrp="1"/>
          </p:cNvSpPr>
          <p:nvPr>
            <p:ph type="sldNum" sz="quarter" idx="12"/>
          </p:nvPr>
        </p:nvSpPr>
        <p:spPr/>
        <p:txBody>
          <a:bodyPr/>
          <a:lstStyle>
            <a:extLst/>
          </a:lstStyle>
          <a:p>
            <a:pPr>
              <a:defRPr/>
            </a:pPr>
            <a:fld id="{1FC55A0E-A077-49E9-BF95-7B108DE7C072}" type="slidenum">
              <a:rPr lang="zh-CN" altLang="en-US" smtClean="0"/>
              <a:pPr>
                <a:defRPr/>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pPr>
              <a:defRPr/>
            </a:pPr>
            <a:fld id="{C2DBBFB8-5083-49B3-86C8-DAA9678D039E}" type="datetimeFigureOut">
              <a:rPr lang="zh-CN" altLang="en-US" smtClean="0"/>
              <a:pPr>
                <a:defRPr/>
              </a:pPr>
              <a:t>2015-04-09</a:t>
            </a:fld>
            <a:endParaRPr lang="zh-CN" altLang="en-US"/>
          </a:p>
        </p:txBody>
      </p:sp>
      <p:sp>
        <p:nvSpPr>
          <p:cNvPr id="3" name="页脚占位符 2"/>
          <p:cNvSpPr>
            <a:spLocks noGrp="1"/>
          </p:cNvSpPr>
          <p:nvPr>
            <p:ph type="ftr" sz="quarter" idx="11"/>
          </p:nvPr>
        </p:nvSpPr>
        <p:spPr/>
        <p:txBody>
          <a:bodyPr/>
          <a:lstStyle>
            <a:extLst/>
          </a:lstStyle>
          <a:p>
            <a:pPr>
              <a:defRPr/>
            </a:pPr>
            <a:endParaRPr lang="zh-CN" altLang="en-US"/>
          </a:p>
        </p:txBody>
      </p:sp>
      <p:sp>
        <p:nvSpPr>
          <p:cNvPr id="4" name="灯片编号占位符 3"/>
          <p:cNvSpPr>
            <a:spLocks noGrp="1"/>
          </p:cNvSpPr>
          <p:nvPr>
            <p:ph type="sldNum" sz="quarter" idx="12"/>
          </p:nvPr>
        </p:nvSpPr>
        <p:spPr/>
        <p:txBody>
          <a:bodyPr/>
          <a:lstStyle>
            <a:extLst/>
          </a:lstStyle>
          <a:p>
            <a:pPr>
              <a:defRPr/>
            </a:pPr>
            <a:fld id="{087A9EAF-EB58-4CE4-AD99-FFCE491AEDC2}" type="slidenum">
              <a:rPr lang="zh-CN" altLang="en-US" smtClean="0"/>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pPr>
              <a:defRPr/>
            </a:pPr>
            <a:fld id="{531ACB17-2CF6-43E3-86A3-01041037AFAE}" type="datetimeFigureOut">
              <a:rPr lang="zh-CN" altLang="en-US" smtClean="0"/>
              <a:pPr>
                <a:defRPr/>
              </a:pPr>
              <a:t>2015-04-09</a:t>
            </a:fld>
            <a:endParaRPr lang="zh-CN" altLang="en-US"/>
          </a:p>
        </p:txBody>
      </p:sp>
      <p:sp>
        <p:nvSpPr>
          <p:cNvPr id="6" name="页脚占位符 5"/>
          <p:cNvSpPr>
            <a:spLocks noGrp="1"/>
          </p:cNvSpPr>
          <p:nvPr>
            <p:ph type="ftr" sz="quarter" idx="11"/>
          </p:nvPr>
        </p:nvSpPr>
        <p:spPr/>
        <p:txBody>
          <a:bodyPr/>
          <a:lstStyle>
            <a:extLst/>
          </a:lstStyle>
          <a:p>
            <a:pPr>
              <a:defRPr/>
            </a:pPr>
            <a:endParaRPr lang="zh-CN" altLang="en-US"/>
          </a:p>
        </p:txBody>
      </p:sp>
      <p:sp>
        <p:nvSpPr>
          <p:cNvPr id="7" name="灯片编号占位符 6"/>
          <p:cNvSpPr>
            <a:spLocks noGrp="1"/>
          </p:cNvSpPr>
          <p:nvPr>
            <p:ph type="sldNum" sz="quarter" idx="12"/>
          </p:nvPr>
        </p:nvSpPr>
        <p:spPr/>
        <p:txBody>
          <a:bodyPr/>
          <a:lstStyle>
            <a:extLst/>
          </a:lstStyle>
          <a:p>
            <a:pPr>
              <a:defRPr/>
            </a:pPr>
            <a:fld id="{97047D1A-58DD-4EF7-9B97-B9A8EB08E170}" type="slidenum">
              <a:rPr lang="zh-CN" altLang="en-US" smtClean="0"/>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1BE14A49-7554-4559-B1AC-25F1956CF12D}" type="datetimeFigureOut">
              <a:rPr lang="zh-CN" altLang="en-US"/>
              <a:pPr>
                <a:defRPr/>
              </a:pPr>
              <a:t>2015-04-09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09BA270-A098-428C-A1C0-E431F99F0638}"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pPr>
              <a:defRPr/>
            </a:pPr>
            <a:fld id="{BA5DBE1F-1B0F-4FC6-B414-EFB18A3A7F51}" type="datetimeFigureOut">
              <a:rPr lang="zh-CN" altLang="en-US" smtClean="0"/>
              <a:pPr>
                <a:defRPr/>
              </a:pPr>
              <a:t>2015-04-09</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pPr>
              <a:defRPr/>
            </a:pPr>
            <a:fld id="{E605B09F-AA82-4B25-AF0D-38324634A34D}" type="slidenum">
              <a:rPr lang="zh-CN" altLang="en-US" smtClean="0"/>
              <a:pPr>
                <a:defRPr/>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pPr>
              <a:defRPr/>
            </a:pPr>
            <a:fld id="{CFEFE39F-4580-4E0B-90C7-08D173D3D9AD}" type="datetimeFigureOut">
              <a:rPr lang="zh-CN" altLang="en-US" smtClean="0"/>
              <a:pPr>
                <a:defRPr/>
              </a:pPr>
              <a:t>2015-04-09</a:t>
            </a:fld>
            <a:endParaRPr lang="zh-CN" altLang="en-US"/>
          </a:p>
        </p:txBody>
      </p:sp>
      <p:sp>
        <p:nvSpPr>
          <p:cNvPr id="5" name="页脚占位符 4"/>
          <p:cNvSpPr>
            <a:spLocks noGrp="1"/>
          </p:cNvSpPr>
          <p:nvPr>
            <p:ph type="ftr" sz="quarter" idx="11"/>
          </p:nvPr>
        </p:nvSpPr>
        <p:spPr/>
        <p:txBody>
          <a:bodyPr/>
          <a:lstStyle>
            <a:extLst/>
          </a:lstStyle>
          <a:p>
            <a:pPr>
              <a:defRPr/>
            </a:pPr>
            <a:endParaRPr lang="zh-CN" altLang="en-US"/>
          </a:p>
        </p:txBody>
      </p:sp>
      <p:sp>
        <p:nvSpPr>
          <p:cNvPr id="6" name="灯片编号占位符 5"/>
          <p:cNvSpPr>
            <a:spLocks noGrp="1"/>
          </p:cNvSpPr>
          <p:nvPr>
            <p:ph type="sldNum" sz="quarter" idx="12"/>
          </p:nvPr>
        </p:nvSpPr>
        <p:spPr/>
        <p:txBody>
          <a:bodyPr/>
          <a:lstStyle>
            <a:extLst/>
          </a:lstStyle>
          <a:p>
            <a:pPr>
              <a:defRPr/>
            </a:pPr>
            <a:fld id="{AC84BA33-DCF1-4E7E-A326-3A0C3B47199D}" type="slidenum">
              <a:rPr lang="zh-CN" altLang="en-US" smtClean="0"/>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pPr>
              <a:defRPr/>
            </a:pPr>
            <a:fld id="{7271F2F1-B52E-4F8F-A418-D04CF8561410}" type="datetimeFigureOut">
              <a:rPr lang="zh-CN" altLang="en-US" smtClean="0"/>
              <a:pPr>
                <a:defRPr/>
              </a:pPr>
              <a:t>2015-04-09</a:t>
            </a:fld>
            <a:endParaRPr lang="zh-CN" altLang="en-US"/>
          </a:p>
        </p:txBody>
      </p:sp>
      <p:sp>
        <p:nvSpPr>
          <p:cNvPr id="5" name="页脚占位符 4"/>
          <p:cNvSpPr>
            <a:spLocks noGrp="1"/>
          </p:cNvSpPr>
          <p:nvPr>
            <p:ph type="ftr" sz="quarter" idx="11"/>
          </p:nvPr>
        </p:nvSpPr>
        <p:spPr/>
        <p:txBody>
          <a:bodyPr/>
          <a:lstStyle>
            <a:extLst/>
          </a:lstStyle>
          <a:p>
            <a:pPr>
              <a:defRPr/>
            </a:pPr>
            <a:endParaRPr lang="zh-CN" altLang="en-US"/>
          </a:p>
        </p:txBody>
      </p:sp>
      <p:sp>
        <p:nvSpPr>
          <p:cNvPr id="6" name="灯片编号占位符 5"/>
          <p:cNvSpPr>
            <a:spLocks noGrp="1"/>
          </p:cNvSpPr>
          <p:nvPr>
            <p:ph type="sldNum" sz="quarter" idx="12"/>
          </p:nvPr>
        </p:nvSpPr>
        <p:spPr/>
        <p:txBody>
          <a:bodyPr/>
          <a:lstStyle>
            <a:extLst/>
          </a:lstStyle>
          <a:p>
            <a:pPr>
              <a:defRPr/>
            </a:pPr>
            <a:fld id="{AE14A42B-C1E2-4F48-88F8-98AE7B0E39D4}" type="slidenum">
              <a:rPr lang="zh-CN" altLang="en-US" smtClean="0"/>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9DBC6182-6E5B-4C27-A290-8B14471B84B1}" type="datetimeFigureOut">
              <a:rPr lang="zh-CN" altLang="en-US"/>
              <a:pPr>
                <a:defRPr/>
              </a:pPr>
              <a:t>2015-04-09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93EBD7E-32A3-4105-9600-7C70E8CCA032}"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86146881-A9CE-438A-AC92-049CF3B29018}" type="datetimeFigureOut">
              <a:rPr lang="zh-CN" altLang="en-US"/>
              <a:pPr>
                <a:defRPr/>
              </a:pPr>
              <a:t>2015-04-09</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811C480E-FF4A-403D-8529-6EEA7376714A}"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2F288A55-17EF-44FC-8E4B-04A786BB47C2}" type="datetimeFigureOut">
              <a:rPr lang="zh-CN" altLang="en-US"/>
              <a:pPr>
                <a:defRPr/>
              </a:pPr>
              <a:t>2015-04-09</a:t>
            </a:fld>
            <a:endParaRPr lang="zh-CN" altLang="en-US"/>
          </a:p>
        </p:txBody>
      </p:sp>
      <p:sp>
        <p:nvSpPr>
          <p:cNvPr id="8" name="页脚占位符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29E6B9FD-501B-4E53-A0A1-25D95F02B193}"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A4EB36BB-9FC9-46A5-B428-CFC9D06D6CBA}" type="datetimeFigureOut">
              <a:rPr lang="zh-CN" altLang="en-US"/>
              <a:pPr>
                <a:defRPr/>
              </a:pPr>
              <a:t>2015-04-09</a:t>
            </a:fld>
            <a:endParaRPr lang="zh-CN" altLang="en-US"/>
          </a:p>
        </p:txBody>
      </p:sp>
      <p:sp>
        <p:nvSpPr>
          <p:cNvPr id="4" name="页脚占位符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BF231CE7-6BD6-4011-A4AF-5224B1D203DE}"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60491122-C6E3-4C3E-9776-38B9FFD2F74E}" type="datetimeFigureOut">
              <a:rPr lang="zh-CN" altLang="en-US"/>
              <a:pPr>
                <a:defRPr/>
              </a:pPr>
              <a:t>2015-04-09</a:t>
            </a:fld>
            <a:endParaRPr lang="zh-CN" altLang="en-US"/>
          </a:p>
        </p:txBody>
      </p:sp>
      <p:sp>
        <p:nvSpPr>
          <p:cNvPr id="3" name="页脚占位符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0D1D19A-4979-44DE-995D-53FE0C02C0E3}"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341DB110-6336-4C2A-AF39-EE7D82217AB2}" type="datetimeFigureOut">
              <a:rPr lang="zh-CN" altLang="en-US"/>
              <a:pPr>
                <a:defRPr/>
              </a:pPr>
              <a:t>2015-04-09</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D7A00625-17AA-4DEC-9B15-6BEF358CAE9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D9362F45-D9D3-41D6-8E5F-A6A4AA30EF7B}" type="datetimeFigureOut">
              <a:rPr lang="zh-CN" altLang="en-US"/>
              <a:pPr>
                <a:defRPr/>
              </a:pPr>
              <a:t>2015-04-09</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90BD4A09-6806-4C0C-B8D5-845A6C6ABE20}"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a:ea typeface="宋体" pitchFamily="2" charset="-122"/>
        </a:defRPr>
      </a:lvl2pPr>
      <a:lvl3pPr algn="ctr" rtl="0" eaLnBrk="0" fontAlgn="base" hangingPunct="0">
        <a:spcBef>
          <a:spcPct val="0"/>
        </a:spcBef>
        <a:spcAft>
          <a:spcPct val="0"/>
        </a:spcAft>
        <a:defRPr sz="4400">
          <a:solidFill>
            <a:schemeClr val="tx1"/>
          </a:solidFill>
          <a:latin typeface="Calibri"/>
          <a:ea typeface="宋体" pitchFamily="2" charset="-122"/>
        </a:defRPr>
      </a:lvl3pPr>
      <a:lvl4pPr algn="ctr" rtl="0" eaLnBrk="0" fontAlgn="base" hangingPunct="0">
        <a:spcBef>
          <a:spcPct val="0"/>
        </a:spcBef>
        <a:spcAft>
          <a:spcPct val="0"/>
        </a:spcAft>
        <a:defRPr sz="4400">
          <a:solidFill>
            <a:schemeClr val="tx1"/>
          </a:solidFill>
          <a:latin typeface="Calibri"/>
          <a:ea typeface="宋体" pitchFamily="2" charset="-122"/>
        </a:defRPr>
      </a:lvl4pPr>
      <a:lvl5pPr algn="ctr" rtl="0" eaLnBrk="0" fontAlgn="base" hangingPunct="0">
        <a:spcBef>
          <a:spcPct val="0"/>
        </a:spcBef>
        <a:spcAft>
          <a:spcPct val="0"/>
        </a:spcAft>
        <a:defRPr sz="4400">
          <a:solidFill>
            <a:schemeClr val="tx1"/>
          </a:solidFill>
          <a:latin typeface="Calibri"/>
          <a:ea typeface="宋体" pitchFamily="2" charset="-122"/>
        </a:defRPr>
      </a:lvl5pPr>
      <a:lvl6pPr marL="457200" algn="ctr" rtl="0" fontAlgn="base">
        <a:spcBef>
          <a:spcPct val="0"/>
        </a:spcBef>
        <a:spcAft>
          <a:spcPct val="0"/>
        </a:spcAft>
        <a:defRPr sz="4400">
          <a:solidFill>
            <a:schemeClr val="tx1"/>
          </a:solidFill>
          <a:latin typeface="Calibri"/>
          <a:ea typeface="宋体" pitchFamily="2" charset="-122"/>
        </a:defRPr>
      </a:lvl6pPr>
      <a:lvl7pPr marL="914400" algn="ctr" rtl="0" fontAlgn="base">
        <a:spcBef>
          <a:spcPct val="0"/>
        </a:spcBef>
        <a:spcAft>
          <a:spcPct val="0"/>
        </a:spcAft>
        <a:defRPr sz="4400">
          <a:solidFill>
            <a:schemeClr val="tx1"/>
          </a:solidFill>
          <a:latin typeface="Calibri"/>
          <a:ea typeface="宋体" pitchFamily="2" charset="-122"/>
        </a:defRPr>
      </a:lvl7pPr>
      <a:lvl8pPr marL="1371600" algn="ctr" rtl="0" fontAlgn="base">
        <a:spcBef>
          <a:spcPct val="0"/>
        </a:spcBef>
        <a:spcAft>
          <a:spcPct val="0"/>
        </a:spcAft>
        <a:defRPr sz="4400">
          <a:solidFill>
            <a:schemeClr val="tx1"/>
          </a:solidFill>
          <a:latin typeface="Calibri"/>
          <a:ea typeface="宋体" pitchFamily="2" charset="-122"/>
        </a:defRPr>
      </a:lvl8pPr>
      <a:lvl9pPr marL="1828800" algn="ctr" rtl="0" fontAlgn="base">
        <a:spcBef>
          <a:spcPct val="0"/>
        </a:spcBef>
        <a:spcAft>
          <a:spcPct val="0"/>
        </a:spcAft>
        <a:defRPr sz="4400">
          <a:solidFill>
            <a:schemeClr val="tx1"/>
          </a:solidFill>
          <a:latin typeface="Calibri"/>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061DAE4E-30EC-42CE-AD14-BC0806A43E60}" type="datetimeFigureOut">
              <a:rPr lang="zh-CN" altLang="en-US" smtClean="0"/>
              <a:pPr>
                <a:defRPr/>
              </a:pPr>
              <a:t>2015-04-09</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F47F38A-E2F0-46B2-9B98-0E78F6CE3336}" type="slidenum">
              <a:rPr lang="zh-CN" altLang="en-US" smtClean="0"/>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018" r:id="rId1"/>
    <p:sldLayoutId id="2147484019" r:id="rId2"/>
    <p:sldLayoutId id="2147484020" r:id="rId3"/>
    <p:sldLayoutId id="2147484021" r:id="rId4"/>
    <p:sldLayoutId id="2147484022" r:id="rId5"/>
    <p:sldLayoutId id="2147484023" r:id="rId6"/>
    <p:sldLayoutId id="2147484024" r:id="rId7"/>
    <p:sldLayoutId id="2147484025" r:id="rId8"/>
    <p:sldLayoutId id="2147484026" r:id="rId9"/>
    <p:sldLayoutId id="2147484027" r:id="rId10"/>
    <p:sldLayoutId id="2147484028"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comments" Target="../comments/comment1.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8.gif"/></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comments" Target="../comments/commen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gif"/><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gif"/><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6.gif"/><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6.gif"/><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36.png"/><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 Id="rId4" Type="http://schemas.openxmlformats.org/officeDocument/2006/relationships/comments" Target="../comments/comment5.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3.xml"/><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16386" name="标题 1"/>
          <p:cNvSpPr>
            <a:spLocks noGrp="1"/>
          </p:cNvSpPr>
          <p:nvPr>
            <p:ph type="ctrTitle"/>
          </p:nvPr>
        </p:nvSpPr>
        <p:spPr>
          <a:xfrm>
            <a:off x="395288" y="1268413"/>
            <a:ext cx="8353425" cy="1079500"/>
          </a:xfrm>
        </p:spPr>
        <p:txBody>
          <a:bodyPr>
            <a:normAutofit/>
          </a:bodyPr>
          <a:lstStyle/>
          <a:p>
            <a:pPr algn="ctr" eaLnBrk="1" hangingPunct="1"/>
            <a:r>
              <a:rPr lang="zh-CN" altLang="en-US" b="0" dirty="0" smtClean="0">
                <a:solidFill>
                  <a:schemeClr val="tx1"/>
                </a:solidFill>
                <a:effectLst/>
                <a:latin typeface="宋体" pitchFamily="2" charset="-122"/>
                <a:ea typeface="宋体" pitchFamily="2" charset="-122"/>
              </a:rPr>
              <a:t>性能测试</a:t>
            </a:r>
            <a:r>
              <a:rPr lang="en-US" altLang="zh-CN" b="0" dirty="0" smtClean="0">
                <a:solidFill>
                  <a:schemeClr val="tx1"/>
                </a:solidFill>
                <a:effectLst/>
                <a:latin typeface="宋体" pitchFamily="2" charset="-122"/>
                <a:ea typeface="宋体" pitchFamily="2" charset="-122"/>
              </a:rPr>
              <a:t>-</a:t>
            </a:r>
            <a:r>
              <a:rPr lang="en-US" altLang="zh-CN" dirty="0" smtClean="0">
                <a:solidFill>
                  <a:schemeClr val="tx1"/>
                </a:solidFill>
                <a:effectLst/>
                <a:latin typeface="宋体" pitchFamily="2" charset="-122"/>
                <a:ea typeface="宋体" pitchFamily="2" charset="-122"/>
              </a:rPr>
              <a:t>LoadRunner</a:t>
            </a:r>
            <a:endParaRPr lang="zh-CN" altLang="en-US" dirty="0" smtClean="0">
              <a:solidFill>
                <a:schemeClr val="tx1"/>
              </a:solidFill>
              <a:effectLst/>
              <a:latin typeface="宋体" pitchFamily="2" charset="-122"/>
              <a:ea typeface="宋体" pitchFamily="2" charset="-122"/>
            </a:endParaRPr>
          </a:p>
        </p:txBody>
      </p:sp>
      <p:sp>
        <p:nvSpPr>
          <p:cNvPr id="3" name="TextBox 2"/>
          <p:cNvSpPr txBox="1"/>
          <p:nvPr/>
        </p:nvSpPr>
        <p:spPr>
          <a:xfrm>
            <a:off x="1357290" y="5715016"/>
            <a:ext cx="5821081" cy="646331"/>
          </a:xfrm>
          <a:prstGeom prst="rect">
            <a:avLst/>
          </a:prstGeom>
          <a:noFill/>
        </p:spPr>
        <p:txBody>
          <a:bodyPr wrap="none" rtlCol="0" anchor="t">
            <a:spAutoFit/>
          </a:bodyPr>
          <a:lstStyle/>
          <a:p>
            <a:pPr algn="ctr"/>
            <a:r>
              <a:rPr lang="zh-CN" altLang="en-US" b="1" dirty="0" smtClean="0">
                <a:latin typeface="微软雅黑" pitchFamily="34" charset="-122"/>
                <a:ea typeface="微软雅黑" pitchFamily="34" charset="-122"/>
              </a:rPr>
              <a:t>深   圳   市   泽   林   信   息   咨   询   有   限   公   司</a:t>
            </a:r>
            <a:endParaRPr lang="en-US" altLang="zh-CN" b="1" dirty="0" smtClean="0">
              <a:latin typeface="微软雅黑" pitchFamily="34" charset="-122"/>
              <a:ea typeface="微软雅黑" pitchFamily="34" charset="-122"/>
            </a:endParaRPr>
          </a:p>
          <a:p>
            <a:pPr algn="ctr"/>
            <a:r>
              <a:rPr lang="en-US" altLang="zh-CN" sz="1700" dirty="0" smtClean="0">
                <a:latin typeface="微软雅黑" pitchFamily="34" charset="-122"/>
                <a:ea typeface="微软雅黑" pitchFamily="34" charset="-122"/>
              </a:rPr>
              <a:t> Shenzhen  </a:t>
            </a:r>
            <a:r>
              <a:rPr lang="en-US" altLang="zh-CN" sz="1700" dirty="0" err="1" smtClean="0">
                <a:latin typeface="微软雅黑" pitchFamily="34" charset="-122"/>
                <a:ea typeface="微软雅黑" pitchFamily="34" charset="-122"/>
              </a:rPr>
              <a:t>Zelin</a:t>
            </a:r>
            <a:r>
              <a:rPr lang="en-US" altLang="zh-CN" sz="1700" dirty="0" smtClean="0">
                <a:latin typeface="微软雅黑" pitchFamily="34" charset="-122"/>
                <a:ea typeface="微软雅黑" pitchFamily="34" charset="-122"/>
              </a:rPr>
              <a:t>  Information  Consulting  Co . , LTD</a:t>
            </a:r>
            <a:endParaRPr lang="zh-CN" altLang="en-US" sz="1700" dirty="0">
              <a:latin typeface="微软雅黑" pitchFamily="34" charset="-122"/>
              <a:ea typeface="微软雅黑" pitchFamily="34" charset="-122"/>
            </a:endParaRPr>
          </a:p>
        </p:txBody>
      </p:sp>
      <p:pic>
        <p:nvPicPr>
          <p:cNvPr id="4" name="Picture 2"/>
          <p:cNvPicPr>
            <a:picLocks noChangeAspect="1" noChangeArrowheads="1"/>
          </p:cNvPicPr>
          <p:nvPr/>
        </p:nvPicPr>
        <p:blipFill>
          <a:blip r:embed="rId3" cstate="print"/>
          <a:srcRect/>
          <a:stretch>
            <a:fillRect/>
          </a:stretch>
        </p:blipFill>
        <p:spPr bwMode="auto">
          <a:xfrm>
            <a:off x="7606660" y="5300662"/>
            <a:ext cx="1537372" cy="1557338"/>
          </a:xfrm>
          <a:prstGeom prst="rect">
            <a:avLst/>
          </a:prstGeom>
          <a:noFill/>
          <a:ln w="9525">
            <a:noFill/>
            <a:miter lim="800000"/>
            <a:headEnd/>
            <a:tailEnd/>
          </a:ln>
          <a:effectLst/>
        </p:spPr>
      </p:pic>
      <p:pic>
        <p:nvPicPr>
          <p:cNvPr id="5" name="Picture 5"/>
          <p:cNvPicPr>
            <a:picLocks noChangeAspect="1" noChangeArrowheads="1"/>
          </p:cNvPicPr>
          <p:nvPr/>
        </p:nvPicPr>
        <p:blipFill>
          <a:blip r:embed="rId4" cstate="print">
            <a:lum/>
          </a:blip>
          <a:srcRect/>
          <a:stretch>
            <a:fillRect/>
          </a:stretch>
        </p:blipFill>
        <p:spPr bwMode="auto">
          <a:xfrm>
            <a:off x="0" y="0"/>
            <a:ext cx="2935682" cy="1571636"/>
          </a:xfrm>
          <a:prstGeom prst="rect">
            <a:avLst/>
          </a:prstGeom>
          <a:noFill/>
          <a:ln w="9525">
            <a:noFill/>
            <a:miter lim="800000"/>
            <a:headEnd/>
            <a:tailEnd/>
          </a:ln>
          <a:effectLst>
            <a:outerShdw blurRad="50800" dist="50800" dir="5400000" algn="ctr" rotWithShape="0">
              <a:srgbClr val="000000">
                <a:alpha val="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728" indent="0">
              <a:buNone/>
            </a:pPr>
            <a:endParaRPr lang="zh-CN" altLang="en-US" dirty="0"/>
          </a:p>
        </p:txBody>
      </p:sp>
      <p:sp>
        <p:nvSpPr>
          <p:cNvPr id="3" name="标题 2"/>
          <p:cNvSpPr>
            <a:spLocks noGrp="1"/>
          </p:cNvSpPr>
          <p:nvPr>
            <p:ph type="title"/>
          </p:nvPr>
        </p:nvSpPr>
        <p:spPr/>
        <p:txBody>
          <a:bodyPr/>
          <a:lstStyle/>
          <a:p>
            <a:r>
              <a:rPr lang="en-US" altLang="zh-CN" dirty="0" smtClean="0"/>
              <a:t>LR</a:t>
            </a:r>
            <a:r>
              <a:rPr lang="zh-CN" altLang="en-US" dirty="0" smtClean="0"/>
              <a:t>的解决方案 </a:t>
            </a:r>
            <a:endParaRPr lang="zh-CN" altLang="en-US" sz="4000" dirty="0"/>
          </a:p>
        </p:txBody>
      </p:sp>
      <p:pic>
        <p:nvPicPr>
          <p:cNvPr id="2050" name="Picture 2" descr="H:\捕获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556793"/>
            <a:ext cx="8093719" cy="434645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5652120" y="5031250"/>
            <a:ext cx="2476501" cy="400110"/>
          </a:xfrm>
          <a:prstGeom prst="rect">
            <a:avLst/>
          </a:prstGeom>
          <a:noFill/>
        </p:spPr>
        <p:txBody>
          <a:bodyPr wrap="square" lIns="91440" tIns="45720" rIns="91440" bIns="45720">
            <a:spAutoFit/>
          </a:bodyPr>
          <a:lstStyle/>
          <a:p>
            <a:pPr algn="ctr"/>
            <a:r>
              <a:rPr lang="zh-CN" altLang="en-US" sz="2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被测系统 </a:t>
            </a:r>
            <a:endParaRPr lang="zh-CN" alt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 name="矩形 5"/>
          <p:cNvSpPr/>
          <p:nvPr/>
        </p:nvSpPr>
        <p:spPr>
          <a:xfrm>
            <a:off x="2523340" y="5431360"/>
            <a:ext cx="1217000" cy="400110"/>
          </a:xfrm>
          <a:prstGeom prst="rect">
            <a:avLst/>
          </a:prstGeom>
          <a:noFill/>
        </p:spPr>
        <p:txBody>
          <a:bodyPr wrap="none" lIns="91440" tIns="45720" rIns="91440" bIns="45720">
            <a:spAutoFit/>
          </a:bodyPr>
          <a:lstStyle/>
          <a:p>
            <a:pPr algn="ctr"/>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压力产生</a:t>
            </a:r>
            <a:endParaRPr lang="zh-CN" alt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4021876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LR</a:t>
            </a:r>
            <a:r>
              <a:rPr lang="zh-CN" altLang="en-US" sz="4000" dirty="0" smtClean="0"/>
              <a:t>录制</a:t>
            </a:r>
            <a:r>
              <a:rPr lang="zh-CN" altLang="en-US" dirty="0" smtClean="0"/>
              <a:t>原理</a:t>
            </a:r>
            <a:endParaRPr lang="zh-CN" altLang="en-US" dirty="0"/>
          </a:p>
        </p:txBody>
      </p:sp>
      <p:pic>
        <p:nvPicPr>
          <p:cNvPr id="3074" name="Picture 2" descr="H:\捕获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340768"/>
            <a:ext cx="7896225" cy="4310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774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55000" lnSpcReduction="20000"/>
          </a:bodyPr>
          <a:lstStyle/>
          <a:p>
            <a:r>
              <a:rPr lang="en-US" altLang="zh-CN" dirty="0" err="1" smtClean="0"/>
              <a:t>LoadRunner</a:t>
            </a:r>
            <a:r>
              <a:rPr lang="zh-CN" altLang="en-US" dirty="0" smtClean="0"/>
              <a:t>由四大组件组成：</a:t>
            </a:r>
            <a:r>
              <a:rPr lang="en-US" altLang="zh-CN" dirty="0" err="1" smtClean="0"/>
              <a:t>VuGen</a:t>
            </a:r>
            <a:r>
              <a:rPr lang="zh-CN" altLang="en-US" dirty="0" smtClean="0"/>
              <a:t>、控制器、负载发生器和分析器。</a:t>
            </a:r>
          </a:p>
          <a:p>
            <a:endParaRPr lang="zh-CN" altLang="en-US" dirty="0" smtClean="0"/>
          </a:p>
          <a:p>
            <a:r>
              <a:rPr lang="en-US" altLang="zh-CN" dirty="0" smtClean="0"/>
              <a:t>1</a:t>
            </a:r>
            <a:r>
              <a:rPr lang="zh-CN" altLang="en-US" dirty="0" smtClean="0"/>
              <a:t>、</a:t>
            </a:r>
            <a:r>
              <a:rPr lang="en-US" altLang="zh-CN" dirty="0" err="1" smtClean="0"/>
              <a:t>VuGen</a:t>
            </a:r>
            <a:r>
              <a:rPr lang="zh-CN" altLang="en-US" dirty="0" smtClean="0"/>
              <a:t>发生器：捕捉用户的业务流，并最终将其录制成一个脚本：（</a:t>
            </a:r>
            <a:r>
              <a:rPr lang="en-US" altLang="zh-CN" dirty="0" smtClean="0"/>
              <a:t>1</a:t>
            </a:r>
            <a:r>
              <a:rPr lang="zh-CN" altLang="en-US" dirty="0" smtClean="0"/>
              <a:t>）选择相应的一种协议；（</a:t>
            </a:r>
            <a:r>
              <a:rPr lang="en-US" altLang="zh-CN" dirty="0" smtClean="0"/>
              <a:t>2</a:t>
            </a:r>
            <a:r>
              <a:rPr lang="zh-CN" altLang="en-US" dirty="0" smtClean="0"/>
              <a:t>）在客户端模拟用户使用过程中的业务流程，并录制成一个脚本；（</a:t>
            </a:r>
            <a:r>
              <a:rPr lang="en-US" altLang="zh-CN" dirty="0" smtClean="0"/>
              <a:t>3</a:t>
            </a:r>
            <a:r>
              <a:rPr lang="zh-CN" altLang="en-US" dirty="0" smtClean="0"/>
              <a:t>）编辑脚本和设置</a:t>
            </a:r>
            <a:r>
              <a:rPr lang="en-US" altLang="zh-CN" dirty="0" smtClean="0"/>
              <a:t>Run-Time Settings</a:t>
            </a:r>
            <a:r>
              <a:rPr lang="zh-CN" altLang="en-US" dirty="0" smtClean="0"/>
              <a:t>项；（</a:t>
            </a:r>
            <a:r>
              <a:rPr lang="en-US" altLang="zh-CN" dirty="0" smtClean="0"/>
              <a:t>4</a:t>
            </a:r>
            <a:r>
              <a:rPr lang="zh-CN" altLang="en-US" dirty="0" smtClean="0"/>
              <a:t>）编译脚本生成一个没有错误的可运行的脚本。</a:t>
            </a:r>
          </a:p>
          <a:p>
            <a:endParaRPr lang="zh-CN" altLang="en-US" dirty="0" smtClean="0"/>
          </a:p>
          <a:p>
            <a:r>
              <a:rPr lang="en-US" altLang="zh-CN" dirty="0" smtClean="0"/>
              <a:t>2</a:t>
            </a:r>
            <a:r>
              <a:rPr lang="zh-CN" altLang="en-US" dirty="0" smtClean="0"/>
              <a:t>、控制器（</a:t>
            </a:r>
            <a:r>
              <a:rPr lang="en-US" altLang="zh-CN" dirty="0" smtClean="0"/>
              <a:t>Controller</a:t>
            </a:r>
            <a:r>
              <a:rPr lang="zh-CN" altLang="en-US" dirty="0" smtClean="0"/>
              <a:t>）：（</a:t>
            </a:r>
            <a:r>
              <a:rPr lang="en-US" altLang="zh-CN" dirty="0" smtClean="0"/>
              <a:t>1</a:t>
            </a:r>
            <a:r>
              <a:rPr lang="zh-CN" altLang="en-US" dirty="0" smtClean="0"/>
              <a:t>）设计场景，包括手动场景设计和目标场景设计两种方式；（</a:t>
            </a:r>
            <a:r>
              <a:rPr lang="en-US" altLang="zh-CN" dirty="0" smtClean="0"/>
              <a:t>2</a:t>
            </a:r>
            <a:r>
              <a:rPr lang="zh-CN" altLang="en-US" dirty="0" smtClean="0"/>
              <a:t>）场景监控，可以实时监控脚本的运行的情况。可以通过添加计数器来监控</a:t>
            </a:r>
            <a:r>
              <a:rPr lang="en-US" altLang="zh-CN" dirty="0" smtClean="0"/>
              <a:t>Windows</a:t>
            </a:r>
            <a:r>
              <a:rPr lang="zh-CN" altLang="en-US" dirty="0" smtClean="0"/>
              <a:t>资源、应用服务器和数据库使用情况。</a:t>
            </a:r>
          </a:p>
          <a:p>
            <a:endParaRPr lang="zh-CN" altLang="en-US" dirty="0" smtClean="0"/>
          </a:p>
          <a:p>
            <a:r>
              <a:rPr lang="zh-CN" altLang="en-US" dirty="0" smtClean="0"/>
              <a:t>场景设计的目的是设计出一个最接近用户实际使用的场景，场景设计越接近用户使用的实际情况，测试出来的数据就越接近真实值。</a:t>
            </a:r>
          </a:p>
          <a:p>
            <a:endParaRPr lang="zh-CN" altLang="en-US" dirty="0" smtClean="0"/>
          </a:p>
          <a:p>
            <a:r>
              <a:rPr lang="en-US" altLang="zh-CN" dirty="0" smtClean="0"/>
              <a:t>3</a:t>
            </a:r>
            <a:r>
              <a:rPr lang="zh-CN" altLang="en-US" dirty="0" smtClean="0"/>
              <a:t>、负载发生器（</a:t>
            </a:r>
            <a:r>
              <a:rPr lang="en-US" altLang="zh-CN" dirty="0" smtClean="0"/>
              <a:t>Load Generators</a:t>
            </a:r>
            <a:r>
              <a:rPr lang="zh-CN" altLang="en-US" dirty="0" smtClean="0"/>
              <a:t>）：模拟用户对服务器提交请求。</a:t>
            </a:r>
          </a:p>
          <a:p>
            <a:r>
              <a:rPr lang="zh-CN" altLang="en-US" dirty="0" smtClean="0"/>
              <a:t>通常，在性能测试过程中会将控制器和负载发生器分开；当使用多台负载发生器时，一定要保证负载均衡（指在进行性能测试的过程中，保证每台负载发生器均匀地对服务器进行施压）。</a:t>
            </a:r>
          </a:p>
          <a:p>
            <a:endParaRPr lang="zh-CN" altLang="en-US" dirty="0" smtClean="0"/>
          </a:p>
          <a:p>
            <a:r>
              <a:rPr lang="en-US" altLang="zh-CN" dirty="0" smtClean="0"/>
              <a:t>4</a:t>
            </a:r>
            <a:r>
              <a:rPr lang="zh-CN" altLang="en-US" dirty="0" smtClean="0"/>
              <a:t>、分析器（</a:t>
            </a:r>
            <a:r>
              <a:rPr lang="en-US" altLang="zh-CN" dirty="0" smtClean="0"/>
              <a:t>Analysis</a:t>
            </a:r>
            <a:r>
              <a:rPr lang="zh-CN" altLang="en-US" dirty="0" smtClean="0"/>
              <a:t>）：主要用于对测试结果进行分析。</a:t>
            </a:r>
            <a:endParaRPr lang="zh-CN" altLang="en-US" dirty="0"/>
          </a:p>
        </p:txBody>
      </p:sp>
      <p:sp>
        <p:nvSpPr>
          <p:cNvPr id="3" name="标题 2"/>
          <p:cNvSpPr>
            <a:spLocks noGrp="1"/>
          </p:cNvSpPr>
          <p:nvPr>
            <p:ph type="title"/>
          </p:nvPr>
        </p:nvSpPr>
        <p:spPr/>
        <p:txBody>
          <a:bodyPr/>
          <a:lstStyle/>
          <a:p>
            <a:r>
              <a:rPr lang="en-US" altLang="zh-CN" dirty="0" err="1" smtClean="0"/>
              <a:t>LoadRunner</a:t>
            </a:r>
            <a:r>
              <a:rPr lang="zh-CN" altLang="en-US" dirty="0" smtClean="0"/>
              <a:t>工作原理</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LoadRunner</a:t>
            </a:r>
            <a:r>
              <a:rPr lang="zh-CN" altLang="zh-CN" dirty="0" smtClean="0"/>
              <a:t>简介</a:t>
            </a:r>
            <a:endParaRPr lang="zh-CN" altLang="en-US" dirty="0"/>
          </a:p>
        </p:txBody>
      </p:sp>
      <p:sp>
        <p:nvSpPr>
          <p:cNvPr id="5" name="矩形 4"/>
          <p:cNvSpPr/>
          <p:nvPr/>
        </p:nvSpPr>
        <p:spPr>
          <a:xfrm>
            <a:off x="251520" y="1124744"/>
            <a:ext cx="8640960" cy="5355312"/>
          </a:xfrm>
          <a:prstGeom prst="rect">
            <a:avLst/>
          </a:prstGeom>
        </p:spPr>
        <p:txBody>
          <a:bodyPr wrap="square">
            <a:spAutoFit/>
          </a:bodyPr>
          <a:lstStyle/>
          <a:p>
            <a:r>
              <a:rPr lang="en-US" altLang="zh-CN" dirty="0">
                <a:latin typeface="+mj-ea"/>
                <a:ea typeface="+mj-ea"/>
              </a:rPr>
              <a:t> </a:t>
            </a:r>
            <a:r>
              <a:rPr lang="en-US" altLang="zh-CN" dirty="0" smtClean="0">
                <a:latin typeface="+mj-ea"/>
                <a:ea typeface="+mj-ea"/>
              </a:rPr>
              <a:t>   </a:t>
            </a:r>
            <a:r>
              <a:rPr lang="en-US" altLang="zh-CN" b="1" dirty="0" smtClean="0"/>
              <a:t>LoadRunner</a:t>
            </a:r>
            <a:r>
              <a:rPr lang="zh-CN" altLang="zh-CN" b="1" dirty="0"/>
              <a:t>是一种预测系统行为和性能的负载测试工具。</a:t>
            </a:r>
            <a:r>
              <a:rPr lang="zh-CN" altLang="zh-CN" dirty="0"/>
              <a:t>它通过模拟实际用户的操作行为和实行实时性能监测，来帮助测试人员更快的查找和发现</a:t>
            </a:r>
            <a:r>
              <a:rPr lang="zh-CN" altLang="zh-CN" dirty="0" smtClean="0"/>
              <a:t>问题</a:t>
            </a:r>
            <a:r>
              <a:rPr lang="zh-CN" altLang="en-US" dirty="0" smtClean="0"/>
              <a:t>。</a:t>
            </a:r>
            <a:r>
              <a:rPr lang="en-US" altLang="zh-CN" dirty="0" smtClean="0"/>
              <a:t>LoadRunner</a:t>
            </a:r>
            <a:r>
              <a:rPr lang="zh-CN" altLang="zh-CN" dirty="0"/>
              <a:t>适用于各种体系架构，能支持广泛的协议和技术，为测试的特殊环境提供特殊的解决方案。通过使用</a:t>
            </a:r>
            <a:r>
              <a:rPr lang="en-US" altLang="zh-CN" dirty="0"/>
              <a:t>LoadRunner</a:t>
            </a:r>
            <a:r>
              <a:rPr lang="zh-CN" altLang="zh-CN" dirty="0"/>
              <a:t>，企业能最大限度地缩短测试时间，优化性能并加速应用系统的发布周期。 </a:t>
            </a:r>
            <a:endParaRPr lang="en-US" altLang="zh-CN" dirty="0" smtClean="0"/>
          </a:p>
          <a:p>
            <a:r>
              <a:rPr lang="en-US" altLang="zh-CN" dirty="0">
                <a:latin typeface="+mj-ea"/>
                <a:ea typeface="+mj-ea"/>
              </a:rPr>
              <a:t> </a:t>
            </a:r>
            <a:r>
              <a:rPr lang="en-US" altLang="zh-CN" dirty="0" smtClean="0">
                <a:latin typeface="+mj-ea"/>
                <a:ea typeface="+mj-ea"/>
              </a:rPr>
              <a:t>   </a:t>
            </a:r>
            <a:r>
              <a:rPr lang="en-US" altLang="zh-CN" dirty="0" smtClean="0"/>
              <a:t>LoadRunner</a:t>
            </a:r>
            <a:r>
              <a:rPr lang="zh-CN" altLang="zh-CN" dirty="0"/>
              <a:t>提供了</a:t>
            </a:r>
            <a:r>
              <a:rPr lang="en-US" altLang="zh-CN" dirty="0"/>
              <a:t>3</a:t>
            </a:r>
            <a:r>
              <a:rPr lang="zh-CN" altLang="zh-CN" dirty="0"/>
              <a:t>大主要模块，这</a:t>
            </a:r>
            <a:r>
              <a:rPr lang="en-US" altLang="zh-CN" dirty="0"/>
              <a:t>3</a:t>
            </a:r>
            <a:r>
              <a:rPr lang="zh-CN" altLang="zh-CN" dirty="0"/>
              <a:t>个模块既可以作为独立的工具分别完成各自的功能，又可以作为</a:t>
            </a:r>
            <a:r>
              <a:rPr lang="en-US" altLang="zh-CN" dirty="0"/>
              <a:t>LoadRunner</a:t>
            </a:r>
            <a:r>
              <a:rPr lang="zh-CN" altLang="zh-CN" dirty="0"/>
              <a:t>的一部分彼此衔接，与其他模块共同完成软件性能的整体测试。这</a:t>
            </a:r>
            <a:r>
              <a:rPr lang="en-US" altLang="zh-CN" dirty="0"/>
              <a:t>3</a:t>
            </a:r>
            <a:r>
              <a:rPr lang="zh-CN" altLang="zh-CN" dirty="0"/>
              <a:t>大模块分别是</a:t>
            </a:r>
            <a:r>
              <a:rPr lang="zh-CN" altLang="zh-CN" dirty="0" smtClean="0"/>
              <a:t>：</a:t>
            </a:r>
            <a:endParaRPr lang="zh-CN" altLang="zh-CN" dirty="0"/>
          </a:p>
          <a:p>
            <a:r>
              <a:rPr lang="en-US" altLang="zh-CN" b="1" dirty="0" smtClean="0">
                <a:latin typeface="+mj-ea"/>
                <a:ea typeface="+mj-ea"/>
              </a:rPr>
              <a:t>    </a:t>
            </a:r>
            <a:r>
              <a:rPr lang="en-US" altLang="zh-CN" b="1" dirty="0" smtClean="0"/>
              <a:t>Virtual </a:t>
            </a:r>
            <a:r>
              <a:rPr lang="en-US" altLang="zh-CN" b="1" dirty="0"/>
              <a:t>User Generator  </a:t>
            </a:r>
            <a:r>
              <a:rPr lang="en-US" altLang="zh-CN" b="1" dirty="0" smtClean="0"/>
              <a:t> </a:t>
            </a:r>
            <a:r>
              <a:rPr lang="zh-CN" altLang="zh-CN" b="1" dirty="0" smtClean="0"/>
              <a:t>—— </a:t>
            </a:r>
            <a:r>
              <a:rPr lang="zh-CN" altLang="zh-CN" b="1" dirty="0"/>
              <a:t>用于录制性能测试</a:t>
            </a:r>
            <a:r>
              <a:rPr lang="zh-CN" altLang="zh-CN" b="1" dirty="0" smtClean="0"/>
              <a:t>脚本</a:t>
            </a:r>
            <a:endParaRPr lang="zh-CN" altLang="zh-CN" b="1" dirty="0"/>
          </a:p>
          <a:p>
            <a:r>
              <a:rPr lang="en-US" altLang="zh-CN" b="1" dirty="0" smtClean="0">
                <a:latin typeface="+mj-ea"/>
                <a:ea typeface="+mj-ea"/>
              </a:rPr>
              <a:t>    </a:t>
            </a:r>
            <a:r>
              <a:rPr lang="en-US" altLang="zh-CN" b="1" dirty="0" smtClean="0"/>
              <a:t>LoadRunner </a:t>
            </a:r>
            <a:r>
              <a:rPr lang="en-US" altLang="zh-CN" b="1" dirty="0"/>
              <a:t>Controller   </a:t>
            </a:r>
            <a:r>
              <a:rPr lang="zh-CN" altLang="zh-CN" b="1" dirty="0"/>
              <a:t>—— 用于创建、运行和监控</a:t>
            </a:r>
            <a:r>
              <a:rPr lang="zh-CN" altLang="zh-CN" b="1" dirty="0" smtClean="0"/>
              <a:t>场景</a:t>
            </a:r>
            <a:endParaRPr lang="zh-CN" altLang="zh-CN" b="1" dirty="0"/>
          </a:p>
          <a:p>
            <a:r>
              <a:rPr lang="en-US" altLang="zh-CN" b="1" dirty="0" smtClean="0">
                <a:latin typeface="+mj-ea"/>
                <a:ea typeface="+mj-ea"/>
              </a:rPr>
              <a:t>    </a:t>
            </a:r>
            <a:r>
              <a:rPr lang="en-US" altLang="zh-CN" b="1" dirty="0" smtClean="0"/>
              <a:t>LoadRunner </a:t>
            </a:r>
            <a:r>
              <a:rPr lang="en-US" altLang="zh-CN" b="1" dirty="0"/>
              <a:t>Analysis    </a:t>
            </a:r>
            <a:r>
              <a:rPr lang="en-US" altLang="zh-CN" b="1" dirty="0" smtClean="0"/>
              <a:t>  </a:t>
            </a:r>
            <a:r>
              <a:rPr lang="zh-CN" altLang="zh-CN" b="1" dirty="0"/>
              <a:t>—— 用于分析性能测试</a:t>
            </a:r>
            <a:r>
              <a:rPr lang="zh-CN" altLang="zh-CN" b="1" dirty="0" smtClean="0"/>
              <a:t>结果</a:t>
            </a:r>
            <a:endParaRPr lang="en-US" altLang="zh-CN" b="1" dirty="0" smtClean="0"/>
          </a:p>
          <a:p>
            <a:endParaRPr lang="zh-CN" altLang="zh-CN" dirty="0"/>
          </a:p>
          <a:p>
            <a:r>
              <a:rPr lang="en-US" altLang="zh-CN" dirty="0"/>
              <a:t> </a:t>
            </a:r>
            <a:endParaRPr lang="en-US" altLang="zh-CN" dirty="0" smtClean="0"/>
          </a:p>
          <a:p>
            <a:pPr lvl="0"/>
            <a:r>
              <a:rPr lang="en-US" altLang="zh-CN" dirty="0" smtClean="0"/>
              <a:t>        </a:t>
            </a:r>
            <a:r>
              <a:rPr lang="en-US" altLang="zh-CN" dirty="0" smtClean="0">
                <a:latin typeface="+mj-ea"/>
                <a:ea typeface="+mj-ea"/>
              </a:rPr>
              <a:t>LoadRunner</a:t>
            </a:r>
            <a:r>
              <a:rPr lang="zh-CN" altLang="en-US" dirty="0" smtClean="0">
                <a:latin typeface="+mj-ea"/>
                <a:ea typeface="+mj-ea"/>
              </a:rPr>
              <a:t>的安装过程比较简单，</a:t>
            </a:r>
            <a:r>
              <a:rPr lang="zh-CN" altLang="zh-CN" dirty="0" smtClean="0">
                <a:latin typeface="+mj-ea"/>
                <a:ea typeface="+mj-ea"/>
              </a:rPr>
              <a:t>运行</a:t>
            </a:r>
            <a:r>
              <a:rPr lang="en-US" altLang="zh-CN" dirty="0" smtClean="0">
                <a:latin typeface="+mj-ea"/>
                <a:ea typeface="+mj-ea"/>
              </a:rPr>
              <a:t>setup.exe</a:t>
            </a:r>
            <a:r>
              <a:rPr lang="zh-CN" altLang="en-US" dirty="0" smtClean="0">
                <a:latin typeface="+mj-ea"/>
                <a:ea typeface="+mj-ea"/>
              </a:rPr>
              <a:t>，</a:t>
            </a:r>
            <a:r>
              <a:rPr lang="zh-CN" altLang="zh-CN" dirty="0" smtClean="0">
                <a:latin typeface="+mj-ea"/>
                <a:ea typeface="+mj-ea"/>
              </a:rPr>
              <a:t>点击</a:t>
            </a:r>
            <a:r>
              <a:rPr lang="zh-CN" altLang="en-US" dirty="0" smtClean="0">
                <a:latin typeface="+mj-ea"/>
                <a:ea typeface="+mj-ea"/>
              </a:rPr>
              <a:t>“</a:t>
            </a:r>
            <a:r>
              <a:rPr lang="en-US" altLang="zh-CN" dirty="0" smtClean="0">
                <a:latin typeface="+mj-ea"/>
                <a:ea typeface="+mj-ea"/>
              </a:rPr>
              <a:t>LoadRunner</a:t>
            </a:r>
            <a:r>
              <a:rPr lang="zh-CN" altLang="zh-CN" dirty="0">
                <a:latin typeface="+mj-ea"/>
                <a:ea typeface="+mj-ea"/>
              </a:rPr>
              <a:t>完整</a:t>
            </a:r>
            <a:r>
              <a:rPr lang="zh-CN" altLang="zh-CN" dirty="0" smtClean="0">
                <a:latin typeface="+mj-ea"/>
                <a:ea typeface="+mj-ea"/>
              </a:rPr>
              <a:t>安装</a:t>
            </a:r>
            <a:r>
              <a:rPr lang="en-US" altLang="zh-CN" dirty="0" smtClean="0">
                <a:latin typeface="+mj-ea"/>
                <a:ea typeface="+mj-ea"/>
              </a:rPr>
              <a:t>”</a:t>
            </a:r>
            <a:r>
              <a:rPr lang="zh-CN" altLang="en-US" dirty="0" smtClean="0">
                <a:latin typeface="+mj-ea"/>
                <a:ea typeface="+mj-ea"/>
              </a:rPr>
              <a:t>，按照向导逐步安装就可以了。</a:t>
            </a:r>
            <a:endParaRPr lang="en-US" altLang="zh-CN" dirty="0" smtClean="0">
              <a:latin typeface="+mj-ea"/>
              <a:ea typeface="+mj-ea"/>
            </a:endParaRPr>
          </a:p>
          <a:p>
            <a:pPr lvl="0"/>
            <a:r>
              <a:rPr lang="en-US" altLang="zh-CN" dirty="0" smtClean="0">
                <a:latin typeface="+mj-ea"/>
                <a:ea typeface="+mj-ea"/>
              </a:rPr>
              <a:t>     </a:t>
            </a:r>
            <a:r>
              <a:rPr lang="zh-CN" altLang="en-US" dirty="0" smtClean="0">
                <a:latin typeface="+mj-ea"/>
                <a:ea typeface="+mj-ea"/>
              </a:rPr>
              <a:t>提示：</a:t>
            </a:r>
            <a:r>
              <a:rPr lang="zh-CN" altLang="zh-CN" dirty="0" smtClean="0">
                <a:latin typeface="+mj-ea"/>
                <a:ea typeface="+mj-ea"/>
              </a:rPr>
              <a:t>建议安装过程关闭</a:t>
            </a:r>
            <a:r>
              <a:rPr lang="en-US" altLang="zh-CN" dirty="0" smtClean="0">
                <a:latin typeface="+mj-ea"/>
                <a:ea typeface="+mj-ea"/>
              </a:rPr>
              <a:t>360</a:t>
            </a:r>
            <a:r>
              <a:rPr lang="zh-CN" altLang="zh-CN" dirty="0" smtClean="0">
                <a:latin typeface="+mj-ea"/>
                <a:ea typeface="+mj-ea"/>
              </a:rPr>
              <a:t>等杀毒软件。否则可能出现安装后，用</a:t>
            </a:r>
            <a:r>
              <a:rPr lang="en-US" altLang="zh-CN" dirty="0" smtClean="0">
                <a:latin typeface="+mj-ea"/>
                <a:ea typeface="+mj-ea"/>
              </a:rPr>
              <a:t>Controller</a:t>
            </a:r>
            <a:r>
              <a:rPr lang="zh-CN" altLang="zh-CN" dirty="0" smtClean="0">
                <a:latin typeface="+mj-ea"/>
                <a:ea typeface="+mj-ea"/>
              </a:rPr>
              <a:t>创建场景报错：</a:t>
            </a:r>
            <a:r>
              <a:rPr lang="en-US" altLang="zh-CN" dirty="0" smtClean="0">
                <a:latin typeface="+mj-ea"/>
                <a:ea typeface="+mj-ea"/>
              </a:rPr>
              <a:t>Failed to Connect to LoadRunner Controller</a:t>
            </a:r>
            <a:r>
              <a:rPr lang="zh-CN" altLang="zh-CN" dirty="0" smtClean="0">
                <a:latin typeface="+mj-ea"/>
                <a:ea typeface="+mj-ea"/>
              </a:rPr>
              <a:t>，控制器无法使用。</a:t>
            </a:r>
          </a:p>
          <a:p>
            <a:endParaRPr lang="zh-CN" altLang="zh-CN" dirty="0"/>
          </a:p>
        </p:txBody>
      </p:sp>
      <p:pic>
        <p:nvPicPr>
          <p:cNvPr id="4" name="图片 3" descr="未命名.gif"/>
          <p:cNvPicPr>
            <a:picLocks noChangeAspect="1"/>
          </p:cNvPicPr>
          <p:nvPr/>
        </p:nvPicPr>
        <p:blipFill>
          <a:blip r:embed="rId2" cstate="print"/>
          <a:stretch>
            <a:fillRect/>
          </a:stretch>
        </p:blipFill>
        <p:spPr>
          <a:xfrm>
            <a:off x="714348" y="5286388"/>
            <a:ext cx="295275" cy="31432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2"/>
          <p:cNvPicPr/>
          <p:nvPr/>
        </p:nvPicPr>
        <p:blipFill>
          <a:blip r:embed="rId2" cstate="print"/>
          <a:srcRect/>
          <a:stretch>
            <a:fillRect/>
          </a:stretch>
        </p:blipFill>
        <p:spPr bwMode="auto">
          <a:xfrm>
            <a:off x="3690178" y="2492896"/>
            <a:ext cx="5274310" cy="3375660"/>
          </a:xfrm>
          <a:prstGeom prst="rect">
            <a:avLst/>
          </a:prstGeom>
          <a:noFill/>
          <a:ln w="9525">
            <a:noFill/>
            <a:miter lim="800000"/>
            <a:headEnd/>
            <a:tailEnd/>
          </a:ln>
        </p:spPr>
      </p:pic>
      <p:grpSp>
        <p:nvGrpSpPr>
          <p:cNvPr id="3" name="Group 9"/>
          <p:cNvGrpSpPr>
            <a:grpSpLocks/>
          </p:cNvGrpSpPr>
          <p:nvPr/>
        </p:nvGrpSpPr>
        <p:grpSpPr bwMode="auto">
          <a:xfrm>
            <a:off x="214282" y="2000240"/>
            <a:ext cx="3500462" cy="4429156"/>
            <a:chOff x="1258" y="1121"/>
            <a:chExt cx="1800" cy="1485"/>
          </a:xfrm>
        </p:grpSpPr>
        <p:sp>
          <p:nvSpPr>
            <p:cNvPr id="9" name="AutoShape 10"/>
            <p:cNvSpPr>
              <a:spLocks noChangeArrowheads="1"/>
            </p:cNvSpPr>
            <p:nvPr/>
          </p:nvSpPr>
          <p:spPr bwMode="gray">
            <a:xfrm>
              <a:off x="1258" y="1121"/>
              <a:ext cx="1800" cy="1485"/>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endParaRPr lang="zh-CN" altLang="en-US" b="1" dirty="0">
                <a:solidFill>
                  <a:schemeClr val="tx2"/>
                </a:solidFill>
                <a:latin typeface="宋体" pitchFamily="2" charset="-122"/>
                <a:ea typeface="宋体" pitchFamily="2" charset="-122"/>
              </a:endParaRPr>
            </a:p>
          </p:txBody>
        </p:sp>
        <p:sp>
          <p:nvSpPr>
            <p:cNvPr id="10" name="Text Box 13"/>
            <p:cNvSpPr txBox="1">
              <a:spLocks noChangeArrowheads="1"/>
            </p:cNvSpPr>
            <p:nvPr/>
          </p:nvSpPr>
          <p:spPr bwMode="gray">
            <a:xfrm>
              <a:off x="1393" y="1886"/>
              <a:ext cx="1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endParaRPr lang="en-US" altLang="zh-CN" sz="2400" dirty="0">
                <a:solidFill>
                  <a:schemeClr val="bg1"/>
                </a:solidFill>
                <a:ea typeface="宋体" charset="-122"/>
              </a:endParaRPr>
            </a:p>
          </p:txBody>
        </p:sp>
      </p:grpSp>
      <p:sp>
        <p:nvSpPr>
          <p:cNvPr id="2" name="标题 1"/>
          <p:cNvSpPr>
            <a:spLocks noGrp="1"/>
          </p:cNvSpPr>
          <p:nvPr>
            <p:ph type="title"/>
          </p:nvPr>
        </p:nvSpPr>
        <p:spPr/>
        <p:txBody>
          <a:bodyPr/>
          <a:lstStyle/>
          <a:p>
            <a:r>
              <a:rPr lang="zh-CN" altLang="en-US" dirty="0" smtClean="0"/>
              <a:t>性能测试简介</a:t>
            </a:r>
            <a:endParaRPr lang="zh-CN" altLang="en-US" dirty="0"/>
          </a:p>
        </p:txBody>
      </p:sp>
      <p:sp>
        <p:nvSpPr>
          <p:cNvPr id="5" name="矩形 4"/>
          <p:cNvSpPr/>
          <p:nvPr/>
        </p:nvSpPr>
        <p:spPr>
          <a:xfrm>
            <a:off x="357158" y="2285992"/>
            <a:ext cx="3384376" cy="3785652"/>
          </a:xfrm>
          <a:prstGeom prst="rect">
            <a:avLst/>
          </a:prstGeom>
        </p:spPr>
        <p:txBody>
          <a:bodyPr wrap="square">
            <a:spAutoFit/>
          </a:bodyPr>
          <a:lstStyle/>
          <a:p>
            <a:r>
              <a:rPr lang="zh-CN" altLang="zh-CN" sz="1600" b="1" dirty="0" smtClean="0"/>
              <a:t>性能</a:t>
            </a:r>
            <a:r>
              <a:rPr lang="zh-CN" altLang="zh-CN" sz="1600" b="1" dirty="0"/>
              <a:t>测试相关</a:t>
            </a:r>
            <a:r>
              <a:rPr lang="zh-CN" altLang="zh-CN" sz="1600" b="1" dirty="0" smtClean="0"/>
              <a:t>术语：</a:t>
            </a:r>
            <a:r>
              <a:rPr lang="zh-CN" altLang="zh-CN" sz="1600" dirty="0"/>
              <a:t>响应时间、并发用户数、事务响应时间、吞吐量、</a:t>
            </a:r>
            <a:r>
              <a:rPr lang="en-US" altLang="zh-CN" sz="1600" dirty="0"/>
              <a:t>TPS</a:t>
            </a:r>
            <a:r>
              <a:rPr lang="zh-CN" altLang="zh-CN" sz="1600" dirty="0"/>
              <a:t>（每秒事务响应数）、性能计数器等。</a:t>
            </a:r>
          </a:p>
          <a:p>
            <a:r>
              <a:rPr lang="zh-CN" altLang="zh-CN" sz="1600" b="1" dirty="0"/>
              <a:t>性能测试</a:t>
            </a:r>
            <a:r>
              <a:rPr lang="zh-CN" altLang="zh-CN" sz="1600" b="1" dirty="0" smtClean="0"/>
              <a:t>方法：</a:t>
            </a:r>
            <a:r>
              <a:rPr lang="zh-CN" altLang="zh-CN" sz="1600" dirty="0"/>
              <a:t>负载测试、压力测试、配置测试、并发测试、可靠性测试等。</a:t>
            </a:r>
          </a:p>
          <a:p>
            <a:r>
              <a:rPr lang="zh-CN" altLang="zh-CN" sz="1600" b="1" dirty="0"/>
              <a:t>应用</a:t>
            </a:r>
            <a:r>
              <a:rPr lang="zh-CN" altLang="zh-CN" sz="1600" b="1" dirty="0" smtClean="0"/>
              <a:t>领域：</a:t>
            </a:r>
            <a:r>
              <a:rPr lang="zh-CN" altLang="zh-CN" sz="1600" dirty="0"/>
              <a:t>能力验证、规划能力、性能调优、缺陷发现</a:t>
            </a:r>
            <a:r>
              <a:rPr lang="zh-CN" altLang="zh-CN" sz="1600" dirty="0" smtClean="0"/>
              <a:t>。</a:t>
            </a:r>
          </a:p>
          <a:p>
            <a:r>
              <a:rPr lang="zh-CN" altLang="zh-CN" sz="1600" b="1" dirty="0" smtClean="0"/>
              <a:t>性能测试工具架构：</a:t>
            </a:r>
            <a:r>
              <a:rPr lang="zh-CN" altLang="zh-CN" sz="1600" dirty="0" smtClean="0"/>
              <a:t>一般包括以下部件：虚拟用户脚本产生器（</a:t>
            </a:r>
            <a:r>
              <a:rPr lang="en-US" altLang="zh-CN" sz="1600" dirty="0" smtClean="0"/>
              <a:t>Virtual User Generator</a:t>
            </a:r>
            <a:r>
              <a:rPr lang="zh-CN" altLang="zh-CN" sz="1600" dirty="0" smtClean="0"/>
              <a:t>）、压力产生器（</a:t>
            </a:r>
            <a:r>
              <a:rPr lang="en-US" altLang="zh-CN" sz="1600" dirty="0" smtClean="0"/>
              <a:t>player</a:t>
            </a:r>
            <a:r>
              <a:rPr lang="zh-CN" altLang="zh-CN" sz="1600" dirty="0" smtClean="0"/>
              <a:t>）、用户代理（</a:t>
            </a:r>
            <a:r>
              <a:rPr lang="en-US" altLang="zh-CN" sz="1600" dirty="0" smtClean="0"/>
              <a:t>Agent</a:t>
            </a:r>
            <a:r>
              <a:rPr lang="zh-CN" altLang="zh-CN" sz="1600" dirty="0" smtClean="0"/>
              <a:t>）、压力调度和监控系统（</a:t>
            </a:r>
            <a:r>
              <a:rPr lang="en-US" altLang="zh-CN" sz="1600" dirty="0" smtClean="0"/>
              <a:t>Conductor</a:t>
            </a:r>
            <a:r>
              <a:rPr lang="zh-CN" altLang="zh-CN" sz="1600" dirty="0" smtClean="0"/>
              <a:t>）、压力结果分析工具（</a:t>
            </a:r>
            <a:r>
              <a:rPr lang="en-US" altLang="zh-CN" sz="1600" dirty="0" smtClean="0"/>
              <a:t>Analysis</a:t>
            </a:r>
            <a:r>
              <a:rPr lang="zh-CN" altLang="zh-CN" sz="1600" dirty="0" smtClean="0"/>
              <a:t>）。</a:t>
            </a:r>
            <a:endParaRPr lang="zh-CN" altLang="en-US" sz="1600" dirty="0"/>
          </a:p>
        </p:txBody>
      </p:sp>
      <p:sp>
        <p:nvSpPr>
          <p:cNvPr id="6" name="矩形 5"/>
          <p:cNvSpPr/>
          <p:nvPr/>
        </p:nvSpPr>
        <p:spPr>
          <a:xfrm>
            <a:off x="179512" y="1001063"/>
            <a:ext cx="8784976" cy="923330"/>
          </a:xfrm>
          <a:prstGeom prst="rect">
            <a:avLst/>
          </a:prstGeom>
        </p:spPr>
        <p:txBody>
          <a:bodyPr wrap="square">
            <a:spAutoFit/>
          </a:bodyPr>
          <a:lstStyle/>
          <a:p>
            <a:r>
              <a:rPr lang="en-US" altLang="zh-CN" dirty="0">
                <a:latin typeface="+mj-ea"/>
                <a:ea typeface="+mj-ea"/>
              </a:rPr>
              <a:t> </a:t>
            </a:r>
            <a:r>
              <a:rPr lang="en-US" altLang="zh-CN" dirty="0" smtClean="0">
                <a:latin typeface="+mj-ea"/>
                <a:ea typeface="+mj-ea"/>
              </a:rPr>
              <a:t>   </a:t>
            </a:r>
            <a:r>
              <a:rPr lang="zh-CN" altLang="zh-CN" b="1" dirty="0" smtClean="0"/>
              <a:t>性能</a:t>
            </a:r>
            <a:r>
              <a:rPr lang="zh-CN" altLang="zh-CN" b="1" dirty="0"/>
              <a:t>测试</a:t>
            </a:r>
            <a:r>
              <a:rPr lang="zh-CN" altLang="zh-CN" dirty="0"/>
              <a:t>是利用产品、人员和流程来降低应用程序、升级程序或补丁程序部署风险的一种手段。性能测试的</a:t>
            </a:r>
            <a:r>
              <a:rPr lang="zh-CN" altLang="zh-CN" dirty="0" smtClean="0"/>
              <a:t>主要</a:t>
            </a:r>
            <a:r>
              <a:rPr lang="zh-CN" altLang="en-US" dirty="0"/>
              <a:t>思想</a:t>
            </a:r>
            <a:r>
              <a:rPr lang="zh-CN" altLang="zh-CN" dirty="0" smtClean="0"/>
              <a:t>是</a:t>
            </a:r>
            <a:r>
              <a:rPr lang="zh-CN" altLang="zh-CN" dirty="0"/>
              <a:t>通过产生模拟真实业务的压力对被测系统进行加压，研究被测系统在不同压力情况下的表现，找出其潜在的瓶颈。</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p:txBody>
          <a:bodyPr rtlCol="0">
            <a:normAutofit fontScale="70000" lnSpcReduction="20000"/>
          </a:bodyPr>
          <a:lstStyle/>
          <a:p>
            <a:pPr fontAlgn="auto">
              <a:spcAft>
                <a:spcPts val="0"/>
              </a:spcAft>
              <a:buFont typeface="Wingdings 2"/>
              <a:buChar char=""/>
              <a:defRPr/>
            </a:pPr>
            <a:r>
              <a:rPr lang="en-US" altLang="zh-CN" sz="2300" b="1" dirty="0" smtClean="0">
                <a:cs typeface="+mn-cs"/>
              </a:rPr>
              <a:t>1</a:t>
            </a:r>
            <a:r>
              <a:rPr lang="zh-CN" altLang="en-US" sz="2300" b="1" dirty="0" smtClean="0">
                <a:cs typeface="+mn-cs"/>
              </a:rPr>
              <a:t>、并发用户</a:t>
            </a:r>
            <a:endParaRPr lang="en-US" altLang="zh-CN" sz="2300" b="1" dirty="0" smtClean="0">
              <a:cs typeface="+mn-cs"/>
            </a:endParaRPr>
          </a:p>
          <a:p>
            <a:pPr fontAlgn="auto" latinLnBrk="1">
              <a:lnSpc>
                <a:spcPct val="120000"/>
              </a:lnSpc>
              <a:spcAft>
                <a:spcPts val="0"/>
              </a:spcAft>
              <a:buFont typeface="Wingdings 2"/>
              <a:buChar char=""/>
              <a:defRPr/>
            </a:pPr>
            <a:r>
              <a:rPr lang="zh-CN" altLang="en-US" sz="2000" dirty="0" smtClean="0">
                <a:cs typeface="+mn-cs"/>
              </a:rPr>
              <a:t>       并发用户，一般分为</a:t>
            </a:r>
            <a:r>
              <a:rPr lang="en-US" sz="2000" dirty="0" smtClean="0">
                <a:cs typeface="+mn-cs"/>
              </a:rPr>
              <a:t>2</a:t>
            </a:r>
            <a:r>
              <a:rPr lang="zh-CN" altLang="en-US" sz="2000" dirty="0" smtClean="0">
                <a:cs typeface="+mn-cs"/>
              </a:rPr>
              <a:t>种情况。一种是绝对并发，即所有的用户在同一时刻做同一件事情或者操作，这种操作一般指做同一类型的业务。比如，要完成一个提交操作，一定数目的用户在同一时刻对已经编辑完成的业务进行提交；还有一种特例，即所有用户进行完全一样的 操作，例如在信用卡审批业务中，所有的用户可以一起申请业务，或者多个用户同时登陆某一系统。</a:t>
            </a:r>
          </a:p>
          <a:p>
            <a:pPr fontAlgn="auto" latinLnBrk="1">
              <a:lnSpc>
                <a:spcPct val="120000"/>
              </a:lnSpc>
              <a:spcAft>
                <a:spcPts val="0"/>
              </a:spcAft>
              <a:buFont typeface="Wingdings 2"/>
              <a:buChar char=""/>
              <a:defRPr/>
            </a:pPr>
            <a:r>
              <a:rPr lang="zh-CN" altLang="en-US" sz="2000" dirty="0" smtClean="0">
                <a:cs typeface="+mn-cs"/>
              </a:rPr>
              <a:t>　　另外一种并发是相对并发。这种并发与前一种并发的区别是，尽管多个用户对系统发出了请求或者进行了操作，但是这些请求或者操作可以是相同的，也可以是不同的。对整个系统而言，仍然是有很多用户同时对系统进行操作，因此也属于并发的范畴。</a:t>
            </a:r>
          </a:p>
          <a:p>
            <a:pPr fontAlgn="auto" latinLnBrk="1">
              <a:lnSpc>
                <a:spcPct val="120000"/>
              </a:lnSpc>
              <a:spcAft>
                <a:spcPts val="0"/>
              </a:spcAft>
              <a:buFont typeface="Wingdings 2"/>
              <a:buChar char=""/>
              <a:defRPr/>
            </a:pPr>
            <a:r>
              <a:rPr lang="zh-CN" altLang="en-US" sz="2000" dirty="0" smtClean="0">
                <a:cs typeface="+mn-cs"/>
              </a:rPr>
              <a:t>　　可以看出，相对并发是包含绝对并发的。而且相对并发更接近用户的实际使用情况，因此对于大多数的系统，只有数量很少的用户进行绝对发。对于</a:t>
            </a:r>
            <a:r>
              <a:rPr lang="en-US" sz="2000" dirty="0" smtClean="0">
                <a:cs typeface="+mn-cs"/>
              </a:rPr>
              <a:t>WEB</a:t>
            </a:r>
            <a:r>
              <a:rPr lang="zh-CN" altLang="en-US" sz="2000" dirty="0" smtClean="0">
                <a:cs typeface="+mn-cs"/>
              </a:rPr>
              <a:t>性能测试而言，这</a:t>
            </a:r>
            <a:r>
              <a:rPr lang="en-US" sz="2000" dirty="0" smtClean="0">
                <a:cs typeface="+mn-cs"/>
              </a:rPr>
              <a:t>2</a:t>
            </a:r>
            <a:r>
              <a:rPr lang="zh-CN" altLang="en-US" sz="2000" dirty="0" smtClean="0">
                <a:cs typeface="+mn-cs"/>
              </a:rPr>
              <a:t>种并发情况一般都需要进行测试，通常做法是先进行绝对并发测试。绝对并发一般发生在使用比较频繁的模块中，尽管发生的概率不是很大，但是一旦发生性能问题，后果很可能是致命的。绝对并发测试</a:t>
            </a:r>
            <a:r>
              <a:rPr lang="zh-CN" altLang="en-US" sz="2100" dirty="0" smtClean="0">
                <a:cs typeface="+mn-cs"/>
              </a:rPr>
              <a:t>往往和功能测试关联</a:t>
            </a:r>
            <a:r>
              <a:rPr lang="zh-CN" altLang="en-US" sz="2000" dirty="0" smtClean="0">
                <a:cs typeface="+mn-cs"/>
              </a:rPr>
              <a:t>起来，因为并发功能遇到异常通常都是程序问题，这种测试也是健壮性和稳定性测试的一部分。</a:t>
            </a:r>
            <a:endParaRPr lang="en-US" altLang="zh-CN" sz="2000" dirty="0" smtClean="0">
              <a:cs typeface="+mn-cs"/>
            </a:endParaRPr>
          </a:p>
          <a:p>
            <a:pPr fontAlgn="auto" latinLnBrk="1">
              <a:lnSpc>
                <a:spcPct val="120000"/>
              </a:lnSpc>
              <a:spcAft>
                <a:spcPts val="0"/>
              </a:spcAft>
              <a:buFont typeface="Wingdings 2"/>
              <a:buChar char=""/>
              <a:defRPr/>
            </a:pPr>
            <a:endParaRPr lang="zh-CN" altLang="en-US" sz="2000" dirty="0" smtClean="0">
              <a:cs typeface="+mn-cs"/>
            </a:endParaRPr>
          </a:p>
          <a:p>
            <a:pPr fontAlgn="auto">
              <a:lnSpc>
                <a:spcPct val="120000"/>
              </a:lnSpc>
              <a:spcAft>
                <a:spcPts val="0"/>
              </a:spcAft>
              <a:buFont typeface="Wingdings 2"/>
              <a:buChar char=""/>
              <a:defRPr/>
            </a:pPr>
            <a:r>
              <a:rPr lang="zh-CN" altLang="en-US" sz="2000" b="1" dirty="0" smtClean="0">
                <a:cs typeface="+mn-cs"/>
              </a:rPr>
              <a:t>       并发用户数的误解</a:t>
            </a:r>
            <a:r>
              <a:rPr lang="zh-CN" altLang="en-US" sz="2000" dirty="0" smtClean="0">
                <a:cs typeface="+mn-cs"/>
              </a:rPr>
              <a:t>：关于用户并发的数量，有</a:t>
            </a:r>
            <a:r>
              <a:rPr lang="en-US" sz="2000" dirty="0" smtClean="0">
                <a:cs typeface="+mn-cs"/>
              </a:rPr>
              <a:t>2</a:t>
            </a:r>
            <a:r>
              <a:rPr lang="zh-CN" altLang="en-US" sz="2000" dirty="0" smtClean="0">
                <a:cs typeface="+mn-cs"/>
              </a:rPr>
              <a:t>种常见的错误观点。 一种错误观点是把并发用户数量理解为使用系统的全部用户的数量或者是系统的注册用户，理由是这些用户可能同时使用系统；还有一种比较</a:t>
            </a:r>
            <a:r>
              <a:rPr lang="zh-CN" altLang="en-US" sz="2100" dirty="0" smtClean="0">
                <a:cs typeface="+mn-cs"/>
              </a:rPr>
              <a:t>接近正确的观点是把在线用户数量理解为并发用户数量。实际上在线用户也不一定会和其他用户发生并发，例如正在浏览网页的用户，对服务器没有任何影响</a:t>
            </a:r>
            <a:r>
              <a:rPr lang="zh-CN" altLang="en-US" sz="2000" dirty="0" smtClean="0">
                <a:cs typeface="+mn-cs"/>
              </a:rPr>
              <a:t>。</a:t>
            </a:r>
            <a:endParaRPr lang="zh-CN" altLang="en-US" sz="2000" b="1" dirty="0" smtClean="0">
              <a:cs typeface="+mn-cs"/>
            </a:endParaRPr>
          </a:p>
        </p:txBody>
      </p:sp>
      <p:sp>
        <p:nvSpPr>
          <p:cNvPr id="7" name="标题 1"/>
          <p:cNvSpPr txBox="1">
            <a:spLocks/>
          </p:cNvSpPr>
          <p:nvPr/>
        </p:nvSpPr>
        <p:spPr>
          <a:xfrm>
            <a:off x="539552" y="260648"/>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zh-CN" altLang="en-US" dirty="0" smtClean="0"/>
              <a:t>性能测试的常用术语</a:t>
            </a:r>
            <a:endParaRPr lang="zh-CN" altLang="en-US" dirty="0"/>
          </a:p>
        </p:txBody>
      </p:sp>
    </p:spTree>
    <p:extLst>
      <p:ext uri="{BB962C8B-B14F-4D97-AF65-F5344CB8AC3E}">
        <p14:creationId xmlns:p14="http://schemas.microsoft.com/office/powerpoint/2010/main" val="1620346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mj-ea"/>
              </a:rPr>
              <a:t>LoadRunner</a:t>
            </a:r>
            <a:r>
              <a:rPr lang="zh-CN" altLang="en-US" sz="4000" dirty="0">
                <a:latin typeface="+mj-ea"/>
              </a:rPr>
              <a:t>常用</a:t>
            </a:r>
            <a:r>
              <a:rPr lang="zh-CN" altLang="en-US" dirty="0">
                <a:latin typeface="+mj-ea"/>
              </a:rPr>
              <a:t>术语</a:t>
            </a:r>
            <a:endParaRPr lang="zh-CN" altLang="en-US" dirty="0"/>
          </a:p>
        </p:txBody>
      </p:sp>
      <p:sp>
        <p:nvSpPr>
          <p:cNvPr id="6" name="矩形 5"/>
          <p:cNvSpPr/>
          <p:nvPr/>
        </p:nvSpPr>
        <p:spPr>
          <a:xfrm>
            <a:off x="428596" y="1340768"/>
            <a:ext cx="8429684" cy="4247317"/>
          </a:xfrm>
          <a:prstGeom prst="rect">
            <a:avLst/>
          </a:prstGeom>
        </p:spPr>
        <p:txBody>
          <a:bodyPr wrap="square">
            <a:spAutoFit/>
          </a:bodyPr>
          <a:lstStyle/>
          <a:p>
            <a:pPr lvl="0"/>
            <a:r>
              <a:rPr lang="en-US" altLang="zh-CN" b="1" dirty="0" smtClean="0">
                <a:latin typeface="+mj-ea"/>
              </a:rPr>
              <a:t>1.</a:t>
            </a:r>
            <a:r>
              <a:rPr lang="zh-CN" altLang="zh-CN" b="1" dirty="0" smtClean="0"/>
              <a:t>并发（</a:t>
            </a:r>
            <a:r>
              <a:rPr lang="en-US" altLang="zh-CN" b="1" dirty="0" smtClean="0"/>
              <a:t>Concurrency</a:t>
            </a:r>
            <a:r>
              <a:rPr lang="zh-CN" altLang="zh-CN" b="1" dirty="0" smtClean="0"/>
              <a:t>）：</a:t>
            </a:r>
            <a:r>
              <a:rPr lang="zh-CN" altLang="zh-CN" dirty="0" smtClean="0"/>
              <a:t>多用户</a:t>
            </a:r>
            <a:r>
              <a:rPr lang="zh-CN" altLang="zh-CN" dirty="0"/>
              <a:t>在同一时刻对系统执行操作，一般指执行同</a:t>
            </a:r>
            <a:r>
              <a:rPr lang="zh-CN" altLang="zh-CN" dirty="0" smtClean="0"/>
              <a:t>一</a:t>
            </a:r>
            <a:endParaRPr lang="en-US" altLang="zh-CN" dirty="0" smtClean="0"/>
          </a:p>
          <a:p>
            <a:pPr lvl="0"/>
            <a:r>
              <a:rPr lang="en-US" altLang="zh-CN" dirty="0" smtClean="0"/>
              <a:t>     </a:t>
            </a:r>
            <a:r>
              <a:rPr lang="zh-CN" altLang="zh-CN" dirty="0" smtClean="0"/>
              <a:t>事物</a:t>
            </a:r>
            <a:r>
              <a:rPr lang="zh-CN" altLang="zh-CN" dirty="0"/>
              <a:t>或操作</a:t>
            </a:r>
            <a:r>
              <a:rPr lang="zh-CN" altLang="zh-CN" dirty="0" smtClean="0"/>
              <a:t>。</a:t>
            </a:r>
            <a:endParaRPr lang="zh-CN" altLang="zh-CN" dirty="0"/>
          </a:p>
          <a:p>
            <a:r>
              <a:rPr lang="en-US" altLang="zh-CN" dirty="0" smtClean="0"/>
              <a:t>    </a:t>
            </a:r>
            <a:r>
              <a:rPr lang="zh-CN" altLang="zh-CN" dirty="0" smtClean="0"/>
              <a:t>关注</a:t>
            </a:r>
            <a:r>
              <a:rPr lang="zh-CN" altLang="zh-CN" dirty="0"/>
              <a:t>：资源征用、线程控制（锁的问题）和系统中的内存</a:t>
            </a:r>
            <a:r>
              <a:rPr lang="zh-CN" altLang="zh-CN" dirty="0" smtClean="0"/>
              <a:t>泄露</a:t>
            </a:r>
            <a:endParaRPr lang="en-US" altLang="zh-CN" dirty="0" smtClean="0"/>
          </a:p>
          <a:p>
            <a:endParaRPr lang="zh-CN" altLang="zh-CN" dirty="0"/>
          </a:p>
          <a:p>
            <a:pPr lvl="0"/>
            <a:r>
              <a:rPr lang="en-US" altLang="zh-CN" b="1" dirty="0" smtClean="0">
                <a:latin typeface="+mj-ea"/>
              </a:rPr>
              <a:t>2.</a:t>
            </a:r>
            <a:r>
              <a:rPr lang="zh-CN" altLang="zh-CN" b="1" dirty="0" smtClean="0"/>
              <a:t>在线</a:t>
            </a:r>
            <a:r>
              <a:rPr lang="zh-CN" altLang="zh-CN" b="1" dirty="0"/>
              <a:t>（</a:t>
            </a:r>
            <a:r>
              <a:rPr lang="en-US" altLang="zh-CN" b="1" dirty="0"/>
              <a:t>Online</a:t>
            </a:r>
            <a:r>
              <a:rPr lang="zh-CN" altLang="zh-CN" b="1" dirty="0"/>
              <a:t>）：</a:t>
            </a:r>
            <a:r>
              <a:rPr lang="zh-CN" altLang="zh-CN" dirty="0"/>
              <a:t>多用户在一段时间内对系统执行操作</a:t>
            </a:r>
            <a:r>
              <a:rPr lang="zh-CN" altLang="zh-CN" dirty="0" smtClean="0"/>
              <a:t>。</a:t>
            </a:r>
            <a:endParaRPr lang="en-US" altLang="zh-CN" dirty="0" smtClean="0"/>
          </a:p>
          <a:p>
            <a:pPr lvl="0"/>
            <a:endParaRPr lang="zh-CN" altLang="zh-CN" dirty="0"/>
          </a:p>
          <a:p>
            <a:pPr lvl="0"/>
            <a:r>
              <a:rPr lang="en-US" altLang="zh-CN" b="1" dirty="0" smtClean="0">
                <a:latin typeface="+mj-ea"/>
              </a:rPr>
              <a:t>3.</a:t>
            </a:r>
            <a:r>
              <a:rPr lang="zh-CN" altLang="zh-CN" b="1" dirty="0" smtClean="0"/>
              <a:t>响应时间</a:t>
            </a:r>
            <a:r>
              <a:rPr lang="zh-CN" altLang="zh-CN" b="1" dirty="0"/>
              <a:t>（</a:t>
            </a:r>
            <a:r>
              <a:rPr lang="en-US" altLang="zh-CN" b="1" dirty="0"/>
              <a:t>Response Time</a:t>
            </a:r>
            <a:r>
              <a:rPr lang="zh-CN" altLang="zh-CN" b="1" dirty="0"/>
              <a:t>）：</a:t>
            </a:r>
            <a:r>
              <a:rPr lang="zh-CN" altLang="zh-CN" dirty="0"/>
              <a:t>从</a:t>
            </a:r>
            <a:r>
              <a:rPr lang="en-US" altLang="zh-CN" dirty="0"/>
              <a:t>client</a:t>
            </a:r>
            <a:r>
              <a:rPr lang="zh-CN" altLang="zh-CN" dirty="0"/>
              <a:t>端发出请求到得到响应的整个时间</a:t>
            </a:r>
            <a:r>
              <a:rPr lang="zh-CN" altLang="zh-CN" dirty="0" smtClean="0"/>
              <a:t>。</a:t>
            </a:r>
            <a:endParaRPr lang="en-US" altLang="zh-CN" dirty="0" smtClean="0"/>
          </a:p>
          <a:p>
            <a:pPr lvl="0"/>
            <a:r>
              <a:rPr lang="en-US" altLang="zh-CN" dirty="0" smtClean="0"/>
              <a:t>      </a:t>
            </a:r>
            <a:r>
              <a:rPr lang="zh-CN" altLang="zh-CN" dirty="0" smtClean="0"/>
              <a:t>即</a:t>
            </a:r>
            <a:r>
              <a:rPr lang="en-US" altLang="zh-CN" dirty="0" smtClean="0"/>
              <a:t> client</a:t>
            </a:r>
            <a:r>
              <a:rPr lang="zh-CN" altLang="zh-CN" dirty="0"/>
              <a:t>端响应时间</a:t>
            </a:r>
            <a:r>
              <a:rPr lang="en-US" altLang="zh-CN" dirty="0"/>
              <a:t>+</a:t>
            </a:r>
            <a:r>
              <a:rPr lang="zh-CN" altLang="zh-CN" dirty="0"/>
              <a:t>网络响应时间</a:t>
            </a:r>
            <a:r>
              <a:rPr lang="en-US" altLang="zh-CN" dirty="0"/>
              <a:t>+Server</a:t>
            </a:r>
            <a:r>
              <a:rPr lang="zh-CN" altLang="zh-CN" dirty="0"/>
              <a:t>端响应时间</a:t>
            </a:r>
            <a:r>
              <a:rPr lang="zh-CN" altLang="zh-CN" dirty="0" smtClean="0"/>
              <a:t>。</a:t>
            </a:r>
            <a:endParaRPr lang="en-US" altLang="zh-CN" dirty="0" smtClean="0"/>
          </a:p>
          <a:p>
            <a:pPr lvl="0"/>
            <a:endParaRPr lang="zh-CN" altLang="zh-CN" dirty="0"/>
          </a:p>
          <a:p>
            <a:pPr lvl="0"/>
            <a:r>
              <a:rPr lang="en-US" altLang="zh-CN" b="1" dirty="0" smtClean="0">
                <a:latin typeface="+mj-ea"/>
              </a:rPr>
              <a:t>4.</a:t>
            </a:r>
            <a:r>
              <a:rPr lang="zh-CN" altLang="zh-CN" b="1" dirty="0" smtClean="0"/>
              <a:t>事</a:t>
            </a:r>
            <a:r>
              <a:rPr lang="zh-CN" altLang="en-US" b="1" dirty="0" smtClean="0"/>
              <a:t>务</a:t>
            </a:r>
            <a:r>
              <a:rPr lang="zh-CN" altLang="zh-CN" b="1" dirty="0" smtClean="0"/>
              <a:t>响应时间</a:t>
            </a:r>
            <a:r>
              <a:rPr lang="zh-CN" altLang="zh-CN" b="1" dirty="0"/>
              <a:t>（</a:t>
            </a:r>
            <a:r>
              <a:rPr lang="en-US" altLang="zh-CN" b="1" dirty="0"/>
              <a:t>Transaction Response Time</a:t>
            </a:r>
            <a:r>
              <a:rPr lang="zh-CN" altLang="zh-CN" b="1" dirty="0"/>
              <a:t>）：</a:t>
            </a:r>
            <a:r>
              <a:rPr lang="zh-CN" altLang="zh-CN" dirty="0"/>
              <a:t>完成相应事物所用的时间</a:t>
            </a:r>
            <a:r>
              <a:rPr lang="zh-CN" altLang="zh-CN" dirty="0" smtClean="0"/>
              <a:t>，</a:t>
            </a:r>
            <a:endParaRPr lang="en-US" altLang="zh-CN" dirty="0" smtClean="0"/>
          </a:p>
          <a:p>
            <a:pPr lvl="0"/>
            <a:r>
              <a:rPr lang="en-US" altLang="zh-CN" dirty="0"/>
              <a:t> </a:t>
            </a:r>
            <a:r>
              <a:rPr lang="en-US" altLang="zh-CN" dirty="0" smtClean="0"/>
              <a:t>    </a:t>
            </a:r>
            <a:r>
              <a:rPr lang="zh-CN" altLang="zh-CN" dirty="0" smtClean="0"/>
              <a:t>是</a:t>
            </a:r>
            <a:r>
              <a:rPr lang="zh-CN" altLang="zh-CN" dirty="0"/>
              <a:t>性能测试中重点关注的指标</a:t>
            </a:r>
            <a:r>
              <a:rPr lang="zh-CN" altLang="zh-CN" dirty="0" smtClean="0"/>
              <a:t>。</a:t>
            </a:r>
            <a:endParaRPr lang="en-US" altLang="zh-CN" dirty="0" smtClean="0"/>
          </a:p>
          <a:p>
            <a:pPr lvl="0"/>
            <a:endParaRPr lang="zh-CN" altLang="zh-CN" dirty="0"/>
          </a:p>
          <a:p>
            <a:pPr lvl="0"/>
            <a:r>
              <a:rPr lang="en-US" altLang="zh-CN" b="1" dirty="0" smtClean="0">
                <a:latin typeface="+mj-ea"/>
              </a:rPr>
              <a:t>5.</a:t>
            </a:r>
            <a:r>
              <a:rPr lang="zh-CN" altLang="en-US" b="1" dirty="0" smtClean="0">
                <a:solidFill>
                  <a:srgbClr val="FF0000"/>
                </a:solidFill>
              </a:rPr>
              <a:t> </a:t>
            </a:r>
            <a:r>
              <a:rPr lang="zh-CN" altLang="zh-CN" b="1" dirty="0" smtClean="0"/>
              <a:t>点击率</a:t>
            </a:r>
            <a:r>
              <a:rPr lang="zh-CN" altLang="zh-CN" b="1" dirty="0"/>
              <a:t>（</a:t>
            </a:r>
            <a:r>
              <a:rPr lang="en-US" altLang="zh-CN" b="1" dirty="0"/>
              <a:t>Hits Per Second</a:t>
            </a:r>
            <a:r>
              <a:rPr lang="zh-CN" altLang="zh-CN" b="1" dirty="0"/>
              <a:t>）：</a:t>
            </a:r>
            <a:r>
              <a:rPr lang="en-US" altLang="zh-CN" dirty="0" err="1"/>
              <a:t>Vuser</a:t>
            </a:r>
            <a:r>
              <a:rPr lang="zh-CN" altLang="zh-CN" dirty="0"/>
              <a:t>每秒向</a:t>
            </a:r>
            <a:r>
              <a:rPr lang="en-US" altLang="zh-CN" dirty="0"/>
              <a:t>web</a:t>
            </a:r>
            <a:r>
              <a:rPr lang="zh-CN" altLang="zh-CN" dirty="0"/>
              <a:t>服务器提交的</a:t>
            </a:r>
            <a:r>
              <a:rPr lang="en-US" altLang="zh-CN" dirty="0"/>
              <a:t>HTTP</a:t>
            </a:r>
            <a:r>
              <a:rPr lang="zh-CN" altLang="zh-CN" dirty="0"/>
              <a:t>请求数</a:t>
            </a:r>
            <a:r>
              <a:rPr lang="zh-CN" altLang="zh-CN" dirty="0" smtClean="0"/>
              <a:t>。</a:t>
            </a:r>
            <a:endParaRPr lang="en-US" altLang="zh-CN" dirty="0" smtClean="0"/>
          </a:p>
          <a:p>
            <a:pPr lvl="0"/>
            <a:r>
              <a:rPr lang="en-US" altLang="zh-CN" dirty="0"/>
              <a:t> </a:t>
            </a:r>
            <a:r>
              <a:rPr lang="en-US" altLang="zh-CN" dirty="0" smtClean="0"/>
              <a:t>    </a:t>
            </a:r>
            <a:r>
              <a:rPr lang="zh-CN" altLang="zh-CN" dirty="0" smtClean="0"/>
              <a:t>注</a:t>
            </a:r>
            <a:r>
              <a:rPr lang="zh-CN" altLang="zh-CN" dirty="0"/>
              <a:t>：点击数不是鼠标点击次数，而是客户端向</a:t>
            </a:r>
            <a:r>
              <a:rPr lang="en-US" altLang="zh-CN" dirty="0"/>
              <a:t>Web Server</a:t>
            </a:r>
            <a:r>
              <a:rPr lang="zh-CN" altLang="zh-CN" dirty="0"/>
              <a:t>发起的</a:t>
            </a:r>
            <a:r>
              <a:rPr lang="en-US" altLang="zh-CN" dirty="0"/>
              <a:t>http</a:t>
            </a:r>
            <a:r>
              <a:rPr lang="zh-CN" altLang="zh-CN" dirty="0"/>
              <a:t>请求数</a:t>
            </a:r>
            <a:r>
              <a:rPr lang="zh-CN" altLang="zh-CN" dirty="0" smtClean="0"/>
              <a:t>，</a:t>
            </a:r>
            <a:endParaRPr lang="en-US" altLang="zh-CN" dirty="0" smtClean="0"/>
          </a:p>
          <a:p>
            <a:pPr lvl="0"/>
            <a:r>
              <a:rPr lang="en-US" altLang="zh-CN" dirty="0"/>
              <a:t> </a:t>
            </a:r>
            <a:r>
              <a:rPr lang="en-US" altLang="zh-CN" dirty="0" smtClean="0"/>
              <a:t>    </a:t>
            </a:r>
            <a:r>
              <a:rPr lang="zh-CN" altLang="zh-CN" dirty="0" smtClean="0"/>
              <a:t>鼠</a:t>
            </a:r>
            <a:r>
              <a:rPr lang="en-US" altLang="zh-CN" dirty="0" smtClean="0"/>
              <a:t> </a:t>
            </a:r>
            <a:r>
              <a:rPr lang="zh-CN" altLang="zh-CN" dirty="0" smtClean="0"/>
              <a:t>标</a:t>
            </a:r>
            <a:r>
              <a:rPr lang="zh-CN" altLang="zh-CN" dirty="0"/>
              <a:t>点击一次可触发多个</a:t>
            </a:r>
            <a:r>
              <a:rPr lang="en-US" altLang="zh-CN" dirty="0"/>
              <a:t>http</a:t>
            </a:r>
            <a:r>
              <a:rPr lang="zh-CN" altLang="zh-CN" dirty="0"/>
              <a:t>请求</a:t>
            </a:r>
            <a:r>
              <a:rPr lang="zh-CN" altLang="zh-CN" dirty="0" smtClean="0"/>
              <a:t>。</a:t>
            </a:r>
            <a:endParaRPr lang="zh-CN"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340768"/>
            <a:ext cx="8229600" cy="4525963"/>
          </a:xfrm>
        </p:spPr>
        <p:txBody>
          <a:bodyPr>
            <a:normAutofit fontScale="92500" lnSpcReduction="10000"/>
          </a:bodyPr>
          <a:lstStyle/>
          <a:p>
            <a:pPr lvl="0">
              <a:buNone/>
            </a:pPr>
            <a:r>
              <a:rPr lang="en-US" altLang="zh-CN" sz="1800" b="1" dirty="0" smtClean="0">
                <a:latin typeface="+mj-ea"/>
              </a:rPr>
              <a:t>6.</a:t>
            </a:r>
            <a:r>
              <a:rPr lang="zh-CN" altLang="en-US" sz="1800" b="1" dirty="0" smtClean="0">
                <a:solidFill>
                  <a:srgbClr val="FF0000"/>
                </a:solidFill>
              </a:rPr>
              <a:t> </a:t>
            </a:r>
            <a:r>
              <a:rPr lang="zh-CN" altLang="zh-CN" sz="1800" b="1" dirty="0" smtClean="0"/>
              <a:t>吞吐量（</a:t>
            </a:r>
            <a:r>
              <a:rPr lang="en-US" altLang="zh-CN" sz="1800" b="1" dirty="0" smtClean="0"/>
              <a:t>Throughput</a:t>
            </a:r>
            <a:r>
              <a:rPr lang="zh-CN" altLang="zh-CN" sz="1800" b="1" dirty="0" smtClean="0"/>
              <a:t>）：</a:t>
            </a:r>
            <a:r>
              <a:rPr lang="en-US" altLang="zh-CN" sz="1900" dirty="0" err="1" smtClean="0">
                <a:latin typeface="宋体" pitchFamily="2" charset="-122"/>
                <a:ea typeface="宋体" pitchFamily="2" charset="-122"/>
              </a:rPr>
              <a:t>Vuser</a:t>
            </a:r>
            <a:r>
              <a:rPr lang="zh-CN" altLang="zh-CN" sz="1900" dirty="0" smtClean="0">
                <a:latin typeface="宋体" pitchFamily="2" charset="-122"/>
                <a:ea typeface="宋体" pitchFamily="2" charset="-122"/>
              </a:rPr>
              <a:t>在任意给定一秒从服务器总共获得的数据量，单位是字节。依据服务器的吞吐量来评估</a:t>
            </a:r>
            <a:r>
              <a:rPr lang="en-US" altLang="zh-CN" sz="1900" dirty="0" err="1" smtClean="0">
                <a:latin typeface="宋体" pitchFamily="2" charset="-122"/>
                <a:ea typeface="宋体" pitchFamily="2" charset="-122"/>
              </a:rPr>
              <a:t>Vuser</a:t>
            </a:r>
            <a:r>
              <a:rPr lang="zh-CN" altLang="zh-CN" sz="1900" dirty="0" smtClean="0">
                <a:latin typeface="宋体" pitchFamily="2" charset="-122"/>
                <a:ea typeface="宋体" pitchFamily="2" charset="-122"/>
              </a:rPr>
              <a:t>产生的负载量，以及评估</a:t>
            </a:r>
            <a:r>
              <a:rPr lang="en-US" altLang="zh-CN" sz="1900" dirty="0" smtClean="0">
                <a:latin typeface="宋体" pitchFamily="2" charset="-122"/>
                <a:ea typeface="宋体" pitchFamily="2" charset="-122"/>
              </a:rPr>
              <a:t> </a:t>
            </a:r>
            <a:r>
              <a:rPr lang="zh-CN" altLang="zh-CN" sz="1900" dirty="0" smtClean="0">
                <a:latin typeface="宋体" pitchFamily="2" charset="-122"/>
                <a:ea typeface="宋体" pitchFamily="2" charset="-122"/>
              </a:rPr>
              <a:t>服务器</a:t>
            </a:r>
            <a:r>
              <a:rPr lang="en-US" altLang="zh-CN" sz="1900" dirty="0" smtClean="0">
                <a:latin typeface="宋体" pitchFamily="2" charset="-122"/>
                <a:ea typeface="宋体" pitchFamily="2" charset="-122"/>
              </a:rPr>
              <a:t> </a:t>
            </a:r>
            <a:r>
              <a:rPr lang="zh-CN" altLang="zh-CN" sz="1900" dirty="0" smtClean="0">
                <a:latin typeface="宋体" pitchFamily="2" charset="-122"/>
                <a:ea typeface="宋体" pitchFamily="2" charset="-122"/>
              </a:rPr>
              <a:t>在流量方面的处理能力以及是否存在瓶颈。</a:t>
            </a:r>
          </a:p>
          <a:p>
            <a:pPr marL="109728" indent="0">
              <a:buNone/>
            </a:pPr>
            <a:endParaRPr lang="en-US" altLang="zh-CN" sz="1800" dirty="0" smtClean="0">
              <a:solidFill>
                <a:srgbClr val="FF0000"/>
              </a:solidFill>
              <a:latin typeface="宋体" pitchFamily="2" charset="-122"/>
              <a:ea typeface="宋体" pitchFamily="2" charset="-122"/>
            </a:endParaRPr>
          </a:p>
          <a:p>
            <a:pPr marL="109728" indent="0">
              <a:buNone/>
            </a:pPr>
            <a:r>
              <a:rPr lang="en-US" altLang="zh-CN" sz="2000" b="1" dirty="0" smtClean="0">
                <a:latin typeface="宋体" pitchFamily="2" charset="-122"/>
                <a:ea typeface="宋体" pitchFamily="2" charset="-122"/>
              </a:rPr>
              <a:t>7.</a:t>
            </a:r>
            <a:r>
              <a:rPr lang="zh-CN" altLang="en-US" sz="2000" b="1" dirty="0" smtClean="0">
                <a:latin typeface="宋体" pitchFamily="2" charset="-122"/>
                <a:ea typeface="宋体" pitchFamily="2" charset="-122"/>
              </a:rPr>
              <a:t>吞吐率</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Throught</a:t>
            </a:r>
            <a:r>
              <a:rPr lang="en-US" altLang="zh-CN" sz="2000" b="1" dirty="0">
                <a:latin typeface="宋体" pitchFamily="2" charset="-122"/>
                <a:ea typeface="宋体" pitchFamily="2" charset="-122"/>
              </a:rPr>
              <a:t> Per Second</a:t>
            </a:r>
            <a:r>
              <a:rPr lang="zh-CN" altLang="en-US" sz="2000" b="1" dirty="0">
                <a:latin typeface="宋体" pitchFamily="2" charset="-122"/>
                <a:ea typeface="宋体" pitchFamily="2" charset="-122"/>
              </a:rPr>
              <a:t>）：</a:t>
            </a:r>
            <a:r>
              <a:rPr lang="zh-CN" altLang="en-US" sz="1900" dirty="0">
                <a:latin typeface="宋体" pitchFamily="2" charset="-122"/>
                <a:ea typeface="宋体" pitchFamily="2" charset="-122"/>
              </a:rPr>
              <a:t>服务器每秒</a:t>
            </a:r>
            <a:r>
              <a:rPr lang="zh-CN" altLang="en-US" sz="1900" dirty="0" smtClean="0">
                <a:latin typeface="宋体" pitchFamily="2" charset="-122"/>
                <a:ea typeface="宋体" pitchFamily="2" charset="-122"/>
              </a:rPr>
              <a:t>吞吐量</a:t>
            </a:r>
            <a:endParaRPr lang="en-US" altLang="zh-CN" sz="1900" dirty="0" smtClean="0">
              <a:latin typeface="宋体" pitchFamily="2" charset="-122"/>
              <a:ea typeface="宋体" pitchFamily="2" charset="-122"/>
            </a:endParaRPr>
          </a:p>
          <a:p>
            <a:pPr marL="109728" indent="0">
              <a:buNone/>
            </a:pPr>
            <a:r>
              <a:rPr lang="en-US" altLang="zh-CN" sz="1900" dirty="0">
                <a:latin typeface="宋体" pitchFamily="2" charset="-122"/>
                <a:ea typeface="宋体" pitchFamily="2" charset="-122"/>
              </a:rPr>
              <a:t> </a:t>
            </a:r>
            <a:r>
              <a:rPr lang="en-US" altLang="zh-CN" sz="1900" dirty="0" smtClean="0">
                <a:latin typeface="宋体" pitchFamily="2" charset="-122"/>
                <a:ea typeface="宋体" pitchFamily="2" charset="-122"/>
              </a:rPr>
              <a:t> </a:t>
            </a:r>
            <a:r>
              <a:rPr lang="zh-CN" altLang="en-US" sz="1900" dirty="0" smtClean="0">
                <a:latin typeface="宋体" pitchFamily="2" charset="-122"/>
                <a:ea typeface="宋体" pitchFamily="2" charset="-122"/>
              </a:rPr>
              <a:t>（</a:t>
            </a:r>
            <a:r>
              <a:rPr lang="zh-CN" altLang="en-US" sz="1900" dirty="0">
                <a:latin typeface="宋体" pitchFamily="2" charset="-122"/>
                <a:ea typeface="宋体" pitchFamily="2" charset="-122"/>
              </a:rPr>
              <a:t>吞吐量</a:t>
            </a:r>
            <a:r>
              <a:rPr lang="en-US" altLang="zh-CN" sz="1900" dirty="0">
                <a:latin typeface="宋体" pitchFamily="2" charset="-122"/>
                <a:ea typeface="宋体" pitchFamily="2" charset="-122"/>
              </a:rPr>
              <a:t>/</a:t>
            </a:r>
            <a:r>
              <a:rPr lang="zh-CN" altLang="en-US" sz="1900" dirty="0" smtClean="0">
                <a:latin typeface="宋体" pitchFamily="2" charset="-122"/>
                <a:ea typeface="宋体" pitchFamily="2" charset="-122"/>
              </a:rPr>
              <a:t>测 试</a:t>
            </a:r>
            <a:r>
              <a:rPr lang="zh-CN" altLang="en-US" sz="1900" dirty="0">
                <a:latin typeface="宋体" pitchFamily="2" charset="-122"/>
                <a:ea typeface="宋体" pitchFamily="2" charset="-122"/>
              </a:rPr>
              <a:t>时间），反映服务器的处理速度和性能。</a:t>
            </a:r>
          </a:p>
          <a:p>
            <a:pPr marL="109728" indent="0">
              <a:buNone/>
            </a:pPr>
            <a:r>
              <a:rPr lang="zh-CN" altLang="en-US" sz="1900" dirty="0" smtClean="0">
                <a:latin typeface="宋体" pitchFamily="2" charset="-122"/>
                <a:ea typeface="宋体" pitchFamily="2" charset="-122"/>
              </a:rPr>
              <a:t>   吞吐率</a:t>
            </a:r>
            <a:r>
              <a:rPr lang="zh-CN" altLang="en-US" sz="1900" dirty="0">
                <a:latin typeface="宋体" pitchFamily="2" charset="-122"/>
                <a:ea typeface="宋体" pitchFamily="2" charset="-122"/>
              </a:rPr>
              <a:t>和点击率的区别：</a:t>
            </a:r>
          </a:p>
          <a:p>
            <a:pPr marL="109728" indent="0">
              <a:buNone/>
            </a:pPr>
            <a:r>
              <a:rPr lang="zh-CN" altLang="en-US" sz="1900" dirty="0" smtClean="0">
                <a:solidFill>
                  <a:srgbClr val="FF0000"/>
                </a:solidFill>
                <a:latin typeface="宋体" pitchFamily="2" charset="-122"/>
                <a:ea typeface="宋体" pitchFamily="2" charset="-122"/>
              </a:rPr>
              <a:t>   </a:t>
            </a:r>
            <a:r>
              <a:rPr lang="zh-CN" altLang="en-US" sz="1900" dirty="0" smtClean="0">
                <a:latin typeface="宋体" pitchFamily="2" charset="-122"/>
                <a:ea typeface="宋体" pitchFamily="2" charset="-122"/>
              </a:rPr>
              <a:t>吞吐率</a:t>
            </a:r>
            <a:r>
              <a:rPr lang="zh-CN" altLang="en-US" sz="1900" dirty="0">
                <a:latin typeface="宋体" pitchFamily="2" charset="-122"/>
                <a:ea typeface="宋体" pitchFamily="2" charset="-122"/>
              </a:rPr>
              <a:t>：指服务器每秒处理的数据量。</a:t>
            </a:r>
          </a:p>
          <a:p>
            <a:pPr marL="109728" indent="0">
              <a:buNone/>
            </a:pPr>
            <a:r>
              <a:rPr lang="zh-CN" altLang="en-US" sz="1900" dirty="0" smtClean="0">
                <a:solidFill>
                  <a:srgbClr val="FF0000"/>
                </a:solidFill>
                <a:latin typeface="宋体" pitchFamily="2" charset="-122"/>
                <a:ea typeface="宋体" pitchFamily="2" charset="-122"/>
              </a:rPr>
              <a:t>   </a:t>
            </a:r>
            <a:r>
              <a:rPr lang="zh-CN" altLang="en-US" sz="1900" dirty="0" smtClean="0">
                <a:latin typeface="宋体" pitchFamily="2" charset="-122"/>
                <a:ea typeface="宋体" pitchFamily="2" charset="-122"/>
              </a:rPr>
              <a:t>点击率</a:t>
            </a:r>
            <a:r>
              <a:rPr lang="zh-CN" altLang="en-US" sz="1900" dirty="0">
                <a:latin typeface="宋体" pitchFamily="2" charset="-122"/>
                <a:ea typeface="宋体" pitchFamily="2" charset="-122"/>
              </a:rPr>
              <a:t>：指客户端每秒向服务器提交的</a:t>
            </a:r>
            <a:r>
              <a:rPr lang="en-US" altLang="zh-CN" sz="1900" dirty="0">
                <a:latin typeface="宋体" pitchFamily="2" charset="-122"/>
                <a:ea typeface="宋体" pitchFamily="2" charset="-122"/>
              </a:rPr>
              <a:t>HTTP</a:t>
            </a:r>
            <a:r>
              <a:rPr lang="zh-CN" altLang="en-US" sz="1900" dirty="0">
                <a:latin typeface="宋体" pitchFamily="2" charset="-122"/>
                <a:ea typeface="宋体" pitchFamily="2" charset="-122"/>
              </a:rPr>
              <a:t>请求数</a:t>
            </a:r>
            <a:r>
              <a:rPr lang="zh-CN" altLang="en-US" sz="1900" dirty="0" smtClean="0">
                <a:latin typeface="宋体" pitchFamily="2" charset="-122"/>
                <a:ea typeface="宋体" pitchFamily="2" charset="-122"/>
              </a:rPr>
              <a:t>。</a:t>
            </a:r>
            <a:endParaRPr lang="en-US" altLang="zh-CN" sz="1900" dirty="0" smtClean="0">
              <a:latin typeface="宋体" pitchFamily="2" charset="-122"/>
              <a:ea typeface="宋体" pitchFamily="2" charset="-122"/>
            </a:endParaRPr>
          </a:p>
          <a:p>
            <a:pPr marL="109728" indent="0">
              <a:buNone/>
            </a:pPr>
            <a:endParaRPr lang="zh-CN" altLang="en-US" sz="2000" dirty="0">
              <a:latin typeface="宋体" pitchFamily="2" charset="-122"/>
              <a:ea typeface="宋体" pitchFamily="2" charset="-122"/>
            </a:endParaRPr>
          </a:p>
          <a:p>
            <a:pPr marL="109728" indent="0">
              <a:buNone/>
            </a:pPr>
            <a:r>
              <a:rPr lang="en-US" altLang="zh-CN" sz="2100" b="1" dirty="0" smtClean="0">
                <a:latin typeface="宋体" pitchFamily="2" charset="-122"/>
                <a:ea typeface="宋体" pitchFamily="2" charset="-122"/>
              </a:rPr>
              <a:t>8.</a:t>
            </a:r>
            <a:r>
              <a:rPr lang="zh-CN" altLang="en-US" sz="2100" b="1" dirty="0" smtClean="0">
                <a:latin typeface="宋体" pitchFamily="2" charset="-122"/>
                <a:ea typeface="宋体" pitchFamily="2" charset="-122"/>
              </a:rPr>
              <a:t> </a:t>
            </a:r>
            <a:r>
              <a:rPr lang="en-US" altLang="zh-CN" sz="2000" b="1" dirty="0" smtClean="0">
                <a:latin typeface="宋体" pitchFamily="2" charset="-122"/>
                <a:ea typeface="宋体" pitchFamily="2" charset="-122"/>
              </a:rPr>
              <a:t>TPS</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Transactions Per Second</a:t>
            </a:r>
            <a:r>
              <a:rPr lang="zh-CN" altLang="en-US" sz="2000" b="1" dirty="0">
                <a:latin typeface="宋体" pitchFamily="2" charset="-122"/>
                <a:ea typeface="宋体" pitchFamily="2" charset="-122"/>
              </a:rPr>
              <a:t>） </a:t>
            </a:r>
            <a:r>
              <a:rPr lang="zh-CN" altLang="en-US" sz="2000" dirty="0">
                <a:latin typeface="宋体" pitchFamily="2" charset="-122"/>
                <a:ea typeface="宋体" pitchFamily="2" charset="-122"/>
              </a:rPr>
              <a:t>：每秒钟系统能够处理</a:t>
            </a:r>
            <a:r>
              <a:rPr lang="zh-CN" altLang="en-US" sz="2000" dirty="0" smtClean="0">
                <a:latin typeface="宋体" pitchFamily="2" charset="-122"/>
                <a:ea typeface="宋体" pitchFamily="2" charset="-122"/>
              </a:rPr>
              <a:t>的</a:t>
            </a:r>
            <a:endParaRPr lang="en-US" altLang="zh-CN" sz="2000" dirty="0" smtClean="0">
              <a:latin typeface="宋体" pitchFamily="2" charset="-122"/>
              <a:ea typeface="宋体" pitchFamily="2" charset="-122"/>
            </a:endParaRPr>
          </a:p>
          <a:p>
            <a:pPr marL="109728" indent="0">
              <a:buNone/>
            </a:pPr>
            <a:r>
              <a:rPr lang="en-US" altLang="zh-CN" sz="2000" dirty="0">
                <a:latin typeface="宋体" pitchFamily="2" charset="-122"/>
                <a:ea typeface="宋体" pitchFamily="2" charset="-122"/>
              </a:rPr>
              <a:t> </a:t>
            </a:r>
            <a:r>
              <a:rPr lang="en-US" altLang="zh-CN" sz="2000" dirty="0" smtClean="0">
                <a:latin typeface="宋体" pitchFamily="2" charset="-122"/>
                <a:ea typeface="宋体" pitchFamily="2" charset="-122"/>
              </a:rPr>
              <a:t>  </a:t>
            </a:r>
            <a:r>
              <a:rPr lang="zh-CN" altLang="en-US" sz="2000" dirty="0" smtClean="0">
                <a:latin typeface="宋体" pitchFamily="2" charset="-122"/>
                <a:ea typeface="宋体" pitchFamily="2" charset="-122"/>
              </a:rPr>
              <a:t>交易或事务</a:t>
            </a:r>
            <a:r>
              <a:rPr lang="zh-CN" altLang="en-US" sz="2000" dirty="0">
                <a:latin typeface="宋体" pitchFamily="2" charset="-122"/>
                <a:ea typeface="宋体" pitchFamily="2" charset="-122"/>
              </a:rPr>
              <a:t>的数量。是衡量系统处理能力的重要指标</a:t>
            </a:r>
            <a:r>
              <a:rPr lang="zh-CN" altLang="en-US" sz="2000" dirty="0" smtClean="0">
                <a:latin typeface="宋体" pitchFamily="2" charset="-122"/>
                <a:ea typeface="宋体" pitchFamily="2" charset="-122"/>
              </a:rPr>
              <a:t>。</a:t>
            </a:r>
            <a:endParaRPr lang="en-US" altLang="zh-CN" sz="2000" dirty="0" smtClean="0">
              <a:latin typeface="宋体" pitchFamily="2" charset="-122"/>
              <a:ea typeface="宋体" pitchFamily="2" charset="-122"/>
            </a:endParaRPr>
          </a:p>
          <a:p>
            <a:pPr marL="109728" indent="0">
              <a:buNone/>
            </a:pPr>
            <a:endParaRPr lang="zh-CN" altLang="en-US" sz="2000" dirty="0">
              <a:latin typeface="宋体" pitchFamily="2" charset="-122"/>
              <a:ea typeface="宋体" pitchFamily="2" charset="-122"/>
            </a:endParaRPr>
          </a:p>
          <a:p>
            <a:pPr marL="109728" indent="0">
              <a:buNone/>
            </a:pPr>
            <a:r>
              <a:rPr lang="en-US" altLang="zh-CN" sz="2100" b="1" dirty="0" smtClean="0">
                <a:latin typeface="宋体" pitchFamily="2" charset="-122"/>
                <a:ea typeface="宋体" pitchFamily="2" charset="-122"/>
              </a:rPr>
              <a:t>9.</a:t>
            </a:r>
            <a:r>
              <a:rPr lang="zh-CN" altLang="en-US" sz="2000" b="1" dirty="0" smtClean="0">
                <a:latin typeface="宋体" pitchFamily="2" charset="-122"/>
                <a:ea typeface="宋体" pitchFamily="2" charset="-122"/>
              </a:rPr>
              <a:t>资源</a:t>
            </a:r>
            <a:r>
              <a:rPr lang="zh-CN" altLang="en-US" sz="2000" b="1" dirty="0">
                <a:latin typeface="宋体" pitchFamily="2" charset="-122"/>
                <a:ea typeface="宋体" pitchFamily="2" charset="-122"/>
              </a:rPr>
              <a:t>利用率：</a:t>
            </a:r>
            <a:r>
              <a:rPr lang="zh-CN" altLang="en-US" sz="2000" dirty="0">
                <a:latin typeface="宋体" pitchFamily="2" charset="-122"/>
                <a:ea typeface="宋体" pitchFamily="2" charset="-122"/>
              </a:rPr>
              <a:t>对不同系统资源的使用程度，如</a:t>
            </a:r>
            <a:r>
              <a:rPr lang="en-US" altLang="zh-CN" sz="2000" dirty="0">
                <a:latin typeface="宋体" pitchFamily="2" charset="-122"/>
                <a:ea typeface="宋体" pitchFamily="2" charset="-122"/>
              </a:rPr>
              <a:t>CPU,</a:t>
            </a:r>
            <a:r>
              <a:rPr lang="zh-CN" altLang="en-US" sz="2000" dirty="0">
                <a:latin typeface="宋体" pitchFamily="2" charset="-122"/>
                <a:ea typeface="宋体" pitchFamily="2" charset="-122"/>
              </a:rPr>
              <a:t>内存，磁盘 </a:t>
            </a:r>
            <a:r>
              <a:rPr lang="zh-CN" altLang="en-US" sz="2000" dirty="0" smtClean="0">
                <a:latin typeface="宋体" pitchFamily="2" charset="-122"/>
                <a:ea typeface="宋体" pitchFamily="2" charset="-122"/>
              </a:rPr>
              <a:t>，</a:t>
            </a:r>
            <a:endParaRPr lang="en-US" altLang="zh-CN" sz="2000" dirty="0" smtClean="0">
              <a:latin typeface="宋体" pitchFamily="2" charset="-122"/>
              <a:ea typeface="宋体" pitchFamily="2" charset="-122"/>
            </a:endParaRPr>
          </a:p>
          <a:p>
            <a:pPr marL="109728" indent="0">
              <a:buNone/>
            </a:pPr>
            <a:r>
              <a:rPr lang="en-US" altLang="zh-CN" sz="2000" dirty="0">
                <a:latin typeface="宋体" pitchFamily="2" charset="-122"/>
                <a:ea typeface="宋体" pitchFamily="2" charset="-122"/>
              </a:rPr>
              <a:t> </a:t>
            </a:r>
            <a:r>
              <a:rPr lang="en-US" altLang="zh-CN" sz="2000" dirty="0" smtClean="0">
                <a:latin typeface="宋体" pitchFamily="2" charset="-122"/>
                <a:ea typeface="宋体" pitchFamily="2" charset="-122"/>
              </a:rPr>
              <a:t>  </a:t>
            </a:r>
            <a:r>
              <a:rPr lang="zh-CN" altLang="en-US" sz="2000" dirty="0" smtClean="0">
                <a:latin typeface="宋体" pitchFamily="2" charset="-122"/>
                <a:ea typeface="宋体" pitchFamily="2" charset="-122"/>
              </a:rPr>
              <a:t>网络</a:t>
            </a:r>
            <a:r>
              <a:rPr lang="zh-CN" altLang="en-US" sz="2000" dirty="0">
                <a:latin typeface="宋体" pitchFamily="2" charset="-122"/>
                <a:ea typeface="宋体" pitchFamily="2" charset="-122"/>
              </a:rPr>
              <a:t>等 </a:t>
            </a:r>
          </a:p>
          <a:p>
            <a:pPr marL="109728" indent="0">
              <a:buNone/>
            </a:pPr>
            <a:endParaRPr lang="zh-CN" altLang="en-US" dirty="0"/>
          </a:p>
        </p:txBody>
      </p:sp>
      <p:sp>
        <p:nvSpPr>
          <p:cNvPr id="3" name="标题 2"/>
          <p:cNvSpPr>
            <a:spLocks noGrp="1"/>
          </p:cNvSpPr>
          <p:nvPr>
            <p:ph type="title"/>
          </p:nvPr>
        </p:nvSpPr>
        <p:spPr/>
        <p:txBody>
          <a:bodyPr/>
          <a:lstStyle/>
          <a:p>
            <a:r>
              <a:rPr lang="en-US" altLang="zh-CN" dirty="0" err="1">
                <a:latin typeface="+mj-ea"/>
              </a:rPr>
              <a:t>LoadRunner</a:t>
            </a:r>
            <a:r>
              <a:rPr lang="zh-CN" altLang="en-US" sz="4000" dirty="0">
                <a:latin typeface="+mj-ea"/>
              </a:rPr>
              <a:t>常用</a:t>
            </a:r>
            <a:r>
              <a:rPr lang="zh-CN" altLang="en-US" dirty="0">
                <a:latin typeface="+mj-ea"/>
              </a:rPr>
              <a:t>术语</a:t>
            </a:r>
            <a:endParaRPr lang="zh-CN" altLang="en-US" dirty="0"/>
          </a:p>
        </p:txBody>
      </p:sp>
    </p:spTree>
    <p:extLst>
      <p:ext uri="{BB962C8B-B14F-4D97-AF65-F5344CB8AC3E}">
        <p14:creationId xmlns:p14="http://schemas.microsoft.com/office/powerpoint/2010/main" val="737849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8596" y="1285860"/>
            <a:ext cx="8429684" cy="4524315"/>
          </a:xfrm>
          <a:prstGeom prst="rect">
            <a:avLst/>
          </a:prstGeom>
        </p:spPr>
        <p:txBody>
          <a:bodyPr wrap="square">
            <a:spAutoFit/>
          </a:bodyPr>
          <a:lstStyle/>
          <a:p>
            <a:endParaRPr lang="zh-CN" altLang="en-US" b="1" dirty="0" smtClean="0">
              <a:latin typeface="+mj-ea"/>
              <a:ea typeface="+mj-ea"/>
            </a:endParaRPr>
          </a:p>
          <a:p>
            <a:r>
              <a:rPr lang="en-US" b="1" dirty="0" smtClean="0">
                <a:latin typeface="+mj-ea"/>
                <a:ea typeface="+mj-ea"/>
              </a:rPr>
              <a:t>10.</a:t>
            </a:r>
            <a:r>
              <a:rPr lang="zh-CN" altLang="en-US" b="1" dirty="0" smtClean="0">
                <a:latin typeface="+mj-ea"/>
                <a:ea typeface="+mj-ea"/>
              </a:rPr>
              <a:t>场景</a:t>
            </a:r>
            <a:r>
              <a:rPr lang="zh-CN" altLang="en-US" dirty="0" smtClean="0">
                <a:latin typeface="+mj-ea"/>
                <a:ea typeface="+mj-ea"/>
              </a:rPr>
              <a:t>（</a:t>
            </a:r>
            <a:r>
              <a:rPr lang="en-US" dirty="0" smtClean="0">
                <a:latin typeface="+mj-ea"/>
                <a:ea typeface="+mj-ea"/>
              </a:rPr>
              <a:t>Scenario</a:t>
            </a:r>
            <a:r>
              <a:rPr lang="zh-CN" altLang="en-US" dirty="0" smtClean="0">
                <a:latin typeface="+mj-ea"/>
                <a:ea typeface="+mj-ea"/>
              </a:rPr>
              <a:t>）：场景即测试场景。在</a:t>
            </a:r>
            <a:r>
              <a:rPr lang="en-US" dirty="0" smtClean="0">
                <a:latin typeface="+mj-ea"/>
                <a:ea typeface="+mj-ea"/>
              </a:rPr>
              <a:t>LoadRunner</a:t>
            </a:r>
            <a:r>
              <a:rPr lang="zh-CN" altLang="en-US" dirty="0" smtClean="0">
                <a:latin typeface="+mj-ea"/>
                <a:ea typeface="+mj-ea"/>
              </a:rPr>
              <a:t>的</a:t>
            </a:r>
            <a:r>
              <a:rPr lang="en-US" dirty="0" smtClean="0">
                <a:latin typeface="+mj-ea"/>
                <a:ea typeface="+mj-ea"/>
              </a:rPr>
              <a:t>Controller</a:t>
            </a:r>
            <a:r>
              <a:rPr lang="zh-CN" altLang="en-US" dirty="0" smtClean="0">
                <a:latin typeface="+mj-ea"/>
                <a:ea typeface="+mj-ea"/>
              </a:rPr>
              <a:t>部件中，可以设计与执行用例的场景，设置场景的步骤主要包括：在</a:t>
            </a:r>
            <a:r>
              <a:rPr lang="en-US" dirty="0" smtClean="0">
                <a:latin typeface="+mj-ea"/>
                <a:ea typeface="+mj-ea"/>
              </a:rPr>
              <a:t>Controller</a:t>
            </a:r>
            <a:r>
              <a:rPr lang="zh-CN" altLang="en-US" dirty="0" smtClean="0">
                <a:latin typeface="+mj-ea"/>
                <a:ea typeface="+mj-ea"/>
              </a:rPr>
              <a:t>中选择虚拟用户脚本、设置虚拟用户数量、配置虚拟用户运行时的行为、选择负载发生器（</a:t>
            </a:r>
            <a:r>
              <a:rPr lang="en-US" dirty="0" smtClean="0">
                <a:latin typeface="+mj-ea"/>
                <a:ea typeface="+mj-ea"/>
              </a:rPr>
              <a:t>Load Generator</a:t>
            </a:r>
            <a:r>
              <a:rPr lang="zh-CN" altLang="en-US" dirty="0" smtClean="0">
                <a:latin typeface="+mj-ea"/>
                <a:ea typeface="+mj-ea"/>
              </a:rPr>
              <a:t>）、设置执行时间等。</a:t>
            </a:r>
            <a:r>
              <a:rPr lang="en-US" dirty="0" smtClean="0">
                <a:latin typeface="+mj-ea"/>
                <a:ea typeface="+mj-ea"/>
              </a:rPr>
              <a:t> </a:t>
            </a:r>
            <a:br>
              <a:rPr lang="en-US" dirty="0" smtClean="0">
                <a:latin typeface="+mj-ea"/>
                <a:ea typeface="+mj-ea"/>
              </a:rPr>
            </a:br>
            <a:r>
              <a:rPr lang="en-US" dirty="0" smtClean="0">
                <a:latin typeface="+mj-ea"/>
                <a:ea typeface="+mj-ea"/>
              </a:rPr>
              <a:t/>
            </a:r>
            <a:br>
              <a:rPr lang="en-US" dirty="0" smtClean="0">
                <a:latin typeface="+mj-ea"/>
                <a:ea typeface="+mj-ea"/>
              </a:rPr>
            </a:br>
            <a:r>
              <a:rPr lang="en-US" b="1" dirty="0" smtClean="0">
                <a:latin typeface="+mj-ea"/>
                <a:ea typeface="+mj-ea"/>
              </a:rPr>
              <a:t>11.</a:t>
            </a:r>
            <a:r>
              <a:rPr lang="zh-CN" altLang="en-US" b="1" dirty="0" smtClean="0">
                <a:latin typeface="+mj-ea"/>
                <a:ea typeface="+mj-ea"/>
              </a:rPr>
              <a:t>负载发生器</a:t>
            </a:r>
            <a:r>
              <a:rPr lang="zh-CN" altLang="en-US" dirty="0" smtClean="0">
                <a:latin typeface="+mj-ea"/>
                <a:ea typeface="+mj-ea"/>
              </a:rPr>
              <a:t>（</a:t>
            </a:r>
            <a:r>
              <a:rPr lang="en-US" dirty="0" smtClean="0">
                <a:latin typeface="+mj-ea"/>
                <a:ea typeface="+mj-ea"/>
              </a:rPr>
              <a:t>Load Generator</a:t>
            </a:r>
            <a:r>
              <a:rPr lang="zh-CN" altLang="en-US" dirty="0" smtClean="0">
                <a:latin typeface="+mj-ea"/>
                <a:ea typeface="+mj-ea"/>
              </a:rPr>
              <a:t>）：用来产生压力的机器，受</a:t>
            </a:r>
            <a:r>
              <a:rPr lang="en-US" dirty="0" smtClean="0">
                <a:latin typeface="+mj-ea"/>
                <a:ea typeface="+mj-ea"/>
              </a:rPr>
              <a:t>Controller</a:t>
            </a:r>
            <a:r>
              <a:rPr lang="zh-CN" altLang="en-US" dirty="0" smtClean="0">
                <a:latin typeface="+mj-ea"/>
                <a:ea typeface="+mj-ea"/>
              </a:rPr>
              <a:t>控制，可以使用户脚本在不同的主机上执行。在性能测试工作中，通常由一个</a:t>
            </a:r>
            <a:r>
              <a:rPr lang="en-US" dirty="0" smtClean="0">
                <a:latin typeface="+mj-ea"/>
                <a:ea typeface="+mj-ea"/>
              </a:rPr>
              <a:t>Controller</a:t>
            </a:r>
            <a:r>
              <a:rPr lang="zh-CN" altLang="en-US" dirty="0" smtClean="0">
                <a:latin typeface="+mj-ea"/>
                <a:ea typeface="+mj-ea"/>
              </a:rPr>
              <a:t>控制多个</a:t>
            </a:r>
            <a:r>
              <a:rPr lang="en-US" dirty="0" smtClean="0">
                <a:latin typeface="+mj-ea"/>
                <a:ea typeface="+mj-ea"/>
              </a:rPr>
              <a:t>Load Generator</a:t>
            </a:r>
            <a:r>
              <a:rPr lang="zh-CN" altLang="en-US" dirty="0" smtClean="0">
                <a:latin typeface="+mj-ea"/>
                <a:ea typeface="+mj-ea"/>
              </a:rPr>
              <a:t>以对被测试系统进行加压。</a:t>
            </a:r>
            <a:r>
              <a:rPr lang="en-US" dirty="0" smtClean="0">
                <a:latin typeface="+mj-ea"/>
                <a:ea typeface="+mj-ea"/>
              </a:rPr>
              <a:t> </a:t>
            </a:r>
            <a:br>
              <a:rPr lang="en-US" dirty="0" smtClean="0">
                <a:latin typeface="+mj-ea"/>
                <a:ea typeface="+mj-ea"/>
              </a:rPr>
            </a:br>
            <a:r>
              <a:rPr lang="en-US" dirty="0" smtClean="0">
                <a:latin typeface="+mj-ea"/>
                <a:ea typeface="+mj-ea"/>
              </a:rPr>
              <a:t/>
            </a:r>
            <a:br>
              <a:rPr lang="en-US" dirty="0" smtClean="0">
                <a:latin typeface="+mj-ea"/>
                <a:ea typeface="+mj-ea"/>
              </a:rPr>
            </a:br>
            <a:r>
              <a:rPr lang="en-US" b="1" dirty="0" smtClean="0">
                <a:latin typeface="+mj-ea"/>
                <a:ea typeface="+mj-ea"/>
              </a:rPr>
              <a:t>12.</a:t>
            </a:r>
            <a:r>
              <a:rPr lang="zh-CN" altLang="en-US" b="1" dirty="0" smtClean="0">
                <a:latin typeface="+mj-ea"/>
                <a:ea typeface="+mj-ea"/>
              </a:rPr>
              <a:t>虚拟用户</a:t>
            </a:r>
            <a:r>
              <a:rPr lang="zh-CN" altLang="en-US" dirty="0" smtClean="0">
                <a:latin typeface="+mj-ea"/>
                <a:ea typeface="+mj-ea"/>
              </a:rPr>
              <a:t>（</a:t>
            </a:r>
            <a:r>
              <a:rPr lang="en-US" dirty="0" smtClean="0">
                <a:latin typeface="+mj-ea"/>
                <a:ea typeface="+mj-ea"/>
              </a:rPr>
              <a:t>Virtual User/Vuser</a:t>
            </a:r>
            <a:r>
              <a:rPr lang="zh-CN" altLang="en-US" dirty="0" smtClean="0">
                <a:latin typeface="+mj-ea"/>
                <a:ea typeface="+mj-ea"/>
              </a:rPr>
              <a:t>）</a:t>
            </a:r>
            <a:r>
              <a:rPr lang="en-US" dirty="0" smtClean="0">
                <a:latin typeface="+mj-ea"/>
                <a:ea typeface="+mj-ea"/>
              </a:rPr>
              <a:t>:</a:t>
            </a:r>
            <a:r>
              <a:rPr lang="zh-CN" altLang="en-US" dirty="0" smtClean="0">
                <a:latin typeface="+mj-ea"/>
                <a:ea typeface="+mj-ea"/>
              </a:rPr>
              <a:t>对应于现实中的真实用户，使用</a:t>
            </a:r>
            <a:r>
              <a:rPr lang="en-US" dirty="0" smtClean="0">
                <a:latin typeface="+mj-ea"/>
                <a:ea typeface="+mj-ea"/>
              </a:rPr>
              <a:t>LoadRunner</a:t>
            </a:r>
            <a:r>
              <a:rPr lang="zh-CN" altLang="en-US" dirty="0" smtClean="0">
                <a:latin typeface="+mj-ea"/>
                <a:ea typeface="+mj-ea"/>
              </a:rPr>
              <a:t>模拟的用户称为虚拟用户。性能测试模拟多个用户操作可以理解为：这些虚拟用户在跑脚本，以模拟多个真正用户的行为。</a:t>
            </a:r>
            <a:r>
              <a:rPr lang="en-US" dirty="0" smtClean="0">
                <a:latin typeface="+mj-ea"/>
                <a:ea typeface="+mj-ea"/>
              </a:rPr>
              <a:t> </a:t>
            </a:r>
            <a:br>
              <a:rPr lang="en-US" dirty="0" smtClean="0">
                <a:latin typeface="+mj-ea"/>
                <a:ea typeface="+mj-ea"/>
              </a:rPr>
            </a:br>
            <a:r>
              <a:rPr lang="en-US" dirty="0" smtClean="0">
                <a:latin typeface="+mj-ea"/>
                <a:ea typeface="+mj-ea"/>
              </a:rPr>
              <a:t/>
            </a:r>
            <a:br>
              <a:rPr lang="en-US" dirty="0" smtClean="0">
                <a:latin typeface="+mj-ea"/>
                <a:ea typeface="+mj-ea"/>
              </a:rPr>
            </a:br>
            <a:r>
              <a:rPr lang="en-US" b="1" dirty="0" smtClean="0">
                <a:latin typeface="+mj-ea"/>
                <a:ea typeface="+mj-ea"/>
              </a:rPr>
              <a:t>13.</a:t>
            </a:r>
            <a:r>
              <a:rPr lang="zh-CN" altLang="en-US" b="1" dirty="0" smtClean="0">
                <a:latin typeface="+mj-ea"/>
                <a:ea typeface="+mj-ea"/>
              </a:rPr>
              <a:t>虚拟用户脚本</a:t>
            </a:r>
            <a:r>
              <a:rPr lang="zh-CN" altLang="en-US" dirty="0" smtClean="0">
                <a:latin typeface="+mj-ea"/>
                <a:ea typeface="+mj-ea"/>
              </a:rPr>
              <a:t>（</a:t>
            </a:r>
            <a:r>
              <a:rPr lang="en-US" dirty="0" smtClean="0">
                <a:latin typeface="+mj-ea"/>
                <a:ea typeface="+mj-ea"/>
              </a:rPr>
              <a:t>Vuser scr</a:t>
            </a:r>
            <a:r>
              <a:rPr lang="en-US" dirty="0" smtClean="0">
                <a:latin typeface="+mj-ea"/>
              </a:rPr>
              <a:t>i</a:t>
            </a:r>
            <a:r>
              <a:rPr lang="en-US" dirty="0" smtClean="0">
                <a:latin typeface="+mj-ea"/>
                <a:ea typeface="+mj-ea"/>
              </a:rPr>
              <a:t>pt</a:t>
            </a:r>
            <a:r>
              <a:rPr lang="zh-CN" altLang="en-US" dirty="0" smtClean="0">
                <a:latin typeface="+mj-ea"/>
                <a:ea typeface="+mj-ea"/>
              </a:rPr>
              <a:t>）</a:t>
            </a:r>
            <a:r>
              <a:rPr lang="en-US" dirty="0" smtClean="0">
                <a:latin typeface="+mj-ea"/>
                <a:ea typeface="+mj-ea"/>
              </a:rPr>
              <a:t>:</a:t>
            </a:r>
            <a:r>
              <a:rPr lang="zh-CN" altLang="en-US" dirty="0" smtClean="0">
                <a:latin typeface="+mj-ea"/>
                <a:ea typeface="+mj-ea"/>
              </a:rPr>
              <a:t>通过</a:t>
            </a:r>
            <a:r>
              <a:rPr lang="en-US" dirty="0" err="1" smtClean="0">
                <a:latin typeface="+mj-ea"/>
                <a:ea typeface="+mj-ea"/>
              </a:rPr>
              <a:t>Vuser</a:t>
            </a:r>
            <a:r>
              <a:rPr lang="en-US" dirty="0" smtClean="0">
                <a:latin typeface="+mj-ea"/>
                <a:ea typeface="+mj-ea"/>
              </a:rPr>
              <a:t> Generator</a:t>
            </a:r>
            <a:r>
              <a:rPr lang="zh-CN" altLang="en-US" dirty="0" smtClean="0">
                <a:latin typeface="+mj-ea"/>
                <a:ea typeface="+mj-ea"/>
              </a:rPr>
              <a:t>录制或开发的脚本。这些脚本用来模拟用户的行为。</a:t>
            </a:r>
            <a:r>
              <a:rPr lang="en-US" dirty="0" smtClean="0">
                <a:latin typeface="+mj-ea"/>
                <a:ea typeface="+mj-ea"/>
              </a:rPr>
              <a:t> </a:t>
            </a:r>
            <a:endParaRPr lang="zh-CN" altLang="en-US" dirty="0">
              <a:latin typeface="+mj-ea"/>
              <a:ea typeface="+mj-ea"/>
            </a:endParaRPr>
          </a:p>
        </p:txBody>
      </p:sp>
      <p:sp>
        <p:nvSpPr>
          <p:cNvPr id="5" name="标题 2"/>
          <p:cNvSpPr txBox="1">
            <a:spLocks/>
          </p:cNvSpPr>
          <p:nvPr/>
        </p:nvSpPr>
        <p:spPr>
          <a:xfrm>
            <a:off x="323528" y="188640"/>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4100" b="1" i="0" u="none" strike="noStrike" kern="1200" cap="none" spc="0" normalizeH="0" baseline="0" noProof="0" dirty="0" err="1" smtClean="0">
                <a:ln>
                  <a:noFill/>
                </a:ln>
                <a:solidFill>
                  <a:schemeClr val="tx2"/>
                </a:solidFill>
                <a:effectLst>
                  <a:outerShdw blurRad="31750" dist="25400" dir="5400000" algn="tl" rotWithShape="0">
                    <a:srgbClr val="000000">
                      <a:alpha val="25000"/>
                    </a:srgbClr>
                  </a:outerShdw>
                </a:effectLst>
                <a:uLnTx/>
                <a:uFillTx/>
                <a:latin typeface="+mj-ea"/>
                <a:ea typeface="+mj-ea"/>
                <a:cs typeface="+mj-cs"/>
              </a:rPr>
              <a:t>LoadRunner</a:t>
            </a:r>
            <a:r>
              <a:rPr kumimoji="0" lang="zh-CN" altLang="en-US" sz="40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ea"/>
                <a:ea typeface="+mj-ea"/>
                <a:cs typeface="+mj-cs"/>
              </a:rPr>
              <a:t>常用</a:t>
            </a:r>
            <a:r>
              <a:rPr kumimoji="0" lang="zh-CN" alt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ea"/>
                <a:ea typeface="+mj-ea"/>
                <a:cs typeface="+mj-cs"/>
              </a:rPr>
              <a:t>术语</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196752"/>
            <a:ext cx="8572560" cy="4247317"/>
          </a:xfrm>
          <a:prstGeom prst="rect">
            <a:avLst/>
          </a:prstGeom>
        </p:spPr>
        <p:txBody>
          <a:bodyPr wrap="square">
            <a:spAutoFit/>
          </a:bodyPr>
          <a:lstStyle/>
          <a:p>
            <a:r>
              <a:rPr lang="en-US" b="1" dirty="0" smtClean="0"/>
              <a:t>14.</a:t>
            </a:r>
            <a:r>
              <a:rPr lang="zh-CN" altLang="en-US" b="1" dirty="0" smtClean="0"/>
              <a:t>事务</a:t>
            </a:r>
            <a:r>
              <a:rPr lang="zh-CN" altLang="en-US" dirty="0" smtClean="0"/>
              <a:t>（</a:t>
            </a:r>
            <a:r>
              <a:rPr lang="en-US" dirty="0" smtClean="0"/>
              <a:t>Transaction</a:t>
            </a:r>
            <a:r>
              <a:rPr lang="zh-CN" altLang="en-US" dirty="0" smtClean="0"/>
              <a:t>）</a:t>
            </a:r>
            <a:r>
              <a:rPr lang="en-US" dirty="0" smtClean="0"/>
              <a:t>:</a:t>
            </a:r>
            <a:r>
              <a:rPr lang="zh-CN" altLang="en-US" dirty="0" smtClean="0"/>
              <a:t>测试人员可以将一个或多个操作步骤定义为一个事务，可以通俗的理解事务为“人为定义的一系列请求（请求可以是一个或者多个）”。在程序上，事务表现为被开始标记和结束标记圈定的一段代码区块。</a:t>
            </a:r>
            <a:r>
              <a:rPr lang="en-US" altLang="zh-CN" dirty="0" err="1" smtClean="0"/>
              <a:t>Loadrunner</a:t>
            </a:r>
            <a:r>
              <a:rPr lang="zh-CN" altLang="en-US" dirty="0" smtClean="0"/>
              <a:t>根据事务的开头和结尾标记，计算事务响应时间、成功</a:t>
            </a:r>
            <a:r>
              <a:rPr lang="en-US" altLang="zh-CN" dirty="0" smtClean="0"/>
              <a:t>/</a:t>
            </a:r>
            <a:r>
              <a:rPr lang="zh-CN" altLang="en-US" dirty="0" smtClean="0"/>
              <a:t>失败的事务数。</a:t>
            </a:r>
            <a:r>
              <a:rPr lang="en-US" dirty="0" smtClean="0"/>
              <a:t/>
            </a:r>
            <a:br>
              <a:rPr lang="en-US" dirty="0" smtClean="0"/>
            </a:br>
            <a:r>
              <a:rPr lang="en-US" dirty="0" smtClean="0"/>
              <a:t/>
            </a:r>
            <a:br>
              <a:rPr lang="en-US" dirty="0" smtClean="0"/>
            </a:br>
            <a:r>
              <a:rPr lang="en-US" b="1" dirty="0" smtClean="0"/>
              <a:t>15.</a:t>
            </a:r>
            <a:r>
              <a:rPr lang="zh-CN" altLang="en-US" b="1" dirty="0" smtClean="0"/>
              <a:t>思考时间</a:t>
            </a:r>
            <a:r>
              <a:rPr lang="zh-CN" altLang="en-US" dirty="0" smtClean="0"/>
              <a:t>（</a:t>
            </a:r>
            <a:r>
              <a:rPr lang="en-US" dirty="0" smtClean="0"/>
              <a:t>Think Time</a:t>
            </a:r>
            <a:r>
              <a:rPr lang="zh-CN" altLang="en-US" dirty="0" smtClean="0"/>
              <a:t>）</a:t>
            </a:r>
            <a:r>
              <a:rPr lang="en-US" dirty="0" smtClean="0"/>
              <a:t>:</a:t>
            </a:r>
            <a:r>
              <a:rPr lang="zh-CN" altLang="en-US" dirty="0" smtClean="0"/>
              <a:t>即请求间的停顿时间。实际中，用户在进行一个操作后往往会停顿然后再进行下一个操作，为了更真实的模拟这种用户行为而引进该概念。在虚拟用户脚本中用函数</a:t>
            </a:r>
            <a:r>
              <a:rPr lang="en-US" dirty="0" err="1" smtClean="0"/>
              <a:t>lr_think_time</a:t>
            </a:r>
            <a:r>
              <a:rPr lang="en-US" dirty="0" smtClean="0"/>
              <a:t>()</a:t>
            </a:r>
            <a:r>
              <a:rPr lang="zh-CN" altLang="en-US" dirty="0" smtClean="0"/>
              <a:t>来模拟用户处理过程，执行该函数时用户线程会按照相应的</a:t>
            </a:r>
            <a:r>
              <a:rPr lang="en-US" dirty="0" smtClean="0"/>
              <a:t>time</a:t>
            </a:r>
            <a:r>
              <a:rPr lang="zh-CN" altLang="en-US" dirty="0" smtClean="0"/>
              <a:t>值进行等待。</a:t>
            </a:r>
            <a:r>
              <a:rPr lang="en-US" dirty="0" smtClean="0"/>
              <a:t> </a:t>
            </a:r>
            <a:br>
              <a:rPr lang="en-US" dirty="0" smtClean="0"/>
            </a:br>
            <a:r>
              <a:rPr lang="en-US" dirty="0" smtClean="0"/>
              <a:t/>
            </a:r>
            <a:br>
              <a:rPr lang="en-US" dirty="0" smtClean="0"/>
            </a:br>
            <a:r>
              <a:rPr lang="en-US" b="1" dirty="0" smtClean="0"/>
              <a:t>16.</a:t>
            </a:r>
            <a:r>
              <a:rPr lang="zh-CN" altLang="en-US" b="1" dirty="0" smtClean="0"/>
              <a:t>集合点</a:t>
            </a:r>
            <a:r>
              <a:rPr lang="en-US" dirty="0" smtClean="0"/>
              <a:t>(Rendezvous)</a:t>
            </a:r>
            <a:r>
              <a:rPr lang="zh-CN" altLang="en-US" dirty="0" smtClean="0"/>
              <a:t>：设集合点是为了更好模拟并发操作。设了集合点后，运行过程中多个用户可以在集合点等待到一定条件后再一起发后续的请求。集合点在虚拟用户脚本中对应函数</a:t>
            </a:r>
            <a:r>
              <a:rPr lang="en-US" dirty="0" err="1"/>
              <a:t>lr_rendezvous</a:t>
            </a:r>
            <a:r>
              <a:rPr lang="en-US" dirty="0" smtClean="0"/>
              <a:t>(</a:t>
            </a:r>
            <a:r>
              <a:rPr lang="en-US" altLang="zh-CN" dirty="0" smtClean="0"/>
              <a:t>)</a:t>
            </a:r>
            <a:r>
              <a:rPr lang="zh-CN" altLang="en-US" dirty="0" smtClean="0"/>
              <a:t>。</a:t>
            </a:r>
            <a:r>
              <a:rPr lang="en-US" dirty="0" smtClean="0"/>
              <a:t> </a:t>
            </a:r>
            <a:br>
              <a:rPr lang="en-US" dirty="0" smtClean="0"/>
            </a:br>
            <a:r>
              <a:rPr lang="en-US" dirty="0" smtClean="0"/>
              <a:t/>
            </a:r>
            <a:br>
              <a:rPr lang="en-US" dirty="0" smtClean="0"/>
            </a:br>
            <a:endParaRPr lang="zh-CN" altLang="en-US" dirty="0"/>
          </a:p>
        </p:txBody>
      </p:sp>
      <p:sp>
        <p:nvSpPr>
          <p:cNvPr id="6" name="标题 1"/>
          <p:cNvSpPr>
            <a:spLocks noGrp="1"/>
          </p:cNvSpPr>
          <p:nvPr>
            <p:ph type="title"/>
          </p:nvPr>
        </p:nvSpPr>
        <p:spPr>
          <a:xfrm>
            <a:off x="323528" y="0"/>
            <a:ext cx="8229600" cy="1143000"/>
          </a:xfrm>
        </p:spPr>
        <p:txBody>
          <a:bodyPr/>
          <a:lstStyle/>
          <a:p>
            <a:pPr lvl="0">
              <a:defRPr/>
            </a:pPr>
            <a:r>
              <a:rPr lang="en-US" altLang="zh-CN" dirty="0" err="1" smtClean="0">
                <a:latin typeface="+mj-ea"/>
              </a:rPr>
              <a:t>LoadRunner</a:t>
            </a:r>
            <a:r>
              <a:rPr lang="zh-CN" altLang="en-US" sz="4000" dirty="0" smtClean="0">
                <a:latin typeface="+mj-ea"/>
              </a:rPr>
              <a:t>常用</a:t>
            </a:r>
            <a:r>
              <a:rPr lang="zh-CN" altLang="en-US" dirty="0" smtClean="0">
                <a:latin typeface="+mj-ea"/>
              </a:rPr>
              <a:t>术语</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b="0" dirty="0" smtClean="0">
                <a:solidFill>
                  <a:schemeClr val="tx1"/>
                </a:solidFill>
                <a:effectLst/>
                <a:latin typeface="宋体" pitchFamily="2" charset="-122"/>
                <a:ea typeface="宋体" pitchFamily="2" charset="-122"/>
              </a:rPr>
              <a:t>性能测试</a:t>
            </a:r>
            <a:r>
              <a:rPr lang="en-US" altLang="zh-CN" b="0" dirty="0" smtClean="0">
                <a:solidFill>
                  <a:schemeClr val="tx1"/>
                </a:solidFill>
                <a:effectLst/>
                <a:latin typeface="宋体" pitchFamily="2" charset="-122"/>
                <a:ea typeface="宋体" pitchFamily="2" charset="-122"/>
              </a:rPr>
              <a:t>-</a:t>
            </a:r>
            <a:r>
              <a:rPr lang="en-US" altLang="zh-CN" dirty="0" smtClean="0">
                <a:solidFill>
                  <a:schemeClr val="tx1"/>
                </a:solidFill>
                <a:effectLst/>
                <a:latin typeface="宋体" pitchFamily="2" charset="-122"/>
                <a:ea typeface="宋体" pitchFamily="2" charset="-122"/>
              </a:rPr>
              <a:t>LoadRunner</a:t>
            </a:r>
            <a:endParaRPr lang="zh-CN" altLang="en-US" dirty="0" smtClean="0"/>
          </a:p>
        </p:txBody>
      </p:sp>
      <p:grpSp>
        <p:nvGrpSpPr>
          <p:cNvPr id="14" name="Group 9"/>
          <p:cNvGrpSpPr>
            <a:grpSpLocks/>
          </p:cNvGrpSpPr>
          <p:nvPr/>
        </p:nvGrpSpPr>
        <p:grpSpPr bwMode="auto">
          <a:xfrm>
            <a:off x="1592289" y="2920439"/>
            <a:ext cx="4724400" cy="685800"/>
            <a:chOff x="1296" y="1824"/>
            <a:chExt cx="2976" cy="432"/>
          </a:xfrm>
        </p:grpSpPr>
        <p:sp>
          <p:nvSpPr>
            <p:cNvPr id="15" name="AutoShape 10"/>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altLang="zh-CN" b="1" dirty="0">
                  <a:solidFill>
                    <a:schemeClr val="tx2"/>
                  </a:solidFill>
                  <a:latin typeface="宋体" pitchFamily="2" charset="-122"/>
                  <a:ea typeface="宋体" pitchFamily="2" charset="-122"/>
                </a:rPr>
                <a:t>  </a:t>
              </a:r>
              <a:r>
                <a:rPr lang="en-US" altLang="zh-CN" b="1" dirty="0" smtClean="0">
                  <a:solidFill>
                    <a:schemeClr val="tx2"/>
                  </a:solidFill>
                  <a:latin typeface="宋体" pitchFamily="2" charset="-122"/>
                  <a:ea typeface="宋体" pitchFamily="2" charset="-122"/>
                </a:rPr>
                <a:t> LoadRunner</a:t>
              </a:r>
              <a:r>
                <a:rPr lang="zh-CN" altLang="en-US" b="1" dirty="0" smtClean="0">
                  <a:solidFill>
                    <a:schemeClr val="tx2"/>
                  </a:solidFill>
                  <a:latin typeface="宋体" pitchFamily="2" charset="-122"/>
                  <a:ea typeface="宋体" pitchFamily="2" charset="-122"/>
                </a:rPr>
                <a:t>的简介</a:t>
              </a:r>
              <a:endParaRPr lang="zh-CN" altLang="en-US" b="1" dirty="0">
                <a:solidFill>
                  <a:schemeClr val="tx2"/>
                </a:solidFill>
                <a:latin typeface="宋体" pitchFamily="2" charset="-122"/>
                <a:ea typeface="宋体" pitchFamily="2" charset="-122"/>
              </a:endParaRPr>
            </a:p>
          </p:txBody>
        </p:sp>
        <p:sp>
          <p:nvSpPr>
            <p:cNvPr id="16" name="AutoShape 11"/>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endParaRPr lang="zh-CN" altLang="en-US">
                <a:ea typeface="宋体" charset="-122"/>
              </a:endParaRPr>
            </a:p>
          </p:txBody>
        </p:sp>
        <p:sp>
          <p:nvSpPr>
            <p:cNvPr id="18" name="Text Box 13"/>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ltLang="zh-CN" sz="2400" dirty="0" smtClean="0">
                  <a:solidFill>
                    <a:schemeClr val="bg1"/>
                  </a:solidFill>
                  <a:ea typeface="宋体" charset="-122"/>
                </a:rPr>
                <a:t>2</a:t>
              </a:r>
              <a:endParaRPr lang="en-US" altLang="zh-CN" sz="2400" dirty="0">
                <a:solidFill>
                  <a:schemeClr val="bg1"/>
                </a:solidFill>
                <a:ea typeface="宋体" charset="-122"/>
              </a:endParaRPr>
            </a:p>
          </p:txBody>
        </p:sp>
      </p:grpSp>
      <p:grpSp>
        <p:nvGrpSpPr>
          <p:cNvPr id="33" name="Group 9"/>
          <p:cNvGrpSpPr>
            <a:grpSpLocks/>
          </p:cNvGrpSpPr>
          <p:nvPr/>
        </p:nvGrpSpPr>
        <p:grpSpPr bwMode="auto">
          <a:xfrm>
            <a:off x="1592289" y="1804920"/>
            <a:ext cx="4724400" cy="685800"/>
            <a:chOff x="1296" y="1824"/>
            <a:chExt cx="2976" cy="432"/>
          </a:xfrm>
        </p:grpSpPr>
        <p:sp>
          <p:nvSpPr>
            <p:cNvPr id="34" name="AutoShape 10"/>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altLang="zh-CN" b="1" dirty="0">
                  <a:solidFill>
                    <a:schemeClr val="tx2"/>
                  </a:solidFill>
                  <a:latin typeface="宋体" pitchFamily="2" charset="-122"/>
                  <a:ea typeface="宋体" pitchFamily="2" charset="-122"/>
                </a:rPr>
                <a:t>  </a:t>
              </a:r>
              <a:r>
                <a:rPr lang="en-US" altLang="zh-CN" b="1" dirty="0" smtClean="0">
                  <a:solidFill>
                    <a:schemeClr val="tx2"/>
                  </a:solidFill>
                  <a:latin typeface="宋体" pitchFamily="2" charset="-122"/>
                  <a:ea typeface="宋体" pitchFamily="2" charset="-122"/>
                </a:rPr>
                <a:t> </a:t>
              </a:r>
              <a:r>
                <a:rPr lang="zh-CN" altLang="en-US" b="1" dirty="0" smtClean="0">
                  <a:solidFill>
                    <a:schemeClr val="tx2"/>
                  </a:solidFill>
                  <a:latin typeface="宋体" pitchFamily="2" charset="-122"/>
                  <a:ea typeface="宋体" pitchFamily="2" charset="-122"/>
                </a:rPr>
                <a:t>性能测试简介</a:t>
              </a:r>
              <a:endParaRPr lang="zh-CN" altLang="en-US" b="1" dirty="0">
                <a:solidFill>
                  <a:schemeClr val="tx2"/>
                </a:solidFill>
                <a:latin typeface="宋体" pitchFamily="2" charset="-122"/>
                <a:ea typeface="宋体" pitchFamily="2" charset="-122"/>
              </a:endParaRPr>
            </a:p>
          </p:txBody>
        </p:sp>
        <p:sp>
          <p:nvSpPr>
            <p:cNvPr id="35" name="AutoShape 11"/>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endParaRPr lang="zh-CN" altLang="en-US">
                <a:ea typeface="宋体" charset="-122"/>
              </a:endParaRPr>
            </a:p>
          </p:txBody>
        </p:sp>
        <p:sp>
          <p:nvSpPr>
            <p:cNvPr id="36" name="Text Box 13"/>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ltLang="zh-CN" sz="2400" dirty="0" smtClean="0">
                  <a:solidFill>
                    <a:schemeClr val="bg1"/>
                  </a:solidFill>
                  <a:ea typeface="宋体" charset="-122"/>
                </a:rPr>
                <a:t>1</a:t>
              </a:r>
              <a:endParaRPr lang="en-US" altLang="zh-CN" sz="2400" dirty="0">
                <a:solidFill>
                  <a:schemeClr val="bg1"/>
                </a:solidFill>
                <a:ea typeface="宋体" charset="-122"/>
              </a:endParaRPr>
            </a:p>
          </p:txBody>
        </p:sp>
      </p:grpSp>
      <p:grpSp>
        <p:nvGrpSpPr>
          <p:cNvPr id="43" name="Group 9"/>
          <p:cNvGrpSpPr>
            <a:grpSpLocks/>
          </p:cNvGrpSpPr>
          <p:nvPr/>
        </p:nvGrpSpPr>
        <p:grpSpPr bwMode="auto">
          <a:xfrm>
            <a:off x="1643042" y="4000504"/>
            <a:ext cx="4724400" cy="685800"/>
            <a:chOff x="1296" y="1824"/>
            <a:chExt cx="2976" cy="432"/>
          </a:xfrm>
        </p:grpSpPr>
        <p:sp>
          <p:nvSpPr>
            <p:cNvPr id="44" name="AutoShape 10"/>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altLang="zh-CN" b="1" dirty="0">
                  <a:solidFill>
                    <a:schemeClr val="tx2"/>
                  </a:solidFill>
                  <a:latin typeface="宋体" pitchFamily="2" charset="-122"/>
                  <a:ea typeface="宋体" pitchFamily="2" charset="-122"/>
                </a:rPr>
                <a:t>  </a:t>
              </a:r>
              <a:r>
                <a:rPr lang="en-US" altLang="zh-CN" b="1" dirty="0" smtClean="0">
                  <a:solidFill>
                    <a:schemeClr val="tx2"/>
                  </a:solidFill>
                  <a:latin typeface="宋体" pitchFamily="2" charset="-122"/>
                  <a:ea typeface="宋体" pitchFamily="2" charset="-122"/>
                </a:rPr>
                <a:t> LoadRunner</a:t>
              </a:r>
              <a:r>
                <a:rPr lang="zh-CN" altLang="en-US" b="1" dirty="0" smtClean="0">
                  <a:solidFill>
                    <a:schemeClr val="tx2"/>
                  </a:solidFill>
                  <a:latin typeface="宋体" pitchFamily="2" charset="-122"/>
                  <a:ea typeface="宋体" pitchFamily="2" charset="-122"/>
                </a:rPr>
                <a:t>测试</a:t>
              </a:r>
              <a:r>
                <a:rPr lang="zh-CN" altLang="en-US" b="1" dirty="0">
                  <a:solidFill>
                    <a:schemeClr val="tx2"/>
                  </a:solidFill>
                  <a:latin typeface="宋体" pitchFamily="2" charset="-122"/>
                  <a:ea typeface="宋体" pitchFamily="2" charset="-122"/>
                </a:rPr>
                <a:t>流程</a:t>
              </a:r>
            </a:p>
          </p:txBody>
        </p:sp>
        <p:sp>
          <p:nvSpPr>
            <p:cNvPr id="45" name="AutoShape 11"/>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endParaRPr lang="zh-CN" altLang="en-US">
                <a:ea typeface="宋体" charset="-122"/>
              </a:endParaRPr>
            </a:p>
          </p:txBody>
        </p:sp>
        <p:sp>
          <p:nvSpPr>
            <p:cNvPr id="46" name="Text Box 13"/>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ltLang="zh-CN" sz="2400" dirty="0" smtClean="0">
                  <a:solidFill>
                    <a:schemeClr val="bg1"/>
                  </a:solidFill>
                  <a:ea typeface="宋体" charset="-122"/>
                </a:rPr>
                <a:t>3</a:t>
              </a:r>
              <a:endParaRPr lang="en-US" altLang="zh-CN" sz="2400" dirty="0">
                <a:solidFill>
                  <a:schemeClr val="bg1"/>
                </a:solidFill>
                <a:ea typeface="宋体" charset="-122"/>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zh-CN" altLang="en-US" sz="2900" dirty="0">
                <a:latin typeface="宋体" pitchFamily="2" charset="-122"/>
                <a:ea typeface="宋体" pitchFamily="2" charset="-122"/>
              </a:rPr>
              <a:t>性能测试策略有：基准测试、并发测试、综合场景测试、疲劳强度测试、内存泄露测试、数据容量测试、极限测试、递增测试。</a:t>
            </a:r>
          </a:p>
          <a:p>
            <a:r>
              <a:rPr lang="zh-CN" altLang="en-US" sz="2900" dirty="0">
                <a:latin typeface="宋体" pitchFamily="2" charset="-122"/>
                <a:ea typeface="宋体" pitchFamily="2" charset="-122"/>
              </a:rPr>
              <a:t>其中：</a:t>
            </a:r>
          </a:p>
          <a:p>
            <a:r>
              <a:rPr lang="zh-CN" altLang="en-US" sz="2900" dirty="0">
                <a:latin typeface="宋体" pitchFamily="2" charset="-122"/>
                <a:ea typeface="宋体" pitchFamily="2" charset="-122"/>
              </a:rPr>
              <a:t>基准测试指：指测试环境确定以后，对业务模型中涉及的每种业务做基准测试。</a:t>
            </a:r>
          </a:p>
          <a:p>
            <a:r>
              <a:rPr lang="zh-CN" altLang="en-US" sz="2900" dirty="0">
                <a:latin typeface="宋体" pitchFamily="2" charset="-122"/>
                <a:ea typeface="宋体" pitchFamily="2" charset="-122"/>
              </a:rPr>
              <a:t>目的是获取单用户执行时的各项性能指标，为多用户并发和综合场景等性能测试分析提供参考依据。</a:t>
            </a:r>
          </a:p>
          <a:p>
            <a:r>
              <a:rPr lang="zh-CN" altLang="en-US" sz="2900" dirty="0">
                <a:latin typeface="宋体" pitchFamily="2" charset="-122"/>
                <a:ea typeface="宋体" pitchFamily="2" charset="-122"/>
              </a:rPr>
              <a:t>并发测试指：指模拟多个虚拟用户在同一时刻执行测试点操作。目的是对测试点进行压力加载，测试系统性能。测试是否存在死锁。</a:t>
            </a:r>
          </a:p>
          <a:p>
            <a:r>
              <a:rPr lang="zh-CN" altLang="en-US" sz="2900" dirty="0">
                <a:latin typeface="宋体" pitchFamily="2" charset="-122"/>
                <a:ea typeface="宋体" pitchFamily="2" charset="-122"/>
              </a:rPr>
              <a:t>递增测试：指每隔一定时间段（如</a:t>
            </a:r>
            <a:r>
              <a:rPr lang="en-US" altLang="zh-CN" sz="2900" dirty="0">
                <a:latin typeface="宋体" pitchFamily="2" charset="-122"/>
                <a:ea typeface="宋体" pitchFamily="2" charset="-122"/>
              </a:rPr>
              <a:t>5</a:t>
            </a:r>
            <a:r>
              <a:rPr lang="zh-CN" altLang="en-US" sz="2900" dirty="0">
                <a:latin typeface="宋体" pitchFamily="2" charset="-122"/>
                <a:ea typeface="宋体" pitchFamily="2" charset="-122"/>
              </a:rPr>
              <a:t>秒、</a:t>
            </a:r>
            <a:r>
              <a:rPr lang="en-US" altLang="zh-CN" sz="2900" dirty="0">
                <a:latin typeface="宋体" pitchFamily="2" charset="-122"/>
                <a:ea typeface="宋体" pitchFamily="2" charset="-122"/>
              </a:rPr>
              <a:t>10</a:t>
            </a:r>
            <a:r>
              <a:rPr lang="zh-CN" altLang="en-US" sz="2900" dirty="0">
                <a:latin typeface="宋体" pitchFamily="2" charset="-122"/>
                <a:ea typeface="宋体" pitchFamily="2" charset="-122"/>
              </a:rPr>
              <a:t>秒）加载不同数目的虚拟用户执行测试点操作，对测试点进行递增用户压力加载测试。</a:t>
            </a:r>
          </a:p>
          <a:p>
            <a:r>
              <a:rPr lang="zh-CN" altLang="en-US" sz="2900" dirty="0">
                <a:latin typeface="宋体" pitchFamily="2" charset="-122"/>
                <a:ea typeface="宋体" pitchFamily="2" charset="-122"/>
              </a:rPr>
              <a:t>综合场景测试：通过对系统体系机构和功能模块的分析以及对系统用户的分布和使用频率的分析，来构造系统综合场景的测试模型，模拟不同用户执行不同操作。如</a:t>
            </a:r>
            <a:r>
              <a:rPr lang="en-US" altLang="zh-CN" sz="2900" dirty="0">
                <a:latin typeface="宋体" pitchFamily="2" charset="-122"/>
                <a:ea typeface="宋体" pitchFamily="2" charset="-122"/>
              </a:rPr>
              <a:t>10%</a:t>
            </a:r>
            <a:r>
              <a:rPr lang="zh-CN" altLang="en-US" sz="2900" dirty="0">
                <a:latin typeface="宋体" pitchFamily="2" charset="-122"/>
                <a:ea typeface="宋体" pitchFamily="2" charset="-122"/>
              </a:rPr>
              <a:t>的用户执行登录操作，</a:t>
            </a:r>
            <a:r>
              <a:rPr lang="en-US" altLang="zh-CN" sz="2900" dirty="0">
                <a:latin typeface="宋体" pitchFamily="2" charset="-122"/>
                <a:ea typeface="宋体" pitchFamily="2" charset="-122"/>
              </a:rPr>
              <a:t>50%</a:t>
            </a:r>
            <a:r>
              <a:rPr lang="zh-CN" altLang="en-US" sz="2900" dirty="0">
                <a:latin typeface="宋体" pitchFamily="2" charset="-122"/>
                <a:ea typeface="宋体" pitchFamily="2" charset="-122"/>
              </a:rPr>
              <a:t>的用户执行查询操作，</a:t>
            </a:r>
            <a:r>
              <a:rPr lang="en-US" altLang="zh-CN" sz="2900" dirty="0">
                <a:latin typeface="宋体" pitchFamily="2" charset="-122"/>
                <a:ea typeface="宋体" pitchFamily="2" charset="-122"/>
              </a:rPr>
              <a:t>40%</a:t>
            </a:r>
            <a:r>
              <a:rPr lang="zh-CN" altLang="en-US" sz="2900" dirty="0">
                <a:latin typeface="宋体" pitchFamily="2" charset="-122"/>
                <a:ea typeface="宋体" pitchFamily="2" charset="-122"/>
              </a:rPr>
              <a:t>的用户执行数据库更新操作，最大限度地模拟系统的真实场景，使用户预知系统投入使用后的性能水平。</a:t>
            </a:r>
          </a:p>
          <a:p>
            <a:endParaRPr lang="zh-CN" altLang="en-US" dirty="0"/>
          </a:p>
        </p:txBody>
      </p:sp>
      <p:sp>
        <p:nvSpPr>
          <p:cNvPr id="3" name="标题 2"/>
          <p:cNvSpPr>
            <a:spLocks noGrp="1"/>
          </p:cNvSpPr>
          <p:nvPr>
            <p:ph type="title"/>
          </p:nvPr>
        </p:nvSpPr>
        <p:spPr/>
        <p:txBody>
          <a:bodyPr>
            <a:normAutofit fontScale="90000"/>
          </a:bodyPr>
          <a:lstStyle/>
          <a:p>
            <a:pPr lvl="0"/>
            <a:r>
              <a:rPr lang="en-US" altLang="zh-CN" dirty="0" smtClean="0">
                <a:effectLst/>
              </a:rPr>
              <a:t/>
            </a:r>
            <a:br>
              <a:rPr lang="en-US" altLang="zh-CN" dirty="0" smtClean="0">
                <a:effectLst/>
              </a:rPr>
            </a:br>
            <a:r>
              <a:rPr lang="en-US" altLang="zh-CN" sz="4400" dirty="0" err="1" smtClean="0">
                <a:effectLst/>
                <a:latin typeface="+mj-ea"/>
              </a:rPr>
              <a:t>性能测试策略</a:t>
            </a:r>
            <a:r>
              <a:rPr lang="zh-CN" altLang="zh-CN" dirty="0">
                <a:effectLst/>
              </a:rPr>
              <a:t/>
            </a:r>
            <a:br>
              <a:rPr lang="zh-CN" altLang="zh-CN" dirty="0">
                <a:effectLst/>
              </a:rPr>
            </a:br>
            <a:endParaRPr lang="zh-CN" altLang="en-US" dirty="0"/>
          </a:p>
        </p:txBody>
      </p:sp>
    </p:spTree>
    <p:extLst>
      <p:ext uri="{BB962C8B-B14F-4D97-AF65-F5344CB8AC3E}">
        <p14:creationId xmlns:p14="http://schemas.microsoft.com/office/powerpoint/2010/main" val="1055503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LoadRunner</a:t>
            </a:r>
            <a:r>
              <a:rPr lang="zh-CN" altLang="en-US" dirty="0" smtClean="0"/>
              <a:t>测试流程</a:t>
            </a:r>
            <a:endParaRPr lang="zh-CN" altLang="en-US" dirty="0"/>
          </a:p>
        </p:txBody>
      </p:sp>
      <p:sp>
        <p:nvSpPr>
          <p:cNvPr id="6" name="内容占位符 12"/>
          <p:cNvSpPr>
            <a:spLocks noGrp="1"/>
          </p:cNvSpPr>
          <p:nvPr/>
        </p:nvSpPr>
        <p:spPr bwMode="auto">
          <a:xfrm>
            <a:off x="692944" y="838200"/>
            <a:ext cx="7758112"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eaLnBrk="1" hangingPunct="1"/>
            <a:endParaRPr lang="zh-CN" altLang="en-US" smtClean="0">
              <a:ea typeface="宋体" charset="-122"/>
            </a:endParaRPr>
          </a:p>
        </p:txBody>
      </p:sp>
      <p:sp>
        <p:nvSpPr>
          <p:cNvPr id="8" name="矩形 7"/>
          <p:cNvSpPr/>
          <p:nvPr/>
        </p:nvSpPr>
        <p:spPr>
          <a:xfrm>
            <a:off x="2051720" y="1556792"/>
            <a:ext cx="1571625"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zh-CN" altLang="en-US">
                <a:solidFill>
                  <a:srgbClr val="FFFFFF"/>
                </a:solidFill>
                <a:ea typeface="宋体" charset="-122"/>
              </a:rPr>
              <a:t>第一步</a:t>
            </a:r>
          </a:p>
        </p:txBody>
      </p:sp>
      <p:sp>
        <p:nvSpPr>
          <p:cNvPr id="9" name="矩形 8"/>
          <p:cNvSpPr/>
          <p:nvPr/>
        </p:nvSpPr>
        <p:spPr>
          <a:xfrm>
            <a:off x="2051720" y="2420887"/>
            <a:ext cx="1571625"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zh-CN" altLang="en-US">
                <a:solidFill>
                  <a:srgbClr val="FFFFFF"/>
                </a:solidFill>
                <a:ea typeface="宋体" charset="-122"/>
              </a:rPr>
              <a:t>第二步</a:t>
            </a:r>
          </a:p>
        </p:txBody>
      </p:sp>
      <p:sp>
        <p:nvSpPr>
          <p:cNvPr id="10" name="矩形 9"/>
          <p:cNvSpPr/>
          <p:nvPr/>
        </p:nvSpPr>
        <p:spPr>
          <a:xfrm>
            <a:off x="2074510" y="3284983"/>
            <a:ext cx="1571625"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zh-CN" altLang="en-US">
                <a:solidFill>
                  <a:srgbClr val="FFFFFF"/>
                </a:solidFill>
                <a:ea typeface="宋体" charset="-122"/>
              </a:rPr>
              <a:t>第三步</a:t>
            </a:r>
          </a:p>
        </p:txBody>
      </p:sp>
      <p:sp>
        <p:nvSpPr>
          <p:cNvPr id="11" name="矩形 10"/>
          <p:cNvSpPr/>
          <p:nvPr/>
        </p:nvSpPr>
        <p:spPr>
          <a:xfrm>
            <a:off x="2074509" y="4149080"/>
            <a:ext cx="1571625"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zh-CN" altLang="en-US">
                <a:solidFill>
                  <a:srgbClr val="FFFFFF"/>
                </a:solidFill>
                <a:ea typeface="宋体" charset="-122"/>
              </a:rPr>
              <a:t>第四步</a:t>
            </a:r>
          </a:p>
        </p:txBody>
      </p:sp>
      <p:sp>
        <p:nvSpPr>
          <p:cNvPr id="12" name="矩形 11"/>
          <p:cNvSpPr/>
          <p:nvPr/>
        </p:nvSpPr>
        <p:spPr>
          <a:xfrm>
            <a:off x="2074510" y="5013176"/>
            <a:ext cx="1571625"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zh-CN" altLang="en-US">
                <a:solidFill>
                  <a:srgbClr val="FFFFFF"/>
                </a:solidFill>
                <a:ea typeface="宋体" charset="-122"/>
              </a:rPr>
              <a:t>第五步</a:t>
            </a:r>
          </a:p>
        </p:txBody>
      </p:sp>
      <p:sp>
        <p:nvSpPr>
          <p:cNvPr id="13" name="矩形 12"/>
          <p:cNvSpPr/>
          <p:nvPr/>
        </p:nvSpPr>
        <p:spPr>
          <a:xfrm>
            <a:off x="4139952" y="1556792"/>
            <a:ext cx="3000375"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zh-CN" altLang="en-US" dirty="0" smtClean="0">
                <a:solidFill>
                  <a:srgbClr val="FFFFFF"/>
                </a:solidFill>
                <a:ea typeface="宋体" charset="-122"/>
              </a:rPr>
              <a:t>规划测试（计划、用例</a:t>
            </a:r>
            <a:r>
              <a:rPr lang="en-US" altLang="zh-CN" dirty="0" smtClean="0">
                <a:solidFill>
                  <a:srgbClr val="FFFFFF"/>
                </a:solidFill>
                <a:ea typeface="宋体" charset="-122"/>
              </a:rPr>
              <a:t>……</a:t>
            </a:r>
            <a:r>
              <a:rPr lang="zh-CN" altLang="en-US" dirty="0" smtClean="0">
                <a:solidFill>
                  <a:srgbClr val="FFFFFF"/>
                </a:solidFill>
                <a:ea typeface="宋体" charset="-122"/>
              </a:rPr>
              <a:t>）</a:t>
            </a:r>
            <a:endParaRPr lang="zh-CN" altLang="en-US" dirty="0">
              <a:solidFill>
                <a:srgbClr val="FFFFFF"/>
              </a:solidFill>
              <a:ea typeface="宋体" charset="-122"/>
            </a:endParaRPr>
          </a:p>
        </p:txBody>
      </p:sp>
      <p:sp>
        <p:nvSpPr>
          <p:cNvPr id="14" name="矩形 13"/>
          <p:cNvSpPr/>
          <p:nvPr/>
        </p:nvSpPr>
        <p:spPr>
          <a:xfrm>
            <a:off x="4139952" y="2416389"/>
            <a:ext cx="3000375"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zh-CN" altLang="en-US" dirty="0" smtClean="0">
                <a:solidFill>
                  <a:srgbClr val="FFFFFF"/>
                </a:solidFill>
                <a:ea typeface="宋体" charset="-122"/>
              </a:rPr>
              <a:t>创建</a:t>
            </a:r>
            <a:r>
              <a:rPr lang="en-US" altLang="zh-CN" dirty="0" smtClean="0">
                <a:solidFill>
                  <a:srgbClr val="FFFFFF"/>
                </a:solidFill>
                <a:ea typeface="宋体" charset="-122"/>
              </a:rPr>
              <a:t>VU</a:t>
            </a:r>
            <a:r>
              <a:rPr lang="zh-CN" altLang="en-US" dirty="0" smtClean="0">
                <a:solidFill>
                  <a:srgbClr val="FFFFFF"/>
                </a:solidFill>
                <a:ea typeface="宋体" charset="-122"/>
              </a:rPr>
              <a:t>脚本</a:t>
            </a:r>
            <a:endParaRPr lang="zh-CN" altLang="en-US" dirty="0">
              <a:solidFill>
                <a:srgbClr val="FFFFFF"/>
              </a:solidFill>
              <a:ea typeface="宋体" charset="-122"/>
            </a:endParaRPr>
          </a:p>
        </p:txBody>
      </p:sp>
      <p:sp>
        <p:nvSpPr>
          <p:cNvPr id="15" name="矩形 14"/>
          <p:cNvSpPr/>
          <p:nvPr/>
        </p:nvSpPr>
        <p:spPr>
          <a:xfrm>
            <a:off x="4158224" y="3284982"/>
            <a:ext cx="3000375"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zh-CN" altLang="en-US" dirty="0" smtClean="0">
                <a:solidFill>
                  <a:srgbClr val="FFFFFF"/>
                </a:solidFill>
                <a:ea typeface="宋体" charset="-122"/>
              </a:rPr>
              <a:t>定义</a:t>
            </a:r>
            <a:r>
              <a:rPr lang="zh-CN" altLang="en-US" dirty="0">
                <a:solidFill>
                  <a:srgbClr val="FFFFFF"/>
                </a:solidFill>
                <a:ea typeface="宋体" charset="-122"/>
              </a:rPr>
              <a:t>场景</a:t>
            </a:r>
          </a:p>
        </p:txBody>
      </p:sp>
      <p:sp>
        <p:nvSpPr>
          <p:cNvPr id="16" name="矩形 15"/>
          <p:cNvSpPr/>
          <p:nvPr/>
        </p:nvSpPr>
        <p:spPr>
          <a:xfrm>
            <a:off x="4193956" y="4149080"/>
            <a:ext cx="3000375"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zh-CN" altLang="en-US" dirty="0" smtClean="0">
                <a:solidFill>
                  <a:srgbClr val="FFFFFF"/>
                </a:solidFill>
                <a:ea typeface="宋体" charset="-122"/>
              </a:rPr>
              <a:t>运行场景</a:t>
            </a:r>
            <a:endParaRPr lang="zh-CN" altLang="en-US" dirty="0">
              <a:solidFill>
                <a:srgbClr val="FFFFFF"/>
              </a:solidFill>
              <a:ea typeface="宋体" charset="-122"/>
            </a:endParaRPr>
          </a:p>
        </p:txBody>
      </p:sp>
      <p:sp>
        <p:nvSpPr>
          <p:cNvPr id="17" name="矩形 16"/>
          <p:cNvSpPr/>
          <p:nvPr/>
        </p:nvSpPr>
        <p:spPr>
          <a:xfrm>
            <a:off x="4193956" y="5013175"/>
            <a:ext cx="3000375"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zh-CN" altLang="en-US" dirty="0" smtClean="0">
                <a:solidFill>
                  <a:srgbClr val="FFFFFF"/>
                </a:solidFill>
                <a:ea typeface="宋体" charset="-122"/>
              </a:rPr>
              <a:t>分析</a:t>
            </a:r>
            <a:r>
              <a:rPr lang="zh-CN" altLang="en-US" dirty="0">
                <a:solidFill>
                  <a:srgbClr val="FFFFFF"/>
                </a:solidFill>
                <a:ea typeface="宋体" charset="-122"/>
              </a:rPr>
              <a:t>结果</a:t>
            </a:r>
          </a:p>
        </p:txBody>
      </p:sp>
      <p:cxnSp>
        <p:nvCxnSpPr>
          <p:cNvPr id="18" name="直接箭头连接符 17"/>
          <p:cNvCxnSpPr/>
          <p:nvPr/>
        </p:nvCxnSpPr>
        <p:spPr>
          <a:xfrm rot="5400000">
            <a:off x="5532188" y="2205550"/>
            <a:ext cx="21431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5400000">
            <a:off x="5533776" y="3032961"/>
            <a:ext cx="21431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5400000">
            <a:off x="5552048" y="3913353"/>
            <a:ext cx="21431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5400000">
            <a:off x="5587780" y="4798069"/>
            <a:ext cx="21431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LoadRunner</a:t>
            </a:r>
            <a:r>
              <a:rPr lang="zh-CN" altLang="en-US" dirty="0" smtClean="0"/>
              <a:t>测试流程</a:t>
            </a:r>
            <a:endParaRPr lang="zh-CN" altLang="en-US" dirty="0"/>
          </a:p>
        </p:txBody>
      </p:sp>
      <p:sp>
        <p:nvSpPr>
          <p:cNvPr id="14338" name="Rectangle 2"/>
          <p:cNvSpPr>
            <a:spLocks noChangeArrowheads="1"/>
          </p:cNvSpPr>
          <p:nvPr/>
        </p:nvSpPr>
        <p:spPr bwMode="auto">
          <a:xfrm>
            <a:off x="428596" y="1424359"/>
            <a:ext cx="8429684"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5400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latin typeface="+mj-ea"/>
                <a:ea typeface="+mj-ea"/>
                <a:cs typeface="MS Mincho" pitchFamily="49" charset="-128"/>
              </a:rPr>
              <a:t>➤</a:t>
            </a:r>
            <a:r>
              <a:rPr kumimoji="0" lang="zh-CN" b="1" i="0" u="none" strike="noStrike" cap="none" normalizeH="0" baseline="0" dirty="0" smtClean="0">
                <a:ln>
                  <a:noFill/>
                </a:ln>
                <a:solidFill>
                  <a:schemeClr val="tx1"/>
                </a:solidFill>
                <a:effectLst/>
                <a:latin typeface="+mj-ea"/>
                <a:ea typeface="+mj-ea"/>
                <a:cs typeface="宋体" pitchFamily="2" charset="-122"/>
              </a:rPr>
              <a:t>规划测试</a:t>
            </a:r>
            <a:endParaRPr kumimoji="0" lang="en-US" altLang="zh-CN" b="1" i="0" u="none" strike="noStrike" cap="none" normalizeH="0" baseline="0" dirty="0" smtClean="0">
              <a:ln>
                <a:noFill/>
              </a:ln>
              <a:solidFill>
                <a:schemeClr val="tx1"/>
              </a:solidFill>
              <a:effectLst/>
              <a:latin typeface="+mj-ea"/>
              <a:ea typeface="+mj-ea"/>
              <a:cs typeface="宋体" pitchFamily="2" charset="-122"/>
            </a:endParaRPr>
          </a:p>
          <a:p>
            <a:pPr marL="0" marR="0" lvl="0" indent="25400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j-ea"/>
                <a:ea typeface="+mj-ea"/>
                <a:cs typeface="宋体" pitchFamily="2" charset="-122"/>
              </a:rPr>
              <a:t>  </a:t>
            </a:r>
            <a:r>
              <a:rPr lang="zh-CN" altLang="en-US" dirty="0" smtClean="0">
                <a:latin typeface="+mj-ea"/>
                <a:ea typeface="+mj-ea"/>
                <a:cs typeface="宋体" pitchFamily="2" charset="-122"/>
              </a:rPr>
              <a:t>确定</a:t>
            </a:r>
            <a:r>
              <a:rPr kumimoji="0" lang="zh-CN" b="0" i="0" u="none" strike="noStrike" cap="none" normalizeH="0" baseline="0" dirty="0" smtClean="0">
                <a:ln>
                  <a:noFill/>
                </a:ln>
                <a:solidFill>
                  <a:schemeClr val="tx1"/>
                </a:solidFill>
                <a:effectLst/>
                <a:latin typeface="+mj-ea"/>
                <a:ea typeface="+mj-ea"/>
                <a:cs typeface="宋体" pitchFamily="2" charset="-122"/>
              </a:rPr>
              <a:t>测试要求，如并发用户数量、典型业务</a:t>
            </a:r>
            <a:r>
              <a:rPr kumimoji="0" lang="zh-CN" altLang="en-US" b="0" i="0" u="none" strike="noStrike" cap="none" normalizeH="0" baseline="0" dirty="0" smtClean="0">
                <a:ln>
                  <a:noFill/>
                </a:ln>
                <a:solidFill>
                  <a:schemeClr val="tx1"/>
                </a:solidFill>
                <a:effectLst/>
                <a:latin typeface="+mj-ea"/>
                <a:ea typeface="+mj-ea"/>
                <a:cs typeface="宋体" pitchFamily="2" charset="-122"/>
              </a:rPr>
              <a:t>场景</a:t>
            </a:r>
            <a:r>
              <a:rPr kumimoji="0" lang="zh-CN" b="0" i="0" u="none" strike="noStrike" cap="none" normalizeH="0" baseline="0" dirty="0" smtClean="0">
                <a:ln>
                  <a:noFill/>
                </a:ln>
                <a:solidFill>
                  <a:schemeClr val="tx1"/>
                </a:solidFill>
                <a:effectLst/>
                <a:latin typeface="+mj-ea"/>
                <a:ea typeface="+mj-ea"/>
                <a:cs typeface="宋体" pitchFamily="2" charset="-122"/>
              </a:rPr>
              <a:t>流程</a:t>
            </a:r>
            <a:r>
              <a:rPr kumimoji="0" lang="zh-CN" altLang="en-US" b="0" i="0" u="none" strike="noStrike" cap="none" normalizeH="0" baseline="0" dirty="0" smtClean="0">
                <a:ln>
                  <a:noFill/>
                </a:ln>
                <a:solidFill>
                  <a:schemeClr val="tx1"/>
                </a:solidFill>
                <a:effectLst/>
                <a:latin typeface="+mj-ea"/>
                <a:ea typeface="+mj-ea"/>
                <a:cs typeface="宋体" pitchFamily="2" charset="-122"/>
              </a:rPr>
              <a:t>；测试计划；设计用例；</a:t>
            </a:r>
            <a:r>
              <a:rPr kumimoji="0" lang="en-US" altLang="zh-CN" b="0" i="0" u="none" strike="noStrike" cap="none" normalizeH="0" baseline="0" dirty="0" smtClean="0">
                <a:ln>
                  <a:noFill/>
                </a:ln>
                <a:solidFill>
                  <a:schemeClr val="tx1"/>
                </a:solidFill>
                <a:effectLst/>
                <a:latin typeface="+mj-ea"/>
                <a:ea typeface="+mj-ea"/>
                <a:cs typeface="宋体" pitchFamily="2" charset="-122"/>
              </a:rPr>
              <a:t>……</a:t>
            </a:r>
            <a:endParaRPr kumimoji="0" lang="zh-CN" b="0" i="0" u="none" strike="noStrike" cap="none" normalizeH="0" baseline="0" dirty="0" smtClean="0">
              <a:ln>
                <a:noFill/>
              </a:ln>
              <a:solidFill>
                <a:schemeClr val="tx1"/>
              </a:solidFill>
              <a:effectLst/>
              <a:latin typeface="+mj-ea"/>
              <a:ea typeface="+mj-ea"/>
              <a:cs typeface="宋体" pitchFamily="2" charset="-122"/>
            </a:endParaRPr>
          </a:p>
          <a:p>
            <a:pPr lvl="0" indent="254000" eaLnBrk="0" hangingPunct="0"/>
            <a:r>
              <a:rPr kumimoji="0" lang="zh-CN" b="0" i="0" u="none" strike="noStrike" cap="none" normalizeH="0" baseline="0" dirty="0" smtClean="0">
                <a:ln>
                  <a:noFill/>
                </a:ln>
                <a:solidFill>
                  <a:schemeClr val="tx1"/>
                </a:solidFill>
                <a:effectLst/>
                <a:latin typeface="+mj-ea"/>
                <a:ea typeface="+mj-ea"/>
                <a:cs typeface="宋体" pitchFamily="2" charset="-122"/>
              </a:rPr>
              <a:t>➤</a:t>
            </a:r>
            <a:r>
              <a:rPr kumimoji="0" lang="zh-CN" b="1" i="0" u="none" strike="noStrike" cap="none" normalizeH="0" baseline="0" dirty="0" smtClean="0">
                <a:ln>
                  <a:noFill/>
                </a:ln>
                <a:solidFill>
                  <a:schemeClr val="tx1"/>
                </a:solidFill>
                <a:effectLst/>
                <a:latin typeface="+mj-ea"/>
                <a:ea typeface="+mj-ea"/>
                <a:cs typeface="宋体" pitchFamily="2" charset="-122"/>
              </a:rPr>
              <a:t>创建</a:t>
            </a:r>
            <a:r>
              <a:rPr kumimoji="0" lang="en-US" altLang="zh-CN" b="1" i="0" u="none" strike="noStrike" cap="none" normalizeH="0" baseline="0" dirty="0" smtClean="0">
                <a:ln>
                  <a:noFill/>
                </a:ln>
                <a:solidFill>
                  <a:schemeClr val="tx1"/>
                </a:solidFill>
                <a:effectLst/>
                <a:latin typeface="+mj-ea"/>
                <a:ea typeface="+mj-ea"/>
                <a:cs typeface="宋体" pitchFamily="2" charset="-122"/>
              </a:rPr>
              <a:t>Vuser</a:t>
            </a:r>
            <a:r>
              <a:rPr kumimoji="0" lang="zh-CN" altLang="en-US" b="1" i="0" u="none" strike="noStrike" cap="none" normalizeH="0" baseline="0" dirty="0" smtClean="0">
                <a:ln>
                  <a:noFill/>
                </a:ln>
                <a:solidFill>
                  <a:schemeClr val="tx1"/>
                </a:solidFill>
                <a:effectLst/>
                <a:latin typeface="+mj-ea"/>
                <a:ea typeface="+mj-ea"/>
                <a:cs typeface="宋体" pitchFamily="2" charset="-122"/>
              </a:rPr>
              <a:t>脚本</a:t>
            </a:r>
            <a:endParaRPr kumimoji="0" lang="en-US" altLang="zh-CN" b="1" i="0" u="none" strike="noStrike" cap="none" normalizeH="0" baseline="0" dirty="0" smtClean="0">
              <a:ln>
                <a:noFill/>
              </a:ln>
              <a:solidFill>
                <a:schemeClr val="tx1"/>
              </a:solidFill>
              <a:effectLst/>
              <a:latin typeface="+mj-ea"/>
              <a:ea typeface="+mj-ea"/>
              <a:cs typeface="宋体" pitchFamily="2" charset="-122"/>
            </a:endParaRPr>
          </a:p>
          <a:p>
            <a:pPr lvl="0" indent="254000" eaLnBrk="0" hangingPunct="0"/>
            <a:r>
              <a:rPr lang="zh-CN" altLang="en-US" dirty="0" smtClean="0">
                <a:latin typeface="+mj-ea"/>
                <a:ea typeface="+mj-ea"/>
                <a:cs typeface="宋体" pitchFamily="2" charset="-122"/>
              </a:rPr>
              <a:t>  使用</a:t>
            </a:r>
            <a:r>
              <a:rPr lang="en-US" altLang="zh-CN" dirty="0" smtClean="0">
                <a:latin typeface="+mj-ea"/>
                <a:ea typeface="+mj-ea"/>
              </a:rPr>
              <a:t>Virtual User Generator</a:t>
            </a:r>
            <a:r>
              <a:rPr lang="zh-CN" altLang="en-US" dirty="0" smtClean="0">
                <a:latin typeface="+mj-ea"/>
                <a:ea typeface="+mj-ea"/>
              </a:rPr>
              <a:t>录制、编辑和完善测试脚本。</a:t>
            </a:r>
            <a:r>
              <a:rPr lang="en-US" altLang="zh-CN" dirty="0" smtClean="0">
                <a:latin typeface="+mj-ea"/>
                <a:ea typeface="+mj-ea"/>
              </a:rPr>
              <a:t> </a:t>
            </a:r>
            <a:endParaRPr kumimoji="0" lang="en-US" altLang="zh-CN" i="0" u="none" strike="noStrike" cap="none" normalizeH="0" baseline="0" dirty="0" smtClean="0">
              <a:ln>
                <a:noFill/>
              </a:ln>
              <a:solidFill>
                <a:schemeClr val="tx1"/>
              </a:solidFill>
              <a:effectLst/>
              <a:latin typeface="+mj-ea"/>
              <a:ea typeface="+mj-ea"/>
              <a:cs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j-ea"/>
                <a:ea typeface="+mj-ea"/>
                <a:cs typeface="宋体" pitchFamily="2" charset="-122"/>
              </a:rPr>
              <a:t>➤</a:t>
            </a:r>
            <a:r>
              <a:rPr kumimoji="0" lang="zh-CN" altLang="en-US" b="1" i="0" u="none" strike="noStrike" cap="none" normalizeH="0" baseline="0" dirty="0" smtClean="0">
                <a:ln>
                  <a:noFill/>
                </a:ln>
                <a:solidFill>
                  <a:schemeClr val="tx1"/>
                </a:solidFill>
                <a:effectLst/>
                <a:latin typeface="+mj-ea"/>
                <a:ea typeface="+mj-ea"/>
                <a:cs typeface="宋体" pitchFamily="2" charset="-122"/>
              </a:rPr>
              <a:t>定义场景</a:t>
            </a:r>
            <a:endParaRPr kumimoji="0" lang="en-US" altLang="zh-CN" b="1" i="0" u="none" strike="noStrike" cap="none" normalizeH="0" baseline="0" dirty="0" smtClean="0">
              <a:ln>
                <a:noFill/>
              </a:ln>
              <a:solidFill>
                <a:schemeClr val="tx1"/>
              </a:solidFill>
              <a:effectLst/>
              <a:latin typeface="+mj-ea"/>
              <a:ea typeface="+mj-ea"/>
              <a:cs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j-ea"/>
                <a:ea typeface="+mj-ea"/>
                <a:cs typeface="宋体" pitchFamily="2" charset="-122"/>
              </a:rPr>
              <a:t>  使用</a:t>
            </a:r>
            <a:r>
              <a:rPr kumimoji="0" lang="en-US" altLang="zh-CN" b="0" i="0" u="none" strike="noStrike" cap="none" normalizeH="0" baseline="0" dirty="0" smtClean="0">
                <a:ln>
                  <a:noFill/>
                </a:ln>
                <a:solidFill>
                  <a:schemeClr val="tx1"/>
                </a:solidFill>
                <a:effectLst/>
                <a:latin typeface="+mj-ea"/>
                <a:ea typeface="+mj-ea"/>
                <a:cs typeface="宋体" pitchFamily="2" charset="-122"/>
              </a:rPr>
              <a:t>LoadRunner Controller </a:t>
            </a:r>
            <a:r>
              <a:rPr kumimoji="0" lang="zh-CN" altLang="en-US" b="0" i="0" u="none" strike="noStrike" cap="none" normalizeH="0" baseline="0" dirty="0" smtClean="0">
                <a:ln>
                  <a:noFill/>
                </a:ln>
                <a:solidFill>
                  <a:schemeClr val="tx1"/>
                </a:solidFill>
                <a:effectLst/>
                <a:latin typeface="+mj-ea"/>
                <a:ea typeface="+mj-ea"/>
                <a:cs typeface="宋体" pitchFamily="2" charset="-122"/>
              </a:rPr>
              <a:t>设置测试场景。</a:t>
            </a:r>
          </a:p>
          <a:p>
            <a:pPr marL="0" marR="0" lvl="0" indent="2540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j-ea"/>
                <a:ea typeface="+mj-ea"/>
                <a:cs typeface="宋体" pitchFamily="2" charset="-122"/>
              </a:rPr>
              <a:t>➤</a:t>
            </a:r>
            <a:r>
              <a:rPr kumimoji="0" lang="zh-CN" altLang="en-US" b="1" i="0" u="none" strike="noStrike" cap="none" normalizeH="0" baseline="0" dirty="0" smtClean="0">
                <a:ln>
                  <a:noFill/>
                </a:ln>
                <a:solidFill>
                  <a:schemeClr val="tx1"/>
                </a:solidFill>
                <a:effectLst/>
                <a:latin typeface="+mj-ea"/>
                <a:ea typeface="+mj-ea"/>
                <a:cs typeface="宋体" pitchFamily="2" charset="-122"/>
              </a:rPr>
              <a:t>运行场景</a:t>
            </a:r>
            <a:endParaRPr kumimoji="0" lang="en-US" altLang="zh-CN" b="1" i="0" u="none" strike="noStrike" cap="none" normalizeH="0" baseline="0" dirty="0" smtClean="0">
              <a:ln>
                <a:noFill/>
              </a:ln>
              <a:solidFill>
                <a:schemeClr val="tx1"/>
              </a:solidFill>
              <a:effectLst/>
              <a:latin typeface="+mj-ea"/>
              <a:ea typeface="+mj-ea"/>
              <a:cs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j-ea"/>
                <a:ea typeface="+mj-ea"/>
                <a:cs typeface="宋体" pitchFamily="2" charset="-122"/>
              </a:rPr>
              <a:t>  使用</a:t>
            </a:r>
            <a:r>
              <a:rPr kumimoji="0" lang="en-US" altLang="zh-CN" b="0" i="0" u="none" strike="noStrike" cap="none" normalizeH="0" baseline="0" dirty="0" smtClean="0">
                <a:ln>
                  <a:noFill/>
                </a:ln>
                <a:solidFill>
                  <a:schemeClr val="tx1"/>
                </a:solidFill>
                <a:effectLst/>
                <a:latin typeface="+mj-ea"/>
                <a:ea typeface="+mj-ea"/>
                <a:cs typeface="宋体" pitchFamily="2" charset="-122"/>
              </a:rPr>
              <a:t>LoadRunner Controller </a:t>
            </a:r>
            <a:r>
              <a:rPr kumimoji="0" lang="zh-CN" altLang="en-US" b="0" i="0" u="none" strike="noStrike" cap="none" normalizeH="0" baseline="0" dirty="0" smtClean="0">
                <a:ln>
                  <a:noFill/>
                </a:ln>
                <a:solidFill>
                  <a:schemeClr val="tx1"/>
                </a:solidFill>
                <a:effectLst/>
                <a:latin typeface="+mj-ea"/>
                <a:ea typeface="+mj-ea"/>
                <a:cs typeface="宋体" pitchFamily="2" charset="-122"/>
              </a:rPr>
              <a:t>驱动、管理并监控场景的运行。</a:t>
            </a:r>
          </a:p>
          <a:p>
            <a:pPr marL="0" marR="0" lvl="0" indent="2540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j-ea"/>
                <a:ea typeface="+mj-ea"/>
                <a:cs typeface="宋体" pitchFamily="2" charset="-122"/>
              </a:rPr>
              <a:t>➤</a:t>
            </a:r>
            <a:r>
              <a:rPr kumimoji="0" lang="zh-CN" altLang="en-US" b="1" i="0" u="none" strike="noStrike" cap="none" normalizeH="0" baseline="0" dirty="0" smtClean="0">
                <a:ln>
                  <a:noFill/>
                </a:ln>
                <a:solidFill>
                  <a:schemeClr val="tx1"/>
                </a:solidFill>
                <a:effectLst/>
                <a:latin typeface="+mj-ea"/>
                <a:ea typeface="+mj-ea"/>
                <a:cs typeface="宋体" pitchFamily="2" charset="-122"/>
              </a:rPr>
              <a:t>分析结果</a:t>
            </a:r>
            <a:endParaRPr kumimoji="0" lang="en-US" altLang="zh-CN" b="1" i="0" u="none" strike="noStrike" cap="none" normalizeH="0" baseline="0" dirty="0" smtClean="0">
              <a:ln>
                <a:noFill/>
              </a:ln>
              <a:solidFill>
                <a:schemeClr val="tx1"/>
              </a:solidFill>
              <a:effectLst/>
              <a:latin typeface="+mj-ea"/>
              <a:ea typeface="+mj-ea"/>
              <a:cs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j-ea"/>
                <a:ea typeface="+mj-ea"/>
                <a:cs typeface="宋体" pitchFamily="2" charset="-122"/>
              </a:rPr>
              <a:t>  使用</a:t>
            </a:r>
            <a:r>
              <a:rPr kumimoji="0" lang="en-US" altLang="zh-CN" b="0" i="0" u="none" strike="noStrike" cap="none" normalizeH="0" baseline="0" dirty="0" smtClean="0">
                <a:ln>
                  <a:noFill/>
                </a:ln>
                <a:solidFill>
                  <a:schemeClr val="tx1"/>
                </a:solidFill>
                <a:effectLst/>
                <a:latin typeface="+mj-ea"/>
                <a:ea typeface="+mj-ea"/>
                <a:cs typeface="宋体" pitchFamily="2" charset="-122"/>
              </a:rPr>
              <a:t>LoadRunner Analysis </a:t>
            </a:r>
            <a:r>
              <a:rPr kumimoji="0" lang="zh-CN" altLang="en-US" b="0" i="0" u="none" strike="noStrike" cap="none" normalizeH="0" baseline="0" dirty="0" smtClean="0">
                <a:ln>
                  <a:noFill/>
                </a:ln>
                <a:solidFill>
                  <a:schemeClr val="tx1"/>
                </a:solidFill>
                <a:effectLst/>
                <a:latin typeface="+mj-ea"/>
                <a:ea typeface="+mj-ea"/>
                <a:cs typeface="宋体" pitchFamily="2" charset="-122"/>
              </a:rPr>
              <a:t>生成报告和图表并评估性能。</a:t>
            </a:r>
            <a:endParaRPr kumimoji="0" lang="en-US" altLang="zh-CN" b="0" i="0" u="none" strike="noStrike" cap="none" normalizeH="0" baseline="0" dirty="0" smtClean="0">
              <a:ln>
                <a:noFill/>
              </a:ln>
              <a:solidFill>
                <a:schemeClr val="tx1"/>
              </a:solidFill>
              <a:effectLst/>
              <a:latin typeface="+mj-ea"/>
              <a:ea typeface="+mj-ea"/>
              <a:cs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endParaRPr lang="en-US" altLang="zh-CN" dirty="0" smtClean="0">
              <a:latin typeface="+mj-ea"/>
              <a:ea typeface="+mj-ea"/>
              <a:cs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smtClean="0">
              <a:ln>
                <a:noFill/>
              </a:ln>
              <a:solidFill>
                <a:schemeClr val="tx1"/>
              </a:solidFill>
              <a:effectLst/>
              <a:latin typeface="+mj-ea"/>
              <a:ea typeface="+mj-ea"/>
              <a:cs typeface="宋体"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规划测试</a:t>
            </a:r>
            <a:endParaRPr lang="zh-CN" altLang="en-US" dirty="0"/>
          </a:p>
        </p:txBody>
      </p:sp>
      <p:sp>
        <p:nvSpPr>
          <p:cNvPr id="13313" name="Rectangle 1"/>
          <p:cNvSpPr>
            <a:spLocks noChangeArrowheads="1"/>
          </p:cNvSpPr>
          <p:nvPr/>
        </p:nvSpPr>
        <p:spPr bwMode="auto">
          <a:xfrm>
            <a:off x="571472" y="1290238"/>
            <a:ext cx="785818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5400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n-ea"/>
                <a:ea typeface="+mn-ea"/>
                <a:cs typeface="宋体" pitchFamily="2" charset="-122"/>
              </a:rPr>
              <a:t>  </a:t>
            </a:r>
            <a:r>
              <a:rPr kumimoji="0" lang="zh-CN" b="0" i="0" u="none" strike="noStrike" cap="none" normalizeH="0" baseline="0" dirty="0" smtClean="0">
                <a:ln>
                  <a:noFill/>
                </a:ln>
                <a:solidFill>
                  <a:schemeClr val="tx1"/>
                </a:solidFill>
                <a:effectLst/>
                <a:latin typeface="+mn-ea"/>
                <a:ea typeface="+mn-ea"/>
                <a:cs typeface="宋体" pitchFamily="2" charset="-122"/>
              </a:rPr>
              <a:t>好的</a:t>
            </a:r>
            <a:r>
              <a:rPr kumimoji="0" lang="zh-CN" altLang="en-US" b="0" i="0" u="none" strike="noStrike" cap="none" normalizeH="0" baseline="0" dirty="0" smtClean="0">
                <a:ln>
                  <a:noFill/>
                </a:ln>
                <a:solidFill>
                  <a:schemeClr val="tx1"/>
                </a:solidFill>
                <a:effectLst/>
                <a:latin typeface="+mn-ea"/>
                <a:ea typeface="+mn-ea"/>
                <a:cs typeface="宋体" pitchFamily="2" charset="-122"/>
              </a:rPr>
              <a:t>测试</a:t>
            </a:r>
            <a:r>
              <a:rPr kumimoji="0" lang="zh-CN" b="0" i="0" u="none" strike="noStrike" cap="none" normalizeH="0" baseline="0" dirty="0" smtClean="0">
                <a:ln>
                  <a:noFill/>
                </a:ln>
                <a:solidFill>
                  <a:schemeClr val="tx1"/>
                </a:solidFill>
                <a:effectLst/>
                <a:latin typeface="+mn-ea"/>
                <a:ea typeface="+mn-ea"/>
                <a:cs typeface="宋体" pitchFamily="2" charset="-122"/>
              </a:rPr>
              <a:t>规划，能够</a:t>
            </a:r>
            <a:r>
              <a:rPr kumimoji="0" lang="zh-CN" altLang="en-US" b="0" i="0" u="none" strike="noStrike" cap="none" normalizeH="0" baseline="0" dirty="0" smtClean="0">
                <a:ln>
                  <a:noFill/>
                </a:ln>
                <a:solidFill>
                  <a:schemeClr val="tx1"/>
                </a:solidFill>
                <a:effectLst/>
                <a:latin typeface="+mn-ea"/>
                <a:ea typeface="+mn-ea"/>
                <a:cs typeface="宋体" pitchFamily="2" charset="-122"/>
              </a:rPr>
              <a:t>指导整个测试过程，以更好的收集到测试目标要求的性能数据。规划可以包括测试的计划、用例的设计、场景的设计、性能计数器设置的设计等。</a:t>
            </a:r>
            <a:endParaRPr kumimoji="0" lang="en-US" altLang="zh-CN" b="0" i="0" u="none" strike="noStrike" cap="none" normalizeH="0" baseline="0" dirty="0" smtClean="0">
              <a:ln>
                <a:noFill/>
              </a:ln>
              <a:solidFill>
                <a:schemeClr val="tx1"/>
              </a:solidFill>
              <a:effectLst/>
              <a:latin typeface="+mn-ea"/>
              <a:ea typeface="+mn-ea"/>
              <a:cs typeface="宋体" pitchFamily="2" charset="-122"/>
            </a:endParaRPr>
          </a:p>
          <a:p>
            <a:pPr marL="0" marR="0" lvl="0" indent="254000" algn="l" defTabSz="914400" rtl="0" eaLnBrk="1" fontAlgn="base" latinLnBrk="0" hangingPunct="1">
              <a:lnSpc>
                <a:spcPct val="100000"/>
              </a:lnSpc>
              <a:spcBef>
                <a:spcPct val="0"/>
              </a:spcBef>
              <a:spcAft>
                <a:spcPct val="0"/>
              </a:spcAft>
              <a:buClrTx/>
              <a:buSzTx/>
              <a:buFontTx/>
              <a:buNone/>
              <a:tabLst/>
            </a:pPr>
            <a:endParaRPr kumimoji="0" lang="zh-CN" altLang="en-US" b="0" i="0" u="none" strike="noStrike" cap="none" normalizeH="0" baseline="0" dirty="0" smtClean="0">
              <a:ln>
                <a:noFill/>
              </a:ln>
              <a:solidFill>
                <a:schemeClr val="tx1"/>
              </a:solidFill>
              <a:effectLst/>
              <a:latin typeface="+mn-ea"/>
              <a:ea typeface="+mn-ea"/>
              <a:cs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n-ea"/>
                <a:ea typeface="+mn-ea"/>
                <a:cs typeface="宋体" pitchFamily="2" charset="-122"/>
              </a:rPr>
              <a:t>  </a:t>
            </a:r>
            <a:r>
              <a:rPr lang="zh-CN" altLang="en-US" dirty="0" smtClean="0">
                <a:latin typeface="+mn-ea"/>
                <a:ea typeface="+mn-ea"/>
                <a:cs typeface="宋体" pitchFamily="2" charset="-122"/>
              </a:rPr>
              <a:t>以下列出几点规划事项：</a:t>
            </a:r>
            <a:endParaRPr kumimoji="0" lang="zh-CN" altLang="en-US" b="0" i="0" u="none" strike="noStrike" cap="none" normalizeH="0" baseline="0" dirty="0" smtClean="0">
              <a:ln>
                <a:noFill/>
              </a:ln>
              <a:solidFill>
                <a:schemeClr val="tx1"/>
              </a:solidFill>
              <a:effectLst/>
              <a:latin typeface="+mn-ea"/>
              <a:ea typeface="+mn-ea"/>
              <a:cs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n-ea"/>
                <a:ea typeface="+mn-ea"/>
                <a:cs typeface="宋体" pitchFamily="2" charset="-122"/>
              </a:rPr>
              <a:t>  </a:t>
            </a:r>
            <a:r>
              <a:rPr kumimoji="0" lang="en-US" altLang="zh-CN" b="1" i="0" u="none" strike="noStrike" cap="none" normalizeH="0" baseline="0" dirty="0" smtClean="0">
                <a:ln>
                  <a:noFill/>
                </a:ln>
                <a:solidFill>
                  <a:schemeClr val="tx1"/>
                </a:solidFill>
                <a:effectLst/>
                <a:latin typeface="+mn-ea"/>
                <a:ea typeface="+mn-ea"/>
                <a:cs typeface="宋体" pitchFamily="2" charset="-122"/>
              </a:rPr>
              <a:t>1</a:t>
            </a:r>
            <a:r>
              <a:rPr lang="en-US" altLang="zh-CN" b="1" dirty="0" smtClean="0">
                <a:latin typeface="+mn-ea"/>
                <a:ea typeface="+mn-ea"/>
                <a:cs typeface="宋体" pitchFamily="2" charset="-122"/>
              </a:rPr>
              <a:t>.</a:t>
            </a:r>
            <a:r>
              <a:rPr lang="zh-CN" altLang="en-US" b="1" dirty="0" smtClean="0">
                <a:latin typeface="+mn-ea"/>
                <a:ea typeface="+mn-ea"/>
                <a:cs typeface="宋体" pitchFamily="2" charset="-122"/>
              </a:rPr>
              <a:t>测试用例：</a:t>
            </a:r>
            <a:r>
              <a:rPr kumimoji="0" lang="zh-CN" altLang="en-US" b="0" i="0" u="none" strike="noStrike" cap="none" normalizeH="0" baseline="0" dirty="0" smtClean="0">
                <a:ln>
                  <a:noFill/>
                </a:ln>
                <a:solidFill>
                  <a:schemeClr val="tx1"/>
                </a:solidFill>
                <a:effectLst/>
                <a:latin typeface="+mn-ea"/>
                <a:ea typeface="+mn-ea"/>
                <a:cs typeface="宋体" pitchFamily="2" charset="-122"/>
              </a:rPr>
              <a:t>测试用例一般根据需要测试的功能进行设计，比如用例为：</a:t>
            </a:r>
            <a:r>
              <a:rPr lang="zh-CN" altLang="en-US" dirty="0" smtClean="0">
                <a:solidFill>
                  <a:srgbClr val="004EA2"/>
                </a:solidFill>
                <a:latin typeface="+mn-ea"/>
                <a:ea typeface="+mn-ea"/>
                <a:cs typeface="宋体" pitchFamily="2" charset="-122"/>
              </a:rPr>
              <a:t>进入登录页面</a:t>
            </a:r>
            <a:r>
              <a:rPr lang="en-US" altLang="zh-CN" dirty="0" smtClean="0">
                <a:solidFill>
                  <a:srgbClr val="004EA2"/>
                </a:solidFill>
                <a:latin typeface="+mn-ea"/>
                <a:ea typeface="+mn-ea"/>
                <a:cs typeface="宋体" pitchFamily="2" charset="-122"/>
              </a:rPr>
              <a:t>-》</a:t>
            </a:r>
            <a:r>
              <a:rPr lang="zh-CN" altLang="en-US" dirty="0" smtClean="0">
                <a:solidFill>
                  <a:srgbClr val="004EA2"/>
                </a:solidFill>
                <a:latin typeface="+mn-ea"/>
                <a:ea typeface="+mn-ea"/>
                <a:cs typeface="宋体" pitchFamily="2" charset="-122"/>
              </a:rPr>
              <a:t>填</a:t>
            </a:r>
            <a:r>
              <a:rPr lang="zh-CN" altLang="en-US" dirty="0">
                <a:solidFill>
                  <a:srgbClr val="004EA2"/>
                </a:solidFill>
                <a:latin typeface="+mn-ea"/>
                <a:ea typeface="+mn-ea"/>
                <a:cs typeface="宋体" pitchFamily="2" charset="-122"/>
              </a:rPr>
              <a:t>写</a:t>
            </a:r>
            <a:r>
              <a:rPr lang="zh-CN" altLang="en-US" dirty="0" smtClean="0">
                <a:solidFill>
                  <a:srgbClr val="004EA2"/>
                </a:solidFill>
                <a:latin typeface="+mn-ea"/>
                <a:ea typeface="+mn-ea"/>
                <a:cs typeface="宋体" pitchFamily="2" charset="-122"/>
              </a:rPr>
              <a:t>用户名密码，登录</a:t>
            </a:r>
            <a:r>
              <a:rPr lang="en-US" altLang="zh-CN" dirty="0" smtClean="0">
                <a:solidFill>
                  <a:srgbClr val="004EA2"/>
                </a:solidFill>
                <a:latin typeface="+mn-ea"/>
                <a:ea typeface="+mn-ea"/>
                <a:cs typeface="宋体" pitchFamily="2" charset="-122"/>
              </a:rPr>
              <a:t>-》</a:t>
            </a:r>
            <a:r>
              <a:rPr lang="zh-CN" altLang="en-US" dirty="0" smtClean="0">
                <a:solidFill>
                  <a:srgbClr val="004EA2"/>
                </a:solidFill>
                <a:latin typeface="+mn-ea"/>
                <a:ea typeface="+mn-ea"/>
                <a:cs typeface="宋体" pitchFamily="2" charset="-122"/>
              </a:rPr>
              <a:t>单击‘新增’按钮</a:t>
            </a:r>
            <a:r>
              <a:rPr lang="en-US" altLang="zh-CN" dirty="0" smtClean="0">
                <a:solidFill>
                  <a:srgbClr val="004EA2"/>
                </a:solidFill>
                <a:latin typeface="+mn-ea"/>
                <a:ea typeface="+mn-ea"/>
                <a:cs typeface="宋体" pitchFamily="2" charset="-122"/>
              </a:rPr>
              <a:t>-》</a:t>
            </a:r>
            <a:r>
              <a:rPr lang="zh-CN" altLang="en-US" dirty="0" smtClean="0">
                <a:solidFill>
                  <a:srgbClr val="004EA2"/>
                </a:solidFill>
                <a:latin typeface="+mn-ea"/>
                <a:ea typeface="+mn-ea"/>
                <a:cs typeface="宋体" pitchFamily="2" charset="-122"/>
              </a:rPr>
              <a:t>填写门店信息，保存。</a:t>
            </a:r>
            <a:endParaRPr kumimoji="0" lang="zh-CN" altLang="en-US" b="0" i="0" u="none" strike="noStrike" cap="none" normalizeH="0" baseline="0" dirty="0" smtClean="0">
              <a:ln>
                <a:noFill/>
              </a:ln>
              <a:solidFill>
                <a:srgbClr val="004EA2"/>
              </a:solidFill>
              <a:effectLst/>
              <a:latin typeface="+mn-ea"/>
              <a:ea typeface="+mn-ea"/>
              <a:cs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r>
              <a:rPr lang="en-US" altLang="zh-CN" b="1" dirty="0" smtClean="0">
                <a:latin typeface="+mn-ea"/>
                <a:ea typeface="+mn-ea"/>
                <a:cs typeface="宋体" pitchFamily="2" charset="-122"/>
              </a:rPr>
              <a:t>  2.</a:t>
            </a:r>
            <a:r>
              <a:rPr lang="zh-CN" altLang="en-US" b="1" dirty="0" smtClean="0">
                <a:latin typeface="+mn-ea"/>
                <a:ea typeface="+mn-ea"/>
                <a:cs typeface="宋体" pitchFamily="2" charset="-122"/>
              </a:rPr>
              <a:t>场景设计：</a:t>
            </a:r>
            <a:r>
              <a:rPr kumimoji="0" lang="zh-CN" altLang="en-US" b="0" i="0" u="none" strike="noStrike" cap="none" normalizeH="0" baseline="0" dirty="0" smtClean="0">
                <a:ln>
                  <a:noFill/>
                </a:ln>
                <a:solidFill>
                  <a:schemeClr val="tx1"/>
                </a:solidFill>
                <a:effectLst/>
                <a:latin typeface="+mn-ea"/>
                <a:ea typeface="+mn-ea"/>
                <a:cs typeface="宋体" pitchFamily="2" charset="-122"/>
              </a:rPr>
              <a:t>一般情况会设计两种加压方式进行测试：瞬时加压（多人同时进行某项业务操作）与逐渐加压（多人先后进行某项业务操作，操作时间间隔</a:t>
            </a:r>
            <a:r>
              <a:rPr lang="zh-CN" altLang="en-US" dirty="0" smtClean="0">
                <a:latin typeface="+mn-ea"/>
                <a:ea typeface="+mn-ea"/>
                <a:cs typeface="宋体" pitchFamily="2" charset="-122"/>
              </a:rPr>
              <a:t>根据计划设定</a:t>
            </a:r>
            <a:r>
              <a:rPr kumimoji="0" lang="zh-CN" altLang="en-US" b="0" i="0" u="none" strike="noStrike" cap="none" normalizeH="0" baseline="0" dirty="0" smtClean="0">
                <a:ln>
                  <a:noFill/>
                </a:ln>
                <a:solidFill>
                  <a:schemeClr val="tx1"/>
                </a:solidFill>
                <a:effectLst/>
                <a:latin typeface="+mn-ea"/>
                <a:ea typeface="+mn-ea"/>
                <a:cs typeface="宋体" pitchFamily="2" charset="-122"/>
              </a:rPr>
              <a:t>）。</a:t>
            </a:r>
            <a:r>
              <a:rPr lang="zh-CN" altLang="en-US" dirty="0" smtClean="0">
                <a:solidFill>
                  <a:srgbClr val="004EA2"/>
                </a:solidFill>
                <a:latin typeface="+mn-ea"/>
                <a:ea typeface="+mn-ea"/>
                <a:cs typeface="宋体" pitchFamily="2" charset="-122"/>
              </a:rPr>
              <a:t>这里不详细说明。</a:t>
            </a:r>
            <a:endParaRPr lang="en-US" altLang="zh-CN" dirty="0" smtClean="0">
              <a:solidFill>
                <a:srgbClr val="004EA2"/>
              </a:solidFill>
              <a:latin typeface="+mn-ea"/>
              <a:ea typeface="+mn-ea"/>
              <a:cs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r>
              <a:rPr lang="en-US" altLang="zh-CN" dirty="0" smtClean="0">
                <a:solidFill>
                  <a:srgbClr val="004EA2"/>
                </a:solidFill>
                <a:latin typeface="+mn-ea"/>
                <a:ea typeface="+mn-ea"/>
                <a:cs typeface="宋体" pitchFamily="2" charset="-122"/>
              </a:rPr>
              <a:t>  </a:t>
            </a:r>
            <a:r>
              <a:rPr lang="en-US" altLang="zh-CN" b="1" dirty="0" smtClean="0">
                <a:latin typeface="+mn-ea"/>
                <a:ea typeface="+mn-ea"/>
                <a:cs typeface="宋体" pitchFamily="2" charset="-122"/>
              </a:rPr>
              <a:t>3.</a:t>
            </a:r>
            <a:r>
              <a:rPr lang="zh-CN" altLang="en-US" b="1" dirty="0" smtClean="0">
                <a:latin typeface="+mn-ea"/>
                <a:ea typeface="+mn-ea"/>
                <a:cs typeface="宋体" pitchFamily="2" charset="-122"/>
              </a:rPr>
              <a:t>性能计数器方面：</a:t>
            </a:r>
            <a:r>
              <a:rPr lang="zh-CN" altLang="en-US" dirty="0" smtClean="0">
                <a:latin typeface="+mn-ea"/>
                <a:ea typeface="+mn-ea"/>
                <a:cs typeface="宋体" pitchFamily="2" charset="-122"/>
              </a:rPr>
              <a:t>可以收集</a:t>
            </a:r>
            <a:r>
              <a:rPr lang="en-US" altLang="zh-CN" dirty="0" smtClean="0">
                <a:latin typeface="+mn-ea"/>
                <a:ea typeface="+mn-ea"/>
                <a:cs typeface="宋体" pitchFamily="2" charset="-122"/>
              </a:rPr>
              <a:t>CPU</a:t>
            </a:r>
            <a:r>
              <a:rPr lang="zh-CN" altLang="en-US" dirty="0" smtClean="0">
                <a:latin typeface="+mn-ea"/>
                <a:ea typeface="+mn-ea"/>
                <a:cs typeface="宋体" pitchFamily="2" charset="-122"/>
              </a:rPr>
              <a:t>时间、内存、硬盘、网络、数据库参数、</a:t>
            </a:r>
            <a:r>
              <a:rPr lang="en-US" altLang="zh-CN" dirty="0" smtClean="0">
                <a:latin typeface="+mn-ea"/>
                <a:ea typeface="+mn-ea"/>
                <a:cs typeface="宋体" pitchFamily="2" charset="-122"/>
              </a:rPr>
              <a:t>IIS</a:t>
            </a:r>
            <a:r>
              <a:rPr lang="zh-CN" altLang="en-US" dirty="0" smtClean="0">
                <a:latin typeface="+mn-ea"/>
                <a:ea typeface="+mn-ea"/>
                <a:cs typeface="宋体" pitchFamily="2" charset="-122"/>
              </a:rPr>
              <a:t>参数等。</a:t>
            </a:r>
            <a:r>
              <a:rPr lang="zh-CN" altLang="en-US" dirty="0" smtClean="0">
                <a:solidFill>
                  <a:srgbClr val="004EA2"/>
                </a:solidFill>
                <a:latin typeface="+mn-ea"/>
                <a:ea typeface="+mn-ea"/>
                <a:cs typeface="宋体" pitchFamily="2" charset="-122"/>
              </a:rPr>
              <a:t>这里不详细说明。</a:t>
            </a:r>
            <a:endParaRPr lang="en-US" altLang="zh-CN" dirty="0" smtClean="0">
              <a:solidFill>
                <a:srgbClr val="004EA2"/>
              </a:solidFill>
              <a:latin typeface="+mn-ea"/>
              <a:ea typeface="+mn-ea"/>
              <a:cs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r>
              <a:rPr lang="en-US" altLang="zh-CN" dirty="0" smtClean="0">
                <a:solidFill>
                  <a:srgbClr val="004EA2"/>
                </a:solidFill>
                <a:latin typeface="+mn-ea"/>
                <a:ea typeface="+mn-ea"/>
                <a:cs typeface="宋体" pitchFamily="2" charset="-122"/>
              </a:rPr>
              <a:t>  </a:t>
            </a:r>
            <a:endParaRPr lang="zh-CN" altLang="en-US" dirty="0" smtClean="0">
              <a:latin typeface="+mn-ea"/>
              <a:ea typeface="+mn-ea"/>
              <a:cs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n-ea"/>
                <a:ea typeface="+mn-ea"/>
                <a:cs typeface="宋体" pitchFamily="2" charset="-122"/>
              </a:rPr>
              <a:t>  </a:t>
            </a:r>
            <a:endParaRPr kumimoji="0" lang="zh-CN" altLang="en-US" b="0" i="0" u="none" strike="noStrike" cap="none" normalizeH="0" baseline="0" dirty="0" smtClean="0">
              <a:ln>
                <a:noFill/>
              </a:ln>
              <a:solidFill>
                <a:srgbClr val="004EA2"/>
              </a:solidFill>
              <a:effectLst/>
              <a:latin typeface="+mn-ea"/>
              <a:ea typeface="+mn-ea"/>
              <a:cs typeface="宋体"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创建</a:t>
            </a:r>
            <a:r>
              <a:rPr lang="en-US" dirty="0" smtClean="0"/>
              <a:t>Vuser</a:t>
            </a:r>
            <a:r>
              <a:rPr lang="zh-CN" altLang="en-US" dirty="0" smtClean="0"/>
              <a:t>脚本</a:t>
            </a:r>
            <a:r>
              <a:rPr lang="en-US" altLang="zh-CN" dirty="0" smtClean="0"/>
              <a:t>—</a:t>
            </a:r>
            <a:r>
              <a:rPr lang="zh-CN" altLang="en-US" dirty="0" smtClean="0"/>
              <a:t>准备</a:t>
            </a:r>
            <a:endParaRPr lang="en-US" altLang="zh-CN" dirty="0" smtClean="0"/>
          </a:p>
        </p:txBody>
      </p:sp>
      <p:sp>
        <p:nvSpPr>
          <p:cNvPr id="5121" name="Rectangle 1"/>
          <p:cNvSpPr>
            <a:spLocks noChangeArrowheads="1"/>
          </p:cNvSpPr>
          <p:nvPr/>
        </p:nvSpPr>
        <p:spPr bwMode="auto">
          <a:xfrm>
            <a:off x="467544" y="-238699"/>
            <a:ext cx="8358246" cy="75713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lang="en-US" altLang="zh-CN" dirty="0" smtClean="0">
                <a:latin typeface="+mj-ea"/>
                <a:ea typeface="+mj-ea"/>
                <a:cs typeface="Times New Roman" pitchFamily="18" charset="0"/>
              </a:rPr>
              <a:t>   </a:t>
            </a:r>
          </a:p>
          <a:p>
            <a:pPr marR="0" lvl="0" algn="l" defTabSz="914400" rtl="0" eaLnBrk="1" fontAlgn="base" latinLnBrk="0" hangingPunct="1">
              <a:lnSpc>
                <a:spcPct val="100000"/>
              </a:lnSpc>
              <a:spcBef>
                <a:spcPct val="0"/>
              </a:spcBef>
              <a:spcAft>
                <a:spcPct val="0"/>
              </a:spcAft>
              <a:buClrTx/>
              <a:buSzTx/>
              <a:buFontTx/>
              <a:buNone/>
              <a:tabLst/>
            </a:pPr>
            <a:endParaRPr lang="en-US" altLang="zh-CN" dirty="0" smtClean="0">
              <a:latin typeface="+mj-ea"/>
              <a:ea typeface="+mj-ea"/>
              <a:cs typeface="Times New Roman" pitchFamily="18" charset="0"/>
            </a:endParaRPr>
          </a:p>
          <a:p>
            <a:pPr marR="0" lvl="0" algn="l" defTabSz="914400" rtl="0" eaLnBrk="1" fontAlgn="base" latinLnBrk="0" hangingPunct="1">
              <a:lnSpc>
                <a:spcPct val="100000"/>
              </a:lnSpc>
              <a:spcBef>
                <a:spcPct val="0"/>
              </a:spcBef>
              <a:spcAft>
                <a:spcPct val="0"/>
              </a:spcAft>
              <a:buClrTx/>
              <a:buSzTx/>
              <a:buFontTx/>
              <a:buNone/>
              <a:tabLst/>
            </a:pPr>
            <a:endParaRPr lang="en-US" altLang="zh-CN" dirty="0" smtClean="0">
              <a:latin typeface="+mj-ea"/>
              <a:ea typeface="+mj-ea"/>
              <a:cs typeface="Times New Roman" pitchFamily="18" charset="0"/>
            </a:endParaRPr>
          </a:p>
          <a:p>
            <a:pPr marR="0" lvl="0" algn="l" defTabSz="914400" rtl="0" eaLnBrk="1" fontAlgn="base" latinLnBrk="0" hangingPunct="1">
              <a:lnSpc>
                <a:spcPct val="100000"/>
              </a:lnSpc>
              <a:spcBef>
                <a:spcPct val="0"/>
              </a:spcBef>
              <a:spcAft>
                <a:spcPct val="0"/>
              </a:spcAft>
              <a:buClrTx/>
              <a:buSzTx/>
              <a:buFontTx/>
              <a:buNone/>
              <a:tabLst/>
            </a:pPr>
            <a:endParaRPr lang="en-US" altLang="zh-CN" dirty="0" smtClean="0">
              <a:latin typeface="+mj-ea"/>
              <a:ea typeface="+mj-ea"/>
              <a:cs typeface="Times New Roman" pitchFamily="18" charset="0"/>
            </a:endParaRPr>
          </a:p>
          <a:p>
            <a:pPr marR="0" lvl="0" algn="l" defTabSz="914400" rtl="0" eaLnBrk="1" fontAlgn="base" latinLnBrk="0" hangingPunct="1">
              <a:lnSpc>
                <a:spcPct val="100000"/>
              </a:lnSpc>
              <a:spcBef>
                <a:spcPct val="0"/>
              </a:spcBef>
              <a:spcAft>
                <a:spcPct val="0"/>
              </a:spcAft>
              <a:buClrTx/>
              <a:buSzTx/>
              <a:buFontTx/>
              <a:buNone/>
              <a:tabLst/>
            </a:pPr>
            <a:endParaRPr lang="en-US" altLang="zh-CN" dirty="0" smtClean="0">
              <a:latin typeface="+mj-ea"/>
              <a:ea typeface="+mj-ea"/>
              <a:cs typeface="Times New Roman" pitchFamily="18" charset="0"/>
            </a:endParaRPr>
          </a:p>
          <a:p>
            <a:pPr marR="0" lvl="0" algn="l" defTabSz="914400" rtl="0" eaLnBrk="1" fontAlgn="base" latinLnBrk="0" hangingPunct="1">
              <a:lnSpc>
                <a:spcPct val="100000"/>
              </a:lnSpc>
              <a:spcBef>
                <a:spcPct val="0"/>
              </a:spcBef>
              <a:spcAft>
                <a:spcPct val="0"/>
              </a:spcAft>
              <a:buClrTx/>
              <a:buSzTx/>
              <a:buFontTx/>
              <a:buNone/>
              <a:tabLst/>
            </a:pPr>
            <a:endParaRPr lang="en-US" altLang="zh-CN" dirty="0" smtClean="0">
              <a:latin typeface="+mj-ea"/>
              <a:ea typeface="+mj-ea"/>
              <a:cs typeface="Times New Roman" pitchFamily="18" charset="0"/>
            </a:endParaRPr>
          </a:p>
          <a:p>
            <a:pPr marR="0" lvl="0" algn="l" defTabSz="914400" rtl="0" eaLnBrk="1" fontAlgn="base" latinLnBrk="0" hangingPunct="1">
              <a:lnSpc>
                <a:spcPct val="100000"/>
              </a:lnSpc>
              <a:spcBef>
                <a:spcPct val="0"/>
              </a:spcBef>
              <a:spcAft>
                <a:spcPct val="0"/>
              </a:spcAft>
              <a:buClrTx/>
              <a:buSzTx/>
              <a:buFontTx/>
              <a:buNone/>
              <a:tabLst/>
            </a:pPr>
            <a:r>
              <a:rPr lang="en-US" altLang="zh-CN" dirty="0" smtClean="0">
                <a:latin typeface="+mj-ea"/>
                <a:ea typeface="+mj-ea"/>
                <a:cs typeface="Times New Roman" pitchFamily="18" charset="0"/>
              </a:rPr>
              <a:t> </a:t>
            </a:r>
          </a:p>
          <a:p>
            <a:pPr marR="0" lvl="0" algn="l" defTabSz="914400" rtl="0" eaLnBrk="1" fontAlgn="base" latinLnBrk="0" hangingPunct="1">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mj-ea"/>
              <a:ea typeface="+mj-ea"/>
              <a:cs typeface="Times New Roman" pitchFamily="18" charset="0"/>
            </a:endParaRPr>
          </a:p>
          <a:p>
            <a:pPr marR="0" lvl="0" algn="l" defTabSz="914400" rtl="0" eaLnBrk="1" fontAlgn="base" latinLnBrk="0" hangingPunct="1">
              <a:lnSpc>
                <a:spcPct val="100000"/>
              </a:lnSpc>
              <a:spcBef>
                <a:spcPct val="0"/>
              </a:spcBef>
              <a:spcAft>
                <a:spcPct val="0"/>
              </a:spcAft>
              <a:buClrTx/>
              <a:buSzTx/>
              <a:buFontTx/>
              <a:buNone/>
              <a:tabLst/>
            </a:pPr>
            <a:endParaRPr lang="en-US" altLang="zh-CN" dirty="0" smtClean="0">
              <a:latin typeface="+mj-ea"/>
              <a:ea typeface="+mj-ea"/>
              <a:cs typeface="Times New Roman" pitchFamily="18" charset="0"/>
            </a:endParaRPr>
          </a:p>
          <a:p>
            <a:pPr marR="0" lvl="0"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mj-ea"/>
                <a:ea typeface="+mj-ea"/>
                <a:cs typeface="Times New Roman" pitchFamily="18" charset="0"/>
              </a:rPr>
              <a:t>在录制脚本前，先确定性能测试各种文件的存储结构，以便后续可以清晰查找各种需要信息。</a:t>
            </a:r>
            <a:endParaRPr kumimoji="0" lang="en-US" altLang="zh-CN" b="0" i="0" u="none" strike="noStrike" cap="none" normalizeH="0" baseline="0" dirty="0" smtClean="0">
              <a:ln>
                <a:noFill/>
              </a:ln>
              <a:solidFill>
                <a:schemeClr val="tx1"/>
              </a:solidFill>
              <a:effectLst/>
              <a:latin typeface="+mj-ea"/>
              <a:ea typeface="+mj-ea"/>
              <a:cs typeface="Times New Roman" pitchFamily="18" charset="0"/>
            </a:endParaRPr>
          </a:p>
          <a:p>
            <a:pPr marR="0" lvl="0" algn="l" defTabSz="914400" rtl="0" eaLnBrk="1" fontAlgn="base" latinLnBrk="0" hangingPunct="1">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mj-ea"/>
              <a:ea typeface="+mj-ea"/>
              <a:cs typeface="Times New Roman" pitchFamily="18" charset="0"/>
            </a:endParaRPr>
          </a:p>
          <a:p>
            <a:pPr marR="0" lvl="0" algn="l" defTabSz="914400" rtl="0" eaLnBrk="1" fontAlgn="base" latinLnBrk="0" hangingPunct="1">
              <a:lnSpc>
                <a:spcPct val="100000"/>
              </a:lnSpc>
              <a:spcBef>
                <a:spcPct val="0"/>
              </a:spcBef>
              <a:spcAft>
                <a:spcPct val="0"/>
              </a:spcAft>
              <a:buClrTx/>
              <a:buSzTx/>
              <a:buFontTx/>
              <a:buNone/>
              <a:tabLst/>
            </a:pPr>
            <a:r>
              <a:rPr lang="en-US" altLang="zh-CN" dirty="0" smtClean="0">
                <a:latin typeface="+mj-ea"/>
                <a:ea typeface="+mj-ea"/>
                <a:cs typeface="Times New Roman" pitchFamily="18" charset="0"/>
              </a:rPr>
              <a:t>      </a:t>
            </a:r>
            <a:r>
              <a:rPr lang="zh-CN" altLang="en-US" dirty="0" smtClean="0">
                <a:latin typeface="+mj-ea"/>
                <a:ea typeface="+mj-ea"/>
                <a:cs typeface="Times New Roman" pitchFamily="18" charset="0"/>
              </a:rPr>
              <a:t>使用相对路径，便于测试环境的迁移。</a:t>
            </a:r>
            <a:r>
              <a:rPr lang="zh-CN" altLang="en-US" b="1" dirty="0" smtClean="0">
                <a:solidFill>
                  <a:srgbClr val="FF0000"/>
                </a:solidFill>
                <a:latin typeface="微软雅黑" pitchFamily="34" charset="-122"/>
                <a:ea typeface="微软雅黑" pitchFamily="34" charset="-122"/>
                <a:cs typeface="Times New Roman" pitchFamily="18" charset="0"/>
              </a:rPr>
              <a:t>暂未整理设置步骤，待研究</a:t>
            </a:r>
            <a:r>
              <a:rPr lang="en-US" altLang="zh-CN" b="1" dirty="0" smtClean="0">
                <a:solidFill>
                  <a:srgbClr val="FF0000"/>
                </a:solidFill>
                <a:latin typeface="微软雅黑" pitchFamily="34" charset="-122"/>
                <a:ea typeface="微软雅黑" pitchFamily="34" charset="-122"/>
                <a:cs typeface="Times New Roman" pitchFamily="18" charset="0"/>
              </a:rPr>
              <a:t>……</a:t>
            </a:r>
          </a:p>
          <a:p>
            <a:pPr marR="0" lvl="0" algn="l" defTabSz="914400" rtl="0" eaLnBrk="1" fontAlgn="base" latinLnBrk="0" hangingPunct="1">
              <a:lnSpc>
                <a:spcPct val="100000"/>
              </a:lnSpc>
              <a:spcBef>
                <a:spcPct val="0"/>
              </a:spcBef>
              <a:spcAft>
                <a:spcPct val="0"/>
              </a:spcAft>
              <a:buClrTx/>
              <a:buSzTx/>
              <a:buFontTx/>
              <a:buNone/>
              <a:tabLst/>
            </a:pPr>
            <a:endParaRPr lang="en-US" altLang="zh-CN" dirty="0" smtClean="0">
              <a:latin typeface="+mj-ea"/>
              <a:ea typeface="+mj-ea"/>
              <a:cs typeface="Times New Roman" pitchFamily="18" charset="0"/>
            </a:endParaRPr>
          </a:p>
          <a:p>
            <a:pPr marR="0" lvl="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j-ea"/>
                <a:ea typeface="+mj-ea"/>
                <a:cs typeface="Times New Roman" pitchFamily="18" charset="0"/>
              </a:rPr>
              <a:t>  </a:t>
            </a:r>
            <a:r>
              <a:rPr kumimoji="0" lang="en-US" altLang="zh-CN" b="0" i="0" u="none" strike="noStrike" cap="none" normalizeH="0" dirty="0" smtClean="0">
                <a:ln>
                  <a:noFill/>
                </a:ln>
                <a:solidFill>
                  <a:schemeClr val="tx1"/>
                </a:solidFill>
                <a:effectLst/>
                <a:latin typeface="+mj-ea"/>
                <a:ea typeface="+mj-ea"/>
                <a:cs typeface="Times New Roman" pitchFamily="18" charset="0"/>
              </a:rPr>
              <a:t>    </a:t>
            </a:r>
            <a:r>
              <a:rPr kumimoji="0" lang="zh-CN" altLang="en-US" b="0" i="0" u="none" strike="noStrike" cap="none" normalizeH="0" baseline="0" dirty="0" smtClean="0">
                <a:ln>
                  <a:noFill/>
                </a:ln>
                <a:solidFill>
                  <a:schemeClr val="tx1"/>
                </a:solidFill>
                <a:effectLst/>
                <a:latin typeface="+mj-ea"/>
                <a:ea typeface="+mj-ea"/>
                <a:cs typeface="Times New Roman" pitchFamily="18" charset="0"/>
              </a:rPr>
              <a:t>使用绝对路径（推荐放在</a:t>
            </a:r>
            <a:r>
              <a:rPr kumimoji="0" lang="en-US" altLang="zh-CN" b="0" i="0" u="none" strike="noStrike" cap="none" normalizeH="0" baseline="0" dirty="0" smtClean="0">
                <a:ln>
                  <a:noFill/>
                </a:ln>
                <a:solidFill>
                  <a:schemeClr val="tx1"/>
                </a:solidFill>
                <a:effectLst/>
                <a:latin typeface="+mj-ea"/>
                <a:ea typeface="+mj-ea"/>
                <a:cs typeface="Times New Roman" pitchFamily="18" charset="0"/>
              </a:rPr>
              <a:t>C</a:t>
            </a:r>
            <a:r>
              <a:rPr kumimoji="0" lang="zh-CN" altLang="en-US" b="0" i="0" u="none" strike="noStrike" cap="none" normalizeH="0" baseline="0" dirty="0" smtClean="0">
                <a:ln>
                  <a:noFill/>
                </a:ln>
                <a:solidFill>
                  <a:schemeClr val="tx1"/>
                </a:solidFill>
                <a:effectLst/>
                <a:latin typeface="+mj-ea"/>
                <a:ea typeface="+mj-ea"/>
                <a:cs typeface="Times New Roman" pitchFamily="18" charset="0"/>
              </a:rPr>
              <a:t>盘符下，理由如下：绝大多数</a:t>
            </a:r>
            <a:r>
              <a:rPr kumimoji="0" lang="en-US" altLang="zh-CN" b="0" i="0" u="none" strike="noStrike" cap="none" normalizeH="0" baseline="0" dirty="0" err="1" smtClean="0">
                <a:ln>
                  <a:noFill/>
                </a:ln>
                <a:solidFill>
                  <a:schemeClr val="tx1"/>
                </a:solidFill>
                <a:effectLst/>
                <a:latin typeface="+mj-ea"/>
                <a:ea typeface="+mj-ea"/>
                <a:cs typeface="Times New Roman" pitchFamily="18" charset="0"/>
              </a:rPr>
              <a:t>windowns</a:t>
            </a:r>
            <a:r>
              <a:rPr kumimoji="0" lang="zh-CN" altLang="en-US" b="0" i="0" u="none" strike="noStrike" cap="none" normalizeH="0" baseline="0" dirty="0" smtClean="0">
                <a:ln>
                  <a:noFill/>
                </a:ln>
                <a:solidFill>
                  <a:schemeClr val="tx1"/>
                </a:solidFill>
                <a:effectLst/>
                <a:latin typeface="+mj-ea"/>
                <a:ea typeface="+mj-ea"/>
                <a:cs typeface="Times New Roman" pitchFamily="18" charset="0"/>
              </a:rPr>
              <a:t>的操作系统都有</a:t>
            </a:r>
            <a:r>
              <a:rPr kumimoji="0" lang="en-US" altLang="zh-CN" b="0" i="0" u="none" strike="noStrike" cap="none" normalizeH="0" baseline="0" dirty="0" smtClean="0">
                <a:ln>
                  <a:noFill/>
                </a:ln>
                <a:solidFill>
                  <a:schemeClr val="tx1"/>
                </a:solidFill>
                <a:effectLst/>
                <a:latin typeface="+mj-ea"/>
                <a:ea typeface="+mj-ea"/>
                <a:cs typeface="Times New Roman" pitchFamily="18" charset="0"/>
              </a:rPr>
              <a:t>C</a:t>
            </a:r>
            <a:r>
              <a:rPr kumimoji="0" lang="zh-CN" altLang="en-US" b="0" i="0" u="none" strike="noStrike" cap="none" normalizeH="0" baseline="0" dirty="0" smtClean="0">
                <a:ln>
                  <a:noFill/>
                </a:ln>
                <a:solidFill>
                  <a:schemeClr val="tx1"/>
                </a:solidFill>
                <a:effectLst/>
                <a:latin typeface="+mj-ea"/>
                <a:ea typeface="+mj-ea"/>
                <a:cs typeface="Times New Roman" pitchFamily="18" charset="0"/>
              </a:rPr>
              <a:t>盘符，更大限度的方便测试环境的迁移。但也要考虑到目标环境的</a:t>
            </a:r>
            <a:r>
              <a:rPr kumimoji="0" lang="en-US" altLang="zh-CN" b="0" i="0" u="none" strike="noStrike" cap="none" normalizeH="0" baseline="0" dirty="0" smtClean="0">
                <a:ln>
                  <a:noFill/>
                </a:ln>
                <a:solidFill>
                  <a:schemeClr val="tx1"/>
                </a:solidFill>
                <a:effectLst/>
                <a:latin typeface="+mj-ea"/>
                <a:ea typeface="+mj-ea"/>
                <a:cs typeface="Times New Roman" pitchFamily="18" charset="0"/>
              </a:rPr>
              <a:t>C</a:t>
            </a:r>
            <a:r>
              <a:rPr kumimoji="0" lang="zh-CN" altLang="en-US" b="0" i="0" u="none" strike="noStrike" cap="none" normalizeH="0" baseline="0" dirty="0" smtClean="0">
                <a:ln>
                  <a:noFill/>
                </a:ln>
                <a:solidFill>
                  <a:schemeClr val="tx1"/>
                </a:solidFill>
                <a:effectLst/>
                <a:latin typeface="+mj-ea"/>
                <a:ea typeface="+mj-ea"/>
                <a:cs typeface="Times New Roman" pitchFamily="18" charset="0"/>
              </a:rPr>
              <a:t>盘情况。）</a:t>
            </a:r>
            <a:r>
              <a:rPr lang="zh-CN" altLang="en-US" dirty="0" smtClean="0">
                <a:latin typeface="+mj-ea"/>
                <a:ea typeface="+mj-ea"/>
                <a:cs typeface="Times New Roman" pitchFamily="18" charset="0"/>
              </a:rPr>
              <a:t>。</a:t>
            </a:r>
            <a:endParaRPr lang="en-US" altLang="zh-CN" dirty="0" smtClean="0">
              <a:latin typeface="+mj-ea"/>
              <a:ea typeface="+mj-ea"/>
              <a:cs typeface="Times New Roman" pitchFamily="18" charset="0"/>
            </a:endParaRPr>
          </a:p>
          <a:p>
            <a:pPr marR="0" lvl="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dirty="0" smtClean="0">
                <a:ln>
                  <a:noFill/>
                </a:ln>
                <a:solidFill>
                  <a:schemeClr val="tx1"/>
                </a:solidFill>
                <a:effectLst/>
                <a:latin typeface="+mj-ea"/>
                <a:ea typeface="+mj-ea"/>
                <a:cs typeface="Times New Roman" pitchFamily="18" charset="0"/>
              </a:rPr>
              <a:t>    </a:t>
            </a:r>
            <a:r>
              <a:rPr kumimoji="0" lang="zh-CN" altLang="en-US" b="0" i="0" u="none" strike="noStrike" cap="none" normalizeH="0" baseline="0" dirty="0" smtClean="0">
                <a:ln>
                  <a:noFill/>
                </a:ln>
                <a:solidFill>
                  <a:schemeClr val="tx1"/>
                </a:solidFill>
                <a:effectLst/>
                <a:latin typeface="+mj-ea"/>
                <a:ea typeface="+mj-ea"/>
                <a:cs typeface="Times New Roman" pitchFamily="18" charset="0"/>
              </a:rPr>
              <a:t>如果使用绝对路径，</a:t>
            </a:r>
            <a:r>
              <a:rPr kumimoji="0" lang="zh-CN" b="0" i="0" u="none" strike="noStrike" cap="none" normalizeH="0" baseline="0" dirty="0" smtClean="0">
                <a:ln>
                  <a:noFill/>
                </a:ln>
                <a:solidFill>
                  <a:schemeClr val="tx1"/>
                </a:solidFill>
                <a:effectLst/>
                <a:latin typeface="+mj-ea"/>
                <a:ea typeface="+mj-ea"/>
                <a:cs typeface="Times New Roman" pitchFamily="18" charset="0"/>
              </a:rPr>
              <a:t>推荐的存储结构为一个父目录存储所有当次性能测试的文件，比如这个目录名可以为“</a:t>
            </a:r>
            <a:r>
              <a:rPr kumimoji="0" lang="en-US" altLang="zh-CN" b="0" i="0" u="none" strike="noStrike" cap="none" normalizeH="0" baseline="0" dirty="0" smtClean="0">
                <a:ln>
                  <a:noFill/>
                </a:ln>
                <a:solidFill>
                  <a:schemeClr val="tx1"/>
                </a:solidFill>
                <a:effectLst/>
                <a:latin typeface="+mj-ea"/>
                <a:ea typeface="+mj-ea"/>
                <a:cs typeface="Times New Roman" pitchFamily="18" charset="0"/>
              </a:rPr>
              <a:t>ProjectName_Perf”</a:t>
            </a:r>
            <a:r>
              <a:rPr kumimoji="0" lang="zh-CN" altLang="en-US" b="0" i="0" u="none" strike="noStrike" cap="none" normalizeH="0" baseline="0" dirty="0" smtClean="0">
                <a:ln>
                  <a:noFill/>
                </a:ln>
                <a:solidFill>
                  <a:schemeClr val="tx1"/>
                </a:solidFill>
                <a:effectLst/>
                <a:latin typeface="+mj-ea"/>
                <a:ea typeface="+mj-ea"/>
                <a:cs typeface="Times New Roman" pitchFamily="18" charset="0"/>
              </a:rPr>
              <a:t>，然后在“</a:t>
            </a:r>
            <a:r>
              <a:rPr kumimoji="0" lang="en-US" altLang="zh-CN" b="0" i="0" u="none" strike="noStrike" cap="none" normalizeH="0" baseline="0" dirty="0" smtClean="0">
                <a:ln>
                  <a:noFill/>
                </a:ln>
                <a:solidFill>
                  <a:schemeClr val="tx1"/>
                </a:solidFill>
                <a:effectLst/>
                <a:latin typeface="+mj-ea"/>
                <a:ea typeface="+mj-ea"/>
                <a:cs typeface="Times New Roman" pitchFamily="18" charset="0"/>
              </a:rPr>
              <a:t>ProjectName_Perf”</a:t>
            </a:r>
            <a:r>
              <a:rPr kumimoji="0" lang="zh-CN" altLang="en-US" b="0" i="0" u="none" strike="noStrike" cap="none" normalizeH="0" baseline="0" dirty="0" smtClean="0">
                <a:ln>
                  <a:noFill/>
                </a:ln>
                <a:solidFill>
                  <a:schemeClr val="tx1"/>
                </a:solidFill>
                <a:effectLst/>
                <a:latin typeface="+mj-ea"/>
                <a:ea typeface="+mj-ea"/>
                <a:cs typeface="Times New Roman" pitchFamily="18" charset="0"/>
              </a:rPr>
              <a:t>下新建</a:t>
            </a:r>
            <a:r>
              <a:rPr kumimoji="0" lang="en-US" altLang="zh-CN" b="0" i="0" u="none" strike="noStrike" cap="none" normalizeH="0" baseline="0" dirty="0" smtClean="0">
                <a:ln>
                  <a:noFill/>
                </a:ln>
                <a:solidFill>
                  <a:schemeClr val="tx1"/>
                </a:solidFill>
                <a:effectLst/>
                <a:latin typeface="+mj-ea"/>
                <a:ea typeface="+mj-ea"/>
                <a:cs typeface="Times New Roman" pitchFamily="18" charset="0"/>
              </a:rPr>
              <a:t>5</a:t>
            </a:r>
            <a:r>
              <a:rPr kumimoji="0" lang="zh-CN" altLang="en-US" b="0" i="0" u="none" strike="noStrike" cap="none" normalizeH="0" baseline="0" dirty="0" smtClean="0">
                <a:ln>
                  <a:noFill/>
                </a:ln>
                <a:solidFill>
                  <a:schemeClr val="tx1"/>
                </a:solidFill>
                <a:effectLst/>
                <a:latin typeface="+mj-ea"/>
                <a:ea typeface="+mj-ea"/>
                <a:cs typeface="Times New Roman" pitchFamily="18" charset="0"/>
              </a:rPr>
              <a:t>个目录，分别存放脚本、参数文件、场景、场景运行结果、分析报告，名字分别为</a:t>
            </a:r>
            <a:r>
              <a:rPr kumimoji="0" lang="en-US" altLang="zh-CN" b="0" i="0" u="none" strike="noStrike" cap="none" normalizeH="0" baseline="0" dirty="0" smtClean="0">
                <a:ln>
                  <a:noFill/>
                </a:ln>
                <a:solidFill>
                  <a:schemeClr val="tx1"/>
                </a:solidFill>
                <a:effectLst/>
                <a:latin typeface="+mj-ea"/>
                <a:ea typeface="+mj-ea"/>
                <a:cs typeface="Times New Roman" pitchFamily="18" charset="0"/>
              </a:rPr>
              <a:t>Test_Script</a:t>
            </a:r>
            <a:r>
              <a:rPr kumimoji="0" lang="zh-CN" altLang="en-US" b="0" i="0" u="none" strike="noStrike" cap="none" normalizeH="0" baseline="0" dirty="0" smtClean="0">
                <a:ln>
                  <a:noFill/>
                </a:ln>
                <a:solidFill>
                  <a:schemeClr val="tx1"/>
                </a:solidFill>
                <a:effectLst/>
                <a:latin typeface="+mj-ea"/>
                <a:ea typeface="+mj-ea"/>
                <a:cs typeface="Times New Roman" pitchFamily="18" charset="0"/>
              </a:rPr>
              <a:t>、</a:t>
            </a:r>
            <a:r>
              <a:rPr kumimoji="0" lang="en-US" altLang="zh-CN" b="0" i="0" u="none" strike="noStrike" cap="none" normalizeH="0" baseline="0" dirty="0" smtClean="0">
                <a:ln>
                  <a:noFill/>
                </a:ln>
                <a:solidFill>
                  <a:schemeClr val="tx1"/>
                </a:solidFill>
                <a:effectLst/>
                <a:latin typeface="+mj-ea"/>
                <a:ea typeface="+mj-ea"/>
                <a:cs typeface="Times New Roman" pitchFamily="18" charset="0"/>
              </a:rPr>
              <a:t>Test_Parameter_List</a:t>
            </a:r>
            <a:r>
              <a:rPr kumimoji="0" lang="zh-CN" altLang="en-US" b="0" i="0" u="none" strike="noStrike" cap="none" normalizeH="0" baseline="0" dirty="0" smtClean="0">
                <a:ln>
                  <a:noFill/>
                </a:ln>
                <a:solidFill>
                  <a:schemeClr val="tx1"/>
                </a:solidFill>
                <a:effectLst/>
                <a:latin typeface="+mj-ea"/>
                <a:ea typeface="+mj-ea"/>
                <a:cs typeface="Times New Roman" pitchFamily="18" charset="0"/>
              </a:rPr>
              <a:t>、</a:t>
            </a:r>
            <a:r>
              <a:rPr kumimoji="0" lang="en-US" altLang="zh-CN" b="0" i="0" u="none" strike="noStrike" cap="none" normalizeH="0" baseline="0" dirty="0" err="1" smtClean="0">
                <a:ln>
                  <a:noFill/>
                </a:ln>
                <a:solidFill>
                  <a:schemeClr val="tx1"/>
                </a:solidFill>
                <a:effectLst/>
                <a:latin typeface="+mj-ea"/>
                <a:ea typeface="+mj-ea"/>
                <a:cs typeface="Times New Roman" pitchFamily="18" charset="0"/>
              </a:rPr>
              <a:t>Test_Scenario</a:t>
            </a:r>
            <a:r>
              <a:rPr kumimoji="0" lang="zh-CN" altLang="en-US" b="0" i="0" u="none" strike="noStrike" cap="none" normalizeH="0" baseline="0" dirty="0" smtClean="0">
                <a:ln>
                  <a:noFill/>
                </a:ln>
                <a:solidFill>
                  <a:schemeClr val="tx1"/>
                </a:solidFill>
                <a:effectLst/>
                <a:latin typeface="+mj-ea"/>
                <a:ea typeface="+mj-ea"/>
                <a:cs typeface="Times New Roman" pitchFamily="18" charset="0"/>
              </a:rPr>
              <a:t>、</a:t>
            </a:r>
            <a:r>
              <a:rPr kumimoji="0" lang="en-US" altLang="zh-CN" b="0" i="0" u="none" strike="noStrike" cap="none" normalizeH="0" baseline="0" dirty="0" err="1" smtClean="0">
                <a:ln>
                  <a:noFill/>
                </a:ln>
                <a:solidFill>
                  <a:schemeClr val="tx1"/>
                </a:solidFill>
                <a:effectLst/>
                <a:latin typeface="+mj-ea"/>
                <a:ea typeface="+mj-ea"/>
                <a:cs typeface="Times New Roman" pitchFamily="18" charset="0"/>
              </a:rPr>
              <a:t>Test_Scenario_Result</a:t>
            </a:r>
            <a:r>
              <a:rPr kumimoji="0" lang="zh-CN" altLang="en-US" b="0" i="0" u="none" strike="noStrike" cap="none" normalizeH="0" baseline="0" dirty="0" smtClean="0">
                <a:ln>
                  <a:noFill/>
                </a:ln>
                <a:solidFill>
                  <a:schemeClr val="tx1"/>
                </a:solidFill>
                <a:effectLst/>
                <a:latin typeface="+mj-ea"/>
                <a:ea typeface="+mj-ea"/>
                <a:cs typeface="Times New Roman" pitchFamily="18" charset="0"/>
              </a:rPr>
              <a:t>、</a:t>
            </a:r>
            <a:r>
              <a:rPr kumimoji="0" lang="en-US" altLang="zh-CN" b="0" i="0" u="none" strike="noStrike" cap="none" normalizeH="0" baseline="0" dirty="0" err="1" smtClean="0">
                <a:ln>
                  <a:noFill/>
                </a:ln>
                <a:solidFill>
                  <a:schemeClr val="tx1"/>
                </a:solidFill>
                <a:effectLst/>
                <a:latin typeface="+mj-ea"/>
                <a:ea typeface="+mj-ea"/>
                <a:cs typeface="Times New Roman" pitchFamily="18" charset="0"/>
              </a:rPr>
              <a:t>Test_Report</a:t>
            </a:r>
            <a:r>
              <a:rPr kumimoji="0" lang="zh-CN" altLang="en-US" b="0" i="0" u="none" strike="noStrike" cap="none" normalizeH="0" baseline="0" dirty="0" smtClean="0">
                <a:ln>
                  <a:noFill/>
                </a:ln>
                <a:solidFill>
                  <a:schemeClr val="tx1"/>
                </a:solidFill>
                <a:effectLst/>
                <a:latin typeface="+mj-ea"/>
                <a:ea typeface="+mj-ea"/>
                <a:cs typeface="Times New Roman" pitchFamily="18" charset="0"/>
              </a:rPr>
              <a:t>（这里的命名规律为：</a:t>
            </a:r>
            <a:r>
              <a:rPr kumimoji="0" lang="en-US" altLang="zh-CN" b="0" i="0" u="none" strike="noStrike" cap="none" normalizeH="0" baseline="0" dirty="0" smtClean="0">
                <a:ln>
                  <a:noFill/>
                </a:ln>
                <a:solidFill>
                  <a:schemeClr val="tx1"/>
                </a:solidFill>
                <a:effectLst/>
                <a:latin typeface="+mj-ea"/>
                <a:ea typeface="+mj-ea"/>
                <a:cs typeface="Times New Roman" pitchFamily="18" charset="0"/>
              </a:rPr>
              <a:t>Test</a:t>
            </a:r>
            <a:r>
              <a:rPr kumimoji="0" lang="zh-CN" altLang="en-US" b="0" i="0" u="none" strike="noStrike" cap="none" normalizeH="0" baseline="0" dirty="0" smtClean="0">
                <a:ln>
                  <a:noFill/>
                </a:ln>
                <a:solidFill>
                  <a:schemeClr val="tx1"/>
                </a:solidFill>
                <a:effectLst/>
                <a:latin typeface="+mj-ea"/>
                <a:ea typeface="+mj-ea"/>
                <a:cs typeface="Times New Roman" pitchFamily="18" charset="0"/>
              </a:rPr>
              <a:t>开头，然后加上该目录所存放内容的名称，每个单词大写字母开头，用下划线隔开）。</a:t>
            </a:r>
          </a:p>
          <a:p>
            <a:pPr marL="0" marR="0" lvl="0" indent="276225" algn="l" defTabSz="914400" rtl="0" eaLnBrk="1" fontAlgn="base" latinLnBrk="0" hangingPunct="1">
              <a:lnSpc>
                <a:spcPct val="100000"/>
              </a:lnSpc>
              <a:spcBef>
                <a:spcPct val="0"/>
              </a:spcBef>
              <a:spcAft>
                <a:spcPct val="0"/>
              </a:spcAft>
              <a:buClrTx/>
              <a:buSzTx/>
              <a:buFontTx/>
              <a:buNone/>
              <a:tabLst/>
            </a:pPr>
            <a:endParaRPr lang="en-US" altLang="zh-CN" dirty="0" smtClean="0">
              <a:latin typeface="+mj-ea"/>
              <a:ea typeface="+mj-ea"/>
              <a:cs typeface="Times New Roman" pitchFamily="18" charset="0"/>
            </a:endParaRPr>
          </a:p>
          <a:p>
            <a:pPr marR="0" lvl="0" algn="l" defTabSz="914400" rtl="0" eaLnBrk="1" fontAlgn="base" latinLnBrk="0" hangingPunct="1">
              <a:lnSpc>
                <a:spcPct val="100000"/>
              </a:lnSpc>
              <a:spcBef>
                <a:spcPct val="0"/>
              </a:spcBef>
              <a:spcAft>
                <a:spcPct val="0"/>
              </a:spcAft>
              <a:buClrTx/>
              <a:buSzTx/>
              <a:buFontTx/>
              <a:buNone/>
              <a:tabLst/>
            </a:pPr>
            <a:r>
              <a:rPr lang="en-US" altLang="zh-CN" dirty="0" smtClean="0">
                <a:latin typeface="+mj-ea"/>
                <a:ea typeface="+mj-ea"/>
                <a:cs typeface="Times New Roman" pitchFamily="18" charset="0"/>
              </a:rPr>
              <a:t>    </a:t>
            </a:r>
          </a:p>
          <a:p>
            <a:pPr marL="0" marR="0" lvl="0" indent="276225"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smtClean="0">
              <a:ln>
                <a:noFill/>
              </a:ln>
              <a:solidFill>
                <a:schemeClr val="tx1"/>
              </a:solidFill>
              <a:effectLst/>
              <a:latin typeface="+mj-ea"/>
              <a:ea typeface="+mj-ea"/>
              <a:cs typeface="宋体" pitchFamily="2" charset="-122"/>
            </a:endParaRPr>
          </a:p>
        </p:txBody>
      </p:sp>
      <p:grpSp>
        <p:nvGrpSpPr>
          <p:cNvPr id="8" name="Group 9"/>
          <p:cNvGrpSpPr>
            <a:grpSpLocks/>
          </p:cNvGrpSpPr>
          <p:nvPr/>
        </p:nvGrpSpPr>
        <p:grpSpPr bwMode="auto">
          <a:xfrm>
            <a:off x="539552" y="1052736"/>
            <a:ext cx="8208912" cy="1071570"/>
            <a:chOff x="1258" y="1121"/>
            <a:chExt cx="1800" cy="1485"/>
          </a:xfrm>
        </p:grpSpPr>
        <p:sp>
          <p:nvSpPr>
            <p:cNvPr id="9" name="AutoShape 10"/>
            <p:cNvSpPr>
              <a:spLocks noChangeArrowheads="1"/>
            </p:cNvSpPr>
            <p:nvPr/>
          </p:nvSpPr>
          <p:spPr bwMode="gray">
            <a:xfrm>
              <a:off x="1258" y="1121"/>
              <a:ext cx="1800" cy="1485"/>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endParaRPr lang="zh-CN" altLang="en-US" b="1" dirty="0">
                <a:solidFill>
                  <a:schemeClr val="tx2"/>
                </a:solidFill>
                <a:latin typeface="宋体" pitchFamily="2" charset="-122"/>
                <a:ea typeface="宋体" pitchFamily="2" charset="-122"/>
              </a:endParaRPr>
            </a:p>
          </p:txBody>
        </p:sp>
        <p:sp>
          <p:nvSpPr>
            <p:cNvPr id="10" name="Text Box 13"/>
            <p:cNvSpPr txBox="1">
              <a:spLocks noChangeArrowheads="1"/>
            </p:cNvSpPr>
            <p:nvPr/>
          </p:nvSpPr>
          <p:spPr bwMode="gray">
            <a:xfrm>
              <a:off x="1393" y="1886"/>
              <a:ext cx="1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endParaRPr lang="en-US" altLang="zh-CN" sz="2400" dirty="0">
                <a:solidFill>
                  <a:schemeClr val="bg1"/>
                </a:solidFill>
                <a:ea typeface="宋体" charset="-122"/>
              </a:endParaRPr>
            </a:p>
          </p:txBody>
        </p:sp>
      </p:grpSp>
      <p:sp>
        <p:nvSpPr>
          <p:cNvPr id="12" name="矩形 11"/>
          <p:cNvSpPr/>
          <p:nvPr/>
        </p:nvSpPr>
        <p:spPr>
          <a:xfrm>
            <a:off x="683568" y="1124744"/>
            <a:ext cx="7920880" cy="646331"/>
          </a:xfrm>
          <a:prstGeom prst="rect">
            <a:avLst/>
          </a:prstGeom>
        </p:spPr>
        <p:txBody>
          <a:bodyPr wrap="square">
            <a:spAutoFit/>
          </a:bodyPr>
          <a:lstStyle/>
          <a:p>
            <a:pPr lvl="0" eaLnBrk="0" hangingPunct="0"/>
            <a:r>
              <a:rPr lang="en-US" altLang="zh-CN" b="1" dirty="0" smtClean="0">
                <a:latin typeface="+mj-ea"/>
                <a:cs typeface="Times New Roman" pitchFamily="18" charset="0"/>
              </a:rPr>
              <a:t> </a:t>
            </a:r>
            <a:r>
              <a:rPr lang="en-US" altLang="zh-CN" b="1" dirty="0" err="1" smtClean="0">
                <a:latin typeface="+mj-ea"/>
                <a:cs typeface="Times New Roman" pitchFamily="18" charset="0"/>
              </a:rPr>
              <a:t>Loadrunner</a:t>
            </a:r>
            <a:r>
              <a:rPr lang="zh-CN" altLang="en-US" b="1" dirty="0" smtClean="0">
                <a:latin typeface="+mj-ea"/>
                <a:cs typeface="Times New Roman" pitchFamily="18" charset="0"/>
              </a:rPr>
              <a:t>脚本开发步骤：</a:t>
            </a:r>
            <a:endParaRPr lang="zh-CN" altLang="en-US" dirty="0" smtClean="0">
              <a:latin typeface="+mj-ea"/>
              <a:cs typeface="宋体" pitchFamily="2" charset="-122"/>
            </a:endParaRPr>
          </a:p>
          <a:p>
            <a:pPr lvl="0" eaLnBrk="0" hangingPunct="0"/>
            <a:r>
              <a:rPr lang="zh-CN" altLang="en-US" dirty="0" smtClean="0">
                <a:latin typeface="+mj-ea"/>
                <a:cs typeface="Times New Roman" pitchFamily="18" charset="0"/>
              </a:rPr>
              <a:t>    录制基本脚本</a:t>
            </a:r>
            <a:r>
              <a:rPr lang="en-US" altLang="zh-CN" dirty="0" smtClean="0">
                <a:sym typeface="Wingdings"/>
              </a:rPr>
              <a:t></a:t>
            </a:r>
            <a:r>
              <a:rPr lang="zh-CN" altLang="en-US" dirty="0" smtClean="0">
                <a:latin typeface="+mj-ea"/>
                <a:cs typeface="Times New Roman" pitchFamily="18" charset="0"/>
              </a:rPr>
              <a:t>增强</a:t>
            </a:r>
            <a:r>
              <a:rPr lang="en-US" altLang="zh-CN" dirty="0" smtClean="0">
                <a:latin typeface="+mj-ea"/>
                <a:cs typeface="Times New Roman" pitchFamily="18" charset="0"/>
              </a:rPr>
              <a:t>/</a:t>
            </a:r>
            <a:r>
              <a:rPr lang="zh-CN" altLang="en-US" dirty="0" smtClean="0">
                <a:latin typeface="+mj-ea"/>
                <a:cs typeface="Times New Roman" pitchFamily="18" charset="0"/>
              </a:rPr>
              <a:t>编辑脚本</a:t>
            </a:r>
            <a:r>
              <a:rPr lang="en-US" altLang="zh-CN" dirty="0" smtClean="0">
                <a:sym typeface="Wingdings"/>
              </a:rPr>
              <a:t></a:t>
            </a:r>
            <a:r>
              <a:rPr lang="zh-CN" altLang="en-US" dirty="0" smtClean="0">
                <a:latin typeface="+mj-ea"/>
                <a:cs typeface="Times New Roman" pitchFamily="18" charset="0"/>
              </a:rPr>
              <a:t>配置运行时设置</a:t>
            </a:r>
            <a:r>
              <a:rPr lang="en-US" altLang="zh-CN" dirty="0" smtClean="0">
                <a:sym typeface="Wingdings"/>
              </a:rPr>
              <a:t></a:t>
            </a:r>
            <a:r>
              <a:rPr lang="zh-CN" altLang="en-US" dirty="0" smtClean="0">
                <a:latin typeface="+mj-ea"/>
                <a:cs typeface="Times New Roman" pitchFamily="18" charset="0"/>
              </a:rPr>
              <a:t>试运行脚本</a:t>
            </a:r>
            <a:endParaRPr lang="zh-CN" altLang="en-US" dirty="0"/>
          </a:p>
        </p:txBody>
      </p:sp>
      <p:pic>
        <p:nvPicPr>
          <p:cNvPr id="13" name="图片 12" descr="序号.jpg"/>
          <p:cNvPicPr>
            <a:picLocks noChangeAspect="1"/>
          </p:cNvPicPr>
          <p:nvPr/>
        </p:nvPicPr>
        <p:blipFill>
          <a:blip r:embed="rId2" cstate="print"/>
          <a:stretch>
            <a:fillRect/>
          </a:stretch>
        </p:blipFill>
        <p:spPr>
          <a:xfrm>
            <a:off x="755576" y="2996952"/>
            <a:ext cx="432048" cy="410446"/>
          </a:xfrm>
          <a:prstGeom prst="rect">
            <a:avLst/>
          </a:prstGeom>
        </p:spPr>
      </p:pic>
      <p:pic>
        <p:nvPicPr>
          <p:cNvPr id="14" name="图片 13" descr="序号.jpg"/>
          <p:cNvPicPr>
            <a:picLocks noChangeAspect="1"/>
          </p:cNvPicPr>
          <p:nvPr/>
        </p:nvPicPr>
        <p:blipFill>
          <a:blip r:embed="rId2" cstate="print"/>
          <a:stretch>
            <a:fillRect/>
          </a:stretch>
        </p:blipFill>
        <p:spPr>
          <a:xfrm>
            <a:off x="827584" y="3789040"/>
            <a:ext cx="190500" cy="180975"/>
          </a:xfrm>
          <a:prstGeom prst="rect">
            <a:avLst/>
          </a:prstGeom>
        </p:spPr>
      </p:pic>
      <p:pic>
        <p:nvPicPr>
          <p:cNvPr id="15" name="图片 14" descr="序号.jpg"/>
          <p:cNvPicPr>
            <a:picLocks noChangeAspect="1"/>
          </p:cNvPicPr>
          <p:nvPr/>
        </p:nvPicPr>
        <p:blipFill>
          <a:blip r:embed="rId2" cstate="print"/>
          <a:stretch>
            <a:fillRect/>
          </a:stretch>
        </p:blipFill>
        <p:spPr>
          <a:xfrm>
            <a:off x="755576" y="3573016"/>
            <a:ext cx="432048" cy="410446"/>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创建</a:t>
            </a:r>
            <a:r>
              <a:rPr lang="en-US" dirty="0" smtClean="0"/>
              <a:t>Vuser</a:t>
            </a:r>
            <a:r>
              <a:rPr lang="zh-CN" altLang="en-US" dirty="0" smtClean="0"/>
              <a:t>脚本</a:t>
            </a:r>
            <a:r>
              <a:rPr lang="en-US" altLang="zh-CN" dirty="0" smtClean="0"/>
              <a:t>—</a:t>
            </a:r>
            <a:r>
              <a:rPr lang="zh-CN" altLang="en-US" dirty="0" smtClean="0"/>
              <a:t>录制基本脚本</a:t>
            </a:r>
            <a:endParaRPr lang="en-US" altLang="zh-CN" dirty="0" smtClean="0"/>
          </a:p>
        </p:txBody>
      </p:sp>
      <p:sp>
        <p:nvSpPr>
          <p:cNvPr id="41986" name="Rectangle 2"/>
          <p:cNvSpPr>
            <a:spLocks noChangeArrowheads="1"/>
          </p:cNvSpPr>
          <p:nvPr/>
        </p:nvSpPr>
        <p:spPr bwMode="auto">
          <a:xfrm>
            <a:off x="412066" y="1036693"/>
            <a:ext cx="8462744"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mj-ea"/>
                <a:ea typeface="+mj-ea"/>
                <a:cs typeface="宋体" pitchFamily="2" charset="-122"/>
              </a:rPr>
              <a:t>1.</a:t>
            </a:r>
            <a:r>
              <a:rPr kumimoji="0" lang="zh-CN" altLang="en-US" b="1" i="0" u="none" strike="noStrike" cap="none" normalizeH="0" baseline="0" dirty="0" smtClean="0">
                <a:ln>
                  <a:noFill/>
                </a:ln>
                <a:solidFill>
                  <a:schemeClr val="tx1"/>
                </a:solidFill>
                <a:effectLst/>
                <a:latin typeface="+mj-ea"/>
                <a:ea typeface="+mj-ea"/>
                <a:cs typeface="宋体" pitchFamily="2" charset="-122"/>
              </a:rPr>
              <a:t>启动</a:t>
            </a:r>
            <a:r>
              <a:rPr kumimoji="0" lang="en-US" altLang="zh-CN" b="1" i="0" u="none" strike="noStrike" cap="none" normalizeH="0" baseline="0" dirty="0" smtClean="0">
                <a:ln>
                  <a:noFill/>
                </a:ln>
                <a:solidFill>
                  <a:schemeClr val="tx1"/>
                </a:solidFill>
                <a:effectLst/>
                <a:latin typeface="+mj-ea"/>
                <a:ea typeface="+mj-ea"/>
                <a:cs typeface="Times New Roman" pitchFamily="18" charset="0"/>
              </a:rPr>
              <a:t>LoadRunner</a:t>
            </a:r>
            <a:endParaRPr lang="en-US" altLang="zh-CN" dirty="0" smtClean="0">
              <a:latin typeface="+mj-ea"/>
              <a:ea typeface="+mj-ea"/>
              <a:cs typeface="Times New Roman" pitchFamily="18" charset="0"/>
            </a:endParaRPr>
          </a:p>
          <a:p>
            <a:pPr lvl="0" indent="255588"/>
            <a:r>
              <a:rPr kumimoji="0" lang="zh-CN" altLang="en-US" b="0" i="0" u="none" strike="noStrike" cap="none" normalizeH="0" baseline="0" dirty="0" smtClean="0">
                <a:ln>
                  <a:noFill/>
                </a:ln>
                <a:solidFill>
                  <a:schemeClr val="tx1"/>
                </a:solidFill>
                <a:effectLst/>
                <a:latin typeface="+mj-ea"/>
                <a:ea typeface="+mj-ea"/>
                <a:cs typeface="宋体" pitchFamily="2" charset="-122"/>
              </a:rPr>
              <a:t>选择开始</a:t>
            </a:r>
            <a:r>
              <a:rPr lang="en-US" dirty="0" smtClean="0">
                <a:sym typeface="Wingdings"/>
              </a:rPr>
              <a:t></a:t>
            </a:r>
            <a:r>
              <a:rPr kumimoji="0" lang="zh-CN" altLang="en-US" b="0" i="0" u="none" strike="noStrike" cap="none" normalizeH="0" baseline="0" dirty="0" smtClean="0">
                <a:ln>
                  <a:noFill/>
                </a:ln>
                <a:solidFill>
                  <a:schemeClr val="tx1"/>
                </a:solidFill>
                <a:effectLst/>
                <a:latin typeface="+mj-ea"/>
                <a:ea typeface="+mj-ea"/>
                <a:cs typeface="宋体" pitchFamily="2" charset="-122"/>
              </a:rPr>
              <a:t>程序</a:t>
            </a:r>
            <a:r>
              <a:rPr lang="en-US" dirty="0" smtClean="0">
                <a:sym typeface="Wingdings"/>
              </a:rPr>
              <a:t> </a:t>
            </a:r>
            <a:r>
              <a:rPr kumimoji="0" lang="en-US" altLang="zh-CN" b="0" i="0" u="none" strike="noStrike" cap="none" normalizeH="0" baseline="0" dirty="0" err="1" smtClean="0">
                <a:ln>
                  <a:noFill/>
                </a:ln>
                <a:solidFill>
                  <a:schemeClr val="tx1"/>
                </a:solidFill>
                <a:effectLst/>
                <a:latin typeface="+mj-ea"/>
                <a:ea typeface="+mj-ea"/>
                <a:cs typeface="宋体" pitchFamily="2" charset="-122"/>
              </a:rPr>
              <a:t>HPLoadRunner</a:t>
            </a:r>
            <a:r>
              <a:rPr lang="en-US" dirty="0" err="1" smtClean="0">
                <a:sym typeface="Wingdings"/>
              </a:rPr>
              <a:t></a:t>
            </a:r>
            <a:r>
              <a:rPr kumimoji="0" lang="en-US" altLang="zh-CN" b="0" i="0" u="none" strike="noStrike" cap="none" normalizeH="0" baseline="0" dirty="0" err="1" smtClean="0">
                <a:ln>
                  <a:noFill/>
                </a:ln>
                <a:solidFill>
                  <a:schemeClr val="tx1"/>
                </a:solidFill>
                <a:effectLst/>
                <a:latin typeface="+mj-ea"/>
                <a:ea typeface="+mj-ea"/>
                <a:cs typeface="宋体" pitchFamily="2" charset="-122"/>
              </a:rPr>
              <a:t>LoadRunner</a:t>
            </a:r>
            <a:r>
              <a:rPr kumimoji="0" lang="zh-CN" altLang="en-US" b="0" i="0" u="none" strike="noStrike" cap="none" normalizeH="0" baseline="0" dirty="0" smtClean="0">
                <a:ln>
                  <a:noFill/>
                </a:ln>
                <a:solidFill>
                  <a:schemeClr val="tx1"/>
                </a:solidFill>
                <a:effectLst/>
                <a:latin typeface="+mj-ea"/>
                <a:ea typeface="+mj-ea"/>
                <a:cs typeface="宋体" pitchFamily="2" charset="-122"/>
              </a:rPr>
              <a:t>，打开</a:t>
            </a:r>
            <a:r>
              <a:rPr kumimoji="0" lang="en-US" altLang="zh-CN" b="0" i="0" u="none" strike="noStrike" cap="none" normalizeH="0" baseline="0" dirty="0" smtClean="0">
                <a:ln>
                  <a:noFill/>
                </a:ln>
                <a:solidFill>
                  <a:schemeClr val="tx1"/>
                </a:solidFill>
                <a:effectLst/>
                <a:latin typeface="+mj-ea"/>
                <a:ea typeface="+mj-ea"/>
                <a:cs typeface="宋体" pitchFamily="2" charset="-122"/>
              </a:rPr>
              <a:t>HP LoadRunner11</a:t>
            </a:r>
            <a:r>
              <a:rPr kumimoji="0" lang="zh-CN" altLang="en-US" b="0" i="0" u="none" strike="noStrike" cap="none" normalizeH="0" baseline="0" dirty="0" smtClean="0">
                <a:ln>
                  <a:noFill/>
                </a:ln>
                <a:solidFill>
                  <a:schemeClr val="tx1"/>
                </a:solidFill>
                <a:effectLst/>
                <a:latin typeface="+mj-ea"/>
                <a:ea typeface="+mj-ea"/>
                <a:cs typeface="宋体" pitchFamily="2" charset="-122"/>
              </a:rPr>
              <a:t>窗口。</a:t>
            </a:r>
            <a:endParaRPr kumimoji="0" lang="en-US" altLang="zh-CN" b="0" i="0" u="none" strike="noStrike" cap="none" normalizeH="0" baseline="0" dirty="0" smtClean="0">
              <a:ln>
                <a:noFill/>
              </a:ln>
              <a:solidFill>
                <a:schemeClr val="tx1"/>
              </a:solidFill>
              <a:effectLst/>
              <a:latin typeface="+mj-ea"/>
              <a:ea typeface="+mj-ea"/>
              <a:cs typeface="宋体" pitchFamily="2" charset="-122"/>
            </a:endParaRPr>
          </a:p>
          <a:p>
            <a:pPr lvl="0" indent="255588"/>
            <a:endParaRPr lang="en-US" altLang="zh-CN" dirty="0">
              <a:latin typeface="+mj-ea"/>
              <a:ea typeface="+mj-ea"/>
              <a:cs typeface="宋体" pitchFamily="2" charset="-122"/>
            </a:endParaRPr>
          </a:p>
          <a:p>
            <a:pPr lvl="0"/>
            <a:r>
              <a:rPr lang="en-US" altLang="zh-CN" b="1" dirty="0">
                <a:latin typeface="+mj-ea"/>
                <a:cs typeface="宋体" pitchFamily="2" charset="-122"/>
              </a:rPr>
              <a:t>2.</a:t>
            </a:r>
            <a:r>
              <a:rPr lang="zh-CN" altLang="en-US" b="1" dirty="0">
                <a:latin typeface="+mj-ea"/>
                <a:cs typeface="黑体" pitchFamily="49" charset="-122"/>
              </a:rPr>
              <a:t>打开</a:t>
            </a:r>
            <a:r>
              <a:rPr lang="en-US" altLang="zh-CN" b="1" dirty="0" err="1">
                <a:latin typeface="+mj-ea"/>
                <a:cs typeface="Arial,Bold"/>
              </a:rPr>
              <a:t>VuGen</a:t>
            </a:r>
            <a:endParaRPr lang="en-US" altLang="zh-CN" dirty="0">
              <a:latin typeface="+mj-ea"/>
              <a:cs typeface="Arial,Bold"/>
            </a:endParaRPr>
          </a:p>
          <a:p>
            <a:pPr lvl="0" indent="254000"/>
            <a:r>
              <a:rPr lang="zh-CN" altLang="en-US" dirty="0">
                <a:latin typeface="+mj-ea"/>
                <a:cs typeface="宋体" pitchFamily="2" charset="-122"/>
              </a:rPr>
              <a:t>在</a:t>
            </a:r>
            <a:r>
              <a:rPr lang="en-US" altLang="zh-CN" dirty="0">
                <a:latin typeface="+mj-ea"/>
                <a:cs typeface="宋体" pitchFamily="2" charset="-122"/>
              </a:rPr>
              <a:t>LoadRunner Launcher</a:t>
            </a:r>
            <a:r>
              <a:rPr lang="zh-CN" altLang="en-US" dirty="0">
                <a:latin typeface="+mj-ea"/>
                <a:cs typeface="宋体" pitchFamily="2" charset="-122"/>
              </a:rPr>
              <a:t>窗格中，单击</a:t>
            </a:r>
            <a:r>
              <a:rPr lang="en-US" altLang="zh-CN" dirty="0">
                <a:latin typeface="+mj-ea"/>
                <a:cs typeface="Times New Roman" pitchFamily="18" charset="0"/>
              </a:rPr>
              <a:t>Create/Edit Scripts</a:t>
            </a:r>
            <a:r>
              <a:rPr lang="zh-CN" altLang="en-US" dirty="0">
                <a:latin typeface="+mj-ea"/>
                <a:cs typeface="宋体" pitchFamily="2" charset="-122"/>
              </a:rPr>
              <a:t>，链接启动</a:t>
            </a:r>
            <a:r>
              <a:rPr lang="en-US" altLang="zh-CN" dirty="0">
                <a:latin typeface="+mj-ea"/>
                <a:cs typeface="宋体" pitchFamily="2" charset="-122"/>
              </a:rPr>
              <a:t>Virtual user Generator</a:t>
            </a:r>
            <a:r>
              <a:rPr lang="zh-CN" altLang="en-US" dirty="0">
                <a:latin typeface="+mj-ea"/>
                <a:cs typeface="宋体" pitchFamily="2" charset="-122"/>
              </a:rPr>
              <a:t>起始页</a:t>
            </a:r>
            <a:r>
              <a:rPr lang="zh-CN" altLang="en-US" dirty="0" smtClean="0">
                <a:latin typeface="+mj-ea"/>
                <a:cs typeface="宋体" pitchFamily="2" charset="-122"/>
              </a:rPr>
              <a:t>。</a:t>
            </a:r>
            <a:endParaRPr lang="zh-CN" altLang="en-US" dirty="0">
              <a:latin typeface="+mj-ea"/>
              <a:cs typeface="宋体" pitchFamily="2" charset="-122"/>
            </a:endParaRPr>
          </a:p>
        </p:txBody>
      </p:sp>
      <p:pic>
        <p:nvPicPr>
          <p:cNvPr id="41985" name="图片 4"/>
          <p:cNvPicPr>
            <a:picLocks noChangeAspect="1" noChangeArrowheads="1"/>
          </p:cNvPicPr>
          <p:nvPr/>
        </p:nvPicPr>
        <p:blipFill>
          <a:blip r:embed="rId2" cstate="print"/>
          <a:srcRect/>
          <a:stretch>
            <a:fillRect/>
          </a:stretch>
        </p:blipFill>
        <p:spPr bwMode="auto">
          <a:xfrm>
            <a:off x="214282" y="2928934"/>
            <a:ext cx="4286280" cy="3286148"/>
          </a:xfrm>
          <a:prstGeom prst="rect">
            <a:avLst/>
          </a:prstGeom>
          <a:noFill/>
          <a:ln cmpd="sng">
            <a:solidFill>
              <a:schemeClr val="tx1"/>
            </a:solidFill>
          </a:ln>
        </p:spPr>
      </p:pic>
      <p:sp>
        <p:nvSpPr>
          <p:cNvPr id="41987" name="Rectangle 3"/>
          <p:cNvSpPr>
            <a:spLocks noChangeArrowheads="1"/>
          </p:cNvSpPr>
          <p:nvPr/>
        </p:nvSpPr>
        <p:spPr bwMode="auto">
          <a:xfrm>
            <a:off x="0" y="4429132"/>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8" name="图片 7"/>
          <p:cNvPicPr/>
          <p:nvPr/>
        </p:nvPicPr>
        <p:blipFill>
          <a:blip r:embed="rId3" cstate="print"/>
          <a:srcRect/>
          <a:stretch>
            <a:fillRect/>
          </a:stretch>
        </p:blipFill>
        <p:spPr bwMode="auto">
          <a:xfrm>
            <a:off x="4643438" y="2928934"/>
            <a:ext cx="4286280" cy="3286148"/>
          </a:xfrm>
          <a:prstGeom prst="rect">
            <a:avLst/>
          </a:prstGeom>
          <a:noFill/>
          <a:ln w="9525">
            <a:noFill/>
            <a:miter lim="800000"/>
            <a:headEnd/>
            <a:tailEnd/>
          </a:ln>
        </p:spPr>
      </p:pic>
      <p:cxnSp>
        <p:nvCxnSpPr>
          <p:cNvPr id="41989" name="AutoShape 5"/>
          <p:cNvCxnSpPr>
            <a:cxnSpLocks noChangeShapeType="1"/>
          </p:cNvCxnSpPr>
          <p:nvPr/>
        </p:nvCxnSpPr>
        <p:spPr bwMode="auto">
          <a:xfrm>
            <a:off x="4286248" y="4500570"/>
            <a:ext cx="542925" cy="0"/>
          </a:xfrm>
          <a:prstGeom prst="straightConnector1">
            <a:avLst/>
          </a:prstGeom>
          <a:noFill/>
          <a:ln w="25400">
            <a:solidFill>
              <a:srgbClr val="FF0000"/>
            </a:solidFill>
            <a:round/>
            <a:headEnd/>
            <a:tailEnd type="triangle" w="med" len="med"/>
          </a:ln>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创建</a:t>
            </a:r>
            <a:r>
              <a:rPr lang="en-US" dirty="0" smtClean="0"/>
              <a:t>Vuser</a:t>
            </a:r>
            <a:r>
              <a:rPr lang="zh-CN" altLang="en-US" dirty="0" smtClean="0"/>
              <a:t>脚本</a:t>
            </a:r>
            <a:r>
              <a:rPr lang="en-US" altLang="zh-CN" dirty="0" smtClean="0"/>
              <a:t>—</a:t>
            </a:r>
            <a:r>
              <a:rPr lang="zh-CN" altLang="en-US" dirty="0" smtClean="0"/>
              <a:t>录制基本脚本</a:t>
            </a:r>
            <a:endParaRPr lang="en-US" altLang="zh-CN" dirty="0" smtClean="0"/>
          </a:p>
        </p:txBody>
      </p:sp>
      <p:sp>
        <p:nvSpPr>
          <p:cNvPr id="43010" name="Rectangle 2"/>
          <p:cNvSpPr>
            <a:spLocks noChangeArrowheads="1"/>
          </p:cNvSpPr>
          <p:nvPr/>
        </p:nvSpPr>
        <p:spPr bwMode="auto">
          <a:xfrm>
            <a:off x="285720" y="1071547"/>
            <a:ext cx="8643998"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mj-ea"/>
                <a:ea typeface="+mj-ea"/>
                <a:cs typeface="黑体" pitchFamily="49" charset="-122"/>
              </a:rPr>
              <a:t>3.</a:t>
            </a:r>
            <a:r>
              <a:rPr kumimoji="0" lang="zh-CN" altLang="en-US" b="1" i="0" u="none" strike="noStrike" cap="none" normalizeH="0" baseline="0" dirty="0" smtClean="0">
                <a:ln>
                  <a:noFill/>
                </a:ln>
                <a:solidFill>
                  <a:schemeClr val="tx1"/>
                </a:solidFill>
                <a:effectLst/>
                <a:latin typeface="+mj-ea"/>
                <a:ea typeface="+mj-ea"/>
                <a:cs typeface="黑体" pitchFamily="49" charset="-122"/>
              </a:rPr>
              <a:t>创建一个空白</a:t>
            </a:r>
            <a:r>
              <a:rPr kumimoji="0" lang="en-US" altLang="zh-CN" b="1" i="0" u="none" strike="noStrike" cap="none" normalizeH="0" baseline="0" dirty="0" smtClean="0">
                <a:ln>
                  <a:noFill/>
                </a:ln>
                <a:solidFill>
                  <a:schemeClr val="tx1"/>
                </a:solidFill>
                <a:effectLst/>
                <a:latin typeface="+mj-ea"/>
                <a:ea typeface="+mj-ea"/>
                <a:cs typeface="黑体" pitchFamily="49" charset="-122"/>
              </a:rPr>
              <a:t>Web</a:t>
            </a:r>
            <a:r>
              <a:rPr kumimoji="0" lang="zh-CN" altLang="en-US" b="1" i="0" u="none" strike="noStrike" cap="none" normalizeH="0" baseline="0" dirty="0" smtClean="0">
                <a:ln>
                  <a:noFill/>
                </a:ln>
                <a:solidFill>
                  <a:schemeClr val="tx1"/>
                </a:solidFill>
                <a:effectLst/>
                <a:latin typeface="+mj-ea"/>
                <a:ea typeface="+mj-ea"/>
                <a:cs typeface="黑体" pitchFamily="49" charset="-122"/>
              </a:rPr>
              <a:t>脚本</a:t>
            </a:r>
            <a:endParaRPr kumimoji="0" lang="zh-CN" altLang="en-US" b="0" i="0" u="none" strike="noStrike" cap="none" normalizeH="0" baseline="0" dirty="0" smtClean="0">
              <a:ln>
                <a:noFill/>
              </a:ln>
              <a:solidFill>
                <a:schemeClr val="tx1"/>
              </a:solidFill>
              <a:effectLst/>
              <a:latin typeface="+mj-ea"/>
              <a:ea typeface="+mj-ea"/>
              <a:cs typeface="宋体" pitchFamily="2" charset="-122"/>
            </a:endParaRPr>
          </a:p>
          <a:p>
            <a:pPr indent="257175" eaLnBrk="0" hangingPunct="0"/>
            <a:r>
              <a:rPr kumimoji="0" lang="zh-CN" altLang="en-US" b="0" i="0" u="none" strike="noStrike" cap="none" normalizeH="0" baseline="0" dirty="0" smtClean="0">
                <a:ln>
                  <a:noFill/>
                </a:ln>
                <a:solidFill>
                  <a:schemeClr val="tx1"/>
                </a:solidFill>
                <a:effectLst/>
                <a:latin typeface="+mj-ea"/>
                <a:ea typeface="+mj-ea"/>
                <a:cs typeface="宋体" pitchFamily="2" charset="-122"/>
              </a:rPr>
              <a:t>选择</a:t>
            </a:r>
            <a:r>
              <a:rPr kumimoji="0" lang="en-US" altLang="zh-CN" b="0" i="0" u="none" strike="noStrike" cap="none" normalizeH="0" baseline="0" dirty="0" err="1" smtClean="0">
                <a:ln>
                  <a:noFill/>
                </a:ln>
                <a:solidFill>
                  <a:schemeClr val="tx1"/>
                </a:solidFill>
                <a:effectLst/>
                <a:latin typeface="+mj-ea"/>
                <a:ea typeface="+mj-ea"/>
                <a:cs typeface="宋体" pitchFamily="2" charset="-122"/>
              </a:rPr>
              <a:t>File</a:t>
            </a:r>
            <a:r>
              <a:rPr lang="en-US" dirty="0" err="1" smtClean="0">
                <a:sym typeface="Wingdings"/>
              </a:rPr>
              <a:t></a:t>
            </a:r>
            <a:r>
              <a:rPr kumimoji="0" lang="en-US" altLang="zh-CN" b="0" i="0" u="none" strike="noStrike" cap="none" normalizeH="0" baseline="0" dirty="0" err="1" smtClean="0">
                <a:ln>
                  <a:noFill/>
                </a:ln>
                <a:solidFill>
                  <a:schemeClr val="tx1"/>
                </a:solidFill>
                <a:effectLst/>
                <a:latin typeface="+mj-ea"/>
                <a:ea typeface="+mj-ea"/>
                <a:cs typeface="宋体" pitchFamily="2" charset="-122"/>
              </a:rPr>
              <a:t>New</a:t>
            </a:r>
            <a:r>
              <a:rPr kumimoji="0" lang="zh-CN" altLang="en-US" b="0" i="0" u="none" strike="noStrike" cap="none" normalizeH="0" baseline="0" dirty="0" smtClean="0">
                <a:ln>
                  <a:noFill/>
                </a:ln>
                <a:solidFill>
                  <a:schemeClr val="tx1"/>
                </a:solidFill>
                <a:effectLst/>
                <a:latin typeface="+mj-ea"/>
                <a:ea typeface="+mj-ea"/>
                <a:cs typeface="宋体" pitchFamily="2" charset="-122"/>
              </a:rPr>
              <a:t>菜单，或点击   </a:t>
            </a:r>
            <a:r>
              <a:rPr lang="zh-CN" altLang="en-US" dirty="0" smtClean="0">
                <a:latin typeface="+mj-ea"/>
                <a:ea typeface="+mj-ea"/>
                <a:cs typeface="宋体" pitchFamily="2" charset="-122"/>
              </a:rPr>
              <a:t>按钮，打开</a:t>
            </a:r>
            <a:r>
              <a:rPr lang="en-US" altLang="zh-CN" dirty="0" smtClean="0">
                <a:latin typeface="+mj-ea"/>
                <a:ea typeface="+mj-ea"/>
                <a:cs typeface="宋体" pitchFamily="2" charset="-122"/>
              </a:rPr>
              <a:t>New Virtual User</a:t>
            </a:r>
            <a:r>
              <a:rPr lang="zh-CN" altLang="en-US" dirty="0" smtClean="0">
                <a:latin typeface="+mj-ea"/>
                <a:ea typeface="+mj-ea"/>
                <a:cs typeface="宋体" pitchFamily="2" charset="-122"/>
              </a:rPr>
              <a:t>对话框，显示可供选择脚本的协议。</a:t>
            </a:r>
          </a:p>
          <a:p>
            <a:pPr marL="0" marR="0" lvl="0" indent="257175"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12" name="图片 13"/>
          <p:cNvPicPr>
            <a:picLocks noChangeAspect="1" noChangeArrowheads="1"/>
          </p:cNvPicPr>
          <p:nvPr/>
        </p:nvPicPr>
        <p:blipFill>
          <a:blip r:embed="rId2" cstate="print"/>
          <a:srcRect/>
          <a:stretch>
            <a:fillRect/>
          </a:stretch>
        </p:blipFill>
        <p:spPr bwMode="auto">
          <a:xfrm>
            <a:off x="3428992" y="1357298"/>
            <a:ext cx="400050" cy="390525"/>
          </a:xfrm>
          <a:prstGeom prst="rect">
            <a:avLst/>
          </a:prstGeom>
          <a:noFill/>
        </p:spPr>
      </p:pic>
      <p:sp>
        <p:nvSpPr>
          <p:cNvPr id="43012" name="Rectangle 4"/>
          <p:cNvSpPr>
            <a:spLocks noChangeArrowheads="1"/>
          </p:cNvSpPr>
          <p:nvPr/>
        </p:nvSpPr>
        <p:spPr bwMode="auto">
          <a:xfrm>
            <a:off x="5286380" y="2143116"/>
            <a:ext cx="3643338"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57175" algn="l" defTabSz="914400" rtl="0" eaLnBrk="0" fontAlgn="base" latinLnBrk="0" hangingPunct="0">
              <a:lnSpc>
                <a:spcPct val="100000"/>
              </a:lnSpc>
              <a:spcBef>
                <a:spcPct val="0"/>
              </a:spcBef>
              <a:spcAft>
                <a:spcPct val="0"/>
              </a:spcAft>
              <a:buClrTx/>
              <a:buSzTx/>
              <a:buFontTx/>
              <a:buNone/>
              <a:tabLst>
                <a:tab pos="266700" algn="l"/>
              </a:tabLst>
            </a:pPr>
            <a:r>
              <a:rPr kumimoji="0" lang="zh-CN" altLang="en-US" sz="1600" b="0" i="0" u="none" strike="noStrike" cap="none" normalizeH="0" baseline="0" dirty="0" smtClean="0">
                <a:ln>
                  <a:noFill/>
                </a:ln>
                <a:solidFill>
                  <a:schemeClr val="tx1"/>
                </a:solidFill>
                <a:effectLst/>
                <a:latin typeface="+mj-ea"/>
                <a:ea typeface="+mj-ea"/>
                <a:cs typeface="宋体" pitchFamily="2" charset="-122"/>
              </a:rPr>
              <a:t>对于常用的应用软件，我们可以根据被测应用是</a:t>
            </a:r>
            <a:r>
              <a:rPr kumimoji="0" lang="en-US" altLang="zh-CN" sz="1600" b="0" i="0" u="none" strike="noStrike" cap="none" normalizeH="0" baseline="0" dirty="0" smtClean="0">
                <a:ln>
                  <a:noFill/>
                </a:ln>
                <a:solidFill>
                  <a:schemeClr val="tx1"/>
                </a:solidFill>
                <a:effectLst/>
                <a:latin typeface="+mj-ea"/>
                <a:ea typeface="+mj-ea"/>
                <a:cs typeface="宋体" pitchFamily="2" charset="-122"/>
              </a:rPr>
              <a:t>B/S</a:t>
            </a:r>
            <a:r>
              <a:rPr kumimoji="0" lang="zh-CN" altLang="en-US" sz="1600" b="0" i="0" u="none" strike="noStrike" cap="none" normalizeH="0" baseline="0" dirty="0" smtClean="0">
                <a:ln>
                  <a:noFill/>
                </a:ln>
                <a:solidFill>
                  <a:schemeClr val="tx1"/>
                </a:solidFill>
                <a:effectLst/>
                <a:latin typeface="+mj-ea"/>
                <a:ea typeface="+mj-ea"/>
                <a:cs typeface="宋体" pitchFamily="2" charset="-122"/>
              </a:rPr>
              <a:t>结构还是</a:t>
            </a:r>
            <a:r>
              <a:rPr kumimoji="0" lang="en-US" altLang="zh-CN" sz="1600" b="0" i="0" u="none" strike="noStrike" cap="none" normalizeH="0" baseline="0" dirty="0" smtClean="0">
                <a:ln>
                  <a:noFill/>
                </a:ln>
                <a:solidFill>
                  <a:schemeClr val="tx1"/>
                </a:solidFill>
                <a:effectLst/>
                <a:latin typeface="+mj-ea"/>
                <a:ea typeface="+mj-ea"/>
                <a:cs typeface="宋体" pitchFamily="2" charset="-122"/>
              </a:rPr>
              <a:t>C/S</a:t>
            </a:r>
            <a:r>
              <a:rPr kumimoji="0" lang="zh-CN" altLang="en-US" sz="1600" b="0" i="0" u="none" strike="noStrike" cap="none" normalizeH="0" baseline="0" dirty="0" smtClean="0">
                <a:ln>
                  <a:noFill/>
                </a:ln>
                <a:solidFill>
                  <a:schemeClr val="tx1"/>
                </a:solidFill>
                <a:effectLst/>
                <a:latin typeface="+mj-ea"/>
                <a:ea typeface="+mj-ea"/>
                <a:cs typeface="宋体" pitchFamily="2" charset="-122"/>
              </a:rPr>
              <a:t>结构来选择协议。如果是</a:t>
            </a:r>
            <a:r>
              <a:rPr kumimoji="0" lang="en-US" altLang="zh-CN" sz="1600" b="0" i="0" u="none" strike="noStrike" cap="none" normalizeH="0" baseline="0" dirty="0" smtClean="0">
                <a:ln>
                  <a:noFill/>
                </a:ln>
                <a:solidFill>
                  <a:schemeClr val="tx1"/>
                </a:solidFill>
                <a:effectLst/>
                <a:latin typeface="+mj-ea"/>
                <a:ea typeface="+mj-ea"/>
                <a:cs typeface="宋体" pitchFamily="2" charset="-122"/>
              </a:rPr>
              <a:t>B/S</a:t>
            </a:r>
            <a:r>
              <a:rPr kumimoji="0" lang="zh-CN" altLang="en-US" sz="1600" b="0" i="0" u="none" strike="noStrike" cap="none" normalizeH="0" baseline="0" dirty="0" smtClean="0">
                <a:ln>
                  <a:noFill/>
                </a:ln>
                <a:solidFill>
                  <a:schemeClr val="tx1"/>
                </a:solidFill>
                <a:effectLst/>
                <a:latin typeface="+mj-ea"/>
                <a:ea typeface="+mj-ea"/>
                <a:cs typeface="宋体" pitchFamily="2" charset="-122"/>
              </a:rPr>
              <a:t>结构，就要选择</a:t>
            </a:r>
            <a:r>
              <a:rPr kumimoji="0" lang="en-US" altLang="zh-CN" sz="1600" b="0" i="0" u="none" strike="noStrike" cap="none" normalizeH="0" baseline="0" dirty="0" smtClean="0">
                <a:ln>
                  <a:noFill/>
                </a:ln>
                <a:solidFill>
                  <a:schemeClr val="tx1"/>
                </a:solidFill>
                <a:effectLst/>
                <a:latin typeface="+mj-ea"/>
                <a:ea typeface="+mj-ea"/>
                <a:cs typeface="宋体" pitchFamily="2" charset="-122"/>
              </a:rPr>
              <a:t>Web</a:t>
            </a:r>
            <a:r>
              <a:rPr kumimoji="0" lang="zh-CN" altLang="en-US" sz="1600" b="0" i="0" u="none" strike="noStrike" cap="none" normalizeH="0" baseline="0" dirty="0" smtClean="0">
                <a:ln>
                  <a:noFill/>
                </a:ln>
                <a:solidFill>
                  <a:schemeClr val="tx1"/>
                </a:solidFill>
                <a:effectLst/>
                <a:latin typeface="+mj-ea"/>
                <a:ea typeface="+mj-ea"/>
                <a:cs typeface="宋体" pitchFamily="2" charset="-122"/>
              </a:rPr>
              <a:t>（</a:t>
            </a:r>
            <a:r>
              <a:rPr kumimoji="0" lang="en-US" altLang="zh-CN" sz="1600" b="0" i="0" u="none" strike="noStrike" cap="none" normalizeH="0" baseline="0" dirty="0" smtClean="0">
                <a:ln>
                  <a:noFill/>
                </a:ln>
                <a:solidFill>
                  <a:schemeClr val="tx1"/>
                </a:solidFill>
                <a:effectLst/>
                <a:latin typeface="+mj-ea"/>
                <a:ea typeface="+mj-ea"/>
                <a:cs typeface="宋体" pitchFamily="2" charset="-122"/>
              </a:rPr>
              <a:t>HTTP/HTML</a:t>
            </a:r>
            <a:r>
              <a:rPr kumimoji="0" lang="zh-CN" altLang="en-US" sz="1600" b="0" i="0" u="none" strike="noStrike" cap="none" normalizeH="0" baseline="0" dirty="0" smtClean="0">
                <a:ln>
                  <a:noFill/>
                </a:ln>
                <a:solidFill>
                  <a:schemeClr val="tx1"/>
                </a:solidFill>
                <a:effectLst/>
                <a:latin typeface="+mj-ea"/>
                <a:ea typeface="+mj-ea"/>
                <a:cs typeface="宋体" pitchFamily="2" charset="-122"/>
              </a:rPr>
              <a:t>）协议。如果是</a:t>
            </a:r>
            <a:r>
              <a:rPr kumimoji="0" lang="en-US" altLang="zh-CN" sz="1600" b="0" i="0" u="none" strike="noStrike" cap="none" normalizeH="0" baseline="0" dirty="0" smtClean="0">
                <a:ln>
                  <a:noFill/>
                </a:ln>
                <a:solidFill>
                  <a:schemeClr val="tx1"/>
                </a:solidFill>
                <a:effectLst/>
                <a:latin typeface="+mj-ea"/>
                <a:ea typeface="+mj-ea"/>
                <a:cs typeface="宋体" pitchFamily="2" charset="-122"/>
              </a:rPr>
              <a:t>C/S</a:t>
            </a:r>
            <a:r>
              <a:rPr kumimoji="0" lang="zh-CN" altLang="en-US" sz="1600" b="0" i="0" u="none" strike="noStrike" cap="none" normalizeH="0" baseline="0" dirty="0" smtClean="0">
                <a:ln>
                  <a:noFill/>
                </a:ln>
                <a:solidFill>
                  <a:schemeClr val="tx1"/>
                </a:solidFill>
                <a:effectLst/>
                <a:latin typeface="+mj-ea"/>
                <a:ea typeface="+mj-ea"/>
                <a:cs typeface="宋体" pitchFamily="2" charset="-122"/>
              </a:rPr>
              <a:t>结构，则可以根据后端数据库的类型来选择，如</a:t>
            </a:r>
            <a:r>
              <a:rPr kumimoji="0" lang="en-US" altLang="zh-CN" sz="1600" b="0" i="0" u="none" strike="noStrike" cap="none" normalizeH="0" baseline="0" dirty="0" smtClean="0">
                <a:ln>
                  <a:noFill/>
                </a:ln>
                <a:solidFill>
                  <a:schemeClr val="tx1"/>
                </a:solidFill>
                <a:effectLst/>
                <a:latin typeface="+mj-ea"/>
                <a:ea typeface="+mj-ea"/>
                <a:cs typeface="宋体" pitchFamily="2" charset="-122"/>
              </a:rPr>
              <a:t>MS SQL Server</a:t>
            </a:r>
            <a:r>
              <a:rPr kumimoji="0" lang="zh-CN" altLang="en-US" sz="1600" b="0" i="0" u="none" strike="noStrike" cap="none" normalizeH="0" baseline="0" dirty="0" smtClean="0">
                <a:ln>
                  <a:noFill/>
                </a:ln>
                <a:solidFill>
                  <a:schemeClr val="tx1"/>
                </a:solidFill>
                <a:effectLst/>
                <a:latin typeface="+mj-ea"/>
                <a:ea typeface="+mj-ea"/>
                <a:cs typeface="宋体" pitchFamily="2" charset="-122"/>
              </a:rPr>
              <a:t>协议用于测试后台数据库为</a:t>
            </a:r>
            <a:r>
              <a:rPr kumimoji="0" lang="en-US" altLang="zh-CN" sz="1600" b="0" i="0" u="none" strike="noStrike" cap="none" normalizeH="0" baseline="0" dirty="0" smtClean="0">
                <a:ln>
                  <a:noFill/>
                </a:ln>
                <a:solidFill>
                  <a:schemeClr val="tx1"/>
                </a:solidFill>
                <a:effectLst/>
                <a:latin typeface="+mj-ea"/>
                <a:ea typeface="+mj-ea"/>
                <a:cs typeface="宋体" pitchFamily="2" charset="-122"/>
              </a:rPr>
              <a:t>SQL Server</a:t>
            </a:r>
            <a:r>
              <a:rPr kumimoji="0" lang="zh-CN" altLang="en-US" sz="1600" b="0" i="0" u="none" strike="noStrike" cap="none" normalizeH="0" baseline="0" dirty="0" smtClean="0">
                <a:ln>
                  <a:noFill/>
                </a:ln>
                <a:solidFill>
                  <a:schemeClr val="tx1"/>
                </a:solidFill>
                <a:effectLst/>
                <a:latin typeface="+mj-ea"/>
                <a:ea typeface="+mj-ea"/>
                <a:cs typeface="宋体" pitchFamily="2" charset="-122"/>
              </a:rPr>
              <a:t>的应用；对于没有数据库的</a:t>
            </a:r>
            <a:r>
              <a:rPr kumimoji="0" lang="en-US" altLang="zh-CN" sz="1600" b="0" i="0" u="none" strike="noStrike" cap="none" normalizeH="0" baseline="0" dirty="0" smtClean="0">
                <a:ln>
                  <a:noFill/>
                </a:ln>
                <a:solidFill>
                  <a:schemeClr val="tx1"/>
                </a:solidFill>
                <a:effectLst/>
                <a:latin typeface="+mj-ea"/>
                <a:ea typeface="+mj-ea"/>
                <a:cs typeface="宋体" pitchFamily="2" charset="-122"/>
              </a:rPr>
              <a:t>WINDOWS</a:t>
            </a:r>
            <a:r>
              <a:rPr kumimoji="0" lang="zh-CN" altLang="en-US" sz="1600" b="0" i="0" u="none" strike="noStrike" cap="none" normalizeH="0" baseline="0" dirty="0" smtClean="0">
                <a:ln>
                  <a:noFill/>
                </a:ln>
                <a:solidFill>
                  <a:schemeClr val="tx1"/>
                </a:solidFill>
                <a:effectLst/>
                <a:latin typeface="+mj-ea"/>
                <a:ea typeface="+mj-ea"/>
                <a:cs typeface="宋体" pitchFamily="2" charset="-122"/>
              </a:rPr>
              <a:t>应用，可以选择</a:t>
            </a:r>
            <a:r>
              <a:rPr kumimoji="0" lang="en-US" altLang="zh-CN" sz="1600" b="0" i="0" u="none" strike="noStrike" cap="none" normalizeH="0" baseline="0" dirty="0" smtClean="0">
                <a:ln>
                  <a:noFill/>
                </a:ln>
                <a:solidFill>
                  <a:schemeClr val="tx1"/>
                </a:solidFill>
                <a:effectLst/>
                <a:latin typeface="+mj-ea"/>
                <a:ea typeface="+mj-ea"/>
                <a:cs typeface="宋体" pitchFamily="2" charset="-122"/>
              </a:rPr>
              <a:t>Windows Sockets</a:t>
            </a:r>
            <a:r>
              <a:rPr kumimoji="0" lang="zh-CN" altLang="en-US" sz="1600" b="0" i="0" u="none" strike="noStrike" cap="none" normalizeH="0" baseline="0" dirty="0" smtClean="0">
                <a:ln>
                  <a:noFill/>
                </a:ln>
                <a:solidFill>
                  <a:schemeClr val="tx1"/>
                </a:solidFill>
                <a:effectLst/>
                <a:latin typeface="+mj-ea"/>
                <a:ea typeface="+mj-ea"/>
                <a:cs typeface="宋体" pitchFamily="2" charset="-122"/>
              </a:rPr>
              <a:t>协议。</a:t>
            </a:r>
          </a:p>
          <a:p>
            <a:pPr marL="0" marR="0" lvl="0" indent="257175" algn="l" defTabSz="914400" rtl="0" eaLnBrk="0" fontAlgn="base" latinLnBrk="0" hangingPunct="0">
              <a:lnSpc>
                <a:spcPct val="100000"/>
              </a:lnSpc>
              <a:spcBef>
                <a:spcPct val="0"/>
              </a:spcBef>
              <a:spcAft>
                <a:spcPct val="0"/>
              </a:spcAft>
              <a:buClrTx/>
              <a:buSzTx/>
              <a:buFontTx/>
              <a:buNone/>
              <a:tabLst>
                <a:tab pos="266700" algn="l"/>
              </a:tabLst>
            </a:pPr>
            <a:r>
              <a:rPr kumimoji="0" lang="zh-CN" altLang="en-US" sz="1600" b="0" i="0" u="none" strike="noStrike" cap="none" normalizeH="0" baseline="0" dirty="0" smtClean="0">
                <a:ln>
                  <a:noFill/>
                </a:ln>
                <a:solidFill>
                  <a:schemeClr val="tx1"/>
                </a:solidFill>
                <a:effectLst/>
                <a:latin typeface="+mj-ea"/>
                <a:ea typeface="+mj-ea"/>
                <a:cs typeface="宋体" pitchFamily="2" charset="-122"/>
              </a:rPr>
              <a:t>根据选择协议的不同，</a:t>
            </a:r>
            <a:r>
              <a:rPr kumimoji="0" lang="en-US" altLang="zh-CN" sz="1600" b="0" i="0" u="none" strike="noStrike" cap="none" normalizeH="0" baseline="0" dirty="0" smtClean="0">
                <a:ln>
                  <a:noFill/>
                </a:ln>
                <a:solidFill>
                  <a:schemeClr val="tx1"/>
                </a:solidFill>
                <a:effectLst/>
                <a:latin typeface="+mj-ea"/>
                <a:ea typeface="+mj-ea"/>
                <a:cs typeface="宋体" pitchFamily="2" charset="-122"/>
              </a:rPr>
              <a:t>Virtual User Generator </a:t>
            </a:r>
            <a:r>
              <a:rPr kumimoji="0" lang="zh-CN" altLang="en-US" sz="1600" b="0" i="0" u="none" strike="noStrike" cap="none" normalizeH="0" baseline="0" dirty="0" smtClean="0">
                <a:ln>
                  <a:noFill/>
                </a:ln>
                <a:solidFill>
                  <a:schemeClr val="tx1"/>
                </a:solidFill>
                <a:effectLst/>
                <a:latin typeface="+mj-ea"/>
                <a:ea typeface="+mj-ea"/>
                <a:cs typeface="宋体" pitchFamily="2" charset="-122"/>
              </a:rPr>
              <a:t>会使用不同的方式和界面引导用户完成脚本的录制。</a:t>
            </a:r>
            <a:endParaRPr kumimoji="0" lang="zh-CN" altLang="en-US" sz="1600" b="0" i="0" u="none" strike="noStrike" cap="none" normalizeH="0" baseline="0" dirty="0" smtClean="0">
              <a:ln>
                <a:noFill/>
              </a:ln>
              <a:solidFill>
                <a:schemeClr val="tx2"/>
              </a:solidFill>
              <a:effectLst/>
              <a:latin typeface="+mj-ea"/>
              <a:ea typeface="+mj-ea"/>
              <a:cs typeface="宋体" pitchFamily="2" charset="-122"/>
            </a:endParaRPr>
          </a:p>
        </p:txBody>
      </p:sp>
      <p:pic>
        <p:nvPicPr>
          <p:cNvPr id="43013" name="Picture 5"/>
          <p:cNvPicPr>
            <a:picLocks noChangeAspect="1" noChangeArrowheads="1"/>
          </p:cNvPicPr>
          <p:nvPr/>
        </p:nvPicPr>
        <p:blipFill>
          <a:blip r:embed="rId3" cstate="print"/>
          <a:srcRect/>
          <a:stretch>
            <a:fillRect/>
          </a:stretch>
        </p:blipFill>
        <p:spPr bwMode="auto">
          <a:xfrm>
            <a:off x="357158" y="2143116"/>
            <a:ext cx="4929222" cy="38576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创建</a:t>
            </a:r>
            <a:r>
              <a:rPr lang="en-US" dirty="0" smtClean="0"/>
              <a:t>Vuser</a:t>
            </a:r>
            <a:r>
              <a:rPr lang="zh-CN" altLang="en-US" dirty="0" smtClean="0"/>
              <a:t>脚本</a:t>
            </a:r>
            <a:r>
              <a:rPr lang="en-US" altLang="zh-CN" dirty="0" smtClean="0"/>
              <a:t>—</a:t>
            </a:r>
            <a:r>
              <a:rPr lang="zh-CN" altLang="en-US" dirty="0" smtClean="0"/>
              <a:t>录制基本脚本</a:t>
            </a:r>
            <a:endParaRPr lang="en-US" altLang="zh-CN" dirty="0" smtClean="0"/>
          </a:p>
        </p:txBody>
      </p:sp>
      <p:sp>
        <p:nvSpPr>
          <p:cNvPr id="47105" name="Rectangle 1"/>
          <p:cNvSpPr>
            <a:spLocks noChangeArrowheads="1"/>
          </p:cNvSpPr>
          <p:nvPr/>
        </p:nvSpPr>
        <p:spPr bwMode="auto">
          <a:xfrm>
            <a:off x="285720" y="1071546"/>
            <a:ext cx="8501122" cy="10002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ts val="600"/>
              </a:spcAft>
              <a:buClrTx/>
              <a:buSzTx/>
              <a:buFontTx/>
              <a:buNone/>
              <a:tabLst/>
            </a:pPr>
            <a:r>
              <a:rPr kumimoji="0" lang="en-US" altLang="zh-CN" b="1" i="0" u="none" strike="noStrike" cap="none" normalizeH="0" baseline="0" dirty="0" smtClean="0">
                <a:ln>
                  <a:noFill/>
                </a:ln>
                <a:solidFill>
                  <a:schemeClr val="tx1"/>
                </a:solidFill>
                <a:effectLst/>
                <a:latin typeface="+mj-ea"/>
                <a:ea typeface="+mj-ea"/>
                <a:cs typeface="宋体" pitchFamily="2" charset="-122"/>
              </a:rPr>
              <a:t>4.</a:t>
            </a:r>
            <a:r>
              <a:rPr kumimoji="0" lang="zh-CN" altLang="en-US" b="1" i="0" u="none" strike="noStrike" cap="none" normalizeH="0" baseline="0" dirty="0" smtClean="0">
                <a:ln>
                  <a:noFill/>
                </a:ln>
                <a:solidFill>
                  <a:schemeClr val="tx1"/>
                </a:solidFill>
                <a:effectLst/>
                <a:latin typeface="+mj-ea"/>
                <a:ea typeface="+mj-ea"/>
                <a:cs typeface="宋体" pitchFamily="2" charset="-122"/>
              </a:rPr>
              <a:t>录制前的设置</a:t>
            </a:r>
            <a:endParaRPr kumimoji="0" lang="zh-CN" altLang="en-US" b="0" i="0" u="none" strike="noStrike" cap="none" normalizeH="0" baseline="0" dirty="0" smtClean="0">
              <a:ln>
                <a:noFill/>
              </a:ln>
              <a:solidFill>
                <a:schemeClr val="tx1"/>
              </a:solidFill>
              <a:effectLst/>
              <a:latin typeface="+mj-ea"/>
              <a:ea typeface="+mj-ea"/>
              <a:cs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j-ea"/>
                <a:ea typeface="+mj-ea"/>
                <a:cs typeface="宋体" pitchFamily="2" charset="-122"/>
              </a:rPr>
              <a:t>选择</a:t>
            </a:r>
            <a:r>
              <a:rPr kumimoji="0" lang="en-US" altLang="zh-CN" b="0" i="0" u="none" strike="noStrike" cap="none" normalizeH="0" baseline="0" dirty="0" smtClean="0">
                <a:ln>
                  <a:noFill/>
                </a:ln>
                <a:solidFill>
                  <a:schemeClr val="tx1"/>
                </a:solidFill>
                <a:effectLst/>
                <a:latin typeface="+mj-ea"/>
                <a:ea typeface="+mj-ea"/>
                <a:cs typeface="宋体" pitchFamily="2" charset="-122"/>
              </a:rPr>
              <a:t>Web</a:t>
            </a:r>
            <a:r>
              <a:rPr kumimoji="0" lang="zh-CN" altLang="en-US" b="0" i="0" u="none" strike="noStrike" cap="none" normalizeH="0" baseline="0" dirty="0" smtClean="0">
                <a:ln>
                  <a:noFill/>
                </a:ln>
                <a:solidFill>
                  <a:schemeClr val="tx1"/>
                </a:solidFill>
                <a:effectLst/>
                <a:latin typeface="+mj-ea"/>
                <a:ea typeface="+mj-ea"/>
                <a:cs typeface="宋体" pitchFamily="2" charset="-122"/>
              </a:rPr>
              <a:t>（</a:t>
            </a:r>
            <a:r>
              <a:rPr kumimoji="0" lang="en-US" altLang="zh-CN" b="0" i="0" u="none" strike="noStrike" cap="none" normalizeH="0" baseline="0" dirty="0" smtClean="0">
                <a:ln>
                  <a:noFill/>
                </a:ln>
                <a:solidFill>
                  <a:schemeClr val="tx1"/>
                </a:solidFill>
                <a:effectLst/>
                <a:latin typeface="+mj-ea"/>
                <a:ea typeface="+mj-ea"/>
                <a:cs typeface="宋体" pitchFamily="2" charset="-122"/>
              </a:rPr>
              <a:t>HTTP/HTML</a:t>
            </a:r>
            <a:r>
              <a:rPr kumimoji="0" lang="zh-CN" altLang="en-US" b="0" i="0" u="none" strike="noStrike" cap="none" normalizeH="0" baseline="0" dirty="0" smtClean="0">
                <a:ln>
                  <a:noFill/>
                </a:ln>
                <a:solidFill>
                  <a:schemeClr val="tx1"/>
                </a:solidFill>
                <a:effectLst/>
                <a:latin typeface="+mj-ea"/>
                <a:ea typeface="+mj-ea"/>
                <a:cs typeface="宋体" pitchFamily="2" charset="-122"/>
              </a:rPr>
              <a:t>），点击</a:t>
            </a:r>
            <a:r>
              <a:rPr kumimoji="0" lang="en-US" altLang="zh-CN" b="0" i="0" u="none" strike="noStrike" cap="none" normalizeH="0" baseline="0" dirty="0" smtClean="0">
                <a:ln>
                  <a:noFill/>
                </a:ln>
                <a:solidFill>
                  <a:schemeClr val="tx1"/>
                </a:solidFill>
                <a:effectLst/>
                <a:latin typeface="+mj-ea"/>
                <a:ea typeface="+mj-ea"/>
                <a:cs typeface="宋体" pitchFamily="2" charset="-122"/>
              </a:rPr>
              <a:t>Create</a:t>
            </a:r>
            <a:r>
              <a:rPr kumimoji="0" lang="zh-CN" altLang="en-US" b="0" i="0" u="none" strike="noStrike" cap="none" normalizeH="0" baseline="0" dirty="0" smtClean="0">
                <a:ln>
                  <a:noFill/>
                </a:ln>
                <a:solidFill>
                  <a:schemeClr val="tx1"/>
                </a:solidFill>
                <a:effectLst/>
                <a:latin typeface="+mj-ea"/>
                <a:ea typeface="+mj-ea"/>
                <a:cs typeface="宋体" pitchFamily="2" charset="-122"/>
              </a:rPr>
              <a:t>按钮，打开</a:t>
            </a:r>
            <a:r>
              <a:rPr kumimoji="0" lang="en-US" altLang="zh-CN" b="0" i="0" u="none" strike="noStrike" cap="none" normalizeH="0" baseline="0" dirty="0" smtClean="0">
                <a:ln>
                  <a:noFill/>
                </a:ln>
                <a:solidFill>
                  <a:schemeClr val="tx1"/>
                </a:solidFill>
                <a:effectLst/>
                <a:latin typeface="+mj-ea"/>
                <a:ea typeface="+mj-ea"/>
                <a:cs typeface="宋体" pitchFamily="2" charset="-122"/>
              </a:rPr>
              <a:t>Start Recording</a:t>
            </a:r>
            <a:r>
              <a:rPr kumimoji="0" lang="zh-CN" altLang="en-US" b="0" i="0" u="none" strike="noStrike" cap="none" normalizeH="0" baseline="0" dirty="0" smtClean="0">
                <a:ln>
                  <a:noFill/>
                </a:ln>
                <a:solidFill>
                  <a:schemeClr val="tx1"/>
                </a:solidFill>
                <a:effectLst/>
                <a:latin typeface="+mj-ea"/>
                <a:ea typeface="+mj-ea"/>
                <a:cs typeface="宋体" pitchFamily="2" charset="-122"/>
              </a:rPr>
              <a:t>对话框。选择的协议不同，打开的窗口就会不同，实例是针对</a:t>
            </a:r>
            <a:r>
              <a:rPr kumimoji="0" lang="en-US" altLang="zh-CN" b="0" i="0" u="none" strike="noStrike" cap="none" normalizeH="0" baseline="0" dirty="0" smtClean="0">
                <a:ln>
                  <a:noFill/>
                </a:ln>
                <a:solidFill>
                  <a:schemeClr val="tx1"/>
                </a:solidFill>
                <a:effectLst/>
                <a:latin typeface="+mj-ea"/>
                <a:ea typeface="+mj-ea"/>
                <a:cs typeface="宋体" pitchFamily="2" charset="-122"/>
              </a:rPr>
              <a:t>Web</a:t>
            </a:r>
            <a:r>
              <a:rPr kumimoji="0" lang="zh-CN" altLang="en-US" b="0" i="0" u="none" strike="noStrike" cap="none" normalizeH="0" baseline="0" dirty="0" smtClean="0">
                <a:ln>
                  <a:noFill/>
                </a:ln>
                <a:solidFill>
                  <a:schemeClr val="tx1"/>
                </a:solidFill>
                <a:effectLst/>
                <a:latin typeface="+mj-ea"/>
                <a:ea typeface="+mj-ea"/>
                <a:cs typeface="宋体" pitchFamily="2" charset="-122"/>
              </a:rPr>
              <a:t>录制的对话框。</a:t>
            </a:r>
          </a:p>
        </p:txBody>
      </p:sp>
      <p:sp>
        <p:nvSpPr>
          <p:cNvPr id="10" name="矩形 9"/>
          <p:cNvSpPr/>
          <p:nvPr/>
        </p:nvSpPr>
        <p:spPr>
          <a:xfrm>
            <a:off x="357158" y="4857760"/>
            <a:ext cx="8358246" cy="1200329"/>
          </a:xfrm>
          <a:prstGeom prst="rect">
            <a:avLst/>
          </a:prstGeom>
        </p:spPr>
        <p:txBody>
          <a:bodyPr wrap="square">
            <a:spAutoFit/>
          </a:bodyPr>
          <a:lstStyle/>
          <a:p>
            <a:pPr lvl="0" eaLnBrk="0" hangingPunct="0">
              <a:tabLst>
                <a:tab pos="266700" algn="l"/>
              </a:tabLst>
            </a:pPr>
            <a:r>
              <a:rPr lang="en-US" dirty="0" smtClean="0">
                <a:latin typeface="+mj-ea"/>
                <a:ea typeface="+mj-ea"/>
              </a:rPr>
              <a:t>      </a:t>
            </a:r>
            <a:r>
              <a:rPr lang="en-US" dirty="0" err="1" smtClean="0">
                <a:latin typeface="+mj-ea"/>
                <a:ea typeface="+mj-ea"/>
              </a:rPr>
              <a:t>VuGen</a:t>
            </a:r>
            <a:r>
              <a:rPr lang="zh-CN" altLang="en-US" dirty="0" smtClean="0">
                <a:latin typeface="+mj-ea"/>
                <a:ea typeface="+mj-ea"/>
              </a:rPr>
              <a:t>的脚本分为三个部分：</a:t>
            </a:r>
            <a:r>
              <a:rPr lang="en-US" dirty="0" err="1" smtClean="0">
                <a:latin typeface="+mj-ea"/>
              </a:rPr>
              <a:t>V</a:t>
            </a:r>
            <a:r>
              <a:rPr lang="en-US" dirty="0" err="1" smtClean="0">
                <a:latin typeface="+mj-ea"/>
                <a:ea typeface="+mj-ea"/>
              </a:rPr>
              <a:t>user_init</a:t>
            </a:r>
            <a:r>
              <a:rPr lang="zh-CN" altLang="en-US" dirty="0" smtClean="0">
                <a:latin typeface="+mj-ea"/>
                <a:ea typeface="+mj-ea"/>
              </a:rPr>
              <a:t>，</a:t>
            </a:r>
            <a:r>
              <a:rPr lang="en-US" dirty="0" smtClean="0">
                <a:latin typeface="+mj-ea"/>
                <a:ea typeface="+mj-ea"/>
              </a:rPr>
              <a:t>Action</a:t>
            </a:r>
            <a:r>
              <a:rPr lang="zh-CN" altLang="en-US" dirty="0" smtClean="0">
                <a:latin typeface="+mj-ea"/>
                <a:ea typeface="+mj-ea"/>
              </a:rPr>
              <a:t>，</a:t>
            </a:r>
            <a:r>
              <a:rPr lang="en-US" dirty="0" err="1" smtClean="0">
                <a:latin typeface="+mj-ea"/>
              </a:rPr>
              <a:t>V</a:t>
            </a:r>
            <a:r>
              <a:rPr lang="en-US" dirty="0" err="1" smtClean="0">
                <a:latin typeface="+mj-ea"/>
                <a:ea typeface="+mj-ea"/>
              </a:rPr>
              <a:t>user_end</a:t>
            </a:r>
            <a:r>
              <a:rPr lang="zh-CN" altLang="en-US" dirty="0" smtClean="0">
                <a:latin typeface="+mj-ea"/>
                <a:ea typeface="+mj-ea"/>
              </a:rPr>
              <a:t>。其中</a:t>
            </a:r>
            <a:r>
              <a:rPr lang="en-US" dirty="0" err="1" smtClean="0">
                <a:latin typeface="+mj-ea"/>
              </a:rPr>
              <a:t>V</a:t>
            </a:r>
            <a:r>
              <a:rPr lang="en-US" dirty="0" err="1" smtClean="0">
                <a:latin typeface="+mj-ea"/>
                <a:ea typeface="+mj-ea"/>
              </a:rPr>
              <a:t>user_init</a:t>
            </a:r>
            <a:r>
              <a:rPr lang="zh-CN" altLang="en-US" dirty="0" smtClean="0">
                <a:latin typeface="+mj-ea"/>
                <a:ea typeface="+mj-ea"/>
              </a:rPr>
              <a:t>和</a:t>
            </a:r>
            <a:r>
              <a:rPr lang="en-US" dirty="0" err="1" smtClean="0">
                <a:latin typeface="+mj-ea"/>
              </a:rPr>
              <a:t>V</a:t>
            </a:r>
            <a:r>
              <a:rPr lang="en-US" dirty="0" err="1" smtClean="0">
                <a:latin typeface="+mj-ea"/>
                <a:ea typeface="+mj-ea"/>
              </a:rPr>
              <a:t>user_end</a:t>
            </a:r>
            <a:r>
              <a:rPr lang="zh-CN" altLang="en-US" dirty="0" smtClean="0">
                <a:latin typeface="+mj-ea"/>
                <a:ea typeface="+mj-ea"/>
              </a:rPr>
              <a:t>都只能存在一个，而</a:t>
            </a:r>
            <a:r>
              <a:rPr lang="en-US" dirty="0" smtClean="0">
                <a:latin typeface="+mj-ea"/>
                <a:ea typeface="+mj-ea"/>
              </a:rPr>
              <a:t>Action</a:t>
            </a:r>
            <a:r>
              <a:rPr lang="zh-CN" altLang="en-US" dirty="0" smtClean="0">
                <a:latin typeface="+mj-ea"/>
                <a:ea typeface="+mj-ea"/>
              </a:rPr>
              <a:t>可分成无数多个部分，可以通过点击旁边的</a:t>
            </a:r>
            <a:r>
              <a:rPr lang="en-US" altLang="zh-CN" dirty="0" smtClean="0">
                <a:latin typeface="+mj-ea"/>
                <a:ea typeface="+mj-ea"/>
              </a:rPr>
              <a:t>【</a:t>
            </a:r>
            <a:r>
              <a:rPr lang="en-US" dirty="0" smtClean="0">
                <a:latin typeface="+mj-ea"/>
                <a:ea typeface="+mj-ea"/>
              </a:rPr>
              <a:t>new</a:t>
            </a:r>
            <a:r>
              <a:rPr lang="en-US" altLang="zh-CN" dirty="0" smtClean="0">
                <a:latin typeface="+mj-ea"/>
                <a:ea typeface="+mj-ea"/>
              </a:rPr>
              <a:t>】</a:t>
            </a:r>
            <a:r>
              <a:rPr lang="zh-CN" altLang="en-US" dirty="0" smtClean="0">
                <a:latin typeface="+mj-ea"/>
                <a:ea typeface="+mj-ea"/>
              </a:rPr>
              <a:t>按钮来创建</a:t>
            </a:r>
            <a:r>
              <a:rPr lang="en-US" dirty="0" smtClean="0">
                <a:latin typeface="+mj-ea"/>
                <a:ea typeface="+mj-ea"/>
              </a:rPr>
              <a:t>Action</a:t>
            </a:r>
            <a:r>
              <a:rPr lang="zh-CN" altLang="en-US" dirty="0" smtClean="0">
                <a:latin typeface="+mj-ea"/>
                <a:ea typeface="+mj-ea"/>
              </a:rPr>
              <a:t>。在迭代执行测试脚本时，</a:t>
            </a:r>
            <a:r>
              <a:rPr lang="en-US" dirty="0" err="1" smtClean="0">
                <a:latin typeface="+mj-ea"/>
              </a:rPr>
              <a:t>V</a:t>
            </a:r>
            <a:r>
              <a:rPr lang="en-US" dirty="0" err="1" smtClean="0">
                <a:latin typeface="+mj-ea"/>
                <a:ea typeface="+mj-ea"/>
              </a:rPr>
              <a:t>user_init</a:t>
            </a:r>
            <a:r>
              <a:rPr lang="zh-CN" altLang="en-US" dirty="0" smtClean="0">
                <a:latin typeface="+mj-ea"/>
                <a:ea typeface="+mj-ea"/>
              </a:rPr>
              <a:t>和</a:t>
            </a:r>
            <a:r>
              <a:rPr lang="en-US" dirty="0" err="1" smtClean="0">
                <a:latin typeface="+mj-ea"/>
              </a:rPr>
              <a:t>V</a:t>
            </a:r>
            <a:r>
              <a:rPr lang="en-US" dirty="0" err="1" smtClean="0">
                <a:latin typeface="+mj-ea"/>
                <a:ea typeface="+mj-ea"/>
              </a:rPr>
              <a:t>user_end</a:t>
            </a:r>
            <a:r>
              <a:rPr lang="zh-CN" altLang="en-US" dirty="0" smtClean="0">
                <a:latin typeface="+mj-ea"/>
                <a:ea typeface="+mj-ea"/>
              </a:rPr>
              <a:t>中的内容只会执行一次，迭代的是</a:t>
            </a:r>
            <a:r>
              <a:rPr lang="en-US" dirty="0" smtClean="0">
                <a:latin typeface="+mj-ea"/>
                <a:ea typeface="+mj-ea"/>
              </a:rPr>
              <a:t>Action</a:t>
            </a:r>
            <a:r>
              <a:rPr lang="zh-CN" altLang="en-US" dirty="0" smtClean="0">
                <a:latin typeface="+mj-ea"/>
                <a:ea typeface="+mj-ea"/>
              </a:rPr>
              <a:t>部分。</a:t>
            </a:r>
            <a:endParaRPr lang="zh-CN" altLang="en-US" dirty="0" smtClean="0">
              <a:latin typeface="+mj-ea"/>
              <a:ea typeface="+mj-ea"/>
              <a:cs typeface="宋体" pitchFamily="2" charset="-122"/>
            </a:endParaRPr>
          </a:p>
        </p:txBody>
      </p:sp>
      <p:pic>
        <p:nvPicPr>
          <p:cNvPr id="47108" name="Picture 4"/>
          <p:cNvPicPr>
            <a:picLocks noChangeAspect="1" noChangeArrowheads="1"/>
          </p:cNvPicPr>
          <p:nvPr/>
        </p:nvPicPr>
        <p:blipFill>
          <a:blip r:embed="rId2" cstate="print"/>
          <a:srcRect/>
          <a:stretch>
            <a:fillRect/>
          </a:stretch>
        </p:blipFill>
        <p:spPr bwMode="auto">
          <a:xfrm>
            <a:off x="500034" y="2214554"/>
            <a:ext cx="4357718" cy="25208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创建</a:t>
            </a:r>
            <a:r>
              <a:rPr lang="en-US" dirty="0" smtClean="0"/>
              <a:t>Vuser</a:t>
            </a:r>
            <a:r>
              <a:rPr lang="zh-CN" altLang="en-US" dirty="0" smtClean="0"/>
              <a:t>脚本</a:t>
            </a:r>
            <a:r>
              <a:rPr lang="en-US" altLang="zh-CN" dirty="0" smtClean="0"/>
              <a:t>—</a:t>
            </a:r>
            <a:r>
              <a:rPr lang="zh-CN" altLang="en-US" dirty="0" smtClean="0"/>
              <a:t>录制基本脚本</a:t>
            </a:r>
            <a:endParaRPr lang="en-US" altLang="zh-CN" dirty="0" smtClean="0"/>
          </a:p>
        </p:txBody>
      </p:sp>
      <p:sp>
        <p:nvSpPr>
          <p:cNvPr id="46081" name="Rectangle 1"/>
          <p:cNvSpPr>
            <a:spLocks noChangeArrowheads="1"/>
          </p:cNvSpPr>
          <p:nvPr/>
        </p:nvSpPr>
        <p:spPr bwMode="auto">
          <a:xfrm>
            <a:off x="214282" y="1000109"/>
            <a:ext cx="8786874"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266700" algn="l"/>
              </a:tabLst>
            </a:pPr>
            <a:r>
              <a:rPr kumimoji="0" lang="zh-CN" i="0" u="none" strike="noStrike" cap="none" normalizeH="0" baseline="0" dirty="0" smtClean="0">
                <a:ln>
                  <a:noFill/>
                </a:ln>
                <a:solidFill>
                  <a:schemeClr val="tx1"/>
                </a:solidFill>
                <a:effectLst/>
                <a:latin typeface="Calibri" pitchFamily="34" charset="0"/>
                <a:ea typeface="宋体" pitchFamily="2" charset="-122"/>
                <a:cs typeface="宋体" pitchFamily="2" charset="-122"/>
              </a:rPr>
              <a:t>在</a:t>
            </a:r>
            <a:r>
              <a:rPr kumimoji="0" lang="en-US" altLang="zh-CN" i="0" u="none" strike="noStrike" cap="none" normalizeH="0" baseline="0" dirty="0" smtClean="0">
                <a:ln>
                  <a:noFill/>
                </a:ln>
                <a:solidFill>
                  <a:schemeClr val="tx1"/>
                </a:solidFill>
                <a:effectLst/>
                <a:latin typeface="Calibri" pitchFamily="34" charset="0"/>
                <a:ea typeface="宋体" pitchFamily="2" charset="-122"/>
                <a:cs typeface="宋体" pitchFamily="2" charset="-122"/>
              </a:rPr>
              <a:t>Start Recording</a:t>
            </a:r>
            <a:r>
              <a:rPr kumimoji="0" lang="zh-CN" altLang="en-US" i="0" u="none" strike="noStrike" cap="none" normalizeH="0" baseline="0" dirty="0" smtClean="0">
                <a:ln>
                  <a:noFill/>
                </a:ln>
                <a:solidFill>
                  <a:schemeClr val="tx1"/>
                </a:solidFill>
                <a:effectLst/>
                <a:latin typeface="Calibri" pitchFamily="34" charset="0"/>
                <a:ea typeface="宋体" pitchFamily="2" charset="-122"/>
                <a:cs typeface="宋体" pitchFamily="2" charset="-122"/>
              </a:rPr>
              <a:t>对话框，点击</a:t>
            </a:r>
            <a:r>
              <a:rPr kumimoji="0" lang="en-US" altLang="zh-CN" i="0" u="none" strike="noStrike" cap="none" normalizeH="0" baseline="0" dirty="0" smtClean="0">
                <a:ln>
                  <a:noFill/>
                </a:ln>
                <a:solidFill>
                  <a:schemeClr val="tx1"/>
                </a:solidFill>
                <a:effectLst/>
                <a:latin typeface="Calibri" pitchFamily="34" charset="0"/>
                <a:ea typeface="宋体" pitchFamily="2" charset="-122"/>
                <a:cs typeface="宋体" pitchFamily="2" charset="-122"/>
              </a:rPr>
              <a:t>Options</a:t>
            </a:r>
            <a:r>
              <a:rPr kumimoji="0" lang="zh-CN" altLang="en-US" i="0" u="none" strike="noStrike" cap="none" normalizeH="0" baseline="0" dirty="0" smtClean="0">
                <a:ln>
                  <a:noFill/>
                </a:ln>
                <a:solidFill>
                  <a:schemeClr val="tx1"/>
                </a:solidFill>
                <a:effectLst/>
                <a:latin typeface="Calibri" pitchFamily="34" charset="0"/>
                <a:ea typeface="宋体" pitchFamily="2" charset="-122"/>
                <a:cs typeface="宋体" pitchFamily="2" charset="-122"/>
              </a:rPr>
              <a:t>按钮，进入</a:t>
            </a:r>
            <a:r>
              <a:rPr kumimoji="0" lang="zh-CN" altLang="en-US"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录制选项设置。</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一般要设置以下选项：</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 name="矩形 3"/>
          <p:cNvSpPr/>
          <p:nvPr/>
        </p:nvSpPr>
        <p:spPr>
          <a:xfrm>
            <a:off x="214282" y="1428736"/>
            <a:ext cx="4786346" cy="646331"/>
          </a:xfrm>
          <a:prstGeom prst="rect">
            <a:avLst/>
          </a:prstGeom>
        </p:spPr>
        <p:txBody>
          <a:bodyPr wrap="square">
            <a:spAutoFit/>
          </a:bodyPr>
          <a:lstStyle/>
          <a:p>
            <a:r>
              <a:rPr lang="en-US" altLang="zh-CN" dirty="0" smtClean="0">
                <a:latin typeface="+mj-ea"/>
                <a:ea typeface="+mj-ea"/>
              </a:rPr>
              <a:t>1</a:t>
            </a:r>
            <a:r>
              <a:rPr lang="zh-CN" altLang="en-US" dirty="0" smtClean="0">
                <a:latin typeface="+mj-ea"/>
                <a:ea typeface="+mj-ea"/>
              </a:rPr>
              <a:t>）</a:t>
            </a:r>
            <a:r>
              <a:rPr lang="en-US" dirty="0" err="1" smtClean="0">
                <a:latin typeface="+mj-ea"/>
                <a:ea typeface="+mj-ea"/>
              </a:rPr>
              <a:t>Recording</a:t>
            </a:r>
            <a:r>
              <a:rPr lang="en-US" dirty="0" err="1" smtClean="0">
                <a:sym typeface="Wingdings"/>
              </a:rPr>
              <a:t></a:t>
            </a:r>
            <a:r>
              <a:rPr lang="en-US" dirty="0" err="1" smtClean="0">
                <a:latin typeface="+mj-ea"/>
                <a:ea typeface="+mj-ea"/>
              </a:rPr>
              <a:t>HTTP</a:t>
            </a:r>
            <a:r>
              <a:rPr lang="en-US" dirty="0" smtClean="0">
                <a:latin typeface="+mj-ea"/>
                <a:ea typeface="+mj-ea"/>
              </a:rPr>
              <a:t>/HTML level</a:t>
            </a:r>
            <a:r>
              <a:rPr lang="zh-CN" altLang="en-US" dirty="0" smtClean="0">
                <a:latin typeface="+mj-ea"/>
                <a:ea typeface="+mj-ea"/>
              </a:rPr>
              <a:t>中设置</a:t>
            </a:r>
            <a:r>
              <a:rPr lang="zh-CN" altLang="en-US" dirty="0" smtClean="0"/>
              <a:t>脚本的显示形式：</a:t>
            </a:r>
            <a:r>
              <a:rPr lang="en-US" dirty="0" err="1" smtClean="0">
                <a:latin typeface="+mj-ea"/>
                <a:ea typeface="+mj-ea"/>
              </a:rPr>
              <a:t>URL_based</a:t>
            </a:r>
            <a:r>
              <a:rPr lang="en-US" dirty="0" smtClean="0">
                <a:latin typeface="+mj-ea"/>
                <a:ea typeface="+mj-ea"/>
              </a:rPr>
              <a:t> script</a:t>
            </a:r>
            <a:r>
              <a:rPr lang="zh-CN" altLang="en-US" dirty="0" smtClean="0"/>
              <a:t>。</a:t>
            </a:r>
            <a:endParaRPr lang="zh-CN" altLang="en-US" dirty="0">
              <a:latin typeface="+mj-ea"/>
              <a:ea typeface="+mj-ea"/>
            </a:endParaRPr>
          </a:p>
        </p:txBody>
      </p:sp>
      <p:sp>
        <p:nvSpPr>
          <p:cNvPr id="46082" name="Rectangle 2"/>
          <p:cNvSpPr>
            <a:spLocks noChangeArrowheads="1"/>
          </p:cNvSpPr>
          <p:nvPr/>
        </p:nvSpPr>
        <p:spPr bwMode="auto">
          <a:xfrm>
            <a:off x="214283" y="3857628"/>
            <a:ext cx="4714907"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kumimoji="0" lang="en-US" altLang="zh-CN" b="0" i="0" u="none" strike="noStrike" cap="none" normalizeH="0" baseline="0" dirty="0" smtClean="0">
                <a:ln>
                  <a:noFill/>
                </a:ln>
                <a:solidFill>
                  <a:schemeClr val="tx1"/>
                </a:solidFill>
                <a:effectLst/>
                <a:latin typeface="+mj-ea"/>
                <a:ea typeface="+mj-ea"/>
                <a:cs typeface="宋体" pitchFamily="2" charset="-122"/>
              </a:rPr>
              <a:t>2</a:t>
            </a:r>
            <a:r>
              <a:rPr kumimoji="0" lang="zh-CN" altLang="en-US" b="0" i="0" u="none" strike="noStrike" cap="none" normalizeH="0" baseline="0" dirty="0" smtClean="0">
                <a:ln>
                  <a:noFill/>
                </a:ln>
                <a:solidFill>
                  <a:schemeClr val="tx1"/>
                </a:solidFill>
                <a:effectLst/>
                <a:latin typeface="+mj-ea"/>
                <a:ea typeface="+mj-ea"/>
                <a:cs typeface="宋体" pitchFamily="2" charset="-122"/>
              </a:rPr>
              <a:t>）</a:t>
            </a:r>
            <a:r>
              <a:rPr kumimoji="0" lang="en-US" altLang="zh-CN" b="0" i="0" u="none" strike="noStrike" cap="none" normalizeH="0" baseline="0" dirty="0" err="1" smtClean="0">
                <a:ln>
                  <a:noFill/>
                </a:ln>
                <a:solidFill>
                  <a:schemeClr val="tx1"/>
                </a:solidFill>
                <a:effectLst/>
                <a:latin typeface="+mj-ea"/>
                <a:ea typeface="+mj-ea"/>
                <a:cs typeface="宋体" pitchFamily="2" charset="-122"/>
              </a:rPr>
              <a:t>Advanced</a:t>
            </a:r>
            <a:r>
              <a:rPr lang="en-US" dirty="0" err="1" smtClean="0">
                <a:sym typeface="Wingdings"/>
              </a:rPr>
              <a:t></a:t>
            </a:r>
            <a:r>
              <a:rPr kumimoji="0" lang="en-US" altLang="zh-CN" b="0" i="0" u="none" strike="noStrike" cap="none" normalizeH="0" baseline="0" dirty="0" err="1" smtClean="0">
                <a:ln>
                  <a:noFill/>
                </a:ln>
                <a:solidFill>
                  <a:schemeClr val="tx1"/>
                </a:solidFill>
                <a:effectLst/>
                <a:latin typeface="+mj-ea"/>
                <a:ea typeface="+mj-ea"/>
                <a:cs typeface="宋体" pitchFamily="2" charset="-122"/>
              </a:rPr>
              <a:t>Support</a:t>
            </a:r>
            <a:r>
              <a:rPr kumimoji="0" lang="en-US" altLang="zh-CN" b="0" i="0" u="none" strike="noStrike" cap="none" normalizeH="0" baseline="0" dirty="0" smtClean="0">
                <a:ln>
                  <a:noFill/>
                </a:ln>
                <a:solidFill>
                  <a:schemeClr val="tx1"/>
                </a:solidFill>
                <a:effectLst/>
                <a:latin typeface="+mj-ea"/>
                <a:ea typeface="+mj-ea"/>
                <a:cs typeface="宋体" pitchFamily="2" charset="-122"/>
              </a:rPr>
              <a:t> </a:t>
            </a:r>
            <a:r>
              <a:rPr kumimoji="0" lang="en-US" altLang="zh-CN" b="0" i="0" u="none" strike="noStrike" cap="none" normalizeH="0" baseline="0" dirty="0" err="1" smtClean="0">
                <a:ln>
                  <a:noFill/>
                </a:ln>
                <a:solidFill>
                  <a:schemeClr val="tx1"/>
                </a:solidFill>
                <a:effectLst/>
                <a:latin typeface="+mj-ea"/>
                <a:ea typeface="+mj-ea"/>
                <a:cs typeface="宋体" pitchFamily="2" charset="-122"/>
              </a:rPr>
              <a:t>charset</a:t>
            </a:r>
            <a:r>
              <a:rPr lang="zh-CN" altLang="en-US" dirty="0" smtClean="0"/>
              <a:t>中设置编码格式：</a:t>
            </a:r>
            <a:r>
              <a:rPr kumimoji="0" lang="en-US" altLang="zh-CN" b="0" i="0" u="none" strike="noStrike" cap="none" normalizeH="0" baseline="0" dirty="0" smtClean="0">
                <a:ln>
                  <a:noFill/>
                </a:ln>
                <a:solidFill>
                  <a:schemeClr val="tx1"/>
                </a:solidFill>
                <a:effectLst/>
                <a:latin typeface="+mj-ea"/>
                <a:ea typeface="+mj-ea"/>
                <a:cs typeface="宋体" pitchFamily="2" charset="-122"/>
              </a:rPr>
              <a:t>UTF-8</a:t>
            </a:r>
            <a:r>
              <a:rPr kumimoji="0" lang="zh-CN" altLang="en-US" b="0" i="0" u="none" strike="noStrike" cap="none" normalizeH="0" baseline="0" dirty="0" smtClean="0">
                <a:ln>
                  <a:noFill/>
                </a:ln>
                <a:solidFill>
                  <a:schemeClr val="tx1"/>
                </a:solidFill>
                <a:effectLst/>
                <a:latin typeface="+mj-ea"/>
                <a:ea typeface="+mj-ea"/>
                <a:cs typeface="宋体" pitchFamily="2" charset="-122"/>
              </a:rPr>
              <a:t>；</a:t>
            </a:r>
          </a:p>
        </p:txBody>
      </p:sp>
      <p:pic>
        <p:nvPicPr>
          <p:cNvPr id="6" name="图片 5"/>
          <p:cNvPicPr/>
          <p:nvPr/>
        </p:nvPicPr>
        <p:blipFill>
          <a:blip r:embed="rId2" cstate="print"/>
          <a:srcRect/>
          <a:stretch>
            <a:fillRect/>
          </a:stretch>
        </p:blipFill>
        <p:spPr bwMode="auto">
          <a:xfrm>
            <a:off x="4929190" y="1357298"/>
            <a:ext cx="4000528" cy="2357454"/>
          </a:xfrm>
          <a:prstGeom prst="rect">
            <a:avLst/>
          </a:prstGeom>
          <a:noFill/>
          <a:ln w="9525">
            <a:noFill/>
            <a:miter lim="800000"/>
            <a:headEnd/>
            <a:tailEnd/>
          </a:ln>
        </p:spPr>
      </p:pic>
      <p:pic>
        <p:nvPicPr>
          <p:cNvPr id="7" name="图片 6"/>
          <p:cNvPicPr/>
          <p:nvPr/>
        </p:nvPicPr>
        <p:blipFill>
          <a:blip r:embed="rId3" cstate="print"/>
          <a:srcRect/>
          <a:stretch>
            <a:fillRect/>
          </a:stretch>
        </p:blipFill>
        <p:spPr bwMode="auto">
          <a:xfrm>
            <a:off x="4929190" y="3786190"/>
            <a:ext cx="4000528" cy="2428892"/>
          </a:xfrm>
          <a:prstGeom prst="rect">
            <a:avLst/>
          </a:prstGeom>
          <a:noFill/>
          <a:ln w="9525">
            <a:noFill/>
            <a:miter lim="800000"/>
            <a:headEnd/>
            <a:tailEnd/>
          </a:ln>
        </p:spPr>
      </p:pic>
      <p:sp>
        <p:nvSpPr>
          <p:cNvPr id="46084" name="Rectangle 4"/>
          <p:cNvSpPr>
            <a:spLocks noChangeArrowheads="1"/>
          </p:cNvSpPr>
          <p:nvPr/>
        </p:nvSpPr>
        <p:spPr bwMode="auto">
          <a:xfrm>
            <a:off x="285720" y="2143116"/>
            <a:ext cx="4572032"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spcBef>
                <a:spcPct val="0"/>
              </a:spcBef>
              <a:spcAft>
                <a:spcPct val="0"/>
              </a:spcAft>
              <a:buClrTx/>
              <a:buSzTx/>
              <a:buFontTx/>
              <a:buChar char="•"/>
              <a:tabLst/>
            </a:pPr>
            <a:r>
              <a:rPr kumimoji="0" lang="en-US" altLang="zh-CN" sz="1200" b="0" i="0" u="none" strike="noStrike" cap="none" normalizeH="0" baseline="0" dirty="0" smtClean="0">
                <a:ln>
                  <a:noFill/>
                </a:ln>
                <a:solidFill>
                  <a:schemeClr val="tx1"/>
                </a:solidFill>
                <a:effectLst/>
                <a:latin typeface="+mj-ea"/>
                <a:ea typeface="+mj-ea"/>
                <a:cs typeface="宋体" pitchFamily="2" charset="-122"/>
              </a:rPr>
              <a:t> </a:t>
            </a:r>
            <a:r>
              <a:rPr kumimoji="0" lang="zh-CN" sz="1200" b="0" i="0" u="none" strike="noStrike" cap="none" normalizeH="0" baseline="0" dirty="0" smtClean="0">
                <a:ln>
                  <a:noFill/>
                </a:ln>
                <a:solidFill>
                  <a:schemeClr val="tx1"/>
                </a:solidFill>
                <a:effectLst/>
                <a:latin typeface="+mj-ea"/>
                <a:ea typeface="+mj-ea"/>
                <a:cs typeface="宋体" pitchFamily="2" charset="-122"/>
              </a:rPr>
              <a:t>基于浏览器的应用程序推荐使用</a:t>
            </a:r>
            <a:r>
              <a:rPr kumimoji="0" lang="en-US" altLang="zh-CN" sz="1200" b="0" i="0" u="none" strike="noStrike" cap="none" normalizeH="0" baseline="0" dirty="0" smtClean="0">
                <a:ln>
                  <a:noFill/>
                </a:ln>
                <a:solidFill>
                  <a:schemeClr val="tx1"/>
                </a:solidFill>
                <a:effectLst/>
                <a:latin typeface="+mj-ea"/>
                <a:ea typeface="+mj-ea"/>
                <a:cs typeface="宋体" pitchFamily="2" charset="-122"/>
              </a:rPr>
              <a:t>HTML-based script</a:t>
            </a:r>
            <a:r>
              <a:rPr kumimoji="0" lang="zh-CN" altLang="en-US" sz="1200" b="0" i="0" u="none" strike="noStrike" cap="none" normalizeH="0" baseline="0" dirty="0" smtClean="0">
                <a:ln>
                  <a:noFill/>
                </a:ln>
                <a:solidFill>
                  <a:schemeClr val="tx1"/>
                </a:solidFill>
                <a:effectLst/>
                <a:latin typeface="+mj-ea"/>
                <a:ea typeface="+mj-ea"/>
                <a:cs typeface="宋体" pitchFamily="2" charset="-122"/>
              </a:rPr>
              <a:t>。</a:t>
            </a:r>
          </a:p>
          <a:p>
            <a:pPr marL="0" marR="0" lvl="0" indent="0" algn="l" defTabSz="914400" rtl="0" eaLnBrk="0" fontAlgn="base" latinLnBrk="0" hangingPunct="0">
              <a:spcBef>
                <a:spcPct val="0"/>
              </a:spcBef>
              <a:spcAft>
                <a:spcPct val="0"/>
              </a:spcAft>
              <a:buClrTx/>
              <a:buSzTx/>
              <a:buFontTx/>
              <a:buChar char="•"/>
              <a:tabLst/>
            </a:pPr>
            <a:r>
              <a:rPr kumimoji="0" lang="zh-CN" altLang="en-US" sz="1200" b="0" i="0" u="none" strike="noStrike" cap="none" normalizeH="0" baseline="0" dirty="0" smtClean="0">
                <a:ln>
                  <a:noFill/>
                </a:ln>
                <a:solidFill>
                  <a:schemeClr val="tx1"/>
                </a:solidFill>
                <a:effectLst/>
                <a:latin typeface="+mj-ea"/>
                <a:ea typeface="+mj-ea"/>
                <a:cs typeface="宋体" pitchFamily="2" charset="-122"/>
              </a:rPr>
              <a:t> 不是基于浏览器的应用程序推荐使用</a:t>
            </a:r>
            <a:r>
              <a:rPr kumimoji="0" lang="en-US" altLang="zh-CN" sz="1200" b="0" i="0" u="none" strike="noStrike" cap="none" normalizeH="0" baseline="0" dirty="0" smtClean="0">
                <a:ln>
                  <a:noFill/>
                </a:ln>
                <a:solidFill>
                  <a:schemeClr val="tx1"/>
                </a:solidFill>
                <a:effectLst/>
                <a:latin typeface="+mj-ea"/>
                <a:ea typeface="+mj-ea"/>
                <a:cs typeface="Times New Roman" pitchFamily="18" charset="0"/>
              </a:rPr>
              <a:t>URL-based script</a:t>
            </a:r>
            <a:r>
              <a:rPr kumimoji="0" lang="zh-CN" altLang="en-US" sz="1200" b="0" i="0" u="none" strike="noStrike" cap="none" normalizeH="0" baseline="0" dirty="0" smtClean="0">
                <a:ln>
                  <a:noFill/>
                </a:ln>
                <a:solidFill>
                  <a:schemeClr val="tx1"/>
                </a:solidFill>
                <a:effectLst/>
                <a:latin typeface="+mj-ea"/>
                <a:ea typeface="+mj-ea"/>
                <a:cs typeface="Times New Roman" pitchFamily="18" charset="0"/>
              </a:rPr>
              <a:t>。</a:t>
            </a:r>
            <a:endParaRPr kumimoji="0" lang="zh-CN" altLang="en-US" sz="1200" b="0" i="0" u="none" strike="noStrike" cap="none" normalizeH="0" baseline="0" dirty="0" smtClean="0">
              <a:ln>
                <a:noFill/>
              </a:ln>
              <a:solidFill>
                <a:schemeClr val="tx1"/>
              </a:solidFill>
              <a:effectLst/>
              <a:latin typeface="+mj-ea"/>
              <a:ea typeface="+mj-ea"/>
              <a:cs typeface="宋体" pitchFamily="2" charset="-122"/>
            </a:endParaRPr>
          </a:p>
          <a:p>
            <a:pPr marL="0" marR="0" lvl="0" indent="0" algn="l" defTabSz="914400" rtl="0" eaLnBrk="0" fontAlgn="base" latinLnBrk="0" hangingPunct="0">
              <a:spcBef>
                <a:spcPct val="0"/>
              </a:spcBef>
              <a:spcAft>
                <a:spcPct val="0"/>
              </a:spcAft>
              <a:buClrTx/>
              <a:buSzTx/>
              <a:buFontTx/>
              <a:buChar char="•"/>
              <a:tabLst/>
            </a:pPr>
            <a:r>
              <a:rPr kumimoji="0" lang="zh-CN" altLang="en-US" sz="1200" b="0" i="0" u="none" strike="noStrike" cap="none" normalizeH="0" baseline="0" dirty="0" smtClean="0">
                <a:ln>
                  <a:noFill/>
                </a:ln>
                <a:solidFill>
                  <a:schemeClr val="tx1"/>
                </a:solidFill>
                <a:effectLst/>
                <a:latin typeface="+mj-ea"/>
                <a:ea typeface="+mj-ea"/>
                <a:cs typeface="宋体" pitchFamily="2" charset="-122"/>
              </a:rPr>
              <a:t> 基于浏览器的应用程序中包含了</a:t>
            </a:r>
            <a:r>
              <a:rPr kumimoji="0" lang="en-US" altLang="zh-CN" sz="1200" b="0" i="0" u="none" strike="noStrike" cap="none" normalizeH="0" baseline="0" dirty="0" smtClean="0">
                <a:ln>
                  <a:noFill/>
                </a:ln>
                <a:solidFill>
                  <a:schemeClr val="tx1"/>
                </a:solidFill>
                <a:effectLst/>
                <a:latin typeface="+mj-ea"/>
                <a:ea typeface="+mj-ea"/>
                <a:cs typeface="宋体" pitchFamily="2" charset="-122"/>
              </a:rPr>
              <a:t>JavaScript</a:t>
            </a:r>
            <a:r>
              <a:rPr kumimoji="0" lang="zh-CN" altLang="en-US" sz="1200" b="0" i="0" u="none" strike="noStrike" cap="none" normalizeH="0" baseline="0" dirty="0" smtClean="0">
                <a:ln>
                  <a:noFill/>
                </a:ln>
                <a:solidFill>
                  <a:schemeClr val="tx1"/>
                </a:solidFill>
                <a:effectLst/>
                <a:latin typeface="+mj-ea"/>
                <a:ea typeface="+mj-ea"/>
                <a:cs typeface="宋体" pitchFamily="2" charset="-122"/>
              </a:rPr>
              <a:t>，并且该脚本向服务器发送了请求，比如</a:t>
            </a:r>
            <a:r>
              <a:rPr kumimoji="0" lang="en-US" altLang="zh-CN" sz="1200" b="0" i="0" u="none" strike="noStrike" cap="none" normalizeH="0" baseline="0" dirty="0" err="1" smtClean="0">
                <a:ln>
                  <a:noFill/>
                </a:ln>
                <a:solidFill>
                  <a:schemeClr val="tx1"/>
                </a:solidFill>
                <a:effectLst/>
                <a:latin typeface="+mj-ea"/>
                <a:ea typeface="+mj-ea"/>
                <a:cs typeface="宋体" pitchFamily="2" charset="-122"/>
              </a:rPr>
              <a:t>DataGrid</a:t>
            </a:r>
            <a:r>
              <a:rPr kumimoji="0" lang="zh-CN" altLang="en-US" sz="1200" b="0" i="0" u="none" strike="noStrike" cap="none" normalizeH="0" baseline="0" dirty="0" smtClean="0">
                <a:ln>
                  <a:noFill/>
                </a:ln>
                <a:solidFill>
                  <a:schemeClr val="tx1"/>
                </a:solidFill>
                <a:effectLst/>
                <a:latin typeface="+mj-ea"/>
                <a:ea typeface="+mj-ea"/>
                <a:cs typeface="宋体" pitchFamily="2" charset="-122"/>
              </a:rPr>
              <a:t>的分页按钮等，推荐使用</a:t>
            </a:r>
            <a:r>
              <a:rPr kumimoji="0" lang="en-US" altLang="zh-CN" sz="1200" b="0" i="0" u="none" strike="noStrike" cap="none" normalizeH="0" baseline="0" dirty="0" smtClean="0">
                <a:ln>
                  <a:noFill/>
                </a:ln>
                <a:solidFill>
                  <a:schemeClr val="tx1"/>
                </a:solidFill>
                <a:effectLst/>
                <a:latin typeface="+mj-ea"/>
                <a:ea typeface="+mj-ea"/>
                <a:cs typeface="Times New Roman" pitchFamily="18" charset="0"/>
              </a:rPr>
              <a:t>URL-based script</a:t>
            </a:r>
            <a:r>
              <a:rPr kumimoji="0" lang="zh-CN" altLang="en-US" sz="1200" b="0" i="0" u="none" strike="noStrike" cap="none" normalizeH="0" baseline="0" dirty="0" smtClean="0">
                <a:ln>
                  <a:noFill/>
                </a:ln>
                <a:solidFill>
                  <a:schemeClr val="tx1"/>
                </a:solidFill>
                <a:effectLst/>
                <a:latin typeface="+mj-ea"/>
                <a:ea typeface="+mj-ea"/>
                <a:cs typeface="Times New Roman" pitchFamily="18" charset="0"/>
              </a:rPr>
              <a:t>。</a:t>
            </a:r>
            <a:endParaRPr kumimoji="0" lang="zh-CN" altLang="en-US" sz="1200" b="0" i="0" u="none" strike="noStrike" cap="none" normalizeH="0" baseline="0" dirty="0" smtClean="0">
              <a:ln>
                <a:noFill/>
              </a:ln>
              <a:solidFill>
                <a:schemeClr val="tx1"/>
              </a:solidFill>
              <a:effectLst/>
              <a:latin typeface="+mj-ea"/>
              <a:ea typeface="+mj-ea"/>
              <a:cs typeface="宋体" pitchFamily="2" charset="-122"/>
            </a:endParaRPr>
          </a:p>
          <a:p>
            <a:pPr marL="0" marR="0" lvl="0" indent="0" algn="l" defTabSz="914400" rtl="0" eaLnBrk="0" fontAlgn="base" latinLnBrk="0" hangingPunct="0">
              <a:spcBef>
                <a:spcPct val="0"/>
              </a:spcBef>
              <a:spcAft>
                <a:spcPct val="0"/>
              </a:spcAft>
              <a:buClrTx/>
              <a:buSzTx/>
              <a:buFontTx/>
              <a:buChar char="•"/>
              <a:tabLst/>
            </a:pPr>
            <a:r>
              <a:rPr kumimoji="0" lang="zh-CN" altLang="en-US" sz="1200" b="0" i="0" u="none" strike="noStrike" cap="none" normalizeH="0" baseline="0" dirty="0" smtClean="0">
                <a:ln>
                  <a:noFill/>
                </a:ln>
                <a:solidFill>
                  <a:schemeClr val="tx1"/>
                </a:solidFill>
                <a:effectLst/>
                <a:latin typeface="+mj-ea"/>
                <a:ea typeface="+mj-ea"/>
                <a:cs typeface="宋体" pitchFamily="2" charset="-122"/>
              </a:rPr>
              <a:t> 基于浏览器的应用程序中使用了</a:t>
            </a:r>
            <a:r>
              <a:rPr kumimoji="0" lang="en-US" altLang="zh-CN" sz="1200" b="0" i="0" u="none" strike="noStrike" cap="none" normalizeH="0" baseline="0" dirty="0" smtClean="0">
                <a:ln>
                  <a:noFill/>
                </a:ln>
                <a:solidFill>
                  <a:schemeClr val="tx1"/>
                </a:solidFill>
                <a:effectLst/>
                <a:latin typeface="+mj-ea"/>
                <a:ea typeface="+mj-ea"/>
                <a:cs typeface="宋体" pitchFamily="2" charset="-122"/>
              </a:rPr>
              <a:t>HTTPS</a:t>
            </a:r>
            <a:r>
              <a:rPr kumimoji="0" lang="zh-CN" altLang="en-US" sz="1200" b="0" i="0" u="none" strike="noStrike" cap="none" normalizeH="0" baseline="0" dirty="0" smtClean="0">
                <a:ln>
                  <a:noFill/>
                </a:ln>
                <a:solidFill>
                  <a:schemeClr val="tx1"/>
                </a:solidFill>
                <a:effectLst/>
                <a:latin typeface="+mj-ea"/>
                <a:ea typeface="+mj-ea"/>
                <a:cs typeface="宋体" pitchFamily="2" charset="-122"/>
              </a:rPr>
              <a:t>安全协议，建议使用</a:t>
            </a:r>
            <a:r>
              <a:rPr kumimoji="0" lang="en-US" altLang="zh-CN" sz="1200" b="0" i="0" u="none" strike="noStrike" cap="none" normalizeH="0" baseline="0" dirty="0" smtClean="0">
                <a:ln>
                  <a:noFill/>
                </a:ln>
                <a:solidFill>
                  <a:schemeClr val="tx1"/>
                </a:solidFill>
                <a:effectLst/>
                <a:latin typeface="+mj-ea"/>
                <a:ea typeface="+mj-ea"/>
                <a:cs typeface="Times New Roman" pitchFamily="18" charset="0"/>
              </a:rPr>
              <a:t>URL-based script</a:t>
            </a:r>
            <a:r>
              <a:rPr kumimoji="0" lang="zh-CN" altLang="en-US" sz="1200" b="0" i="0" u="none" strike="noStrike" cap="none" normalizeH="0" baseline="0" dirty="0" smtClean="0">
                <a:ln>
                  <a:noFill/>
                </a:ln>
                <a:solidFill>
                  <a:schemeClr val="tx1"/>
                </a:solidFill>
                <a:effectLst/>
                <a:latin typeface="+mj-ea"/>
                <a:ea typeface="+mj-ea"/>
                <a:cs typeface="Times New Roman" pitchFamily="18" charset="0"/>
              </a:rPr>
              <a:t>。</a:t>
            </a:r>
            <a:endParaRPr kumimoji="0" lang="zh-CN" altLang="en-US" sz="1200" b="0" i="0" u="none" strike="noStrike" cap="none" normalizeH="0" baseline="0" dirty="0" smtClean="0">
              <a:ln>
                <a:noFill/>
              </a:ln>
              <a:solidFill>
                <a:schemeClr val="tx1"/>
              </a:solidFill>
              <a:effectLst/>
              <a:latin typeface="+mj-ea"/>
              <a:ea typeface="+mj-ea"/>
              <a:cs typeface="宋体" pitchFamily="2" charset="-122"/>
            </a:endParaRPr>
          </a:p>
        </p:txBody>
      </p:sp>
      <p:sp>
        <p:nvSpPr>
          <p:cNvPr id="46085" name="Rectangle 5"/>
          <p:cNvSpPr>
            <a:spLocks noChangeArrowheads="1"/>
          </p:cNvSpPr>
          <p:nvPr/>
        </p:nvSpPr>
        <p:spPr bwMode="auto">
          <a:xfrm>
            <a:off x="285720" y="4643446"/>
            <a:ext cx="4572032"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spcBef>
                <a:spcPct val="0"/>
              </a:spcBef>
              <a:spcAft>
                <a:spcPct val="0"/>
              </a:spcAft>
              <a:buClrTx/>
              <a:buSzTx/>
              <a:buFontTx/>
              <a:buNone/>
              <a:tabLst/>
            </a:pPr>
            <a:r>
              <a:rPr lang="en-US" altLang="zh-CN" sz="1200" dirty="0" smtClean="0">
                <a:latin typeface="+mj-ea"/>
                <a:ea typeface="+mj-ea"/>
                <a:cs typeface="Times New Roman" pitchFamily="18" charset="0"/>
              </a:rPr>
              <a:t>   </a:t>
            </a:r>
            <a:r>
              <a:rPr kumimoji="0" lang="zh-CN" sz="1200" b="0" i="0" u="none" strike="noStrike" cap="none" normalizeH="0" baseline="0" dirty="0" smtClean="0">
                <a:ln>
                  <a:noFill/>
                </a:ln>
                <a:solidFill>
                  <a:schemeClr val="tx1"/>
                </a:solidFill>
                <a:effectLst/>
                <a:latin typeface="+mj-ea"/>
                <a:ea typeface="+mj-ea"/>
                <a:cs typeface="Times New Roman" pitchFamily="18" charset="0"/>
              </a:rPr>
              <a:t>提示：录制</a:t>
            </a:r>
            <a:r>
              <a:rPr kumimoji="0" lang="en-US" altLang="zh-CN" sz="1200" b="0" i="0" u="none" strike="noStrike" cap="none" normalizeH="0" baseline="0" dirty="0" smtClean="0">
                <a:ln>
                  <a:noFill/>
                </a:ln>
                <a:solidFill>
                  <a:schemeClr val="tx1"/>
                </a:solidFill>
                <a:effectLst/>
                <a:latin typeface="+mj-ea"/>
                <a:ea typeface="+mj-ea"/>
                <a:cs typeface="Times New Roman" pitchFamily="18" charset="0"/>
              </a:rPr>
              <a:t>Web</a:t>
            </a:r>
            <a:r>
              <a:rPr kumimoji="0" lang="zh-CN" altLang="en-US" sz="1200" b="0" i="0" u="none" strike="noStrike" cap="none" normalizeH="0" baseline="0" dirty="0" smtClean="0">
                <a:ln>
                  <a:noFill/>
                </a:ln>
                <a:solidFill>
                  <a:schemeClr val="tx1"/>
                </a:solidFill>
                <a:effectLst/>
                <a:latin typeface="+mj-ea"/>
                <a:ea typeface="+mj-ea"/>
                <a:cs typeface="Times New Roman" pitchFamily="18" charset="0"/>
              </a:rPr>
              <a:t>脚本时，生成的脚本中存在乱码该如何解决？</a:t>
            </a:r>
            <a:endParaRPr kumimoji="0" lang="zh-CN" altLang="en-US" sz="1200" b="0" i="0" u="none" strike="noStrike" cap="none" normalizeH="0" baseline="0" dirty="0" smtClean="0">
              <a:ln>
                <a:noFill/>
              </a:ln>
              <a:solidFill>
                <a:schemeClr val="tx1"/>
              </a:solidFill>
              <a:effectLst/>
              <a:latin typeface="+mj-ea"/>
              <a:ea typeface="+mj-ea"/>
              <a:cs typeface="宋体" pitchFamily="2" charset="-122"/>
            </a:endParaRPr>
          </a:p>
          <a:p>
            <a:pPr marL="0" marR="0" lvl="0" indent="0" algn="l" defTabSz="914400" rtl="0" eaLnBrk="0" fontAlgn="base" latinLnBrk="0" hangingPunct="0">
              <a:spcBef>
                <a:spcPct val="0"/>
              </a:spcBef>
              <a:spcAft>
                <a:spcPct val="0"/>
              </a:spcAft>
              <a:buClrTx/>
              <a:buSzTx/>
              <a:buFontTx/>
              <a:buChar char="•"/>
              <a:tabLst/>
            </a:pPr>
            <a:r>
              <a:rPr kumimoji="0" lang="zh-CN" altLang="en-US" sz="1200" b="0" i="0" u="none" strike="noStrike" cap="none" normalizeH="0" baseline="0" dirty="0" smtClean="0">
                <a:ln>
                  <a:noFill/>
                </a:ln>
                <a:solidFill>
                  <a:schemeClr val="tx1"/>
                </a:solidFill>
                <a:effectLst/>
                <a:latin typeface="+mj-ea"/>
                <a:ea typeface="+mj-ea"/>
                <a:cs typeface="Times New Roman" pitchFamily="18" charset="0"/>
              </a:rPr>
              <a:t> 新建脚本</a:t>
            </a:r>
            <a:r>
              <a:rPr kumimoji="0" lang="en-US" altLang="zh-CN" sz="1200" b="0" i="0" u="none" strike="noStrike" cap="none" normalizeH="0" baseline="0" dirty="0" smtClean="0">
                <a:ln>
                  <a:noFill/>
                </a:ln>
                <a:solidFill>
                  <a:schemeClr val="tx1"/>
                </a:solidFill>
                <a:effectLst/>
                <a:latin typeface="+mj-ea"/>
                <a:ea typeface="+mj-ea"/>
                <a:cs typeface="Times New Roman" pitchFamily="18" charset="0"/>
              </a:rPr>
              <a:t>---&gt;</a:t>
            </a:r>
            <a:r>
              <a:rPr kumimoji="0" lang="zh-CN" altLang="en-US" sz="1200" b="0" i="0" u="none" strike="noStrike" cap="none" normalizeH="0" baseline="0" dirty="0" smtClean="0">
                <a:ln>
                  <a:noFill/>
                </a:ln>
                <a:solidFill>
                  <a:schemeClr val="tx1"/>
                </a:solidFill>
                <a:effectLst/>
                <a:latin typeface="+mj-ea"/>
                <a:ea typeface="+mj-ea"/>
                <a:cs typeface="Times New Roman" pitchFamily="18" charset="0"/>
              </a:rPr>
              <a:t>选择协议</a:t>
            </a:r>
            <a:r>
              <a:rPr kumimoji="0" lang="en-US" altLang="zh-CN" sz="1200" b="0" i="0" u="none" strike="noStrike" cap="none" normalizeH="0" baseline="0" dirty="0" smtClean="0">
                <a:ln>
                  <a:noFill/>
                </a:ln>
                <a:solidFill>
                  <a:schemeClr val="tx1"/>
                </a:solidFill>
                <a:effectLst/>
                <a:latin typeface="+mj-ea"/>
                <a:ea typeface="+mj-ea"/>
                <a:cs typeface="Times New Roman" pitchFamily="18" charset="0"/>
              </a:rPr>
              <a:t>(Http)--&gt;</a:t>
            </a:r>
            <a:r>
              <a:rPr kumimoji="0" lang="zh-CN" altLang="en-US" sz="1200" b="0" i="0" u="none" strike="noStrike" cap="none" normalizeH="0" baseline="0" dirty="0" smtClean="0">
                <a:ln>
                  <a:noFill/>
                </a:ln>
                <a:solidFill>
                  <a:schemeClr val="tx1"/>
                </a:solidFill>
                <a:effectLst/>
                <a:latin typeface="+mj-ea"/>
                <a:ea typeface="+mj-ea"/>
                <a:cs typeface="Times New Roman" pitchFamily="18" charset="0"/>
              </a:rPr>
              <a:t>选项</a:t>
            </a:r>
            <a:r>
              <a:rPr kumimoji="0" lang="en-US" altLang="zh-CN" sz="1200" b="0" i="0" u="none" strike="noStrike" cap="none" normalizeH="0" baseline="0" dirty="0" smtClean="0">
                <a:ln>
                  <a:noFill/>
                </a:ln>
                <a:solidFill>
                  <a:schemeClr val="tx1"/>
                </a:solidFill>
                <a:effectLst/>
                <a:latin typeface="+mj-ea"/>
                <a:ea typeface="+mj-ea"/>
                <a:cs typeface="Times New Roman" pitchFamily="18" charset="0"/>
              </a:rPr>
              <a:t>--&gt;</a:t>
            </a:r>
            <a:r>
              <a:rPr kumimoji="0" lang="zh-CN" altLang="en-US" sz="1200" b="0" i="0" u="none" strike="noStrike" cap="none" normalizeH="0" baseline="0" dirty="0" smtClean="0">
                <a:ln>
                  <a:noFill/>
                </a:ln>
                <a:solidFill>
                  <a:schemeClr val="tx1"/>
                </a:solidFill>
                <a:effectLst/>
                <a:latin typeface="+mj-ea"/>
                <a:ea typeface="+mj-ea"/>
                <a:cs typeface="Times New Roman" pitchFamily="18" charset="0"/>
              </a:rPr>
              <a:t>高级</a:t>
            </a:r>
            <a:r>
              <a:rPr kumimoji="0" lang="en-US" altLang="zh-CN" sz="1200" b="0" i="0" u="none" strike="noStrike" cap="none" normalizeH="0" baseline="0" dirty="0" smtClean="0">
                <a:ln>
                  <a:noFill/>
                </a:ln>
                <a:solidFill>
                  <a:schemeClr val="tx1"/>
                </a:solidFill>
                <a:effectLst/>
                <a:latin typeface="+mj-ea"/>
                <a:ea typeface="+mj-ea"/>
                <a:cs typeface="Times New Roman" pitchFamily="18" charset="0"/>
              </a:rPr>
              <a:t>--&gt;</a:t>
            </a:r>
            <a:r>
              <a:rPr kumimoji="0" lang="zh-CN" altLang="en-US" sz="1200" b="0" i="0" u="none" strike="noStrike" cap="none" normalizeH="0" baseline="0" dirty="0" smtClean="0">
                <a:ln>
                  <a:noFill/>
                </a:ln>
                <a:solidFill>
                  <a:schemeClr val="tx1"/>
                </a:solidFill>
                <a:effectLst/>
                <a:latin typeface="+mj-ea"/>
                <a:ea typeface="+mj-ea"/>
                <a:cs typeface="Times New Roman" pitchFamily="18" charset="0"/>
              </a:rPr>
              <a:t>选择“支持字符集”并点选“</a:t>
            </a:r>
            <a:r>
              <a:rPr kumimoji="0" lang="en-US" altLang="zh-CN" sz="1200" b="0" i="0" u="none" strike="noStrike" cap="none" normalizeH="0" baseline="0" dirty="0" smtClean="0">
                <a:ln>
                  <a:noFill/>
                </a:ln>
                <a:solidFill>
                  <a:schemeClr val="tx1"/>
                </a:solidFill>
                <a:effectLst/>
                <a:latin typeface="+mj-ea"/>
                <a:ea typeface="+mj-ea"/>
                <a:cs typeface="Times New Roman" pitchFamily="18" charset="0"/>
              </a:rPr>
              <a:t>UTF-8”</a:t>
            </a:r>
            <a:r>
              <a:rPr lang="zh-CN" altLang="en-US" sz="1200" dirty="0" smtClean="0">
                <a:latin typeface="+mj-ea"/>
                <a:ea typeface="+mj-ea"/>
                <a:cs typeface="Times New Roman" pitchFamily="18" charset="0"/>
              </a:rPr>
              <a:t>。</a:t>
            </a:r>
            <a:endParaRPr kumimoji="0" lang="zh-CN" altLang="en-US" sz="1200" b="0" i="0" u="none" strike="noStrike" cap="none" normalizeH="0" baseline="0" dirty="0" smtClean="0">
              <a:ln>
                <a:noFill/>
              </a:ln>
              <a:solidFill>
                <a:schemeClr val="tx1"/>
              </a:solidFill>
              <a:effectLst/>
              <a:latin typeface="+mj-ea"/>
              <a:ea typeface="+mj-ea"/>
              <a:cs typeface="宋体" pitchFamily="2" charset="-122"/>
            </a:endParaRPr>
          </a:p>
          <a:p>
            <a:pPr marL="0" marR="0" lvl="0" indent="0" algn="l" defTabSz="914400" rtl="0" eaLnBrk="0" fontAlgn="base" latinLnBrk="0" hangingPunct="0">
              <a:spcBef>
                <a:spcPct val="0"/>
              </a:spcBef>
              <a:spcAft>
                <a:spcPct val="0"/>
              </a:spcAft>
              <a:buClrTx/>
              <a:buSzTx/>
              <a:buFontTx/>
              <a:buChar char="•"/>
              <a:tabLst/>
            </a:pPr>
            <a:r>
              <a:rPr kumimoji="0" lang="zh-CN" altLang="en-US" sz="1200" b="0" i="0" u="none" strike="noStrike" cap="none" normalizeH="0" baseline="0" dirty="0" smtClean="0">
                <a:ln>
                  <a:noFill/>
                </a:ln>
                <a:solidFill>
                  <a:schemeClr val="tx1"/>
                </a:solidFill>
                <a:effectLst/>
                <a:latin typeface="+mj-ea"/>
                <a:ea typeface="+mj-ea"/>
                <a:cs typeface="Times New Roman" pitchFamily="18" charset="0"/>
              </a:rPr>
              <a:t> 在回放脚本之前：</a:t>
            </a:r>
            <a:r>
              <a:rPr kumimoji="0" lang="en-US" altLang="zh-CN" sz="1200" b="0" i="0" u="none" strike="noStrike" cap="none" normalizeH="0" baseline="0" dirty="0" smtClean="0">
                <a:ln>
                  <a:noFill/>
                </a:ln>
                <a:solidFill>
                  <a:schemeClr val="tx1"/>
                </a:solidFill>
                <a:effectLst/>
                <a:latin typeface="+mj-ea"/>
                <a:ea typeface="+mj-ea"/>
                <a:cs typeface="Times New Roman" pitchFamily="18" charset="0"/>
              </a:rPr>
              <a:t>Vuser--&gt;</a:t>
            </a:r>
            <a:r>
              <a:rPr kumimoji="0" lang="zh-CN" altLang="en-US" sz="1200" b="0" i="0" u="none" strike="noStrike" cap="none" normalizeH="0" baseline="0" dirty="0" smtClean="0">
                <a:ln>
                  <a:noFill/>
                </a:ln>
                <a:solidFill>
                  <a:schemeClr val="tx1"/>
                </a:solidFill>
                <a:effectLst/>
                <a:latin typeface="+mj-ea"/>
                <a:ea typeface="+mj-ea"/>
                <a:cs typeface="Times New Roman" pitchFamily="18" charset="0"/>
              </a:rPr>
              <a:t>运行时设置</a:t>
            </a:r>
            <a:r>
              <a:rPr kumimoji="0" lang="en-US" altLang="zh-CN" sz="1200" b="0" i="0" u="none" strike="noStrike" cap="none" normalizeH="0" baseline="0" dirty="0" smtClean="0">
                <a:ln>
                  <a:noFill/>
                </a:ln>
                <a:solidFill>
                  <a:schemeClr val="tx1"/>
                </a:solidFill>
                <a:effectLst/>
                <a:latin typeface="+mj-ea"/>
                <a:ea typeface="+mj-ea"/>
                <a:cs typeface="Times New Roman" pitchFamily="18" charset="0"/>
              </a:rPr>
              <a:t>--&gt;</a:t>
            </a:r>
            <a:r>
              <a:rPr kumimoji="0" lang="zh-CN" altLang="en-US" sz="1200" b="0" i="0" u="none" strike="noStrike" cap="none" normalizeH="0" baseline="0" dirty="0" smtClean="0">
                <a:ln>
                  <a:noFill/>
                </a:ln>
                <a:solidFill>
                  <a:schemeClr val="tx1"/>
                </a:solidFill>
                <a:effectLst/>
                <a:latin typeface="+mj-ea"/>
                <a:ea typeface="+mj-ea"/>
                <a:cs typeface="Times New Roman" pitchFamily="18" charset="0"/>
              </a:rPr>
              <a:t>浏览器</a:t>
            </a:r>
            <a:r>
              <a:rPr kumimoji="0" lang="en-US" altLang="zh-CN" sz="1200" b="0" i="0" u="none" strike="noStrike" cap="none" normalizeH="0" baseline="0" dirty="0" smtClean="0">
                <a:ln>
                  <a:noFill/>
                </a:ln>
                <a:solidFill>
                  <a:schemeClr val="tx1"/>
                </a:solidFill>
                <a:effectLst/>
                <a:latin typeface="+mj-ea"/>
                <a:ea typeface="+mj-ea"/>
                <a:cs typeface="Times New Roman" pitchFamily="18" charset="0"/>
              </a:rPr>
              <a:t>--&gt;</a:t>
            </a:r>
            <a:r>
              <a:rPr kumimoji="0" lang="zh-CN" altLang="en-US" sz="1200" b="0" i="0" u="none" strike="noStrike" cap="none" normalizeH="0" baseline="0" dirty="0" smtClean="0">
                <a:ln>
                  <a:noFill/>
                </a:ln>
                <a:solidFill>
                  <a:schemeClr val="tx1"/>
                </a:solidFill>
                <a:effectLst/>
                <a:latin typeface="+mj-ea"/>
                <a:ea typeface="+mj-ea"/>
                <a:cs typeface="Times New Roman" pitchFamily="18" charset="0"/>
              </a:rPr>
              <a:t>浏览器仿真</a:t>
            </a:r>
            <a:r>
              <a:rPr kumimoji="0" lang="en-US" altLang="zh-CN" sz="1200" b="0" i="0" u="none" strike="noStrike" cap="none" normalizeH="0" baseline="0" dirty="0" smtClean="0">
                <a:ln>
                  <a:noFill/>
                </a:ln>
                <a:solidFill>
                  <a:schemeClr val="tx1"/>
                </a:solidFill>
                <a:effectLst/>
                <a:latin typeface="+mj-ea"/>
                <a:ea typeface="+mj-ea"/>
                <a:cs typeface="Times New Roman" pitchFamily="18" charset="0"/>
              </a:rPr>
              <a:t>--&gt;</a:t>
            </a:r>
            <a:r>
              <a:rPr kumimoji="0" lang="zh-CN" altLang="en-US" sz="1200" b="0" i="0" u="none" strike="noStrike" cap="none" normalizeH="0" baseline="0" dirty="0" smtClean="0">
                <a:ln>
                  <a:noFill/>
                </a:ln>
                <a:solidFill>
                  <a:schemeClr val="tx1"/>
                </a:solidFill>
                <a:effectLst/>
                <a:latin typeface="+mj-ea"/>
                <a:ea typeface="+mj-ea"/>
                <a:cs typeface="Times New Roman" pitchFamily="18" charset="0"/>
              </a:rPr>
              <a:t>更改</a:t>
            </a:r>
            <a:r>
              <a:rPr kumimoji="0" lang="en-US" altLang="zh-CN" sz="1200" b="0" i="0" u="none" strike="noStrike" cap="none" normalizeH="0" baseline="0" dirty="0" smtClean="0">
                <a:ln>
                  <a:noFill/>
                </a:ln>
                <a:solidFill>
                  <a:schemeClr val="tx1"/>
                </a:solidFill>
                <a:effectLst/>
                <a:latin typeface="+mj-ea"/>
                <a:ea typeface="+mj-ea"/>
                <a:cs typeface="Times New Roman" pitchFamily="18" charset="0"/>
              </a:rPr>
              <a:t>--&gt;</a:t>
            </a:r>
            <a:r>
              <a:rPr kumimoji="0" lang="zh-CN" altLang="en-US" sz="1200" b="0" i="0" u="none" strike="noStrike" cap="none" normalizeH="0" baseline="0" dirty="0" smtClean="0">
                <a:ln>
                  <a:noFill/>
                </a:ln>
                <a:solidFill>
                  <a:schemeClr val="tx1"/>
                </a:solidFill>
                <a:effectLst/>
                <a:latin typeface="+mj-ea"/>
                <a:ea typeface="+mj-ea"/>
                <a:cs typeface="Times New Roman" pitchFamily="18" charset="0"/>
              </a:rPr>
              <a:t>使用浏览器</a:t>
            </a:r>
            <a:r>
              <a:rPr kumimoji="0" lang="en-US" altLang="zh-CN" sz="1200" b="0" i="0" u="none" strike="noStrike" cap="none" normalizeH="0" baseline="0" dirty="0" smtClean="0">
                <a:ln>
                  <a:noFill/>
                </a:ln>
                <a:solidFill>
                  <a:schemeClr val="tx1"/>
                </a:solidFill>
                <a:effectLst/>
                <a:latin typeface="+mj-ea"/>
                <a:ea typeface="+mj-ea"/>
                <a:cs typeface="Times New Roman" pitchFamily="18" charset="0"/>
              </a:rPr>
              <a:t>--&gt;</a:t>
            </a:r>
            <a:r>
              <a:rPr kumimoji="0" lang="zh-CN" altLang="en-US" sz="1200" b="0" i="0" u="none" strike="noStrike" cap="none" normalizeH="0" baseline="0" dirty="0" smtClean="0">
                <a:ln>
                  <a:noFill/>
                </a:ln>
                <a:solidFill>
                  <a:schemeClr val="tx1"/>
                </a:solidFill>
                <a:effectLst/>
                <a:latin typeface="+mj-ea"/>
                <a:ea typeface="+mj-ea"/>
                <a:cs typeface="Times New Roman" pitchFamily="18" charset="0"/>
              </a:rPr>
              <a:t>语言下来选择 “中文</a:t>
            </a:r>
            <a:r>
              <a:rPr kumimoji="0" lang="en-US" altLang="zh-CN" sz="1200" b="0" i="0" u="none" strike="noStrike" cap="none" normalizeH="0" baseline="0" dirty="0" smtClean="0">
                <a:ln>
                  <a:noFill/>
                </a:ln>
                <a:solidFill>
                  <a:schemeClr val="tx1"/>
                </a:solidFill>
                <a:effectLst/>
                <a:latin typeface="+mj-ea"/>
                <a:ea typeface="+mj-ea"/>
                <a:cs typeface="Times New Roman" pitchFamily="18" charset="0"/>
              </a:rPr>
              <a:t>(</a:t>
            </a:r>
            <a:r>
              <a:rPr kumimoji="0" lang="zh-CN" altLang="en-US" sz="1200" b="0" i="0" u="none" strike="noStrike" cap="none" normalizeH="0" baseline="0" dirty="0" smtClean="0">
                <a:ln>
                  <a:noFill/>
                </a:ln>
                <a:solidFill>
                  <a:schemeClr val="tx1"/>
                </a:solidFill>
                <a:effectLst/>
                <a:latin typeface="+mj-ea"/>
                <a:ea typeface="+mj-ea"/>
                <a:cs typeface="Times New Roman" pitchFamily="18" charset="0"/>
              </a:rPr>
              <a:t>中国</a:t>
            </a:r>
            <a:r>
              <a:rPr kumimoji="0" lang="en-US" altLang="zh-CN" sz="1200" b="0" i="0" u="none" strike="noStrike" cap="none" normalizeH="0" baseline="0" dirty="0" smtClean="0">
                <a:ln>
                  <a:noFill/>
                </a:ln>
                <a:solidFill>
                  <a:schemeClr val="tx1"/>
                </a:solidFill>
                <a:effectLst/>
                <a:latin typeface="+mj-ea"/>
                <a:ea typeface="+mj-ea"/>
                <a:cs typeface="Times New Roman" pitchFamily="18" charset="0"/>
              </a:rPr>
              <a:t>)”</a:t>
            </a:r>
            <a:r>
              <a:rPr lang="zh-CN" altLang="en-US" sz="1200" dirty="0" smtClean="0">
                <a:latin typeface="+mj-ea"/>
                <a:ea typeface="+mj-ea"/>
                <a:cs typeface="Times New Roman" pitchFamily="18" charset="0"/>
              </a:rPr>
              <a:t>。</a:t>
            </a:r>
            <a:endParaRPr kumimoji="0" lang="zh-CN" altLang="en-US" sz="1200" b="0" i="0" u="none" strike="noStrike" cap="none" normalizeH="0" baseline="0" dirty="0" smtClean="0">
              <a:ln>
                <a:noFill/>
              </a:ln>
              <a:solidFill>
                <a:schemeClr val="tx1"/>
              </a:solidFill>
              <a:effectLst/>
              <a:latin typeface="+mj-ea"/>
              <a:ea typeface="+mj-ea"/>
              <a:cs typeface="宋体" pitchFamily="2" charset="-122"/>
            </a:endParaRPr>
          </a:p>
        </p:txBody>
      </p:sp>
      <p:pic>
        <p:nvPicPr>
          <p:cNvPr id="11" name="图片 10" descr="未命名.gif"/>
          <p:cNvPicPr>
            <a:picLocks noChangeAspect="1"/>
          </p:cNvPicPr>
          <p:nvPr/>
        </p:nvPicPr>
        <p:blipFill>
          <a:blip r:embed="rId4" cstate="print"/>
          <a:stretch>
            <a:fillRect/>
          </a:stretch>
        </p:blipFill>
        <p:spPr>
          <a:xfrm>
            <a:off x="428596" y="4572008"/>
            <a:ext cx="295275" cy="31432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创建</a:t>
            </a:r>
            <a:r>
              <a:rPr lang="en-US" dirty="0" smtClean="0"/>
              <a:t>Vuser</a:t>
            </a:r>
            <a:r>
              <a:rPr lang="zh-CN" altLang="en-US" dirty="0" smtClean="0"/>
              <a:t>脚本</a:t>
            </a:r>
            <a:r>
              <a:rPr lang="en-US" altLang="zh-CN" dirty="0" smtClean="0"/>
              <a:t>—</a:t>
            </a:r>
            <a:r>
              <a:rPr lang="zh-CN" altLang="en-US" dirty="0" smtClean="0"/>
              <a:t>录制基本脚本</a:t>
            </a:r>
            <a:endParaRPr lang="en-US" altLang="zh-CN" dirty="0" smtClean="0"/>
          </a:p>
        </p:txBody>
      </p:sp>
      <p:sp>
        <p:nvSpPr>
          <p:cNvPr id="45057" name="Rectangle 1"/>
          <p:cNvSpPr>
            <a:spLocks noChangeArrowheads="1"/>
          </p:cNvSpPr>
          <p:nvPr/>
        </p:nvSpPr>
        <p:spPr bwMode="auto">
          <a:xfrm>
            <a:off x="357158" y="1071546"/>
            <a:ext cx="4214842"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mj-ea"/>
                <a:ea typeface="+mj-ea"/>
                <a:cs typeface="宋体" pitchFamily="2" charset="-122"/>
              </a:rPr>
              <a:t>5.</a:t>
            </a:r>
            <a:r>
              <a:rPr kumimoji="0" lang="zh-CN" altLang="en-US" b="1" i="0" u="none" strike="noStrike" cap="none" normalizeH="0" baseline="0" dirty="0" smtClean="0">
                <a:ln>
                  <a:noFill/>
                </a:ln>
                <a:solidFill>
                  <a:schemeClr val="tx1"/>
                </a:solidFill>
                <a:effectLst/>
                <a:latin typeface="+mj-ea"/>
                <a:ea typeface="+mj-ea"/>
                <a:cs typeface="宋体" pitchFamily="2" charset="-122"/>
              </a:rPr>
              <a:t>录制</a:t>
            </a:r>
            <a:endParaRPr kumimoji="0" lang="zh-CN" altLang="en-US" b="0" i="0" u="none" strike="noStrike" cap="none" normalizeH="0" baseline="0" dirty="0" smtClean="0">
              <a:ln>
                <a:noFill/>
              </a:ln>
              <a:solidFill>
                <a:schemeClr val="tx1"/>
              </a:solidFill>
              <a:effectLst/>
              <a:latin typeface="+mj-ea"/>
              <a:ea typeface="+mj-ea"/>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j-ea"/>
                <a:ea typeface="+mj-ea"/>
                <a:cs typeface="宋体" pitchFamily="2" charset="-122"/>
              </a:rPr>
              <a:t>   在</a:t>
            </a:r>
            <a:r>
              <a:rPr kumimoji="0" lang="en-US" altLang="zh-CN" b="0" i="0" u="none" strike="noStrike" cap="none" normalizeH="0" baseline="0" dirty="0" smtClean="0">
                <a:ln>
                  <a:noFill/>
                </a:ln>
                <a:solidFill>
                  <a:schemeClr val="tx1"/>
                </a:solidFill>
                <a:effectLst/>
                <a:latin typeface="+mj-ea"/>
                <a:ea typeface="+mj-ea"/>
                <a:cs typeface="宋体" pitchFamily="2" charset="-122"/>
              </a:rPr>
              <a:t>Start Recording</a:t>
            </a:r>
            <a:r>
              <a:rPr kumimoji="0" lang="zh-CN" altLang="en-US" b="0" i="0" u="none" strike="noStrike" cap="none" normalizeH="0" baseline="0" dirty="0" smtClean="0">
                <a:ln>
                  <a:noFill/>
                </a:ln>
                <a:solidFill>
                  <a:schemeClr val="tx1"/>
                </a:solidFill>
                <a:effectLst/>
                <a:latin typeface="+mj-ea"/>
                <a:ea typeface="+mj-ea"/>
                <a:cs typeface="宋体" pitchFamily="2" charset="-122"/>
              </a:rPr>
              <a:t>对话框，点击</a:t>
            </a:r>
            <a:r>
              <a:rPr kumimoji="0" lang="en-US" altLang="zh-CN" b="0" i="0" u="none" strike="noStrike" cap="none" normalizeH="0" baseline="0" dirty="0" smtClean="0">
                <a:ln>
                  <a:noFill/>
                </a:ln>
                <a:solidFill>
                  <a:schemeClr val="tx1"/>
                </a:solidFill>
                <a:effectLst/>
                <a:latin typeface="+mj-ea"/>
                <a:ea typeface="+mj-ea"/>
                <a:cs typeface="宋体" pitchFamily="2" charset="-122"/>
              </a:rPr>
              <a:t>OK</a:t>
            </a:r>
            <a:r>
              <a:rPr kumimoji="0" lang="zh-CN" altLang="en-US" b="0" i="0" u="none" strike="noStrike" cap="none" normalizeH="0" baseline="0" dirty="0" smtClean="0">
                <a:ln>
                  <a:noFill/>
                </a:ln>
                <a:solidFill>
                  <a:schemeClr val="tx1"/>
                </a:solidFill>
                <a:effectLst/>
                <a:latin typeface="+mj-ea"/>
                <a:ea typeface="+mj-ea"/>
                <a:cs typeface="宋体" pitchFamily="2" charset="-122"/>
              </a:rPr>
              <a:t>按钮，开始录制。</a:t>
            </a:r>
            <a:r>
              <a:rPr kumimoji="0" lang="zh-CN" altLang="en-US" b="0" i="0" u="none" strike="noStrike" cap="none" normalizeH="0" baseline="0" dirty="0" smtClean="0">
                <a:ln>
                  <a:noFill/>
                </a:ln>
                <a:solidFill>
                  <a:schemeClr val="tx2"/>
                </a:solidFill>
                <a:effectLst/>
                <a:latin typeface="+mj-ea"/>
                <a:ea typeface="+mj-ea"/>
                <a:cs typeface="宋体" pitchFamily="2" charset="-122"/>
              </a:rPr>
              <a:t>系统自动弹出</a:t>
            </a:r>
            <a:r>
              <a:rPr kumimoji="0" lang="en-US" altLang="zh-CN" b="0" i="0" u="none" strike="noStrike" cap="none" normalizeH="0" baseline="0" dirty="0" smtClean="0">
                <a:ln>
                  <a:noFill/>
                </a:ln>
                <a:solidFill>
                  <a:schemeClr val="tx2"/>
                </a:solidFill>
                <a:effectLst/>
                <a:latin typeface="+mj-ea"/>
                <a:ea typeface="+mj-ea"/>
                <a:cs typeface="宋体" pitchFamily="2" charset="-122"/>
              </a:rPr>
              <a:t>IE</a:t>
            </a:r>
            <a:r>
              <a:rPr kumimoji="0" lang="zh-CN" altLang="en-US" b="0" i="0" u="none" strike="noStrike" cap="none" normalizeH="0" baseline="0" dirty="0" smtClean="0">
                <a:ln>
                  <a:noFill/>
                </a:ln>
                <a:solidFill>
                  <a:schemeClr val="tx2"/>
                </a:solidFill>
                <a:effectLst/>
                <a:latin typeface="+mj-ea"/>
                <a:ea typeface="+mj-ea"/>
                <a:cs typeface="宋体" pitchFamily="2" charset="-122"/>
              </a:rPr>
              <a:t>，加载营销系统的登录界面。</a:t>
            </a:r>
            <a:endParaRPr kumimoji="0" lang="en-US" altLang="zh-CN" b="0" i="0" u="none" strike="noStrike" cap="none" normalizeH="0" baseline="0" dirty="0" smtClean="0">
              <a:ln>
                <a:noFill/>
              </a:ln>
              <a:solidFill>
                <a:schemeClr val="tx2"/>
              </a:solidFill>
              <a:effectLst/>
              <a:latin typeface="+mj-ea"/>
              <a:ea typeface="+mj-ea"/>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smtClean="0">
                <a:solidFill>
                  <a:srgbClr val="C00000"/>
                </a:solidFill>
                <a:latin typeface="+mj-ea"/>
                <a:ea typeface="+mj-ea"/>
                <a:cs typeface="宋体" pitchFamily="2" charset="-122"/>
              </a:rPr>
              <a:t>   </a:t>
            </a:r>
            <a:r>
              <a:rPr kumimoji="0" lang="zh-CN" altLang="en-US" b="0" i="0" u="none" strike="noStrike" cap="none" normalizeH="0" baseline="0" dirty="0" smtClean="0">
                <a:ln>
                  <a:noFill/>
                </a:ln>
                <a:solidFill>
                  <a:schemeClr val="tx1"/>
                </a:solidFill>
                <a:effectLst/>
                <a:latin typeface="+mj-ea"/>
                <a:ea typeface="+mj-ea"/>
                <a:cs typeface="宋体" pitchFamily="2" charset="-122"/>
              </a:rPr>
              <a:t>在录制的过程中，屏幕上有一个悬浮的录制工具栏，是脚本录制过程中测试人员和</a:t>
            </a:r>
            <a:r>
              <a:rPr kumimoji="0" lang="en-US" altLang="zh-CN" b="0" i="0" u="none" strike="noStrike" cap="none" normalizeH="0" baseline="0" dirty="0" err="1" smtClean="0">
                <a:ln>
                  <a:noFill/>
                </a:ln>
                <a:solidFill>
                  <a:schemeClr val="tx1"/>
                </a:solidFill>
                <a:effectLst/>
                <a:latin typeface="+mj-ea"/>
                <a:ea typeface="+mj-ea"/>
                <a:cs typeface="宋体" pitchFamily="2" charset="-122"/>
              </a:rPr>
              <a:t>VuGen</a:t>
            </a:r>
            <a:r>
              <a:rPr kumimoji="0" lang="zh-CN" altLang="en-US" b="0" i="0" u="none" strike="noStrike" cap="none" normalizeH="0" baseline="0" dirty="0" smtClean="0">
                <a:ln>
                  <a:noFill/>
                </a:ln>
                <a:solidFill>
                  <a:schemeClr val="tx1"/>
                </a:solidFill>
                <a:effectLst/>
                <a:latin typeface="+mj-ea"/>
                <a:ea typeface="+mj-ea"/>
                <a:cs typeface="宋体" pitchFamily="2" charset="-122"/>
              </a:rPr>
              <a:t>交互的主要平台。</a:t>
            </a:r>
            <a:endParaRPr kumimoji="0" lang="en-US" altLang="zh-CN" b="0" i="0" u="none" strike="noStrike" cap="none" normalizeH="0" baseline="0" dirty="0" smtClean="0">
              <a:ln>
                <a:noFill/>
              </a:ln>
              <a:solidFill>
                <a:schemeClr val="tx1"/>
              </a:solidFill>
              <a:effectLst/>
              <a:latin typeface="+mj-ea"/>
              <a:ea typeface="+mj-ea"/>
              <a:cs typeface="宋体" pitchFamily="2" charset="-122"/>
            </a:endParaRPr>
          </a:p>
        </p:txBody>
      </p:sp>
      <p:pic>
        <p:nvPicPr>
          <p:cNvPr id="4" name="图片 3"/>
          <p:cNvPicPr/>
          <p:nvPr/>
        </p:nvPicPr>
        <p:blipFill>
          <a:blip r:embed="rId2" cstate="print"/>
          <a:srcRect/>
          <a:stretch>
            <a:fillRect/>
          </a:stretch>
        </p:blipFill>
        <p:spPr bwMode="auto">
          <a:xfrm>
            <a:off x="4572000" y="1298002"/>
            <a:ext cx="4214810" cy="2714644"/>
          </a:xfrm>
          <a:prstGeom prst="rect">
            <a:avLst/>
          </a:prstGeom>
          <a:noFill/>
          <a:ln w="9525">
            <a:noFill/>
            <a:miter lim="800000"/>
            <a:headEnd/>
            <a:tailEnd/>
          </a:ln>
        </p:spPr>
      </p:pic>
      <p:sp>
        <p:nvSpPr>
          <p:cNvPr id="45058" name="Rectangle 2"/>
          <p:cNvSpPr>
            <a:spLocks noChangeArrowheads="1"/>
          </p:cNvSpPr>
          <p:nvPr/>
        </p:nvSpPr>
        <p:spPr bwMode="auto">
          <a:xfrm>
            <a:off x="357158" y="3643314"/>
            <a:ext cx="3857652"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b="1" i="0" u="none" strike="noStrike" cap="none" normalizeH="0" baseline="0" dirty="0" smtClean="0">
                <a:ln>
                  <a:noFill/>
                </a:ln>
                <a:solidFill>
                  <a:schemeClr val="tx1"/>
                </a:solidFill>
                <a:effectLst/>
                <a:latin typeface="+mj-ea"/>
                <a:ea typeface="+mj-ea"/>
                <a:cs typeface="Times New Roman" pitchFamily="18" charset="0"/>
              </a:rPr>
              <a:t>熟悉录制脚本工具栏：</a:t>
            </a:r>
            <a:endParaRPr kumimoji="0" lang="zh-CN" b="0" i="0" u="none" strike="noStrike" cap="none" normalizeH="0" baseline="0" dirty="0" smtClean="0">
              <a:ln>
                <a:noFill/>
              </a:ln>
              <a:solidFill>
                <a:schemeClr val="tx1"/>
              </a:solidFill>
              <a:effectLst/>
              <a:latin typeface="+mj-ea"/>
              <a:ea typeface="+mj-ea"/>
              <a:cs typeface="宋体" pitchFamily="2" charset="-122"/>
            </a:endParaRPr>
          </a:p>
        </p:txBody>
      </p:sp>
      <p:pic>
        <p:nvPicPr>
          <p:cNvPr id="45059" name="Picture 3"/>
          <p:cNvPicPr>
            <a:picLocks noChangeAspect="1" noChangeArrowheads="1"/>
          </p:cNvPicPr>
          <p:nvPr/>
        </p:nvPicPr>
        <p:blipFill>
          <a:blip r:embed="rId3" cstate="print"/>
          <a:srcRect/>
          <a:stretch>
            <a:fillRect/>
          </a:stretch>
        </p:blipFill>
        <p:spPr bwMode="auto">
          <a:xfrm>
            <a:off x="428596" y="4143380"/>
            <a:ext cx="5313201" cy="20002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pPr eaLnBrk="1" hangingPunct="1"/>
            <a:r>
              <a:rPr lang="zh-CN" altLang="en-US" sz="4000" smtClean="0"/>
              <a:t>从奥运门票说起</a:t>
            </a:r>
          </a:p>
        </p:txBody>
      </p:sp>
      <p:sp>
        <p:nvSpPr>
          <p:cNvPr id="5" name="内容占位符 2"/>
          <p:cNvSpPr>
            <a:spLocks noGrp="1"/>
          </p:cNvSpPr>
          <p:nvPr>
            <p:ph idx="1"/>
          </p:nvPr>
        </p:nvSpPr>
        <p:spPr/>
        <p:txBody>
          <a:bodyPr/>
          <a:lstStyle/>
          <a:p>
            <a:pPr marL="0" indent="0" eaLnBrk="1" hangingPunct="1">
              <a:buFont typeface="Wingdings" pitchFamily="2" charset="2"/>
              <a:buNone/>
            </a:pPr>
            <a:r>
              <a:rPr lang="zh-CN" altLang="en-US" sz="2000" dirty="0" smtClean="0">
                <a:solidFill>
                  <a:srgbClr val="FF0000"/>
                </a:solidFill>
              </a:rPr>
              <a:t>●</a:t>
            </a:r>
            <a:r>
              <a:rPr lang="zh-CN" altLang="en-US" sz="3200" dirty="0" smtClean="0">
                <a:solidFill>
                  <a:srgbClr val="FF0000"/>
                </a:solidFill>
              </a:rPr>
              <a:t> </a:t>
            </a:r>
            <a:r>
              <a:rPr lang="zh-CN" altLang="en-US" sz="3200" dirty="0" smtClean="0"/>
              <a:t>官方新闻如下</a:t>
            </a:r>
            <a:endParaRPr lang="en-US" altLang="zh-CN" sz="3200" dirty="0" smtClean="0"/>
          </a:p>
          <a:p>
            <a:pPr marL="0" indent="0" eaLnBrk="1" hangingPunct="1">
              <a:buFont typeface="Wingdings" pitchFamily="2" charset="2"/>
              <a:buNone/>
            </a:pPr>
            <a:r>
              <a:rPr lang="en-US" altLang="zh-CN" sz="3200" dirty="0" smtClean="0"/>
              <a:t>  </a:t>
            </a:r>
          </a:p>
          <a:p>
            <a:pPr marL="0" indent="0" eaLnBrk="1" hangingPunct="1">
              <a:buFont typeface="Wingdings" pitchFamily="2" charset="2"/>
              <a:buNone/>
            </a:pPr>
            <a:r>
              <a:rPr lang="en-US" altLang="zh-CN" sz="3200" dirty="0">
                <a:latin typeface="宋体" pitchFamily="2" charset="-122"/>
                <a:ea typeface="宋体" pitchFamily="2" charset="-122"/>
              </a:rPr>
              <a:t> </a:t>
            </a:r>
            <a:r>
              <a:rPr lang="en-US" altLang="zh-CN" sz="3200" dirty="0" smtClean="0">
                <a:latin typeface="宋体" pitchFamily="2" charset="-122"/>
                <a:ea typeface="宋体" pitchFamily="2" charset="-122"/>
              </a:rPr>
              <a:t> </a:t>
            </a:r>
            <a:r>
              <a:rPr lang="en-US" altLang="zh-CN" sz="2000" dirty="0" smtClean="0">
                <a:latin typeface="宋体" pitchFamily="2" charset="-122"/>
                <a:ea typeface="宋体" pitchFamily="2" charset="-122"/>
              </a:rPr>
              <a:t>10</a:t>
            </a:r>
            <a:r>
              <a:rPr lang="zh-CN" altLang="en-US" sz="2000" dirty="0" smtClean="0">
                <a:latin typeface="宋体" pitchFamily="2" charset="-122"/>
                <a:ea typeface="宋体" pitchFamily="2" charset="-122"/>
              </a:rPr>
              <a:t>月</a:t>
            </a:r>
            <a:r>
              <a:rPr lang="en-US" altLang="zh-CN" sz="2000" dirty="0" smtClean="0">
                <a:latin typeface="宋体" pitchFamily="2" charset="-122"/>
                <a:ea typeface="宋体" pitchFamily="2" charset="-122"/>
              </a:rPr>
              <a:t>30</a:t>
            </a:r>
            <a:r>
              <a:rPr lang="zh-CN" altLang="en-US" sz="2000" dirty="0" smtClean="0">
                <a:latin typeface="宋体" pitchFamily="2" charset="-122"/>
                <a:ea typeface="宋体" pitchFamily="2" charset="-122"/>
              </a:rPr>
              <a:t>日，北京奥组委面向境内公众启动第二阶段奥运会门票预售。然而，为让更多的公众实现奥运梦想“先到先得，售完为止”的销售政策适得其反，公众纷纷第一时间订票，致使票务官网压力激增，</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导致系统瘫痪。</a:t>
            </a:r>
            <a:endParaRPr lang="en-US" altLang="zh-CN" sz="2000" dirty="0" smtClean="0">
              <a:latin typeface="宋体" pitchFamily="2" charset="-122"/>
              <a:ea typeface="宋体" pitchFamily="2" charset="-122"/>
            </a:endParaRPr>
          </a:p>
          <a:p>
            <a:pPr marL="0" indent="0" eaLnBrk="1" hangingPunct="1">
              <a:buFont typeface="Wingdings" pitchFamily="2" charset="2"/>
              <a:buNone/>
            </a:pPr>
            <a:r>
              <a:rPr lang="en-US" altLang="zh-CN" sz="2000" dirty="0" smtClean="0">
                <a:latin typeface="宋体" pitchFamily="2" charset="-122"/>
                <a:ea typeface="宋体" pitchFamily="2" charset="-122"/>
              </a:rPr>
              <a:t>   ….</a:t>
            </a:r>
          </a:p>
          <a:p>
            <a:pPr marL="0" indent="0" eaLnBrk="1" hangingPunct="1">
              <a:buFont typeface="Wingdings" pitchFamily="2" charset="2"/>
              <a:buNone/>
            </a:pPr>
            <a:endParaRPr lang="zh-CN" altLang="en-US" dirty="0" smtClean="0"/>
          </a:p>
        </p:txBody>
      </p:sp>
    </p:spTree>
    <p:extLst>
      <p:ext uri="{BB962C8B-B14F-4D97-AF65-F5344CB8AC3E}">
        <p14:creationId xmlns:p14="http://schemas.microsoft.com/office/powerpoint/2010/main" val="19986181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创建</a:t>
            </a:r>
            <a:r>
              <a:rPr lang="en-US" dirty="0" smtClean="0"/>
              <a:t>Vuser</a:t>
            </a:r>
            <a:r>
              <a:rPr lang="zh-CN" altLang="en-US" dirty="0" smtClean="0"/>
              <a:t>脚本</a:t>
            </a:r>
            <a:r>
              <a:rPr lang="en-US" altLang="zh-CN" dirty="0" smtClean="0"/>
              <a:t>—</a:t>
            </a:r>
            <a:r>
              <a:rPr lang="zh-CN" altLang="en-US" dirty="0" smtClean="0"/>
              <a:t>录制基本脚本</a:t>
            </a:r>
            <a:endParaRPr lang="en-US" altLang="zh-CN" dirty="0" smtClean="0"/>
          </a:p>
        </p:txBody>
      </p:sp>
      <p:sp>
        <p:nvSpPr>
          <p:cNvPr id="48129" name="Rectangle 1"/>
          <p:cNvSpPr>
            <a:spLocks noChangeArrowheads="1"/>
          </p:cNvSpPr>
          <p:nvPr/>
        </p:nvSpPr>
        <p:spPr bwMode="auto">
          <a:xfrm>
            <a:off x="214282" y="1071546"/>
            <a:ext cx="857256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kumimoji="0" lang="zh-CN" altLang="en-US" b="1" i="0" u="none" strike="noStrike" cap="none" normalizeH="0" baseline="0" dirty="0" smtClean="0">
                <a:ln>
                  <a:noFill/>
                </a:ln>
                <a:solidFill>
                  <a:schemeClr val="tx1"/>
                </a:solidFill>
                <a:effectLst/>
                <a:latin typeface="+mj-ea"/>
                <a:ea typeface="+mj-ea"/>
                <a:cs typeface="宋体" pitchFamily="2" charset="-122"/>
              </a:rPr>
              <a:t>实例</a:t>
            </a:r>
            <a:r>
              <a:rPr kumimoji="0" lang="zh-CN" b="1" i="0" u="none" strike="noStrike" cap="none" normalizeH="0" baseline="0" dirty="0" smtClean="0">
                <a:ln>
                  <a:noFill/>
                </a:ln>
                <a:solidFill>
                  <a:schemeClr val="tx1"/>
                </a:solidFill>
                <a:effectLst/>
                <a:latin typeface="+mj-ea"/>
                <a:ea typeface="+mj-ea"/>
                <a:cs typeface="宋体" pitchFamily="2" charset="-122"/>
              </a:rPr>
              <a:t>操作：</a:t>
            </a:r>
            <a:r>
              <a:rPr kumimoji="0" lang="zh-CN" b="0" i="0" u="none" strike="noStrike" cap="none" normalizeH="0" baseline="0" dirty="0" smtClean="0">
                <a:ln>
                  <a:noFill/>
                </a:ln>
                <a:solidFill>
                  <a:schemeClr val="tx2"/>
                </a:solidFill>
                <a:effectLst/>
                <a:latin typeface="+mj-ea"/>
                <a:ea typeface="+mj-ea"/>
                <a:cs typeface="宋体" pitchFamily="2" charset="-122"/>
              </a:rPr>
              <a:t>登录系统</a:t>
            </a:r>
            <a:r>
              <a:rPr lang="en-US" dirty="0" smtClean="0">
                <a:solidFill>
                  <a:schemeClr val="tx2"/>
                </a:solidFill>
                <a:latin typeface="+mj-ea"/>
                <a:ea typeface="+mj-ea"/>
                <a:sym typeface="Wingdings"/>
              </a:rPr>
              <a:t></a:t>
            </a:r>
            <a:r>
              <a:rPr kumimoji="0" lang="zh-CN" altLang="en-US" b="0" i="0" u="none" strike="noStrike" cap="none" normalizeH="0" baseline="0" dirty="0" smtClean="0">
                <a:ln>
                  <a:noFill/>
                </a:ln>
                <a:solidFill>
                  <a:schemeClr val="tx2"/>
                </a:solidFill>
                <a:effectLst/>
                <a:latin typeface="+mj-ea"/>
                <a:ea typeface="+mj-ea"/>
                <a:cs typeface="宋体" pitchFamily="2" charset="-122"/>
              </a:rPr>
              <a:t>新增门店</a:t>
            </a:r>
            <a:r>
              <a:rPr lang="en-US" dirty="0" smtClean="0">
                <a:solidFill>
                  <a:schemeClr val="tx2"/>
                </a:solidFill>
                <a:latin typeface="+mj-ea"/>
                <a:ea typeface="+mj-ea"/>
                <a:sym typeface="Wingdings"/>
              </a:rPr>
              <a:t></a:t>
            </a:r>
            <a:r>
              <a:rPr kumimoji="0" lang="zh-CN" altLang="en-US" b="0" i="0" u="none" strike="noStrike" cap="none" normalizeH="0" baseline="0" dirty="0" smtClean="0">
                <a:ln>
                  <a:noFill/>
                </a:ln>
                <a:solidFill>
                  <a:schemeClr val="tx2"/>
                </a:solidFill>
                <a:effectLst/>
                <a:latin typeface="+mj-ea"/>
                <a:ea typeface="+mj-ea"/>
                <a:cs typeface="宋体" pitchFamily="2" charset="-122"/>
              </a:rPr>
              <a:t>注销</a:t>
            </a:r>
            <a:endParaRPr kumimoji="0" lang="zh-CN" altLang="en-US" b="0" i="0" u="none" strike="noStrike" cap="none" normalizeH="0" baseline="0" dirty="0" smtClean="0">
              <a:ln>
                <a:noFill/>
              </a:ln>
              <a:solidFill>
                <a:schemeClr val="tx2"/>
              </a:solidFill>
              <a:effectLst/>
              <a:latin typeface="+mj-ea"/>
              <a:ea typeface="+mj-ea"/>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j-ea"/>
                <a:ea typeface="+mj-ea"/>
                <a:cs typeface="Times New Roman" pitchFamily="18" charset="0"/>
              </a:rPr>
              <a:t>    通过操作被测系统，操作的每一个步骤都被记录，在录制的过程中，可以在相应的步骤插入</a:t>
            </a:r>
            <a:r>
              <a:rPr kumimoji="0" lang="en-US" altLang="zh-CN" b="0" i="0" u="none" strike="noStrike" cap="none" normalizeH="0" baseline="0" dirty="0" smtClean="0">
                <a:ln>
                  <a:noFill/>
                </a:ln>
                <a:solidFill>
                  <a:schemeClr val="tx1"/>
                </a:solidFill>
                <a:effectLst/>
                <a:latin typeface="+mj-ea"/>
                <a:ea typeface="+mj-ea"/>
                <a:cs typeface="Calibri" pitchFamily="34" charset="0"/>
              </a:rPr>
              <a:t>action</a:t>
            </a:r>
            <a:r>
              <a:rPr kumimoji="0" lang="zh-CN" altLang="en-US" b="0" i="0" u="none" strike="noStrike" cap="none" normalizeH="0" baseline="0" dirty="0" smtClean="0">
                <a:ln>
                  <a:noFill/>
                </a:ln>
                <a:solidFill>
                  <a:schemeClr val="tx1"/>
                </a:solidFill>
                <a:effectLst/>
                <a:latin typeface="+mj-ea"/>
                <a:ea typeface="+mj-ea"/>
                <a:cs typeface="Times New Roman" pitchFamily="18" charset="0"/>
              </a:rPr>
              <a:t>、事务、检查点、集合点等信息。录制完成后单击</a:t>
            </a:r>
            <a:r>
              <a:rPr kumimoji="0" lang="zh-CN" altLang="en-US" b="0" i="0" u="none" strike="noStrike" cap="none" normalizeH="0" dirty="0" smtClean="0">
                <a:ln>
                  <a:noFill/>
                </a:ln>
                <a:solidFill>
                  <a:schemeClr val="tx1"/>
                </a:solidFill>
                <a:effectLst/>
                <a:latin typeface="+mj-ea"/>
                <a:ea typeface="+mj-ea"/>
                <a:cs typeface="Times New Roman" pitchFamily="18" charset="0"/>
              </a:rPr>
              <a:t>    </a:t>
            </a:r>
            <a:r>
              <a:rPr kumimoji="0" lang="zh-CN" altLang="en-US" b="0" i="0" u="none" strike="noStrike" cap="none" normalizeH="0" baseline="0" dirty="0" smtClean="0">
                <a:ln>
                  <a:noFill/>
                </a:ln>
                <a:solidFill>
                  <a:schemeClr val="tx1"/>
                </a:solidFill>
                <a:effectLst/>
                <a:latin typeface="+mj-ea"/>
                <a:ea typeface="+mj-ea"/>
                <a:cs typeface="Times New Roman" pitchFamily="18" charset="0"/>
              </a:rPr>
              <a:t>按钮，</a:t>
            </a:r>
            <a:r>
              <a:rPr kumimoji="0" lang="en-US" altLang="zh-CN" b="0" i="0" u="none" strike="noStrike" cap="none" normalizeH="0" baseline="0" dirty="0" err="1" smtClean="0">
                <a:ln>
                  <a:noFill/>
                </a:ln>
                <a:solidFill>
                  <a:schemeClr val="tx1"/>
                </a:solidFill>
                <a:effectLst/>
                <a:latin typeface="+mj-ea"/>
                <a:ea typeface="+mj-ea"/>
                <a:cs typeface="Calibri" pitchFamily="34" charset="0"/>
              </a:rPr>
              <a:t>Loadrunner</a:t>
            </a:r>
            <a:r>
              <a:rPr kumimoji="0" lang="zh-CN" altLang="en-US" b="0" i="0" u="none" strike="noStrike" cap="none" normalizeH="0" baseline="0" dirty="0" smtClean="0">
                <a:ln>
                  <a:noFill/>
                </a:ln>
                <a:solidFill>
                  <a:schemeClr val="tx1"/>
                </a:solidFill>
                <a:effectLst/>
                <a:latin typeface="+mj-ea"/>
                <a:ea typeface="+mj-ea"/>
                <a:cs typeface="Times New Roman" pitchFamily="18" charset="0"/>
              </a:rPr>
              <a:t>开始生成脚本，生成的脚本如图所示。</a:t>
            </a:r>
            <a:r>
              <a:rPr kumimoji="0" lang="zh-CN" altLang="en-US" b="0" i="0" u="none" strike="noStrike" cap="none" normalizeH="0" baseline="0" dirty="0" smtClean="0">
                <a:ln>
                  <a:noFill/>
                </a:ln>
                <a:solidFill>
                  <a:schemeClr val="tx1"/>
                </a:solidFill>
                <a:effectLst/>
                <a:latin typeface="+mj-ea"/>
                <a:ea typeface="+mj-ea"/>
                <a:cs typeface="宋体" pitchFamily="2" charset="-122"/>
              </a:rPr>
              <a:t> </a:t>
            </a:r>
          </a:p>
        </p:txBody>
      </p:sp>
      <p:pic>
        <p:nvPicPr>
          <p:cNvPr id="4" name="图片 3"/>
          <p:cNvPicPr/>
          <p:nvPr/>
        </p:nvPicPr>
        <p:blipFill>
          <a:blip r:embed="rId2" cstate="print"/>
          <a:srcRect/>
          <a:stretch>
            <a:fillRect/>
          </a:stretch>
        </p:blipFill>
        <p:spPr bwMode="auto">
          <a:xfrm>
            <a:off x="7429520" y="1714488"/>
            <a:ext cx="266700" cy="257175"/>
          </a:xfrm>
          <a:prstGeom prst="rect">
            <a:avLst/>
          </a:prstGeom>
          <a:noFill/>
          <a:ln w="9525">
            <a:noFill/>
            <a:miter lim="800000"/>
            <a:headEnd/>
            <a:tailEnd/>
          </a:ln>
        </p:spPr>
      </p:pic>
      <p:pic>
        <p:nvPicPr>
          <p:cNvPr id="5" name="图片 4"/>
          <p:cNvPicPr/>
          <p:nvPr/>
        </p:nvPicPr>
        <p:blipFill>
          <a:blip r:embed="rId3" cstate="print"/>
          <a:srcRect/>
          <a:stretch>
            <a:fillRect/>
          </a:stretch>
        </p:blipFill>
        <p:spPr bwMode="auto">
          <a:xfrm>
            <a:off x="285720" y="2357430"/>
            <a:ext cx="4143404" cy="3214710"/>
          </a:xfrm>
          <a:prstGeom prst="rect">
            <a:avLst/>
          </a:prstGeom>
          <a:noFill/>
          <a:ln w="9525">
            <a:noFill/>
            <a:miter lim="800000"/>
            <a:headEnd/>
            <a:tailEnd/>
          </a:ln>
        </p:spPr>
      </p:pic>
      <p:pic>
        <p:nvPicPr>
          <p:cNvPr id="6" name="图片 5"/>
          <p:cNvPicPr/>
          <p:nvPr/>
        </p:nvPicPr>
        <p:blipFill>
          <a:blip r:embed="rId4" cstate="print"/>
          <a:srcRect/>
          <a:stretch>
            <a:fillRect/>
          </a:stretch>
        </p:blipFill>
        <p:spPr bwMode="auto">
          <a:xfrm>
            <a:off x="4572000" y="2357430"/>
            <a:ext cx="4286280" cy="3214710"/>
          </a:xfrm>
          <a:prstGeom prst="rect">
            <a:avLst/>
          </a:prstGeom>
          <a:noFill/>
          <a:ln w="9525">
            <a:noFill/>
            <a:miter lim="800000"/>
            <a:headEnd/>
            <a:tailEnd/>
          </a:ln>
        </p:spPr>
      </p:pic>
      <p:sp>
        <p:nvSpPr>
          <p:cNvPr id="48130" name="Rectangle 2"/>
          <p:cNvSpPr>
            <a:spLocks noChangeArrowheads="1"/>
          </p:cNvSpPr>
          <p:nvPr/>
        </p:nvSpPr>
        <p:spPr bwMode="auto">
          <a:xfrm>
            <a:off x="285720" y="5643578"/>
            <a:ext cx="814393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effectLst/>
                <a:latin typeface="+mj-ea"/>
                <a:ea typeface="+mj-ea"/>
                <a:cs typeface="Times New Roman" pitchFamily="18" charset="0"/>
              </a:rPr>
              <a:t>熟悉两种脚本查看方式：</a:t>
            </a:r>
            <a:endParaRPr kumimoji="0" lang="zh-CN" sz="1600" b="0" i="0" u="none" strike="noStrike" cap="none" normalizeH="0" baseline="0" dirty="0" smtClean="0">
              <a:ln>
                <a:noFill/>
              </a:ln>
              <a:effectLst/>
              <a:latin typeface="+mj-ea"/>
              <a:ea typeface="+mj-ea"/>
              <a:cs typeface="宋体" pitchFamily="2" charset="-122"/>
            </a:endParaRPr>
          </a:p>
          <a:p>
            <a:pPr marR="0" lvl="0" indent="3556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mj-ea"/>
                <a:ea typeface="+mj-ea"/>
                <a:cs typeface="Times New Roman" pitchFamily="18" charset="0"/>
              </a:rPr>
              <a:t>Script View </a:t>
            </a:r>
            <a:r>
              <a:rPr kumimoji="0" lang="zh-CN" altLang="en-US" sz="1600" b="0" i="0" u="none" strike="noStrike" cap="none" normalizeH="0" baseline="0" dirty="0" smtClean="0">
                <a:ln>
                  <a:noFill/>
                </a:ln>
                <a:effectLst/>
                <a:latin typeface="+mj-ea"/>
                <a:ea typeface="+mj-ea"/>
                <a:cs typeface="Times New Roman" pitchFamily="18" charset="0"/>
              </a:rPr>
              <a:t>可以查看全部录制的脚本代码（左图）</a:t>
            </a:r>
            <a:endParaRPr kumimoji="0" lang="zh-CN" altLang="en-US" sz="1600" b="0" i="0" u="none" strike="noStrike" cap="none" normalizeH="0" baseline="0" dirty="0" smtClean="0">
              <a:ln>
                <a:noFill/>
              </a:ln>
              <a:effectLst/>
              <a:latin typeface="+mj-ea"/>
              <a:ea typeface="+mj-ea"/>
              <a:cs typeface="宋体" pitchFamily="2" charset="-122"/>
            </a:endParaRPr>
          </a:p>
          <a:p>
            <a:pPr marR="0" lvl="0" indent="3556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mj-ea"/>
                <a:ea typeface="+mj-ea"/>
                <a:cs typeface="Times New Roman" pitchFamily="18" charset="0"/>
              </a:rPr>
              <a:t>Tree View   </a:t>
            </a:r>
            <a:r>
              <a:rPr kumimoji="0" lang="zh-CN" altLang="en-US" sz="1600" b="0" i="0" u="none" strike="noStrike" cap="none" normalizeH="0" baseline="0" dirty="0" smtClean="0">
                <a:ln>
                  <a:noFill/>
                </a:ln>
                <a:effectLst/>
                <a:latin typeface="+mj-ea"/>
                <a:ea typeface="+mj-ea"/>
                <a:cs typeface="Times New Roman" pitchFamily="18" charset="0"/>
              </a:rPr>
              <a:t>可以查看每个</a:t>
            </a:r>
            <a:r>
              <a:rPr kumimoji="0" lang="en-US" altLang="zh-CN" sz="1600" b="0" i="0" u="none" strike="noStrike" cap="none" normalizeH="0" baseline="0" dirty="0" smtClean="0">
                <a:ln>
                  <a:noFill/>
                </a:ln>
                <a:effectLst/>
                <a:latin typeface="+mj-ea"/>
                <a:ea typeface="+mj-ea"/>
                <a:cs typeface="Times New Roman" pitchFamily="18" charset="0"/>
              </a:rPr>
              <a:t>URL</a:t>
            </a:r>
            <a:r>
              <a:rPr kumimoji="0" lang="zh-CN" altLang="en-US" sz="1600" b="0" i="0" u="none" strike="noStrike" cap="none" normalizeH="0" baseline="0" dirty="0" smtClean="0">
                <a:ln>
                  <a:noFill/>
                </a:ln>
                <a:effectLst/>
                <a:latin typeface="+mj-ea"/>
                <a:ea typeface="+mj-ea"/>
                <a:cs typeface="Times New Roman" pitchFamily="18" charset="0"/>
              </a:rPr>
              <a:t>获取来的页面（右图）</a:t>
            </a:r>
            <a:endParaRPr kumimoji="0" lang="zh-CN" altLang="en-US" sz="1600" b="0" i="0" u="none" strike="noStrike" cap="none" normalizeH="0" baseline="0" dirty="0" smtClean="0">
              <a:ln>
                <a:noFill/>
              </a:ln>
              <a:effectLst/>
              <a:latin typeface="+mj-ea"/>
              <a:ea typeface="+mj-ea"/>
              <a:cs typeface="宋体"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创建</a:t>
            </a:r>
            <a:r>
              <a:rPr lang="en-US" dirty="0" smtClean="0"/>
              <a:t>Vuser</a:t>
            </a:r>
            <a:r>
              <a:rPr lang="zh-CN" altLang="en-US" dirty="0" smtClean="0"/>
              <a:t>脚本</a:t>
            </a:r>
            <a:r>
              <a:rPr lang="en-US" altLang="zh-CN" dirty="0" smtClean="0"/>
              <a:t>—</a:t>
            </a:r>
            <a:r>
              <a:rPr lang="zh-CN" altLang="en-US" dirty="0" smtClean="0"/>
              <a:t>增强</a:t>
            </a:r>
            <a:r>
              <a:rPr lang="en-US" altLang="zh-CN" dirty="0" smtClean="0"/>
              <a:t>/</a:t>
            </a:r>
            <a:r>
              <a:rPr lang="zh-CN" altLang="en-US" dirty="0" smtClean="0"/>
              <a:t>编辑脚本</a:t>
            </a:r>
            <a:endParaRPr lang="en-US" altLang="zh-CN" dirty="0" smtClean="0"/>
          </a:p>
        </p:txBody>
      </p:sp>
      <p:sp>
        <p:nvSpPr>
          <p:cNvPr id="44033" name="Rectangle 1"/>
          <p:cNvSpPr>
            <a:spLocks noChangeArrowheads="1"/>
          </p:cNvSpPr>
          <p:nvPr/>
        </p:nvSpPr>
        <p:spPr bwMode="auto">
          <a:xfrm>
            <a:off x="214282" y="1000108"/>
            <a:ext cx="8643998" cy="12144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mj-ea"/>
                <a:ea typeface="+mj-ea"/>
                <a:cs typeface="宋体" pitchFamily="2" charset="-122"/>
              </a:rPr>
              <a:t>1.</a:t>
            </a:r>
            <a:r>
              <a:rPr kumimoji="0" lang="zh-CN" altLang="en-US" b="1" i="0" u="none" strike="noStrike" cap="none" normalizeH="0" baseline="0" dirty="0" smtClean="0">
                <a:ln>
                  <a:noFill/>
                </a:ln>
                <a:solidFill>
                  <a:schemeClr val="tx1"/>
                </a:solidFill>
                <a:effectLst/>
                <a:latin typeface="+mj-ea"/>
                <a:ea typeface="+mj-ea"/>
                <a:cs typeface="宋体" pitchFamily="2" charset="-122"/>
              </a:rPr>
              <a:t>插入事务</a:t>
            </a:r>
            <a:endParaRPr kumimoji="0" lang="zh-CN" altLang="en-US" b="0" i="0" u="none" strike="noStrike" cap="none" normalizeH="0" baseline="0" dirty="0" smtClean="0">
              <a:ln>
                <a:noFill/>
              </a:ln>
              <a:solidFill>
                <a:schemeClr val="tx1"/>
              </a:solidFill>
              <a:effectLst/>
              <a:latin typeface="+mj-ea"/>
              <a:ea typeface="+mj-ea"/>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j-ea"/>
                <a:ea typeface="+mj-ea"/>
                <a:cs typeface="宋体" pitchFamily="2" charset="-122"/>
              </a:rPr>
              <a:t>    插入事务是用于把功能分为若干部分，在统计性能指标时，可以对不同的事务分别作统计。如果对脚本不是太熟悉，可以在录制的时候，逐步插入。也可以在录制完成之后，在脚本中插入。</a:t>
            </a:r>
          </a:p>
        </p:txBody>
      </p:sp>
      <p:sp>
        <p:nvSpPr>
          <p:cNvPr id="44035" name="Rectangle 3"/>
          <p:cNvSpPr>
            <a:spLocks noChangeArrowheads="1"/>
          </p:cNvSpPr>
          <p:nvPr/>
        </p:nvSpPr>
        <p:spPr bwMode="auto">
          <a:xfrm>
            <a:off x="285720" y="2214554"/>
            <a:ext cx="8429684"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altLang="zh-CN" sz="1600" b="1" dirty="0" smtClean="0">
                <a:latin typeface="+mj-ea"/>
                <a:ea typeface="+mj-ea"/>
                <a:cs typeface="宋体" pitchFamily="2" charset="-122"/>
              </a:rPr>
              <a:t>  </a:t>
            </a:r>
            <a:r>
              <a:rPr kumimoji="0" lang="zh-CN" sz="16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在录制时插入操作为：</a:t>
            </a:r>
            <a:r>
              <a:rPr kumimoji="0" lang="zh-CN" sz="1600" b="0" i="0" u="none" strike="noStrike" cap="none" normalizeH="0" baseline="0" dirty="0" smtClean="0">
                <a:ln>
                  <a:noFill/>
                </a:ln>
                <a:solidFill>
                  <a:schemeClr val="tx1"/>
                </a:solidFill>
                <a:effectLst/>
                <a:latin typeface="+mj-ea"/>
                <a:ea typeface="+mj-ea"/>
                <a:cs typeface="宋体" pitchFamily="2" charset="-122"/>
              </a:rPr>
              <a:t>录制某个功能开始前</a:t>
            </a:r>
            <a:r>
              <a:rPr kumimoji="0" lang="zh-CN" altLang="en-US" sz="1600" b="0" i="0" u="none" strike="noStrike" cap="none" normalizeH="0" baseline="0" dirty="0" smtClean="0">
                <a:ln>
                  <a:noFill/>
                </a:ln>
                <a:solidFill>
                  <a:schemeClr val="tx1"/>
                </a:solidFill>
                <a:effectLst/>
                <a:latin typeface="+mj-ea"/>
                <a:ea typeface="+mj-ea"/>
                <a:cs typeface="宋体" pitchFamily="2" charset="-122"/>
                <a:sym typeface="Wingdings" pitchFamily="2" charset="2"/>
              </a:rPr>
              <a:t></a:t>
            </a:r>
            <a:r>
              <a:rPr kumimoji="0" lang="zh-CN" altLang="en-US" sz="1600" b="0" i="0" u="none" strike="noStrike" cap="none" normalizeH="0" baseline="0" dirty="0" smtClean="0">
                <a:ln>
                  <a:noFill/>
                </a:ln>
                <a:solidFill>
                  <a:schemeClr val="tx1"/>
                </a:solidFill>
                <a:effectLst/>
                <a:latin typeface="+mj-ea"/>
                <a:ea typeface="+mj-ea"/>
                <a:cs typeface="宋体" pitchFamily="2" charset="-122"/>
              </a:rPr>
              <a:t>单击插入事务的起始点</a:t>
            </a:r>
            <a:r>
              <a:rPr kumimoji="0" lang="zh-CN" altLang="en-US" sz="1600" b="0" i="0" u="none" strike="noStrike" cap="none" normalizeH="0" baseline="0" dirty="0" smtClean="0">
                <a:ln>
                  <a:noFill/>
                </a:ln>
                <a:solidFill>
                  <a:schemeClr val="tx1"/>
                </a:solidFill>
                <a:effectLst/>
                <a:latin typeface="+mj-ea"/>
                <a:ea typeface="+mj-ea"/>
                <a:cs typeface="宋体" pitchFamily="2" charset="-122"/>
                <a:sym typeface="Wingdings" pitchFamily="2" charset="2"/>
              </a:rPr>
              <a:t></a:t>
            </a:r>
            <a:r>
              <a:rPr kumimoji="0" lang="zh-CN" altLang="en-US" sz="1600" b="0" i="0" u="none" strike="noStrike" cap="none" normalizeH="0" baseline="0" dirty="0" smtClean="0">
                <a:ln>
                  <a:noFill/>
                </a:ln>
                <a:solidFill>
                  <a:schemeClr val="tx1"/>
                </a:solidFill>
                <a:effectLst/>
                <a:latin typeface="+mj-ea"/>
                <a:ea typeface="+mj-ea"/>
                <a:cs typeface="宋体" pitchFamily="2" charset="-122"/>
              </a:rPr>
              <a:t>录制，直到某个功能结束</a:t>
            </a:r>
            <a:r>
              <a:rPr kumimoji="0" lang="zh-CN" altLang="en-US" sz="1600" b="0" i="0" u="none" strike="noStrike" cap="none" normalizeH="0" baseline="0" dirty="0" smtClean="0">
                <a:ln>
                  <a:noFill/>
                </a:ln>
                <a:solidFill>
                  <a:schemeClr val="tx1"/>
                </a:solidFill>
                <a:effectLst/>
                <a:latin typeface="+mj-ea"/>
                <a:ea typeface="+mj-ea"/>
                <a:cs typeface="宋体" pitchFamily="2" charset="-122"/>
                <a:sym typeface="Wingdings" pitchFamily="2" charset="2"/>
              </a:rPr>
              <a:t></a:t>
            </a:r>
            <a:r>
              <a:rPr kumimoji="0" lang="zh-CN" altLang="en-US" sz="1600" b="0" i="0" u="none" strike="noStrike" cap="none" normalizeH="0" baseline="0" dirty="0" smtClean="0">
                <a:ln>
                  <a:noFill/>
                </a:ln>
                <a:solidFill>
                  <a:schemeClr val="tx1"/>
                </a:solidFill>
                <a:effectLst/>
                <a:latin typeface="+mj-ea"/>
                <a:ea typeface="+mj-ea"/>
                <a:cs typeface="宋体" pitchFamily="2" charset="-122"/>
              </a:rPr>
              <a:t>插入事务的结束点。</a:t>
            </a:r>
            <a:endParaRPr kumimoji="0" lang="zh-CN" altLang="en-US" sz="1600" b="0" i="0" u="none" strike="noStrike" cap="none" normalizeH="0" baseline="0" dirty="0" smtClean="0">
              <a:ln>
                <a:noFill/>
              </a:ln>
              <a:solidFill>
                <a:schemeClr val="tx1"/>
              </a:solidFill>
              <a:effectLst/>
              <a:latin typeface="+mj-ea"/>
              <a:ea typeface="+mj-ea"/>
              <a:cs typeface="宋体" pitchFamily="2" charset="-122"/>
              <a:sym typeface="Wingdings" pitchFamily="2" charset="2"/>
            </a:endParaRPr>
          </a:p>
        </p:txBody>
      </p:sp>
      <p:sp>
        <p:nvSpPr>
          <p:cNvPr id="44037" name="Rectangle 5"/>
          <p:cNvSpPr>
            <a:spLocks noChangeArrowheads="1"/>
          </p:cNvSpPr>
          <p:nvPr/>
        </p:nvSpPr>
        <p:spPr bwMode="auto">
          <a:xfrm>
            <a:off x="285720" y="2857496"/>
            <a:ext cx="4071966" cy="192360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spcAft>
                <a:spcPts val="600"/>
              </a:spcAft>
            </a:pPr>
            <a:r>
              <a:rPr kumimoji="0" lang="en-US" altLang="zh-CN" sz="1600" b="1" i="0" u="none" strike="noStrike" cap="none" normalizeH="0" baseline="0" dirty="0" smtClean="0">
                <a:ln>
                  <a:noFill/>
                </a:ln>
                <a:solidFill>
                  <a:schemeClr val="tx1"/>
                </a:solidFill>
                <a:effectLst/>
                <a:latin typeface="+mj-ea"/>
                <a:ea typeface="+mj-ea"/>
                <a:cs typeface="宋体" pitchFamily="2" charset="-122"/>
              </a:rPr>
              <a:t>  </a:t>
            </a:r>
            <a:r>
              <a:rPr kumimoji="0" lang="zh-CN" sz="1600" b="1" i="0" u="none" strike="noStrike" cap="none" normalizeH="0" baseline="0" dirty="0" smtClean="0">
                <a:ln>
                  <a:noFill/>
                </a:ln>
                <a:solidFill>
                  <a:schemeClr val="tx1"/>
                </a:solidFill>
                <a:effectLst/>
                <a:latin typeface="+mj-ea"/>
                <a:ea typeface="+mj-ea"/>
                <a:cs typeface="宋体" pitchFamily="2" charset="-122"/>
              </a:rPr>
              <a:t>在脚本的插入方式为：</a:t>
            </a:r>
            <a:endParaRPr kumimoji="0" lang="zh-CN" sz="1600" b="0" i="0" u="none" strike="noStrike" cap="none" normalizeH="0" baseline="0" dirty="0" smtClean="0">
              <a:ln>
                <a:noFill/>
              </a:ln>
              <a:solidFill>
                <a:schemeClr val="tx1"/>
              </a:solidFill>
              <a:effectLst/>
              <a:latin typeface="+mj-ea"/>
              <a:ea typeface="+mj-ea"/>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600" i="0" u="none" strike="noStrike" cap="none" normalizeH="0" baseline="0" dirty="0" smtClean="0">
                <a:ln>
                  <a:noFill/>
                </a:ln>
                <a:solidFill>
                  <a:schemeClr val="tx1"/>
                </a:solidFill>
                <a:effectLst/>
                <a:latin typeface="+mj-ea"/>
                <a:ea typeface="+mj-ea"/>
                <a:cs typeface="宋体" pitchFamily="2" charset="-122"/>
              </a:rPr>
              <a:t>插入事务起始点：</a:t>
            </a:r>
          </a:p>
          <a:p>
            <a:pPr lvl="0"/>
            <a:r>
              <a:rPr kumimoji="0" lang="zh-CN" sz="1600" b="0" i="0" u="none" strike="noStrike" cap="none" normalizeH="0" baseline="0" dirty="0" smtClean="0">
                <a:ln>
                  <a:noFill/>
                </a:ln>
                <a:solidFill>
                  <a:schemeClr val="tx1"/>
                </a:solidFill>
                <a:effectLst/>
                <a:latin typeface="+mj-ea"/>
                <a:ea typeface="+mj-ea"/>
                <a:cs typeface="宋体" pitchFamily="2" charset="-122"/>
              </a:rPr>
              <a:t>单击某个功能起始前的空白处</a:t>
            </a:r>
            <a:r>
              <a:rPr kumimoji="0" lang="zh-CN" altLang="en-US" sz="1600" b="0" i="0" u="none" strike="noStrike" cap="none" normalizeH="0" baseline="0" dirty="0" smtClean="0">
                <a:ln>
                  <a:noFill/>
                </a:ln>
                <a:solidFill>
                  <a:schemeClr val="tx1"/>
                </a:solidFill>
                <a:effectLst/>
                <a:latin typeface="+mj-ea"/>
                <a:ea typeface="+mj-ea"/>
                <a:cs typeface="宋体" pitchFamily="2" charset="-122"/>
                <a:sym typeface="Wingdings" pitchFamily="2" charset="2"/>
              </a:rPr>
              <a:t></a:t>
            </a:r>
            <a:r>
              <a:rPr kumimoji="0" lang="zh-CN" altLang="en-US" sz="1600" b="0" i="0" u="none" strike="noStrike" cap="none" normalizeH="0" baseline="0" dirty="0" smtClean="0">
                <a:ln>
                  <a:noFill/>
                </a:ln>
                <a:solidFill>
                  <a:schemeClr val="tx1"/>
                </a:solidFill>
                <a:effectLst/>
                <a:latin typeface="+mj-ea"/>
                <a:ea typeface="+mj-ea"/>
                <a:cs typeface="宋体" pitchFamily="2" charset="-122"/>
              </a:rPr>
              <a:t>右键鼠标</a:t>
            </a:r>
            <a:r>
              <a:rPr kumimoji="0" lang="zh-CN" altLang="en-US" sz="1600" b="0" i="0" u="none" strike="noStrike" cap="none" normalizeH="0" baseline="0" dirty="0" smtClean="0">
                <a:ln>
                  <a:noFill/>
                </a:ln>
                <a:solidFill>
                  <a:schemeClr val="tx1"/>
                </a:solidFill>
                <a:effectLst/>
                <a:latin typeface="+mj-ea"/>
                <a:ea typeface="+mj-ea"/>
                <a:cs typeface="宋体" pitchFamily="2" charset="-122"/>
                <a:sym typeface="Wingdings" pitchFamily="2" charset="2"/>
              </a:rPr>
              <a:t></a:t>
            </a:r>
            <a:r>
              <a:rPr kumimoji="0" lang="en-US" altLang="zh-CN" sz="1600" b="0" i="0" u="none" strike="noStrike" cap="none" normalizeH="0" baseline="0" dirty="0" err="1" smtClean="0">
                <a:ln>
                  <a:noFill/>
                </a:ln>
                <a:solidFill>
                  <a:schemeClr val="tx1"/>
                </a:solidFill>
                <a:effectLst/>
                <a:latin typeface="+mj-ea"/>
                <a:ea typeface="+mj-ea"/>
                <a:cs typeface="宋体" pitchFamily="2" charset="-122"/>
              </a:rPr>
              <a:t>insert</a:t>
            </a:r>
            <a:r>
              <a:rPr kumimoji="0" lang="en-US" altLang="zh-CN" sz="1600" b="0" i="0" u="none" strike="noStrike" cap="none" normalizeH="0" baseline="0" dirty="0" err="1" smtClean="0">
                <a:ln>
                  <a:noFill/>
                </a:ln>
                <a:solidFill>
                  <a:schemeClr val="tx1"/>
                </a:solidFill>
                <a:effectLst/>
                <a:latin typeface="+mj-ea"/>
                <a:ea typeface="+mj-ea"/>
                <a:cs typeface="宋体" pitchFamily="2" charset="-122"/>
                <a:sym typeface="Wingdings" pitchFamily="2" charset="2"/>
              </a:rPr>
              <a:t></a:t>
            </a:r>
            <a:r>
              <a:rPr kumimoji="0" lang="en-US" altLang="zh-CN" sz="1600" b="0" i="0" u="none" strike="noStrike" cap="none" normalizeH="0" baseline="0" dirty="0" err="1" smtClean="0">
                <a:ln>
                  <a:noFill/>
                </a:ln>
                <a:solidFill>
                  <a:schemeClr val="tx1"/>
                </a:solidFill>
                <a:effectLst/>
                <a:latin typeface="+mj-ea"/>
                <a:ea typeface="+mj-ea"/>
                <a:cs typeface="宋体" pitchFamily="2" charset="-122"/>
              </a:rPr>
              <a:t>start</a:t>
            </a:r>
            <a:r>
              <a:rPr kumimoji="0" lang="en-US" altLang="zh-CN" sz="1600" b="0" i="0" u="none" strike="noStrike" cap="none" normalizeH="0" baseline="0" dirty="0" smtClean="0">
                <a:ln>
                  <a:noFill/>
                </a:ln>
                <a:solidFill>
                  <a:schemeClr val="tx1"/>
                </a:solidFill>
                <a:effectLst/>
                <a:latin typeface="+mj-ea"/>
                <a:ea typeface="+mj-ea"/>
                <a:cs typeface="宋体" pitchFamily="2" charset="-122"/>
              </a:rPr>
              <a:t> transaction</a:t>
            </a:r>
            <a:r>
              <a:rPr kumimoji="0" lang="en-US" altLang="zh-CN" sz="1600" b="0" i="0" u="none" strike="noStrike" cap="none" normalizeH="0" baseline="0" dirty="0" smtClean="0">
                <a:ln>
                  <a:noFill/>
                </a:ln>
                <a:solidFill>
                  <a:schemeClr val="tx1"/>
                </a:solidFill>
                <a:effectLst/>
                <a:latin typeface="+mj-ea"/>
                <a:ea typeface="+mj-ea"/>
                <a:cs typeface="宋体" pitchFamily="2" charset="-122"/>
                <a:sym typeface="Wingdings" pitchFamily="2" charset="2"/>
              </a:rPr>
              <a:t></a:t>
            </a:r>
            <a:r>
              <a:rPr kumimoji="0" lang="zh-CN" altLang="en-US" sz="1600" b="0" i="0" u="none" strike="noStrike" cap="none" normalizeH="0" baseline="0" dirty="0" smtClean="0">
                <a:ln>
                  <a:noFill/>
                </a:ln>
                <a:solidFill>
                  <a:schemeClr val="tx1"/>
                </a:solidFill>
                <a:effectLst/>
                <a:latin typeface="+mj-ea"/>
                <a:ea typeface="+mj-ea"/>
                <a:cs typeface="宋体" pitchFamily="2" charset="-122"/>
              </a:rPr>
              <a:t>命名</a:t>
            </a:r>
            <a:r>
              <a:rPr kumimoji="0" lang="zh-CN" altLang="en-US" sz="1600" b="0" i="0" u="none" strike="noStrike" cap="none" normalizeH="0" baseline="0" dirty="0" smtClean="0">
                <a:ln>
                  <a:noFill/>
                </a:ln>
                <a:solidFill>
                  <a:schemeClr val="tx1"/>
                </a:solidFill>
                <a:effectLst/>
                <a:latin typeface="+mj-ea"/>
                <a:ea typeface="+mj-ea"/>
                <a:cs typeface="宋体" pitchFamily="2" charset="-122"/>
                <a:sym typeface="Wingdings" pitchFamily="2" charset="2"/>
              </a:rPr>
              <a:t></a:t>
            </a:r>
            <a:r>
              <a:rPr kumimoji="0" lang="en-US" altLang="zh-CN" sz="1600" b="0" i="0" u="none" strike="noStrike" cap="none" normalizeH="0" baseline="0" dirty="0" smtClean="0">
                <a:ln>
                  <a:noFill/>
                </a:ln>
                <a:solidFill>
                  <a:schemeClr val="tx1"/>
                </a:solidFill>
                <a:effectLst/>
                <a:latin typeface="+mj-ea"/>
                <a:ea typeface="+mj-ea"/>
                <a:cs typeface="宋体" pitchFamily="2" charset="-122"/>
              </a:rPr>
              <a:t>OK</a:t>
            </a:r>
            <a:r>
              <a:rPr kumimoji="0" lang="zh-CN" altLang="en-US" sz="1600" b="0" i="0" u="none" strike="noStrike" cap="none" normalizeH="0" baseline="0" dirty="0" smtClean="0">
                <a:ln>
                  <a:noFill/>
                </a:ln>
                <a:solidFill>
                  <a:schemeClr val="tx1"/>
                </a:solidFill>
                <a:effectLst/>
                <a:latin typeface="+mj-ea"/>
                <a:ea typeface="+mj-ea"/>
                <a:cs typeface="宋体" pitchFamily="2" charset="-122"/>
                <a:sym typeface="Wingdings" pitchFamily="2" charset="2"/>
              </a:rPr>
              <a:t>。</a:t>
            </a:r>
            <a:r>
              <a:rPr lang="zh-CN" altLang="en-US" sz="1600" dirty="0" smtClean="0">
                <a:latin typeface="+mj-ea"/>
                <a:ea typeface="+mj-ea"/>
                <a:cs typeface="宋体" pitchFamily="2" charset="-122"/>
              </a:rPr>
              <a:t>系统自动在脚本语句中插入如下语句</a:t>
            </a:r>
            <a:r>
              <a:rPr lang="en-US" altLang="zh-CN" sz="1600" dirty="0" smtClean="0">
                <a:latin typeface="+mj-ea"/>
                <a:ea typeface="+mj-ea"/>
                <a:cs typeface="宋体" pitchFamily="2" charset="-122"/>
              </a:rPr>
              <a:t>:</a:t>
            </a:r>
          </a:p>
          <a:p>
            <a:pPr lvl="0" eaLnBrk="0" hangingPunct="0"/>
            <a:r>
              <a:rPr lang="en-US" altLang="zh-CN" sz="1600" dirty="0" err="1" smtClean="0">
                <a:latin typeface="+mj-ea"/>
                <a:ea typeface="+mj-ea"/>
                <a:cs typeface="宋体" pitchFamily="2" charset="-122"/>
              </a:rPr>
              <a:t>lr_start_transaction</a:t>
            </a:r>
            <a:r>
              <a:rPr lang="en-US" altLang="zh-CN" sz="1600" dirty="0" smtClean="0">
                <a:latin typeface="+mj-ea"/>
                <a:ea typeface="+mj-ea"/>
                <a:cs typeface="宋体" pitchFamily="2" charset="-122"/>
              </a:rPr>
              <a:t>("</a:t>
            </a:r>
            <a:r>
              <a:rPr lang="zh-CN" altLang="en-US" sz="1600" dirty="0" smtClean="0">
                <a:latin typeface="+mj-ea"/>
                <a:ea typeface="+mj-ea"/>
                <a:cs typeface="宋体" pitchFamily="2" charset="-122"/>
              </a:rPr>
              <a:t>登录</a:t>
            </a:r>
            <a:r>
              <a:rPr lang="en-US" altLang="zh-CN" sz="1600" dirty="0" smtClean="0">
                <a:latin typeface="+mj-ea"/>
                <a:ea typeface="+mj-ea"/>
                <a:cs typeface="宋体" pitchFamily="2" charset="-122"/>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smtClean="0">
              <a:ln>
                <a:noFill/>
              </a:ln>
              <a:solidFill>
                <a:schemeClr val="tx1"/>
              </a:solidFill>
              <a:effectLst/>
              <a:latin typeface="+mj-ea"/>
              <a:ea typeface="+mj-ea"/>
              <a:cs typeface="宋体" pitchFamily="2" charset="-122"/>
              <a:sym typeface="Wingdings" pitchFamily="2" charset="2"/>
            </a:endParaRPr>
          </a:p>
        </p:txBody>
      </p:sp>
      <p:sp>
        <p:nvSpPr>
          <p:cNvPr id="44040" name="Rectangle 8"/>
          <p:cNvSpPr>
            <a:spLocks noChangeArrowheads="1"/>
          </p:cNvSpPr>
          <p:nvPr/>
        </p:nvSpPr>
        <p:spPr bwMode="auto">
          <a:xfrm>
            <a:off x="357158" y="4572008"/>
            <a:ext cx="4071966" cy="18573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dirty="0" smtClean="0">
                <a:ln>
                  <a:noFill/>
                </a:ln>
                <a:solidFill>
                  <a:schemeClr val="tx1"/>
                </a:solidFill>
                <a:effectLst/>
                <a:latin typeface="+mj-ea"/>
                <a:ea typeface="+mj-ea"/>
                <a:cs typeface="宋体" pitchFamily="2" charset="-122"/>
              </a:rPr>
              <a:t>插入事务结束点：</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mj-ea"/>
                <a:ea typeface="+mj-ea"/>
                <a:cs typeface="宋体" pitchFamily="2" charset="-122"/>
              </a:rPr>
              <a:t>单击某个功能结束后的空白处</a:t>
            </a:r>
            <a:r>
              <a:rPr kumimoji="0" lang="zh-CN" altLang="en-US" sz="1600" b="0" i="0" u="none" strike="noStrike" cap="none" normalizeH="0" baseline="0" dirty="0" smtClean="0">
                <a:ln>
                  <a:noFill/>
                </a:ln>
                <a:solidFill>
                  <a:schemeClr val="tx1"/>
                </a:solidFill>
                <a:effectLst/>
                <a:latin typeface="+mj-ea"/>
                <a:ea typeface="+mj-ea"/>
                <a:cs typeface="宋体" pitchFamily="2" charset="-122"/>
                <a:sym typeface="Wingdings" pitchFamily="2" charset="2"/>
              </a:rPr>
              <a:t></a:t>
            </a:r>
            <a:r>
              <a:rPr kumimoji="0" lang="zh-CN" altLang="en-US" sz="1600" b="0" i="0" u="none" strike="noStrike" cap="none" normalizeH="0" baseline="0" dirty="0" smtClean="0">
                <a:ln>
                  <a:noFill/>
                </a:ln>
                <a:solidFill>
                  <a:schemeClr val="tx1"/>
                </a:solidFill>
                <a:effectLst/>
                <a:latin typeface="+mj-ea"/>
                <a:ea typeface="+mj-ea"/>
                <a:cs typeface="宋体" pitchFamily="2" charset="-122"/>
              </a:rPr>
              <a:t>右键鼠标</a:t>
            </a:r>
            <a:r>
              <a:rPr kumimoji="0" lang="zh-CN" altLang="en-US" sz="1600" b="0" i="0" u="none" strike="noStrike" cap="none" normalizeH="0" baseline="0" dirty="0" smtClean="0">
                <a:ln>
                  <a:noFill/>
                </a:ln>
                <a:solidFill>
                  <a:schemeClr val="tx1"/>
                </a:solidFill>
                <a:effectLst/>
                <a:latin typeface="+mj-ea"/>
                <a:ea typeface="+mj-ea"/>
                <a:cs typeface="宋体" pitchFamily="2" charset="-122"/>
                <a:sym typeface="Wingdings" pitchFamily="2" charset="2"/>
              </a:rPr>
              <a:t></a:t>
            </a:r>
            <a:r>
              <a:rPr kumimoji="0" lang="en-US" altLang="zh-CN" sz="1600" b="0" i="0" u="none" strike="noStrike" cap="none" normalizeH="0" baseline="0" dirty="0" err="1" smtClean="0">
                <a:ln>
                  <a:noFill/>
                </a:ln>
                <a:solidFill>
                  <a:schemeClr val="tx1"/>
                </a:solidFill>
                <a:effectLst/>
                <a:latin typeface="+mj-ea"/>
                <a:ea typeface="+mj-ea"/>
                <a:cs typeface="宋体" pitchFamily="2" charset="-122"/>
              </a:rPr>
              <a:t>insert</a:t>
            </a:r>
            <a:r>
              <a:rPr kumimoji="0" lang="en-US" altLang="zh-CN" sz="1600" b="0" i="0" u="none" strike="noStrike" cap="none" normalizeH="0" baseline="0" dirty="0" err="1" smtClean="0">
                <a:ln>
                  <a:noFill/>
                </a:ln>
                <a:solidFill>
                  <a:schemeClr val="tx1"/>
                </a:solidFill>
                <a:effectLst/>
                <a:latin typeface="+mj-ea"/>
                <a:ea typeface="+mj-ea"/>
                <a:cs typeface="宋体" pitchFamily="2" charset="-122"/>
                <a:sym typeface="Wingdings" pitchFamily="2" charset="2"/>
              </a:rPr>
              <a:t></a:t>
            </a:r>
            <a:r>
              <a:rPr kumimoji="0" lang="en-US" altLang="zh-CN" sz="1600" b="0" i="0" u="none" strike="noStrike" cap="none" normalizeH="0" baseline="0" dirty="0" err="1" smtClean="0">
                <a:ln>
                  <a:noFill/>
                </a:ln>
                <a:solidFill>
                  <a:schemeClr val="tx1"/>
                </a:solidFill>
                <a:effectLst/>
                <a:latin typeface="+mj-ea"/>
                <a:ea typeface="+mj-ea"/>
                <a:cs typeface="宋体" pitchFamily="2" charset="-122"/>
              </a:rPr>
              <a:t>end</a:t>
            </a:r>
            <a:r>
              <a:rPr kumimoji="0" lang="en-US" altLang="zh-CN" sz="1600" b="0" i="0" u="none" strike="noStrike" cap="none" normalizeH="0" baseline="0" dirty="0" smtClean="0">
                <a:ln>
                  <a:noFill/>
                </a:ln>
                <a:solidFill>
                  <a:schemeClr val="tx1"/>
                </a:solidFill>
                <a:effectLst/>
                <a:latin typeface="+mj-ea"/>
                <a:ea typeface="+mj-ea"/>
                <a:cs typeface="宋体" pitchFamily="2" charset="-122"/>
              </a:rPr>
              <a:t> transaction</a:t>
            </a:r>
            <a:r>
              <a:rPr kumimoji="0" lang="en-US" altLang="zh-CN" sz="1600" b="0" i="0" u="none" strike="noStrike" cap="none" normalizeH="0" baseline="0" dirty="0" smtClean="0">
                <a:ln>
                  <a:noFill/>
                </a:ln>
                <a:solidFill>
                  <a:schemeClr val="tx1"/>
                </a:solidFill>
                <a:effectLst/>
                <a:latin typeface="+mj-ea"/>
                <a:ea typeface="+mj-ea"/>
                <a:cs typeface="宋体" pitchFamily="2" charset="-122"/>
                <a:sym typeface="Wingdings" pitchFamily="2" charset="2"/>
              </a:rPr>
              <a:t></a:t>
            </a:r>
            <a:r>
              <a:rPr kumimoji="0" lang="zh-CN" altLang="en-US" sz="1600" b="0" i="0" u="none" strike="noStrike" cap="none" normalizeH="0" baseline="0" dirty="0" smtClean="0">
                <a:ln>
                  <a:noFill/>
                </a:ln>
                <a:solidFill>
                  <a:schemeClr val="tx1"/>
                </a:solidFill>
                <a:effectLst/>
                <a:latin typeface="+mj-ea"/>
                <a:ea typeface="+mj-ea"/>
                <a:cs typeface="宋体" pitchFamily="2" charset="-122"/>
              </a:rPr>
              <a:t>命名（与起始点的名字一致）</a:t>
            </a:r>
            <a:r>
              <a:rPr kumimoji="0" lang="zh-CN" altLang="en-US" sz="1600" b="0" i="0" u="none" strike="noStrike" cap="none" normalizeH="0" baseline="0" dirty="0" smtClean="0">
                <a:ln>
                  <a:noFill/>
                </a:ln>
                <a:solidFill>
                  <a:schemeClr val="tx1"/>
                </a:solidFill>
                <a:effectLst/>
                <a:latin typeface="+mj-ea"/>
                <a:ea typeface="+mj-ea"/>
                <a:cs typeface="宋体" pitchFamily="2" charset="-122"/>
                <a:sym typeface="Wingdings" pitchFamily="2" charset="2"/>
              </a:rPr>
              <a:t></a:t>
            </a:r>
            <a:r>
              <a:rPr kumimoji="0" lang="en-US" altLang="zh-CN" sz="1600" b="0" i="0" u="none" strike="noStrike" cap="none" normalizeH="0" baseline="0" dirty="0" smtClean="0">
                <a:ln>
                  <a:noFill/>
                </a:ln>
                <a:solidFill>
                  <a:schemeClr val="tx1"/>
                </a:solidFill>
                <a:effectLst/>
                <a:latin typeface="+mj-ea"/>
                <a:ea typeface="+mj-ea"/>
                <a:cs typeface="宋体" pitchFamily="2" charset="-122"/>
              </a:rPr>
              <a:t>OK</a:t>
            </a:r>
            <a:r>
              <a:rPr kumimoji="0" lang="zh-CN" altLang="en-US" sz="1600" b="0" i="0" u="none" strike="noStrike" cap="none" normalizeH="0" baseline="0" dirty="0" smtClean="0">
                <a:ln>
                  <a:noFill/>
                </a:ln>
                <a:solidFill>
                  <a:schemeClr val="tx1"/>
                </a:solidFill>
                <a:effectLst/>
                <a:latin typeface="+mj-ea"/>
                <a:ea typeface="+mj-ea"/>
                <a:cs typeface="宋体" pitchFamily="2" charset="-122"/>
                <a:sym typeface="Wingdings" pitchFamily="2" charset="2"/>
              </a:rPr>
              <a:t>。</a:t>
            </a:r>
          </a:p>
          <a:p>
            <a:pPr lvl="0"/>
            <a:r>
              <a:rPr lang="zh-CN" altLang="en-US" sz="1600" dirty="0" smtClean="0">
                <a:latin typeface="+mj-ea"/>
                <a:ea typeface="+mj-ea"/>
                <a:cs typeface="宋体" pitchFamily="2" charset="-122"/>
              </a:rPr>
              <a:t>系统自动在脚本语句中插入如下语句</a:t>
            </a:r>
            <a:r>
              <a:rPr lang="en-US" altLang="zh-CN" sz="1600" dirty="0" smtClean="0">
                <a:latin typeface="+mj-ea"/>
                <a:ea typeface="+mj-ea"/>
                <a:cs typeface="宋体" pitchFamily="2" charset="-122"/>
              </a:rPr>
              <a:t>:</a:t>
            </a:r>
          </a:p>
          <a:p>
            <a:pPr lvl="0" eaLnBrk="0" hangingPunct="0"/>
            <a:r>
              <a:rPr lang="en-US" altLang="zh-CN" sz="1600" dirty="0" err="1" smtClean="0">
                <a:latin typeface="+mj-ea"/>
                <a:ea typeface="+mj-ea"/>
                <a:cs typeface="宋体" pitchFamily="2" charset="-122"/>
              </a:rPr>
              <a:t>lr_end_transaction</a:t>
            </a:r>
            <a:r>
              <a:rPr lang="en-US" altLang="zh-CN" sz="1600" dirty="0" smtClean="0">
                <a:latin typeface="+mj-ea"/>
                <a:ea typeface="+mj-ea"/>
                <a:cs typeface="宋体" pitchFamily="2" charset="-122"/>
              </a:rPr>
              <a:t>("</a:t>
            </a:r>
            <a:r>
              <a:rPr lang="zh-CN" altLang="en-US" sz="1600" dirty="0" smtClean="0">
                <a:latin typeface="+mj-ea"/>
                <a:ea typeface="+mj-ea"/>
                <a:cs typeface="宋体" pitchFamily="2" charset="-122"/>
              </a:rPr>
              <a:t>登录</a:t>
            </a:r>
            <a:r>
              <a:rPr lang="en-US" altLang="zh-CN" sz="1600" dirty="0" smtClean="0">
                <a:latin typeface="+mj-ea"/>
                <a:ea typeface="+mj-ea"/>
                <a:cs typeface="宋体" pitchFamily="2" charset="-122"/>
              </a:rPr>
              <a:t>",LR_AUTO);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mj-ea"/>
              <a:ea typeface="+mj-ea"/>
              <a:cs typeface="宋体" pitchFamily="2" charset="-122"/>
              <a:sym typeface="Wingdings" pitchFamily="2" charset="2"/>
            </a:endParaRPr>
          </a:p>
        </p:txBody>
      </p:sp>
      <p:pic>
        <p:nvPicPr>
          <p:cNvPr id="12" name="图片 11"/>
          <p:cNvPicPr/>
          <p:nvPr/>
        </p:nvPicPr>
        <p:blipFill>
          <a:blip r:embed="rId2" cstate="print"/>
          <a:srcRect/>
          <a:stretch>
            <a:fillRect/>
          </a:stretch>
        </p:blipFill>
        <p:spPr bwMode="auto">
          <a:xfrm>
            <a:off x="4572000" y="3266848"/>
            <a:ext cx="3676650" cy="1104900"/>
          </a:xfrm>
          <a:prstGeom prst="rect">
            <a:avLst/>
          </a:prstGeom>
          <a:noFill/>
          <a:ln w="9525">
            <a:noFill/>
            <a:miter lim="800000"/>
            <a:headEnd/>
            <a:tailEnd/>
          </a:ln>
        </p:spPr>
      </p:pic>
      <p:pic>
        <p:nvPicPr>
          <p:cNvPr id="13" name="图片 12"/>
          <p:cNvPicPr/>
          <p:nvPr/>
        </p:nvPicPr>
        <p:blipFill>
          <a:blip r:embed="rId3" cstate="print"/>
          <a:srcRect/>
          <a:stretch>
            <a:fillRect/>
          </a:stretch>
        </p:blipFill>
        <p:spPr bwMode="auto">
          <a:xfrm>
            <a:off x="4572000" y="4643446"/>
            <a:ext cx="3676650" cy="1362075"/>
          </a:xfrm>
          <a:prstGeom prst="rect">
            <a:avLst/>
          </a:prstGeom>
          <a:noFill/>
          <a:ln w="9525">
            <a:noFill/>
            <a:miter lim="800000"/>
            <a:headEnd/>
            <a:tailEnd/>
          </a:ln>
        </p:spPr>
      </p:pic>
      <p:sp>
        <p:nvSpPr>
          <p:cNvPr id="14" name="矩形 13"/>
          <p:cNvSpPr/>
          <p:nvPr/>
        </p:nvSpPr>
        <p:spPr>
          <a:xfrm>
            <a:off x="428596" y="6286520"/>
            <a:ext cx="6143668" cy="338554"/>
          </a:xfrm>
          <a:prstGeom prst="rect">
            <a:avLst/>
          </a:prstGeom>
        </p:spPr>
        <p:txBody>
          <a:bodyPr wrap="square">
            <a:spAutoFit/>
          </a:bodyPr>
          <a:lstStyle/>
          <a:p>
            <a:r>
              <a:rPr lang="zh-CN" altLang="en-US" sz="1600" dirty="0" smtClean="0">
                <a:solidFill>
                  <a:schemeClr val="tx2"/>
                </a:solidFill>
              </a:rPr>
              <a:t>实例中可以分别设置两个事务：登录、新增门店。</a:t>
            </a:r>
            <a:endParaRPr lang="zh-CN" altLang="en-US" sz="1600" dirty="0">
              <a:solidFill>
                <a:schemeClr val="tx2"/>
              </a:solidFill>
            </a:endParaRPr>
          </a:p>
        </p:txBody>
      </p:sp>
      <p:pic>
        <p:nvPicPr>
          <p:cNvPr id="10" name="图片 9" descr="序号.jpg"/>
          <p:cNvPicPr>
            <a:picLocks noChangeAspect="1"/>
          </p:cNvPicPr>
          <p:nvPr/>
        </p:nvPicPr>
        <p:blipFill>
          <a:blip r:embed="rId4" cstate="print"/>
          <a:stretch>
            <a:fillRect/>
          </a:stretch>
        </p:blipFill>
        <p:spPr>
          <a:xfrm>
            <a:off x="357158" y="2928934"/>
            <a:ext cx="190500" cy="180975"/>
          </a:xfrm>
          <a:prstGeom prst="rect">
            <a:avLst/>
          </a:prstGeom>
        </p:spPr>
      </p:pic>
      <p:pic>
        <p:nvPicPr>
          <p:cNvPr id="11" name="图片 10" descr="序号.jpg"/>
          <p:cNvPicPr>
            <a:picLocks noChangeAspect="1"/>
          </p:cNvPicPr>
          <p:nvPr/>
        </p:nvPicPr>
        <p:blipFill>
          <a:blip r:embed="rId4" cstate="print"/>
          <a:stretch>
            <a:fillRect/>
          </a:stretch>
        </p:blipFill>
        <p:spPr>
          <a:xfrm>
            <a:off x="357158" y="2285992"/>
            <a:ext cx="190500" cy="180975"/>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创建</a:t>
            </a:r>
            <a:r>
              <a:rPr lang="en-US" dirty="0" smtClean="0"/>
              <a:t>Vuser</a:t>
            </a:r>
            <a:r>
              <a:rPr lang="zh-CN" altLang="en-US" dirty="0" smtClean="0"/>
              <a:t>脚本</a:t>
            </a:r>
            <a:r>
              <a:rPr lang="en-US" altLang="zh-CN" dirty="0" smtClean="0"/>
              <a:t>—</a:t>
            </a:r>
            <a:r>
              <a:rPr lang="zh-CN" altLang="en-US" dirty="0" smtClean="0"/>
              <a:t>增强</a:t>
            </a:r>
            <a:r>
              <a:rPr lang="en-US" altLang="zh-CN" dirty="0" smtClean="0"/>
              <a:t>/</a:t>
            </a:r>
            <a:r>
              <a:rPr lang="zh-CN" altLang="en-US" dirty="0" smtClean="0"/>
              <a:t>编辑脚本</a:t>
            </a:r>
            <a:endParaRPr lang="en-US" altLang="zh-CN" dirty="0" smtClean="0"/>
          </a:p>
        </p:txBody>
      </p:sp>
      <p:sp>
        <p:nvSpPr>
          <p:cNvPr id="40961" name="Rectangle 1"/>
          <p:cNvSpPr>
            <a:spLocks noChangeArrowheads="1"/>
          </p:cNvSpPr>
          <p:nvPr/>
        </p:nvSpPr>
        <p:spPr bwMode="auto">
          <a:xfrm>
            <a:off x="571472" y="915807"/>
            <a:ext cx="7816952"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mj-ea"/>
                <a:ea typeface="+mj-ea"/>
                <a:cs typeface="宋体" pitchFamily="2" charset="-122"/>
              </a:rPr>
              <a:t>2.</a:t>
            </a:r>
            <a:r>
              <a:rPr kumimoji="0" lang="zh-CN" altLang="en-US" b="1" i="0" u="none" strike="noStrike" cap="none" normalizeH="0" baseline="0" dirty="0" smtClean="0">
                <a:ln>
                  <a:noFill/>
                </a:ln>
                <a:solidFill>
                  <a:schemeClr val="tx1"/>
                </a:solidFill>
                <a:effectLst/>
                <a:latin typeface="+mj-ea"/>
                <a:ea typeface="+mj-ea"/>
                <a:cs typeface="宋体" pitchFamily="2" charset="-122"/>
              </a:rPr>
              <a:t>参数化</a:t>
            </a:r>
            <a:endParaRPr kumimoji="0" lang="zh-CN" altLang="en-US" b="0" i="0" u="none" strike="noStrike" cap="none" normalizeH="0" baseline="0" dirty="0" smtClean="0">
              <a:ln>
                <a:noFill/>
              </a:ln>
              <a:solidFill>
                <a:schemeClr val="tx1"/>
              </a:solidFill>
              <a:effectLst/>
              <a:latin typeface="+mj-ea"/>
              <a:ea typeface="+mj-ea"/>
              <a:cs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j-ea"/>
                <a:ea typeface="+mj-ea"/>
                <a:cs typeface="宋体" pitchFamily="2" charset="-122"/>
              </a:rPr>
              <a:t>  参数化的作用是在进行场景执行的时候，每个不同的虚拟用户可以按照参数的读取策略读取到参数值，以模拟不同用户在提交或者读取不同的数据。</a:t>
            </a:r>
          </a:p>
          <a:p>
            <a:pPr marL="0" marR="0" lvl="0" indent="2540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j-ea"/>
                <a:ea typeface="+mj-ea"/>
                <a:cs typeface="宋体" pitchFamily="2" charset="-122"/>
              </a:rPr>
              <a:t>  每个用户在界面上读取和提交的信息都不太相同，因此一般都需要参数化，其它与输入信息对应的比如用户</a:t>
            </a:r>
            <a:r>
              <a:rPr kumimoji="0" lang="en-US" altLang="zh-CN" b="0" i="0" u="none" strike="noStrike" cap="none" normalizeH="0" baseline="0" dirty="0" smtClean="0">
                <a:ln>
                  <a:noFill/>
                </a:ln>
                <a:solidFill>
                  <a:schemeClr val="tx1"/>
                </a:solidFill>
                <a:effectLst/>
                <a:latin typeface="+mj-ea"/>
                <a:ea typeface="+mj-ea"/>
                <a:cs typeface="宋体" pitchFamily="2" charset="-122"/>
              </a:rPr>
              <a:t>id</a:t>
            </a:r>
            <a:r>
              <a:rPr kumimoji="0" lang="zh-CN" altLang="en-US" b="0" i="0" u="none" strike="noStrike" cap="none" normalizeH="0" baseline="0" dirty="0" smtClean="0">
                <a:ln>
                  <a:noFill/>
                </a:ln>
                <a:solidFill>
                  <a:schemeClr val="tx1"/>
                </a:solidFill>
                <a:effectLst/>
                <a:latin typeface="+mj-ea"/>
                <a:ea typeface="+mj-ea"/>
                <a:cs typeface="宋体" pitchFamily="2" charset="-122"/>
              </a:rPr>
              <a:t>之类的信息也需要参数化；另外，录制环境绝大多数情况下与执行环境不一致，因此一般需要对</a:t>
            </a:r>
            <a:r>
              <a:rPr kumimoji="0" lang="en-US" altLang="zh-CN" b="0" i="0" u="none" strike="noStrike" cap="none" normalizeH="0" baseline="0" dirty="0" smtClean="0">
                <a:ln>
                  <a:noFill/>
                </a:ln>
                <a:solidFill>
                  <a:schemeClr val="tx1"/>
                </a:solidFill>
                <a:effectLst/>
                <a:latin typeface="+mj-ea"/>
                <a:ea typeface="+mj-ea"/>
                <a:cs typeface="宋体" pitchFamily="2" charset="-122"/>
              </a:rPr>
              <a:t>IP</a:t>
            </a:r>
            <a:r>
              <a:rPr kumimoji="0" lang="zh-CN" altLang="en-US" b="0" i="0" u="none" strike="noStrike" cap="none" normalizeH="0" baseline="0" dirty="0" smtClean="0">
                <a:ln>
                  <a:noFill/>
                </a:ln>
                <a:solidFill>
                  <a:schemeClr val="tx1"/>
                </a:solidFill>
                <a:effectLst/>
                <a:latin typeface="+mj-ea"/>
                <a:ea typeface="+mj-ea"/>
                <a:cs typeface="宋体" pitchFamily="2" charset="-122"/>
              </a:rPr>
              <a:t>、端口或者域名做参数化。</a:t>
            </a:r>
          </a:p>
        </p:txBody>
      </p:sp>
      <p:sp>
        <p:nvSpPr>
          <p:cNvPr id="4" name="矩形 3"/>
          <p:cNvSpPr/>
          <p:nvPr/>
        </p:nvSpPr>
        <p:spPr>
          <a:xfrm>
            <a:off x="1071538" y="3500438"/>
            <a:ext cx="5262979" cy="1754326"/>
          </a:xfrm>
          <a:prstGeom prst="rect">
            <a:avLst/>
          </a:prstGeom>
        </p:spPr>
        <p:txBody>
          <a:bodyPr wrap="none">
            <a:spAutoFit/>
          </a:bodyPr>
          <a:lstStyle/>
          <a:p>
            <a:r>
              <a:rPr lang="zh-CN" altLang="en-US" dirty="0" smtClean="0">
                <a:latin typeface="+mj-ea"/>
                <a:ea typeface="+mj-ea"/>
              </a:rPr>
              <a:t>下面将分四部分来介绍参数化的方法和实施过程：</a:t>
            </a:r>
            <a:endParaRPr lang="en-US" altLang="zh-CN" dirty="0" smtClean="0">
              <a:latin typeface="+mj-ea"/>
              <a:ea typeface="+mj-ea"/>
            </a:endParaRPr>
          </a:p>
          <a:p>
            <a:endParaRPr lang="en-US" altLang="zh-CN" dirty="0" smtClean="0">
              <a:latin typeface="+mj-ea"/>
              <a:ea typeface="+mj-ea"/>
            </a:endParaRPr>
          </a:p>
          <a:p>
            <a:r>
              <a:rPr lang="zh-CN" altLang="en-US" b="1" dirty="0" smtClean="0">
                <a:latin typeface="+mj-ea"/>
                <a:ea typeface="+mj-ea"/>
              </a:rPr>
              <a:t>    确定需要参数化的常量</a:t>
            </a:r>
            <a:endParaRPr lang="en-US" altLang="zh-CN" b="1" dirty="0" smtClean="0">
              <a:latin typeface="+mj-ea"/>
              <a:ea typeface="+mj-ea"/>
            </a:endParaRPr>
          </a:p>
          <a:p>
            <a:r>
              <a:rPr lang="zh-CN" altLang="en-US" b="1" dirty="0" smtClean="0">
                <a:latin typeface="+mj-ea"/>
                <a:ea typeface="+mj-ea"/>
              </a:rPr>
              <a:t>    准备数据</a:t>
            </a:r>
            <a:endParaRPr lang="en-US" altLang="zh-CN" b="1" dirty="0" smtClean="0">
              <a:latin typeface="+mj-ea"/>
              <a:ea typeface="+mj-ea"/>
            </a:endParaRPr>
          </a:p>
          <a:p>
            <a:r>
              <a:rPr lang="zh-CN" altLang="en-US" b="1" dirty="0" smtClean="0">
                <a:latin typeface="+mj-ea"/>
                <a:ea typeface="+mj-ea"/>
              </a:rPr>
              <a:t>    对脚本进行参数化</a:t>
            </a:r>
            <a:endParaRPr lang="en-US" altLang="zh-CN" b="1" dirty="0" smtClean="0">
              <a:latin typeface="+mj-ea"/>
              <a:ea typeface="+mj-ea"/>
            </a:endParaRPr>
          </a:p>
          <a:p>
            <a:r>
              <a:rPr lang="zh-CN" altLang="en-US" b="1" dirty="0" smtClean="0">
                <a:latin typeface="+mj-ea"/>
                <a:ea typeface="+mj-ea"/>
              </a:rPr>
              <a:t>    还原初始字符串</a:t>
            </a:r>
          </a:p>
        </p:txBody>
      </p:sp>
      <p:pic>
        <p:nvPicPr>
          <p:cNvPr id="1027" name="Picture 3"/>
          <p:cNvPicPr>
            <a:picLocks noChangeAspect="1" noChangeArrowheads="1"/>
          </p:cNvPicPr>
          <p:nvPr/>
        </p:nvPicPr>
        <p:blipFill>
          <a:blip r:embed="rId2" cstate="print"/>
          <a:srcRect/>
          <a:stretch>
            <a:fillRect/>
          </a:stretch>
        </p:blipFill>
        <p:spPr bwMode="auto">
          <a:xfrm>
            <a:off x="1285852" y="4071942"/>
            <a:ext cx="285752" cy="11430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创建</a:t>
            </a:r>
            <a:r>
              <a:rPr lang="en-US" dirty="0" smtClean="0"/>
              <a:t>Vuser</a:t>
            </a:r>
            <a:r>
              <a:rPr lang="zh-CN" altLang="en-US" dirty="0" smtClean="0"/>
              <a:t>脚本</a:t>
            </a:r>
            <a:r>
              <a:rPr lang="en-US" altLang="zh-CN" dirty="0" smtClean="0"/>
              <a:t>—</a:t>
            </a:r>
            <a:r>
              <a:rPr lang="zh-CN" altLang="en-US" dirty="0" smtClean="0"/>
              <a:t>增强</a:t>
            </a:r>
            <a:r>
              <a:rPr lang="en-US" altLang="zh-CN" dirty="0" smtClean="0"/>
              <a:t>/</a:t>
            </a:r>
            <a:r>
              <a:rPr lang="zh-CN" altLang="en-US" dirty="0" smtClean="0"/>
              <a:t>编辑脚本</a:t>
            </a:r>
            <a:endParaRPr lang="en-US" altLang="zh-CN" dirty="0" smtClean="0"/>
          </a:p>
        </p:txBody>
      </p:sp>
      <p:sp>
        <p:nvSpPr>
          <p:cNvPr id="3" name="矩形 2"/>
          <p:cNvSpPr/>
          <p:nvPr/>
        </p:nvSpPr>
        <p:spPr>
          <a:xfrm>
            <a:off x="357158" y="1071546"/>
            <a:ext cx="2608406" cy="369332"/>
          </a:xfrm>
          <a:prstGeom prst="rect">
            <a:avLst/>
          </a:prstGeom>
        </p:spPr>
        <p:txBody>
          <a:bodyPr wrap="none">
            <a:spAutoFit/>
          </a:bodyPr>
          <a:lstStyle/>
          <a:p>
            <a:r>
              <a:rPr lang="zh-CN" altLang="en-US" b="1" dirty="0" smtClean="0">
                <a:latin typeface="+mj-ea"/>
              </a:rPr>
              <a:t> 确定需要参数化的常量</a:t>
            </a:r>
            <a:endParaRPr lang="zh-CN" altLang="en-US" b="1" dirty="0"/>
          </a:p>
        </p:txBody>
      </p:sp>
      <p:pic>
        <p:nvPicPr>
          <p:cNvPr id="4" name="图片 3" descr="标号.gif"/>
          <p:cNvPicPr>
            <a:picLocks noChangeAspect="1"/>
          </p:cNvPicPr>
          <p:nvPr/>
        </p:nvPicPr>
        <p:blipFill>
          <a:blip r:embed="rId2" cstate="print"/>
          <a:stretch>
            <a:fillRect/>
          </a:stretch>
        </p:blipFill>
        <p:spPr>
          <a:xfrm>
            <a:off x="214282" y="1071546"/>
            <a:ext cx="304800" cy="304800"/>
          </a:xfrm>
          <a:prstGeom prst="rect">
            <a:avLst/>
          </a:prstGeom>
        </p:spPr>
      </p:pic>
      <p:sp>
        <p:nvSpPr>
          <p:cNvPr id="5" name="矩形 4"/>
          <p:cNvSpPr/>
          <p:nvPr/>
        </p:nvSpPr>
        <p:spPr>
          <a:xfrm>
            <a:off x="214282" y="1428737"/>
            <a:ext cx="8643998" cy="646331"/>
          </a:xfrm>
          <a:prstGeom prst="rect">
            <a:avLst/>
          </a:prstGeom>
        </p:spPr>
        <p:txBody>
          <a:bodyPr wrap="square">
            <a:spAutoFit/>
          </a:bodyPr>
          <a:lstStyle/>
          <a:p>
            <a:r>
              <a:rPr lang="zh-CN" altLang="en-US" dirty="0" smtClean="0"/>
              <a:t>       打开脚本后，首先要确定哪些常量需要参数化。</a:t>
            </a:r>
            <a:r>
              <a:rPr lang="zh-CN" altLang="en-US" dirty="0" smtClean="0">
                <a:solidFill>
                  <a:schemeClr val="tx2"/>
                </a:solidFill>
              </a:rPr>
              <a:t>例如我们的营销系统登录的脚本代码：</a:t>
            </a:r>
            <a:endParaRPr lang="zh-CN" altLang="en-US" dirty="0">
              <a:solidFill>
                <a:schemeClr val="tx2"/>
              </a:solidFill>
            </a:endParaRPr>
          </a:p>
        </p:txBody>
      </p:sp>
      <p:pic>
        <p:nvPicPr>
          <p:cNvPr id="6" name="图片 5"/>
          <p:cNvPicPr/>
          <p:nvPr/>
        </p:nvPicPr>
        <p:blipFill>
          <a:blip r:embed="rId3" cstate="print"/>
          <a:srcRect/>
          <a:stretch>
            <a:fillRect/>
          </a:stretch>
        </p:blipFill>
        <p:spPr bwMode="auto">
          <a:xfrm>
            <a:off x="571472" y="2000240"/>
            <a:ext cx="7500990" cy="2143140"/>
          </a:xfrm>
          <a:prstGeom prst="rect">
            <a:avLst/>
          </a:prstGeom>
          <a:noFill/>
          <a:ln w="9525">
            <a:noFill/>
            <a:miter lim="800000"/>
            <a:headEnd/>
            <a:tailEnd/>
          </a:ln>
        </p:spPr>
      </p:pic>
      <p:sp>
        <p:nvSpPr>
          <p:cNvPr id="50177" name="Rectangle 1"/>
          <p:cNvSpPr>
            <a:spLocks noChangeArrowheads="1"/>
          </p:cNvSpPr>
          <p:nvPr/>
        </p:nvSpPr>
        <p:spPr bwMode="auto">
          <a:xfrm>
            <a:off x="285720" y="4143380"/>
            <a:ext cx="8501122"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5400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j-ea"/>
                <a:ea typeface="+mj-ea"/>
                <a:cs typeface="宋体" pitchFamily="2" charset="-122"/>
              </a:rPr>
              <a:t>  </a:t>
            </a:r>
            <a:r>
              <a:rPr kumimoji="0" lang="zh-CN" b="0" i="0" u="none" strike="noStrike" cap="none" normalizeH="0" baseline="0" dirty="0" smtClean="0">
                <a:ln>
                  <a:noFill/>
                </a:ln>
                <a:solidFill>
                  <a:schemeClr val="tx1"/>
                </a:solidFill>
                <a:effectLst/>
                <a:latin typeface="+mj-ea"/>
                <a:ea typeface="+mj-ea"/>
                <a:cs typeface="宋体" pitchFamily="2" charset="-122"/>
              </a:rPr>
              <a:t>可以看出，在</a:t>
            </a:r>
            <a:r>
              <a:rPr kumimoji="0" lang="en-US" altLang="zh-CN" b="0" i="0" u="none" strike="noStrike" cap="none" normalizeH="0" baseline="0" dirty="0" err="1" smtClean="0">
                <a:ln>
                  <a:noFill/>
                </a:ln>
                <a:solidFill>
                  <a:schemeClr val="tx1"/>
                </a:solidFill>
                <a:effectLst/>
                <a:latin typeface="+mj-ea"/>
                <a:ea typeface="+mj-ea"/>
                <a:cs typeface="宋体" pitchFamily="2" charset="-122"/>
              </a:rPr>
              <a:t>web_submit_data</a:t>
            </a:r>
            <a:r>
              <a:rPr kumimoji="0" lang="zh-CN" altLang="en-US" b="0" i="0" u="none" strike="noStrike" cap="none" normalizeH="0" baseline="0" dirty="0" smtClean="0">
                <a:ln>
                  <a:noFill/>
                </a:ln>
                <a:solidFill>
                  <a:schemeClr val="tx1"/>
                </a:solidFill>
                <a:effectLst/>
                <a:latin typeface="+mj-ea"/>
                <a:ea typeface="+mj-ea"/>
                <a:cs typeface="宋体" pitchFamily="2" charset="-122"/>
              </a:rPr>
              <a:t>函数中，两条语句包含了两个常量：</a:t>
            </a:r>
            <a:r>
              <a:rPr kumimoji="0" lang="en-US" altLang="zh-CN" b="0" i="0" u="none" strike="noStrike" cap="none" normalizeH="0" baseline="0" dirty="0" smtClean="0">
                <a:ln>
                  <a:noFill/>
                </a:ln>
                <a:solidFill>
                  <a:schemeClr val="tx1"/>
                </a:solidFill>
                <a:effectLst/>
                <a:latin typeface="+mj-ea"/>
                <a:ea typeface="+mj-ea"/>
                <a:cs typeface="宋体" pitchFamily="2" charset="-122"/>
              </a:rPr>
              <a:t>e</a:t>
            </a:r>
            <a:r>
              <a:rPr kumimoji="0" lang="zh-CN" altLang="en-US" b="0" i="0" u="none" strike="noStrike" cap="none" normalizeH="0" baseline="0" dirty="0" smtClean="0">
                <a:ln>
                  <a:noFill/>
                </a:ln>
                <a:solidFill>
                  <a:schemeClr val="tx1"/>
                </a:solidFill>
                <a:effectLst/>
                <a:latin typeface="+mj-ea"/>
                <a:ea typeface="+mj-ea"/>
                <a:cs typeface="宋体" pitchFamily="2" charset="-122"/>
              </a:rPr>
              <a:t>号和密码。</a:t>
            </a:r>
          </a:p>
          <a:p>
            <a:pPr marL="0" marR="0" lvl="0" indent="2540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2"/>
                </a:solidFill>
                <a:effectLst/>
                <a:latin typeface="+mj-ea"/>
                <a:ea typeface="+mj-ea"/>
                <a:cs typeface="宋体" pitchFamily="2" charset="-122"/>
              </a:rPr>
              <a:t>  "Name=</a:t>
            </a:r>
            <a:r>
              <a:rPr kumimoji="0" lang="en-US" altLang="zh-CN" b="0" i="0" u="none" strike="noStrike" cap="none" normalizeH="0" baseline="0" dirty="0" err="1" smtClean="0">
                <a:ln>
                  <a:noFill/>
                </a:ln>
                <a:solidFill>
                  <a:schemeClr val="tx2"/>
                </a:solidFill>
                <a:effectLst/>
                <a:latin typeface="+mj-ea"/>
                <a:ea typeface="+mj-ea"/>
                <a:cs typeface="宋体" pitchFamily="2" charset="-122"/>
              </a:rPr>
              <a:t>txtUserNumber</a:t>
            </a:r>
            <a:r>
              <a:rPr kumimoji="0" lang="en-US" altLang="zh-CN" b="0" i="0" u="none" strike="noStrike" cap="none" normalizeH="0" baseline="0" dirty="0" smtClean="0">
                <a:ln>
                  <a:noFill/>
                </a:ln>
                <a:solidFill>
                  <a:schemeClr val="tx2"/>
                </a:solidFill>
                <a:effectLst/>
                <a:latin typeface="+mj-ea"/>
                <a:ea typeface="+mj-ea"/>
                <a:cs typeface="宋体" pitchFamily="2" charset="-122"/>
              </a:rPr>
              <a:t>", "Value=220999", ENDITEM, </a:t>
            </a:r>
          </a:p>
          <a:p>
            <a:pPr marL="0" marR="0" lvl="0" indent="2540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2"/>
                </a:solidFill>
                <a:effectLst/>
                <a:latin typeface="+mj-ea"/>
                <a:ea typeface="+mj-ea"/>
                <a:cs typeface="宋体" pitchFamily="2" charset="-122"/>
              </a:rPr>
              <a:t>  "Name=</a:t>
            </a:r>
            <a:r>
              <a:rPr kumimoji="0" lang="en-US" altLang="zh-CN" b="0" i="0" u="none" strike="noStrike" cap="none" normalizeH="0" baseline="0" dirty="0" err="1" smtClean="0">
                <a:ln>
                  <a:noFill/>
                </a:ln>
                <a:solidFill>
                  <a:schemeClr val="tx2"/>
                </a:solidFill>
                <a:effectLst/>
                <a:latin typeface="+mj-ea"/>
                <a:ea typeface="+mj-ea"/>
                <a:cs typeface="宋体" pitchFamily="2" charset="-122"/>
              </a:rPr>
              <a:t>txtPassword</a:t>
            </a:r>
            <a:r>
              <a:rPr kumimoji="0" lang="en-US" altLang="zh-CN" b="0" i="0" u="none" strike="noStrike" cap="none" normalizeH="0" baseline="0" dirty="0" smtClean="0">
                <a:ln>
                  <a:noFill/>
                </a:ln>
                <a:solidFill>
                  <a:schemeClr val="tx2"/>
                </a:solidFill>
                <a:effectLst/>
                <a:latin typeface="+mj-ea"/>
                <a:ea typeface="+mj-ea"/>
                <a:cs typeface="宋体" pitchFamily="2" charset="-122"/>
              </a:rPr>
              <a:t>", "Value=888888", ENDITEM,</a:t>
            </a:r>
          </a:p>
          <a:p>
            <a:pPr marL="0" marR="0" lvl="0" indent="2540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j-ea"/>
                <a:ea typeface="+mj-ea"/>
                <a:cs typeface="宋体" pitchFamily="2" charset="-122"/>
              </a:rPr>
              <a:t>  当我们想模拟多个不同的用户来运行登录脚本的时候，需要对</a:t>
            </a:r>
            <a:r>
              <a:rPr kumimoji="0" lang="en-US" altLang="zh-CN" b="0" i="0" u="none" strike="noStrike" cap="none" normalizeH="0" baseline="0" dirty="0" smtClean="0">
                <a:ln>
                  <a:noFill/>
                </a:ln>
                <a:solidFill>
                  <a:schemeClr val="tx1"/>
                </a:solidFill>
                <a:effectLst/>
                <a:latin typeface="+mj-ea"/>
                <a:ea typeface="+mj-ea"/>
                <a:cs typeface="宋体" pitchFamily="2" charset="-122"/>
              </a:rPr>
              <a:t>Value=220999</a:t>
            </a:r>
            <a:r>
              <a:rPr kumimoji="0" lang="zh-CN" altLang="en-US" b="0" i="0" u="none" strike="noStrike" cap="none" normalizeH="0" baseline="0" dirty="0" smtClean="0">
                <a:ln>
                  <a:noFill/>
                </a:ln>
                <a:solidFill>
                  <a:schemeClr val="tx1"/>
                </a:solidFill>
                <a:effectLst/>
                <a:latin typeface="+mj-ea"/>
                <a:ea typeface="+mj-ea"/>
                <a:cs typeface="宋体" pitchFamily="2" charset="-122"/>
              </a:rPr>
              <a:t>和</a:t>
            </a:r>
            <a:r>
              <a:rPr kumimoji="0" lang="en-US" altLang="zh-CN" b="0" i="0" u="none" strike="noStrike" cap="none" normalizeH="0" baseline="0" dirty="0" smtClean="0">
                <a:ln>
                  <a:noFill/>
                </a:ln>
                <a:solidFill>
                  <a:schemeClr val="tx1"/>
                </a:solidFill>
                <a:effectLst/>
                <a:latin typeface="+mj-ea"/>
                <a:ea typeface="+mj-ea"/>
                <a:cs typeface="宋体" pitchFamily="2" charset="-122"/>
              </a:rPr>
              <a:t>Value=888888</a:t>
            </a:r>
            <a:r>
              <a:rPr kumimoji="0" lang="zh-CN" altLang="en-US" b="0" i="0" u="none" strike="noStrike" cap="none" normalizeH="0" baseline="0" dirty="0" smtClean="0">
                <a:ln>
                  <a:noFill/>
                </a:ln>
                <a:solidFill>
                  <a:schemeClr val="tx1"/>
                </a:solidFill>
                <a:effectLst/>
                <a:latin typeface="+mj-ea"/>
                <a:ea typeface="+mj-ea"/>
                <a:cs typeface="宋体" pitchFamily="2" charset="-122"/>
              </a:rPr>
              <a:t>进行参数化。</a:t>
            </a:r>
          </a:p>
          <a:p>
            <a:pPr lvl="0" indent="254000" eaLnBrk="0" hangingPunct="0"/>
            <a:r>
              <a:rPr kumimoji="0" lang="zh-CN" altLang="en-US" b="0" i="0" u="none" strike="noStrike" cap="none" normalizeH="0" baseline="0" dirty="0" smtClean="0">
                <a:ln>
                  <a:noFill/>
                </a:ln>
                <a:solidFill>
                  <a:schemeClr val="tx1"/>
                </a:solidFill>
                <a:effectLst/>
                <a:latin typeface="+mj-ea"/>
                <a:ea typeface="+mj-ea"/>
                <a:cs typeface="宋体" pitchFamily="2" charset="-122"/>
              </a:rPr>
              <a:t>  另外，新增门店的脚本代码中，门店名称具有‘必填</a:t>
            </a:r>
            <a:r>
              <a:rPr kumimoji="0" lang="en-US" altLang="zh-CN" b="0" i="0" u="none" strike="noStrike" cap="none" normalizeH="0" baseline="0" dirty="0" smtClean="0">
                <a:ln>
                  <a:noFill/>
                </a:ln>
                <a:solidFill>
                  <a:schemeClr val="tx1"/>
                </a:solidFill>
                <a:effectLst/>
                <a:latin typeface="+mj-ea"/>
                <a:ea typeface="+mj-ea"/>
                <a:cs typeface="宋体" pitchFamily="2" charset="-122"/>
              </a:rPr>
              <a:t>+</a:t>
            </a:r>
            <a:r>
              <a:rPr kumimoji="0" lang="zh-CN" altLang="en-US" b="0" i="0" u="none" strike="noStrike" cap="none" normalizeH="0" baseline="0" dirty="0" smtClean="0">
                <a:ln>
                  <a:noFill/>
                </a:ln>
                <a:solidFill>
                  <a:schemeClr val="tx1"/>
                </a:solidFill>
                <a:effectLst/>
                <a:latin typeface="+mj-ea"/>
                <a:ea typeface="+mj-ea"/>
                <a:cs typeface="宋体" pitchFamily="2" charset="-122"/>
              </a:rPr>
              <a:t>唯一’的属性，也需要做参数化设置。其它</a:t>
            </a:r>
            <a:r>
              <a:rPr lang="zh-CN" altLang="en-US" dirty="0" smtClean="0">
                <a:latin typeface="+mj-ea"/>
                <a:cs typeface="宋体" pitchFamily="2" charset="-122"/>
              </a:rPr>
              <a:t>还有哪些常量需要参数化</a:t>
            </a:r>
            <a:r>
              <a:rPr kumimoji="0" lang="zh-CN" altLang="en-US" b="0" i="0" u="none" strike="noStrike" cap="none" normalizeH="0" baseline="0" dirty="0" smtClean="0">
                <a:ln>
                  <a:noFill/>
                </a:ln>
                <a:solidFill>
                  <a:schemeClr val="tx1"/>
                </a:solidFill>
                <a:effectLst/>
                <a:latin typeface="+mj-ea"/>
                <a:ea typeface="+mj-ea"/>
                <a:cs typeface="宋体" pitchFamily="2" charset="-122"/>
              </a:rPr>
              <a:t>，可以根据业务场景来确定。</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9"/>
          <p:cNvGrpSpPr>
            <a:grpSpLocks/>
          </p:cNvGrpSpPr>
          <p:nvPr/>
        </p:nvGrpSpPr>
        <p:grpSpPr bwMode="auto">
          <a:xfrm>
            <a:off x="4143372" y="1857364"/>
            <a:ext cx="3571900" cy="4357718"/>
            <a:chOff x="1258" y="1121"/>
            <a:chExt cx="1800" cy="1485"/>
          </a:xfrm>
        </p:grpSpPr>
        <p:sp>
          <p:nvSpPr>
            <p:cNvPr id="16" name="AutoShape 10"/>
            <p:cNvSpPr>
              <a:spLocks noChangeArrowheads="1"/>
            </p:cNvSpPr>
            <p:nvPr/>
          </p:nvSpPr>
          <p:spPr bwMode="gray">
            <a:xfrm>
              <a:off x="1258" y="1121"/>
              <a:ext cx="1800" cy="1485"/>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endParaRPr lang="zh-CN" altLang="en-US" b="1" dirty="0">
                <a:solidFill>
                  <a:schemeClr val="tx2"/>
                </a:solidFill>
                <a:latin typeface="宋体" pitchFamily="2" charset="-122"/>
                <a:ea typeface="宋体" pitchFamily="2" charset="-122"/>
              </a:endParaRPr>
            </a:p>
          </p:txBody>
        </p:sp>
        <p:sp>
          <p:nvSpPr>
            <p:cNvPr id="17" name="Text Box 13"/>
            <p:cNvSpPr txBox="1">
              <a:spLocks noChangeArrowheads="1"/>
            </p:cNvSpPr>
            <p:nvPr/>
          </p:nvSpPr>
          <p:spPr bwMode="gray">
            <a:xfrm>
              <a:off x="1393" y="1886"/>
              <a:ext cx="1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endParaRPr lang="en-US" altLang="zh-CN" sz="2400" dirty="0">
                <a:solidFill>
                  <a:schemeClr val="bg1"/>
                </a:solidFill>
                <a:ea typeface="宋体" charset="-122"/>
              </a:endParaRPr>
            </a:p>
          </p:txBody>
        </p:sp>
      </p:grpSp>
      <p:grpSp>
        <p:nvGrpSpPr>
          <p:cNvPr id="11" name="Group 9"/>
          <p:cNvGrpSpPr>
            <a:grpSpLocks/>
          </p:cNvGrpSpPr>
          <p:nvPr/>
        </p:nvGrpSpPr>
        <p:grpSpPr bwMode="auto">
          <a:xfrm>
            <a:off x="500034" y="1857364"/>
            <a:ext cx="3571900" cy="4357718"/>
            <a:chOff x="1258" y="1121"/>
            <a:chExt cx="1800" cy="1485"/>
          </a:xfrm>
        </p:grpSpPr>
        <p:sp>
          <p:nvSpPr>
            <p:cNvPr id="12" name="AutoShape 10"/>
            <p:cNvSpPr>
              <a:spLocks noChangeArrowheads="1"/>
            </p:cNvSpPr>
            <p:nvPr/>
          </p:nvSpPr>
          <p:spPr bwMode="gray">
            <a:xfrm>
              <a:off x="1258" y="1121"/>
              <a:ext cx="1800" cy="1485"/>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endParaRPr lang="zh-CN" altLang="en-US" b="1" dirty="0">
                <a:solidFill>
                  <a:schemeClr val="tx2"/>
                </a:solidFill>
                <a:latin typeface="宋体" pitchFamily="2" charset="-122"/>
                <a:ea typeface="宋体" pitchFamily="2" charset="-122"/>
              </a:endParaRPr>
            </a:p>
          </p:txBody>
        </p:sp>
        <p:sp>
          <p:nvSpPr>
            <p:cNvPr id="14" name="Text Box 13"/>
            <p:cNvSpPr txBox="1">
              <a:spLocks noChangeArrowheads="1"/>
            </p:cNvSpPr>
            <p:nvPr/>
          </p:nvSpPr>
          <p:spPr bwMode="gray">
            <a:xfrm>
              <a:off x="1393" y="1886"/>
              <a:ext cx="1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endParaRPr lang="en-US" altLang="zh-CN" sz="2400" dirty="0">
                <a:solidFill>
                  <a:schemeClr val="bg1"/>
                </a:solidFill>
                <a:ea typeface="宋体" charset="-122"/>
              </a:endParaRPr>
            </a:p>
          </p:txBody>
        </p:sp>
      </p:grpSp>
      <p:sp>
        <p:nvSpPr>
          <p:cNvPr id="18434" name="标题 1"/>
          <p:cNvSpPr>
            <a:spLocks noGrp="1"/>
          </p:cNvSpPr>
          <p:nvPr>
            <p:ph type="title"/>
          </p:nvPr>
        </p:nvSpPr>
        <p:spPr/>
        <p:txBody>
          <a:bodyPr/>
          <a:lstStyle/>
          <a:p>
            <a:r>
              <a:rPr lang="zh-CN" altLang="en-US" dirty="0" smtClean="0"/>
              <a:t>创建</a:t>
            </a:r>
            <a:r>
              <a:rPr lang="en-US" dirty="0" smtClean="0"/>
              <a:t>Vuser</a:t>
            </a:r>
            <a:r>
              <a:rPr lang="zh-CN" altLang="en-US" dirty="0" smtClean="0"/>
              <a:t>脚本</a:t>
            </a:r>
            <a:r>
              <a:rPr lang="en-US" altLang="zh-CN" dirty="0" smtClean="0"/>
              <a:t>—</a:t>
            </a:r>
            <a:r>
              <a:rPr lang="zh-CN" altLang="en-US" dirty="0" smtClean="0"/>
              <a:t>增强</a:t>
            </a:r>
            <a:r>
              <a:rPr lang="en-US" altLang="zh-CN" dirty="0" smtClean="0"/>
              <a:t>/</a:t>
            </a:r>
            <a:r>
              <a:rPr lang="zh-CN" altLang="en-US" dirty="0" smtClean="0"/>
              <a:t>编辑脚本</a:t>
            </a:r>
            <a:endParaRPr lang="en-US" altLang="zh-CN" dirty="0" smtClean="0"/>
          </a:p>
        </p:txBody>
      </p:sp>
      <p:pic>
        <p:nvPicPr>
          <p:cNvPr id="4" name="图片 3" descr="标号.gif"/>
          <p:cNvPicPr>
            <a:picLocks noChangeAspect="1"/>
          </p:cNvPicPr>
          <p:nvPr/>
        </p:nvPicPr>
        <p:blipFill>
          <a:blip r:embed="rId2" cstate="print"/>
          <a:stretch>
            <a:fillRect/>
          </a:stretch>
        </p:blipFill>
        <p:spPr>
          <a:xfrm>
            <a:off x="214282" y="1071546"/>
            <a:ext cx="304800" cy="304800"/>
          </a:xfrm>
          <a:prstGeom prst="rect">
            <a:avLst/>
          </a:prstGeom>
        </p:spPr>
      </p:pic>
      <p:sp>
        <p:nvSpPr>
          <p:cNvPr id="8" name="矩形 7"/>
          <p:cNvSpPr/>
          <p:nvPr/>
        </p:nvSpPr>
        <p:spPr>
          <a:xfrm>
            <a:off x="500034" y="1071546"/>
            <a:ext cx="7470315" cy="723275"/>
          </a:xfrm>
          <a:prstGeom prst="rect">
            <a:avLst/>
          </a:prstGeom>
        </p:spPr>
        <p:txBody>
          <a:bodyPr wrap="none">
            <a:spAutoFit/>
          </a:bodyPr>
          <a:lstStyle/>
          <a:p>
            <a:pPr>
              <a:spcAft>
                <a:spcPts val="600"/>
              </a:spcAft>
            </a:pPr>
            <a:r>
              <a:rPr lang="zh-CN" altLang="en-US" b="1" dirty="0" smtClean="0"/>
              <a:t>准备数据</a:t>
            </a:r>
            <a:endParaRPr lang="en-US" altLang="zh-CN" b="1" dirty="0" smtClean="0"/>
          </a:p>
          <a:p>
            <a:r>
              <a:rPr lang="zh-CN" altLang="en-US" dirty="0" smtClean="0">
                <a:solidFill>
                  <a:schemeClr val="tx2"/>
                </a:solidFill>
              </a:rPr>
              <a:t>         根据实例，我们需要准备</a:t>
            </a:r>
            <a:r>
              <a:rPr lang="en-US" altLang="zh-CN" dirty="0" smtClean="0">
                <a:solidFill>
                  <a:schemeClr val="tx2"/>
                </a:solidFill>
              </a:rPr>
              <a:t>e</a:t>
            </a:r>
            <a:r>
              <a:rPr lang="zh-CN" altLang="en-US" dirty="0" smtClean="0">
                <a:solidFill>
                  <a:schemeClr val="tx2"/>
                </a:solidFill>
              </a:rPr>
              <a:t>号、密码、门店名称这三个参数的数据。</a:t>
            </a:r>
            <a:endParaRPr lang="zh-CN" altLang="en-US" dirty="0">
              <a:solidFill>
                <a:schemeClr val="tx2"/>
              </a:solidFill>
            </a:endParaRPr>
          </a:p>
        </p:txBody>
      </p:sp>
      <p:sp>
        <p:nvSpPr>
          <p:cNvPr id="54273" name="Rectangle 1"/>
          <p:cNvSpPr>
            <a:spLocks noChangeArrowheads="1"/>
          </p:cNvSpPr>
          <p:nvPr/>
        </p:nvSpPr>
        <p:spPr bwMode="auto">
          <a:xfrm>
            <a:off x="642910" y="2071678"/>
            <a:ext cx="3500462"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mj-ea"/>
                <a:ea typeface="+mj-ea"/>
                <a:cs typeface="宋体" pitchFamily="2" charset="-122"/>
              </a:rPr>
              <a:t>对于</a:t>
            </a:r>
            <a:r>
              <a:rPr kumimoji="0" lang="en-US" altLang="zh-CN" b="1" i="0" u="none" strike="noStrike" cap="none" normalizeH="0" baseline="0" dirty="0" smtClean="0">
                <a:ln>
                  <a:noFill/>
                </a:ln>
                <a:solidFill>
                  <a:schemeClr val="tx1"/>
                </a:solidFill>
                <a:effectLst/>
                <a:latin typeface="+mj-ea"/>
                <a:ea typeface="+mj-ea"/>
                <a:cs typeface="宋体" pitchFamily="2" charset="-122"/>
              </a:rPr>
              <a:t>e</a:t>
            </a:r>
            <a:r>
              <a:rPr kumimoji="0" lang="zh-CN" altLang="en-US" b="1" i="0" u="none" strike="noStrike" cap="none" normalizeH="0" baseline="0" dirty="0" smtClean="0">
                <a:ln>
                  <a:noFill/>
                </a:ln>
                <a:solidFill>
                  <a:schemeClr val="tx1"/>
                </a:solidFill>
                <a:effectLst/>
                <a:latin typeface="+mj-ea"/>
                <a:ea typeface="+mj-ea"/>
                <a:cs typeface="宋体" pitchFamily="2" charset="-122"/>
              </a:rPr>
              <a:t>号</a:t>
            </a:r>
            <a:r>
              <a:rPr kumimoji="0" lang="zh-CN" altLang="en-US" i="0" u="none" strike="noStrike" cap="none" normalizeH="0" baseline="0" dirty="0" smtClean="0">
                <a:ln>
                  <a:noFill/>
                </a:ln>
                <a:solidFill>
                  <a:schemeClr val="tx1"/>
                </a:solidFill>
                <a:effectLst/>
                <a:latin typeface="+mj-ea"/>
                <a:ea typeface="+mj-ea"/>
                <a:cs typeface="宋体" pitchFamily="2" charset="-122"/>
              </a:rPr>
              <a:t>和</a:t>
            </a:r>
            <a:r>
              <a:rPr kumimoji="0" lang="zh-CN" altLang="en-US" b="1" i="0" u="none" strike="noStrike" cap="none" normalizeH="0" baseline="0" dirty="0" smtClean="0">
                <a:ln>
                  <a:noFill/>
                </a:ln>
                <a:solidFill>
                  <a:schemeClr val="tx1"/>
                </a:solidFill>
                <a:effectLst/>
                <a:latin typeface="+mj-ea"/>
                <a:ea typeface="+mj-ea"/>
                <a:cs typeface="宋体" pitchFamily="2" charset="-122"/>
              </a:rPr>
              <a:t>密码</a:t>
            </a:r>
            <a:r>
              <a:rPr kumimoji="0" lang="zh-CN" altLang="en-US" b="0" i="0" u="none" strike="noStrike" cap="none" normalizeH="0" baseline="0" dirty="0" smtClean="0">
                <a:ln>
                  <a:noFill/>
                </a:ln>
                <a:solidFill>
                  <a:schemeClr val="tx1"/>
                </a:solidFill>
                <a:effectLst/>
                <a:latin typeface="+mj-ea"/>
                <a:ea typeface="+mj-ea"/>
                <a:cs typeface="宋体" pitchFamily="2" charset="-122"/>
              </a:rPr>
              <a:t>，我们准备下述可以直接登录系统（无需选择企业）的</a:t>
            </a:r>
            <a:r>
              <a:rPr kumimoji="0" lang="en-US" altLang="zh-CN" b="0" i="0" u="none" strike="noStrike" cap="none" normalizeH="0" baseline="0" dirty="0" smtClean="0">
                <a:ln>
                  <a:noFill/>
                </a:ln>
                <a:solidFill>
                  <a:schemeClr val="tx1"/>
                </a:solidFill>
                <a:effectLst/>
                <a:latin typeface="+mj-ea"/>
                <a:ea typeface="+mj-ea"/>
                <a:cs typeface="宋体" pitchFamily="2" charset="-122"/>
              </a:rPr>
              <a:t>e</a:t>
            </a:r>
            <a:r>
              <a:rPr kumimoji="0" lang="zh-CN" altLang="en-US" b="0" i="0" u="none" strike="noStrike" cap="none" normalizeH="0" baseline="0" dirty="0" smtClean="0">
                <a:ln>
                  <a:noFill/>
                </a:ln>
                <a:solidFill>
                  <a:schemeClr val="tx1"/>
                </a:solidFill>
                <a:effectLst/>
                <a:latin typeface="+mj-ea"/>
                <a:ea typeface="+mj-ea"/>
                <a:cs typeface="宋体" pitchFamily="2" charset="-122"/>
              </a:rPr>
              <a:t>号和密码：</a:t>
            </a:r>
          </a:p>
          <a:p>
            <a:pPr marL="0" marR="0" lvl="0" indent="257175"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j-ea"/>
                <a:ea typeface="+mj-ea"/>
                <a:cs typeface="宋体" pitchFamily="2" charset="-122"/>
              </a:rPr>
              <a:t>220999  888888</a:t>
            </a:r>
          </a:p>
          <a:p>
            <a:pPr marL="0" marR="0" lvl="0" indent="257175"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j-ea"/>
                <a:ea typeface="+mj-ea"/>
                <a:cs typeface="宋体" pitchFamily="2" charset="-122"/>
              </a:rPr>
              <a:t>210996  888888</a:t>
            </a:r>
          </a:p>
          <a:p>
            <a:pPr marL="0" marR="0" lvl="0" indent="257175"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j-ea"/>
                <a:ea typeface="+mj-ea"/>
                <a:cs typeface="宋体" pitchFamily="2" charset="-122"/>
              </a:rPr>
              <a:t>220995  888888</a:t>
            </a:r>
          </a:p>
          <a:p>
            <a:pPr marL="0" marR="0" lvl="0" indent="257175"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j-ea"/>
                <a:ea typeface="+mj-ea"/>
                <a:cs typeface="宋体" pitchFamily="2" charset="-122"/>
              </a:rPr>
              <a:t>210998  888888</a:t>
            </a:r>
          </a:p>
          <a:p>
            <a:pPr marL="0" marR="0" lvl="0" indent="257175"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j-ea"/>
                <a:ea typeface="+mj-ea"/>
                <a:cs typeface="宋体" pitchFamily="2" charset="-122"/>
              </a:rPr>
              <a:t>220990  888888</a:t>
            </a:r>
          </a:p>
          <a:p>
            <a:pPr marL="0" marR="0" lvl="0" indent="257175"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j-ea"/>
                <a:ea typeface="+mj-ea"/>
                <a:cs typeface="宋体" pitchFamily="2" charset="-122"/>
              </a:rPr>
              <a:t>220997  888888</a:t>
            </a:r>
          </a:p>
          <a:p>
            <a:pPr marL="0" marR="0" lvl="0" indent="257175"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j-ea"/>
                <a:ea typeface="+mj-ea"/>
                <a:cs typeface="宋体" pitchFamily="2" charset="-122"/>
              </a:rPr>
              <a:t>220991  888888</a:t>
            </a:r>
          </a:p>
          <a:p>
            <a:pPr marL="0" marR="0" lvl="0" indent="257175"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j-ea"/>
                <a:ea typeface="+mj-ea"/>
                <a:cs typeface="宋体" pitchFamily="2" charset="-122"/>
              </a:rPr>
              <a:t>210993  888888</a:t>
            </a:r>
          </a:p>
          <a:p>
            <a:pPr marL="0" marR="0" lvl="0" indent="257175"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j-ea"/>
                <a:ea typeface="+mj-ea"/>
                <a:cs typeface="宋体" pitchFamily="2" charset="-122"/>
              </a:rPr>
              <a:t>220994  888888</a:t>
            </a:r>
          </a:p>
          <a:p>
            <a:pPr marL="0" marR="0" lvl="0" indent="257175"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j-ea"/>
                <a:ea typeface="+mj-ea"/>
                <a:cs typeface="宋体" pitchFamily="2" charset="-122"/>
              </a:rPr>
              <a:t>220992  888888</a:t>
            </a:r>
          </a:p>
          <a:p>
            <a:pPr marL="0" marR="0" lvl="0" indent="257175" defTabSz="914400" rtl="0" eaLnBrk="0" fontAlgn="base" latinLnBrk="0" hangingPunct="0">
              <a:lnSpc>
                <a:spcPct val="100000"/>
              </a:lnSpc>
              <a:spcBef>
                <a:spcPct val="0"/>
              </a:spcBef>
              <a:spcAft>
                <a:spcPct val="0"/>
              </a:spcAft>
              <a:buClrTx/>
              <a:buSzTx/>
              <a:buFontTx/>
              <a:buNone/>
              <a:tabLst/>
            </a:pPr>
            <a:r>
              <a:rPr lang="en-US" altLang="zh-CN" dirty="0" smtClean="0">
                <a:latin typeface="+mj-ea"/>
                <a:ea typeface="+mj-ea"/>
                <a:cs typeface="宋体" pitchFamily="2" charset="-122"/>
              </a:rPr>
              <a:t>……</a:t>
            </a:r>
            <a:endParaRPr kumimoji="0" lang="en-US" altLang="zh-CN" b="0" i="0" u="none" strike="noStrike" cap="none" normalizeH="0" baseline="0" dirty="0" smtClean="0">
              <a:ln>
                <a:noFill/>
              </a:ln>
              <a:solidFill>
                <a:schemeClr val="tx1"/>
              </a:solidFill>
              <a:effectLst/>
              <a:latin typeface="+mj-ea"/>
              <a:ea typeface="+mj-ea"/>
              <a:cs typeface="宋体" pitchFamily="2" charset="-122"/>
            </a:endParaRPr>
          </a:p>
        </p:txBody>
      </p:sp>
      <p:sp>
        <p:nvSpPr>
          <p:cNvPr id="10" name="矩形 9"/>
          <p:cNvSpPr/>
          <p:nvPr/>
        </p:nvSpPr>
        <p:spPr>
          <a:xfrm>
            <a:off x="4429124" y="2143116"/>
            <a:ext cx="3286148" cy="3714776"/>
          </a:xfrm>
          <a:prstGeom prst="rect">
            <a:avLst/>
          </a:prstGeom>
        </p:spPr>
        <p:txBody>
          <a:bodyPr wrap="square">
            <a:spAutoFit/>
          </a:bodyPr>
          <a:lstStyle/>
          <a:p>
            <a:pPr lvl="0" eaLnBrk="0" hangingPunct="0"/>
            <a:r>
              <a:rPr lang="zh-CN" altLang="en-US" dirty="0" smtClean="0">
                <a:latin typeface="+mj-ea"/>
                <a:cs typeface="宋体" pitchFamily="2" charset="-122"/>
              </a:rPr>
              <a:t>对于</a:t>
            </a:r>
            <a:r>
              <a:rPr lang="zh-CN" altLang="en-US" b="1" dirty="0" smtClean="0">
                <a:latin typeface="+mj-ea"/>
                <a:cs typeface="宋体" pitchFamily="2" charset="-122"/>
              </a:rPr>
              <a:t>门店名称</a:t>
            </a:r>
            <a:r>
              <a:rPr lang="zh-CN" altLang="en-US" dirty="0" smtClean="0">
                <a:latin typeface="+mj-ea"/>
                <a:cs typeface="宋体" pitchFamily="2" charset="-122"/>
              </a:rPr>
              <a:t>，我们准备下述不同的名称：</a:t>
            </a:r>
          </a:p>
          <a:p>
            <a:pPr lvl="0" indent="257175" eaLnBrk="0" hangingPunct="0"/>
            <a:r>
              <a:rPr lang="zh-CN" altLang="en-US" dirty="0" smtClean="0">
                <a:latin typeface="+mj-ea"/>
                <a:cs typeface="宋体" pitchFamily="2" charset="-122"/>
              </a:rPr>
              <a:t>天河城东门店</a:t>
            </a:r>
          </a:p>
          <a:p>
            <a:pPr lvl="0" indent="257175" eaLnBrk="0" hangingPunct="0"/>
            <a:r>
              <a:rPr lang="zh-CN" altLang="en-US" dirty="0" smtClean="0">
                <a:latin typeface="+mj-ea"/>
                <a:cs typeface="宋体" pitchFamily="2" charset="-122"/>
              </a:rPr>
              <a:t>广百百货体育西路店</a:t>
            </a:r>
          </a:p>
          <a:p>
            <a:pPr lvl="0" indent="257175" eaLnBrk="0" hangingPunct="0"/>
            <a:r>
              <a:rPr lang="zh-CN" altLang="en-US" dirty="0" smtClean="0">
                <a:latin typeface="+mj-ea"/>
                <a:cs typeface="宋体" pitchFamily="2" charset="-122"/>
              </a:rPr>
              <a:t>正佳广场店</a:t>
            </a:r>
          </a:p>
          <a:p>
            <a:pPr lvl="0" indent="257175" eaLnBrk="0" hangingPunct="0"/>
            <a:r>
              <a:rPr lang="zh-CN" altLang="en-US" dirty="0" smtClean="0">
                <a:latin typeface="+mj-ea"/>
                <a:cs typeface="宋体" pitchFamily="2" charset="-122"/>
              </a:rPr>
              <a:t>天河城旗舰店</a:t>
            </a:r>
          </a:p>
          <a:p>
            <a:pPr lvl="0" indent="257175" eaLnBrk="0" hangingPunct="0"/>
            <a:r>
              <a:rPr lang="zh-CN" altLang="en-US" dirty="0" smtClean="0">
                <a:latin typeface="+mj-ea"/>
                <a:cs typeface="宋体" pitchFamily="2" charset="-122"/>
              </a:rPr>
              <a:t>体育西路门店</a:t>
            </a:r>
          </a:p>
          <a:p>
            <a:pPr lvl="0" indent="257175" eaLnBrk="0" hangingPunct="0"/>
            <a:r>
              <a:rPr lang="zh-CN" altLang="en-US" dirty="0" smtClean="0">
                <a:latin typeface="+mj-ea"/>
                <a:cs typeface="宋体" pitchFamily="2" charset="-122"/>
              </a:rPr>
              <a:t>石牌桥分店</a:t>
            </a:r>
          </a:p>
          <a:p>
            <a:pPr lvl="0" indent="257175" eaLnBrk="0" hangingPunct="0"/>
            <a:r>
              <a:rPr lang="zh-CN" altLang="en-US" dirty="0" smtClean="0">
                <a:latin typeface="+mj-ea"/>
                <a:cs typeface="宋体" pitchFamily="2" charset="-122"/>
              </a:rPr>
              <a:t>岗顶旗舰店</a:t>
            </a:r>
          </a:p>
          <a:p>
            <a:pPr lvl="0" indent="257175" eaLnBrk="0" hangingPunct="0"/>
            <a:r>
              <a:rPr lang="zh-CN" altLang="en-US" dirty="0" smtClean="0">
                <a:latin typeface="+mj-ea"/>
                <a:cs typeface="宋体" pitchFamily="2" charset="-122"/>
              </a:rPr>
              <a:t>天河北路分店</a:t>
            </a:r>
          </a:p>
          <a:p>
            <a:pPr lvl="0" indent="257175" eaLnBrk="0" hangingPunct="0"/>
            <a:r>
              <a:rPr lang="zh-CN" altLang="en-US" dirty="0" smtClean="0">
                <a:latin typeface="+mj-ea"/>
                <a:cs typeface="宋体" pitchFamily="2" charset="-122"/>
              </a:rPr>
              <a:t>体育东路店</a:t>
            </a:r>
          </a:p>
          <a:p>
            <a:pPr lvl="0" indent="257175" eaLnBrk="0" hangingPunct="0"/>
            <a:r>
              <a:rPr lang="zh-CN" altLang="en-US" dirty="0" smtClean="0">
                <a:latin typeface="+mj-ea"/>
                <a:cs typeface="宋体" pitchFamily="2" charset="-122"/>
              </a:rPr>
              <a:t>珠江新城总店</a:t>
            </a:r>
            <a:endParaRPr lang="en-US" altLang="zh-CN" dirty="0" smtClean="0">
              <a:latin typeface="+mj-ea"/>
              <a:cs typeface="宋体" pitchFamily="2" charset="-122"/>
            </a:endParaRPr>
          </a:p>
          <a:p>
            <a:pPr lvl="0" indent="257175" eaLnBrk="0" hangingPunct="0"/>
            <a:r>
              <a:rPr lang="en-US" altLang="zh-CN" dirty="0" smtClean="0">
                <a:latin typeface="+mj-ea"/>
                <a:cs typeface="宋体" pitchFamily="2" charset="-122"/>
              </a:rPr>
              <a:t>……</a:t>
            </a:r>
            <a:endParaRPr lang="zh-CN" altLang="en-US" dirty="0" smtClean="0">
              <a:latin typeface="+mj-ea"/>
              <a:cs typeface="宋体"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9"/>
          <p:cNvGrpSpPr>
            <a:grpSpLocks/>
          </p:cNvGrpSpPr>
          <p:nvPr/>
        </p:nvGrpSpPr>
        <p:grpSpPr bwMode="auto">
          <a:xfrm>
            <a:off x="5786382" y="1357298"/>
            <a:ext cx="3143336" cy="4429156"/>
            <a:chOff x="1258" y="1121"/>
            <a:chExt cx="1800" cy="1485"/>
          </a:xfrm>
        </p:grpSpPr>
        <p:sp>
          <p:nvSpPr>
            <p:cNvPr id="12" name="AutoShape 10"/>
            <p:cNvSpPr>
              <a:spLocks noChangeArrowheads="1"/>
            </p:cNvSpPr>
            <p:nvPr/>
          </p:nvSpPr>
          <p:spPr bwMode="gray">
            <a:xfrm>
              <a:off x="1258" y="1121"/>
              <a:ext cx="1800" cy="1485"/>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endParaRPr lang="zh-CN" altLang="en-US" b="1" dirty="0">
                <a:solidFill>
                  <a:schemeClr val="tx2"/>
                </a:solidFill>
                <a:latin typeface="宋体" pitchFamily="2" charset="-122"/>
                <a:ea typeface="宋体" pitchFamily="2" charset="-122"/>
              </a:endParaRPr>
            </a:p>
          </p:txBody>
        </p:sp>
        <p:sp>
          <p:nvSpPr>
            <p:cNvPr id="13" name="Text Box 13"/>
            <p:cNvSpPr txBox="1">
              <a:spLocks noChangeArrowheads="1"/>
            </p:cNvSpPr>
            <p:nvPr/>
          </p:nvSpPr>
          <p:spPr bwMode="gray">
            <a:xfrm>
              <a:off x="1393" y="1886"/>
              <a:ext cx="1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endParaRPr lang="en-US" altLang="zh-CN" sz="2400" dirty="0">
                <a:solidFill>
                  <a:schemeClr val="bg1"/>
                </a:solidFill>
                <a:ea typeface="宋体" charset="-122"/>
              </a:endParaRPr>
            </a:p>
          </p:txBody>
        </p:sp>
      </p:grpSp>
      <p:sp>
        <p:nvSpPr>
          <p:cNvPr id="18434" name="标题 1"/>
          <p:cNvSpPr>
            <a:spLocks noGrp="1"/>
          </p:cNvSpPr>
          <p:nvPr>
            <p:ph type="title"/>
          </p:nvPr>
        </p:nvSpPr>
        <p:spPr/>
        <p:txBody>
          <a:bodyPr/>
          <a:lstStyle/>
          <a:p>
            <a:r>
              <a:rPr lang="zh-CN" altLang="en-US" dirty="0" smtClean="0"/>
              <a:t>创建</a:t>
            </a:r>
            <a:r>
              <a:rPr lang="en-US" dirty="0" smtClean="0"/>
              <a:t>Vuser</a:t>
            </a:r>
            <a:r>
              <a:rPr lang="zh-CN" altLang="en-US" dirty="0" smtClean="0"/>
              <a:t>脚本</a:t>
            </a:r>
            <a:r>
              <a:rPr lang="en-US" altLang="zh-CN" dirty="0" smtClean="0"/>
              <a:t>—</a:t>
            </a:r>
            <a:r>
              <a:rPr lang="zh-CN" altLang="en-US" dirty="0" smtClean="0"/>
              <a:t>增强</a:t>
            </a:r>
            <a:r>
              <a:rPr lang="en-US" altLang="zh-CN" dirty="0" smtClean="0"/>
              <a:t>/</a:t>
            </a:r>
            <a:r>
              <a:rPr lang="zh-CN" altLang="en-US" dirty="0" smtClean="0"/>
              <a:t>编辑脚本</a:t>
            </a:r>
            <a:endParaRPr lang="en-US" altLang="zh-CN" dirty="0" smtClean="0"/>
          </a:p>
        </p:txBody>
      </p:sp>
      <p:pic>
        <p:nvPicPr>
          <p:cNvPr id="4" name="图片 3" descr="标号.gif"/>
          <p:cNvPicPr>
            <a:picLocks noChangeAspect="1"/>
          </p:cNvPicPr>
          <p:nvPr/>
        </p:nvPicPr>
        <p:blipFill>
          <a:blip r:embed="rId2" cstate="print"/>
          <a:stretch>
            <a:fillRect/>
          </a:stretch>
        </p:blipFill>
        <p:spPr>
          <a:xfrm>
            <a:off x="214282" y="1071546"/>
            <a:ext cx="304800" cy="304800"/>
          </a:xfrm>
          <a:prstGeom prst="rect">
            <a:avLst/>
          </a:prstGeom>
        </p:spPr>
      </p:pic>
      <p:sp>
        <p:nvSpPr>
          <p:cNvPr id="5" name="矩形 4"/>
          <p:cNvSpPr/>
          <p:nvPr/>
        </p:nvSpPr>
        <p:spPr>
          <a:xfrm>
            <a:off x="500034" y="1071546"/>
            <a:ext cx="2044149" cy="369332"/>
          </a:xfrm>
          <a:prstGeom prst="rect">
            <a:avLst/>
          </a:prstGeom>
        </p:spPr>
        <p:txBody>
          <a:bodyPr wrap="none">
            <a:spAutoFit/>
          </a:bodyPr>
          <a:lstStyle/>
          <a:p>
            <a:r>
              <a:rPr lang="zh-CN" altLang="en-US" b="1" dirty="0" smtClean="0">
                <a:latin typeface="+mj-ea"/>
              </a:rPr>
              <a:t>对脚本进行参数化</a:t>
            </a:r>
            <a:endParaRPr lang="zh-CN" altLang="en-US" dirty="0"/>
          </a:p>
        </p:txBody>
      </p:sp>
      <p:sp>
        <p:nvSpPr>
          <p:cNvPr id="51201" name="Rectangle 1"/>
          <p:cNvSpPr>
            <a:spLocks noChangeArrowheads="1"/>
          </p:cNvSpPr>
          <p:nvPr/>
        </p:nvSpPr>
        <p:spPr bwMode="auto">
          <a:xfrm>
            <a:off x="214282" y="1428736"/>
            <a:ext cx="5429288"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54000"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mj-ea"/>
                <a:ea typeface="+mj-ea"/>
                <a:cs typeface="宋体" pitchFamily="2" charset="-122"/>
              </a:rPr>
              <a:t>以</a:t>
            </a:r>
            <a:r>
              <a:rPr kumimoji="0" lang="en-US" altLang="zh-CN" b="0" i="0" u="none" strike="noStrike" cap="none" normalizeH="0" baseline="0" dirty="0" smtClean="0">
                <a:ln>
                  <a:noFill/>
                </a:ln>
                <a:solidFill>
                  <a:schemeClr val="tx1"/>
                </a:solidFill>
                <a:effectLst/>
                <a:latin typeface="+mj-ea"/>
                <a:ea typeface="+mj-ea"/>
                <a:cs typeface="宋体" pitchFamily="2" charset="-122"/>
              </a:rPr>
              <a:t>e</a:t>
            </a:r>
            <a:r>
              <a:rPr kumimoji="0" lang="zh-CN" altLang="en-US" b="0" i="0" u="none" strike="noStrike" cap="none" normalizeH="0" baseline="0" dirty="0" smtClean="0">
                <a:ln>
                  <a:noFill/>
                </a:ln>
                <a:solidFill>
                  <a:schemeClr val="tx1"/>
                </a:solidFill>
                <a:effectLst/>
                <a:latin typeface="+mj-ea"/>
                <a:ea typeface="+mj-ea"/>
                <a:cs typeface="宋体" pitchFamily="2" charset="-122"/>
              </a:rPr>
              <a:t>号参数化为例，参数化过程如下：</a:t>
            </a:r>
          </a:p>
          <a:p>
            <a:pPr marL="0" marR="0" lvl="0" indent="2540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j-ea"/>
                <a:ea typeface="+mj-ea"/>
                <a:cs typeface="宋体" pitchFamily="2" charset="-122"/>
              </a:rPr>
              <a:t>1</a:t>
            </a:r>
            <a:r>
              <a:rPr kumimoji="0" lang="zh-CN" altLang="en-US" b="0" i="0" u="none" strike="noStrike" cap="none" normalizeH="0" baseline="0" dirty="0" smtClean="0">
                <a:ln>
                  <a:noFill/>
                </a:ln>
                <a:solidFill>
                  <a:schemeClr val="tx1"/>
                </a:solidFill>
                <a:effectLst/>
                <a:latin typeface="+mj-ea"/>
                <a:ea typeface="+mj-ea"/>
                <a:cs typeface="宋体" pitchFamily="2" charset="-122"/>
              </a:rPr>
              <a:t>）选中</a:t>
            </a:r>
            <a:r>
              <a:rPr kumimoji="0" lang="en-US" altLang="zh-CN" b="0" i="0" u="none" strike="noStrike" cap="none" normalizeH="0" baseline="0" dirty="0" smtClean="0">
                <a:ln>
                  <a:noFill/>
                </a:ln>
                <a:solidFill>
                  <a:schemeClr val="tx1"/>
                </a:solidFill>
                <a:effectLst/>
                <a:latin typeface="+mn-ea"/>
                <a:ea typeface="+mn-ea"/>
                <a:cs typeface="宋体" pitchFamily="2" charset="-122"/>
              </a:rPr>
              <a:t>220999</a:t>
            </a:r>
            <a:r>
              <a:rPr kumimoji="0" lang="en-US" altLang="zh-CN" b="0" i="0" u="none" strike="noStrike" cap="none" normalizeH="0" baseline="0" dirty="0" smtClean="0">
                <a:ln>
                  <a:noFill/>
                </a:ln>
                <a:solidFill>
                  <a:schemeClr val="tx1"/>
                </a:solidFill>
                <a:effectLst/>
                <a:latin typeface="+mj-ea"/>
                <a:ea typeface="+mj-ea"/>
                <a:cs typeface="宋体" pitchFamily="2" charset="-122"/>
                <a:sym typeface="Wingdings" pitchFamily="2" charset="2"/>
              </a:rPr>
              <a:t></a:t>
            </a:r>
            <a:r>
              <a:rPr kumimoji="0" lang="zh-CN" altLang="en-US" b="0" i="0" u="none" strike="noStrike" cap="none" normalizeH="0" baseline="0" dirty="0" smtClean="0">
                <a:ln>
                  <a:noFill/>
                </a:ln>
                <a:solidFill>
                  <a:schemeClr val="tx1"/>
                </a:solidFill>
                <a:effectLst/>
                <a:latin typeface="+mj-ea"/>
                <a:ea typeface="+mj-ea"/>
                <a:cs typeface="宋体" pitchFamily="2" charset="-122"/>
              </a:rPr>
              <a:t>右击鼠标</a:t>
            </a:r>
            <a:r>
              <a:rPr kumimoji="0" lang="zh-CN" altLang="en-US" b="0" i="0" u="none" strike="noStrike" cap="none" normalizeH="0" baseline="0" dirty="0" smtClean="0">
                <a:ln>
                  <a:noFill/>
                </a:ln>
                <a:solidFill>
                  <a:schemeClr val="tx1"/>
                </a:solidFill>
                <a:effectLst/>
                <a:latin typeface="+mj-ea"/>
                <a:ea typeface="+mj-ea"/>
                <a:cs typeface="宋体" pitchFamily="2" charset="-122"/>
                <a:sym typeface="Wingdings" pitchFamily="2" charset="2"/>
              </a:rPr>
              <a:t></a:t>
            </a:r>
            <a:r>
              <a:rPr kumimoji="0" lang="zh-CN" altLang="en-US" b="0" i="0" u="none" strike="noStrike" cap="none" normalizeH="0" baseline="0" dirty="0" smtClean="0">
                <a:ln>
                  <a:noFill/>
                </a:ln>
                <a:solidFill>
                  <a:schemeClr val="tx1"/>
                </a:solidFill>
                <a:effectLst/>
                <a:latin typeface="+mj-ea"/>
                <a:ea typeface="+mj-ea"/>
                <a:cs typeface="宋体" pitchFamily="2" charset="-122"/>
              </a:rPr>
              <a:t>在右键菜单上选择</a:t>
            </a:r>
            <a:r>
              <a:rPr kumimoji="0" lang="en-US" altLang="zh-CN" b="0" i="0" u="none" strike="noStrike" cap="none" normalizeH="0" baseline="0" dirty="0" smtClean="0">
                <a:ln>
                  <a:noFill/>
                </a:ln>
                <a:solidFill>
                  <a:schemeClr val="tx1"/>
                </a:solidFill>
                <a:effectLst/>
                <a:latin typeface="+mj-ea"/>
                <a:ea typeface="+mj-ea"/>
                <a:cs typeface="宋体" pitchFamily="2" charset="-122"/>
                <a:sym typeface="Wingdings" pitchFamily="2" charset="2"/>
              </a:rPr>
              <a:t>replace with a parameter</a:t>
            </a:r>
            <a:r>
              <a:rPr kumimoji="0" lang="zh-CN" altLang="en-US" b="0" i="0" u="none" strike="noStrike" cap="none" normalizeH="0" baseline="0" dirty="0" smtClean="0">
                <a:ln>
                  <a:noFill/>
                </a:ln>
                <a:solidFill>
                  <a:schemeClr val="tx1"/>
                </a:solidFill>
                <a:effectLst/>
                <a:latin typeface="+mj-ea"/>
                <a:ea typeface="+mj-ea"/>
                <a:cs typeface="宋体" pitchFamily="2" charset="-122"/>
                <a:sym typeface="Wingdings" pitchFamily="2" charset="2"/>
              </a:rPr>
              <a:t>。</a:t>
            </a:r>
            <a:endParaRPr kumimoji="0" lang="en-US" altLang="zh-CN" b="0" i="0" u="none" strike="noStrike" cap="none" normalizeH="0" baseline="0" dirty="0" smtClean="0">
              <a:ln>
                <a:noFill/>
              </a:ln>
              <a:solidFill>
                <a:schemeClr val="tx1"/>
              </a:solidFill>
              <a:effectLst/>
              <a:latin typeface="+mj-ea"/>
              <a:ea typeface="+mj-ea"/>
              <a:cs typeface="宋体" pitchFamily="2" charset="-122"/>
              <a:sym typeface="Wingdings" pitchFamily="2" charset="2"/>
            </a:endParaRPr>
          </a:p>
          <a:p>
            <a:pPr indent="254000" eaLnBrk="0" hangingPunct="0"/>
            <a:r>
              <a:rPr lang="en-US" dirty="0" smtClean="0"/>
              <a:t>2</a:t>
            </a:r>
            <a:r>
              <a:rPr lang="zh-CN" altLang="en-US" dirty="0" smtClean="0"/>
              <a:t>）在弹出窗口填写参数名称，或选择一个已经存在的参数名。</a:t>
            </a:r>
          </a:p>
          <a:p>
            <a:pPr marL="0" marR="0" lvl="0" indent="25400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smtClean="0">
              <a:ln>
                <a:noFill/>
              </a:ln>
              <a:solidFill>
                <a:schemeClr val="tx1"/>
              </a:solidFill>
              <a:effectLst/>
              <a:latin typeface="+mj-ea"/>
              <a:ea typeface="+mj-ea"/>
              <a:cs typeface="宋体" pitchFamily="2" charset="-122"/>
              <a:sym typeface="Wingdings" pitchFamily="2" charset="2"/>
            </a:endParaRPr>
          </a:p>
        </p:txBody>
      </p:sp>
      <p:pic>
        <p:nvPicPr>
          <p:cNvPr id="6" name="图片 5"/>
          <p:cNvPicPr/>
          <p:nvPr/>
        </p:nvPicPr>
        <p:blipFill>
          <a:blip r:embed="rId3" cstate="print"/>
          <a:srcRect/>
          <a:stretch>
            <a:fillRect/>
          </a:stretch>
        </p:blipFill>
        <p:spPr bwMode="auto">
          <a:xfrm>
            <a:off x="357158" y="3000372"/>
            <a:ext cx="2286000" cy="2867025"/>
          </a:xfrm>
          <a:prstGeom prst="rect">
            <a:avLst/>
          </a:prstGeom>
          <a:noFill/>
          <a:ln w="9525">
            <a:noFill/>
            <a:miter lim="800000"/>
            <a:headEnd/>
            <a:tailEnd/>
          </a:ln>
        </p:spPr>
      </p:pic>
      <p:pic>
        <p:nvPicPr>
          <p:cNvPr id="7" name="图片 6"/>
          <p:cNvPicPr/>
          <p:nvPr/>
        </p:nvPicPr>
        <p:blipFill>
          <a:blip r:embed="rId4" cstate="print"/>
          <a:srcRect/>
          <a:stretch>
            <a:fillRect/>
          </a:stretch>
        </p:blipFill>
        <p:spPr bwMode="auto">
          <a:xfrm>
            <a:off x="2928926" y="3500438"/>
            <a:ext cx="2676525" cy="1571625"/>
          </a:xfrm>
          <a:prstGeom prst="rect">
            <a:avLst/>
          </a:prstGeom>
          <a:noFill/>
          <a:ln w="9525">
            <a:noFill/>
            <a:miter lim="800000"/>
            <a:headEnd/>
            <a:tailEnd/>
          </a:ln>
        </p:spPr>
      </p:pic>
      <p:sp>
        <p:nvSpPr>
          <p:cNvPr id="51202" name="Rectangle 2"/>
          <p:cNvSpPr>
            <a:spLocks noChangeArrowheads="1"/>
          </p:cNvSpPr>
          <p:nvPr/>
        </p:nvSpPr>
        <p:spPr bwMode="auto">
          <a:xfrm>
            <a:off x="5857884" y="1500174"/>
            <a:ext cx="3071834"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常用的参数类型：</a:t>
            </a:r>
            <a:endParaRPr kumimoji="0" 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Data/Time</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：使用当前日期</a:t>
            </a: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时间</a:t>
            </a:r>
            <a:r>
              <a:rPr lang="zh-CN" altLang="en-US" sz="1200" dirty="0" smtClean="0">
                <a:cs typeface="宋体" pitchFamily="2" charset="-122"/>
              </a:rPr>
              <a:t>替换所选常量</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lvl="0" indent="254000" eaLnBrk="0" hangingPunct="0"/>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Group Name</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：使用</a:t>
            </a: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Vuser</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组的名称</a:t>
            </a:r>
            <a:r>
              <a:rPr lang="zh-CN" altLang="en-US" sz="1200" dirty="0" smtClean="0">
                <a:cs typeface="宋体" pitchFamily="2" charset="-122"/>
              </a:rPr>
              <a:t>替换所选常量。</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lvl="0" indent="254000" eaLnBrk="0" hangingPunct="0"/>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Load Generator</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 </a:t>
            </a: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Name</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：使用</a:t>
            </a: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Vuser</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脚本的负载发生器名替换</a:t>
            </a:r>
            <a:r>
              <a:rPr lang="zh-CN" altLang="en-US" sz="1200" dirty="0" smtClean="0">
                <a:cs typeface="宋体" pitchFamily="2" charset="-122"/>
              </a:rPr>
              <a:t>所选常量</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lvl="0" indent="254000" eaLnBrk="0" hangingPunct="0"/>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Iteration Number</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：使用当前的迭代编号替换</a:t>
            </a:r>
            <a:r>
              <a:rPr lang="zh-CN" altLang="en-US" sz="1200" dirty="0" smtClean="0">
                <a:cs typeface="宋体" pitchFamily="2" charset="-122"/>
              </a:rPr>
              <a:t>所选常量</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lvl="0" indent="254000" eaLnBrk="0" hangingPunct="0"/>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Random Number</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：使用一个随机生成的整数替换</a:t>
            </a:r>
            <a:r>
              <a:rPr lang="zh-CN" altLang="en-US" sz="1200" dirty="0" smtClean="0">
                <a:cs typeface="宋体" pitchFamily="2" charset="-122"/>
              </a:rPr>
              <a:t>所选常量</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，可以通过参数属性设定参数的范围。</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lvl="0" indent="254000" eaLnBrk="0" hangingPunct="0"/>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Unique Number</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：使用一个唯一编号替换</a:t>
            </a:r>
            <a:r>
              <a:rPr lang="zh-CN" altLang="en-US" sz="1200" dirty="0" smtClean="0">
                <a:cs typeface="宋体" pitchFamily="2" charset="-122"/>
              </a:rPr>
              <a:t>所选常量</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，可以通过参数属性设定参数的第一个值和递增的规则。</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Vuser ID</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：使用运行脚本的虚拟用户</a:t>
            </a: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ID</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来代替选择的常量。</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File</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：采用外部的数据来代替，可以使用单独的文件，也可以使用现成的数据库中获取数据。</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j-lt"/>
                <a:cs typeface="Arial" pitchFamily="34" charset="0"/>
              </a:rPr>
              <a:t>User Defined Function</a:t>
            </a:r>
            <a:r>
              <a:rPr kumimoji="0" lang="zh-CN" altLang="en-US" sz="1200" b="0" i="0" u="none" strike="noStrike" cap="none" normalizeH="0" baseline="0" dirty="0" smtClean="0">
                <a:ln>
                  <a:noFill/>
                </a:ln>
                <a:solidFill>
                  <a:schemeClr val="tx1"/>
                </a:solidFill>
                <a:effectLst/>
                <a:latin typeface="+mj-lt"/>
                <a:cs typeface="Arial" pitchFamily="34" charset="0"/>
              </a:rPr>
              <a:t>：</a:t>
            </a:r>
            <a:r>
              <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从用户开发的</a:t>
            </a:r>
            <a:r>
              <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dll</a:t>
            </a:r>
            <a:r>
              <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文件中获取数据。</a:t>
            </a:r>
          </a:p>
        </p:txBody>
      </p:sp>
      <p:cxnSp>
        <p:nvCxnSpPr>
          <p:cNvPr id="9" name="AutoShape 5"/>
          <p:cNvCxnSpPr>
            <a:cxnSpLocks noChangeShapeType="1"/>
          </p:cNvCxnSpPr>
          <p:nvPr/>
        </p:nvCxnSpPr>
        <p:spPr bwMode="auto">
          <a:xfrm>
            <a:off x="2500298" y="4286256"/>
            <a:ext cx="542925" cy="0"/>
          </a:xfrm>
          <a:prstGeom prst="straightConnector1">
            <a:avLst/>
          </a:prstGeom>
          <a:noFill/>
          <a:ln w="25400">
            <a:solidFill>
              <a:srgbClr val="FF0000"/>
            </a:solidFill>
            <a:round/>
            <a:headEnd/>
            <a:tailEnd type="triangle" w="med" len="med"/>
          </a:ln>
        </p:spPr>
      </p:cxnSp>
      <p:sp>
        <p:nvSpPr>
          <p:cNvPr id="10" name="矩形 9"/>
          <p:cNvSpPr/>
          <p:nvPr/>
        </p:nvSpPr>
        <p:spPr>
          <a:xfrm>
            <a:off x="500034" y="5929330"/>
            <a:ext cx="8001056" cy="338554"/>
          </a:xfrm>
          <a:prstGeom prst="rect">
            <a:avLst/>
          </a:prstGeom>
        </p:spPr>
        <p:txBody>
          <a:bodyPr wrap="square">
            <a:spAutoFit/>
          </a:bodyPr>
          <a:lstStyle/>
          <a:p>
            <a:r>
              <a:rPr lang="zh-CN" altLang="en-US" sz="1600" dirty="0" smtClean="0">
                <a:solidFill>
                  <a:schemeClr val="tx2"/>
                </a:solidFill>
              </a:rPr>
              <a:t>实例中填写参数名称：</a:t>
            </a:r>
            <a:r>
              <a:rPr lang="en-US" sz="1600" dirty="0" err="1" smtClean="0">
                <a:solidFill>
                  <a:schemeClr val="tx2"/>
                </a:solidFill>
              </a:rPr>
              <a:t>UserNumber</a:t>
            </a:r>
            <a:r>
              <a:rPr lang="zh-CN" altLang="en-US" sz="1600" dirty="0" smtClean="0">
                <a:solidFill>
                  <a:schemeClr val="tx2"/>
                </a:solidFill>
              </a:rPr>
              <a:t>；选择参数类型</a:t>
            </a:r>
            <a:r>
              <a:rPr lang="en-US" sz="1600" dirty="0" smtClean="0">
                <a:solidFill>
                  <a:schemeClr val="tx2"/>
                </a:solidFill>
              </a:rPr>
              <a:t>File</a:t>
            </a:r>
            <a:r>
              <a:rPr lang="zh-CN" altLang="en-US" sz="1600" dirty="0" smtClean="0">
                <a:solidFill>
                  <a:schemeClr val="tx2"/>
                </a:solidFill>
              </a:rPr>
              <a:t>，来写入已准备好的数据。</a:t>
            </a:r>
            <a:endParaRPr lang="zh-CN" altLang="en-US" sz="1600" dirty="0">
              <a:solidFill>
                <a:schemeClr val="tx2"/>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9"/>
          <p:cNvGrpSpPr>
            <a:grpSpLocks/>
          </p:cNvGrpSpPr>
          <p:nvPr/>
        </p:nvGrpSpPr>
        <p:grpSpPr bwMode="auto">
          <a:xfrm>
            <a:off x="4000496" y="1285860"/>
            <a:ext cx="4786346" cy="5000660"/>
            <a:chOff x="1258" y="1121"/>
            <a:chExt cx="1800" cy="1485"/>
          </a:xfrm>
        </p:grpSpPr>
        <p:sp>
          <p:nvSpPr>
            <p:cNvPr id="9" name="AutoShape 10"/>
            <p:cNvSpPr>
              <a:spLocks noChangeArrowheads="1"/>
            </p:cNvSpPr>
            <p:nvPr/>
          </p:nvSpPr>
          <p:spPr bwMode="gray">
            <a:xfrm>
              <a:off x="1258" y="1121"/>
              <a:ext cx="1800" cy="1485"/>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endParaRPr lang="zh-CN" altLang="en-US" b="1" dirty="0">
                <a:solidFill>
                  <a:schemeClr val="tx2"/>
                </a:solidFill>
                <a:latin typeface="宋体" pitchFamily="2" charset="-122"/>
                <a:ea typeface="宋体" pitchFamily="2" charset="-122"/>
              </a:endParaRPr>
            </a:p>
          </p:txBody>
        </p:sp>
        <p:sp>
          <p:nvSpPr>
            <p:cNvPr id="10" name="Text Box 13"/>
            <p:cNvSpPr txBox="1">
              <a:spLocks noChangeArrowheads="1"/>
            </p:cNvSpPr>
            <p:nvPr/>
          </p:nvSpPr>
          <p:spPr bwMode="gray">
            <a:xfrm>
              <a:off x="1393" y="1886"/>
              <a:ext cx="1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endParaRPr lang="en-US" altLang="zh-CN" sz="2400" dirty="0">
                <a:solidFill>
                  <a:schemeClr val="bg1"/>
                </a:solidFill>
                <a:ea typeface="宋体" charset="-122"/>
              </a:endParaRPr>
            </a:p>
          </p:txBody>
        </p:sp>
      </p:grpSp>
      <p:sp>
        <p:nvSpPr>
          <p:cNvPr id="18434" name="标题 1"/>
          <p:cNvSpPr>
            <a:spLocks noGrp="1"/>
          </p:cNvSpPr>
          <p:nvPr>
            <p:ph type="title"/>
          </p:nvPr>
        </p:nvSpPr>
        <p:spPr/>
        <p:txBody>
          <a:bodyPr/>
          <a:lstStyle/>
          <a:p>
            <a:r>
              <a:rPr lang="zh-CN" altLang="en-US" dirty="0" smtClean="0"/>
              <a:t>创建</a:t>
            </a:r>
            <a:r>
              <a:rPr lang="en-US" dirty="0" smtClean="0"/>
              <a:t>Vuser</a:t>
            </a:r>
            <a:r>
              <a:rPr lang="zh-CN" altLang="en-US" dirty="0" smtClean="0"/>
              <a:t>脚本</a:t>
            </a:r>
            <a:r>
              <a:rPr lang="en-US" altLang="zh-CN" dirty="0" smtClean="0"/>
              <a:t>—</a:t>
            </a:r>
            <a:r>
              <a:rPr lang="zh-CN" altLang="en-US" dirty="0" smtClean="0"/>
              <a:t>增强</a:t>
            </a:r>
            <a:r>
              <a:rPr lang="en-US" altLang="zh-CN" dirty="0" smtClean="0"/>
              <a:t>/</a:t>
            </a:r>
            <a:r>
              <a:rPr lang="zh-CN" altLang="en-US" dirty="0" smtClean="0"/>
              <a:t>编辑脚本</a:t>
            </a:r>
            <a:endParaRPr lang="en-US" altLang="zh-CN" dirty="0" smtClean="0"/>
          </a:p>
        </p:txBody>
      </p:sp>
      <p:sp>
        <p:nvSpPr>
          <p:cNvPr id="53249" name="Rectangle 1"/>
          <p:cNvSpPr>
            <a:spLocks noChangeArrowheads="1"/>
          </p:cNvSpPr>
          <p:nvPr/>
        </p:nvSpPr>
        <p:spPr bwMode="auto">
          <a:xfrm>
            <a:off x="357158" y="928670"/>
            <a:ext cx="6647974"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j-ea"/>
                <a:ea typeface="+mj-ea"/>
                <a:cs typeface="宋体" pitchFamily="2" charset="-122"/>
              </a:rPr>
              <a:t>3</a:t>
            </a:r>
            <a:r>
              <a:rPr kumimoji="0" lang="zh-CN" altLang="en-US" b="0" i="0" u="none" strike="noStrike" cap="none" normalizeH="0" baseline="0" dirty="0" smtClean="0">
                <a:ln>
                  <a:noFill/>
                </a:ln>
                <a:solidFill>
                  <a:schemeClr val="tx1"/>
                </a:solidFill>
                <a:effectLst/>
                <a:latin typeface="+mj-ea"/>
                <a:ea typeface="+mj-ea"/>
                <a:cs typeface="宋体" pitchFamily="2" charset="-122"/>
              </a:rPr>
              <a:t>）单击窗口的</a:t>
            </a:r>
            <a:r>
              <a:rPr kumimoji="0" lang="en-US" altLang="zh-CN" b="0" i="0" u="none" strike="noStrike" cap="none" normalizeH="0" baseline="0" dirty="0" smtClean="0">
                <a:ln>
                  <a:noFill/>
                </a:ln>
                <a:solidFill>
                  <a:schemeClr val="tx1"/>
                </a:solidFill>
                <a:effectLst/>
                <a:latin typeface="+mj-ea"/>
                <a:ea typeface="+mj-ea"/>
                <a:cs typeface="宋体" pitchFamily="2" charset="-122"/>
              </a:rPr>
              <a:t>properties</a:t>
            </a:r>
            <a:r>
              <a:rPr kumimoji="0" lang="zh-CN" altLang="en-US" b="0" i="0" u="none" strike="noStrike" cap="none" normalizeH="0" baseline="0" dirty="0" smtClean="0">
                <a:ln>
                  <a:noFill/>
                </a:ln>
                <a:solidFill>
                  <a:schemeClr val="tx1"/>
                </a:solidFill>
                <a:effectLst/>
                <a:latin typeface="+mj-ea"/>
                <a:ea typeface="+mj-ea"/>
                <a:cs typeface="宋体" pitchFamily="2" charset="-122"/>
              </a:rPr>
              <a:t>按钮，设置</a:t>
            </a:r>
            <a:r>
              <a:rPr kumimoji="0" lang="en-US" altLang="zh-CN" b="0" i="0" u="none" strike="noStrike" cap="none" normalizeH="0" baseline="0" dirty="0" smtClean="0">
                <a:ln>
                  <a:noFill/>
                </a:ln>
                <a:solidFill>
                  <a:schemeClr val="tx1"/>
                </a:solidFill>
                <a:effectLst/>
                <a:latin typeface="+mj-ea"/>
                <a:ea typeface="+mj-ea"/>
                <a:cs typeface="宋体" pitchFamily="2" charset="-122"/>
              </a:rPr>
              <a:t>parameter</a:t>
            </a:r>
            <a:r>
              <a:rPr kumimoji="0" lang="zh-CN" altLang="en-US" b="0" i="0" u="none" strike="noStrike" cap="none" normalizeH="0" baseline="0" dirty="0" smtClean="0">
                <a:ln>
                  <a:noFill/>
                </a:ln>
                <a:solidFill>
                  <a:schemeClr val="tx1"/>
                </a:solidFill>
                <a:effectLst/>
                <a:latin typeface="+mj-ea"/>
                <a:ea typeface="+mj-ea"/>
                <a:cs typeface="宋体" pitchFamily="2" charset="-122"/>
              </a:rPr>
              <a:t>的</a:t>
            </a:r>
            <a:r>
              <a:rPr kumimoji="0" lang="en-US" altLang="zh-CN" b="0" i="0" u="none" strike="noStrike" cap="none" normalizeH="0" baseline="0" dirty="0" smtClean="0">
                <a:ln>
                  <a:noFill/>
                </a:ln>
                <a:solidFill>
                  <a:schemeClr val="tx1"/>
                </a:solidFill>
                <a:effectLst/>
                <a:latin typeface="+mj-ea"/>
                <a:ea typeface="+mj-ea"/>
                <a:cs typeface="宋体" pitchFamily="2" charset="-122"/>
              </a:rPr>
              <a:t>properties</a:t>
            </a:r>
            <a:r>
              <a:rPr kumimoji="0" lang="zh-CN" altLang="en-US" b="0" i="0" u="none" strike="noStrike" cap="none" normalizeH="0" baseline="0" dirty="0" smtClean="0">
                <a:ln>
                  <a:noFill/>
                </a:ln>
                <a:solidFill>
                  <a:schemeClr val="tx1"/>
                </a:solidFill>
                <a:effectLst/>
                <a:latin typeface="+mj-ea"/>
                <a:ea typeface="+mj-ea"/>
                <a:cs typeface="宋体" pitchFamily="2" charset="-122"/>
              </a:rPr>
              <a:t>。</a:t>
            </a:r>
          </a:p>
        </p:txBody>
      </p:sp>
      <p:sp>
        <p:nvSpPr>
          <p:cNvPr id="53250" name="Rectangle 2"/>
          <p:cNvSpPr>
            <a:spLocks noChangeArrowheads="1"/>
          </p:cNvSpPr>
          <p:nvPr/>
        </p:nvSpPr>
        <p:spPr bwMode="auto">
          <a:xfrm>
            <a:off x="4071934" y="1428736"/>
            <a:ext cx="4786346"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文件</a:t>
            </a:r>
            <a:r>
              <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File</a:t>
            </a: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参数化结束后，脚本保存的根目录下会自动生成一个 以参数名称命名的 参数文件；也可以直接选择一个已准备好的参数文件。</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选择参数列</a:t>
            </a:r>
            <a:r>
              <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Select Column</a:t>
            </a: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By number</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：以列号为参数列。</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By name</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：以列名为参数列。</a:t>
            </a:r>
            <a:endPar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lang="zh-CN" altLang="en-US" sz="1200" b="1" dirty="0" smtClean="0">
                <a:cs typeface="宋体" pitchFamily="2" charset="-122"/>
              </a:rPr>
              <a:t>文件格式：</a:t>
            </a:r>
            <a:endParaRPr lang="en-US" altLang="zh-CN" sz="1200" b="1" dirty="0" smtClean="0">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lang="en-US" altLang="zh-CN" sz="1200" dirty="0" smtClean="0">
                <a:cs typeface="宋体" pitchFamily="2" charset="-122"/>
              </a:rPr>
              <a:t>       Column</a:t>
            </a:r>
            <a:r>
              <a:rPr lang="zh-CN" altLang="en-US" sz="1200" dirty="0" smtClean="0">
                <a:cs typeface="宋体" pitchFamily="2" charset="-122"/>
              </a:rPr>
              <a:t>：参数之间的分隔符：逗号、空格、</a:t>
            </a:r>
            <a:r>
              <a:rPr lang="en-US" altLang="zh-CN" sz="1200" dirty="0" smtClean="0">
                <a:cs typeface="宋体" pitchFamily="2" charset="-122"/>
              </a:rPr>
              <a:t>Tab</a:t>
            </a:r>
            <a:r>
              <a:rPr lang="zh-CN" altLang="en-US" sz="1200" dirty="0" smtClean="0">
                <a:cs typeface="宋体" pitchFamily="2" charset="-122"/>
              </a:rPr>
              <a:t>。</a:t>
            </a:r>
            <a:endParaRPr lang="en-US" altLang="zh-CN" sz="1200" dirty="0" smtClean="0">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Arial" pitchFamily="34" charset="0"/>
                <a:ea typeface="宋体" pitchFamily="2" charset="-122"/>
                <a:cs typeface="宋体" pitchFamily="2" charset="-122"/>
              </a:rPr>
              <a:t>      First data</a:t>
            </a:r>
            <a:r>
              <a:rPr kumimoji="0" lang="zh-CN" altLang="en-US" sz="1200" i="0" u="none" strike="noStrike" cap="none" normalizeH="0" baseline="0" dirty="0" smtClean="0">
                <a:ln>
                  <a:noFill/>
                </a:ln>
                <a:solidFill>
                  <a:schemeClr val="tx1"/>
                </a:solidFill>
                <a:effectLst/>
                <a:latin typeface="Arial" pitchFamily="34" charset="0"/>
                <a:ea typeface="宋体" pitchFamily="2" charset="-122"/>
                <a:cs typeface="宋体" pitchFamily="2" charset="-122"/>
              </a:rPr>
              <a:t>：从第几行读取数据。</a:t>
            </a:r>
          </a:p>
          <a:p>
            <a:pPr marR="0" lvl="0" algn="l" defTabSz="914400" rtl="0" eaLnBrk="0" fontAlgn="base" latinLnBrk="0" hangingPunct="0">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选择参数分配方法</a:t>
            </a:r>
            <a:r>
              <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Select next row</a:t>
            </a: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Sequential</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：顺序的分配</a:t>
            </a: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Vuser</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参数值。当正在运行的</a:t>
            </a: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Vuser</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访问数据表格时，它将会提取下一个可用的数据行。</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Random</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：当脚本开始运行时，“随机”的为每个</a:t>
            </a: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Vuser</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分配一个数据表格中的随机值。</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Unique</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：为</a:t>
            </a: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Vuser</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的参数分配一个“唯一”的顺序值。注意，参数数量一定要大于等于“</a:t>
            </a: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Vuser</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量*迭代数量”</a:t>
            </a:r>
            <a:r>
              <a:rPr lang="zh-CN" altLang="en-US" sz="1200" dirty="0" smtClean="0">
                <a:cs typeface="宋体" pitchFamily="2" charset="-122"/>
              </a:rPr>
              <a:t>。</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选择参数更新方法</a:t>
            </a:r>
            <a:r>
              <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Update value on</a:t>
            </a: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Each iteration</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：脚本每次迭代都顺序的使用数据表格中的下一个新值。</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Each occurrence</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：在迭代中只要遇到该参数就重新取值。</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Once</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：在所有的迭代中都使用同一个值。</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当超出范围时</a:t>
            </a:r>
            <a:r>
              <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When out of values</a:t>
            </a: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：（选择数据为</a:t>
            </a:r>
            <a:r>
              <a:rPr kumimoji="0" lang="en-US" altLang="zh-CN" sz="12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unique</a:t>
            </a:r>
            <a:r>
              <a:rPr kumimoji="0" lang="zh-CN" altLang="en-US" sz="12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时才可用到）</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Abort </a:t>
            </a:r>
            <a:r>
              <a:rPr kumimoji="0" lang="en-US" altLang="zh-CN" sz="1200" b="0" i="0" u="none" strike="noStrike" cap="none" normalizeH="0" baseline="0" dirty="0" err="1" smtClean="0">
                <a:ln>
                  <a:noFill/>
                </a:ln>
                <a:solidFill>
                  <a:schemeClr val="tx1"/>
                </a:solidFill>
                <a:effectLst/>
                <a:latin typeface="Calibri" pitchFamily="34" charset="0"/>
                <a:ea typeface="宋体" pitchFamily="2" charset="-122"/>
                <a:cs typeface="宋体" pitchFamily="2" charset="-122"/>
              </a:rPr>
              <a:t>Vuser</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：中止。</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Continue in a cyclic manner</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：继续循环取值。</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Continue with last value</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：取最后一个值</a:t>
            </a:r>
            <a:r>
              <a:rPr lang="zh-CN" altLang="en-US" sz="1200" dirty="0" smtClean="0">
                <a:cs typeface="宋体" pitchFamily="2" charset="-122"/>
              </a:rPr>
              <a:t>。</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1026" name="Picture 2"/>
          <p:cNvPicPr>
            <a:picLocks noChangeAspect="1" noChangeArrowheads="1"/>
          </p:cNvPicPr>
          <p:nvPr/>
        </p:nvPicPr>
        <p:blipFill>
          <a:blip r:embed="rId2" cstate="print"/>
          <a:srcRect/>
          <a:stretch>
            <a:fillRect/>
          </a:stretch>
        </p:blipFill>
        <p:spPr bwMode="auto">
          <a:xfrm>
            <a:off x="281823" y="1428736"/>
            <a:ext cx="3647234" cy="3857652"/>
          </a:xfrm>
          <a:prstGeom prst="rect">
            <a:avLst/>
          </a:prstGeom>
          <a:noFill/>
          <a:ln w="9525">
            <a:noFill/>
            <a:miter lim="800000"/>
            <a:headEnd/>
            <a:tailEnd/>
          </a:ln>
          <a:effectLst/>
        </p:spPr>
      </p:pic>
      <p:sp>
        <p:nvSpPr>
          <p:cNvPr id="7" name="矩形 6"/>
          <p:cNvSpPr/>
          <p:nvPr/>
        </p:nvSpPr>
        <p:spPr>
          <a:xfrm>
            <a:off x="214282" y="5380672"/>
            <a:ext cx="3714776" cy="1077218"/>
          </a:xfrm>
          <a:prstGeom prst="rect">
            <a:avLst/>
          </a:prstGeom>
        </p:spPr>
        <p:txBody>
          <a:bodyPr wrap="square">
            <a:spAutoFit/>
          </a:bodyPr>
          <a:lstStyle/>
          <a:p>
            <a:pPr lvl="0" indent="254000" eaLnBrk="0" hangingPunct="0"/>
            <a:r>
              <a:rPr lang="zh-CN" altLang="en-US" sz="1600" dirty="0" smtClean="0">
                <a:latin typeface="+mj-ea"/>
                <a:ea typeface="+mj-ea"/>
                <a:cs typeface="宋体" pitchFamily="2" charset="-122"/>
              </a:rPr>
              <a:t>  设置完成后，被参数化的值会被参数名代替。</a:t>
            </a:r>
            <a:r>
              <a:rPr lang="zh-CN" altLang="en-US" sz="1600" dirty="0" smtClean="0">
                <a:solidFill>
                  <a:schemeClr val="tx2"/>
                </a:solidFill>
                <a:latin typeface="+mj-ea"/>
                <a:ea typeface="+mj-ea"/>
                <a:cs typeface="宋体" pitchFamily="2" charset="-122"/>
              </a:rPr>
              <a:t>实例中设置参数名为</a:t>
            </a:r>
            <a:r>
              <a:rPr lang="en-US" altLang="zh-CN" sz="1600" dirty="0" err="1" smtClean="0">
                <a:solidFill>
                  <a:schemeClr val="tx2"/>
                </a:solidFill>
                <a:latin typeface="+mj-ea"/>
                <a:ea typeface="+mj-ea"/>
                <a:cs typeface="宋体" pitchFamily="2" charset="-122"/>
              </a:rPr>
              <a:t>UserNumber</a:t>
            </a:r>
            <a:r>
              <a:rPr lang="zh-CN" altLang="en-US" sz="1600" dirty="0" smtClean="0">
                <a:solidFill>
                  <a:schemeClr val="tx2"/>
                </a:solidFill>
                <a:latin typeface="+mj-ea"/>
                <a:ea typeface="+mj-ea"/>
                <a:cs typeface="宋体" pitchFamily="2" charset="-122"/>
              </a:rPr>
              <a:t>，脚本原先</a:t>
            </a:r>
            <a:r>
              <a:rPr lang="en-US" altLang="zh-CN" sz="1600" dirty="0" smtClean="0">
                <a:solidFill>
                  <a:schemeClr val="tx2"/>
                </a:solidFill>
                <a:latin typeface="+mj-ea"/>
                <a:ea typeface="+mj-ea"/>
                <a:cs typeface="宋体" pitchFamily="2" charset="-122"/>
              </a:rPr>
              <a:t>220999</a:t>
            </a:r>
            <a:r>
              <a:rPr lang="zh-CN" altLang="en-US" sz="1600" dirty="0" smtClean="0">
                <a:solidFill>
                  <a:schemeClr val="tx2"/>
                </a:solidFill>
                <a:latin typeface="+mj-ea"/>
                <a:ea typeface="+mj-ea"/>
                <a:cs typeface="宋体" pitchFamily="2" charset="-122"/>
              </a:rPr>
              <a:t>部分变为了紫红色的</a:t>
            </a:r>
            <a:r>
              <a:rPr lang="en-US" altLang="zh-CN" sz="1600" dirty="0" smtClean="0">
                <a:solidFill>
                  <a:schemeClr val="tx2"/>
                </a:solidFill>
                <a:latin typeface="+mj-ea"/>
                <a:ea typeface="+mj-ea"/>
                <a:cs typeface="宋体" pitchFamily="2" charset="-122"/>
              </a:rPr>
              <a:t>{</a:t>
            </a:r>
            <a:r>
              <a:rPr lang="en-US" altLang="zh-CN" sz="1600" dirty="0" err="1" smtClean="0">
                <a:solidFill>
                  <a:schemeClr val="tx2"/>
                </a:solidFill>
                <a:latin typeface="+mj-ea"/>
                <a:ea typeface="+mj-ea"/>
                <a:cs typeface="宋体" pitchFamily="2" charset="-122"/>
              </a:rPr>
              <a:t>UserNumber</a:t>
            </a:r>
            <a:r>
              <a:rPr lang="en-US" altLang="zh-CN" sz="1600" dirty="0" smtClean="0">
                <a:solidFill>
                  <a:schemeClr val="tx2"/>
                </a:solidFill>
                <a:latin typeface="+mj-ea"/>
                <a:ea typeface="+mj-ea"/>
                <a:cs typeface="宋体" pitchFamily="2" charset="-122"/>
              </a:rPr>
              <a:t>}</a:t>
            </a:r>
            <a:r>
              <a:rPr lang="zh-CN" altLang="en-US" sz="1600" dirty="0" smtClean="0">
                <a:solidFill>
                  <a:schemeClr val="tx2"/>
                </a:solidFill>
                <a:latin typeface="+mj-ea"/>
                <a:ea typeface="+mj-ea"/>
                <a:cs typeface="宋体" pitchFamily="2" charset="-122"/>
              </a:rPr>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p:nvPr/>
        </p:nvPicPr>
        <p:blipFill>
          <a:blip r:embed="rId2" cstate="print"/>
          <a:srcRect/>
          <a:stretch>
            <a:fillRect/>
          </a:stretch>
        </p:blipFill>
        <p:spPr bwMode="auto">
          <a:xfrm>
            <a:off x="714348" y="1357298"/>
            <a:ext cx="3214710" cy="2500330"/>
          </a:xfrm>
          <a:prstGeom prst="rect">
            <a:avLst/>
          </a:prstGeom>
          <a:noFill/>
          <a:ln w="9525">
            <a:noFill/>
            <a:miter lim="800000"/>
            <a:headEnd/>
            <a:tailEnd/>
          </a:ln>
        </p:spPr>
      </p:pic>
      <p:pic>
        <p:nvPicPr>
          <p:cNvPr id="8" name="图片 7"/>
          <p:cNvPicPr/>
          <p:nvPr/>
        </p:nvPicPr>
        <p:blipFill>
          <a:blip r:embed="rId3" cstate="print"/>
          <a:srcRect/>
          <a:stretch>
            <a:fillRect/>
          </a:stretch>
        </p:blipFill>
        <p:spPr bwMode="auto">
          <a:xfrm>
            <a:off x="714348" y="4000504"/>
            <a:ext cx="4286280" cy="2571768"/>
          </a:xfrm>
          <a:prstGeom prst="rect">
            <a:avLst/>
          </a:prstGeom>
          <a:noFill/>
          <a:ln w="9525">
            <a:noFill/>
            <a:miter lim="800000"/>
            <a:headEnd/>
            <a:tailEnd/>
          </a:ln>
        </p:spPr>
      </p:pic>
      <p:sp>
        <p:nvSpPr>
          <p:cNvPr id="18434" name="标题 1"/>
          <p:cNvSpPr>
            <a:spLocks noGrp="1"/>
          </p:cNvSpPr>
          <p:nvPr>
            <p:ph type="title"/>
          </p:nvPr>
        </p:nvSpPr>
        <p:spPr/>
        <p:txBody>
          <a:bodyPr/>
          <a:lstStyle/>
          <a:p>
            <a:r>
              <a:rPr lang="zh-CN" altLang="en-US" dirty="0" smtClean="0"/>
              <a:t>创建</a:t>
            </a:r>
            <a:r>
              <a:rPr lang="en-US" dirty="0" smtClean="0"/>
              <a:t>Vuser</a:t>
            </a:r>
            <a:r>
              <a:rPr lang="zh-CN" altLang="en-US" dirty="0" smtClean="0"/>
              <a:t>脚本</a:t>
            </a:r>
            <a:r>
              <a:rPr lang="en-US" altLang="zh-CN" dirty="0" smtClean="0"/>
              <a:t>—</a:t>
            </a:r>
            <a:r>
              <a:rPr lang="zh-CN" altLang="en-US" dirty="0" smtClean="0"/>
              <a:t>增强</a:t>
            </a:r>
            <a:r>
              <a:rPr lang="en-US" altLang="zh-CN" dirty="0" smtClean="0"/>
              <a:t>/</a:t>
            </a:r>
            <a:r>
              <a:rPr lang="zh-CN" altLang="en-US" dirty="0" smtClean="0"/>
              <a:t>编辑脚本</a:t>
            </a:r>
            <a:endParaRPr lang="en-US" altLang="zh-CN" dirty="0" smtClean="0"/>
          </a:p>
        </p:txBody>
      </p:sp>
      <p:sp>
        <p:nvSpPr>
          <p:cNvPr id="5" name="矩形 4"/>
          <p:cNvSpPr/>
          <p:nvPr/>
        </p:nvSpPr>
        <p:spPr>
          <a:xfrm>
            <a:off x="285720" y="1000108"/>
            <a:ext cx="7929618" cy="369332"/>
          </a:xfrm>
          <a:prstGeom prst="rect">
            <a:avLst/>
          </a:prstGeom>
        </p:spPr>
        <p:txBody>
          <a:bodyPr wrap="square">
            <a:spAutoFit/>
          </a:bodyPr>
          <a:lstStyle/>
          <a:p>
            <a:r>
              <a:rPr lang="en-US" dirty="0" smtClean="0">
                <a:latin typeface="+mj-ea"/>
                <a:ea typeface="+mj-ea"/>
              </a:rPr>
              <a:t>4</a:t>
            </a:r>
            <a:r>
              <a:rPr lang="zh-CN" altLang="en-US" dirty="0" smtClean="0">
                <a:latin typeface="+mj-ea"/>
                <a:ea typeface="+mj-ea"/>
              </a:rPr>
              <a:t>）如果其它地方也用到这个相同的参数，则可以进行替换。</a:t>
            </a:r>
            <a:endParaRPr lang="zh-CN" altLang="en-US" dirty="0">
              <a:latin typeface="+mj-ea"/>
              <a:ea typeface="+mj-ea"/>
            </a:endParaRPr>
          </a:p>
        </p:txBody>
      </p:sp>
      <p:sp>
        <p:nvSpPr>
          <p:cNvPr id="6" name="矩形 5"/>
          <p:cNvSpPr/>
          <p:nvPr/>
        </p:nvSpPr>
        <p:spPr>
          <a:xfrm>
            <a:off x="3857620" y="1785926"/>
            <a:ext cx="4572000" cy="923330"/>
          </a:xfrm>
          <a:prstGeom prst="rect">
            <a:avLst/>
          </a:prstGeom>
        </p:spPr>
        <p:txBody>
          <a:bodyPr>
            <a:spAutoFit/>
          </a:bodyPr>
          <a:lstStyle/>
          <a:p>
            <a:r>
              <a:rPr lang="zh-CN" altLang="en-US" dirty="0" smtClean="0">
                <a:latin typeface="+mj-ea"/>
                <a:ea typeface="+mj-ea"/>
              </a:rPr>
              <a:t>方法一：选中需要被替换的常量</a:t>
            </a:r>
            <a:r>
              <a:rPr lang="en-US" dirty="0" smtClean="0">
                <a:latin typeface="+mj-ea"/>
                <a:ea typeface="+mj-ea"/>
                <a:sym typeface="Wingdings"/>
              </a:rPr>
              <a:t></a:t>
            </a:r>
            <a:r>
              <a:rPr lang="zh-CN" altLang="en-US" dirty="0" smtClean="0">
                <a:latin typeface="+mj-ea"/>
                <a:ea typeface="+mj-ea"/>
              </a:rPr>
              <a:t>右键鼠标</a:t>
            </a:r>
            <a:r>
              <a:rPr lang="en-US" dirty="0" smtClean="0">
                <a:latin typeface="+mj-ea"/>
                <a:ea typeface="+mj-ea"/>
                <a:sym typeface="Wingdings"/>
              </a:rPr>
              <a:t></a:t>
            </a:r>
            <a:r>
              <a:rPr lang="en-US" dirty="0" smtClean="0">
                <a:latin typeface="+mj-ea"/>
                <a:ea typeface="+mj-ea"/>
              </a:rPr>
              <a:t>use existing parameter</a:t>
            </a:r>
            <a:r>
              <a:rPr lang="en-US" dirty="0" smtClean="0">
                <a:latin typeface="+mj-ea"/>
                <a:ea typeface="+mj-ea"/>
                <a:sym typeface="Wingdings"/>
              </a:rPr>
              <a:t></a:t>
            </a:r>
            <a:r>
              <a:rPr lang="zh-CN" altLang="en-US" dirty="0" smtClean="0">
                <a:latin typeface="+mj-ea"/>
                <a:ea typeface="+mj-ea"/>
              </a:rPr>
              <a:t>选择已经存在的参数名</a:t>
            </a:r>
            <a:r>
              <a:rPr lang="zh-CN" altLang="en-US" dirty="0" smtClean="0"/>
              <a:t>。</a:t>
            </a:r>
            <a:endParaRPr lang="zh-CN" altLang="en-US" dirty="0"/>
          </a:p>
        </p:txBody>
      </p:sp>
      <p:sp>
        <p:nvSpPr>
          <p:cNvPr id="52225" name="Rectangle 1"/>
          <p:cNvSpPr>
            <a:spLocks noChangeArrowheads="1"/>
          </p:cNvSpPr>
          <p:nvPr/>
        </p:nvSpPr>
        <p:spPr bwMode="auto">
          <a:xfrm>
            <a:off x="3857620" y="4214818"/>
            <a:ext cx="4572032"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mj-ea"/>
                <a:ea typeface="+mj-ea"/>
                <a:cs typeface="宋体" pitchFamily="2" charset="-122"/>
              </a:rPr>
              <a:t>方法二：选中这个设置好的参数，右键鼠标</a:t>
            </a:r>
            <a:r>
              <a:rPr kumimoji="0" lang="zh-CN" altLang="en-US" b="0" i="0" u="none" strike="noStrike" cap="none" normalizeH="0" baseline="0" dirty="0" smtClean="0">
                <a:ln>
                  <a:noFill/>
                </a:ln>
                <a:solidFill>
                  <a:schemeClr val="tx1"/>
                </a:solidFill>
                <a:effectLst/>
                <a:latin typeface="+mj-ea"/>
                <a:ea typeface="+mj-ea"/>
                <a:cs typeface="宋体" pitchFamily="2" charset="-122"/>
                <a:sym typeface="Wingdings" pitchFamily="2" charset="2"/>
              </a:rPr>
              <a:t></a:t>
            </a:r>
            <a:r>
              <a:rPr kumimoji="0" lang="en-US" altLang="zh-CN" b="0" i="0" u="none" strike="noStrike" cap="none" normalizeH="0" baseline="0" dirty="0" smtClean="0">
                <a:ln>
                  <a:noFill/>
                </a:ln>
                <a:solidFill>
                  <a:schemeClr val="tx1"/>
                </a:solidFill>
                <a:effectLst/>
                <a:latin typeface="+mj-ea"/>
                <a:ea typeface="+mj-ea"/>
                <a:cs typeface="宋体" pitchFamily="2" charset="-122"/>
              </a:rPr>
              <a:t>replace more occurrences</a:t>
            </a:r>
            <a:r>
              <a:rPr kumimoji="0" lang="en-US" altLang="zh-CN" b="0" i="0" u="none" strike="noStrike" cap="none" normalizeH="0" baseline="0" dirty="0" smtClean="0">
                <a:ln>
                  <a:noFill/>
                </a:ln>
                <a:solidFill>
                  <a:schemeClr val="tx1"/>
                </a:solidFill>
                <a:effectLst/>
                <a:latin typeface="+mj-ea"/>
                <a:ea typeface="+mj-ea"/>
                <a:cs typeface="宋体" pitchFamily="2" charset="-122"/>
                <a:sym typeface="Wingdings" pitchFamily="2" charset="2"/>
              </a:rPr>
              <a:t></a:t>
            </a:r>
            <a:r>
              <a:rPr kumimoji="0" lang="zh-CN" altLang="en-US" b="0" i="0" u="none" strike="noStrike" cap="none" normalizeH="0" baseline="0" dirty="0" smtClean="0">
                <a:ln>
                  <a:noFill/>
                </a:ln>
                <a:solidFill>
                  <a:schemeClr val="tx1"/>
                </a:solidFill>
                <a:effectLst/>
                <a:latin typeface="+mj-ea"/>
                <a:ea typeface="+mj-ea"/>
                <a:cs typeface="宋体" pitchFamily="2" charset="-122"/>
              </a:rPr>
              <a:t>逐个替换（如果确定所有都需替换可以全部替换）。</a:t>
            </a:r>
            <a:endParaRPr kumimoji="0" lang="zh-CN" altLang="en-US" b="0" i="0" u="none" strike="noStrike" cap="none" normalizeH="0" baseline="0" dirty="0" smtClean="0">
              <a:ln>
                <a:noFill/>
              </a:ln>
              <a:solidFill>
                <a:schemeClr val="tx1"/>
              </a:solidFill>
              <a:effectLst/>
              <a:latin typeface="+mj-ea"/>
              <a:ea typeface="+mj-ea"/>
              <a:cs typeface="宋体" pitchFamily="2" charset="-122"/>
              <a:sym typeface="Wingdings" pitchFamily="2" charset="2"/>
            </a:endParaRPr>
          </a:p>
        </p:txBody>
      </p:sp>
      <p:pic>
        <p:nvPicPr>
          <p:cNvPr id="9" name="图片 8" descr="序号.jpg"/>
          <p:cNvPicPr>
            <a:picLocks noChangeAspect="1"/>
          </p:cNvPicPr>
          <p:nvPr/>
        </p:nvPicPr>
        <p:blipFill>
          <a:blip r:embed="rId4" cstate="print"/>
          <a:stretch>
            <a:fillRect/>
          </a:stretch>
        </p:blipFill>
        <p:spPr>
          <a:xfrm>
            <a:off x="3714744" y="1857364"/>
            <a:ext cx="190500" cy="180975"/>
          </a:xfrm>
          <a:prstGeom prst="rect">
            <a:avLst/>
          </a:prstGeom>
        </p:spPr>
      </p:pic>
      <p:pic>
        <p:nvPicPr>
          <p:cNvPr id="10" name="图片 9" descr="序号.jpg"/>
          <p:cNvPicPr>
            <a:picLocks noChangeAspect="1"/>
          </p:cNvPicPr>
          <p:nvPr/>
        </p:nvPicPr>
        <p:blipFill>
          <a:blip r:embed="rId4" cstate="print"/>
          <a:stretch>
            <a:fillRect/>
          </a:stretch>
        </p:blipFill>
        <p:spPr>
          <a:xfrm>
            <a:off x="3714744" y="4286256"/>
            <a:ext cx="190500" cy="180975"/>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创建</a:t>
            </a:r>
            <a:r>
              <a:rPr lang="en-US" dirty="0" smtClean="0"/>
              <a:t>Vuser</a:t>
            </a:r>
            <a:r>
              <a:rPr lang="zh-CN" altLang="en-US" dirty="0" smtClean="0"/>
              <a:t>脚本</a:t>
            </a:r>
            <a:r>
              <a:rPr lang="en-US" altLang="zh-CN" dirty="0" smtClean="0"/>
              <a:t>—</a:t>
            </a:r>
            <a:r>
              <a:rPr lang="zh-CN" altLang="en-US" dirty="0" smtClean="0"/>
              <a:t>增强</a:t>
            </a:r>
            <a:r>
              <a:rPr lang="en-US" altLang="zh-CN" dirty="0" smtClean="0"/>
              <a:t>/</a:t>
            </a:r>
            <a:r>
              <a:rPr lang="zh-CN" altLang="en-US" dirty="0" smtClean="0"/>
              <a:t>编辑脚本</a:t>
            </a:r>
            <a:endParaRPr lang="en-US" altLang="zh-CN" dirty="0" smtClean="0"/>
          </a:p>
        </p:txBody>
      </p:sp>
      <p:pic>
        <p:nvPicPr>
          <p:cNvPr id="4" name="图片 3" descr="标号.gif"/>
          <p:cNvPicPr>
            <a:picLocks noChangeAspect="1"/>
          </p:cNvPicPr>
          <p:nvPr/>
        </p:nvPicPr>
        <p:blipFill>
          <a:blip r:embed="rId2" cstate="print"/>
          <a:stretch>
            <a:fillRect/>
          </a:stretch>
        </p:blipFill>
        <p:spPr>
          <a:xfrm>
            <a:off x="214282" y="1071546"/>
            <a:ext cx="304800" cy="304800"/>
          </a:xfrm>
          <a:prstGeom prst="rect">
            <a:avLst/>
          </a:prstGeom>
        </p:spPr>
      </p:pic>
      <p:sp>
        <p:nvSpPr>
          <p:cNvPr id="5" name="矩形 4"/>
          <p:cNvSpPr/>
          <p:nvPr/>
        </p:nvSpPr>
        <p:spPr>
          <a:xfrm>
            <a:off x="571472" y="1071546"/>
            <a:ext cx="1800493" cy="369332"/>
          </a:xfrm>
          <a:prstGeom prst="rect">
            <a:avLst/>
          </a:prstGeom>
        </p:spPr>
        <p:txBody>
          <a:bodyPr wrap="none">
            <a:spAutoFit/>
          </a:bodyPr>
          <a:lstStyle/>
          <a:p>
            <a:r>
              <a:rPr lang="zh-CN" altLang="en-US" b="1" dirty="0" smtClean="0"/>
              <a:t>还原初始字符串</a:t>
            </a:r>
            <a:endParaRPr lang="zh-CN" altLang="en-US" b="1" dirty="0"/>
          </a:p>
        </p:txBody>
      </p:sp>
      <p:sp>
        <p:nvSpPr>
          <p:cNvPr id="55297" name="Rectangle 1"/>
          <p:cNvSpPr>
            <a:spLocks noChangeArrowheads="1"/>
          </p:cNvSpPr>
          <p:nvPr/>
        </p:nvSpPr>
        <p:spPr bwMode="auto">
          <a:xfrm>
            <a:off x="285720" y="1428736"/>
            <a:ext cx="7827784"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5400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j-ea"/>
                <a:ea typeface="+mj-ea"/>
                <a:cs typeface="宋体" pitchFamily="2" charset="-122"/>
              </a:rPr>
              <a:t>    </a:t>
            </a:r>
            <a:r>
              <a:rPr kumimoji="0" lang="zh-CN" b="0" i="0" u="none" strike="noStrike" cap="none" normalizeH="0" baseline="0" dirty="0" smtClean="0">
                <a:ln>
                  <a:noFill/>
                </a:ln>
                <a:solidFill>
                  <a:schemeClr val="tx1"/>
                </a:solidFill>
                <a:effectLst/>
                <a:latin typeface="+mj-ea"/>
                <a:ea typeface="+mj-ea"/>
                <a:cs typeface="宋体" pitchFamily="2" charset="-122"/>
              </a:rPr>
              <a:t>通过</a:t>
            </a:r>
            <a:r>
              <a:rPr kumimoji="0" lang="en-US" altLang="zh-CN" b="0" i="0" u="none" strike="noStrike" cap="none" normalizeH="0" baseline="0" dirty="0" err="1" smtClean="0">
                <a:ln>
                  <a:noFill/>
                </a:ln>
                <a:solidFill>
                  <a:schemeClr val="tx1"/>
                </a:solidFill>
                <a:effectLst/>
                <a:latin typeface="+mj-ea"/>
                <a:ea typeface="+mj-ea"/>
                <a:cs typeface="宋体" pitchFamily="2" charset="-122"/>
              </a:rPr>
              <a:t>VuGen</a:t>
            </a:r>
            <a:r>
              <a:rPr kumimoji="0" lang="zh-CN" altLang="en-US" b="0" i="0" u="none" strike="noStrike" cap="none" normalizeH="0" baseline="0" dirty="0" smtClean="0">
                <a:ln>
                  <a:noFill/>
                </a:ln>
                <a:solidFill>
                  <a:schemeClr val="tx1"/>
                </a:solidFill>
                <a:effectLst/>
                <a:latin typeface="+mj-ea"/>
                <a:ea typeface="+mj-ea"/>
                <a:cs typeface="宋体" pitchFamily="2" charset="-122"/>
              </a:rPr>
              <a:t>，可以还原最初录制的字符串从而撤消参数化。方法为：</a:t>
            </a:r>
          </a:p>
          <a:p>
            <a:pPr marL="0" marR="0" lvl="0" indent="2540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j-ea"/>
                <a:ea typeface="+mj-ea"/>
                <a:cs typeface="宋体" pitchFamily="2" charset="-122"/>
              </a:rPr>
              <a:t>在脚本视图中，右键单击该参数并选择“</a:t>
            </a:r>
            <a:r>
              <a:rPr kumimoji="0" lang="en-US" altLang="zh-CN" b="0" i="0" u="none" strike="noStrike" cap="none" normalizeH="0" baseline="0" dirty="0" smtClean="0">
                <a:ln>
                  <a:noFill/>
                </a:ln>
                <a:solidFill>
                  <a:schemeClr val="tx1"/>
                </a:solidFill>
                <a:effectLst/>
                <a:latin typeface="+mj-ea"/>
                <a:ea typeface="+mj-ea"/>
                <a:cs typeface="宋体" pitchFamily="2" charset="-122"/>
              </a:rPr>
              <a:t>Restore original value()”</a:t>
            </a:r>
            <a:r>
              <a:rPr kumimoji="0" lang="zh-CN" altLang="en-US" b="0" i="0" u="none" strike="noStrike" cap="none" normalizeH="0" baseline="0" dirty="0" smtClean="0">
                <a:ln>
                  <a:noFill/>
                </a:ln>
                <a:solidFill>
                  <a:schemeClr val="tx1"/>
                </a:solidFill>
                <a:effectLst/>
                <a:latin typeface="+mj-ea"/>
                <a:ea typeface="+mj-ea"/>
                <a:cs typeface="宋体" pitchFamily="2" charset="-122"/>
              </a:rPr>
              <a:t>。</a:t>
            </a:r>
          </a:p>
        </p:txBody>
      </p:sp>
      <p:pic>
        <p:nvPicPr>
          <p:cNvPr id="6" name="图片 5"/>
          <p:cNvPicPr/>
          <p:nvPr/>
        </p:nvPicPr>
        <p:blipFill>
          <a:blip r:embed="rId3" cstate="print"/>
          <a:srcRect/>
          <a:stretch>
            <a:fillRect/>
          </a:stretch>
        </p:blipFill>
        <p:spPr bwMode="auto">
          <a:xfrm>
            <a:off x="1142976" y="2143116"/>
            <a:ext cx="2305050" cy="3295650"/>
          </a:xfrm>
          <a:prstGeom prst="rect">
            <a:avLst/>
          </a:prstGeom>
          <a:noFill/>
          <a:ln w="9525">
            <a:noFill/>
            <a:miter lim="800000"/>
            <a:headEnd/>
            <a:tailEnd/>
          </a:ln>
        </p:spPr>
      </p:pic>
      <p:sp>
        <p:nvSpPr>
          <p:cNvPr id="8" name="矩形 7"/>
          <p:cNvSpPr/>
          <p:nvPr/>
        </p:nvSpPr>
        <p:spPr>
          <a:xfrm>
            <a:off x="500034" y="5500702"/>
            <a:ext cx="8215370" cy="646331"/>
          </a:xfrm>
          <a:prstGeom prst="rect">
            <a:avLst/>
          </a:prstGeom>
        </p:spPr>
        <p:txBody>
          <a:bodyPr wrap="square">
            <a:spAutoFit/>
          </a:bodyPr>
          <a:lstStyle/>
          <a:p>
            <a:pPr lvl="0" eaLnBrk="0" hangingPunct="0"/>
            <a:r>
              <a:rPr lang="zh-CN" altLang="en-US" dirty="0" smtClean="0">
                <a:latin typeface="+mj-ea"/>
                <a:cs typeface="宋体" pitchFamily="2" charset="-122"/>
              </a:rPr>
              <a:t>    设置完成后，该参数被还原为初始字符串。</a:t>
            </a:r>
            <a:r>
              <a:rPr lang="zh-CN" altLang="en-US" dirty="0" smtClean="0">
                <a:solidFill>
                  <a:schemeClr val="tx2"/>
                </a:solidFill>
                <a:latin typeface="+mj-ea"/>
                <a:cs typeface="宋体" pitchFamily="2" charset="-122"/>
              </a:rPr>
              <a:t>实例中的参数</a:t>
            </a:r>
            <a:r>
              <a:rPr lang="en-US" altLang="zh-CN" dirty="0" smtClean="0">
                <a:solidFill>
                  <a:schemeClr val="tx2"/>
                </a:solidFill>
                <a:latin typeface="+mj-ea"/>
                <a:cs typeface="宋体" pitchFamily="2" charset="-122"/>
              </a:rPr>
              <a:t>{</a:t>
            </a:r>
            <a:r>
              <a:rPr lang="en-US" altLang="zh-CN" dirty="0" err="1" smtClean="0">
                <a:solidFill>
                  <a:schemeClr val="tx2"/>
                </a:solidFill>
                <a:latin typeface="+mj-ea"/>
                <a:cs typeface="宋体" pitchFamily="2" charset="-122"/>
              </a:rPr>
              <a:t>UserNumber</a:t>
            </a:r>
            <a:r>
              <a:rPr lang="en-US" altLang="zh-CN" dirty="0" smtClean="0">
                <a:solidFill>
                  <a:schemeClr val="tx2"/>
                </a:solidFill>
                <a:latin typeface="+mj-ea"/>
                <a:cs typeface="宋体" pitchFamily="2" charset="-122"/>
              </a:rPr>
              <a:t>}</a:t>
            </a:r>
            <a:r>
              <a:rPr lang="zh-CN" altLang="en-US" dirty="0" smtClean="0">
                <a:solidFill>
                  <a:schemeClr val="tx2"/>
                </a:solidFill>
                <a:latin typeface="+mj-ea"/>
                <a:cs typeface="宋体" pitchFamily="2" charset="-122"/>
              </a:rPr>
              <a:t>，被还原为初始的</a:t>
            </a:r>
            <a:r>
              <a:rPr lang="en-US" altLang="zh-CN" dirty="0" smtClean="0">
                <a:solidFill>
                  <a:schemeClr val="tx2"/>
                </a:solidFill>
                <a:latin typeface="+mj-ea"/>
                <a:cs typeface="宋体" pitchFamily="2" charset="-122"/>
              </a:rPr>
              <a:t>220999</a:t>
            </a:r>
            <a:r>
              <a:rPr lang="zh-CN" altLang="en-US" dirty="0" smtClean="0">
                <a:solidFill>
                  <a:schemeClr val="tx2"/>
                </a:solidFill>
                <a:latin typeface="+mj-ea"/>
                <a:cs typeface="宋体" pitchFamily="2" charset="-122"/>
              </a:rPr>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创建</a:t>
            </a:r>
            <a:r>
              <a:rPr lang="en-US" dirty="0" smtClean="0"/>
              <a:t>Vuser</a:t>
            </a:r>
            <a:r>
              <a:rPr lang="zh-CN" altLang="en-US" dirty="0" smtClean="0"/>
              <a:t>脚本</a:t>
            </a:r>
            <a:r>
              <a:rPr lang="en-US" altLang="zh-CN" dirty="0" smtClean="0"/>
              <a:t>—</a:t>
            </a:r>
            <a:r>
              <a:rPr lang="zh-CN" altLang="en-US" dirty="0" smtClean="0"/>
              <a:t>增强</a:t>
            </a:r>
            <a:r>
              <a:rPr lang="en-US" altLang="zh-CN" dirty="0" smtClean="0"/>
              <a:t>/</a:t>
            </a:r>
            <a:r>
              <a:rPr lang="zh-CN" altLang="en-US" dirty="0" smtClean="0"/>
              <a:t>编辑脚本</a:t>
            </a:r>
            <a:endParaRPr lang="en-US" altLang="zh-CN" dirty="0" smtClean="0"/>
          </a:p>
        </p:txBody>
      </p:sp>
      <p:sp>
        <p:nvSpPr>
          <p:cNvPr id="56321" name="Rectangle 1"/>
          <p:cNvSpPr>
            <a:spLocks noChangeArrowheads="1"/>
          </p:cNvSpPr>
          <p:nvPr/>
        </p:nvSpPr>
        <p:spPr bwMode="auto">
          <a:xfrm>
            <a:off x="214282" y="1000109"/>
            <a:ext cx="8643998" cy="15542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ts val="600"/>
              </a:spcAft>
              <a:buClrTx/>
              <a:buSzTx/>
              <a:buFontTx/>
              <a:buNone/>
              <a:tabLst/>
            </a:pPr>
            <a:r>
              <a:rPr kumimoji="0" lang="en-US" altLang="zh-CN" b="1" i="0" u="none" strike="noStrike" cap="none" normalizeH="0" baseline="0" dirty="0" smtClean="0">
                <a:ln>
                  <a:noFill/>
                </a:ln>
                <a:solidFill>
                  <a:schemeClr val="tx1"/>
                </a:solidFill>
                <a:effectLst/>
                <a:latin typeface="+mj-ea"/>
                <a:ea typeface="+mj-ea"/>
                <a:cs typeface="宋体" pitchFamily="2" charset="-122"/>
              </a:rPr>
              <a:t>3.</a:t>
            </a:r>
            <a:r>
              <a:rPr kumimoji="0" lang="zh-CN" altLang="en-US" b="1" i="0" u="none" strike="noStrike" cap="none" normalizeH="0" baseline="0" dirty="0" smtClean="0">
                <a:ln>
                  <a:noFill/>
                </a:ln>
                <a:solidFill>
                  <a:schemeClr val="tx1"/>
                </a:solidFill>
                <a:effectLst/>
                <a:latin typeface="+mj-ea"/>
                <a:ea typeface="+mj-ea"/>
                <a:cs typeface="宋体" pitchFamily="2" charset="-122"/>
              </a:rPr>
              <a:t>插入集合点</a:t>
            </a:r>
            <a:endParaRPr kumimoji="0" lang="zh-CN" altLang="en-US" b="0" i="0" u="none" strike="noStrike" cap="none" normalizeH="0" baseline="0" dirty="0" smtClean="0">
              <a:ln>
                <a:noFill/>
              </a:ln>
              <a:solidFill>
                <a:schemeClr val="tx1"/>
              </a:solidFill>
              <a:effectLst/>
              <a:latin typeface="+mj-ea"/>
              <a:ea typeface="+mj-ea"/>
              <a:cs typeface="宋体" pitchFamily="2" charset="-122"/>
            </a:endParaRPr>
          </a:p>
          <a:p>
            <a:pPr lvl="0" indent="254000" eaLnBrk="0" hangingPunct="0"/>
            <a:r>
              <a:rPr kumimoji="0" lang="zh-CN" altLang="en-US" b="0" i="0" u="none" strike="noStrike" cap="none" normalizeH="0" baseline="0" dirty="0" smtClean="0">
                <a:ln>
                  <a:noFill/>
                </a:ln>
                <a:solidFill>
                  <a:schemeClr val="tx1"/>
                </a:solidFill>
                <a:effectLst/>
                <a:latin typeface="+mj-ea"/>
                <a:ea typeface="+mj-ea"/>
                <a:cs typeface="宋体" pitchFamily="2" charset="-122"/>
              </a:rPr>
              <a:t>  插入集合点是一种增大并发压力的方式</a:t>
            </a:r>
            <a:r>
              <a:rPr lang="zh-CN" altLang="en-US" dirty="0" smtClean="0">
                <a:latin typeface="+mj-ea"/>
                <a:ea typeface="+mj-ea"/>
                <a:cs typeface="宋体" pitchFamily="2" charset="-122"/>
              </a:rPr>
              <a:t>。</a:t>
            </a:r>
            <a:r>
              <a:rPr lang="zh-CN" altLang="en-US" dirty="0" smtClean="0"/>
              <a:t>脚本运行时，只有当到达集合点的虚拟用户数满足设置要求时，才会继续往下运行。 </a:t>
            </a:r>
            <a:r>
              <a:rPr kumimoji="0" lang="zh-CN" altLang="en-US" b="0" i="0" u="none" strike="noStrike" cap="none" normalizeH="0" baseline="0" dirty="0" smtClean="0">
                <a:ln>
                  <a:noFill/>
                </a:ln>
                <a:solidFill>
                  <a:schemeClr val="tx1"/>
                </a:solidFill>
                <a:effectLst/>
                <a:latin typeface="+mj-ea"/>
                <a:ea typeface="+mj-ea"/>
                <a:cs typeface="宋体" pitchFamily="2" charset="-122"/>
              </a:rPr>
              <a:t>插入集合点可以在录制的时候，逐步插入，也可以在录制完成之后，在脚本中插入。需要注意的是，集合点只能插入</a:t>
            </a:r>
            <a:r>
              <a:rPr kumimoji="0" lang="en-US" altLang="zh-CN" b="0" i="0" u="none" strike="noStrike" cap="none" normalizeH="0" baseline="0" dirty="0" smtClean="0">
                <a:ln>
                  <a:noFill/>
                </a:ln>
                <a:solidFill>
                  <a:schemeClr val="tx1"/>
                </a:solidFill>
                <a:effectLst/>
                <a:latin typeface="+mj-ea"/>
                <a:ea typeface="+mj-ea"/>
                <a:cs typeface="宋体" pitchFamily="2" charset="-122"/>
              </a:rPr>
              <a:t>Action</a:t>
            </a:r>
            <a:r>
              <a:rPr kumimoji="0" lang="zh-CN" altLang="en-US" b="0" i="0" u="none" strike="noStrike" cap="none" normalizeH="0" baseline="0" dirty="0" smtClean="0">
                <a:ln>
                  <a:noFill/>
                </a:ln>
                <a:solidFill>
                  <a:schemeClr val="tx1"/>
                </a:solidFill>
                <a:effectLst/>
                <a:latin typeface="+mj-ea"/>
                <a:ea typeface="+mj-ea"/>
                <a:cs typeface="宋体" pitchFamily="2" charset="-122"/>
              </a:rPr>
              <a:t>部分的脚本中，不能插入</a:t>
            </a:r>
            <a:r>
              <a:rPr kumimoji="0" lang="en-US" altLang="zh-CN" b="0" i="0" u="none" strike="noStrike" cap="none" normalizeH="0" baseline="0" dirty="0" err="1" smtClean="0">
                <a:ln>
                  <a:noFill/>
                </a:ln>
                <a:solidFill>
                  <a:schemeClr val="tx1"/>
                </a:solidFill>
                <a:effectLst/>
                <a:latin typeface="+mj-ea"/>
                <a:ea typeface="+mj-ea"/>
                <a:cs typeface="宋体" pitchFamily="2" charset="-122"/>
              </a:rPr>
              <a:t>vuser_init</a:t>
            </a:r>
            <a:r>
              <a:rPr kumimoji="0" lang="zh-CN" altLang="en-US" b="0" i="0" u="none" strike="noStrike" cap="none" normalizeH="0" baseline="0" dirty="0" smtClean="0">
                <a:ln>
                  <a:noFill/>
                </a:ln>
                <a:solidFill>
                  <a:schemeClr val="tx1"/>
                </a:solidFill>
                <a:effectLst/>
                <a:latin typeface="+mj-ea"/>
                <a:ea typeface="+mj-ea"/>
                <a:cs typeface="宋体" pitchFamily="2" charset="-122"/>
              </a:rPr>
              <a:t>和</a:t>
            </a:r>
            <a:r>
              <a:rPr kumimoji="0" lang="en-US" altLang="zh-CN" b="0" i="0" u="none" strike="noStrike" cap="none" normalizeH="0" baseline="0" dirty="0" err="1" smtClean="0">
                <a:ln>
                  <a:noFill/>
                </a:ln>
                <a:solidFill>
                  <a:schemeClr val="tx1"/>
                </a:solidFill>
                <a:effectLst/>
                <a:latin typeface="+mj-ea"/>
                <a:ea typeface="+mj-ea"/>
                <a:cs typeface="宋体" pitchFamily="2" charset="-122"/>
              </a:rPr>
              <a:t>vuser_end</a:t>
            </a:r>
            <a:r>
              <a:rPr kumimoji="0" lang="zh-CN" altLang="en-US" b="0" i="0" u="none" strike="noStrike" cap="none" normalizeH="0" baseline="0" dirty="0" smtClean="0">
                <a:ln>
                  <a:noFill/>
                </a:ln>
                <a:solidFill>
                  <a:schemeClr val="tx1"/>
                </a:solidFill>
                <a:effectLst/>
                <a:latin typeface="+mj-ea"/>
                <a:ea typeface="+mj-ea"/>
                <a:cs typeface="宋体" pitchFamily="2" charset="-122"/>
              </a:rPr>
              <a:t>两部分脚本中。</a:t>
            </a:r>
          </a:p>
        </p:txBody>
      </p:sp>
      <p:sp>
        <p:nvSpPr>
          <p:cNvPr id="14337" name="Rectangle 1"/>
          <p:cNvSpPr>
            <a:spLocks noChangeArrowheads="1"/>
          </p:cNvSpPr>
          <p:nvPr/>
        </p:nvSpPr>
        <p:spPr bwMode="auto">
          <a:xfrm>
            <a:off x="285720" y="2714620"/>
            <a:ext cx="8501122"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zh-CN" altLang="en-US" b="1" dirty="0" smtClean="0">
                <a:latin typeface="+mj-ea"/>
                <a:ea typeface="+mj-ea"/>
                <a:cs typeface="宋体" pitchFamily="2" charset="-122"/>
              </a:rPr>
              <a:t>  </a:t>
            </a:r>
            <a:r>
              <a:rPr lang="zh-CN" altLang="en-US" b="1" dirty="0" smtClean="0">
                <a:cs typeface="宋体" pitchFamily="2" charset="-122"/>
              </a:rPr>
              <a:t>在录制时插入操作为</a:t>
            </a:r>
            <a:r>
              <a:rPr kumimoji="0" lang="zh-CN" b="1" i="0" u="none" strike="noStrike" cap="none" normalizeH="0" baseline="0" dirty="0" smtClean="0">
                <a:ln>
                  <a:noFill/>
                </a:ln>
                <a:solidFill>
                  <a:schemeClr val="tx1"/>
                </a:solidFill>
                <a:effectLst/>
                <a:latin typeface="+mj-ea"/>
                <a:ea typeface="+mj-ea"/>
                <a:cs typeface="宋体" pitchFamily="2" charset="-122"/>
              </a:rPr>
              <a:t>：</a:t>
            </a:r>
            <a:r>
              <a:rPr kumimoji="0" lang="zh-CN" b="0" i="0" u="none" strike="noStrike" cap="none" normalizeH="0" baseline="0" dirty="0" smtClean="0">
                <a:ln>
                  <a:noFill/>
                </a:ln>
                <a:solidFill>
                  <a:schemeClr val="tx1"/>
                </a:solidFill>
                <a:effectLst/>
                <a:latin typeface="+mj-ea"/>
                <a:ea typeface="+mj-ea"/>
                <a:cs typeface="宋体" pitchFamily="2" charset="-122"/>
              </a:rPr>
              <a:t>录制某个功能开始前</a:t>
            </a:r>
            <a:r>
              <a:rPr kumimoji="0" lang="zh-CN" altLang="en-US" b="0" i="0" u="none" strike="noStrike" cap="none" normalizeH="0" baseline="0" dirty="0" smtClean="0">
                <a:ln>
                  <a:noFill/>
                </a:ln>
                <a:solidFill>
                  <a:schemeClr val="tx1"/>
                </a:solidFill>
                <a:effectLst/>
                <a:latin typeface="+mj-ea"/>
                <a:ea typeface="+mj-ea"/>
                <a:cs typeface="宋体" pitchFamily="2" charset="-122"/>
                <a:sym typeface="Wingdings" pitchFamily="2" charset="2"/>
              </a:rPr>
              <a:t></a:t>
            </a:r>
            <a:r>
              <a:rPr kumimoji="0" lang="zh-CN" altLang="en-US" b="0" i="0" u="none" strike="noStrike" cap="none" normalizeH="0" baseline="0" dirty="0" smtClean="0">
                <a:ln>
                  <a:noFill/>
                </a:ln>
                <a:solidFill>
                  <a:schemeClr val="tx1"/>
                </a:solidFill>
                <a:effectLst/>
                <a:latin typeface="+mj-ea"/>
                <a:ea typeface="+mj-ea"/>
                <a:cs typeface="宋体" pitchFamily="2" charset="-122"/>
              </a:rPr>
              <a:t>单击插入集合点</a:t>
            </a:r>
            <a:r>
              <a:rPr kumimoji="0" lang="zh-CN" altLang="en-US" b="0" i="0" u="none" strike="noStrike" cap="none" normalizeH="0" baseline="0" dirty="0" smtClean="0">
                <a:ln>
                  <a:noFill/>
                </a:ln>
                <a:solidFill>
                  <a:schemeClr val="tx1"/>
                </a:solidFill>
                <a:effectLst/>
                <a:latin typeface="+mj-ea"/>
                <a:ea typeface="+mj-ea"/>
                <a:cs typeface="宋体" pitchFamily="2" charset="-122"/>
                <a:sym typeface="Wingdings" pitchFamily="2" charset="2"/>
              </a:rPr>
              <a:t></a:t>
            </a:r>
            <a:r>
              <a:rPr kumimoji="0" lang="zh-CN" altLang="en-US" b="0" i="0" u="none" strike="noStrike" cap="none" normalizeH="0" baseline="0" dirty="0" smtClean="0">
                <a:ln>
                  <a:noFill/>
                </a:ln>
                <a:solidFill>
                  <a:schemeClr val="tx1"/>
                </a:solidFill>
                <a:effectLst/>
                <a:latin typeface="+mj-ea"/>
                <a:ea typeface="+mj-ea"/>
                <a:cs typeface="宋体" pitchFamily="2" charset="-122"/>
              </a:rPr>
              <a:t>命名</a:t>
            </a:r>
            <a:r>
              <a:rPr kumimoji="0" lang="zh-CN" altLang="en-US" b="0" i="0" u="none" strike="noStrike" cap="none" normalizeH="0" baseline="0" dirty="0" smtClean="0">
                <a:ln>
                  <a:noFill/>
                </a:ln>
                <a:solidFill>
                  <a:schemeClr val="tx1"/>
                </a:solidFill>
                <a:effectLst/>
                <a:latin typeface="+mj-ea"/>
                <a:ea typeface="+mj-ea"/>
                <a:cs typeface="宋体" pitchFamily="2" charset="-122"/>
                <a:sym typeface="Wingdings" pitchFamily="2" charset="2"/>
              </a:rPr>
              <a:t></a:t>
            </a:r>
            <a:r>
              <a:rPr kumimoji="0" lang="en-US" altLang="zh-CN" b="0" i="0" u="none" strike="noStrike" cap="none" normalizeH="0" baseline="0" dirty="0" smtClean="0">
                <a:ln>
                  <a:noFill/>
                </a:ln>
                <a:solidFill>
                  <a:schemeClr val="tx1"/>
                </a:solidFill>
                <a:effectLst/>
                <a:latin typeface="+mj-ea"/>
                <a:ea typeface="+mj-ea"/>
                <a:cs typeface="宋体" pitchFamily="2" charset="-122"/>
              </a:rPr>
              <a:t>OK</a:t>
            </a:r>
            <a:endParaRPr lang="en-US" altLang="zh-CN" dirty="0" smtClean="0">
              <a:latin typeface="+mj-ea"/>
              <a:ea typeface="+mj-ea"/>
              <a:cs typeface="宋体" pitchFamily="2" charset="-122"/>
              <a:sym typeface="Wingdings" pitchFamily="2" charset="2"/>
            </a:endParaRPr>
          </a:p>
          <a:p>
            <a:pPr marR="0" lvl="0" algn="l"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dirty="0" smtClean="0">
                <a:ln>
                  <a:noFill/>
                </a:ln>
                <a:solidFill>
                  <a:schemeClr val="tx1"/>
                </a:solidFill>
                <a:effectLst/>
                <a:latin typeface="+mj-ea"/>
                <a:ea typeface="+mj-ea"/>
                <a:cs typeface="宋体" pitchFamily="2" charset="-122"/>
                <a:sym typeface="Wingdings" pitchFamily="2" charset="2"/>
              </a:rPr>
              <a:t>  在脚本的插入方式为：</a:t>
            </a:r>
            <a:r>
              <a:rPr kumimoji="0" lang="zh-CN" altLang="en-US" b="0" i="0" u="none" strike="noStrike" cap="none" normalizeH="0" baseline="0" dirty="0" smtClean="0">
                <a:ln>
                  <a:noFill/>
                </a:ln>
                <a:solidFill>
                  <a:schemeClr val="tx1"/>
                </a:solidFill>
                <a:effectLst/>
                <a:latin typeface="+mj-ea"/>
                <a:ea typeface="+mj-ea"/>
                <a:cs typeface="宋体" pitchFamily="2" charset="-122"/>
                <a:sym typeface="Wingdings" pitchFamily="2" charset="2"/>
              </a:rPr>
              <a:t>单击需要插入集合点的功能开始前的空白处</a:t>
            </a:r>
            <a:r>
              <a:rPr kumimoji="0" lang="zh-CN" altLang="en-US" b="0" i="0" u="none" strike="noStrike" cap="none" normalizeH="0" baseline="0" dirty="0" smtClean="0">
                <a:ln>
                  <a:noFill/>
                </a:ln>
                <a:solidFill>
                  <a:schemeClr val="tx1"/>
                </a:solidFill>
                <a:effectLst/>
                <a:latin typeface="+mj-ea"/>
                <a:ea typeface="+mj-ea"/>
                <a:cs typeface="宋体" pitchFamily="2" charset="-122"/>
              </a:rPr>
              <a:t>右键鼠标</a:t>
            </a:r>
            <a:r>
              <a:rPr kumimoji="0" lang="zh-CN" altLang="en-US" b="0" i="0" u="none" strike="noStrike" cap="none" normalizeH="0" baseline="0" dirty="0" smtClean="0">
                <a:ln>
                  <a:noFill/>
                </a:ln>
                <a:solidFill>
                  <a:schemeClr val="tx1"/>
                </a:solidFill>
                <a:effectLst/>
                <a:latin typeface="+mj-ea"/>
                <a:ea typeface="+mj-ea"/>
                <a:cs typeface="宋体" pitchFamily="2" charset="-122"/>
                <a:sym typeface="Wingdings" pitchFamily="2" charset="2"/>
              </a:rPr>
              <a:t></a:t>
            </a:r>
            <a:r>
              <a:rPr kumimoji="0" lang="en-US" altLang="zh-CN" b="0" i="0" u="none" strike="noStrike" cap="none" normalizeH="0" baseline="0" dirty="0" smtClean="0">
                <a:ln>
                  <a:noFill/>
                </a:ln>
                <a:solidFill>
                  <a:schemeClr val="tx1"/>
                </a:solidFill>
                <a:effectLst/>
                <a:latin typeface="+mj-ea"/>
                <a:ea typeface="+mj-ea"/>
                <a:cs typeface="宋体" pitchFamily="2" charset="-122"/>
              </a:rPr>
              <a:t>insert</a:t>
            </a:r>
            <a:r>
              <a:rPr kumimoji="0" lang="en-US" altLang="zh-CN" b="0" i="0" u="none" strike="noStrike" cap="none" normalizeH="0" baseline="0" dirty="0" smtClean="0">
                <a:ln>
                  <a:noFill/>
                </a:ln>
                <a:solidFill>
                  <a:schemeClr val="tx1"/>
                </a:solidFill>
                <a:effectLst/>
                <a:latin typeface="+mj-ea"/>
                <a:ea typeface="+mj-ea"/>
                <a:cs typeface="宋体" pitchFamily="2" charset="-122"/>
                <a:sym typeface="Wingdings" pitchFamily="2" charset="2"/>
              </a:rPr>
              <a:t></a:t>
            </a:r>
            <a:r>
              <a:rPr kumimoji="0" lang="en-US" altLang="zh-CN" b="0" i="0" u="none" strike="noStrike" cap="none" normalizeH="0" baseline="0" dirty="0" smtClean="0">
                <a:ln>
                  <a:noFill/>
                </a:ln>
                <a:solidFill>
                  <a:schemeClr val="tx1"/>
                </a:solidFill>
                <a:effectLst/>
                <a:latin typeface="+mj-ea"/>
                <a:ea typeface="+mj-ea"/>
                <a:cs typeface="宋体" pitchFamily="2" charset="-122"/>
              </a:rPr>
              <a:t> rendezvous</a:t>
            </a:r>
            <a:r>
              <a:rPr kumimoji="0" lang="en-US" altLang="zh-CN" b="0" i="0" u="none" strike="noStrike" cap="none" normalizeH="0" baseline="0" dirty="0" smtClean="0">
                <a:ln>
                  <a:noFill/>
                </a:ln>
                <a:solidFill>
                  <a:schemeClr val="tx1"/>
                </a:solidFill>
                <a:effectLst/>
                <a:latin typeface="+mj-ea"/>
                <a:ea typeface="+mj-ea"/>
                <a:cs typeface="宋体" pitchFamily="2" charset="-122"/>
                <a:sym typeface="Wingdings" pitchFamily="2" charset="2"/>
              </a:rPr>
              <a:t></a:t>
            </a:r>
            <a:r>
              <a:rPr kumimoji="0" lang="zh-CN" altLang="en-US" b="0" i="0" u="none" strike="noStrike" cap="none" normalizeH="0" baseline="0" dirty="0" smtClean="0">
                <a:ln>
                  <a:noFill/>
                </a:ln>
                <a:solidFill>
                  <a:schemeClr val="tx1"/>
                </a:solidFill>
                <a:effectLst/>
                <a:latin typeface="+mj-ea"/>
                <a:ea typeface="+mj-ea"/>
                <a:cs typeface="宋体" pitchFamily="2" charset="-122"/>
              </a:rPr>
              <a:t>命名</a:t>
            </a:r>
            <a:r>
              <a:rPr kumimoji="0" lang="zh-CN" altLang="en-US" b="0" i="0" u="none" strike="noStrike" cap="none" normalizeH="0" baseline="0" dirty="0" smtClean="0">
                <a:ln>
                  <a:noFill/>
                </a:ln>
                <a:solidFill>
                  <a:schemeClr val="tx1"/>
                </a:solidFill>
                <a:effectLst/>
                <a:latin typeface="+mj-ea"/>
                <a:ea typeface="+mj-ea"/>
                <a:cs typeface="宋体" pitchFamily="2" charset="-122"/>
                <a:sym typeface="Wingdings" pitchFamily="2" charset="2"/>
              </a:rPr>
              <a:t></a:t>
            </a:r>
            <a:r>
              <a:rPr kumimoji="0" lang="en-US" altLang="zh-CN" b="0" i="0" u="none" strike="noStrike" cap="none" normalizeH="0" baseline="0" dirty="0" smtClean="0">
                <a:ln>
                  <a:noFill/>
                </a:ln>
                <a:solidFill>
                  <a:schemeClr val="tx1"/>
                </a:solidFill>
                <a:effectLst/>
                <a:latin typeface="+mj-ea"/>
                <a:ea typeface="+mj-ea"/>
                <a:cs typeface="宋体" pitchFamily="2" charset="-122"/>
              </a:rPr>
              <a:t>OK</a:t>
            </a:r>
            <a:r>
              <a:rPr kumimoji="0" lang="zh-CN" altLang="en-US" b="0" i="0" u="none" strike="noStrike" cap="none" normalizeH="0" baseline="0" dirty="0" smtClean="0">
                <a:ln>
                  <a:noFill/>
                </a:ln>
                <a:solidFill>
                  <a:schemeClr val="tx1"/>
                </a:solidFill>
                <a:effectLst/>
                <a:latin typeface="+mj-ea"/>
                <a:ea typeface="+mj-ea"/>
                <a:cs typeface="宋体" pitchFamily="2" charset="-122"/>
                <a:sym typeface="Wingdings" pitchFamily="2" charset="2"/>
              </a:rPr>
              <a:t>。 </a:t>
            </a:r>
          </a:p>
        </p:txBody>
      </p:sp>
      <p:pic>
        <p:nvPicPr>
          <p:cNvPr id="5" name="图片 4"/>
          <p:cNvPicPr/>
          <p:nvPr/>
        </p:nvPicPr>
        <p:blipFill>
          <a:blip r:embed="rId2" cstate="print"/>
          <a:srcRect/>
          <a:stretch>
            <a:fillRect/>
          </a:stretch>
        </p:blipFill>
        <p:spPr bwMode="auto">
          <a:xfrm>
            <a:off x="2500298" y="3714752"/>
            <a:ext cx="3676650" cy="1104900"/>
          </a:xfrm>
          <a:prstGeom prst="rect">
            <a:avLst/>
          </a:prstGeom>
          <a:noFill/>
          <a:ln w="9525">
            <a:noFill/>
            <a:miter lim="800000"/>
            <a:headEnd/>
            <a:tailEnd/>
          </a:ln>
        </p:spPr>
      </p:pic>
      <p:sp>
        <p:nvSpPr>
          <p:cNvPr id="14338" name="Rectangle 2"/>
          <p:cNvSpPr>
            <a:spLocks noChangeArrowheads="1"/>
          </p:cNvSpPr>
          <p:nvPr/>
        </p:nvSpPr>
        <p:spPr bwMode="auto">
          <a:xfrm>
            <a:off x="357158" y="4929198"/>
            <a:ext cx="7358114"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49238"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mj-ea"/>
                <a:ea typeface="+mj-ea"/>
                <a:cs typeface="宋体" pitchFamily="2" charset="-122"/>
              </a:rPr>
              <a:t>系统自动在脚本语句中插入如下语句</a:t>
            </a:r>
            <a:r>
              <a:rPr lang="zh-CN" altLang="en-US" dirty="0" smtClean="0">
                <a:latin typeface="+mj-ea"/>
                <a:ea typeface="+mj-ea"/>
                <a:cs typeface="宋体" pitchFamily="2" charset="-122"/>
              </a:rPr>
              <a:t>：</a:t>
            </a:r>
            <a:endParaRPr kumimoji="0" lang="en-US" altLang="zh-CN" b="0" i="0" u="none" strike="noStrike" cap="none" normalizeH="0" baseline="0" dirty="0" smtClean="0">
              <a:ln>
                <a:noFill/>
              </a:ln>
              <a:solidFill>
                <a:schemeClr val="tx1"/>
              </a:solidFill>
              <a:effectLst/>
              <a:latin typeface="+mj-ea"/>
              <a:ea typeface="+mj-ea"/>
              <a:cs typeface="宋体" pitchFamily="2" charset="-122"/>
            </a:endParaRPr>
          </a:p>
          <a:p>
            <a:pPr marL="0" marR="0" lvl="0" indent="249238"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err="1" smtClean="0">
                <a:ln>
                  <a:noFill/>
                </a:ln>
                <a:solidFill>
                  <a:schemeClr val="tx1"/>
                </a:solidFill>
                <a:effectLst/>
                <a:latin typeface="+mj-ea"/>
                <a:ea typeface="+mj-ea"/>
                <a:cs typeface="宋体" pitchFamily="2" charset="-122"/>
              </a:rPr>
              <a:t>lr_rendezvous</a:t>
            </a:r>
            <a:r>
              <a:rPr kumimoji="0" lang="en-US" altLang="zh-CN" b="0" i="0" u="none" strike="noStrike" cap="none" normalizeH="0" baseline="0" dirty="0" smtClean="0">
                <a:ln>
                  <a:noFill/>
                </a:ln>
                <a:solidFill>
                  <a:schemeClr val="tx1"/>
                </a:solidFill>
                <a:effectLst/>
                <a:latin typeface="+mj-ea"/>
                <a:ea typeface="+mj-ea"/>
                <a:cs typeface="宋体" pitchFamily="2" charset="-122"/>
              </a:rPr>
              <a:t>("</a:t>
            </a:r>
            <a:r>
              <a:rPr kumimoji="0" lang="zh-CN" altLang="en-US" b="0" i="0" u="none" strike="noStrike" cap="none" normalizeH="0" baseline="0" dirty="0" smtClean="0">
                <a:ln>
                  <a:noFill/>
                </a:ln>
                <a:solidFill>
                  <a:schemeClr val="tx1"/>
                </a:solidFill>
                <a:effectLst/>
                <a:latin typeface="+mj-ea"/>
                <a:ea typeface="+mj-ea"/>
                <a:cs typeface="宋体" pitchFamily="2" charset="-122"/>
              </a:rPr>
              <a:t>新增门店</a:t>
            </a:r>
            <a:r>
              <a:rPr kumimoji="0" lang="en-US" altLang="zh-CN" b="0" i="0" u="none" strike="noStrike" cap="none" normalizeH="0" baseline="0" dirty="0" smtClean="0">
                <a:ln>
                  <a:noFill/>
                </a:ln>
                <a:solidFill>
                  <a:schemeClr val="tx1"/>
                </a:solidFill>
                <a:effectLst/>
                <a:latin typeface="+mj-ea"/>
                <a:ea typeface="+mj-ea"/>
                <a:cs typeface="宋体" pitchFamily="2" charset="-122"/>
              </a:rPr>
              <a:t>");</a:t>
            </a:r>
          </a:p>
          <a:p>
            <a:pPr marL="0" marR="0" lvl="0" indent="249238"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mj-ea"/>
              <a:ea typeface="+mj-ea"/>
              <a:cs typeface="宋体" pitchFamily="2" charset="-122"/>
            </a:endParaRPr>
          </a:p>
          <a:p>
            <a:pPr marL="0" marR="0" lvl="0" indent="249238"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2"/>
                </a:solidFill>
                <a:effectLst/>
                <a:latin typeface="+mj-ea"/>
                <a:ea typeface="+mj-ea"/>
                <a:cs typeface="宋体" pitchFamily="2" charset="-122"/>
              </a:rPr>
              <a:t>实例中，可以在新增门店的功能前插入集合点。</a:t>
            </a:r>
          </a:p>
        </p:txBody>
      </p:sp>
      <p:pic>
        <p:nvPicPr>
          <p:cNvPr id="7" name="图片 6" descr="序号.jpg"/>
          <p:cNvPicPr>
            <a:picLocks noChangeAspect="1"/>
          </p:cNvPicPr>
          <p:nvPr/>
        </p:nvPicPr>
        <p:blipFill>
          <a:blip r:embed="rId3" cstate="print"/>
          <a:stretch>
            <a:fillRect/>
          </a:stretch>
        </p:blipFill>
        <p:spPr>
          <a:xfrm>
            <a:off x="428596" y="2786058"/>
            <a:ext cx="190500" cy="180975"/>
          </a:xfrm>
          <a:prstGeom prst="rect">
            <a:avLst/>
          </a:prstGeom>
        </p:spPr>
      </p:pic>
      <p:pic>
        <p:nvPicPr>
          <p:cNvPr id="8" name="图片 7" descr="序号.jpg"/>
          <p:cNvPicPr>
            <a:picLocks noChangeAspect="1"/>
          </p:cNvPicPr>
          <p:nvPr/>
        </p:nvPicPr>
        <p:blipFill>
          <a:blip r:embed="rId3" cstate="print"/>
          <a:stretch>
            <a:fillRect/>
          </a:stretch>
        </p:blipFill>
        <p:spPr>
          <a:xfrm>
            <a:off x="428596" y="3071810"/>
            <a:ext cx="190500" cy="1809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pPr eaLnBrk="1" hangingPunct="1"/>
            <a:r>
              <a:rPr lang="zh-CN" altLang="en-US" sz="3600" dirty="0" smtClean="0"/>
              <a:t>从奥运门票说起</a:t>
            </a:r>
            <a:endParaRPr lang="zh-CN" altLang="en-US" dirty="0" smtClean="0"/>
          </a:p>
        </p:txBody>
      </p:sp>
      <p:sp>
        <p:nvSpPr>
          <p:cNvPr id="7" name="内容占位符 2"/>
          <p:cNvSpPr>
            <a:spLocks noGrp="1"/>
          </p:cNvSpPr>
          <p:nvPr>
            <p:ph idx="1"/>
          </p:nvPr>
        </p:nvSpPr>
        <p:spPr/>
        <p:txBody>
          <a:bodyPr>
            <a:normAutofit/>
          </a:bodyPr>
          <a:lstStyle/>
          <a:p>
            <a:pPr marL="0" indent="0" eaLnBrk="1" hangingPunct="1">
              <a:buFont typeface="Wingdings" pitchFamily="2" charset="2"/>
              <a:buNone/>
            </a:pPr>
            <a:r>
              <a:rPr lang="en-US" altLang="zh-CN" dirty="0" smtClean="0"/>
              <a:t> </a:t>
            </a:r>
          </a:p>
          <a:p>
            <a:pPr marL="0" indent="0" eaLnBrk="1" hangingPunct="1">
              <a:buFont typeface="Wingdings" pitchFamily="2" charset="2"/>
              <a:buNone/>
            </a:pPr>
            <a:r>
              <a:rPr lang="en-US" altLang="zh-CN" sz="2000" dirty="0">
                <a:latin typeface="宋体" pitchFamily="2" charset="-122"/>
                <a:ea typeface="宋体" pitchFamily="2" charset="-122"/>
              </a:rPr>
              <a:t> </a:t>
            </a:r>
            <a:r>
              <a:rPr lang="en-US" altLang="zh-CN" sz="2000" dirty="0" smtClean="0">
                <a:latin typeface="宋体" pitchFamily="2" charset="-122"/>
                <a:ea typeface="宋体" pitchFamily="2" charset="-122"/>
              </a:rPr>
              <a:t>  </a:t>
            </a:r>
            <a:r>
              <a:rPr lang="zh-CN" altLang="en-US" sz="2000" dirty="0" smtClean="0">
                <a:latin typeface="宋体" pitchFamily="2" charset="-122"/>
                <a:ea typeface="宋体" pitchFamily="2" charset="-122"/>
              </a:rPr>
              <a:t>从上午</a:t>
            </a:r>
            <a:r>
              <a:rPr lang="en-US" altLang="zh-CN" sz="2000" dirty="0" smtClean="0">
                <a:latin typeface="宋体" pitchFamily="2" charset="-122"/>
                <a:ea typeface="宋体" pitchFamily="2" charset="-122"/>
              </a:rPr>
              <a:t>9</a:t>
            </a:r>
            <a:r>
              <a:rPr lang="zh-CN" altLang="en-US" sz="2000" dirty="0" smtClean="0">
                <a:latin typeface="宋体" pitchFamily="2" charset="-122"/>
                <a:ea typeface="宋体" pitchFamily="2" charset="-122"/>
              </a:rPr>
              <a:t>点开始售票到中午</a:t>
            </a:r>
            <a:r>
              <a:rPr lang="en-US" altLang="zh-CN" sz="2000" dirty="0" smtClean="0">
                <a:latin typeface="宋体" pitchFamily="2" charset="-122"/>
                <a:ea typeface="宋体" pitchFamily="2" charset="-122"/>
              </a:rPr>
              <a:t>12</a:t>
            </a:r>
            <a:r>
              <a:rPr lang="zh-CN" altLang="en-US" sz="2000" dirty="0" smtClean="0">
                <a:latin typeface="宋体" pitchFamily="2" charset="-122"/>
                <a:ea typeface="宋体" pitchFamily="2" charset="-122"/>
              </a:rPr>
              <a:t>点，</a:t>
            </a:r>
            <a:r>
              <a:rPr lang="en-US" altLang="zh-CN" sz="2000" dirty="0" smtClean="0">
                <a:latin typeface="宋体" pitchFamily="2" charset="-122"/>
                <a:ea typeface="宋体" pitchFamily="2" charset="-122"/>
              </a:rPr>
              <a:t>3</a:t>
            </a:r>
            <a:r>
              <a:rPr lang="zh-CN" altLang="en-US" sz="2000" dirty="0" smtClean="0">
                <a:latin typeface="宋体" pitchFamily="2" charset="-122"/>
                <a:ea typeface="宋体" pitchFamily="2" charset="-122"/>
              </a:rPr>
              <a:t>个小时内，票务网站被浏览次数达到</a:t>
            </a:r>
            <a:r>
              <a:rPr lang="en-US" altLang="zh-CN" sz="2000" dirty="0" smtClean="0">
                <a:latin typeface="宋体" pitchFamily="2" charset="-122"/>
                <a:ea typeface="宋体" pitchFamily="2" charset="-122"/>
              </a:rPr>
              <a:t>2000</a:t>
            </a:r>
            <a:r>
              <a:rPr lang="zh-CN" altLang="en-US" sz="2000" dirty="0" smtClean="0">
                <a:latin typeface="宋体" pitchFamily="2" charset="-122"/>
                <a:ea typeface="宋体" pitchFamily="2" charset="-122"/>
              </a:rPr>
              <a:t>万次。这与他们提供的 </a:t>
            </a:r>
            <a:r>
              <a:rPr lang="en-US" altLang="zh-CN" sz="2000" dirty="0" smtClean="0">
                <a:latin typeface="宋体" pitchFamily="2" charset="-122"/>
                <a:ea typeface="宋体" pitchFamily="2" charset="-122"/>
              </a:rPr>
              <a:t>100</a:t>
            </a:r>
            <a:r>
              <a:rPr lang="zh-CN" altLang="en-US" sz="2000" dirty="0" smtClean="0">
                <a:latin typeface="宋体" pitchFamily="2" charset="-122"/>
                <a:ea typeface="宋体" pitchFamily="2" charset="-122"/>
              </a:rPr>
              <a:t>万次</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小时流量相差甚远。</a:t>
            </a:r>
            <a:endParaRPr lang="en-US" altLang="zh-CN" sz="2000" dirty="0" smtClean="0">
              <a:latin typeface="宋体" pitchFamily="2" charset="-122"/>
              <a:ea typeface="宋体" pitchFamily="2" charset="-122"/>
            </a:endParaRPr>
          </a:p>
          <a:p>
            <a:pPr marL="0" indent="0" eaLnBrk="1" hangingPunct="1">
              <a:buFont typeface="Wingdings" pitchFamily="2" charset="2"/>
              <a:buNone/>
            </a:pPr>
            <a:r>
              <a:rPr lang="zh-CN" altLang="en-US" sz="2000" dirty="0" smtClean="0">
                <a:latin typeface="宋体" pitchFamily="2" charset="-122"/>
                <a:ea typeface="宋体" pitchFamily="2" charset="-122"/>
              </a:rPr>
              <a:t>  官方网站</a:t>
            </a:r>
            <a:r>
              <a:rPr lang="en-US" altLang="zh-CN" sz="2000" dirty="0" smtClean="0">
                <a:latin typeface="宋体" pitchFamily="2" charset="-122"/>
                <a:ea typeface="宋体" pitchFamily="2" charset="-122"/>
              </a:rPr>
              <a:t>10</a:t>
            </a:r>
            <a:r>
              <a:rPr lang="zh-CN" altLang="en-US" sz="2000" dirty="0" smtClean="0">
                <a:latin typeface="宋体" pitchFamily="2" charset="-122"/>
                <a:ea typeface="宋体" pitchFamily="2" charset="-122"/>
              </a:rPr>
              <a:t>月</a:t>
            </a:r>
            <a:r>
              <a:rPr lang="en-US" altLang="zh-CN" sz="2000" dirty="0" smtClean="0">
                <a:latin typeface="宋体" pitchFamily="2" charset="-122"/>
                <a:ea typeface="宋体" pitchFamily="2" charset="-122"/>
              </a:rPr>
              <a:t>30</a:t>
            </a:r>
            <a:r>
              <a:rPr lang="zh-CN" altLang="en-US" sz="2000" dirty="0" smtClean="0">
                <a:latin typeface="宋体" pitchFamily="2" charset="-122"/>
                <a:ea typeface="宋体" pitchFamily="2" charset="-122"/>
              </a:rPr>
              <a:t>日讯今天上午</a:t>
            </a:r>
            <a:r>
              <a:rPr lang="en-US" altLang="zh-CN" sz="2000" dirty="0" smtClean="0">
                <a:latin typeface="宋体" pitchFamily="2" charset="-122"/>
                <a:ea typeface="宋体" pitchFamily="2" charset="-122"/>
              </a:rPr>
              <a:t>9</a:t>
            </a:r>
            <a:r>
              <a:rPr lang="zh-CN" altLang="en-US" sz="2000" dirty="0" smtClean="0">
                <a:latin typeface="宋体" pitchFamily="2" charset="-122"/>
                <a:ea typeface="宋体" pitchFamily="2" charset="-122"/>
              </a:rPr>
              <a:t>时，北京奥运会门票面向境内公众销售第二阶段准时启动。截止上午</a:t>
            </a:r>
            <a:r>
              <a:rPr lang="en-US" altLang="zh-CN" sz="2000" dirty="0" smtClean="0">
                <a:latin typeface="宋体" pitchFamily="2" charset="-122"/>
                <a:ea typeface="宋体" pitchFamily="2" charset="-122"/>
              </a:rPr>
              <a:t>11</a:t>
            </a:r>
            <a:r>
              <a:rPr lang="zh-CN" altLang="en-US" sz="2000" dirty="0" smtClean="0">
                <a:latin typeface="宋体" pitchFamily="2" charset="-122"/>
                <a:ea typeface="宋体" pitchFamily="2" charset="-122"/>
              </a:rPr>
              <a:t>时，各个销售渠道共售出门票约</a:t>
            </a:r>
            <a:r>
              <a:rPr lang="en-US" altLang="zh-CN" sz="2000" dirty="0" smtClean="0">
                <a:latin typeface="宋体" pitchFamily="2" charset="-122"/>
                <a:ea typeface="宋体" pitchFamily="2" charset="-122"/>
              </a:rPr>
              <a:t>9000</a:t>
            </a:r>
            <a:r>
              <a:rPr lang="zh-CN" altLang="en-US" sz="2000" dirty="0" smtClean="0">
                <a:latin typeface="宋体" pitchFamily="2" charset="-122"/>
                <a:ea typeface="宋体" pitchFamily="2" charset="-122"/>
              </a:rPr>
              <a:t>张，其中官方网站和中国银行各代售网点所售门票数量占</a:t>
            </a:r>
            <a:r>
              <a:rPr lang="en-US" altLang="zh-CN" sz="2000" dirty="0" smtClean="0">
                <a:latin typeface="宋体" pitchFamily="2" charset="-122"/>
                <a:ea typeface="宋体" pitchFamily="2" charset="-122"/>
              </a:rPr>
              <a:t>98%</a:t>
            </a:r>
            <a:r>
              <a:rPr lang="zh-CN" altLang="en-US" sz="2000" dirty="0" smtClean="0">
                <a:latin typeface="宋体" pitchFamily="2" charset="-122"/>
                <a:ea typeface="宋体" pitchFamily="2" charset="-122"/>
              </a:rPr>
              <a:t>。</a:t>
            </a:r>
            <a:endParaRPr lang="en-US" altLang="zh-CN" sz="2000" dirty="0" smtClean="0">
              <a:latin typeface="宋体" pitchFamily="2" charset="-122"/>
              <a:ea typeface="宋体" pitchFamily="2" charset="-122"/>
            </a:endParaRPr>
          </a:p>
          <a:p>
            <a:pPr marL="0" indent="0" eaLnBrk="1" hangingPunct="1">
              <a:buFont typeface="Wingdings" pitchFamily="2" charset="2"/>
              <a:buNone/>
            </a:pPr>
            <a:r>
              <a:rPr lang="en-US" altLang="zh-CN" sz="2000" dirty="0" smtClean="0">
                <a:latin typeface="宋体" pitchFamily="2" charset="-122"/>
                <a:ea typeface="宋体" pitchFamily="2" charset="-122"/>
              </a:rPr>
              <a:t>  </a:t>
            </a:r>
            <a:r>
              <a:rPr lang="zh-CN" altLang="en-US" sz="2000" dirty="0" smtClean="0">
                <a:latin typeface="宋体" pitchFamily="2" charset="-122"/>
                <a:ea typeface="宋体" pitchFamily="2" charset="-122"/>
              </a:rPr>
              <a:t>从今天上午的情况来看 ，公众购买门票的热情极其高涨。</a:t>
            </a:r>
            <a:endParaRPr lang="en-US" altLang="zh-CN" sz="2000" dirty="0" smtClean="0">
              <a:latin typeface="宋体" pitchFamily="2" charset="-122"/>
              <a:ea typeface="宋体" pitchFamily="2" charset="-122"/>
            </a:endParaRPr>
          </a:p>
          <a:p>
            <a:pPr marL="0" indent="0">
              <a:buNone/>
            </a:pPr>
            <a:r>
              <a:rPr lang="zh-CN" altLang="en-US" sz="2000" dirty="0">
                <a:latin typeface="宋体" pitchFamily="2" charset="-122"/>
                <a:ea typeface="宋体" pitchFamily="2" charset="-122"/>
              </a:rPr>
              <a:t>有些群众很早就来到中国银行排队等候；官网票务网站的浏览量在第一小时达到</a:t>
            </a:r>
            <a:r>
              <a:rPr lang="en-US" altLang="zh-CN" sz="2000" dirty="0">
                <a:latin typeface="宋体" pitchFamily="2" charset="-122"/>
                <a:ea typeface="宋体" pitchFamily="2" charset="-122"/>
              </a:rPr>
              <a:t>800</a:t>
            </a:r>
            <a:r>
              <a:rPr lang="zh-CN" altLang="en-US" sz="2000" dirty="0">
                <a:latin typeface="宋体" pitchFamily="2" charset="-122"/>
                <a:ea typeface="宋体" pitchFamily="2" charset="-122"/>
              </a:rPr>
              <a:t>万次，每秒钟从网上提交的门票申请超过</a:t>
            </a:r>
            <a:r>
              <a:rPr lang="en-US" altLang="zh-CN" sz="2000" dirty="0">
                <a:latin typeface="宋体" pitchFamily="2" charset="-122"/>
                <a:ea typeface="宋体" pitchFamily="2" charset="-122"/>
              </a:rPr>
              <a:t>20</a:t>
            </a:r>
            <a:r>
              <a:rPr lang="zh-CN" altLang="en-US" sz="2000" dirty="0">
                <a:latin typeface="宋体" pitchFamily="2" charset="-122"/>
                <a:ea typeface="宋体" pitchFamily="2" charset="-122"/>
              </a:rPr>
              <a:t>万张；票务呼叫中心热线从</a:t>
            </a:r>
            <a:r>
              <a:rPr lang="en-US" altLang="zh-CN" sz="2000" dirty="0">
                <a:latin typeface="宋体" pitchFamily="2" charset="-122"/>
                <a:ea typeface="宋体" pitchFamily="2" charset="-122"/>
              </a:rPr>
              <a:t>9</a:t>
            </a:r>
            <a:r>
              <a:rPr lang="zh-CN" altLang="en-US" sz="2000" dirty="0">
                <a:latin typeface="宋体" pitchFamily="2" charset="-122"/>
                <a:ea typeface="宋体" pitchFamily="2" charset="-122"/>
              </a:rPr>
              <a:t>点到</a:t>
            </a:r>
            <a:r>
              <a:rPr lang="en-US" altLang="zh-CN" sz="2000" dirty="0">
                <a:latin typeface="宋体" pitchFamily="2" charset="-122"/>
                <a:ea typeface="宋体" pitchFamily="2" charset="-122"/>
              </a:rPr>
              <a:t>10</a:t>
            </a:r>
            <a:r>
              <a:rPr lang="zh-CN" altLang="en-US" sz="2000" dirty="0">
                <a:latin typeface="宋体" pitchFamily="2" charset="-122"/>
                <a:ea typeface="宋体" pitchFamily="2" charset="-122"/>
              </a:rPr>
              <a:t>点的呼入量超过了</a:t>
            </a:r>
            <a:r>
              <a:rPr lang="en-US" altLang="zh-CN" sz="2000" dirty="0">
                <a:latin typeface="宋体" pitchFamily="2" charset="-122"/>
                <a:ea typeface="宋体" pitchFamily="2" charset="-122"/>
              </a:rPr>
              <a:t>200</a:t>
            </a:r>
            <a:r>
              <a:rPr lang="zh-CN" altLang="en-US" sz="2000" dirty="0">
                <a:latin typeface="宋体" pitchFamily="2" charset="-122"/>
                <a:ea typeface="宋体" pitchFamily="2" charset="-122"/>
              </a:rPr>
              <a:t>万人次 。</a:t>
            </a:r>
          </a:p>
          <a:p>
            <a:pPr marL="0" indent="0" eaLnBrk="1" hangingPunct="1">
              <a:buFont typeface="Wingdings" pitchFamily="2" charset="2"/>
              <a:buNone/>
            </a:pPr>
            <a:endParaRPr lang="en-US" altLang="zh-CN" sz="2400" dirty="0"/>
          </a:p>
        </p:txBody>
      </p:sp>
    </p:spTree>
    <p:extLst>
      <p:ext uri="{BB962C8B-B14F-4D97-AF65-F5344CB8AC3E}">
        <p14:creationId xmlns:p14="http://schemas.microsoft.com/office/powerpoint/2010/main" val="3887387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创建</a:t>
            </a:r>
            <a:r>
              <a:rPr lang="en-US" dirty="0" smtClean="0"/>
              <a:t>Vuser</a:t>
            </a:r>
            <a:r>
              <a:rPr lang="zh-CN" altLang="en-US" dirty="0" smtClean="0"/>
              <a:t>脚本</a:t>
            </a:r>
            <a:r>
              <a:rPr lang="en-US" altLang="zh-CN" dirty="0" smtClean="0"/>
              <a:t>—</a:t>
            </a:r>
            <a:r>
              <a:rPr lang="zh-CN" altLang="en-US" dirty="0" smtClean="0"/>
              <a:t>增强</a:t>
            </a:r>
            <a:r>
              <a:rPr lang="en-US" altLang="zh-CN" dirty="0" smtClean="0"/>
              <a:t>/</a:t>
            </a:r>
            <a:r>
              <a:rPr lang="zh-CN" altLang="en-US" dirty="0" smtClean="0"/>
              <a:t>编辑脚本</a:t>
            </a:r>
            <a:endParaRPr lang="en-US" altLang="zh-CN" dirty="0" smtClean="0"/>
          </a:p>
        </p:txBody>
      </p:sp>
      <p:sp>
        <p:nvSpPr>
          <p:cNvPr id="13313" name="Rectangle 1"/>
          <p:cNvSpPr>
            <a:spLocks noChangeArrowheads="1"/>
          </p:cNvSpPr>
          <p:nvPr/>
        </p:nvSpPr>
        <p:spPr bwMode="auto">
          <a:xfrm>
            <a:off x="323528" y="908720"/>
            <a:ext cx="857256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mj-ea"/>
                <a:ea typeface="+mj-ea"/>
                <a:cs typeface="宋体" pitchFamily="2" charset="-122"/>
              </a:rPr>
              <a:t>4.</a:t>
            </a:r>
            <a:r>
              <a:rPr kumimoji="0" lang="zh-CN" altLang="en-US" b="1" i="0" u="none" strike="noStrike" cap="none" normalizeH="0" baseline="0" dirty="0" smtClean="0">
                <a:ln>
                  <a:noFill/>
                </a:ln>
                <a:solidFill>
                  <a:schemeClr val="tx1"/>
                </a:solidFill>
                <a:effectLst/>
                <a:latin typeface="+mj-ea"/>
                <a:ea typeface="+mj-ea"/>
                <a:cs typeface="宋体" pitchFamily="2" charset="-122"/>
              </a:rPr>
              <a:t>关联</a:t>
            </a:r>
            <a:endParaRPr kumimoji="0" lang="zh-CN" altLang="en-US" b="0" i="0" u="none" strike="noStrike" cap="none" normalizeH="0" baseline="0" dirty="0" smtClean="0">
              <a:ln>
                <a:noFill/>
              </a:ln>
              <a:solidFill>
                <a:schemeClr val="tx1"/>
              </a:solidFill>
              <a:effectLst/>
              <a:latin typeface="+mj-ea"/>
              <a:ea typeface="+mj-ea"/>
              <a:cs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j-ea"/>
                <a:ea typeface="+mj-ea"/>
                <a:cs typeface="宋体" pitchFamily="2" charset="-122"/>
              </a:rPr>
              <a:t>  关联的含义是，在脚本回放过程中，客户端发出请求，通过关联函数所定义的左右边界值（也就是关联规则），在服务器所响应的内容中查找，得到相应的值，以变量的形式替换录制时的静态值，从而向服务器发出正确的请求。最最典型的是用于</a:t>
            </a:r>
            <a:r>
              <a:rPr kumimoji="0" lang="en-US" altLang="zh-CN" b="0" i="0" u="none" strike="noStrike" cap="none" normalizeH="0" baseline="0" dirty="0" err="1" smtClean="0">
                <a:ln>
                  <a:noFill/>
                </a:ln>
                <a:solidFill>
                  <a:schemeClr val="tx1"/>
                </a:solidFill>
                <a:effectLst/>
                <a:latin typeface="+mj-ea"/>
                <a:ea typeface="+mj-ea"/>
                <a:cs typeface="宋体" pitchFamily="2" charset="-122"/>
              </a:rPr>
              <a:t>sessionID</a:t>
            </a:r>
            <a:r>
              <a:rPr kumimoji="0" lang="zh-CN" altLang="en-US" b="0" i="0" u="none" strike="noStrike" cap="none" normalizeH="0" baseline="0" dirty="0" smtClean="0">
                <a:ln>
                  <a:noFill/>
                </a:ln>
                <a:solidFill>
                  <a:schemeClr val="tx1"/>
                </a:solidFill>
                <a:effectLst/>
                <a:latin typeface="+mj-ea"/>
                <a:ea typeface="+mj-ea"/>
                <a:cs typeface="宋体" pitchFamily="2" charset="-122"/>
              </a:rPr>
              <a:t>。</a:t>
            </a:r>
          </a:p>
          <a:p>
            <a:pPr marL="0" marR="0" lvl="0" indent="2540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j-ea"/>
                <a:ea typeface="+mj-ea"/>
                <a:cs typeface="宋体" pitchFamily="2" charset="-122"/>
              </a:rPr>
              <a:t>  常用的关联技术有三种：录制中关联、录制后关联、手动关联。</a:t>
            </a:r>
          </a:p>
        </p:txBody>
      </p:sp>
      <p:sp>
        <p:nvSpPr>
          <p:cNvPr id="13314" name="Rectangle 2"/>
          <p:cNvSpPr>
            <a:spLocks noChangeArrowheads="1"/>
          </p:cNvSpPr>
          <p:nvPr/>
        </p:nvSpPr>
        <p:spPr bwMode="auto">
          <a:xfrm>
            <a:off x="323528" y="2636912"/>
            <a:ext cx="8358246" cy="9286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dirty="0" smtClean="0">
                <a:ln>
                  <a:noFill/>
                </a:ln>
                <a:solidFill>
                  <a:srgbClr val="000000"/>
                </a:solidFill>
                <a:effectLst/>
                <a:latin typeface="+mj-ea"/>
                <a:ea typeface="+mj-ea"/>
                <a:cs typeface="宋体" pitchFamily="2" charset="-122"/>
              </a:rPr>
              <a:t>   录制中关联</a:t>
            </a:r>
          </a:p>
          <a:p>
            <a:pPr marR="0" lvl="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j-ea"/>
                <a:ea typeface="+mj-ea"/>
                <a:cs typeface="宋体" pitchFamily="2" charset="-122"/>
              </a:rPr>
              <a:t>    设置录制前的</a:t>
            </a:r>
            <a:r>
              <a:rPr kumimoji="0" lang="en-US" altLang="zh-CN" b="0" i="0" u="none" strike="noStrike" cap="none" normalizeH="0" baseline="0" dirty="0" smtClean="0">
                <a:ln>
                  <a:noFill/>
                </a:ln>
                <a:solidFill>
                  <a:schemeClr val="tx1"/>
                </a:solidFill>
                <a:effectLst/>
                <a:latin typeface="+mj-ea"/>
                <a:ea typeface="+mj-ea"/>
                <a:cs typeface="宋体" pitchFamily="2" charset="-122"/>
              </a:rPr>
              <a:t>recording </a:t>
            </a:r>
            <a:r>
              <a:rPr kumimoji="0" lang="en-US" altLang="zh-CN" b="0" i="0" u="none" strike="noStrike" cap="none" normalizeH="0" baseline="0" dirty="0" err="1" smtClean="0">
                <a:ln>
                  <a:noFill/>
                </a:ln>
                <a:solidFill>
                  <a:schemeClr val="tx1"/>
                </a:solidFill>
                <a:effectLst/>
                <a:latin typeface="+mj-ea"/>
                <a:ea typeface="+mj-ea"/>
                <a:cs typeface="宋体" pitchFamily="2" charset="-122"/>
              </a:rPr>
              <a:t>options</a:t>
            </a:r>
            <a:r>
              <a:rPr kumimoji="0" lang="en-US" altLang="zh-CN" b="0" i="0" u="none" strike="noStrike" cap="none" normalizeH="0" baseline="0" dirty="0" err="1" smtClean="0">
                <a:ln>
                  <a:noFill/>
                </a:ln>
                <a:solidFill>
                  <a:schemeClr val="tx1"/>
                </a:solidFill>
                <a:effectLst/>
                <a:latin typeface="+mj-ea"/>
                <a:ea typeface="+mj-ea"/>
                <a:cs typeface="宋体" pitchFamily="2" charset="-122"/>
                <a:sym typeface="Wingdings" pitchFamily="2" charset="2"/>
              </a:rPr>
              <a:t></a:t>
            </a:r>
            <a:r>
              <a:rPr kumimoji="0" lang="en-US" altLang="zh-CN" b="0" i="0" u="none" strike="noStrike" cap="none" normalizeH="0" baseline="0" dirty="0" err="1" smtClean="0">
                <a:ln>
                  <a:noFill/>
                </a:ln>
                <a:solidFill>
                  <a:schemeClr val="tx1"/>
                </a:solidFill>
                <a:effectLst/>
                <a:latin typeface="+mj-ea"/>
                <a:ea typeface="+mj-ea"/>
                <a:cs typeface="宋体" pitchFamily="2" charset="-122"/>
              </a:rPr>
              <a:t>correlation</a:t>
            </a:r>
            <a:r>
              <a:rPr kumimoji="0" lang="zh-CN" altLang="en-US" b="0" i="0" u="none" strike="noStrike" cap="none" normalizeH="0" baseline="0" dirty="0" smtClean="0">
                <a:ln>
                  <a:noFill/>
                </a:ln>
                <a:solidFill>
                  <a:schemeClr val="tx1"/>
                </a:solidFill>
                <a:effectLst/>
                <a:latin typeface="+mj-ea"/>
                <a:ea typeface="+mj-ea"/>
                <a:cs typeface="宋体" pitchFamily="2" charset="-122"/>
                <a:sym typeface="Wingdings" pitchFamily="2" charset="2"/>
              </a:rPr>
              <a:t>，可以勾选</a:t>
            </a:r>
            <a:r>
              <a:rPr kumimoji="0" lang="en-US" altLang="zh-CN" b="0" i="0" u="none" strike="noStrike" cap="none" normalizeH="0" baseline="0" dirty="0" smtClean="0">
                <a:ln>
                  <a:noFill/>
                </a:ln>
                <a:solidFill>
                  <a:schemeClr val="tx1"/>
                </a:solidFill>
                <a:effectLst/>
                <a:latin typeface="+mj-ea"/>
                <a:ea typeface="+mj-ea"/>
                <a:cs typeface="宋体" pitchFamily="2" charset="-122"/>
                <a:sym typeface="Wingdings" pitchFamily="2" charset="2"/>
              </a:rPr>
              <a:t>LR</a:t>
            </a:r>
            <a:r>
              <a:rPr kumimoji="0" lang="zh-CN" altLang="en-US" b="0" i="0" u="none" strike="noStrike" cap="none" normalizeH="0" baseline="0" dirty="0" smtClean="0">
                <a:ln>
                  <a:noFill/>
                </a:ln>
                <a:solidFill>
                  <a:schemeClr val="tx1"/>
                </a:solidFill>
                <a:effectLst/>
                <a:latin typeface="+mj-ea"/>
                <a:ea typeface="+mj-ea"/>
                <a:cs typeface="宋体" pitchFamily="2" charset="-122"/>
                <a:sym typeface="Wingdings" pitchFamily="2" charset="2"/>
              </a:rPr>
              <a:t>已有的关联规则，也可以新建规则；录制过程中，关联自动在脚本体现。</a:t>
            </a:r>
          </a:p>
        </p:txBody>
      </p:sp>
      <p:pic>
        <p:nvPicPr>
          <p:cNvPr id="5" name="图片 4" descr="标号.gif"/>
          <p:cNvPicPr>
            <a:picLocks noChangeAspect="1"/>
          </p:cNvPicPr>
          <p:nvPr/>
        </p:nvPicPr>
        <p:blipFill>
          <a:blip r:embed="rId2" cstate="print"/>
          <a:stretch>
            <a:fillRect/>
          </a:stretch>
        </p:blipFill>
        <p:spPr>
          <a:xfrm>
            <a:off x="395536" y="2204864"/>
            <a:ext cx="304800" cy="304800"/>
          </a:xfrm>
          <a:prstGeom prst="rect">
            <a:avLst/>
          </a:prstGeom>
        </p:spPr>
      </p:pic>
      <p:pic>
        <p:nvPicPr>
          <p:cNvPr id="6" name="图片 5"/>
          <p:cNvPicPr/>
          <p:nvPr/>
        </p:nvPicPr>
        <p:blipFill>
          <a:blip r:embed="rId3" cstate="print"/>
          <a:srcRect/>
          <a:stretch>
            <a:fillRect/>
          </a:stretch>
        </p:blipFill>
        <p:spPr bwMode="auto">
          <a:xfrm>
            <a:off x="899592" y="3643290"/>
            <a:ext cx="5000660" cy="32147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2" cstate="print"/>
          <a:srcRect/>
          <a:stretch>
            <a:fillRect/>
          </a:stretch>
        </p:blipFill>
        <p:spPr bwMode="auto">
          <a:xfrm>
            <a:off x="928662" y="1714488"/>
            <a:ext cx="5274310" cy="1505795"/>
          </a:xfrm>
          <a:prstGeom prst="rect">
            <a:avLst/>
          </a:prstGeom>
          <a:noFill/>
          <a:ln w="9525">
            <a:noFill/>
            <a:miter lim="800000"/>
            <a:headEnd/>
            <a:tailEnd/>
          </a:ln>
        </p:spPr>
      </p:pic>
      <p:sp>
        <p:nvSpPr>
          <p:cNvPr id="18434" name="标题 1"/>
          <p:cNvSpPr>
            <a:spLocks noGrp="1"/>
          </p:cNvSpPr>
          <p:nvPr>
            <p:ph type="title"/>
          </p:nvPr>
        </p:nvSpPr>
        <p:spPr/>
        <p:txBody>
          <a:bodyPr/>
          <a:lstStyle/>
          <a:p>
            <a:r>
              <a:rPr lang="zh-CN" altLang="en-US" dirty="0" smtClean="0"/>
              <a:t>创建</a:t>
            </a:r>
            <a:r>
              <a:rPr lang="en-US" dirty="0" smtClean="0"/>
              <a:t>Vuser</a:t>
            </a:r>
            <a:r>
              <a:rPr lang="zh-CN" altLang="en-US" dirty="0" smtClean="0"/>
              <a:t>脚本</a:t>
            </a:r>
            <a:r>
              <a:rPr lang="en-US" altLang="zh-CN" dirty="0" smtClean="0"/>
              <a:t>—</a:t>
            </a:r>
            <a:r>
              <a:rPr lang="zh-CN" altLang="en-US" dirty="0" smtClean="0"/>
              <a:t>增强</a:t>
            </a:r>
            <a:r>
              <a:rPr lang="en-US" altLang="zh-CN" dirty="0" smtClean="0"/>
              <a:t>/</a:t>
            </a:r>
            <a:r>
              <a:rPr lang="zh-CN" altLang="en-US" dirty="0" smtClean="0"/>
              <a:t>编辑脚本</a:t>
            </a:r>
            <a:endParaRPr lang="en-US" altLang="zh-CN" dirty="0" smtClean="0"/>
          </a:p>
        </p:txBody>
      </p:sp>
      <p:pic>
        <p:nvPicPr>
          <p:cNvPr id="3" name="图片 2" descr="标号.gif"/>
          <p:cNvPicPr>
            <a:picLocks noChangeAspect="1"/>
          </p:cNvPicPr>
          <p:nvPr/>
        </p:nvPicPr>
        <p:blipFill>
          <a:blip r:embed="rId3" cstate="print"/>
          <a:stretch>
            <a:fillRect/>
          </a:stretch>
        </p:blipFill>
        <p:spPr>
          <a:xfrm>
            <a:off x="285720" y="1000108"/>
            <a:ext cx="304800" cy="304800"/>
          </a:xfrm>
          <a:prstGeom prst="rect">
            <a:avLst/>
          </a:prstGeom>
        </p:spPr>
      </p:pic>
      <p:sp>
        <p:nvSpPr>
          <p:cNvPr id="12289" name="Rectangle 1"/>
          <p:cNvSpPr>
            <a:spLocks noChangeArrowheads="1"/>
          </p:cNvSpPr>
          <p:nvPr/>
        </p:nvSpPr>
        <p:spPr bwMode="auto">
          <a:xfrm>
            <a:off x="285720" y="928670"/>
            <a:ext cx="8429684"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54000" algn="l" defTabSz="914400" rtl="0" eaLnBrk="1" fontAlgn="base" latinLnBrk="0" hangingPunct="1">
              <a:lnSpc>
                <a:spcPct val="100000"/>
              </a:lnSpc>
              <a:spcBef>
                <a:spcPct val="0"/>
              </a:spcBef>
              <a:spcAft>
                <a:spcPct val="0"/>
              </a:spcAft>
              <a:buClrTx/>
              <a:buSzTx/>
              <a:buFontTx/>
              <a:buNone/>
              <a:tabLst/>
            </a:pPr>
            <a:r>
              <a:rPr kumimoji="0" lang="zh-CN" b="1" i="0" u="none" strike="noStrike" cap="none" normalizeH="0" baseline="0" dirty="0" smtClean="0">
                <a:ln>
                  <a:noFill/>
                </a:ln>
                <a:solidFill>
                  <a:srgbClr val="000000"/>
                </a:solidFill>
                <a:effectLst/>
                <a:latin typeface="+mj-ea"/>
                <a:ea typeface="+mj-ea"/>
                <a:cs typeface="宋体" pitchFamily="2" charset="-122"/>
              </a:rPr>
              <a:t>录制后关联</a:t>
            </a:r>
          </a:p>
          <a:p>
            <a:pPr marR="0" lvl="0" algn="l" defTabSz="914400" rtl="0" eaLnBrk="0" fontAlgn="base" latinLnBrk="0" hangingPunct="0">
              <a:lnSpc>
                <a:spcPct val="100000"/>
              </a:lnSpc>
              <a:spcBef>
                <a:spcPct val="0"/>
              </a:spcBef>
              <a:spcAft>
                <a:spcPct val="0"/>
              </a:spcAft>
              <a:buClrTx/>
              <a:buSzTx/>
              <a:buFontTx/>
              <a:buNone/>
              <a:tabLst/>
            </a:pPr>
            <a:r>
              <a:rPr lang="en-US" altLang="zh-CN" dirty="0" smtClean="0">
                <a:solidFill>
                  <a:srgbClr val="000000"/>
                </a:solidFill>
                <a:latin typeface="+mj-ea"/>
                <a:ea typeface="+mj-ea"/>
                <a:cs typeface="宋体" pitchFamily="2" charset="-122"/>
              </a:rPr>
              <a:t>    </a:t>
            </a:r>
            <a:r>
              <a:rPr kumimoji="0" lang="zh-CN" b="0" i="0" u="none" strike="noStrike" cap="none" normalizeH="0" baseline="0" dirty="0" smtClean="0">
                <a:ln>
                  <a:noFill/>
                </a:ln>
                <a:solidFill>
                  <a:srgbClr val="000000"/>
                </a:solidFill>
                <a:effectLst/>
                <a:latin typeface="+mj-ea"/>
                <a:ea typeface="+mj-ea"/>
                <a:cs typeface="宋体" pitchFamily="2" charset="-122"/>
              </a:rPr>
              <a:t>关联的使用可以在脚本录制完成后，回放一次脚本，然后在脚本的菜单的</a:t>
            </a:r>
            <a:r>
              <a:rPr kumimoji="0" lang="en-US" altLang="zh-CN" b="0" i="0" u="none" strike="noStrike" cap="none" normalizeH="0" baseline="0" dirty="0" err="1" smtClean="0">
                <a:ln>
                  <a:noFill/>
                </a:ln>
                <a:solidFill>
                  <a:srgbClr val="000000"/>
                </a:solidFill>
                <a:effectLst/>
                <a:latin typeface="+mj-ea"/>
                <a:ea typeface="+mj-ea"/>
                <a:cs typeface="宋体" pitchFamily="2" charset="-122"/>
              </a:rPr>
              <a:t>vuser</a:t>
            </a:r>
            <a:r>
              <a:rPr kumimoji="0" lang="en-US" altLang="zh-CN" b="0" i="0" u="none" strike="noStrike" cap="none" normalizeH="0" baseline="0" dirty="0" err="1" smtClean="0">
                <a:ln>
                  <a:noFill/>
                </a:ln>
                <a:solidFill>
                  <a:srgbClr val="000000"/>
                </a:solidFill>
                <a:effectLst/>
                <a:latin typeface="+mj-ea"/>
                <a:ea typeface="+mj-ea"/>
                <a:cs typeface="宋体" pitchFamily="2" charset="-122"/>
                <a:sym typeface="Wingdings" pitchFamily="2" charset="2"/>
              </a:rPr>
              <a:t></a:t>
            </a:r>
            <a:r>
              <a:rPr kumimoji="0" lang="en-US" altLang="zh-CN" b="0" i="0" u="none" strike="noStrike" cap="none" normalizeH="0" baseline="0" dirty="0" err="1" smtClean="0">
                <a:ln>
                  <a:noFill/>
                </a:ln>
                <a:solidFill>
                  <a:srgbClr val="000000"/>
                </a:solidFill>
                <a:effectLst/>
                <a:latin typeface="+mj-ea"/>
                <a:ea typeface="+mj-ea"/>
                <a:cs typeface="宋体" pitchFamily="2" charset="-122"/>
              </a:rPr>
              <a:t>scan</a:t>
            </a:r>
            <a:r>
              <a:rPr kumimoji="0" lang="en-US" altLang="zh-CN" b="0" i="0" u="none" strike="noStrike" cap="none" normalizeH="0" baseline="0" dirty="0" smtClean="0">
                <a:ln>
                  <a:noFill/>
                </a:ln>
                <a:solidFill>
                  <a:srgbClr val="000000"/>
                </a:solidFill>
                <a:effectLst/>
                <a:latin typeface="+mj-ea"/>
                <a:ea typeface="+mj-ea"/>
                <a:cs typeface="宋体" pitchFamily="2" charset="-122"/>
              </a:rPr>
              <a:t> script for correlations</a:t>
            </a:r>
            <a:r>
              <a:rPr kumimoji="0" lang="zh-CN" altLang="en-US" b="0" i="0" u="none" strike="noStrike" cap="none" normalizeH="0" baseline="0" dirty="0" smtClean="0">
                <a:ln>
                  <a:noFill/>
                </a:ln>
                <a:solidFill>
                  <a:srgbClr val="000000"/>
                </a:solidFill>
                <a:effectLst/>
                <a:latin typeface="+mj-ea"/>
                <a:ea typeface="+mj-ea"/>
                <a:cs typeface="宋体" pitchFamily="2" charset="-122"/>
                <a:sym typeface="Wingdings" pitchFamily="2" charset="2"/>
              </a:rPr>
              <a:t>进行设置。</a:t>
            </a:r>
          </a:p>
        </p:txBody>
      </p:sp>
      <p:sp>
        <p:nvSpPr>
          <p:cNvPr id="6" name="矩形 5"/>
          <p:cNvSpPr/>
          <p:nvPr/>
        </p:nvSpPr>
        <p:spPr>
          <a:xfrm>
            <a:off x="357158" y="3143248"/>
            <a:ext cx="8215370" cy="646331"/>
          </a:xfrm>
          <a:prstGeom prst="rect">
            <a:avLst/>
          </a:prstGeom>
        </p:spPr>
        <p:txBody>
          <a:bodyPr wrap="square">
            <a:spAutoFit/>
          </a:bodyPr>
          <a:lstStyle/>
          <a:p>
            <a:r>
              <a:rPr lang="zh-CN" altLang="en-US" dirty="0" smtClean="0">
                <a:latin typeface="+mj-ea"/>
                <a:ea typeface="+mj-ea"/>
              </a:rPr>
              <a:t>    通过回放脚本和扫描关联，系统尝试找到录制与执行时服务器响应的差异部分，找到需要关联的数据，并建立关联。</a:t>
            </a:r>
            <a:endParaRPr lang="zh-CN" altLang="en-US" dirty="0">
              <a:latin typeface="+mj-ea"/>
              <a:ea typeface="+mj-ea"/>
            </a:endParaRPr>
          </a:p>
        </p:txBody>
      </p:sp>
      <p:pic>
        <p:nvPicPr>
          <p:cNvPr id="7" name="图片 6"/>
          <p:cNvPicPr/>
          <p:nvPr/>
        </p:nvPicPr>
        <p:blipFill>
          <a:blip r:embed="rId4" cstate="print"/>
          <a:srcRect/>
          <a:stretch>
            <a:fillRect/>
          </a:stretch>
        </p:blipFill>
        <p:spPr bwMode="auto">
          <a:xfrm>
            <a:off x="1071538" y="3850917"/>
            <a:ext cx="5429288" cy="28642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创建</a:t>
            </a:r>
            <a:r>
              <a:rPr lang="en-US" dirty="0" smtClean="0"/>
              <a:t>Vuser</a:t>
            </a:r>
            <a:r>
              <a:rPr lang="zh-CN" altLang="en-US" dirty="0" smtClean="0"/>
              <a:t>脚本</a:t>
            </a:r>
            <a:r>
              <a:rPr lang="en-US" altLang="zh-CN" dirty="0" smtClean="0"/>
              <a:t>—</a:t>
            </a:r>
            <a:r>
              <a:rPr lang="zh-CN" altLang="en-US" dirty="0" smtClean="0"/>
              <a:t>增强</a:t>
            </a:r>
            <a:r>
              <a:rPr lang="en-US" altLang="zh-CN" dirty="0" smtClean="0"/>
              <a:t>/</a:t>
            </a:r>
            <a:r>
              <a:rPr lang="zh-CN" altLang="en-US" dirty="0" smtClean="0"/>
              <a:t>编辑脚本</a:t>
            </a:r>
            <a:endParaRPr lang="en-US" altLang="zh-CN" dirty="0" smtClean="0"/>
          </a:p>
        </p:txBody>
      </p:sp>
      <p:sp>
        <p:nvSpPr>
          <p:cNvPr id="11265" name="Rectangle 1"/>
          <p:cNvSpPr>
            <a:spLocks noChangeArrowheads="1"/>
          </p:cNvSpPr>
          <p:nvPr/>
        </p:nvSpPr>
        <p:spPr bwMode="auto">
          <a:xfrm>
            <a:off x="285720" y="928670"/>
            <a:ext cx="8501122"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FF"/>
                </a:solidFill>
                <a:effectLst/>
                <a:latin typeface="+mj-ea"/>
                <a:ea typeface="+mj-ea"/>
                <a:cs typeface="宋体" pitchFamily="2" charset="-122"/>
              </a:rPr>
              <a:t>  </a:t>
            </a:r>
            <a:r>
              <a:rPr kumimoji="0" lang="en-US" altLang="zh-CN" b="0" i="0" u="none" strike="noStrike" cap="none" normalizeH="0" dirty="0" smtClean="0">
                <a:ln>
                  <a:noFill/>
                </a:ln>
                <a:solidFill>
                  <a:srgbClr val="0000FF"/>
                </a:solidFill>
                <a:effectLst/>
                <a:latin typeface="+mj-ea"/>
                <a:ea typeface="+mj-ea"/>
                <a:cs typeface="宋体" pitchFamily="2" charset="-122"/>
              </a:rPr>
              <a:t> </a:t>
            </a:r>
            <a:r>
              <a:rPr kumimoji="0" lang="zh-CN" b="1" i="0" u="none" strike="noStrike" cap="none" normalizeH="0" baseline="0" dirty="0" smtClean="0">
                <a:ln>
                  <a:noFill/>
                </a:ln>
                <a:solidFill>
                  <a:srgbClr val="000000"/>
                </a:solidFill>
                <a:effectLst/>
                <a:latin typeface="+mj-ea"/>
                <a:ea typeface="+mj-ea"/>
                <a:cs typeface="宋体" pitchFamily="2" charset="-122"/>
              </a:rPr>
              <a:t>手动关联</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j-ea"/>
                <a:ea typeface="+mj-ea"/>
                <a:cs typeface="宋体" pitchFamily="2" charset="-122"/>
              </a:rPr>
              <a:t>    </a:t>
            </a:r>
            <a:r>
              <a:rPr kumimoji="0" lang="zh-CN" b="0" i="0" u="none" strike="noStrike" cap="none" normalizeH="0" baseline="0" dirty="0" smtClean="0">
                <a:ln>
                  <a:noFill/>
                </a:ln>
                <a:solidFill>
                  <a:schemeClr val="tx1"/>
                </a:solidFill>
                <a:effectLst/>
                <a:latin typeface="+mj-ea"/>
                <a:ea typeface="+mj-ea"/>
                <a:cs typeface="宋体" pitchFamily="2" charset="-122"/>
              </a:rPr>
              <a:t>录制前关联与录制后关联都属于自动关联的范畴。如果出现</a:t>
            </a:r>
            <a:r>
              <a:rPr kumimoji="0" lang="zh-CN" altLang="en-US" b="0" i="0" u="none" strike="noStrike" cap="none" normalizeH="0" baseline="0" dirty="0" smtClean="0">
                <a:ln>
                  <a:noFill/>
                </a:ln>
                <a:solidFill>
                  <a:schemeClr val="tx1"/>
                </a:solidFill>
                <a:effectLst/>
                <a:latin typeface="+mj-ea"/>
                <a:ea typeface="+mj-ea"/>
                <a:cs typeface="宋体" pitchFamily="2" charset="-122"/>
              </a:rPr>
              <a:t>自动关联</a:t>
            </a:r>
            <a:r>
              <a:rPr kumimoji="0" lang="zh-CN" b="0" i="0" u="none" strike="noStrike" cap="none" normalizeH="0" baseline="0" dirty="0" smtClean="0">
                <a:ln>
                  <a:noFill/>
                </a:ln>
                <a:solidFill>
                  <a:schemeClr val="tx1"/>
                </a:solidFill>
                <a:effectLst/>
                <a:latin typeface="+mj-ea"/>
                <a:ea typeface="+mj-ea"/>
                <a:cs typeface="宋体" pitchFamily="2" charset="-122"/>
              </a:rPr>
              <a:t>不能解决的问题，就</a:t>
            </a:r>
            <a:r>
              <a:rPr kumimoji="0" lang="zh-CN" altLang="en-US" b="0" i="0" u="none" strike="noStrike" cap="none" normalizeH="0" baseline="0" dirty="0" smtClean="0">
                <a:ln>
                  <a:noFill/>
                </a:ln>
                <a:solidFill>
                  <a:schemeClr val="tx1"/>
                </a:solidFill>
                <a:effectLst/>
                <a:latin typeface="+mj-ea"/>
                <a:ea typeface="+mj-ea"/>
                <a:cs typeface="宋体" pitchFamily="2" charset="-122"/>
              </a:rPr>
              <a:t>需要</a:t>
            </a:r>
            <a:r>
              <a:rPr kumimoji="0" lang="zh-CN" b="0" i="0" u="none" strike="noStrike" cap="none" normalizeH="0" baseline="0" dirty="0" smtClean="0">
                <a:ln>
                  <a:noFill/>
                </a:ln>
                <a:solidFill>
                  <a:schemeClr val="tx1"/>
                </a:solidFill>
                <a:effectLst/>
                <a:latin typeface="+mj-ea"/>
                <a:ea typeface="+mj-ea"/>
                <a:cs typeface="宋体" pitchFamily="2" charset="-122"/>
              </a:rPr>
              <a:t>使用手动关联的方法。手动关联的一般步骤如下：</a:t>
            </a:r>
          </a:p>
          <a:p>
            <a:pPr marL="0" marR="0" lvl="0" indent="0" algn="l" defTabSz="914400" rtl="0" eaLnBrk="0" fontAlgn="base" latinLnBrk="0" hangingPunct="0">
              <a:lnSpc>
                <a:spcPct val="100000"/>
              </a:lnSpc>
              <a:spcBef>
                <a:spcPct val="0"/>
              </a:spcBef>
              <a:spcAft>
                <a:spcPct val="0"/>
              </a:spcAft>
              <a:buClrTx/>
              <a:buSzTx/>
              <a:tabLst/>
            </a:pPr>
            <a:r>
              <a:rPr kumimoji="0" lang="en-US" altLang="zh-CN" b="0" i="0" u="none" strike="noStrike" cap="none" normalizeH="0" baseline="0" dirty="0" smtClean="0">
                <a:ln>
                  <a:noFill/>
                </a:ln>
                <a:solidFill>
                  <a:schemeClr val="tx1"/>
                </a:solidFill>
                <a:effectLst/>
                <a:latin typeface="+mj-ea"/>
                <a:ea typeface="+mj-ea"/>
                <a:cs typeface="宋体" pitchFamily="2" charset="-122"/>
              </a:rPr>
              <a:t>    1</a:t>
            </a:r>
            <a:r>
              <a:rPr kumimoji="0" lang="zh-CN" altLang="en-US" b="0" i="0" u="none" strike="noStrike" cap="none" normalizeH="0" baseline="0" dirty="0" smtClean="0">
                <a:ln>
                  <a:noFill/>
                </a:ln>
                <a:solidFill>
                  <a:schemeClr val="tx1"/>
                </a:solidFill>
                <a:effectLst/>
                <a:latin typeface="+mj-ea"/>
                <a:ea typeface="+mj-ea"/>
                <a:cs typeface="宋体" pitchFamily="2" charset="-122"/>
              </a:rPr>
              <a:t>）</a:t>
            </a:r>
            <a:r>
              <a:rPr kumimoji="0" lang="zh-CN" b="0" i="0" u="none" strike="noStrike" cap="none" normalizeH="0" baseline="0" dirty="0" smtClean="0">
                <a:ln>
                  <a:noFill/>
                </a:ln>
                <a:solidFill>
                  <a:schemeClr val="tx1"/>
                </a:solidFill>
                <a:effectLst/>
                <a:latin typeface="+mj-ea"/>
                <a:ea typeface="+mj-ea"/>
                <a:cs typeface="宋体" pitchFamily="2" charset="-122"/>
              </a:rPr>
              <a:t>录制两份脚本，保证业务流程和使用的数据相同。</a:t>
            </a:r>
          </a:p>
          <a:p>
            <a:pPr marL="0" marR="0" lvl="0" indent="0" algn="l" defTabSz="914400" rtl="0" eaLnBrk="0" fontAlgn="base" latinLnBrk="0" hangingPunct="0">
              <a:lnSpc>
                <a:spcPct val="100000"/>
              </a:lnSpc>
              <a:spcBef>
                <a:spcPct val="0"/>
              </a:spcBef>
              <a:spcAft>
                <a:spcPct val="0"/>
              </a:spcAft>
              <a:buClrTx/>
              <a:buSzTx/>
              <a:tabLst/>
            </a:pPr>
            <a:r>
              <a:rPr kumimoji="0" lang="en-US" altLang="zh-CN" b="0" i="0" u="none" strike="noStrike" cap="none" normalizeH="0" baseline="0" dirty="0" smtClean="0">
                <a:ln>
                  <a:noFill/>
                </a:ln>
                <a:solidFill>
                  <a:schemeClr val="tx1"/>
                </a:solidFill>
                <a:effectLst/>
                <a:latin typeface="+mj-ea"/>
                <a:ea typeface="+mj-ea"/>
                <a:cs typeface="宋体" pitchFamily="2" charset="-122"/>
              </a:rPr>
              <a:t>    2</a:t>
            </a:r>
            <a:r>
              <a:rPr kumimoji="0" lang="zh-CN" altLang="en-US" b="0" i="0" u="none" strike="noStrike" cap="none" normalizeH="0" baseline="0" dirty="0" smtClean="0">
                <a:ln>
                  <a:noFill/>
                </a:ln>
                <a:solidFill>
                  <a:schemeClr val="tx1"/>
                </a:solidFill>
                <a:effectLst/>
                <a:latin typeface="+mj-ea"/>
                <a:ea typeface="+mj-ea"/>
                <a:cs typeface="宋体" pitchFamily="2" charset="-122"/>
              </a:rPr>
              <a:t>）</a:t>
            </a:r>
            <a:r>
              <a:rPr kumimoji="0" lang="zh-CN" b="0" i="0" u="none" strike="noStrike" cap="none" normalizeH="0" baseline="0" dirty="0" smtClean="0">
                <a:ln>
                  <a:noFill/>
                </a:ln>
                <a:solidFill>
                  <a:schemeClr val="tx1"/>
                </a:solidFill>
                <a:effectLst/>
                <a:latin typeface="+mj-ea"/>
                <a:ea typeface="+mj-ea"/>
                <a:cs typeface="宋体" pitchFamily="2" charset="-122"/>
              </a:rPr>
              <a:t>使用</a:t>
            </a:r>
            <a:r>
              <a:rPr kumimoji="0" lang="en-US" altLang="zh-CN" b="0" i="0" u="none" strike="noStrike" cap="none" normalizeH="0" baseline="0" dirty="0" err="1" smtClean="0">
                <a:ln>
                  <a:noFill/>
                </a:ln>
                <a:solidFill>
                  <a:schemeClr val="tx1"/>
                </a:solidFill>
                <a:effectLst/>
                <a:latin typeface="+mj-ea"/>
                <a:ea typeface="+mj-ea"/>
                <a:cs typeface="宋体" pitchFamily="2" charset="-122"/>
              </a:rPr>
              <a:t>WinTiff</a:t>
            </a:r>
            <a:r>
              <a:rPr kumimoji="0" lang="zh-CN" altLang="en-US" b="0" i="0" u="none" strike="noStrike" cap="none" normalizeH="0" baseline="0" dirty="0" smtClean="0">
                <a:ln>
                  <a:noFill/>
                </a:ln>
                <a:solidFill>
                  <a:schemeClr val="tx1"/>
                </a:solidFill>
                <a:effectLst/>
                <a:latin typeface="+mj-ea"/>
                <a:ea typeface="+mj-ea"/>
                <a:cs typeface="宋体" pitchFamily="2" charset="-122"/>
              </a:rPr>
              <a:t>工具比较两份脚本，对两份脚本中不同的地方进行判断，找到需要关联的数据。</a:t>
            </a:r>
          </a:p>
          <a:p>
            <a:pPr marL="0" marR="0" lvl="0" indent="0" algn="l" defTabSz="914400" rtl="0" eaLnBrk="0" fontAlgn="base" latinLnBrk="0" hangingPunct="0">
              <a:lnSpc>
                <a:spcPct val="100000"/>
              </a:lnSpc>
              <a:spcBef>
                <a:spcPct val="0"/>
              </a:spcBef>
              <a:spcAft>
                <a:spcPct val="0"/>
              </a:spcAft>
              <a:buClrTx/>
              <a:buSzTx/>
              <a:tabLst/>
            </a:pPr>
            <a:r>
              <a:rPr kumimoji="0" lang="zh-CN" altLang="en-US" b="0" i="0" u="none" strike="noStrike" cap="none" normalizeH="0" baseline="0" dirty="0" smtClean="0">
                <a:ln>
                  <a:noFill/>
                </a:ln>
                <a:solidFill>
                  <a:schemeClr val="tx1"/>
                </a:solidFill>
                <a:effectLst/>
                <a:latin typeface="+mj-ea"/>
                <a:ea typeface="+mj-ea"/>
                <a:cs typeface="宋体" pitchFamily="2" charset="-122"/>
              </a:rPr>
              <a:t>    </a:t>
            </a:r>
            <a:r>
              <a:rPr kumimoji="0" lang="en-US" altLang="zh-CN" b="0" i="0" u="none" strike="noStrike" cap="none" normalizeH="0" baseline="0" dirty="0" smtClean="0">
                <a:ln>
                  <a:noFill/>
                </a:ln>
                <a:solidFill>
                  <a:schemeClr val="tx1"/>
                </a:solidFill>
                <a:effectLst/>
                <a:latin typeface="+mj-ea"/>
                <a:ea typeface="+mj-ea"/>
                <a:cs typeface="宋体" pitchFamily="2" charset="-122"/>
              </a:rPr>
              <a:t>3</a:t>
            </a:r>
            <a:r>
              <a:rPr kumimoji="0" lang="zh-CN" altLang="en-US" b="0" i="0" u="none" strike="noStrike" cap="none" normalizeH="0" baseline="0" dirty="0" smtClean="0">
                <a:ln>
                  <a:noFill/>
                </a:ln>
                <a:solidFill>
                  <a:schemeClr val="tx1"/>
                </a:solidFill>
                <a:effectLst/>
                <a:latin typeface="+mj-ea"/>
                <a:ea typeface="+mj-ea"/>
                <a:cs typeface="宋体" pitchFamily="2" charset="-122"/>
              </a:rPr>
              <a:t>）找到左边界和右边界字符串，写出关联函数。</a:t>
            </a:r>
          </a:p>
          <a:p>
            <a:pPr marL="0" marR="0" lvl="0" indent="0" algn="l" defTabSz="914400" rtl="0" eaLnBrk="0" fontAlgn="base" latinLnBrk="0" hangingPunct="0">
              <a:lnSpc>
                <a:spcPct val="100000"/>
              </a:lnSpc>
              <a:spcBef>
                <a:spcPct val="0"/>
              </a:spcBef>
              <a:spcAft>
                <a:spcPct val="0"/>
              </a:spcAft>
              <a:buClrTx/>
              <a:buSzTx/>
              <a:tabLst/>
            </a:pPr>
            <a:r>
              <a:rPr kumimoji="0" lang="zh-CN" altLang="en-US" b="0" i="0" u="none" strike="noStrike" cap="none" normalizeH="0" baseline="0" dirty="0" smtClean="0">
                <a:ln>
                  <a:noFill/>
                </a:ln>
                <a:solidFill>
                  <a:schemeClr val="tx1"/>
                </a:solidFill>
                <a:effectLst/>
                <a:latin typeface="+mj-ea"/>
                <a:ea typeface="+mj-ea"/>
                <a:cs typeface="宋体" pitchFamily="2" charset="-122"/>
              </a:rPr>
              <a:t>    </a:t>
            </a:r>
            <a:r>
              <a:rPr kumimoji="0" lang="en-US" altLang="zh-CN" b="0" i="0" u="none" strike="noStrike" cap="none" normalizeH="0" baseline="0" dirty="0" smtClean="0">
                <a:ln>
                  <a:noFill/>
                </a:ln>
                <a:solidFill>
                  <a:schemeClr val="tx1"/>
                </a:solidFill>
                <a:effectLst/>
                <a:latin typeface="+mj-ea"/>
                <a:ea typeface="+mj-ea"/>
                <a:cs typeface="宋体" pitchFamily="2" charset="-122"/>
              </a:rPr>
              <a:t>4</a:t>
            </a:r>
            <a:r>
              <a:rPr kumimoji="0" lang="zh-CN" altLang="en-US" b="0" i="0" u="none" strike="noStrike" cap="none" normalizeH="0" baseline="0" dirty="0" smtClean="0">
                <a:ln>
                  <a:noFill/>
                </a:ln>
                <a:solidFill>
                  <a:schemeClr val="tx1"/>
                </a:solidFill>
                <a:effectLst/>
                <a:latin typeface="+mj-ea"/>
                <a:ea typeface="+mj-ea"/>
                <a:cs typeface="宋体" pitchFamily="2" charset="-122"/>
              </a:rPr>
              <a:t>）在脚本中‘需要关联的数据’前面插入关联函数。</a:t>
            </a:r>
          </a:p>
          <a:p>
            <a:pPr marL="0" marR="0" lvl="0" indent="0" algn="l" defTabSz="914400" rtl="0" eaLnBrk="0" fontAlgn="base" latinLnBrk="0" hangingPunct="0">
              <a:lnSpc>
                <a:spcPct val="100000"/>
              </a:lnSpc>
              <a:spcBef>
                <a:spcPct val="0"/>
              </a:spcBef>
              <a:spcAft>
                <a:spcPct val="0"/>
              </a:spcAft>
              <a:buClrTx/>
              <a:buSzTx/>
              <a:tabLst/>
            </a:pPr>
            <a:r>
              <a:rPr kumimoji="0" lang="zh-CN" altLang="en-US" b="0" i="0" u="none" strike="noStrike" cap="none" normalizeH="0" baseline="0" dirty="0" smtClean="0">
                <a:ln>
                  <a:noFill/>
                </a:ln>
                <a:solidFill>
                  <a:schemeClr val="tx1"/>
                </a:solidFill>
                <a:effectLst/>
                <a:latin typeface="+mj-ea"/>
                <a:ea typeface="+mj-ea"/>
                <a:cs typeface="宋体" pitchFamily="2" charset="-122"/>
              </a:rPr>
              <a:t>    </a:t>
            </a:r>
            <a:r>
              <a:rPr kumimoji="0" lang="en-US" altLang="zh-CN" b="0" i="0" u="none" strike="noStrike" cap="none" normalizeH="0" baseline="0" dirty="0" smtClean="0">
                <a:ln>
                  <a:noFill/>
                </a:ln>
                <a:solidFill>
                  <a:schemeClr val="tx1"/>
                </a:solidFill>
                <a:effectLst/>
                <a:latin typeface="+mj-ea"/>
                <a:ea typeface="+mj-ea"/>
                <a:cs typeface="宋体" pitchFamily="2" charset="-122"/>
              </a:rPr>
              <a:t>5</a:t>
            </a:r>
            <a:r>
              <a:rPr kumimoji="0" lang="zh-CN" altLang="en-US" b="0" i="0" u="none" strike="noStrike" cap="none" normalizeH="0" baseline="0" dirty="0" smtClean="0">
                <a:ln>
                  <a:noFill/>
                </a:ln>
                <a:solidFill>
                  <a:schemeClr val="tx1"/>
                </a:solidFill>
                <a:effectLst/>
                <a:latin typeface="+mj-ea"/>
                <a:ea typeface="+mj-ea"/>
                <a:cs typeface="宋体" pitchFamily="2" charset="-122"/>
              </a:rPr>
              <a:t>）用关联函数中定义的参数取代脚本中‘需要关联的数据’。</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j-ea"/>
                <a:ea typeface="+mj-ea"/>
                <a:cs typeface="宋体" pitchFamily="2" charset="-122"/>
              </a:rPr>
              <a:t>    具体方法不详述，可查阅相关资料。</a:t>
            </a:r>
          </a:p>
        </p:txBody>
      </p:sp>
      <p:pic>
        <p:nvPicPr>
          <p:cNvPr id="4" name="图片 3" descr="标号.gif"/>
          <p:cNvPicPr>
            <a:picLocks noChangeAspect="1"/>
          </p:cNvPicPr>
          <p:nvPr/>
        </p:nvPicPr>
        <p:blipFill>
          <a:blip r:embed="rId2" cstate="print"/>
          <a:stretch>
            <a:fillRect/>
          </a:stretch>
        </p:blipFill>
        <p:spPr>
          <a:xfrm>
            <a:off x="357158" y="1000108"/>
            <a:ext cx="304800" cy="304800"/>
          </a:xfrm>
          <a:prstGeom prst="rect">
            <a:avLst/>
          </a:prstGeom>
        </p:spPr>
      </p:pic>
      <p:sp>
        <p:nvSpPr>
          <p:cNvPr id="11266" name="Rectangle 2"/>
          <p:cNvSpPr>
            <a:spLocks noChangeArrowheads="1"/>
          </p:cNvSpPr>
          <p:nvPr/>
        </p:nvSpPr>
        <p:spPr bwMode="auto">
          <a:xfrm>
            <a:off x="394261" y="3831705"/>
            <a:ext cx="8286808"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mj-ea"/>
                <a:ea typeface="+mj-ea"/>
                <a:cs typeface="宋体" pitchFamily="2" charset="-122"/>
              </a:rPr>
              <a:t>5.</a:t>
            </a:r>
            <a:r>
              <a:rPr kumimoji="0" lang="zh-CN" altLang="en-US" b="1" i="0" u="none" strike="noStrike" cap="none" normalizeH="0" baseline="0" dirty="0" smtClean="0">
                <a:ln>
                  <a:noFill/>
                </a:ln>
                <a:solidFill>
                  <a:schemeClr val="tx1"/>
                </a:solidFill>
                <a:effectLst/>
                <a:latin typeface="+mj-ea"/>
                <a:ea typeface="+mj-ea"/>
                <a:cs typeface="宋体" pitchFamily="2" charset="-122"/>
              </a:rPr>
              <a:t>其他</a:t>
            </a:r>
            <a:endParaRPr kumimoji="0" lang="zh-CN" altLang="en-US" b="0" i="0" u="none" strike="noStrike" cap="none" normalizeH="0" baseline="0" dirty="0" smtClean="0">
              <a:ln>
                <a:noFill/>
              </a:ln>
              <a:solidFill>
                <a:schemeClr val="tx1"/>
              </a:solidFill>
              <a:effectLst/>
              <a:latin typeface="+mj-ea"/>
              <a:ea typeface="+mj-ea"/>
              <a:cs typeface="宋体" pitchFamily="2" charset="-122"/>
            </a:endParaRPr>
          </a:p>
          <a:p>
            <a:pPr marL="0" marR="0" lvl="0" indent="2540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j-ea"/>
                <a:ea typeface="+mj-ea"/>
                <a:cs typeface="宋体" pitchFamily="2" charset="-122"/>
              </a:rPr>
              <a:t>  前面讲解了</a:t>
            </a:r>
            <a:r>
              <a:rPr kumimoji="0" lang="zh-CN" altLang="en-US" b="1" i="0" u="none" strike="noStrike" cap="none" normalizeH="0" baseline="0" dirty="0" smtClean="0">
                <a:ln>
                  <a:noFill/>
                </a:ln>
                <a:solidFill>
                  <a:schemeClr val="tx1"/>
                </a:solidFill>
                <a:effectLst/>
                <a:latin typeface="+mj-ea"/>
                <a:ea typeface="+mj-ea"/>
                <a:cs typeface="宋体" pitchFamily="2" charset="-122"/>
              </a:rPr>
              <a:t>插入事务、插入集合点、参数化、建立关联</a:t>
            </a:r>
            <a:r>
              <a:rPr kumimoji="0" lang="zh-CN" altLang="en-US" b="0" i="0" u="none" strike="noStrike" cap="none" normalizeH="0" baseline="0" dirty="0" smtClean="0">
                <a:ln>
                  <a:noFill/>
                </a:ln>
                <a:solidFill>
                  <a:schemeClr val="tx1"/>
                </a:solidFill>
                <a:effectLst/>
                <a:latin typeface="+mj-ea"/>
                <a:ea typeface="+mj-ea"/>
                <a:cs typeface="宋体" pitchFamily="2" charset="-122"/>
              </a:rPr>
              <a:t>的方法，一般的脚本都需要做以上几项的修改工作。此外，还可以通过插入注释、插入检查点来完善脚本。另外脚本出现问题了，也可以通过打印信息来调试脚本。</a:t>
            </a:r>
          </a:p>
          <a:p>
            <a:pPr marL="0" marR="0" lvl="0" indent="2540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j-ea"/>
                <a:ea typeface="+mj-ea"/>
                <a:cs typeface="宋体" pitchFamily="2" charset="-122"/>
              </a:rPr>
              <a:t>  </a:t>
            </a:r>
            <a:r>
              <a:rPr kumimoji="0" lang="zh-CN" altLang="en-US" b="1" i="0" u="none" strike="noStrike" cap="none" normalizeH="0" baseline="0" dirty="0" smtClean="0">
                <a:ln>
                  <a:noFill/>
                </a:ln>
                <a:solidFill>
                  <a:schemeClr val="tx1"/>
                </a:solidFill>
                <a:effectLst/>
                <a:latin typeface="+mj-ea"/>
                <a:ea typeface="+mj-ea"/>
                <a:cs typeface="宋体" pitchFamily="2" charset="-122"/>
              </a:rPr>
              <a:t>插入注释：</a:t>
            </a:r>
            <a:r>
              <a:rPr kumimoji="0" lang="zh-CN" altLang="en-US" b="0" i="0" u="none" strike="noStrike" cap="none" normalizeH="0" baseline="0" dirty="0" smtClean="0">
                <a:ln>
                  <a:noFill/>
                </a:ln>
                <a:solidFill>
                  <a:schemeClr val="tx1"/>
                </a:solidFill>
                <a:effectLst/>
                <a:latin typeface="+mj-ea"/>
                <a:ea typeface="+mj-ea"/>
                <a:cs typeface="宋体" pitchFamily="2" charset="-122"/>
              </a:rPr>
              <a:t>在脚本中插入注释，可以清晰找到需要修改的位置，增强脚本的可读性。</a:t>
            </a:r>
          </a:p>
          <a:p>
            <a:pPr marL="0" marR="0" lvl="0" indent="2540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j-ea"/>
                <a:ea typeface="+mj-ea"/>
                <a:cs typeface="宋体" pitchFamily="2" charset="-122"/>
              </a:rPr>
              <a:t>  </a:t>
            </a:r>
            <a:r>
              <a:rPr kumimoji="0" lang="zh-CN" altLang="en-US" b="1" i="0" u="none" strike="noStrike" cap="none" normalizeH="0" baseline="0" dirty="0" smtClean="0">
                <a:ln>
                  <a:noFill/>
                </a:ln>
                <a:solidFill>
                  <a:schemeClr val="tx1"/>
                </a:solidFill>
                <a:effectLst/>
                <a:latin typeface="+mj-ea"/>
                <a:ea typeface="+mj-ea"/>
                <a:cs typeface="宋体" pitchFamily="2" charset="-122"/>
              </a:rPr>
              <a:t>插入检查点：</a:t>
            </a:r>
            <a:r>
              <a:rPr kumimoji="0" lang="zh-CN" altLang="en-US" b="0" i="0" u="none" strike="noStrike" cap="none" normalizeH="0" baseline="0" dirty="0" smtClean="0">
                <a:ln>
                  <a:noFill/>
                </a:ln>
                <a:solidFill>
                  <a:schemeClr val="tx1"/>
                </a:solidFill>
                <a:effectLst/>
                <a:latin typeface="+mj-ea"/>
                <a:ea typeface="+mj-ea"/>
                <a:cs typeface="宋体" pitchFamily="2" charset="-122"/>
              </a:rPr>
              <a:t>在脚本中设置检查点函数，将返回值的结果反映在</a:t>
            </a:r>
            <a:r>
              <a:rPr kumimoji="0" lang="en-US" altLang="zh-CN" b="0" i="0" u="none" strike="noStrike" cap="none" normalizeH="0" baseline="0" dirty="0" smtClean="0">
                <a:ln>
                  <a:noFill/>
                </a:ln>
                <a:solidFill>
                  <a:schemeClr val="tx1"/>
                </a:solidFill>
                <a:effectLst/>
                <a:latin typeface="+mj-ea"/>
                <a:ea typeface="+mj-ea"/>
                <a:cs typeface="宋体" pitchFamily="2" charset="-122"/>
              </a:rPr>
              <a:t>Controller</a:t>
            </a:r>
            <a:r>
              <a:rPr kumimoji="0" lang="zh-CN" altLang="en-US" b="0" i="0" u="none" strike="noStrike" cap="none" normalizeH="0" baseline="0" dirty="0" smtClean="0">
                <a:ln>
                  <a:noFill/>
                </a:ln>
                <a:solidFill>
                  <a:schemeClr val="tx1"/>
                </a:solidFill>
                <a:effectLst/>
                <a:latin typeface="+mj-ea"/>
                <a:ea typeface="+mj-ea"/>
                <a:cs typeface="宋体" pitchFamily="2" charset="-122"/>
              </a:rPr>
              <a:t>的状态面板上和</a:t>
            </a:r>
            <a:r>
              <a:rPr kumimoji="0" lang="en-US" altLang="zh-CN" b="0" i="0" u="none" strike="noStrike" cap="none" normalizeH="0" baseline="0" dirty="0" smtClean="0">
                <a:ln>
                  <a:noFill/>
                </a:ln>
                <a:solidFill>
                  <a:schemeClr val="tx1"/>
                </a:solidFill>
                <a:effectLst/>
                <a:latin typeface="+mj-ea"/>
                <a:ea typeface="+mj-ea"/>
                <a:cs typeface="宋体" pitchFamily="2" charset="-122"/>
              </a:rPr>
              <a:t>Analysis</a:t>
            </a:r>
            <a:r>
              <a:rPr kumimoji="0" lang="zh-CN" altLang="en-US" b="0" i="0" u="none" strike="noStrike" cap="none" normalizeH="0" baseline="0" dirty="0" smtClean="0">
                <a:ln>
                  <a:noFill/>
                </a:ln>
                <a:solidFill>
                  <a:schemeClr val="tx1"/>
                </a:solidFill>
                <a:effectLst/>
                <a:latin typeface="+mj-ea"/>
                <a:ea typeface="+mj-ea"/>
                <a:cs typeface="宋体" pitchFamily="2" charset="-122"/>
              </a:rPr>
              <a:t>统计结果中，由此可以判断数据传递的正确性。</a:t>
            </a:r>
          </a:p>
          <a:p>
            <a:pPr marL="0" marR="0" lvl="0" indent="2540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j-ea"/>
                <a:ea typeface="+mj-ea"/>
                <a:cs typeface="宋体" pitchFamily="2" charset="-122"/>
              </a:rPr>
              <a:t>  具体方法不再详述，可查阅相关资料。</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创建</a:t>
            </a:r>
            <a:r>
              <a:rPr lang="en-US" dirty="0" smtClean="0"/>
              <a:t>Vuser</a:t>
            </a:r>
            <a:r>
              <a:rPr lang="zh-CN" altLang="en-US" dirty="0" smtClean="0"/>
              <a:t>脚本</a:t>
            </a:r>
            <a:r>
              <a:rPr lang="en-US" altLang="zh-CN" dirty="0" smtClean="0"/>
              <a:t>—</a:t>
            </a:r>
            <a:r>
              <a:rPr lang="zh-CN" altLang="en-US" dirty="0" smtClean="0"/>
              <a:t>配置运行时设置</a:t>
            </a:r>
            <a:endParaRPr lang="en-US" altLang="zh-CN" dirty="0" smtClean="0"/>
          </a:p>
        </p:txBody>
      </p:sp>
      <p:sp>
        <p:nvSpPr>
          <p:cNvPr id="3" name="矩形 2"/>
          <p:cNvSpPr/>
          <p:nvPr/>
        </p:nvSpPr>
        <p:spPr>
          <a:xfrm>
            <a:off x="428596" y="1071546"/>
            <a:ext cx="8215370" cy="923330"/>
          </a:xfrm>
          <a:prstGeom prst="rect">
            <a:avLst/>
          </a:prstGeom>
        </p:spPr>
        <p:txBody>
          <a:bodyPr wrap="square">
            <a:spAutoFit/>
          </a:bodyPr>
          <a:lstStyle/>
          <a:p>
            <a:r>
              <a:rPr lang="zh-CN" altLang="en-US" dirty="0" smtClean="0">
                <a:latin typeface="+mj-ea"/>
                <a:ea typeface="+mj-ea"/>
              </a:rPr>
              <a:t>    在</a:t>
            </a:r>
            <a:r>
              <a:rPr lang="en-US" altLang="zh-CN" dirty="0" err="1" smtClean="0">
                <a:latin typeface="+mj-ea"/>
                <a:ea typeface="+mj-ea"/>
              </a:rPr>
              <a:t>VuGen</a:t>
            </a:r>
            <a:r>
              <a:rPr lang="zh-CN" altLang="en-US" dirty="0" smtClean="0">
                <a:latin typeface="+mj-ea"/>
                <a:ea typeface="+mj-ea"/>
              </a:rPr>
              <a:t>中，选择</a:t>
            </a:r>
            <a:r>
              <a:rPr lang="en-US" dirty="0" smtClean="0">
                <a:latin typeface="+mj-ea"/>
                <a:ea typeface="+mj-ea"/>
              </a:rPr>
              <a:t> </a:t>
            </a:r>
            <a:r>
              <a:rPr lang="en-US" dirty="0" err="1" smtClean="0">
                <a:latin typeface="+mj-ea"/>
                <a:ea typeface="+mj-ea"/>
              </a:rPr>
              <a:t>Vuser</a:t>
            </a:r>
            <a:r>
              <a:rPr lang="en-US" dirty="0" err="1" smtClean="0">
                <a:latin typeface="+mj-ea"/>
                <a:ea typeface="+mj-ea"/>
                <a:sym typeface="Wingdings"/>
              </a:rPr>
              <a:t></a:t>
            </a:r>
            <a:r>
              <a:rPr lang="en-US" dirty="0" err="1" smtClean="0">
                <a:latin typeface="+mj-ea"/>
                <a:ea typeface="+mj-ea"/>
              </a:rPr>
              <a:t>Run</a:t>
            </a:r>
            <a:r>
              <a:rPr lang="en-US" dirty="0" smtClean="0">
                <a:latin typeface="+mj-ea"/>
                <a:ea typeface="+mj-ea"/>
              </a:rPr>
              <a:t>-time Settings</a:t>
            </a:r>
            <a:r>
              <a:rPr lang="zh-CN" altLang="en-US" dirty="0" smtClean="0">
                <a:latin typeface="+mj-ea"/>
                <a:ea typeface="+mj-ea"/>
              </a:rPr>
              <a:t>，可以设定脚本回放过程的一些参数。如</a:t>
            </a:r>
            <a:r>
              <a:rPr lang="en-US" dirty="0" smtClean="0">
                <a:latin typeface="+mj-ea"/>
                <a:ea typeface="+mj-ea"/>
              </a:rPr>
              <a:t>Iteration Count (</a:t>
            </a:r>
            <a:r>
              <a:rPr lang="zh-CN" altLang="en-US" dirty="0" smtClean="0">
                <a:latin typeface="+mj-ea"/>
                <a:ea typeface="+mj-ea"/>
              </a:rPr>
              <a:t>迭代次数</a:t>
            </a:r>
            <a:r>
              <a:rPr lang="en-US" dirty="0" smtClean="0">
                <a:latin typeface="+mj-ea"/>
                <a:ea typeface="+mj-ea"/>
              </a:rPr>
              <a:t>)</a:t>
            </a:r>
            <a:r>
              <a:rPr lang="zh-CN" altLang="en-US" dirty="0" smtClean="0">
                <a:latin typeface="+mj-ea"/>
                <a:ea typeface="+mj-ea"/>
              </a:rPr>
              <a:t>、</a:t>
            </a:r>
            <a:r>
              <a:rPr lang="en-US" dirty="0" smtClean="0">
                <a:latin typeface="+mj-ea"/>
                <a:ea typeface="+mj-ea"/>
              </a:rPr>
              <a:t>Think Time (</a:t>
            </a:r>
            <a:r>
              <a:rPr lang="zh-CN" altLang="en-US" dirty="0" smtClean="0">
                <a:latin typeface="+mj-ea"/>
                <a:ea typeface="+mj-ea"/>
              </a:rPr>
              <a:t>思考时间</a:t>
            </a:r>
            <a:r>
              <a:rPr lang="en-US" dirty="0" smtClean="0">
                <a:latin typeface="+mj-ea"/>
                <a:ea typeface="+mj-ea"/>
              </a:rPr>
              <a:t>)</a:t>
            </a:r>
            <a:r>
              <a:rPr lang="zh-CN" altLang="en-US" dirty="0" smtClean="0">
                <a:latin typeface="+mj-ea"/>
                <a:ea typeface="+mj-ea"/>
              </a:rPr>
              <a:t>、</a:t>
            </a:r>
            <a:r>
              <a:rPr lang="en-US" dirty="0" smtClean="0">
                <a:latin typeface="+mj-ea"/>
                <a:ea typeface="+mj-ea"/>
              </a:rPr>
              <a:t>Error Handling(</a:t>
            </a:r>
            <a:r>
              <a:rPr lang="zh-CN" altLang="en-US" dirty="0" smtClean="0">
                <a:latin typeface="+mj-ea"/>
                <a:ea typeface="+mj-ea"/>
              </a:rPr>
              <a:t>错误处理</a:t>
            </a:r>
            <a:r>
              <a:rPr lang="en-US" dirty="0" smtClean="0">
                <a:latin typeface="+mj-ea"/>
                <a:ea typeface="+mj-ea"/>
              </a:rPr>
              <a:t>)</a:t>
            </a:r>
            <a:r>
              <a:rPr lang="zh-CN" altLang="en-US" dirty="0" smtClean="0">
                <a:latin typeface="+mj-ea"/>
                <a:ea typeface="+mj-ea"/>
              </a:rPr>
              <a:t>、</a:t>
            </a:r>
            <a:r>
              <a:rPr lang="en-US" dirty="0" smtClean="0">
                <a:latin typeface="+mj-ea"/>
                <a:ea typeface="+mj-ea"/>
              </a:rPr>
              <a:t>Multithreading(</a:t>
            </a:r>
            <a:r>
              <a:rPr lang="zh-CN" altLang="en-US" dirty="0" smtClean="0">
                <a:latin typeface="+mj-ea"/>
                <a:ea typeface="+mj-ea"/>
              </a:rPr>
              <a:t>运行方式</a:t>
            </a:r>
            <a:r>
              <a:rPr lang="en-US" dirty="0" smtClean="0">
                <a:latin typeface="+mj-ea"/>
                <a:ea typeface="+mj-ea"/>
              </a:rPr>
              <a:t>)</a:t>
            </a:r>
            <a:r>
              <a:rPr lang="zh-CN" altLang="en-US" dirty="0" smtClean="0">
                <a:latin typeface="+mj-ea"/>
                <a:ea typeface="+mj-ea"/>
              </a:rPr>
              <a:t>等。</a:t>
            </a:r>
            <a:endParaRPr lang="en-US" altLang="zh-CN" dirty="0" smtClean="0">
              <a:latin typeface="+mj-ea"/>
              <a:ea typeface="+mj-ea"/>
            </a:endParaRPr>
          </a:p>
        </p:txBody>
      </p:sp>
      <p:sp>
        <p:nvSpPr>
          <p:cNvPr id="10241" name="Rectangle 1"/>
          <p:cNvSpPr>
            <a:spLocks noChangeArrowheads="1"/>
          </p:cNvSpPr>
          <p:nvPr/>
        </p:nvSpPr>
        <p:spPr bwMode="auto">
          <a:xfrm>
            <a:off x="500034" y="2928934"/>
            <a:ext cx="3357586"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Lst>
            </a:pPr>
            <a:r>
              <a:rPr kumimoji="0" lang="en-US" altLang="zh-CN" b="1" i="0" u="none" strike="noStrike" cap="none" normalizeH="0" baseline="0" dirty="0" smtClean="0">
                <a:ln>
                  <a:noFill/>
                </a:ln>
                <a:solidFill>
                  <a:schemeClr val="tx1"/>
                </a:solidFill>
                <a:effectLst/>
                <a:latin typeface="+mj-ea"/>
                <a:ea typeface="+mj-ea"/>
                <a:cs typeface="宋体" pitchFamily="2" charset="-122"/>
              </a:rPr>
              <a:t>1</a:t>
            </a:r>
            <a:r>
              <a:rPr kumimoji="0" lang="en-US" altLang="zh-CN" b="1" i="0" u="none" strike="noStrike" cap="none" normalizeH="0" baseline="0" dirty="0" smtClean="0" bmk="">
                <a:ln>
                  <a:noFill/>
                </a:ln>
                <a:solidFill>
                  <a:schemeClr val="tx1"/>
                </a:solidFill>
                <a:effectLst/>
                <a:latin typeface="+mj-ea"/>
                <a:ea typeface="+mj-ea"/>
                <a:cs typeface="宋体" pitchFamily="2" charset="-122"/>
              </a:rPr>
              <a:t>.Iteration Count (</a:t>
            </a:r>
            <a:r>
              <a:rPr lang="zh-CN" altLang="en-US" b="1" dirty="0" smtClean="0" bmk="_Toc248810666">
                <a:latin typeface="+mj-ea"/>
                <a:ea typeface="+mj-ea"/>
                <a:cs typeface="宋体" pitchFamily="2" charset="-122"/>
              </a:rPr>
              <a:t>迭代</a:t>
            </a:r>
            <a:r>
              <a:rPr kumimoji="0" lang="zh-CN" altLang="en-US" b="1" i="0" u="none" strike="noStrike" cap="none" normalizeH="0" baseline="0" dirty="0" smtClean="0" bmk="_Toc248810666">
                <a:ln>
                  <a:noFill/>
                </a:ln>
                <a:solidFill>
                  <a:schemeClr val="tx1"/>
                </a:solidFill>
                <a:effectLst/>
                <a:latin typeface="+mj-ea"/>
                <a:ea typeface="+mj-ea"/>
                <a:cs typeface="宋体" pitchFamily="2" charset="-122"/>
              </a:rPr>
              <a:t>次数</a:t>
            </a:r>
            <a:r>
              <a:rPr kumimoji="0" lang="en-US" altLang="zh-CN" b="1" i="0" u="none" strike="noStrike" cap="none" normalizeH="0" baseline="0" dirty="0" smtClean="0" bmk="_Toc248810666">
                <a:ln>
                  <a:noFill/>
                </a:ln>
                <a:solidFill>
                  <a:schemeClr val="tx1"/>
                </a:solidFill>
                <a:effectLst/>
                <a:latin typeface="+mj-ea"/>
                <a:ea typeface="+mj-ea"/>
                <a:cs typeface="宋体" pitchFamily="2" charset="-122"/>
              </a:rPr>
              <a:t>)</a:t>
            </a:r>
            <a:endParaRPr kumimoji="0" lang="en-US" altLang="zh-CN" b="0" i="0" u="none" strike="noStrike" cap="none" normalizeH="0" baseline="0" dirty="0" smtClean="0">
              <a:ln>
                <a:noFill/>
              </a:ln>
              <a:solidFill>
                <a:schemeClr val="tx1"/>
              </a:solidFill>
              <a:effectLst/>
              <a:latin typeface="+mj-ea"/>
              <a:ea typeface="+mj-ea"/>
              <a:cs typeface="宋体" pitchFamily="2" charset="-122"/>
            </a:endParaRPr>
          </a:p>
          <a:p>
            <a:pPr marL="0" marR="0" lvl="0" indent="0" algn="l" defTabSz="914400" rtl="0" eaLnBrk="0" fontAlgn="base" latinLnBrk="0" hangingPunct="0">
              <a:lnSpc>
                <a:spcPct val="100000"/>
              </a:lnSpc>
              <a:spcBef>
                <a:spcPct val="0"/>
              </a:spcBef>
              <a:spcAft>
                <a:spcPct val="0"/>
              </a:spcAft>
              <a:buClrTx/>
              <a:buSzTx/>
              <a:tabLst>
                <a:tab pos="266700" algn="l"/>
              </a:tabLst>
            </a:pPr>
            <a:r>
              <a:rPr kumimoji="0" lang="zh-CN" altLang="en-US" b="0" i="0" u="none" strike="noStrike" cap="none" normalizeH="0" baseline="0" dirty="0" smtClean="0">
                <a:ln>
                  <a:noFill/>
                </a:ln>
                <a:solidFill>
                  <a:schemeClr val="tx1"/>
                </a:solidFill>
                <a:effectLst/>
                <a:latin typeface="+mj-ea"/>
                <a:ea typeface="+mj-ea"/>
                <a:cs typeface="Times New Roman" pitchFamily="18" charset="0"/>
              </a:rPr>
              <a:t>  选择</a:t>
            </a:r>
            <a:r>
              <a:rPr kumimoji="0" lang="en-US" altLang="zh-CN" b="0" i="0" u="none" strike="noStrike" cap="none" normalizeH="0" baseline="0" dirty="0" smtClean="0">
                <a:ln>
                  <a:noFill/>
                </a:ln>
                <a:solidFill>
                  <a:schemeClr val="tx1"/>
                </a:solidFill>
                <a:effectLst/>
                <a:latin typeface="+mj-ea"/>
                <a:ea typeface="+mj-ea"/>
                <a:cs typeface="宋体" pitchFamily="2" charset="-122"/>
              </a:rPr>
              <a:t>General</a:t>
            </a:r>
            <a:r>
              <a:rPr kumimoji="0" lang="zh-CN" altLang="en-US" b="0" i="0" u="none" strike="noStrike" cap="none" normalizeH="0" baseline="0" dirty="0" smtClean="0">
                <a:ln>
                  <a:noFill/>
                </a:ln>
                <a:solidFill>
                  <a:schemeClr val="tx1"/>
                </a:solidFill>
                <a:effectLst/>
                <a:latin typeface="+mj-ea"/>
                <a:ea typeface="+mj-ea"/>
                <a:cs typeface="宋体" pitchFamily="2" charset="-122"/>
              </a:rPr>
              <a:t>：</a:t>
            </a:r>
            <a:r>
              <a:rPr kumimoji="0" lang="en-US" altLang="zh-CN" b="0" i="0" u="none" strike="noStrike" cap="none" normalizeH="0" baseline="0" dirty="0" smtClean="0">
                <a:ln>
                  <a:noFill/>
                </a:ln>
                <a:solidFill>
                  <a:schemeClr val="tx1"/>
                </a:solidFill>
                <a:effectLst/>
                <a:latin typeface="+mj-ea"/>
                <a:ea typeface="+mj-ea"/>
                <a:cs typeface="宋体" pitchFamily="2" charset="-122"/>
              </a:rPr>
              <a:t>Run Logic</a:t>
            </a:r>
          </a:p>
          <a:p>
            <a:pPr marL="0" marR="0" lvl="0" indent="0" algn="l" defTabSz="914400" rtl="0" eaLnBrk="0" fontAlgn="base" latinLnBrk="0" hangingPunct="0">
              <a:lnSpc>
                <a:spcPct val="100000"/>
              </a:lnSpc>
              <a:spcBef>
                <a:spcPct val="0"/>
              </a:spcBef>
              <a:spcAft>
                <a:spcPct val="0"/>
              </a:spcAft>
              <a:buClrTx/>
              <a:buSzTx/>
              <a:tabLst>
                <a:tab pos="266700" algn="l"/>
              </a:tabLst>
            </a:pPr>
            <a:r>
              <a:rPr kumimoji="0" lang="zh-CN" altLang="en-US" b="0" i="0" u="none" strike="noStrike" cap="none" normalizeH="0" baseline="0" dirty="0" smtClean="0">
                <a:ln>
                  <a:noFill/>
                </a:ln>
                <a:solidFill>
                  <a:schemeClr val="tx1"/>
                </a:solidFill>
                <a:effectLst/>
                <a:latin typeface="+mj-ea"/>
                <a:ea typeface="+mj-ea"/>
                <a:cs typeface="Times New Roman" pitchFamily="18" charset="0"/>
              </a:rPr>
              <a:t>  说明：设定每个</a:t>
            </a:r>
            <a:r>
              <a:rPr kumimoji="0" lang="en-US" altLang="zh-CN" b="0" i="0" u="none" strike="noStrike" cap="none" normalizeH="0" baseline="0" dirty="0" smtClean="0">
                <a:ln>
                  <a:noFill/>
                </a:ln>
                <a:solidFill>
                  <a:schemeClr val="tx1"/>
                </a:solidFill>
                <a:effectLst/>
                <a:latin typeface="+mj-ea"/>
                <a:ea typeface="+mj-ea"/>
                <a:cs typeface="宋体" pitchFamily="2" charset="-122"/>
              </a:rPr>
              <a:t>Action</a:t>
            </a:r>
            <a:r>
              <a:rPr kumimoji="0" lang="zh-CN" altLang="en-US" b="0" i="0" u="none" strike="noStrike" cap="none" normalizeH="0" baseline="0" dirty="0" smtClean="0">
                <a:ln>
                  <a:noFill/>
                </a:ln>
                <a:solidFill>
                  <a:schemeClr val="tx1"/>
                </a:solidFill>
                <a:effectLst/>
                <a:latin typeface="+mj-ea"/>
                <a:ea typeface="+mj-ea"/>
                <a:cs typeface="Times New Roman" pitchFamily="18" charset="0"/>
              </a:rPr>
              <a:t>的迭代次数。</a:t>
            </a:r>
            <a:endParaRPr kumimoji="0" lang="zh-CN" altLang="en-US" b="0" i="0" u="none" strike="noStrike" cap="none" normalizeH="0" baseline="0" dirty="0" smtClean="0">
              <a:ln>
                <a:noFill/>
              </a:ln>
              <a:solidFill>
                <a:schemeClr val="tx1"/>
              </a:solidFill>
              <a:effectLst/>
              <a:latin typeface="+mj-ea"/>
              <a:ea typeface="+mj-ea"/>
              <a:cs typeface="宋体" pitchFamily="2" charset="-122"/>
            </a:endParaRPr>
          </a:p>
        </p:txBody>
      </p:sp>
      <p:pic>
        <p:nvPicPr>
          <p:cNvPr id="5" name="图片 4"/>
          <p:cNvPicPr/>
          <p:nvPr/>
        </p:nvPicPr>
        <p:blipFill>
          <a:blip r:embed="rId2" cstate="print"/>
          <a:srcRect/>
          <a:stretch>
            <a:fillRect/>
          </a:stretch>
        </p:blipFill>
        <p:spPr bwMode="auto">
          <a:xfrm>
            <a:off x="3857620" y="2285992"/>
            <a:ext cx="4714908" cy="3643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创建</a:t>
            </a:r>
            <a:r>
              <a:rPr lang="en-US" dirty="0" smtClean="0"/>
              <a:t>Vuser</a:t>
            </a:r>
            <a:r>
              <a:rPr lang="zh-CN" altLang="en-US" dirty="0" smtClean="0"/>
              <a:t>脚本</a:t>
            </a:r>
            <a:r>
              <a:rPr lang="en-US" altLang="zh-CN" dirty="0" smtClean="0"/>
              <a:t>—</a:t>
            </a:r>
            <a:r>
              <a:rPr lang="zh-CN" altLang="en-US" dirty="0" smtClean="0"/>
              <a:t>配置运行时设置</a:t>
            </a:r>
            <a:endParaRPr lang="en-US" altLang="zh-CN" dirty="0" smtClean="0"/>
          </a:p>
        </p:txBody>
      </p:sp>
      <p:sp>
        <p:nvSpPr>
          <p:cNvPr id="64513" name="Rectangle 1"/>
          <p:cNvSpPr>
            <a:spLocks noChangeArrowheads="1"/>
          </p:cNvSpPr>
          <p:nvPr/>
        </p:nvSpPr>
        <p:spPr bwMode="auto">
          <a:xfrm>
            <a:off x="357158" y="1643050"/>
            <a:ext cx="392909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Lst>
            </a:pPr>
            <a:r>
              <a:rPr kumimoji="0" lang="en-US" altLang="zh-CN" b="1" i="0" u="none" strike="noStrike" cap="none" normalizeH="0" baseline="0" dirty="0" smtClean="0">
                <a:ln>
                  <a:noFill/>
                </a:ln>
                <a:solidFill>
                  <a:schemeClr val="tx1"/>
                </a:solidFill>
                <a:effectLst/>
                <a:latin typeface="+mj-ea"/>
                <a:ea typeface="+mj-ea"/>
                <a:cs typeface="宋体" pitchFamily="2" charset="-122"/>
              </a:rPr>
              <a:t>2</a:t>
            </a:r>
            <a:r>
              <a:rPr kumimoji="0" lang="en-US" altLang="zh-CN" b="1" i="0" u="none" strike="noStrike" cap="none" normalizeH="0" baseline="0" dirty="0" smtClean="0" bmk="">
                <a:ln>
                  <a:noFill/>
                </a:ln>
                <a:solidFill>
                  <a:schemeClr val="tx1"/>
                </a:solidFill>
                <a:effectLst/>
                <a:latin typeface="+mj-ea"/>
                <a:ea typeface="+mj-ea"/>
                <a:cs typeface="宋体" pitchFamily="2" charset="-122"/>
              </a:rPr>
              <a:t>.Think Time (</a:t>
            </a:r>
            <a:r>
              <a:rPr kumimoji="0" lang="zh-CN" altLang="en-US" b="1" i="0" u="none" strike="noStrike" cap="none" normalizeH="0" baseline="0" dirty="0" smtClean="0" bmk="_Toc248810667">
                <a:ln>
                  <a:noFill/>
                </a:ln>
                <a:solidFill>
                  <a:schemeClr val="tx1"/>
                </a:solidFill>
                <a:effectLst/>
                <a:latin typeface="+mj-ea"/>
                <a:ea typeface="+mj-ea"/>
                <a:cs typeface="宋体" pitchFamily="2" charset="-122"/>
              </a:rPr>
              <a:t>思考时间</a:t>
            </a:r>
            <a:r>
              <a:rPr kumimoji="0" lang="en-US" altLang="zh-CN" b="1" i="0" u="none" strike="noStrike" cap="none" normalizeH="0" baseline="0" dirty="0" smtClean="0" bmk="_Toc248810667">
                <a:ln>
                  <a:noFill/>
                </a:ln>
                <a:solidFill>
                  <a:schemeClr val="tx1"/>
                </a:solidFill>
                <a:effectLst/>
                <a:latin typeface="+mj-ea"/>
                <a:ea typeface="+mj-ea"/>
                <a:cs typeface="宋体" pitchFamily="2" charset="-122"/>
              </a:rPr>
              <a:t>)</a:t>
            </a:r>
            <a:endParaRPr kumimoji="0" lang="en-US" altLang="zh-CN" b="0" i="0" u="none" strike="noStrike" cap="none" normalizeH="0" baseline="0" dirty="0" smtClean="0">
              <a:ln>
                <a:noFill/>
              </a:ln>
              <a:solidFill>
                <a:schemeClr val="tx1"/>
              </a:solidFill>
              <a:effectLst/>
              <a:latin typeface="+mj-ea"/>
              <a:ea typeface="+mj-ea"/>
              <a:cs typeface="宋体" pitchFamily="2" charset="-122"/>
            </a:endParaRPr>
          </a:p>
          <a:p>
            <a:pPr marR="0" lvl="0" algn="l" defTabSz="914400" rtl="0" eaLnBrk="0" fontAlgn="base" latinLnBrk="0" hangingPunct="0">
              <a:lnSpc>
                <a:spcPct val="100000"/>
              </a:lnSpc>
              <a:spcBef>
                <a:spcPct val="0"/>
              </a:spcBef>
              <a:spcAft>
                <a:spcPct val="0"/>
              </a:spcAft>
              <a:buClrTx/>
              <a:buSzTx/>
              <a:tabLst>
                <a:tab pos="266700" algn="l"/>
              </a:tabLst>
            </a:pPr>
            <a:r>
              <a:rPr kumimoji="0" lang="zh-CN" altLang="en-US" b="0" i="0" u="none" strike="noStrike" cap="none" normalizeH="0" baseline="0" dirty="0" smtClean="0">
                <a:ln>
                  <a:noFill/>
                </a:ln>
                <a:solidFill>
                  <a:schemeClr val="tx1"/>
                </a:solidFill>
                <a:effectLst/>
                <a:latin typeface="+mj-ea"/>
                <a:ea typeface="+mj-ea"/>
                <a:cs typeface="Times New Roman" pitchFamily="18" charset="0"/>
              </a:rPr>
              <a:t>  选择</a:t>
            </a:r>
            <a:r>
              <a:rPr kumimoji="0" lang="en-US" altLang="zh-CN" b="0" i="0" u="none" strike="noStrike" cap="none" normalizeH="0" baseline="0" dirty="0" smtClean="0">
                <a:ln>
                  <a:noFill/>
                </a:ln>
                <a:solidFill>
                  <a:schemeClr val="tx1"/>
                </a:solidFill>
                <a:effectLst/>
                <a:latin typeface="+mj-ea"/>
                <a:ea typeface="+mj-ea"/>
                <a:cs typeface="宋体" pitchFamily="2" charset="-122"/>
              </a:rPr>
              <a:t>General</a:t>
            </a:r>
            <a:r>
              <a:rPr kumimoji="0" lang="zh-CN" altLang="en-US" b="0" i="0" u="none" strike="noStrike" cap="none" normalizeH="0" baseline="0" dirty="0" smtClean="0">
                <a:ln>
                  <a:noFill/>
                </a:ln>
                <a:solidFill>
                  <a:schemeClr val="tx1"/>
                </a:solidFill>
                <a:effectLst/>
                <a:latin typeface="+mj-ea"/>
                <a:ea typeface="+mj-ea"/>
                <a:cs typeface="宋体" pitchFamily="2" charset="-122"/>
              </a:rPr>
              <a:t>：</a:t>
            </a:r>
            <a:r>
              <a:rPr kumimoji="0" lang="en-US" altLang="zh-CN" b="0" i="0" u="none" strike="noStrike" cap="none" normalizeH="0" baseline="0" dirty="0" smtClean="0">
                <a:ln>
                  <a:noFill/>
                </a:ln>
                <a:solidFill>
                  <a:schemeClr val="tx1"/>
                </a:solidFill>
                <a:effectLst/>
                <a:latin typeface="+mj-ea"/>
                <a:ea typeface="+mj-ea"/>
                <a:cs typeface="宋体" pitchFamily="2" charset="-122"/>
              </a:rPr>
              <a:t>Think Time</a:t>
            </a:r>
          </a:p>
          <a:p>
            <a:pPr marR="0" lvl="0" algn="l" defTabSz="914400" rtl="0" eaLnBrk="0" fontAlgn="base" latinLnBrk="0" hangingPunct="0">
              <a:lnSpc>
                <a:spcPct val="100000"/>
              </a:lnSpc>
              <a:spcBef>
                <a:spcPct val="0"/>
              </a:spcBef>
              <a:spcAft>
                <a:spcPct val="0"/>
              </a:spcAft>
              <a:buClrTx/>
              <a:buSzTx/>
              <a:tabLst>
                <a:tab pos="266700" algn="l"/>
              </a:tabLst>
            </a:pPr>
            <a:r>
              <a:rPr kumimoji="0" lang="zh-CN" altLang="en-US" b="0" i="0" u="none" strike="noStrike" cap="none" normalizeH="0" baseline="0" dirty="0" smtClean="0">
                <a:ln>
                  <a:noFill/>
                </a:ln>
                <a:solidFill>
                  <a:schemeClr val="tx1"/>
                </a:solidFill>
                <a:effectLst/>
                <a:latin typeface="+mj-ea"/>
                <a:ea typeface="+mj-ea"/>
                <a:cs typeface="Times New Roman" pitchFamily="18" charset="0"/>
              </a:rPr>
              <a:t>  说明：设定脚本回放时对思考时间的处理方式。</a:t>
            </a:r>
            <a:endParaRPr kumimoji="0" lang="zh-CN" altLang="en-US" b="0" i="0" u="none" strike="noStrike" cap="none" normalizeH="0" baseline="0" dirty="0" smtClean="0">
              <a:ln>
                <a:noFill/>
              </a:ln>
              <a:solidFill>
                <a:schemeClr val="tx1"/>
              </a:solidFill>
              <a:effectLst/>
              <a:latin typeface="+mj-ea"/>
              <a:ea typeface="+mj-ea"/>
              <a:cs typeface="宋体" pitchFamily="2" charset="-122"/>
            </a:endParaRPr>
          </a:p>
        </p:txBody>
      </p:sp>
      <p:pic>
        <p:nvPicPr>
          <p:cNvPr id="4" name="图片 3"/>
          <p:cNvPicPr/>
          <p:nvPr/>
        </p:nvPicPr>
        <p:blipFill>
          <a:blip r:embed="rId2" cstate="print"/>
          <a:srcRect/>
          <a:stretch>
            <a:fillRect/>
          </a:stretch>
        </p:blipFill>
        <p:spPr bwMode="auto">
          <a:xfrm>
            <a:off x="4286248" y="1142984"/>
            <a:ext cx="4214874" cy="2786082"/>
          </a:xfrm>
          <a:prstGeom prst="rect">
            <a:avLst/>
          </a:prstGeom>
          <a:noFill/>
          <a:ln w="9525">
            <a:noFill/>
            <a:miter lim="800000"/>
            <a:headEnd/>
            <a:tailEnd/>
          </a:ln>
        </p:spPr>
      </p:pic>
      <p:sp>
        <p:nvSpPr>
          <p:cNvPr id="64514" name="Rectangle 2"/>
          <p:cNvSpPr>
            <a:spLocks noChangeArrowheads="1"/>
          </p:cNvSpPr>
          <p:nvPr/>
        </p:nvSpPr>
        <p:spPr bwMode="auto">
          <a:xfrm>
            <a:off x="500034" y="3857628"/>
            <a:ext cx="8429684" cy="233910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mj-ea"/>
                <a:ea typeface="+mj-ea"/>
                <a:cs typeface="Times New Roman" pitchFamily="18" charset="0"/>
              </a:rPr>
              <a:t>Ignore think time</a:t>
            </a:r>
            <a:endParaRPr kumimoji="0" lang="en-US" altLang="zh-CN" sz="1600" b="0" i="0" u="none" strike="noStrike" cap="none" normalizeH="0" baseline="0" dirty="0" smtClean="0">
              <a:ln>
                <a:noFill/>
              </a:ln>
              <a:solidFill>
                <a:srgbClr val="000000"/>
              </a:solidFill>
              <a:effectLst/>
              <a:latin typeface="+mj-ea"/>
              <a:ea typeface="+mj-ea"/>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rgbClr val="000000"/>
                </a:solidFill>
                <a:effectLst/>
                <a:latin typeface="+mj-ea"/>
                <a:ea typeface="+mj-ea"/>
                <a:cs typeface="Times New Roman" pitchFamily="18" charset="0"/>
              </a:rPr>
              <a:t>脚本回放时，将不执行</a:t>
            </a:r>
            <a:r>
              <a:rPr kumimoji="0" lang="en-US" altLang="zh-CN" sz="1600" b="0" i="0" u="none" strike="noStrike" cap="none" normalizeH="0" baseline="0" dirty="0" err="1" smtClean="0">
                <a:ln>
                  <a:noFill/>
                </a:ln>
                <a:solidFill>
                  <a:srgbClr val="000000"/>
                </a:solidFill>
                <a:effectLst/>
                <a:latin typeface="+mj-ea"/>
                <a:ea typeface="+mj-ea"/>
                <a:cs typeface="Times New Roman" pitchFamily="18" charset="0"/>
              </a:rPr>
              <a:t>lr_think_time</a:t>
            </a:r>
            <a:r>
              <a:rPr kumimoji="0" lang="en-US" altLang="zh-CN" sz="1600" b="0" i="0" u="none" strike="noStrike" cap="none" normalizeH="0" baseline="0" dirty="0" smtClean="0">
                <a:ln>
                  <a:noFill/>
                </a:ln>
                <a:solidFill>
                  <a:srgbClr val="000000"/>
                </a:solidFill>
                <a:effectLst/>
                <a:latin typeface="+mj-ea"/>
                <a:ea typeface="+mj-ea"/>
                <a:cs typeface="Times New Roman" pitchFamily="18" charset="0"/>
              </a:rPr>
              <a:t>()</a:t>
            </a:r>
            <a:r>
              <a:rPr kumimoji="0" lang="zh-CN" altLang="en-US" sz="1600" b="0" i="0" u="none" strike="noStrike" cap="none" normalizeH="0" baseline="0" dirty="0" smtClean="0">
                <a:ln>
                  <a:noFill/>
                </a:ln>
                <a:solidFill>
                  <a:srgbClr val="000000"/>
                </a:solidFill>
                <a:effectLst/>
                <a:latin typeface="+mj-ea"/>
                <a:ea typeface="+mj-ea"/>
                <a:cs typeface="Times New Roman" pitchFamily="18" charset="0"/>
              </a:rPr>
              <a:t>函数，这样会给服务器产生更大的压力。</a:t>
            </a:r>
            <a:endParaRPr kumimoji="0" lang="zh-CN" altLang="en-US" sz="1600" b="0" i="0" u="none" strike="noStrike" cap="none" normalizeH="0" baseline="0" dirty="0" smtClean="0">
              <a:ln>
                <a:noFill/>
              </a:ln>
              <a:solidFill>
                <a:srgbClr val="000000"/>
              </a:solidFill>
              <a:effectLst/>
              <a:latin typeface="+mj-ea"/>
              <a:ea typeface="+mj-ea"/>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mj-ea"/>
                <a:ea typeface="+mj-ea"/>
                <a:cs typeface="Times New Roman" pitchFamily="18" charset="0"/>
              </a:rPr>
              <a:t>Replay think time</a:t>
            </a:r>
            <a:endParaRPr kumimoji="0" lang="en-US" altLang="zh-CN" sz="1600" b="0" i="0" u="none" strike="noStrike" cap="none" normalizeH="0" baseline="0" dirty="0" smtClean="0">
              <a:ln>
                <a:noFill/>
              </a:ln>
              <a:solidFill>
                <a:srgbClr val="000000"/>
              </a:solidFill>
              <a:effectLst/>
              <a:latin typeface="+mj-ea"/>
              <a:ea typeface="+mj-ea"/>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rgbClr val="000000"/>
                </a:solidFill>
                <a:effectLst/>
                <a:latin typeface="+mj-ea"/>
                <a:ea typeface="+mj-ea"/>
                <a:cs typeface="Times New Roman" pitchFamily="18" charset="0"/>
              </a:rPr>
              <a:t>脚本回放时，执行</a:t>
            </a:r>
            <a:r>
              <a:rPr kumimoji="0" lang="en-US" altLang="zh-CN" sz="1600" b="0" i="0" u="none" strike="noStrike" cap="none" normalizeH="0" baseline="0" dirty="0" err="1" smtClean="0">
                <a:ln>
                  <a:noFill/>
                </a:ln>
                <a:solidFill>
                  <a:srgbClr val="000000"/>
                </a:solidFill>
                <a:effectLst/>
                <a:latin typeface="+mj-ea"/>
                <a:ea typeface="+mj-ea"/>
                <a:cs typeface="Times New Roman" pitchFamily="18" charset="0"/>
              </a:rPr>
              <a:t>lr_think_time</a:t>
            </a:r>
            <a:r>
              <a:rPr kumimoji="0" lang="en-US" altLang="zh-CN" sz="1600" b="0" i="0" u="none" strike="noStrike" cap="none" normalizeH="0" baseline="0" dirty="0" smtClean="0">
                <a:ln>
                  <a:noFill/>
                </a:ln>
                <a:solidFill>
                  <a:srgbClr val="000000"/>
                </a:solidFill>
                <a:effectLst/>
                <a:latin typeface="+mj-ea"/>
                <a:ea typeface="+mj-ea"/>
                <a:cs typeface="Times New Roman" pitchFamily="18" charset="0"/>
              </a:rPr>
              <a:t>()</a:t>
            </a:r>
            <a:r>
              <a:rPr kumimoji="0" lang="zh-CN" altLang="en-US" sz="1600" b="0" i="0" u="none" strike="noStrike" cap="none" normalizeH="0" baseline="0" dirty="0" smtClean="0">
                <a:ln>
                  <a:noFill/>
                </a:ln>
                <a:solidFill>
                  <a:srgbClr val="000000"/>
                </a:solidFill>
                <a:effectLst/>
                <a:latin typeface="+mj-ea"/>
                <a:ea typeface="+mj-ea"/>
                <a:cs typeface="Times New Roman" pitchFamily="18" charset="0"/>
              </a:rPr>
              <a:t>函数，具体执行方式有一下</a:t>
            </a:r>
            <a:r>
              <a:rPr kumimoji="0" lang="en-US" altLang="zh-CN" sz="1600" b="0" i="0" u="none" strike="noStrike" cap="none" normalizeH="0" baseline="0" dirty="0" smtClean="0">
                <a:ln>
                  <a:noFill/>
                </a:ln>
                <a:solidFill>
                  <a:srgbClr val="000000"/>
                </a:solidFill>
                <a:effectLst/>
                <a:latin typeface="+mj-ea"/>
                <a:ea typeface="+mj-ea"/>
                <a:cs typeface="Times New Roman" pitchFamily="18" charset="0"/>
              </a:rPr>
              <a:t>3</a:t>
            </a:r>
            <a:r>
              <a:rPr kumimoji="0" lang="zh-CN" altLang="en-US" sz="1600" b="0" i="0" u="none" strike="noStrike" cap="none" normalizeH="0" baseline="0" dirty="0" smtClean="0">
                <a:ln>
                  <a:noFill/>
                </a:ln>
                <a:solidFill>
                  <a:srgbClr val="000000"/>
                </a:solidFill>
                <a:effectLst/>
                <a:latin typeface="+mj-ea"/>
                <a:ea typeface="+mj-ea"/>
                <a:cs typeface="Times New Roman" pitchFamily="18" charset="0"/>
              </a:rPr>
              <a:t>种：</a:t>
            </a:r>
            <a:endParaRPr kumimoji="0" lang="zh-CN" altLang="en-US" sz="1600" b="0" i="0" u="none" strike="noStrike" cap="none" normalizeH="0" baseline="0" dirty="0" smtClean="0">
              <a:ln>
                <a:noFill/>
              </a:ln>
              <a:solidFill>
                <a:srgbClr val="000000"/>
              </a:solidFill>
              <a:effectLst/>
              <a:latin typeface="+mj-ea"/>
              <a:ea typeface="+mj-ea"/>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mj-ea"/>
                <a:ea typeface="+mj-ea"/>
                <a:cs typeface="Times New Roman" pitchFamily="18" charset="0"/>
              </a:rPr>
              <a:t>1)</a:t>
            </a:r>
            <a:r>
              <a:rPr kumimoji="0" lang="zh-CN" altLang="en-US" sz="1600" b="0" i="0" u="none" strike="noStrike" cap="none" normalizeH="0" baseline="0" dirty="0" smtClean="0">
                <a:ln>
                  <a:noFill/>
                </a:ln>
                <a:solidFill>
                  <a:srgbClr val="000000"/>
                </a:solidFill>
                <a:effectLst/>
                <a:latin typeface="+mj-ea"/>
                <a:ea typeface="+mj-ea"/>
                <a:cs typeface="Times New Roman" pitchFamily="18" charset="0"/>
              </a:rPr>
              <a:t>按照录制时获取的</a:t>
            </a:r>
            <a:r>
              <a:rPr kumimoji="0" lang="en-US" altLang="zh-CN" sz="1600" b="0" i="0" u="none" strike="noStrike" cap="none" normalizeH="0" baseline="0" dirty="0" smtClean="0">
                <a:ln>
                  <a:noFill/>
                </a:ln>
                <a:solidFill>
                  <a:srgbClr val="000000"/>
                </a:solidFill>
                <a:effectLst/>
                <a:latin typeface="+mj-ea"/>
                <a:ea typeface="+mj-ea"/>
                <a:cs typeface="Times New Roman" pitchFamily="18" charset="0"/>
              </a:rPr>
              <a:t>think time</a:t>
            </a:r>
            <a:r>
              <a:rPr kumimoji="0" lang="zh-CN" altLang="en-US" sz="1600" b="0" i="0" u="none" strike="noStrike" cap="none" normalizeH="0" baseline="0" dirty="0" smtClean="0">
                <a:ln>
                  <a:noFill/>
                </a:ln>
                <a:solidFill>
                  <a:srgbClr val="000000"/>
                </a:solidFill>
                <a:effectLst/>
                <a:latin typeface="+mj-ea"/>
                <a:ea typeface="+mj-ea"/>
                <a:cs typeface="Times New Roman" pitchFamily="18" charset="0"/>
              </a:rPr>
              <a:t>值回放。</a:t>
            </a:r>
            <a:endParaRPr kumimoji="0" lang="zh-CN" altLang="en-US" sz="1600" b="0" i="0" u="none" strike="noStrike" cap="none" normalizeH="0" baseline="0" dirty="0" smtClean="0">
              <a:ln>
                <a:noFill/>
              </a:ln>
              <a:solidFill>
                <a:srgbClr val="000000"/>
              </a:solidFill>
              <a:effectLst/>
              <a:latin typeface="+mj-ea"/>
              <a:ea typeface="+mj-ea"/>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mj-ea"/>
                <a:ea typeface="+mj-ea"/>
                <a:cs typeface="Times New Roman" pitchFamily="18" charset="0"/>
              </a:rPr>
              <a:t>2)</a:t>
            </a:r>
            <a:r>
              <a:rPr kumimoji="0" lang="zh-CN" altLang="en-US" sz="1600" b="0" i="0" u="none" strike="noStrike" cap="none" normalizeH="0" baseline="0" dirty="0" smtClean="0">
                <a:ln>
                  <a:noFill/>
                </a:ln>
                <a:solidFill>
                  <a:srgbClr val="000000"/>
                </a:solidFill>
                <a:effectLst/>
                <a:latin typeface="+mj-ea"/>
                <a:ea typeface="+mj-ea"/>
                <a:cs typeface="Times New Roman" pitchFamily="18" charset="0"/>
              </a:rPr>
              <a:t>按照录制时获取值的整数倍数回放脚本。</a:t>
            </a:r>
            <a:endParaRPr kumimoji="0" lang="zh-CN" altLang="en-US" sz="1600" b="0" i="0" u="none" strike="noStrike" cap="none" normalizeH="0" baseline="0" dirty="0" smtClean="0">
              <a:ln>
                <a:noFill/>
              </a:ln>
              <a:solidFill>
                <a:srgbClr val="000000"/>
              </a:solidFill>
              <a:effectLst/>
              <a:latin typeface="+mj-ea"/>
              <a:ea typeface="+mj-ea"/>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mj-ea"/>
                <a:ea typeface="+mj-ea"/>
                <a:cs typeface="Times New Roman" pitchFamily="18" charset="0"/>
              </a:rPr>
              <a:t>3)</a:t>
            </a:r>
            <a:r>
              <a:rPr kumimoji="0" lang="zh-CN" altLang="en-US" sz="1600" b="0" i="0" u="none" strike="noStrike" cap="none" normalizeH="0" baseline="0" dirty="0" smtClean="0">
                <a:ln>
                  <a:noFill/>
                </a:ln>
                <a:solidFill>
                  <a:srgbClr val="000000"/>
                </a:solidFill>
                <a:effectLst/>
                <a:latin typeface="+mj-ea"/>
                <a:ea typeface="+mj-ea"/>
                <a:cs typeface="Times New Roman" pitchFamily="18" charset="0"/>
              </a:rPr>
              <a:t>制定一个最大和最小的比例，按照两者之间的随机值回放脚本。</a:t>
            </a:r>
            <a:endParaRPr kumimoji="0" lang="zh-CN" altLang="en-US" sz="1600" b="0" i="0" u="none" strike="noStrike" cap="none" normalizeH="0" baseline="0" dirty="0" smtClean="0">
              <a:ln>
                <a:noFill/>
              </a:ln>
              <a:solidFill>
                <a:srgbClr val="000000"/>
              </a:solidFill>
              <a:effectLst/>
              <a:latin typeface="+mj-ea"/>
              <a:ea typeface="+mj-ea"/>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mj-ea"/>
                <a:ea typeface="+mj-ea"/>
                <a:cs typeface="Times New Roman" pitchFamily="18" charset="0"/>
              </a:rPr>
              <a:t>Limit think time to </a:t>
            </a:r>
            <a:r>
              <a:rPr kumimoji="0" lang="zh-CN" altLang="en-US" sz="1600" b="0" i="0" u="none" strike="noStrike" cap="none" normalizeH="0" baseline="0" dirty="0" smtClean="0">
                <a:ln>
                  <a:noFill/>
                </a:ln>
                <a:solidFill>
                  <a:srgbClr val="000000"/>
                </a:solidFill>
                <a:effectLst/>
                <a:latin typeface="+mj-ea"/>
                <a:ea typeface="+mj-ea"/>
                <a:cs typeface="Times New Roman" pitchFamily="18" charset="0"/>
              </a:rPr>
              <a:t>选项，用于限制</a:t>
            </a:r>
            <a:r>
              <a:rPr kumimoji="0" lang="en-US" altLang="zh-CN" sz="1600" b="0" i="0" u="none" strike="noStrike" cap="none" normalizeH="0" baseline="0" dirty="0" smtClean="0">
                <a:ln>
                  <a:noFill/>
                </a:ln>
                <a:solidFill>
                  <a:srgbClr val="000000"/>
                </a:solidFill>
                <a:effectLst/>
                <a:latin typeface="+mj-ea"/>
                <a:ea typeface="+mj-ea"/>
                <a:cs typeface="Times New Roman" pitchFamily="18" charset="0"/>
              </a:rPr>
              <a:t>think time</a:t>
            </a:r>
            <a:r>
              <a:rPr kumimoji="0" lang="zh-CN" altLang="en-US" sz="1600" b="0" i="0" u="none" strike="noStrike" cap="none" normalizeH="0" baseline="0" dirty="0" smtClean="0">
                <a:ln>
                  <a:noFill/>
                </a:ln>
                <a:solidFill>
                  <a:srgbClr val="000000"/>
                </a:solidFill>
                <a:effectLst/>
                <a:latin typeface="+mj-ea"/>
                <a:ea typeface="+mj-ea"/>
                <a:cs typeface="Times New Roman" pitchFamily="18" charset="0"/>
              </a:rPr>
              <a:t>的最大值，脚本回放过程中，如果发现有超过这个值的，用这个最大值替代</a:t>
            </a:r>
            <a:r>
              <a:rPr lang="zh-CN" altLang="en-US" dirty="0" smtClean="0">
                <a:solidFill>
                  <a:srgbClr val="000000"/>
                </a:solidFill>
                <a:latin typeface="宋体" pitchFamily="2" charset="-122"/>
                <a:cs typeface="Times New Roman" pitchFamily="18" charset="0"/>
              </a:rPr>
              <a:t>。</a:t>
            </a:r>
            <a:endParaRPr kumimoji="0" lang="zh-CN" altLang="en-US" b="0" i="0" u="none" strike="noStrike" cap="none" normalizeH="0" baseline="0" dirty="0" smtClean="0">
              <a:ln>
                <a:noFill/>
              </a:ln>
              <a:solidFill>
                <a:srgbClr val="000000"/>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创建</a:t>
            </a:r>
            <a:r>
              <a:rPr lang="en-US" dirty="0" smtClean="0"/>
              <a:t>Vuser</a:t>
            </a:r>
            <a:r>
              <a:rPr lang="zh-CN" altLang="en-US" dirty="0" smtClean="0"/>
              <a:t>脚本</a:t>
            </a:r>
            <a:r>
              <a:rPr lang="en-US" altLang="zh-CN" dirty="0" smtClean="0"/>
              <a:t>—</a:t>
            </a:r>
            <a:r>
              <a:rPr lang="zh-CN" altLang="en-US" dirty="0" smtClean="0"/>
              <a:t>配置运行时设置</a:t>
            </a:r>
            <a:endParaRPr lang="en-US" altLang="zh-CN" dirty="0" smtClean="0"/>
          </a:p>
        </p:txBody>
      </p:sp>
      <p:sp>
        <p:nvSpPr>
          <p:cNvPr id="63489" name="Rectangle 1"/>
          <p:cNvSpPr>
            <a:spLocks noChangeArrowheads="1"/>
          </p:cNvSpPr>
          <p:nvPr/>
        </p:nvSpPr>
        <p:spPr bwMode="auto">
          <a:xfrm>
            <a:off x="285720" y="1071546"/>
            <a:ext cx="4071966"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Lst>
            </a:pPr>
            <a:r>
              <a:rPr kumimoji="0" lang="en-US" altLang="zh-CN" b="1" i="0" u="none" strike="noStrike" cap="none" normalizeH="0" baseline="0" dirty="0" smtClean="0">
                <a:ln>
                  <a:noFill/>
                </a:ln>
                <a:solidFill>
                  <a:schemeClr val="tx1"/>
                </a:solidFill>
                <a:effectLst/>
                <a:latin typeface="+mj-ea"/>
                <a:ea typeface="+mj-ea"/>
                <a:cs typeface="宋体" pitchFamily="2" charset="-122"/>
              </a:rPr>
              <a:t>3</a:t>
            </a:r>
            <a:r>
              <a:rPr kumimoji="0" lang="en-US" altLang="zh-CN" b="1" i="0" u="none" strike="noStrike" cap="none" normalizeH="0" baseline="0" dirty="0" smtClean="0" bmk="">
                <a:ln>
                  <a:noFill/>
                </a:ln>
                <a:solidFill>
                  <a:schemeClr val="tx1"/>
                </a:solidFill>
                <a:effectLst/>
                <a:latin typeface="+mj-ea"/>
                <a:ea typeface="+mj-ea"/>
                <a:cs typeface="宋体" pitchFamily="2" charset="-122"/>
              </a:rPr>
              <a:t>.Error Handling(</a:t>
            </a:r>
            <a:r>
              <a:rPr kumimoji="0" lang="zh-CN" altLang="en-US" b="1" i="0" u="none" strike="noStrike" cap="none" normalizeH="0" baseline="0" dirty="0" smtClean="0" bmk="_Toc248810668">
                <a:ln>
                  <a:noFill/>
                </a:ln>
                <a:solidFill>
                  <a:schemeClr val="tx1"/>
                </a:solidFill>
                <a:effectLst/>
                <a:latin typeface="+mj-ea"/>
                <a:ea typeface="+mj-ea"/>
                <a:cs typeface="宋体" pitchFamily="2" charset="-122"/>
              </a:rPr>
              <a:t>错误处理</a:t>
            </a:r>
            <a:r>
              <a:rPr kumimoji="0" lang="en-US" altLang="zh-CN" b="1" i="0" u="none" strike="noStrike" cap="none" normalizeH="0" baseline="0" dirty="0" smtClean="0" bmk="_Toc248810668">
                <a:ln>
                  <a:noFill/>
                </a:ln>
                <a:solidFill>
                  <a:schemeClr val="tx1"/>
                </a:solidFill>
                <a:effectLst/>
                <a:latin typeface="+mj-ea"/>
                <a:ea typeface="+mj-ea"/>
                <a:cs typeface="宋体" pitchFamily="2" charset="-122"/>
              </a:rPr>
              <a:t>)</a:t>
            </a:r>
            <a:endParaRPr kumimoji="0" lang="en-US" altLang="zh-CN" b="0" i="0" u="none" strike="noStrike" cap="none" normalizeH="0" baseline="0" dirty="0" smtClean="0">
              <a:ln>
                <a:noFill/>
              </a:ln>
              <a:solidFill>
                <a:schemeClr val="tx1"/>
              </a:solidFill>
              <a:effectLst/>
              <a:latin typeface="+mj-ea"/>
              <a:ea typeface="+mj-ea"/>
              <a:cs typeface="宋体" pitchFamily="2" charset="-122"/>
            </a:endParaRPr>
          </a:p>
          <a:p>
            <a:pPr marL="0" marR="0" lvl="0" indent="0" algn="l" defTabSz="914400" rtl="0" eaLnBrk="0" fontAlgn="base" latinLnBrk="0" hangingPunct="0">
              <a:lnSpc>
                <a:spcPct val="100000"/>
              </a:lnSpc>
              <a:spcBef>
                <a:spcPct val="0"/>
              </a:spcBef>
              <a:spcAft>
                <a:spcPct val="0"/>
              </a:spcAft>
              <a:buClrTx/>
              <a:buSzTx/>
              <a:tabLst>
                <a:tab pos="266700" algn="l"/>
              </a:tabLst>
            </a:pPr>
            <a:r>
              <a:rPr kumimoji="0" lang="zh-CN" altLang="en-US" b="0" i="0" u="none" strike="noStrike" cap="none" normalizeH="0" baseline="0" dirty="0" smtClean="0">
                <a:ln>
                  <a:noFill/>
                </a:ln>
                <a:solidFill>
                  <a:schemeClr val="tx1"/>
                </a:solidFill>
                <a:effectLst/>
                <a:latin typeface="+mj-ea"/>
                <a:ea typeface="+mj-ea"/>
                <a:cs typeface="Times New Roman" pitchFamily="18" charset="0"/>
              </a:rPr>
              <a:t>  选择</a:t>
            </a:r>
            <a:r>
              <a:rPr kumimoji="0" lang="en-US" altLang="zh-CN" b="0" i="0" u="none" strike="noStrike" cap="none" normalizeH="0" baseline="0" dirty="0" smtClean="0">
                <a:ln>
                  <a:noFill/>
                </a:ln>
                <a:solidFill>
                  <a:schemeClr val="tx1"/>
                </a:solidFill>
                <a:effectLst/>
                <a:latin typeface="+mj-ea"/>
                <a:ea typeface="+mj-ea"/>
                <a:cs typeface="Times New Roman" pitchFamily="18" charset="0"/>
              </a:rPr>
              <a:t>General</a:t>
            </a:r>
            <a:r>
              <a:rPr kumimoji="0" lang="zh-CN" altLang="en-US" b="0" i="0" u="none" strike="noStrike" cap="none" normalizeH="0" baseline="0" dirty="0" smtClean="0">
                <a:ln>
                  <a:noFill/>
                </a:ln>
                <a:solidFill>
                  <a:schemeClr val="tx1"/>
                </a:solidFill>
                <a:effectLst/>
                <a:latin typeface="+mj-ea"/>
                <a:ea typeface="+mj-ea"/>
                <a:cs typeface="Times New Roman" pitchFamily="18" charset="0"/>
              </a:rPr>
              <a:t>：</a:t>
            </a:r>
            <a:r>
              <a:rPr kumimoji="0" lang="en-US" altLang="zh-CN" b="0" i="0" u="none" strike="noStrike" cap="none" normalizeH="0" baseline="0" dirty="0" smtClean="0">
                <a:ln>
                  <a:noFill/>
                </a:ln>
                <a:solidFill>
                  <a:schemeClr val="tx1"/>
                </a:solidFill>
                <a:effectLst/>
                <a:latin typeface="+mj-ea"/>
                <a:ea typeface="+mj-ea"/>
                <a:cs typeface="Times New Roman" pitchFamily="18" charset="0"/>
              </a:rPr>
              <a:t>Miscellaneous</a:t>
            </a:r>
            <a:endParaRPr kumimoji="0" lang="en-US" altLang="zh-CN" b="0" i="0" u="none" strike="noStrike" cap="none" normalizeH="0" baseline="0" dirty="0" smtClean="0">
              <a:ln>
                <a:noFill/>
              </a:ln>
              <a:solidFill>
                <a:schemeClr val="tx1"/>
              </a:solidFill>
              <a:effectLst/>
              <a:latin typeface="+mj-ea"/>
              <a:ea typeface="+mj-ea"/>
              <a:cs typeface="宋体" pitchFamily="2" charset="-122"/>
            </a:endParaRPr>
          </a:p>
          <a:p>
            <a:pPr marL="0" marR="0" lvl="0" indent="0" algn="l" defTabSz="914400" rtl="0" eaLnBrk="0" fontAlgn="base" latinLnBrk="0" hangingPunct="0">
              <a:lnSpc>
                <a:spcPct val="100000"/>
              </a:lnSpc>
              <a:spcBef>
                <a:spcPct val="0"/>
              </a:spcBef>
              <a:spcAft>
                <a:spcPct val="0"/>
              </a:spcAft>
              <a:buClrTx/>
              <a:buSzTx/>
              <a:tabLst>
                <a:tab pos="266700" algn="l"/>
              </a:tabLst>
            </a:pPr>
            <a:r>
              <a:rPr kumimoji="0" lang="zh-CN" altLang="en-US" b="0" i="0" u="none" strike="noStrike" cap="none" normalizeH="0" baseline="0" dirty="0" smtClean="0">
                <a:ln>
                  <a:noFill/>
                </a:ln>
                <a:solidFill>
                  <a:schemeClr val="tx1"/>
                </a:solidFill>
                <a:effectLst/>
                <a:latin typeface="+mj-ea"/>
                <a:ea typeface="+mj-ea"/>
                <a:cs typeface="Times New Roman" pitchFamily="18" charset="0"/>
              </a:rPr>
              <a:t>  说明：设定遇到错误时的处理方式。</a:t>
            </a:r>
            <a:endParaRPr kumimoji="0" lang="zh-CN" altLang="en-US" b="0" i="0" u="none" strike="noStrike" cap="none" normalizeH="0" baseline="0" dirty="0" smtClean="0">
              <a:ln>
                <a:noFill/>
              </a:ln>
              <a:solidFill>
                <a:schemeClr val="tx1"/>
              </a:solidFill>
              <a:effectLst/>
              <a:latin typeface="+mj-ea"/>
              <a:ea typeface="+mj-ea"/>
              <a:cs typeface="宋体" pitchFamily="2" charset="-122"/>
            </a:endParaRPr>
          </a:p>
        </p:txBody>
      </p:sp>
      <p:sp>
        <p:nvSpPr>
          <p:cNvPr id="63490" name="Rectangle 2"/>
          <p:cNvSpPr>
            <a:spLocks noChangeArrowheads="1"/>
          </p:cNvSpPr>
          <p:nvPr/>
        </p:nvSpPr>
        <p:spPr bwMode="auto">
          <a:xfrm>
            <a:off x="4357686" y="1357298"/>
            <a:ext cx="4572000"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mj-ea"/>
                <a:ea typeface="+mj-ea"/>
                <a:cs typeface="Times New Roman" pitchFamily="18" charset="0"/>
              </a:rPr>
              <a:t>Continue on error</a:t>
            </a:r>
            <a:endParaRPr kumimoji="0" lang="en-US" altLang="zh-CN" sz="1600" b="0" i="0" u="none" strike="noStrike" cap="none" normalizeH="0" baseline="0" dirty="0" smtClean="0">
              <a:ln>
                <a:noFill/>
              </a:ln>
              <a:solidFill>
                <a:schemeClr val="tx1"/>
              </a:solidFill>
              <a:effectLst/>
              <a:latin typeface="+mj-ea"/>
              <a:ea typeface="+mj-ea"/>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j-ea"/>
                <a:ea typeface="+mj-ea"/>
                <a:cs typeface="Times New Roman" pitchFamily="18" charset="0"/>
              </a:rPr>
              <a:t>遇到错误时继续运行。</a:t>
            </a:r>
            <a:endParaRPr kumimoji="0" lang="zh-CN" altLang="en-US" sz="1600" b="0" i="0" u="none" strike="noStrike" cap="none" normalizeH="0" baseline="0" dirty="0" smtClean="0">
              <a:ln>
                <a:noFill/>
              </a:ln>
              <a:solidFill>
                <a:schemeClr val="tx1"/>
              </a:solidFill>
              <a:effectLst/>
              <a:latin typeface="+mj-ea"/>
              <a:ea typeface="+mj-ea"/>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mj-ea"/>
                <a:ea typeface="+mj-ea"/>
                <a:cs typeface="Times New Roman" pitchFamily="18" charset="0"/>
              </a:rPr>
              <a:t>Fail open transactions on </a:t>
            </a:r>
            <a:r>
              <a:rPr kumimoji="0" lang="en-US" altLang="zh-CN" sz="1600" b="1" i="0" u="none" strike="noStrike" cap="none" normalizeH="0" baseline="0" dirty="0" err="1" smtClean="0">
                <a:ln>
                  <a:noFill/>
                </a:ln>
                <a:solidFill>
                  <a:schemeClr val="tx1"/>
                </a:solidFill>
                <a:effectLst/>
                <a:latin typeface="+mj-ea"/>
                <a:ea typeface="+mj-ea"/>
                <a:cs typeface="Times New Roman" pitchFamily="18" charset="0"/>
              </a:rPr>
              <a:t>lr_error_message</a:t>
            </a:r>
            <a:endParaRPr kumimoji="0" lang="en-US" altLang="zh-CN" sz="1600" b="0" i="0" u="none" strike="noStrike" cap="none" normalizeH="0" baseline="0" dirty="0" smtClean="0">
              <a:ln>
                <a:noFill/>
              </a:ln>
              <a:solidFill>
                <a:schemeClr val="tx1"/>
              </a:solidFill>
              <a:effectLst/>
              <a:latin typeface="+mj-ea"/>
              <a:ea typeface="+mj-ea"/>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j-ea"/>
                <a:ea typeface="+mj-ea"/>
                <a:cs typeface="Times New Roman" pitchFamily="18" charset="0"/>
              </a:rPr>
              <a:t>执行到事务中调用的</a:t>
            </a:r>
            <a:r>
              <a:rPr kumimoji="0" lang="en-US" altLang="zh-CN" sz="1600" b="0" i="0" u="none" strike="noStrike" cap="none" normalizeH="0" baseline="0" dirty="0" err="1" smtClean="0">
                <a:ln>
                  <a:noFill/>
                </a:ln>
                <a:solidFill>
                  <a:schemeClr val="tx1"/>
                </a:solidFill>
                <a:effectLst/>
                <a:latin typeface="+mj-ea"/>
                <a:ea typeface="+mj-ea"/>
                <a:cs typeface="Times New Roman" pitchFamily="18" charset="0"/>
              </a:rPr>
              <a:t>lr_error_message</a:t>
            </a:r>
            <a:r>
              <a:rPr kumimoji="0" lang="en-US" altLang="zh-CN" sz="1600" b="0" i="0" u="none" strike="noStrike" cap="none" normalizeH="0" baseline="0" dirty="0" smtClean="0">
                <a:ln>
                  <a:noFill/>
                </a:ln>
                <a:solidFill>
                  <a:schemeClr val="tx1"/>
                </a:solidFill>
                <a:effectLst/>
                <a:latin typeface="+mj-ea"/>
                <a:ea typeface="+mj-ea"/>
                <a:cs typeface="Times New Roman" pitchFamily="18" charset="0"/>
              </a:rPr>
              <a:t>()</a:t>
            </a:r>
            <a:r>
              <a:rPr kumimoji="0" lang="zh-CN" altLang="en-US" sz="1600" b="0" i="0" u="none" strike="noStrike" cap="none" normalizeH="0" baseline="0" dirty="0" smtClean="0">
                <a:ln>
                  <a:noFill/>
                </a:ln>
                <a:solidFill>
                  <a:schemeClr val="tx1"/>
                </a:solidFill>
                <a:effectLst/>
                <a:latin typeface="+mj-ea"/>
                <a:ea typeface="+mj-ea"/>
                <a:cs typeface="Times New Roman" pitchFamily="18" charset="0"/>
              </a:rPr>
              <a:t>函数时将事务的结果置为</a:t>
            </a:r>
            <a:r>
              <a:rPr kumimoji="0" lang="en-US" altLang="zh-CN" sz="1600" b="0" i="0" u="none" strike="noStrike" cap="none" normalizeH="0" baseline="0" dirty="0" smtClean="0">
                <a:ln>
                  <a:noFill/>
                </a:ln>
                <a:solidFill>
                  <a:schemeClr val="tx1"/>
                </a:solidFill>
                <a:effectLst/>
                <a:latin typeface="+mj-ea"/>
                <a:ea typeface="+mj-ea"/>
                <a:cs typeface="Times New Roman" pitchFamily="18" charset="0"/>
              </a:rPr>
              <a:t>Failed</a:t>
            </a:r>
            <a:r>
              <a:rPr lang="zh-CN" altLang="en-US" sz="1600" dirty="0" smtClean="0">
                <a:latin typeface="+mj-ea"/>
                <a:ea typeface="+mj-ea"/>
                <a:cs typeface="Times New Roman" pitchFamily="18" charset="0"/>
              </a:rPr>
              <a:t>。</a:t>
            </a:r>
            <a:endParaRPr kumimoji="0" lang="zh-CN" altLang="en-US" sz="1600" b="0" i="0" u="none" strike="noStrike" cap="none" normalizeH="0" baseline="0" dirty="0" smtClean="0">
              <a:ln>
                <a:noFill/>
              </a:ln>
              <a:solidFill>
                <a:schemeClr val="tx1"/>
              </a:solidFill>
              <a:effectLst/>
              <a:latin typeface="+mj-ea"/>
              <a:ea typeface="+mj-ea"/>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mj-ea"/>
                <a:ea typeface="+mj-ea"/>
                <a:cs typeface="Times New Roman" pitchFamily="18" charset="0"/>
              </a:rPr>
              <a:t>Generate snapshot on error</a:t>
            </a:r>
            <a:endParaRPr kumimoji="0" lang="en-US" altLang="zh-CN" sz="1600" b="0" i="0" u="none" strike="noStrike" cap="none" normalizeH="0" baseline="0" dirty="0" smtClean="0">
              <a:ln>
                <a:noFill/>
              </a:ln>
              <a:solidFill>
                <a:schemeClr val="tx1"/>
              </a:solidFill>
              <a:effectLst/>
              <a:latin typeface="+mj-ea"/>
              <a:ea typeface="+mj-ea"/>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j-ea"/>
                <a:ea typeface="+mj-ea"/>
                <a:cs typeface="Times New Roman" pitchFamily="18" charset="0"/>
              </a:rPr>
              <a:t>对错误进行快照。</a:t>
            </a:r>
            <a:endParaRPr kumimoji="0" lang="zh-CN" altLang="en-US" sz="1600" b="0" i="0" u="none" strike="noStrike" cap="none" normalizeH="0" baseline="0" dirty="0" smtClean="0">
              <a:ln>
                <a:noFill/>
              </a:ln>
              <a:solidFill>
                <a:schemeClr val="tx1"/>
              </a:solidFill>
              <a:effectLst/>
              <a:latin typeface="+mj-ea"/>
              <a:ea typeface="+mj-ea"/>
              <a:cs typeface="宋体" pitchFamily="2" charset="-122"/>
            </a:endParaRPr>
          </a:p>
        </p:txBody>
      </p:sp>
      <p:pic>
        <p:nvPicPr>
          <p:cNvPr id="5" name="图片 4"/>
          <p:cNvPicPr/>
          <p:nvPr/>
        </p:nvPicPr>
        <p:blipFill>
          <a:blip r:embed="rId2" cstate="print"/>
          <a:srcRect/>
          <a:stretch>
            <a:fillRect/>
          </a:stretch>
        </p:blipFill>
        <p:spPr bwMode="auto">
          <a:xfrm>
            <a:off x="357158" y="2143116"/>
            <a:ext cx="4038600" cy="876300"/>
          </a:xfrm>
          <a:prstGeom prst="rect">
            <a:avLst/>
          </a:prstGeom>
          <a:noFill/>
          <a:ln w="9525">
            <a:noFill/>
            <a:miter lim="800000"/>
            <a:headEnd/>
            <a:tailEnd/>
          </a:ln>
        </p:spPr>
      </p:pic>
      <p:sp>
        <p:nvSpPr>
          <p:cNvPr id="63491" name="Rectangle 3"/>
          <p:cNvSpPr>
            <a:spLocks noChangeArrowheads="1"/>
          </p:cNvSpPr>
          <p:nvPr/>
        </p:nvSpPr>
        <p:spPr bwMode="auto">
          <a:xfrm>
            <a:off x="285720" y="3714752"/>
            <a:ext cx="4357718" cy="12144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Lst>
            </a:pPr>
            <a:r>
              <a:rPr kumimoji="0" lang="en-US" altLang="zh-CN" b="1" i="0" u="none" strike="noStrike" cap="none" normalizeH="0" baseline="0" dirty="0" smtClean="0">
                <a:ln>
                  <a:noFill/>
                </a:ln>
                <a:solidFill>
                  <a:schemeClr val="tx1"/>
                </a:solidFill>
                <a:effectLst/>
                <a:latin typeface="+mj-ea"/>
                <a:ea typeface="+mj-ea"/>
                <a:cs typeface="宋体" pitchFamily="2" charset="-122"/>
              </a:rPr>
              <a:t>4.</a:t>
            </a:r>
            <a:r>
              <a:rPr kumimoji="0" lang="en-US" altLang="zh-CN" b="1" i="0" u="none" strike="noStrike" cap="none" normalizeH="0" baseline="0" dirty="0" smtClean="0" bmk="">
                <a:ln>
                  <a:noFill/>
                </a:ln>
                <a:solidFill>
                  <a:schemeClr val="tx1"/>
                </a:solidFill>
                <a:effectLst/>
                <a:latin typeface="+mj-ea"/>
                <a:ea typeface="+mj-ea"/>
                <a:cs typeface="宋体" pitchFamily="2" charset="-122"/>
              </a:rPr>
              <a:t>Multithreading(</a:t>
            </a:r>
            <a:r>
              <a:rPr kumimoji="0" lang="zh-CN" altLang="en-US" b="1" i="0" u="none" strike="noStrike" cap="none" normalizeH="0" baseline="0" dirty="0" smtClean="0" bmk="_Toc248810669">
                <a:ln>
                  <a:noFill/>
                </a:ln>
                <a:solidFill>
                  <a:schemeClr val="tx1"/>
                </a:solidFill>
                <a:effectLst/>
                <a:latin typeface="+mj-ea"/>
                <a:ea typeface="+mj-ea"/>
                <a:cs typeface="宋体" pitchFamily="2" charset="-122"/>
              </a:rPr>
              <a:t>运行方式</a:t>
            </a:r>
            <a:r>
              <a:rPr kumimoji="0" lang="en-US" altLang="zh-CN" b="1" i="0" u="none" strike="noStrike" cap="none" normalizeH="0" baseline="0" dirty="0" smtClean="0" bmk="_Toc248810669">
                <a:ln>
                  <a:noFill/>
                </a:ln>
                <a:solidFill>
                  <a:schemeClr val="tx1"/>
                </a:solidFill>
                <a:effectLst/>
                <a:latin typeface="+mj-ea"/>
                <a:ea typeface="+mj-ea"/>
                <a:cs typeface="宋体" pitchFamily="2" charset="-122"/>
              </a:rPr>
              <a:t>)</a:t>
            </a:r>
            <a:endParaRPr kumimoji="0" lang="en-US" altLang="zh-CN" b="0" i="0" u="none" strike="noStrike" cap="none" normalizeH="0" baseline="0" dirty="0" smtClean="0">
              <a:ln>
                <a:noFill/>
              </a:ln>
              <a:solidFill>
                <a:schemeClr val="tx1"/>
              </a:solidFill>
              <a:effectLst/>
              <a:latin typeface="+mj-ea"/>
              <a:ea typeface="+mj-ea"/>
              <a:cs typeface="宋体" pitchFamily="2" charset="-122"/>
            </a:endParaRPr>
          </a:p>
          <a:p>
            <a:pPr marL="0" marR="0" lvl="0" indent="0" algn="l" defTabSz="914400" rtl="0" eaLnBrk="0" fontAlgn="base" latinLnBrk="0" hangingPunct="0">
              <a:lnSpc>
                <a:spcPct val="100000"/>
              </a:lnSpc>
              <a:spcBef>
                <a:spcPct val="0"/>
              </a:spcBef>
              <a:spcAft>
                <a:spcPct val="0"/>
              </a:spcAft>
              <a:buClrTx/>
              <a:buSzTx/>
              <a:tabLst>
                <a:tab pos="266700" algn="l"/>
              </a:tabLst>
            </a:pPr>
            <a:r>
              <a:rPr kumimoji="0" lang="zh-CN" altLang="en-US" b="0" i="0" u="none" strike="noStrike" cap="none" normalizeH="0" baseline="0" dirty="0" smtClean="0">
                <a:ln>
                  <a:noFill/>
                </a:ln>
                <a:solidFill>
                  <a:schemeClr val="tx1"/>
                </a:solidFill>
                <a:effectLst/>
                <a:latin typeface="+mj-ea"/>
                <a:ea typeface="+mj-ea"/>
                <a:cs typeface="Times New Roman" pitchFamily="18" charset="0"/>
              </a:rPr>
              <a:t>  选择 </a:t>
            </a:r>
            <a:r>
              <a:rPr kumimoji="0" lang="en-US" altLang="zh-CN" b="0" i="0" u="none" strike="noStrike" cap="none" normalizeH="0" baseline="0" dirty="0" smtClean="0">
                <a:ln>
                  <a:noFill/>
                </a:ln>
                <a:solidFill>
                  <a:schemeClr val="tx1"/>
                </a:solidFill>
                <a:effectLst/>
                <a:latin typeface="+mj-ea"/>
                <a:ea typeface="+mj-ea"/>
                <a:cs typeface="Times New Roman" pitchFamily="18" charset="0"/>
              </a:rPr>
              <a:t>General</a:t>
            </a:r>
            <a:r>
              <a:rPr kumimoji="0" lang="zh-CN" altLang="en-US" b="0" i="0" u="none" strike="noStrike" cap="none" normalizeH="0" baseline="0" dirty="0" smtClean="0">
                <a:ln>
                  <a:noFill/>
                </a:ln>
                <a:solidFill>
                  <a:schemeClr val="tx1"/>
                </a:solidFill>
                <a:effectLst/>
                <a:latin typeface="+mj-ea"/>
                <a:ea typeface="+mj-ea"/>
                <a:cs typeface="Times New Roman" pitchFamily="18" charset="0"/>
              </a:rPr>
              <a:t>：</a:t>
            </a:r>
            <a:r>
              <a:rPr kumimoji="0" lang="en-US" altLang="zh-CN" b="0" i="0" u="none" strike="noStrike" cap="none" normalizeH="0" baseline="0" dirty="0" smtClean="0">
                <a:ln>
                  <a:noFill/>
                </a:ln>
                <a:solidFill>
                  <a:schemeClr val="tx1"/>
                </a:solidFill>
                <a:effectLst/>
                <a:latin typeface="+mj-ea"/>
                <a:ea typeface="+mj-ea"/>
                <a:cs typeface="Times New Roman" pitchFamily="18" charset="0"/>
              </a:rPr>
              <a:t>Miscellaneous</a:t>
            </a:r>
            <a:endParaRPr kumimoji="0" lang="en-US" altLang="zh-CN" b="0" i="0" u="none" strike="noStrike" cap="none" normalizeH="0" baseline="0" dirty="0" smtClean="0">
              <a:ln>
                <a:noFill/>
              </a:ln>
              <a:solidFill>
                <a:schemeClr val="tx1"/>
              </a:solidFill>
              <a:effectLst/>
              <a:latin typeface="+mj-ea"/>
              <a:ea typeface="+mj-ea"/>
              <a:cs typeface="宋体" pitchFamily="2" charset="-122"/>
            </a:endParaRPr>
          </a:p>
          <a:p>
            <a:pPr marL="0" marR="0" lvl="0" indent="0" algn="l" defTabSz="914400" rtl="0" eaLnBrk="0" fontAlgn="base" latinLnBrk="0" hangingPunct="0">
              <a:lnSpc>
                <a:spcPct val="100000"/>
              </a:lnSpc>
              <a:spcBef>
                <a:spcPct val="0"/>
              </a:spcBef>
              <a:spcAft>
                <a:spcPct val="0"/>
              </a:spcAft>
              <a:buClrTx/>
              <a:buSzTx/>
              <a:tabLst>
                <a:tab pos="266700" algn="l"/>
              </a:tabLst>
            </a:pPr>
            <a:r>
              <a:rPr kumimoji="0" lang="zh-CN" altLang="en-US" b="0" i="0" u="none" strike="noStrike" cap="none" normalizeH="0" baseline="0" dirty="0" smtClean="0">
                <a:ln>
                  <a:noFill/>
                </a:ln>
                <a:solidFill>
                  <a:schemeClr val="tx1"/>
                </a:solidFill>
                <a:effectLst/>
                <a:latin typeface="+mj-ea"/>
                <a:ea typeface="+mj-ea"/>
                <a:cs typeface="Times New Roman" pitchFamily="18" charset="0"/>
              </a:rPr>
              <a:t>  说明：设定脚本是以多线程方式运行还是以多进程方式运行。</a:t>
            </a:r>
            <a:endParaRPr kumimoji="0" lang="zh-CN" altLang="en-US" b="0" i="0" u="none" strike="noStrike" cap="none" normalizeH="0" baseline="0" dirty="0" smtClean="0">
              <a:ln>
                <a:noFill/>
              </a:ln>
              <a:solidFill>
                <a:schemeClr val="tx1"/>
              </a:solidFill>
              <a:effectLst/>
              <a:latin typeface="+mj-ea"/>
              <a:ea typeface="+mj-ea"/>
              <a:cs typeface="宋体" pitchFamily="2" charset="-122"/>
            </a:endParaRPr>
          </a:p>
        </p:txBody>
      </p:sp>
      <p:sp>
        <p:nvSpPr>
          <p:cNvPr id="63492" name="Rectangle 4"/>
          <p:cNvSpPr>
            <a:spLocks noChangeArrowheads="1"/>
          </p:cNvSpPr>
          <p:nvPr/>
        </p:nvSpPr>
        <p:spPr bwMode="auto">
          <a:xfrm>
            <a:off x="4500562" y="4214818"/>
            <a:ext cx="4500594"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mj-ea"/>
                <a:ea typeface="+mj-ea"/>
                <a:cs typeface="Times New Roman" pitchFamily="18" charset="0"/>
              </a:rPr>
              <a:t>Run Vuser as a process</a:t>
            </a:r>
            <a:endParaRPr kumimoji="0" lang="en-US" altLang="zh-CN" sz="1600" b="0" i="0" u="none" strike="noStrike" cap="none" normalizeH="0" baseline="0" dirty="0" smtClean="0">
              <a:ln>
                <a:noFill/>
              </a:ln>
              <a:solidFill>
                <a:schemeClr val="tx1"/>
              </a:solidFill>
              <a:effectLst/>
              <a:latin typeface="+mj-ea"/>
              <a:ea typeface="+mj-ea"/>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j-ea"/>
                <a:ea typeface="+mj-ea"/>
                <a:cs typeface="Times New Roman" pitchFamily="18" charset="0"/>
              </a:rPr>
              <a:t>以多进程方式运行</a:t>
            </a:r>
            <a:r>
              <a:rPr lang="zh-CN" altLang="en-US" sz="1600" dirty="0">
                <a:latin typeface="+mj-ea"/>
                <a:ea typeface="+mj-ea"/>
                <a:cs typeface="Times New Roman" pitchFamily="18" charset="0"/>
              </a:rPr>
              <a:t>。</a:t>
            </a:r>
            <a:endParaRPr kumimoji="0" lang="zh-CN" altLang="en-US" sz="1600" b="0" i="0" u="none" strike="noStrike" cap="none" normalizeH="0" baseline="0" dirty="0" smtClean="0">
              <a:ln>
                <a:noFill/>
              </a:ln>
              <a:solidFill>
                <a:schemeClr val="tx1"/>
              </a:solidFill>
              <a:effectLst/>
              <a:latin typeface="+mj-ea"/>
              <a:ea typeface="+mj-ea"/>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mj-ea"/>
                <a:ea typeface="+mj-ea"/>
                <a:cs typeface="Times New Roman" pitchFamily="18" charset="0"/>
              </a:rPr>
              <a:t>Run </a:t>
            </a:r>
            <a:r>
              <a:rPr kumimoji="0" lang="en-US" altLang="zh-CN" sz="1600" b="1" i="0" u="none" strike="noStrike" cap="none" normalizeH="0" baseline="0" dirty="0" err="1" smtClean="0">
                <a:ln>
                  <a:noFill/>
                </a:ln>
                <a:solidFill>
                  <a:schemeClr val="tx1"/>
                </a:solidFill>
                <a:effectLst/>
                <a:latin typeface="+mj-ea"/>
                <a:ea typeface="+mj-ea"/>
                <a:cs typeface="Times New Roman" pitchFamily="18" charset="0"/>
              </a:rPr>
              <a:t>Vuser</a:t>
            </a:r>
            <a:r>
              <a:rPr kumimoji="0" lang="en-US" altLang="zh-CN" sz="1600" b="1" i="0" u="none" strike="noStrike" cap="none" normalizeH="0" baseline="0" dirty="0" smtClean="0">
                <a:ln>
                  <a:noFill/>
                </a:ln>
                <a:solidFill>
                  <a:schemeClr val="tx1"/>
                </a:solidFill>
                <a:effectLst/>
                <a:latin typeface="+mj-ea"/>
                <a:ea typeface="+mj-ea"/>
                <a:cs typeface="Times New Roman" pitchFamily="18" charset="0"/>
              </a:rPr>
              <a:t> as a thread</a:t>
            </a:r>
            <a:endParaRPr kumimoji="0" lang="en-US" altLang="zh-CN" sz="1600" b="0" i="0" u="none" strike="noStrike" cap="none" normalizeH="0" baseline="0" dirty="0" smtClean="0">
              <a:ln>
                <a:noFill/>
              </a:ln>
              <a:solidFill>
                <a:schemeClr val="tx1"/>
              </a:solidFill>
              <a:effectLst/>
              <a:latin typeface="+mj-ea"/>
              <a:ea typeface="+mj-ea"/>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j-ea"/>
                <a:ea typeface="+mj-ea"/>
                <a:cs typeface="Times New Roman" pitchFamily="18" charset="0"/>
              </a:rPr>
              <a:t>以多线程方式运行。</a:t>
            </a:r>
            <a:endParaRPr kumimoji="0" lang="zh-CN" altLang="en-US" sz="1600" b="0" i="0" u="none" strike="noStrike" cap="none" normalizeH="0" baseline="0" dirty="0" smtClean="0">
              <a:ln>
                <a:noFill/>
              </a:ln>
              <a:solidFill>
                <a:schemeClr val="tx1"/>
              </a:solidFill>
              <a:effectLst/>
              <a:latin typeface="+mj-ea"/>
              <a:ea typeface="+mj-ea"/>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j-ea"/>
                <a:ea typeface="+mj-ea"/>
                <a:cs typeface="宋体" pitchFamily="2" charset="-122"/>
              </a:rPr>
              <a:t>一般会选择把虚拟用户当做进程来处理，因为系统上线后，用户的操作都是以进程的方式进行。</a:t>
            </a:r>
            <a:r>
              <a:rPr lang="zh-CN" altLang="en-US" sz="1600" dirty="0" smtClean="0">
                <a:solidFill>
                  <a:srgbClr val="FF0000"/>
                </a:solidFill>
                <a:latin typeface="+mj-ea"/>
                <a:ea typeface="+mj-ea"/>
                <a:cs typeface="宋体" pitchFamily="2" charset="-122"/>
              </a:rPr>
              <a:t>待确认。。</a:t>
            </a:r>
            <a:endParaRPr kumimoji="0" lang="zh-CN" altLang="en-US" sz="1600" b="0" i="0" u="none" strike="noStrike" cap="none" normalizeH="0" baseline="0" dirty="0" smtClean="0">
              <a:ln>
                <a:noFill/>
              </a:ln>
              <a:solidFill>
                <a:srgbClr val="FF0000"/>
              </a:solidFill>
              <a:effectLst/>
              <a:latin typeface="+mj-ea"/>
              <a:ea typeface="+mj-ea"/>
              <a:cs typeface="宋体" pitchFamily="2" charset="-122"/>
            </a:endParaRPr>
          </a:p>
        </p:txBody>
      </p:sp>
      <p:pic>
        <p:nvPicPr>
          <p:cNvPr id="8" name="图片 7"/>
          <p:cNvPicPr/>
          <p:nvPr/>
        </p:nvPicPr>
        <p:blipFill>
          <a:blip r:embed="rId3" cstate="print"/>
          <a:srcRect/>
          <a:stretch>
            <a:fillRect/>
          </a:stretch>
        </p:blipFill>
        <p:spPr bwMode="auto">
          <a:xfrm>
            <a:off x="571472" y="5000636"/>
            <a:ext cx="4010025" cy="76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创建</a:t>
            </a:r>
            <a:r>
              <a:rPr lang="en-US" dirty="0" smtClean="0"/>
              <a:t>Vuser</a:t>
            </a:r>
            <a:r>
              <a:rPr lang="zh-CN" altLang="en-US" dirty="0" smtClean="0"/>
              <a:t>脚本</a:t>
            </a:r>
            <a:r>
              <a:rPr lang="en-US" altLang="zh-CN" dirty="0" smtClean="0"/>
              <a:t>—</a:t>
            </a:r>
            <a:r>
              <a:rPr lang="zh-CN" altLang="en-US" dirty="0" smtClean="0"/>
              <a:t>试运行脚本</a:t>
            </a:r>
            <a:endParaRPr lang="en-US" altLang="zh-CN" dirty="0" smtClean="0"/>
          </a:p>
        </p:txBody>
      </p:sp>
      <p:sp>
        <p:nvSpPr>
          <p:cNvPr id="9218" name="Rectangle 2"/>
          <p:cNvSpPr>
            <a:spLocks noChangeArrowheads="1"/>
          </p:cNvSpPr>
          <p:nvPr/>
        </p:nvSpPr>
        <p:spPr bwMode="auto">
          <a:xfrm>
            <a:off x="642910" y="1000108"/>
            <a:ext cx="7643866"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dirty="0" smtClean="0">
                <a:latin typeface="+mj-ea"/>
                <a:ea typeface="+mj-ea"/>
              </a:rPr>
              <a:t>1</a:t>
            </a:r>
            <a:r>
              <a:rPr lang="en-US" altLang="zh-CN" dirty="0" smtClean="0">
                <a:latin typeface="+mj-ea"/>
                <a:ea typeface="+mj-ea"/>
              </a:rPr>
              <a:t>.</a:t>
            </a:r>
            <a:r>
              <a:rPr lang="zh-CN" altLang="en-US" dirty="0" smtClean="0">
                <a:latin typeface="+mj-ea"/>
                <a:ea typeface="+mj-ea"/>
              </a:rPr>
              <a:t>脚本录制完毕后，按</a:t>
            </a:r>
            <a:r>
              <a:rPr lang="en-US" dirty="0" smtClean="0">
                <a:latin typeface="+mj-ea"/>
                <a:ea typeface="+mj-ea"/>
              </a:rPr>
              <a:t>F5</a:t>
            </a:r>
            <a:r>
              <a:rPr lang="zh-CN" altLang="en-US" dirty="0" smtClean="0">
                <a:latin typeface="+mj-ea"/>
                <a:ea typeface="+mj-ea"/>
              </a:rPr>
              <a:t>键，或点击菜单中的   按钮，可以试运行脚本。回放过程中</a:t>
            </a:r>
            <a:r>
              <a:rPr lang="en-US" dirty="0" err="1" smtClean="0">
                <a:latin typeface="+mj-ea"/>
                <a:ea typeface="+mj-ea"/>
              </a:rPr>
              <a:t>VuGen</a:t>
            </a:r>
            <a:r>
              <a:rPr lang="zh-CN" altLang="en-US" dirty="0" smtClean="0">
                <a:latin typeface="+mj-ea"/>
                <a:ea typeface="+mj-ea"/>
              </a:rPr>
              <a:t>在下方同步打印日志。</a:t>
            </a:r>
          </a:p>
        </p:txBody>
      </p:sp>
      <p:pic>
        <p:nvPicPr>
          <p:cNvPr id="9217" name="图片 6"/>
          <p:cNvPicPr>
            <a:picLocks noChangeAspect="1" noChangeArrowheads="1"/>
          </p:cNvPicPr>
          <p:nvPr/>
        </p:nvPicPr>
        <p:blipFill>
          <a:blip r:embed="rId2" cstate="print"/>
          <a:srcRect/>
          <a:stretch>
            <a:fillRect/>
          </a:stretch>
        </p:blipFill>
        <p:spPr bwMode="auto">
          <a:xfrm>
            <a:off x="5286380" y="1071546"/>
            <a:ext cx="276225" cy="247650"/>
          </a:xfrm>
          <a:prstGeom prst="rect">
            <a:avLst/>
          </a:prstGeom>
          <a:noFill/>
        </p:spPr>
      </p:pic>
      <p:pic>
        <p:nvPicPr>
          <p:cNvPr id="7" name="图片 6"/>
          <p:cNvPicPr/>
          <p:nvPr/>
        </p:nvPicPr>
        <p:blipFill>
          <a:blip r:embed="rId3" cstate="print"/>
          <a:srcRect/>
          <a:stretch>
            <a:fillRect/>
          </a:stretch>
        </p:blipFill>
        <p:spPr bwMode="auto">
          <a:xfrm>
            <a:off x="714348" y="1643050"/>
            <a:ext cx="6429420" cy="1500198"/>
          </a:xfrm>
          <a:prstGeom prst="rect">
            <a:avLst/>
          </a:prstGeom>
          <a:noFill/>
          <a:ln w="9525">
            <a:noFill/>
            <a:miter lim="800000"/>
            <a:headEnd/>
            <a:tailEnd/>
          </a:ln>
        </p:spPr>
      </p:pic>
      <p:sp>
        <p:nvSpPr>
          <p:cNvPr id="8" name="矩形 7"/>
          <p:cNvSpPr/>
          <p:nvPr/>
        </p:nvSpPr>
        <p:spPr>
          <a:xfrm>
            <a:off x="4500562" y="4000504"/>
            <a:ext cx="3887862" cy="1200329"/>
          </a:xfrm>
          <a:prstGeom prst="rect">
            <a:avLst/>
          </a:prstGeom>
        </p:spPr>
        <p:txBody>
          <a:bodyPr wrap="square">
            <a:spAutoFit/>
          </a:bodyPr>
          <a:lstStyle/>
          <a:p>
            <a:r>
              <a:rPr lang="en-US" dirty="0" smtClean="0"/>
              <a:t>2.</a:t>
            </a:r>
            <a:r>
              <a:rPr lang="zh-CN" altLang="en-US" dirty="0" smtClean="0"/>
              <a:t>如果需要查看不同的日志形式，可以在脚本页面菜单的</a:t>
            </a:r>
            <a:r>
              <a:rPr lang="en-US" dirty="0" err="1" smtClean="0"/>
              <a:t>vuser</a:t>
            </a:r>
            <a:r>
              <a:rPr lang="en-US" dirty="0" err="1" smtClean="0">
                <a:sym typeface="Wingdings"/>
              </a:rPr>
              <a:t></a:t>
            </a:r>
            <a:r>
              <a:rPr lang="en-US" dirty="0" err="1" smtClean="0"/>
              <a:t>runtime-settings</a:t>
            </a:r>
            <a:r>
              <a:rPr lang="en-US" dirty="0" err="1" smtClean="0">
                <a:sym typeface="Wingdings"/>
              </a:rPr>
              <a:t></a:t>
            </a:r>
            <a:r>
              <a:rPr lang="en-US" dirty="0" err="1" smtClean="0"/>
              <a:t>log</a:t>
            </a:r>
            <a:r>
              <a:rPr lang="zh-CN" altLang="en-US" dirty="0" smtClean="0"/>
              <a:t>选择不同的项，回放脚本时将打印不同级别的日志。</a:t>
            </a:r>
            <a:endParaRPr lang="zh-CN" altLang="en-US" dirty="0"/>
          </a:p>
        </p:txBody>
      </p:sp>
      <p:pic>
        <p:nvPicPr>
          <p:cNvPr id="9" name="图片 8"/>
          <p:cNvPicPr/>
          <p:nvPr/>
        </p:nvPicPr>
        <p:blipFill>
          <a:blip r:embed="rId4" cstate="print"/>
          <a:srcRect/>
          <a:stretch>
            <a:fillRect/>
          </a:stretch>
        </p:blipFill>
        <p:spPr bwMode="auto">
          <a:xfrm>
            <a:off x="714348" y="3214686"/>
            <a:ext cx="3676650" cy="3286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创建</a:t>
            </a:r>
            <a:r>
              <a:rPr lang="en-US" dirty="0" smtClean="0"/>
              <a:t>Vuser</a:t>
            </a:r>
            <a:r>
              <a:rPr lang="zh-CN" altLang="en-US" dirty="0" smtClean="0"/>
              <a:t>脚本</a:t>
            </a:r>
            <a:r>
              <a:rPr lang="en-US" altLang="zh-CN" dirty="0" smtClean="0"/>
              <a:t>—</a:t>
            </a:r>
            <a:r>
              <a:rPr lang="zh-CN" altLang="en-US" dirty="0" smtClean="0"/>
              <a:t>试运行脚本</a:t>
            </a:r>
            <a:endParaRPr lang="en-US" altLang="zh-CN" dirty="0" smtClean="0"/>
          </a:p>
        </p:txBody>
      </p:sp>
      <p:sp>
        <p:nvSpPr>
          <p:cNvPr id="65537" name="Rectangle 1"/>
          <p:cNvSpPr>
            <a:spLocks noChangeArrowheads="1"/>
          </p:cNvSpPr>
          <p:nvPr/>
        </p:nvSpPr>
        <p:spPr bwMode="auto">
          <a:xfrm>
            <a:off x="285720" y="2000240"/>
            <a:ext cx="4071966" cy="9286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j-ea"/>
                <a:ea typeface="+mj-ea"/>
                <a:cs typeface="宋体" pitchFamily="2" charset="-122"/>
              </a:rPr>
              <a:t>3.</a:t>
            </a:r>
            <a:r>
              <a:rPr kumimoji="0" lang="zh-CN" altLang="en-US" b="0" i="0" u="none" strike="noStrike" cap="none" normalizeH="0" baseline="0" dirty="0" smtClean="0">
                <a:ln>
                  <a:noFill/>
                </a:ln>
                <a:solidFill>
                  <a:schemeClr val="tx1"/>
                </a:solidFill>
                <a:effectLst/>
                <a:latin typeface="+mj-ea"/>
                <a:ea typeface="+mj-ea"/>
                <a:cs typeface="宋体" pitchFamily="2" charset="-122"/>
              </a:rPr>
              <a:t>运行结束后，系统会给出相应的运行结果，可以通过</a:t>
            </a:r>
            <a:r>
              <a:rPr kumimoji="0" lang="en-US" altLang="zh-CN" b="0" i="0" u="none" strike="noStrike" cap="none" normalizeH="0" baseline="0" dirty="0" err="1" smtClean="0">
                <a:ln>
                  <a:noFill/>
                </a:ln>
                <a:solidFill>
                  <a:schemeClr val="tx1"/>
                </a:solidFill>
                <a:effectLst/>
                <a:latin typeface="+mj-ea"/>
                <a:ea typeface="+mj-ea"/>
                <a:cs typeface="宋体" pitchFamily="2" charset="-122"/>
              </a:rPr>
              <a:t>View</a:t>
            </a:r>
            <a:r>
              <a:rPr kumimoji="0" lang="en-US" altLang="zh-CN" b="0" i="0" u="none" strike="noStrike" cap="none" normalizeH="0" baseline="0" dirty="0" err="1" smtClean="0">
                <a:ln>
                  <a:noFill/>
                </a:ln>
                <a:solidFill>
                  <a:schemeClr val="tx1"/>
                </a:solidFill>
                <a:effectLst/>
                <a:latin typeface="+mj-ea"/>
                <a:ea typeface="+mj-ea"/>
                <a:cs typeface="宋体" pitchFamily="2" charset="-122"/>
                <a:sym typeface="Wingdings" pitchFamily="2" charset="2"/>
              </a:rPr>
              <a:t></a:t>
            </a:r>
            <a:r>
              <a:rPr kumimoji="0" lang="en-US" altLang="zh-CN" b="0" i="0" u="none" strike="noStrike" cap="none" normalizeH="0" baseline="0" dirty="0" err="1" smtClean="0">
                <a:ln>
                  <a:noFill/>
                </a:ln>
                <a:solidFill>
                  <a:schemeClr val="tx1"/>
                </a:solidFill>
                <a:effectLst/>
                <a:latin typeface="+mj-ea"/>
                <a:ea typeface="+mj-ea"/>
                <a:cs typeface="宋体" pitchFamily="2" charset="-122"/>
              </a:rPr>
              <a:t>Test</a:t>
            </a:r>
            <a:r>
              <a:rPr kumimoji="0" lang="en-US" altLang="zh-CN" b="0" i="0" u="none" strike="noStrike" cap="none" normalizeH="0" baseline="0" dirty="0" smtClean="0">
                <a:ln>
                  <a:noFill/>
                </a:ln>
                <a:solidFill>
                  <a:schemeClr val="tx1"/>
                </a:solidFill>
                <a:effectLst/>
                <a:latin typeface="+mj-ea"/>
                <a:ea typeface="+mj-ea"/>
                <a:cs typeface="宋体" pitchFamily="2" charset="-122"/>
              </a:rPr>
              <a:t> Results</a:t>
            </a:r>
            <a:r>
              <a:rPr kumimoji="0" lang="zh-CN" altLang="en-US" b="0" i="0" u="none" strike="noStrike" cap="none" normalizeH="0" baseline="0" dirty="0" smtClean="0">
                <a:ln>
                  <a:noFill/>
                </a:ln>
                <a:solidFill>
                  <a:schemeClr val="tx1"/>
                </a:solidFill>
                <a:effectLst/>
                <a:latin typeface="+mj-ea"/>
                <a:ea typeface="+mj-ea"/>
                <a:cs typeface="宋体" pitchFamily="2" charset="-122"/>
                <a:sym typeface="Wingdings" pitchFamily="2" charset="2"/>
              </a:rPr>
              <a:t>查看回放结果。</a:t>
            </a:r>
          </a:p>
        </p:txBody>
      </p:sp>
      <p:pic>
        <p:nvPicPr>
          <p:cNvPr id="10" name="图片 9"/>
          <p:cNvPicPr/>
          <p:nvPr/>
        </p:nvPicPr>
        <p:blipFill>
          <a:blip r:embed="rId2" cstate="print"/>
          <a:srcRect/>
          <a:stretch>
            <a:fillRect/>
          </a:stretch>
        </p:blipFill>
        <p:spPr bwMode="auto">
          <a:xfrm>
            <a:off x="4429124" y="1071546"/>
            <a:ext cx="4286280" cy="3357586"/>
          </a:xfrm>
          <a:prstGeom prst="rect">
            <a:avLst/>
          </a:prstGeom>
          <a:noFill/>
          <a:ln w="9525">
            <a:noFill/>
            <a:miter lim="800000"/>
            <a:headEnd/>
            <a:tailEnd/>
          </a:ln>
        </p:spPr>
      </p:pic>
      <p:sp>
        <p:nvSpPr>
          <p:cNvPr id="65538" name="Rectangle 2"/>
          <p:cNvSpPr>
            <a:spLocks noChangeArrowheads="1"/>
          </p:cNvSpPr>
          <p:nvPr/>
        </p:nvSpPr>
        <p:spPr bwMode="auto">
          <a:xfrm>
            <a:off x="357158" y="5572140"/>
            <a:ext cx="8143932"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mj-ea"/>
                <a:ea typeface="+mj-ea"/>
                <a:cs typeface="宋体" pitchFamily="2" charset="-122"/>
              </a:rPr>
              <a:t>    </a:t>
            </a:r>
            <a:r>
              <a:rPr kumimoji="0" lang="zh-CN" b="1" i="0" u="none" strike="noStrike" cap="none" normalizeH="0" baseline="0" dirty="0" smtClean="0">
                <a:ln>
                  <a:noFill/>
                </a:ln>
                <a:solidFill>
                  <a:schemeClr val="tx1"/>
                </a:solidFill>
                <a:effectLst/>
                <a:latin typeface="+mj-ea"/>
                <a:ea typeface="+mj-ea"/>
                <a:cs typeface="宋体" pitchFamily="2" charset="-122"/>
              </a:rPr>
              <a:t>脚本修改完善的工作完成后，将脚本以有意义的单词命名保存在约定的目录当中。</a:t>
            </a:r>
            <a:r>
              <a:rPr kumimoji="0" lang="zh-CN" i="0" u="none" strike="noStrike" cap="none" normalizeH="0" baseline="0" dirty="0" smtClean="0">
                <a:ln>
                  <a:noFill/>
                </a:ln>
                <a:solidFill>
                  <a:schemeClr val="tx2"/>
                </a:solidFill>
                <a:effectLst/>
                <a:latin typeface="+mj-ea"/>
                <a:ea typeface="+mj-ea"/>
                <a:cs typeface="宋体" pitchFamily="2" charset="-122"/>
              </a:rPr>
              <a:t>实例</a:t>
            </a:r>
            <a:r>
              <a:rPr kumimoji="0" lang="zh-CN" altLang="en-US" i="0" u="none" strike="noStrike" cap="none" normalizeH="0" baseline="0" dirty="0" smtClean="0">
                <a:ln>
                  <a:noFill/>
                </a:ln>
                <a:solidFill>
                  <a:schemeClr val="tx2"/>
                </a:solidFill>
                <a:effectLst/>
                <a:latin typeface="+mj-ea"/>
                <a:ea typeface="+mj-ea"/>
                <a:cs typeface="宋体" pitchFamily="2" charset="-122"/>
              </a:rPr>
              <a:t>的脚本</a:t>
            </a:r>
            <a:r>
              <a:rPr kumimoji="0" lang="zh-CN" i="0" u="none" strike="noStrike" cap="none" normalizeH="0" baseline="0" dirty="0" smtClean="0">
                <a:ln>
                  <a:noFill/>
                </a:ln>
                <a:solidFill>
                  <a:schemeClr val="tx2"/>
                </a:solidFill>
                <a:effectLst/>
                <a:latin typeface="+mj-ea"/>
                <a:ea typeface="+mj-ea"/>
                <a:cs typeface="宋体" pitchFamily="2" charset="-122"/>
              </a:rPr>
              <a:t>可以</a:t>
            </a:r>
            <a:r>
              <a:rPr kumimoji="0" lang="zh-CN" altLang="en-US" i="0" u="none" strike="noStrike" cap="none" normalizeH="0" baseline="0" dirty="0" smtClean="0">
                <a:ln>
                  <a:noFill/>
                </a:ln>
                <a:solidFill>
                  <a:schemeClr val="tx2"/>
                </a:solidFill>
                <a:effectLst/>
                <a:latin typeface="+mj-ea"/>
                <a:ea typeface="+mj-ea"/>
                <a:cs typeface="宋体" pitchFamily="2" charset="-122"/>
              </a:rPr>
              <a:t>命名</a:t>
            </a:r>
            <a:r>
              <a:rPr kumimoji="0" lang="zh-CN" i="0" u="none" strike="noStrike" cap="none" normalizeH="0" baseline="0" dirty="0" smtClean="0">
                <a:ln>
                  <a:noFill/>
                </a:ln>
                <a:solidFill>
                  <a:schemeClr val="tx2"/>
                </a:solidFill>
                <a:effectLst/>
                <a:latin typeface="+mj-ea"/>
                <a:ea typeface="+mj-ea"/>
                <a:cs typeface="宋体" pitchFamily="2" charset="-122"/>
              </a:rPr>
              <a:t>为</a:t>
            </a:r>
            <a:r>
              <a:rPr kumimoji="0" lang="en-US" altLang="zh-CN" i="0" u="none" strike="noStrike" cap="none" normalizeH="0" baseline="0" dirty="0" err="1" smtClean="0">
                <a:ln>
                  <a:noFill/>
                </a:ln>
                <a:solidFill>
                  <a:schemeClr val="tx2"/>
                </a:solidFill>
                <a:effectLst/>
                <a:latin typeface="+mj-ea"/>
                <a:ea typeface="+mj-ea"/>
                <a:cs typeface="宋体" pitchFamily="2" charset="-122"/>
              </a:rPr>
              <a:t>AddStore</a:t>
            </a:r>
            <a:r>
              <a:rPr kumimoji="0" lang="zh-CN" altLang="en-US" i="0" u="none" strike="noStrike" cap="none" normalizeH="0" baseline="0" dirty="0" smtClean="0">
                <a:ln>
                  <a:noFill/>
                </a:ln>
                <a:solidFill>
                  <a:schemeClr val="tx2"/>
                </a:solidFill>
                <a:effectLst/>
                <a:latin typeface="+mj-ea"/>
                <a:ea typeface="+mj-ea"/>
                <a:cs typeface="宋体" pitchFamily="2" charset="-122"/>
              </a:rPr>
              <a:t>，保存在</a:t>
            </a:r>
            <a:r>
              <a:rPr kumimoji="0" lang="en-US" altLang="zh-CN" i="0" u="none" strike="noStrike" cap="none" normalizeH="0" baseline="0" dirty="0" smtClean="0">
                <a:ln>
                  <a:noFill/>
                </a:ln>
                <a:solidFill>
                  <a:schemeClr val="tx2"/>
                </a:solidFill>
                <a:effectLst/>
                <a:latin typeface="+mj-ea"/>
                <a:ea typeface="+mj-ea"/>
                <a:cs typeface="宋体" pitchFamily="2" charset="-122"/>
              </a:rPr>
              <a:t>Test_Script</a:t>
            </a:r>
            <a:r>
              <a:rPr kumimoji="0" lang="zh-CN" altLang="en-US" i="0" u="none" strike="noStrike" cap="none" normalizeH="0" baseline="0" dirty="0" smtClean="0">
                <a:ln>
                  <a:noFill/>
                </a:ln>
                <a:solidFill>
                  <a:schemeClr val="tx2"/>
                </a:solidFill>
                <a:effectLst/>
                <a:latin typeface="+mj-ea"/>
                <a:ea typeface="+mj-ea"/>
                <a:cs typeface="宋体" pitchFamily="2" charset="-122"/>
              </a:rPr>
              <a:t>目录下。</a:t>
            </a:r>
          </a:p>
        </p:txBody>
      </p:sp>
      <p:sp>
        <p:nvSpPr>
          <p:cNvPr id="12" name="矩形 11"/>
          <p:cNvSpPr/>
          <p:nvPr/>
        </p:nvSpPr>
        <p:spPr>
          <a:xfrm>
            <a:off x="357158" y="4643446"/>
            <a:ext cx="8072494" cy="923330"/>
          </a:xfrm>
          <a:prstGeom prst="rect">
            <a:avLst/>
          </a:prstGeom>
        </p:spPr>
        <p:txBody>
          <a:bodyPr wrap="square">
            <a:spAutoFit/>
          </a:bodyPr>
          <a:lstStyle/>
          <a:p>
            <a:r>
              <a:rPr lang="zh-CN" altLang="en-US" dirty="0" smtClean="0">
                <a:latin typeface="+mj-ea"/>
                <a:ea typeface="+mj-ea"/>
              </a:rPr>
              <a:t>    在</a:t>
            </a:r>
            <a:r>
              <a:rPr lang="en-US" dirty="0" err="1" smtClean="0">
                <a:latin typeface="+mj-ea"/>
                <a:ea typeface="+mj-ea"/>
              </a:rPr>
              <a:t>VuGen</a:t>
            </a:r>
            <a:r>
              <a:rPr lang="zh-CN" altLang="en-US" dirty="0" smtClean="0">
                <a:latin typeface="+mj-ea"/>
                <a:ea typeface="+mj-ea"/>
              </a:rPr>
              <a:t>中试运行脚本的作用，主要是查看录制的脚本能否正常通过，如果有问题，系统会给出提示信息，并定位到出错的行上，便于用户查找到错误，修改完善测试脚本。</a:t>
            </a:r>
            <a:endParaRPr lang="zh-CN" altLang="en-US" dirty="0">
              <a:latin typeface="+mj-ea"/>
              <a:ea typeface="+mj-ea"/>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9"/>
          <p:cNvGrpSpPr>
            <a:grpSpLocks/>
          </p:cNvGrpSpPr>
          <p:nvPr/>
        </p:nvGrpSpPr>
        <p:grpSpPr bwMode="auto">
          <a:xfrm>
            <a:off x="857224" y="3857628"/>
            <a:ext cx="3714776" cy="2286016"/>
            <a:chOff x="1258" y="1262"/>
            <a:chExt cx="1800" cy="1344"/>
          </a:xfrm>
        </p:grpSpPr>
        <p:sp>
          <p:nvSpPr>
            <p:cNvPr id="6" name="AutoShape 10"/>
            <p:cNvSpPr>
              <a:spLocks noChangeArrowheads="1"/>
            </p:cNvSpPr>
            <p:nvPr/>
          </p:nvSpPr>
          <p:spPr bwMode="gray">
            <a:xfrm>
              <a:off x="1258" y="1262"/>
              <a:ext cx="1800" cy="1344"/>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endParaRPr lang="zh-CN" altLang="en-US" b="1" dirty="0">
                <a:solidFill>
                  <a:schemeClr val="tx2"/>
                </a:solidFill>
                <a:latin typeface="宋体" pitchFamily="2" charset="-122"/>
                <a:ea typeface="宋体" pitchFamily="2" charset="-122"/>
              </a:endParaRPr>
            </a:p>
          </p:txBody>
        </p:sp>
        <p:sp>
          <p:nvSpPr>
            <p:cNvPr id="7" name="Text Box 13"/>
            <p:cNvSpPr txBox="1">
              <a:spLocks noChangeArrowheads="1"/>
            </p:cNvSpPr>
            <p:nvPr/>
          </p:nvSpPr>
          <p:spPr bwMode="gray">
            <a:xfrm>
              <a:off x="1393" y="1886"/>
              <a:ext cx="1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endParaRPr lang="en-US" altLang="zh-CN" sz="2400" dirty="0">
                <a:solidFill>
                  <a:schemeClr val="bg1"/>
                </a:solidFill>
                <a:ea typeface="宋体" charset="-122"/>
              </a:endParaRPr>
            </a:p>
          </p:txBody>
        </p:sp>
      </p:grpSp>
      <p:sp>
        <p:nvSpPr>
          <p:cNvPr id="18434" name="标题 1"/>
          <p:cNvSpPr>
            <a:spLocks noGrp="1"/>
          </p:cNvSpPr>
          <p:nvPr>
            <p:ph type="title"/>
          </p:nvPr>
        </p:nvSpPr>
        <p:spPr/>
        <p:txBody>
          <a:bodyPr/>
          <a:lstStyle/>
          <a:p>
            <a:r>
              <a:rPr lang="zh-CN" altLang="en-US" dirty="0" smtClean="0"/>
              <a:t>定义场景</a:t>
            </a:r>
            <a:endParaRPr lang="en-US" altLang="zh-CN" dirty="0" smtClean="0"/>
          </a:p>
        </p:txBody>
      </p:sp>
      <p:sp>
        <p:nvSpPr>
          <p:cNvPr id="8193" name="Rectangle 1"/>
          <p:cNvSpPr>
            <a:spLocks noChangeArrowheads="1"/>
          </p:cNvSpPr>
          <p:nvPr/>
        </p:nvSpPr>
        <p:spPr bwMode="auto">
          <a:xfrm>
            <a:off x="357158" y="1214422"/>
            <a:ext cx="857256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en-US" altLang="zh-CN" i="0" u="none" strike="noStrike" cap="none" normalizeH="0" baseline="0" dirty="0" smtClean="0">
                <a:ln>
                  <a:noFill/>
                </a:ln>
                <a:solidFill>
                  <a:schemeClr val="tx1"/>
                </a:solidFill>
                <a:effectLst/>
                <a:latin typeface="+mj-ea"/>
                <a:ea typeface="+mj-ea"/>
                <a:cs typeface="宋体" pitchFamily="2" charset="-122"/>
              </a:rPr>
              <a:t>    </a:t>
            </a:r>
            <a:r>
              <a:rPr kumimoji="0" lang="zh-CN" i="0" u="none" strike="noStrike" cap="none" normalizeH="0" baseline="0" dirty="0" smtClean="0">
                <a:ln>
                  <a:noFill/>
                </a:ln>
                <a:solidFill>
                  <a:schemeClr val="tx1"/>
                </a:solidFill>
                <a:effectLst/>
                <a:latin typeface="+mj-ea"/>
                <a:ea typeface="+mj-ea"/>
                <a:cs typeface="宋体" pitchFamily="2" charset="-122"/>
              </a:rPr>
              <a:t>脚本准备完成后，可以根据场景用例设置场景。</a:t>
            </a:r>
            <a:r>
              <a:rPr kumimoji="0" lang="en-US" altLang="zh-CN" i="0" u="none" strike="noStrike" cap="none" normalizeH="0" baseline="0" dirty="0" smtClean="0">
                <a:ln>
                  <a:noFill/>
                </a:ln>
                <a:solidFill>
                  <a:schemeClr val="tx1"/>
                </a:solidFill>
                <a:effectLst/>
                <a:latin typeface="+mj-ea"/>
                <a:ea typeface="+mj-ea"/>
                <a:cs typeface="宋体" pitchFamily="2" charset="-122"/>
              </a:rPr>
              <a:t>Controller</a:t>
            </a:r>
            <a:r>
              <a:rPr kumimoji="0" lang="zh-CN" altLang="en-US" i="0" u="none" strike="noStrike" cap="none" normalizeH="0" baseline="0" dirty="0" smtClean="0">
                <a:ln>
                  <a:noFill/>
                </a:ln>
                <a:solidFill>
                  <a:schemeClr val="tx1"/>
                </a:solidFill>
                <a:effectLst/>
                <a:latin typeface="+mj-ea"/>
                <a:ea typeface="+mj-ea"/>
                <a:cs typeface="宋体" pitchFamily="2" charset="-122"/>
              </a:rPr>
              <a:t>控制器提供了</a:t>
            </a:r>
            <a:r>
              <a:rPr kumimoji="0" lang="zh-CN" altLang="en-US" i="0" u="none" strike="noStrike" cap="none" normalizeH="0" baseline="0" dirty="0" smtClean="0">
                <a:ln>
                  <a:noFill/>
                </a:ln>
                <a:solidFill>
                  <a:srgbClr val="000000"/>
                </a:solidFill>
                <a:effectLst/>
                <a:latin typeface="+mj-ea"/>
                <a:ea typeface="+mj-ea"/>
                <a:cs typeface="宋体" pitchFamily="2" charset="-122"/>
              </a:rPr>
              <a:t>手动</a:t>
            </a:r>
            <a:r>
              <a:rPr kumimoji="0" lang="zh-CN" altLang="en-US" i="0" u="none" strike="noStrike" cap="none" normalizeH="0" baseline="0" dirty="0" smtClean="0">
                <a:ln>
                  <a:noFill/>
                </a:ln>
                <a:solidFill>
                  <a:schemeClr val="tx1"/>
                </a:solidFill>
                <a:effectLst/>
                <a:latin typeface="+mj-ea"/>
                <a:ea typeface="+mj-ea"/>
                <a:cs typeface="宋体" pitchFamily="2" charset="-122"/>
              </a:rPr>
              <a:t>和面向目标两种测试场景。</a:t>
            </a:r>
            <a:endParaRPr kumimoji="0" lang="en-US" altLang="zh-CN" i="0" u="none" strike="noStrike" cap="none" normalizeH="0" baseline="0" dirty="0" smtClean="0">
              <a:ln>
                <a:noFill/>
              </a:ln>
              <a:solidFill>
                <a:schemeClr val="tx1"/>
              </a:solidFill>
              <a:effectLst/>
              <a:latin typeface="+mj-ea"/>
              <a:ea typeface="+mj-ea"/>
              <a:cs typeface="宋体" pitchFamily="2" charset="-122"/>
            </a:endParaRPr>
          </a:p>
          <a:p>
            <a:pPr lvl="0"/>
            <a:r>
              <a:rPr kumimoji="0" lang="zh-CN" altLang="en-US" b="0" i="0" u="none" strike="noStrike" cap="none" normalizeH="0" baseline="0" dirty="0" smtClean="0">
                <a:ln>
                  <a:noFill/>
                </a:ln>
                <a:solidFill>
                  <a:schemeClr val="tx1"/>
                </a:solidFill>
                <a:effectLst/>
                <a:latin typeface="+mj-ea"/>
                <a:ea typeface="+mj-ea"/>
                <a:cs typeface="宋体" pitchFamily="2" charset="-122"/>
              </a:rPr>
              <a:t>    </a:t>
            </a:r>
            <a:r>
              <a:rPr kumimoji="0" lang="zh-CN" altLang="en-US" b="1" i="0" u="none" strike="noStrike" cap="none" normalizeH="0" baseline="0" dirty="0" smtClean="0">
                <a:ln>
                  <a:noFill/>
                </a:ln>
                <a:solidFill>
                  <a:schemeClr val="tx1"/>
                </a:solidFill>
                <a:effectLst/>
                <a:latin typeface="+mj-ea"/>
                <a:ea typeface="+mj-ea"/>
                <a:cs typeface="宋体" pitchFamily="2" charset="-122"/>
              </a:rPr>
              <a:t>手动设计场景</a:t>
            </a:r>
            <a:r>
              <a:rPr kumimoji="0" lang="zh-CN" altLang="en-US" i="0" u="none" strike="noStrike" cap="none" normalizeH="0" baseline="0" dirty="0" smtClean="0">
                <a:ln>
                  <a:noFill/>
                </a:ln>
                <a:solidFill>
                  <a:schemeClr val="tx1"/>
                </a:solidFill>
                <a:effectLst/>
                <a:latin typeface="+mj-ea"/>
                <a:ea typeface="+mj-ea"/>
                <a:cs typeface="宋体" pitchFamily="2" charset="-122"/>
              </a:rPr>
              <a:t>（</a:t>
            </a:r>
            <a:r>
              <a:rPr kumimoji="0" lang="en-US" altLang="zh-CN" i="0" u="none" strike="noStrike" cap="none" normalizeH="0" baseline="0" dirty="0" smtClean="0">
                <a:ln>
                  <a:noFill/>
                </a:ln>
                <a:solidFill>
                  <a:schemeClr val="tx1"/>
                </a:solidFill>
                <a:effectLst/>
                <a:latin typeface="+mj-ea"/>
                <a:ea typeface="+mj-ea"/>
                <a:cs typeface="宋体" pitchFamily="2" charset="-122"/>
              </a:rPr>
              <a:t>Manual Scenario</a:t>
            </a:r>
            <a:r>
              <a:rPr kumimoji="0" lang="zh-CN" altLang="en-US" i="0" u="none" strike="noStrike" cap="none" normalizeH="0" baseline="0" dirty="0" smtClean="0">
                <a:ln>
                  <a:noFill/>
                </a:ln>
                <a:solidFill>
                  <a:schemeClr val="tx1"/>
                </a:solidFill>
                <a:effectLst/>
                <a:latin typeface="+mj-ea"/>
                <a:ea typeface="+mj-ea"/>
                <a:cs typeface="宋体" pitchFamily="2" charset="-122"/>
              </a:rPr>
              <a:t>）</a:t>
            </a:r>
            <a:r>
              <a:rPr kumimoji="0" lang="zh-CN" altLang="en-US" b="0" i="0" u="none" strike="noStrike" cap="none" normalizeH="0" baseline="0" dirty="0" smtClean="0">
                <a:ln>
                  <a:noFill/>
                </a:ln>
                <a:solidFill>
                  <a:schemeClr val="tx1"/>
                </a:solidFill>
                <a:effectLst/>
                <a:latin typeface="+mj-ea"/>
                <a:ea typeface="+mj-ea"/>
                <a:cs typeface="宋体" pitchFamily="2" charset="-122"/>
              </a:rPr>
              <a:t>最大的优点是能够更灵活地按照需求来设计场景模型，使场景能更好地接近用户的真实使用。</a:t>
            </a:r>
            <a:r>
              <a:rPr lang="zh-CN" altLang="en-US" dirty="0" smtClean="0">
                <a:latin typeface="+mj-ea"/>
                <a:cs typeface="宋体" pitchFamily="2" charset="-122"/>
              </a:rPr>
              <a:t>一般情况下使用手动场景设计方法来设计场景。</a:t>
            </a:r>
            <a:endParaRPr kumimoji="0" lang="en-US" altLang="zh-CN" b="0" i="0" u="none" strike="noStrike" cap="none" normalizeH="0" baseline="0" dirty="0" smtClean="0">
              <a:ln>
                <a:noFill/>
              </a:ln>
              <a:solidFill>
                <a:schemeClr val="tx1"/>
              </a:solidFill>
              <a:effectLst/>
              <a:latin typeface="+mj-ea"/>
              <a:ea typeface="+mj-ea"/>
              <a:cs typeface="宋体" pitchFamily="2" charset="-122"/>
            </a:endParaRPr>
          </a:p>
          <a:p>
            <a:pPr lvl="0"/>
            <a:r>
              <a:rPr lang="en-US" altLang="zh-CN" b="1" dirty="0" smtClean="0">
                <a:latin typeface="+mj-ea"/>
                <a:ea typeface="+mj-ea"/>
                <a:cs typeface="宋体" pitchFamily="2" charset="-122"/>
              </a:rPr>
              <a:t>    </a:t>
            </a:r>
            <a:r>
              <a:rPr kumimoji="0" lang="zh-CN" altLang="en-US" b="1" i="0" u="none" strike="noStrike" cap="none" normalizeH="0" baseline="0" dirty="0" smtClean="0">
                <a:ln>
                  <a:noFill/>
                </a:ln>
                <a:solidFill>
                  <a:schemeClr val="tx1"/>
                </a:solidFill>
                <a:effectLst/>
                <a:latin typeface="+mj-ea"/>
                <a:ea typeface="+mj-ea"/>
                <a:cs typeface="宋体" pitchFamily="2" charset="-122"/>
              </a:rPr>
              <a:t>面向目标场</a:t>
            </a:r>
            <a:r>
              <a:rPr lang="zh-CN" altLang="en-US" b="1" dirty="0" smtClean="0">
                <a:latin typeface="+mj-ea"/>
                <a:cs typeface="宋体" pitchFamily="2" charset="-122"/>
              </a:rPr>
              <a:t>景</a:t>
            </a:r>
            <a:r>
              <a:rPr kumimoji="0" lang="zh-CN" altLang="en-US" i="0" u="none" strike="noStrike" cap="none" normalizeH="0" baseline="0" dirty="0" smtClean="0">
                <a:ln>
                  <a:noFill/>
                </a:ln>
                <a:solidFill>
                  <a:schemeClr val="tx1"/>
                </a:solidFill>
                <a:effectLst/>
                <a:latin typeface="+mj-ea"/>
                <a:ea typeface="+mj-ea"/>
                <a:cs typeface="宋体" pitchFamily="2" charset="-122"/>
              </a:rPr>
              <a:t>（</a:t>
            </a:r>
            <a:r>
              <a:rPr kumimoji="0" lang="en-US" altLang="zh-CN" i="0" u="none" strike="noStrike" cap="none" normalizeH="0" baseline="0" dirty="0" smtClean="0">
                <a:ln>
                  <a:noFill/>
                </a:ln>
                <a:solidFill>
                  <a:schemeClr val="tx1"/>
                </a:solidFill>
                <a:effectLst/>
                <a:latin typeface="+mj-ea"/>
                <a:ea typeface="+mj-ea"/>
                <a:cs typeface="宋体" pitchFamily="2" charset="-122"/>
              </a:rPr>
              <a:t>Goal Oriented Scenario</a:t>
            </a:r>
            <a:r>
              <a:rPr kumimoji="0" lang="zh-CN" altLang="en-US" i="0" u="none" strike="noStrike" cap="none" normalizeH="0" baseline="0" dirty="0" smtClean="0">
                <a:ln>
                  <a:noFill/>
                </a:ln>
                <a:solidFill>
                  <a:schemeClr val="tx1"/>
                </a:solidFill>
                <a:effectLst/>
                <a:latin typeface="+mj-ea"/>
                <a:ea typeface="+mj-ea"/>
                <a:cs typeface="宋体" pitchFamily="2" charset="-122"/>
              </a:rPr>
              <a:t>）</a:t>
            </a:r>
            <a:r>
              <a:rPr kumimoji="0" lang="zh-CN" altLang="en-US" b="0" i="0" u="none" strike="noStrike" cap="none" normalizeH="0" baseline="0" dirty="0" smtClean="0">
                <a:ln>
                  <a:noFill/>
                </a:ln>
                <a:solidFill>
                  <a:schemeClr val="tx1"/>
                </a:solidFill>
                <a:effectLst/>
                <a:latin typeface="+mj-ea"/>
                <a:ea typeface="+mj-ea"/>
                <a:cs typeface="宋体" pitchFamily="2" charset="-122"/>
              </a:rPr>
              <a:t>则是测试性能是否能达到预期的目标，在能力规划和能力验证的测试过程中经常使用。</a:t>
            </a:r>
          </a:p>
          <a:p>
            <a:pPr marR="0" lvl="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j-ea"/>
                <a:ea typeface="+mj-ea"/>
                <a:cs typeface="宋体" pitchFamily="2" charset="-122"/>
              </a:rPr>
              <a:t>    </a:t>
            </a:r>
            <a:endParaRPr kumimoji="0" lang="en-US" altLang="zh-CN" b="0" i="0" u="none" strike="noStrike" cap="none" normalizeH="0" baseline="0" dirty="0" smtClean="0">
              <a:ln>
                <a:noFill/>
              </a:ln>
              <a:solidFill>
                <a:schemeClr val="tx1"/>
              </a:solidFill>
              <a:effectLst/>
              <a:latin typeface="+mj-ea"/>
              <a:ea typeface="+mj-ea"/>
              <a:cs typeface="宋体" pitchFamily="2" charset="-122"/>
            </a:endParaRPr>
          </a:p>
          <a:p>
            <a:pPr lvl="0" eaLnBrk="0" hangingPunct="0"/>
            <a:r>
              <a:rPr lang="zh-CN" altLang="en-US" dirty="0" smtClean="0">
                <a:latin typeface="+mj-ea"/>
                <a:cs typeface="宋体" pitchFamily="2" charset="-122"/>
              </a:rPr>
              <a:t>    本次介绍手动设计场景的下述几个步骤</a:t>
            </a:r>
            <a:r>
              <a:rPr kumimoji="0" lang="zh-CN" altLang="en-US" b="0" i="0" u="none" strike="noStrike" cap="none" normalizeH="0" baseline="0" dirty="0" smtClean="0">
                <a:ln>
                  <a:noFill/>
                </a:ln>
                <a:solidFill>
                  <a:schemeClr val="tx1"/>
                </a:solidFill>
                <a:effectLst/>
                <a:latin typeface="+mj-ea"/>
                <a:ea typeface="+mj-ea"/>
                <a:cs typeface="宋体" pitchFamily="2" charset="-122"/>
              </a:rPr>
              <a:t>：</a:t>
            </a:r>
            <a:endParaRPr kumimoji="0" lang="en-US" altLang="zh-CN" b="0" i="0" u="none" strike="noStrike" cap="none" normalizeH="0" baseline="0" dirty="0" smtClean="0">
              <a:ln>
                <a:noFill/>
              </a:ln>
              <a:solidFill>
                <a:schemeClr val="tx1"/>
              </a:solidFill>
              <a:effectLst/>
              <a:latin typeface="+mj-ea"/>
              <a:ea typeface="+mj-ea"/>
              <a:cs typeface="宋体" pitchFamily="2" charset="-122"/>
            </a:endParaRPr>
          </a:p>
          <a:p>
            <a:pPr lvl="0" eaLnBrk="0" hangingPunct="0"/>
            <a:endParaRPr kumimoji="0" lang="en-US" altLang="zh-CN" b="0" i="0" u="none" strike="noStrike" cap="none" normalizeH="0" baseline="0" dirty="0" smtClean="0">
              <a:ln>
                <a:noFill/>
              </a:ln>
              <a:solidFill>
                <a:schemeClr val="tx1"/>
              </a:solidFill>
              <a:effectLst/>
              <a:latin typeface="+mj-ea"/>
              <a:ea typeface="+mj-ea"/>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lang="en-US" altLang="zh-CN" b="1" dirty="0" smtClean="0">
                <a:latin typeface="+mj-ea"/>
                <a:ea typeface="+mj-ea"/>
                <a:cs typeface="宋体" pitchFamily="2" charset="-122"/>
              </a:rPr>
              <a:t>        </a:t>
            </a:r>
            <a:r>
              <a:rPr lang="zh-CN" altLang="en-US" b="1" dirty="0" smtClean="0">
                <a:latin typeface="+mj-ea"/>
                <a:ea typeface="+mj-ea"/>
                <a:cs typeface="宋体" pitchFamily="2" charset="-122"/>
              </a:rPr>
              <a:t>创建场景</a:t>
            </a:r>
            <a:endParaRPr lang="en-US" altLang="zh-CN" b="1" dirty="0" smtClean="0">
              <a:latin typeface="+mj-ea"/>
              <a:ea typeface="+mj-ea"/>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mj-ea"/>
                <a:ea typeface="+mj-ea"/>
                <a:cs typeface="宋体" pitchFamily="2" charset="-122"/>
              </a:rPr>
              <a:t>        </a:t>
            </a:r>
            <a:r>
              <a:rPr kumimoji="0" lang="zh-CN" altLang="en-US" b="1" i="0" u="none" strike="noStrike" cap="none" normalizeH="0" baseline="0" dirty="0" smtClean="0">
                <a:ln>
                  <a:noFill/>
                </a:ln>
                <a:solidFill>
                  <a:schemeClr val="tx1"/>
                </a:solidFill>
                <a:effectLst/>
                <a:latin typeface="+mj-ea"/>
                <a:ea typeface="+mj-ea"/>
                <a:cs typeface="宋体" pitchFamily="2" charset="-122"/>
              </a:rPr>
              <a:t>设置</a:t>
            </a:r>
            <a:r>
              <a:rPr kumimoji="0" lang="en-US" altLang="zh-CN" b="1" i="0" u="none" strike="noStrike" cap="none" normalizeH="0" baseline="0" dirty="0" smtClean="0">
                <a:ln>
                  <a:noFill/>
                </a:ln>
                <a:solidFill>
                  <a:schemeClr val="tx1"/>
                </a:solidFill>
                <a:effectLst/>
                <a:latin typeface="+mj-ea"/>
                <a:ea typeface="+mj-ea"/>
                <a:cs typeface="宋体" pitchFamily="2" charset="-122"/>
              </a:rPr>
              <a:t>schedule</a:t>
            </a:r>
          </a:p>
          <a:p>
            <a:pPr marR="0" lvl="0" algn="l" defTabSz="914400" rtl="0" eaLnBrk="0" fontAlgn="base" latinLnBrk="0" hangingPunct="0">
              <a:lnSpc>
                <a:spcPct val="100000"/>
              </a:lnSpc>
              <a:spcBef>
                <a:spcPct val="0"/>
              </a:spcBef>
              <a:spcAft>
                <a:spcPct val="0"/>
              </a:spcAft>
              <a:buClrTx/>
              <a:buSzTx/>
              <a:buFontTx/>
              <a:buNone/>
              <a:tabLst/>
            </a:pPr>
            <a:r>
              <a:rPr lang="en-US" altLang="zh-CN" b="1" dirty="0" smtClean="0">
                <a:latin typeface="+mj-ea"/>
                <a:ea typeface="+mj-ea"/>
                <a:cs typeface="宋体" pitchFamily="2" charset="-122"/>
              </a:rPr>
              <a:t>        </a:t>
            </a:r>
            <a:r>
              <a:rPr lang="zh-CN" altLang="en-US" b="1" dirty="0" smtClean="0">
                <a:latin typeface="+mj-ea"/>
                <a:ea typeface="+mj-ea"/>
                <a:cs typeface="宋体" pitchFamily="2" charset="-122"/>
              </a:rPr>
              <a:t>设置集合点</a:t>
            </a:r>
            <a:endParaRPr lang="en-US" altLang="zh-CN" b="1" dirty="0" smtClean="0">
              <a:latin typeface="+mj-ea"/>
              <a:ea typeface="+mj-ea"/>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mj-ea"/>
                <a:ea typeface="+mj-ea"/>
                <a:cs typeface="宋体" pitchFamily="2" charset="-122"/>
              </a:rPr>
              <a:t>        </a:t>
            </a:r>
            <a:r>
              <a:rPr kumimoji="0" lang="zh-CN" altLang="en-US" b="1" i="0" u="none" strike="noStrike" cap="none" normalizeH="0" baseline="0" dirty="0" smtClean="0">
                <a:ln>
                  <a:noFill/>
                </a:ln>
                <a:solidFill>
                  <a:schemeClr val="tx1"/>
                </a:solidFill>
                <a:effectLst/>
                <a:latin typeface="+mj-ea"/>
                <a:ea typeface="+mj-ea"/>
                <a:cs typeface="宋体" pitchFamily="2" charset="-122"/>
              </a:rPr>
              <a:t>多机联合产生负载</a:t>
            </a:r>
            <a:endParaRPr kumimoji="0" lang="en-US" altLang="zh-CN" b="1" i="0" u="none" strike="noStrike" cap="none" normalizeH="0" baseline="0" dirty="0" smtClean="0">
              <a:ln>
                <a:noFill/>
              </a:ln>
              <a:solidFill>
                <a:schemeClr val="tx1"/>
              </a:solidFill>
              <a:effectLst/>
              <a:latin typeface="+mj-ea"/>
              <a:ea typeface="+mj-ea"/>
              <a:cs typeface="宋体" pitchFamily="2" charset="-122"/>
            </a:endParaRPr>
          </a:p>
          <a:p>
            <a:pPr lvl="0" eaLnBrk="0" hangingPunct="0"/>
            <a:r>
              <a:rPr kumimoji="0" lang="zh-CN" altLang="en-US" b="1" i="0" u="none" strike="noStrike" cap="none" normalizeH="0" dirty="0" smtClean="0">
                <a:ln>
                  <a:noFill/>
                </a:ln>
                <a:solidFill>
                  <a:schemeClr val="tx1"/>
                </a:solidFill>
                <a:effectLst/>
                <a:latin typeface="+mj-ea"/>
                <a:ea typeface="+mj-ea"/>
                <a:cs typeface="宋体" pitchFamily="2" charset="-122"/>
              </a:rPr>
              <a:t>        </a:t>
            </a:r>
            <a:r>
              <a:rPr kumimoji="0" lang="zh-CN" altLang="en-US" b="1" i="0" u="none" strike="noStrike" cap="none" normalizeH="0" baseline="0" dirty="0" smtClean="0">
                <a:ln>
                  <a:noFill/>
                </a:ln>
                <a:solidFill>
                  <a:schemeClr val="tx1"/>
                </a:solidFill>
                <a:effectLst/>
                <a:latin typeface="+mj-ea"/>
                <a:ea typeface="+mj-ea"/>
                <a:cs typeface="宋体" pitchFamily="2" charset="-122"/>
              </a:rPr>
              <a:t>设置负载均衡</a:t>
            </a:r>
            <a:r>
              <a:rPr kumimoji="0" lang="en-US" altLang="zh-CN" b="1" i="0" u="none" strike="noStrike" cap="none" normalizeH="0" baseline="0" dirty="0" smtClean="0">
                <a:ln>
                  <a:noFill/>
                </a:ln>
                <a:solidFill>
                  <a:schemeClr val="tx1"/>
                </a:solidFill>
                <a:effectLst/>
                <a:latin typeface="+mj-ea"/>
                <a:ea typeface="+mj-ea"/>
                <a:cs typeface="宋体" pitchFamily="2" charset="-122"/>
              </a:rPr>
              <a:t>	</a:t>
            </a:r>
          </a:p>
          <a:p>
            <a:pPr lvl="0" eaLnBrk="0" hangingPunct="0"/>
            <a:r>
              <a:rPr lang="en-US" altLang="zh-CN" b="1" dirty="0" smtClean="0">
                <a:latin typeface="+mj-ea"/>
                <a:ea typeface="+mj-ea"/>
                <a:cs typeface="宋体" pitchFamily="2" charset="-122"/>
              </a:rPr>
              <a:t>        </a:t>
            </a:r>
            <a:r>
              <a:rPr lang="zh-CN" altLang="en-US" b="1" dirty="0" smtClean="0">
                <a:latin typeface="+mj-ea"/>
                <a:ea typeface="+mj-ea"/>
                <a:cs typeface="宋体" pitchFamily="2" charset="-122"/>
              </a:rPr>
              <a:t>设置</a:t>
            </a:r>
            <a:r>
              <a:rPr lang="en-US" altLang="zh-CN" b="1" dirty="0" smtClean="0">
                <a:latin typeface="+mj-ea"/>
                <a:ea typeface="+mj-ea"/>
                <a:cs typeface="宋体" pitchFamily="2" charset="-122"/>
              </a:rPr>
              <a:t>Windows</a:t>
            </a:r>
            <a:r>
              <a:rPr lang="zh-CN" altLang="en-US" b="1" dirty="0" smtClean="0">
                <a:latin typeface="+mj-ea"/>
                <a:ea typeface="+mj-ea"/>
                <a:cs typeface="宋体" pitchFamily="2" charset="-122"/>
              </a:rPr>
              <a:t>资源监控器</a:t>
            </a:r>
            <a:endParaRPr kumimoji="0" lang="en-US" altLang="zh-CN" b="1" i="0" u="none" strike="noStrike" cap="none" normalizeH="0" baseline="0" dirty="0" smtClean="0">
              <a:ln>
                <a:noFill/>
              </a:ln>
              <a:solidFill>
                <a:schemeClr val="tx1"/>
              </a:solidFill>
              <a:effectLst/>
              <a:latin typeface="+mj-ea"/>
              <a:ea typeface="+mj-ea"/>
              <a:cs typeface="宋体"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定义场景</a:t>
            </a:r>
            <a:r>
              <a:rPr lang="en-US" altLang="zh-CN" dirty="0" smtClean="0"/>
              <a:t>—</a:t>
            </a:r>
            <a:r>
              <a:rPr lang="zh-CN" altLang="en-US" dirty="0" smtClean="0"/>
              <a:t>创建场景</a:t>
            </a:r>
            <a:endParaRPr lang="en-US" altLang="zh-CN" dirty="0" smtClean="0"/>
          </a:p>
        </p:txBody>
      </p:sp>
      <p:sp>
        <p:nvSpPr>
          <p:cNvPr id="66568" name="Rectangle 8"/>
          <p:cNvSpPr>
            <a:spLocks noChangeArrowheads="1"/>
          </p:cNvSpPr>
          <p:nvPr/>
        </p:nvSpPr>
        <p:spPr bwMode="auto">
          <a:xfrm>
            <a:off x="357158" y="928670"/>
            <a:ext cx="8358246" cy="18312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ts val="600"/>
              </a:spcAft>
              <a:buClrTx/>
              <a:buSzTx/>
              <a:buFontTx/>
              <a:buNone/>
              <a:tabLst/>
            </a:pPr>
            <a:r>
              <a:rPr kumimoji="0" lang="en-US" altLang="zh-CN" b="0" i="0" u="none" strike="noStrike" cap="none" normalizeH="0" baseline="0" dirty="0" smtClean="0">
                <a:ln>
                  <a:noFill/>
                </a:ln>
                <a:solidFill>
                  <a:schemeClr val="tx1"/>
                </a:solidFill>
                <a:effectLst/>
                <a:latin typeface="+mj-ea"/>
                <a:ea typeface="+mj-ea"/>
                <a:cs typeface="宋体" pitchFamily="2" charset="-122"/>
              </a:rPr>
              <a:t>    Controller</a:t>
            </a:r>
            <a:r>
              <a:rPr kumimoji="0" lang="zh-CN" altLang="en-US" b="0" i="0" u="none" strike="noStrike" cap="none" normalizeH="0" baseline="0" dirty="0" smtClean="0">
                <a:ln>
                  <a:noFill/>
                </a:ln>
                <a:solidFill>
                  <a:schemeClr val="tx1"/>
                </a:solidFill>
                <a:effectLst/>
                <a:latin typeface="+mj-ea"/>
                <a:ea typeface="+mj-ea"/>
                <a:cs typeface="宋体" pitchFamily="2" charset="-122"/>
              </a:rPr>
              <a:t>控制器可以从程序中打开，然后选择保存好的脚本；也可以从</a:t>
            </a:r>
            <a:r>
              <a:rPr kumimoji="0" lang="en-US" altLang="zh-CN" b="0" i="0" u="none" strike="noStrike" cap="none" normalizeH="0" baseline="0" dirty="0" err="1" smtClean="0">
                <a:ln>
                  <a:noFill/>
                </a:ln>
                <a:solidFill>
                  <a:schemeClr val="tx1"/>
                </a:solidFill>
                <a:effectLst/>
                <a:latin typeface="+mj-ea"/>
                <a:ea typeface="+mj-ea"/>
                <a:cs typeface="宋体" pitchFamily="2" charset="-122"/>
              </a:rPr>
              <a:t>VuGen</a:t>
            </a:r>
            <a:r>
              <a:rPr kumimoji="0" lang="zh-CN" altLang="en-US" b="0" i="0" u="none" strike="noStrike" cap="none" normalizeH="0" baseline="0" dirty="0" smtClean="0">
                <a:ln>
                  <a:noFill/>
                </a:ln>
                <a:solidFill>
                  <a:schemeClr val="tx1"/>
                </a:solidFill>
                <a:effectLst/>
                <a:latin typeface="+mj-ea"/>
                <a:ea typeface="+mj-ea"/>
                <a:cs typeface="宋体" pitchFamily="2" charset="-122"/>
              </a:rPr>
              <a:t>中直接连接到该脚本的控制场景。</a:t>
            </a:r>
            <a:endParaRPr kumimoji="0" lang="en-US" altLang="zh-CN" b="0" i="0" u="none" strike="noStrike" cap="none" normalizeH="0" baseline="0" dirty="0" smtClean="0">
              <a:ln>
                <a:noFill/>
              </a:ln>
              <a:solidFill>
                <a:schemeClr val="tx1"/>
              </a:solidFill>
              <a:effectLst/>
              <a:latin typeface="+mj-ea"/>
              <a:ea typeface="+mj-ea"/>
              <a:cs typeface="宋体" pitchFamily="2" charset="-122"/>
            </a:endParaRPr>
          </a:p>
          <a:p>
            <a:pPr marR="0" lvl="0" algn="l"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2"/>
                </a:solidFill>
                <a:effectLst/>
                <a:latin typeface="+mj-ea"/>
                <a:ea typeface="+mj-ea"/>
                <a:cs typeface="宋体" pitchFamily="2" charset="-122"/>
              </a:rPr>
              <a:t>    实例从</a:t>
            </a:r>
            <a:r>
              <a:rPr kumimoji="0" lang="en-US" altLang="zh-CN" b="0" i="0" u="none" strike="noStrike" cap="none" normalizeH="0" baseline="0" dirty="0" err="1" smtClean="0">
                <a:ln>
                  <a:noFill/>
                </a:ln>
                <a:solidFill>
                  <a:schemeClr val="tx2"/>
                </a:solidFill>
                <a:effectLst/>
                <a:latin typeface="+mj-ea"/>
                <a:ea typeface="+mj-ea"/>
                <a:cs typeface="宋体" pitchFamily="2" charset="-122"/>
              </a:rPr>
              <a:t>VuGen</a:t>
            </a:r>
            <a:r>
              <a:rPr kumimoji="0" lang="zh-CN" altLang="en-US" b="0" i="0" u="none" strike="noStrike" cap="none" normalizeH="0" baseline="0" dirty="0" smtClean="0">
                <a:ln>
                  <a:noFill/>
                </a:ln>
                <a:solidFill>
                  <a:schemeClr val="tx2"/>
                </a:solidFill>
                <a:effectLst/>
                <a:latin typeface="+mj-ea"/>
                <a:ea typeface="+mj-ea"/>
                <a:cs typeface="宋体" pitchFamily="2" charset="-122"/>
              </a:rPr>
              <a:t>中启动</a:t>
            </a:r>
            <a:r>
              <a:rPr kumimoji="0" lang="en-US" altLang="zh-CN" b="0" i="0" u="none" strike="noStrike" cap="none" normalizeH="0" baseline="0" dirty="0" smtClean="0">
                <a:ln>
                  <a:noFill/>
                </a:ln>
                <a:solidFill>
                  <a:schemeClr val="tx2"/>
                </a:solidFill>
                <a:effectLst/>
                <a:latin typeface="+mj-ea"/>
                <a:ea typeface="+mj-ea"/>
                <a:cs typeface="宋体" pitchFamily="2" charset="-122"/>
              </a:rPr>
              <a:t>Controller</a:t>
            </a:r>
            <a:r>
              <a:rPr kumimoji="0" lang="zh-CN" altLang="en-US" b="0" i="0" u="none" strike="noStrike" cap="none" normalizeH="0" baseline="0" dirty="0" smtClean="0">
                <a:ln>
                  <a:noFill/>
                </a:ln>
                <a:solidFill>
                  <a:schemeClr val="tx2"/>
                </a:solidFill>
                <a:effectLst/>
                <a:latin typeface="+mj-ea"/>
                <a:ea typeface="+mj-ea"/>
                <a:cs typeface="宋体" pitchFamily="2" charset="-122"/>
              </a:rPr>
              <a:t>的步骤如下：</a:t>
            </a:r>
          </a:p>
          <a:p>
            <a:pPr marR="0" lvl="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j-ea"/>
                <a:ea typeface="+mj-ea"/>
                <a:cs typeface="宋体" pitchFamily="2" charset="-122"/>
              </a:rPr>
              <a:t>1</a:t>
            </a:r>
            <a:r>
              <a:rPr lang="en-US" altLang="zh-CN" dirty="0" smtClean="0">
                <a:latin typeface="+mj-ea"/>
                <a:ea typeface="+mj-ea"/>
                <a:cs typeface="宋体" pitchFamily="2" charset="-122"/>
              </a:rPr>
              <a:t>.</a:t>
            </a:r>
            <a:r>
              <a:rPr kumimoji="0" lang="zh-CN" altLang="en-US" b="0" i="0" u="none" strike="noStrike" cap="none" normalizeH="0" baseline="0" dirty="0" smtClean="0">
                <a:ln>
                  <a:noFill/>
                </a:ln>
                <a:solidFill>
                  <a:schemeClr val="tx1"/>
                </a:solidFill>
                <a:effectLst/>
                <a:latin typeface="+mj-ea"/>
                <a:ea typeface="+mj-ea"/>
                <a:cs typeface="宋体" pitchFamily="2" charset="-122"/>
              </a:rPr>
              <a:t>单击</a:t>
            </a:r>
            <a:r>
              <a:rPr kumimoji="0" lang="en-US" altLang="zh-CN" b="0" i="0" u="none" strike="noStrike" cap="none" normalizeH="0" baseline="0" dirty="0" err="1" smtClean="0">
                <a:ln>
                  <a:noFill/>
                </a:ln>
                <a:solidFill>
                  <a:schemeClr val="tx1"/>
                </a:solidFill>
                <a:effectLst/>
                <a:latin typeface="+mj-ea"/>
                <a:ea typeface="+mj-ea"/>
                <a:cs typeface="宋体" pitchFamily="2" charset="-122"/>
              </a:rPr>
              <a:t>VuGen</a:t>
            </a:r>
            <a:r>
              <a:rPr kumimoji="0" lang="zh-CN" altLang="en-US" b="0" i="0" u="none" strike="noStrike" cap="none" normalizeH="0" baseline="0" dirty="0" smtClean="0">
                <a:ln>
                  <a:noFill/>
                </a:ln>
                <a:solidFill>
                  <a:schemeClr val="tx1"/>
                </a:solidFill>
                <a:effectLst/>
                <a:latin typeface="+mj-ea"/>
                <a:ea typeface="+mj-ea"/>
                <a:cs typeface="宋体" pitchFamily="2" charset="-122"/>
              </a:rPr>
              <a:t>菜单栏的</a:t>
            </a:r>
            <a:r>
              <a:rPr kumimoji="0" lang="en-US" altLang="zh-CN" b="0" i="0" u="none" strike="noStrike" cap="none" normalizeH="0" baseline="0" dirty="0" err="1" smtClean="0">
                <a:ln>
                  <a:noFill/>
                </a:ln>
                <a:solidFill>
                  <a:schemeClr val="tx1"/>
                </a:solidFill>
                <a:effectLst/>
                <a:latin typeface="+mj-ea"/>
                <a:ea typeface="+mj-ea"/>
                <a:cs typeface="宋体" pitchFamily="2" charset="-122"/>
              </a:rPr>
              <a:t>tools</a:t>
            </a:r>
            <a:r>
              <a:rPr kumimoji="0" lang="en-US" altLang="zh-CN" b="0" i="0" u="none" strike="noStrike" cap="none" normalizeH="0" baseline="0" dirty="0" err="1" smtClean="0">
                <a:ln>
                  <a:noFill/>
                </a:ln>
                <a:solidFill>
                  <a:schemeClr val="tx1"/>
                </a:solidFill>
                <a:effectLst/>
                <a:latin typeface="+mj-ea"/>
                <a:ea typeface="+mj-ea"/>
                <a:cs typeface="宋体" pitchFamily="2" charset="-122"/>
                <a:sym typeface="Wingdings" pitchFamily="2" charset="2"/>
              </a:rPr>
              <a:t></a:t>
            </a:r>
            <a:r>
              <a:rPr kumimoji="0" lang="en-US" altLang="zh-CN" b="0" i="0" u="none" strike="noStrike" cap="none" normalizeH="0" baseline="0" dirty="0" err="1" smtClean="0">
                <a:ln>
                  <a:noFill/>
                </a:ln>
                <a:solidFill>
                  <a:schemeClr val="tx1"/>
                </a:solidFill>
                <a:effectLst/>
                <a:latin typeface="+mj-ea"/>
                <a:ea typeface="+mj-ea"/>
                <a:cs typeface="宋体" pitchFamily="2" charset="-122"/>
              </a:rPr>
              <a:t>create</a:t>
            </a:r>
            <a:r>
              <a:rPr kumimoji="0" lang="en-US" altLang="zh-CN" b="0" i="0" u="none" strike="noStrike" cap="none" normalizeH="0" baseline="0" dirty="0" smtClean="0">
                <a:ln>
                  <a:noFill/>
                </a:ln>
                <a:solidFill>
                  <a:schemeClr val="tx1"/>
                </a:solidFill>
                <a:effectLst/>
                <a:latin typeface="+mj-ea"/>
                <a:ea typeface="+mj-ea"/>
                <a:cs typeface="宋体" pitchFamily="2" charset="-122"/>
              </a:rPr>
              <a:t> controller scenario</a:t>
            </a:r>
            <a:r>
              <a:rPr kumimoji="0" lang="zh-CN" altLang="en-US" b="0" i="0" u="none" strike="noStrike" cap="none" normalizeH="0" baseline="0" dirty="0" smtClean="0">
                <a:ln>
                  <a:noFill/>
                </a:ln>
                <a:solidFill>
                  <a:schemeClr val="tx1"/>
                </a:solidFill>
                <a:effectLst/>
                <a:latin typeface="+mj-ea"/>
                <a:ea typeface="+mj-ea"/>
                <a:cs typeface="宋体" pitchFamily="2" charset="-122"/>
                <a:sym typeface="Wingdings" pitchFamily="2" charset="2"/>
              </a:rPr>
              <a:t>。</a:t>
            </a:r>
            <a:endParaRPr kumimoji="0" lang="en-US" altLang="zh-CN" b="0" i="0" u="none" strike="noStrike" cap="none" normalizeH="0" baseline="0" dirty="0" smtClean="0">
              <a:ln>
                <a:noFill/>
              </a:ln>
              <a:solidFill>
                <a:schemeClr val="tx1"/>
              </a:solidFill>
              <a:effectLst/>
              <a:latin typeface="+mj-ea"/>
              <a:ea typeface="+mj-ea"/>
              <a:cs typeface="宋体" pitchFamily="2" charset="-122"/>
              <a:sym typeface="Wingdings" pitchFamily="2" charset="2"/>
            </a:endParaRPr>
          </a:p>
          <a:p>
            <a:pPr eaLnBrk="0" hangingPunct="0"/>
            <a:r>
              <a:rPr lang="en-US" dirty="0" smtClean="0">
                <a:latin typeface="+mj-ea"/>
                <a:ea typeface="+mj-ea"/>
              </a:rPr>
              <a:t>2</a:t>
            </a:r>
            <a:r>
              <a:rPr lang="en-US" altLang="zh-CN" dirty="0" smtClean="0">
                <a:latin typeface="+mj-ea"/>
                <a:ea typeface="+mj-ea"/>
              </a:rPr>
              <a:t>.</a:t>
            </a:r>
            <a:r>
              <a:rPr lang="zh-CN" altLang="en-US" dirty="0" smtClean="0">
                <a:latin typeface="+mj-ea"/>
                <a:ea typeface="+mj-ea"/>
              </a:rPr>
              <a:t>在弹出窗口选择虚拟用户数、运行结果保存目录（按照事先约定选择目录，结果文件的命名最好包含用户数</a:t>
            </a:r>
            <a:r>
              <a:rPr lang="en-US" dirty="0" smtClean="0">
                <a:latin typeface="+mj-ea"/>
                <a:ea typeface="+mj-ea"/>
              </a:rPr>
              <a:t>/</a:t>
            </a:r>
            <a:r>
              <a:rPr lang="zh-CN" altLang="en-US" dirty="0" smtClean="0">
                <a:latin typeface="+mj-ea"/>
                <a:ea typeface="+mj-ea"/>
              </a:rPr>
              <a:t>加压方式</a:t>
            </a:r>
            <a:r>
              <a:rPr lang="en-US" dirty="0" smtClean="0">
                <a:latin typeface="+mj-ea"/>
                <a:ea typeface="+mj-ea"/>
              </a:rPr>
              <a:t>/</a:t>
            </a:r>
            <a:r>
              <a:rPr lang="zh-CN" altLang="en-US" dirty="0" smtClean="0">
                <a:latin typeface="+mj-ea"/>
                <a:ea typeface="+mj-ea"/>
              </a:rPr>
              <a:t>场景名）、负载产生的负载机所在地。</a:t>
            </a:r>
          </a:p>
        </p:txBody>
      </p:sp>
      <p:pic>
        <p:nvPicPr>
          <p:cNvPr id="66569" name="Picture 9"/>
          <p:cNvPicPr>
            <a:picLocks noChangeAspect="1" noChangeArrowheads="1"/>
          </p:cNvPicPr>
          <p:nvPr/>
        </p:nvPicPr>
        <p:blipFill>
          <a:blip r:embed="rId2" cstate="print"/>
          <a:srcRect/>
          <a:stretch>
            <a:fillRect/>
          </a:stretch>
        </p:blipFill>
        <p:spPr bwMode="auto">
          <a:xfrm>
            <a:off x="971600" y="2788685"/>
            <a:ext cx="5857875" cy="2905125"/>
          </a:xfrm>
          <a:prstGeom prst="rect">
            <a:avLst/>
          </a:prstGeom>
          <a:noFill/>
          <a:ln w="9525">
            <a:noFill/>
            <a:miter lim="800000"/>
            <a:headEnd/>
            <a:tailEnd/>
          </a:ln>
          <a:effectLst/>
        </p:spPr>
      </p:pic>
      <p:sp>
        <p:nvSpPr>
          <p:cNvPr id="66570" name="Rectangle 10"/>
          <p:cNvSpPr>
            <a:spLocks noChangeArrowheads="1"/>
          </p:cNvSpPr>
          <p:nvPr/>
        </p:nvSpPr>
        <p:spPr bwMode="auto">
          <a:xfrm>
            <a:off x="357158" y="5715016"/>
            <a:ext cx="8143932"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2"/>
                </a:solidFill>
                <a:effectLst/>
                <a:latin typeface="+mj-ea"/>
                <a:ea typeface="+mj-ea"/>
                <a:cs typeface="宋体" pitchFamily="2" charset="-122"/>
              </a:rPr>
              <a:t>    </a:t>
            </a:r>
            <a:r>
              <a:rPr kumimoji="0" lang="zh-CN" b="0" i="0" u="none" strike="noStrike" cap="none" normalizeH="0" baseline="0" dirty="0" smtClean="0">
                <a:ln>
                  <a:noFill/>
                </a:ln>
                <a:solidFill>
                  <a:schemeClr val="tx2"/>
                </a:solidFill>
                <a:effectLst/>
                <a:latin typeface="+mj-ea"/>
                <a:ea typeface="+mj-ea"/>
                <a:cs typeface="宋体" pitchFamily="2" charset="-122"/>
              </a:rPr>
              <a:t>实例</a:t>
            </a:r>
            <a:r>
              <a:rPr kumimoji="0" lang="zh-CN" altLang="en-US" b="0" i="0" u="none" strike="noStrike" cap="none" normalizeH="0" baseline="0" dirty="0" smtClean="0">
                <a:ln>
                  <a:noFill/>
                </a:ln>
                <a:solidFill>
                  <a:schemeClr val="tx2"/>
                </a:solidFill>
                <a:effectLst/>
                <a:latin typeface="+mj-ea"/>
                <a:ea typeface="+mj-ea"/>
                <a:cs typeface="宋体" pitchFamily="2" charset="-122"/>
              </a:rPr>
              <a:t>的结果文件</a:t>
            </a:r>
            <a:r>
              <a:rPr kumimoji="0" lang="zh-CN" b="0" i="0" u="none" strike="noStrike" cap="none" normalizeH="0" baseline="0" dirty="0" smtClean="0">
                <a:ln>
                  <a:noFill/>
                </a:ln>
                <a:solidFill>
                  <a:schemeClr val="tx2"/>
                </a:solidFill>
                <a:effectLst/>
                <a:latin typeface="+mj-ea"/>
                <a:ea typeface="+mj-ea"/>
                <a:cs typeface="宋体" pitchFamily="2" charset="-122"/>
              </a:rPr>
              <a:t>可以命名为：</a:t>
            </a:r>
            <a:r>
              <a:rPr kumimoji="0" lang="en-US" altLang="zh-CN" b="0" i="0" u="none" strike="noStrike" cap="none" normalizeH="0" baseline="0" dirty="0" smtClean="0">
                <a:ln>
                  <a:noFill/>
                </a:ln>
                <a:solidFill>
                  <a:schemeClr val="tx2"/>
                </a:solidFill>
                <a:effectLst/>
                <a:latin typeface="+mj-ea"/>
                <a:ea typeface="+mj-ea"/>
                <a:cs typeface="宋体" pitchFamily="2" charset="-122"/>
              </a:rPr>
              <a:t>ADDStore_Result_InstantandGradual_10</a:t>
            </a:r>
            <a:r>
              <a:rPr kumimoji="0" lang="zh-CN" altLang="en-US" b="0" i="0" u="none" strike="noStrike" cap="none" normalizeH="0" baseline="0" dirty="0" smtClean="0">
                <a:ln>
                  <a:noFill/>
                </a:ln>
                <a:solidFill>
                  <a:schemeClr val="tx2"/>
                </a:solidFill>
                <a:effectLst/>
                <a:latin typeface="+mj-ea"/>
                <a:ea typeface="+mj-ea"/>
                <a:cs typeface="宋体" pitchFamily="2" charset="-122"/>
              </a:rPr>
              <a:t>，保存至</a:t>
            </a:r>
            <a:r>
              <a:rPr kumimoji="0" lang="en-US" altLang="zh-CN" b="0" i="0" u="none" strike="noStrike" cap="none" normalizeH="0" baseline="0" dirty="0" err="1" smtClean="0">
                <a:ln>
                  <a:noFill/>
                </a:ln>
                <a:solidFill>
                  <a:schemeClr val="tx2"/>
                </a:solidFill>
                <a:effectLst/>
                <a:latin typeface="+mj-ea"/>
                <a:ea typeface="+mj-ea"/>
                <a:cs typeface="宋体" pitchFamily="2" charset="-122"/>
              </a:rPr>
              <a:t>Test_Scenario_Result</a:t>
            </a:r>
            <a:r>
              <a:rPr kumimoji="0" lang="zh-CN" altLang="en-US" b="0" i="0" u="none" strike="noStrike" cap="none" normalizeH="0" baseline="0" dirty="0" smtClean="0">
                <a:ln>
                  <a:noFill/>
                </a:ln>
                <a:solidFill>
                  <a:schemeClr val="tx2"/>
                </a:solidFill>
                <a:effectLst/>
                <a:latin typeface="+mj-ea"/>
                <a:ea typeface="+mj-ea"/>
                <a:cs typeface="宋体" pitchFamily="2" charset="-122"/>
              </a:rPr>
              <a:t>目录下。</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pPr eaLnBrk="1" hangingPunct="1"/>
            <a:r>
              <a:rPr lang="zh-CN" altLang="en-US" smtClean="0"/>
              <a:t>性能问题</a:t>
            </a:r>
          </a:p>
        </p:txBody>
      </p:sp>
      <p:sp>
        <p:nvSpPr>
          <p:cNvPr id="5" name="内容占位符 2"/>
          <p:cNvSpPr>
            <a:spLocks noGrp="1"/>
          </p:cNvSpPr>
          <p:nvPr>
            <p:ph idx="1"/>
          </p:nvPr>
        </p:nvSpPr>
        <p:spPr/>
        <p:txBody>
          <a:bodyPr/>
          <a:lstStyle/>
          <a:p>
            <a:pPr marL="0" indent="0" eaLnBrk="1" hangingPunct="1">
              <a:buFont typeface="Wingdings" pitchFamily="2" charset="2"/>
              <a:buNone/>
              <a:defRPr/>
            </a:pPr>
            <a:r>
              <a:rPr lang="zh-CN" altLang="en-US" sz="1800" dirty="0" smtClean="0">
                <a:solidFill>
                  <a:srgbClr val="FF0000"/>
                </a:solidFill>
                <a:latin typeface="+mj-ea"/>
                <a:ea typeface="+mj-ea"/>
              </a:rPr>
              <a:t>●</a:t>
            </a:r>
            <a:r>
              <a:rPr lang="zh-CN" altLang="en-US" sz="2000" dirty="0" smtClean="0">
                <a:solidFill>
                  <a:srgbClr val="FF0000"/>
                </a:solidFill>
                <a:latin typeface="+mj-ea"/>
                <a:ea typeface="+mj-ea"/>
              </a:rPr>
              <a:t> </a:t>
            </a:r>
            <a:r>
              <a:rPr lang="zh-CN" altLang="en-US" sz="2000" dirty="0" smtClean="0">
                <a:latin typeface="宋体" pitchFamily="2" charset="-122"/>
                <a:ea typeface="宋体" pitchFamily="2" charset="-122"/>
              </a:rPr>
              <a:t>计算</a:t>
            </a:r>
            <a:endParaRPr lang="en-US" altLang="zh-CN" sz="2000" dirty="0" smtClean="0">
              <a:latin typeface="宋体" pitchFamily="2" charset="-122"/>
              <a:ea typeface="宋体" pitchFamily="2" charset="-122"/>
            </a:endParaRPr>
          </a:p>
          <a:p>
            <a:pPr marL="0" indent="0" eaLnBrk="1" hangingPunct="1">
              <a:buFont typeface="Wingdings" pitchFamily="2" charset="2"/>
              <a:buNone/>
              <a:defRPr/>
            </a:pPr>
            <a:r>
              <a:rPr lang="en-US" altLang="zh-CN" sz="2000" dirty="0" smtClean="0">
                <a:latin typeface="宋体" pitchFamily="2" charset="-122"/>
                <a:ea typeface="宋体" pitchFamily="2" charset="-122"/>
              </a:rPr>
              <a:t> √</a:t>
            </a:r>
            <a:r>
              <a:rPr lang="zh-CN" altLang="en-US" sz="2000" dirty="0" smtClean="0">
                <a:latin typeface="宋体" pitchFamily="2" charset="-122"/>
                <a:ea typeface="宋体" pitchFamily="2" charset="-122"/>
              </a:rPr>
              <a:t>每秒平均浏览量：</a:t>
            </a:r>
            <a:r>
              <a:rPr lang="en-US" altLang="zh-CN" sz="2000" dirty="0" smtClean="0">
                <a:latin typeface="宋体" pitchFamily="2" charset="-122"/>
                <a:ea typeface="宋体" pitchFamily="2" charset="-122"/>
              </a:rPr>
              <a:t>2200</a:t>
            </a:r>
            <a:r>
              <a:rPr lang="zh-CN" altLang="en-US" sz="2000" dirty="0" smtClean="0">
                <a:latin typeface="宋体" pitchFamily="2" charset="-122"/>
                <a:ea typeface="宋体" pitchFamily="2" charset="-122"/>
              </a:rPr>
              <a:t>次</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秒以上</a:t>
            </a:r>
            <a:endParaRPr lang="en-US" altLang="zh-CN" sz="2000" dirty="0" smtClean="0">
              <a:latin typeface="宋体" pitchFamily="2" charset="-122"/>
              <a:ea typeface="宋体" pitchFamily="2" charset="-122"/>
            </a:endParaRPr>
          </a:p>
          <a:p>
            <a:pPr marL="0" indent="0" eaLnBrk="1" hangingPunct="1">
              <a:buFont typeface="Wingdings" pitchFamily="2" charset="2"/>
              <a:buNone/>
              <a:defRPr/>
            </a:pPr>
            <a:r>
              <a:rPr lang="en-US" altLang="zh-CN" sz="2000" dirty="0" smtClean="0">
                <a:latin typeface="宋体" pitchFamily="2" charset="-122"/>
                <a:ea typeface="宋体" pitchFamily="2" charset="-122"/>
              </a:rPr>
              <a:t>    </a:t>
            </a:r>
            <a:r>
              <a:rPr lang="zh-CN" altLang="en-US" sz="2000" dirty="0" smtClean="0">
                <a:latin typeface="宋体" pitchFamily="2" charset="-122"/>
                <a:ea typeface="宋体" pitchFamily="2" charset="-122"/>
              </a:rPr>
              <a:t>●浏览量（</a:t>
            </a:r>
            <a:r>
              <a:rPr lang="en-US" altLang="zh-CN" sz="2000" dirty="0" smtClean="0">
                <a:latin typeface="宋体" pitchFamily="2" charset="-122"/>
                <a:ea typeface="宋体" pitchFamily="2" charset="-122"/>
              </a:rPr>
              <a:t>PV</a:t>
            </a:r>
            <a:r>
              <a:rPr lang="zh-CN" altLang="en-US" sz="2000" dirty="0" smtClean="0">
                <a:latin typeface="宋体" pitchFamily="2" charset="-122"/>
                <a:ea typeface="宋体" pitchFamily="2" charset="-122"/>
              </a:rPr>
              <a:t>，</a:t>
            </a:r>
            <a:r>
              <a:rPr lang="en-US" altLang="zh-CN" sz="2000" dirty="0" err="1" smtClean="0">
                <a:latin typeface="宋体" pitchFamily="2" charset="-122"/>
                <a:ea typeface="宋体" pitchFamily="2" charset="-122"/>
              </a:rPr>
              <a:t>PageView</a:t>
            </a:r>
            <a:r>
              <a:rPr lang="zh-CN" altLang="en-US" sz="2000" dirty="0" smtClean="0">
                <a:latin typeface="宋体" pitchFamily="2" charset="-122"/>
                <a:ea typeface="宋体" pitchFamily="2" charset="-122"/>
              </a:rPr>
              <a:t>）：即页面访问量或点击量，用户每次刷新即被计算一次。</a:t>
            </a:r>
            <a:endParaRPr lang="en-US" altLang="zh-CN" sz="2000" dirty="0" smtClean="0">
              <a:latin typeface="宋体" pitchFamily="2" charset="-122"/>
              <a:ea typeface="宋体" pitchFamily="2" charset="-122"/>
            </a:endParaRPr>
          </a:p>
          <a:p>
            <a:pPr marL="0" indent="0" eaLnBrk="1" hangingPunct="1">
              <a:buFont typeface="Wingdings" pitchFamily="2" charset="2"/>
              <a:buNone/>
              <a:defRPr/>
            </a:pPr>
            <a:r>
              <a:rPr lang="zh-CN" altLang="en-US" sz="2000" dirty="0" smtClean="0">
                <a:latin typeface="宋体" pitchFamily="2" charset="-122"/>
                <a:ea typeface="宋体" pitchFamily="2" charset="-122"/>
              </a:rPr>
              <a:t> </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购票申请：</a:t>
            </a:r>
            <a:r>
              <a:rPr lang="en-US" altLang="zh-CN" sz="2000" dirty="0" smtClean="0">
                <a:latin typeface="宋体" pitchFamily="2" charset="-122"/>
                <a:ea typeface="宋体" pitchFamily="2" charset="-122"/>
              </a:rPr>
              <a:t>200000</a:t>
            </a:r>
            <a:r>
              <a:rPr lang="zh-CN" altLang="en-US" sz="2000" dirty="0" smtClean="0">
                <a:latin typeface="宋体" pitchFamily="2" charset="-122"/>
                <a:ea typeface="宋体" pitchFamily="2" charset="-122"/>
              </a:rPr>
              <a:t>张</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秒以上</a:t>
            </a:r>
            <a:endParaRPr lang="en-US" altLang="zh-CN" sz="2000" dirty="0" smtClean="0">
              <a:latin typeface="宋体" pitchFamily="2" charset="-122"/>
              <a:ea typeface="宋体" pitchFamily="2" charset="-122"/>
            </a:endParaRPr>
          </a:p>
          <a:p>
            <a:pPr marL="0" indent="0" eaLnBrk="1" hangingPunct="1">
              <a:buFont typeface="Wingdings" pitchFamily="2" charset="2"/>
              <a:buNone/>
              <a:defRPr/>
            </a:pPr>
            <a:r>
              <a:rPr lang="zh-CN" altLang="en-US" sz="2000" dirty="0" smtClean="0">
                <a:latin typeface="宋体" pitchFamily="2" charset="-122"/>
                <a:ea typeface="宋体" pitchFamily="2" charset="-122"/>
              </a:rPr>
              <a:t> </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自身设计浏览量：</a:t>
            </a:r>
            <a:r>
              <a:rPr lang="en-US" altLang="zh-CN" sz="2000" dirty="0" smtClean="0">
                <a:latin typeface="宋体" pitchFamily="2" charset="-122"/>
                <a:ea typeface="宋体" pitchFamily="2" charset="-122"/>
              </a:rPr>
              <a:t>100</a:t>
            </a:r>
            <a:r>
              <a:rPr lang="zh-CN" altLang="en-US" sz="2000" dirty="0" smtClean="0">
                <a:latin typeface="宋体" pitchFamily="2" charset="-122"/>
                <a:ea typeface="宋体" pitchFamily="2" charset="-122"/>
              </a:rPr>
              <a:t>万次</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小时</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浏览量</a:t>
            </a:r>
            <a:r>
              <a:rPr lang="en-US" altLang="zh-CN" sz="2000" dirty="0" smtClean="0">
                <a:latin typeface="宋体" pitchFamily="2" charset="-122"/>
                <a:ea typeface="宋体" pitchFamily="2" charset="-122"/>
              </a:rPr>
              <a:t>280 /</a:t>
            </a:r>
            <a:r>
              <a:rPr lang="zh-CN" altLang="en-US" sz="2000" dirty="0" smtClean="0">
                <a:latin typeface="宋体" pitchFamily="2" charset="-122"/>
                <a:ea typeface="宋体" pitchFamily="2" charset="-122"/>
              </a:rPr>
              <a:t>秒</a:t>
            </a:r>
            <a:endParaRPr lang="en-US" altLang="zh-CN" sz="2000" dirty="0" smtClean="0">
              <a:latin typeface="宋体" pitchFamily="2" charset="-122"/>
              <a:ea typeface="宋体" pitchFamily="2" charset="-122"/>
            </a:endParaRPr>
          </a:p>
          <a:p>
            <a:pPr marL="0" indent="0" eaLnBrk="1" hangingPunct="1">
              <a:buFont typeface="Wingdings" pitchFamily="2" charset="2"/>
              <a:buNone/>
              <a:defRPr/>
            </a:pPr>
            <a:r>
              <a:rPr lang="zh-CN" altLang="en-US" sz="1800" dirty="0" smtClean="0">
                <a:solidFill>
                  <a:srgbClr val="FF0000"/>
                </a:solidFill>
                <a:latin typeface="宋体" pitchFamily="2" charset="-122"/>
                <a:ea typeface="宋体" pitchFamily="2" charset="-122"/>
              </a:rPr>
              <a:t>●</a:t>
            </a:r>
            <a:r>
              <a:rPr lang="zh-CN" altLang="en-US" sz="2000" dirty="0" smtClean="0">
                <a:solidFill>
                  <a:srgbClr val="FF0000"/>
                </a:solidFill>
                <a:latin typeface="宋体" pitchFamily="2" charset="-122"/>
                <a:ea typeface="宋体" pitchFamily="2" charset="-122"/>
              </a:rPr>
              <a:t> </a:t>
            </a:r>
            <a:r>
              <a:rPr lang="zh-CN" altLang="en-US" sz="2000" dirty="0" smtClean="0">
                <a:latin typeface="宋体" pitchFamily="2" charset="-122"/>
                <a:ea typeface="宋体" pitchFamily="2" charset="-122"/>
              </a:rPr>
              <a:t>反应出的问题</a:t>
            </a:r>
            <a:endParaRPr lang="en-US" altLang="zh-CN" sz="2000" dirty="0" smtClean="0">
              <a:latin typeface="宋体" pitchFamily="2" charset="-122"/>
              <a:ea typeface="宋体" pitchFamily="2" charset="-122"/>
            </a:endParaRPr>
          </a:p>
          <a:p>
            <a:pPr marL="0" indent="0" eaLnBrk="1" hangingPunct="1">
              <a:buFont typeface="Wingdings" pitchFamily="2" charset="2"/>
              <a:buNone/>
              <a:defRPr/>
            </a:pPr>
            <a:r>
              <a:rPr lang="en-US" altLang="zh-CN" sz="2000" dirty="0" smtClean="0">
                <a:latin typeface="宋体" pitchFamily="2" charset="-122"/>
                <a:ea typeface="宋体" pitchFamily="2" charset="-122"/>
              </a:rPr>
              <a:t> √</a:t>
            </a:r>
            <a:r>
              <a:rPr lang="zh-CN" altLang="en-US" sz="2000" dirty="0" smtClean="0">
                <a:latin typeface="宋体" pitchFamily="2" charset="-122"/>
                <a:ea typeface="宋体" pitchFamily="2" charset="-122"/>
              </a:rPr>
              <a:t>需求问题</a:t>
            </a:r>
            <a:endParaRPr lang="en-US" altLang="zh-CN" sz="2000" dirty="0" smtClean="0">
              <a:latin typeface="宋体" pitchFamily="2" charset="-122"/>
              <a:ea typeface="宋体" pitchFamily="2" charset="-122"/>
            </a:endParaRPr>
          </a:p>
          <a:p>
            <a:pPr marL="0" indent="0" eaLnBrk="1" hangingPunct="1">
              <a:buFont typeface="Wingdings" pitchFamily="2" charset="2"/>
              <a:buNone/>
              <a:defRPr/>
            </a:pPr>
            <a:r>
              <a:rPr lang="zh-CN" altLang="en-US" sz="2000" dirty="0" smtClean="0">
                <a:latin typeface="宋体" pitchFamily="2" charset="-122"/>
                <a:ea typeface="宋体" pitchFamily="2" charset="-122"/>
              </a:rPr>
              <a:t> </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浏览量和提交申请不是同一个数量级</a:t>
            </a:r>
          </a:p>
        </p:txBody>
      </p:sp>
    </p:spTree>
    <p:extLst>
      <p:ext uri="{BB962C8B-B14F-4D97-AF65-F5344CB8AC3E}">
        <p14:creationId xmlns:p14="http://schemas.microsoft.com/office/powerpoint/2010/main" val="37333564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定义场景</a:t>
            </a:r>
            <a:r>
              <a:rPr lang="en-US" altLang="zh-CN" dirty="0" smtClean="0"/>
              <a:t>—</a:t>
            </a:r>
            <a:r>
              <a:rPr lang="zh-CN" altLang="en-US" dirty="0" smtClean="0"/>
              <a:t>创建场景</a:t>
            </a:r>
            <a:endParaRPr lang="en-US" altLang="zh-CN" dirty="0" smtClean="0"/>
          </a:p>
        </p:txBody>
      </p:sp>
      <p:sp>
        <p:nvSpPr>
          <p:cNvPr id="74753" name="Rectangle 1"/>
          <p:cNvSpPr>
            <a:spLocks noChangeArrowheads="1"/>
          </p:cNvSpPr>
          <p:nvPr/>
        </p:nvSpPr>
        <p:spPr bwMode="auto">
          <a:xfrm>
            <a:off x="214282" y="928670"/>
            <a:ext cx="7821372"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indent="247650"/>
            <a:r>
              <a:rPr kumimoji="0" lang="en-US" altLang="zh-CN" b="0" i="0" u="none" strike="noStrike" cap="none" normalizeH="0" baseline="0" dirty="0" smtClean="0">
                <a:ln>
                  <a:noFill/>
                </a:ln>
                <a:solidFill>
                  <a:schemeClr val="tx1"/>
                </a:solidFill>
                <a:effectLst/>
                <a:latin typeface="+mj-ea"/>
                <a:ea typeface="+mj-ea"/>
                <a:cs typeface="宋体" pitchFamily="2" charset="-122"/>
              </a:rPr>
              <a:t>3</a:t>
            </a:r>
            <a:r>
              <a:rPr lang="en-US" altLang="zh-CN" dirty="0" smtClean="0">
                <a:latin typeface="+mj-ea"/>
                <a:ea typeface="+mj-ea"/>
                <a:cs typeface="宋体" pitchFamily="2" charset="-122"/>
              </a:rPr>
              <a:t>.</a:t>
            </a:r>
            <a:r>
              <a:rPr lang="zh-CN" altLang="en-US" dirty="0" smtClean="0">
                <a:latin typeface="+mj-ea"/>
              </a:rPr>
              <a:t>在</a:t>
            </a:r>
            <a:r>
              <a:rPr lang="en-US" altLang="zh-CN" dirty="0" smtClean="0">
                <a:latin typeface="+mj-ea"/>
              </a:rPr>
              <a:t>C</a:t>
            </a:r>
            <a:r>
              <a:rPr lang="en-US" altLang="zh-CN" dirty="0" smtClean="0">
                <a:latin typeface="+mj-ea"/>
                <a:cs typeface="宋体" pitchFamily="2" charset="-122"/>
              </a:rPr>
              <a:t>reate Scenario</a:t>
            </a:r>
            <a:r>
              <a:rPr lang="zh-CN" altLang="en-US" dirty="0" smtClean="0">
                <a:latin typeface="+mj-ea"/>
                <a:cs typeface="宋体" pitchFamily="2" charset="-122"/>
              </a:rPr>
              <a:t>窗口中</a:t>
            </a:r>
            <a:r>
              <a:rPr kumimoji="0" lang="zh-CN" altLang="en-US" b="0" i="0" u="none" strike="noStrike" cap="none" normalizeH="0" baseline="0" dirty="0" smtClean="0">
                <a:ln>
                  <a:noFill/>
                </a:ln>
                <a:solidFill>
                  <a:schemeClr val="tx1"/>
                </a:solidFill>
                <a:effectLst/>
                <a:latin typeface="+mj-ea"/>
                <a:ea typeface="+mj-ea"/>
                <a:cs typeface="宋体" pitchFamily="2" charset="-122"/>
              </a:rPr>
              <a:t>点击</a:t>
            </a:r>
            <a:r>
              <a:rPr kumimoji="0" lang="en-US" altLang="zh-CN" b="0" i="0" u="none" strike="noStrike" cap="none" normalizeH="0" baseline="0" dirty="0" smtClean="0">
                <a:ln>
                  <a:noFill/>
                </a:ln>
                <a:solidFill>
                  <a:schemeClr val="tx1"/>
                </a:solidFill>
                <a:effectLst/>
                <a:latin typeface="+mj-ea"/>
                <a:ea typeface="+mj-ea"/>
                <a:cs typeface="宋体" pitchFamily="2" charset="-122"/>
              </a:rPr>
              <a:t>OK</a:t>
            </a:r>
            <a:r>
              <a:rPr kumimoji="0" lang="zh-CN" altLang="en-US" b="0" i="0" u="none" strike="noStrike" cap="none" normalizeH="0" baseline="0" dirty="0" smtClean="0">
                <a:ln>
                  <a:noFill/>
                </a:ln>
                <a:solidFill>
                  <a:schemeClr val="tx1"/>
                </a:solidFill>
                <a:effectLst/>
                <a:latin typeface="+mj-ea"/>
                <a:ea typeface="+mj-ea"/>
                <a:cs typeface="宋体" pitchFamily="2" charset="-122"/>
              </a:rPr>
              <a:t>，链接启动</a:t>
            </a:r>
            <a:r>
              <a:rPr kumimoji="0" lang="en-US" altLang="zh-CN" b="0" i="0" u="none" strike="noStrike" cap="none" normalizeH="0" baseline="0" dirty="0" smtClean="0">
                <a:ln>
                  <a:noFill/>
                </a:ln>
                <a:solidFill>
                  <a:schemeClr val="tx1"/>
                </a:solidFill>
                <a:effectLst/>
                <a:latin typeface="+mj-ea"/>
                <a:ea typeface="+mj-ea"/>
                <a:cs typeface="宋体" pitchFamily="2" charset="-122"/>
              </a:rPr>
              <a:t>LoadRunner Controller</a:t>
            </a:r>
            <a:r>
              <a:rPr kumimoji="0" lang="zh-CN" altLang="en-US" b="0" i="0" u="none" strike="noStrike" cap="none" normalizeH="0" baseline="0" dirty="0" smtClean="0">
                <a:ln>
                  <a:noFill/>
                </a:ln>
                <a:solidFill>
                  <a:schemeClr val="tx1"/>
                </a:solidFill>
                <a:effectLst/>
                <a:latin typeface="+mj-ea"/>
                <a:ea typeface="+mj-ea"/>
                <a:cs typeface="宋体" pitchFamily="2" charset="-122"/>
              </a:rPr>
              <a:t>。</a:t>
            </a:r>
          </a:p>
        </p:txBody>
      </p:sp>
      <p:pic>
        <p:nvPicPr>
          <p:cNvPr id="74754" name="Picture 2"/>
          <p:cNvPicPr>
            <a:picLocks noChangeAspect="1" noChangeArrowheads="1"/>
          </p:cNvPicPr>
          <p:nvPr/>
        </p:nvPicPr>
        <p:blipFill>
          <a:blip r:embed="rId2" cstate="print"/>
          <a:srcRect/>
          <a:stretch>
            <a:fillRect/>
          </a:stretch>
        </p:blipFill>
        <p:spPr bwMode="auto">
          <a:xfrm>
            <a:off x="571472" y="1357298"/>
            <a:ext cx="7683261" cy="4572032"/>
          </a:xfrm>
          <a:prstGeom prst="rect">
            <a:avLst/>
          </a:prstGeom>
          <a:noFill/>
          <a:ln w="9525">
            <a:noFill/>
            <a:miter lim="800000"/>
            <a:headEnd/>
            <a:tailEnd/>
          </a:ln>
          <a:effectLst/>
        </p:spPr>
      </p:pic>
      <p:sp>
        <p:nvSpPr>
          <p:cNvPr id="74755" name="Rectangle 3"/>
          <p:cNvSpPr>
            <a:spLocks noChangeArrowheads="1"/>
          </p:cNvSpPr>
          <p:nvPr/>
        </p:nvSpPr>
        <p:spPr bwMode="auto">
          <a:xfrm>
            <a:off x="571472" y="5929330"/>
            <a:ext cx="6215106"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j-ea"/>
                <a:ea typeface="+mj-ea"/>
                <a:cs typeface="宋体" pitchFamily="2" charset="-122"/>
              </a:rPr>
              <a:t>    </a:t>
            </a:r>
            <a:r>
              <a:rPr kumimoji="0" lang="zh-CN" b="0" i="0" u="none" strike="noStrike" cap="none" normalizeH="0" baseline="0" dirty="0" smtClean="0">
                <a:ln>
                  <a:noFill/>
                </a:ln>
                <a:solidFill>
                  <a:schemeClr val="tx1"/>
                </a:solidFill>
                <a:effectLst/>
                <a:latin typeface="+mj-ea"/>
                <a:ea typeface="+mj-ea"/>
                <a:cs typeface="宋体" pitchFamily="2" charset="-122"/>
              </a:rPr>
              <a:t>默认显示用户组模式，可通过菜单</a:t>
            </a:r>
            <a:r>
              <a:rPr kumimoji="0" lang="en-US" altLang="zh-CN" b="0" i="0" u="none" strike="noStrike" cap="none" normalizeH="0" baseline="0" dirty="0" err="1" smtClean="0">
                <a:ln>
                  <a:noFill/>
                </a:ln>
                <a:solidFill>
                  <a:schemeClr val="tx1"/>
                </a:solidFill>
                <a:effectLst/>
                <a:latin typeface="+mj-ea"/>
                <a:ea typeface="+mj-ea"/>
                <a:cs typeface="宋体" pitchFamily="2" charset="-122"/>
              </a:rPr>
              <a:t>Scenario</a:t>
            </a:r>
            <a:r>
              <a:rPr kumimoji="0" lang="en-US" altLang="zh-CN" b="0" i="0" u="none" strike="noStrike" cap="none" normalizeH="0" baseline="0" dirty="0" err="1" smtClean="0">
                <a:ln>
                  <a:noFill/>
                </a:ln>
                <a:solidFill>
                  <a:schemeClr val="tx1"/>
                </a:solidFill>
                <a:effectLst/>
                <a:latin typeface="+mj-ea"/>
                <a:ea typeface="+mj-ea"/>
                <a:cs typeface="宋体" pitchFamily="2" charset="-122"/>
                <a:sym typeface="Wingdings" pitchFamily="2" charset="2"/>
              </a:rPr>
              <a:t></a:t>
            </a:r>
            <a:r>
              <a:rPr kumimoji="0" lang="en-US" altLang="zh-CN" b="0" i="0" u="none" strike="noStrike" cap="none" normalizeH="0" baseline="0" dirty="0" err="1" smtClean="0">
                <a:ln>
                  <a:noFill/>
                </a:ln>
                <a:solidFill>
                  <a:schemeClr val="tx1"/>
                </a:solidFill>
                <a:effectLst/>
                <a:latin typeface="+mj-ea"/>
                <a:ea typeface="+mj-ea"/>
                <a:cs typeface="宋体" pitchFamily="2" charset="-122"/>
              </a:rPr>
              <a:t>Convert</a:t>
            </a:r>
            <a:r>
              <a:rPr kumimoji="0" lang="en-US" altLang="zh-CN" b="0" i="0" u="none" strike="noStrike" cap="none" normalizeH="0" baseline="0" dirty="0" smtClean="0">
                <a:ln>
                  <a:noFill/>
                </a:ln>
                <a:solidFill>
                  <a:schemeClr val="tx1"/>
                </a:solidFill>
                <a:effectLst/>
                <a:latin typeface="+mj-ea"/>
                <a:ea typeface="+mj-ea"/>
                <a:cs typeface="宋体" pitchFamily="2" charset="-122"/>
              </a:rPr>
              <a:t> Scenario to the Percentage Mode</a:t>
            </a:r>
            <a:r>
              <a:rPr kumimoji="0" lang="zh-CN" altLang="en-US" b="0" i="0" u="none" strike="noStrike" cap="none" normalizeH="0" baseline="0" dirty="0" smtClean="0">
                <a:ln>
                  <a:noFill/>
                </a:ln>
                <a:solidFill>
                  <a:schemeClr val="tx1"/>
                </a:solidFill>
                <a:effectLst/>
                <a:latin typeface="+mj-ea"/>
                <a:ea typeface="+mj-ea"/>
                <a:cs typeface="宋体" pitchFamily="2" charset="-122"/>
                <a:sym typeface="Wingdings" pitchFamily="2" charset="2"/>
              </a:rPr>
              <a:t>切换为百分比模式。</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定义场景</a:t>
            </a:r>
            <a:r>
              <a:rPr lang="en-US" altLang="zh-CN" dirty="0" smtClean="0"/>
              <a:t>—</a:t>
            </a:r>
            <a:r>
              <a:rPr lang="zh-CN" altLang="en-US" dirty="0" smtClean="0"/>
              <a:t>设置</a:t>
            </a:r>
            <a:r>
              <a:rPr lang="en-US" altLang="zh-CN" dirty="0" smtClean="0"/>
              <a:t>Schedule</a:t>
            </a:r>
          </a:p>
        </p:txBody>
      </p:sp>
      <p:sp>
        <p:nvSpPr>
          <p:cNvPr id="73731" name="Rectangle 3"/>
          <p:cNvSpPr>
            <a:spLocks noChangeArrowheads="1"/>
          </p:cNvSpPr>
          <p:nvPr/>
        </p:nvSpPr>
        <p:spPr bwMode="auto">
          <a:xfrm>
            <a:off x="384817" y="1872723"/>
            <a:ext cx="3854882"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b="1" dirty="0" smtClean="0">
                <a:latin typeface="+mj-ea"/>
                <a:ea typeface="+mj-ea"/>
              </a:rPr>
              <a:t>1.</a:t>
            </a:r>
            <a:r>
              <a:rPr lang="zh-CN" altLang="en-US" b="1" dirty="0" smtClean="0">
                <a:latin typeface="+mj-ea"/>
                <a:ea typeface="+mj-ea"/>
              </a:rPr>
              <a:t>设置</a:t>
            </a:r>
            <a:r>
              <a:rPr lang="zh-CN" altLang="en-US" b="1" dirty="0">
                <a:latin typeface="+mj-ea"/>
                <a:ea typeface="+mj-ea"/>
              </a:rPr>
              <a:t>场景的基本</a:t>
            </a:r>
            <a:r>
              <a:rPr lang="zh-CN" altLang="en-US" b="1" dirty="0" smtClean="0">
                <a:latin typeface="+mj-ea"/>
                <a:ea typeface="+mj-ea"/>
              </a:rPr>
              <a:t>信息</a:t>
            </a:r>
            <a:r>
              <a:rPr kumimoji="0" lang="en-US" altLang="zh-CN" b="0" i="0" u="none" strike="noStrike" cap="none" normalizeH="0" baseline="0" dirty="0" smtClean="0">
                <a:ln>
                  <a:noFill/>
                </a:ln>
                <a:solidFill>
                  <a:schemeClr val="tx1"/>
                </a:solidFill>
                <a:effectLst/>
                <a:latin typeface="+mj-ea"/>
                <a:ea typeface="+mj-ea"/>
                <a:cs typeface="宋体" pitchFamily="2" charset="-122"/>
              </a:rPr>
              <a:t> </a:t>
            </a:r>
          </a:p>
          <a:p>
            <a:pPr marR="0" lvl="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mj-ea"/>
                <a:ea typeface="+mj-ea"/>
                <a:cs typeface="宋体" pitchFamily="2" charset="-122"/>
              </a:rPr>
              <a:t>  Schedule Name</a:t>
            </a:r>
            <a:r>
              <a:rPr kumimoji="0" lang="zh-CN" altLang="en-US" b="1" i="0" u="none" strike="noStrike" cap="none" normalizeH="0" baseline="0" dirty="0" smtClean="0">
                <a:ln>
                  <a:noFill/>
                </a:ln>
                <a:solidFill>
                  <a:schemeClr val="tx1"/>
                </a:solidFill>
                <a:effectLst/>
                <a:latin typeface="+mj-ea"/>
                <a:ea typeface="+mj-ea"/>
                <a:cs typeface="宋体" pitchFamily="2" charset="-122"/>
              </a:rPr>
              <a:t>：</a:t>
            </a:r>
            <a:r>
              <a:rPr kumimoji="0" lang="zh-CN" altLang="en-US" b="0" i="0" u="none" strike="noStrike" cap="none" normalizeH="0" baseline="0" dirty="0" smtClean="0">
                <a:ln>
                  <a:noFill/>
                </a:ln>
                <a:solidFill>
                  <a:schemeClr val="tx1"/>
                </a:solidFill>
                <a:effectLst/>
                <a:latin typeface="+mj-ea"/>
                <a:ea typeface="+mj-ea"/>
                <a:cs typeface="MS Gothic" pitchFamily="49" charset="-128"/>
              </a:rPr>
              <a:t>设置场景名称。</a:t>
            </a:r>
            <a:endParaRPr kumimoji="0" lang="zh-CN" altLang="en-US" b="0" i="0" u="none" strike="noStrike" cap="none" normalizeH="0" baseline="0" dirty="0" smtClean="0">
              <a:ln>
                <a:noFill/>
              </a:ln>
              <a:solidFill>
                <a:schemeClr val="tx1"/>
              </a:solidFill>
              <a:effectLst/>
              <a:latin typeface="+mj-ea"/>
              <a:ea typeface="+mj-ea"/>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lang="en-US" altLang="zh-CN" dirty="0">
                <a:latin typeface="+mj-ea"/>
                <a:ea typeface="+mj-ea"/>
                <a:cs typeface="宋体" pitchFamily="2" charset="-122"/>
              </a:rPr>
              <a:t> </a:t>
            </a:r>
            <a:r>
              <a:rPr lang="en-US" altLang="zh-CN" dirty="0" smtClean="0">
                <a:latin typeface="+mj-ea"/>
                <a:ea typeface="+mj-ea"/>
                <a:cs typeface="宋体" pitchFamily="2" charset="-122"/>
              </a:rPr>
              <a:t> </a:t>
            </a:r>
            <a:r>
              <a:rPr kumimoji="0" lang="en-US" altLang="zh-CN" b="1" i="0" u="none" strike="noStrike" cap="none" normalizeH="0" baseline="0" dirty="0" smtClean="0">
                <a:ln>
                  <a:noFill/>
                </a:ln>
                <a:solidFill>
                  <a:schemeClr val="tx1"/>
                </a:solidFill>
                <a:effectLst/>
                <a:latin typeface="+mj-ea"/>
                <a:ea typeface="+mj-ea"/>
                <a:cs typeface="宋体" pitchFamily="2" charset="-122"/>
              </a:rPr>
              <a:t>Schedule by</a:t>
            </a:r>
            <a:r>
              <a:rPr kumimoji="0" lang="zh-CN" altLang="en-US" b="1" i="0" u="none" strike="noStrike" cap="none" normalizeH="0" baseline="0" dirty="0" smtClean="0">
                <a:ln>
                  <a:noFill/>
                </a:ln>
                <a:solidFill>
                  <a:schemeClr val="tx1"/>
                </a:solidFill>
                <a:effectLst/>
                <a:latin typeface="+mj-ea"/>
                <a:ea typeface="+mj-ea"/>
                <a:cs typeface="宋体" pitchFamily="2" charset="-122"/>
              </a:rPr>
              <a:t>：</a:t>
            </a:r>
            <a:r>
              <a:rPr kumimoji="0" lang="zh-CN" altLang="en-US" b="0" i="0" u="none" strike="noStrike" cap="none" normalizeH="0" baseline="0" dirty="0" smtClean="0">
                <a:ln>
                  <a:noFill/>
                </a:ln>
                <a:solidFill>
                  <a:schemeClr val="tx1"/>
                </a:solidFill>
                <a:effectLst/>
                <a:latin typeface="+mj-ea"/>
                <a:ea typeface="+mj-ea"/>
                <a:cs typeface="宋体" pitchFamily="2" charset="-122"/>
              </a:rPr>
              <a:t>选择按场景计划或按用户组计划。</a:t>
            </a:r>
          </a:p>
          <a:p>
            <a:pPr marR="0" lvl="0" algn="l" defTabSz="914400" rtl="0" eaLnBrk="0" fontAlgn="base" latinLnBrk="0" hangingPunct="0">
              <a:lnSpc>
                <a:spcPct val="100000"/>
              </a:lnSpc>
              <a:spcBef>
                <a:spcPct val="0"/>
              </a:spcBef>
              <a:spcAft>
                <a:spcPct val="0"/>
              </a:spcAft>
              <a:buClrTx/>
              <a:buSzTx/>
              <a:buFontTx/>
              <a:buNone/>
              <a:tabLst/>
            </a:pPr>
            <a:r>
              <a:rPr lang="en-US" altLang="zh-CN" dirty="0">
                <a:latin typeface="+mj-ea"/>
                <a:ea typeface="+mj-ea"/>
                <a:cs typeface="MS Gothic" pitchFamily="49" charset="-128"/>
              </a:rPr>
              <a:t> </a:t>
            </a:r>
            <a:r>
              <a:rPr lang="en-US" altLang="zh-CN" dirty="0" smtClean="0">
                <a:latin typeface="+mj-ea"/>
                <a:ea typeface="+mj-ea"/>
                <a:cs typeface="MS Gothic" pitchFamily="49" charset="-128"/>
              </a:rPr>
              <a:t> </a:t>
            </a:r>
            <a:r>
              <a:rPr kumimoji="0" lang="en-US" altLang="zh-CN" b="1" i="0" u="none" strike="noStrike" cap="none" normalizeH="0" baseline="0" dirty="0" smtClean="0">
                <a:ln>
                  <a:noFill/>
                </a:ln>
                <a:solidFill>
                  <a:schemeClr val="tx1"/>
                </a:solidFill>
                <a:effectLst/>
                <a:latin typeface="+mj-ea"/>
                <a:ea typeface="+mj-ea"/>
                <a:cs typeface="MS Gothic" pitchFamily="49" charset="-128"/>
              </a:rPr>
              <a:t>Run Mode</a:t>
            </a:r>
            <a:r>
              <a:rPr kumimoji="0" lang="zh-CN" altLang="en-US" b="1" i="0" u="none" strike="noStrike" cap="none" normalizeH="0" baseline="0" dirty="0" smtClean="0">
                <a:ln>
                  <a:noFill/>
                </a:ln>
                <a:solidFill>
                  <a:schemeClr val="tx1"/>
                </a:solidFill>
                <a:effectLst/>
                <a:latin typeface="+mj-ea"/>
                <a:ea typeface="+mj-ea"/>
                <a:cs typeface="MS Gothic" pitchFamily="49" charset="-128"/>
              </a:rPr>
              <a:t>：</a:t>
            </a:r>
            <a:endParaRPr kumimoji="0" lang="zh-CN" altLang="en-US" b="1" i="0" u="none" strike="noStrike" cap="none" normalizeH="0" baseline="0" dirty="0" smtClean="0">
              <a:ln>
                <a:noFill/>
              </a:ln>
              <a:solidFill>
                <a:schemeClr val="tx1"/>
              </a:solidFill>
              <a:effectLst/>
              <a:latin typeface="+mj-ea"/>
              <a:ea typeface="+mj-ea"/>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lang="en-US" altLang="zh-CN" dirty="0">
                <a:latin typeface="+mj-ea"/>
                <a:ea typeface="+mj-ea"/>
                <a:cs typeface="宋体" pitchFamily="2" charset="-122"/>
              </a:rPr>
              <a:t> </a:t>
            </a:r>
            <a:r>
              <a:rPr lang="en-US" altLang="zh-CN" dirty="0" smtClean="0">
                <a:latin typeface="+mj-ea"/>
                <a:ea typeface="+mj-ea"/>
                <a:cs typeface="宋体" pitchFamily="2" charset="-122"/>
              </a:rPr>
              <a:t> </a:t>
            </a:r>
            <a:r>
              <a:rPr kumimoji="0" lang="en-US" altLang="zh-CN" b="0" i="0" u="none" strike="noStrike" cap="none" normalizeH="0" baseline="0" dirty="0" smtClean="0">
                <a:ln>
                  <a:noFill/>
                </a:ln>
                <a:solidFill>
                  <a:schemeClr val="tx1"/>
                </a:solidFill>
                <a:effectLst/>
                <a:latin typeface="+mj-ea"/>
                <a:ea typeface="+mj-ea"/>
                <a:cs typeface="宋体" pitchFamily="2" charset="-122"/>
              </a:rPr>
              <a:t>real-world schedule</a:t>
            </a:r>
            <a:r>
              <a:rPr kumimoji="0" lang="en-US" altLang="zh-CN" b="0" i="0" u="none" strike="noStrike" cap="none" normalizeH="0" dirty="0" smtClean="0">
                <a:ln>
                  <a:noFill/>
                </a:ln>
                <a:solidFill>
                  <a:schemeClr val="tx1"/>
                </a:solidFill>
                <a:effectLst/>
                <a:latin typeface="+mj-ea"/>
                <a:ea typeface="+mj-ea"/>
                <a:cs typeface="宋体" pitchFamily="2" charset="-122"/>
              </a:rPr>
              <a:t> </a:t>
            </a:r>
            <a:r>
              <a:rPr kumimoji="0" lang="zh-CN" altLang="en-US" b="0" i="0" u="none" strike="noStrike" cap="none" normalizeH="0" baseline="0" dirty="0" smtClean="0">
                <a:ln>
                  <a:noFill/>
                </a:ln>
                <a:solidFill>
                  <a:schemeClr val="tx1"/>
                </a:solidFill>
                <a:effectLst/>
                <a:latin typeface="+mj-ea"/>
                <a:ea typeface="+mj-ea"/>
                <a:cs typeface="宋体" pitchFamily="2" charset="-122"/>
              </a:rPr>
              <a:t>是真实场景模式，可以通过增加</a:t>
            </a:r>
            <a:r>
              <a:rPr kumimoji="0" lang="en-US" altLang="zh-CN" b="0" i="0" u="none" strike="noStrike" cap="none" normalizeH="0" baseline="0" dirty="0" smtClean="0">
                <a:ln>
                  <a:noFill/>
                </a:ln>
                <a:solidFill>
                  <a:schemeClr val="tx1"/>
                </a:solidFill>
                <a:effectLst/>
                <a:latin typeface="+mj-ea"/>
                <a:ea typeface="+mj-ea"/>
                <a:cs typeface="宋体" pitchFamily="2" charset="-122"/>
              </a:rPr>
              <a:t>Action</a:t>
            </a:r>
            <a:r>
              <a:rPr kumimoji="0" lang="zh-CN" altLang="en-US" b="0" i="0" u="none" strike="noStrike" cap="none" normalizeH="0" baseline="0" dirty="0" smtClean="0">
                <a:ln>
                  <a:noFill/>
                </a:ln>
                <a:solidFill>
                  <a:schemeClr val="tx1"/>
                </a:solidFill>
                <a:effectLst/>
                <a:latin typeface="+mj-ea"/>
                <a:ea typeface="+mj-ea"/>
                <a:cs typeface="宋体" pitchFamily="2" charset="-122"/>
              </a:rPr>
              <a:t>来增加多个用户。</a:t>
            </a:r>
          </a:p>
          <a:p>
            <a:pPr marR="0" lvl="0" algn="l" defTabSz="914400" rtl="0" eaLnBrk="0" fontAlgn="base" latinLnBrk="0" hangingPunct="0">
              <a:lnSpc>
                <a:spcPct val="100000"/>
              </a:lnSpc>
              <a:spcBef>
                <a:spcPct val="0"/>
              </a:spcBef>
              <a:spcAft>
                <a:spcPct val="0"/>
              </a:spcAft>
              <a:buClrTx/>
              <a:buSzTx/>
              <a:buFontTx/>
              <a:buNone/>
              <a:tabLst/>
            </a:pPr>
            <a:r>
              <a:rPr lang="en-US" altLang="zh-CN" dirty="0">
                <a:latin typeface="+mj-ea"/>
                <a:ea typeface="+mj-ea"/>
                <a:cs typeface="宋体" pitchFamily="2" charset="-122"/>
              </a:rPr>
              <a:t> </a:t>
            </a:r>
            <a:r>
              <a:rPr lang="en-US" altLang="zh-CN" dirty="0" smtClean="0">
                <a:latin typeface="+mj-ea"/>
                <a:ea typeface="+mj-ea"/>
                <a:cs typeface="宋体" pitchFamily="2" charset="-122"/>
              </a:rPr>
              <a:t> </a:t>
            </a:r>
            <a:r>
              <a:rPr kumimoji="0" lang="en-US" altLang="zh-CN" b="0" i="0" u="none" strike="noStrike" cap="none" normalizeH="0" baseline="0" dirty="0" smtClean="0">
                <a:ln>
                  <a:noFill/>
                </a:ln>
                <a:solidFill>
                  <a:schemeClr val="tx1"/>
                </a:solidFill>
                <a:effectLst/>
                <a:latin typeface="+mj-ea"/>
                <a:ea typeface="+mj-ea"/>
                <a:cs typeface="宋体" pitchFamily="2" charset="-122"/>
              </a:rPr>
              <a:t>basic schedule </a:t>
            </a:r>
            <a:r>
              <a:rPr kumimoji="0" lang="zh-CN" altLang="en-US" b="0" i="0" u="none" strike="noStrike" cap="none" normalizeH="0" baseline="0" dirty="0" smtClean="0">
                <a:ln>
                  <a:noFill/>
                </a:ln>
                <a:solidFill>
                  <a:schemeClr val="tx1"/>
                </a:solidFill>
                <a:effectLst/>
                <a:latin typeface="+mj-ea"/>
                <a:ea typeface="+mj-ea"/>
                <a:cs typeface="宋体" pitchFamily="2" charset="-122"/>
              </a:rPr>
              <a:t>是我们以前用的‘经典模式’，只能设置一次负载的上升和下降。</a:t>
            </a:r>
            <a:endParaRPr kumimoji="0" lang="en-US" altLang="zh-CN" b="0" i="0" u="none" strike="noStrike" cap="none" normalizeH="0" baseline="0" dirty="0" smtClean="0">
              <a:ln>
                <a:noFill/>
              </a:ln>
              <a:solidFill>
                <a:schemeClr val="tx1"/>
              </a:solidFill>
              <a:effectLst/>
              <a:latin typeface="+mj-ea"/>
              <a:ea typeface="+mj-ea"/>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endParaRPr lang="en-US" altLang="zh-CN" dirty="0">
              <a:latin typeface="+mj-ea"/>
              <a:ea typeface="+mj-ea"/>
              <a:cs typeface="宋体" pitchFamily="2" charset="-122"/>
            </a:endParaRPr>
          </a:p>
          <a:p>
            <a:r>
              <a:rPr lang="en-US" altLang="zh-CN" b="1" dirty="0" smtClean="0">
                <a:latin typeface="+mj-ea"/>
                <a:ea typeface="+mj-ea"/>
              </a:rPr>
              <a:t>2.</a:t>
            </a:r>
            <a:r>
              <a:rPr lang="zh-CN" altLang="en-US" b="1" dirty="0" smtClean="0">
                <a:latin typeface="+mj-ea"/>
                <a:ea typeface="+mj-ea"/>
              </a:rPr>
              <a:t>设置</a:t>
            </a:r>
            <a:r>
              <a:rPr lang="zh-CN" altLang="en-US" b="1" dirty="0">
                <a:latin typeface="+mj-ea"/>
                <a:ea typeface="+mj-ea"/>
              </a:rPr>
              <a:t>场景的各类参数</a:t>
            </a:r>
            <a:endParaRPr lang="en-US" altLang="zh-CN" b="1" dirty="0">
              <a:latin typeface="+mj-ea"/>
              <a:ea typeface="+mj-ea"/>
            </a:endParaRPr>
          </a:p>
          <a:p>
            <a:r>
              <a:rPr lang="zh-CN" altLang="en-US" dirty="0">
                <a:latin typeface="+mj-ea"/>
                <a:ea typeface="+mj-ea"/>
              </a:rPr>
              <a:t> </a:t>
            </a:r>
            <a:r>
              <a:rPr lang="zh-CN" altLang="en-US" dirty="0" smtClean="0">
                <a:latin typeface="+mj-ea"/>
                <a:ea typeface="+mj-ea"/>
              </a:rPr>
              <a:t> 双击</a:t>
            </a:r>
            <a:r>
              <a:rPr lang="en-US" altLang="zh-CN" dirty="0">
                <a:latin typeface="+mj-ea"/>
                <a:ea typeface="+mj-ea"/>
              </a:rPr>
              <a:t>Global Schedule</a:t>
            </a:r>
            <a:r>
              <a:rPr lang="zh-CN" altLang="en-US" dirty="0">
                <a:latin typeface="+mj-ea"/>
                <a:ea typeface="+mj-ea"/>
              </a:rPr>
              <a:t>中的对应行，可以设置</a:t>
            </a:r>
            <a:r>
              <a:rPr lang="en-US" altLang="zh-CN" dirty="0">
                <a:latin typeface="+mj-ea"/>
                <a:ea typeface="+mj-ea"/>
              </a:rPr>
              <a:t>schedule</a:t>
            </a:r>
            <a:r>
              <a:rPr lang="zh-CN" altLang="en-US" dirty="0">
                <a:latin typeface="+mj-ea"/>
                <a:ea typeface="+mj-ea"/>
              </a:rPr>
              <a:t>的各类</a:t>
            </a:r>
            <a:r>
              <a:rPr lang="zh-CN" altLang="en-US" dirty="0" smtClean="0">
                <a:latin typeface="+mj-ea"/>
                <a:ea typeface="+mj-ea"/>
              </a:rPr>
              <a:t>参数。</a:t>
            </a:r>
            <a:endParaRPr lang="zh-CN" altLang="en-US" dirty="0">
              <a:latin typeface="+mj-ea"/>
              <a:ea typeface="+mj-ea"/>
            </a:endParaRPr>
          </a:p>
        </p:txBody>
      </p:sp>
      <p:sp>
        <p:nvSpPr>
          <p:cNvPr id="7" name="矩形 6"/>
          <p:cNvSpPr/>
          <p:nvPr/>
        </p:nvSpPr>
        <p:spPr>
          <a:xfrm>
            <a:off x="285719" y="1124744"/>
            <a:ext cx="8429685" cy="646331"/>
          </a:xfrm>
          <a:prstGeom prst="rect">
            <a:avLst/>
          </a:prstGeom>
        </p:spPr>
        <p:txBody>
          <a:bodyPr wrap="square">
            <a:spAutoFit/>
          </a:bodyPr>
          <a:lstStyle/>
          <a:p>
            <a:r>
              <a:rPr lang="zh-CN" altLang="en-US" dirty="0" smtClean="0">
                <a:latin typeface="+mj-ea"/>
                <a:ea typeface="+mj-ea"/>
              </a:rPr>
              <a:t>    在</a:t>
            </a:r>
            <a:r>
              <a:rPr lang="en-US" altLang="zh-CN" dirty="0" smtClean="0">
                <a:latin typeface="+mj-ea"/>
                <a:ea typeface="+mj-ea"/>
                <a:cs typeface="宋体" pitchFamily="2" charset="-122"/>
              </a:rPr>
              <a:t>Controller</a:t>
            </a:r>
            <a:r>
              <a:rPr lang="zh-CN" altLang="en-US" dirty="0" smtClean="0">
                <a:latin typeface="+mj-ea"/>
                <a:ea typeface="+mj-ea"/>
                <a:cs typeface="宋体" pitchFamily="2" charset="-122"/>
              </a:rPr>
              <a:t>的</a:t>
            </a:r>
            <a:r>
              <a:rPr lang="en-US" dirty="0" smtClean="0">
                <a:latin typeface="+mj-ea"/>
                <a:ea typeface="+mj-ea"/>
              </a:rPr>
              <a:t>Scenario Schedule</a:t>
            </a:r>
            <a:r>
              <a:rPr lang="zh-CN" altLang="en-US" dirty="0" smtClean="0">
                <a:latin typeface="+mj-ea"/>
                <a:ea typeface="+mj-ea"/>
              </a:rPr>
              <a:t>中，可以设置场景的各项计划，如虚拟用户的加载方式、释放策略等。</a:t>
            </a:r>
            <a:endParaRPr lang="en-US" altLang="zh-CN" dirty="0" smtClean="0">
              <a:latin typeface="+mj-ea"/>
              <a:ea typeface="+mj-ea"/>
            </a:endParaRPr>
          </a:p>
        </p:txBody>
      </p:sp>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1433" y="2276872"/>
            <a:ext cx="4410075"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定义场景</a:t>
            </a:r>
            <a:r>
              <a:rPr lang="en-US" altLang="zh-CN" dirty="0" smtClean="0"/>
              <a:t>—</a:t>
            </a:r>
            <a:r>
              <a:rPr lang="zh-CN" altLang="en-US" dirty="0" smtClean="0"/>
              <a:t>设置</a:t>
            </a:r>
            <a:r>
              <a:rPr lang="en-US" altLang="zh-CN" dirty="0" smtClean="0"/>
              <a:t>Schedule</a:t>
            </a:r>
          </a:p>
        </p:txBody>
      </p:sp>
      <p:sp>
        <p:nvSpPr>
          <p:cNvPr id="5" name="矩形 4"/>
          <p:cNvSpPr/>
          <p:nvPr/>
        </p:nvSpPr>
        <p:spPr>
          <a:xfrm>
            <a:off x="395536" y="1628800"/>
            <a:ext cx="2664296" cy="1200329"/>
          </a:xfrm>
          <a:prstGeom prst="rect">
            <a:avLst/>
          </a:prstGeom>
        </p:spPr>
        <p:txBody>
          <a:bodyPr wrap="square">
            <a:spAutoFit/>
          </a:bodyPr>
          <a:lstStyle/>
          <a:p>
            <a:pPr lvl="0"/>
            <a:r>
              <a:rPr lang="en-US" b="1" dirty="0" smtClean="0">
                <a:latin typeface="+mj-ea"/>
                <a:ea typeface="+mj-ea"/>
              </a:rPr>
              <a:t>Initialize</a:t>
            </a:r>
            <a:r>
              <a:rPr lang="zh-CN" altLang="en-US" b="1" dirty="0" smtClean="0">
                <a:latin typeface="+mj-ea"/>
                <a:ea typeface="+mj-ea"/>
              </a:rPr>
              <a:t>：</a:t>
            </a:r>
            <a:r>
              <a:rPr lang="zh-CN" altLang="en-US" dirty="0" smtClean="0">
                <a:latin typeface="+mj-ea"/>
                <a:ea typeface="+mj-ea"/>
              </a:rPr>
              <a:t>初始化是指运行脚本中的</a:t>
            </a:r>
            <a:r>
              <a:rPr lang="en-US" dirty="0" err="1" smtClean="0">
                <a:latin typeface="+mj-ea"/>
                <a:ea typeface="+mj-ea"/>
              </a:rPr>
              <a:t>Vuser_init</a:t>
            </a:r>
            <a:r>
              <a:rPr lang="zh-CN" altLang="en-US" dirty="0" smtClean="0">
                <a:latin typeface="+mj-ea"/>
                <a:ea typeface="+mj-ea"/>
              </a:rPr>
              <a:t>操作，为测试准备</a:t>
            </a:r>
            <a:r>
              <a:rPr lang="en-US" dirty="0" smtClean="0">
                <a:latin typeface="+mj-ea"/>
                <a:ea typeface="+mj-ea"/>
              </a:rPr>
              <a:t>Vuser</a:t>
            </a:r>
            <a:r>
              <a:rPr lang="zh-CN" altLang="en-US" dirty="0" smtClean="0">
                <a:latin typeface="+mj-ea"/>
                <a:ea typeface="+mj-ea"/>
              </a:rPr>
              <a:t>和</a:t>
            </a:r>
            <a:r>
              <a:rPr lang="en-US" dirty="0" smtClean="0">
                <a:latin typeface="+mj-ea"/>
                <a:ea typeface="+mj-ea"/>
              </a:rPr>
              <a:t>Load Generator</a:t>
            </a:r>
            <a:r>
              <a:rPr lang="zh-CN" altLang="en-US" dirty="0" smtClean="0">
                <a:latin typeface="+mj-ea"/>
                <a:ea typeface="+mj-ea"/>
              </a:rPr>
              <a:t>。</a:t>
            </a:r>
            <a:endParaRPr lang="zh-CN" altLang="en-US" dirty="0">
              <a:latin typeface="+mj-ea"/>
              <a:ea typeface="+mj-ea"/>
            </a:endParaRPr>
          </a:p>
        </p:txBody>
      </p:sp>
      <p:sp>
        <p:nvSpPr>
          <p:cNvPr id="6" name="矩形 5"/>
          <p:cNvSpPr/>
          <p:nvPr/>
        </p:nvSpPr>
        <p:spPr>
          <a:xfrm>
            <a:off x="492260" y="4509120"/>
            <a:ext cx="2781641" cy="646331"/>
          </a:xfrm>
          <a:prstGeom prst="rect">
            <a:avLst/>
          </a:prstGeom>
        </p:spPr>
        <p:txBody>
          <a:bodyPr wrap="square">
            <a:spAutoFit/>
          </a:bodyPr>
          <a:lstStyle/>
          <a:p>
            <a:pPr lvl="0"/>
            <a:r>
              <a:rPr lang="en-US" b="1" dirty="0" smtClean="0">
                <a:latin typeface="+mj-ea"/>
                <a:ea typeface="+mj-ea"/>
              </a:rPr>
              <a:t>Start </a:t>
            </a:r>
            <a:r>
              <a:rPr lang="en-US" b="1" dirty="0" err="1" smtClean="0">
                <a:latin typeface="+mj-ea"/>
                <a:ea typeface="+mj-ea"/>
              </a:rPr>
              <a:t>Vusers</a:t>
            </a:r>
            <a:r>
              <a:rPr lang="zh-CN" altLang="en-US" b="1" dirty="0" smtClean="0">
                <a:latin typeface="+mj-ea"/>
                <a:ea typeface="+mj-ea"/>
              </a:rPr>
              <a:t>：</a:t>
            </a:r>
            <a:r>
              <a:rPr lang="zh-CN" altLang="en-US" dirty="0" smtClean="0">
                <a:latin typeface="+mj-ea"/>
                <a:ea typeface="+mj-ea"/>
              </a:rPr>
              <a:t>设置场景</a:t>
            </a:r>
            <a:r>
              <a:rPr lang="en-US" altLang="zh-CN" dirty="0" smtClean="0">
                <a:latin typeface="+mj-ea"/>
                <a:ea typeface="+mj-ea"/>
              </a:rPr>
              <a:t>Vuser</a:t>
            </a:r>
            <a:r>
              <a:rPr lang="zh-CN" altLang="en-US" dirty="0" smtClean="0">
                <a:latin typeface="+mj-ea"/>
                <a:ea typeface="+mj-ea"/>
              </a:rPr>
              <a:t>加载方式。</a:t>
            </a:r>
            <a:endParaRPr lang="zh-CN" altLang="en-US" dirty="0">
              <a:latin typeface="+mj-ea"/>
              <a:ea typeface="+mj-ea"/>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5816" y="1268760"/>
            <a:ext cx="5833570" cy="2149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823" y="3760722"/>
            <a:ext cx="5689555" cy="2140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定义场景</a:t>
            </a:r>
            <a:r>
              <a:rPr lang="en-US" altLang="zh-CN" dirty="0" smtClean="0"/>
              <a:t>—</a:t>
            </a:r>
            <a:r>
              <a:rPr lang="zh-CN" altLang="en-US" dirty="0" smtClean="0"/>
              <a:t>设置</a:t>
            </a:r>
            <a:r>
              <a:rPr lang="en-US" altLang="zh-CN" dirty="0" smtClean="0"/>
              <a:t>Schedule</a:t>
            </a:r>
          </a:p>
        </p:txBody>
      </p:sp>
      <p:sp>
        <p:nvSpPr>
          <p:cNvPr id="8" name="矩形 7"/>
          <p:cNvSpPr/>
          <p:nvPr/>
        </p:nvSpPr>
        <p:spPr>
          <a:xfrm>
            <a:off x="499260" y="4446058"/>
            <a:ext cx="2620460" cy="923330"/>
          </a:xfrm>
          <a:prstGeom prst="rect">
            <a:avLst/>
          </a:prstGeom>
        </p:spPr>
        <p:txBody>
          <a:bodyPr wrap="square">
            <a:spAutoFit/>
          </a:bodyPr>
          <a:lstStyle/>
          <a:p>
            <a:pPr lvl="0"/>
            <a:r>
              <a:rPr lang="en-US" b="1" dirty="0" smtClean="0">
                <a:latin typeface="+mj-ea"/>
                <a:ea typeface="+mj-ea"/>
              </a:rPr>
              <a:t>Stop </a:t>
            </a:r>
            <a:r>
              <a:rPr lang="en-US" b="1" dirty="0" err="1" smtClean="0">
                <a:latin typeface="+mj-ea"/>
                <a:ea typeface="+mj-ea"/>
              </a:rPr>
              <a:t>Vusers</a:t>
            </a:r>
            <a:r>
              <a:rPr lang="zh-CN" altLang="en-US" b="1" dirty="0" smtClean="0">
                <a:latin typeface="+mj-ea"/>
                <a:ea typeface="+mj-ea"/>
              </a:rPr>
              <a:t>：</a:t>
            </a:r>
            <a:r>
              <a:rPr lang="zh-CN" altLang="en-US" dirty="0" smtClean="0">
                <a:latin typeface="+mj-ea"/>
                <a:ea typeface="+mj-ea"/>
              </a:rPr>
              <a:t>设置场景执行完成后虚拟用户释放的策略。</a:t>
            </a:r>
            <a:endParaRPr lang="zh-CN" altLang="en-US" dirty="0">
              <a:latin typeface="+mj-ea"/>
              <a:ea typeface="+mj-ea"/>
            </a:endParaRPr>
          </a:p>
        </p:txBody>
      </p:sp>
      <p:sp>
        <p:nvSpPr>
          <p:cNvPr id="10" name="矩形 9"/>
          <p:cNvSpPr/>
          <p:nvPr/>
        </p:nvSpPr>
        <p:spPr>
          <a:xfrm>
            <a:off x="476708" y="1847704"/>
            <a:ext cx="2592288" cy="646331"/>
          </a:xfrm>
          <a:prstGeom prst="rect">
            <a:avLst/>
          </a:prstGeom>
        </p:spPr>
        <p:txBody>
          <a:bodyPr wrap="square">
            <a:spAutoFit/>
          </a:bodyPr>
          <a:lstStyle/>
          <a:p>
            <a:pPr lvl="0"/>
            <a:r>
              <a:rPr lang="en-US" b="1" dirty="0" smtClean="0">
                <a:latin typeface="+mj-ea"/>
                <a:ea typeface="+mj-ea"/>
              </a:rPr>
              <a:t>Duration</a:t>
            </a:r>
            <a:r>
              <a:rPr lang="zh-CN" altLang="en-US" b="1" dirty="0" smtClean="0">
                <a:latin typeface="+mj-ea"/>
                <a:ea typeface="+mj-ea"/>
              </a:rPr>
              <a:t>：</a:t>
            </a:r>
            <a:r>
              <a:rPr lang="zh-CN" altLang="en-US" dirty="0" smtClean="0">
                <a:latin typeface="+mj-ea"/>
                <a:ea typeface="+mj-ea"/>
              </a:rPr>
              <a:t>设置场景持续运行的情况。</a:t>
            </a:r>
            <a:endParaRPr lang="zh-CN" altLang="en-US" dirty="0">
              <a:latin typeface="+mj-ea"/>
              <a:ea typeface="+mj-ea"/>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2463" y="1268760"/>
            <a:ext cx="5895975"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9720" y="3789040"/>
            <a:ext cx="5476875"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88748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定义场景</a:t>
            </a:r>
            <a:r>
              <a:rPr lang="en-US" altLang="zh-CN" dirty="0" smtClean="0"/>
              <a:t>—</a:t>
            </a:r>
            <a:r>
              <a:rPr lang="zh-CN" altLang="en-US" dirty="0" smtClean="0"/>
              <a:t>设置</a:t>
            </a:r>
            <a:r>
              <a:rPr lang="en-US" altLang="zh-CN" dirty="0" smtClean="0"/>
              <a:t>Schedule</a:t>
            </a:r>
          </a:p>
        </p:txBody>
      </p:sp>
      <p:sp>
        <p:nvSpPr>
          <p:cNvPr id="68610" name="Rectangle 2"/>
          <p:cNvSpPr>
            <a:spLocks noChangeArrowheads="1"/>
          </p:cNvSpPr>
          <p:nvPr/>
        </p:nvSpPr>
        <p:spPr bwMode="auto">
          <a:xfrm>
            <a:off x="571472" y="3571876"/>
            <a:ext cx="8072494"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kumimoji="0" lang="zh-CN" altLang="en-US" i="0" u="none" strike="noStrike" cap="none" normalizeH="0" baseline="0" dirty="0" smtClean="0">
                <a:ln>
                  <a:noFill/>
                </a:ln>
                <a:solidFill>
                  <a:schemeClr val="tx2"/>
                </a:solidFill>
                <a:effectLst/>
                <a:latin typeface="+mj-ea"/>
                <a:ea typeface="+mj-ea"/>
                <a:cs typeface="宋体" pitchFamily="2" charset="-122"/>
              </a:rPr>
              <a:t>    根据前述</a:t>
            </a:r>
            <a:r>
              <a:rPr kumimoji="0" lang="en-US" altLang="zh-CN" i="0" u="none" strike="noStrike" cap="none" normalizeH="0" baseline="0" dirty="0" smtClean="0">
                <a:ln>
                  <a:noFill/>
                </a:ln>
                <a:solidFill>
                  <a:schemeClr val="tx2"/>
                </a:solidFill>
                <a:effectLst/>
                <a:latin typeface="+mj-ea"/>
                <a:ea typeface="+mj-ea"/>
                <a:cs typeface="宋体" pitchFamily="2" charset="-122"/>
              </a:rPr>
              <a:t>Scenario </a:t>
            </a:r>
            <a:r>
              <a:rPr lang="en-US" altLang="zh-CN" dirty="0" smtClean="0">
                <a:solidFill>
                  <a:schemeClr val="tx2"/>
                </a:solidFill>
              </a:rPr>
              <a:t>Schedule</a:t>
            </a:r>
            <a:r>
              <a:rPr lang="zh-CN" altLang="en-US" dirty="0" smtClean="0">
                <a:solidFill>
                  <a:schemeClr val="tx2"/>
                </a:solidFill>
              </a:rPr>
              <a:t>的设置方法，可以将实例中</a:t>
            </a:r>
            <a:r>
              <a:rPr lang="en-US" altLang="zh-CN" dirty="0" smtClean="0">
                <a:solidFill>
                  <a:schemeClr val="tx2"/>
                </a:solidFill>
              </a:rPr>
              <a:t>10</a:t>
            </a:r>
            <a:r>
              <a:rPr lang="zh-CN" altLang="en-US" dirty="0" smtClean="0">
                <a:solidFill>
                  <a:schemeClr val="tx2"/>
                </a:solidFill>
              </a:rPr>
              <a:t>个用户新增门店的场景设计如下：</a:t>
            </a:r>
            <a:endParaRPr lang="en-US" altLang="zh-CN" dirty="0" smtClean="0">
              <a:solidFill>
                <a:schemeClr val="tx2"/>
              </a:solidFill>
            </a:endParaRPr>
          </a:p>
        </p:txBody>
      </p:sp>
      <p:sp>
        <p:nvSpPr>
          <p:cNvPr id="68611" name="Rectangle 3"/>
          <p:cNvSpPr>
            <a:spLocks noChangeArrowheads="1"/>
          </p:cNvSpPr>
          <p:nvPr/>
        </p:nvSpPr>
        <p:spPr bwMode="auto">
          <a:xfrm>
            <a:off x="4283968" y="4184213"/>
            <a:ext cx="4464496"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lang="en-US" altLang="zh-CN" dirty="0" smtClean="0">
                <a:solidFill>
                  <a:schemeClr val="tx2"/>
                </a:solidFill>
                <a:latin typeface="+mj-ea"/>
                <a:ea typeface="+mj-ea"/>
                <a:cs typeface="宋体" pitchFamily="2" charset="-122"/>
              </a:rPr>
              <a:t>2</a:t>
            </a:r>
            <a:r>
              <a:rPr lang="zh-CN" altLang="en-US" dirty="0" smtClean="0">
                <a:solidFill>
                  <a:schemeClr val="tx2"/>
                </a:solidFill>
                <a:latin typeface="+mj-ea"/>
                <a:ea typeface="+mj-ea"/>
                <a:cs typeface="宋体" pitchFamily="2" charset="-122"/>
              </a:rPr>
              <a:t>）</a:t>
            </a:r>
            <a:r>
              <a:rPr kumimoji="0" lang="zh-CN" b="0" i="0" u="none" strike="noStrike" cap="none" normalizeH="0" baseline="0" dirty="0" smtClean="0">
                <a:ln>
                  <a:noFill/>
                </a:ln>
                <a:solidFill>
                  <a:schemeClr val="tx2"/>
                </a:solidFill>
                <a:effectLst/>
                <a:latin typeface="+mj-ea"/>
                <a:ea typeface="+mj-ea"/>
                <a:cs typeface="宋体" pitchFamily="2" charset="-122"/>
              </a:rPr>
              <a:t>逐步加压</a:t>
            </a:r>
          </a:p>
          <a:p>
            <a:pPr marR="0" lvl="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2"/>
                </a:solidFill>
                <a:effectLst/>
                <a:latin typeface="+mj-ea"/>
                <a:ea typeface="+mj-ea"/>
                <a:cs typeface="宋体" pitchFamily="2" charset="-122"/>
              </a:rPr>
              <a:t>Schedule Name</a:t>
            </a:r>
            <a:r>
              <a:rPr kumimoji="0" lang="zh-CN" altLang="en-US" b="1" i="0" u="none" strike="noStrike" cap="none" normalizeH="0" baseline="0" dirty="0" smtClean="0">
                <a:ln>
                  <a:noFill/>
                </a:ln>
                <a:solidFill>
                  <a:schemeClr val="tx2"/>
                </a:solidFill>
                <a:effectLst/>
                <a:latin typeface="+mj-ea"/>
                <a:ea typeface="+mj-ea"/>
                <a:cs typeface="宋体" pitchFamily="2" charset="-122"/>
              </a:rPr>
              <a:t>：</a:t>
            </a:r>
            <a:r>
              <a:rPr kumimoji="0" lang="en-US" altLang="zh-CN" b="0" i="0" u="none" strike="noStrike" cap="none" normalizeH="0" baseline="0" dirty="0" smtClean="0">
                <a:ln>
                  <a:noFill/>
                </a:ln>
                <a:solidFill>
                  <a:schemeClr val="tx2"/>
                </a:solidFill>
                <a:effectLst/>
                <a:latin typeface="+mj-ea"/>
                <a:ea typeface="+mj-ea"/>
                <a:cs typeface="宋体" pitchFamily="2" charset="-122"/>
              </a:rPr>
              <a:t>Gradual_10</a:t>
            </a:r>
          </a:p>
          <a:p>
            <a:pPr marR="0" lvl="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2"/>
                </a:solidFill>
                <a:effectLst/>
                <a:latin typeface="+mj-ea"/>
                <a:ea typeface="+mj-ea"/>
                <a:cs typeface="宋体" pitchFamily="2" charset="-122"/>
              </a:rPr>
              <a:t>Schedule by</a:t>
            </a:r>
            <a:r>
              <a:rPr kumimoji="0" lang="zh-CN" altLang="en-US" b="1" i="0" u="none" strike="noStrike" cap="none" normalizeH="0" baseline="0" dirty="0" smtClean="0">
                <a:ln>
                  <a:noFill/>
                </a:ln>
                <a:solidFill>
                  <a:schemeClr val="tx2"/>
                </a:solidFill>
                <a:effectLst/>
                <a:latin typeface="+mj-ea"/>
                <a:ea typeface="+mj-ea"/>
                <a:cs typeface="MS Gothic" pitchFamily="49" charset="-128"/>
              </a:rPr>
              <a:t>：</a:t>
            </a:r>
            <a:r>
              <a:rPr kumimoji="0" lang="en-US" altLang="zh-CN" b="0" i="0" u="none" strike="noStrike" cap="none" normalizeH="0" baseline="0" dirty="0" smtClean="0">
                <a:ln>
                  <a:noFill/>
                </a:ln>
                <a:solidFill>
                  <a:schemeClr val="tx2"/>
                </a:solidFill>
                <a:effectLst/>
                <a:latin typeface="+mj-ea"/>
                <a:ea typeface="+mj-ea"/>
                <a:cs typeface="宋体" pitchFamily="2" charset="-122"/>
              </a:rPr>
              <a:t>Scenario</a:t>
            </a:r>
          </a:p>
          <a:p>
            <a:pPr lvl="0" eaLnBrk="0" hangingPunct="0"/>
            <a:r>
              <a:rPr lang="en-US" altLang="zh-CN" b="1" dirty="0">
                <a:solidFill>
                  <a:schemeClr val="tx2"/>
                </a:solidFill>
                <a:latin typeface="+mj-ea"/>
                <a:cs typeface="MS Gothic" pitchFamily="49" charset="-128"/>
              </a:rPr>
              <a:t>Run Mode</a:t>
            </a:r>
            <a:r>
              <a:rPr lang="zh-CN" altLang="en-US" b="1" dirty="0">
                <a:solidFill>
                  <a:schemeClr val="tx2"/>
                </a:solidFill>
                <a:latin typeface="+mj-ea"/>
                <a:cs typeface="MS Gothic" pitchFamily="49" charset="-128"/>
              </a:rPr>
              <a:t>：</a:t>
            </a:r>
            <a:r>
              <a:rPr lang="en-US" altLang="zh-CN" dirty="0">
                <a:solidFill>
                  <a:schemeClr val="tx2"/>
                </a:solidFill>
                <a:latin typeface="+mj-ea"/>
                <a:cs typeface="宋体" pitchFamily="2" charset="-122"/>
              </a:rPr>
              <a:t>basic schedule</a:t>
            </a:r>
          </a:p>
          <a:p>
            <a:pPr lvl="0" eaLnBrk="0" hangingPunct="0"/>
            <a:r>
              <a:rPr lang="en-US" altLang="zh-CN" b="1" dirty="0">
                <a:solidFill>
                  <a:schemeClr val="tx2"/>
                </a:solidFill>
                <a:latin typeface="+mj-ea"/>
                <a:cs typeface="宋体" pitchFamily="2" charset="-122"/>
              </a:rPr>
              <a:t>Start Vuser</a:t>
            </a:r>
            <a:r>
              <a:rPr lang="zh-CN" altLang="en-US" b="1" dirty="0" smtClean="0">
                <a:solidFill>
                  <a:schemeClr val="tx2"/>
                </a:solidFill>
                <a:latin typeface="+mj-ea"/>
                <a:cs typeface="宋体" pitchFamily="2" charset="-122"/>
              </a:rPr>
              <a:t>：</a:t>
            </a:r>
            <a:r>
              <a:rPr lang="en-US" altLang="zh-CN" dirty="0">
                <a:solidFill>
                  <a:schemeClr val="tx2"/>
                </a:solidFill>
                <a:latin typeface="+mj-ea"/>
                <a:cs typeface="宋体" pitchFamily="2" charset="-122"/>
              </a:rPr>
              <a:t>2</a:t>
            </a:r>
            <a:r>
              <a:rPr lang="en-US" altLang="zh-CN" dirty="0" smtClean="0">
                <a:solidFill>
                  <a:schemeClr val="tx2"/>
                </a:solidFill>
                <a:latin typeface="+mj-ea"/>
                <a:cs typeface="宋体" pitchFamily="2" charset="-122"/>
              </a:rPr>
              <a:t> </a:t>
            </a:r>
            <a:r>
              <a:rPr lang="en-US" altLang="zh-CN" dirty="0" err="1" smtClean="0">
                <a:solidFill>
                  <a:schemeClr val="tx2"/>
                </a:solidFill>
                <a:latin typeface="+mj-ea"/>
                <a:cs typeface="宋体" pitchFamily="2" charset="-122"/>
              </a:rPr>
              <a:t>Vusers</a:t>
            </a:r>
            <a:r>
              <a:rPr lang="en-US" altLang="zh-CN" dirty="0" smtClean="0">
                <a:solidFill>
                  <a:schemeClr val="tx2"/>
                </a:solidFill>
                <a:latin typeface="+mj-ea"/>
                <a:cs typeface="宋体" pitchFamily="2" charset="-122"/>
              </a:rPr>
              <a:t> every 00:00:30</a:t>
            </a:r>
            <a:r>
              <a:rPr lang="zh-CN" altLang="en-US" dirty="0" smtClean="0">
                <a:solidFill>
                  <a:schemeClr val="tx2"/>
                </a:solidFill>
                <a:latin typeface="+mj-ea"/>
                <a:cs typeface="宋体" pitchFamily="2" charset="-122"/>
              </a:rPr>
              <a:t>（</a:t>
            </a:r>
            <a:r>
              <a:rPr lang="en-US" altLang="zh-CN" dirty="0" smtClean="0">
                <a:solidFill>
                  <a:schemeClr val="tx2"/>
                </a:solidFill>
                <a:latin typeface="+mj-ea"/>
                <a:cs typeface="宋体" pitchFamily="2" charset="-122"/>
              </a:rPr>
              <a:t>HH</a:t>
            </a:r>
            <a:r>
              <a:rPr lang="zh-CN" altLang="en-US" dirty="0" smtClean="0">
                <a:solidFill>
                  <a:schemeClr val="tx2"/>
                </a:solidFill>
                <a:latin typeface="+mj-ea"/>
                <a:cs typeface="宋体" pitchFamily="2" charset="-122"/>
              </a:rPr>
              <a:t>：</a:t>
            </a:r>
            <a:r>
              <a:rPr lang="en-US" altLang="zh-CN" dirty="0" smtClean="0">
                <a:solidFill>
                  <a:schemeClr val="tx2"/>
                </a:solidFill>
                <a:latin typeface="+mj-ea"/>
                <a:cs typeface="宋体" pitchFamily="2" charset="-122"/>
              </a:rPr>
              <a:t>MM</a:t>
            </a:r>
            <a:r>
              <a:rPr lang="zh-CN" altLang="en-US" dirty="0" smtClean="0">
                <a:solidFill>
                  <a:schemeClr val="tx2"/>
                </a:solidFill>
                <a:latin typeface="+mj-ea"/>
                <a:cs typeface="宋体" pitchFamily="2" charset="-122"/>
              </a:rPr>
              <a:t>：</a:t>
            </a:r>
            <a:r>
              <a:rPr lang="en-US" altLang="zh-CN" dirty="0" smtClean="0">
                <a:solidFill>
                  <a:schemeClr val="tx2"/>
                </a:solidFill>
                <a:latin typeface="+mj-ea"/>
                <a:cs typeface="宋体" pitchFamily="2" charset="-122"/>
              </a:rPr>
              <a:t>SS</a:t>
            </a:r>
            <a:r>
              <a:rPr lang="zh-CN" altLang="en-US" dirty="0" smtClean="0">
                <a:solidFill>
                  <a:schemeClr val="tx2"/>
                </a:solidFill>
                <a:latin typeface="+mj-ea"/>
                <a:cs typeface="宋体" pitchFamily="2" charset="-122"/>
              </a:rPr>
              <a:t>）</a:t>
            </a:r>
            <a:endParaRPr lang="zh-CN" altLang="en-US" dirty="0">
              <a:solidFill>
                <a:schemeClr val="tx2"/>
              </a:solidFill>
              <a:latin typeface="+mj-ea"/>
              <a:cs typeface="宋体" pitchFamily="2" charset="-122"/>
            </a:endParaRPr>
          </a:p>
        </p:txBody>
      </p:sp>
      <p:sp>
        <p:nvSpPr>
          <p:cNvPr id="6" name="矩形 5"/>
          <p:cNvSpPr/>
          <p:nvPr/>
        </p:nvSpPr>
        <p:spPr>
          <a:xfrm>
            <a:off x="571472" y="1785926"/>
            <a:ext cx="2307514" cy="646331"/>
          </a:xfrm>
          <a:prstGeom prst="rect">
            <a:avLst/>
          </a:prstGeom>
        </p:spPr>
        <p:txBody>
          <a:bodyPr wrap="square">
            <a:spAutoFit/>
          </a:bodyPr>
          <a:lstStyle/>
          <a:p>
            <a:pPr lvl="0"/>
            <a:r>
              <a:rPr lang="en-US" altLang="zh-CN" b="1" dirty="0" smtClean="0"/>
              <a:t>Start Time</a:t>
            </a:r>
            <a:r>
              <a:rPr lang="zh-CN" altLang="en-US" b="1" dirty="0" smtClean="0"/>
              <a:t>：</a:t>
            </a:r>
            <a:r>
              <a:rPr lang="zh-CN" altLang="en-US" dirty="0" smtClean="0"/>
              <a:t>设置场景启动时间。</a:t>
            </a:r>
            <a:endParaRPr lang="zh-CN" alt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6686" y="1340768"/>
            <a:ext cx="571500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640686" y="4221088"/>
            <a:ext cx="4572000" cy="1477328"/>
          </a:xfrm>
          <a:prstGeom prst="rect">
            <a:avLst/>
          </a:prstGeom>
        </p:spPr>
        <p:txBody>
          <a:bodyPr>
            <a:spAutoFit/>
          </a:bodyPr>
          <a:lstStyle/>
          <a:p>
            <a:pPr lvl="0"/>
            <a:r>
              <a:rPr lang="en-US" altLang="zh-CN" dirty="0">
                <a:solidFill>
                  <a:schemeClr val="tx2"/>
                </a:solidFill>
                <a:latin typeface="+mj-ea"/>
                <a:cs typeface="宋体" pitchFamily="2" charset="-122"/>
              </a:rPr>
              <a:t>1</a:t>
            </a:r>
            <a:r>
              <a:rPr lang="zh-CN" altLang="en-US" dirty="0">
                <a:solidFill>
                  <a:schemeClr val="tx2"/>
                </a:solidFill>
                <a:latin typeface="+mj-ea"/>
                <a:cs typeface="宋体" pitchFamily="2" charset="-122"/>
              </a:rPr>
              <a:t>）</a:t>
            </a:r>
            <a:r>
              <a:rPr lang="zh-CN" altLang="zh-CN" dirty="0">
                <a:solidFill>
                  <a:schemeClr val="tx2"/>
                </a:solidFill>
                <a:latin typeface="+mj-ea"/>
                <a:cs typeface="宋体" pitchFamily="2" charset="-122"/>
              </a:rPr>
              <a:t>瞬时</a:t>
            </a:r>
            <a:r>
              <a:rPr lang="zh-CN" altLang="zh-CN" dirty="0" smtClean="0">
                <a:solidFill>
                  <a:schemeClr val="tx2"/>
                </a:solidFill>
                <a:latin typeface="+mj-ea"/>
                <a:cs typeface="宋体" pitchFamily="2" charset="-122"/>
              </a:rPr>
              <a:t>加压</a:t>
            </a:r>
            <a:endParaRPr lang="zh-CN" altLang="zh-CN" dirty="0">
              <a:solidFill>
                <a:schemeClr val="tx2"/>
              </a:solidFill>
              <a:latin typeface="+mj-ea"/>
              <a:cs typeface="宋体" pitchFamily="2" charset="-122"/>
            </a:endParaRPr>
          </a:p>
          <a:p>
            <a:pPr lvl="0" eaLnBrk="0" hangingPunct="0"/>
            <a:r>
              <a:rPr lang="en-US" altLang="zh-CN" b="1" dirty="0">
                <a:solidFill>
                  <a:schemeClr val="tx2"/>
                </a:solidFill>
                <a:latin typeface="+mj-ea"/>
                <a:cs typeface="宋体" pitchFamily="2" charset="-122"/>
              </a:rPr>
              <a:t>Schedule Name</a:t>
            </a:r>
            <a:r>
              <a:rPr lang="zh-CN" altLang="en-US" b="1" dirty="0">
                <a:solidFill>
                  <a:schemeClr val="tx2"/>
                </a:solidFill>
                <a:latin typeface="+mj-ea"/>
                <a:cs typeface="宋体" pitchFamily="2" charset="-122"/>
              </a:rPr>
              <a:t>：</a:t>
            </a:r>
            <a:r>
              <a:rPr lang="en-US" altLang="zh-CN" dirty="0">
                <a:solidFill>
                  <a:schemeClr val="tx2"/>
                </a:solidFill>
                <a:latin typeface="+mj-ea"/>
                <a:cs typeface="宋体" pitchFamily="2" charset="-122"/>
              </a:rPr>
              <a:t>Instant_10</a:t>
            </a:r>
          </a:p>
          <a:p>
            <a:pPr lvl="0" eaLnBrk="0" hangingPunct="0"/>
            <a:r>
              <a:rPr lang="en-US" altLang="zh-CN" b="1" dirty="0">
                <a:solidFill>
                  <a:schemeClr val="tx2"/>
                </a:solidFill>
                <a:latin typeface="+mj-ea"/>
                <a:cs typeface="宋体" pitchFamily="2" charset="-122"/>
              </a:rPr>
              <a:t>Schedule by</a:t>
            </a:r>
            <a:r>
              <a:rPr lang="zh-CN" altLang="en-US" b="1" dirty="0">
                <a:solidFill>
                  <a:schemeClr val="tx2"/>
                </a:solidFill>
                <a:latin typeface="+mj-ea"/>
                <a:cs typeface="MS Gothic" pitchFamily="49" charset="-128"/>
              </a:rPr>
              <a:t>：</a:t>
            </a:r>
            <a:r>
              <a:rPr lang="en-US" altLang="zh-CN" dirty="0">
                <a:solidFill>
                  <a:schemeClr val="tx2"/>
                </a:solidFill>
                <a:latin typeface="+mj-ea"/>
                <a:cs typeface="宋体" pitchFamily="2" charset="-122"/>
              </a:rPr>
              <a:t>Scenario</a:t>
            </a:r>
          </a:p>
          <a:p>
            <a:pPr lvl="0" eaLnBrk="0" hangingPunct="0"/>
            <a:r>
              <a:rPr lang="en-US" altLang="zh-CN" b="1" dirty="0">
                <a:solidFill>
                  <a:schemeClr val="tx2"/>
                </a:solidFill>
                <a:latin typeface="+mj-ea"/>
                <a:cs typeface="MS Gothic" pitchFamily="49" charset="-128"/>
              </a:rPr>
              <a:t>Run Mode</a:t>
            </a:r>
            <a:r>
              <a:rPr lang="zh-CN" altLang="en-US" b="1" dirty="0">
                <a:solidFill>
                  <a:schemeClr val="tx2"/>
                </a:solidFill>
                <a:latin typeface="+mj-ea"/>
                <a:cs typeface="MS Gothic" pitchFamily="49" charset="-128"/>
              </a:rPr>
              <a:t>：</a:t>
            </a:r>
            <a:r>
              <a:rPr lang="en-US" altLang="zh-CN" dirty="0">
                <a:solidFill>
                  <a:schemeClr val="tx2"/>
                </a:solidFill>
                <a:latin typeface="+mj-ea"/>
                <a:cs typeface="宋体" pitchFamily="2" charset="-122"/>
              </a:rPr>
              <a:t>basic schedule</a:t>
            </a:r>
          </a:p>
          <a:p>
            <a:pPr lvl="0" eaLnBrk="0" hangingPunct="0"/>
            <a:r>
              <a:rPr lang="en-US" altLang="zh-CN" b="1" dirty="0">
                <a:solidFill>
                  <a:schemeClr val="tx2"/>
                </a:solidFill>
                <a:latin typeface="+mj-ea"/>
                <a:cs typeface="宋体" pitchFamily="2" charset="-122"/>
              </a:rPr>
              <a:t>Start </a:t>
            </a:r>
            <a:r>
              <a:rPr lang="en-US" altLang="zh-CN" b="1" dirty="0" err="1">
                <a:solidFill>
                  <a:schemeClr val="tx2"/>
                </a:solidFill>
                <a:latin typeface="+mj-ea"/>
                <a:cs typeface="宋体" pitchFamily="2" charset="-122"/>
              </a:rPr>
              <a:t>Vuser</a:t>
            </a:r>
            <a:r>
              <a:rPr lang="zh-CN" altLang="en-US" b="1" dirty="0">
                <a:solidFill>
                  <a:schemeClr val="tx2"/>
                </a:solidFill>
                <a:latin typeface="+mj-ea"/>
                <a:cs typeface="宋体" pitchFamily="2" charset="-122"/>
              </a:rPr>
              <a:t>：</a:t>
            </a:r>
            <a:r>
              <a:rPr lang="en-US" altLang="zh-CN" dirty="0">
                <a:solidFill>
                  <a:schemeClr val="tx2"/>
                </a:solidFill>
                <a:latin typeface="+mj-ea"/>
                <a:cs typeface="宋体" pitchFamily="2" charset="-122"/>
              </a:rPr>
              <a:t>Simultaneously</a:t>
            </a:r>
            <a:endParaRPr lang="zh-CN" altLang="en-US" dirty="0">
              <a:solidFill>
                <a:schemeClr val="tx2"/>
              </a:solidFill>
              <a:latin typeface="+mj-ea"/>
              <a:cs typeface="宋体"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定义场景</a:t>
            </a:r>
            <a:r>
              <a:rPr lang="en-US" altLang="zh-CN" dirty="0" smtClean="0"/>
              <a:t>—</a:t>
            </a:r>
            <a:r>
              <a:rPr lang="zh-CN" altLang="en-US" dirty="0" smtClean="0"/>
              <a:t>设置集合点</a:t>
            </a:r>
            <a:endParaRPr lang="en-US" altLang="zh-CN" dirty="0" smtClean="0"/>
          </a:p>
        </p:txBody>
      </p:sp>
      <p:sp>
        <p:nvSpPr>
          <p:cNvPr id="2" name="矩形 1"/>
          <p:cNvSpPr/>
          <p:nvPr/>
        </p:nvSpPr>
        <p:spPr>
          <a:xfrm>
            <a:off x="467544" y="980729"/>
            <a:ext cx="8280920" cy="1200329"/>
          </a:xfrm>
          <a:prstGeom prst="rect">
            <a:avLst/>
          </a:prstGeom>
        </p:spPr>
        <p:txBody>
          <a:bodyPr wrap="square">
            <a:spAutoFit/>
          </a:bodyPr>
          <a:lstStyle/>
          <a:p>
            <a:r>
              <a:rPr lang="en-US" altLang="zh-CN" dirty="0" smtClean="0">
                <a:latin typeface="+mj-ea"/>
                <a:ea typeface="+mj-ea"/>
              </a:rPr>
              <a:t>    LR</a:t>
            </a:r>
            <a:r>
              <a:rPr lang="zh-CN" altLang="zh-CN" dirty="0">
                <a:latin typeface="+mj-ea"/>
                <a:ea typeface="+mj-ea"/>
              </a:rPr>
              <a:t>在运行场景的时候，允许测试人员根据项目需要自己设定集合点的并发策略。单击</a:t>
            </a:r>
            <a:r>
              <a:rPr lang="en-US" altLang="zh-CN" dirty="0">
                <a:latin typeface="+mj-ea"/>
                <a:ea typeface="+mj-ea"/>
              </a:rPr>
              <a:t>Controller</a:t>
            </a:r>
            <a:r>
              <a:rPr lang="zh-CN" altLang="zh-CN" dirty="0">
                <a:latin typeface="+mj-ea"/>
                <a:ea typeface="+mj-ea"/>
              </a:rPr>
              <a:t>菜单栏的</a:t>
            </a:r>
            <a:r>
              <a:rPr lang="en-US" altLang="zh-CN" dirty="0" err="1">
                <a:latin typeface="+mj-ea"/>
                <a:ea typeface="+mj-ea"/>
              </a:rPr>
              <a:t>Scenario</a:t>
            </a:r>
            <a:r>
              <a:rPr lang="en-US" altLang="zh-CN" dirty="0" err="1">
                <a:latin typeface="+mj-ea"/>
                <a:ea typeface="+mj-ea"/>
                <a:sym typeface="Wingdings"/>
              </a:rPr>
              <a:t></a:t>
            </a:r>
            <a:r>
              <a:rPr lang="en-US" altLang="zh-CN" dirty="0" err="1">
                <a:latin typeface="+mj-ea"/>
                <a:ea typeface="+mj-ea"/>
              </a:rPr>
              <a:t>Rendezvous</a:t>
            </a:r>
            <a:r>
              <a:rPr lang="zh-CN" altLang="zh-CN" dirty="0">
                <a:latin typeface="+mj-ea"/>
                <a:ea typeface="+mj-ea"/>
              </a:rPr>
              <a:t>，可以查看场景中所有的集合点名称、所属脚本、当前状态和相关的虚拟用户列表信息等，根据系统需求，还可以针对集合点的执行进行设定。</a:t>
            </a:r>
            <a:endParaRPr lang="zh-CN" altLang="en-US" dirty="0">
              <a:latin typeface="+mj-ea"/>
              <a:ea typeface="+mj-ea"/>
            </a:endParaRPr>
          </a:p>
        </p:txBody>
      </p:sp>
      <p:sp>
        <p:nvSpPr>
          <p:cNvPr id="3" name="矩形 2"/>
          <p:cNvSpPr/>
          <p:nvPr/>
        </p:nvSpPr>
        <p:spPr>
          <a:xfrm>
            <a:off x="5004048" y="2708920"/>
            <a:ext cx="3744416" cy="2585323"/>
          </a:xfrm>
          <a:prstGeom prst="rect">
            <a:avLst/>
          </a:prstGeom>
        </p:spPr>
        <p:txBody>
          <a:bodyPr wrap="square">
            <a:spAutoFit/>
          </a:bodyPr>
          <a:lstStyle/>
          <a:p>
            <a:r>
              <a:rPr lang="en-US" altLang="zh-CN" b="1" dirty="0" smtClean="0">
                <a:latin typeface="+mj-ea"/>
                <a:ea typeface="+mj-ea"/>
              </a:rPr>
              <a:t>1.</a:t>
            </a:r>
            <a:r>
              <a:rPr lang="zh-CN" altLang="zh-CN" b="1" dirty="0" smtClean="0">
                <a:latin typeface="+mj-ea"/>
                <a:ea typeface="+mj-ea"/>
              </a:rPr>
              <a:t>集合</a:t>
            </a:r>
            <a:r>
              <a:rPr lang="zh-CN" altLang="zh-CN" b="1" dirty="0">
                <a:latin typeface="+mj-ea"/>
                <a:ea typeface="+mj-ea"/>
              </a:rPr>
              <a:t>点</a:t>
            </a:r>
            <a:r>
              <a:rPr lang="zh-CN" altLang="zh-CN" b="1" dirty="0" smtClean="0">
                <a:latin typeface="+mj-ea"/>
                <a:ea typeface="+mj-ea"/>
              </a:rPr>
              <a:t>设置</a:t>
            </a:r>
            <a:endParaRPr lang="en-US" altLang="zh-CN" b="1" dirty="0" smtClean="0">
              <a:latin typeface="+mj-ea"/>
              <a:ea typeface="+mj-ea"/>
            </a:endParaRPr>
          </a:p>
          <a:p>
            <a:r>
              <a:rPr lang="en-US" altLang="zh-CN" dirty="0">
                <a:latin typeface="+mj-ea"/>
                <a:ea typeface="+mj-ea"/>
              </a:rPr>
              <a:t> </a:t>
            </a:r>
            <a:r>
              <a:rPr lang="en-US" altLang="zh-CN" dirty="0" smtClean="0">
                <a:latin typeface="+mj-ea"/>
                <a:ea typeface="+mj-ea"/>
              </a:rPr>
              <a:t> </a:t>
            </a:r>
            <a:r>
              <a:rPr lang="zh-CN" altLang="zh-CN" dirty="0" smtClean="0">
                <a:latin typeface="+mj-ea"/>
                <a:ea typeface="+mj-ea"/>
              </a:rPr>
              <a:t>单击</a:t>
            </a:r>
            <a:r>
              <a:rPr lang="en-US" altLang="zh-CN" dirty="0">
                <a:latin typeface="+mj-ea"/>
                <a:ea typeface="+mj-ea"/>
              </a:rPr>
              <a:t>Disable/Enable Rendezvous</a:t>
            </a:r>
            <a:r>
              <a:rPr lang="zh-CN" altLang="zh-CN" dirty="0">
                <a:latin typeface="+mj-ea"/>
                <a:ea typeface="+mj-ea"/>
              </a:rPr>
              <a:t>按钮可以选定集合点是否启用。</a:t>
            </a:r>
          </a:p>
          <a:p>
            <a:r>
              <a:rPr lang="en-US" altLang="zh-CN" dirty="0" smtClean="0">
                <a:latin typeface="+mj-ea"/>
                <a:ea typeface="+mj-ea"/>
              </a:rPr>
              <a:t>  </a:t>
            </a:r>
            <a:r>
              <a:rPr lang="zh-CN" altLang="zh-CN" dirty="0" smtClean="0">
                <a:latin typeface="+mj-ea"/>
                <a:ea typeface="+mj-ea"/>
              </a:rPr>
              <a:t>单击</a:t>
            </a:r>
            <a:r>
              <a:rPr lang="en-US" altLang="zh-CN" dirty="0">
                <a:latin typeface="+mj-ea"/>
                <a:ea typeface="+mj-ea"/>
              </a:rPr>
              <a:t>Disable/Enable </a:t>
            </a:r>
            <a:r>
              <a:rPr lang="en-US" altLang="zh-CN" dirty="0" err="1">
                <a:latin typeface="+mj-ea"/>
                <a:ea typeface="+mj-ea"/>
              </a:rPr>
              <a:t>VUser</a:t>
            </a:r>
            <a:r>
              <a:rPr lang="zh-CN" altLang="zh-CN" dirty="0">
                <a:latin typeface="+mj-ea"/>
                <a:ea typeface="+mj-ea"/>
              </a:rPr>
              <a:t>按钮可以设定一个用户是否参与到集合点中。</a:t>
            </a:r>
          </a:p>
          <a:p>
            <a:r>
              <a:rPr lang="en-US" altLang="zh-CN" dirty="0" smtClean="0">
                <a:latin typeface="+mj-ea"/>
                <a:ea typeface="+mj-ea"/>
              </a:rPr>
              <a:t>  </a:t>
            </a:r>
            <a:r>
              <a:rPr lang="zh-CN" altLang="zh-CN" dirty="0" smtClean="0">
                <a:latin typeface="+mj-ea"/>
                <a:ea typeface="+mj-ea"/>
              </a:rPr>
              <a:t>单击</a:t>
            </a:r>
            <a:r>
              <a:rPr lang="en-US" altLang="zh-CN" dirty="0">
                <a:latin typeface="+mj-ea"/>
                <a:ea typeface="+mj-ea"/>
              </a:rPr>
              <a:t>Policy</a:t>
            </a:r>
            <a:r>
              <a:rPr lang="zh-CN" altLang="zh-CN" dirty="0">
                <a:latin typeface="+mj-ea"/>
                <a:ea typeface="+mj-ea"/>
              </a:rPr>
              <a:t>按钮可以设定集合点执行策略。</a:t>
            </a:r>
          </a:p>
          <a:p>
            <a:endParaRPr lang="zh-CN" altLang="en-US" dirty="0">
              <a:latin typeface="+mj-ea"/>
              <a:ea typeface="+mj-ea"/>
            </a:endParaRPr>
          </a:p>
        </p:txBody>
      </p:sp>
      <p:pic>
        <p:nvPicPr>
          <p:cNvPr id="5" name="图片 4"/>
          <p:cNvPicPr/>
          <p:nvPr/>
        </p:nvPicPr>
        <p:blipFill>
          <a:blip r:embed="rId2" cstate="print"/>
          <a:srcRect/>
          <a:stretch>
            <a:fillRect/>
          </a:stretch>
        </p:blipFill>
        <p:spPr bwMode="auto">
          <a:xfrm>
            <a:off x="611560" y="2181058"/>
            <a:ext cx="4248471" cy="4488302"/>
          </a:xfrm>
          <a:prstGeom prst="rect">
            <a:avLst/>
          </a:prstGeom>
          <a:noFill/>
          <a:ln w="9525">
            <a:noFill/>
            <a:miter lim="800000"/>
            <a:headEnd/>
            <a:tailEnd/>
          </a:ln>
        </p:spPr>
      </p:pic>
      <p:pic>
        <p:nvPicPr>
          <p:cNvPr id="6" name="图片 5" descr="序号.jpg"/>
          <p:cNvPicPr>
            <a:picLocks noChangeAspect="1"/>
          </p:cNvPicPr>
          <p:nvPr/>
        </p:nvPicPr>
        <p:blipFill>
          <a:blip r:embed="rId3" cstate="print"/>
          <a:stretch>
            <a:fillRect/>
          </a:stretch>
        </p:blipFill>
        <p:spPr>
          <a:xfrm>
            <a:off x="5148064" y="3068960"/>
            <a:ext cx="190500" cy="180975"/>
          </a:xfrm>
          <a:prstGeom prst="rect">
            <a:avLst/>
          </a:prstGeom>
        </p:spPr>
      </p:pic>
      <p:pic>
        <p:nvPicPr>
          <p:cNvPr id="7" name="图片 6" descr="序号.jpg"/>
          <p:cNvPicPr>
            <a:picLocks noChangeAspect="1"/>
          </p:cNvPicPr>
          <p:nvPr/>
        </p:nvPicPr>
        <p:blipFill>
          <a:blip r:embed="rId3" cstate="print"/>
          <a:stretch>
            <a:fillRect/>
          </a:stretch>
        </p:blipFill>
        <p:spPr>
          <a:xfrm>
            <a:off x="5138279" y="3645024"/>
            <a:ext cx="190500" cy="180975"/>
          </a:xfrm>
          <a:prstGeom prst="rect">
            <a:avLst/>
          </a:prstGeom>
        </p:spPr>
      </p:pic>
      <p:pic>
        <p:nvPicPr>
          <p:cNvPr id="8" name="图片 7" descr="序号.jpg"/>
          <p:cNvPicPr>
            <a:picLocks noChangeAspect="1"/>
          </p:cNvPicPr>
          <p:nvPr/>
        </p:nvPicPr>
        <p:blipFill>
          <a:blip r:embed="rId3" cstate="print"/>
          <a:stretch>
            <a:fillRect/>
          </a:stretch>
        </p:blipFill>
        <p:spPr>
          <a:xfrm>
            <a:off x="5156450" y="4483143"/>
            <a:ext cx="190500" cy="180975"/>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定义场景</a:t>
            </a:r>
            <a:r>
              <a:rPr lang="en-US" altLang="zh-CN" dirty="0" smtClean="0"/>
              <a:t>—</a:t>
            </a:r>
            <a:r>
              <a:rPr lang="zh-CN" altLang="en-US" dirty="0"/>
              <a:t>设置集合点</a:t>
            </a:r>
            <a:endParaRPr lang="en-US" altLang="zh-CN" dirty="0" smtClean="0"/>
          </a:p>
        </p:txBody>
      </p:sp>
      <p:sp>
        <p:nvSpPr>
          <p:cNvPr id="2" name="矩形 1"/>
          <p:cNvSpPr/>
          <p:nvPr/>
        </p:nvSpPr>
        <p:spPr>
          <a:xfrm>
            <a:off x="511577" y="1056932"/>
            <a:ext cx="2031325" cy="369332"/>
          </a:xfrm>
          <a:prstGeom prst="rect">
            <a:avLst/>
          </a:prstGeom>
        </p:spPr>
        <p:txBody>
          <a:bodyPr wrap="none">
            <a:spAutoFit/>
          </a:bodyPr>
          <a:lstStyle/>
          <a:p>
            <a:r>
              <a:rPr lang="en-US" altLang="zh-CN" b="1" dirty="0" smtClean="0">
                <a:latin typeface="+mj-ea"/>
                <a:ea typeface="+mj-ea"/>
              </a:rPr>
              <a:t>2.</a:t>
            </a:r>
            <a:r>
              <a:rPr lang="zh-CN" altLang="zh-CN" b="1" dirty="0" smtClean="0">
                <a:latin typeface="+mj-ea"/>
                <a:ea typeface="+mj-ea"/>
              </a:rPr>
              <a:t>集合</a:t>
            </a:r>
            <a:r>
              <a:rPr lang="zh-CN" altLang="zh-CN" b="1" dirty="0">
                <a:latin typeface="+mj-ea"/>
                <a:ea typeface="+mj-ea"/>
              </a:rPr>
              <a:t>点策略设置</a:t>
            </a:r>
            <a:endParaRPr lang="zh-CN" altLang="en-US" b="1" dirty="0">
              <a:latin typeface="+mj-ea"/>
              <a:ea typeface="+mj-ea"/>
            </a:endParaRPr>
          </a:p>
        </p:txBody>
      </p:sp>
      <p:pic>
        <p:nvPicPr>
          <p:cNvPr id="4" name="图片 3"/>
          <p:cNvPicPr/>
          <p:nvPr/>
        </p:nvPicPr>
        <p:blipFill>
          <a:blip r:embed="rId2" cstate="print"/>
          <a:srcRect/>
          <a:stretch>
            <a:fillRect/>
          </a:stretch>
        </p:blipFill>
        <p:spPr bwMode="auto">
          <a:xfrm>
            <a:off x="779197" y="1499617"/>
            <a:ext cx="4829175" cy="1857375"/>
          </a:xfrm>
          <a:prstGeom prst="rect">
            <a:avLst/>
          </a:prstGeom>
          <a:noFill/>
          <a:ln w="9525">
            <a:noFill/>
            <a:miter lim="800000"/>
            <a:headEnd/>
            <a:tailEnd/>
          </a:ln>
        </p:spPr>
      </p:pic>
      <p:sp>
        <p:nvSpPr>
          <p:cNvPr id="3" name="矩形 2"/>
          <p:cNvSpPr/>
          <p:nvPr/>
        </p:nvSpPr>
        <p:spPr>
          <a:xfrm>
            <a:off x="652792" y="3356992"/>
            <a:ext cx="7953704" cy="1569660"/>
          </a:xfrm>
          <a:prstGeom prst="rect">
            <a:avLst/>
          </a:prstGeom>
        </p:spPr>
        <p:txBody>
          <a:bodyPr wrap="square">
            <a:spAutoFit/>
          </a:bodyPr>
          <a:lstStyle/>
          <a:p>
            <a:r>
              <a:rPr lang="zh-CN" altLang="zh-CN" sz="1600" dirty="0"/>
              <a:t>第一项：当前所有用户数的</a:t>
            </a:r>
            <a:r>
              <a:rPr lang="en-US" altLang="zh-CN" sz="1600" dirty="0"/>
              <a:t>X%</a:t>
            </a:r>
            <a:r>
              <a:rPr lang="zh-CN" altLang="zh-CN" sz="1600" dirty="0"/>
              <a:t>到达集合点时，开始释放等待的用户并继续执行场景。</a:t>
            </a:r>
          </a:p>
          <a:p>
            <a:r>
              <a:rPr lang="zh-CN" altLang="zh-CN" sz="1600" dirty="0"/>
              <a:t>第二项：当前正在运行用户数的</a:t>
            </a:r>
            <a:r>
              <a:rPr lang="en-US" altLang="zh-CN" sz="1600" dirty="0"/>
              <a:t>X%</a:t>
            </a:r>
            <a:r>
              <a:rPr lang="zh-CN" altLang="zh-CN" sz="1600" dirty="0"/>
              <a:t>到达集合点时，开始释放等待的用户并继续执行场景。</a:t>
            </a:r>
          </a:p>
          <a:p>
            <a:r>
              <a:rPr lang="zh-CN" altLang="zh-CN" sz="1600" dirty="0"/>
              <a:t>第三项：当</a:t>
            </a:r>
            <a:r>
              <a:rPr lang="en-US" altLang="zh-CN" sz="1600" dirty="0"/>
              <a:t>X</a:t>
            </a:r>
            <a:r>
              <a:rPr lang="zh-CN" altLang="zh-CN" sz="1600" dirty="0"/>
              <a:t>个用户到达集合点时，开始释放等待的用户并继续执行场景。</a:t>
            </a:r>
          </a:p>
          <a:p>
            <a:r>
              <a:rPr lang="en-US" altLang="zh-CN" sz="1600" dirty="0"/>
              <a:t>Timeout </a:t>
            </a:r>
            <a:r>
              <a:rPr lang="en-US" altLang="zh-CN" sz="1600" dirty="0" err="1"/>
              <a:t>betweenVusers</a:t>
            </a:r>
            <a:r>
              <a:rPr lang="zh-CN" altLang="zh-CN" sz="1600" dirty="0"/>
              <a:t>：设定一个超时时间，当第一个用户到达集合点时，系统开始计时，如果在这个设定的时间内没有达到指定的用户数，系统</a:t>
            </a:r>
            <a:r>
              <a:rPr lang="zh-CN" altLang="zh-CN" sz="1600" dirty="0" smtClean="0"/>
              <a:t>就</a:t>
            </a:r>
            <a:r>
              <a:rPr lang="zh-CN" altLang="en-US" sz="1600" dirty="0" smtClean="0"/>
              <a:t>不再</a:t>
            </a:r>
            <a:r>
              <a:rPr lang="zh-CN" altLang="zh-CN" sz="1600" dirty="0" smtClean="0"/>
              <a:t>等待</a:t>
            </a:r>
            <a:r>
              <a:rPr lang="zh-CN" altLang="zh-CN" sz="1600" dirty="0"/>
              <a:t>，释放用户让场景继续执行。</a:t>
            </a:r>
          </a:p>
        </p:txBody>
      </p:sp>
      <p:sp>
        <p:nvSpPr>
          <p:cNvPr id="5" name="矩形 4"/>
          <p:cNvSpPr/>
          <p:nvPr/>
        </p:nvSpPr>
        <p:spPr>
          <a:xfrm>
            <a:off x="656337" y="5085184"/>
            <a:ext cx="7953704" cy="923330"/>
          </a:xfrm>
          <a:prstGeom prst="rect">
            <a:avLst/>
          </a:prstGeom>
        </p:spPr>
        <p:txBody>
          <a:bodyPr wrap="square">
            <a:spAutoFit/>
          </a:bodyPr>
          <a:lstStyle/>
          <a:p>
            <a:r>
              <a:rPr lang="en-US" altLang="zh-CN" b="1" dirty="0" smtClean="0">
                <a:latin typeface="+mj-ea"/>
                <a:ea typeface="+mj-ea"/>
              </a:rPr>
              <a:t>3.</a:t>
            </a:r>
            <a:r>
              <a:rPr lang="zh-CN" altLang="zh-CN" b="1" dirty="0" smtClean="0">
                <a:latin typeface="+mj-ea"/>
                <a:ea typeface="+mj-ea"/>
              </a:rPr>
              <a:t>手动</a:t>
            </a:r>
            <a:r>
              <a:rPr lang="zh-CN" altLang="zh-CN" b="1" dirty="0">
                <a:latin typeface="+mj-ea"/>
                <a:ea typeface="+mj-ea"/>
              </a:rPr>
              <a:t>释放</a:t>
            </a:r>
            <a:r>
              <a:rPr lang="en-US" altLang="zh-CN" b="1" dirty="0" smtClean="0">
                <a:latin typeface="+mj-ea"/>
                <a:ea typeface="+mj-ea"/>
              </a:rPr>
              <a:t>Vuser</a:t>
            </a:r>
          </a:p>
          <a:p>
            <a:r>
              <a:rPr lang="en-US" altLang="zh-CN" dirty="0" smtClean="0">
                <a:latin typeface="+mj-ea"/>
                <a:ea typeface="+mj-ea"/>
              </a:rPr>
              <a:t>   </a:t>
            </a:r>
            <a:r>
              <a:rPr lang="zh-CN" altLang="zh-CN" dirty="0" smtClean="0">
                <a:latin typeface="+mj-ea"/>
                <a:ea typeface="+mj-ea"/>
              </a:rPr>
              <a:t>在</a:t>
            </a:r>
            <a:r>
              <a:rPr lang="zh-CN" altLang="zh-CN" dirty="0">
                <a:latin typeface="+mj-ea"/>
                <a:ea typeface="+mj-ea"/>
              </a:rPr>
              <a:t>场景运行过程中，</a:t>
            </a:r>
            <a:r>
              <a:rPr lang="zh-CN" altLang="en-US" dirty="0">
                <a:latin typeface="+mj-ea"/>
                <a:ea typeface="+mj-ea"/>
              </a:rPr>
              <a:t>点击</a:t>
            </a:r>
            <a:r>
              <a:rPr lang="en-US" altLang="zh-CN" dirty="0">
                <a:latin typeface="+mj-ea"/>
                <a:ea typeface="+mj-ea"/>
              </a:rPr>
              <a:t>Status Information</a:t>
            </a:r>
            <a:r>
              <a:rPr lang="zh-CN" altLang="en-US" dirty="0">
                <a:latin typeface="+mj-ea"/>
                <a:ea typeface="+mj-ea"/>
              </a:rPr>
              <a:t>列表的</a:t>
            </a:r>
            <a:r>
              <a:rPr lang="en-US" altLang="zh-CN" dirty="0">
                <a:latin typeface="+mj-ea"/>
                <a:ea typeface="+mj-ea"/>
              </a:rPr>
              <a:t>Release</a:t>
            </a:r>
            <a:r>
              <a:rPr lang="zh-CN" altLang="zh-CN" dirty="0">
                <a:latin typeface="+mj-ea"/>
                <a:ea typeface="+mj-ea"/>
              </a:rPr>
              <a:t>按钮，可以手动释放等待中的虚拟用户。</a:t>
            </a:r>
            <a:endParaRPr lang="zh-CN" altLang="en-US" dirty="0">
              <a:latin typeface="+mj-ea"/>
              <a:ea typeface="+mj-ea"/>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9"/>
          <p:cNvGrpSpPr>
            <a:grpSpLocks/>
          </p:cNvGrpSpPr>
          <p:nvPr/>
        </p:nvGrpSpPr>
        <p:grpSpPr bwMode="auto">
          <a:xfrm>
            <a:off x="413552" y="2884050"/>
            <a:ext cx="4446480" cy="1697078"/>
            <a:chOff x="1258" y="1262"/>
            <a:chExt cx="2699" cy="915"/>
          </a:xfrm>
        </p:grpSpPr>
        <p:sp>
          <p:nvSpPr>
            <p:cNvPr id="14" name="AutoShape 10"/>
            <p:cNvSpPr>
              <a:spLocks noChangeArrowheads="1"/>
            </p:cNvSpPr>
            <p:nvPr/>
          </p:nvSpPr>
          <p:spPr bwMode="gray">
            <a:xfrm>
              <a:off x="1258" y="1262"/>
              <a:ext cx="2699" cy="672"/>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endParaRPr lang="zh-CN" altLang="en-US" b="1" dirty="0">
                <a:solidFill>
                  <a:schemeClr val="tx2"/>
                </a:solidFill>
                <a:latin typeface="宋体" pitchFamily="2" charset="-122"/>
                <a:ea typeface="宋体" pitchFamily="2" charset="-122"/>
              </a:endParaRPr>
            </a:p>
          </p:txBody>
        </p:sp>
        <p:sp>
          <p:nvSpPr>
            <p:cNvPr id="15" name="Text Box 13"/>
            <p:cNvSpPr txBox="1">
              <a:spLocks noChangeArrowheads="1"/>
            </p:cNvSpPr>
            <p:nvPr/>
          </p:nvSpPr>
          <p:spPr bwMode="gray">
            <a:xfrm>
              <a:off x="1393" y="1886"/>
              <a:ext cx="1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endParaRPr lang="en-US" altLang="zh-CN" sz="2400" dirty="0">
                <a:solidFill>
                  <a:schemeClr val="bg1"/>
                </a:solidFill>
                <a:ea typeface="宋体" charset="-122"/>
              </a:endParaRPr>
            </a:p>
          </p:txBody>
        </p:sp>
      </p:grpSp>
      <p:sp>
        <p:nvSpPr>
          <p:cNvPr id="18434" name="标题 1"/>
          <p:cNvSpPr>
            <a:spLocks noGrp="1"/>
          </p:cNvSpPr>
          <p:nvPr>
            <p:ph type="title"/>
          </p:nvPr>
        </p:nvSpPr>
        <p:spPr/>
        <p:txBody>
          <a:bodyPr/>
          <a:lstStyle/>
          <a:p>
            <a:r>
              <a:rPr lang="zh-CN" altLang="en-US" dirty="0" smtClean="0"/>
              <a:t>定义场景</a:t>
            </a:r>
            <a:r>
              <a:rPr lang="en-US" altLang="zh-CN" dirty="0" smtClean="0"/>
              <a:t>—</a:t>
            </a:r>
            <a:r>
              <a:rPr lang="zh-CN" altLang="en-US" dirty="0" smtClean="0"/>
              <a:t>多机联合产生负载</a:t>
            </a:r>
            <a:endParaRPr lang="en-US" altLang="zh-CN" dirty="0" smtClean="0"/>
          </a:p>
        </p:txBody>
      </p:sp>
      <p:sp>
        <p:nvSpPr>
          <p:cNvPr id="7" name="矩形 6"/>
          <p:cNvSpPr/>
          <p:nvPr/>
        </p:nvSpPr>
        <p:spPr>
          <a:xfrm>
            <a:off x="395536" y="995207"/>
            <a:ext cx="8568952" cy="1831271"/>
          </a:xfrm>
          <a:prstGeom prst="rect">
            <a:avLst/>
          </a:prstGeom>
        </p:spPr>
        <p:txBody>
          <a:bodyPr wrap="square">
            <a:spAutoFit/>
          </a:bodyPr>
          <a:lstStyle/>
          <a:p>
            <a:pPr>
              <a:spcAft>
                <a:spcPts val="600"/>
              </a:spcAft>
            </a:pPr>
            <a:r>
              <a:rPr lang="en-US" altLang="zh-CN" dirty="0">
                <a:latin typeface="+mj-ea"/>
                <a:ea typeface="+mj-ea"/>
              </a:rPr>
              <a:t> </a:t>
            </a:r>
            <a:r>
              <a:rPr lang="en-US" altLang="zh-CN" dirty="0" smtClean="0">
                <a:latin typeface="+mj-ea"/>
                <a:ea typeface="+mj-ea"/>
              </a:rPr>
              <a:t>   </a:t>
            </a:r>
            <a:r>
              <a:rPr lang="zh-CN" altLang="zh-CN" dirty="0" smtClean="0">
                <a:latin typeface="+mj-ea"/>
                <a:ea typeface="+mj-ea"/>
              </a:rPr>
              <a:t>为了</a:t>
            </a:r>
            <a:r>
              <a:rPr lang="zh-CN" altLang="zh-CN" dirty="0">
                <a:latin typeface="+mj-ea"/>
                <a:ea typeface="+mj-ea"/>
              </a:rPr>
              <a:t>避免一台测试机器模拟的虚拟用户数过多，他本身性能的下降直接影响测试效果，</a:t>
            </a:r>
            <a:r>
              <a:rPr lang="en-US" altLang="zh-CN" dirty="0">
                <a:latin typeface="+mj-ea"/>
                <a:ea typeface="+mj-ea"/>
              </a:rPr>
              <a:t>LR</a:t>
            </a:r>
            <a:r>
              <a:rPr lang="zh-CN" altLang="zh-CN" dirty="0">
                <a:latin typeface="+mj-ea"/>
                <a:ea typeface="+mj-ea"/>
              </a:rPr>
              <a:t>允许使用多台机器运行场景来均衡测试机器的负荷。只要一台机器安装了</a:t>
            </a:r>
            <a:r>
              <a:rPr lang="en-US" altLang="zh-CN" dirty="0">
                <a:latin typeface="+mj-ea"/>
                <a:ea typeface="+mj-ea"/>
              </a:rPr>
              <a:t>Load Generator</a:t>
            </a:r>
            <a:r>
              <a:rPr lang="zh-CN" altLang="zh-CN" dirty="0">
                <a:latin typeface="+mj-ea"/>
                <a:ea typeface="+mj-ea"/>
              </a:rPr>
              <a:t>并启动了</a:t>
            </a:r>
            <a:r>
              <a:rPr lang="en-US" altLang="zh-CN" dirty="0">
                <a:latin typeface="+mj-ea"/>
                <a:ea typeface="+mj-ea"/>
              </a:rPr>
              <a:t>LoadRunner Agent Process</a:t>
            </a:r>
            <a:r>
              <a:rPr lang="zh-CN" altLang="zh-CN" dirty="0">
                <a:latin typeface="+mj-ea"/>
                <a:ea typeface="+mj-ea"/>
              </a:rPr>
              <a:t>进程，就可以被</a:t>
            </a:r>
            <a:r>
              <a:rPr lang="en-US" altLang="zh-CN" dirty="0">
                <a:latin typeface="+mj-ea"/>
                <a:ea typeface="+mj-ea"/>
              </a:rPr>
              <a:t>Controller</a:t>
            </a:r>
            <a:r>
              <a:rPr lang="zh-CN" altLang="zh-CN" dirty="0">
                <a:latin typeface="+mj-ea"/>
                <a:ea typeface="+mj-ea"/>
              </a:rPr>
              <a:t>统一调度来运行场景，</a:t>
            </a:r>
            <a:r>
              <a:rPr lang="en-US" altLang="zh-CN" dirty="0">
                <a:latin typeface="+mj-ea"/>
                <a:ea typeface="+mj-ea"/>
              </a:rPr>
              <a:t>Controller</a:t>
            </a:r>
            <a:r>
              <a:rPr lang="zh-CN" altLang="zh-CN" dirty="0">
                <a:latin typeface="+mj-ea"/>
                <a:ea typeface="+mj-ea"/>
              </a:rPr>
              <a:t>负载收集统一的测试信息和执行结果</a:t>
            </a:r>
            <a:r>
              <a:rPr lang="zh-CN" altLang="zh-CN" dirty="0" smtClean="0">
                <a:latin typeface="+mj-ea"/>
                <a:ea typeface="+mj-ea"/>
              </a:rPr>
              <a:t>。</a:t>
            </a:r>
            <a:endParaRPr lang="en-US" altLang="zh-CN" dirty="0" smtClean="0">
              <a:latin typeface="+mj-ea"/>
              <a:ea typeface="+mj-ea"/>
            </a:endParaRPr>
          </a:p>
          <a:p>
            <a:r>
              <a:rPr lang="en-US" altLang="zh-CN" dirty="0" smtClean="0">
                <a:latin typeface="+mj-ea"/>
                <a:ea typeface="+mj-ea"/>
              </a:rPr>
              <a:t>    </a:t>
            </a:r>
            <a:r>
              <a:rPr lang="zh-CN" altLang="zh-CN" dirty="0" smtClean="0">
                <a:latin typeface="+mj-ea"/>
                <a:ea typeface="+mj-ea"/>
              </a:rPr>
              <a:t>单击</a:t>
            </a:r>
            <a:r>
              <a:rPr lang="zh-CN" altLang="zh-CN" dirty="0">
                <a:latin typeface="+mj-ea"/>
                <a:ea typeface="+mj-ea"/>
              </a:rPr>
              <a:t>菜单</a:t>
            </a:r>
            <a:r>
              <a:rPr lang="en-US" altLang="zh-CN" dirty="0" err="1">
                <a:latin typeface="+mj-ea"/>
                <a:ea typeface="+mj-ea"/>
              </a:rPr>
              <a:t>Scenario</a:t>
            </a:r>
            <a:r>
              <a:rPr lang="en-US" altLang="zh-CN" dirty="0" err="1">
                <a:latin typeface="+mj-ea"/>
                <a:ea typeface="+mj-ea"/>
                <a:sym typeface="Wingdings"/>
              </a:rPr>
              <a:t></a:t>
            </a:r>
            <a:r>
              <a:rPr lang="en-US" altLang="zh-CN" dirty="0" err="1">
                <a:latin typeface="+mj-ea"/>
                <a:ea typeface="+mj-ea"/>
              </a:rPr>
              <a:t>Load</a:t>
            </a:r>
            <a:r>
              <a:rPr lang="en-US" altLang="zh-CN" dirty="0">
                <a:latin typeface="+mj-ea"/>
                <a:ea typeface="+mj-ea"/>
              </a:rPr>
              <a:t> Generator</a:t>
            </a:r>
            <a:r>
              <a:rPr lang="zh-CN" altLang="zh-CN" dirty="0">
                <a:latin typeface="+mj-ea"/>
                <a:ea typeface="+mj-ea"/>
              </a:rPr>
              <a:t>，可以查看到所有已经加载的</a:t>
            </a:r>
            <a:r>
              <a:rPr lang="en-US" altLang="zh-CN" dirty="0">
                <a:latin typeface="+mj-ea"/>
                <a:ea typeface="+mj-ea"/>
              </a:rPr>
              <a:t>Load Generator</a:t>
            </a:r>
            <a:r>
              <a:rPr lang="zh-CN" altLang="zh-CN" dirty="0">
                <a:latin typeface="+mj-ea"/>
                <a:ea typeface="+mj-ea"/>
              </a:rPr>
              <a:t>信息</a:t>
            </a:r>
            <a:r>
              <a:rPr lang="zh-CN" altLang="zh-CN" dirty="0" smtClean="0">
                <a:latin typeface="+mj-ea"/>
                <a:ea typeface="+mj-ea"/>
              </a:rPr>
              <a:t>。</a:t>
            </a:r>
            <a:endParaRPr lang="zh-CN" altLang="en-US" dirty="0">
              <a:latin typeface="+mj-ea"/>
              <a:ea typeface="+mj-ea"/>
            </a:endParaRPr>
          </a:p>
        </p:txBody>
      </p:sp>
      <p:pic>
        <p:nvPicPr>
          <p:cNvPr id="10" name="图片 9"/>
          <p:cNvPicPr/>
          <p:nvPr/>
        </p:nvPicPr>
        <p:blipFill>
          <a:blip r:embed="rId2" cstate="print"/>
          <a:srcRect/>
          <a:stretch>
            <a:fillRect/>
          </a:stretch>
        </p:blipFill>
        <p:spPr bwMode="auto">
          <a:xfrm>
            <a:off x="4939914" y="2924944"/>
            <a:ext cx="3810000" cy="2857500"/>
          </a:xfrm>
          <a:prstGeom prst="rect">
            <a:avLst/>
          </a:prstGeom>
          <a:noFill/>
          <a:ln w="9525">
            <a:noFill/>
            <a:miter lim="800000"/>
            <a:headEnd/>
            <a:tailEnd/>
          </a:ln>
        </p:spPr>
      </p:pic>
      <p:sp>
        <p:nvSpPr>
          <p:cNvPr id="9" name="矩形 8"/>
          <p:cNvSpPr/>
          <p:nvPr/>
        </p:nvSpPr>
        <p:spPr>
          <a:xfrm>
            <a:off x="539552" y="3031105"/>
            <a:ext cx="4680520" cy="923330"/>
          </a:xfrm>
          <a:prstGeom prst="rect">
            <a:avLst/>
          </a:prstGeom>
        </p:spPr>
        <p:txBody>
          <a:bodyPr wrap="square">
            <a:spAutoFit/>
          </a:bodyPr>
          <a:lstStyle/>
          <a:p>
            <a:r>
              <a:rPr lang="en-US" altLang="zh-CN" b="1" dirty="0" smtClean="0">
                <a:latin typeface="+mj-ea"/>
                <a:ea typeface="+mj-ea"/>
              </a:rPr>
              <a:t>Name</a:t>
            </a:r>
            <a:r>
              <a:rPr lang="zh-CN" altLang="zh-CN" b="1" dirty="0">
                <a:latin typeface="+mj-ea"/>
                <a:ea typeface="+mj-ea"/>
              </a:rPr>
              <a:t>：</a:t>
            </a:r>
            <a:r>
              <a:rPr lang="en-US" altLang="zh-CN" dirty="0">
                <a:latin typeface="+mj-ea"/>
                <a:ea typeface="+mj-ea"/>
              </a:rPr>
              <a:t>Load Generator</a:t>
            </a:r>
            <a:r>
              <a:rPr lang="zh-CN" altLang="zh-CN" dirty="0">
                <a:latin typeface="+mj-ea"/>
                <a:ea typeface="+mj-ea"/>
              </a:rPr>
              <a:t>所在的机器名称</a:t>
            </a:r>
            <a:r>
              <a:rPr lang="zh-CN" altLang="zh-CN" dirty="0" smtClean="0">
                <a:latin typeface="+mj-ea"/>
                <a:ea typeface="+mj-ea"/>
              </a:rPr>
              <a:t>。</a:t>
            </a:r>
            <a:r>
              <a:rPr lang="en-US" altLang="zh-CN" b="1" dirty="0" smtClean="0">
                <a:latin typeface="+mj-ea"/>
                <a:ea typeface="+mj-ea"/>
              </a:rPr>
              <a:t>Status</a:t>
            </a:r>
            <a:r>
              <a:rPr lang="zh-CN" altLang="zh-CN" b="1" dirty="0">
                <a:latin typeface="+mj-ea"/>
                <a:ea typeface="+mj-ea"/>
              </a:rPr>
              <a:t>：</a:t>
            </a:r>
            <a:r>
              <a:rPr lang="zh-CN" altLang="zh-CN" dirty="0">
                <a:latin typeface="+mj-ea"/>
                <a:ea typeface="+mj-ea"/>
              </a:rPr>
              <a:t>标识了</a:t>
            </a:r>
            <a:r>
              <a:rPr lang="en-US" altLang="zh-CN" dirty="0">
                <a:latin typeface="+mj-ea"/>
                <a:ea typeface="+mj-ea"/>
              </a:rPr>
              <a:t>Generator</a:t>
            </a:r>
            <a:r>
              <a:rPr lang="zh-CN" altLang="zh-CN" dirty="0">
                <a:latin typeface="+mj-ea"/>
                <a:ea typeface="+mj-ea"/>
              </a:rPr>
              <a:t>目前的状态。</a:t>
            </a:r>
          </a:p>
          <a:p>
            <a:r>
              <a:rPr lang="en-US" altLang="zh-CN" b="1" dirty="0" smtClean="0">
                <a:latin typeface="+mj-ea"/>
                <a:ea typeface="+mj-ea"/>
              </a:rPr>
              <a:t>Platform</a:t>
            </a:r>
            <a:r>
              <a:rPr lang="zh-CN" altLang="zh-CN" b="1" dirty="0">
                <a:latin typeface="+mj-ea"/>
                <a:ea typeface="+mj-ea"/>
              </a:rPr>
              <a:t>：</a:t>
            </a:r>
            <a:r>
              <a:rPr lang="zh-CN" altLang="zh-CN" dirty="0">
                <a:latin typeface="+mj-ea"/>
                <a:ea typeface="+mj-ea"/>
              </a:rPr>
              <a:t>显示了系统的平台名称</a:t>
            </a:r>
            <a:r>
              <a:rPr lang="zh-CN" altLang="zh-CN" dirty="0" smtClean="0">
                <a:latin typeface="+mj-ea"/>
                <a:ea typeface="+mj-ea"/>
              </a:rPr>
              <a:t>。</a:t>
            </a:r>
            <a:endParaRPr lang="zh-CN" altLang="zh-CN" dirty="0">
              <a:latin typeface="+mj-ea"/>
              <a:ea typeface="+mj-ea"/>
            </a:endParaRPr>
          </a:p>
        </p:txBody>
      </p:sp>
      <p:sp>
        <p:nvSpPr>
          <p:cNvPr id="11" name="矩形 10"/>
          <p:cNvSpPr/>
          <p:nvPr/>
        </p:nvSpPr>
        <p:spPr>
          <a:xfrm>
            <a:off x="395536" y="4305116"/>
            <a:ext cx="4464496" cy="1477328"/>
          </a:xfrm>
          <a:prstGeom prst="rect">
            <a:avLst/>
          </a:prstGeom>
        </p:spPr>
        <p:txBody>
          <a:bodyPr wrap="square">
            <a:spAutoFit/>
          </a:bodyPr>
          <a:lstStyle/>
          <a:p>
            <a:r>
              <a:rPr lang="en-US" altLang="zh-CN" dirty="0" smtClean="0">
                <a:latin typeface="+mj-ea"/>
              </a:rPr>
              <a:t>    </a:t>
            </a:r>
            <a:r>
              <a:rPr lang="zh-CN" altLang="zh-CN" dirty="0" smtClean="0">
                <a:latin typeface="+mj-ea"/>
              </a:rPr>
              <a:t>单击</a:t>
            </a:r>
            <a:r>
              <a:rPr lang="en-US" altLang="zh-CN" dirty="0">
                <a:latin typeface="+mj-ea"/>
              </a:rPr>
              <a:t>Add</a:t>
            </a:r>
            <a:r>
              <a:rPr lang="zh-CN" altLang="zh-CN" dirty="0">
                <a:latin typeface="+mj-ea"/>
              </a:rPr>
              <a:t>按钮，可以添加新的</a:t>
            </a:r>
            <a:r>
              <a:rPr lang="en-US" altLang="zh-CN" dirty="0">
                <a:latin typeface="+mj-ea"/>
              </a:rPr>
              <a:t>Load Generator</a:t>
            </a:r>
            <a:r>
              <a:rPr lang="zh-CN" altLang="zh-CN" dirty="0" smtClean="0">
                <a:latin typeface="+mj-ea"/>
              </a:rPr>
              <a:t>；单击</a:t>
            </a:r>
            <a:r>
              <a:rPr lang="en-US" altLang="zh-CN" dirty="0">
                <a:latin typeface="+mj-ea"/>
              </a:rPr>
              <a:t>Connect</a:t>
            </a:r>
            <a:r>
              <a:rPr lang="zh-CN" altLang="zh-CN" dirty="0">
                <a:latin typeface="+mj-ea"/>
              </a:rPr>
              <a:t>按钮，</a:t>
            </a:r>
            <a:r>
              <a:rPr lang="en-US" altLang="zh-CN" dirty="0">
                <a:latin typeface="+mj-ea"/>
              </a:rPr>
              <a:t>LR</a:t>
            </a:r>
            <a:r>
              <a:rPr lang="zh-CN" altLang="zh-CN" dirty="0">
                <a:latin typeface="+mj-ea"/>
              </a:rPr>
              <a:t>的</a:t>
            </a:r>
            <a:r>
              <a:rPr lang="en-US" altLang="zh-CN" dirty="0">
                <a:latin typeface="+mj-ea"/>
              </a:rPr>
              <a:t>Controller</a:t>
            </a:r>
            <a:r>
              <a:rPr lang="zh-CN" altLang="zh-CN" dirty="0">
                <a:latin typeface="+mj-ea"/>
              </a:rPr>
              <a:t>就会尝试去连接选中的</a:t>
            </a:r>
            <a:r>
              <a:rPr lang="en-US" altLang="zh-CN" dirty="0">
                <a:latin typeface="+mj-ea"/>
              </a:rPr>
              <a:t>Load Generator</a:t>
            </a:r>
            <a:r>
              <a:rPr lang="zh-CN" altLang="zh-CN" dirty="0">
                <a:latin typeface="+mj-ea"/>
              </a:rPr>
              <a:t>，如果连接成功就在</a:t>
            </a:r>
            <a:r>
              <a:rPr lang="en-US" altLang="zh-CN" dirty="0">
                <a:latin typeface="+mj-ea"/>
              </a:rPr>
              <a:t>Status</a:t>
            </a:r>
            <a:r>
              <a:rPr lang="zh-CN" altLang="zh-CN" dirty="0">
                <a:latin typeface="+mj-ea"/>
              </a:rPr>
              <a:t>字段中显示</a:t>
            </a:r>
            <a:r>
              <a:rPr lang="en-US" altLang="zh-CN" dirty="0">
                <a:latin typeface="+mj-ea"/>
              </a:rPr>
              <a:t>Ready</a:t>
            </a:r>
            <a:r>
              <a:rPr lang="zh-CN" altLang="zh-CN" dirty="0">
                <a:latin typeface="+mj-ea"/>
              </a:rPr>
              <a:t>，如果失败就会显示</a:t>
            </a:r>
            <a:r>
              <a:rPr lang="en-US" altLang="zh-CN" dirty="0">
                <a:latin typeface="+mj-ea"/>
              </a:rPr>
              <a:t>Failed</a:t>
            </a:r>
            <a:r>
              <a:rPr lang="zh-CN" altLang="zh-CN" dirty="0">
                <a:latin typeface="+mj-ea"/>
              </a:rPr>
              <a:t>。</a:t>
            </a:r>
          </a:p>
        </p:txBody>
      </p:sp>
    </p:spTree>
    <p:extLst>
      <p:ext uri="{BB962C8B-B14F-4D97-AF65-F5344CB8AC3E}">
        <p14:creationId xmlns:p14="http://schemas.microsoft.com/office/powerpoint/2010/main" val="7248907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定义场景</a:t>
            </a:r>
            <a:r>
              <a:rPr lang="en-US" altLang="zh-CN" dirty="0" smtClean="0"/>
              <a:t>—</a:t>
            </a:r>
            <a:r>
              <a:rPr lang="zh-CN" altLang="en-US" dirty="0" smtClean="0"/>
              <a:t>设置负载均衡</a:t>
            </a:r>
            <a:endParaRPr lang="en-US" altLang="zh-CN" dirty="0" smtClean="0"/>
          </a:p>
        </p:txBody>
      </p:sp>
      <p:sp>
        <p:nvSpPr>
          <p:cNvPr id="2" name="矩形 1"/>
          <p:cNvSpPr/>
          <p:nvPr/>
        </p:nvSpPr>
        <p:spPr>
          <a:xfrm>
            <a:off x="467544" y="1052736"/>
            <a:ext cx="8136904" cy="1200329"/>
          </a:xfrm>
          <a:prstGeom prst="rect">
            <a:avLst/>
          </a:prstGeom>
        </p:spPr>
        <p:txBody>
          <a:bodyPr wrap="square">
            <a:spAutoFit/>
          </a:bodyPr>
          <a:lstStyle/>
          <a:p>
            <a:r>
              <a:rPr lang="en-US" altLang="zh-CN" dirty="0" smtClean="0">
                <a:latin typeface="+mj-ea"/>
                <a:ea typeface="+mj-ea"/>
              </a:rPr>
              <a:t>    </a:t>
            </a:r>
            <a:r>
              <a:rPr lang="zh-CN" altLang="zh-CN" dirty="0" smtClean="0">
                <a:latin typeface="+mj-ea"/>
                <a:ea typeface="+mj-ea"/>
              </a:rPr>
              <a:t>这里</a:t>
            </a:r>
            <a:r>
              <a:rPr lang="zh-CN" altLang="zh-CN" dirty="0">
                <a:latin typeface="+mj-ea"/>
                <a:ea typeface="+mj-ea"/>
              </a:rPr>
              <a:t>的负载均衡是用来解决测试过程中，负载机分配不均的问题。方法为：先选择</a:t>
            </a:r>
            <a:r>
              <a:rPr lang="en-US" altLang="zh-CN" dirty="0" err="1">
                <a:latin typeface="+mj-ea"/>
                <a:ea typeface="+mj-ea"/>
              </a:rPr>
              <a:t>Scenario</a:t>
            </a:r>
            <a:r>
              <a:rPr lang="en-US" altLang="zh-CN" dirty="0" err="1">
                <a:latin typeface="+mj-ea"/>
                <a:ea typeface="+mj-ea"/>
                <a:sym typeface="Wingdings"/>
              </a:rPr>
              <a:t></a:t>
            </a:r>
            <a:r>
              <a:rPr lang="en-US" altLang="zh-CN" dirty="0" err="1">
                <a:latin typeface="+mj-ea"/>
                <a:ea typeface="+mj-ea"/>
              </a:rPr>
              <a:t>Convert</a:t>
            </a:r>
            <a:r>
              <a:rPr lang="en-US" altLang="zh-CN" dirty="0">
                <a:latin typeface="+mj-ea"/>
                <a:ea typeface="+mj-ea"/>
              </a:rPr>
              <a:t> Scenario to the Percentage Mode</a:t>
            </a:r>
            <a:r>
              <a:rPr lang="zh-CN" altLang="zh-CN" dirty="0">
                <a:latin typeface="+mj-ea"/>
                <a:ea typeface="+mj-ea"/>
              </a:rPr>
              <a:t>，将场景模式由用户组切换为百分比，然后在已经添加好的</a:t>
            </a:r>
            <a:r>
              <a:rPr lang="en-US" altLang="zh-CN" dirty="0">
                <a:latin typeface="+mj-ea"/>
                <a:ea typeface="+mj-ea"/>
              </a:rPr>
              <a:t>Load Generators</a:t>
            </a:r>
            <a:r>
              <a:rPr lang="zh-CN" altLang="zh-CN" dirty="0">
                <a:latin typeface="+mj-ea"/>
                <a:ea typeface="+mj-ea"/>
              </a:rPr>
              <a:t>机器列表中选择需要的机器。这样就可以保证负载机均匀地对服务器施压</a:t>
            </a:r>
            <a:r>
              <a:rPr lang="zh-CN" altLang="zh-CN" dirty="0" smtClean="0">
                <a:latin typeface="+mj-ea"/>
                <a:ea typeface="+mj-ea"/>
              </a:rPr>
              <a:t>。</a:t>
            </a:r>
            <a:endParaRPr lang="zh-CN" altLang="zh-CN" dirty="0">
              <a:latin typeface="+mj-ea"/>
              <a:ea typeface="+mj-ea"/>
            </a:endParaRPr>
          </a:p>
        </p:txBody>
      </p:sp>
      <p:sp>
        <p:nvSpPr>
          <p:cNvPr id="3" name="矩形 2"/>
          <p:cNvSpPr/>
          <p:nvPr/>
        </p:nvSpPr>
        <p:spPr>
          <a:xfrm>
            <a:off x="467544" y="5574964"/>
            <a:ext cx="8136904" cy="646331"/>
          </a:xfrm>
          <a:prstGeom prst="rect">
            <a:avLst/>
          </a:prstGeom>
        </p:spPr>
        <p:txBody>
          <a:bodyPr wrap="square">
            <a:spAutoFit/>
          </a:bodyPr>
          <a:lstStyle/>
          <a:p>
            <a:r>
              <a:rPr lang="en-US" altLang="zh-CN" dirty="0">
                <a:latin typeface="+mj-ea"/>
                <a:ea typeface="+mj-ea"/>
              </a:rPr>
              <a:t> </a:t>
            </a:r>
            <a:r>
              <a:rPr lang="en-US" altLang="zh-CN" dirty="0" smtClean="0">
                <a:latin typeface="+mj-ea"/>
                <a:ea typeface="+mj-ea"/>
              </a:rPr>
              <a:t>   </a:t>
            </a:r>
            <a:r>
              <a:rPr lang="zh-CN" altLang="zh-CN" b="1" dirty="0" smtClean="0">
                <a:latin typeface="+mj-ea"/>
                <a:ea typeface="+mj-ea"/>
              </a:rPr>
              <a:t>场景</a:t>
            </a:r>
            <a:r>
              <a:rPr lang="zh-CN" altLang="zh-CN" b="1" dirty="0">
                <a:latin typeface="+mj-ea"/>
                <a:ea typeface="+mj-ea"/>
              </a:rPr>
              <a:t>创建完成后，以有意义的名字命名场景并保存。</a:t>
            </a:r>
            <a:r>
              <a:rPr lang="zh-CN" altLang="zh-CN" dirty="0">
                <a:solidFill>
                  <a:schemeClr val="tx2"/>
                </a:solidFill>
                <a:latin typeface="+mj-ea"/>
                <a:ea typeface="+mj-ea"/>
              </a:rPr>
              <a:t>如实例命名为</a:t>
            </a:r>
            <a:r>
              <a:rPr lang="en-US" altLang="zh-CN" dirty="0">
                <a:solidFill>
                  <a:schemeClr val="tx2"/>
                </a:solidFill>
                <a:latin typeface="+mj-ea"/>
                <a:ea typeface="+mj-ea"/>
              </a:rPr>
              <a:t>AddStore_InstantandGradual_10</a:t>
            </a:r>
            <a:r>
              <a:rPr lang="zh-CN" altLang="zh-CN" dirty="0">
                <a:solidFill>
                  <a:schemeClr val="tx2"/>
                </a:solidFill>
                <a:latin typeface="+mj-ea"/>
                <a:ea typeface="+mj-ea"/>
              </a:rPr>
              <a:t>，保存在</a:t>
            </a:r>
            <a:r>
              <a:rPr lang="en-US" altLang="zh-CN" dirty="0" err="1">
                <a:solidFill>
                  <a:schemeClr val="tx2"/>
                </a:solidFill>
                <a:latin typeface="+mj-ea"/>
                <a:ea typeface="+mj-ea"/>
              </a:rPr>
              <a:t>Test_Scenario</a:t>
            </a:r>
            <a:r>
              <a:rPr lang="zh-CN" altLang="zh-CN" dirty="0">
                <a:solidFill>
                  <a:schemeClr val="tx2"/>
                </a:solidFill>
                <a:latin typeface="+mj-ea"/>
                <a:ea typeface="+mj-ea"/>
              </a:rPr>
              <a:t>目录下。</a:t>
            </a:r>
          </a:p>
        </p:txBody>
      </p:sp>
      <p:pic>
        <p:nvPicPr>
          <p:cNvPr id="7176"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6818" y="2420888"/>
            <a:ext cx="7830349" cy="3054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normAutofit fontScale="90000"/>
          </a:bodyPr>
          <a:lstStyle/>
          <a:p>
            <a:r>
              <a:rPr lang="zh-CN" altLang="en-US" dirty="0" smtClean="0"/>
              <a:t>定义场景</a:t>
            </a:r>
            <a:r>
              <a:rPr lang="en-US" altLang="zh-CN" dirty="0" smtClean="0"/>
              <a:t>—</a:t>
            </a:r>
            <a:r>
              <a:rPr lang="zh-CN" altLang="en-US" dirty="0" smtClean="0"/>
              <a:t>设置</a:t>
            </a:r>
            <a:r>
              <a:rPr lang="en-US" altLang="zh-CN" dirty="0" smtClean="0"/>
              <a:t>Windows</a:t>
            </a:r>
            <a:r>
              <a:rPr lang="zh-CN" altLang="en-US" dirty="0" smtClean="0"/>
              <a:t>资源监控器</a:t>
            </a:r>
            <a:endParaRPr lang="en-US" altLang="zh-CN" dirty="0" smtClean="0"/>
          </a:p>
        </p:txBody>
      </p:sp>
      <p:sp>
        <p:nvSpPr>
          <p:cNvPr id="4" name="矩形 3"/>
          <p:cNvSpPr/>
          <p:nvPr/>
        </p:nvSpPr>
        <p:spPr>
          <a:xfrm>
            <a:off x="323528" y="1052736"/>
            <a:ext cx="8352928" cy="5632311"/>
          </a:xfrm>
          <a:prstGeom prst="rect">
            <a:avLst/>
          </a:prstGeom>
        </p:spPr>
        <p:txBody>
          <a:bodyPr wrap="square">
            <a:spAutoFit/>
          </a:bodyPr>
          <a:lstStyle/>
          <a:p>
            <a:r>
              <a:rPr lang="en-US" altLang="zh-CN" dirty="0" smtClean="0">
                <a:latin typeface="+mj-ea"/>
                <a:ea typeface="+mj-ea"/>
              </a:rPr>
              <a:t>    </a:t>
            </a:r>
            <a:r>
              <a:rPr lang="zh-CN" altLang="zh-CN" dirty="0" smtClean="0">
                <a:latin typeface="+mj-ea"/>
                <a:ea typeface="+mj-ea"/>
              </a:rPr>
              <a:t>通过添加</a:t>
            </a:r>
            <a:r>
              <a:rPr lang="en-US" altLang="zh-CN" dirty="0" smtClean="0">
                <a:latin typeface="+mj-ea"/>
                <a:ea typeface="+mj-ea"/>
              </a:rPr>
              <a:t>Windows</a:t>
            </a:r>
            <a:r>
              <a:rPr lang="zh-CN" altLang="zh-CN" dirty="0">
                <a:latin typeface="+mj-ea"/>
                <a:ea typeface="+mj-ea"/>
              </a:rPr>
              <a:t>资源监控器，可以监控负载对服务器的</a:t>
            </a:r>
            <a:r>
              <a:rPr lang="en-US" altLang="zh-CN" dirty="0">
                <a:latin typeface="+mj-ea"/>
                <a:ea typeface="+mj-ea"/>
              </a:rPr>
              <a:t>CPU</a:t>
            </a:r>
            <a:r>
              <a:rPr lang="zh-CN" altLang="zh-CN" dirty="0">
                <a:latin typeface="+mj-ea"/>
                <a:ea typeface="+mj-ea"/>
              </a:rPr>
              <a:t>、内存、磁盘等资源的影响</a:t>
            </a:r>
            <a:r>
              <a:rPr lang="zh-CN" altLang="zh-CN" dirty="0" smtClean="0">
                <a:latin typeface="+mj-ea"/>
                <a:ea typeface="+mj-ea"/>
              </a:rPr>
              <a:t>。</a:t>
            </a:r>
            <a:r>
              <a:rPr lang="zh-CN" altLang="en-US" dirty="0" smtClean="0">
                <a:latin typeface="+mj-ea"/>
                <a:ea typeface="+mj-ea"/>
              </a:rPr>
              <a:t>在监视服务器之前要做一些工作来确保监视连接成功。</a:t>
            </a:r>
            <a:endParaRPr lang="en-US" altLang="zh-CN" dirty="0" smtClean="0">
              <a:latin typeface="+mj-ea"/>
              <a:ea typeface="+mj-ea"/>
            </a:endParaRPr>
          </a:p>
          <a:p>
            <a:r>
              <a:rPr lang="en-US" altLang="zh-CN" dirty="0">
                <a:latin typeface="+mj-ea"/>
                <a:ea typeface="+mj-ea"/>
              </a:rPr>
              <a:t> </a:t>
            </a:r>
            <a:r>
              <a:rPr lang="en-US" altLang="zh-CN" dirty="0" smtClean="0">
                <a:latin typeface="+mj-ea"/>
                <a:ea typeface="+mj-ea"/>
              </a:rPr>
              <a:t>     </a:t>
            </a:r>
            <a:r>
              <a:rPr lang="zh-CN" altLang="en-US" dirty="0" smtClean="0">
                <a:latin typeface="+mj-ea"/>
                <a:ea typeface="+mj-ea"/>
              </a:rPr>
              <a:t>被监视主机的访问模式改为：经典</a:t>
            </a:r>
            <a:r>
              <a:rPr lang="en-US" altLang="zh-CN" dirty="0" smtClean="0">
                <a:latin typeface="+mj-ea"/>
                <a:ea typeface="+mj-ea"/>
              </a:rPr>
              <a:t>-</a:t>
            </a:r>
            <a:r>
              <a:rPr lang="zh-CN" altLang="en-US" dirty="0" smtClean="0">
                <a:latin typeface="+mj-ea"/>
                <a:ea typeface="+mj-ea"/>
              </a:rPr>
              <a:t>本地用户以自己的身份验证；且必须设置密码。</a:t>
            </a:r>
            <a:endParaRPr lang="en-US" altLang="zh-CN" dirty="0" smtClean="0">
              <a:latin typeface="+mj-ea"/>
              <a:ea typeface="+mj-ea"/>
            </a:endParaRPr>
          </a:p>
          <a:p>
            <a:r>
              <a:rPr lang="en-US" altLang="zh-CN" dirty="0">
                <a:latin typeface="+mj-ea"/>
                <a:ea typeface="+mj-ea"/>
              </a:rPr>
              <a:t> </a:t>
            </a:r>
            <a:r>
              <a:rPr lang="en-US" altLang="zh-CN" dirty="0" smtClean="0">
                <a:latin typeface="+mj-ea"/>
                <a:ea typeface="+mj-ea"/>
              </a:rPr>
              <a:t>     </a:t>
            </a:r>
            <a:r>
              <a:rPr lang="zh-CN" altLang="en-US" dirty="0" smtClean="0">
                <a:latin typeface="+mj-ea"/>
                <a:ea typeface="+mj-ea"/>
              </a:rPr>
              <a:t>被监视系统开启以下三个服务：</a:t>
            </a:r>
            <a:r>
              <a:rPr lang="en-US" altLang="zh-CN" dirty="0" smtClean="0">
                <a:latin typeface="+mj-ea"/>
                <a:ea typeface="+mj-ea"/>
              </a:rPr>
              <a:t>Remote </a:t>
            </a:r>
            <a:r>
              <a:rPr lang="en-US" altLang="zh-CN" dirty="0" err="1" smtClean="0">
                <a:latin typeface="+mj-ea"/>
                <a:ea typeface="+mj-ea"/>
              </a:rPr>
              <a:t>ProcedureCall</a:t>
            </a:r>
            <a:r>
              <a:rPr lang="zh-CN" altLang="en-US" dirty="0" smtClean="0">
                <a:latin typeface="+mj-ea"/>
                <a:ea typeface="+mj-ea"/>
              </a:rPr>
              <a:t>（</a:t>
            </a:r>
            <a:r>
              <a:rPr lang="en-US" altLang="zh-CN" dirty="0" smtClean="0">
                <a:latin typeface="+mj-ea"/>
                <a:ea typeface="+mj-ea"/>
              </a:rPr>
              <a:t>RPC</a:t>
            </a:r>
            <a:r>
              <a:rPr lang="zh-CN" altLang="en-US" dirty="0" smtClean="0">
                <a:latin typeface="+mj-ea"/>
                <a:ea typeface="+mj-ea"/>
              </a:rPr>
              <a:t>）和</a:t>
            </a:r>
            <a:r>
              <a:rPr lang="en-US" altLang="zh-CN" dirty="0" smtClean="0">
                <a:latin typeface="+mj-ea"/>
                <a:ea typeface="+mj-ea"/>
              </a:rPr>
              <a:t>Remote Procedure Call</a:t>
            </a:r>
            <a:r>
              <a:rPr lang="zh-CN" altLang="en-US" dirty="0" smtClean="0">
                <a:latin typeface="+mj-ea"/>
                <a:ea typeface="+mj-ea"/>
              </a:rPr>
              <a:t>（</a:t>
            </a:r>
            <a:r>
              <a:rPr lang="en-US" altLang="zh-CN" dirty="0" smtClean="0">
                <a:latin typeface="+mj-ea"/>
                <a:ea typeface="+mj-ea"/>
              </a:rPr>
              <a:t>RPC</a:t>
            </a:r>
            <a:r>
              <a:rPr lang="zh-CN" altLang="en-US" dirty="0" smtClean="0">
                <a:latin typeface="+mj-ea"/>
                <a:ea typeface="+mj-ea"/>
              </a:rPr>
              <a:t>）、</a:t>
            </a:r>
            <a:r>
              <a:rPr lang="en-US" altLang="zh-CN" dirty="0" smtClean="0">
                <a:latin typeface="+mj-ea"/>
                <a:ea typeface="+mj-ea"/>
              </a:rPr>
              <a:t>Remote Registry</a:t>
            </a:r>
            <a:r>
              <a:rPr lang="zh-CN" altLang="en-US" dirty="0" smtClean="0">
                <a:latin typeface="+mj-ea"/>
                <a:ea typeface="+mj-ea"/>
              </a:rPr>
              <a:t>。</a:t>
            </a:r>
            <a:endParaRPr lang="en-US" altLang="zh-CN" dirty="0" smtClean="0">
              <a:latin typeface="+mj-ea"/>
              <a:ea typeface="+mj-ea"/>
            </a:endParaRPr>
          </a:p>
          <a:p>
            <a:r>
              <a:rPr lang="en-US" altLang="zh-CN" dirty="0">
                <a:latin typeface="+mj-ea"/>
                <a:ea typeface="+mj-ea"/>
              </a:rPr>
              <a:t> </a:t>
            </a:r>
            <a:r>
              <a:rPr lang="en-US" altLang="zh-CN" dirty="0" smtClean="0">
                <a:latin typeface="+mj-ea"/>
                <a:ea typeface="+mj-ea"/>
              </a:rPr>
              <a:t>     </a:t>
            </a:r>
            <a:r>
              <a:rPr lang="zh-CN" altLang="en-US" dirty="0" smtClean="0">
                <a:latin typeface="+mj-ea"/>
                <a:ea typeface="+mj-ea"/>
              </a:rPr>
              <a:t>确认安装</a:t>
            </a:r>
            <a:r>
              <a:rPr lang="en-US" altLang="zh-CN" dirty="0" smtClean="0">
                <a:latin typeface="+mj-ea"/>
                <a:ea typeface="+mj-ea"/>
              </a:rPr>
              <a:t>Controller</a:t>
            </a:r>
            <a:r>
              <a:rPr lang="zh-CN" altLang="en-US" dirty="0" smtClean="0">
                <a:latin typeface="+mj-ea"/>
                <a:ea typeface="+mj-ea"/>
              </a:rPr>
              <a:t>的机器可以连接到被监视的机器。</a:t>
            </a:r>
            <a:endParaRPr lang="en-US" altLang="zh-CN" dirty="0" smtClean="0">
              <a:latin typeface="+mj-ea"/>
              <a:ea typeface="+mj-ea"/>
            </a:endParaRPr>
          </a:p>
          <a:p>
            <a:r>
              <a:rPr lang="en-US" altLang="zh-CN" dirty="0">
                <a:latin typeface="+mj-ea"/>
                <a:ea typeface="+mj-ea"/>
              </a:rPr>
              <a:t> </a:t>
            </a:r>
            <a:r>
              <a:rPr lang="en-US" altLang="zh-CN" dirty="0" smtClean="0">
                <a:latin typeface="+mj-ea"/>
                <a:ea typeface="+mj-ea"/>
              </a:rPr>
              <a:t>     </a:t>
            </a:r>
            <a:r>
              <a:rPr lang="zh-CN" altLang="en-US" dirty="0" smtClean="0">
                <a:latin typeface="+mj-ea"/>
                <a:ea typeface="+mj-ea"/>
              </a:rPr>
              <a:t>确认并打开共享文件</a:t>
            </a:r>
            <a:r>
              <a:rPr lang="en-US" altLang="zh-CN" dirty="0" smtClean="0">
                <a:latin typeface="+mj-ea"/>
                <a:ea typeface="+mj-ea"/>
              </a:rPr>
              <a:t>C$</a:t>
            </a:r>
            <a:r>
              <a:rPr lang="zh-CN" altLang="en-US" dirty="0" smtClean="0">
                <a:latin typeface="+mj-ea"/>
                <a:ea typeface="+mj-ea"/>
              </a:rPr>
              <a:t>。</a:t>
            </a:r>
            <a:endParaRPr lang="en-US" altLang="zh-CN" dirty="0" smtClean="0">
              <a:latin typeface="+mj-ea"/>
              <a:ea typeface="+mj-ea"/>
            </a:endParaRPr>
          </a:p>
          <a:p>
            <a:r>
              <a:rPr lang="en-US" altLang="zh-CN" dirty="0">
                <a:latin typeface="+mj-ea"/>
                <a:ea typeface="+mj-ea"/>
              </a:rPr>
              <a:t> </a:t>
            </a:r>
            <a:r>
              <a:rPr lang="en-US" altLang="zh-CN" dirty="0" smtClean="0">
                <a:latin typeface="+mj-ea"/>
                <a:ea typeface="+mj-ea"/>
              </a:rPr>
              <a:t>   </a:t>
            </a:r>
            <a:r>
              <a:rPr lang="zh-CN" altLang="en-US" dirty="0" smtClean="0">
                <a:latin typeface="+mj-ea"/>
                <a:ea typeface="+mj-ea"/>
              </a:rPr>
              <a:t>上述工作的详细方法不再过多描述，如有疑问和其他问题，可参阅相关资料。接下来在</a:t>
            </a:r>
            <a:r>
              <a:rPr lang="en-US" altLang="zh-CN" dirty="0" smtClean="0">
                <a:latin typeface="+mj-ea"/>
                <a:ea typeface="+mj-ea"/>
              </a:rPr>
              <a:t>Controller</a:t>
            </a:r>
            <a:r>
              <a:rPr lang="zh-CN" altLang="en-US" dirty="0" smtClean="0">
                <a:latin typeface="+mj-ea"/>
                <a:ea typeface="+mj-ea"/>
              </a:rPr>
              <a:t>中添加被监控的计算机资源。</a:t>
            </a:r>
            <a:endParaRPr lang="en-US" altLang="zh-CN" dirty="0" smtClean="0">
              <a:latin typeface="+mj-ea"/>
              <a:ea typeface="+mj-ea"/>
            </a:endParaRPr>
          </a:p>
          <a:p>
            <a:r>
              <a:rPr lang="en-US" altLang="zh-CN" dirty="0">
                <a:latin typeface="+mj-ea"/>
                <a:ea typeface="+mj-ea"/>
              </a:rPr>
              <a:t> </a:t>
            </a:r>
            <a:r>
              <a:rPr lang="en-US" altLang="zh-CN" dirty="0" smtClean="0">
                <a:latin typeface="+mj-ea"/>
                <a:ea typeface="+mj-ea"/>
              </a:rPr>
              <a:t>   </a:t>
            </a:r>
          </a:p>
          <a:p>
            <a:r>
              <a:rPr lang="en-US" altLang="zh-CN" dirty="0">
                <a:latin typeface="+mj-ea"/>
                <a:ea typeface="+mj-ea"/>
              </a:rPr>
              <a:t> </a:t>
            </a:r>
            <a:r>
              <a:rPr lang="en-US" altLang="zh-CN" dirty="0" smtClean="0">
                <a:latin typeface="+mj-ea"/>
                <a:ea typeface="+mj-ea"/>
              </a:rPr>
              <a:t>   </a:t>
            </a:r>
            <a:r>
              <a:rPr lang="zh-CN" altLang="en-US" dirty="0" smtClean="0">
                <a:latin typeface="+mj-ea"/>
                <a:ea typeface="+mj-ea"/>
              </a:rPr>
              <a:t>添加</a:t>
            </a:r>
            <a:r>
              <a:rPr lang="en-US" altLang="zh-CN" dirty="0">
                <a:latin typeface="+mj-ea"/>
              </a:rPr>
              <a:t>Windows</a:t>
            </a:r>
            <a:r>
              <a:rPr lang="zh-CN" altLang="zh-CN" dirty="0">
                <a:latin typeface="+mj-ea"/>
              </a:rPr>
              <a:t>资源</a:t>
            </a:r>
            <a:r>
              <a:rPr lang="zh-CN" altLang="zh-CN" dirty="0" smtClean="0">
                <a:latin typeface="+mj-ea"/>
              </a:rPr>
              <a:t>监控器</a:t>
            </a:r>
            <a:r>
              <a:rPr lang="zh-CN" altLang="en-US" dirty="0" smtClean="0">
                <a:latin typeface="+mj-ea"/>
              </a:rPr>
              <a:t>的步骤如下：</a:t>
            </a:r>
            <a:endParaRPr lang="en-US" altLang="zh-CN" dirty="0">
              <a:latin typeface="+mj-ea"/>
              <a:ea typeface="+mj-ea"/>
            </a:endParaRPr>
          </a:p>
          <a:p>
            <a:r>
              <a:rPr lang="en-US" altLang="zh-CN" dirty="0" smtClean="0">
                <a:latin typeface="+mj-ea"/>
                <a:ea typeface="+mj-ea"/>
              </a:rPr>
              <a:t>    1.</a:t>
            </a:r>
            <a:r>
              <a:rPr lang="zh-CN" altLang="en-US" dirty="0" smtClean="0">
                <a:latin typeface="+mj-ea"/>
                <a:ea typeface="+mj-ea"/>
              </a:rPr>
              <a:t>点击</a:t>
            </a:r>
            <a:r>
              <a:rPr lang="en-US" altLang="zh-CN" dirty="0" smtClean="0">
                <a:latin typeface="+mj-ea"/>
                <a:ea typeface="+mj-ea"/>
              </a:rPr>
              <a:t>Controller</a:t>
            </a:r>
            <a:r>
              <a:rPr lang="zh-CN" altLang="zh-CN" dirty="0" smtClean="0">
                <a:latin typeface="+mj-ea"/>
              </a:rPr>
              <a:t>界面下方</a:t>
            </a:r>
            <a:r>
              <a:rPr lang="zh-CN" altLang="en-US" dirty="0" smtClean="0">
                <a:latin typeface="+mj-ea"/>
              </a:rPr>
              <a:t>的</a:t>
            </a:r>
            <a:r>
              <a:rPr lang="en-US" altLang="zh-CN" dirty="0" smtClean="0">
                <a:latin typeface="+mj-ea"/>
                <a:ea typeface="+mj-ea"/>
              </a:rPr>
              <a:t>Run</a:t>
            </a:r>
            <a:r>
              <a:rPr lang="zh-CN" altLang="zh-CN" dirty="0" smtClean="0">
                <a:latin typeface="+mj-ea"/>
                <a:ea typeface="+mj-ea"/>
              </a:rPr>
              <a:t>选项</a:t>
            </a:r>
            <a:r>
              <a:rPr lang="zh-CN" altLang="zh-CN" dirty="0">
                <a:latin typeface="+mj-ea"/>
                <a:ea typeface="+mj-ea"/>
              </a:rPr>
              <a:t>卡，</a:t>
            </a:r>
            <a:r>
              <a:rPr lang="zh-CN" altLang="zh-CN" dirty="0" smtClean="0">
                <a:latin typeface="+mj-ea"/>
                <a:ea typeface="+mj-ea"/>
              </a:rPr>
              <a:t>打开</a:t>
            </a:r>
            <a:r>
              <a:rPr lang="en-US" altLang="zh-CN" dirty="0" smtClean="0">
                <a:latin typeface="+mj-ea"/>
                <a:ea typeface="+mj-ea"/>
              </a:rPr>
              <a:t>Run</a:t>
            </a:r>
            <a:r>
              <a:rPr lang="zh-CN" altLang="zh-CN" dirty="0" smtClean="0">
                <a:latin typeface="+mj-ea"/>
                <a:ea typeface="+mj-ea"/>
              </a:rPr>
              <a:t>视图</a:t>
            </a:r>
            <a:r>
              <a:rPr lang="zh-CN" altLang="en-US" dirty="0" smtClean="0">
                <a:latin typeface="+mj-ea"/>
                <a:ea typeface="+mj-ea"/>
              </a:rPr>
              <a:t>。</a:t>
            </a:r>
            <a:endParaRPr lang="en-US" altLang="zh-CN" dirty="0" smtClean="0">
              <a:latin typeface="+mj-ea"/>
              <a:ea typeface="+mj-ea"/>
            </a:endParaRPr>
          </a:p>
          <a:p>
            <a:pPr lvl="0"/>
            <a:r>
              <a:rPr lang="en-US" altLang="zh-CN" dirty="0" smtClean="0">
                <a:latin typeface="+mj-ea"/>
                <a:ea typeface="+mj-ea"/>
              </a:rPr>
              <a:t>    2.</a:t>
            </a:r>
            <a:r>
              <a:rPr lang="zh-CN" altLang="en-US" dirty="0" smtClean="0">
                <a:latin typeface="+mj-ea"/>
                <a:ea typeface="+mj-ea"/>
              </a:rPr>
              <a:t>选择菜单</a:t>
            </a:r>
            <a:r>
              <a:rPr lang="en-US" altLang="zh-CN" dirty="0" err="1" smtClean="0">
                <a:latin typeface="+mj-ea"/>
                <a:ea typeface="+mj-ea"/>
              </a:rPr>
              <a:t>Monitors</a:t>
            </a:r>
            <a:r>
              <a:rPr lang="en-US" altLang="zh-CN" dirty="0" err="1" smtClean="0">
                <a:latin typeface="+mj-ea"/>
                <a:ea typeface="+mj-ea"/>
                <a:sym typeface="Wingdings"/>
              </a:rPr>
              <a:t>Add</a:t>
            </a:r>
            <a:r>
              <a:rPr lang="en-US" altLang="zh-CN" dirty="0" smtClean="0">
                <a:latin typeface="+mj-ea"/>
                <a:ea typeface="+mj-ea"/>
                <a:sym typeface="Wingdings"/>
              </a:rPr>
              <a:t> Measurements</a:t>
            </a:r>
            <a:r>
              <a:rPr lang="zh-CN" altLang="en-US" dirty="0" smtClean="0">
                <a:latin typeface="+mj-ea"/>
                <a:ea typeface="+mj-ea"/>
                <a:sym typeface="Wingdings"/>
              </a:rPr>
              <a:t>，或</a:t>
            </a:r>
            <a:r>
              <a:rPr lang="zh-CN" altLang="zh-CN" dirty="0" smtClean="0">
                <a:latin typeface="+mj-ea"/>
                <a:ea typeface="+mj-ea"/>
              </a:rPr>
              <a:t>在</a:t>
            </a:r>
            <a:r>
              <a:rPr lang="en-US" altLang="zh-CN" dirty="0" smtClean="0">
                <a:latin typeface="+mj-ea"/>
                <a:ea typeface="+mj-ea"/>
              </a:rPr>
              <a:t>Windows Resources</a:t>
            </a:r>
            <a:r>
              <a:rPr lang="zh-CN" altLang="zh-CN" dirty="0" smtClean="0">
                <a:latin typeface="+mj-ea"/>
                <a:ea typeface="+mj-ea"/>
              </a:rPr>
              <a:t>图</a:t>
            </a:r>
            <a:r>
              <a:rPr lang="zh-CN" altLang="en-US" dirty="0" smtClean="0">
                <a:latin typeface="+mj-ea"/>
                <a:ea typeface="+mj-ea"/>
              </a:rPr>
              <a:t>中点击鼠标右键</a:t>
            </a:r>
            <a:r>
              <a:rPr lang="zh-CN" altLang="zh-CN" dirty="0" smtClean="0">
                <a:latin typeface="+mj-ea"/>
                <a:ea typeface="+mj-ea"/>
              </a:rPr>
              <a:t>选择</a:t>
            </a:r>
            <a:r>
              <a:rPr lang="en-US" altLang="zh-CN" dirty="0" smtClean="0">
                <a:latin typeface="+mj-ea"/>
                <a:ea typeface="+mj-ea"/>
              </a:rPr>
              <a:t>Add Measurement</a:t>
            </a:r>
            <a:r>
              <a:rPr lang="en-US" altLang="zh-CN" dirty="0">
                <a:latin typeface="+mj-ea"/>
                <a:ea typeface="+mj-ea"/>
              </a:rPr>
              <a:t>s</a:t>
            </a:r>
            <a:r>
              <a:rPr lang="zh-CN" altLang="zh-CN" dirty="0" smtClean="0">
                <a:latin typeface="+mj-ea"/>
                <a:ea typeface="+mj-ea"/>
              </a:rPr>
              <a:t>，打开</a:t>
            </a:r>
            <a:r>
              <a:rPr lang="en-US" altLang="zh-CN" dirty="0" smtClean="0">
                <a:latin typeface="+mj-ea"/>
                <a:ea typeface="+mj-ea"/>
              </a:rPr>
              <a:t>Windows Resources</a:t>
            </a:r>
            <a:r>
              <a:rPr lang="zh-CN" altLang="zh-CN" dirty="0" smtClean="0">
                <a:latin typeface="+mj-ea"/>
                <a:ea typeface="+mj-ea"/>
              </a:rPr>
              <a:t>窗口</a:t>
            </a:r>
            <a:r>
              <a:rPr lang="zh-CN" altLang="en-US" dirty="0" smtClean="0">
                <a:latin typeface="+mj-ea"/>
                <a:ea typeface="+mj-ea"/>
              </a:rPr>
              <a:t>。</a:t>
            </a:r>
            <a:endParaRPr lang="en-US" altLang="zh-CN" dirty="0" smtClean="0">
              <a:latin typeface="+mj-ea"/>
              <a:ea typeface="+mj-ea"/>
            </a:endParaRPr>
          </a:p>
          <a:p>
            <a:r>
              <a:rPr lang="en-US" altLang="zh-CN" dirty="0" smtClean="0">
                <a:latin typeface="+mj-ea"/>
                <a:ea typeface="+mj-ea"/>
              </a:rPr>
              <a:t>    3.</a:t>
            </a:r>
            <a:r>
              <a:rPr lang="zh-CN" altLang="zh-CN" dirty="0" smtClean="0">
                <a:latin typeface="+mj-ea"/>
                <a:ea typeface="+mj-ea"/>
              </a:rPr>
              <a:t>点击</a:t>
            </a:r>
            <a:r>
              <a:rPr lang="en-US" altLang="zh-CN" dirty="0">
                <a:latin typeface="+mj-ea"/>
                <a:ea typeface="+mj-ea"/>
              </a:rPr>
              <a:t>Monitored Server </a:t>
            </a:r>
            <a:r>
              <a:rPr lang="en-US" altLang="zh-CN" dirty="0" smtClean="0">
                <a:latin typeface="+mj-ea"/>
                <a:ea typeface="+mj-ea"/>
              </a:rPr>
              <a:t>Machines</a:t>
            </a:r>
            <a:r>
              <a:rPr lang="zh-CN" altLang="zh-CN" dirty="0" smtClean="0">
                <a:latin typeface="+mj-ea"/>
                <a:ea typeface="+mj-ea"/>
              </a:rPr>
              <a:t>下的</a:t>
            </a:r>
            <a:r>
              <a:rPr lang="en-US" altLang="zh-CN" dirty="0" smtClean="0">
                <a:latin typeface="+mj-ea"/>
                <a:ea typeface="+mj-ea"/>
              </a:rPr>
              <a:t>Add</a:t>
            </a:r>
            <a:r>
              <a:rPr lang="zh-CN" altLang="zh-CN" dirty="0" smtClean="0">
                <a:latin typeface="+mj-ea"/>
                <a:ea typeface="+mj-ea"/>
              </a:rPr>
              <a:t>按钮</a:t>
            </a:r>
            <a:r>
              <a:rPr lang="zh-CN" altLang="zh-CN" dirty="0">
                <a:latin typeface="+mj-ea"/>
                <a:ea typeface="+mj-ea"/>
              </a:rPr>
              <a:t>，</a:t>
            </a:r>
            <a:r>
              <a:rPr lang="zh-CN" altLang="zh-CN" dirty="0" smtClean="0">
                <a:latin typeface="+mj-ea"/>
                <a:ea typeface="+mj-ea"/>
              </a:rPr>
              <a:t>在</a:t>
            </a:r>
            <a:r>
              <a:rPr lang="en-US" altLang="zh-CN" dirty="0" smtClean="0">
                <a:latin typeface="+mj-ea"/>
                <a:ea typeface="+mj-ea"/>
              </a:rPr>
              <a:t>Add Machine</a:t>
            </a:r>
            <a:r>
              <a:rPr lang="zh-CN" altLang="zh-CN" dirty="0" smtClean="0">
                <a:latin typeface="+mj-ea"/>
                <a:ea typeface="+mj-ea"/>
              </a:rPr>
              <a:t>对话框</a:t>
            </a:r>
            <a:r>
              <a:rPr lang="zh-CN" altLang="zh-CN" dirty="0">
                <a:latin typeface="+mj-ea"/>
                <a:ea typeface="+mj-ea"/>
              </a:rPr>
              <a:t>中填写计算机名称或</a:t>
            </a:r>
            <a:r>
              <a:rPr lang="en-US" altLang="zh-CN" dirty="0">
                <a:latin typeface="+mj-ea"/>
                <a:ea typeface="+mj-ea"/>
              </a:rPr>
              <a:t>IP</a:t>
            </a:r>
            <a:r>
              <a:rPr lang="zh-CN" altLang="zh-CN" dirty="0">
                <a:latin typeface="+mj-ea"/>
                <a:ea typeface="+mj-ea"/>
              </a:rPr>
              <a:t>，并选择计算机平台，</a:t>
            </a:r>
            <a:r>
              <a:rPr lang="zh-CN" altLang="zh-CN" dirty="0" smtClean="0">
                <a:latin typeface="+mj-ea"/>
                <a:ea typeface="+mj-ea"/>
              </a:rPr>
              <a:t>点击</a:t>
            </a:r>
            <a:r>
              <a:rPr lang="en-US" altLang="zh-CN" dirty="0" smtClean="0">
                <a:latin typeface="+mj-ea"/>
                <a:ea typeface="+mj-ea"/>
              </a:rPr>
              <a:t>OK</a:t>
            </a:r>
            <a:r>
              <a:rPr lang="zh-CN" altLang="zh-CN" dirty="0" smtClean="0">
                <a:latin typeface="+mj-ea"/>
                <a:ea typeface="+mj-ea"/>
              </a:rPr>
              <a:t>。</a:t>
            </a:r>
            <a:endParaRPr lang="en-US" altLang="zh-CN" dirty="0" smtClean="0">
              <a:latin typeface="+mj-ea"/>
              <a:ea typeface="+mj-ea"/>
            </a:endParaRPr>
          </a:p>
          <a:p>
            <a:r>
              <a:rPr lang="en-US" altLang="zh-CN" dirty="0" smtClean="0">
                <a:latin typeface="+mj-ea"/>
                <a:ea typeface="+mj-ea"/>
              </a:rPr>
              <a:t>    4.</a:t>
            </a:r>
            <a:r>
              <a:rPr lang="zh-CN" altLang="zh-CN" dirty="0" smtClean="0">
                <a:latin typeface="+mj-ea"/>
                <a:ea typeface="+mj-ea"/>
              </a:rPr>
              <a:t>默认</a:t>
            </a:r>
            <a:r>
              <a:rPr lang="zh-CN" altLang="zh-CN" dirty="0">
                <a:latin typeface="+mj-ea"/>
                <a:ea typeface="+mj-ea"/>
              </a:rPr>
              <a:t>的</a:t>
            </a:r>
            <a:r>
              <a:rPr lang="en-US" altLang="zh-CN" dirty="0">
                <a:latin typeface="+mj-ea"/>
                <a:ea typeface="+mj-ea"/>
              </a:rPr>
              <a:t>Windows Resources</a:t>
            </a:r>
            <a:r>
              <a:rPr lang="zh-CN" altLang="zh-CN" dirty="0">
                <a:latin typeface="+mj-ea"/>
                <a:ea typeface="+mj-ea"/>
              </a:rPr>
              <a:t>度量将列出在</a:t>
            </a:r>
            <a:r>
              <a:rPr lang="en-US" altLang="zh-CN" dirty="0">
                <a:latin typeface="+mj-ea"/>
                <a:ea typeface="+mj-ea"/>
              </a:rPr>
              <a:t>Resource Measurement on</a:t>
            </a:r>
            <a:r>
              <a:rPr lang="zh-CN" altLang="zh-CN" dirty="0">
                <a:latin typeface="+mj-ea"/>
                <a:ea typeface="+mj-ea"/>
              </a:rPr>
              <a:t>文本框中，</a:t>
            </a:r>
            <a:r>
              <a:rPr lang="zh-CN" altLang="zh-CN" dirty="0" smtClean="0">
                <a:latin typeface="+mj-ea"/>
                <a:ea typeface="+mj-ea"/>
              </a:rPr>
              <a:t>点击</a:t>
            </a:r>
            <a:r>
              <a:rPr lang="en-US" altLang="zh-CN" dirty="0" smtClean="0">
                <a:latin typeface="+mj-ea"/>
                <a:ea typeface="+mj-ea"/>
              </a:rPr>
              <a:t>OK</a:t>
            </a:r>
            <a:r>
              <a:rPr lang="zh-CN" altLang="zh-CN" dirty="0" smtClean="0">
                <a:latin typeface="+mj-ea"/>
                <a:ea typeface="+mj-ea"/>
              </a:rPr>
              <a:t>激活</a:t>
            </a:r>
            <a:r>
              <a:rPr lang="zh-CN" altLang="zh-CN" dirty="0">
                <a:latin typeface="+mj-ea"/>
                <a:ea typeface="+mj-ea"/>
              </a:rPr>
              <a:t>监控器。</a:t>
            </a:r>
          </a:p>
          <a:p>
            <a:pPr lvl="0"/>
            <a:endParaRPr lang="zh-CN" altLang="en-US" dirty="0">
              <a:latin typeface="+mj-ea"/>
              <a:ea typeface="+mj-ea"/>
            </a:endParaRPr>
          </a:p>
        </p:txBody>
      </p:sp>
      <p:pic>
        <p:nvPicPr>
          <p:cNvPr id="7" name="图片 6" descr="序号.jpg"/>
          <p:cNvPicPr>
            <a:picLocks noChangeAspect="1"/>
          </p:cNvPicPr>
          <p:nvPr/>
        </p:nvPicPr>
        <p:blipFill>
          <a:blip r:embed="rId2" cstate="print"/>
          <a:stretch>
            <a:fillRect/>
          </a:stretch>
        </p:blipFill>
        <p:spPr>
          <a:xfrm>
            <a:off x="861281" y="1714405"/>
            <a:ext cx="190500" cy="180975"/>
          </a:xfrm>
          <a:prstGeom prst="rect">
            <a:avLst/>
          </a:prstGeom>
        </p:spPr>
      </p:pic>
      <p:pic>
        <p:nvPicPr>
          <p:cNvPr id="8" name="图片 7" descr="序号.jpg"/>
          <p:cNvPicPr>
            <a:picLocks noChangeAspect="1"/>
          </p:cNvPicPr>
          <p:nvPr/>
        </p:nvPicPr>
        <p:blipFill>
          <a:blip r:embed="rId2" cstate="print"/>
          <a:stretch>
            <a:fillRect/>
          </a:stretch>
        </p:blipFill>
        <p:spPr>
          <a:xfrm>
            <a:off x="861281" y="2285639"/>
            <a:ext cx="190500" cy="180975"/>
          </a:xfrm>
          <a:prstGeom prst="rect">
            <a:avLst/>
          </a:prstGeom>
        </p:spPr>
      </p:pic>
      <p:pic>
        <p:nvPicPr>
          <p:cNvPr id="9" name="图片 8" descr="序号.jpg"/>
          <p:cNvPicPr>
            <a:picLocks noChangeAspect="1"/>
          </p:cNvPicPr>
          <p:nvPr/>
        </p:nvPicPr>
        <p:blipFill>
          <a:blip r:embed="rId2" cstate="print"/>
          <a:stretch>
            <a:fillRect/>
          </a:stretch>
        </p:blipFill>
        <p:spPr>
          <a:xfrm>
            <a:off x="861281" y="2780928"/>
            <a:ext cx="190500" cy="180975"/>
          </a:xfrm>
          <a:prstGeom prst="rect">
            <a:avLst/>
          </a:prstGeom>
        </p:spPr>
      </p:pic>
      <p:pic>
        <p:nvPicPr>
          <p:cNvPr id="10" name="图片 9" descr="序号.jpg"/>
          <p:cNvPicPr>
            <a:picLocks noChangeAspect="1"/>
          </p:cNvPicPr>
          <p:nvPr/>
        </p:nvPicPr>
        <p:blipFill>
          <a:blip r:embed="rId2" cstate="print"/>
          <a:stretch>
            <a:fillRect/>
          </a:stretch>
        </p:blipFill>
        <p:spPr>
          <a:xfrm>
            <a:off x="861281" y="3068960"/>
            <a:ext cx="190500" cy="180975"/>
          </a:xfrm>
          <a:prstGeom prst="rect">
            <a:avLst/>
          </a:prstGeom>
        </p:spPr>
      </p:pic>
    </p:spTree>
    <p:extLst>
      <p:ext uri="{BB962C8B-B14F-4D97-AF65-F5344CB8AC3E}">
        <p14:creationId xmlns:p14="http://schemas.microsoft.com/office/powerpoint/2010/main" val="2451075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4000" dirty="0"/>
              <a:t>性能测试工具有哪些</a:t>
            </a:r>
          </a:p>
        </p:txBody>
      </p:sp>
      <p:sp>
        <p:nvSpPr>
          <p:cNvPr id="4" name="内容占位符 2"/>
          <p:cNvSpPr>
            <a:spLocks noGrp="1"/>
          </p:cNvSpPr>
          <p:nvPr>
            <p:ph idx="1"/>
          </p:nvPr>
        </p:nvSpPr>
        <p:spPr/>
        <p:txBody>
          <a:bodyPr/>
          <a:lstStyle/>
          <a:p>
            <a:pPr marL="0" lvl="1" indent="0" eaLnBrk="1" hangingPunct="1">
              <a:buFont typeface="Wingdings" pitchFamily="2" charset="2"/>
              <a:buNone/>
            </a:pPr>
            <a:endParaRPr lang="en-US" altLang="zh-CN" sz="2800" dirty="0" smtClean="0"/>
          </a:p>
          <a:p>
            <a:pPr marL="0" lvl="1" indent="0" eaLnBrk="1" hangingPunct="1">
              <a:buFont typeface="Wingdings" pitchFamily="2" charset="2"/>
              <a:buNone/>
            </a:pPr>
            <a:r>
              <a:rPr lang="en-US" altLang="zh-CN" sz="2000" dirty="0" smtClean="0">
                <a:latin typeface="宋体" pitchFamily="2" charset="-122"/>
                <a:ea typeface="宋体" pitchFamily="2" charset="-122"/>
              </a:rPr>
              <a:t>√ HP </a:t>
            </a:r>
            <a:r>
              <a:rPr lang="en-US" altLang="zh-CN" sz="2000" dirty="0" err="1" smtClean="0">
                <a:latin typeface="宋体" pitchFamily="2" charset="-122"/>
                <a:ea typeface="宋体" pitchFamily="2" charset="-122"/>
              </a:rPr>
              <a:t>LoadRunner</a:t>
            </a:r>
            <a:r>
              <a:rPr lang="zh-CN" altLang="zh-CN" sz="2000" dirty="0" smtClean="0">
                <a:latin typeface="宋体" pitchFamily="2" charset="-122"/>
                <a:ea typeface="宋体" pitchFamily="2" charset="-122"/>
              </a:rPr>
              <a:t>、</a:t>
            </a:r>
            <a:r>
              <a:rPr lang="en-US" altLang="zh-CN" sz="2000" dirty="0" smtClean="0">
                <a:latin typeface="宋体" pitchFamily="2" charset="-122"/>
                <a:ea typeface="宋体" pitchFamily="2" charset="-122"/>
              </a:rPr>
              <a:t>Compuware </a:t>
            </a:r>
            <a:r>
              <a:rPr lang="en-US" altLang="zh-CN" sz="2000" dirty="0" err="1" smtClean="0">
                <a:latin typeface="宋体" pitchFamily="2" charset="-122"/>
                <a:ea typeface="宋体" pitchFamily="2" charset="-122"/>
              </a:rPr>
              <a:t>QALoad</a:t>
            </a:r>
            <a:r>
              <a:rPr lang="en-US" altLang="zh-CN" sz="2000" dirty="0" smtClean="0">
                <a:latin typeface="宋体" pitchFamily="2" charset="-122"/>
                <a:ea typeface="宋体" pitchFamily="2" charset="-122"/>
              </a:rPr>
              <a:t> </a:t>
            </a:r>
            <a:r>
              <a:rPr lang="zh-CN" altLang="zh-CN" sz="2000" dirty="0" smtClean="0">
                <a:latin typeface="宋体" pitchFamily="2" charset="-122"/>
                <a:ea typeface="宋体" pitchFamily="2" charset="-122"/>
              </a:rPr>
              <a:t>、</a:t>
            </a:r>
            <a:r>
              <a:rPr lang="en-US" altLang="zh-CN" sz="2000" dirty="0" smtClean="0">
                <a:latin typeface="宋体" pitchFamily="2" charset="-122"/>
                <a:ea typeface="宋体" pitchFamily="2" charset="-122"/>
              </a:rPr>
              <a:t> IBM Rational Robot </a:t>
            </a:r>
            <a:r>
              <a:rPr lang="zh-CN" altLang="zh-CN" sz="2000" dirty="0" smtClean="0">
                <a:latin typeface="宋体" pitchFamily="2" charset="-122"/>
                <a:ea typeface="宋体" pitchFamily="2" charset="-122"/>
              </a:rPr>
              <a:t>、</a:t>
            </a:r>
            <a:r>
              <a:rPr lang="en-US" altLang="zh-CN" sz="2000" dirty="0" smtClean="0">
                <a:latin typeface="宋体" pitchFamily="2" charset="-122"/>
                <a:ea typeface="宋体" pitchFamily="2" charset="-122"/>
              </a:rPr>
              <a:t>MS WAS ……</a:t>
            </a:r>
            <a:endParaRPr lang="zh-CN" altLang="zh-CN" sz="2000" dirty="0" smtClean="0">
              <a:latin typeface="宋体" pitchFamily="2" charset="-122"/>
              <a:ea typeface="宋体" pitchFamily="2" charset="-122"/>
            </a:endParaRPr>
          </a:p>
          <a:p>
            <a:pPr marL="0" indent="0" eaLnBrk="1" hangingPunct="1">
              <a:buFont typeface="Wingdings" pitchFamily="2" charset="2"/>
              <a:buNone/>
            </a:pPr>
            <a:endParaRPr lang="zh-CN" altLang="en-US" dirty="0" smtClean="0"/>
          </a:p>
        </p:txBody>
      </p:sp>
    </p:spTree>
    <p:extLst>
      <p:ext uri="{BB962C8B-B14F-4D97-AF65-F5344CB8AC3E}">
        <p14:creationId xmlns:p14="http://schemas.microsoft.com/office/powerpoint/2010/main" val="36810824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normAutofit fontScale="90000"/>
          </a:bodyPr>
          <a:lstStyle/>
          <a:p>
            <a:r>
              <a:rPr lang="zh-CN" altLang="en-US" dirty="0" smtClean="0"/>
              <a:t>定义场景</a:t>
            </a:r>
            <a:r>
              <a:rPr lang="en-US" altLang="zh-CN" dirty="0" smtClean="0"/>
              <a:t>—</a:t>
            </a:r>
            <a:r>
              <a:rPr lang="zh-CN" altLang="en-US" dirty="0" smtClean="0"/>
              <a:t>设置</a:t>
            </a:r>
            <a:r>
              <a:rPr lang="en-US" altLang="zh-CN" dirty="0" smtClean="0"/>
              <a:t>Windows</a:t>
            </a:r>
            <a:r>
              <a:rPr lang="zh-CN" altLang="en-US" dirty="0" smtClean="0"/>
              <a:t>资源监控器</a:t>
            </a:r>
            <a:endParaRPr lang="en-US" altLang="zh-CN" dirty="0" smtClean="0"/>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99" y="1052736"/>
            <a:ext cx="7975704" cy="5198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21209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运行场景</a:t>
            </a:r>
            <a:endParaRPr lang="en-US" altLang="zh-CN" dirty="0" smtClean="0"/>
          </a:p>
        </p:txBody>
      </p:sp>
      <p:sp>
        <p:nvSpPr>
          <p:cNvPr id="2" name="矩形 1"/>
          <p:cNvSpPr/>
          <p:nvPr/>
        </p:nvSpPr>
        <p:spPr>
          <a:xfrm>
            <a:off x="285720" y="928670"/>
            <a:ext cx="8640960" cy="1477328"/>
          </a:xfrm>
          <a:prstGeom prst="rect">
            <a:avLst/>
          </a:prstGeom>
        </p:spPr>
        <p:txBody>
          <a:bodyPr wrap="square">
            <a:spAutoFit/>
          </a:bodyPr>
          <a:lstStyle/>
          <a:p>
            <a:r>
              <a:rPr lang="en-US" altLang="zh-CN" dirty="0" smtClean="0">
                <a:latin typeface="+mj-ea"/>
                <a:ea typeface="+mj-ea"/>
              </a:rPr>
              <a:t>    </a:t>
            </a:r>
            <a:r>
              <a:rPr lang="zh-CN" altLang="zh-CN" dirty="0" smtClean="0">
                <a:latin typeface="+mj-ea"/>
                <a:ea typeface="+mj-ea"/>
              </a:rPr>
              <a:t>场景</a:t>
            </a:r>
            <a:r>
              <a:rPr lang="zh-CN" altLang="zh-CN" dirty="0">
                <a:latin typeface="+mj-ea"/>
                <a:ea typeface="+mj-ea"/>
              </a:rPr>
              <a:t>设计完成后，单击</a:t>
            </a:r>
            <a:r>
              <a:rPr lang="en-US" altLang="zh-CN" dirty="0">
                <a:latin typeface="+mj-ea"/>
                <a:ea typeface="+mj-ea"/>
              </a:rPr>
              <a:t>Controller</a:t>
            </a:r>
            <a:r>
              <a:rPr lang="zh-CN" altLang="zh-CN" dirty="0">
                <a:latin typeface="+mj-ea"/>
                <a:ea typeface="+mj-ea"/>
              </a:rPr>
              <a:t>界面下方</a:t>
            </a:r>
            <a:r>
              <a:rPr lang="zh-CN" altLang="zh-CN" dirty="0" smtClean="0">
                <a:latin typeface="+mj-ea"/>
                <a:ea typeface="+mj-ea"/>
              </a:rPr>
              <a:t>的</a:t>
            </a:r>
            <a:r>
              <a:rPr lang="en-US" altLang="zh-CN" dirty="0" smtClean="0">
                <a:latin typeface="+mj-ea"/>
                <a:ea typeface="+mj-ea"/>
              </a:rPr>
              <a:t>Run</a:t>
            </a:r>
            <a:r>
              <a:rPr lang="zh-CN" altLang="zh-CN" dirty="0">
                <a:latin typeface="+mj-ea"/>
                <a:ea typeface="+mj-ea"/>
              </a:rPr>
              <a:t>选项卡，可以进入场景的执行界面。这个界面用于控制场景的执行，包括启动停止执行场景，观察执行时是否出错及出错信息、执行时用户情况、相关性能数据</a:t>
            </a:r>
            <a:r>
              <a:rPr lang="zh-CN" altLang="zh-CN" dirty="0" smtClean="0">
                <a:latin typeface="+mj-ea"/>
                <a:ea typeface="+mj-ea"/>
              </a:rPr>
              <a:t>。</a:t>
            </a:r>
            <a:endParaRPr lang="en-US" altLang="zh-CN" dirty="0">
              <a:latin typeface="+mj-ea"/>
              <a:ea typeface="+mj-ea"/>
            </a:endParaRPr>
          </a:p>
          <a:p>
            <a:r>
              <a:rPr lang="en-US" altLang="zh-CN" dirty="0" smtClean="0">
                <a:latin typeface="+mj-ea"/>
                <a:ea typeface="+mj-ea"/>
              </a:rPr>
              <a:t>    </a:t>
            </a:r>
            <a:r>
              <a:rPr lang="zh-CN" altLang="zh-CN" dirty="0" smtClean="0">
                <a:latin typeface="+mj-ea"/>
                <a:ea typeface="+mj-ea"/>
              </a:rPr>
              <a:t>单击</a:t>
            </a:r>
            <a:r>
              <a:rPr lang="en-US" altLang="zh-CN" dirty="0" smtClean="0">
                <a:latin typeface="+mj-ea"/>
                <a:ea typeface="+mj-ea"/>
              </a:rPr>
              <a:t>Start Scenario</a:t>
            </a:r>
            <a:r>
              <a:rPr lang="zh-CN" altLang="zh-CN" dirty="0">
                <a:latin typeface="+mj-ea"/>
                <a:ea typeface="+mj-ea"/>
              </a:rPr>
              <a:t>按钮，场景开始</a:t>
            </a:r>
            <a:r>
              <a:rPr lang="zh-CN" altLang="zh-CN" dirty="0" smtClean="0">
                <a:latin typeface="+mj-ea"/>
                <a:ea typeface="+mj-ea"/>
              </a:rPr>
              <a:t>运行</a:t>
            </a:r>
            <a:r>
              <a:rPr lang="zh-CN" altLang="en-US" dirty="0" smtClean="0">
                <a:latin typeface="+mj-ea"/>
                <a:ea typeface="+mj-ea"/>
              </a:rPr>
              <a:t>。</a:t>
            </a:r>
            <a:r>
              <a:rPr lang="zh-CN" altLang="zh-CN" dirty="0" smtClean="0">
                <a:latin typeface="+mj-ea"/>
                <a:ea typeface="+mj-ea"/>
              </a:rPr>
              <a:t>一些</a:t>
            </a:r>
            <a:r>
              <a:rPr lang="zh-CN" altLang="zh-CN" dirty="0">
                <a:latin typeface="+mj-ea"/>
                <a:ea typeface="+mj-ea"/>
              </a:rPr>
              <a:t>即时的数据（比如用户数，等待数，成功事务数，失败事务数等）</a:t>
            </a:r>
            <a:r>
              <a:rPr lang="zh-CN" altLang="zh-CN" dirty="0" smtClean="0">
                <a:latin typeface="+mj-ea"/>
                <a:ea typeface="+mj-ea"/>
              </a:rPr>
              <a:t>以及性能</a:t>
            </a:r>
            <a:r>
              <a:rPr lang="zh-CN" altLang="zh-CN" dirty="0">
                <a:latin typeface="+mj-ea"/>
                <a:ea typeface="+mj-ea"/>
              </a:rPr>
              <a:t>数据的折线图，会</a:t>
            </a:r>
            <a:r>
              <a:rPr lang="zh-CN" altLang="zh-CN" dirty="0" smtClean="0">
                <a:latin typeface="+mj-ea"/>
                <a:ea typeface="+mj-ea"/>
              </a:rPr>
              <a:t>在</a:t>
            </a:r>
            <a:r>
              <a:rPr lang="en-US" altLang="zh-CN" dirty="0" smtClean="0">
                <a:latin typeface="+mj-ea"/>
                <a:ea typeface="+mj-ea"/>
              </a:rPr>
              <a:t>Run</a:t>
            </a:r>
            <a:r>
              <a:rPr lang="zh-CN" altLang="zh-CN" dirty="0">
                <a:latin typeface="+mj-ea"/>
                <a:ea typeface="+mj-ea"/>
              </a:rPr>
              <a:t>的过程中显示。</a:t>
            </a:r>
            <a:endParaRPr lang="en-US" altLang="zh-CN" dirty="0" smtClean="0">
              <a:latin typeface="+mj-ea"/>
              <a:ea typeface="+mj-ea"/>
            </a:endParaRPr>
          </a:p>
        </p:txBody>
      </p:sp>
      <p:pic>
        <p:nvPicPr>
          <p:cNvPr id="1026" name="Picture 2"/>
          <p:cNvPicPr>
            <a:picLocks noChangeAspect="1" noChangeArrowheads="1"/>
          </p:cNvPicPr>
          <p:nvPr/>
        </p:nvPicPr>
        <p:blipFill>
          <a:blip r:embed="rId2" cstate="print"/>
          <a:srcRect/>
          <a:stretch>
            <a:fillRect/>
          </a:stretch>
        </p:blipFill>
        <p:spPr bwMode="auto">
          <a:xfrm>
            <a:off x="1071538" y="2500306"/>
            <a:ext cx="7024736" cy="42148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运行场景</a:t>
            </a:r>
            <a:endParaRPr lang="en-US" altLang="zh-CN" dirty="0" smtClean="0"/>
          </a:p>
        </p:txBody>
      </p:sp>
      <p:sp>
        <p:nvSpPr>
          <p:cNvPr id="2" name="矩形 1"/>
          <p:cNvSpPr/>
          <p:nvPr/>
        </p:nvSpPr>
        <p:spPr>
          <a:xfrm>
            <a:off x="611560" y="1340768"/>
            <a:ext cx="7920880" cy="2308324"/>
          </a:xfrm>
          <a:prstGeom prst="rect">
            <a:avLst/>
          </a:prstGeom>
        </p:spPr>
        <p:txBody>
          <a:bodyPr wrap="square">
            <a:spAutoFit/>
          </a:bodyPr>
          <a:lstStyle/>
          <a:p>
            <a:r>
              <a:rPr lang="en-US" altLang="zh-CN" dirty="0" smtClean="0">
                <a:latin typeface="+mj-ea"/>
                <a:ea typeface="+mj-ea"/>
              </a:rPr>
              <a:t>    </a:t>
            </a:r>
            <a:r>
              <a:rPr lang="zh-CN" altLang="zh-CN" dirty="0" smtClean="0">
                <a:latin typeface="+mj-ea"/>
                <a:ea typeface="+mj-ea"/>
              </a:rPr>
              <a:t>执行</a:t>
            </a:r>
            <a:r>
              <a:rPr lang="zh-CN" altLang="zh-CN" dirty="0">
                <a:latin typeface="+mj-ea"/>
                <a:ea typeface="+mj-ea"/>
              </a:rPr>
              <a:t>完成后，执行结果以事先的命名默认保存在建立场景时设置的保存</a:t>
            </a:r>
            <a:r>
              <a:rPr lang="zh-CN" altLang="zh-CN" dirty="0" smtClean="0">
                <a:latin typeface="+mj-ea"/>
                <a:ea typeface="+mj-ea"/>
              </a:rPr>
              <a:t>目录</a:t>
            </a:r>
            <a:r>
              <a:rPr lang="zh-CN" altLang="en-US" dirty="0" smtClean="0">
                <a:latin typeface="+mj-ea"/>
                <a:ea typeface="+mj-ea"/>
              </a:rPr>
              <a:t>。</a:t>
            </a:r>
            <a:r>
              <a:rPr lang="zh-CN" altLang="zh-CN" dirty="0" smtClean="0">
                <a:latin typeface="+mj-ea"/>
                <a:ea typeface="+mj-ea"/>
              </a:rPr>
              <a:t>如果</a:t>
            </a:r>
            <a:r>
              <a:rPr lang="zh-CN" altLang="zh-CN" dirty="0">
                <a:latin typeface="+mj-ea"/>
                <a:ea typeface="+mj-ea"/>
              </a:rPr>
              <a:t>涉及到调优，需要多次执行同一个场景，建议每次运行前先调整菜单</a:t>
            </a:r>
            <a:r>
              <a:rPr lang="zh-CN" altLang="zh-CN" dirty="0" smtClean="0">
                <a:latin typeface="+mj-ea"/>
                <a:ea typeface="+mj-ea"/>
              </a:rPr>
              <a:t>的</a:t>
            </a:r>
            <a:r>
              <a:rPr lang="en-US" altLang="zh-CN" dirty="0" err="1" smtClean="0">
                <a:latin typeface="+mj-ea"/>
                <a:ea typeface="+mj-ea"/>
              </a:rPr>
              <a:t>Results</a:t>
            </a:r>
            <a:r>
              <a:rPr lang="en-US" altLang="zh-CN" dirty="0" err="1" smtClean="0">
                <a:latin typeface="+mj-ea"/>
                <a:ea typeface="+mj-ea"/>
                <a:sym typeface="Wingdings"/>
              </a:rPr>
              <a:t></a:t>
            </a:r>
            <a:r>
              <a:rPr lang="en-US" altLang="zh-CN" dirty="0" err="1" smtClean="0">
                <a:latin typeface="+mj-ea"/>
                <a:ea typeface="+mj-ea"/>
              </a:rPr>
              <a:t>Results</a:t>
            </a:r>
            <a:r>
              <a:rPr lang="en-US" altLang="zh-CN" dirty="0" smtClean="0">
                <a:latin typeface="+mj-ea"/>
                <a:ea typeface="+mj-ea"/>
              </a:rPr>
              <a:t> Settings</a:t>
            </a:r>
            <a:r>
              <a:rPr lang="zh-CN" altLang="zh-CN" dirty="0">
                <a:latin typeface="+mj-ea"/>
                <a:ea typeface="+mj-ea"/>
              </a:rPr>
              <a:t>，场景结果保存的名字建议包含重要调优参数值。调优参数</a:t>
            </a:r>
            <a:r>
              <a:rPr lang="zh-CN" altLang="zh-CN" dirty="0" smtClean="0">
                <a:latin typeface="+mj-ea"/>
                <a:ea typeface="+mj-ea"/>
              </a:rPr>
              <a:t>比较多样</a:t>
            </a:r>
            <a:r>
              <a:rPr lang="zh-CN" altLang="zh-CN" dirty="0">
                <a:latin typeface="+mj-ea"/>
                <a:ea typeface="+mj-ea"/>
              </a:rPr>
              <a:t>，可以在具体的项目用附件约定。</a:t>
            </a:r>
          </a:p>
          <a:p>
            <a:r>
              <a:rPr lang="en-US" altLang="zh-CN" dirty="0">
                <a:latin typeface="+mj-ea"/>
                <a:ea typeface="+mj-ea"/>
              </a:rPr>
              <a:t> </a:t>
            </a:r>
            <a:endParaRPr lang="zh-CN" altLang="zh-CN" dirty="0">
              <a:latin typeface="+mj-ea"/>
              <a:ea typeface="+mj-ea"/>
            </a:endParaRPr>
          </a:p>
          <a:p>
            <a:r>
              <a:rPr lang="en-US" altLang="zh-CN" dirty="0" smtClean="0">
                <a:latin typeface="+mj-ea"/>
                <a:ea typeface="+mj-ea"/>
              </a:rPr>
              <a:t>    </a:t>
            </a:r>
            <a:r>
              <a:rPr lang="zh-CN" altLang="zh-CN" dirty="0" smtClean="0">
                <a:latin typeface="+mj-ea"/>
                <a:ea typeface="+mj-ea"/>
              </a:rPr>
              <a:t>测试</a:t>
            </a:r>
            <a:r>
              <a:rPr lang="zh-CN" altLang="zh-CN" dirty="0">
                <a:latin typeface="+mj-ea"/>
                <a:ea typeface="+mj-ea"/>
              </a:rPr>
              <a:t>期间，可以使用</a:t>
            </a:r>
            <a:r>
              <a:rPr lang="en-US" altLang="zh-CN" dirty="0">
                <a:latin typeface="+mj-ea"/>
                <a:ea typeface="+mj-ea"/>
              </a:rPr>
              <a:t>LoadRunner</a:t>
            </a:r>
            <a:r>
              <a:rPr lang="zh-CN" altLang="zh-CN" dirty="0">
                <a:latin typeface="+mj-ea"/>
                <a:ea typeface="+mj-ea"/>
              </a:rPr>
              <a:t>的联机监控器观察</a:t>
            </a:r>
            <a:r>
              <a:rPr lang="en-US" altLang="zh-CN" dirty="0">
                <a:latin typeface="+mj-ea"/>
                <a:ea typeface="+mj-ea"/>
              </a:rPr>
              <a:t>Web</a:t>
            </a:r>
            <a:r>
              <a:rPr lang="zh-CN" altLang="zh-CN" dirty="0">
                <a:latin typeface="+mj-ea"/>
                <a:ea typeface="+mj-ea"/>
              </a:rPr>
              <a:t>服务器在负载下的运行情况。特别是可以看到，负载的增加如何影响服务器对用户操作的响应时间（事务响应时间），以及如何引起错误的产生</a:t>
            </a:r>
            <a:r>
              <a:rPr lang="zh-CN" altLang="zh-CN" dirty="0" smtClean="0">
                <a:latin typeface="+mj-ea"/>
                <a:ea typeface="+mj-ea"/>
              </a:rPr>
              <a:t>。</a:t>
            </a:r>
            <a:endParaRPr lang="zh-CN" altLang="zh-CN" dirty="0">
              <a:latin typeface="+mj-ea"/>
              <a:ea typeface="+mj-ea"/>
            </a:endParaRPr>
          </a:p>
        </p:txBody>
      </p:sp>
    </p:spTree>
    <p:extLst>
      <p:ext uri="{BB962C8B-B14F-4D97-AF65-F5344CB8AC3E}">
        <p14:creationId xmlns:p14="http://schemas.microsoft.com/office/powerpoint/2010/main" val="5038878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分析结果</a:t>
            </a:r>
            <a:endParaRPr lang="en-US" altLang="zh-CN" dirty="0" smtClean="0"/>
          </a:p>
        </p:txBody>
      </p:sp>
      <p:sp>
        <p:nvSpPr>
          <p:cNvPr id="2" name="矩形 1"/>
          <p:cNvSpPr/>
          <p:nvPr/>
        </p:nvSpPr>
        <p:spPr>
          <a:xfrm>
            <a:off x="323528" y="980728"/>
            <a:ext cx="8568952" cy="1200329"/>
          </a:xfrm>
          <a:prstGeom prst="rect">
            <a:avLst/>
          </a:prstGeom>
        </p:spPr>
        <p:txBody>
          <a:bodyPr wrap="square">
            <a:spAutoFit/>
          </a:bodyPr>
          <a:lstStyle/>
          <a:p>
            <a:r>
              <a:rPr lang="en-US" altLang="zh-CN" dirty="0" smtClean="0">
                <a:latin typeface="+mj-ea"/>
                <a:ea typeface="+mj-ea"/>
              </a:rPr>
              <a:t>    LR</a:t>
            </a:r>
            <a:r>
              <a:rPr lang="zh-CN" altLang="zh-CN" dirty="0">
                <a:latin typeface="+mj-ea"/>
                <a:ea typeface="+mj-ea"/>
              </a:rPr>
              <a:t>的</a:t>
            </a:r>
            <a:r>
              <a:rPr lang="en-US" altLang="zh-CN" dirty="0">
                <a:latin typeface="+mj-ea"/>
                <a:ea typeface="+mj-ea"/>
              </a:rPr>
              <a:t>Analysis</a:t>
            </a:r>
            <a:r>
              <a:rPr lang="zh-CN" altLang="zh-CN" dirty="0">
                <a:latin typeface="+mj-ea"/>
                <a:ea typeface="+mj-ea"/>
              </a:rPr>
              <a:t>模块是分析系统的性能指标的一个主要工具，它能够直接打开场景的执行结果文件，将场景数据信息生成相关的图表进行显示。</a:t>
            </a:r>
            <a:r>
              <a:rPr lang="en-US" altLang="zh-CN" dirty="0">
                <a:latin typeface="+mj-ea"/>
                <a:ea typeface="+mj-ea"/>
              </a:rPr>
              <a:t>Analysis</a:t>
            </a:r>
            <a:r>
              <a:rPr lang="zh-CN" altLang="zh-CN" dirty="0">
                <a:latin typeface="+mj-ea"/>
                <a:ea typeface="+mj-ea"/>
              </a:rPr>
              <a:t>集成了强大的数据统计分析功能，允许测试员对图表进行比较和合并等多种操作，分析后的图表能够自动生成需要的测试报告文档</a:t>
            </a:r>
            <a:r>
              <a:rPr lang="zh-CN" altLang="zh-CN" dirty="0" smtClean="0">
                <a:latin typeface="+mj-ea"/>
                <a:ea typeface="+mj-ea"/>
              </a:rPr>
              <a:t>。</a:t>
            </a:r>
            <a:endParaRPr lang="en-US" altLang="zh-CN" dirty="0">
              <a:latin typeface="+mj-ea"/>
              <a:ea typeface="+mj-ea"/>
            </a:endParaRPr>
          </a:p>
        </p:txBody>
      </p:sp>
      <p:pic>
        <p:nvPicPr>
          <p:cNvPr id="5" name="图片 4"/>
          <p:cNvPicPr/>
          <p:nvPr/>
        </p:nvPicPr>
        <p:blipFill>
          <a:blip r:embed="rId2" cstate="print"/>
          <a:srcRect/>
          <a:stretch>
            <a:fillRect/>
          </a:stretch>
        </p:blipFill>
        <p:spPr bwMode="auto">
          <a:xfrm>
            <a:off x="3807000" y="2276872"/>
            <a:ext cx="4797448" cy="3888432"/>
          </a:xfrm>
          <a:prstGeom prst="rect">
            <a:avLst/>
          </a:prstGeom>
          <a:noFill/>
          <a:ln w="9525">
            <a:noFill/>
            <a:miter lim="800000"/>
            <a:headEnd/>
            <a:tailEnd/>
          </a:ln>
        </p:spPr>
      </p:pic>
      <p:sp>
        <p:nvSpPr>
          <p:cNvPr id="3" name="矩形 2"/>
          <p:cNvSpPr/>
          <p:nvPr/>
        </p:nvSpPr>
        <p:spPr>
          <a:xfrm>
            <a:off x="350616" y="2335956"/>
            <a:ext cx="3456384" cy="3770263"/>
          </a:xfrm>
          <a:prstGeom prst="rect">
            <a:avLst/>
          </a:prstGeom>
        </p:spPr>
        <p:txBody>
          <a:bodyPr wrap="square">
            <a:spAutoFit/>
          </a:bodyPr>
          <a:lstStyle/>
          <a:p>
            <a:pPr lvl="0">
              <a:spcAft>
                <a:spcPts val="600"/>
              </a:spcAft>
            </a:pPr>
            <a:r>
              <a:rPr lang="en-US" altLang="zh-CN" dirty="0">
                <a:latin typeface="+mj-ea"/>
              </a:rPr>
              <a:t> </a:t>
            </a:r>
            <a:r>
              <a:rPr lang="en-US" altLang="zh-CN" dirty="0" smtClean="0">
                <a:latin typeface="+mj-ea"/>
              </a:rPr>
              <a:t>   Analysis</a:t>
            </a:r>
            <a:r>
              <a:rPr lang="zh-CN" altLang="en-US" dirty="0">
                <a:latin typeface="+mj-ea"/>
              </a:rPr>
              <a:t>分析</a:t>
            </a:r>
            <a:r>
              <a:rPr lang="zh-CN" altLang="en-US" dirty="0">
                <a:latin typeface="+mj-ea"/>
                <a:cs typeface="宋体" pitchFamily="2" charset="-122"/>
              </a:rPr>
              <a:t>器可以从程序中打开，然后选择保存好的结果文件；也可以从</a:t>
            </a:r>
            <a:r>
              <a:rPr lang="en-US" altLang="zh-CN" dirty="0">
                <a:latin typeface="+mj-ea"/>
                <a:cs typeface="宋体" pitchFamily="2" charset="-122"/>
              </a:rPr>
              <a:t>Controller</a:t>
            </a:r>
            <a:r>
              <a:rPr lang="zh-CN" altLang="en-US" dirty="0">
                <a:latin typeface="+mj-ea"/>
                <a:cs typeface="宋体" pitchFamily="2" charset="-122"/>
              </a:rPr>
              <a:t>中直接连接到该脚本的控制场景。</a:t>
            </a:r>
            <a:endParaRPr lang="en-US" altLang="zh-CN" dirty="0">
              <a:latin typeface="+mj-ea"/>
              <a:cs typeface="宋体" pitchFamily="2" charset="-122"/>
            </a:endParaRPr>
          </a:p>
          <a:p>
            <a:pPr lvl="0"/>
            <a:r>
              <a:rPr lang="zh-CN" altLang="en-US" dirty="0">
                <a:solidFill>
                  <a:schemeClr val="tx2"/>
                </a:solidFill>
                <a:latin typeface="+mj-ea"/>
                <a:cs typeface="宋体" pitchFamily="2" charset="-122"/>
              </a:rPr>
              <a:t>    实例</a:t>
            </a:r>
            <a:r>
              <a:rPr lang="zh-CN" altLang="en-US" dirty="0" smtClean="0">
                <a:solidFill>
                  <a:schemeClr val="tx2"/>
                </a:solidFill>
                <a:latin typeface="+mj-ea"/>
                <a:cs typeface="宋体" pitchFamily="2" charset="-122"/>
              </a:rPr>
              <a:t>从</a:t>
            </a:r>
            <a:r>
              <a:rPr lang="en-US" altLang="zh-CN" dirty="0">
                <a:solidFill>
                  <a:schemeClr val="tx2"/>
                </a:solidFill>
                <a:latin typeface="+mj-ea"/>
                <a:cs typeface="宋体" pitchFamily="2" charset="-122"/>
              </a:rPr>
              <a:t>Controller</a:t>
            </a:r>
            <a:r>
              <a:rPr lang="zh-CN" altLang="en-US" dirty="0" smtClean="0">
                <a:solidFill>
                  <a:schemeClr val="tx2"/>
                </a:solidFill>
                <a:latin typeface="+mj-ea"/>
                <a:cs typeface="宋体" pitchFamily="2" charset="-122"/>
              </a:rPr>
              <a:t>中启动</a:t>
            </a:r>
            <a:r>
              <a:rPr lang="en-US" altLang="zh-CN" dirty="0">
                <a:solidFill>
                  <a:schemeClr val="tx2"/>
                </a:solidFill>
                <a:latin typeface="+mj-ea"/>
              </a:rPr>
              <a:t>Analysis</a:t>
            </a:r>
            <a:r>
              <a:rPr lang="zh-CN" altLang="en-US" dirty="0" smtClean="0">
                <a:solidFill>
                  <a:schemeClr val="tx2"/>
                </a:solidFill>
                <a:latin typeface="+mj-ea"/>
                <a:cs typeface="宋体" pitchFamily="2" charset="-122"/>
              </a:rPr>
              <a:t>的</a:t>
            </a:r>
            <a:r>
              <a:rPr lang="zh-CN" altLang="en-US" dirty="0">
                <a:solidFill>
                  <a:schemeClr val="tx2"/>
                </a:solidFill>
                <a:latin typeface="+mj-ea"/>
                <a:cs typeface="宋体" pitchFamily="2" charset="-122"/>
              </a:rPr>
              <a:t>步骤如下：</a:t>
            </a:r>
            <a:endParaRPr lang="zh-CN" altLang="zh-CN" dirty="0">
              <a:solidFill>
                <a:schemeClr val="tx2"/>
              </a:solidFill>
              <a:latin typeface="+mj-ea"/>
            </a:endParaRPr>
          </a:p>
          <a:p>
            <a:r>
              <a:rPr lang="en-US" altLang="zh-CN" dirty="0">
                <a:latin typeface="+mj-ea"/>
              </a:rPr>
              <a:t>    </a:t>
            </a:r>
            <a:r>
              <a:rPr lang="zh-CN" altLang="zh-CN" dirty="0">
                <a:latin typeface="+mj-ea"/>
              </a:rPr>
              <a:t>单击</a:t>
            </a:r>
            <a:r>
              <a:rPr lang="en-US" altLang="zh-CN" dirty="0">
                <a:latin typeface="+mj-ea"/>
              </a:rPr>
              <a:t>Controller</a:t>
            </a:r>
            <a:r>
              <a:rPr lang="zh-CN" altLang="zh-CN" dirty="0">
                <a:latin typeface="+mj-ea"/>
              </a:rPr>
              <a:t>菜单栏</a:t>
            </a:r>
            <a:r>
              <a:rPr lang="zh-CN" altLang="zh-CN" dirty="0" smtClean="0">
                <a:latin typeface="+mj-ea"/>
              </a:rPr>
              <a:t>的</a:t>
            </a:r>
            <a:r>
              <a:rPr lang="en-US" altLang="zh-CN" dirty="0" err="1" smtClean="0">
                <a:latin typeface="+mj-ea"/>
              </a:rPr>
              <a:t>Results</a:t>
            </a:r>
            <a:r>
              <a:rPr lang="en-US" altLang="zh-CN" dirty="0" err="1" smtClean="0">
                <a:latin typeface="+mj-ea"/>
                <a:sym typeface="Wingdings"/>
              </a:rPr>
              <a:t>A</a:t>
            </a:r>
            <a:r>
              <a:rPr lang="en-US" altLang="zh-CN" dirty="0" err="1" smtClean="0">
                <a:latin typeface="+mj-ea"/>
              </a:rPr>
              <a:t>nalysis</a:t>
            </a:r>
            <a:r>
              <a:rPr lang="en-US" altLang="zh-CN" dirty="0" smtClean="0">
                <a:latin typeface="+mj-ea"/>
              </a:rPr>
              <a:t> Results</a:t>
            </a:r>
            <a:r>
              <a:rPr lang="zh-CN" altLang="zh-CN" dirty="0">
                <a:latin typeface="+mj-ea"/>
              </a:rPr>
              <a:t>，链接启动</a:t>
            </a:r>
            <a:r>
              <a:rPr lang="en-US" altLang="zh-CN" dirty="0">
                <a:latin typeface="+mj-ea"/>
              </a:rPr>
              <a:t>Analysis</a:t>
            </a:r>
            <a:r>
              <a:rPr lang="zh-CN" altLang="zh-CN" dirty="0">
                <a:latin typeface="+mj-ea"/>
              </a:rPr>
              <a:t>，将上一次运行的场景结果生成报告。默认显示</a:t>
            </a:r>
            <a:r>
              <a:rPr lang="en-US" altLang="zh-CN" dirty="0">
                <a:latin typeface="+mj-ea"/>
              </a:rPr>
              <a:t>Summary Report</a:t>
            </a:r>
            <a:r>
              <a:rPr lang="zh-CN" altLang="zh-CN" dirty="0">
                <a:latin typeface="+mj-ea"/>
              </a:rPr>
              <a:t>页签的概要报告，可以切换其他页签，查看对应性能数据的报表。</a:t>
            </a:r>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分析结果</a:t>
            </a:r>
            <a:endParaRPr lang="en-US" altLang="zh-CN" dirty="0" smtClean="0"/>
          </a:p>
        </p:txBody>
      </p:sp>
      <p:sp>
        <p:nvSpPr>
          <p:cNvPr id="2" name="矩形 1"/>
          <p:cNvSpPr/>
          <p:nvPr/>
        </p:nvSpPr>
        <p:spPr>
          <a:xfrm>
            <a:off x="323528" y="980728"/>
            <a:ext cx="8352928" cy="2308324"/>
          </a:xfrm>
          <a:prstGeom prst="rect">
            <a:avLst/>
          </a:prstGeom>
        </p:spPr>
        <p:txBody>
          <a:bodyPr wrap="square">
            <a:spAutoFit/>
          </a:bodyPr>
          <a:lstStyle/>
          <a:p>
            <a:r>
              <a:rPr lang="en-US" altLang="zh-CN" b="1" dirty="0" smtClean="0">
                <a:latin typeface="+mj-ea"/>
                <a:ea typeface="+mj-ea"/>
              </a:rPr>
              <a:t>1.</a:t>
            </a:r>
            <a:r>
              <a:rPr lang="zh-CN" altLang="en-US" b="1" dirty="0" smtClean="0">
                <a:latin typeface="+mj-ea"/>
                <a:ea typeface="+mj-ea"/>
              </a:rPr>
              <a:t>图形合并</a:t>
            </a:r>
            <a:endParaRPr lang="en-US" altLang="zh-CN" b="1" dirty="0" smtClean="0">
              <a:latin typeface="+mj-ea"/>
              <a:ea typeface="+mj-ea"/>
            </a:endParaRPr>
          </a:p>
          <a:p>
            <a:r>
              <a:rPr lang="en-US" altLang="zh-CN" dirty="0" smtClean="0">
                <a:latin typeface="+mj-ea"/>
                <a:ea typeface="+mj-ea"/>
              </a:rPr>
              <a:t>    </a:t>
            </a:r>
            <a:r>
              <a:rPr lang="zh-CN" altLang="zh-CN" dirty="0" smtClean="0">
                <a:latin typeface="+mj-ea"/>
                <a:ea typeface="+mj-ea"/>
              </a:rPr>
              <a:t>理论上</a:t>
            </a:r>
            <a:r>
              <a:rPr lang="zh-CN" altLang="zh-CN" dirty="0">
                <a:latin typeface="+mj-ea"/>
                <a:ea typeface="+mj-ea"/>
              </a:rPr>
              <a:t>性能测试的所有数据都是需要去关注的，一个最基本的关注点是在概要报表</a:t>
            </a:r>
            <a:r>
              <a:rPr lang="zh-CN" altLang="zh-CN" dirty="0" smtClean="0">
                <a:latin typeface="+mj-ea"/>
                <a:ea typeface="+mj-ea"/>
              </a:rPr>
              <a:t>的</a:t>
            </a:r>
            <a:r>
              <a:rPr lang="en-US" altLang="zh-CN" dirty="0" smtClean="0">
                <a:latin typeface="+mj-ea"/>
                <a:ea typeface="+mj-ea"/>
              </a:rPr>
              <a:t>Transaction Summary</a:t>
            </a:r>
            <a:r>
              <a:rPr lang="zh-CN" altLang="zh-CN" dirty="0">
                <a:latin typeface="+mj-ea"/>
                <a:ea typeface="+mj-ea"/>
              </a:rPr>
              <a:t>中被列出的用户响应时间。其对应的折线图</a:t>
            </a:r>
            <a:r>
              <a:rPr lang="zh-CN" altLang="zh-CN" dirty="0" smtClean="0">
                <a:latin typeface="+mj-ea"/>
                <a:ea typeface="+mj-ea"/>
              </a:rPr>
              <a:t>为</a:t>
            </a:r>
            <a:r>
              <a:rPr lang="en-US" altLang="zh-CN" dirty="0" smtClean="0">
                <a:latin typeface="+mj-ea"/>
                <a:ea typeface="+mj-ea"/>
              </a:rPr>
              <a:t>Average Transaction Response Time</a:t>
            </a:r>
            <a:r>
              <a:rPr lang="zh-CN" altLang="zh-CN" dirty="0">
                <a:latin typeface="+mj-ea"/>
                <a:ea typeface="+mj-ea"/>
              </a:rPr>
              <a:t>。</a:t>
            </a:r>
          </a:p>
          <a:p>
            <a:r>
              <a:rPr lang="en-US" altLang="zh-CN" dirty="0" smtClean="0">
                <a:latin typeface="+mj-ea"/>
                <a:ea typeface="+mj-ea"/>
              </a:rPr>
              <a:t>    </a:t>
            </a:r>
            <a:r>
              <a:rPr lang="zh-CN" altLang="zh-CN" dirty="0" smtClean="0">
                <a:latin typeface="+mj-ea"/>
                <a:ea typeface="+mj-ea"/>
              </a:rPr>
              <a:t>通常</a:t>
            </a:r>
            <a:r>
              <a:rPr lang="zh-CN" altLang="zh-CN" dirty="0">
                <a:latin typeface="+mj-ea"/>
                <a:ea typeface="+mj-ea"/>
              </a:rPr>
              <a:t>测试报告需要给出“虚拟用户</a:t>
            </a:r>
            <a:r>
              <a:rPr lang="en-US" altLang="zh-CN" dirty="0">
                <a:latin typeface="+mj-ea"/>
                <a:ea typeface="+mj-ea"/>
              </a:rPr>
              <a:t>—</a:t>
            </a:r>
            <a:r>
              <a:rPr lang="zh-CN" altLang="zh-CN" dirty="0">
                <a:latin typeface="+mj-ea"/>
                <a:ea typeface="+mj-ea"/>
              </a:rPr>
              <a:t>用户响应时间”的折线图，这个折线图可以通过合并报表的形式生成，过程如下：</a:t>
            </a:r>
            <a:r>
              <a:rPr lang="zh-CN" altLang="zh-CN" dirty="0" smtClean="0">
                <a:latin typeface="+mj-ea"/>
                <a:ea typeface="+mj-ea"/>
              </a:rPr>
              <a:t>选中</a:t>
            </a:r>
            <a:r>
              <a:rPr lang="en-US" altLang="zh-CN" dirty="0" smtClean="0">
                <a:latin typeface="+mj-ea"/>
                <a:ea typeface="+mj-ea"/>
              </a:rPr>
              <a:t>Average Transaction Response Time</a:t>
            </a:r>
            <a:r>
              <a:rPr lang="zh-CN" altLang="zh-CN" dirty="0">
                <a:latin typeface="+mj-ea"/>
                <a:ea typeface="+mj-ea"/>
              </a:rPr>
              <a:t>报表，单击菜单栏</a:t>
            </a:r>
            <a:r>
              <a:rPr lang="zh-CN" altLang="zh-CN" dirty="0" smtClean="0">
                <a:latin typeface="+mj-ea"/>
                <a:ea typeface="+mj-ea"/>
              </a:rPr>
              <a:t>的</a:t>
            </a:r>
            <a:r>
              <a:rPr lang="en-US" altLang="zh-CN" dirty="0" err="1" smtClean="0">
                <a:latin typeface="+mj-ea"/>
                <a:ea typeface="+mj-ea"/>
              </a:rPr>
              <a:t>View</a:t>
            </a:r>
            <a:r>
              <a:rPr lang="en-US" altLang="zh-CN" dirty="0" err="1" smtClean="0">
                <a:latin typeface="+mj-ea"/>
                <a:ea typeface="+mj-ea"/>
                <a:sym typeface="Wingdings"/>
              </a:rPr>
              <a:t>M</a:t>
            </a:r>
            <a:r>
              <a:rPr lang="en-US" altLang="zh-CN" dirty="0" err="1" smtClean="0">
                <a:latin typeface="+mj-ea"/>
                <a:ea typeface="+mj-ea"/>
              </a:rPr>
              <a:t>erge</a:t>
            </a:r>
            <a:r>
              <a:rPr lang="en-US" altLang="zh-CN" dirty="0" smtClean="0">
                <a:latin typeface="+mj-ea"/>
                <a:ea typeface="+mj-ea"/>
              </a:rPr>
              <a:t> Graphs</a:t>
            </a:r>
            <a:r>
              <a:rPr lang="en-US" altLang="zh-CN" dirty="0">
                <a:latin typeface="+mj-ea"/>
                <a:ea typeface="+mj-ea"/>
                <a:sym typeface="Wingdings"/>
              </a:rPr>
              <a:t></a:t>
            </a:r>
            <a:r>
              <a:rPr lang="zh-CN" altLang="zh-CN" dirty="0">
                <a:latin typeface="+mj-ea"/>
                <a:ea typeface="+mj-ea"/>
              </a:rPr>
              <a:t>然后选择</a:t>
            </a:r>
            <a:r>
              <a:rPr lang="zh-CN" altLang="zh-CN" dirty="0" smtClean="0">
                <a:latin typeface="+mj-ea"/>
                <a:ea typeface="+mj-ea"/>
              </a:rPr>
              <a:t>与</a:t>
            </a:r>
            <a:r>
              <a:rPr lang="en-US" altLang="zh-CN" dirty="0" smtClean="0">
                <a:latin typeface="+mj-ea"/>
                <a:ea typeface="+mj-ea"/>
              </a:rPr>
              <a:t>Running Vuser</a:t>
            </a:r>
            <a:r>
              <a:rPr lang="zh-CN" altLang="zh-CN" dirty="0">
                <a:latin typeface="+mj-ea"/>
                <a:ea typeface="+mj-ea"/>
              </a:rPr>
              <a:t>图合并，生成的折线图即为“虚拟用户</a:t>
            </a:r>
            <a:r>
              <a:rPr lang="en-US" altLang="zh-CN" dirty="0">
                <a:latin typeface="+mj-ea"/>
                <a:ea typeface="+mj-ea"/>
              </a:rPr>
              <a:t>—</a:t>
            </a:r>
            <a:r>
              <a:rPr lang="zh-CN" altLang="zh-CN" dirty="0">
                <a:latin typeface="+mj-ea"/>
                <a:ea typeface="+mj-ea"/>
              </a:rPr>
              <a:t>用户响应时间”</a:t>
            </a:r>
            <a:r>
              <a:rPr lang="zh-CN" altLang="zh-CN" dirty="0" smtClean="0">
                <a:latin typeface="+mj-ea"/>
                <a:ea typeface="+mj-ea"/>
              </a:rPr>
              <a:t>。</a:t>
            </a:r>
            <a:endParaRPr lang="en-US" altLang="zh-CN" dirty="0" smtClean="0">
              <a:latin typeface="+mj-ea"/>
              <a:ea typeface="+mj-ea"/>
            </a:endParaRP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4464" y="3289052"/>
            <a:ext cx="7371055" cy="2979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分析结果</a:t>
            </a:r>
            <a:endParaRPr lang="en-US" altLang="zh-CN" dirty="0" smtClean="0"/>
          </a:p>
        </p:txBody>
      </p:sp>
      <p:sp>
        <p:nvSpPr>
          <p:cNvPr id="3" name="矩形 2"/>
          <p:cNvSpPr/>
          <p:nvPr/>
        </p:nvSpPr>
        <p:spPr>
          <a:xfrm>
            <a:off x="323528" y="1036693"/>
            <a:ext cx="8044190" cy="369332"/>
          </a:xfrm>
          <a:prstGeom prst="rect">
            <a:avLst/>
          </a:prstGeom>
        </p:spPr>
        <p:txBody>
          <a:bodyPr wrap="none">
            <a:spAutoFit/>
          </a:bodyPr>
          <a:lstStyle/>
          <a:p>
            <a:r>
              <a:rPr lang="en-US" altLang="zh-CN" b="1" dirty="0">
                <a:latin typeface="+mj-ea"/>
                <a:ea typeface="+mj-ea"/>
              </a:rPr>
              <a:t>2.</a:t>
            </a:r>
            <a:r>
              <a:rPr lang="zh-CN" altLang="en-US" b="1" dirty="0">
                <a:latin typeface="+mj-ea"/>
                <a:ea typeface="+mj-ea"/>
              </a:rPr>
              <a:t>生成</a:t>
            </a:r>
            <a:r>
              <a:rPr lang="zh-CN" altLang="en-US" b="1" dirty="0" smtClean="0">
                <a:latin typeface="+mj-ea"/>
                <a:ea typeface="+mj-ea"/>
              </a:rPr>
              <a:t>报告：</a:t>
            </a:r>
            <a:r>
              <a:rPr lang="en-US" altLang="zh-CN" dirty="0">
                <a:latin typeface="+mj-ea"/>
              </a:rPr>
              <a:t>Analysis</a:t>
            </a:r>
            <a:r>
              <a:rPr lang="zh-CN" altLang="zh-CN" dirty="0">
                <a:latin typeface="+mj-ea"/>
              </a:rPr>
              <a:t>可以生成</a:t>
            </a:r>
            <a:r>
              <a:rPr lang="en-US" altLang="zh-CN" dirty="0">
                <a:latin typeface="+mj-ea"/>
              </a:rPr>
              <a:t>HTML</a:t>
            </a:r>
            <a:r>
              <a:rPr lang="zh-CN" altLang="zh-CN" dirty="0">
                <a:latin typeface="+mj-ea"/>
              </a:rPr>
              <a:t>或</a:t>
            </a:r>
            <a:r>
              <a:rPr lang="en-US" altLang="zh-CN" dirty="0">
                <a:latin typeface="+mj-ea"/>
              </a:rPr>
              <a:t>Microsoft Word</a:t>
            </a:r>
            <a:r>
              <a:rPr lang="zh-CN" altLang="zh-CN" dirty="0">
                <a:latin typeface="+mj-ea"/>
              </a:rPr>
              <a:t>两种方式的测试报告</a:t>
            </a:r>
            <a:r>
              <a:rPr lang="zh-CN" altLang="zh-CN" dirty="0" smtClean="0">
                <a:latin typeface="+mj-ea"/>
              </a:rPr>
              <a:t>。</a:t>
            </a:r>
            <a:endParaRPr lang="zh-CN" altLang="zh-CN" b="1" dirty="0">
              <a:latin typeface="+mj-ea"/>
            </a:endParaRPr>
          </a:p>
        </p:txBody>
      </p:sp>
      <p:sp>
        <p:nvSpPr>
          <p:cNvPr id="4" name="矩形 3"/>
          <p:cNvSpPr/>
          <p:nvPr/>
        </p:nvSpPr>
        <p:spPr>
          <a:xfrm>
            <a:off x="654432" y="1772816"/>
            <a:ext cx="4032448" cy="1477328"/>
          </a:xfrm>
          <a:prstGeom prst="rect">
            <a:avLst/>
          </a:prstGeom>
        </p:spPr>
        <p:txBody>
          <a:bodyPr wrap="square">
            <a:spAutoFit/>
          </a:bodyPr>
          <a:lstStyle/>
          <a:p>
            <a:r>
              <a:rPr lang="zh-CN" altLang="zh-CN" dirty="0" smtClean="0">
                <a:latin typeface="+mj-ea"/>
                <a:ea typeface="+mj-ea"/>
              </a:rPr>
              <a:t>生成</a:t>
            </a:r>
            <a:r>
              <a:rPr lang="en-US" altLang="zh-CN" dirty="0">
                <a:latin typeface="+mj-ea"/>
                <a:ea typeface="+mj-ea"/>
              </a:rPr>
              <a:t>HTML</a:t>
            </a:r>
            <a:r>
              <a:rPr lang="zh-CN" altLang="zh-CN" dirty="0">
                <a:latin typeface="+mj-ea"/>
                <a:ea typeface="+mj-ea"/>
              </a:rPr>
              <a:t>报告：</a:t>
            </a:r>
          </a:p>
          <a:p>
            <a:pPr lvl="0"/>
            <a:r>
              <a:rPr lang="en-US" altLang="zh-CN" dirty="0" smtClean="0">
                <a:latin typeface="+mj-ea"/>
                <a:ea typeface="+mj-ea"/>
              </a:rPr>
              <a:t>1.</a:t>
            </a:r>
            <a:r>
              <a:rPr lang="zh-CN" altLang="zh-CN" dirty="0" smtClean="0">
                <a:latin typeface="+mj-ea"/>
                <a:ea typeface="+mj-ea"/>
              </a:rPr>
              <a:t>点击</a:t>
            </a:r>
            <a:r>
              <a:rPr lang="zh-CN" altLang="zh-CN" dirty="0" smtClean="0">
                <a:latin typeface="+mj-ea"/>
              </a:rPr>
              <a:t>菜单</a:t>
            </a:r>
            <a:r>
              <a:rPr lang="en-US" altLang="zh-CN" dirty="0" err="1" smtClean="0">
                <a:latin typeface="+mj-ea"/>
                <a:ea typeface="+mj-ea"/>
              </a:rPr>
              <a:t>Reports</a:t>
            </a:r>
            <a:r>
              <a:rPr lang="en-US" altLang="zh-CN" dirty="0" err="1" smtClean="0">
                <a:latin typeface="+mj-ea"/>
                <a:sym typeface="Wingdings"/>
              </a:rPr>
              <a:t></a:t>
            </a:r>
            <a:r>
              <a:rPr lang="en-US" altLang="zh-CN" dirty="0" err="1" smtClean="0">
                <a:latin typeface="+mj-ea"/>
                <a:ea typeface="+mj-ea"/>
              </a:rPr>
              <a:t>HTML</a:t>
            </a:r>
            <a:r>
              <a:rPr lang="en-US" altLang="zh-CN" dirty="0" smtClean="0">
                <a:latin typeface="+mj-ea"/>
                <a:ea typeface="+mj-ea"/>
              </a:rPr>
              <a:t> Report</a:t>
            </a:r>
            <a:r>
              <a:rPr lang="zh-CN" altLang="en-US" dirty="0" smtClean="0">
                <a:latin typeface="+mj-ea"/>
                <a:ea typeface="+mj-ea"/>
              </a:rPr>
              <a:t>。</a:t>
            </a:r>
            <a:endParaRPr lang="zh-CN" altLang="zh-CN" dirty="0">
              <a:latin typeface="+mj-ea"/>
              <a:ea typeface="+mj-ea"/>
            </a:endParaRPr>
          </a:p>
          <a:p>
            <a:pPr lvl="0"/>
            <a:r>
              <a:rPr lang="en-US" altLang="zh-CN" dirty="0" smtClean="0">
                <a:latin typeface="+mj-ea"/>
                <a:ea typeface="+mj-ea"/>
              </a:rPr>
              <a:t>2.</a:t>
            </a:r>
            <a:r>
              <a:rPr lang="zh-CN" altLang="zh-CN" dirty="0" smtClean="0">
                <a:latin typeface="+mj-ea"/>
                <a:ea typeface="+mj-ea"/>
              </a:rPr>
              <a:t>为</a:t>
            </a:r>
            <a:r>
              <a:rPr lang="en-US" altLang="zh-CN" dirty="0">
                <a:latin typeface="+mj-ea"/>
                <a:ea typeface="+mj-ea"/>
              </a:rPr>
              <a:t>HTML</a:t>
            </a:r>
            <a:r>
              <a:rPr lang="zh-CN" altLang="zh-CN" dirty="0">
                <a:latin typeface="+mj-ea"/>
                <a:ea typeface="+mj-ea"/>
              </a:rPr>
              <a:t>报告选择文件名和保存路径，点击【保存】按钮</a:t>
            </a:r>
            <a:r>
              <a:rPr lang="zh-CN" altLang="zh-CN" dirty="0" smtClean="0">
                <a:latin typeface="+mj-ea"/>
                <a:ea typeface="+mj-ea"/>
              </a:rPr>
              <a:t>。</a:t>
            </a:r>
            <a:r>
              <a:rPr lang="en-US" altLang="zh-CN" dirty="0" smtClean="0">
                <a:latin typeface="+mj-ea"/>
                <a:ea typeface="+mj-ea"/>
              </a:rPr>
              <a:t>Analysis</a:t>
            </a:r>
            <a:r>
              <a:rPr lang="zh-CN" altLang="zh-CN" dirty="0" smtClean="0">
                <a:latin typeface="+mj-ea"/>
                <a:ea typeface="+mj-ea"/>
              </a:rPr>
              <a:t>将</a:t>
            </a:r>
            <a:r>
              <a:rPr lang="zh-CN" altLang="zh-CN" dirty="0">
                <a:latin typeface="+mj-ea"/>
                <a:ea typeface="+mj-ea"/>
              </a:rPr>
              <a:t>创建报告，并将其显示在</a:t>
            </a:r>
            <a:r>
              <a:rPr lang="en-US" altLang="zh-CN" dirty="0">
                <a:latin typeface="+mj-ea"/>
                <a:ea typeface="+mj-ea"/>
              </a:rPr>
              <a:t>web</a:t>
            </a:r>
            <a:r>
              <a:rPr lang="zh-CN" altLang="zh-CN" dirty="0">
                <a:latin typeface="+mj-ea"/>
                <a:ea typeface="+mj-ea"/>
              </a:rPr>
              <a:t>浏览器</a:t>
            </a:r>
            <a:r>
              <a:rPr lang="zh-CN" altLang="zh-CN" dirty="0" smtClean="0">
                <a:latin typeface="+mj-ea"/>
                <a:ea typeface="+mj-ea"/>
              </a:rPr>
              <a:t>中</a:t>
            </a:r>
            <a:r>
              <a:rPr lang="zh-CN" altLang="en-US" dirty="0" smtClean="0">
                <a:latin typeface="+mj-ea"/>
                <a:ea typeface="+mj-ea"/>
              </a:rPr>
              <a:t>。</a:t>
            </a:r>
            <a:endParaRPr lang="zh-CN" altLang="zh-CN" dirty="0">
              <a:latin typeface="+mj-ea"/>
              <a:ea typeface="+mj-ea"/>
            </a:endParaRPr>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6016" y="1410395"/>
            <a:ext cx="3570760" cy="2340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643847" y="4027159"/>
            <a:ext cx="3960440" cy="1754326"/>
          </a:xfrm>
          <a:prstGeom prst="rect">
            <a:avLst/>
          </a:prstGeom>
        </p:spPr>
        <p:txBody>
          <a:bodyPr wrap="square">
            <a:spAutoFit/>
          </a:bodyPr>
          <a:lstStyle/>
          <a:p>
            <a:r>
              <a:rPr lang="zh-CN" altLang="zh-CN" dirty="0" smtClean="0">
                <a:latin typeface="+mj-ea"/>
                <a:ea typeface="+mj-ea"/>
              </a:rPr>
              <a:t>生成</a:t>
            </a:r>
            <a:r>
              <a:rPr lang="en-US" altLang="zh-CN" dirty="0">
                <a:latin typeface="+mj-ea"/>
                <a:ea typeface="+mj-ea"/>
              </a:rPr>
              <a:t>Microsoft Word</a:t>
            </a:r>
            <a:r>
              <a:rPr lang="zh-CN" altLang="zh-CN" dirty="0">
                <a:latin typeface="+mj-ea"/>
                <a:ea typeface="+mj-ea"/>
              </a:rPr>
              <a:t>报告：</a:t>
            </a:r>
          </a:p>
          <a:p>
            <a:r>
              <a:rPr lang="en-US" altLang="zh-CN" dirty="0" smtClean="0">
                <a:latin typeface="+mj-ea"/>
                <a:ea typeface="+mj-ea"/>
              </a:rPr>
              <a:t>1.</a:t>
            </a:r>
            <a:r>
              <a:rPr lang="zh-CN" altLang="zh-CN" dirty="0" smtClean="0">
                <a:latin typeface="+mj-ea"/>
                <a:ea typeface="+mj-ea"/>
              </a:rPr>
              <a:t>点击</a:t>
            </a:r>
            <a:r>
              <a:rPr lang="zh-CN" altLang="en-US" dirty="0" smtClean="0">
                <a:latin typeface="+mj-ea"/>
                <a:ea typeface="+mj-ea"/>
              </a:rPr>
              <a:t>菜单</a:t>
            </a:r>
            <a:r>
              <a:rPr lang="en-US" altLang="zh-CN" dirty="0" smtClean="0">
                <a:latin typeface="+mj-ea"/>
              </a:rPr>
              <a:t>Reports</a:t>
            </a:r>
            <a:r>
              <a:rPr lang="en-US" altLang="zh-CN" dirty="0" smtClean="0">
                <a:latin typeface="+mj-ea"/>
                <a:sym typeface="Wingdings"/>
              </a:rPr>
              <a:t> </a:t>
            </a:r>
            <a:r>
              <a:rPr lang="en-US" altLang="zh-CN" dirty="0" smtClean="0">
                <a:latin typeface="+mj-ea"/>
                <a:ea typeface="+mj-ea"/>
              </a:rPr>
              <a:t>New Report</a:t>
            </a:r>
            <a:r>
              <a:rPr lang="zh-CN" altLang="zh-CN" dirty="0" smtClean="0">
                <a:latin typeface="+mj-ea"/>
                <a:ea typeface="+mj-ea"/>
              </a:rPr>
              <a:t>打开</a:t>
            </a:r>
            <a:r>
              <a:rPr lang="zh-CN" altLang="en-US" dirty="0" smtClean="0">
                <a:latin typeface="+mj-ea"/>
                <a:ea typeface="+mj-ea"/>
              </a:rPr>
              <a:t>右图所示的</a:t>
            </a:r>
            <a:r>
              <a:rPr lang="zh-CN" altLang="zh-CN" dirty="0" smtClean="0">
                <a:latin typeface="+mj-ea"/>
                <a:ea typeface="+mj-ea"/>
              </a:rPr>
              <a:t>窗口</a:t>
            </a:r>
            <a:r>
              <a:rPr lang="zh-CN" altLang="en-US" dirty="0" smtClean="0">
                <a:latin typeface="+mj-ea"/>
                <a:ea typeface="+mj-ea"/>
              </a:rPr>
              <a:t>。</a:t>
            </a:r>
            <a:endParaRPr lang="en-US" altLang="zh-CN" dirty="0" smtClean="0">
              <a:latin typeface="+mj-ea"/>
              <a:ea typeface="+mj-ea"/>
            </a:endParaRPr>
          </a:p>
          <a:p>
            <a:r>
              <a:rPr lang="en-US" altLang="zh-CN" dirty="0" smtClean="0">
                <a:latin typeface="+mj-ea"/>
                <a:ea typeface="+mj-ea"/>
              </a:rPr>
              <a:t>2.</a:t>
            </a:r>
            <a:r>
              <a:rPr lang="zh-CN" altLang="zh-CN" dirty="0" smtClean="0">
                <a:latin typeface="+mj-ea"/>
                <a:ea typeface="+mj-ea"/>
              </a:rPr>
              <a:t>设置</a:t>
            </a:r>
            <a:r>
              <a:rPr lang="en-US" altLang="zh-CN" dirty="0">
                <a:latin typeface="+mj-ea"/>
                <a:ea typeface="+mj-ea"/>
              </a:rPr>
              <a:t>General</a:t>
            </a:r>
            <a:r>
              <a:rPr lang="zh-CN" altLang="zh-CN" dirty="0">
                <a:latin typeface="+mj-ea"/>
                <a:ea typeface="+mj-ea"/>
              </a:rPr>
              <a:t>、</a:t>
            </a:r>
            <a:r>
              <a:rPr lang="en-US" altLang="zh-CN" dirty="0">
                <a:latin typeface="+mj-ea"/>
                <a:ea typeface="+mj-ea"/>
              </a:rPr>
              <a:t>Format</a:t>
            </a:r>
            <a:r>
              <a:rPr lang="zh-CN" altLang="zh-CN" dirty="0">
                <a:latin typeface="+mj-ea"/>
                <a:ea typeface="+mj-ea"/>
              </a:rPr>
              <a:t>、</a:t>
            </a:r>
            <a:r>
              <a:rPr lang="en-US" altLang="zh-CN" dirty="0" err="1">
                <a:latin typeface="+mj-ea"/>
                <a:ea typeface="+mj-ea"/>
              </a:rPr>
              <a:t>Conten</a:t>
            </a:r>
            <a:r>
              <a:rPr lang="zh-CN" altLang="zh-CN" dirty="0">
                <a:latin typeface="+mj-ea"/>
                <a:ea typeface="+mj-ea"/>
              </a:rPr>
              <a:t>选项卡内容后，</a:t>
            </a:r>
            <a:r>
              <a:rPr lang="zh-CN" altLang="zh-CN" dirty="0" smtClean="0">
                <a:latin typeface="+mj-ea"/>
                <a:ea typeface="+mj-ea"/>
              </a:rPr>
              <a:t>点击</a:t>
            </a:r>
            <a:r>
              <a:rPr lang="en-US" altLang="zh-CN" dirty="0" smtClean="0">
                <a:latin typeface="+mj-ea"/>
                <a:ea typeface="+mj-ea"/>
              </a:rPr>
              <a:t>Generate</a:t>
            </a:r>
            <a:r>
              <a:rPr lang="zh-CN" altLang="zh-CN" dirty="0" smtClean="0">
                <a:latin typeface="+mj-ea"/>
                <a:ea typeface="+mj-ea"/>
              </a:rPr>
              <a:t>按钮</a:t>
            </a:r>
            <a:r>
              <a:rPr lang="zh-CN" altLang="zh-CN" dirty="0">
                <a:latin typeface="+mj-ea"/>
                <a:ea typeface="+mj-ea"/>
              </a:rPr>
              <a:t>，即可</a:t>
            </a:r>
            <a:r>
              <a:rPr lang="zh-CN" altLang="zh-CN" dirty="0" smtClean="0">
                <a:latin typeface="+mj-ea"/>
                <a:ea typeface="+mj-ea"/>
              </a:rPr>
              <a:t>生成</a:t>
            </a:r>
            <a:r>
              <a:rPr lang="en-US" altLang="zh-CN" dirty="0" smtClean="0">
                <a:latin typeface="+mj-ea"/>
                <a:ea typeface="+mj-ea"/>
              </a:rPr>
              <a:t>Microsoft </a:t>
            </a:r>
            <a:r>
              <a:rPr lang="en-US" altLang="zh-CN" dirty="0">
                <a:latin typeface="+mj-ea"/>
                <a:ea typeface="+mj-ea"/>
              </a:rPr>
              <a:t>Word</a:t>
            </a:r>
            <a:r>
              <a:rPr lang="zh-CN" altLang="zh-CN" dirty="0">
                <a:latin typeface="+mj-ea"/>
                <a:ea typeface="+mj-ea"/>
              </a:rPr>
              <a:t>形式的测试报告</a:t>
            </a:r>
            <a:r>
              <a:rPr lang="zh-CN" altLang="zh-CN" dirty="0" smtClean="0">
                <a:latin typeface="+mj-ea"/>
                <a:ea typeface="+mj-ea"/>
              </a:rPr>
              <a:t>。</a:t>
            </a:r>
            <a:endParaRPr lang="zh-CN" altLang="zh-CN" dirty="0">
              <a:latin typeface="+mj-ea"/>
              <a:ea typeface="+mj-ea"/>
            </a:endParaRPr>
          </a:p>
        </p:txBody>
      </p:sp>
      <p:pic>
        <p:nvPicPr>
          <p:cNvPr id="1024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4876" y="3789040"/>
            <a:ext cx="3571900" cy="2507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图片 11" descr="序号.jpg"/>
          <p:cNvPicPr>
            <a:picLocks noChangeAspect="1"/>
          </p:cNvPicPr>
          <p:nvPr/>
        </p:nvPicPr>
        <p:blipFill>
          <a:blip r:embed="rId4" cstate="print"/>
          <a:stretch>
            <a:fillRect/>
          </a:stretch>
        </p:blipFill>
        <p:spPr>
          <a:xfrm>
            <a:off x="463932" y="1902267"/>
            <a:ext cx="190500" cy="180975"/>
          </a:xfrm>
          <a:prstGeom prst="rect">
            <a:avLst/>
          </a:prstGeom>
        </p:spPr>
      </p:pic>
      <p:pic>
        <p:nvPicPr>
          <p:cNvPr id="13" name="图片 12" descr="序号.jpg"/>
          <p:cNvPicPr>
            <a:picLocks noChangeAspect="1"/>
          </p:cNvPicPr>
          <p:nvPr/>
        </p:nvPicPr>
        <p:blipFill>
          <a:blip r:embed="rId4" cstate="print"/>
          <a:stretch>
            <a:fillRect/>
          </a:stretch>
        </p:blipFill>
        <p:spPr>
          <a:xfrm>
            <a:off x="467305" y="4149156"/>
            <a:ext cx="190500" cy="180975"/>
          </a:xfrm>
          <a:prstGeom prst="rect">
            <a:avLst/>
          </a:prstGeom>
        </p:spPr>
      </p:pic>
    </p:spTree>
    <p:extLst>
      <p:ext uri="{BB962C8B-B14F-4D97-AF65-F5344CB8AC3E}">
        <p14:creationId xmlns:p14="http://schemas.microsoft.com/office/powerpoint/2010/main" val="503152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lstStyle/>
          <a:p>
            <a:pPr eaLnBrk="1" hangingPunct="1"/>
            <a:r>
              <a:rPr lang="en-US" altLang="zh-CN" sz="1800" dirty="0" smtClean="0"/>
              <a:t>1</a:t>
            </a:r>
            <a:r>
              <a:rPr lang="zh-CN" altLang="en-US" sz="1800" dirty="0" smtClean="0"/>
              <a:t>、什么是系统的性能</a:t>
            </a:r>
            <a:endParaRPr lang="en-US" altLang="zh-CN" sz="1800" dirty="0" smtClean="0"/>
          </a:p>
          <a:p>
            <a:pPr eaLnBrk="1" hangingPunct="1">
              <a:buNone/>
            </a:pPr>
            <a:r>
              <a:rPr lang="en-US" altLang="zh-CN" sz="1800" dirty="0" smtClean="0"/>
              <a:t>          </a:t>
            </a:r>
            <a:r>
              <a:rPr lang="zh-CN" altLang="en-US" sz="1800" dirty="0" smtClean="0"/>
              <a:t>一个系统做出来了，客户需求说明书上的功能都已经完全且准确无误地实现了，这只表明系统能做事了，但是做得怎么样还有待验证，这里所说的，“做得怎么样”，就可以简单地理解为系统的性能。</a:t>
            </a:r>
            <a:endParaRPr lang="en-US" altLang="zh-CN" sz="1800" dirty="0" smtClean="0"/>
          </a:p>
          <a:p>
            <a:pPr eaLnBrk="1" hangingPunct="1">
              <a:buNone/>
            </a:pPr>
            <a:r>
              <a:rPr lang="en-US" altLang="zh-CN" sz="1800" dirty="0" smtClean="0"/>
              <a:t>          </a:t>
            </a:r>
            <a:r>
              <a:rPr lang="zh-CN" altLang="en-US" sz="1800" dirty="0" smtClean="0"/>
              <a:t>比如某性能需求：邮件系统能够在单核</a:t>
            </a:r>
            <a:r>
              <a:rPr lang="en-US" altLang="zh-CN" sz="1800" dirty="0" smtClean="0"/>
              <a:t>CPU</a:t>
            </a:r>
            <a:r>
              <a:rPr lang="zh-CN" altLang="en-US" sz="1800" dirty="0" smtClean="0"/>
              <a:t>，</a:t>
            </a:r>
            <a:r>
              <a:rPr lang="en-US" altLang="zh-CN" sz="1800" dirty="0" smtClean="0"/>
              <a:t>512M </a:t>
            </a:r>
            <a:r>
              <a:rPr lang="zh-CN" altLang="en-US" sz="1800" dirty="0" smtClean="0"/>
              <a:t>内存的服务器上，支持</a:t>
            </a:r>
            <a:r>
              <a:rPr lang="en-US" altLang="zh-CN" sz="1800" dirty="0" smtClean="0"/>
              <a:t>1000</a:t>
            </a:r>
            <a:r>
              <a:rPr lang="zh-CN" altLang="en-US" sz="1800" dirty="0" smtClean="0"/>
              <a:t>用户同时注册，日均处理</a:t>
            </a:r>
            <a:r>
              <a:rPr lang="en-US" altLang="zh-CN" sz="1800" dirty="0" smtClean="0"/>
              <a:t>20000</a:t>
            </a:r>
            <a:r>
              <a:rPr lang="zh-CN" altLang="en-US" sz="1800" dirty="0" smtClean="0"/>
              <a:t>封邮件，响应时间不超过</a:t>
            </a:r>
            <a:r>
              <a:rPr lang="en-US" altLang="zh-CN" sz="1800" dirty="0" smtClean="0"/>
              <a:t>5</a:t>
            </a:r>
            <a:r>
              <a:rPr lang="zh-CN" altLang="en-US" sz="1800" dirty="0" smtClean="0"/>
              <a:t>秒</a:t>
            </a:r>
            <a:r>
              <a:rPr lang="en-US" altLang="zh-CN" sz="1800" dirty="0" smtClean="0"/>
              <a:t>/</a:t>
            </a:r>
            <a:r>
              <a:rPr lang="zh-CN" altLang="en-US" sz="1800" dirty="0" smtClean="0"/>
              <a:t>封。</a:t>
            </a:r>
          </a:p>
          <a:p>
            <a:pPr eaLnBrk="1" hangingPunct="1">
              <a:buFont typeface="Wingdings 2" pitchFamily="18" charset="2"/>
              <a:buNone/>
            </a:pPr>
            <a:endParaRPr lang="en-US" altLang="zh-CN" sz="1800" dirty="0" smtClean="0"/>
          </a:p>
          <a:p>
            <a:pPr eaLnBrk="1" hangingPunct="1">
              <a:buFont typeface="Wingdings 2" pitchFamily="18" charset="2"/>
              <a:buNone/>
            </a:pPr>
            <a:endParaRPr lang="en-US" altLang="zh-CN" sz="1800" dirty="0" smtClean="0"/>
          </a:p>
          <a:p>
            <a:pPr eaLnBrk="1" hangingPunct="1"/>
            <a:r>
              <a:rPr lang="en-US" altLang="zh-CN" sz="1800" dirty="0" smtClean="0"/>
              <a:t>2</a:t>
            </a:r>
            <a:r>
              <a:rPr lang="zh-CN" altLang="en-US" sz="1800" dirty="0" smtClean="0"/>
              <a:t>、什么是系统的性能测试？</a:t>
            </a:r>
            <a:endParaRPr lang="en-US" altLang="zh-CN" sz="1800" dirty="0" smtClean="0"/>
          </a:p>
          <a:p>
            <a:pPr eaLnBrk="1" hangingPunct="1">
              <a:buNone/>
            </a:pPr>
            <a:r>
              <a:rPr lang="zh-CN" altLang="en-US" sz="1800" dirty="0" smtClean="0"/>
              <a:t>          性能测试，是指在一定的软件、硬件及网络条件下，通过自动化的测试工具模拟多种正常、峰值以及异常负载条件来对系统的各项性能指标进行测试，从而发现系统的性能瓶颈。</a:t>
            </a:r>
            <a:endParaRPr lang="en-US" altLang="zh-CN" sz="1800" dirty="0" smtClean="0"/>
          </a:p>
          <a:p>
            <a:pPr eaLnBrk="1" hangingPunct="1">
              <a:buNone/>
            </a:pPr>
            <a:r>
              <a:rPr lang="en-US" altLang="zh-CN" sz="1800" dirty="0" smtClean="0"/>
              <a:t>          </a:t>
            </a:r>
            <a:r>
              <a:rPr lang="zh-CN" altLang="en-US" sz="1800" dirty="0" smtClean="0"/>
              <a:t>也就是说，通过各种测试策略，模拟真实的用户使用场景，验证系统能“做得怎么样”。</a:t>
            </a:r>
            <a:endParaRPr lang="en-US" altLang="zh-CN" sz="1800" dirty="0" smtClean="0"/>
          </a:p>
          <a:p>
            <a:pPr lvl="1" eaLnBrk="1" hangingPunct="1"/>
            <a:endParaRPr lang="zh-CN" altLang="en-US" sz="1400" dirty="0" smtClean="0"/>
          </a:p>
        </p:txBody>
      </p:sp>
      <p:sp>
        <p:nvSpPr>
          <p:cNvPr id="5" name="标题 1"/>
          <p:cNvSpPr>
            <a:spLocks noGrp="1"/>
          </p:cNvSpPr>
          <p:nvPr>
            <p:ph type="title"/>
          </p:nvPr>
        </p:nvSpPr>
        <p:spPr/>
        <p:txBody>
          <a:bodyPr/>
          <a:lstStyle/>
          <a:p>
            <a:r>
              <a:rPr lang="zh-CN" altLang="en-US" dirty="0" smtClean="0"/>
              <a:t>性能测试定义</a:t>
            </a:r>
            <a:endParaRPr lang="zh-CN" altLang="en-US" dirty="0"/>
          </a:p>
        </p:txBody>
      </p:sp>
    </p:spTree>
    <p:extLst>
      <p:ext uri="{BB962C8B-B14F-4D97-AF65-F5344CB8AC3E}">
        <p14:creationId xmlns:p14="http://schemas.microsoft.com/office/powerpoint/2010/main" val="4271712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eaLnBrk="1" hangingPunct="1"/>
            <a:r>
              <a:rPr lang="zh-CN" sz="4000" smtClean="0"/>
              <a:t>性能测试概念</a:t>
            </a:r>
            <a:r>
              <a:rPr lang="zh-CN" altLang="en-US" sz="4000" smtClean="0"/>
              <a:t>和目的</a:t>
            </a:r>
            <a:endParaRPr lang="zh-CN" sz="4000" smtClean="0"/>
          </a:p>
        </p:txBody>
      </p:sp>
      <p:sp>
        <p:nvSpPr>
          <p:cNvPr id="6" name="Rectangle 3"/>
          <p:cNvSpPr>
            <a:spLocks noGrp="1" noChangeArrowheads="1"/>
          </p:cNvSpPr>
          <p:nvPr>
            <p:ph idx="1"/>
          </p:nvPr>
        </p:nvSpPr>
        <p:spPr/>
        <p:txBody>
          <a:bodyPr/>
          <a:lstStyle/>
          <a:p>
            <a:pPr eaLnBrk="1" hangingPunct="1">
              <a:lnSpc>
                <a:spcPct val="90000"/>
              </a:lnSpc>
              <a:spcAft>
                <a:spcPct val="5000"/>
              </a:spcAft>
              <a:buFont typeface="Wingdings" pitchFamily="2" charset="2"/>
              <a:buNone/>
              <a:defRPr/>
            </a:pPr>
            <a:r>
              <a:rPr lang="zh-CN" altLang="zh-CN" sz="2000" dirty="0" smtClean="0">
                <a:latin typeface="宋体" pitchFamily="2" charset="-122"/>
                <a:ea typeface="宋体" pitchFamily="2" charset="-122"/>
              </a:rPr>
              <a:t>     </a:t>
            </a:r>
          </a:p>
          <a:p>
            <a:pPr marL="0" indent="0" eaLnBrk="1" hangingPunct="1">
              <a:buFont typeface="Wingdings" pitchFamily="2" charset="2"/>
              <a:buNone/>
              <a:defRPr/>
            </a:pPr>
            <a:r>
              <a:rPr lang="zh-CN" altLang="en-US" sz="2000" dirty="0" smtClean="0">
                <a:solidFill>
                  <a:srgbClr val="FF0000"/>
                </a:solidFill>
                <a:latin typeface="宋体" pitchFamily="2" charset="-122"/>
                <a:ea typeface="宋体" pitchFamily="2" charset="-122"/>
              </a:rPr>
              <a:t>● </a:t>
            </a:r>
            <a:r>
              <a:rPr lang="zh-CN" altLang="zh-CN" sz="2000" dirty="0" smtClean="0">
                <a:latin typeface="宋体" pitchFamily="2" charset="-122"/>
                <a:ea typeface="宋体" pitchFamily="2" charset="-122"/>
              </a:rPr>
              <a:t>性能测试</a:t>
            </a:r>
            <a:endParaRPr lang="en-US" altLang="zh-CN" sz="2000" dirty="0" smtClean="0">
              <a:latin typeface="宋体" pitchFamily="2" charset="-122"/>
              <a:ea typeface="宋体" pitchFamily="2" charset="-122"/>
            </a:endParaRPr>
          </a:p>
          <a:p>
            <a:pPr marL="0" indent="0" eaLnBrk="1" hangingPunct="1">
              <a:buFont typeface="Wingdings" pitchFamily="2" charset="2"/>
              <a:buNone/>
              <a:defRPr/>
            </a:pPr>
            <a:r>
              <a:rPr lang="en-US" altLang="zh-CN" sz="2000" dirty="0" smtClean="0">
                <a:latin typeface="宋体" pitchFamily="2" charset="-122"/>
                <a:ea typeface="宋体" pitchFamily="2" charset="-122"/>
              </a:rPr>
              <a:t> √</a:t>
            </a:r>
            <a:r>
              <a:rPr lang="zh-CN" altLang="en-US" sz="2000" dirty="0" smtClean="0">
                <a:latin typeface="宋体" pitchFamily="2" charset="-122"/>
                <a:ea typeface="宋体" pitchFamily="2" charset="-122"/>
              </a:rPr>
              <a:t>从时间方面，资源利用率方面，为了考验这两方面模拟真实生产环境      去测试（</a:t>
            </a:r>
            <a:r>
              <a:rPr lang="zh-CN" altLang="zh-CN" sz="2000" dirty="0" smtClean="0">
                <a:latin typeface="宋体" pitchFamily="2" charset="-122"/>
                <a:ea typeface="宋体" pitchFamily="2" charset="-122"/>
              </a:rPr>
              <a:t>测试系统的各项性能指标</a:t>
            </a:r>
            <a:r>
              <a:rPr lang="zh-CN" altLang="en-US" sz="2000" dirty="0" smtClean="0">
                <a:latin typeface="宋体" pitchFamily="2" charset="-122"/>
                <a:ea typeface="宋体" pitchFamily="2" charset="-122"/>
              </a:rPr>
              <a:t>）</a:t>
            </a:r>
            <a:endParaRPr lang="en-US" altLang="zh-CN" sz="2000" dirty="0" smtClean="0">
              <a:latin typeface="宋体" pitchFamily="2" charset="-122"/>
              <a:ea typeface="宋体" pitchFamily="2" charset="-122"/>
            </a:endParaRPr>
          </a:p>
          <a:p>
            <a:pPr marL="0" indent="0" eaLnBrk="1" hangingPunct="1">
              <a:buFont typeface="Wingdings" pitchFamily="2" charset="2"/>
              <a:buNone/>
              <a:defRPr/>
            </a:pPr>
            <a:r>
              <a:rPr lang="en-US" altLang="zh-CN" sz="2000" dirty="0" smtClean="0">
                <a:latin typeface="宋体" pitchFamily="2" charset="-122"/>
                <a:ea typeface="宋体" pitchFamily="2" charset="-122"/>
              </a:rPr>
              <a:t> √</a:t>
            </a:r>
            <a:r>
              <a:rPr lang="zh-CN" altLang="zh-CN" sz="2000" dirty="0" smtClean="0">
                <a:latin typeface="宋体" pitchFamily="2" charset="-122"/>
                <a:ea typeface="宋体" pitchFamily="2" charset="-122"/>
              </a:rPr>
              <a:t>通过自动化的测试工具模拟进行。</a:t>
            </a:r>
          </a:p>
          <a:p>
            <a:pPr marL="0" indent="0" eaLnBrk="1" hangingPunct="1">
              <a:buFont typeface="Wingdings" pitchFamily="2" charset="2"/>
              <a:buNone/>
              <a:defRPr/>
            </a:pPr>
            <a:r>
              <a:rPr lang="zh-CN" altLang="en-US" sz="2000" dirty="0" smtClean="0">
                <a:solidFill>
                  <a:srgbClr val="FF0000"/>
                </a:solidFill>
                <a:latin typeface="宋体" pitchFamily="2" charset="-122"/>
                <a:ea typeface="宋体" pitchFamily="2" charset="-122"/>
              </a:rPr>
              <a:t>● </a:t>
            </a:r>
            <a:r>
              <a:rPr lang="zh-CN" altLang="zh-CN" sz="2000" dirty="0" smtClean="0">
                <a:latin typeface="宋体" pitchFamily="2" charset="-122"/>
                <a:ea typeface="宋体" pitchFamily="2" charset="-122"/>
              </a:rPr>
              <a:t>性能测试目的</a:t>
            </a:r>
            <a:r>
              <a:rPr lang="en-US" altLang="zh-CN" sz="2000" dirty="0" smtClean="0">
                <a:latin typeface="宋体" pitchFamily="2" charset="-122"/>
                <a:ea typeface="宋体" pitchFamily="2" charset="-122"/>
              </a:rPr>
              <a:t> </a:t>
            </a:r>
          </a:p>
          <a:p>
            <a:pPr marL="0" indent="0" eaLnBrk="1" hangingPunct="1">
              <a:buFont typeface="Wingdings" pitchFamily="2" charset="2"/>
              <a:buNone/>
              <a:defRPr/>
            </a:pPr>
            <a:r>
              <a:rPr lang="en-US" altLang="zh-CN" sz="2000" dirty="0" smtClean="0">
                <a:latin typeface="宋体" pitchFamily="2" charset="-122"/>
                <a:ea typeface="宋体" pitchFamily="2" charset="-122"/>
              </a:rPr>
              <a:t> √</a:t>
            </a:r>
            <a:r>
              <a:rPr lang="zh-CN" altLang="zh-CN" sz="2000" dirty="0" smtClean="0">
                <a:latin typeface="宋体" pitchFamily="2" charset="-122"/>
                <a:ea typeface="宋体" pitchFamily="2" charset="-122"/>
              </a:rPr>
              <a:t>评估系统的能力</a:t>
            </a:r>
            <a:r>
              <a:rPr lang="en-US" altLang="zh-CN" sz="2000" dirty="0" smtClean="0">
                <a:latin typeface="宋体" pitchFamily="2" charset="-122"/>
                <a:ea typeface="宋体" pitchFamily="2" charset="-122"/>
              </a:rPr>
              <a:t> </a:t>
            </a:r>
          </a:p>
          <a:p>
            <a:pPr marL="0" indent="0" eaLnBrk="1" hangingPunct="1">
              <a:buFont typeface="Wingdings" pitchFamily="2" charset="2"/>
              <a:buNone/>
              <a:defRPr/>
            </a:pPr>
            <a:r>
              <a:rPr lang="en-US" altLang="zh-CN" sz="2000" dirty="0" smtClean="0">
                <a:latin typeface="宋体" pitchFamily="2" charset="-122"/>
                <a:ea typeface="宋体" pitchFamily="2" charset="-122"/>
              </a:rPr>
              <a:t> √</a:t>
            </a:r>
            <a:r>
              <a:rPr lang="zh-CN" altLang="zh-CN" sz="2000" dirty="0" smtClean="0">
                <a:latin typeface="宋体" pitchFamily="2" charset="-122"/>
                <a:ea typeface="宋体" pitchFamily="2" charset="-122"/>
              </a:rPr>
              <a:t>识别体系中的弱点</a:t>
            </a:r>
            <a:r>
              <a:rPr lang="en-US" altLang="zh-CN" sz="2000" dirty="0" smtClean="0">
                <a:latin typeface="宋体" pitchFamily="2" charset="-122"/>
                <a:ea typeface="宋体" pitchFamily="2" charset="-122"/>
              </a:rPr>
              <a:t> </a:t>
            </a:r>
          </a:p>
          <a:p>
            <a:pPr marL="0" indent="0" eaLnBrk="1" hangingPunct="1">
              <a:buFont typeface="Wingdings" pitchFamily="2" charset="2"/>
              <a:buNone/>
              <a:defRPr/>
            </a:pPr>
            <a:r>
              <a:rPr lang="en-US" altLang="zh-CN" sz="2000" dirty="0" smtClean="0">
                <a:latin typeface="宋体" pitchFamily="2" charset="-122"/>
                <a:ea typeface="宋体" pitchFamily="2" charset="-122"/>
              </a:rPr>
              <a:t> √</a:t>
            </a:r>
            <a:r>
              <a:rPr lang="zh-CN" altLang="zh-CN" sz="2000" dirty="0" smtClean="0">
                <a:latin typeface="宋体" pitchFamily="2" charset="-122"/>
                <a:ea typeface="宋体" pitchFamily="2" charset="-122"/>
              </a:rPr>
              <a:t>系统调优</a:t>
            </a:r>
            <a:r>
              <a:rPr lang="en-US" altLang="zh-CN" sz="2000" dirty="0" smtClean="0">
                <a:latin typeface="宋体" pitchFamily="2" charset="-122"/>
                <a:ea typeface="宋体" pitchFamily="2" charset="-122"/>
              </a:rPr>
              <a:t> </a:t>
            </a:r>
          </a:p>
          <a:p>
            <a:pPr marL="0" indent="0" eaLnBrk="1" hangingPunct="1">
              <a:buFont typeface="Wingdings" pitchFamily="2" charset="2"/>
              <a:buNone/>
              <a:defRPr/>
            </a:pPr>
            <a:r>
              <a:rPr lang="en-US" altLang="zh-CN" sz="2000" dirty="0" smtClean="0">
                <a:latin typeface="宋体" pitchFamily="2" charset="-122"/>
                <a:ea typeface="宋体" pitchFamily="2" charset="-122"/>
              </a:rPr>
              <a:t> √</a:t>
            </a:r>
            <a:r>
              <a:rPr lang="zh-CN" altLang="zh-CN" sz="2000" dirty="0" smtClean="0">
                <a:latin typeface="宋体" pitchFamily="2" charset="-122"/>
                <a:ea typeface="宋体" pitchFamily="2" charset="-122"/>
              </a:rPr>
              <a:t>验证稳定性和可靠性</a:t>
            </a:r>
          </a:p>
          <a:p>
            <a:pPr eaLnBrk="1" hangingPunct="1">
              <a:lnSpc>
                <a:spcPct val="90000"/>
              </a:lnSpc>
              <a:spcAft>
                <a:spcPct val="5000"/>
              </a:spcAft>
              <a:buFont typeface="Wingdings" pitchFamily="2" charset="2"/>
              <a:buNone/>
              <a:defRPr/>
            </a:pPr>
            <a:endParaRPr lang="zh-CN" altLang="zh-CN" sz="2100" dirty="0" smtClean="0"/>
          </a:p>
        </p:txBody>
      </p:sp>
    </p:spTree>
    <p:extLst>
      <p:ext uri="{BB962C8B-B14F-4D97-AF65-F5344CB8AC3E}">
        <p14:creationId xmlns:p14="http://schemas.microsoft.com/office/powerpoint/2010/main" val="196036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left)">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wipe(left)">
                                      <p:cBhvr>
                                        <p:cTn id="37" dur="5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wipe(left)">
                                      <p:cBhvr>
                                        <p:cTn id="42" dur="500"/>
                                        <p:tgtEl>
                                          <p:spTgt spid="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7" end="7"/>
                                            </p:txEl>
                                          </p:spTgt>
                                        </p:tgtEl>
                                        <p:attrNameLst>
                                          <p:attrName>style.visibility</p:attrName>
                                        </p:attrNameLst>
                                      </p:cBhvr>
                                      <p:to>
                                        <p:strVal val="visible"/>
                                      </p:to>
                                    </p:set>
                                    <p:animEffect transition="in" filter="wipe(left)">
                                      <p:cBhvr>
                                        <p:cTn id="47" dur="500"/>
                                        <p:tgtEl>
                                          <p:spTgt spid="6">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xEl>
                                              <p:pRg st="8" end="8"/>
                                            </p:txEl>
                                          </p:spTgt>
                                        </p:tgtEl>
                                        <p:attrNameLst>
                                          <p:attrName>style.visibility</p:attrName>
                                        </p:attrNameLst>
                                      </p:cBhvr>
                                      <p:to>
                                        <p:strVal val="visible"/>
                                      </p:to>
                                    </p:set>
                                    <p:animEffect transition="in" filter="wipe(left)">
                                      <p:cBhvr>
                                        <p:cTn id="52"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6"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r>
              <a:rPr lang="zh-CN" altLang="en-US" dirty="0" smtClean="0"/>
              <a:t>手工测试遇到的问题</a:t>
            </a:r>
            <a:endParaRPr lang="zh-CN" altLang="en-US" dirty="0"/>
          </a:p>
        </p:txBody>
      </p:sp>
      <p:pic>
        <p:nvPicPr>
          <p:cNvPr id="1026" name="Picture 2" descr="H:\捕获.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0610" y="1412777"/>
            <a:ext cx="7925846" cy="453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173269"/>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3803</TotalTime>
  <Words>7976</Words>
  <Application>Microsoft Office PowerPoint</Application>
  <PresentationFormat>全屏显示(4:3)</PresentationFormat>
  <Paragraphs>518</Paragraphs>
  <Slides>65</Slides>
  <Notes>0</Notes>
  <HiddenSlides>0</HiddenSlides>
  <MMClips>0</MMClips>
  <ScaleCrop>false</ScaleCrop>
  <HeadingPairs>
    <vt:vector size="4" baseType="variant">
      <vt:variant>
        <vt:lpstr>主题</vt:lpstr>
      </vt:variant>
      <vt:variant>
        <vt:i4>2</vt:i4>
      </vt:variant>
      <vt:variant>
        <vt:lpstr>幻灯片标题</vt:lpstr>
      </vt:variant>
      <vt:variant>
        <vt:i4>65</vt:i4>
      </vt:variant>
    </vt:vector>
  </HeadingPairs>
  <TitlesOfParts>
    <vt:vector size="67" baseType="lpstr">
      <vt:lpstr>自定义设计方案</vt:lpstr>
      <vt:lpstr>聚合</vt:lpstr>
      <vt:lpstr>性能测试-LoadRunner</vt:lpstr>
      <vt:lpstr>性能测试-LoadRunner</vt:lpstr>
      <vt:lpstr>从奥运门票说起</vt:lpstr>
      <vt:lpstr>从奥运门票说起</vt:lpstr>
      <vt:lpstr>性能问题</vt:lpstr>
      <vt:lpstr>性能测试工具有哪些</vt:lpstr>
      <vt:lpstr>性能测试定义</vt:lpstr>
      <vt:lpstr>性能测试概念和目的</vt:lpstr>
      <vt:lpstr>手工测试遇到的问题</vt:lpstr>
      <vt:lpstr>LR的解决方案 </vt:lpstr>
      <vt:lpstr>LR录制原理</vt:lpstr>
      <vt:lpstr>LoadRunner工作原理</vt:lpstr>
      <vt:lpstr>LoadRunner简介</vt:lpstr>
      <vt:lpstr>性能测试简介</vt:lpstr>
      <vt:lpstr>PowerPoint 演示文稿</vt:lpstr>
      <vt:lpstr>LoadRunner常用术语</vt:lpstr>
      <vt:lpstr>LoadRunner常用术语</vt:lpstr>
      <vt:lpstr>PowerPoint 演示文稿</vt:lpstr>
      <vt:lpstr>LoadRunner常用术语</vt:lpstr>
      <vt:lpstr> 性能测试策略 </vt:lpstr>
      <vt:lpstr>LoadRunner测试流程</vt:lpstr>
      <vt:lpstr>LoadRunner测试流程</vt:lpstr>
      <vt:lpstr>规划测试</vt:lpstr>
      <vt:lpstr>创建Vuser脚本—准备</vt:lpstr>
      <vt:lpstr>创建Vuser脚本—录制基本脚本</vt:lpstr>
      <vt:lpstr>创建Vuser脚本—录制基本脚本</vt:lpstr>
      <vt:lpstr>创建Vuser脚本—录制基本脚本</vt:lpstr>
      <vt:lpstr>创建Vuser脚本—录制基本脚本</vt:lpstr>
      <vt:lpstr>创建Vuser脚本—录制基本脚本</vt:lpstr>
      <vt:lpstr>创建Vuser脚本—录制基本脚本</vt:lpstr>
      <vt:lpstr>创建Vuser脚本—增强/编辑脚本</vt:lpstr>
      <vt:lpstr>创建Vuser脚本—增强/编辑脚本</vt:lpstr>
      <vt:lpstr>创建Vuser脚本—增强/编辑脚本</vt:lpstr>
      <vt:lpstr>创建Vuser脚本—增强/编辑脚本</vt:lpstr>
      <vt:lpstr>创建Vuser脚本—增强/编辑脚本</vt:lpstr>
      <vt:lpstr>创建Vuser脚本—增强/编辑脚本</vt:lpstr>
      <vt:lpstr>创建Vuser脚本—增强/编辑脚本</vt:lpstr>
      <vt:lpstr>创建Vuser脚本—增强/编辑脚本</vt:lpstr>
      <vt:lpstr>创建Vuser脚本—增强/编辑脚本</vt:lpstr>
      <vt:lpstr>创建Vuser脚本—增强/编辑脚本</vt:lpstr>
      <vt:lpstr>创建Vuser脚本—增强/编辑脚本</vt:lpstr>
      <vt:lpstr>创建Vuser脚本—增强/编辑脚本</vt:lpstr>
      <vt:lpstr>创建Vuser脚本—配置运行时设置</vt:lpstr>
      <vt:lpstr>创建Vuser脚本—配置运行时设置</vt:lpstr>
      <vt:lpstr>创建Vuser脚本—配置运行时设置</vt:lpstr>
      <vt:lpstr>创建Vuser脚本—试运行脚本</vt:lpstr>
      <vt:lpstr>创建Vuser脚本—试运行脚本</vt:lpstr>
      <vt:lpstr>定义场景</vt:lpstr>
      <vt:lpstr>定义场景—创建场景</vt:lpstr>
      <vt:lpstr>定义场景—创建场景</vt:lpstr>
      <vt:lpstr>定义场景—设置Schedule</vt:lpstr>
      <vt:lpstr>定义场景—设置Schedule</vt:lpstr>
      <vt:lpstr>定义场景—设置Schedule</vt:lpstr>
      <vt:lpstr>定义场景—设置Schedule</vt:lpstr>
      <vt:lpstr>定义场景—设置集合点</vt:lpstr>
      <vt:lpstr>定义场景—设置集合点</vt:lpstr>
      <vt:lpstr>定义场景—多机联合产生负载</vt:lpstr>
      <vt:lpstr>定义场景—设置负载均衡</vt:lpstr>
      <vt:lpstr>定义场景—设置Windows资源监控器</vt:lpstr>
      <vt:lpstr>定义场景—设置Windows资源监控器</vt:lpstr>
      <vt:lpstr>运行场景</vt:lpstr>
      <vt:lpstr>运行场景</vt:lpstr>
      <vt:lpstr>分析结果</vt:lpstr>
      <vt:lpstr>分析结果</vt:lpstr>
      <vt:lpstr>分析结果</vt:lpstr>
    </vt:vector>
  </TitlesOfParts>
  <Company>玄武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lili</dc:creator>
  <cp:lastModifiedBy>lixl</cp:lastModifiedBy>
  <cp:revision>374</cp:revision>
  <dcterms:created xsi:type="dcterms:W3CDTF">2010-10-29T06:41:14Z</dcterms:created>
  <dcterms:modified xsi:type="dcterms:W3CDTF">2015-04-09T10:35:36Z</dcterms:modified>
  <cp:version>1.01</cp:version>
</cp:coreProperties>
</file>