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8" r:id="rId2"/>
    <p:sldId id="277" r:id="rId3"/>
    <p:sldId id="281" r:id="rId4"/>
    <p:sldId id="284" r:id="rId5"/>
    <p:sldId id="278" r:id="rId6"/>
    <p:sldId id="283" r:id="rId7"/>
    <p:sldId id="285" r:id="rId8"/>
    <p:sldId id="286" r:id="rId9"/>
    <p:sldId id="289" r:id="rId10"/>
    <p:sldId id="279" r:id="rId11"/>
    <p:sldId id="287" r:id="rId12"/>
    <p:sldId id="292" r:id="rId13"/>
    <p:sldId id="293" r:id="rId14"/>
    <p:sldId id="294" r:id="rId15"/>
    <p:sldId id="295" r:id="rId16"/>
    <p:sldId id="296" r:id="rId17"/>
    <p:sldId id="280" r:id="rId18"/>
    <p:sldId id="290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12" r:id="rId27"/>
    <p:sldId id="313" r:id="rId28"/>
    <p:sldId id="322" r:id="rId29"/>
    <p:sldId id="328" r:id="rId30"/>
    <p:sldId id="327" r:id="rId31"/>
    <p:sldId id="323" r:id="rId32"/>
    <p:sldId id="324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2" r:id="rId46"/>
    <p:sldId id="344" r:id="rId47"/>
    <p:sldId id="345" r:id="rId48"/>
    <p:sldId id="346" r:id="rId49"/>
    <p:sldId id="348" r:id="rId50"/>
    <p:sldId id="350" r:id="rId51"/>
    <p:sldId id="357" r:id="rId52"/>
    <p:sldId id="358" r:id="rId53"/>
    <p:sldId id="359" r:id="rId54"/>
    <p:sldId id="360" r:id="rId55"/>
    <p:sldId id="361" r:id="rId56"/>
    <p:sldId id="362" r:id="rId57"/>
    <p:sldId id="363" r:id="rId58"/>
    <p:sldId id="364" r:id="rId59"/>
    <p:sldId id="367" r:id="rId60"/>
    <p:sldId id="368" r:id="rId61"/>
    <p:sldId id="369" r:id="rId62"/>
    <p:sldId id="370" r:id="rId63"/>
    <p:sldId id="371" r:id="rId64"/>
    <p:sldId id="372" r:id="rId65"/>
    <p:sldId id="267" r:id="rId6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400" autoAdjust="0"/>
  </p:normalViewPr>
  <p:slideViewPr>
    <p:cSldViewPr>
      <p:cViewPr varScale="1">
        <p:scale>
          <a:sx n="85" d="100"/>
          <a:sy n="85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88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99A5A58-15B0-4E0A-916D-685268AF0970}" type="datetimeFigureOut">
              <a:rPr lang="zh-CN" altLang="en-US"/>
              <a:pPr>
                <a:defRPr/>
              </a:pPr>
              <a:t>2014-12-16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B1C54B5-099B-4FD6-8F71-E22EE3E7E7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197A574-6BA7-4117-9C74-ADE929C173AA}" type="datetimeFigureOut">
              <a:rPr lang="zh-CN" altLang="en-US"/>
              <a:pPr>
                <a:defRPr/>
              </a:pPr>
              <a:t>2014-12-16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077E634-61A0-4858-AA6C-2F349DCE0A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宋体" charset="-122"/>
              </a:rPr>
              <a:t>Turbo C</a:t>
            </a:r>
            <a:r>
              <a:rPr lang="zh-CN" altLang="en-US" smtClean="0">
                <a:latin typeface="宋体" charset="-122"/>
              </a:rPr>
              <a:t>，</a:t>
            </a:r>
            <a:r>
              <a:rPr lang="en-US" altLang="zh-CN" smtClean="0">
                <a:latin typeface="宋体" charset="-122"/>
              </a:rPr>
              <a:t>MS C</a:t>
            </a:r>
            <a:r>
              <a:rPr lang="zh-CN" altLang="en-US" smtClean="0">
                <a:latin typeface="宋体" charset="-122"/>
              </a:rPr>
              <a:t>（</a:t>
            </a:r>
            <a:r>
              <a:rPr lang="en-US" altLang="zh-CN" smtClean="0">
                <a:latin typeface="宋体" charset="-122"/>
              </a:rPr>
              <a:t>Microsoft-C</a:t>
            </a:r>
            <a:r>
              <a:rPr lang="zh-CN" altLang="en-US" smtClean="0">
                <a:latin typeface="宋体" charset="-122"/>
              </a:rPr>
              <a:t>）</a:t>
            </a:r>
            <a:r>
              <a:rPr lang="en-US" altLang="zh-CN" smtClean="0">
                <a:latin typeface="宋体" charset="-122"/>
              </a:rPr>
              <a:t> </a:t>
            </a:r>
            <a:endParaRPr lang="zh-CN" altLang="en-US" smtClean="0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80659B2-54A1-4A82-8B17-8AACFFD05D3F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8A1402A-F3FF-44F6-8F44-4FEC2DE0550D}" type="slidenum">
              <a:rPr lang="zh-CN" altLang="en-US" smtClean="0"/>
              <a:pPr/>
              <a:t>16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93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E2A4907-B030-492C-9E6D-BBED4A965727}" type="slidenum">
              <a:rPr lang="zh-CN" altLang="en-US" smtClean="0"/>
              <a:pPr/>
              <a:t>29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246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6DD8ADF-CC9A-489E-86C0-FF05286232C2}" type="slidenum">
              <a:rPr lang="zh-CN" altLang="en-US" smtClean="0"/>
              <a:pPr/>
              <a:t>31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45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5FD38B0-6A84-483E-8285-339A34C156D3}" type="slidenum">
              <a:rPr lang="zh-CN" altLang="en-US" smtClean="0"/>
              <a:pPr/>
              <a:t>32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A8DFE-89B4-4505-97DE-0F25A2B4CA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6C6D4-6B4E-420A-85B2-83D39BFA25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8284F-59B3-45C2-9593-7BBA52E01C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467600" cy="838200"/>
          </a:xfrm>
        </p:spPr>
        <p:txBody>
          <a:bodyPr/>
          <a:lstStyle>
            <a:lvl1pPr>
              <a:defRPr sz="36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?"/>
              <a:defRPr>
                <a:sym typeface="Wingdings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F961B-FDE1-48BA-A439-D7994DAE1B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19760-9746-4798-AAD2-2C43AF450D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FC3DB-B101-485C-B160-9EB29F0BEF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AAC83-AEAB-4760-8B70-816BCCF27F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B0200-F393-4794-AE33-BAA1595015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20718-8B2A-4BE3-8DA2-5545B69B3E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3621C-EC73-4E28-9B77-6BD88F6353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Wingding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3472A-1450-4D14-8102-695B3E28B2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198438"/>
            <a:ext cx="7467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Wingdings" pitchFamily="2" charset="2"/>
              </a:rPr>
              <a:t>单击此处编辑母版文本样式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D9A0AD-E6C7-4257-A86C-9A2ECD513F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黑体" pitchFamily="2" charset="-122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Wingdings" pitchFamily="2" charset="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"/>
          <p:cNvSpPr>
            <a:spLocks noChangeArrowheads="1"/>
          </p:cNvSpPr>
          <p:nvPr/>
        </p:nvSpPr>
        <p:spPr bwMode="auto">
          <a:xfrm>
            <a:off x="1600200" y="2133600"/>
            <a:ext cx="198002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4000" dirty="0" smtClean="0">
                <a:latin typeface="黑体" pitchFamily="2" charset="-122"/>
                <a:ea typeface="黑体" pitchFamily="2" charset="-122"/>
              </a:rPr>
              <a:t>、函数</a:t>
            </a:r>
            <a:endParaRPr lang="zh-CN" altLang="en-US" sz="40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2449592" y="1066800"/>
            <a:ext cx="35702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latin typeface="黑体" pitchFamily="2" charset="-122"/>
                <a:ea typeface="黑体" pitchFamily="2" charset="-122"/>
              </a:rPr>
              <a:t>本课主要内容</a:t>
            </a:r>
            <a:endParaRPr lang="zh-CN" altLang="en-US" sz="4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1676400" y="3025914"/>
            <a:ext cx="659667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4000" dirty="0" smtClean="0">
                <a:latin typeface="黑体" pitchFamily="2" charset="-122"/>
                <a:ea typeface="黑体" pitchFamily="2" charset="-122"/>
              </a:rPr>
              <a:t>、变量的作用域与生命周期</a:t>
            </a:r>
            <a:endParaRPr lang="zh-CN" altLang="en-US" sz="40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1676400" y="3962400"/>
            <a:ext cx="198002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dirty="0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4000" dirty="0" smtClean="0">
                <a:latin typeface="黑体" pitchFamily="2" charset="-122"/>
                <a:ea typeface="黑体" pitchFamily="2" charset="-122"/>
              </a:rPr>
              <a:t>、指针</a:t>
            </a:r>
            <a:endParaRPr lang="zh-CN" altLang="en-US" sz="40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752600" y="5083314"/>
            <a:ext cx="249299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dirty="0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4000" dirty="0" smtClean="0">
                <a:latin typeface="黑体" pitchFamily="2" charset="-122"/>
                <a:ea typeface="黑体" pitchFamily="2" charset="-122"/>
              </a:rPr>
              <a:t>、结构体</a:t>
            </a:r>
            <a:endParaRPr lang="zh-CN" altLang="en-US" sz="40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目 录</a:t>
            </a:r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ym typeface="Wingdings" pitchFamily="2" charset="2"/>
              </a:rPr>
              <a:t>8.1   </a:t>
            </a:r>
            <a:r>
              <a:rPr lang="zh-CN" altLang="en-US" smtClean="0">
                <a:sym typeface="Wingdings" pitchFamily="2" charset="2"/>
              </a:rPr>
              <a:t>函数作用</a:t>
            </a:r>
            <a:endParaRPr lang="en-US" altLang="zh-CN" smtClean="0">
              <a:sym typeface="Wingdings" pitchFamily="2" charset="2"/>
            </a:endParaRPr>
          </a:p>
          <a:p>
            <a:pPr eaLnBrk="1" hangingPunct="1"/>
            <a:r>
              <a:rPr lang="en-US" altLang="zh-CN" smtClean="0">
                <a:sym typeface="Wingdings" pitchFamily="2" charset="2"/>
              </a:rPr>
              <a:t>8.2   </a:t>
            </a:r>
            <a:r>
              <a:rPr lang="zh-CN" altLang="en-US" smtClean="0">
                <a:sym typeface="Wingdings" pitchFamily="2" charset="2"/>
              </a:rPr>
              <a:t>函数定义</a:t>
            </a:r>
            <a:endParaRPr lang="en-US" altLang="zh-CN" smtClean="0">
              <a:sym typeface="Wingdings" pitchFamily="2" charset="2"/>
            </a:endParaRPr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  <a:sym typeface="Wingdings" pitchFamily="2" charset="2"/>
              </a:rPr>
              <a:t>8.3   </a:t>
            </a:r>
            <a:r>
              <a:rPr lang="zh-CN" altLang="en-US" smtClean="0">
                <a:solidFill>
                  <a:srgbClr val="FF0000"/>
                </a:solidFill>
                <a:sym typeface="Wingdings" pitchFamily="2" charset="2"/>
              </a:rPr>
              <a:t>函数调用</a:t>
            </a:r>
            <a:endParaRPr lang="en-US" altLang="zh-CN" smtClean="0">
              <a:solidFill>
                <a:srgbClr val="FF0000"/>
              </a:solidFill>
              <a:sym typeface="Wingdings" pitchFamily="2" charset="2"/>
            </a:endParaRPr>
          </a:p>
          <a:p>
            <a:pPr eaLnBrk="1" hangingPunct="1"/>
            <a:r>
              <a:rPr lang="en-US" altLang="zh-CN" smtClean="0">
                <a:sym typeface="Wingdings" pitchFamily="2" charset="2"/>
              </a:rPr>
              <a:t>8.4   </a:t>
            </a:r>
            <a:r>
              <a:rPr lang="zh-CN" altLang="en-US" smtClean="0">
                <a:sym typeface="Wingdings" pitchFamily="2" charset="2"/>
              </a:rPr>
              <a:t>函数参数</a:t>
            </a:r>
            <a:endParaRPr lang="en-US" altLang="zh-CN" smtClean="0">
              <a:sym typeface="Wingdings" pitchFamily="2" charset="2"/>
            </a:endParaRPr>
          </a:p>
          <a:p>
            <a:pPr eaLnBrk="1" hangingPunct="1"/>
            <a:r>
              <a:rPr lang="en-US" altLang="zh-CN" smtClean="0">
                <a:sym typeface="Wingdings" pitchFamily="2" charset="2"/>
              </a:rPr>
              <a:t>8.5   </a:t>
            </a:r>
            <a:r>
              <a:rPr lang="zh-CN" altLang="en-US" smtClean="0">
                <a:sym typeface="Wingdings" pitchFamily="2" charset="2"/>
              </a:rPr>
              <a:t>函数返回</a:t>
            </a:r>
            <a:endParaRPr lang="en-US" altLang="zh-CN" smtClean="0">
              <a:sym typeface="Wingdings" pitchFamily="2" charset="2"/>
            </a:endParaRPr>
          </a:p>
          <a:p>
            <a:pPr eaLnBrk="1" hangingPunct="1"/>
            <a:r>
              <a:rPr lang="en-US" altLang="zh-CN" smtClean="0">
                <a:sym typeface="Wingdings" pitchFamily="2" charset="2"/>
              </a:rPr>
              <a:t>8.6   </a:t>
            </a:r>
            <a:r>
              <a:rPr lang="zh-CN" altLang="en-US" smtClean="0">
                <a:sym typeface="Wingdings" pitchFamily="2" charset="2"/>
              </a:rPr>
              <a:t>嵌套与递归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1.3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函数调用</a:t>
            </a:r>
          </a:p>
        </p:txBody>
      </p:sp>
      <p:sp>
        <p:nvSpPr>
          <p:cNvPr id="3" name="Rectangle 1026"/>
          <p:cNvSpPr>
            <a:spLocks noGrp="1" noChangeArrowheads="1"/>
          </p:cNvSpPr>
          <p:nvPr>
            <p:ph idx="1"/>
          </p:nvPr>
        </p:nvSpPr>
        <p:spPr>
          <a:xfrm>
            <a:off x="346075" y="1474788"/>
            <a:ext cx="8610600" cy="403860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ym typeface="Wingdings" pitchFamily="2" charset="2"/>
              </a:rPr>
              <a:t>调用形式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   函数名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zh-CN" altLang="en-US" smtClean="0">
                <a:solidFill>
                  <a:srgbClr val="0000FF"/>
                </a:solidFill>
              </a:rPr>
              <a:t>实参表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mtClean="0"/>
              <a:t>说明：</a:t>
            </a:r>
          </a:p>
          <a:p>
            <a:pPr lvl="3" eaLnBrk="1" hangingPunct="1"/>
            <a:r>
              <a:rPr lang="zh-CN" altLang="en-US" sz="2400" smtClean="0">
                <a:solidFill>
                  <a:schemeClr val="hlink"/>
                </a:solidFill>
              </a:rPr>
              <a:t>函数应该在</a:t>
            </a:r>
            <a:r>
              <a:rPr lang="en-US" altLang="zh-CN" sz="2400" smtClean="0">
                <a:solidFill>
                  <a:schemeClr val="hlink"/>
                </a:solidFill>
              </a:rPr>
              <a:t>main</a:t>
            </a:r>
            <a:r>
              <a:rPr lang="zh-CN" altLang="en-US" sz="2400" smtClean="0">
                <a:solidFill>
                  <a:schemeClr val="hlink"/>
                </a:solidFill>
              </a:rPr>
              <a:t>函数前定义或声明</a:t>
            </a:r>
          </a:p>
          <a:p>
            <a:pPr lvl="3" eaLnBrk="1" hangingPunct="1"/>
            <a:r>
              <a:rPr lang="zh-CN" altLang="en-US" sz="2400" smtClean="0"/>
              <a:t>实参与形参</a:t>
            </a:r>
            <a:r>
              <a:rPr lang="zh-CN" altLang="en-US" sz="2400" smtClean="0">
                <a:solidFill>
                  <a:schemeClr val="hlink"/>
                </a:solidFill>
              </a:rPr>
              <a:t>个数相等，类型一致，按顺序一一对应</a:t>
            </a:r>
            <a:endParaRPr lang="en-US" altLang="zh-CN" sz="2400" smtClean="0">
              <a:solidFill>
                <a:schemeClr val="hlink"/>
              </a:solidFill>
            </a:endParaRPr>
          </a:p>
          <a:p>
            <a:pPr lvl="3" eaLnBrk="1" hangingPunct="1"/>
            <a:r>
              <a:rPr lang="zh-CN" altLang="en-US" sz="2400" smtClean="0"/>
              <a:t>实参表求值顺序，因系统而定</a:t>
            </a:r>
          </a:p>
          <a:p>
            <a:pPr lvl="4" eaLnBrk="1" hangingPunct="1"/>
            <a:r>
              <a:rPr lang="en-US" altLang="zh-CN" sz="2400" smtClean="0"/>
              <a:t>C</a:t>
            </a:r>
            <a:r>
              <a:rPr lang="zh-CN" altLang="en-US" sz="2400" smtClean="0"/>
              <a:t>语言是自右自左或者是以尽可能快的方式将参数压栈</a:t>
            </a:r>
            <a:r>
              <a:rPr lang="en-US" altLang="zh-CN" sz="2400" smtClean="0"/>
              <a:t>,</a:t>
            </a:r>
            <a:r>
              <a:rPr lang="zh-CN" altLang="en-US" sz="2400" smtClean="0"/>
              <a:t>因此第一个计算的通常是最右边参数表达式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1.3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函数调用</a:t>
            </a:r>
          </a:p>
        </p:txBody>
      </p:sp>
      <p:sp>
        <p:nvSpPr>
          <p:cNvPr id="5" name="Rectangle 2050"/>
          <p:cNvSpPr>
            <a:spLocks noGrp="1" noChangeArrowheads="1"/>
          </p:cNvSpPr>
          <p:nvPr>
            <p:ph idx="1"/>
          </p:nvPr>
        </p:nvSpPr>
        <p:spPr>
          <a:xfrm>
            <a:off x="1371600" y="1854200"/>
            <a:ext cx="7481888" cy="4013200"/>
          </a:xfrm>
        </p:spPr>
        <p:txBody>
          <a:bodyPr/>
          <a:lstStyle/>
          <a:p>
            <a:pPr lvl="2" eaLnBrk="1" hangingPunct="1"/>
            <a:r>
              <a:rPr lang="zh-CN" altLang="en-US" smtClean="0">
                <a:solidFill>
                  <a:srgbClr val="0000FF"/>
                </a:solidFill>
              </a:rPr>
              <a:t>函数语句：</a:t>
            </a:r>
            <a:endParaRPr lang="zh-CN" altLang="en-US" smtClean="0"/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mtClean="0"/>
              <a:t>   例    </a:t>
            </a:r>
            <a:r>
              <a:rPr lang="en-US" altLang="zh-CN" smtClean="0"/>
              <a:t>printstar();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mtClean="0"/>
              <a:t> 		printf("Hello,World!\n");</a:t>
            </a:r>
          </a:p>
          <a:p>
            <a:pPr lvl="2" eaLnBrk="1" hangingPunct="1"/>
            <a:r>
              <a:rPr lang="zh-CN" altLang="en-US" smtClean="0">
                <a:solidFill>
                  <a:srgbClr val="0000FF"/>
                </a:solidFill>
              </a:rPr>
              <a:t>函数表达式：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mtClean="0"/>
              <a:t>  例    </a:t>
            </a:r>
            <a:r>
              <a:rPr lang="en-US" altLang="zh-CN" smtClean="0"/>
              <a:t>m=max(a,b)*2;</a:t>
            </a:r>
          </a:p>
          <a:p>
            <a:pPr lvl="2" eaLnBrk="1" hangingPunct="1"/>
            <a:r>
              <a:rPr lang="zh-CN" altLang="en-US" smtClean="0">
                <a:solidFill>
                  <a:srgbClr val="0000FF"/>
                </a:solidFill>
              </a:rPr>
              <a:t>函数参数：</a:t>
            </a:r>
            <a:endParaRPr lang="zh-CN" altLang="en-US" smtClean="0"/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mtClean="0"/>
              <a:t>  例     </a:t>
            </a:r>
            <a:r>
              <a:rPr lang="en-US" altLang="zh-CN" smtClean="0"/>
              <a:t>printf("%d",max(a,b));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mtClean="0"/>
              <a:t>           m=max(a,max(b,c));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81000" y="1219200"/>
            <a:ext cx="1676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函数调用方式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 autoUpdateAnimBg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1.3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函数调用</a:t>
            </a:r>
          </a:p>
        </p:txBody>
      </p:sp>
      <p:sp>
        <p:nvSpPr>
          <p:cNvPr id="12" name="Rectangle 2050"/>
          <p:cNvSpPr>
            <a:spLocks noGrp="1" noChangeArrowheads="1"/>
          </p:cNvSpPr>
          <p:nvPr>
            <p:ph idx="1"/>
          </p:nvPr>
        </p:nvSpPr>
        <p:spPr>
          <a:xfrm>
            <a:off x="246063" y="1838325"/>
            <a:ext cx="8745537" cy="4714875"/>
          </a:xfrm>
        </p:spPr>
        <p:txBody>
          <a:bodyPr/>
          <a:lstStyle/>
          <a:p>
            <a:pPr lvl="2" eaLnBrk="1" hangingPunct="1"/>
            <a:r>
              <a:rPr lang="zh-CN" altLang="en-US" smtClean="0"/>
              <a:t>对被调用函数要求：</a:t>
            </a:r>
          </a:p>
          <a:p>
            <a:pPr lvl="3" eaLnBrk="1" hangingPunct="1"/>
            <a:r>
              <a:rPr lang="zh-CN" altLang="en-US" smtClean="0"/>
              <a:t>必须是</a:t>
            </a:r>
            <a:r>
              <a:rPr lang="zh-CN" altLang="en-US" smtClean="0">
                <a:solidFill>
                  <a:schemeClr val="hlink"/>
                </a:solidFill>
              </a:rPr>
              <a:t>已存在或者被声明了</a:t>
            </a:r>
            <a:r>
              <a:rPr lang="zh-CN" altLang="en-US" smtClean="0"/>
              <a:t>的函数</a:t>
            </a:r>
          </a:p>
          <a:p>
            <a:pPr lvl="3" eaLnBrk="1" hangingPunct="1"/>
            <a:r>
              <a:rPr lang="zh-CN" altLang="en-US" smtClean="0"/>
              <a:t>库函数</a:t>
            </a:r>
            <a:r>
              <a:rPr lang="en-US" altLang="zh-CN" smtClean="0"/>
              <a:t>:  </a:t>
            </a:r>
            <a:r>
              <a:rPr lang="en-US" altLang="zh-CN" smtClean="0">
                <a:solidFill>
                  <a:srgbClr val="0000FF"/>
                </a:solidFill>
              </a:rPr>
              <a:t>#include &lt;*.h&gt;</a:t>
            </a:r>
            <a:endParaRPr lang="en-US" altLang="zh-CN" smtClean="0"/>
          </a:p>
          <a:p>
            <a:pPr lvl="3" eaLnBrk="1" hangingPunct="1"/>
            <a:r>
              <a:rPr lang="zh-CN" altLang="zh-CN" smtClean="0"/>
              <a:t>用户自定义函数: </a:t>
            </a:r>
            <a:r>
              <a:rPr lang="zh-CN" altLang="zh-CN" smtClean="0">
                <a:solidFill>
                  <a:srgbClr val="0000FF"/>
                </a:solidFill>
              </a:rPr>
              <a:t>函数类型说明</a:t>
            </a:r>
          </a:p>
          <a:p>
            <a:pPr lvl="2" eaLnBrk="1" hangingPunct="1"/>
            <a:r>
              <a:rPr lang="zh-CN" altLang="en-US" smtClean="0"/>
              <a:t>函数说明</a:t>
            </a:r>
          </a:p>
          <a:p>
            <a:pPr lvl="3" eaLnBrk="1" hangingPunct="1"/>
            <a:r>
              <a:rPr lang="zh-CN" altLang="en-US" smtClean="0"/>
              <a:t>一般形式：   </a:t>
            </a:r>
            <a:r>
              <a:rPr lang="zh-CN" altLang="en-US" smtClean="0">
                <a:solidFill>
                  <a:schemeClr val="hlink"/>
                </a:solidFill>
              </a:rPr>
              <a:t>函数类型    函数名</a:t>
            </a:r>
            <a:r>
              <a:rPr lang="en-US" altLang="zh-CN" smtClean="0">
                <a:solidFill>
                  <a:schemeClr val="hlink"/>
                </a:solidFill>
              </a:rPr>
              <a:t>(</a:t>
            </a:r>
            <a:r>
              <a:rPr lang="zh-CN" altLang="en-US" smtClean="0">
                <a:solidFill>
                  <a:schemeClr val="hlink"/>
                </a:solidFill>
              </a:rPr>
              <a:t>形参类型  </a:t>
            </a:r>
            <a:r>
              <a:rPr lang="en-US" altLang="zh-CN" smtClean="0">
                <a:solidFill>
                  <a:schemeClr val="hlink"/>
                </a:solidFill>
              </a:rPr>
              <a:t>[</a:t>
            </a:r>
            <a:r>
              <a:rPr lang="zh-CN" altLang="en-US" smtClean="0">
                <a:solidFill>
                  <a:schemeClr val="hlink"/>
                </a:solidFill>
              </a:rPr>
              <a:t>形参名</a:t>
            </a:r>
            <a:r>
              <a:rPr lang="en-US" altLang="zh-CN" smtClean="0">
                <a:solidFill>
                  <a:schemeClr val="hlink"/>
                </a:solidFill>
              </a:rPr>
              <a:t>],….. );</a:t>
            </a:r>
          </a:p>
          <a:p>
            <a:pPr lvl="3" eaLnBrk="1" hangingPunct="1">
              <a:buFontTx/>
              <a:buNone/>
            </a:pPr>
            <a:r>
              <a:rPr lang="en-US" altLang="zh-CN" smtClean="0">
                <a:solidFill>
                  <a:srgbClr val="0000FF"/>
                </a:solidFill>
              </a:rPr>
              <a:t>          </a:t>
            </a:r>
            <a:r>
              <a:rPr lang="zh-CN" altLang="en-US" smtClean="0"/>
              <a:t>或            </a:t>
            </a:r>
            <a:r>
              <a:rPr lang="zh-CN" altLang="en-US" smtClean="0">
                <a:solidFill>
                  <a:srgbClr val="0000FF"/>
                </a:solidFill>
              </a:rPr>
              <a:t>函数类型    函数名</a:t>
            </a:r>
            <a:r>
              <a:rPr lang="en-US" altLang="zh-CN" smtClean="0">
                <a:solidFill>
                  <a:srgbClr val="0000FF"/>
                </a:solidFill>
              </a:rPr>
              <a:t>();</a:t>
            </a:r>
          </a:p>
          <a:p>
            <a:pPr lvl="3" eaLnBrk="1" hangingPunct="1"/>
            <a:r>
              <a:rPr lang="zh-CN" altLang="en-US" smtClean="0"/>
              <a:t>作用：告诉编译系统</a:t>
            </a:r>
            <a:r>
              <a:rPr lang="zh-CN" altLang="en-US" smtClean="0">
                <a:sym typeface="Symbol" pitchFamily="18" charset="2"/>
              </a:rPr>
              <a:t>函数类型、参数个数及类型，以便检验</a:t>
            </a:r>
          </a:p>
          <a:p>
            <a:pPr lvl="3" eaLnBrk="1" hangingPunct="1"/>
            <a:r>
              <a:rPr lang="zh-CN" altLang="en-US" smtClean="0">
                <a:solidFill>
                  <a:schemeClr val="hlink"/>
                </a:solidFill>
                <a:sym typeface="Symbol" pitchFamily="18" charset="2"/>
              </a:rPr>
              <a:t>函数定义</a:t>
            </a:r>
            <a:r>
              <a:rPr lang="zh-CN" altLang="en-US" smtClean="0">
                <a:sym typeface="Symbol" pitchFamily="18" charset="2"/>
              </a:rPr>
              <a:t>与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函数声明</a:t>
            </a:r>
            <a:r>
              <a:rPr lang="zh-CN" altLang="en-US" smtClean="0">
                <a:sym typeface="Symbol" pitchFamily="18" charset="2"/>
              </a:rPr>
              <a:t>不同</a:t>
            </a:r>
          </a:p>
          <a:p>
            <a:pPr lvl="3" eaLnBrk="1" hangingPunct="1"/>
            <a:r>
              <a:rPr lang="zh-CN" altLang="en-US" smtClean="0"/>
              <a:t>函数声明位置：</a:t>
            </a:r>
            <a:r>
              <a:rPr lang="zh-CN" altLang="en-US" smtClean="0">
                <a:solidFill>
                  <a:srgbClr val="990033"/>
                </a:solidFill>
              </a:rPr>
              <a:t>程序的数据说明部分（函数内或外）</a:t>
            </a:r>
          </a:p>
          <a:p>
            <a:pPr lvl="3" eaLnBrk="1" hangingPunct="1"/>
            <a:r>
              <a:rPr lang="zh-CN" altLang="en-US" smtClean="0">
                <a:solidFill>
                  <a:srgbClr val="0000FF"/>
                </a:solidFill>
              </a:rPr>
              <a:t>若函数返值是</a:t>
            </a:r>
            <a:r>
              <a:rPr lang="en-US" altLang="zh-CN" smtClean="0">
                <a:solidFill>
                  <a:srgbClr val="0000FF"/>
                </a:solidFill>
              </a:rPr>
              <a:t>char</a:t>
            </a:r>
            <a:r>
              <a:rPr lang="zh-CN" altLang="zh-CN" smtClean="0">
                <a:solidFill>
                  <a:srgbClr val="0000FF"/>
                </a:solidFill>
              </a:rPr>
              <a:t>或</a:t>
            </a:r>
            <a:r>
              <a:rPr lang="en-US" altLang="zh-CN" smtClean="0">
                <a:solidFill>
                  <a:srgbClr val="0000FF"/>
                </a:solidFill>
              </a:rPr>
              <a:t>int</a:t>
            </a:r>
            <a:r>
              <a:rPr lang="zh-CN" altLang="zh-CN" smtClean="0">
                <a:solidFill>
                  <a:srgbClr val="0000FF"/>
                </a:solidFill>
              </a:rPr>
              <a:t>型</a:t>
            </a:r>
            <a:r>
              <a:rPr lang="zh-CN" altLang="zh-CN" smtClean="0"/>
              <a:t>，系统自动按</a:t>
            </a:r>
            <a:r>
              <a:rPr lang="en-US" altLang="zh-CN" smtClean="0"/>
              <a:t>int</a:t>
            </a:r>
            <a:r>
              <a:rPr lang="zh-CN" altLang="zh-CN" smtClean="0"/>
              <a:t>型处理</a:t>
            </a:r>
          </a:p>
          <a:p>
            <a:pPr lvl="3" eaLnBrk="1" hangingPunct="1"/>
            <a:r>
              <a:rPr lang="zh-CN" altLang="zh-CN" smtClean="0">
                <a:solidFill>
                  <a:srgbClr val="0000FF"/>
                </a:solidFill>
              </a:rPr>
              <a:t>被调用函数定义出现在主调函数之前</a:t>
            </a:r>
            <a:r>
              <a:rPr lang="zh-CN" altLang="en-US" smtClean="0">
                <a:solidFill>
                  <a:srgbClr val="0000FF"/>
                </a:solidFill>
              </a:rPr>
              <a:t>，可省略被调函数的声明</a:t>
            </a:r>
            <a:endParaRPr lang="zh-CN" altLang="zh-CN" smtClean="0"/>
          </a:p>
        </p:txBody>
      </p:sp>
      <p:sp>
        <p:nvSpPr>
          <p:cNvPr id="5" name="圆角矩形 4"/>
          <p:cNvSpPr/>
          <p:nvPr/>
        </p:nvSpPr>
        <p:spPr>
          <a:xfrm>
            <a:off x="381000" y="1219200"/>
            <a:ext cx="1905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函数调用说明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bldLvl="5" autoUpdateAnimBg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1.3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函数调用</a:t>
            </a:r>
          </a:p>
        </p:txBody>
      </p:sp>
      <p:grpSp>
        <p:nvGrpSpPr>
          <p:cNvPr id="7" name="Group 1032"/>
          <p:cNvGrpSpPr>
            <a:grpSpLocks/>
          </p:cNvGrpSpPr>
          <p:nvPr/>
        </p:nvGrpSpPr>
        <p:grpSpPr bwMode="auto">
          <a:xfrm>
            <a:off x="1371600" y="2057400"/>
            <a:ext cx="6800850" cy="4524375"/>
            <a:chOff x="1848" y="1812"/>
            <a:chExt cx="5102" cy="2850"/>
          </a:xfrm>
        </p:grpSpPr>
        <p:sp>
          <p:nvSpPr>
            <p:cNvPr id="35844" name="Rectangle 1033"/>
            <p:cNvSpPr>
              <a:spLocks noChangeArrowheads="1"/>
            </p:cNvSpPr>
            <p:nvPr/>
          </p:nvSpPr>
          <p:spPr bwMode="auto">
            <a:xfrm>
              <a:off x="1848" y="1812"/>
              <a:ext cx="2622" cy="2850"/>
            </a:xfrm>
            <a:prstGeom prst="rect">
              <a:avLst/>
            </a:prstGeom>
            <a:solidFill>
              <a:srgbClr val="E1FFF7"/>
            </a:solidFill>
            <a:ln w="381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400">
                  <a:solidFill>
                    <a:srgbClr val="0000FF"/>
                  </a:solidFill>
                </a:rPr>
                <a:t>float add(float x, float y)</a:t>
              </a:r>
              <a:endParaRPr kumimoji="1" lang="en-US" altLang="zh-CN" sz="2400"/>
            </a:p>
            <a:p>
              <a:pPr eaLnBrk="0" hangingPunct="0"/>
              <a:r>
                <a:rPr kumimoji="1" lang="en-US" altLang="zh-CN" sz="2400"/>
                <a:t>{   </a:t>
              </a:r>
            </a:p>
            <a:p>
              <a:pPr eaLnBrk="0" hangingPunct="0"/>
              <a:r>
                <a:rPr kumimoji="1" lang="en-US" altLang="zh-CN" sz="2400"/>
                <a:t>    return(x+y);</a:t>
              </a:r>
            </a:p>
            <a:p>
              <a:pPr eaLnBrk="0" hangingPunct="0"/>
              <a:r>
                <a:rPr kumimoji="1" lang="en-US" altLang="zh-CN" sz="2400"/>
                <a:t>}</a:t>
              </a:r>
            </a:p>
            <a:p>
              <a:pPr eaLnBrk="0" hangingPunct="0"/>
              <a:r>
                <a:rPr kumimoji="1" lang="en-US" altLang="zh-CN" sz="2400"/>
                <a:t>int   main(void)</a:t>
              </a:r>
            </a:p>
            <a:p>
              <a:pPr eaLnBrk="0" hangingPunct="0"/>
              <a:r>
                <a:rPr kumimoji="1" lang="en-US" altLang="zh-CN" sz="2400"/>
                <a:t>{   </a:t>
              </a:r>
            </a:p>
            <a:p>
              <a:pPr eaLnBrk="0" hangingPunct="0"/>
              <a:r>
                <a:rPr kumimoji="1" lang="en-US" altLang="zh-CN" sz="2400"/>
                <a:t>    float a,b,c;</a:t>
              </a:r>
            </a:p>
            <a:p>
              <a:pPr eaLnBrk="0" hangingPunct="0"/>
              <a:r>
                <a:rPr kumimoji="1" lang="en-US" altLang="zh-CN" sz="2400"/>
                <a:t>    scanf("%f,%f",&amp;a,&amp;b);</a:t>
              </a:r>
            </a:p>
            <a:p>
              <a:pPr eaLnBrk="0" hangingPunct="0"/>
              <a:r>
                <a:rPr kumimoji="1" lang="en-US" altLang="zh-CN" sz="2400"/>
                <a:t>    c=add(a,b);</a:t>
              </a:r>
            </a:p>
            <a:p>
              <a:pPr eaLnBrk="0" hangingPunct="0"/>
              <a:r>
                <a:rPr kumimoji="1" lang="en-US" altLang="zh-CN" sz="2400"/>
                <a:t>    printf("sum is %f",c);</a:t>
              </a:r>
            </a:p>
            <a:p>
              <a:pPr eaLnBrk="0" hangingPunct="0"/>
              <a:r>
                <a:rPr kumimoji="1" lang="en-US" altLang="zh-CN" sz="2400"/>
                <a:t>    return   0;</a:t>
              </a:r>
            </a:p>
            <a:p>
              <a:pPr eaLnBrk="0" hangingPunct="0"/>
              <a:r>
                <a:rPr kumimoji="1" lang="en-US" altLang="zh-CN" sz="2400"/>
                <a:t>}</a:t>
              </a:r>
            </a:p>
          </p:txBody>
        </p:sp>
        <p:sp>
          <p:nvSpPr>
            <p:cNvPr id="35845" name="AutoShape 1034"/>
            <p:cNvSpPr>
              <a:spLocks noChangeArrowheads="1"/>
            </p:cNvSpPr>
            <p:nvPr/>
          </p:nvSpPr>
          <p:spPr bwMode="auto">
            <a:xfrm>
              <a:off x="4077" y="2676"/>
              <a:ext cx="2873" cy="573"/>
            </a:xfrm>
            <a:prstGeom prst="wedgeEllipseCallout">
              <a:avLst>
                <a:gd name="adj1" fmla="val -60162"/>
                <a:gd name="adj2" fmla="val -146296"/>
              </a:avLst>
            </a:prstGeom>
            <a:noFill/>
            <a:ln w="3810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zh-CN" altLang="en-US"/>
                <a:t>被调函数出现在主调函数</a:t>
              </a:r>
            </a:p>
            <a:p>
              <a:r>
                <a:rPr kumimoji="1" lang="zh-CN" altLang="en-US"/>
                <a:t>之前，不必进行函数声明</a:t>
              </a: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381000" y="1219200"/>
            <a:ext cx="1905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函数调用示例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1.3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函数调用</a:t>
            </a:r>
          </a:p>
        </p:txBody>
      </p:sp>
      <p:sp>
        <p:nvSpPr>
          <p:cNvPr id="7" name="Rectangle 1030"/>
          <p:cNvSpPr>
            <a:spLocks noChangeArrowheads="1"/>
          </p:cNvSpPr>
          <p:nvPr/>
        </p:nvSpPr>
        <p:spPr bwMode="auto">
          <a:xfrm>
            <a:off x="2743200" y="1524000"/>
            <a:ext cx="5448300" cy="4894263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>
                <a:solidFill>
                  <a:srgbClr val="0000FF"/>
                </a:solidFill>
              </a:rPr>
              <a:t>float add(float  x,float  y) ;  </a:t>
            </a:r>
            <a:r>
              <a:rPr kumimoji="1" lang="en-US" altLang="zh-CN" sz="2400"/>
              <a:t>/*</a:t>
            </a:r>
            <a:r>
              <a:rPr kumimoji="1" lang="zh-CN" altLang="en-US" sz="2400"/>
              <a:t>函数声明</a:t>
            </a:r>
            <a:r>
              <a:rPr kumimoji="1" lang="en-US" altLang="zh-CN" sz="2400"/>
              <a:t>*/</a:t>
            </a:r>
          </a:p>
          <a:p>
            <a:pPr eaLnBrk="0" hangingPunct="0"/>
            <a:r>
              <a:rPr kumimoji="1" lang="en-US" altLang="zh-CN" sz="2400"/>
              <a:t>int   main(void)</a:t>
            </a:r>
          </a:p>
          <a:p>
            <a:pPr eaLnBrk="0" hangingPunct="0"/>
            <a:r>
              <a:rPr kumimoji="1" lang="en-US" altLang="zh-CN" sz="2400"/>
              <a:t>{</a:t>
            </a:r>
          </a:p>
          <a:p>
            <a:pPr eaLnBrk="0" hangingPunct="0"/>
            <a:r>
              <a:rPr kumimoji="1" lang="en-US" altLang="zh-CN" sz="2400"/>
              <a:t>    float a,b,c;</a:t>
            </a:r>
          </a:p>
          <a:p>
            <a:pPr eaLnBrk="0" hangingPunct="0"/>
            <a:r>
              <a:rPr kumimoji="1" lang="en-US" altLang="zh-CN" sz="2400"/>
              <a:t>    scanf("%f,%f",&amp;a,&amp;b);</a:t>
            </a:r>
          </a:p>
          <a:p>
            <a:pPr eaLnBrk="0" hangingPunct="0"/>
            <a:r>
              <a:rPr kumimoji="1" lang="en-US" altLang="zh-CN" sz="2400"/>
              <a:t>    c=add(a,b);</a:t>
            </a:r>
          </a:p>
          <a:p>
            <a:pPr eaLnBrk="0" hangingPunct="0"/>
            <a:r>
              <a:rPr kumimoji="1" lang="en-US" altLang="zh-CN" sz="2400"/>
              <a:t>    printf("sum is %f",c);</a:t>
            </a:r>
          </a:p>
          <a:p>
            <a:pPr eaLnBrk="0" hangingPunct="0"/>
            <a:r>
              <a:rPr kumimoji="1" lang="en-US" altLang="zh-CN" sz="2400"/>
              <a:t>    return  0;</a:t>
            </a:r>
          </a:p>
          <a:p>
            <a:pPr eaLnBrk="0" hangingPunct="0"/>
            <a:r>
              <a:rPr kumimoji="1" lang="en-US" altLang="zh-CN" sz="2400"/>
              <a:t>}</a:t>
            </a:r>
          </a:p>
          <a:p>
            <a:pPr eaLnBrk="0" hangingPunct="0"/>
            <a:r>
              <a:rPr kumimoji="1" lang="en-US" altLang="zh-CN" sz="2400">
                <a:solidFill>
                  <a:srgbClr val="0000FF"/>
                </a:solidFill>
              </a:rPr>
              <a:t>float add(float x, float y)</a:t>
            </a:r>
          </a:p>
          <a:p>
            <a:pPr eaLnBrk="0" hangingPunct="0"/>
            <a:r>
              <a:rPr kumimoji="1" lang="en-US" altLang="zh-CN" sz="2400"/>
              <a:t>{</a:t>
            </a:r>
          </a:p>
          <a:p>
            <a:pPr eaLnBrk="0" hangingPunct="0"/>
            <a:r>
              <a:rPr kumimoji="1" lang="en-US" altLang="zh-CN" sz="2400"/>
              <a:t>    return(x+y);</a:t>
            </a:r>
          </a:p>
          <a:p>
            <a:pPr eaLnBrk="0" hangingPunct="0"/>
            <a:r>
              <a:rPr kumimoji="1" lang="en-US" altLang="zh-CN" sz="2400"/>
              <a:t>}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81000" y="1219200"/>
            <a:ext cx="1905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函数调用示例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1.3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函数调用</a:t>
            </a:r>
          </a:p>
        </p:txBody>
      </p:sp>
      <p:sp>
        <p:nvSpPr>
          <p:cNvPr id="5" name="Rectangle 1030"/>
          <p:cNvSpPr>
            <a:spLocks noChangeArrowheads="1"/>
          </p:cNvSpPr>
          <p:nvPr/>
        </p:nvSpPr>
        <p:spPr bwMode="auto">
          <a:xfrm>
            <a:off x="990600" y="1828800"/>
            <a:ext cx="5056188" cy="4894263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/>
              <a:t>int   main(void)</a:t>
            </a:r>
          </a:p>
          <a:p>
            <a:pPr eaLnBrk="0" hangingPunct="0"/>
            <a:r>
              <a:rPr kumimoji="1" lang="en-US" altLang="zh-CN" sz="2400"/>
              <a:t>{</a:t>
            </a:r>
          </a:p>
          <a:p>
            <a:pPr eaLnBrk="0" hangingPunct="0"/>
            <a:r>
              <a:rPr kumimoji="1" lang="en-US" altLang="zh-CN" sz="2400"/>
              <a:t>    </a:t>
            </a:r>
            <a:r>
              <a:rPr kumimoji="1" lang="en-US" altLang="zh-CN" sz="2400">
                <a:solidFill>
                  <a:srgbClr val="0000FF"/>
                </a:solidFill>
              </a:rPr>
              <a:t>float add(float,float);  </a:t>
            </a:r>
            <a:r>
              <a:rPr kumimoji="1" lang="en-US" altLang="zh-CN" sz="2400"/>
              <a:t>/*</a:t>
            </a:r>
            <a:r>
              <a:rPr kumimoji="1" lang="zh-CN" altLang="en-US" sz="2400"/>
              <a:t>函数声明</a:t>
            </a:r>
            <a:r>
              <a:rPr kumimoji="1" lang="en-US" altLang="zh-CN" sz="2400"/>
              <a:t>*/</a:t>
            </a:r>
          </a:p>
          <a:p>
            <a:pPr eaLnBrk="0" hangingPunct="0"/>
            <a:r>
              <a:rPr kumimoji="1" lang="en-US" altLang="zh-CN" sz="2400"/>
              <a:t>    float a,b,c;</a:t>
            </a:r>
          </a:p>
          <a:p>
            <a:pPr eaLnBrk="0" hangingPunct="0"/>
            <a:r>
              <a:rPr kumimoji="1" lang="en-US" altLang="zh-CN" sz="2400"/>
              <a:t>    scanf("%f,%f",&amp;a,&amp;b);</a:t>
            </a:r>
          </a:p>
          <a:p>
            <a:pPr eaLnBrk="0" hangingPunct="0"/>
            <a:r>
              <a:rPr kumimoji="1" lang="en-US" altLang="zh-CN" sz="2400"/>
              <a:t>    c=add(a,b);</a:t>
            </a:r>
          </a:p>
          <a:p>
            <a:pPr eaLnBrk="0" hangingPunct="0"/>
            <a:r>
              <a:rPr kumimoji="1" lang="en-US" altLang="zh-CN" sz="2400"/>
              <a:t>    printf("sum is %f",c);</a:t>
            </a:r>
          </a:p>
          <a:p>
            <a:pPr eaLnBrk="0" hangingPunct="0"/>
            <a:r>
              <a:rPr kumimoji="1" lang="en-US" altLang="zh-CN" sz="2400"/>
              <a:t>    return   0;</a:t>
            </a:r>
          </a:p>
          <a:p>
            <a:pPr eaLnBrk="0" hangingPunct="0"/>
            <a:r>
              <a:rPr kumimoji="1" lang="en-US" altLang="zh-CN" sz="2400"/>
              <a:t>}</a:t>
            </a:r>
          </a:p>
          <a:p>
            <a:pPr eaLnBrk="0" hangingPunct="0"/>
            <a:r>
              <a:rPr kumimoji="1" lang="en-US" altLang="zh-CN" sz="2400">
                <a:solidFill>
                  <a:srgbClr val="0000FF"/>
                </a:solidFill>
              </a:rPr>
              <a:t>float add(float x, float y)</a:t>
            </a:r>
          </a:p>
          <a:p>
            <a:pPr eaLnBrk="0" hangingPunct="0"/>
            <a:r>
              <a:rPr kumimoji="1" lang="en-US" altLang="zh-CN" sz="2400"/>
              <a:t>{</a:t>
            </a:r>
          </a:p>
          <a:p>
            <a:pPr eaLnBrk="0" hangingPunct="0"/>
            <a:r>
              <a:rPr kumimoji="1" lang="en-US" altLang="zh-CN" sz="2400"/>
              <a:t>    return(x+y);</a:t>
            </a:r>
          </a:p>
          <a:p>
            <a:pPr eaLnBrk="0" hangingPunct="0"/>
            <a:r>
              <a:rPr kumimoji="1" lang="en-US" altLang="zh-CN" sz="2400"/>
              <a:t>}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81000" y="1219200"/>
            <a:ext cx="1905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函数调用示例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目 录</a:t>
            </a:r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ym typeface="Wingdings" pitchFamily="2" charset="2"/>
              </a:rPr>
              <a:t>1.1   </a:t>
            </a:r>
            <a:r>
              <a:rPr lang="zh-CN" altLang="en-US" dirty="0" smtClean="0">
                <a:sym typeface="Wingdings" pitchFamily="2" charset="2"/>
              </a:rPr>
              <a:t>函数作用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1.2   </a:t>
            </a:r>
            <a:r>
              <a:rPr lang="zh-CN" altLang="en-US" dirty="0" smtClean="0">
                <a:sym typeface="Wingdings" pitchFamily="2" charset="2"/>
              </a:rPr>
              <a:t>函数定义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1.3   </a:t>
            </a:r>
            <a:r>
              <a:rPr lang="zh-CN" altLang="en-US" dirty="0" smtClean="0">
                <a:sym typeface="Wingdings" pitchFamily="2" charset="2"/>
              </a:rPr>
              <a:t>函数调用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1.4   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函数参数</a:t>
            </a:r>
            <a:endParaRPr lang="en-US" altLang="zh-CN" dirty="0" smtClean="0">
              <a:solidFill>
                <a:srgbClr val="FF0000"/>
              </a:solidFill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1.5   </a:t>
            </a:r>
            <a:r>
              <a:rPr lang="zh-CN" altLang="en-US" dirty="0" smtClean="0">
                <a:sym typeface="Wingdings" pitchFamily="2" charset="2"/>
              </a:rPr>
              <a:t>函数返回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1.6   </a:t>
            </a:r>
            <a:r>
              <a:rPr lang="zh-CN" altLang="en-US" dirty="0" smtClean="0">
                <a:sym typeface="Wingdings" pitchFamily="2" charset="2"/>
              </a:rPr>
              <a:t>嵌套与递归</a:t>
            </a:r>
          </a:p>
          <a:p>
            <a:pPr eaLnBrk="1" hangingPunct="1"/>
            <a:endParaRPr lang="zh-CN" altLang="en-US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1.4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函数参数</a:t>
            </a:r>
          </a:p>
        </p:txBody>
      </p:sp>
      <p:sp>
        <p:nvSpPr>
          <p:cNvPr id="3" name="Rectangle 2050"/>
          <p:cNvSpPr>
            <a:spLocks noChangeArrowheads="1"/>
          </p:cNvSpPr>
          <p:nvPr/>
        </p:nvSpPr>
        <p:spPr bwMode="auto">
          <a:xfrm>
            <a:off x="219075" y="3246438"/>
            <a:ext cx="8437563" cy="300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 sz="2400">
                <a:latin typeface="Verdana" pitchFamily="34" charset="0"/>
              </a:rPr>
              <a:t>说明：</a:t>
            </a:r>
          </a:p>
          <a:p>
            <a:pPr marL="1600200" lvl="3" indent="-228600">
              <a:spcBef>
                <a:spcPct val="20000"/>
              </a:spcBef>
              <a:buClr>
                <a:schemeClr val="tx1"/>
              </a:buClr>
              <a:buSzPct val="70000"/>
              <a:buFont typeface="Arial" charset="0"/>
              <a:buChar char="–"/>
            </a:pPr>
            <a:r>
              <a:rPr lang="zh-CN" altLang="en-US">
                <a:latin typeface="Verdana" pitchFamily="34" charset="0"/>
              </a:rPr>
              <a:t>实参必须有确定的值</a:t>
            </a:r>
          </a:p>
          <a:p>
            <a:pPr marL="1600200" lvl="3" indent="-228600">
              <a:spcBef>
                <a:spcPct val="20000"/>
              </a:spcBef>
              <a:buClr>
                <a:schemeClr val="tx1"/>
              </a:buClr>
              <a:buSzPct val="70000"/>
              <a:buFont typeface="Arial" charset="0"/>
              <a:buChar char="–"/>
            </a:pPr>
            <a:r>
              <a:rPr lang="zh-CN" altLang="en-US">
                <a:latin typeface="Verdana" pitchFamily="34" charset="0"/>
              </a:rPr>
              <a:t>形参必须指定类型</a:t>
            </a:r>
          </a:p>
          <a:p>
            <a:pPr marL="1600200" lvl="3" indent="-228600">
              <a:spcBef>
                <a:spcPct val="20000"/>
              </a:spcBef>
              <a:buClr>
                <a:schemeClr val="tx1"/>
              </a:buClr>
              <a:buSzPct val="70000"/>
              <a:buFont typeface="Arial" charset="0"/>
              <a:buChar char="–"/>
            </a:pPr>
            <a:r>
              <a:rPr lang="zh-CN" altLang="en-US">
                <a:latin typeface="Verdana" pitchFamily="34" charset="0"/>
              </a:rPr>
              <a:t>形参与实参</a:t>
            </a:r>
            <a:r>
              <a:rPr lang="zh-CN" altLang="en-US">
                <a:solidFill>
                  <a:schemeClr val="hlink"/>
                </a:solidFill>
                <a:latin typeface="Verdana" pitchFamily="34" charset="0"/>
              </a:rPr>
              <a:t>类型一致，个数相同</a:t>
            </a:r>
          </a:p>
          <a:p>
            <a:pPr marL="1600200" lvl="3" indent="-228600">
              <a:spcBef>
                <a:spcPct val="20000"/>
              </a:spcBef>
              <a:buClr>
                <a:schemeClr val="tx1"/>
              </a:buClr>
              <a:buSzPct val="70000"/>
              <a:buFont typeface="Arial" charset="0"/>
              <a:buChar char="–"/>
            </a:pPr>
            <a:r>
              <a:rPr lang="zh-CN" altLang="en-US">
                <a:latin typeface="Verdana" pitchFamily="34" charset="0"/>
              </a:rPr>
              <a:t>若形参与实参类型不一致，自动按形参类型转换</a:t>
            </a:r>
            <a:r>
              <a:rPr lang="en-US" altLang="zh-CN"/>
              <a:t>———</a:t>
            </a:r>
            <a:r>
              <a:rPr lang="zh-CN" altLang="en-US">
                <a:solidFill>
                  <a:schemeClr val="hlink"/>
                </a:solidFill>
                <a:latin typeface="Verdana" pitchFamily="34" charset="0"/>
              </a:rPr>
              <a:t>函数调用转换</a:t>
            </a:r>
          </a:p>
          <a:p>
            <a:pPr marL="1600200" lvl="3" indent="-228600">
              <a:spcBef>
                <a:spcPct val="20000"/>
              </a:spcBef>
              <a:buClr>
                <a:schemeClr val="tx1"/>
              </a:buClr>
              <a:buSzPct val="70000"/>
              <a:buFont typeface="Arial" charset="0"/>
              <a:buChar char="–"/>
            </a:pPr>
            <a:r>
              <a:rPr lang="zh-CN" altLang="en-US">
                <a:latin typeface="Verdana" pitchFamily="34" charset="0"/>
              </a:rPr>
              <a:t>形参在函数被调用前不占内存</a:t>
            </a:r>
            <a:r>
              <a:rPr lang="en-US" altLang="zh-CN">
                <a:latin typeface="Verdana" pitchFamily="34" charset="0"/>
              </a:rPr>
              <a:t>;</a:t>
            </a:r>
            <a:r>
              <a:rPr lang="zh-CN" altLang="en-US">
                <a:solidFill>
                  <a:schemeClr val="hlink"/>
                </a:solidFill>
                <a:latin typeface="Verdana" pitchFamily="34" charset="0"/>
              </a:rPr>
              <a:t>函数调用时为形参分配内存</a:t>
            </a:r>
            <a:r>
              <a:rPr lang="zh-CN" altLang="en-US">
                <a:latin typeface="Verdana" pitchFamily="34" charset="0"/>
              </a:rPr>
              <a:t>；</a:t>
            </a:r>
            <a:r>
              <a:rPr lang="zh-CN" altLang="en-US">
                <a:solidFill>
                  <a:schemeClr val="hlink"/>
                </a:solidFill>
                <a:latin typeface="Verdana" pitchFamily="34" charset="0"/>
              </a:rPr>
              <a:t>调用结束，内存释放</a:t>
            </a:r>
          </a:p>
          <a:p>
            <a:pPr marL="1600200" lvl="3" indent="-228600">
              <a:spcBef>
                <a:spcPct val="20000"/>
              </a:spcBef>
              <a:buClr>
                <a:schemeClr val="tx1"/>
              </a:buClr>
              <a:buSzPct val="70000"/>
              <a:buFont typeface="Arial" charset="0"/>
              <a:buChar char="–"/>
            </a:pPr>
            <a:endParaRPr lang="en-US" altLang="zh-CN">
              <a:solidFill>
                <a:schemeClr val="hlink"/>
              </a:solidFill>
              <a:latin typeface="Verdana" pitchFamily="34" charset="0"/>
            </a:endParaRPr>
          </a:p>
        </p:txBody>
      </p:sp>
      <p:sp>
        <p:nvSpPr>
          <p:cNvPr id="4" name="Rectangle 2051"/>
          <p:cNvSpPr>
            <a:spLocks noChangeArrowheads="1"/>
          </p:cNvSpPr>
          <p:nvPr/>
        </p:nvSpPr>
        <p:spPr bwMode="auto">
          <a:xfrm>
            <a:off x="595313" y="1695450"/>
            <a:ext cx="8320087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80000"/>
              <a:buFont typeface="Arial" charset="0"/>
              <a:buChar char="–"/>
            </a:pPr>
            <a:r>
              <a:rPr lang="zh-CN" altLang="en-US" sz="2400">
                <a:latin typeface="Verdana" pitchFamily="34" charset="0"/>
              </a:rPr>
              <a:t>形参与实参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 sz="2400">
                <a:latin typeface="Verdana" pitchFamily="34" charset="0"/>
              </a:rPr>
              <a:t>形式参数：定义函数时</a:t>
            </a:r>
            <a:r>
              <a:rPr lang="en-US" altLang="zh-CN" sz="2400">
                <a:latin typeface="Verdana" pitchFamily="34" charset="0"/>
              </a:rPr>
              <a:t>,</a:t>
            </a:r>
            <a:r>
              <a:rPr lang="zh-CN" altLang="en-US" sz="2400">
                <a:latin typeface="Verdana" pitchFamily="34" charset="0"/>
              </a:rPr>
              <a:t>函数名后面括号中的变量名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 sz="2400">
                <a:latin typeface="Verdana" pitchFamily="34" charset="0"/>
              </a:rPr>
              <a:t>实际参数：调用函数时</a:t>
            </a:r>
            <a:r>
              <a:rPr lang="en-US" altLang="zh-CN" sz="2400">
                <a:latin typeface="Verdana" pitchFamily="34" charset="0"/>
              </a:rPr>
              <a:t>,</a:t>
            </a:r>
            <a:r>
              <a:rPr lang="zh-CN" altLang="en-US" sz="2400">
                <a:latin typeface="Verdana" pitchFamily="34" charset="0"/>
              </a:rPr>
              <a:t>函数名后面括号中的表达式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81000" y="1219200"/>
            <a:ext cx="1905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函数参数说明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 autoUpdateAnimBg="0"/>
      <p:bldP spid="4" grpId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1.4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函数参数</a:t>
            </a:r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639763" y="2544763"/>
            <a:ext cx="3708400" cy="2108200"/>
            <a:chOff x="500" y="1872"/>
            <a:chExt cx="2336" cy="1328"/>
          </a:xfrm>
        </p:grpSpPr>
        <p:grpSp>
          <p:nvGrpSpPr>
            <p:cNvPr id="46092" name="Group 36"/>
            <p:cNvGrpSpPr>
              <a:grpSpLocks/>
            </p:cNvGrpSpPr>
            <p:nvPr/>
          </p:nvGrpSpPr>
          <p:grpSpPr bwMode="auto">
            <a:xfrm>
              <a:off x="557" y="1872"/>
              <a:ext cx="2279" cy="1296"/>
              <a:chOff x="355" y="2141"/>
              <a:chExt cx="2279" cy="1296"/>
            </a:xfrm>
          </p:grpSpPr>
          <p:sp>
            <p:nvSpPr>
              <p:cNvPr id="46102" name="Line 11"/>
              <p:cNvSpPr>
                <a:spLocks noChangeShapeType="1"/>
              </p:cNvSpPr>
              <p:nvPr/>
            </p:nvSpPr>
            <p:spPr bwMode="auto">
              <a:xfrm>
                <a:off x="355" y="2436"/>
                <a:ext cx="2023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prstDash val="dash"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46103" name="Group 32"/>
              <p:cNvGrpSpPr>
                <a:grpSpLocks/>
              </p:cNvGrpSpPr>
              <p:nvPr/>
            </p:nvGrpSpPr>
            <p:grpSpPr bwMode="auto">
              <a:xfrm>
                <a:off x="419" y="2141"/>
                <a:ext cx="2215" cy="1296"/>
                <a:chOff x="419" y="2141"/>
                <a:chExt cx="2215" cy="1296"/>
              </a:xfrm>
            </p:grpSpPr>
            <p:sp>
              <p:nvSpPr>
                <p:cNvPr id="4610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08" y="2141"/>
                  <a:ext cx="89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/>
                    <a:t>c=max(a,b);</a:t>
                  </a:r>
                </a:p>
              </p:txBody>
            </p:sp>
            <p:sp>
              <p:nvSpPr>
                <p:cNvPr id="4610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519" y="2164"/>
                  <a:ext cx="111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zh-CN" altLang="en-US"/>
                    <a:t>（</a:t>
                  </a:r>
                  <a:r>
                    <a:rPr kumimoji="1" lang="en-US" altLang="zh-CN"/>
                    <a:t>main </a:t>
                  </a:r>
                  <a:r>
                    <a:rPr kumimoji="1" lang="zh-CN" altLang="en-US"/>
                    <a:t>函数）</a:t>
                  </a:r>
                </a:p>
              </p:txBody>
            </p:sp>
            <p:sp>
              <p:nvSpPr>
                <p:cNvPr id="4610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526" y="2439"/>
                  <a:ext cx="107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zh-CN" altLang="en-US"/>
                    <a:t>（</a:t>
                  </a:r>
                  <a:r>
                    <a:rPr kumimoji="1" lang="en-US" altLang="zh-CN"/>
                    <a:t>max </a:t>
                  </a:r>
                  <a:r>
                    <a:rPr kumimoji="1" lang="zh-CN" altLang="en-US"/>
                    <a:t>函数）</a:t>
                  </a:r>
                </a:p>
              </p:txBody>
            </p:sp>
            <p:sp>
              <p:nvSpPr>
                <p:cNvPr id="4610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19" y="2419"/>
                  <a:ext cx="1193" cy="10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/>
                    <a:t>max(int x, int  y)</a:t>
                  </a:r>
                </a:p>
                <a:p>
                  <a:r>
                    <a:rPr kumimoji="1" lang="en-US" altLang="zh-CN"/>
                    <a:t>{   int z;</a:t>
                  </a:r>
                </a:p>
                <a:p>
                  <a:r>
                    <a:rPr kumimoji="1" lang="en-US" altLang="zh-CN"/>
                    <a:t>     z=x&gt;y?x:y;</a:t>
                  </a:r>
                </a:p>
                <a:p>
                  <a:r>
                    <a:rPr kumimoji="1" lang="en-US" altLang="zh-CN"/>
                    <a:t>     return(z);</a:t>
                  </a:r>
                </a:p>
                <a:p>
                  <a:r>
                    <a:rPr kumimoji="1" lang="en-US" altLang="zh-CN"/>
                    <a:t>} </a:t>
                  </a:r>
                </a:p>
              </p:txBody>
            </p:sp>
          </p:grpSp>
        </p:grpSp>
        <p:grpSp>
          <p:nvGrpSpPr>
            <p:cNvPr id="46093" name="Group 27"/>
            <p:cNvGrpSpPr>
              <a:grpSpLocks/>
            </p:cNvGrpSpPr>
            <p:nvPr/>
          </p:nvGrpSpPr>
          <p:grpSpPr bwMode="auto">
            <a:xfrm>
              <a:off x="500" y="2044"/>
              <a:ext cx="1111" cy="1156"/>
              <a:chOff x="500" y="2044"/>
              <a:chExt cx="1111" cy="1156"/>
            </a:xfrm>
          </p:grpSpPr>
          <p:sp>
            <p:nvSpPr>
              <p:cNvPr id="46094" name="Text Box 8"/>
              <p:cNvSpPr txBox="1">
                <a:spLocks noChangeArrowheads="1"/>
              </p:cNvSpPr>
              <p:nvPr/>
            </p:nvSpPr>
            <p:spPr bwMode="auto">
              <a:xfrm>
                <a:off x="500" y="2143"/>
                <a:ext cx="1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kumimoji="1" lang="zh-CN" altLang="zh-CN"/>
              </a:p>
            </p:txBody>
          </p:sp>
          <p:sp>
            <p:nvSpPr>
              <p:cNvPr id="46095" name="Line 16"/>
              <p:cNvSpPr>
                <a:spLocks noChangeShapeType="1"/>
              </p:cNvSpPr>
              <p:nvPr/>
            </p:nvSpPr>
            <p:spPr bwMode="auto">
              <a:xfrm flipH="1">
                <a:off x="1068" y="2055"/>
                <a:ext cx="200" cy="189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096" name="Line 17"/>
              <p:cNvSpPr>
                <a:spLocks noChangeShapeType="1"/>
              </p:cNvSpPr>
              <p:nvPr/>
            </p:nvSpPr>
            <p:spPr bwMode="auto">
              <a:xfrm>
                <a:off x="1391" y="2055"/>
                <a:ext cx="220" cy="224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46097" name="Group 31"/>
              <p:cNvGrpSpPr>
                <a:grpSpLocks/>
              </p:cNvGrpSpPr>
              <p:nvPr/>
            </p:nvGrpSpPr>
            <p:grpSpPr bwMode="auto">
              <a:xfrm>
                <a:off x="579" y="2044"/>
                <a:ext cx="778" cy="1156"/>
                <a:chOff x="533" y="2265"/>
                <a:chExt cx="778" cy="1156"/>
              </a:xfrm>
            </p:grpSpPr>
            <p:sp>
              <p:nvSpPr>
                <p:cNvPr id="46098" name="Line 18"/>
                <p:cNvSpPr>
                  <a:spLocks noChangeShapeType="1"/>
                </p:cNvSpPr>
                <p:nvPr/>
              </p:nvSpPr>
              <p:spPr bwMode="auto">
                <a:xfrm>
                  <a:off x="1300" y="3165"/>
                  <a:ext cx="0" cy="256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099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544" y="3399"/>
                  <a:ext cx="767" cy="0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0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533" y="2454"/>
                  <a:ext cx="0" cy="967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01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533" y="2265"/>
                  <a:ext cx="356" cy="189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790575" y="1776413"/>
            <a:ext cx="361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/>
              <a:t>例 比较两个数并输出大者</a:t>
            </a: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4572000" y="1524000"/>
            <a:ext cx="3663950" cy="4894263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400"/>
              <a:t>max(</a:t>
            </a:r>
            <a:r>
              <a:rPr kumimoji="1" lang="en-US" altLang="zh-CN" sz="2400">
                <a:solidFill>
                  <a:srgbClr val="0000FF"/>
                </a:solidFill>
              </a:rPr>
              <a:t>int  x, int  y</a:t>
            </a:r>
            <a:r>
              <a:rPr kumimoji="1" lang="en-US" altLang="zh-CN" sz="2400"/>
              <a:t>)</a:t>
            </a:r>
          </a:p>
          <a:p>
            <a:pPr eaLnBrk="0" hangingPunct="0"/>
            <a:r>
              <a:rPr kumimoji="1" lang="en-US" altLang="zh-CN" sz="2400"/>
              <a:t>{   </a:t>
            </a:r>
          </a:p>
          <a:p>
            <a:pPr eaLnBrk="0" hangingPunct="0"/>
            <a:r>
              <a:rPr kumimoji="1" lang="en-US" altLang="zh-CN" sz="2400"/>
              <a:t>    int z;</a:t>
            </a:r>
          </a:p>
          <a:p>
            <a:pPr eaLnBrk="0" hangingPunct="0"/>
            <a:r>
              <a:rPr kumimoji="1" lang="en-US" altLang="zh-CN" sz="2400"/>
              <a:t>    z=x&gt;y?x:y;</a:t>
            </a:r>
          </a:p>
          <a:p>
            <a:pPr eaLnBrk="0" hangingPunct="0"/>
            <a:r>
              <a:rPr kumimoji="1" lang="en-US" altLang="zh-CN" sz="2400"/>
              <a:t>    return(z);</a:t>
            </a:r>
          </a:p>
          <a:p>
            <a:pPr eaLnBrk="0" hangingPunct="0"/>
            <a:r>
              <a:rPr kumimoji="1" lang="en-US" altLang="zh-CN" sz="2400"/>
              <a:t>}</a:t>
            </a:r>
          </a:p>
          <a:p>
            <a:pPr eaLnBrk="0" hangingPunct="0"/>
            <a:r>
              <a:rPr kumimoji="1" lang="en-US" altLang="zh-CN" sz="2400"/>
              <a:t>main()</a:t>
            </a:r>
          </a:p>
          <a:p>
            <a:pPr eaLnBrk="0" hangingPunct="0"/>
            <a:r>
              <a:rPr kumimoji="1" lang="en-US" altLang="zh-CN" sz="2400"/>
              <a:t>{   </a:t>
            </a:r>
          </a:p>
          <a:p>
            <a:pPr eaLnBrk="0" hangingPunct="0"/>
            <a:r>
              <a:rPr kumimoji="1" lang="en-US" altLang="zh-CN" sz="2400"/>
              <a:t>    int a,b,c;</a:t>
            </a:r>
          </a:p>
          <a:p>
            <a:pPr eaLnBrk="0" hangingPunct="0"/>
            <a:r>
              <a:rPr kumimoji="1" lang="en-US" altLang="zh-CN" sz="2400"/>
              <a:t>    scanf("%d,%d",&amp;a,&amp;b);</a:t>
            </a:r>
          </a:p>
          <a:p>
            <a:pPr eaLnBrk="0" hangingPunct="0"/>
            <a:r>
              <a:rPr kumimoji="1" lang="en-US" altLang="zh-CN" sz="2400"/>
              <a:t>    c=</a:t>
            </a:r>
            <a:r>
              <a:rPr kumimoji="1" lang="en-US" altLang="zh-CN" sz="2400">
                <a:solidFill>
                  <a:schemeClr val="accent2"/>
                </a:solidFill>
              </a:rPr>
              <a:t>max(a,b);</a:t>
            </a:r>
            <a:endParaRPr kumimoji="1" lang="en-US" altLang="zh-CN" sz="2400"/>
          </a:p>
          <a:p>
            <a:pPr eaLnBrk="0" hangingPunct="0"/>
            <a:r>
              <a:rPr kumimoji="1" lang="en-US" altLang="zh-CN" sz="2400"/>
              <a:t>    printf("Max is %d",c);</a:t>
            </a:r>
          </a:p>
          <a:p>
            <a:pPr eaLnBrk="0" hangingPunct="0"/>
            <a:r>
              <a:rPr kumimoji="1" lang="en-US" altLang="zh-CN" sz="2400"/>
              <a:t>}</a:t>
            </a:r>
          </a:p>
        </p:txBody>
      </p:sp>
      <p:grpSp>
        <p:nvGrpSpPr>
          <p:cNvPr id="25" name="Group 33"/>
          <p:cNvGrpSpPr>
            <a:grpSpLocks/>
          </p:cNvGrpSpPr>
          <p:nvPr/>
        </p:nvGrpSpPr>
        <p:grpSpPr bwMode="auto">
          <a:xfrm>
            <a:off x="5403850" y="1676400"/>
            <a:ext cx="3587750" cy="406400"/>
            <a:chOff x="3084" y="2904"/>
            <a:chExt cx="2260" cy="256"/>
          </a:xfrm>
        </p:grpSpPr>
        <p:sp>
          <p:nvSpPr>
            <p:cNvPr id="46090" name="Freeform 27"/>
            <p:cNvSpPr>
              <a:spLocks/>
            </p:cNvSpPr>
            <p:nvPr/>
          </p:nvSpPr>
          <p:spPr bwMode="auto">
            <a:xfrm>
              <a:off x="3084" y="3120"/>
              <a:ext cx="864" cy="24"/>
            </a:xfrm>
            <a:custGeom>
              <a:avLst/>
              <a:gdLst>
                <a:gd name="T0" fmla="*/ 0 w 864"/>
                <a:gd name="T1" fmla="*/ 0 h 24"/>
                <a:gd name="T2" fmla="*/ 408 w 864"/>
                <a:gd name="T3" fmla="*/ 12 h 24"/>
                <a:gd name="T4" fmla="*/ 636 w 864"/>
                <a:gd name="T5" fmla="*/ 24 h 24"/>
                <a:gd name="T6" fmla="*/ 864 w 864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24"/>
                <a:gd name="T14" fmla="*/ 864 w 864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24">
                  <a:moveTo>
                    <a:pt x="0" y="0"/>
                  </a:moveTo>
                  <a:cubicBezTo>
                    <a:pt x="168" y="19"/>
                    <a:pt x="208" y="22"/>
                    <a:pt x="408" y="12"/>
                  </a:cubicBezTo>
                  <a:cubicBezTo>
                    <a:pt x="484" y="16"/>
                    <a:pt x="560" y="24"/>
                    <a:pt x="636" y="24"/>
                  </a:cubicBezTo>
                  <a:cubicBezTo>
                    <a:pt x="715" y="24"/>
                    <a:pt x="787" y="0"/>
                    <a:pt x="864" y="0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AutoShape 28"/>
            <p:cNvSpPr>
              <a:spLocks/>
            </p:cNvSpPr>
            <p:nvPr/>
          </p:nvSpPr>
          <p:spPr bwMode="auto">
            <a:xfrm>
              <a:off x="4902" y="2904"/>
              <a:ext cx="442" cy="256"/>
            </a:xfrm>
            <a:prstGeom prst="borderCallout2">
              <a:avLst>
                <a:gd name="adj1" fmla="val 28125"/>
                <a:gd name="adj2" fmla="val -10861"/>
                <a:gd name="adj3" fmla="val 28125"/>
                <a:gd name="adj4" fmla="val -112671"/>
                <a:gd name="adj5" fmla="val 89065"/>
                <a:gd name="adj6" fmla="val -214481"/>
              </a:avLst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zh-CN" altLang="en-US"/>
                <a:t>形参</a:t>
              </a:r>
            </a:p>
          </p:txBody>
        </p:sp>
      </p:grpSp>
      <p:grpSp>
        <p:nvGrpSpPr>
          <p:cNvPr id="28" name="Group 34"/>
          <p:cNvGrpSpPr>
            <a:grpSpLocks/>
          </p:cNvGrpSpPr>
          <p:nvPr/>
        </p:nvGrpSpPr>
        <p:grpSpPr bwMode="auto">
          <a:xfrm>
            <a:off x="5975350" y="5308600"/>
            <a:ext cx="3016250" cy="406400"/>
            <a:chOff x="3408" y="2244"/>
            <a:chExt cx="1900" cy="256"/>
          </a:xfrm>
        </p:grpSpPr>
        <p:sp>
          <p:nvSpPr>
            <p:cNvPr id="46088" name="AutoShape 29"/>
            <p:cNvSpPr>
              <a:spLocks/>
            </p:cNvSpPr>
            <p:nvPr/>
          </p:nvSpPr>
          <p:spPr bwMode="auto">
            <a:xfrm>
              <a:off x="4866" y="2244"/>
              <a:ext cx="442" cy="256"/>
            </a:xfrm>
            <a:prstGeom prst="borderCallout2">
              <a:avLst>
                <a:gd name="adj1" fmla="val 28125"/>
                <a:gd name="adj2" fmla="val -10861"/>
                <a:gd name="adj3" fmla="val 28125"/>
                <a:gd name="adj4" fmla="val -130315"/>
                <a:gd name="adj5" fmla="val 70315"/>
                <a:gd name="adj6" fmla="val -249773"/>
              </a:avLst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zh-CN" altLang="en-US"/>
                <a:t>实参</a:t>
              </a:r>
            </a:p>
          </p:txBody>
        </p:sp>
        <p:sp>
          <p:nvSpPr>
            <p:cNvPr id="46089" name="Freeform 30"/>
            <p:cNvSpPr>
              <a:spLocks/>
            </p:cNvSpPr>
            <p:nvPr/>
          </p:nvSpPr>
          <p:spPr bwMode="auto">
            <a:xfrm>
              <a:off x="3408" y="2424"/>
              <a:ext cx="348" cy="1"/>
            </a:xfrm>
            <a:custGeom>
              <a:avLst/>
              <a:gdLst>
                <a:gd name="T0" fmla="*/ 0 w 348"/>
                <a:gd name="T1" fmla="*/ 0 h 1"/>
                <a:gd name="T2" fmla="*/ 348 w 348"/>
                <a:gd name="T3" fmla="*/ 0 h 1"/>
                <a:gd name="T4" fmla="*/ 0 60000 65536"/>
                <a:gd name="T5" fmla="*/ 0 60000 65536"/>
                <a:gd name="T6" fmla="*/ 0 w 348"/>
                <a:gd name="T7" fmla="*/ 0 h 1"/>
                <a:gd name="T8" fmla="*/ 348 w 34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8" h="1">
                  <a:moveTo>
                    <a:pt x="0" y="0"/>
                  </a:moveTo>
                  <a:cubicBezTo>
                    <a:pt x="116" y="0"/>
                    <a:pt x="232" y="0"/>
                    <a:pt x="348" y="0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圆角矩形 30"/>
          <p:cNvSpPr/>
          <p:nvPr/>
        </p:nvSpPr>
        <p:spPr>
          <a:xfrm>
            <a:off x="381000" y="1219200"/>
            <a:ext cx="1905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函数参数示例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utoUpdateAnimBg="0"/>
      <p:bldP spid="24" grpId="0" animBg="1" autoUpdateAnimBg="0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目 录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1.1   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函数作用</a:t>
            </a:r>
            <a:endParaRPr lang="en-US" altLang="zh-CN" dirty="0" smtClean="0">
              <a:solidFill>
                <a:srgbClr val="FF0000"/>
              </a:solidFill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1.2   </a:t>
            </a:r>
            <a:r>
              <a:rPr lang="zh-CN" altLang="en-US" dirty="0" smtClean="0">
                <a:sym typeface="Wingdings" pitchFamily="2" charset="2"/>
              </a:rPr>
              <a:t>函数定义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1.3   </a:t>
            </a:r>
            <a:r>
              <a:rPr lang="zh-CN" altLang="en-US" dirty="0" smtClean="0">
                <a:sym typeface="Wingdings" pitchFamily="2" charset="2"/>
              </a:rPr>
              <a:t>函数调用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1.4   </a:t>
            </a:r>
            <a:r>
              <a:rPr lang="zh-CN" altLang="en-US" dirty="0" smtClean="0">
                <a:sym typeface="Wingdings" pitchFamily="2" charset="2"/>
              </a:rPr>
              <a:t>函数参数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1.5   </a:t>
            </a:r>
            <a:r>
              <a:rPr lang="zh-CN" altLang="en-US" dirty="0" smtClean="0">
                <a:sym typeface="Wingdings" pitchFamily="2" charset="2"/>
              </a:rPr>
              <a:t>函数返回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1.6   </a:t>
            </a:r>
            <a:r>
              <a:rPr lang="zh-CN" altLang="en-US" dirty="0" smtClean="0">
                <a:sym typeface="Wingdings" pitchFamily="2" charset="2"/>
              </a:rPr>
              <a:t>嵌套与递归</a:t>
            </a:r>
          </a:p>
          <a:p>
            <a:pPr eaLnBrk="1" hangingPunct="1"/>
            <a:endParaRPr lang="zh-CN" altLang="en-US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1.4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函数参数</a:t>
            </a:r>
          </a:p>
        </p:txBody>
      </p:sp>
      <p:sp>
        <p:nvSpPr>
          <p:cNvPr id="31" name="Rectangle 2"/>
          <p:cNvSpPr>
            <a:spLocks noGrp="1" noChangeArrowheads="1"/>
          </p:cNvSpPr>
          <p:nvPr>
            <p:ph idx="1"/>
          </p:nvPr>
        </p:nvSpPr>
        <p:spPr>
          <a:xfrm>
            <a:off x="0" y="1752600"/>
            <a:ext cx="8648700" cy="3505200"/>
          </a:xfrm>
        </p:spPr>
        <p:txBody>
          <a:bodyPr/>
          <a:lstStyle/>
          <a:p>
            <a:pPr lvl="2" eaLnBrk="1" hangingPunct="1"/>
            <a:r>
              <a:rPr lang="zh-CN" altLang="en-US" smtClean="0">
                <a:solidFill>
                  <a:srgbClr val="0000FF"/>
                </a:solidFill>
              </a:rPr>
              <a:t>值传递</a:t>
            </a:r>
            <a:r>
              <a:rPr lang="zh-CN" altLang="en-US" smtClean="0"/>
              <a:t>方式</a:t>
            </a:r>
          </a:p>
          <a:p>
            <a:pPr lvl="3" eaLnBrk="1" hangingPunct="1"/>
            <a:r>
              <a:rPr lang="zh-CN" altLang="en-US" sz="2400" smtClean="0"/>
              <a:t>方式：函数调用时</a:t>
            </a:r>
            <a:r>
              <a:rPr lang="en-US" altLang="zh-CN" sz="2400" smtClean="0"/>
              <a:t>,</a:t>
            </a:r>
            <a:r>
              <a:rPr lang="zh-CN" altLang="en-US" sz="2400" smtClean="0"/>
              <a:t>为形参分配单元</a:t>
            </a:r>
            <a:r>
              <a:rPr lang="en-US" altLang="zh-CN" sz="2400" smtClean="0"/>
              <a:t>,</a:t>
            </a:r>
            <a:r>
              <a:rPr lang="zh-CN" altLang="en-US" sz="2400" smtClean="0"/>
              <a:t>并将实参的值</a:t>
            </a:r>
            <a:r>
              <a:rPr lang="zh-CN" altLang="en-US" sz="2400" smtClean="0">
                <a:solidFill>
                  <a:schemeClr val="accent2"/>
                </a:solidFill>
              </a:rPr>
              <a:t>复制</a:t>
            </a:r>
            <a:r>
              <a:rPr lang="zh-CN" altLang="en-US" sz="2400" smtClean="0"/>
              <a:t>到形参中；调用结束，形参单元被释放，实参单元仍保留并维持原值</a:t>
            </a:r>
          </a:p>
          <a:p>
            <a:pPr lvl="3" eaLnBrk="1" hangingPunct="1"/>
            <a:r>
              <a:rPr lang="zh-CN" altLang="en-US" sz="2400" smtClean="0"/>
              <a:t>特点：</a:t>
            </a:r>
          </a:p>
          <a:p>
            <a:pPr lvl="4" eaLnBrk="1" hangingPunct="1"/>
            <a:r>
              <a:rPr lang="zh-CN" altLang="en-US" sz="2400" smtClean="0"/>
              <a:t>形参与实参占用</a:t>
            </a:r>
            <a:r>
              <a:rPr lang="zh-CN" altLang="en-US" sz="2400" smtClean="0">
                <a:solidFill>
                  <a:schemeClr val="accent2"/>
                </a:solidFill>
              </a:rPr>
              <a:t>不同</a:t>
            </a:r>
            <a:r>
              <a:rPr lang="zh-CN" altLang="en-US" sz="2400" smtClean="0"/>
              <a:t>的内存单元</a:t>
            </a:r>
          </a:p>
          <a:p>
            <a:pPr lvl="4" eaLnBrk="1" hangingPunct="1"/>
            <a:r>
              <a:rPr lang="zh-CN" altLang="en-US" sz="2400" smtClean="0">
                <a:solidFill>
                  <a:schemeClr val="accent2"/>
                </a:solidFill>
              </a:rPr>
              <a:t>单向</a:t>
            </a:r>
            <a:r>
              <a:rPr lang="zh-CN" altLang="en-US" sz="2400" smtClean="0"/>
              <a:t>传递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81000" y="1219200"/>
            <a:ext cx="1828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参数值传递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 bldLvl="5" autoUpdateAnimBg="0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1.4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函数参数</a:t>
            </a:r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4876800" y="1752600"/>
            <a:ext cx="3952875" cy="406400"/>
            <a:chOff x="3072" y="768"/>
            <a:chExt cx="2490" cy="256"/>
          </a:xfrm>
        </p:grpSpPr>
        <p:sp>
          <p:nvSpPr>
            <p:cNvPr id="48166" name="Text Box 5"/>
            <p:cNvSpPr txBox="1">
              <a:spLocks noChangeArrowheads="1"/>
            </p:cNvSpPr>
            <p:nvPr/>
          </p:nvSpPr>
          <p:spPr bwMode="auto">
            <a:xfrm>
              <a:off x="4494" y="768"/>
              <a:ext cx="202" cy="256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/>
                <a:t>7</a:t>
              </a:r>
            </a:p>
          </p:txBody>
        </p:sp>
        <p:sp>
          <p:nvSpPr>
            <p:cNvPr id="48167" name="Text Box 6"/>
            <p:cNvSpPr txBox="1">
              <a:spLocks noChangeArrowheads="1"/>
            </p:cNvSpPr>
            <p:nvPr/>
          </p:nvSpPr>
          <p:spPr bwMode="auto">
            <a:xfrm>
              <a:off x="5280" y="768"/>
              <a:ext cx="282" cy="256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/>
                <a:t>11</a:t>
              </a:r>
            </a:p>
          </p:txBody>
        </p:sp>
        <p:sp>
          <p:nvSpPr>
            <p:cNvPr id="48168" name="Text Box 7"/>
            <p:cNvSpPr txBox="1">
              <a:spLocks noChangeArrowheads="1"/>
            </p:cNvSpPr>
            <p:nvPr/>
          </p:nvSpPr>
          <p:spPr bwMode="auto">
            <a:xfrm>
              <a:off x="4202" y="76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x:</a:t>
              </a:r>
            </a:p>
          </p:txBody>
        </p:sp>
        <p:sp>
          <p:nvSpPr>
            <p:cNvPr id="48169" name="Text Box 8"/>
            <p:cNvSpPr txBox="1">
              <a:spLocks noChangeArrowheads="1"/>
            </p:cNvSpPr>
            <p:nvPr/>
          </p:nvSpPr>
          <p:spPr bwMode="auto">
            <a:xfrm>
              <a:off x="4970" y="76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y:</a:t>
              </a:r>
            </a:p>
          </p:txBody>
        </p:sp>
        <p:sp>
          <p:nvSpPr>
            <p:cNvPr id="48170" name="Text Box 9"/>
            <p:cNvSpPr txBox="1">
              <a:spLocks noChangeArrowheads="1"/>
            </p:cNvSpPr>
            <p:nvPr/>
          </p:nvSpPr>
          <p:spPr bwMode="auto">
            <a:xfrm>
              <a:off x="3072" y="768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zh-CN" altLang="en-US"/>
                <a:t>调用前：</a:t>
              </a:r>
            </a:p>
          </p:txBody>
        </p:sp>
      </p:grpSp>
      <p:grpSp>
        <p:nvGrpSpPr>
          <p:cNvPr id="13" name="Group 54"/>
          <p:cNvGrpSpPr>
            <a:grpSpLocks/>
          </p:cNvGrpSpPr>
          <p:nvPr/>
        </p:nvGrpSpPr>
        <p:grpSpPr bwMode="auto">
          <a:xfrm>
            <a:off x="4768850" y="5886450"/>
            <a:ext cx="3987800" cy="412750"/>
            <a:chOff x="2997" y="3717"/>
            <a:chExt cx="2512" cy="260"/>
          </a:xfrm>
        </p:grpSpPr>
        <p:sp>
          <p:nvSpPr>
            <p:cNvPr id="48161" name="Text Box 17"/>
            <p:cNvSpPr txBox="1">
              <a:spLocks noChangeArrowheads="1"/>
            </p:cNvSpPr>
            <p:nvPr/>
          </p:nvSpPr>
          <p:spPr bwMode="auto">
            <a:xfrm>
              <a:off x="2997" y="3727"/>
              <a:ext cx="9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zh-CN" altLang="en-US"/>
                <a:t>调用结束：</a:t>
              </a:r>
            </a:p>
          </p:txBody>
        </p:sp>
        <p:sp>
          <p:nvSpPr>
            <p:cNvPr id="48162" name="Text Box 18"/>
            <p:cNvSpPr txBox="1">
              <a:spLocks noChangeArrowheads="1"/>
            </p:cNvSpPr>
            <p:nvPr/>
          </p:nvSpPr>
          <p:spPr bwMode="auto">
            <a:xfrm>
              <a:off x="4419" y="3717"/>
              <a:ext cx="202" cy="256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/>
                <a:t>7</a:t>
              </a:r>
            </a:p>
          </p:txBody>
        </p:sp>
        <p:sp>
          <p:nvSpPr>
            <p:cNvPr id="48163" name="Text Box 19"/>
            <p:cNvSpPr txBox="1">
              <a:spLocks noChangeArrowheads="1"/>
            </p:cNvSpPr>
            <p:nvPr/>
          </p:nvSpPr>
          <p:spPr bwMode="auto">
            <a:xfrm>
              <a:off x="5227" y="3717"/>
              <a:ext cx="282" cy="256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/>
                <a:t>11</a:t>
              </a:r>
            </a:p>
          </p:txBody>
        </p:sp>
        <p:sp>
          <p:nvSpPr>
            <p:cNvPr id="48164" name="Text Box 20"/>
            <p:cNvSpPr txBox="1">
              <a:spLocks noChangeArrowheads="1"/>
            </p:cNvSpPr>
            <p:nvPr/>
          </p:nvSpPr>
          <p:spPr bwMode="auto">
            <a:xfrm>
              <a:off x="4127" y="3717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x:</a:t>
              </a:r>
            </a:p>
          </p:txBody>
        </p:sp>
        <p:sp>
          <p:nvSpPr>
            <p:cNvPr id="48165" name="Text Box 21"/>
            <p:cNvSpPr txBox="1">
              <a:spLocks noChangeArrowheads="1"/>
            </p:cNvSpPr>
            <p:nvPr/>
          </p:nvSpPr>
          <p:spPr bwMode="auto">
            <a:xfrm>
              <a:off x="4917" y="3717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y:</a:t>
              </a:r>
            </a:p>
          </p:txBody>
        </p:sp>
      </p:grp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449263" y="1936750"/>
            <a:ext cx="4264025" cy="452437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/>
              <a:t>#include &lt;stdio.h&gt;</a:t>
            </a:r>
          </a:p>
          <a:p>
            <a:pPr eaLnBrk="0" hangingPunct="0"/>
            <a:r>
              <a:rPr kumimoji="1" lang="en-US" altLang="zh-CN" sz="2400"/>
              <a:t>main()</a:t>
            </a:r>
          </a:p>
          <a:p>
            <a:pPr eaLnBrk="0" hangingPunct="0"/>
            <a:r>
              <a:rPr kumimoji="1" lang="en-US" altLang="zh-CN" sz="2400"/>
              <a:t>{   int x=7,y=11;</a:t>
            </a:r>
          </a:p>
          <a:p>
            <a:pPr eaLnBrk="0" hangingPunct="0"/>
            <a:r>
              <a:rPr kumimoji="1" lang="en-US" altLang="zh-CN" sz="2400"/>
              <a:t>    printf("x=%d, y=%d\n",x,y);</a:t>
            </a:r>
          </a:p>
          <a:p>
            <a:pPr eaLnBrk="0" hangingPunct="0"/>
            <a:r>
              <a:rPr kumimoji="1" lang="en-US" altLang="zh-CN" sz="2400"/>
              <a:t>    printf("swapped:\n");</a:t>
            </a:r>
          </a:p>
          <a:p>
            <a:pPr eaLnBrk="0" hangingPunct="0"/>
            <a:r>
              <a:rPr kumimoji="1" lang="en-US" altLang="zh-CN" sz="2400"/>
              <a:t>    </a:t>
            </a:r>
            <a:r>
              <a:rPr kumimoji="1" lang="en-US" altLang="zh-CN" sz="2400">
                <a:solidFill>
                  <a:schemeClr val="accent2"/>
                </a:solidFill>
              </a:rPr>
              <a:t>swap(x,y);</a:t>
            </a:r>
            <a:endParaRPr kumimoji="1" lang="en-US" altLang="zh-CN" sz="2400"/>
          </a:p>
          <a:p>
            <a:pPr eaLnBrk="0" hangingPunct="0"/>
            <a:r>
              <a:rPr kumimoji="1" lang="en-US" altLang="zh-CN" sz="2400"/>
              <a:t>    printf("x=%d,y=%d\n",x,y);</a:t>
            </a:r>
          </a:p>
          <a:p>
            <a:pPr eaLnBrk="0" hangingPunct="0"/>
            <a:r>
              <a:rPr kumimoji="1" lang="en-US" altLang="zh-CN" sz="2400"/>
              <a:t>}</a:t>
            </a:r>
          </a:p>
          <a:p>
            <a:pPr eaLnBrk="0" hangingPunct="0"/>
            <a:r>
              <a:rPr kumimoji="1" lang="en-US" altLang="zh-CN" sz="2400"/>
              <a:t>swap(</a:t>
            </a:r>
            <a:r>
              <a:rPr kumimoji="1" lang="en-US" altLang="zh-CN" sz="2400">
                <a:solidFill>
                  <a:srgbClr val="0000FF"/>
                </a:solidFill>
              </a:rPr>
              <a:t>int a,int b</a:t>
            </a:r>
            <a:r>
              <a:rPr kumimoji="1" lang="en-US" altLang="zh-CN" sz="2400"/>
              <a:t>)</a:t>
            </a:r>
          </a:p>
          <a:p>
            <a:pPr eaLnBrk="0" hangingPunct="0"/>
            <a:r>
              <a:rPr kumimoji="1" lang="en-US" altLang="zh-CN" sz="2400"/>
              <a:t>{   int temp;</a:t>
            </a:r>
          </a:p>
          <a:p>
            <a:pPr eaLnBrk="0" hangingPunct="0"/>
            <a:r>
              <a:rPr kumimoji="1" lang="en-US" altLang="zh-CN" sz="2400"/>
              <a:t>    temp=a; a=b; b=temp;</a:t>
            </a:r>
          </a:p>
          <a:p>
            <a:pPr eaLnBrk="0" hangingPunct="0"/>
            <a:r>
              <a:rPr kumimoji="1" lang="en-US" altLang="zh-CN" sz="2400"/>
              <a:t>}</a:t>
            </a:r>
          </a:p>
        </p:txBody>
      </p:sp>
      <p:grpSp>
        <p:nvGrpSpPr>
          <p:cNvPr id="20" name="Group 33"/>
          <p:cNvGrpSpPr>
            <a:grpSpLocks/>
          </p:cNvGrpSpPr>
          <p:nvPr/>
        </p:nvGrpSpPr>
        <p:grpSpPr bwMode="auto">
          <a:xfrm>
            <a:off x="4892675" y="2514600"/>
            <a:ext cx="3987800" cy="1184275"/>
            <a:chOff x="3072" y="1488"/>
            <a:chExt cx="2512" cy="746"/>
          </a:xfrm>
        </p:grpSpPr>
        <p:sp>
          <p:nvSpPr>
            <p:cNvPr id="48150" name="Text Box 10"/>
            <p:cNvSpPr txBox="1">
              <a:spLocks noChangeArrowheads="1"/>
            </p:cNvSpPr>
            <p:nvPr/>
          </p:nvSpPr>
          <p:spPr bwMode="auto">
            <a:xfrm>
              <a:off x="3072" y="1776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zh-CN" altLang="en-US"/>
                <a:t>调用：</a:t>
              </a:r>
            </a:p>
          </p:txBody>
        </p:sp>
        <p:sp>
          <p:nvSpPr>
            <p:cNvPr id="48151" name="Text Box 11"/>
            <p:cNvSpPr txBox="1">
              <a:spLocks noChangeArrowheads="1"/>
            </p:cNvSpPr>
            <p:nvPr/>
          </p:nvSpPr>
          <p:spPr bwMode="auto">
            <a:xfrm>
              <a:off x="4494" y="1978"/>
              <a:ext cx="202" cy="256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/>
                <a:t>7</a:t>
              </a:r>
            </a:p>
          </p:txBody>
        </p:sp>
        <p:sp>
          <p:nvSpPr>
            <p:cNvPr id="48152" name="Text Box 12"/>
            <p:cNvSpPr txBox="1">
              <a:spLocks noChangeArrowheads="1"/>
            </p:cNvSpPr>
            <p:nvPr/>
          </p:nvSpPr>
          <p:spPr bwMode="auto">
            <a:xfrm>
              <a:off x="5280" y="1978"/>
              <a:ext cx="282" cy="256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/>
                <a:t>11</a:t>
              </a:r>
            </a:p>
          </p:txBody>
        </p:sp>
        <p:sp>
          <p:nvSpPr>
            <p:cNvPr id="48153" name="Text Box 13"/>
            <p:cNvSpPr txBox="1">
              <a:spLocks noChangeArrowheads="1"/>
            </p:cNvSpPr>
            <p:nvPr/>
          </p:nvSpPr>
          <p:spPr bwMode="auto">
            <a:xfrm>
              <a:off x="4202" y="1978"/>
              <a:ext cx="2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a:</a:t>
              </a:r>
            </a:p>
          </p:txBody>
        </p:sp>
        <p:sp>
          <p:nvSpPr>
            <p:cNvPr id="48154" name="Text Box 14"/>
            <p:cNvSpPr txBox="1">
              <a:spLocks noChangeArrowheads="1"/>
            </p:cNvSpPr>
            <p:nvPr/>
          </p:nvSpPr>
          <p:spPr bwMode="auto">
            <a:xfrm>
              <a:off x="4970" y="197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b:</a:t>
              </a:r>
            </a:p>
          </p:txBody>
        </p:sp>
        <p:sp>
          <p:nvSpPr>
            <p:cNvPr id="48155" name="Line 15"/>
            <p:cNvSpPr>
              <a:spLocks noChangeShapeType="1"/>
            </p:cNvSpPr>
            <p:nvPr/>
          </p:nvSpPr>
          <p:spPr bwMode="auto">
            <a:xfrm>
              <a:off x="4608" y="17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6" name="Line 16"/>
            <p:cNvSpPr>
              <a:spLocks noChangeShapeType="1"/>
            </p:cNvSpPr>
            <p:nvPr/>
          </p:nvSpPr>
          <p:spPr bwMode="auto">
            <a:xfrm>
              <a:off x="5424" y="17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7" name="Text Box 28"/>
            <p:cNvSpPr txBox="1">
              <a:spLocks noChangeArrowheads="1"/>
            </p:cNvSpPr>
            <p:nvPr/>
          </p:nvSpPr>
          <p:spPr bwMode="auto">
            <a:xfrm>
              <a:off x="4516" y="1488"/>
              <a:ext cx="202" cy="256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/>
                <a:t>7</a:t>
              </a:r>
            </a:p>
          </p:txBody>
        </p:sp>
        <p:sp>
          <p:nvSpPr>
            <p:cNvPr id="48158" name="Text Box 29"/>
            <p:cNvSpPr txBox="1">
              <a:spLocks noChangeArrowheads="1"/>
            </p:cNvSpPr>
            <p:nvPr/>
          </p:nvSpPr>
          <p:spPr bwMode="auto">
            <a:xfrm>
              <a:off x="5302" y="1488"/>
              <a:ext cx="282" cy="256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/>
                <a:t>11</a:t>
              </a:r>
            </a:p>
          </p:txBody>
        </p:sp>
        <p:sp>
          <p:nvSpPr>
            <p:cNvPr id="48159" name="Text Box 30"/>
            <p:cNvSpPr txBox="1">
              <a:spLocks noChangeArrowheads="1"/>
            </p:cNvSpPr>
            <p:nvPr/>
          </p:nvSpPr>
          <p:spPr bwMode="auto">
            <a:xfrm>
              <a:off x="4224" y="148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x:</a:t>
              </a:r>
            </a:p>
          </p:txBody>
        </p:sp>
        <p:sp>
          <p:nvSpPr>
            <p:cNvPr id="48160" name="Text Box 31"/>
            <p:cNvSpPr txBox="1">
              <a:spLocks noChangeArrowheads="1"/>
            </p:cNvSpPr>
            <p:nvPr/>
          </p:nvSpPr>
          <p:spPr bwMode="auto">
            <a:xfrm>
              <a:off x="4992" y="148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y:</a:t>
              </a:r>
            </a:p>
          </p:txBody>
        </p:sp>
      </p:grpSp>
      <p:grpSp>
        <p:nvGrpSpPr>
          <p:cNvPr id="33" name="Group 53"/>
          <p:cNvGrpSpPr>
            <a:grpSpLocks/>
          </p:cNvGrpSpPr>
          <p:nvPr/>
        </p:nvGrpSpPr>
        <p:grpSpPr bwMode="auto">
          <a:xfrm>
            <a:off x="4876800" y="3886200"/>
            <a:ext cx="4003675" cy="1836738"/>
            <a:chOff x="3072" y="2112"/>
            <a:chExt cx="2522" cy="1157"/>
          </a:xfrm>
        </p:grpSpPr>
        <p:sp>
          <p:nvSpPr>
            <p:cNvPr id="48136" name="Text Box 34"/>
            <p:cNvSpPr txBox="1">
              <a:spLocks noChangeArrowheads="1"/>
            </p:cNvSpPr>
            <p:nvPr/>
          </p:nvSpPr>
          <p:spPr bwMode="auto">
            <a:xfrm>
              <a:off x="3072" y="2169"/>
              <a:ext cx="4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swap:</a:t>
              </a:r>
            </a:p>
          </p:txBody>
        </p:sp>
        <p:sp>
          <p:nvSpPr>
            <p:cNvPr id="48137" name="Text Box 35"/>
            <p:cNvSpPr txBox="1">
              <a:spLocks noChangeArrowheads="1"/>
            </p:cNvSpPr>
            <p:nvPr/>
          </p:nvSpPr>
          <p:spPr bwMode="auto">
            <a:xfrm>
              <a:off x="4504" y="2112"/>
              <a:ext cx="202" cy="256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/>
                <a:t>7</a:t>
              </a:r>
            </a:p>
          </p:txBody>
        </p:sp>
        <p:sp>
          <p:nvSpPr>
            <p:cNvPr id="48138" name="Text Box 36"/>
            <p:cNvSpPr txBox="1">
              <a:spLocks noChangeArrowheads="1"/>
            </p:cNvSpPr>
            <p:nvPr/>
          </p:nvSpPr>
          <p:spPr bwMode="auto">
            <a:xfrm>
              <a:off x="5312" y="2112"/>
              <a:ext cx="282" cy="256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/>
                <a:t>11</a:t>
              </a:r>
            </a:p>
          </p:txBody>
        </p:sp>
        <p:sp>
          <p:nvSpPr>
            <p:cNvPr id="48139" name="Text Box 37"/>
            <p:cNvSpPr txBox="1">
              <a:spLocks noChangeArrowheads="1"/>
            </p:cNvSpPr>
            <p:nvPr/>
          </p:nvSpPr>
          <p:spPr bwMode="auto">
            <a:xfrm>
              <a:off x="4212" y="211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x:</a:t>
              </a:r>
            </a:p>
          </p:txBody>
        </p:sp>
        <p:sp>
          <p:nvSpPr>
            <p:cNvPr id="48140" name="Text Box 38"/>
            <p:cNvSpPr txBox="1">
              <a:spLocks noChangeArrowheads="1"/>
            </p:cNvSpPr>
            <p:nvPr/>
          </p:nvSpPr>
          <p:spPr bwMode="auto">
            <a:xfrm>
              <a:off x="5002" y="211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y:</a:t>
              </a:r>
            </a:p>
          </p:txBody>
        </p:sp>
        <p:sp>
          <p:nvSpPr>
            <p:cNvPr id="48141" name="Text Box 39"/>
            <p:cNvSpPr txBox="1">
              <a:spLocks noChangeArrowheads="1"/>
            </p:cNvSpPr>
            <p:nvPr/>
          </p:nvSpPr>
          <p:spPr bwMode="auto">
            <a:xfrm>
              <a:off x="4504" y="2592"/>
              <a:ext cx="282" cy="256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/>
                <a:t>11</a:t>
              </a:r>
            </a:p>
          </p:txBody>
        </p:sp>
        <p:sp>
          <p:nvSpPr>
            <p:cNvPr id="48142" name="Text Box 40"/>
            <p:cNvSpPr txBox="1">
              <a:spLocks noChangeArrowheads="1"/>
            </p:cNvSpPr>
            <p:nvPr/>
          </p:nvSpPr>
          <p:spPr bwMode="auto">
            <a:xfrm>
              <a:off x="5352" y="2592"/>
              <a:ext cx="202" cy="256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/>
                <a:t>7</a:t>
              </a:r>
            </a:p>
          </p:txBody>
        </p:sp>
        <p:sp>
          <p:nvSpPr>
            <p:cNvPr id="48143" name="Text Box 41"/>
            <p:cNvSpPr txBox="1">
              <a:spLocks noChangeArrowheads="1"/>
            </p:cNvSpPr>
            <p:nvPr/>
          </p:nvSpPr>
          <p:spPr bwMode="auto">
            <a:xfrm>
              <a:off x="4212" y="2592"/>
              <a:ext cx="2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a:</a:t>
              </a:r>
            </a:p>
          </p:txBody>
        </p:sp>
        <p:sp>
          <p:nvSpPr>
            <p:cNvPr id="48144" name="Text Box 42"/>
            <p:cNvSpPr txBox="1">
              <a:spLocks noChangeArrowheads="1"/>
            </p:cNvSpPr>
            <p:nvPr/>
          </p:nvSpPr>
          <p:spPr bwMode="auto">
            <a:xfrm>
              <a:off x="5002" y="259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b:</a:t>
              </a:r>
            </a:p>
          </p:txBody>
        </p:sp>
        <p:sp>
          <p:nvSpPr>
            <p:cNvPr id="48145" name="Text Box 46"/>
            <p:cNvSpPr txBox="1">
              <a:spLocks noChangeArrowheads="1"/>
            </p:cNvSpPr>
            <p:nvPr/>
          </p:nvSpPr>
          <p:spPr bwMode="auto">
            <a:xfrm>
              <a:off x="4904" y="2975"/>
              <a:ext cx="291" cy="256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kumimoji="1" lang="zh-CN" altLang="zh-CN"/>
            </a:p>
          </p:txBody>
        </p:sp>
        <p:sp>
          <p:nvSpPr>
            <p:cNvPr id="48146" name="Text Box 47"/>
            <p:cNvSpPr txBox="1">
              <a:spLocks noChangeArrowheads="1"/>
            </p:cNvSpPr>
            <p:nvPr/>
          </p:nvSpPr>
          <p:spPr bwMode="auto">
            <a:xfrm>
              <a:off x="4372" y="3019"/>
              <a:ext cx="4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en-US" altLang="zh-CN"/>
                <a:t>temp</a:t>
              </a:r>
            </a:p>
          </p:txBody>
        </p:sp>
        <p:cxnSp>
          <p:nvCxnSpPr>
            <p:cNvPr id="48147" name="AutoShape 50"/>
            <p:cNvCxnSpPr>
              <a:cxnSpLocks noChangeShapeType="1"/>
              <a:stCxn id="48141" idx="2"/>
              <a:endCxn id="48145" idx="1"/>
            </p:cNvCxnSpPr>
            <p:nvPr/>
          </p:nvCxnSpPr>
          <p:spPr bwMode="auto">
            <a:xfrm rot="16200000" flipH="1">
              <a:off x="4647" y="2846"/>
              <a:ext cx="255" cy="2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8148" name="AutoShape 51"/>
            <p:cNvCxnSpPr>
              <a:cxnSpLocks noChangeShapeType="1"/>
              <a:stCxn id="48145" idx="3"/>
              <a:endCxn id="48142" idx="2"/>
            </p:cNvCxnSpPr>
            <p:nvPr/>
          </p:nvCxnSpPr>
          <p:spPr bwMode="auto">
            <a:xfrm flipV="1">
              <a:off x="5195" y="2848"/>
              <a:ext cx="258" cy="25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8149" name="AutoShape 52"/>
            <p:cNvCxnSpPr>
              <a:cxnSpLocks noChangeShapeType="1"/>
              <a:stCxn id="48142" idx="1"/>
              <a:endCxn id="48141" idx="3"/>
            </p:cNvCxnSpPr>
            <p:nvPr/>
          </p:nvCxnSpPr>
          <p:spPr bwMode="auto">
            <a:xfrm flipH="1">
              <a:off x="4786" y="2720"/>
              <a:ext cx="56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48" name="圆角矩形 47"/>
          <p:cNvSpPr/>
          <p:nvPr/>
        </p:nvSpPr>
        <p:spPr>
          <a:xfrm>
            <a:off x="381000" y="1219200"/>
            <a:ext cx="1905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参数值传递示例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utoUpdateAnimBg="0"/>
      <p:bldP spid="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1.4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函数参数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8229600" cy="4267200"/>
          </a:xfrm>
        </p:spPr>
        <p:txBody>
          <a:bodyPr/>
          <a:lstStyle/>
          <a:p>
            <a:pPr lvl="2" eaLnBrk="1" hangingPunct="1">
              <a:lnSpc>
                <a:spcPct val="80000"/>
              </a:lnSpc>
            </a:pPr>
            <a:r>
              <a:rPr lang="zh-CN" altLang="en-US" smtClean="0">
                <a:solidFill>
                  <a:srgbClr val="0000FF"/>
                </a:solidFill>
              </a:rPr>
              <a:t>地址传递</a:t>
            </a:r>
            <a:endParaRPr lang="zh-CN" altLang="en-US" smtClean="0"/>
          </a:p>
          <a:p>
            <a:pPr lvl="3" eaLnBrk="1" hangingPunct="1">
              <a:lnSpc>
                <a:spcPct val="80000"/>
              </a:lnSpc>
            </a:pPr>
            <a:r>
              <a:rPr lang="zh-CN" altLang="en-US" sz="2400" smtClean="0"/>
              <a:t>方式：函数调用时，将数据的</a:t>
            </a:r>
            <a:r>
              <a:rPr lang="zh-CN" altLang="en-US" sz="2400" smtClean="0">
                <a:solidFill>
                  <a:schemeClr val="hlink"/>
                </a:solidFill>
              </a:rPr>
              <a:t>存储地址</a:t>
            </a:r>
            <a:r>
              <a:rPr lang="zh-CN" altLang="en-US" sz="2400" smtClean="0"/>
              <a:t>作为参数传递给形参</a:t>
            </a:r>
          </a:p>
          <a:p>
            <a:pPr lvl="3" eaLnBrk="1" hangingPunct="1">
              <a:lnSpc>
                <a:spcPct val="80000"/>
              </a:lnSpc>
            </a:pPr>
            <a:r>
              <a:rPr lang="zh-CN" altLang="en-US" sz="2400" smtClean="0"/>
              <a:t>特点：</a:t>
            </a:r>
          </a:p>
          <a:p>
            <a:pPr lvl="4" eaLnBrk="1" hangingPunct="1">
              <a:lnSpc>
                <a:spcPct val="80000"/>
              </a:lnSpc>
            </a:pPr>
            <a:r>
              <a:rPr lang="zh-CN" altLang="en-US" sz="2400" smtClean="0"/>
              <a:t>形参与实参指向</a:t>
            </a:r>
            <a:r>
              <a:rPr lang="zh-CN" altLang="en-US" sz="2400" smtClean="0">
                <a:solidFill>
                  <a:schemeClr val="hlink"/>
                </a:solidFill>
              </a:rPr>
              <a:t>同样</a:t>
            </a:r>
            <a:r>
              <a:rPr lang="zh-CN" altLang="en-US" sz="2400" smtClean="0"/>
              <a:t>的存储单元</a:t>
            </a:r>
          </a:p>
          <a:p>
            <a:pPr lvl="4" eaLnBrk="1" hangingPunct="1">
              <a:lnSpc>
                <a:spcPct val="80000"/>
              </a:lnSpc>
            </a:pPr>
            <a:r>
              <a:rPr lang="zh-CN" altLang="en-US" sz="2400" smtClean="0">
                <a:solidFill>
                  <a:schemeClr val="hlink"/>
                </a:solidFill>
              </a:rPr>
              <a:t>“双向”</a:t>
            </a:r>
            <a:r>
              <a:rPr lang="zh-CN" altLang="en-US" sz="2400" smtClean="0"/>
              <a:t>传递</a:t>
            </a:r>
          </a:p>
          <a:p>
            <a:pPr lvl="4" eaLnBrk="1" hangingPunct="1">
              <a:lnSpc>
                <a:spcPct val="80000"/>
              </a:lnSpc>
            </a:pPr>
            <a:r>
              <a:rPr lang="zh-CN" altLang="en-US" sz="2400" smtClean="0"/>
              <a:t>实参和形参必须是</a:t>
            </a:r>
            <a:r>
              <a:rPr lang="zh-CN" altLang="en-US" sz="2400" smtClean="0">
                <a:solidFill>
                  <a:schemeClr val="hlink"/>
                </a:solidFill>
              </a:rPr>
              <a:t>地址</a:t>
            </a:r>
            <a:r>
              <a:rPr lang="zh-CN" altLang="en-US" sz="2400" smtClean="0"/>
              <a:t>常量或变量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mtClean="0"/>
              <a:t>地址传递的作用</a:t>
            </a:r>
          </a:p>
          <a:p>
            <a:pPr lvl="3" eaLnBrk="1" hangingPunct="1">
              <a:lnSpc>
                <a:spcPct val="80000"/>
              </a:lnSpc>
            </a:pPr>
            <a:r>
              <a:rPr lang="zh-CN" altLang="en-US" sz="2400" smtClean="0"/>
              <a:t>减少函数调用开销</a:t>
            </a:r>
            <a:r>
              <a:rPr lang="en-US" altLang="zh-CN" sz="2400" smtClean="0"/>
              <a:t>,</a:t>
            </a:r>
            <a:r>
              <a:rPr lang="zh-CN" altLang="en-US" sz="2400" smtClean="0"/>
              <a:t>如果一个大结构用地址传递</a:t>
            </a:r>
            <a:r>
              <a:rPr lang="en-US" altLang="zh-CN" sz="2400" smtClean="0"/>
              <a:t>,</a:t>
            </a:r>
            <a:r>
              <a:rPr lang="zh-CN" altLang="en-US" sz="2400" smtClean="0"/>
              <a:t>会大大节约开销</a:t>
            </a:r>
          </a:p>
          <a:p>
            <a:pPr lvl="3" eaLnBrk="1" hangingPunct="1">
              <a:lnSpc>
                <a:spcPct val="80000"/>
              </a:lnSpc>
            </a:pPr>
            <a:r>
              <a:rPr lang="zh-CN" altLang="en-US" sz="2400" smtClean="0"/>
              <a:t>可以返回多个返回值</a:t>
            </a:r>
            <a:r>
              <a:rPr lang="en-US" altLang="zh-CN" sz="2400" smtClean="0"/>
              <a:t>,</a:t>
            </a:r>
            <a:r>
              <a:rPr lang="zh-CN" altLang="en-US" sz="2400" smtClean="0"/>
              <a:t>函数</a:t>
            </a:r>
            <a:r>
              <a:rPr lang="en-US" altLang="zh-CN" sz="2400" smtClean="0"/>
              <a:t>return</a:t>
            </a:r>
            <a:r>
              <a:rPr lang="zh-CN" altLang="en-US" sz="2400" smtClean="0"/>
              <a:t>只能返回一个值</a:t>
            </a:r>
            <a:r>
              <a:rPr lang="en-US" altLang="zh-CN" sz="2400" smtClean="0"/>
              <a:t>,</a:t>
            </a:r>
            <a:r>
              <a:rPr lang="zh-CN" altLang="en-US" sz="2400" smtClean="0"/>
              <a:t>如果是多个</a:t>
            </a:r>
            <a:r>
              <a:rPr lang="en-US" altLang="zh-CN" sz="2400" smtClean="0"/>
              <a:t>,</a:t>
            </a:r>
            <a:r>
              <a:rPr lang="zh-CN" altLang="en-US" sz="2400" smtClean="0"/>
              <a:t>必须要放在函数参数当中</a:t>
            </a:r>
            <a:r>
              <a:rPr lang="en-US" altLang="zh-CN" sz="2400" smtClean="0"/>
              <a:t>,</a:t>
            </a:r>
            <a:r>
              <a:rPr lang="zh-CN" altLang="en-US" sz="2400" smtClean="0"/>
              <a:t>作值传递</a:t>
            </a:r>
            <a:r>
              <a:rPr lang="en-US" altLang="zh-CN" sz="2400" smtClean="0"/>
              <a:t>.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81000" y="1219200"/>
            <a:ext cx="1905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参数地址传递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 autoUpdateAnimBg="0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1.4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函数参数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85800" y="1811338"/>
            <a:ext cx="4159250" cy="489426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400"/>
              <a:t>swap(int *p1, int *p2)</a:t>
            </a:r>
          </a:p>
          <a:p>
            <a:pPr eaLnBrk="0" hangingPunct="0"/>
            <a:r>
              <a:rPr kumimoji="1" lang="en-US" altLang="zh-CN" sz="2400"/>
              <a:t>{   </a:t>
            </a:r>
          </a:p>
          <a:p>
            <a:pPr eaLnBrk="0" hangingPunct="0"/>
            <a:r>
              <a:rPr kumimoji="1" lang="en-US" altLang="zh-CN" sz="2400"/>
              <a:t>     int p;</a:t>
            </a:r>
          </a:p>
          <a:p>
            <a:pPr eaLnBrk="0" hangingPunct="0"/>
            <a:r>
              <a:rPr kumimoji="1" lang="en-US" altLang="zh-CN" sz="2400"/>
              <a:t>     p=*p1;  *p1=*p2;  *p2=p;</a:t>
            </a:r>
          </a:p>
          <a:p>
            <a:pPr eaLnBrk="0" hangingPunct="0"/>
            <a:r>
              <a:rPr kumimoji="1" lang="en-US" altLang="zh-CN" sz="2400"/>
              <a:t>}</a:t>
            </a:r>
          </a:p>
          <a:p>
            <a:pPr eaLnBrk="0" hangingPunct="0"/>
            <a:r>
              <a:rPr kumimoji="1" lang="en-US" altLang="zh-CN" sz="2400"/>
              <a:t>main()</a:t>
            </a:r>
          </a:p>
          <a:p>
            <a:pPr eaLnBrk="0" hangingPunct="0"/>
            <a:r>
              <a:rPr kumimoji="1" lang="en-US" altLang="zh-CN" sz="2400"/>
              <a:t>{   int a,b;</a:t>
            </a:r>
          </a:p>
          <a:p>
            <a:pPr eaLnBrk="0" hangingPunct="0"/>
            <a:r>
              <a:rPr kumimoji="1" lang="en-US" altLang="zh-CN" sz="2400"/>
              <a:t>    scanf("%d,%d",&amp;a,&amp;b);</a:t>
            </a:r>
          </a:p>
          <a:p>
            <a:pPr eaLnBrk="0" hangingPunct="0"/>
            <a:r>
              <a:rPr kumimoji="1" lang="en-US" altLang="zh-CN" sz="2400"/>
              <a:t>    printf(“a=%d,b=%d\n”,a,b);</a:t>
            </a:r>
          </a:p>
          <a:p>
            <a:pPr eaLnBrk="0" hangingPunct="0"/>
            <a:r>
              <a:rPr kumimoji="1" lang="en-US" altLang="zh-CN" sz="2400"/>
              <a:t>    printf(“swapped:\n”);</a:t>
            </a:r>
          </a:p>
          <a:p>
            <a:pPr eaLnBrk="0" hangingPunct="0"/>
            <a:r>
              <a:rPr kumimoji="1" lang="en-US" altLang="zh-CN" sz="2400"/>
              <a:t>    swap(&amp;a,&amp;b);</a:t>
            </a:r>
          </a:p>
          <a:p>
            <a:pPr eaLnBrk="0" hangingPunct="0"/>
            <a:r>
              <a:rPr kumimoji="1" lang="en-US" altLang="zh-CN" sz="2400"/>
              <a:t>    printf(”a=%d,b=%d\n",a,b);</a:t>
            </a:r>
          </a:p>
          <a:p>
            <a:pPr eaLnBrk="0" hangingPunct="0"/>
            <a:r>
              <a:rPr kumimoji="1" lang="en-US" altLang="zh-CN" sz="2400"/>
              <a:t>}</a:t>
            </a:r>
          </a:p>
        </p:txBody>
      </p:sp>
      <p:grpSp>
        <p:nvGrpSpPr>
          <p:cNvPr id="111" name="Group 124"/>
          <p:cNvGrpSpPr>
            <a:grpSpLocks/>
          </p:cNvGrpSpPr>
          <p:nvPr/>
        </p:nvGrpSpPr>
        <p:grpSpPr bwMode="auto">
          <a:xfrm>
            <a:off x="5105400" y="1295400"/>
            <a:ext cx="3276600" cy="674688"/>
            <a:chOff x="3312" y="432"/>
            <a:chExt cx="2064" cy="425"/>
          </a:xfrm>
        </p:grpSpPr>
        <p:grpSp>
          <p:nvGrpSpPr>
            <p:cNvPr id="50223" name="Group 78"/>
            <p:cNvGrpSpPr>
              <a:grpSpLocks/>
            </p:cNvGrpSpPr>
            <p:nvPr/>
          </p:nvGrpSpPr>
          <p:grpSpPr bwMode="auto">
            <a:xfrm>
              <a:off x="4080" y="432"/>
              <a:ext cx="434" cy="415"/>
              <a:chOff x="5088" y="250"/>
              <a:chExt cx="434" cy="415"/>
            </a:xfrm>
          </p:grpSpPr>
          <p:sp>
            <p:nvSpPr>
              <p:cNvPr id="50228" name="Text Box 68"/>
              <p:cNvSpPr txBox="1">
                <a:spLocks noChangeArrowheads="1"/>
              </p:cNvSpPr>
              <p:nvPr/>
            </p:nvSpPr>
            <p:spPr bwMode="auto">
              <a:xfrm>
                <a:off x="5252" y="2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kumimoji="1" lang="en-US" altLang="zh-CN"/>
                  <a:t>a</a:t>
                </a:r>
              </a:p>
            </p:txBody>
          </p:sp>
          <p:sp>
            <p:nvSpPr>
              <p:cNvPr id="50229" name="Rectangle 70"/>
              <p:cNvSpPr>
                <a:spLocks noChangeArrowheads="1"/>
              </p:cNvSpPr>
              <p:nvPr/>
            </p:nvSpPr>
            <p:spPr bwMode="auto">
              <a:xfrm>
                <a:off x="5088" y="432"/>
                <a:ext cx="434" cy="2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kumimoji="1" lang="en-US" altLang="zh-CN"/>
                  <a:t>5</a:t>
                </a:r>
              </a:p>
            </p:txBody>
          </p:sp>
        </p:grpSp>
        <p:grpSp>
          <p:nvGrpSpPr>
            <p:cNvPr id="50224" name="Group 79"/>
            <p:cNvGrpSpPr>
              <a:grpSpLocks/>
            </p:cNvGrpSpPr>
            <p:nvPr/>
          </p:nvGrpSpPr>
          <p:grpSpPr bwMode="auto">
            <a:xfrm>
              <a:off x="4942" y="432"/>
              <a:ext cx="434" cy="425"/>
              <a:chOff x="5057" y="773"/>
              <a:chExt cx="434" cy="425"/>
            </a:xfrm>
          </p:grpSpPr>
          <p:sp>
            <p:nvSpPr>
              <p:cNvPr id="50226" name="Rectangle 72"/>
              <p:cNvSpPr>
                <a:spLocks noChangeArrowheads="1"/>
              </p:cNvSpPr>
              <p:nvPr/>
            </p:nvSpPr>
            <p:spPr bwMode="auto">
              <a:xfrm>
                <a:off x="5057" y="965"/>
                <a:ext cx="434" cy="2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kumimoji="1" lang="en-US" altLang="zh-CN"/>
                  <a:t>9</a:t>
                </a:r>
              </a:p>
            </p:txBody>
          </p:sp>
          <p:sp>
            <p:nvSpPr>
              <p:cNvPr id="50227" name="Text Box 74"/>
              <p:cNvSpPr txBox="1">
                <a:spLocks noChangeArrowheads="1"/>
              </p:cNvSpPr>
              <p:nvPr/>
            </p:nvSpPr>
            <p:spPr bwMode="auto">
              <a:xfrm>
                <a:off x="5224" y="773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kumimoji="1" lang="en-US" altLang="zh-CN"/>
                  <a:t>b</a:t>
                </a:r>
              </a:p>
            </p:txBody>
          </p:sp>
        </p:grpSp>
        <p:sp>
          <p:nvSpPr>
            <p:cNvPr id="50225" name="Text Box 77"/>
            <p:cNvSpPr txBox="1">
              <a:spLocks noChangeArrowheads="1"/>
            </p:cNvSpPr>
            <p:nvPr/>
          </p:nvSpPr>
          <p:spPr bwMode="auto">
            <a:xfrm>
              <a:off x="3312" y="528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zh-CN" altLang="en-US"/>
                <a:t>调前：</a:t>
              </a:r>
            </a:p>
          </p:txBody>
        </p:sp>
      </p:grpSp>
      <p:grpSp>
        <p:nvGrpSpPr>
          <p:cNvPr id="119" name="Group 105"/>
          <p:cNvGrpSpPr>
            <a:grpSpLocks/>
          </p:cNvGrpSpPr>
          <p:nvPr/>
        </p:nvGrpSpPr>
        <p:grpSpPr bwMode="auto">
          <a:xfrm>
            <a:off x="4953000" y="1981200"/>
            <a:ext cx="3432175" cy="1674813"/>
            <a:chOff x="3216" y="960"/>
            <a:chExt cx="2162" cy="1055"/>
          </a:xfrm>
        </p:grpSpPr>
        <p:grpSp>
          <p:nvGrpSpPr>
            <p:cNvPr id="50208" name="Group 99"/>
            <p:cNvGrpSpPr>
              <a:grpSpLocks/>
            </p:cNvGrpSpPr>
            <p:nvPr/>
          </p:nvGrpSpPr>
          <p:grpSpPr bwMode="auto">
            <a:xfrm>
              <a:off x="4944" y="1008"/>
              <a:ext cx="434" cy="421"/>
              <a:chOff x="5040" y="1252"/>
              <a:chExt cx="434" cy="421"/>
            </a:xfrm>
          </p:grpSpPr>
          <p:sp>
            <p:nvSpPr>
              <p:cNvPr id="50221" name="Text Box 84"/>
              <p:cNvSpPr txBox="1">
                <a:spLocks noChangeArrowheads="1"/>
              </p:cNvSpPr>
              <p:nvPr/>
            </p:nvSpPr>
            <p:spPr bwMode="auto">
              <a:xfrm>
                <a:off x="5186" y="1252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kumimoji="1" lang="en-US" altLang="zh-CN"/>
                  <a:t>a</a:t>
                </a:r>
              </a:p>
            </p:txBody>
          </p:sp>
          <p:sp>
            <p:nvSpPr>
              <p:cNvPr id="50222" name="Rectangle 86"/>
              <p:cNvSpPr>
                <a:spLocks noChangeArrowheads="1"/>
              </p:cNvSpPr>
              <p:nvPr/>
            </p:nvSpPr>
            <p:spPr bwMode="auto">
              <a:xfrm>
                <a:off x="5040" y="1440"/>
                <a:ext cx="434" cy="2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kumimoji="1" lang="en-US" altLang="zh-CN"/>
                  <a:t>5</a:t>
                </a:r>
              </a:p>
            </p:txBody>
          </p:sp>
        </p:grpSp>
        <p:grpSp>
          <p:nvGrpSpPr>
            <p:cNvPr id="50209" name="Group 100"/>
            <p:cNvGrpSpPr>
              <a:grpSpLocks/>
            </p:cNvGrpSpPr>
            <p:nvPr/>
          </p:nvGrpSpPr>
          <p:grpSpPr bwMode="auto">
            <a:xfrm>
              <a:off x="4944" y="1584"/>
              <a:ext cx="434" cy="431"/>
              <a:chOff x="5073" y="2153"/>
              <a:chExt cx="434" cy="431"/>
            </a:xfrm>
          </p:grpSpPr>
          <p:sp>
            <p:nvSpPr>
              <p:cNvPr id="50219" name="Rectangle 88"/>
              <p:cNvSpPr>
                <a:spLocks noChangeArrowheads="1"/>
              </p:cNvSpPr>
              <p:nvPr/>
            </p:nvSpPr>
            <p:spPr bwMode="auto">
              <a:xfrm>
                <a:off x="5073" y="2351"/>
                <a:ext cx="434" cy="2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kumimoji="1" lang="en-US" altLang="zh-CN"/>
                  <a:t>9</a:t>
                </a:r>
              </a:p>
            </p:txBody>
          </p:sp>
          <p:sp>
            <p:nvSpPr>
              <p:cNvPr id="50220" name="Text Box 90"/>
              <p:cNvSpPr txBox="1">
                <a:spLocks noChangeArrowheads="1"/>
              </p:cNvSpPr>
              <p:nvPr/>
            </p:nvSpPr>
            <p:spPr bwMode="auto">
              <a:xfrm>
                <a:off x="5190" y="2153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kumimoji="1" lang="en-US" altLang="zh-CN"/>
                  <a:t>b</a:t>
                </a:r>
              </a:p>
            </p:txBody>
          </p:sp>
        </p:grpSp>
        <p:sp>
          <p:nvSpPr>
            <p:cNvPr id="50210" name="Text Box 93"/>
            <p:cNvSpPr txBox="1">
              <a:spLocks noChangeArrowheads="1"/>
            </p:cNvSpPr>
            <p:nvPr/>
          </p:nvSpPr>
          <p:spPr bwMode="auto">
            <a:xfrm>
              <a:off x="3216" y="1440"/>
              <a:ext cx="7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zh-CN" altLang="en-US"/>
                <a:t>调</a:t>
              </a:r>
              <a:r>
                <a:rPr kumimoji="1" lang="en-US" altLang="zh-CN"/>
                <a:t>swap</a:t>
              </a:r>
              <a:r>
                <a:rPr kumimoji="1" lang="zh-CN" altLang="en-US"/>
                <a:t>：</a:t>
              </a:r>
            </a:p>
          </p:txBody>
        </p:sp>
        <p:grpSp>
          <p:nvGrpSpPr>
            <p:cNvPr id="50211" name="Group 102"/>
            <p:cNvGrpSpPr>
              <a:grpSpLocks/>
            </p:cNvGrpSpPr>
            <p:nvPr/>
          </p:nvGrpSpPr>
          <p:grpSpPr bwMode="auto">
            <a:xfrm>
              <a:off x="4078" y="960"/>
              <a:ext cx="445" cy="469"/>
              <a:chOff x="4078" y="960"/>
              <a:chExt cx="445" cy="469"/>
            </a:xfrm>
          </p:grpSpPr>
          <p:sp>
            <p:nvSpPr>
              <p:cNvPr id="50217" name="Text Box 81"/>
              <p:cNvSpPr txBox="1">
                <a:spLocks noChangeArrowheads="1"/>
              </p:cNvSpPr>
              <p:nvPr/>
            </p:nvSpPr>
            <p:spPr bwMode="auto">
              <a:xfrm>
                <a:off x="4247" y="960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kumimoji="1" lang="en-US" altLang="zh-CN"/>
                  <a:t>p1</a:t>
                </a:r>
              </a:p>
            </p:txBody>
          </p:sp>
          <p:sp>
            <p:nvSpPr>
              <p:cNvPr id="50218" name="Rectangle 94"/>
              <p:cNvSpPr>
                <a:spLocks noChangeArrowheads="1"/>
              </p:cNvSpPr>
              <p:nvPr/>
            </p:nvSpPr>
            <p:spPr bwMode="auto">
              <a:xfrm>
                <a:off x="4078" y="1200"/>
                <a:ext cx="434" cy="22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kumimoji="1" lang="en-US" altLang="zh-CN"/>
                  <a:t>&amp;a</a:t>
                </a:r>
              </a:p>
            </p:txBody>
          </p:sp>
        </p:grpSp>
        <p:grpSp>
          <p:nvGrpSpPr>
            <p:cNvPr id="50212" name="Group 101"/>
            <p:cNvGrpSpPr>
              <a:grpSpLocks/>
            </p:cNvGrpSpPr>
            <p:nvPr/>
          </p:nvGrpSpPr>
          <p:grpSpPr bwMode="auto">
            <a:xfrm>
              <a:off x="4078" y="1536"/>
              <a:ext cx="442" cy="473"/>
              <a:chOff x="4082" y="1927"/>
              <a:chExt cx="442" cy="473"/>
            </a:xfrm>
          </p:grpSpPr>
          <p:sp>
            <p:nvSpPr>
              <p:cNvPr id="50215" name="Rectangle 96"/>
              <p:cNvSpPr>
                <a:spLocks noChangeArrowheads="1"/>
              </p:cNvSpPr>
              <p:nvPr/>
            </p:nvSpPr>
            <p:spPr bwMode="auto">
              <a:xfrm>
                <a:off x="4082" y="2167"/>
                <a:ext cx="434" cy="2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kumimoji="1" lang="en-US" altLang="zh-CN"/>
                  <a:t>&amp;b</a:t>
                </a:r>
              </a:p>
            </p:txBody>
          </p:sp>
          <p:sp>
            <p:nvSpPr>
              <p:cNvPr id="50216" name="Text Box 97"/>
              <p:cNvSpPr txBox="1">
                <a:spLocks noChangeArrowheads="1"/>
              </p:cNvSpPr>
              <p:nvPr/>
            </p:nvSpPr>
            <p:spPr bwMode="auto">
              <a:xfrm>
                <a:off x="4248" y="1927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kumimoji="1" lang="en-US" altLang="zh-CN"/>
                  <a:t>p2</a:t>
                </a:r>
              </a:p>
            </p:txBody>
          </p:sp>
        </p:grpSp>
        <p:sp>
          <p:nvSpPr>
            <p:cNvPr id="50213" name="Line 103"/>
            <p:cNvSpPr>
              <a:spLocks noChangeShapeType="1"/>
            </p:cNvSpPr>
            <p:nvPr/>
          </p:nvSpPr>
          <p:spPr bwMode="auto">
            <a:xfrm>
              <a:off x="4608" y="12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4" name="Line 104"/>
            <p:cNvSpPr>
              <a:spLocks noChangeShapeType="1"/>
            </p:cNvSpPr>
            <p:nvPr/>
          </p:nvSpPr>
          <p:spPr bwMode="auto">
            <a:xfrm>
              <a:off x="4608" y="18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5" name="Group 123"/>
          <p:cNvGrpSpPr>
            <a:grpSpLocks/>
          </p:cNvGrpSpPr>
          <p:nvPr/>
        </p:nvGrpSpPr>
        <p:grpSpPr bwMode="auto">
          <a:xfrm>
            <a:off x="5105400" y="3657600"/>
            <a:ext cx="3298825" cy="1674813"/>
            <a:chOff x="3300" y="2016"/>
            <a:chExt cx="2078" cy="1055"/>
          </a:xfrm>
        </p:grpSpPr>
        <p:grpSp>
          <p:nvGrpSpPr>
            <p:cNvPr id="50191" name="Group 106"/>
            <p:cNvGrpSpPr>
              <a:grpSpLocks/>
            </p:cNvGrpSpPr>
            <p:nvPr/>
          </p:nvGrpSpPr>
          <p:grpSpPr bwMode="auto">
            <a:xfrm>
              <a:off x="3300" y="2016"/>
              <a:ext cx="2078" cy="1055"/>
              <a:chOff x="3300" y="960"/>
              <a:chExt cx="2078" cy="1055"/>
            </a:xfrm>
          </p:grpSpPr>
          <p:grpSp>
            <p:nvGrpSpPr>
              <p:cNvPr id="50193" name="Group 107"/>
              <p:cNvGrpSpPr>
                <a:grpSpLocks/>
              </p:cNvGrpSpPr>
              <p:nvPr/>
            </p:nvGrpSpPr>
            <p:grpSpPr bwMode="auto">
              <a:xfrm>
                <a:off x="4944" y="1008"/>
                <a:ext cx="434" cy="421"/>
                <a:chOff x="5040" y="1252"/>
                <a:chExt cx="434" cy="421"/>
              </a:xfrm>
            </p:grpSpPr>
            <p:sp>
              <p:nvSpPr>
                <p:cNvPr id="50206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5186" y="1252"/>
                  <a:ext cx="18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eaLnBrk="0" hangingPunct="0"/>
                  <a:r>
                    <a:rPr kumimoji="1" lang="en-US" altLang="zh-CN"/>
                    <a:t>a</a:t>
                  </a:r>
                </a:p>
              </p:txBody>
            </p:sp>
            <p:sp>
              <p:nvSpPr>
                <p:cNvPr id="50207" name="Rectangle 109"/>
                <p:cNvSpPr>
                  <a:spLocks noChangeArrowheads="1"/>
                </p:cNvSpPr>
                <p:nvPr/>
              </p:nvSpPr>
              <p:spPr bwMode="auto">
                <a:xfrm>
                  <a:off x="5040" y="1440"/>
                  <a:ext cx="434" cy="23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r>
                    <a:rPr kumimoji="1" lang="en-US" altLang="zh-CN"/>
                    <a:t>9</a:t>
                  </a:r>
                </a:p>
              </p:txBody>
            </p:sp>
          </p:grpSp>
          <p:grpSp>
            <p:nvGrpSpPr>
              <p:cNvPr id="50194" name="Group 110"/>
              <p:cNvGrpSpPr>
                <a:grpSpLocks/>
              </p:cNvGrpSpPr>
              <p:nvPr/>
            </p:nvGrpSpPr>
            <p:grpSpPr bwMode="auto">
              <a:xfrm>
                <a:off x="4944" y="1584"/>
                <a:ext cx="434" cy="431"/>
                <a:chOff x="5073" y="2153"/>
                <a:chExt cx="434" cy="431"/>
              </a:xfrm>
            </p:grpSpPr>
            <p:sp>
              <p:nvSpPr>
                <p:cNvPr id="50204" name="Rectangle 111"/>
                <p:cNvSpPr>
                  <a:spLocks noChangeArrowheads="1"/>
                </p:cNvSpPr>
                <p:nvPr/>
              </p:nvSpPr>
              <p:spPr bwMode="auto">
                <a:xfrm>
                  <a:off x="5073" y="2351"/>
                  <a:ext cx="434" cy="23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r>
                    <a:rPr kumimoji="1" lang="en-US" altLang="zh-CN"/>
                    <a:t>5</a:t>
                  </a:r>
                </a:p>
              </p:txBody>
            </p:sp>
            <p:sp>
              <p:nvSpPr>
                <p:cNvPr id="50205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5190" y="2153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eaLnBrk="0" hangingPunct="0"/>
                  <a:r>
                    <a:rPr kumimoji="1" lang="en-US" altLang="zh-CN"/>
                    <a:t>b</a:t>
                  </a:r>
                </a:p>
              </p:txBody>
            </p:sp>
          </p:grpSp>
          <p:sp>
            <p:nvSpPr>
              <p:cNvPr id="50195" name="Text Box 113"/>
              <p:cNvSpPr txBox="1">
                <a:spLocks noChangeArrowheads="1"/>
              </p:cNvSpPr>
              <p:nvPr/>
            </p:nvSpPr>
            <p:spPr bwMode="auto">
              <a:xfrm>
                <a:off x="3300" y="1440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kumimoji="1" lang="zh-CN" altLang="en-US"/>
                  <a:t>交换：</a:t>
                </a:r>
              </a:p>
            </p:txBody>
          </p:sp>
          <p:grpSp>
            <p:nvGrpSpPr>
              <p:cNvPr id="50196" name="Group 114"/>
              <p:cNvGrpSpPr>
                <a:grpSpLocks/>
              </p:cNvGrpSpPr>
              <p:nvPr/>
            </p:nvGrpSpPr>
            <p:grpSpPr bwMode="auto">
              <a:xfrm>
                <a:off x="4078" y="960"/>
                <a:ext cx="445" cy="469"/>
                <a:chOff x="4078" y="960"/>
                <a:chExt cx="445" cy="469"/>
              </a:xfrm>
            </p:grpSpPr>
            <p:sp>
              <p:nvSpPr>
                <p:cNvPr id="50202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4247" y="960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eaLnBrk="0" hangingPunct="0"/>
                  <a:r>
                    <a:rPr kumimoji="1" lang="en-US" altLang="zh-CN"/>
                    <a:t>p1</a:t>
                  </a:r>
                </a:p>
              </p:txBody>
            </p:sp>
            <p:sp>
              <p:nvSpPr>
                <p:cNvPr id="50203" name="Rectangle 116"/>
                <p:cNvSpPr>
                  <a:spLocks noChangeArrowheads="1"/>
                </p:cNvSpPr>
                <p:nvPr/>
              </p:nvSpPr>
              <p:spPr bwMode="auto">
                <a:xfrm>
                  <a:off x="4078" y="1200"/>
                  <a:ext cx="434" cy="22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r>
                    <a:rPr kumimoji="1" lang="en-US" altLang="zh-CN"/>
                    <a:t>&amp;a</a:t>
                  </a:r>
                </a:p>
              </p:txBody>
            </p:sp>
          </p:grpSp>
          <p:grpSp>
            <p:nvGrpSpPr>
              <p:cNvPr id="50197" name="Group 117"/>
              <p:cNvGrpSpPr>
                <a:grpSpLocks/>
              </p:cNvGrpSpPr>
              <p:nvPr/>
            </p:nvGrpSpPr>
            <p:grpSpPr bwMode="auto">
              <a:xfrm>
                <a:off x="4078" y="1536"/>
                <a:ext cx="442" cy="473"/>
                <a:chOff x="4082" y="1927"/>
                <a:chExt cx="442" cy="473"/>
              </a:xfrm>
            </p:grpSpPr>
            <p:sp>
              <p:nvSpPr>
                <p:cNvPr id="50200" name="Rectangle 118"/>
                <p:cNvSpPr>
                  <a:spLocks noChangeArrowheads="1"/>
                </p:cNvSpPr>
                <p:nvPr/>
              </p:nvSpPr>
              <p:spPr bwMode="auto">
                <a:xfrm>
                  <a:off x="4082" y="2167"/>
                  <a:ext cx="434" cy="23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r>
                    <a:rPr kumimoji="1" lang="en-US" altLang="zh-CN"/>
                    <a:t>&amp;b</a:t>
                  </a:r>
                </a:p>
              </p:txBody>
            </p:sp>
            <p:sp>
              <p:nvSpPr>
                <p:cNvPr id="50201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4248" y="1927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eaLnBrk="0" hangingPunct="0"/>
                  <a:r>
                    <a:rPr kumimoji="1" lang="en-US" altLang="zh-CN"/>
                    <a:t>p2</a:t>
                  </a:r>
                </a:p>
              </p:txBody>
            </p:sp>
          </p:grpSp>
          <p:sp>
            <p:nvSpPr>
              <p:cNvPr id="50198" name="Line 120"/>
              <p:cNvSpPr>
                <a:spLocks noChangeShapeType="1"/>
              </p:cNvSpPr>
              <p:nvPr/>
            </p:nvSpPr>
            <p:spPr bwMode="auto">
              <a:xfrm>
                <a:off x="4608" y="129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9" name="Line 121"/>
              <p:cNvSpPr>
                <a:spLocks noChangeShapeType="1"/>
              </p:cNvSpPr>
              <p:nvPr/>
            </p:nvSpPr>
            <p:spPr bwMode="auto">
              <a:xfrm>
                <a:off x="4608" y="187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0192" name="Line 122"/>
            <p:cNvSpPr>
              <a:spLocks noChangeShapeType="1"/>
            </p:cNvSpPr>
            <p:nvPr/>
          </p:nvSpPr>
          <p:spPr bwMode="auto">
            <a:xfrm>
              <a:off x="5280" y="2496"/>
              <a:ext cx="0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3" name="Group 125"/>
          <p:cNvGrpSpPr>
            <a:grpSpLocks/>
          </p:cNvGrpSpPr>
          <p:nvPr/>
        </p:nvGrpSpPr>
        <p:grpSpPr bwMode="auto">
          <a:xfrm>
            <a:off x="5108575" y="5638800"/>
            <a:ext cx="3276600" cy="685800"/>
            <a:chOff x="3312" y="432"/>
            <a:chExt cx="2064" cy="432"/>
          </a:xfrm>
        </p:grpSpPr>
        <p:grpSp>
          <p:nvGrpSpPr>
            <p:cNvPr id="50184" name="Group 126"/>
            <p:cNvGrpSpPr>
              <a:grpSpLocks/>
            </p:cNvGrpSpPr>
            <p:nvPr/>
          </p:nvGrpSpPr>
          <p:grpSpPr bwMode="auto">
            <a:xfrm>
              <a:off x="4080" y="432"/>
              <a:ext cx="434" cy="415"/>
              <a:chOff x="5088" y="250"/>
              <a:chExt cx="434" cy="415"/>
            </a:xfrm>
          </p:grpSpPr>
          <p:sp>
            <p:nvSpPr>
              <p:cNvPr id="50189" name="Text Box 127"/>
              <p:cNvSpPr txBox="1">
                <a:spLocks noChangeArrowheads="1"/>
              </p:cNvSpPr>
              <p:nvPr/>
            </p:nvSpPr>
            <p:spPr bwMode="auto">
              <a:xfrm>
                <a:off x="5252" y="2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kumimoji="1" lang="en-US" altLang="zh-CN"/>
                  <a:t>a</a:t>
                </a:r>
              </a:p>
            </p:txBody>
          </p:sp>
          <p:sp>
            <p:nvSpPr>
              <p:cNvPr id="50190" name="Rectangle 128"/>
              <p:cNvSpPr>
                <a:spLocks noChangeArrowheads="1"/>
              </p:cNvSpPr>
              <p:nvPr/>
            </p:nvSpPr>
            <p:spPr bwMode="auto">
              <a:xfrm>
                <a:off x="5088" y="432"/>
                <a:ext cx="434" cy="2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kumimoji="1" lang="en-US" altLang="zh-CN"/>
                  <a:t>9</a:t>
                </a:r>
              </a:p>
            </p:txBody>
          </p:sp>
        </p:grpSp>
        <p:grpSp>
          <p:nvGrpSpPr>
            <p:cNvPr id="50185" name="Group 129"/>
            <p:cNvGrpSpPr>
              <a:grpSpLocks/>
            </p:cNvGrpSpPr>
            <p:nvPr/>
          </p:nvGrpSpPr>
          <p:grpSpPr bwMode="auto">
            <a:xfrm>
              <a:off x="4942" y="432"/>
              <a:ext cx="434" cy="432"/>
              <a:chOff x="5057" y="773"/>
              <a:chExt cx="434" cy="432"/>
            </a:xfrm>
          </p:grpSpPr>
          <p:sp>
            <p:nvSpPr>
              <p:cNvPr id="50187" name="Rectangle 130"/>
              <p:cNvSpPr>
                <a:spLocks noChangeArrowheads="1"/>
              </p:cNvSpPr>
              <p:nvPr/>
            </p:nvSpPr>
            <p:spPr bwMode="auto">
              <a:xfrm>
                <a:off x="5057" y="972"/>
                <a:ext cx="434" cy="2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kumimoji="1" lang="en-US" altLang="zh-CN"/>
                  <a:t>5</a:t>
                </a:r>
              </a:p>
            </p:txBody>
          </p:sp>
          <p:sp>
            <p:nvSpPr>
              <p:cNvPr id="50188" name="Text Box 131"/>
              <p:cNvSpPr txBox="1">
                <a:spLocks noChangeArrowheads="1"/>
              </p:cNvSpPr>
              <p:nvPr/>
            </p:nvSpPr>
            <p:spPr bwMode="auto">
              <a:xfrm>
                <a:off x="5224" y="773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kumimoji="1" lang="en-US" altLang="zh-CN"/>
                  <a:t>b</a:t>
                </a:r>
              </a:p>
            </p:txBody>
          </p:sp>
        </p:grpSp>
        <p:sp>
          <p:nvSpPr>
            <p:cNvPr id="50186" name="Text Box 132"/>
            <p:cNvSpPr txBox="1">
              <a:spLocks noChangeArrowheads="1"/>
            </p:cNvSpPr>
            <p:nvPr/>
          </p:nvSpPr>
          <p:spPr bwMode="auto">
            <a:xfrm>
              <a:off x="3312" y="528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zh-CN" altLang="en-US"/>
                <a:t>返回：</a:t>
              </a:r>
            </a:p>
          </p:txBody>
        </p:sp>
      </p:grpSp>
      <p:sp>
        <p:nvSpPr>
          <p:cNvPr id="55" name="圆角矩形 54"/>
          <p:cNvSpPr/>
          <p:nvPr/>
        </p:nvSpPr>
        <p:spPr>
          <a:xfrm>
            <a:off x="381000" y="1219200"/>
            <a:ext cx="2133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参数地址传递示例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1.4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函数参数</a:t>
            </a:r>
          </a:p>
        </p:txBody>
      </p:sp>
      <p:sp>
        <p:nvSpPr>
          <p:cNvPr id="60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905000"/>
            <a:ext cx="7086600" cy="213360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ym typeface="Wingdings" pitchFamily="2" charset="2"/>
              </a:rPr>
              <a:t>如果是对地址值所指向的空间作操作</a:t>
            </a:r>
            <a:r>
              <a:rPr lang="en-US" altLang="zh-CN" sz="2400" smtClean="0">
                <a:sym typeface="Wingdings" pitchFamily="2" charset="2"/>
              </a:rPr>
              <a:t>,</a:t>
            </a:r>
            <a:r>
              <a:rPr lang="zh-CN" altLang="en-US" sz="2400" smtClean="0">
                <a:sym typeface="Wingdings" pitchFamily="2" charset="2"/>
              </a:rPr>
              <a:t>那这相当于地址传递</a:t>
            </a:r>
          </a:p>
          <a:p>
            <a:pPr eaLnBrk="1" hangingPunct="1"/>
            <a:r>
              <a:rPr lang="zh-CN" altLang="en-US" sz="2400" smtClean="0">
                <a:sym typeface="Wingdings" pitchFamily="2" charset="2"/>
              </a:rPr>
              <a:t>如果是需要修改地址值本身</a:t>
            </a:r>
            <a:r>
              <a:rPr lang="en-US" altLang="zh-CN" sz="2400" smtClean="0">
                <a:sym typeface="Wingdings" pitchFamily="2" charset="2"/>
              </a:rPr>
              <a:t>,</a:t>
            </a:r>
            <a:r>
              <a:rPr lang="zh-CN" altLang="en-US" sz="2400" smtClean="0">
                <a:sym typeface="Wingdings" pitchFamily="2" charset="2"/>
              </a:rPr>
              <a:t>则这个地址值相当于是值传递模式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81000" y="1219200"/>
            <a:ext cx="1905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参数传递总结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1.4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函数参数</a:t>
            </a:r>
          </a:p>
        </p:txBody>
      </p:sp>
      <p:sp>
        <p:nvSpPr>
          <p:cNvPr id="7" name="Rectangle 101"/>
          <p:cNvSpPr>
            <a:spLocks noChangeArrowheads="1"/>
          </p:cNvSpPr>
          <p:nvPr/>
        </p:nvSpPr>
        <p:spPr bwMode="auto">
          <a:xfrm>
            <a:off x="296863" y="1981200"/>
            <a:ext cx="8618537" cy="358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 sz="2400">
                <a:latin typeface="Verdana" pitchFamily="34" charset="0"/>
              </a:rPr>
              <a:t>数组元素作为函数参数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 sz="2400">
                <a:solidFill>
                  <a:schemeClr val="hlink"/>
                </a:solidFill>
                <a:latin typeface="Verdana" pitchFamily="34" charset="0"/>
              </a:rPr>
              <a:t>相当于值传递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 sz="2400">
                <a:latin typeface="Verdana" pitchFamily="34" charset="0"/>
              </a:rPr>
              <a:t>数组名作为函数参数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 sz="2400">
                <a:solidFill>
                  <a:schemeClr val="hlink"/>
                </a:solidFill>
                <a:latin typeface="Verdana" pitchFamily="34" charset="0"/>
              </a:rPr>
              <a:t>地址传递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 sz="2400">
                <a:latin typeface="Verdana" pitchFamily="34" charset="0"/>
              </a:rPr>
              <a:t>在主调函数与被调函数分别定义数组</a:t>
            </a:r>
            <a:r>
              <a:rPr lang="en-US" altLang="zh-CN" sz="2400">
                <a:latin typeface="Verdana" pitchFamily="34" charset="0"/>
              </a:rPr>
              <a:t>,</a:t>
            </a:r>
            <a:r>
              <a:rPr lang="zh-CN" altLang="en-US" sz="2400">
                <a:latin typeface="Verdana" pitchFamily="34" charset="0"/>
              </a:rPr>
              <a:t>类型应一致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 sz="2400">
                <a:latin typeface="Verdana" pitchFamily="34" charset="0"/>
              </a:rPr>
              <a:t>形参数组名是</a:t>
            </a:r>
            <a:r>
              <a:rPr lang="zh-CN" altLang="en-US" sz="2400">
                <a:solidFill>
                  <a:schemeClr val="hlink"/>
                </a:solidFill>
                <a:latin typeface="Verdana" pitchFamily="34" charset="0"/>
              </a:rPr>
              <a:t>地址变量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 sz="2400"/>
              <a:t>形参是多维数组时，数组的第一维大小可不指定</a:t>
            </a:r>
            <a:endParaRPr lang="zh-CN" altLang="en-US" sz="2400">
              <a:latin typeface="Verdana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81000" y="1219200"/>
            <a:ext cx="2133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数组作为函数参数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3" autoUpdateAnimBg="0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1.4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函数参数</a:t>
            </a:r>
          </a:p>
        </p:txBody>
      </p:sp>
      <p:sp>
        <p:nvSpPr>
          <p:cNvPr id="55" name="Text Box 153"/>
          <p:cNvSpPr txBox="1">
            <a:spLocks noChangeArrowheads="1"/>
          </p:cNvSpPr>
          <p:nvPr/>
        </p:nvSpPr>
        <p:spPr bwMode="auto">
          <a:xfrm>
            <a:off x="3371850" y="1143000"/>
            <a:ext cx="4324350" cy="3416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/>
              <a:t>#include &lt;stdio.h&gt;</a:t>
            </a:r>
          </a:p>
          <a:p>
            <a:pPr eaLnBrk="0" hangingPunct="0"/>
            <a:r>
              <a:rPr kumimoji="1" lang="en-US" altLang="zh-CN">
                <a:solidFill>
                  <a:schemeClr val="accent2"/>
                </a:solidFill>
              </a:rPr>
              <a:t>void</a:t>
            </a:r>
            <a:r>
              <a:rPr kumimoji="1" lang="en-US" altLang="zh-CN"/>
              <a:t> swap2(int x,int y)</a:t>
            </a:r>
          </a:p>
          <a:p>
            <a:pPr eaLnBrk="0" hangingPunct="0"/>
            <a:r>
              <a:rPr kumimoji="1" lang="en-US" altLang="zh-CN"/>
              <a:t>{   </a:t>
            </a:r>
          </a:p>
          <a:p>
            <a:pPr eaLnBrk="0" hangingPunct="0"/>
            <a:r>
              <a:rPr kumimoji="1" lang="en-US" altLang="zh-CN"/>
              <a:t>    int z;</a:t>
            </a:r>
          </a:p>
          <a:p>
            <a:pPr eaLnBrk="0" hangingPunct="0"/>
            <a:r>
              <a:rPr kumimoji="1" lang="en-US" altLang="zh-CN"/>
              <a:t>    z=x;      x=y;      y=z;</a:t>
            </a:r>
          </a:p>
          <a:p>
            <a:pPr eaLnBrk="0" hangingPunct="0"/>
            <a:r>
              <a:rPr kumimoji="1" lang="en-US" altLang="zh-CN"/>
              <a:t>}</a:t>
            </a:r>
          </a:p>
          <a:p>
            <a:pPr eaLnBrk="0" hangingPunct="0"/>
            <a:r>
              <a:rPr kumimoji="1" lang="en-US" altLang="zh-CN"/>
              <a:t>main()</a:t>
            </a:r>
          </a:p>
          <a:p>
            <a:pPr eaLnBrk="0" hangingPunct="0"/>
            <a:r>
              <a:rPr kumimoji="1" lang="en-US" altLang="zh-CN"/>
              <a:t>{   </a:t>
            </a:r>
          </a:p>
          <a:p>
            <a:pPr eaLnBrk="0" hangingPunct="0"/>
            <a:r>
              <a:rPr kumimoji="1" lang="en-US" altLang="zh-CN"/>
              <a:t>    int a[2]={1,2};</a:t>
            </a:r>
          </a:p>
          <a:p>
            <a:pPr eaLnBrk="0" hangingPunct="0"/>
            <a:r>
              <a:rPr kumimoji="1" lang="en-US" altLang="zh-CN"/>
              <a:t>    </a:t>
            </a:r>
            <a:r>
              <a:rPr kumimoji="1" lang="en-US" altLang="zh-CN">
                <a:solidFill>
                  <a:srgbClr val="0000FF"/>
                </a:solidFill>
              </a:rPr>
              <a:t>swap2(a[0],a[1]);</a:t>
            </a:r>
            <a:endParaRPr kumimoji="1" lang="en-US" altLang="zh-CN"/>
          </a:p>
          <a:p>
            <a:pPr eaLnBrk="0" hangingPunct="0"/>
            <a:r>
              <a:rPr kumimoji="1" lang="en-US" altLang="zh-CN"/>
              <a:t>    printf("a[0]=%d\na[1]=%d\n",a[0],a[1]);</a:t>
            </a:r>
          </a:p>
          <a:p>
            <a:pPr eaLnBrk="0" hangingPunct="0"/>
            <a:r>
              <a:rPr kumimoji="1" lang="en-US" altLang="zh-CN"/>
              <a:t>}</a:t>
            </a:r>
          </a:p>
        </p:txBody>
      </p:sp>
      <p:sp>
        <p:nvSpPr>
          <p:cNvPr id="56" name="AutoShape 199"/>
          <p:cNvSpPr>
            <a:spLocks noChangeArrowheads="1"/>
          </p:cNvSpPr>
          <p:nvPr/>
        </p:nvSpPr>
        <p:spPr bwMode="auto">
          <a:xfrm>
            <a:off x="1066800" y="2438400"/>
            <a:ext cx="1858963" cy="1166813"/>
          </a:xfrm>
          <a:prstGeom prst="irregularSeal1">
            <a:avLst/>
          </a:prstGeom>
          <a:solidFill>
            <a:srgbClr val="FFFFFF"/>
          </a:solidFill>
          <a:ln w="3810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 sz="2400">
                <a:solidFill>
                  <a:schemeClr val="accent2"/>
                </a:solidFill>
              </a:rPr>
              <a:t>值传递</a:t>
            </a:r>
          </a:p>
        </p:txBody>
      </p:sp>
      <p:grpSp>
        <p:nvGrpSpPr>
          <p:cNvPr id="57" name="Group 99"/>
          <p:cNvGrpSpPr>
            <a:grpSpLocks/>
          </p:cNvGrpSpPr>
          <p:nvPr/>
        </p:nvGrpSpPr>
        <p:grpSpPr bwMode="auto">
          <a:xfrm>
            <a:off x="381000" y="4572000"/>
            <a:ext cx="1731963" cy="1597025"/>
            <a:chOff x="215" y="2212"/>
            <a:chExt cx="1091" cy="1006"/>
          </a:xfrm>
        </p:grpSpPr>
        <p:grpSp>
          <p:nvGrpSpPr>
            <p:cNvPr id="53289" name="Group 88"/>
            <p:cNvGrpSpPr>
              <a:grpSpLocks/>
            </p:cNvGrpSpPr>
            <p:nvPr/>
          </p:nvGrpSpPr>
          <p:grpSpPr bwMode="auto">
            <a:xfrm>
              <a:off x="215" y="2212"/>
              <a:ext cx="1091" cy="1006"/>
              <a:chOff x="776" y="1194"/>
              <a:chExt cx="1091" cy="1006"/>
            </a:xfrm>
          </p:grpSpPr>
          <p:grpSp>
            <p:nvGrpSpPr>
              <p:cNvPr id="53292" name="Group 89"/>
              <p:cNvGrpSpPr>
                <a:grpSpLocks/>
              </p:cNvGrpSpPr>
              <p:nvPr/>
            </p:nvGrpSpPr>
            <p:grpSpPr bwMode="auto">
              <a:xfrm>
                <a:off x="776" y="1194"/>
                <a:ext cx="1091" cy="761"/>
                <a:chOff x="776" y="1194"/>
                <a:chExt cx="1091" cy="761"/>
              </a:xfrm>
            </p:grpSpPr>
            <p:sp>
              <p:nvSpPr>
                <p:cNvPr id="53294" name="Rectangle 90"/>
                <p:cNvSpPr>
                  <a:spLocks noChangeArrowheads="1"/>
                </p:cNvSpPr>
                <p:nvPr/>
              </p:nvSpPr>
              <p:spPr bwMode="auto">
                <a:xfrm>
                  <a:off x="1189" y="1333"/>
                  <a:ext cx="678" cy="62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kumimoji="1" lang="zh-CN" altLang="zh-CN"/>
                </a:p>
              </p:txBody>
            </p:sp>
            <p:sp>
              <p:nvSpPr>
                <p:cNvPr id="53295" name="Line 91"/>
                <p:cNvSpPr>
                  <a:spLocks noChangeShapeType="1"/>
                </p:cNvSpPr>
                <p:nvPr/>
              </p:nvSpPr>
              <p:spPr bwMode="auto">
                <a:xfrm>
                  <a:off x="1189" y="1644"/>
                  <a:ext cx="6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296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1420" y="1383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/>
                    <a:t>1</a:t>
                  </a:r>
                </a:p>
              </p:txBody>
            </p:sp>
            <p:sp>
              <p:nvSpPr>
                <p:cNvPr id="53297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1408" y="1672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/>
                    <a:t>2</a:t>
                  </a:r>
                </a:p>
              </p:txBody>
            </p:sp>
            <p:sp>
              <p:nvSpPr>
                <p:cNvPr id="53298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776" y="1194"/>
                  <a:ext cx="18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/>
                    <a:t>a</a:t>
                  </a:r>
                </a:p>
              </p:txBody>
            </p:sp>
            <p:sp>
              <p:nvSpPr>
                <p:cNvPr id="53299" name="Line 95"/>
                <p:cNvSpPr>
                  <a:spLocks noChangeShapeType="1"/>
                </p:cNvSpPr>
                <p:nvPr/>
              </p:nvSpPr>
              <p:spPr bwMode="auto">
                <a:xfrm>
                  <a:off x="933" y="1333"/>
                  <a:ext cx="2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3293" name="Text Box 96"/>
              <p:cNvSpPr txBox="1">
                <a:spLocks noChangeArrowheads="1"/>
              </p:cNvSpPr>
              <p:nvPr/>
            </p:nvSpPr>
            <p:spPr bwMode="auto">
              <a:xfrm>
                <a:off x="1231" y="1950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/>
                  <a:t>调用前</a:t>
                </a:r>
              </a:p>
            </p:txBody>
          </p:sp>
        </p:grpSp>
        <p:sp>
          <p:nvSpPr>
            <p:cNvPr id="53290" name="Text Box 97"/>
            <p:cNvSpPr txBox="1">
              <a:spLocks noChangeArrowheads="1"/>
            </p:cNvSpPr>
            <p:nvPr/>
          </p:nvSpPr>
          <p:spPr bwMode="auto">
            <a:xfrm>
              <a:off x="272" y="2397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en-US" altLang="zh-CN"/>
                <a:t>a[0]</a:t>
              </a:r>
            </a:p>
          </p:txBody>
        </p:sp>
        <p:sp>
          <p:nvSpPr>
            <p:cNvPr id="53291" name="Text Box 98"/>
            <p:cNvSpPr txBox="1">
              <a:spLocks noChangeArrowheads="1"/>
            </p:cNvSpPr>
            <p:nvPr/>
          </p:nvSpPr>
          <p:spPr bwMode="auto">
            <a:xfrm>
              <a:off x="290" y="2704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en-US" altLang="zh-CN"/>
                <a:t>a[1]</a:t>
              </a:r>
            </a:p>
          </p:txBody>
        </p:sp>
      </p:grpSp>
      <p:grpSp>
        <p:nvGrpSpPr>
          <p:cNvPr id="69" name="Group 121"/>
          <p:cNvGrpSpPr>
            <a:grpSpLocks/>
          </p:cNvGrpSpPr>
          <p:nvPr/>
        </p:nvGrpSpPr>
        <p:grpSpPr bwMode="auto">
          <a:xfrm>
            <a:off x="2438400" y="4495800"/>
            <a:ext cx="2909888" cy="1666875"/>
            <a:chOff x="1511" y="2186"/>
            <a:chExt cx="1833" cy="1050"/>
          </a:xfrm>
        </p:grpSpPr>
        <p:grpSp>
          <p:nvGrpSpPr>
            <p:cNvPr id="53271" name="Group 100"/>
            <p:cNvGrpSpPr>
              <a:grpSpLocks/>
            </p:cNvGrpSpPr>
            <p:nvPr/>
          </p:nvGrpSpPr>
          <p:grpSpPr bwMode="auto">
            <a:xfrm>
              <a:off x="1511" y="2230"/>
              <a:ext cx="1091" cy="1006"/>
              <a:chOff x="215" y="2212"/>
              <a:chExt cx="1091" cy="1006"/>
            </a:xfrm>
          </p:grpSpPr>
          <p:grpSp>
            <p:nvGrpSpPr>
              <p:cNvPr id="53278" name="Group 101"/>
              <p:cNvGrpSpPr>
                <a:grpSpLocks/>
              </p:cNvGrpSpPr>
              <p:nvPr/>
            </p:nvGrpSpPr>
            <p:grpSpPr bwMode="auto">
              <a:xfrm>
                <a:off x="215" y="2212"/>
                <a:ext cx="1091" cy="1006"/>
                <a:chOff x="776" y="1194"/>
                <a:chExt cx="1091" cy="1006"/>
              </a:xfrm>
            </p:grpSpPr>
            <p:grpSp>
              <p:nvGrpSpPr>
                <p:cNvPr id="53281" name="Group 102"/>
                <p:cNvGrpSpPr>
                  <a:grpSpLocks/>
                </p:cNvGrpSpPr>
                <p:nvPr/>
              </p:nvGrpSpPr>
              <p:grpSpPr bwMode="auto">
                <a:xfrm>
                  <a:off x="776" y="1194"/>
                  <a:ext cx="1091" cy="761"/>
                  <a:chOff x="776" y="1194"/>
                  <a:chExt cx="1091" cy="761"/>
                </a:xfrm>
              </p:grpSpPr>
              <p:sp>
                <p:nvSpPr>
                  <p:cNvPr id="53283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1189" y="1333"/>
                    <a:ext cx="678" cy="62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kumimoji="1" lang="zh-CN" altLang="zh-CN"/>
                  </a:p>
                </p:txBody>
              </p:sp>
              <p:sp>
                <p:nvSpPr>
                  <p:cNvPr id="53284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1189" y="1644"/>
                    <a:ext cx="67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285" name="Text Box 1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20" y="1383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/>
                      <a:t>1</a:t>
                    </a:r>
                  </a:p>
                </p:txBody>
              </p:sp>
              <p:sp>
                <p:nvSpPr>
                  <p:cNvPr id="53286" name="Text Box 1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8" y="1672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/>
                      <a:t>2</a:t>
                    </a:r>
                  </a:p>
                </p:txBody>
              </p:sp>
              <p:sp>
                <p:nvSpPr>
                  <p:cNvPr id="53287" name="Text Box 1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76" y="1194"/>
                    <a:ext cx="187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/>
                      <a:t>a</a:t>
                    </a:r>
                  </a:p>
                </p:txBody>
              </p:sp>
              <p:sp>
                <p:nvSpPr>
                  <p:cNvPr id="53288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933" y="1333"/>
                    <a:ext cx="24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3282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1231" y="1950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zh-CN" altLang="en-US"/>
                    <a:t>调用</a:t>
                  </a:r>
                </a:p>
              </p:txBody>
            </p:sp>
          </p:grpSp>
          <p:sp>
            <p:nvSpPr>
              <p:cNvPr id="53279" name="Text Box 110"/>
              <p:cNvSpPr txBox="1">
                <a:spLocks noChangeArrowheads="1"/>
              </p:cNvSpPr>
              <p:nvPr/>
            </p:nvSpPr>
            <p:spPr bwMode="auto">
              <a:xfrm>
                <a:off x="272" y="2397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kumimoji="1" lang="en-US" altLang="zh-CN"/>
                  <a:t>a[0]</a:t>
                </a:r>
              </a:p>
            </p:txBody>
          </p:sp>
          <p:sp>
            <p:nvSpPr>
              <p:cNvPr id="53280" name="Text Box 111"/>
              <p:cNvSpPr txBox="1">
                <a:spLocks noChangeArrowheads="1"/>
              </p:cNvSpPr>
              <p:nvPr/>
            </p:nvSpPr>
            <p:spPr bwMode="auto">
              <a:xfrm>
                <a:off x="290" y="270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kumimoji="1" lang="en-US" altLang="zh-CN"/>
                  <a:t>a[1]</a:t>
                </a:r>
              </a:p>
            </p:txBody>
          </p:sp>
        </p:grpSp>
        <p:sp>
          <p:nvSpPr>
            <p:cNvPr id="53272" name="Line 112"/>
            <p:cNvSpPr>
              <a:spLocks noChangeShapeType="1"/>
            </p:cNvSpPr>
            <p:nvPr/>
          </p:nvSpPr>
          <p:spPr bwMode="auto">
            <a:xfrm>
              <a:off x="2500" y="2500"/>
              <a:ext cx="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3" name="Line 113"/>
            <p:cNvSpPr>
              <a:spLocks noChangeShapeType="1"/>
            </p:cNvSpPr>
            <p:nvPr/>
          </p:nvSpPr>
          <p:spPr bwMode="auto">
            <a:xfrm>
              <a:off x="2496" y="2896"/>
              <a:ext cx="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4" name="Rectangle 114"/>
            <p:cNvSpPr>
              <a:spLocks noChangeArrowheads="1"/>
            </p:cNvSpPr>
            <p:nvPr/>
          </p:nvSpPr>
          <p:spPr bwMode="auto">
            <a:xfrm>
              <a:off x="2766" y="2378"/>
              <a:ext cx="578" cy="2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/>
                <a:t>1</a:t>
              </a:r>
            </a:p>
          </p:txBody>
        </p:sp>
        <p:sp>
          <p:nvSpPr>
            <p:cNvPr id="53275" name="Rectangle 115"/>
            <p:cNvSpPr>
              <a:spLocks noChangeArrowheads="1"/>
            </p:cNvSpPr>
            <p:nvPr/>
          </p:nvSpPr>
          <p:spPr bwMode="auto">
            <a:xfrm>
              <a:off x="2762" y="2796"/>
              <a:ext cx="56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/>
                <a:t>2</a:t>
              </a:r>
            </a:p>
          </p:txBody>
        </p:sp>
        <p:sp>
          <p:nvSpPr>
            <p:cNvPr id="53276" name="Text Box 116"/>
            <p:cNvSpPr txBox="1">
              <a:spLocks noChangeArrowheads="1"/>
            </p:cNvSpPr>
            <p:nvPr/>
          </p:nvSpPr>
          <p:spPr bwMode="auto">
            <a:xfrm>
              <a:off x="2980" y="218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en-US" altLang="zh-CN"/>
                <a:t>x</a:t>
              </a:r>
            </a:p>
          </p:txBody>
        </p:sp>
        <p:sp>
          <p:nvSpPr>
            <p:cNvPr id="53277" name="Text Box 117"/>
            <p:cNvSpPr txBox="1">
              <a:spLocks noChangeArrowheads="1"/>
            </p:cNvSpPr>
            <p:nvPr/>
          </p:nvSpPr>
          <p:spPr bwMode="auto">
            <a:xfrm>
              <a:off x="2947" y="298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en-US" altLang="zh-CN"/>
                <a:t>y</a:t>
              </a:r>
            </a:p>
          </p:txBody>
        </p:sp>
      </p:grpSp>
      <p:grpSp>
        <p:nvGrpSpPr>
          <p:cNvPr id="88" name="Group 143"/>
          <p:cNvGrpSpPr>
            <a:grpSpLocks/>
          </p:cNvGrpSpPr>
          <p:nvPr/>
        </p:nvGrpSpPr>
        <p:grpSpPr bwMode="auto">
          <a:xfrm>
            <a:off x="5638800" y="4495800"/>
            <a:ext cx="923925" cy="1938338"/>
            <a:chOff x="3835" y="2227"/>
            <a:chExt cx="582" cy="1221"/>
          </a:xfrm>
        </p:grpSpPr>
        <p:sp>
          <p:nvSpPr>
            <p:cNvPr id="53265" name="Rectangle 137"/>
            <p:cNvSpPr>
              <a:spLocks noChangeArrowheads="1"/>
            </p:cNvSpPr>
            <p:nvPr/>
          </p:nvSpPr>
          <p:spPr bwMode="auto">
            <a:xfrm>
              <a:off x="3839" y="2419"/>
              <a:ext cx="578" cy="2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/>
                <a:t>2</a:t>
              </a:r>
            </a:p>
          </p:txBody>
        </p:sp>
        <p:sp>
          <p:nvSpPr>
            <p:cNvPr id="53266" name="Rectangle 138"/>
            <p:cNvSpPr>
              <a:spLocks noChangeArrowheads="1"/>
            </p:cNvSpPr>
            <p:nvPr/>
          </p:nvSpPr>
          <p:spPr bwMode="auto">
            <a:xfrm>
              <a:off x="3835" y="2837"/>
              <a:ext cx="56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/>
                <a:t>1</a:t>
              </a:r>
            </a:p>
          </p:txBody>
        </p:sp>
        <p:sp>
          <p:nvSpPr>
            <p:cNvPr id="53267" name="Text Box 139"/>
            <p:cNvSpPr txBox="1">
              <a:spLocks noChangeArrowheads="1"/>
            </p:cNvSpPr>
            <p:nvPr/>
          </p:nvSpPr>
          <p:spPr bwMode="auto">
            <a:xfrm>
              <a:off x="4053" y="222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en-US" altLang="zh-CN"/>
                <a:t>x</a:t>
              </a:r>
            </a:p>
          </p:txBody>
        </p:sp>
        <p:sp>
          <p:nvSpPr>
            <p:cNvPr id="53268" name="Text Box 140"/>
            <p:cNvSpPr txBox="1">
              <a:spLocks noChangeArrowheads="1"/>
            </p:cNvSpPr>
            <p:nvPr/>
          </p:nvSpPr>
          <p:spPr bwMode="auto">
            <a:xfrm>
              <a:off x="4020" y="302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en-US" altLang="zh-CN"/>
                <a:t>y</a:t>
              </a:r>
            </a:p>
          </p:txBody>
        </p:sp>
        <p:sp>
          <p:nvSpPr>
            <p:cNvPr id="53269" name="Line 141"/>
            <p:cNvSpPr>
              <a:spLocks noChangeShapeType="1"/>
            </p:cNvSpPr>
            <p:nvPr/>
          </p:nvSpPr>
          <p:spPr bwMode="auto">
            <a:xfrm>
              <a:off x="4133" y="2678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0" name="Text Box 142"/>
            <p:cNvSpPr txBox="1">
              <a:spLocks noChangeArrowheads="1"/>
            </p:cNvSpPr>
            <p:nvPr/>
          </p:nvSpPr>
          <p:spPr bwMode="auto">
            <a:xfrm>
              <a:off x="3905" y="319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zh-CN" altLang="en-US"/>
                <a:t>交换</a:t>
              </a:r>
            </a:p>
          </p:txBody>
        </p:sp>
      </p:grpSp>
      <p:grpSp>
        <p:nvGrpSpPr>
          <p:cNvPr id="95" name="Group 144"/>
          <p:cNvGrpSpPr>
            <a:grpSpLocks/>
          </p:cNvGrpSpPr>
          <p:nvPr/>
        </p:nvGrpSpPr>
        <p:grpSpPr bwMode="auto">
          <a:xfrm>
            <a:off x="6781800" y="4572000"/>
            <a:ext cx="1731963" cy="1568450"/>
            <a:chOff x="3405" y="2368"/>
            <a:chExt cx="1091" cy="988"/>
          </a:xfrm>
        </p:grpSpPr>
        <p:grpSp>
          <p:nvGrpSpPr>
            <p:cNvPr id="53257" name="Group 145"/>
            <p:cNvGrpSpPr>
              <a:grpSpLocks/>
            </p:cNvGrpSpPr>
            <p:nvPr/>
          </p:nvGrpSpPr>
          <p:grpSpPr bwMode="auto">
            <a:xfrm>
              <a:off x="3405" y="2368"/>
              <a:ext cx="1091" cy="761"/>
              <a:chOff x="776" y="1194"/>
              <a:chExt cx="1091" cy="761"/>
            </a:xfrm>
          </p:grpSpPr>
          <p:sp>
            <p:nvSpPr>
              <p:cNvPr id="53259" name="Rectangle 146"/>
              <p:cNvSpPr>
                <a:spLocks noChangeArrowheads="1"/>
              </p:cNvSpPr>
              <p:nvPr/>
            </p:nvSpPr>
            <p:spPr bwMode="auto">
              <a:xfrm>
                <a:off x="1189" y="1333"/>
                <a:ext cx="678" cy="6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kumimoji="1" lang="zh-CN" altLang="zh-CN"/>
              </a:p>
            </p:txBody>
          </p:sp>
          <p:sp>
            <p:nvSpPr>
              <p:cNvPr id="53260" name="Line 147"/>
              <p:cNvSpPr>
                <a:spLocks noChangeShapeType="1"/>
              </p:cNvSpPr>
              <p:nvPr/>
            </p:nvSpPr>
            <p:spPr bwMode="auto">
              <a:xfrm>
                <a:off x="1189" y="1644"/>
                <a:ext cx="6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1" name="Text Box 148"/>
              <p:cNvSpPr txBox="1">
                <a:spLocks noChangeArrowheads="1"/>
              </p:cNvSpPr>
              <p:nvPr/>
            </p:nvSpPr>
            <p:spPr bwMode="auto">
              <a:xfrm>
                <a:off x="1420" y="1383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/>
                  <a:t>1</a:t>
                </a:r>
              </a:p>
            </p:txBody>
          </p:sp>
          <p:sp>
            <p:nvSpPr>
              <p:cNvPr id="53262" name="Text Box 149"/>
              <p:cNvSpPr txBox="1">
                <a:spLocks noChangeArrowheads="1"/>
              </p:cNvSpPr>
              <p:nvPr/>
            </p:nvSpPr>
            <p:spPr bwMode="auto">
              <a:xfrm>
                <a:off x="1408" y="1672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/>
                  <a:t>2</a:t>
                </a:r>
              </a:p>
            </p:txBody>
          </p:sp>
          <p:sp>
            <p:nvSpPr>
              <p:cNvPr id="53263" name="Text Box 150"/>
              <p:cNvSpPr txBox="1">
                <a:spLocks noChangeArrowheads="1"/>
              </p:cNvSpPr>
              <p:nvPr/>
            </p:nvSpPr>
            <p:spPr bwMode="auto">
              <a:xfrm>
                <a:off x="776" y="1194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/>
                  <a:t>a</a:t>
                </a:r>
              </a:p>
            </p:txBody>
          </p:sp>
          <p:sp>
            <p:nvSpPr>
              <p:cNvPr id="53264" name="Line 151"/>
              <p:cNvSpPr>
                <a:spLocks noChangeShapeType="1"/>
              </p:cNvSpPr>
              <p:nvPr/>
            </p:nvSpPr>
            <p:spPr bwMode="auto">
              <a:xfrm>
                <a:off x="933" y="1333"/>
                <a:ext cx="2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58" name="Text Box 152"/>
            <p:cNvSpPr txBox="1">
              <a:spLocks noChangeArrowheads="1"/>
            </p:cNvSpPr>
            <p:nvPr/>
          </p:nvSpPr>
          <p:spPr bwMode="auto">
            <a:xfrm>
              <a:off x="3932" y="310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/>
                <a:t>返回</a:t>
              </a:r>
            </a:p>
          </p:txBody>
        </p:sp>
      </p:grpSp>
      <p:sp>
        <p:nvSpPr>
          <p:cNvPr id="53" name="圆角矩形 52"/>
          <p:cNvSpPr/>
          <p:nvPr/>
        </p:nvSpPr>
        <p:spPr>
          <a:xfrm>
            <a:off x="381000" y="1219200"/>
            <a:ext cx="2133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数组元素作为参数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 autoUpdateAnimBg="0"/>
      <p:bldP spid="56" grpId="0" animBg="1" autoUpdateAnimBg="0"/>
      <p:bldP spid="5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1.4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函数参数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38125" y="4738688"/>
            <a:ext cx="1731963" cy="1597025"/>
            <a:chOff x="776" y="1194"/>
            <a:chExt cx="1091" cy="1006"/>
          </a:xfrm>
        </p:grpSpPr>
        <p:grpSp>
          <p:nvGrpSpPr>
            <p:cNvPr id="54311" name="Group 5"/>
            <p:cNvGrpSpPr>
              <a:grpSpLocks/>
            </p:cNvGrpSpPr>
            <p:nvPr/>
          </p:nvGrpSpPr>
          <p:grpSpPr bwMode="auto">
            <a:xfrm>
              <a:off x="776" y="1194"/>
              <a:ext cx="1091" cy="761"/>
              <a:chOff x="776" y="1194"/>
              <a:chExt cx="1091" cy="761"/>
            </a:xfrm>
          </p:grpSpPr>
          <p:sp>
            <p:nvSpPr>
              <p:cNvPr id="54313" name="Rectangle 6"/>
              <p:cNvSpPr>
                <a:spLocks noChangeArrowheads="1"/>
              </p:cNvSpPr>
              <p:nvPr/>
            </p:nvSpPr>
            <p:spPr bwMode="auto">
              <a:xfrm>
                <a:off x="1189" y="1333"/>
                <a:ext cx="678" cy="6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kumimoji="1" lang="zh-CN" altLang="zh-CN"/>
              </a:p>
            </p:txBody>
          </p:sp>
          <p:sp>
            <p:nvSpPr>
              <p:cNvPr id="54314" name="Line 7"/>
              <p:cNvSpPr>
                <a:spLocks noChangeShapeType="1"/>
              </p:cNvSpPr>
              <p:nvPr/>
            </p:nvSpPr>
            <p:spPr bwMode="auto">
              <a:xfrm>
                <a:off x="1189" y="1644"/>
                <a:ext cx="6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15" name="Text Box 8"/>
              <p:cNvSpPr txBox="1">
                <a:spLocks noChangeArrowheads="1"/>
              </p:cNvSpPr>
              <p:nvPr/>
            </p:nvSpPr>
            <p:spPr bwMode="auto">
              <a:xfrm>
                <a:off x="1420" y="1383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/>
                  <a:t>1</a:t>
                </a:r>
              </a:p>
            </p:txBody>
          </p:sp>
          <p:sp>
            <p:nvSpPr>
              <p:cNvPr id="54316" name="Text Box 9"/>
              <p:cNvSpPr txBox="1">
                <a:spLocks noChangeArrowheads="1"/>
              </p:cNvSpPr>
              <p:nvPr/>
            </p:nvSpPr>
            <p:spPr bwMode="auto">
              <a:xfrm>
                <a:off x="1408" y="1672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/>
                  <a:t>2</a:t>
                </a:r>
              </a:p>
            </p:txBody>
          </p:sp>
          <p:sp>
            <p:nvSpPr>
              <p:cNvPr id="54317" name="Text Box 10"/>
              <p:cNvSpPr txBox="1">
                <a:spLocks noChangeArrowheads="1"/>
              </p:cNvSpPr>
              <p:nvPr/>
            </p:nvSpPr>
            <p:spPr bwMode="auto">
              <a:xfrm>
                <a:off x="776" y="1194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/>
                  <a:t>a</a:t>
                </a:r>
              </a:p>
            </p:txBody>
          </p:sp>
          <p:sp>
            <p:nvSpPr>
              <p:cNvPr id="54318" name="Line 11"/>
              <p:cNvSpPr>
                <a:spLocks noChangeShapeType="1"/>
              </p:cNvSpPr>
              <p:nvPr/>
            </p:nvSpPr>
            <p:spPr bwMode="auto">
              <a:xfrm>
                <a:off x="933" y="1333"/>
                <a:ext cx="2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312" name="Text Box 12"/>
            <p:cNvSpPr txBox="1">
              <a:spLocks noChangeArrowheads="1"/>
            </p:cNvSpPr>
            <p:nvPr/>
          </p:nvSpPr>
          <p:spPr bwMode="auto">
            <a:xfrm>
              <a:off x="1231" y="1950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/>
                <a:t>调用前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2551113" y="4738688"/>
            <a:ext cx="1743075" cy="1549400"/>
            <a:chOff x="2343" y="1246"/>
            <a:chExt cx="1098" cy="976"/>
          </a:xfrm>
        </p:grpSpPr>
        <p:grpSp>
          <p:nvGrpSpPr>
            <p:cNvPr id="54300" name="Group 14"/>
            <p:cNvGrpSpPr>
              <a:grpSpLocks/>
            </p:cNvGrpSpPr>
            <p:nvPr/>
          </p:nvGrpSpPr>
          <p:grpSpPr bwMode="auto">
            <a:xfrm>
              <a:off x="2343" y="1246"/>
              <a:ext cx="1098" cy="761"/>
              <a:chOff x="2343" y="1246"/>
              <a:chExt cx="1098" cy="761"/>
            </a:xfrm>
          </p:grpSpPr>
          <p:grpSp>
            <p:nvGrpSpPr>
              <p:cNvPr id="54302" name="Group 15"/>
              <p:cNvGrpSpPr>
                <a:grpSpLocks/>
              </p:cNvGrpSpPr>
              <p:nvPr/>
            </p:nvGrpSpPr>
            <p:grpSpPr bwMode="auto">
              <a:xfrm>
                <a:off x="2350" y="1246"/>
                <a:ext cx="1091" cy="761"/>
                <a:chOff x="776" y="1194"/>
                <a:chExt cx="1091" cy="761"/>
              </a:xfrm>
            </p:grpSpPr>
            <p:sp>
              <p:nvSpPr>
                <p:cNvPr id="54305" name="Rectangle 16"/>
                <p:cNvSpPr>
                  <a:spLocks noChangeArrowheads="1"/>
                </p:cNvSpPr>
                <p:nvPr/>
              </p:nvSpPr>
              <p:spPr bwMode="auto">
                <a:xfrm>
                  <a:off x="1189" y="1333"/>
                  <a:ext cx="678" cy="62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kumimoji="1" lang="zh-CN" altLang="zh-CN"/>
                </a:p>
              </p:txBody>
            </p:sp>
            <p:sp>
              <p:nvSpPr>
                <p:cNvPr id="54306" name="Line 17"/>
                <p:cNvSpPr>
                  <a:spLocks noChangeShapeType="1"/>
                </p:cNvSpPr>
                <p:nvPr/>
              </p:nvSpPr>
              <p:spPr bwMode="auto">
                <a:xfrm>
                  <a:off x="1189" y="1644"/>
                  <a:ext cx="6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30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420" y="1383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/>
                    <a:t>1</a:t>
                  </a:r>
                </a:p>
              </p:txBody>
            </p:sp>
            <p:sp>
              <p:nvSpPr>
                <p:cNvPr id="54308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408" y="1672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/>
                    <a:t>2</a:t>
                  </a:r>
                </a:p>
              </p:txBody>
            </p:sp>
            <p:sp>
              <p:nvSpPr>
                <p:cNvPr id="5430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776" y="1194"/>
                  <a:ext cx="18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/>
                    <a:t>a</a:t>
                  </a:r>
                </a:p>
              </p:txBody>
            </p:sp>
            <p:sp>
              <p:nvSpPr>
                <p:cNvPr id="54310" name="Line 21"/>
                <p:cNvSpPr>
                  <a:spLocks noChangeShapeType="1"/>
                </p:cNvSpPr>
                <p:nvPr/>
              </p:nvSpPr>
              <p:spPr bwMode="auto">
                <a:xfrm>
                  <a:off x="933" y="1333"/>
                  <a:ext cx="2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4303" name="Text Box 22"/>
              <p:cNvSpPr txBox="1">
                <a:spLocks noChangeArrowheads="1"/>
              </p:cNvSpPr>
              <p:nvPr/>
            </p:nvSpPr>
            <p:spPr bwMode="auto">
              <a:xfrm>
                <a:off x="2343" y="1395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/>
                  <a:t>x</a:t>
                </a:r>
              </a:p>
            </p:txBody>
          </p:sp>
          <p:sp>
            <p:nvSpPr>
              <p:cNvPr id="54304" name="Line 23"/>
              <p:cNvSpPr>
                <a:spLocks noChangeShapeType="1"/>
              </p:cNvSpPr>
              <p:nvPr/>
            </p:nvSpPr>
            <p:spPr bwMode="auto">
              <a:xfrm flipV="1">
                <a:off x="2467" y="1433"/>
                <a:ext cx="289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301" name="Text Box 24"/>
            <p:cNvSpPr txBox="1">
              <a:spLocks noChangeArrowheads="1"/>
            </p:cNvSpPr>
            <p:nvPr/>
          </p:nvSpPr>
          <p:spPr bwMode="auto">
            <a:xfrm>
              <a:off x="2931" y="1972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/>
                <a:t>调用</a:t>
              </a: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4784725" y="4738688"/>
            <a:ext cx="1743075" cy="1541462"/>
            <a:chOff x="3828" y="1308"/>
            <a:chExt cx="1098" cy="971"/>
          </a:xfrm>
        </p:grpSpPr>
        <p:grpSp>
          <p:nvGrpSpPr>
            <p:cNvPr id="54289" name="Group 26"/>
            <p:cNvGrpSpPr>
              <a:grpSpLocks/>
            </p:cNvGrpSpPr>
            <p:nvPr/>
          </p:nvGrpSpPr>
          <p:grpSpPr bwMode="auto">
            <a:xfrm>
              <a:off x="3828" y="1308"/>
              <a:ext cx="1098" cy="761"/>
              <a:chOff x="2343" y="1246"/>
              <a:chExt cx="1098" cy="761"/>
            </a:xfrm>
          </p:grpSpPr>
          <p:grpSp>
            <p:nvGrpSpPr>
              <p:cNvPr id="54291" name="Group 27"/>
              <p:cNvGrpSpPr>
                <a:grpSpLocks/>
              </p:cNvGrpSpPr>
              <p:nvPr/>
            </p:nvGrpSpPr>
            <p:grpSpPr bwMode="auto">
              <a:xfrm>
                <a:off x="2350" y="1246"/>
                <a:ext cx="1091" cy="761"/>
                <a:chOff x="776" y="1194"/>
                <a:chExt cx="1091" cy="761"/>
              </a:xfrm>
            </p:grpSpPr>
            <p:sp>
              <p:nvSpPr>
                <p:cNvPr id="54294" name="Rectangle 28"/>
                <p:cNvSpPr>
                  <a:spLocks noChangeArrowheads="1"/>
                </p:cNvSpPr>
                <p:nvPr/>
              </p:nvSpPr>
              <p:spPr bwMode="auto">
                <a:xfrm>
                  <a:off x="1189" y="1333"/>
                  <a:ext cx="678" cy="62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kumimoji="1" lang="zh-CN" altLang="zh-CN"/>
                </a:p>
              </p:txBody>
            </p:sp>
            <p:sp>
              <p:nvSpPr>
                <p:cNvPr id="54295" name="Line 29"/>
                <p:cNvSpPr>
                  <a:spLocks noChangeShapeType="1"/>
                </p:cNvSpPr>
                <p:nvPr/>
              </p:nvSpPr>
              <p:spPr bwMode="auto">
                <a:xfrm>
                  <a:off x="1189" y="1644"/>
                  <a:ext cx="6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29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420" y="1383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/>
                    <a:t>2</a:t>
                  </a:r>
                </a:p>
              </p:txBody>
            </p:sp>
            <p:sp>
              <p:nvSpPr>
                <p:cNvPr id="5429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408" y="1672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/>
                    <a:t>1</a:t>
                  </a:r>
                </a:p>
              </p:txBody>
            </p:sp>
            <p:sp>
              <p:nvSpPr>
                <p:cNvPr id="5429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776" y="1194"/>
                  <a:ext cx="18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/>
                    <a:t>a</a:t>
                  </a:r>
                </a:p>
              </p:txBody>
            </p:sp>
            <p:sp>
              <p:nvSpPr>
                <p:cNvPr id="54299" name="Line 33"/>
                <p:cNvSpPr>
                  <a:spLocks noChangeShapeType="1"/>
                </p:cNvSpPr>
                <p:nvPr/>
              </p:nvSpPr>
              <p:spPr bwMode="auto">
                <a:xfrm>
                  <a:off x="933" y="1333"/>
                  <a:ext cx="2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4292" name="Text Box 34"/>
              <p:cNvSpPr txBox="1">
                <a:spLocks noChangeArrowheads="1"/>
              </p:cNvSpPr>
              <p:nvPr/>
            </p:nvSpPr>
            <p:spPr bwMode="auto">
              <a:xfrm>
                <a:off x="2343" y="1395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/>
                  <a:t>x</a:t>
                </a:r>
              </a:p>
            </p:txBody>
          </p:sp>
          <p:sp>
            <p:nvSpPr>
              <p:cNvPr id="54293" name="Line 35"/>
              <p:cNvSpPr>
                <a:spLocks noChangeShapeType="1"/>
              </p:cNvSpPr>
              <p:nvPr/>
            </p:nvSpPr>
            <p:spPr bwMode="auto">
              <a:xfrm flipV="1">
                <a:off x="2467" y="1433"/>
                <a:ext cx="289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290" name="Text Box 36"/>
            <p:cNvSpPr txBox="1">
              <a:spLocks noChangeArrowheads="1"/>
            </p:cNvSpPr>
            <p:nvPr/>
          </p:nvSpPr>
          <p:spPr bwMode="auto">
            <a:xfrm>
              <a:off x="4375" y="2029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/>
                <a:t>交换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6988175" y="4738688"/>
            <a:ext cx="1731963" cy="1568450"/>
            <a:chOff x="3405" y="2368"/>
            <a:chExt cx="1091" cy="988"/>
          </a:xfrm>
        </p:grpSpPr>
        <p:grpSp>
          <p:nvGrpSpPr>
            <p:cNvPr id="54281" name="Group 38"/>
            <p:cNvGrpSpPr>
              <a:grpSpLocks/>
            </p:cNvGrpSpPr>
            <p:nvPr/>
          </p:nvGrpSpPr>
          <p:grpSpPr bwMode="auto">
            <a:xfrm>
              <a:off x="3405" y="2368"/>
              <a:ext cx="1091" cy="761"/>
              <a:chOff x="776" y="1194"/>
              <a:chExt cx="1091" cy="761"/>
            </a:xfrm>
          </p:grpSpPr>
          <p:sp>
            <p:nvSpPr>
              <p:cNvPr id="54283" name="Rectangle 39"/>
              <p:cNvSpPr>
                <a:spLocks noChangeArrowheads="1"/>
              </p:cNvSpPr>
              <p:nvPr/>
            </p:nvSpPr>
            <p:spPr bwMode="auto">
              <a:xfrm>
                <a:off x="1189" y="1333"/>
                <a:ext cx="678" cy="6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kumimoji="1" lang="zh-CN" altLang="zh-CN"/>
              </a:p>
            </p:txBody>
          </p:sp>
          <p:sp>
            <p:nvSpPr>
              <p:cNvPr id="54284" name="Line 40"/>
              <p:cNvSpPr>
                <a:spLocks noChangeShapeType="1"/>
              </p:cNvSpPr>
              <p:nvPr/>
            </p:nvSpPr>
            <p:spPr bwMode="auto">
              <a:xfrm>
                <a:off x="1189" y="1644"/>
                <a:ext cx="6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5" name="Text Box 41"/>
              <p:cNvSpPr txBox="1">
                <a:spLocks noChangeArrowheads="1"/>
              </p:cNvSpPr>
              <p:nvPr/>
            </p:nvSpPr>
            <p:spPr bwMode="auto">
              <a:xfrm>
                <a:off x="1420" y="1383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/>
                  <a:t>2</a:t>
                </a:r>
              </a:p>
            </p:txBody>
          </p:sp>
          <p:sp>
            <p:nvSpPr>
              <p:cNvPr id="54286" name="Text Box 42"/>
              <p:cNvSpPr txBox="1">
                <a:spLocks noChangeArrowheads="1"/>
              </p:cNvSpPr>
              <p:nvPr/>
            </p:nvSpPr>
            <p:spPr bwMode="auto">
              <a:xfrm>
                <a:off x="1408" y="1672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/>
                  <a:t>1</a:t>
                </a:r>
              </a:p>
            </p:txBody>
          </p:sp>
          <p:sp>
            <p:nvSpPr>
              <p:cNvPr id="54287" name="Text Box 43"/>
              <p:cNvSpPr txBox="1">
                <a:spLocks noChangeArrowheads="1"/>
              </p:cNvSpPr>
              <p:nvPr/>
            </p:nvSpPr>
            <p:spPr bwMode="auto">
              <a:xfrm>
                <a:off x="776" y="1194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/>
                  <a:t>a</a:t>
                </a:r>
              </a:p>
            </p:txBody>
          </p:sp>
          <p:sp>
            <p:nvSpPr>
              <p:cNvPr id="54288" name="Line 44"/>
              <p:cNvSpPr>
                <a:spLocks noChangeShapeType="1"/>
              </p:cNvSpPr>
              <p:nvPr/>
            </p:nvSpPr>
            <p:spPr bwMode="auto">
              <a:xfrm>
                <a:off x="933" y="1333"/>
                <a:ext cx="2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282" name="Text Box 45"/>
            <p:cNvSpPr txBox="1">
              <a:spLocks noChangeArrowheads="1"/>
            </p:cNvSpPr>
            <p:nvPr/>
          </p:nvSpPr>
          <p:spPr bwMode="auto">
            <a:xfrm>
              <a:off x="3932" y="310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/>
                <a:t>返回</a:t>
              </a:r>
            </a:p>
          </p:txBody>
        </p:sp>
      </p:grp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3668713" y="1187450"/>
            <a:ext cx="4451350" cy="3416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/>
              <a:t>#include &lt;stdio.h&gt;</a:t>
            </a:r>
          </a:p>
          <a:p>
            <a:pPr eaLnBrk="0" hangingPunct="0"/>
            <a:r>
              <a:rPr kumimoji="1" lang="en-US" altLang="zh-CN">
                <a:solidFill>
                  <a:schemeClr val="accent2"/>
                </a:solidFill>
              </a:rPr>
              <a:t>void</a:t>
            </a:r>
            <a:r>
              <a:rPr kumimoji="1" lang="en-US" altLang="zh-CN"/>
              <a:t> swap2</a:t>
            </a:r>
            <a:r>
              <a:rPr kumimoji="1" lang="en-US" altLang="zh-CN">
                <a:solidFill>
                  <a:srgbClr val="0000FF"/>
                </a:solidFill>
              </a:rPr>
              <a:t>(int x[2]</a:t>
            </a:r>
            <a:r>
              <a:rPr kumimoji="1" lang="en-US" altLang="zh-CN"/>
              <a:t>)</a:t>
            </a:r>
          </a:p>
          <a:p>
            <a:pPr eaLnBrk="0" hangingPunct="0"/>
            <a:r>
              <a:rPr kumimoji="1" lang="en-US" altLang="zh-CN"/>
              <a:t>{  </a:t>
            </a:r>
          </a:p>
          <a:p>
            <a:pPr eaLnBrk="0" hangingPunct="0"/>
            <a:r>
              <a:rPr kumimoji="1" lang="en-US" altLang="zh-CN"/>
              <a:t>    int z;</a:t>
            </a:r>
          </a:p>
          <a:p>
            <a:pPr eaLnBrk="0" hangingPunct="0"/>
            <a:r>
              <a:rPr kumimoji="1" lang="en-US" altLang="zh-CN"/>
              <a:t>    z=x[0];     x[0]=x[1];     x[1]=z;</a:t>
            </a:r>
          </a:p>
          <a:p>
            <a:pPr eaLnBrk="0" hangingPunct="0"/>
            <a:r>
              <a:rPr kumimoji="1" lang="en-US" altLang="zh-CN"/>
              <a:t>}</a:t>
            </a:r>
          </a:p>
          <a:p>
            <a:pPr eaLnBrk="0" hangingPunct="0"/>
            <a:r>
              <a:rPr kumimoji="1" lang="en-US" altLang="zh-CN"/>
              <a:t>main()</a:t>
            </a:r>
          </a:p>
          <a:p>
            <a:pPr eaLnBrk="0" hangingPunct="0"/>
            <a:r>
              <a:rPr kumimoji="1" lang="en-US" altLang="zh-CN"/>
              <a:t>{  </a:t>
            </a:r>
          </a:p>
          <a:p>
            <a:pPr eaLnBrk="0" hangingPunct="0"/>
            <a:r>
              <a:rPr kumimoji="1" lang="en-US" altLang="zh-CN"/>
              <a:t>    int a[2]={1,2};</a:t>
            </a:r>
          </a:p>
          <a:p>
            <a:pPr eaLnBrk="0" hangingPunct="0"/>
            <a:r>
              <a:rPr kumimoji="1" lang="en-US" altLang="zh-CN"/>
              <a:t>    </a:t>
            </a:r>
            <a:r>
              <a:rPr kumimoji="1" lang="en-US" altLang="zh-CN">
                <a:solidFill>
                  <a:srgbClr val="0000FF"/>
                </a:solidFill>
              </a:rPr>
              <a:t>swap2(</a:t>
            </a:r>
            <a:r>
              <a:rPr kumimoji="1" lang="en-US" altLang="zh-CN">
                <a:solidFill>
                  <a:schemeClr val="accent2"/>
                </a:solidFill>
              </a:rPr>
              <a:t>a</a:t>
            </a:r>
            <a:r>
              <a:rPr kumimoji="1" lang="en-US" altLang="zh-CN">
                <a:solidFill>
                  <a:srgbClr val="0000FF"/>
                </a:solidFill>
              </a:rPr>
              <a:t>);</a:t>
            </a:r>
          </a:p>
          <a:p>
            <a:pPr eaLnBrk="0" hangingPunct="0"/>
            <a:r>
              <a:rPr kumimoji="1" lang="en-US" altLang="zh-CN"/>
              <a:t>    printf("a[0]=%d \n a[1]=%d\n",a[0],a[1]);</a:t>
            </a:r>
          </a:p>
          <a:p>
            <a:pPr eaLnBrk="0" hangingPunct="0"/>
            <a:r>
              <a:rPr kumimoji="1" lang="en-US" altLang="zh-CN"/>
              <a:t>}</a:t>
            </a:r>
          </a:p>
        </p:txBody>
      </p:sp>
      <p:sp>
        <p:nvSpPr>
          <p:cNvPr id="48" name="AutoShape 48"/>
          <p:cNvSpPr>
            <a:spLocks noChangeArrowheads="1"/>
          </p:cNvSpPr>
          <p:nvPr/>
        </p:nvSpPr>
        <p:spPr bwMode="auto">
          <a:xfrm>
            <a:off x="762000" y="2133600"/>
            <a:ext cx="2405063" cy="1166813"/>
          </a:xfrm>
          <a:prstGeom prst="irregularSeal1">
            <a:avLst/>
          </a:prstGeom>
          <a:solidFill>
            <a:srgbClr val="FFFFFF"/>
          </a:solidFill>
          <a:ln w="3810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 sz="2400">
                <a:solidFill>
                  <a:schemeClr val="accent2"/>
                </a:solidFill>
              </a:rPr>
              <a:t>地址传递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381000" y="1219200"/>
            <a:ext cx="2133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数组名作为参数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 autoUpdateAnimBg="0"/>
      <p:bldP spid="48" grpId="0" animBg="1" autoUpdateAnimBg="0"/>
      <p:bldP spid="4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目 录</a:t>
            </a:r>
          </a:p>
        </p:txBody>
      </p:sp>
      <p:sp>
        <p:nvSpPr>
          <p:cNvPr id="573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ym typeface="Wingdings" pitchFamily="2" charset="2"/>
              </a:rPr>
              <a:t>8.1   </a:t>
            </a:r>
            <a:r>
              <a:rPr lang="zh-CN" altLang="en-US" smtClean="0">
                <a:sym typeface="Wingdings" pitchFamily="2" charset="2"/>
              </a:rPr>
              <a:t>函数作用</a:t>
            </a:r>
            <a:endParaRPr lang="en-US" altLang="zh-CN" smtClean="0">
              <a:sym typeface="Wingdings" pitchFamily="2" charset="2"/>
            </a:endParaRPr>
          </a:p>
          <a:p>
            <a:pPr eaLnBrk="1" hangingPunct="1"/>
            <a:r>
              <a:rPr lang="en-US" altLang="zh-CN" smtClean="0">
                <a:sym typeface="Wingdings" pitchFamily="2" charset="2"/>
              </a:rPr>
              <a:t>8.2   </a:t>
            </a:r>
            <a:r>
              <a:rPr lang="zh-CN" altLang="en-US" smtClean="0">
                <a:sym typeface="Wingdings" pitchFamily="2" charset="2"/>
              </a:rPr>
              <a:t>函数定义</a:t>
            </a:r>
            <a:endParaRPr lang="en-US" altLang="zh-CN" smtClean="0">
              <a:sym typeface="Wingdings" pitchFamily="2" charset="2"/>
            </a:endParaRPr>
          </a:p>
          <a:p>
            <a:pPr eaLnBrk="1" hangingPunct="1"/>
            <a:r>
              <a:rPr lang="en-US" altLang="zh-CN" smtClean="0">
                <a:sym typeface="Wingdings" pitchFamily="2" charset="2"/>
              </a:rPr>
              <a:t>8.3   </a:t>
            </a:r>
            <a:r>
              <a:rPr lang="zh-CN" altLang="en-US" smtClean="0">
                <a:sym typeface="Wingdings" pitchFamily="2" charset="2"/>
              </a:rPr>
              <a:t>函数调用</a:t>
            </a:r>
            <a:endParaRPr lang="en-US" altLang="zh-CN" smtClean="0">
              <a:sym typeface="Wingdings" pitchFamily="2" charset="2"/>
            </a:endParaRPr>
          </a:p>
          <a:p>
            <a:pPr eaLnBrk="1" hangingPunct="1"/>
            <a:r>
              <a:rPr lang="en-US" altLang="zh-CN" smtClean="0">
                <a:sym typeface="Wingdings" pitchFamily="2" charset="2"/>
              </a:rPr>
              <a:t>8.4   </a:t>
            </a:r>
            <a:r>
              <a:rPr lang="zh-CN" altLang="en-US" smtClean="0">
                <a:sym typeface="Wingdings" pitchFamily="2" charset="2"/>
              </a:rPr>
              <a:t>函数参数</a:t>
            </a:r>
            <a:endParaRPr lang="en-US" altLang="zh-CN" smtClean="0">
              <a:sym typeface="Wingdings" pitchFamily="2" charset="2"/>
            </a:endParaRPr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  <a:sym typeface="Wingdings" pitchFamily="2" charset="2"/>
              </a:rPr>
              <a:t>8.5   </a:t>
            </a:r>
            <a:r>
              <a:rPr lang="zh-CN" altLang="en-US" smtClean="0">
                <a:solidFill>
                  <a:srgbClr val="FF0000"/>
                </a:solidFill>
                <a:sym typeface="Wingdings" pitchFamily="2" charset="2"/>
              </a:rPr>
              <a:t>函数返回</a:t>
            </a:r>
            <a:endParaRPr lang="en-US" altLang="zh-CN" smtClean="0">
              <a:solidFill>
                <a:srgbClr val="FF0000"/>
              </a:solidFill>
              <a:sym typeface="Wingdings" pitchFamily="2" charset="2"/>
            </a:endParaRPr>
          </a:p>
          <a:p>
            <a:pPr eaLnBrk="1" hangingPunct="1"/>
            <a:r>
              <a:rPr lang="en-US" altLang="zh-CN" smtClean="0">
                <a:sym typeface="Wingdings" pitchFamily="2" charset="2"/>
              </a:rPr>
              <a:t>8.6   </a:t>
            </a:r>
            <a:r>
              <a:rPr lang="zh-CN" altLang="en-US" smtClean="0">
                <a:sym typeface="Wingdings" pitchFamily="2" charset="2"/>
              </a:rPr>
              <a:t>嵌套与递归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8.5 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函数返回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8305800" cy="426720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sym typeface="Wingdings" pitchFamily="2" charset="2"/>
              </a:rPr>
              <a:t>函数体中有</a:t>
            </a:r>
            <a:r>
              <a:rPr lang="en-US" altLang="zh-CN" sz="2400" dirty="0" smtClean="0">
                <a:sym typeface="Wingdings" pitchFamily="2" charset="2"/>
              </a:rPr>
              <a:t>return</a:t>
            </a:r>
            <a:r>
              <a:rPr lang="zh-CN" altLang="en-US" sz="2400" dirty="0" smtClean="0">
                <a:sym typeface="Wingdings" pitchFamily="2" charset="2"/>
              </a:rPr>
              <a:t>语句，且程序执行到</a:t>
            </a:r>
            <a:r>
              <a:rPr lang="en-US" altLang="zh-CN" sz="2400" dirty="0" smtClean="0">
                <a:sym typeface="Wingdings" pitchFamily="2" charset="2"/>
              </a:rPr>
              <a:t>return</a:t>
            </a:r>
            <a:r>
              <a:rPr lang="zh-CN" altLang="en-US" sz="2400" dirty="0" smtClean="0">
                <a:sym typeface="Wingdings" pitchFamily="2" charset="2"/>
              </a:rPr>
              <a:t>时返回</a:t>
            </a:r>
            <a:endParaRPr lang="en-US" altLang="zh-CN" sz="2400" dirty="0" smtClean="0">
              <a:sym typeface="Wingdings" pitchFamily="2" charset="2"/>
            </a:endParaRPr>
          </a:p>
          <a:p>
            <a:pPr marL="342900" lvl="3" indent="-342900" eaLnBrk="1" hangingPunct="1">
              <a:buFont typeface="Wingdings" pitchFamily="2" charset="2"/>
              <a:buChar char="?"/>
            </a:pPr>
            <a:r>
              <a:rPr lang="zh-CN" altLang="en-US" sz="2400" dirty="0" smtClean="0"/>
              <a:t>函数返回值通常是</a:t>
            </a:r>
            <a:r>
              <a:rPr lang="en-US" altLang="zh-CN" sz="2400" dirty="0" smtClean="0"/>
              <a:t>return</a:t>
            </a:r>
            <a:r>
              <a:rPr lang="zh-CN" altLang="en-US" sz="2400" dirty="0" smtClean="0"/>
              <a:t>语句后的表达式</a:t>
            </a:r>
            <a:endParaRPr lang="en-US" altLang="zh-CN" sz="2400" dirty="0" smtClean="0"/>
          </a:p>
          <a:p>
            <a:pPr marL="342900" lvl="3" indent="-342900" eaLnBrk="1" hangingPunct="1">
              <a:buFont typeface="Wingdings" pitchFamily="2" charset="2"/>
              <a:buChar char="?"/>
            </a:pPr>
            <a:r>
              <a:rPr lang="zh-CN" altLang="zh-CN" sz="2400" dirty="0" smtClean="0"/>
              <a:t>若函数类型与</a:t>
            </a:r>
            <a:r>
              <a:rPr lang="en-US" altLang="zh-CN" sz="2400" dirty="0" smtClean="0"/>
              <a:t>return</a:t>
            </a:r>
            <a:r>
              <a:rPr lang="zh-CN" altLang="zh-CN" sz="2400" dirty="0" smtClean="0"/>
              <a:t>语句中表达式值的类型不一致，按前者为准，自动转换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>
                <a:sym typeface="Wingdings" pitchFamily="2" charset="2"/>
              </a:rPr>
              <a:t>对于</a:t>
            </a:r>
            <a:r>
              <a:rPr lang="en-US" altLang="zh-CN" sz="2400" dirty="0" smtClean="0">
                <a:sym typeface="Wingdings" pitchFamily="2" charset="2"/>
              </a:rPr>
              <a:t>void</a:t>
            </a:r>
            <a:r>
              <a:rPr lang="zh-CN" altLang="en-US" sz="2400" dirty="0" smtClean="0">
                <a:sym typeface="Wingdings" pitchFamily="2" charset="2"/>
              </a:rPr>
              <a:t>型函数：执行</a:t>
            </a:r>
            <a:r>
              <a:rPr lang="en-US" altLang="zh-CN" sz="2400" dirty="0" smtClean="0">
                <a:sym typeface="Wingdings" pitchFamily="2" charset="2"/>
              </a:rPr>
              <a:t>return;</a:t>
            </a:r>
            <a:r>
              <a:rPr lang="zh-CN" altLang="en-US" sz="2400" dirty="0" smtClean="0">
                <a:sym typeface="Wingdings" pitchFamily="2" charset="2"/>
              </a:rPr>
              <a:t>语句返回或者函数结束后自动返回</a:t>
            </a:r>
            <a:endParaRPr lang="en-US" altLang="zh-CN" sz="2400" dirty="0" smtClean="0">
              <a:sym typeface="Wingdings" pitchFamily="2" charset="2"/>
            </a:endParaRPr>
          </a:p>
          <a:p>
            <a:pPr eaLnBrk="1" hangingPunct="1"/>
            <a:r>
              <a:rPr lang="zh-CN" altLang="en-US" sz="2400" dirty="0" smtClean="0">
                <a:sym typeface="Wingdings" pitchFamily="2" charset="2"/>
              </a:rPr>
              <a:t>对于非</a:t>
            </a:r>
            <a:r>
              <a:rPr lang="en-US" altLang="zh-CN" sz="2400" dirty="0" smtClean="0">
                <a:sym typeface="Wingdings" pitchFamily="2" charset="2"/>
              </a:rPr>
              <a:t>void</a:t>
            </a:r>
            <a:r>
              <a:rPr lang="zh-CN" altLang="en-US" sz="2400" dirty="0" smtClean="0">
                <a:sym typeface="Wingdings" pitchFamily="2" charset="2"/>
              </a:rPr>
              <a:t>型函数：执行</a:t>
            </a:r>
            <a:r>
              <a:rPr lang="en-US" altLang="zh-CN" sz="2400" dirty="0" smtClean="0">
                <a:solidFill>
                  <a:srgbClr val="0070C0"/>
                </a:solidFill>
                <a:sym typeface="Wingdings" pitchFamily="2" charset="2"/>
              </a:rPr>
              <a:t>return(</a:t>
            </a:r>
            <a:r>
              <a:rPr lang="zh-CN" altLang="en-US" sz="2400" dirty="0" smtClean="0">
                <a:solidFill>
                  <a:srgbClr val="0070C0"/>
                </a:solidFill>
                <a:sym typeface="Wingdings" pitchFamily="2" charset="2"/>
              </a:rPr>
              <a:t>表达式</a:t>
            </a:r>
            <a:r>
              <a:rPr lang="en-US" altLang="zh-CN" sz="2400" dirty="0" smtClean="0">
                <a:solidFill>
                  <a:srgbClr val="0070C0"/>
                </a:solidFill>
                <a:sym typeface="Wingdings" pitchFamily="2" charset="2"/>
              </a:rPr>
              <a:t>);</a:t>
            </a:r>
            <a:r>
              <a:rPr lang="zh-CN" altLang="en-US" sz="2400" dirty="0" smtClean="0">
                <a:sym typeface="Wingdings" pitchFamily="2" charset="2"/>
              </a:rPr>
              <a:t>或者</a:t>
            </a:r>
            <a:r>
              <a:rPr lang="en-US" altLang="zh-CN" sz="2400" dirty="0" smtClean="0">
                <a:solidFill>
                  <a:srgbClr val="0070C0"/>
                </a:solidFill>
                <a:sym typeface="Wingdings" pitchFamily="2" charset="2"/>
              </a:rPr>
              <a:t>return </a:t>
            </a:r>
            <a:r>
              <a:rPr lang="zh-CN" altLang="en-US" sz="2400" dirty="0" smtClean="0">
                <a:solidFill>
                  <a:srgbClr val="0070C0"/>
                </a:solidFill>
                <a:sym typeface="Wingdings" pitchFamily="2" charset="2"/>
              </a:rPr>
              <a:t>表达式</a:t>
            </a:r>
            <a:r>
              <a:rPr lang="en-US" altLang="zh-CN" sz="2400" dirty="0" smtClean="0">
                <a:solidFill>
                  <a:srgbClr val="0070C0"/>
                </a:solidFill>
                <a:sym typeface="Wingdings" pitchFamily="2" charset="2"/>
              </a:rPr>
              <a:t>;</a:t>
            </a:r>
            <a:r>
              <a:rPr lang="zh-CN" altLang="en-US" sz="2400" dirty="0" smtClean="0">
                <a:sym typeface="Wingdings" pitchFamily="2" charset="2"/>
              </a:rPr>
              <a:t>返回，或者函数结束后自动返回；如果没有</a:t>
            </a:r>
            <a:r>
              <a:rPr lang="en-US" altLang="zh-CN" sz="2400" dirty="0" smtClean="0">
                <a:sym typeface="Wingdings" pitchFamily="2" charset="2"/>
              </a:rPr>
              <a:t>return</a:t>
            </a:r>
            <a:r>
              <a:rPr lang="zh-CN" altLang="en-US" sz="2400" dirty="0" smtClean="0">
                <a:sym typeface="Wingdings" pitchFamily="2" charset="2"/>
              </a:rPr>
              <a:t>语句，编译器发出警告；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1.1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函数作用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76225" y="1339850"/>
            <a:ext cx="8518525" cy="5006975"/>
          </a:xfrm>
        </p:spPr>
        <p:txBody>
          <a:bodyPr/>
          <a:lstStyle/>
          <a:p>
            <a:pPr eaLnBrk="1" hangingPunct="1"/>
            <a:r>
              <a:rPr lang="zh-CN" altLang="en-US" smtClean="0">
                <a:sym typeface="Wingdings" pitchFamily="2" charset="2"/>
              </a:rPr>
              <a:t>函数功能</a:t>
            </a:r>
            <a:r>
              <a:rPr lang="en-US" altLang="zh-CN" smtClean="0">
                <a:sym typeface="Wingdings" pitchFamily="2" charset="2"/>
              </a:rPr>
              <a:t>--</a:t>
            </a:r>
            <a:r>
              <a:rPr lang="zh-CN" altLang="en-US" smtClean="0">
                <a:sym typeface="Wingdings" pitchFamily="2" charset="2"/>
              </a:rPr>
              <a:t>模块化程序设计</a:t>
            </a:r>
          </a:p>
          <a:p>
            <a:pPr lvl="2" eaLnBrk="1" hangingPunct="1"/>
            <a:r>
              <a:rPr lang="zh-CN" altLang="en-US" smtClean="0"/>
              <a:t>基本思想：将一个大的程序按功能分割成一些小模块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特点：</a:t>
            </a:r>
          </a:p>
          <a:p>
            <a:pPr lvl="3" eaLnBrk="1" hangingPunct="1"/>
            <a:r>
              <a:rPr lang="zh-CN" altLang="en-US" smtClean="0"/>
              <a:t>各模块相对独立、功能单一、结构清晰、接口简单</a:t>
            </a:r>
          </a:p>
          <a:p>
            <a:pPr lvl="3" eaLnBrk="1" hangingPunct="1"/>
            <a:r>
              <a:rPr lang="zh-CN" altLang="en-US" smtClean="0"/>
              <a:t>控制了程序设计的复杂性</a:t>
            </a:r>
          </a:p>
          <a:p>
            <a:pPr lvl="3" eaLnBrk="1" hangingPunct="1"/>
            <a:r>
              <a:rPr lang="zh-CN" altLang="en-US" smtClean="0"/>
              <a:t>提高元件的可靠性</a:t>
            </a:r>
          </a:p>
          <a:p>
            <a:pPr lvl="3" eaLnBrk="1" hangingPunct="1"/>
            <a:r>
              <a:rPr lang="zh-CN" altLang="en-US" smtClean="0"/>
              <a:t>缩短开发周期</a:t>
            </a:r>
          </a:p>
          <a:p>
            <a:pPr lvl="3" eaLnBrk="1" hangingPunct="1"/>
            <a:r>
              <a:rPr lang="zh-CN" altLang="en-US" smtClean="0"/>
              <a:t>避免程序开发的重复劳动</a:t>
            </a:r>
          </a:p>
          <a:p>
            <a:pPr lvl="3" eaLnBrk="1" hangingPunct="1"/>
            <a:r>
              <a:rPr lang="zh-CN" altLang="en-US" smtClean="0"/>
              <a:t>易于维护和功能扩充</a:t>
            </a:r>
          </a:p>
          <a:p>
            <a:pPr lvl="2" eaLnBrk="1" hangingPunct="1"/>
            <a:r>
              <a:rPr lang="zh-CN" altLang="en-US" smtClean="0"/>
              <a:t>开发方法</a:t>
            </a:r>
            <a:r>
              <a:rPr lang="en-US" altLang="zh-CN" smtClean="0"/>
              <a:t>:  </a:t>
            </a:r>
            <a:r>
              <a:rPr lang="zh-CN" altLang="en-US" smtClean="0">
                <a:solidFill>
                  <a:srgbClr val="3333CC"/>
                </a:solidFill>
              </a:rPr>
              <a:t>自上向下</a:t>
            </a:r>
            <a:r>
              <a:rPr lang="en-US" altLang="zh-CN" smtClean="0">
                <a:solidFill>
                  <a:srgbClr val="3333CC"/>
                </a:solidFill>
              </a:rPr>
              <a:t>,</a:t>
            </a:r>
            <a:r>
              <a:rPr lang="zh-CN" altLang="en-US" smtClean="0">
                <a:solidFill>
                  <a:srgbClr val="3333CC"/>
                </a:solidFill>
              </a:rPr>
              <a:t>逐步分解，分而治之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目 录</a:t>
            </a:r>
          </a:p>
        </p:txBody>
      </p:sp>
      <p:sp>
        <p:nvSpPr>
          <p:cNvPr id="6041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ym typeface="Wingdings" pitchFamily="2" charset="2"/>
              </a:rPr>
              <a:t>1.1   </a:t>
            </a:r>
            <a:r>
              <a:rPr lang="zh-CN" altLang="en-US" dirty="0" smtClean="0">
                <a:sym typeface="Wingdings" pitchFamily="2" charset="2"/>
              </a:rPr>
              <a:t>函数作用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1.2   </a:t>
            </a:r>
            <a:r>
              <a:rPr lang="zh-CN" altLang="en-US" dirty="0" smtClean="0">
                <a:sym typeface="Wingdings" pitchFamily="2" charset="2"/>
              </a:rPr>
              <a:t>函数定义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1.3   </a:t>
            </a:r>
            <a:r>
              <a:rPr lang="zh-CN" altLang="en-US" dirty="0" smtClean="0">
                <a:sym typeface="Wingdings" pitchFamily="2" charset="2"/>
              </a:rPr>
              <a:t>函数调用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1.4   </a:t>
            </a:r>
            <a:r>
              <a:rPr lang="zh-CN" altLang="en-US" dirty="0" smtClean="0">
                <a:sym typeface="Wingdings" pitchFamily="2" charset="2"/>
              </a:rPr>
              <a:t>函数参数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1.5   </a:t>
            </a:r>
            <a:r>
              <a:rPr lang="zh-CN" altLang="en-US" dirty="0" smtClean="0">
                <a:sym typeface="Wingdings" pitchFamily="2" charset="2"/>
              </a:rPr>
              <a:t>函数返回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1.6   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嵌套与递归</a:t>
            </a:r>
          </a:p>
          <a:p>
            <a:pPr eaLnBrk="1" hangingPunct="1"/>
            <a:endParaRPr lang="zh-CN" altLang="en-US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1.6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嵌套与递归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600075" y="2062163"/>
            <a:ext cx="8305800" cy="1524000"/>
          </a:xfrm>
        </p:spPr>
        <p:txBody>
          <a:bodyPr/>
          <a:lstStyle/>
          <a:p>
            <a:pPr eaLnBrk="1" hangingPunct="1"/>
            <a:r>
              <a:rPr lang="zh-CN" altLang="en-US" smtClean="0">
                <a:sym typeface="Wingdings" pitchFamily="2" charset="2"/>
              </a:rPr>
              <a:t>嵌套调用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mtClean="0"/>
              <a:t>C</a:t>
            </a:r>
            <a:r>
              <a:rPr lang="zh-CN" altLang="zh-CN" smtClean="0"/>
              <a:t>规定：函数定义不可嵌套，但函数调用可以嵌套</a:t>
            </a:r>
            <a:endParaRPr lang="zh-CN" altLang="en-US" smtClean="0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1871663" y="3214688"/>
            <a:ext cx="4951412" cy="2576512"/>
            <a:chOff x="1028" y="1507"/>
            <a:chExt cx="3119" cy="1623"/>
          </a:xfrm>
        </p:grpSpPr>
        <p:sp>
          <p:nvSpPr>
            <p:cNvPr id="61445" name="Text Box 5"/>
            <p:cNvSpPr txBox="1">
              <a:spLocks noChangeArrowheads="1"/>
            </p:cNvSpPr>
            <p:nvPr/>
          </p:nvSpPr>
          <p:spPr bwMode="auto">
            <a:xfrm>
              <a:off x="1103" y="1507"/>
              <a:ext cx="5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main( )</a:t>
              </a:r>
            </a:p>
          </p:txBody>
        </p:sp>
        <p:sp>
          <p:nvSpPr>
            <p:cNvPr id="61446" name="Text Box 6"/>
            <p:cNvSpPr txBox="1">
              <a:spLocks noChangeArrowheads="1"/>
            </p:cNvSpPr>
            <p:nvPr/>
          </p:nvSpPr>
          <p:spPr bwMode="auto">
            <a:xfrm>
              <a:off x="1028" y="2160"/>
              <a:ext cx="8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zh-CN" altLang="zh-CN"/>
                <a:t>调用函数</a:t>
              </a:r>
              <a:r>
                <a:rPr kumimoji="1" lang="en-US" altLang="zh-CN"/>
                <a:t>a</a:t>
              </a:r>
            </a:p>
          </p:txBody>
        </p:sp>
        <p:sp>
          <p:nvSpPr>
            <p:cNvPr id="61447" name="Text Box 7"/>
            <p:cNvSpPr txBox="1">
              <a:spLocks noChangeArrowheads="1"/>
            </p:cNvSpPr>
            <p:nvPr/>
          </p:nvSpPr>
          <p:spPr bwMode="auto">
            <a:xfrm>
              <a:off x="1104" y="2880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zh-CN" altLang="zh-CN"/>
                <a:t>结束</a:t>
              </a:r>
              <a:endParaRPr kumimoji="1" lang="zh-CN" altLang="en-US"/>
            </a:p>
          </p:txBody>
        </p:sp>
        <p:sp>
          <p:nvSpPr>
            <p:cNvPr id="61448" name="Text Box 8"/>
            <p:cNvSpPr txBox="1">
              <a:spLocks noChangeArrowheads="1"/>
            </p:cNvSpPr>
            <p:nvPr/>
          </p:nvSpPr>
          <p:spPr bwMode="auto">
            <a:xfrm>
              <a:off x="2448" y="1536"/>
              <a:ext cx="5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a</a:t>
              </a:r>
              <a:r>
                <a:rPr kumimoji="1" lang="zh-CN" altLang="zh-CN"/>
                <a:t>函数</a:t>
              </a:r>
              <a:endParaRPr kumimoji="1" lang="zh-CN" altLang="en-US"/>
            </a:p>
          </p:txBody>
        </p:sp>
        <p:sp>
          <p:nvSpPr>
            <p:cNvPr id="61449" name="Text Box 9"/>
            <p:cNvSpPr txBox="1">
              <a:spLocks noChangeArrowheads="1"/>
            </p:cNvSpPr>
            <p:nvPr/>
          </p:nvSpPr>
          <p:spPr bwMode="auto">
            <a:xfrm>
              <a:off x="3600" y="1536"/>
              <a:ext cx="5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b</a:t>
              </a:r>
              <a:r>
                <a:rPr kumimoji="1" lang="zh-CN" altLang="zh-CN"/>
                <a:t>函数</a:t>
              </a:r>
              <a:endParaRPr kumimoji="1" lang="zh-CN" altLang="en-US"/>
            </a:p>
          </p:txBody>
        </p:sp>
        <p:sp>
          <p:nvSpPr>
            <p:cNvPr id="61450" name="Text Box 10"/>
            <p:cNvSpPr txBox="1">
              <a:spLocks noChangeArrowheads="1"/>
            </p:cNvSpPr>
            <p:nvPr/>
          </p:nvSpPr>
          <p:spPr bwMode="auto">
            <a:xfrm>
              <a:off x="2256" y="2208"/>
              <a:ext cx="8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zh-CN" altLang="zh-CN"/>
                <a:t>调用函数</a:t>
              </a:r>
              <a:r>
                <a:rPr kumimoji="1" lang="en-US" altLang="zh-CN"/>
                <a:t>b</a:t>
              </a:r>
            </a:p>
          </p:txBody>
        </p:sp>
        <p:sp>
          <p:nvSpPr>
            <p:cNvPr id="61451" name="Line 11"/>
            <p:cNvSpPr>
              <a:spLocks noChangeShapeType="1"/>
            </p:cNvSpPr>
            <p:nvPr/>
          </p:nvSpPr>
          <p:spPr bwMode="auto">
            <a:xfrm>
              <a:off x="1344" y="17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2" name="Line 12"/>
            <p:cNvSpPr>
              <a:spLocks noChangeShapeType="1"/>
            </p:cNvSpPr>
            <p:nvPr/>
          </p:nvSpPr>
          <p:spPr bwMode="auto">
            <a:xfrm>
              <a:off x="1344" y="240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3" name="Line 13"/>
            <p:cNvSpPr>
              <a:spLocks noChangeShapeType="1"/>
            </p:cNvSpPr>
            <p:nvPr/>
          </p:nvSpPr>
          <p:spPr bwMode="auto">
            <a:xfrm flipV="1">
              <a:off x="1872" y="1776"/>
              <a:ext cx="72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4" name="Line 14"/>
            <p:cNvSpPr>
              <a:spLocks noChangeShapeType="1"/>
            </p:cNvSpPr>
            <p:nvPr/>
          </p:nvSpPr>
          <p:spPr bwMode="auto">
            <a:xfrm>
              <a:off x="2592" y="18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5" name="Line 15"/>
            <p:cNvSpPr>
              <a:spLocks noChangeShapeType="1"/>
            </p:cNvSpPr>
            <p:nvPr/>
          </p:nvSpPr>
          <p:spPr bwMode="auto">
            <a:xfrm>
              <a:off x="2592" y="244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6" name="Line 16"/>
            <p:cNvSpPr>
              <a:spLocks noChangeShapeType="1"/>
            </p:cNvSpPr>
            <p:nvPr/>
          </p:nvSpPr>
          <p:spPr bwMode="auto">
            <a:xfrm flipH="1" flipV="1">
              <a:off x="1824" y="2400"/>
              <a:ext cx="72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7" name="Line 17"/>
            <p:cNvSpPr>
              <a:spLocks noChangeShapeType="1"/>
            </p:cNvSpPr>
            <p:nvPr/>
          </p:nvSpPr>
          <p:spPr bwMode="auto">
            <a:xfrm flipV="1">
              <a:off x="3072" y="1776"/>
              <a:ext cx="76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>
              <a:off x="3840" y="187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9" name="Line 19"/>
            <p:cNvSpPr>
              <a:spLocks noChangeShapeType="1"/>
            </p:cNvSpPr>
            <p:nvPr/>
          </p:nvSpPr>
          <p:spPr bwMode="auto">
            <a:xfrm flipH="1" flipV="1">
              <a:off x="3024" y="2400"/>
              <a:ext cx="76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0" name="Text Box 20"/>
            <p:cNvSpPr txBox="1">
              <a:spLocks noChangeArrowheads="1"/>
            </p:cNvSpPr>
            <p:nvPr/>
          </p:nvSpPr>
          <p:spPr bwMode="auto">
            <a:xfrm>
              <a:off x="1968" y="1872"/>
              <a:ext cx="2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>
                  <a:sym typeface="Wingdings" pitchFamily="2" charset="2"/>
                </a:rPr>
                <a:t></a:t>
              </a:r>
            </a:p>
          </p:txBody>
        </p:sp>
        <p:sp>
          <p:nvSpPr>
            <p:cNvPr id="61461" name="Text Box 21"/>
            <p:cNvSpPr txBox="1">
              <a:spLocks noChangeArrowheads="1"/>
            </p:cNvSpPr>
            <p:nvPr/>
          </p:nvSpPr>
          <p:spPr bwMode="auto">
            <a:xfrm>
              <a:off x="1104" y="1824"/>
              <a:ext cx="2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>
                  <a:sym typeface="Wingdings" pitchFamily="2" charset="2"/>
                </a:rPr>
                <a:t></a:t>
              </a:r>
            </a:p>
          </p:txBody>
        </p:sp>
        <p:sp>
          <p:nvSpPr>
            <p:cNvPr id="61462" name="Text Box 22"/>
            <p:cNvSpPr txBox="1">
              <a:spLocks noChangeArrowheads="1"/>
            </p:cNvSpPr>
            <p:nvPr/>
          </p:nvSpPr>
          <p:spPr bwMode="auto">
            <a:xfrm>
              <a:off x="2592" y="1920"/>
              <a:ext cx="2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>
                  <a:sym typeface="Wingdings" pitchFamily="2" charset="2"/>
                </a:rPr>
                <a:t></a:t>
              </a:r>
            </a:p>
          </p:txBody>
        </p:sp>
        <p:sp>
          <p:nvSpPr>
            <p:cNvPr id="61463" name="Text Box 23"/>
            <p:cNvSpPr txBox="1">
              <a:spLocks noChangeArrowheads="1"/>
            </p:cNvSpPr>
            <p:nvPr/>
          </p:nvSpPr>
          <p:spPr bwMode="auto">
            <a:xfrm>
              <a:off x="3216" y="1920"/>
              <a:ext cx="2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>
                  <a:sym typeface="Wingdings" pitchFamily="2" charset="2"/>
                </a:rPr>
                <a:t></a:t>
              </a:r>
            </a:p>
          </p:txBody>
        </p:sp>
        <p:sp>
          <p:nvSpPr>
            <p:cNvPr id="61464" name="Text Box 24"/>
            <p:cNvSpPr txBox="1">
              <a:spLocks noChangeArrowheads="1"/>
            </p:cNvSpPr>
            <p:nvPr/>
          </p:nvSpPr>
          <p:spPr bwMode="auto">
            <a:xfrm>
              <a:off x="3888" y="2160"/>
              <a:ext cx="2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>
                  <a:sym typeface="Wingdings" pitchFamily="2" charset="2"/>
                </a:rPr>
                <a:t></a:t>
              </a:r>
            </a:p>
          </p:txBody>
        </p:sp>
        <p:sp>
          <p:nvSpPr>
            <p:cNvPr id="61465" name="Text Box 25"/>
            <p:cNvSpPr txBox="1">
              <a:spLocks noChangeArrowheads="1"/>
            </p:cNvSpPr>
            <p:nvPr/>
          </p:nvSpPr>
          <p:spPr bwMode="auto">
            <a:xfrm>
              <a:off x="3312" y="2688"/>
              <a:ext cx="2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>
                  <a:sym typeface="Wingdings" pitchFamily="2" charset="2"/>
                </a:rPr>
                <a:t></a:t>
              </a:r>
            </a:p>
          </p:txBody>
        </p:sp>
        <p:sp>
          <p:nvSpPr>
            <p:cNvPr id="61466" name="Text Box 26"/>
            <p:cNvSpPr txBox="1">
              <a:spLocks noChangeArrowheads="1"/>
            </p:cNvSpPr>
            <p:nvPr/>
          </p:nvSpPr>
          <p:spPr bwMode="auto">
            <a:xfrm>
              <a:off x="2592" y="2544"/>
              <a:ext cx="2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>
                  <a:sym typeface="Wingdings" pitchFamily="2" charset="2"/>
                </a:rPr>
                <a:t></a:t>
              </a:r>
            </a:p>
          </p:txBody>
        </p:sp>
        <p:sp>
          <p:nvSpPr>
            <p:cNvPr id="61467" name="Text Box 27"/>
            <p:cNvSpPr txBox="1">
              <a:spLocks noChangeArrowheads="1"/>
            </p:cNvSpPr>
            <p:nvPr/>
          </p:nvSpPr>
          <p:spPr bwMode="auto">
            <a:xfrm>
              <a:off x="1968" y="2592"/>
              <a:ext cx="2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>
                  <a:sym typeface="Wingdings" pitchFamily="2" charset="2"/>
                </a:rPr>
                <a:t></a:t>
              </a:r>
            </a:p>
          </p:txBody>
        </p:sp>
        <p:sp>
          <p:nvSpPr>
            <p:cNvPr id="61468" name="Text Box 28"/>
            <p:cNvSpPr txBox="1">
              <a:spLocks noChangeArrowheads="1"/>
            </p:cNvSpPr>
            <p:nvPr/>
          </p:nvSpPr>
          <p:spPr bwMode="auto">
            <a:xfrm>
              <a:off x="1104" y="2496"/>
              <a:ext cx="2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>
                  <a:sym typeface="Wingdings" pitchFamily="2" charset="2"/>
                </a:rPr>
                <a:t></a:t>
              </a:r>
            </a:p>
          </p:txBody>
        </p:sp>
      </p:grpSp>
      <p:sp>
        <p:nvSpPr>
          <p:cNvPr id="33" name="圆角矩形 32"/>
          <p:cNvSpPr/>
          <p:nvPr/>
        </p:nvSpPr>
        <p:spPr>
          <a:xfrm>
            <a:off x="381000" y="1219200"/>
            <a:ext cx="1905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嵌套函数调用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 autoUpdateAnimBg="0"/>
      <p:bldP spid="3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1.6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嵌套与递归</a:t>
            </a:r>
          </a:p>
        </p:txBody>
      </p:sp>
      <p:sp>
        <p:nvSpPr>
          <p:cNvPr id="35" name="Text Box 1030"/>
          <p:cNvSpPr txBox="1">
            <a:spLocks noChangeArrowheads="1"/>
          </p:cNvSpPr>
          <p:nvPr/>
        </p:nvSpPr>
        <p:spPr bwMode="auto">
          <a:xfrm>
            <a:off x="5257800" y="539750"/>
            <a:ext cx="3552825" cy="5908675"/>
          </a:xfrm>
          <a:prstGeom prst="rect">
            <a:avLst/>
          </a:prstGeom>
          <a:solidFill>
            <a:schemeClr val="bg1"/>
          </a:solidFill>
          <a:ln w="38100">
            <a:solidFill>
              <a:srgbClr val="3333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/>
              <a:t>#include &lt;stdio.h&gt;</a:t>
            </a:r>
          </a:p>
          <a:p>
            <a:pPr eaLnBrk="0" hangingPunct="0"/>
            <a:r>
              <a:rPr kumimoji="1" lang="en-US" altLang="zh-CN">
                <a:solidFill>
                  <a:srgbClr val="990033"/>
                </a:solidFill>
              </a:rPr>
              <a:t>int dif(int x,int y)</a:t>
            </a:r>
          </a:p>
          <a:p>
            <a:pPr eaLnBrk="0" hangingPunct="0"/>
            <a:r>
              <a:rPr kumimoji="1" lang="en-US" altLang="zh-CN">
                <a:solidFill>
                  <a:srgbClr val="990033"/>
                </a:solidFill>
              </a:rPr>
              <a:t>{  </a:t>
            </a:r>
          </a:p>
          <a:p>
            <a:pPr eaLnBrk="0" hangingPunct="0"/>
            <a:r>
              <a:rPr kumimoji="1" lang="en-US" altLang="zh-CN">
                <a:solidFill>
                  <a:srgbClr val="990033"/>
                </a:solidFill>
              </a:rPr>
              <a:t>     return max(x,y)-min(x,y); </a:t>
            </a:r>
          </a:p>
          <a:p>
            <a:pPr eaLnBrk="0" hangingPunct="0"/>
            <a:r>
              <a:rPr kumimoji="1" lang="en-US" altLang="zh-CN">
                <a:solidFill>
                  <a:srgbClr val="990033"/>
                </a:solidFill>
              </a:rPr>
              <a:t>}</a:t>
            </a:r>
          </a:p>
          <a:p>
            <a:pPr eaLnBrk="0" hangingPunct="0"/>
            <a:r>
              <a:rPr kumimoji="1" lang="en-US" altLang="zh-CN">
                <a:solidFill>
                  <a:srgbClr val="0000FF"/>
                </a:solidFill>
              </a:rPr>
              <a:t>int max(int x,int y)</a:t>
            </a:r>
          </a:p>
          <a:p>
            <a:pPr eaLnBrk="0" hangingPunct="0"/>
            <a:r>
              <a:rPr kumimoji="1" lang="en-US" altLang="zh-CN">
                <a:solidFill>
                  <a:srgbClr val="0000FF"/>
                </a:solidFill>
              </a:rPr>
              <a:t> {</a:t>
            </a:r>
          </a:p>
          <a:p>
            <a:pPr eaLnBrk="0" hangingPunct="0"/>
            <a:r>
              <a:rPr kumimoji="1" lang="en-US" altLang="zh-CN">
                <a:solidFill>
                  <a:srgbClr val="0000FF"/>
                </a:solidFill>
              </a:rPr>
              <a:t>    return(x&gt;y?x:y);</a:t>
            </a:r>
          </a:p>
          <a:p>
            <a:pPr eaLnBrk="0" hangingPunct="0"/>
            <a:r>
              <a:rPr kumimoji="1" lang="en-US" altLang="zh-CN">
                <a:solidFill>
                  <a:srgbClr val="0000FF"/>
                </a:solidFill>
              </a:rPr>
              <a:t> }</a:t>
            </a:r>
          </a:p>
          <a:p>
            <a:pPr eaLnBrk="0" hangingPunct="0"/>
            <a:r>
              <a:rPr kumimoji="1" lang="en-US" altLang="zh-CN">
                <a:solidFill>
                  <a:schemeClr val="accent2"/>
                </a:solidFill>
              </a:rPr>
              <a:t>int min(int x,int y,int z)</a:t>
            </a:r>
          </a:p>
          <a:p>
            <a:pPr eaLnBrk="0" hangingPunct="0"/>
            <a:r>
              <a:rPr kumimoji="1" lang="en-US" altLang="zh-CN">
                <a:solidFill>
                  <a:schemeClr val="accent2"/>
                </a:solidFill>
              </a:rPr>
              <a:t> {   </a:t>
            </a:r>
          </a:p>
          <a:p>
            <a:pPr eaLnBrk="0" hangingPunct="0"/>
            <a:r>
              <a:rPr kumimoji="1" lang="en-US" altLang="zh-CN">
                <a:solidFill>
                  <a:schemeClr val="accent2"/>
                </a:solidFill>
              </a:rPr>
              <a:t>    return(x&lt;y?x:y);</a:t>
            </a:r>
          </a:p>
          <a:p>
            <a:pPr eaLnBrk="0" hangingPunct="0"/>
            <a:r>
              <a:rPr kumimoji="1" lang="en-US" altLang="zh-CN">
                <a:solidFill>
                  <a:schemeClr val="accent2"/>
                </a:solidFill>
              </a:rPr>
              <a:t> }</a:t>
            </a:r>
          </a:p>
          <a:p>
            <a:pPr eaLnBrk="0" hangingPunct="0"/>
            <a:r>
              <a:rPr kumimoji="1" lang="en-US" altLang="zh-CN"/>
              <a:t>main()</a:t>
            </a:r>
          </a:p>
          <a:p>
            <a:pPr eaLnBrk="0" hangingPunct="0"/>
            <a:r>
              <a:rPr kumimoji="1" lang="en-US" altLang="zh-CN"/>
              <a:t> {  </a:t>
            </a:r>
          </a:p>
          <a:p>
            <a:pPr eaLnBrk="0" hangingPunct="0"/>
            <a:r>
              <a:rPr kumimoji="1" lang="en-US" altLang="zh-CN"/>
              <a:t>    int a,b,d;</a:t>
            </a:r>
          </a:p>
          <a:p>
            <a:pPr eaLnBrk="0" hangingPunct="0"/>
            <a:r>
              <a:rPr kumimoji="1" lang="en-US" altLang="zh-CN"/>
              <a:t>    scanf("%d%d",&amp;a,&amp;b,);</a:t>
            </a:r>
          </a:p>
          <a:p>
            <a:pPr eaLnBrk="0" hangingPunct="0"/>
            <a:r>
              <a:rPr kumimoji="1" lang="en-US" altLang="zh-CN"/>
              <a:t>    </a:t>
            </a:r>
            <a:r>
              <a:rPr kumimoji="1" lang="en-US" altLang="zh-CN">
                <a:solidFill>
                  <a:schemeClr val="accent2"/>
                </a:solidFill>
              </a:rPr>
              <a:t>d=dif(a,b);</a:t>
            </a:r>
          </a:p>
          <a:p>
            <a:pPr eaLnBrk="0" hangingPunct="0"/>
            <a:r>
              <a:rPr kumimoji="1" lang="en-US" altLang="zh-CN"/>
              <a:t>    printf("Max-Min=%d\n",d);</a:t>
            </a:r>
          </a:p>
          <a:p>
            <a:pPr eaLnBrk="0" hangingPunct="0"/>
            <a:r>
              <a:rPr kumimoji="1" lang="en-US" altLang="zh-CN"/>
              <a:t> }</a:t>
            </a:r>
          </a:p>
          <a:p>
            <a:pPr eaLnBrk="0" hangingPunct="0"/>
            <a:endParaRPr kumimoji="1" lang="en-US" altLang="zh-CN">
              <a:solidFill>
                <a:schemeClr val="accent2"/>
              </a:solidFill>
            </a:endParaRPr>
          </a:p>
        </p:txBody>
      </p:sp>
      <p:grpSp>
        <p:nvGrpSpPr>
          <p:cNvPr id="3" name="Group 1065"/>
          <p:cNvGrpSpPr>
            <a:grpSpLocks/>
          </p:cNvGrpSpPr>
          <p:nvPr/>
        </p:nvGrpSpPr>
        <p:grpSpPr bwMode="auto">
          <a:xfrm>
            <a:off x="304800" y="3124200"/>
            <a:ext cx="5046663" cy="2168525"/>
            <a:chOff x="816" y="2954"/>
            <a:chExt cx="3179" cy="1366"/>
          </a:xfrm>
        </p:grpSpPr>
        <p:sp>
          <p:nvSpPr>
            <p:cNvPr id="63493" name="Text Box 1032"/>
            <p:cNvSpPr txBox="1">
              <a:spLocks noChangeArrowheads="1"/>
            </p:cNvSpPr>
            <p:nvPr/>
          </p:nvSpPr>
          <p:spPr bwMode="auto">
            <a:xfrm>
              <a:off x="944" y="2954"/>
              <a:ext cx="5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main( )</a:t>
              </a:r>
            </a:p>
          </p:txBody>
        </p:sp>
        <p:sp>
          <p:nvSpPr>
            <p:cNvPr id="63494" name="Text Box 1033"/>
            <p:cNvSpPr txBox="1">
              <a:spLocks noChangeArrowheads="1"/>
            </p:cNvSpPr>
            <p:nvPr/>
          </p:nvSpPr>
          <p:spPr bwMode="auto">
            <a:xfrm>
              <a:off x="816" y="3413"/>
              <a:ext cx="9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zh-CN" altLang="zh-CN"/>
                <a:t>调用函数</a:t>
              </a:r>
              <a:r>
                <a:rPr kumimoji="1" lang="en-US" altLang="zh-CN"/>
                <a:t>dif</a:t>
              </a:r>
            </a:p>
          </p:txBody>
        </p:sp>
        <p:sp>
          <p:nvSpPr>
            <p:cNvPr id="63495" name="Text Box 1034"/>
            <p:cNvSpPr txBox="1">
              <a:spLocks noChangeArrowheads="1"/>
            </p:cNvSpPr>
            <p:nvPr/>
          </p:nvSpPr>
          <p:spPr bwMode="auto">
            <a:xfrm>
              <a:off x="922" y="3878"/>
              <a:ext cx="43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zh-CN" altLang="zh-CN"/>
                <a:t>输出</a:t>
              </a:r>
              <a:endParaRPr kumimoji="1" lang="zh-CN" altLang="en-US"/>
            </a:p>
            <a:p>
              <a:pPr eaLnBrk="0" hangingPunct="0"/>
              <a:r>
                <a:rPr kumimoji="1" lang="zh-CN" altLang="zh-CN"/>
                <a:t>结束</a:t>
              </a:r>
              <a:endParaRPr kumimoji="1" lang="zh-CN" altLang="en-US"/>
            </a:p>
          </p:txBody>
        </p:sp>
        <p:sp>
          <p:nvSpPr>
            <p:cNvPr id="63496" name="Text Box 1035"/>
            <p:cNvSpPr txBox="1">
              <a:spLocks noChangeArrowheads="1"/>
            </p:cNvSpPr>
            <p:nvPr/>
          </p:nvSpPr>
          <p:spPr bwMode="auto">
            <a:xfrm>
              <a:off x="2243" y="2974"/>
              <a:ext cx="6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dif</a:t>
              </a:r>
              <a:r>
                <a:rPr kumimoji="1" lang="zh-CN" altLang="zh-CN"/>
                <a:t>函数</a:t>
              </a:r>
              <a:endParaRPr kumimoji="1" lang="zh-CN" altLang="en-US"/>
            </a:p>
          </p:txBody>
        </p:sp>
        <p:sp>
          <p:nvSpPr>
            <p:cNvPr id="63497" name="Text Box 1036"/>
            <p:cNvSpPr txBox="1">
              <a:spLocks noChangeArrowheads="1"/>
            </p:cNvSpPr>
            <p:nvPr/>
          </p:nvSpPr>
          <p:spPr bwMode="auto">
            <a:xfrm>
              <a:off x="3284" y="2983"/>
              <a:ext cx="7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max</a:t>
              </a:r>
              <a:r>
                <a:rPr kumimoji="1" lang="zh-CN" altLang="zh-CN"/>
                <a:t>函数</a:t>
              </a:r>
              <a:endParaRPr kumimoji="1" lang="zh-CN" altLang="en-US"/>
            </a:p>
          </p:txBody>
        </p:sp>
        <p:sp>
          <p:nvSpPr>
            <p:cNvPr id="63498" name="Text Box 1037"/>
            <p:cNvSpPr txBox="1">
              <a:spLocks noChangeArrowheads="1"/>
            </p:cNvSpPr>
            <p:nvPr/>
          </p:nvSpPr>
          <p:spPr bwMode="auto">
            <a:xfrm>
              <a:off x="2007" y="3447"/>
              <a:ext cx="10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zh-CN" altLang="zh-CN"/>
                <a:t>调用函数</a:t>
              </a:r>
              <a:r>
                <a:rPr kumimoji="1" lang="en-US" altLang="zh-CN"/>
                <a:t>max</a:t>
              </a:r>
            </a:p>
          </p:txBody>
        </p:sp>
        <p:sp>
          <p:nvSpPr>
            <p:cNvPr id="63499" name="Line 1038"/>
            <p:cNvSpPr>
              <a:spLocks noChangeShapeType="1"/>
            </p:cNvSpPr>
            <p:nvPr/>
          </p:nvSpPr>
          <p:spPr bwMode="auto">
            <a:xfrm>
              <a:off x="1185" y="3147"/>
              <a:ext cx="0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0" name="Line 1039"/>
            <p:cNvSpPr>
              <a:spLocks noChangeShapeType="1"/>
            </p:cNvSpPr>
            <p:nvPr/>
          </p:nvSpPr>
          <p:spPr bwMode="auto">
            <a:xfrm>
              <a:off x="1185" y="3619"/>
              <a:ext cx="0" cy="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1" name="Line 1040"/>
            <p:cNvSpPr>
              <a:spLocks noChangeShapeType="1"/>
            </p:cNvSpPr>
            <p:nvPr/>
          </p:nvSpPr>
          <p:spPr bwMode="auto">
            <a:xfrm flipV="1">
              <a:off x="1716" y="3180"/>
              <a:ext cx="724" cy="3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2" name="Line 1041"/>
            <p:cNvSpPr>
              <a:spLocks noChangeShapeType="1"/>
            </p:cNvSpPr>
            <p:nvPr/>
          </p:nvSpPr>
          <p:spPr bwMode="auto">
            <a:xfrm>
              <a:off x="2440" y="3248"/>
              <a:ext cx="0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3" name="Line 1042"/>
            <p:cNvSpPr>
              <a:spLocks noChangeShapeType="1"/>
            </p:cNvSpPr>
            <p:nvPr/>
          </p:nvSpPr>
          <p:spPr bwMode="auto">
            <a:xfrm>
              <a:off x="2440" y="3915"/>
              <a:ext cx="0" cy="4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4" name="Line 1043"/>
            <p:cNvSpPr>
              <a:spLocks noChangeShapeType="1"/>
            </p:cNvSpPr>
            <p:nvPr/>
          </p:nvSpPr>
          <p:spPr bwMode="auto">
            <a:xfrm flipH="1" flipV="1">
              <a:off x="1668" y="3619"/>
              <a:ext cx="760" cy="7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5" name="Text Box 1053"/>
            <p:cNvSpPr txBox="1">
              <a:spLocks noChangeArrowheads="1"/>
            </p:cNvSpPr>
            <p:nvPr/>
          </p:nvSpPr>
          <p:spPr bwMode="auto">
            <a:xfrm>
              <a:off x="1996" y="3651"/>
              <a:ext cx="10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zh-CN" altLang="zh-CN"/>
                <a:t>调用函数</a:t>
              </a:r>
              <a:r>
                <a:rPr kumimoji="1" lang="en-US" altLang="zh-CN"/>
                <a:t>min</a:t>
              </a:r>
            </a:p>
          </p:txBody>
        </p:sp>
        <p:sp>
          <p:nvSpPr>
            <p:cNvPr id="63506" name="Line 1054"/>
            <p:cNvSpPr>
              <a:spLocks noChangeShapeType="1"/>
            </p:cNvSpPr>
            <p:nvPr/>
          </p:nvSpPr>
          <p:spPr bwMode="auto">
            <a:xfrm flipV="1">
              <a:off x="3060" y="3216"/>
              <a:ext cx="468" cy="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7" name="Line 1055"/>
            <p:cNvSpPr>
              <a:spLocks noChangeShapeType="1"/>
            </p:cNvSpPr>
            <p:nvPr/>
          </p:nvSpPr>
          <p:spPr bwMode="auto">
            <a:xfrm>
              <a:off x="3492" y="3300"/>
              <a:ext cx="0" cy="3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8" name="Line 1056"/>
            <p:cNvSpPr>
              <a:spLocks noChangeShapeType="1"/>
            </p:cNvSpPr>
            <p:nvPr/>
          </p:nvSpPr>
          <p:spPr bwMode="auto">
            <a:xfrm flipH="1" flipV="1">
              <a:off x="3024" y="3600"/>
              <a:ext cx="49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9" name="Line 1061"/>
            <p:cNvSpPr>
              <a:spLocks noChangeShapeType="1"/>
            </p:cNvSpPr>
            <p:nvPr/>
          </p:nvSpPr>
          <p:spPr bwMode="auto">
            <a:xfrm>
              <a:off x="3048" y="3768"/>
              <a:ext cx="456" cy="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0" name="Line 1062"/>
            <p:cNvSpPr>
              <a:spLocks noChangeShapeType="1"/>
            </p:cNvSpPr>
            <p:nvPr/>
          </p:nvSpPr>
          <p:spPr bwMode="auto">
            <a:xfrm>
              <a:off x="3456" y="392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1" name="Line 1063"/>
            <p:cNvSpPr>
              <a:spLocks noChangeShapeType="1"/>
            </p:cNvSpPr>
            <p:nvPr/>
          </p:nvSpPr>
          <p:spPr bwMode="auto">
            <a:xfrm flipH="1" flipV="1">
              <a:off x="3036" y="3816"/>
              <a:ext cx="38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2" name="Text Box 1064"/>
            <p:cNvSpPr txBox="1">
              <a:spLocks noChangeArrowheads="1"/>
            </p:cNvSpPr>
            <p:nvPr/>
          </p:nvSpPr>
          <p:spPr bwMode="auto">
            <a:xfrm>
              <a:off x="3273" y="3631"/>
              <a:ext cx="6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min</a:t>
              </a:r>
              <a:r>
                <a:rPr kumimoji="1" lang="zh-CN" altLang="zh-CN"/>
                <a:t>函数</a:t>
              </a:r>
              <a:endParaRPr kumimoji="1" lang="zh-CN" altLang="en-US"/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381000" y="1219200"/>
            <a:ext cx="1905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嵌套函数调用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 autoUpdateAnimBg="0"/>
      <p:bldP spid="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指针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2.1   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指针概念与指针变量</a:t>
            </a:r>
            <a:endParaRPr lang="en-US" altLang="zh-CN" dirty="0" smtClean="0">
              <a:solidFill>
                <a:srgbClr val="FF0000"/>
              </a:solidFill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2.2   </a:t>
            </a:r>
            <a:r>
              <a:rPr lang="zh-CN" altLang="en-US" dirty="0" smtClean="0">
                <a:sym typeface="Wingdings" pitchFamily="2" charset="2"/>
              </a:rPr>
              <a:t>取址与取值运算符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2.3   </a:t>
            </a:r>
            <a:r>
              <a:rPr lang="zh-CN" altLang="en-US" dirty="0" smtClean="0">
                <a:sym typeface="Wingdings" pitchFamily="2" charset="2"/>
              </a:rPr>
              <a:t>指针与一维数组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2.4   </a:t>
            </a:r>
            <a:r>
              <a:rPr lang="zh-CN" altLang="en-US" dirty="0" smtClean="0">
                <a:sym typeface="Wingdings" pitchFamily="2" charset="2"/>
              </a:rPr>
              <a:t>指针与字符串</a:t>
            </a:r>
            <a:endParaRPr lang="en-US" altLang="zh-CN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2.1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指针概念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33400" y="1143000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中的指针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60375" y="1981200"/>
            <a:ext cx="7845425" cy="2667000"/>
          </a:xfrm>
        </p:spPr>
        <p:txBody>
          <a:bodyPr/>
          <a:lstStyle/>
          <a:p>
            <a:pPr lvl="2" eaLnBrk="1" hangingPunct="1">
              <a:buFont typeface="Wingdings" pitchFamily="2" charset="2"/>
              <a:buNone/>
            </a:pPr>
            <a:r>
              <a:rPr lang="zh-CN" altLang="en-US" sz="2800" dirty="0" smtClean="0"/>
              <a:t>指针式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语言显著的优点之一，指针使用起来灵活而且能提高某些程序的效率。</a:t>
            </a:r>
            <a:endParaRPr lang="en-US" altLang="zh-CN" sz="2800" dirty="0" smtClean="0"/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800" dirty="0" smtClean="0"/>
              <a:t>但是指针使用不当，很容易造成系统错误，许多程序“挂死”的大部分都是由于错误地使用指针所造成的。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bldLvl="5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2.2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地址与指针</a:t>
            </a:r>
          </a:p>
        </p:txBody>
      </p:sp>
      <p:sp>
        <p:nvSpPr>
          <p:cNvPr id="42" name="Rectangle 3"/>
          <p:cNvSpPr>
            <a:spLocks noGrp="1" noChangeArrowheads="1"/>
          </p:cNvSpPr>
          <p:nvPr>
            <p:ph idx="1"/>
          </p:nvPr>
        </p:nvSpPr>
        <p:spPr>
          <a:xfrm>
            <a:off x="266700" y="1630363"/>
            <a:ext cx="8524875" cy="3322637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sym typeface="Wingdings" pitchFamily="2" charset="2"/>
              </a:rPr>
              <a:t>系统的内存就像带有编号的小房间，如果要使用内存，就需要得到房间编号。</a:t>
            </a:r>
            <a:endParaRPr lang="en-US" altLang="zh-CN" sz="2400" dirty="0" smtClean="0">
              <a:sym typeface="Wingdings" pitchFamily="2" charset="2"/>
            </a:endParaRPr>
          </a:p>
          <a:p>
            <a:pPr eaLnBrk="1" hangingPunct="1"/>
            <a:r>
              <a:rPr lang="zh-CN" altLang="en-US" sz="2400" dirty="0" smtClean="0">
                <a:sym typeface="Wingdings" pitchFamily="2" charset="2"/>
              </a:rPr>
              <a:t>比如定义一个整型变量，需要四个字节，所以编译器为整型变量分配的编号为</a:t>
            </a:r>
            <a:r>
              <a:rPr lang="en-US" altLang="zh-CN" sz="2400" dirty="0" smtClean="0">
                <a:sym typeface="Wingdings" pitchFamily="2" charset="2"/>
              </a:rPr>
              <a:t>1000-1003.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33400" y="1143000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内存与地址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2.2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地址与变量</a:t>
            </a:r>
          </a:p>
        </p:txBody>
      </p:sp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1228725" y="3067050"/>
            <a:ext cx="704850" cy="1143000"/>
            <a:chOff x="684" y="1932"/>
            <a:chExt cx="444" cy="720"/>
          </a:xfrm>
        </p:grpSpPr>
        <p:sp>
          <p:nvSpPr>
            <p:cNvPr id="21543" name="Oval 105"/>
            <p:cNvSpPr>
              <a:spLocks noChangeArrowheads="1"/>
            </p:cNvSpPr>
            <p:nvPr/>
          </p:nvSpPr>
          <p:spPr bwMode="auto">
            <a:xfrm>
              <a:off x="684" y="2436"/>
              <a:ext cx="444" cy="2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round/>
              <a:headEnd type="none" w="lg" len="lg"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544" name="Oval 104"/>
            <p:cNvSpPr>
              <a:spLocks noChangeArrowheads="1"/>
            </p:cNvSpPr>
            <p:nvPr/>
          </p:nvSpPr>
          <p:spPr bwMode="auto">
            <a:xfrm>
              <a:off x="684" y="1932"/>
              <a:ext cx="444" cy="2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 type="none" w="lg" len="lg"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1" name="Text Box 69"/>
          <p:cNvSpPr txBox="1">
            <a:spLocks noChangeArrowheads="1"/>
          </p:cNvSpPr>
          <p:nvPr/>
        </p:nvSpPr>
        <p:spPr bwMode="auto">
          <a:xfrm>
            <a:off x="5481638" y="2492375"/>
            <a:ext cx="2895600" cy="1225550"/>
          </a:xfrm>
          <a:prstGeom prst="rect">
            <a:avLst/>
          </a:prstGeom>
          <a:noFill/>
          <a:ln w="38100">
            <a:solidFill>
              <a:srgbClr val="339933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kumimoji="1" lang="zh-CN" altLang="en-US" sz="2400">
                <a:ea typeface="隶书"/>
                <a:cs typeface="隶书"/>
              </a:rPr>
              <a:t>程序中</a:t>
            </a:r>
            <a:r>
              <a:rPr kumimoji="1" lang="en-US" altLang="zh-CN" sz="2400"/>
              <a:t>:   short  i; </a:t>
            </a:r>
          </a:p>
          <a:p>
            <a:pPr eaLnBrk="0" hangingPunct="0"/>
            <a:r>
              <a:rPr kumimoji="1" lang="en-US" altLang="zh-CN" sz="2400"/>
              <a:t>                    </a:t>
            </a:r>
          </a:p>
          <a:p>
            <a:pPr eaLnBrk="0" hangingPunct="0"/>
            <a:r>
              <a:rPr kumimoji="1" lang="en-US" altLang="zh-CN" sz="2400"/>
              <a:t>                     float  k;</a:t>
            </a:r>
            <a:r>
              <a:rPr kumimoji="1" lang="en-US" altLang="zh-CN"/>
              <a:t>  </a:t>
            </a:r>
          </a:p>
        </p:txBody>
      </p:sp>
      <p:sp>
        <p:nvSpPr>
          <p:cNvPr id="12" name="AutoShape 70"/>
          <p:cNvSpPr>
            <a:spLocks/>
          </p:cNvSpPr>
          <p:nvPr/>
        </p:nvSpPr>
        <p:spPr bwMode="auto">
          <a:xfrm>
            <a:off x="2438400" y="1524000"/>
            <a:ext cx="4198938" cy="434975"/>
          </a:xfrm>
          <a:prstGeom prst="borderCallout2">
            <a:avLst>
              <a:gd name="adj1" fmla="val 26278"/>
              <a:gd name="adj2" fmla="val -1815"/>
              <a:gd name="adj3" fmla="val 26278"/>
              <a:gd name="adj4" fmla="val -22343"/>
              <a:gd name="adj5" fmla="val 241606"/>
              <a:gd name="adj6" fmla="val -22495"/>
            </a:avLst>
          </a:prstGeom>
          <a:noFill/>
          <a:ln w="38100">
            <a:solidFill>
              <a:srgbClr val="FF9999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kumimoji="1" lang="zh-CN" altLang="en-US"/>
              <a:t>内存中每个字节有一个编号</a:t>
            </a:r>
            <a:r>
              <a:rPr kumimoji="1" lang="en-US" altLang="zh-CN"/>
              <a:t>-----</a:t>
            </a:r>
            <a:r>
              <a:rPr kumimoji="1" lang="zh-CN" altLang="en-US">
                <a:solidFill>
                  <a:srgbClr val="0000FF"/>
                </a:solidFill>
              </a:rPr>
              <a:t>地址</a:t>
            </a:r>
            <a:endParaRPr kumimoji="1" lang="zh-CN" altLang="en-US"/>
          </a:p>
        </p:txBody>
      </p: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1228725" y="1857375"/>
            <a:ext cx="2962275" cy="5000625"/>
            <a:chOff x="336" y="864"/>
            <a:chExt cx="1752" cy="3150"/>
          </a:xfrm>
        </p:grpSpPr>
        <p:sp>
          <p:nvSpPr>
            <p:cNvPr id="21521" name="Freeform 72"/>
            <p:cNvSpPr>
              <a:spLocks/>
            </p:cNvSpPr>
            <p:nvPr/>
          </p:nvSpPr>
          <p:spPr bwMode="auto">
            <a:xfrm>
              <a:off x="875" y="3658"/>
              <a:ext cx="1211" cy="356"/>
            </a:xfrm>
            <a:custGeom>
              <a:avLst/>
              <a:gdLst>
                <a:gd name="T0" fmla="*/ 0 w 1211"/>
                <a:gd name="T1" fmla="*/ 77 h 456"/>
                <a:gd name="T2" fmla="*/ 500 w 1211"/>
                <a:gd name="T3" fmla="*/ 20 h 456"/>
                <a:gd name="T4" fmla="*/ 1089 w 1211"/>
                <a:gd name="T5" fmla="*/ 194 h 456"/>
                <a:gd name="T6" fmla="*/ 1211 w 1211"/>
                <a:gd name="T7" fmla="*/ 157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Freeform 73"/>
            <p:cNvSpPr>
              <a:spLocks/>
            </p:cNvSpPr>
            <p:nvPr/>
          </p:nvSpPr>
          <p:spPr bwMode="auto">
            <a:xfrm>
              <a:off x="876" y="33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Rectangle 74"/>
            <p:cNvSpPr>
              <a:spLocks noChangeArrowheads="1"/>
            </p:cNvSpPr>
            <p:nvPr/>
          </p:nvSpPr>
          <p:spPr bwMode="auto">
            <a:xfrm>
              <a:off x="875" y="110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1" lang="zh-CN" altLang="zh-CN"/>
            </a:p>
          </p:txBody>
        </p:sp>
        <p:sp>
          <p:nvSpPr>
            <p:cNvPr id="21524" name="Line 75"/>
            <p:cNvSpPr>
              <a:spLocks noChangeShapeType="1"/>
            </p:cNvSpPr>
            <p:nvPr/>
          </p:nvSpPr>
          <p:spPr bwMode="auto">
            <a:xfrm>
              <a:off x="875" y="13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5" name="Line 76"/>
            <p:cNvSpPr>
              <a:spLocks noChangeShapeType="1"/>
            </p:cNvSpPr>
            <p:nvPr/>
          </p:nvSpPr>
          <p:spPr bwMode="auto">
            <a:xfrm>
              <a:off x="875" y="176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Line 77"/>
            <p:cNvSpPr>
              <a:spLocks noChangeShapeType="1"/>
            </p:cNvSpPr>
            <p:nvPr/>
          </p:nvSpPr>
          <p:spPr bwMode="auto">
            <a:xfrm>
              <a:off x="875" y="2022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7" name="Line 78"/>
            <p:cNvSpPr>
              <a:spLocks noChangeShapeType="1"/>
            </p:cNvSpPr>
            <p:nvPr/>
          </p:nvSpPr>
          <p:spPr bwMode="auto">
            <a:xfrm>
              <a:off x="875" y="2255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8" name="Line 79"/>
            <p:cNvSpPr>
              <a:spLocks noChangeShapeType="1"/>
            </p:cNvSpPr>
            <p:nvPr/>
          </p:nvSpPr>
          <p:spPr bwMode="auto">
            <a:xfrm>
              <a:off x="875" y="25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9" name="Line 80"/>
            <p:cNvSpPr>
              <a:spLocks noChangeShapeType="1"/>
            </p:cNvSpPr>
            <p:nvPr/>
          </p:nvSpPr>
          <p:spPr bwMode="auto">
            <a:xfrm>
              <a:off x="863" y="276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0" name="Line 81"/>
            <p:cNvSpPr>
              <a:spLocks noChangeShapeType="1"/>
            </p:cNvSpPr>
            <p:nvPr/>
          </p:nvSpPr>
          <p:spPr bwMode="auto">
            <a:xfrm>
              <a:off x="875" y="33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1" name="Line 82"/>
            <p:cNvSpPr>
              <a:spLocks noChangeShapeType="1"/>
            </p:cNvSpPr>
            <p:nvPr/>
          </p:nvSpPr>
          <p:spPr bwMode="auto">
            <a:xfrm>
              <a:off x="875" y="33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2" name="Line 83"/>
            <p:cNvSpPr>
              <a:spLocks noChangeShapeType="1"/>
            </p:cNvSpPr>
            <p:nvPr/>
          </p:nvSpPr>
          <p:spPr bwMode="auto">
            <a:xfrm>
              <a:off x="2086" y="332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3" name="Text Box 84"/>
            <p:cNvSpPr txBox="1">
              <a:spLocks noChangeArrowheads="1"/>
            </p:cNvSpPr>
            <p:nvPr/>
          </p:nvSpPr>
          <p:spPr bwMode="auto">
            <a:xfrm>
              <a:off x="1354" y="1386"/>
              <a:ext cx="308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…...</a:t>
              </a:r>
            </a:p>
          </p:txBody>
        </p:sp>
        <p:sp>
          <p:nvSpPr>
            <p:cNvPr id="21534" name="Text Box 85"/>
            <p:cNvSpPr txBox="1">
              <a:spLocks noChangeArrowheads="1"/>
            </p:cNvSpPr>
            <p:nvPr/>
          </p:nvSpPr>
          <p:spPr bwMode="auto">
            <a:xfrm>
              <a:off x="1365" y="3363"/>
              <a:ext cx="308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…...</a:t>
              </a:r>
            </a:p>
          </p:txBody>
        </p:sp>
        <p:sp>
          <p:nvSpPr>
            <p:cNvPr id="21535" name="Text Box 86"/>
            <p:cNvSpPr txBox="1">
              <a:spLocks noChangeArrowheads="1"/>
            </p:cNvSpPr>
            <p:nvPr/>
          </p:nvSpPr>
          <p:spPr bwMode="auto">
            <a:xfrm>
              <a:off x="336" y="160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2000</a:t>
              </a:r>
            </a:p>
          </p:txBody>
        </p:sp>
        <p:sp>
          <p:nvSpPr>
            <p:cNvPr id="21536" name="Text Box 87"/>
            <p:cNvSpPr txBox="1">
              <a:spLocks noChangeArrowheads="1"/>
            </p:cNvSpPr>
            <p:nvPr/>
          </p:nvSpPr>
          <p:spPr bwMode="auto">
            <a:xfrm>
              <a:off x="336" y="1863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2001</a:t>
              </a:r>
            </a:p>
          </p:txBody>
        </p:sp>
        <p:sp>
          <p:nvSpPr>
            <p:cNvPr id="21537" name="Text Box 88"/>
            <p:cNvSpPr txBox="1">
              <a:spLocks noChangeArrowheads="1"/>
            </p:cNvSpPr>
            <p:nvPr/>
          </p:nvSpPr>
          <p:spPr bwMode="auto">
            <a:xfrm>
              <a:off x="336" y="210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2002</a:t>
              </a:r>
            </a:p>
          </p:txBody>
        </p:sp>
        <p:sp>
          <p:nvSpPr>
            <p:cNvPr id="21538" name="Text Box 89"/>
            <p:cNvSpPr txBox="1">
              <a:spLocks noChangeArrowheads="1"/>
            </p:cNvSpPr>
            <p:nvPr/>
          </p:nvSpPr>
          <p:spPr bwMode="auto">
            <a:xfrm>
              <a:off x="336" y="290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2005</a:t>
              </a:r>
            </a:p>
          </p:txBody>
        </p:sp>
        <p:sp>
          <p:nvSpPr>
            <p:cNvPr id="21539" name="Text Box 90"/>
            <p:cNvSpPr txBox="1">
              <a:spLocks noChangeArrowheads="1"/>
            </p:cNvSpPr>
            <p:nvPr/>
          </p:nvSpPr>
          <p:spPr bwMode="auto">
            <a:xfrm>
              <a:off x="1301" y="864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zh-CN" altLang="en-US"/>
                <a:t>内存</a:t>
              </a:r>
            </a:p>
          </p:txBody>
        </p:sp>
        <p:sp>
          <p:nvSpPr>
            <p:cNvPr id="21540" name="Text Box 91"/>
            <p:cNvSpPr txBox="1">
              <a:spLocks noChangeArrowheads="1"/>
            </p:cNvSpPr>
            <p:nvPr/>
          </p:nvSpPr>
          <p:spPr bwMode="auto">
            <a:xfrm>
              <a:off x="456" y="10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0</a:t>
              </a:r>
            </a:p>
          </p:txBody>
        </p:sp>
        <p:sp>
          <p:nvSpPr>
            <p:cNvPr id="21541" name="Text Box 92"/>
            <p:cNvSpPr txBox="1">
              <a:spLocks noChangeArrowheads="1"/>
            </p:cNvSpPr>
            <p:nvPr/>
          </p:nvSpPr>
          <p:spPr bwMode="auto">
            <a:xfrm>
              <a:off x="336" y="2360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2003</a:t>
              </a:r>
            </a:p>
          </p:txBody>
        </p:sp>
        <p:sp>
          <p:nvSpPr>
            <p:cNvPr id="21542" name="Line 93"/>
            <p:cNvSpPr>
              <a:spLocks noChangeShapeType="1"/>
            </p:cNvSpPr>
            <p:nvPr/>
          </p:nvSpPr>
          <p:spPr bwMode="auto">
            <a:xfrm>
              <a:off x="875" y="303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" name="Text Box 94"/>
          <p:cNvSpPr txBox="1">
            <a:spLocks noChangeArrowheads="1"/>
          </p:cNvSpPr>
          <p:nvPr/>
        </p:nvSpPr>
        <p:spPr bwMode="auto">
          <a:xfrm>
            <a:off x="2851150" y="3390900"/>
            <a:ext cx="282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37" name="Text Box 95"/>
          <p:cNvSpPr txBox="1">
            <a:spLocks noChangeArrowheads="1"/>
          </p:cNvSpPr>
          <p:nvPr/>
        </p:nvSpPr>
        <p:spPr bwMode="auto">
          <a:xfrm>
            <a:off x="2851150" y="45529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>
                <a:solidFill>
                  <a:schemeClr val="accent2"/>
                </a:solidFill>
              </a:rPr>
              <a:t>k</a:t>
            </a:r>
            <a:endParaRPr kumimoji="1" lang="en-US" altLang="zh-CN" sz="2800">
              <a:solidFill>
                <a:srgbClr val="0000FF"/>
              </a:solidFill>
            </a:endParaRPr>
          </a:p>
        </p:txBody>
      </p:sp>
      <p:sp>
        <p:nvSpPr>
          <p:cNvPr id="38" name="Text Box 96"/>
          <p:cNvSpPr txBox="1">
            <a:spLocks noChangeArrowheads="1"/>
          </p:cNvSpPr>
          <p:nvPr/>
        </p:nvSpPr>
        <p:spPr bwMode="auto">
          <a:xfrm>
            <a:off x="4222750" y="4024313"/>
            <a:ext cx="41735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/>
              <a:t> </a:t>
            </a:r>
            <a:r>
              <a:rPr kumimoji="1" lang="zh-CN" altLang="zh-CN"/>
              <a:t>编译或函数调用时为其分配内存单元</a:t>
            </a:r>
            <a:r>
              <a:rPr kumimoji="1" lang="zh-CN" altLang="en-US"/>
              <a:t>，</a:t>
            </a:r>
            <a:endParaRPr kumimoji="1" lang="en-US" altLang="zh-CN"/>
          </a:p>
          <a:p>
            <a:r>
              <a:rPr kumimoji="1" lang="zh-CN" altLang="en-US"/>
              <a:t>每个变量占用若干字节内存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3990975" y="2886075"/>
            <a:ext cx="3543300" cy="400050"/>
            <a:chOff x="2076" y="1512"/>
            <a:chExt cx="2232" cy="252"/>
          </a:xfrm>
        </p:grpSpPr>
        <p:sp>
          <p:nvSpPr>
            <p:cNvPr id="21519" name="Line 98"/>
            <p:cNvSpPr>
              <a:spLocks noChangeShapeType="1"/>
            </p:cNvSpPr>
            <p:nvPr/>
          </p:nvSpPr>
          <p:spPr bwMode="auto">
            <a:xfrm>
              <a:off x="4308" y="1512"/>
              <a:ext cx="0" cy="25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0" name="Line 99"/>
            <p:cNvSpPr>
              <a:spLocks noChangeShapeType="1"/>
            </p:cNvSpPr>
            <p:nvPr/>
          </p:nvSpPr>
          <p:spPr bwMode="auto">
            <a:xfrm>
              <a:off x="2076" y="1764"/>
              <a:ext cx="223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triangle" w="lg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3990975" y="3648075"/>
            <a:ext cx="3829050" cy="419100"/>
            <a:chOff x="2076" y="1992"/>
            <a:chExt cx="2412" cy="264"/>
          </a:xfrm>
        </p:grpSpPr>
        <p:sp>
          <p:nvSpPr>
            <p:cNvPr id="21517" name="Line 101"/>
            <p:cNvSpPr>
              <a:spLocks noChangeShapeType="1"/>
            </p:cNvSpPr>
            <p:nvPr/>
          </p:nvSpPr>
          <p:spPr bwMode="auto">
            <a:xfrm>
              <a:off x="2076" y="2255"/>
              <a:ext cx="241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lg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8" name="Line 102"/>
            <p:cNvSpPr>
              <a:spLocks noChangeShapeType="1"/>
            </p:cNvSpPr>
            <p:nvPr/>
          </p:nvSpPr>
          <p:spPr bwMode="auto">
            <a:xfrm flipV="1">
              <a:off x="4488" y="1992"/>
              <a:ext cx="0" cy="26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" name="AutoShape 103"/>
          <p:cNvSpPr>
            <a:spLocks noChangeArrowheads="1"/>
          </p:cNvSpPr>
          <p:nvPr/>
        </p:nvSpPr>
        <p:spPr bwMode="auto">
          <a:xfrm>
            <a:off x="4502150" y="5160963"/>
            <a:ext cx="4422775" cy="1252537"/>
          </a:xfrm>
          <a:prstGeom prst="cloudCallout">
            <a:avLst>
              <a:gd name="adj1" fmla="val -51079"/>
              <a:gd name="adj2" fmla="val -66602"/>
            </a:avLst>
          </a:prstGeom>
          <a:noFill/>
          <a:ln w="38100">
            <a:solidFill>
              <a:srgbClr val="FF9900"/>
            </a:solidFill>
            <a:round/>
            <a:headEnd type="none" w="lg" len="lg"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chemeClr val="accent2"/>
                </a:solidFill>
                <a:ea typeface="隶书"/>
                <a:cs typeface="隶书"/>
              </a:rPr>
              <a:t>变量</a:t>
            </a:r>
            <a:r>
              <a:rPr kumimoji="1" lang="zh-CN" altLang="en-US" sz="2400">
                <a:ea typeface="隶书"/>
                <a:cs typeface="隶书"/>
              </a:rPr>
              <a:t>是对程序中数据</a:t>
            </a:r>
          </a:p>
          <a:p>
            <a:r>
              <a:rPr kumimoji="1" lang="zh-CN" altLang="en-US" sz="2400">
                <a:ea typeface="隶书"/>
                <a:cs typeface="隶书"/>
              </a:rPr>
              <a:t>存储空间的抽象</a:t>
            </a:r>
            <a:endParaRPr kumimoji="1" lang="zh-CN" altLang="en-US" sz="2400"/>
          </a:p>
        </p:txBody>
      </p:sp>
      <p:sp>
        <p:nvSpPr>
          <p:cNvPr id="46" name="圆角矩形 45"/>
          <p:cNvSpPr/>
          <p:nvPr/>
        </p:nvSpPr>
        <p:spPr>
          <a:xfrm>
            <a:off x="533400" y="1143000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变量与地址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2" grpId="0" animBg="1" autoUpdateAnimBg="0"/>
      <p:bldP spid="36" grpId="0" autoUpdateAnimBg="0"/>
      <p:bldP spid="37" grpId="0" build="p" autoUpdateAnimBg="0" advAuto="0"/>
      <p:bldP spid="38" grpId="0" build="p" autoUpdateAnimBg="0" advAuto="0"/>
      <p:bldP spid="45" grpId="0" animBg="1" autoUpdateAnimBg="0"/>
      <p:bldP spid="4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2.2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地址与变量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2921000" y="1963738"/>
            <a:ext cx="4695825" cy="4129087"/>
            <a:chOff x="984" y="1406"/>
            <a:chExt cx="2958" cy="2601"/>
          </a:xfrm>
        </p:grpSpPr>
        <p:sp>
          <p:nvSpPr>
            <p:cNvPr id="22557" name="Rectangle 6"/>
            <p:cNvSpPr>
              <a:spLocks noChangeArrowheads="1"/>
            </p:cNvSpPr>
            <p:nvPr/>
          </p:nvSpPr>
          <p:spPr bwMode="auto">
            <a:xfrm>
              <a:off x="1523" y="1406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1" lang="zh-CN" altLang="zh-CN"/>
            </a:p>
          </p:txBody>
        </p:sp>
        <p:sp>
          <p:nvSpPr>
            <p:cNvPr id="22558" name="Line 8"/>
            <p:cNvSpPr>
              <a:spLocks noChangeShapeType="1"/>
            </p:cNvSpPr>
            <p:nvPr/>
          </p:nvSpPr>
          <p:spPr bwMode="auto">
            <a:xfrm>
              <a:off x="1535" y="184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9" name="Line 9"/>
            <p:cNvSpPr>
              <a:spLocks noChangeShapeType="1"/>
            </p:cNvSpPr>
            <p:nvPr/>
          </p:nvSpPr>
          <p:spPr bwMode="auto">
            <a:xfrm>
              <a:off x="1535" y="2100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0" name="Line 10"/>
            <p:cNvSpPr>
              <a:spLocks noChangeShapeType="1"/>
            </p:cNvSpPr>
            <p:nvPr/>
          </p:nvSpPr>
          <p:spPr bwMode="auto">
            <a:xfrm>
              <a:off x="1535" y="2333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1" name="Line 11"/>
            <p:cNvSpPr>
              <a:spLocks noChangeShapeType="1"/>
            </p:cNvSpPr>
            <p:nvPr/>
          </p:nvSpPr>
          <p:spPr bwMode="auto">
            <a:xfrm>
              <a:off x="1535" y="25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2" name="Line 12"/>
            <p:cNvSpPr>
              <a:spLocks noChangeShapeType="1"/>
            </p:cNvSpPr>
            <p:nvPr/>
          </p:nvSpPr>
          <p:spPr bwMode="auto">
            <a:xfrm>
              <a:off x="1523" y="284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3" name="Line 13"/>
            <p:cNvSpPr>
              <a:spLocks noChangeShapeType="1"/>
            </p:cNvSpPr>
            <p:nvPr/>
          </p:nvSpPr>
          <p:spPr bwMode="auto">
            <a:xfrm>
              <a:off x="1535" y="33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4" name="Text Box 16"/>
            <p:cNvSpPr txBox="1">
              <a:spLocks noChangeArrowheads="1"/>
            </p:cNvSpPr>
            <p:nvPr/>
          </p:nvSpPr>
          <p:spPr bwMode="auto">
            <a:xfrm>
              <a:off x="2014" y="1464"/>
              <a:ext cx="308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…...</a:t>
              </a:r>
            </a:p>
          </p:txBody>
        </p:sp>
        <p:sp>
          <p:nvSpPr>
            <p:cNvPr id="22565" name="Text Box 17"/>
            <p:cNvSpPr txBox="1">
              <a:spLocks noChangeArrowheads="1"/>
            </p:cNvSpPr>
            <p:nvPr/>
          </p:nvSpPr>
          <p:spPr bwMode="auto">
            <a:xfrm>
              <a:off x="2013" y="3669"/>
              <a:ext cx="308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…...</a:t>
              </a:r>
            </a:p>
          </p:txBody>
        </p:sp>
        <p:sp>
          <p:nvSpPr>
            <p:cNvPr id="22566" name="Text Box 18"/>
            <p:cNvSpPr txBox="1">
              <a:spLocks noChangeArrowheads="1"/>
            </p:cNvSpPr>
            <p:nvPr/>
          </p:nvSpPr>
          <p:spPr bwMode="auto">
            <a:xfrm>
              <a:off x="984" y="1734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2000</a:t>
              </a:r>
            </a:p>
          </p:txBody>
        </p:sp>
        <p:sp>
          <p:nvSpPr>
            <p:cNvPr id="22567" name="Text Box 20"/>
            <p:cNvSpPr txBox="1">
              <a:spLocks noChangeArrowheads="1"/>
            </p:cNvSpPr>
            <p:nvPr/>
          </p:nvSpPr>
          <p:spPr bwMode="auto">
            <a:xfrm>
              <a:off x="984" y="2705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2004</a:t>
              </a:r>
            </a:p>
          </p:txBody>
        </p:sp>
        <p:sp>
          <p:nvSpPr>
            <p:cNvPr id="22568" name="Text Box 21"/>
            <p:cNvSpPr txBox="1">
              <a:spLocks noChangeArrowheads="1"/>
            </p:cNvSpPr>
            <p:nvPr/>
          </p:nvSpPr>
          <p:spPr bwMode="auto">
            <a:xfrm>
              <a:off x="984" y="3190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2006</a:t>
              </a:r>
            </a:p>
          </p:txBody>
        </p:sp>
        <p:sp>
          <p:nvSpPr>
            <p:cNvPr id="22569" name="Text Box 24"/>
            <p:cNvSpPr txBox="1">
              <a:spLocks noChangeArrowheads="1"/>
            </p:cNvSpPr>
            <p:nvPr/>
          </p:nvSpPr>
          <p:spPr bwMode="auto">
            <a:xfrm>
              <a:off x="984" y="294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2005</a:t>
              </a:r>
            </a:p>
          </p:txBody>
        </p:sp>
        <p:sp>
          <p:nvSpPr>
            <p:cNvPr id="22570" name="Line 25"/>
            <p:cNvSpPr>
              <a:spLocks noChangeShapeType="1"/>
            </p:cNvSpPr>
            <p:nvPr/>
          </p:nvSpPr>
          <p:spPr bwMode="auto">
            <a:xfrm>
              <a:off x="1535" y="31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1" name="Line 26"/>
            <p:cNvSpPr>
              <a:spLocks noChangeShapeType="1"/>
            </p:cNvSpPr>
            <p:nvPr/>
          </p:nvSpPr>
          <p:spPr bwMode="auto">
            <a:xfrm flipH="1">
              <a:off x="2724" y="1848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2" name="Text Box 27"/>
            <p:cNvSpPr txBox="1">
              <a:spLocks noChangeArrowheads="1"/>
            </p:cNvSpPr>
            <p:nvPr/>
          </p:nvSpPr>
          <p:spPr bwMode="auto">
            <a:xfrm>
              <a:off x="2906" y="1694"/>
              <a:ext cx="800" cy="250"/>
            </a:xfrm>
            <a:prstGeom prst="rect">
              <a:avLst/>
            </a:prstGeom>
            <a:noFill/>
            <a:ln w="9525">
              <a:noFill/>
              <a:miter lim="800000"/>
              <a:headEnd type="none" w="lg" len="lg"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/>
                <a:t>整型变量</a:t>
              </a:r>
              <a:r>
                <a:rPr kumimoji="1" lang="en-US" altLang="zh-CN">
                  <a:solidFill>
                    <a:srgbClr val="0000FF"/>
                  </a:solidFill>
                </a:rPr>
                <a:t>i</a:t>
              </a:r>
              <a:endParaRPr kumimoji="1" lang="en-US" altLang="zh-CN"/>
            </a:p>
          </p:txBody>
        </p:sp>
        <p:sp>
          <p:nvSpPr>
            <p:cNvPr id="22573" name="Text Box 28"/>
            <p:cNvSpPr txBox="1">
              <a:spLocks noChangeArrowheads="1"/>
            </p:cNvSpPr>
            <p:nvPr/>
          </p:nvSpPr>
          <p:spPr bwMode="auto">
            <a:xfrm>
              <a:off x="1940" y="1986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>
                  <a:solidFill>
                    <a:srgbClr val="0000FF"/>
                  </a:solidFill>
                </a:rPr>
                <a:t>11</a:t>
              </a:r>
            </a:p>
          </p:txBody>
        </p:sp>
        <p:sp>
          <p:nvSpPr>
            <p:cNvPr id="22574" name="Line 29"/>
            <p:cNvSpPr>
              <a:spLocks noChangeShapeType="1"/>
            </p:cNvSpPr>
            <p:nvPr/>
          </p:nvSpPr>
          <p:spPr bwMode="auto">
            <a:xfrm flipH="1">
              <a:off x="2748" y="2844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5" name="Text Box 30"/>
            <p:cNvSpPr txBox="1">
              <a:spLocks noChangeArrowheads="1"/>
            </p:cNvSpPr>
            <p:nvPr/>
          </p:nvSpPr>
          <p:spPr bwMode="auto">
            <a:xfrm>
              <a:off x="2930" y="2690"/>
              <a:ext cx="1012" cy="250"/>
            </a:xfrm>
            <a:prstGeom prst="rect">
              <a:avLst/>
            </a:prstGeom>
            <a:noFill/>
            <a:ln w="9525">
              <a:noFill/>
              <a:miter lim="800000"/>
              <a:headEnd type="none" w="lg" len="lg"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/>
                <a:t>变量</a:t>
              </a:r>
              <a:r>
                <a:rPr kumimoji="1" lang="en-US" altLang="zh-CN">
                  <a:solidFill>
                    <a:schemeClr val="accent2"/>
                  </a:solidFill>
                </a:rPr>
                <a:t>i_pointer</a:t>
              </a:r>
              <a:endParaRPr kumimoji="1" lang="en-US" altLang="zh-CN"/>
            </a:p>
          </p:txBody>
        </p:sp>
        <p:sp>
          <p:nvSpPr>
            <p:cNvPr id="22576" name="Text Box 32"/>
            <p:cNvSpPr txBox="1">
              <a:spLocks noChangeArrowheads="1"/>
            </p:cNvSpPr>
            <p:nvPr/>
          </p:nvSpPr>
          <p:spPr bwMode="auto">
            <a:xfrm>
              <a:off x="984" y="1977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2001</a:t>
              </a:r>
            </a:p>
          </p:txBody>
        </p:sp>
        <p:sp>
          <p:nvSpPr>
            <p:cNvPr id="22577" name="Text Box 33"/>
            <p:cNvSpPr txBox="1">
              <a:spLocks noChangeArrowheads="1"/>
            </p:cNvSpPr>
            <p:nvPr/>
          </p:nvSpPr>
          <p:spPr bwMode="auto">
            <a:xfrm>
              <a:off x="984" y="2220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2002</a:t>
              </a:r>
            </a:p>
          </p:txBody>
        </p:sp>
        <p:sp>
          <p:nvSpPr>
            <p:cNvPr id="22578" name="Text Box 34"/>
            <p:cNvSpPr txBox="1">
              <a:spLocks noChangeArrowheads="1"/>
            </p:cNvSpPr>
            <p:nvPr/>
          </p:nvSpPr>
          <p:spPr bwMode="auto">
            <a:xfrm>
              <a:off x="984" y="2462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2003</a:t>
              </a:r>
            </a:p>
          </p:txBody>
        </p:sp>
      </p:grpSp>
      <p:sp>
        <p:nvSpPr>
          <p:cNvPr id="72" name="Rectangle 2"/>
          <p:cNvSpPr>
            <a:spLocks noChangeArrowheads="1"/>
          </p:cNvSpPr>
          <p:nvPr/>
        </p:nvSpPr>
        <p:spPr bwMode="auto">
          <a:xfrm>
            <a:off x="1430338" y="1103313"/>
            <a:ext cx="67849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>
                <a:latin typeface="Verdana" pitchFamily="34" charset="0"/>
              </a:rPr>
              <a:t>指针：一个变量的地址</a:t>
            </a:r>
          </a:p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>
                <a:latin typeface="Verdana" pitchFamily="34" charset="0"/>
              </a:rPr>
              <a:t>指针变量：专门存放变量地址的变量叫</a:t>
            </a:r>
            <a:r>
              <a:rPr lang="en-US" altLang="zh-CN">
                <a:latin typeface="Verdana" pitchFamily="34" charset="0"/>
              </a:rPr>
              <a:t>~</a:t>
            </a:r>
          </a:p>
        </p:txBody>
      </p:sp>
      <p:sp>
        <p:nvSpPr>
          <p:cNvPr id="73" name="Text Box 31"/>
          <p:cNvSpPr txBox="1">
            <a:spLocks noChangeArrowheads="1"/>
          </p:cNvSpPr>
          <p:nvPr/>
        </p:nvSpPr>
        <p:spPr bwMode="auto">
          <a:xfrm>
            <a:off x="4368800" y="4465638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kumimoji="1" lang="en-US" altLang="zh-CN">
                <a:solidFill>
                  <a:schemeClr val="accent2"/>
                </a:solidFill>
              </a:rPr>
              <a:t>2000</a:t>
            </a:r>
          </a:p>
        </p:txBody>
      </p:sp>
      <p:sp>
        <p:nvSpPr>
          <p:cNvPr id="74" name="AutoShape 39"/>
          <p:cNvSpPr>
            <a:spLocks noChangeArrowheads="1"/>
          </p:cNvSpPr>
          <p:nvPr/>
        </p:nvSpPr>
        <p:spPr bwMode="auto">
          <a:xfrm>
            <a:off x="2279650" y="1851025"/>
            <a:ext cx="941388" cy="561975"/>
          </a:xfrm>
          <a:prstGeom prst="wedgeEllipseCallout">
            <a:avLst>
              <a:gd name="adj1" fmla="val 28500"/>
              <a:gd name="adj2" fmla="val 19208"/>
            </a:avLst>
          </a:prstGeom>
          <a:noFill/>
          <a:ln w="38100">
            <a:solidFill>
              <a:srgbClr val="FFCC00"/>
            </a:solidFill>
            <a:miter lim="800000"/>
            <a:headEnd type="none" w="lg" len="lg"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/>
              <a:t>指针</a:t>
            </a:r>
          </a:p>
        </p:txBody>
      </p:sp>
      <p:sp>
        <p:nvSpPr>
          <p:cNvPr id="75" name="AutoShape 40"/>
          <p:cNvSpPr>
            <a:spLocks noChangeArrowheads="1"/>
          </p:cNvSpPr>
          <p:nvPr/>
        </p:nvSpPr>
        <p:spPr bwMode="auto">
          <a:xfrm>
            <a:off x="7300913" y="4621213"/>
            <a:ext cx="1658937" cy="561975"/>
          </a:xfrm>
          <a:prstGeom prst="wedgeEllipseCallout">
            <a:avLst>
              <a:gd name="adj1" fmla="val -52968"/>
              <a:gd name="adj2" fmla="val -93222"/>
            </a:avLst>
          </a:prstGeom>
          <a:noFill/>
          <a:ln w="38100">
            <a:solidFill>
              <a:srgbClr val="FFCC00"/>
            </a:solidFill>
            <a:miter lim="800000"/>
            <a:headEnd type="none" w="lg" len="lg"/>
            <a:tailEnd/>
          </a:ln>
        </p:spPr>
        <p:txBody>
          <a:bodyPr anchor="ctr">
            <a:spAutoFit/>
          </a:bodyPr>
          <a:lstStyle/>
          <a:p>
            <a:r>
              <a:rPr kumimoji="1" lang="zh-CN" altLang="en-US"/>
              <a:t>指针变量</a:t>
            </a: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2673350" y="2474913"/>
            <a:ext cx="1009650" cy="2228850"/>
            <a:chOff x="828" y="1728"/>
            <a:chExt cx="636" cy="1404"/>
          </a:xfrm>
        </p:grpSpPr>
        <p:grpSp>
          <p:nvGrpSpPr>
            <p:cNvPr id="4" name="Group 38"/>
            <p:cNvGrpSpPr>
              <a:grpSpLocks/>
            </p:cNvGrpSpPr>
            <p:nvPr/>
          </p:nvGrpSpPr>
          <p:grpSpPr bwMode="auto">
            <a:xfrm>
              <a:off x="828" y="1860"/>
              <a:ext cx="636" cy="1272"/>
              <a:chOff x="828" y="1860"/>
              <a:chExt cx="636" cy="1272"/>
            </a:xfrm>
          </p:grpSpPr>
          <p:sp>
            <p:nvSpPr>
              <p:cNvPr id="22554" name="Line 35"/>
              <p:cNvSpPr>
                <a:spLocks noChangeShapeType="1"/>
              </p:cNvSpPr>
              <p:nvPr/>
            </p:nvSpPr>
            <p:spPr bwMode="auto">
              <a:xfrm flipH="1">
                <a:off x="840" y="1860"/>
                <a:ext cx="156" cy="0"/>
              </a:xfrm>
              <a:prstGeom prst="line">
                <a:avLst/>
              </a:prstGeom>
              <a:noFill/>
              <a:ln w="38100">
                <a:solidFill>
                  <a:srgbClr val="339933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5" name="Line 36"/>
              <p:cNvSpPr>
                <a:spLocks noChangeShapeType="1"/>
              </p:cNvSpPr>
              <p:nvPr/>
            </p:nvSpPr>
            <p:spPr bwMode="auto">
              <a:xfrm>
                <a:off x="828" y="1860"/>
                <a:ext cx="0" cy="1272"/>
              </a:xfrm>
              <a:prstGeom prst="line">
                <a:avLst/>
              </a:prstGeom>
              <a:noFill/>
              <a:ln w="38100">
                <a:solidFill>
                  <a:srgbClr val="339933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6" name="Line 37"/>
              <p:cNvSpPr>
                <a:spLocks noChangeShapeType="1"/>
              </p:cNvSpPr>
              <p:nvPr/>
            </p:nvSpPr>
            <p:spPr bwMode="auto">
              <a:xfrm>
                <a:off x="828" y="3132"/>
                <a:ext cx="636" cy="0"/>
              </a:xfrm>
              <a:prstGeom prst="line">
                <a:avLst/>
              </a:prstGeom>
              <a:noFill/>
              <a:ln w="38100">
                <a:solidFill>
                  <a:srgbClr val="339933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553" name="Freeform 43"/>
            <p:cNvSpPr>
              <a:spLocks/>
            </p:cNvSpPr>
            <p:nvPr/>
          </p:nvSpPr>
          <p:spPr bwMode="auto">
            <a:xfrm>
              <a:off x="990" y="1728"/>
              <a:ext cx="426" cy="279"/>
            </a:xfrm>
            <a:custGeom>
              <a:avLst/>
              <a:gdLst>
                <a:gd name="T0" fmla="*/ 294 w 426"/>
                <a:gd name="T1" fmla="*/ 24 h 279"/>
                <a:gd name="T2" fmla="*/ 18 w 426"/>
                <a:gd name="T3" fmla="*/ 36 h 279"/>
                <a:gd name="T4" fmla="*/ 18 w 426"/>
                <a:gd name="T5" fmla="*/ 144 h 279"/>
                <a:gd name="T6" fmla="*/ 42 w 426"/>
                <a:gd name="T7" fmla="*/ 216 h 279"/>
                <a:gd name="T8" fmla="*/ 258 w 426"/>
                <a:gd name="T9" fmla="*/ 276 h 279"/>
                <a:gd name="T10" fmla="*/ 402 w 426"/>
                <a:gd name="T11" fmla="*/ 240 h 279"/>
                <a:gd name="T12" fmla="*/ 426 w 426"/>
                <a:gd name="T13" fmla="*/ 168 h 279"/>
                <a:gd name="T14" fmla="*/ 342 w 426"/>
                <a:gd name="T15" fmla="*/ 48 h 279"/>
                <a:gd name="T16" fmla="*/ 294 w 426"/>
                <a:gd name="T17" fmla="*/ 24 h 2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6"/>
                <a:gd name="T28" fmla="*/ 0 h 279"/>
                <a:gd name="T29" fmla="*/ 426 w 426"/>
                <a:gd name="T30" fmla="*/ 279 h 27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6" h="279">
                  <a:moveTo>
                    <a:pt x="294" y="24"/>
                  </a:moveTo>
                  <a:cubicBezTo>
                    <a:pt x="200" y="11"/>
                    <a:pt x="110" y="5"/>
                    <a:pt x="18" y="36"/>
                  </a:cubicBezTo>
                  <a:cubicBezTo>
                    <a:pt x="0" y="89"/>
                    <a:pt x="0" y="72"/>
                    <a:pt x="18" y="144"/>
                  </a:cubicBezTo>
                  <a:cubicBezTo>
                    <a:pt x="24" y="169"/>
                    <a:pt x="18" y="208"/>
                    <a:pt x="42" y="216"/>
                  </a:cubicBezTo>
                  <a:cubicBezTo>
                    <a:pt x="115" y="240"/>
                    <a:pt x="182" y="261"/>
                    <a:pt x="258" y="276"/>
                  </a:cubicBezTo>
                  <a:cubicBezTo>
                    <a:pt x="276" y="274"/>
                    <a:pt x="377" y="279"/>
                    <a:pt x="402" y="240"/>
                  </a:cubicBezTo>
                  <a:cubicBezTo>
                    <a:pt x="415" y="219"/>
                    <a:pt x="426" y="168"/>
                    <a:pt x="426" y="168"/>
                  </a:cubicBezTo>
                  <a:cubicBezTo>
                    <a:pt x="405" y="104"/>
                    <a:pt x="409" y="70"/>
                    <a:pt x="342" y="48"/>
                  </a:cubicBezTo>
                  <a:cubicBezTo>
                    <a:pt x="326" y="0"/>
                    <a:pt x="342" y="8"/>
                    <a:pt x="294" y="24"/>
                  </a:cubicBez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 type="none" w="lg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" name="AutoShape 45"/>
          <p:cNvSpPr>
            <a:spLocks/>
          </p:cNvSpPr>
          <p:nvPr/>
        </p:nvSpPr>
        <p:spPr bwMode="auto">
          <a:xfrm>
            <a:off x="6497638" y="3338513"/>
            <a:ext cx="1546225" cy="425450"/>
          </a:xfrm>
          <a:prstGeom prst="borderCallout1">
            <a:avLst>
              <a:gd name="adj1" fmla="val 23528"/>
              <a:gd name="adj2" fmla="val -4204"/>
              <a:gd name="adj3" fmla="val -51963"/>
              <a:gd name="adj4" fmla="val -89231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1" lang="en-US" altLang="zh-CN">
                <a:ea typeface="隶书"/>
                <a:cs typeface="隶书"/>
              </a:rPr>
              <a:t> </a:t>
            </a:r>
            <a:r>
              <a:rPr kumimoji="1" lang="zh-CN" altLang="en-US">
                <a:ea typeface="隶书"/>
                <a:cs typeface="隶书"/>
              </a:rPr>
              <a:t>变量的</a:t>
            </a:r>
            <a:r>
              <a:rPr kumimoji="1" lang="zh-CN" altLang="en-US">
                <a:solidFill>
                  <a:srgbClr val="0000FF"/>
                </a:solidFill>
                <a:ea typeface="隶书"/>
                <a:cs typeface="隶书"/>
              </a:rPr>
              <a:t>内容</a:t>
            </a:r>
            <a:endParaRPr kumimoji="1" lang="zh-CN" altLang="en-US">
              <a:ea typeface="隶书"/>
              <a:cs typeface="隶书"/>
            </a:endParaRPr>
          </a:p>
        </p:txBody>
      </p:sp>
      <p:sp>
        <p:nvSpPr>
          <p:cNvPr id="83" name="AutoShape 46"/>
          <p:cNvSpPr>
            <a:spLocks/>
          </p:cNvSpPr>
          <p:nvPr/>
        </p:nvSpPr>
        <p:spPr bwMode="auto">
          <a:xfrm>
            <a:off x="528638" y="3376613"/>
            <a:ext cx="1546225" cy="425450"/>
          </a:xfrm>
          <a:prstGeom prst="borderCallout1">
            <a:avLst>
              <a:gd name="adj1" fmla="val 23528"/>
              <a:gd name="adj2" fmla="val 104204"/>
              <a:gd name="adj3" fmla="val -143463"/>
              <a:gd name="adj4" fmla="val 16453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kumimoji="1" lang="en-US" altLang="zh-CN">
                <a:ea typeface="隶书"/>
                <a:cs typeface="隶书"/>
              </a:rPr>
              <a:t> </a:t>
            </a:r>
            <a:r>
              <a:rPr kumimoji="1" lang="zh-CN" altLang="en-US">
                <a:ea typeface="隶书"/>
                <a:cs typeface="隶书"/>
              </a:rPr>
              <a:t>变量的</a:t>
            </a:r>
            <a:r>
              <a:rPr kumimoji="1" lang="zh-CN" altLang="en-US">
                <a:solidFill>
                  <a:schemeClr val="accent2"/>
                </a:solidFill>
                <a:ea typeface="隶书"/>
                <a:cs typeface="隶书"/>
              </a:rPr>
              <a:t>地址</a:t>
            </a:r>
            <a:endParaRPr kumimoji="1" lang="zh-CN" altLang="en-US">
              <a:ea typeface="隶书"/>
              <a:cs typeface="隶书"/>
            </a:endParaRPr>
          </a:p>
        </p:txBody>
      </p: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227013" y="5184775"/>
            <a:ext cx="4802187" cy="1368425"/>
            <a:chOff x="211" y="2995"/>
            <a:chExt cx="3025" cy="862"/>
          </a:xfrm>
        </p:grpSpPr>
        <p:sp>
          <p:nvSpPr>
            <p:cNvPr id="22541" name="Rectangle 57"/>
            <p:cNvSpPr>
              <a:spLocks noChangeArrowheads="1"/>
            </p:cNvSpPr>
            <p:nvPr/>
          </p:nvSpPr>
          <p:spPr bwMode="auto">
            <a:xfrm>
              <a:off x="1260" y="3277"/>
              <a:ext cx="816" cy="23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339966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" name="Group 56"/>
            <p:cNvGrpSpPr>
              <a:grpSpLocks/>
            </p:cNvGrpSpPr>
            <p:nvPr/>
          </p:nvGrpSpPr>
          <p:grpSpPr bwMode="auto">
            <a:xfrm>
              <a:off x="211" y="2995"/>
              <a:ext cx="3025" cy="862"/>
              <a:chOff x="-101" y="3187"/>
              <a:chExt cx="3025" cy="862"/>
            </a:xfrm>
          </p:grpSpPr>
          <p:sp>
            <p:nvSpPr>
              <p:cNvPr id="22543" name="Text Box 49"/>
              <p:cNvSpPr txBox="1">
                <a:spLocks noChangeArrowheads="1"/>
              </p:cNvSpPr>
              <p:nvPr/>
            </p:nvSpPr>
            <p:spPr bwMode="auto">
              <a:xfrm>
                <a:off x="-101" y="3187"/>
                <a:ext cx="754" cy="25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kumimoji="1" lang="zh-CN" altLang="en-US">
                    <a:ea typeface="隶书"/>
                    <a:cs typeface="隶书"/>
                  </a:rPr>
                  <a:t>指针变量</a:t>
                </a:r>
              </a:p>
            </p:txBody>
          </p:sp>
          <p:sp>
            <p:nvSpPr>
              <p:cNvPr id="22544" name="Text Box 50"/>
              <p:cNvSpPr txBox="1">
                <a:spLocks noChangeArrowheads="1"/>
              </p:cNvSpPr>
              <p:nvPr/>
            </p:nvSpPr>
            <p:spPr bwMode="auto">
              <a:xfrm>
                <a:off x="491" y="3775"/>
                <a:ext cx="434" cy="25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kumimoji="1" lang="zh-CN" altLang="en-US">
                    <a:ea typeface="隶书"/>
                    <a:cs typeface="隶书"/>
                  </a:rPr>
                  <a:t>变量</a:t>
                </a:r>
              </a:p>
            </p:txBody>
          </p:sp>
          <p:grpSp>
            <p:nvGrpSpPr>
              <p:cNvPr id="7" name="Group 55"/>
              <p:cNvGrpSpPr>
                <a:grpSpLocks/>
              </p:cNvGrpSpPr>
              <p:nvPr/>
            </p:nvGrpSpPr>
            <p:grpSpPr bwMode="auto">
              <a:xfrm>
                <a:off x="799" y="3199"/>
                <a:ext cx="2125" cy="850"/>
                <a:chOff x="235" y="3115"/>
                <a:chExt cx="2125" cy="850"/>
              </a:xfrm>
            </p:grpSpPr>
            <p:sp>
              <p:nvSpPr>
                <p:cNvPr id="22546" name="Rectangle 47"/>
                <p:cNvSpPr>
                  <a:spLocks noChangeArrowheads="1"/>
                </p:cNvSpPr>
                <p:nvPr/>
              </p:nvSpPr>
              <p:spPr bwMode="auto">
                <a:xfrm>
                  <a:off x="235" y="3115"/>
                  <a:ext cx="1204" cy="27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kumimoji="1" lang="zh-CN" altLang="en-US">
                      <a:ea typeface="隶书"/>
                      <a:cs typeface="隶书"/>
                    </a:rPr>
                    <a:t>变量地址</a:t>
                  </a:r>
                  <a:r>
                    <a:rPr kumimoji="1" lang="en-US" altLang="zh-CN">
                      <a:ea typeface="隶书"/>
                      <a:cs typeface="隶书"/>
                    </a:rPr>
                    <a:t>(</a:t>
                  </a:r>
                  <a:r>
                    <a:rPr kumimoji="1" lang="zh-CN" altLang="en-US">
                      <a:ea typeface="隶书"/>
                      <a:cs typeface="隶书"/>
                    </a:rPr>
                    <a:t>指针</a:t>
                  </a:r>
                  <a:r>
                    <a:rPr kumimoji="1" lang="en-US" altLang="zh-CN">
                      <a:ea typeface="隶书"/>
                      <a:cs typeface="隶书"/>
                    </a:rPr>
                    <a:t>)</a:t>
                  </a:r>
                </a:p>
              </p:txBody>
            </p:sp>
            <p:sp>
              <p:nvSpPr>
                <p:cNvPr id="22547" name="Rectangle 48"/>
                <p:cNvSpPr>
                  <a:spLocks noChangeArrowheads="1"/>
                </p:cNvSpPr>
                <p:nvPr/>
              </p:nvSpPr>
              <p:spPr bwMode="auto">
                <a:xfrm>
                  <a:off x="483" y="3691"/>
                  <a:ext cx="618" cy="27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kumimoji="1" lang="zh-CN" altLang="en-US">
                      <a:ea typeface="隶书"/>
                      <a:cs typeface="隶书"/>
                    </a:rPr>
                    <a:t>变量值</a:t>
                  </a:r>
                </a:p>
              </p:txBody>
            </p:sp>
            <p:sp>
              <p:nvSpPr>
                <p:cNvPr id="22548" name="Line 51"/>
                <p:cNvSpPr>
                  <a:spLocks noChangeShapeType="1"/>
                </p:cNvSpPr>
                <p:nvPr/>
              </p:nvSpPr>
              <p:spPr bwMode="auto">
                <a:xfrm>
                  <a:off x="708" y="3420"/>
                  <a:ext cx="0" cy="27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49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731" y="3403"/>
                  <a:ext cx="434" cy="25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kumimoji="1" lang="zh-CN" altLang="en-US">
                      <a:solidFill>
                        <a:srgbClr val="0000FF"/>
                      </a:solidFill>
                      <a:ea typeface="隶书"/>
                      <a:cs typeface="隶书"/>
                    </a:rPr>
                    <a:t>指向</a:t>
                  </a:r>
                  <a:endParaRPr kumimoji="1" lang="zh-CN" altLang="en-US">
                    <a:ea typeface="隶书"/>
                    <a:cs typeface="隶书"/>
                  </a:endParaRPr>
                </a:p>
              </p:txBody>
            </p:sp>
            <p:cxnSp>
              <p:nvCxnSpPr>
                <p:cNvPr id="22550" name="AutoShape 53"/>
                <p:cNvCxnSpPr>
                  <a:cxnSpLocks noChangeShapeType="1"/>
                  <a:stCxn id="22547" idx="3"/>
                  <a:endCxn id="22546" idx="3"/>
                </p:cNvCxnSpPr>
                <p:nvPr/>
              </p:nvCxnSpPr>
              <p:spPr bwMode="auto">
                <a:xfrm flipV="1">
                  <a:off x="1101" y="3252"/>
                  <a:ext cx="338" cy="576"/>
                </a:xfrm>
                <a:prstGeom prst="curvedConnector3">
                  <a:avLst>
                    <a:gd name="adj1" fmla="val 142602"/>
                  </a:avLst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22551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1606" y="3293"/>
                  <a:ext cx="754" cy="442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kumimoji="1" lang="zh-CN" altLang="en-US">
                      <a:ea typeface="隶书"/>
                      <a:cs typeface="隶书"/>
                    </a:rPr>
                    <a:t>地址存入</a:t>
                  </a:r>
                </a:p>
                <a:p>
                  <a:r>
                    <a:rPr kumimoji="1" lang="zh-CN" altLang="en-US">
                      <a:ea typeface="隶书"/>
                      <a:cs typeface="隶书"/>
                    </a:rPr>
                    <a:t>指针变量</a:t>
                  </a:r>
                </a:p>
              </p:txBody>
            </p:sp>
          </p:grpSp>
        </p:grpSp>
      </p:grpSp>
      <p:sp>
        <p:nvSpPr>
          <p:cNvPr id="22539" name="Rectangle 59"/>
          <p:cNvSpPr>
            <a:spLocks noChangeArrowheads="1"/>
          </p:cNvSpPr>
          <p:nvPr/>
        </p:nvSpPr>
        <p:spPr bwMode="auto">
          <a:xfrm>
            <a:off x="1073150" y="6124575"/>
            <a:ext cx="180975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7" name="圆角矩形 96"/>
          <p:cNvSpPr/>
          <p:nvPr/>
        </p:nvSpPr>
        <p:spPr>
          <a:xfrm>
            <a:off x="533400" y="1143000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指针的由来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uild="p" bldLvl="3" autoUpdateAnimBg="0"/>
      <p:bldP spid="73" grpId="0" autoUpdateAnimBg="0"/>
      <p:bldP spid="74" grpId="0" animBg="1" autoUpdateAnimBg="0"/>
      <p:bldP spid="75" grpId="0" animBg="1" autoUpdateAnimBg="0"/>
      <p:bldP spid="82" grpId="0" animBg="1" autoUpdateAnimBg="0"/>
      <p:bldP spid="83" grpId="0" animBg="1" autoUpdateAnimBg="0"/>
      <p:bldP spid="9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2.2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指针变量</a:t>
            </a:r>
          </a:p>
        </p:txBody>
      </p:sp>
      <p:sp>
        <p:nvSpPr>
          <p:cNvPr id="76" name="Rectangle 16"/>
          <p:cNvSpPr>
            <a:spLocks noChangeArrowheads="1"/>
          </p:cNvSpPr>
          <p:nvPr/>
        </p:nvSpPr>
        <p:spPr bwMode="auto">
          <a:xfrm>
            <a:off x="457200" y="1676400"/>
            <a:ext cx="8620125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 sz="2400">
                <a:latin typeface="Verdana" pitchFamily="34" charset="0"/>
              </a:rPr>
              <a:t>一般形式：  </a:t>
            </a:r>
            <a:r>
              <a:rPr lang="en-US" altLang="zh-CN" sz="2400">
                <a:latin typeface="Verdana" pitchFamily="34" charset="0"/>
              </a:rPr>
              <a:t>[</a:t>
            </a:r>
            <a:r>
              <a:rPr lang="zh-CN" altLang="en-US" sz="2400">
                <a:latin typeface="Verdana" pitchFamily="34" charset="0"/>
              </a:rPr>
              <a:t>存储类型</a:t>
            </a:r>
            <a:r>
              <a:rPr lang="en-US" altLang="zh-CN" sz="2400">
                <a:latin typeface="Verdana" pitchFamily="34" charset="0"/>
              </a:rPr>
              <a:t>]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    </a:t>
            </a:r>
            <a:r>
              <a:rPr lang="zh-CN" altLang="en-US" sz="2400">
                <a:latin typeface="Verdana" pitchFamily="34" charset="0"/>
              </a:rPr>
              <a:t>数据类型   *指针名；</a:t>
            </a:r>
          </a:p>
        </p:txBody>
      </p:sp>
      <p:sp>
        <p:nvSpPr>
          <p:cNvPr id="77" name="AutoShape 46"/>
          <p:cNvSpPr>
            <a:spLocks noChangeArrowheads="1"/>
          </p:cNvSpPr>
          <p:nvPr/>
        </p:nvSpPr>
        <p:spPr bwMode="auto">
          <a:xfrm>
            <a:off x="7094538" y="2614613"/>
            <a:ext cx="1452562" cy="427037"/>
          </a:xfrm>
          <a:prstGeom prst="wedgeRoundRectCallout">
            <a:avLst>
              <a:gd name="adj1" fmla="val -24097"/>
              <a:gd name="adj2" fmla="val -157806"/>
              <a:gd name="adj3" fmla="val 16667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zh-CN" altLang="en-US">
                <a:ea typeface="隶书"/>
                <a:cs typeface="隶书"/>
              </a:rPr>
              <a:t>合法标识符</a:t>
            </a:r>
            <a:endParaRPr kumimoji="1" lang="zh-CN" altLang="en-US"/>
          </a:p>
        </p:txBody>
      </p:sp>
      <p:sp>
        <p:nvSpPr>
          <p:cNvPr id="84" name="AutoShape 47"/>
          <p:cNvSpPr>
            <a:spLocks noChangeArrowheads="1"/>
          </p:cNvSpPr>
          <p:nvPr/>
        </p:nvSpPr>
        <p:spPr bwMode="auto">
          <a:xfrm>
            <a:off x="561975" y="2417763"/>
            <a:ext cx="1846263" cy="722312"/>
          </a:xfrm>
          <a:prstGeom prst="wedgeRoundRectCallout">
            <a:avLst>
              <a:gd name="adj1" fmla="val 102620"/>
              <a:gd name="adj2" fmla="val -105606"/>
              <a:gd name="adj3" fmla="val 16667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kumimoji="1" lang="zh-CN" altLang="en-US">
                <a:ea typeface="隶书"/>
                <a:cs typeface="隶书"/>
              </a:rPr>
              <a:t>指针变量本身的存储类型</a:t>
            </a:r>
            <a:endParaRPr kumimoji="1" lang="zh-CN" altLang="en-US"/>
          </a:p>
        </p:txBody>
      </p:sp>
      <p:sp>
        <p:nvSpPr>
          <p:cNvPr id="86" name="AutoShape 49"/>
          <p:cNvSpPr>
            <a:spLocks noChangeArrowheads="1"/>
          </p:cNvSpPr>
          <p:nvPr/>
        </p:nvSpPr>
        <p:spPr bwMode="auto">
          <a:xfrm>
            <a:off x="2606675" y="2427288"/>
            <a:ext cx="1808163" cy="722312"/>
          </a:xfrm>
          <a:prstGeom prst="wedgeRoundRectCallout">
            <a:avLst>
              <a:gd name="adj1" fmla="val 100394"/>
              <a:gd name="adj2" fmla="val -111977"/>
              <a:gd name="adj3" fmla="val 16667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kumimoji="1" lang="zh-CN" altLang="en-US">
                <a:ea typeface="隶书"/>
                <a:cs typeface="隶书"/>
              </a:rPr>
              <a:t>指针的目标变量的数据类型</a:t>
            </a:r>
          </a:p>
        </p:txBody>
      </p:sp>
      <p:sp>
        <p:nvSpPr>
          <p:cNvPr id="89" name="AutoShape 50"/>
          <p:cNvSpPr>
            <a:spLocks noChangeArrowheads="1"/>
          </p:cNvSpPr>
          <p:nvPr/>
        </p:nvSpPr>
        <p:spPr bwMode="auto">
          <a:xfrm>
            <a:off x="4656138" y="2449513"/>
            <a:ext cx="2192337" cy="722312"/>
          </a:xfrm>
          <a:prstGeom prst="wedgeRoundRectCallout">
            <a:avLst>
              <a:gd name="adj1" fmla="val 50144"/>
              <a:gd name="adj2" fmla="val -117032"/>
              <a:gd name="adj3" fmla="val 16667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zh-CN" altLang="en-US">
                <a:ea typeface="隶书"/>
                <a:cs typeface="隶书"/>
              </a:rPr>
              <a:t>表示定义指针变量</a:t>
            </a:r>
          </a:p>
          <a:p>
            <a:r>
              <a:rPr kumimoji="1" lang="zh-CN" altLang="en-US">
                <a:ea typeface="隶书"/>
                <a:cs typeface="隶书"/>
              </a:rPr>
              <a:t>不是‘*’运算符</a:t>
            </a:r>
            <a:endParaRPr kumimoji="1" lang="zh-CN" altLang="en-US"/>
          </a:p>
        </p:txBody>
      </p:sp>
      <p:sp>
        <p:nvSpPr>
          <p:cNvPr id="97" name="Text Box 53"/>
          <p:cNvSpPr txBox="1">
            <a:spLocks noChangeArrowheads="1"/>
          </p:cNvSpPr>
          <p:nvPr/>
        </p:nvSpPr>
        <p:spPr bwMode="auto">
          <a:xfrm>
            <a:off x="801688" y="3276600"/>
            <a:ext cx="3617912" cy="122555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 type="none" w="lg" len="lg"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kumimoji="1" lang="zh-CN" altLang="en-US" sz="2400">
                <a:latin typeface="隶书"/>
                <a:ea typeface="隶书"/>
                <a:cs typeface="隶书"/>
              </a:rPr>
              <a:t>例   </a:t>
            </a:r>
            <a:r>
              <a:rPr kumimoji="1" lang="en-US" altLang="zh-CN" sz="2400">
                <a:ea typeface="隶书"/>
                <a:cs typeface="隶书"/>
              </a:rPr>
              <a:t>int</a:t>
            </a:r>
            <a:r>
              <a:rPr kumimoji="1" lang="en-US" altLang="zh-CN" sz="2400"/>
              <a:t> </a:t>
            </a:r>
            <a:r>
              <a:rPr kumimoji="1" lang="en-US" altLang="zh-CN" sz="2400">
                <a:solidFill>
                  <a:schemeClr val="accent2"/>
                </a:solidFill>
              </a:rPr>
              <a:t>*</a:t>
            </a:r>
            <a:r>
              <a:rPr kumimoji="1" lang="en-US" altLang="zh-CN" sz="2400"/>
              <a:t>p1,</a:t>
            </a:r>
            <a:r>
              <a:rPr kumimoji="1" lang="en-US" altLang="zh-CN" sz="2400">
                <a:solidFill>
                  <a:schemeClr val="accent2"/>
                </a:solidFill>
              </a:rPr>
              <a:t>*</a:t>
            </a:r>
            <a:r>
              <a:rPr kumimoji="1" lang="en-US" altLang="zh-CN" sz="2400"/>
              <a:t>p2;</a:t>
            </a:r>
          </a:p>
          <a:p>
            <a:r>
              <a:rPr kumimoji="1" lang="en-US" altLang="zh-CN" sz="2400"/>
              <a:t>         float   *q ;</a:t>
            </a:r>
          </a:p>
          <a:p>
            <a:r>
              <a:rPr kumimoji="1" lang="en-US" altLang="zh-CN" sz="2400"/>
              <a:t>         static  char  *name;</a:t>
            </a:r>
          </a:p>
        </p:txBody>
      </p:sp>
      <p:sp>
        <p:nvSpPr>
          <p:cNvPr id="98" name="Text Box 55"/>
          <p:cNvSpPr txBox="1">
            <a:spLocks noChangeArrowheads="1"/>
          </p:cNvSpPr>
          <p:nvPr/>
        </p:nvSpPr>
        <p:spPr bwMode="auto">
          <a:xfrm>
            <a:off x="769938" y="4419600"/>
            <a:ext cx="7740650" cy="19415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zh-CN" altLang="en-US" sz="2400">
                <a:ea typeface="隶书"/>
                <a:cs typeface="隶书"/>
              </a:rPr>
              <a:t>注意：</a:t>
            </a:r>
          </a:p>
          <a:p>
            <a:r>
              <a:rPr kumimoji="1" lang="en-US" altLang="zh-CN" sz="2400">
                <a:ea typeface="隶书"/>
                <a:cs typeface="隶书"/>
              </a:rPr>
              <a:t>1</a:t>
            </a:r>
            <a:r>
              <a:rPr kumimoji="1" lang="zh-CN" altLang="en-US" sz="2400">
                <a:ea typeface="隶书"/>
                <a:cs typeface="隶书"/>
              </a:rPr>
              <a:t>、</a:t>
            </a:r>
            <a:r>
              <a:rPr kumimoji="1" lang="en-US" altLang="zh-CN" sz="2400">
                <a:solidFill>
                  <a:schemeClr val="accent2"/>
                </a:solidFill>
                <a:ea typeface="隶书"/>
                <a:cs typeface="隶书"/>
              </a:rPr>
              <a:t>int   *p1, *p2;</a:t>
            </a:r>
            <a:r>
              <a:rPr kumimoji="1" lang="en-US" altLang="zh-CN" sz="2400">
                <a:ea typeface="隶书"/>
                <a:cs typeface="隶书"/>
              </a:rPr>
              <a:t>   </a:t>
            </a:r>
            <a:r>
              <a:rPr kumimoji="1" lang="zh-CN" altLang="zh-CN" sz="2400">
                <a:ea typeface="隶书"/>
                <a:cs typeface="隶书"/>
              </a:rPr>
              <a:t>与   </a:t>
            </a:r>
            <a:r>
              <a:rPr kumimoji="1" lang="en-US" altLang="zh-CN" sz="2400">
                <a:solidFill>
                  <a:srgbClr val="0000FF"/>
                </a:solidFill>
                <a:ea typeface="隶书"/>
                <a:cs typeface="隶书"/>
              </a:rPr>
              <a:t>int   *p1, p2</a:t>
            </a:r>
            <a:r>
              <a:rPr kumimoji="1" lang="en-US" altLang="zh-CN" sz="2400">
                <a:ea typeface="隶书"/>
                <a:cs typeface="隶书"/>
              </a:rPr>
              <a:t>;</a:t>
            </a:r>
            <a:r>
              <a:rPr kumimoji="1" lang="zh-CN" altLang="en-US" sz="2400">
                <a:ea typeface="隶书"/>
                <a:cs typeface="隶书"/>
              </a:rPr>
              <a:t>不同</a:t>
            </a:r>
            <a:endParaRPr kumimoji="1" lang="en-US" altLang="zh-CN" sz="2400">
              <a:ea typeface="隶书"/>
              <a:cs typeface="隶书"/>
            </a:endParaRPr>
          </a:p>
          <a:p>
            <a:r>
              <a:rPr kumimoji="1" lang="en-US" altLang="zh-CN" sz="2400">
                <a:ea typeface="隶书"/>
                <a:cs typeface="隶书"/>
              </a:rPr>
              <a:t>2</a:t>
            </a:r>
            <a:r>
              <a:rPr kumimoji="1" lang="zh-CN" altLang="en-US" sz="2400">
                <a:ea typeface="隶书"/>
                <a:cs typeface="隶书"/>
              </a:rPr>
              <a:t>、</a:t>
            </a:r>
            <a:r>
              <a:rPr kumimoji="1" lang="zh-CN" altLang="zh-CN" sz="2400">
                <a:ea typeface="隶书"/>
                <a:cs typeface="隶书"/>
              </a:rPr>
              <a:t>指针变量名是</a:t>
            </a:r>
            <a:r>
              <a:rPr kumimoji="1" lang="en-US" altLang="zh-CN" sz="2400">
                <a:ea typeface="隶书"/>
                <a:cs typeface="隶书"/>
              </a:rPr>
              <a:t>p1,p2 ,</a:t>
            </a:r>
            <a:r>
              <a:rPr kumimoji="1" lang="zh-CN" altLang="zh-CN" sz="2400">
                <a:ea typeface="隶书"/>
                <a:cs typeface="隶书"/>
              </a:rPr>
              <a:t>不是*</a:t>
            </a:r>
            <a:r>
              <a:rPr kumimoji="1" lang="en-US" altLang="zh-CN" sz="2400">
                <a:ea typeface="隶书"/>
                <a:cs typeface="隶书"/>
              </a:rPr>
              <a:t>p1,*p2</a:t>
            </a:r>
          </a:p>
          <a:p>
            <a:r>
              <a:rPr kumimoji="1" lang="en-US" altLang="zh-CN" sz="2400">
                <a:ea typeface="隶书"/>
                <a:cs typeface="隶书"/>
              </a:rPr>
              <a:t>3</a:t>
            </a:r>
            <a:r>
              <a:rPr kumimoji="1" lang="zh-CN" altLang="en-US" sz="2400">
                <a:ea typeface="隶书"/>
                <a:cs typeface="隶书"/>
              </a:rPr>
              <a:t>、</a:t>
            </a:r>
            <a:r>
              <a:rPr kumimoji="1" lang="zh-CN" altLang="zh-CN" sz="2400">
                <a:solidFill>
                  <a:srgbClr val="669900"/>
                </a:solidFill>
                <a:ea typeface="隶书"/>
                <a:cs typeface="隶书"/>
              </a:rPr>
              <a:t>指针变量只能指向定义时所规定类型的变量</a:t>
            </a:r>
          </a:p>
          <a:p>
            <a:r>
              <a:rPr kumimoji="1" lang="zh-CN" altLang="zh-CN" sz="2400">
                <a:ea typeface="隶书"/>
                <a:cs typeface="隶书"/>
              </a:rPr>
              <a:t>4、指针变量定义后，</a:t>
            </a:r>
            <a:r>
              <a:rPr kumimoji="1" lang="zh-CN" altLang="zh-CN" sz="2400">
                <a:solidFill>
                  <a:schemeClr val="accent2"/>
                </a:solidFill>
                <a:ea typeface="隶书"/>
                <a:cs typeface="隶书"/>
              </a:rPr>
              <a:t>变量值不确定</a:t>
            </a:r>
            <a:r>
              <a:rPr kumimoji="1" lang="zh-CN" altLang="zh-CN" sz="2400">
                <a:ea typeface="隶书"/>
                <a:cs typeface="隶书"/>
              </a:rPr>
              <a:t>，</a:t>
            </a:r>
            <a:r>
              <a:rPr kumimoji="1" lang="zh-CN" altLang="en-US" sz="2400">
                <a:ea typeface="隶书"/>
                <a:cs typeface="隶书"/>
              </a:rPr>
              <a:t>使</a:t>
            </a:r>
            <a:r>
              <a:rPr kumimoji="1" lang="zh-CN" altLang="zh-CN" sz="2400">
                <a:ea typeface="隶书"/>
                <a:cs typeface="隶书"/>
              </a:rPr>
              <a:t>用前必须先赋值</a:t>
            </a:r>
            <a:endParaRPr kumimoji="1" lang="zh-CN" altLang="en-US" sz="2400">
              <a:ea typeface="隶书"/>
              <a:cs typeface="隶书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33400" y="1143000"/>
            <a:ext cx="1828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指针变量的定义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 bldLvl="4" autoUpdateAnimBg="0"/>
      <p:bldP spid="77" grpId="0" animBg="1" autoUpdateAnimBg="0"/>
      <p:bldP spid="84" grpId="0" animBg="1" autoUpdateAnimBg="0"/>
      <p:bldP spid="86" grpId="0" animBg="1" autoUpdateAnimBg="0"/>
      <p:bldP spid="89" grpId="0" animBg="1" autoUpdateAnimBg="0"/>
      <p:bldP spid="97" grpId="0" animBg="1" autoUpdateAnimBg="0"/>
      <p:bldP spid="98" grpId="0" build="p" autoUpdateAnimBg="0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指针</a:t>
            </a:r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ym typeface="Wingdings" pitchFamily="2" charset="2"/>
              </a:rPr>
              <a:t>2.1   </a:t>
            </a:r>
            <a:r>
              <a:rPr lang="zh-CN" altLang="en-US" dirty="0" smtClean="0">
                <a:sym typeface="Wingdings" pitchFamily="2" charset="2"/>
              </a:rPr>
              <a:t>指针概念与指针变量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2.2   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取址与取值运算符</a:t>
            </a:r>
            <a:endParaRPr lang="en-US" altLang="zh-CN" dirty="0" smtClean="0">
              <a:solidFill>
                <a:srgbClr val="FF0000"/>
              </a:solidFill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2.3   </a:t>
            </a:r>
            <a:r>
              <a:rPr lang="zh-CN" altLang="en-US" dirty="0" smtClean="0">
                <a:sym typeface="Wingdings" pitchFamily="2" charset="2"/>
              </a:rPr>
              <a:t>指针与一维数组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2.4   </a:t>
            </a:r>
            <a:r>
              <a:rPr lang="zh-CN" altLang="en-US" dirty="0" smtClean="0">
                <a:sym typeface="Wingdings" pitchFamily="2" charset="2"/>
              </a:rPr>
              <a:t>指针与字符串</a:t>
            </a:r>
            <a:endParaRPr lang="en-US" altLang="zh-CN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8.1 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函数作用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85800" y="2692400"/>
            <a:ext cx="68580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/>
            <a:r>
              <a:rPr lang="zh-CN" altLang="en-US">
                <a:latin typeface="宋体" charset="-122"/>
              </a:rPr>
              <a:t>Ｃ语言不仅提供了极为丰富的库函数</a:t>
            </a:r>
            <a:r>
              <a:rPr lang="en-US" altLang="zh-CN">
                <a:latin typeface="宋体" charset="-122"/>
              </a:rPr>
              <a:t>(</a:t>
            </a:r>
            <a:r>
              <a:rPr lang="zh-CN" altLang="en-US">
                <a:latin typeface="宋体" charset="-122"/>
              </a:rPr>
              <a:t>如</a:t>
            </a:r>
            <a:r>
              <a:rPr lang="en-US" altLang="zh-CN">
                <a:latin typeface="宋体" charset="-122"/>
              </a:rPr>
              <a:t>Turbo C</a:t>
            </a:r>
            <a:r>
              <a:rPr lang="zh-CN" altLang="en-US">
                <a:latin typeface="宋体" charset="-122"/>
              </a:rPr>
              <a:t>，</a:t>
            </a:r>
            <a:r>
              <a:rPr lang="en-US" altLang="zh-CN">
                <a:latin typeface="宋体" charset="-122"/>
              </a:rPr>
              <a:t>MS C </a:t>
            </a:r>
            <a:r>
              <a:rPr lang="zh-CN" altLang="en-US">
                <a:latin typeface="宋体" charset="-122"/>
              </a:rPr>
              <a:t>都提供了三百多个库函数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>
                <a:latin typeface="宋体" charset="-122"/>
              </a:rPr>
              <a:t>，还允许用户建立自己定义的函数。用户可把自己的算法编成一个个相对独立的函数模块，然后用调用的方式来使用函数。</a:t>
            </a:r>
          </a:p>
          <a:p>
            <a:pPr indent="457200"/>
            <a:r>
              <a:rPr lang="zh-CN" altLang="en-US">
                <a:latin typeface="宋体" charset="-122"/>
              </a:rPr>
              <a:t> 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990600" y="1114425"/>
            <a:ext cx="724535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&amp;"/>
            </a:pPr>
            <a:r>
              <a:rPr kumimoji="1" lang="en-US" altLang="zh-CN" sz="2400">
                <a:ea typeface="隶书"/>
                <a:cs typeface="Arial" charset="0"/>
              </a:rPr>
              <a:t>C</a:t>
            </a:r>
            <a:r>
              <a:rPr kumimoji="1" lang="zh-CN" altLang="zh-CN" sz="2400">
                <a:latin typeface="隶书"/>
                <a:ea typeface="隶书"/>
                <a:cs typeface="Arial" charset="0"/>
              </a:rPr>
              <a:t>是</a:t>
            </a:r>
            <a:r>
              <a:rPr kumimoji="1" lang="zh-CN" altLang="zh-CN" sz="2400">
                <a:solidFill>
                  <a:schemeClr val="accent2"/>
                </a:solidFill>
                <a:latin typeface="隶书"/>
                <a:ea typeface="隶书"/>
                <a:cs typeface="Arial" charset="0"/>
              </a:rPr>
              <a:t>函数式</a:t>
            </a:r>
            <a:r>
              <a:rPr kumimoji="1" lang="zh-CN" altLang="zh-CN" sz="2400">
                <a:latin typeface="隶书"/>
                <a:ea typeface="隶书"/>
                <a:cs typeface="Arial" charset="0"/>
              </a:rPr>
              <a:t>语言</a:t>
            </a:r>
          </a:p>
          <a:p>
            <a:pPr>
              <a:buClr>
                <a:srgbClr val="0000FF"/>
              </a:buClr>
              <a:buFont typeface="Wingdings" pitchFamily="2" charset="2"/>
              <a:buChar char="&amp;"/>
            </a:pPr>
            <a:r>
              <a:rPr kumimoji="1" lang="zh-CN" altLang="zh-CN" sz="2400">
                <a:latin typeface="隶书"/>
                <a:ea typeface="隶书"/>
                <a:cs typeface="Arial" charset="0"/>
              </a:rPr>
              <a:t>必须有且只能有一个名为</a:t>
            </a:r>
            <a:r>
              <a:rPr kumimoji="1" lang="en-US" altLang="zh-CN" sz="2400">
                <a:solidFill>
                  <a:schemeClr val="accent2"/>
                </a:solidFill>
                <a:latin typeface="隶书"/>
                <a:ea typeface="隶书"/>
                <a:cs typeface="Arial" charset="0"/>
              </a:rPr>
              <a:t>main</a:t>
            </a:r>
            <a:r>
              <a:rPr kumimoji="1" lang="zh-CN" altLang="zh-CN" sz="2400">
                <a:latin typeface="隶书"/>
                <a:ea typeface="隶书"/>
                <a:cs typeface="Arial" charset="0"/>
              </a:rPr>
              <a:t>的主函数</a:t>
            </a:r>
          </a:p>
          <a:p>
            <a:pPr>
              <a:buClr>
                <a:srgbClr val="0000FF"/>
              </a:buClr>
              <a:buFont typeface="Wingdings" pitchFamily="2" charset="2"/>
              <a:buChar char="&amp;"/>
            </a:pPr>
            <a:r>
              <a:rPr kumimoji="1" lang="en-US" altLang="zh-CN" sz="2400">
                <a:ea typeface="隶书"/>
                <a:cs typeface="Arial" charset="0"/>
              </a:rPr>
              <a:t>C</a:t>
            </a:r>
            <a:r>
              <a:rPr kumimoji="1" lang="zh-CN" altLang="zh-CN" sz="2400">
                <a:latin typeface="隶书"/>
                <a:ea typeface="隶书"/>
                <a:cs typeface="Arial" charset="0"/>
              </a:rPr>
              <a:t>程序的执行总是</a:t>
            </a:r>
            <a:r>
              <a:rPr kumimoji="1" lang="zh-CN" altLang="zh-CN" sz="2400">
                <a:solidFill>
                  <a:schemeClr val="accent2"/>
                </a:solidFill>
                <a:latin typeface="隶书"/>
                <a:ea typeface="隶书"/>
                <a:cs typeface="Arial" charset="0"/>
              </a:rPr>
              <a:t>从</a:t>
            </a:r>
            <a:r>
              <a:rPr kumimoji="1" lang="en-US" altLang="zh-CN" sz="2400">
                <a:solidFill>
                  <a:schemeClr val="accent2"/>
                </a:solidFill>
                <a:latin typeface="隶书"/>
                <a:ea typeface="隶书"/>
                <a:cs typeface="Arial" charset="0"/>
              </a:rPr>
              <a:t>main</a:t>
            </a:r>
            <a:r>
              <a:rPr kumimoji="1" lang="zh-CN" altLang="zh-CN" sz="2400">
                <a:solidFill>
                  <a:schemeClr val="accent2"/>
                </a:solidFill>
                <a:latin typeface="隶书"/>
                <a:ea typeface="隶书"/>
                <a:cs typeface="Arial" charset="0"/>
              </a:rPr>
              <a:t>函数开始，在</a:t>
            </a:r>
            <a:r>
              <a:rPr kumimoji="1" lang="en-US" altLang="zh-CN" sz="2400">
                <a:solidFill>
                  <a:schemeClr val="accent2"/>
                </a:solidFill>
                <a:latin typeface="隶书"/>
                <a:ea typeface="隶书"/>
                <a:cs typeface="Arial" charset="0"/>
              </a:rPr>
              <a:t>main</a:t>
            </a:r>
            <a:r>
              <a:rPr kumimoji="1" lang="zh-CN" altLang="zh-CN" sz="2400">
                <a:solidFill>
                  <a:schemeClr val="accent2"/>
                </a:solidFill>
                <a:latin typeface="隶书"/>
                <a:ea typeface="隶书"/>
                <a:cs typeface="Arial" charset="0"/>
              </a:rPr>
              <a:t>中结束</a:t>
            </a:r>
          </a:p>
          <a:p>
            <a:pPr>
              <a:buClr>
                <a:srgbClr val="0000FF"/>
              </a:buClr>
              <a:buFont typeface="Wingdings" pitchFamily="2" charset="2"/>
              <a:buChar char="&amp;"/>
            </a:pPr>
            <a:r>
              <a:rPr kumimoji="1" lang="zh-CN" altLang="zh-CN" sz="2400">
                <a:latin typeface="隶书"/>
                <a:ea typeface="隶书"/>
                <a:cs typeface="Arial" charset="0"/>
              </a:rPr>
              <a:t>函数</a:t>
            </a:r>
            <a:r>
              <a:rPr kumimoji="1" lang="zh-CN" altLang="zh-CN" sz="2400">
                <a:solidFill>
                  <a:schemeClr val="accent2"/>
                </a:solidFill>
                <a:latin typeface="隶书"/>
                <a:ea typeface="隶书"/>
                <a:cs typeface="Arial" charset="0"/>
              </a:rPr>
              <a:t>不能嵌套定义,</a:t>
            </a:r>
            <a:r>
              <a:rPr kumimoji="1" lang="zh-CN" altLang="en-US" sz="2400">
                <a:solidFill>
                  <a:schemeClr val="accent2"/>
                </a:solidFill>
                <a:latin typeface="隶书"/>
                <a:ea typeface="隶书"/>
                <a:cs typeface="Arial" charset="0"/>
              </a:rPr>
              <a:t>但是</a:t>
            </a:r>
            <a:r>
              <a:rPr kumimoji="1" lang="zh-CN" altLang="zh-CN" sz="2400">
                <a:solidFill>
                  <a:schemeClr val="accent2"/>
                </a:solidFill>
                <a:latin typeface="隶书"/>
                <a:ea typeface="隶书"/>
                <a:cs typeface="Arial" charset="0"/>
              </a:rPr>
              <a:t>可以</a:t>
            </a:r>
            <a:r>
              <a:rPr kumimoji="1" lang="zh-CN" altLang="en-US" sz="2400">
                <a:solidFill>
                  <a:schemeClr val="accent2"/>
                </a:solidFill>
                <a:latin typeface="隶书"/>
                <a:ea typeface="隶书"/>
                <a:cs typeface="Arial" charset="0"/>
              </a:rPr>
              <a:t>嵌套</a:t>
            </a:r>
            <a:r>
              <a:rPr kumimoji="1" lang="zh-CN" altLang="zh-CN" sz="2400">
                <a:solidFill>
                  <a:schemeClr val="accent2"/>
                </a:solidFill>
                <a:latin typeface="隶书"/>
                <a:ea typeface="隶书"/>
                <a:cs typeface="Arial" charset="0"/>
              </a:rPr>
              <a:t>调用</a:t>
            </a:r>
            <a:endParaRPr kumimoji="1" lang="zh-CN" altLang="en-US" sz="2400">
              <a:solidFill>
                <a:schemeClr val="accent2"/>
              </a:solidFill>
              <a:ea typeface="隶书"/>
              <a:cs typeface="Arial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14400" y="3886200"/>
            <a:ext cx="6775450" cy="1955800"/>
          </a:xfrm>
          <a:prstGeom prst="rect">
            <a:avLst/>
          </a:prstGeom>
          <a:solidFill>
            <a:schemeClr val="bg1"/>
          </a:solidFill>
          <a:ln w="38100">
            <a:solidFill>
              <a:srgbClr val="3333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/>
              <a:t>使用</a:t>
            </a:r>
            <a:r>
              <a:rPr kumimoji="1" lang="zh-CN" altLang="en-US" sz="2400">
                <a:solidFill>
                  <a:srgbClr val="0000FF"/>
                </a:solidFill>
              </a:rPr>
              <a:t>库函数</a:t>
            </a:r>
            <a:r>
              <a:rPr kumimoji="1" lang="zh-CN" altLang="en-US" sz="2400"/>
              <a:t>应注意：</a:t>
            </a:r>
          </a:p>
          <a:p>
            <a:r>
              <a:rPr kumimoji="1" lang="en-US" altLang="zh-CN" sz="2400"/>
              <a:t>1</a:t>
            </a:r>
            <a:r>
              <a:rPr kumimoji="1" lang="zh-CN" altLang="en-US" sz="2400"/>
              <a:t>、函数功能</a:t>
            </a:r>
          </a:p>
          <a:p>
            <a:r>
              <a:rPr kumimoji="1" lang="en-US" altLang="zh-CN" sz="2400"/>
              <a:t>2</a:t>
            </a:r>
            <a:r>
              <a:rPr kumimoji="1" lang="zh-CN" altLang="en-US" sz="2400"/>
              <a:t>、函数参数的数目和顺序，及各参数意义和类型</a:t>
            </a:r>
          </a:p>
          <a:p>
            <a:r>
              <a:rPr kumimoji="1" lang="en-US" altLang="zh-CN" sz="2400"/>
              <a:t>3</a:t>
            </a:r>
            <a:r>
              <a:rPr kumimoji="1" lang="zh-CN" altLang="en-US" sz="2400"/>
              <a:t>、函数返回值意义和类型</a:t>
            </a:r>
          </a:p>
          <a:p>
            <a:r>
              <a:rPr kumimoji="1" lang="en-US" altLang="zh-CN" sz="2400"/>
              <a:t>4</a:t>
            </a:r>
            <a:r>
              <a:rPr kumimoji="1" lang="zh-CN" altLang="en-US" sz="2400"/>
              <a:t>、需要使用的包含文件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62000" y="5791200"/>
            <a:ext cx="6858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/>
            <a:r>
              <a:rPr lang="zh-CN" altLang="en-US">
                <a:latin typeface="宋体" charset="-122"/>
              </a:rPr>
              <a:t>由于采用了函数模块式的结构，Ｃ语言易于实现结构化程序设计</a:t>
            </a:r>
            <a:r>
              <a:rPr lang="en-US" altLang="zh-CN">
                <a:latin typeface="宋体" charset="-122"/>
              </a:rPr>
              <a:t>,</a:t>
            </a:r>
            <a:r>
              <a:rPr lang="zh-CN" altLang="en-US">
                <a:latin typeface="宋体" charset="-122"/>
              </a:rPr>
              <a:t>使程序的层次结构清晰，便于程序的编写、阅读、调试。 </a:t>
            </a:r>
          </a:p>
          <a:p>
            <a:pPr indent="457200"/>
            <a:endParaRPr lang="zh-CN" altLang="en-US"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 autoUpdateAnimBg="0"/>
      <p:bldP spid="6" grpId="0" animBg="1" autoUpdateAnimBg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2.3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取址与取值运算符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" y="1638300"/>
            <a:ext cx="5334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19138" lvl="2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>
                <a:latin typeface="Verdana" pitchFamily="34" charset="0"/>
              </a:rPr>
              <a:t>取址</a:t>
            </a:r>
            <a:r>
              <a:rPr lang="en-US" altLang="zh-CN">
                <a:latin typeface="Verdana" pitchFamily="34" charset="0"/>
              </a:rPr>
              <a:t>&amp;</a:t>
            </a:r>
            <a:r>
              <a:rPr lang="zh-CN" altLang="en-US">
                <a:latin typeface="Verdana" pitchFamily="34" charset="0"/>
              </a:rPr>
              <a:t>和取值</a:t>
            </a:r>
            <a:r>
              <a:rPr lang="en-US" altLang="zh-CN">
                <a:latin typeface="Verdana" pitchFamily="34" charset="0"/>
              </a:rPr>
              <a:t>*</a:t>
            </a:r>
            <a:r>
              <a:rPr lang="zh-CN" altLang="en-US">
                <a:latin typeface="Verdana" pitchFamily="34" charset="0"/>
              </a:rPr>
              <a:t>两者的关系：互为</a:t>
            </a:r>
            <a:r>
              <a:rPr lang="zh-CN" altLang="en-US">
                <a:solidFill>
                  <a:srgbClr val="0000FF"/>
                </a:solidFill>
                <a:latin typeface="Verdana" pitchFamily="34" charset="0"/>
              </a:rPr>
              <a:t>逆运算</a:t>
            </a:r>
          </a:p>
          <a:p>
            <a:pPr marL="719138" lvl="2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>
                <a:latin typeface="Verdana" pitchFamily="34" charset="0"/>
              </a:rPr>
              <a:t>理解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810000" y="1851025"/>
            <a:ext cx="5192713" cy="4625975"/>
            <a:chOff x="873" y="1406"/>
            <a:chExt cx="3271" cy="2914"/>
          </a:xfrm>
        </p:grpSpPr>
        <p:sp>
          <p:nvSpPr>
            <p:cNvPr id="25607" name="Freeform 16"/>
            <p:cNvSpPr>
              <a:spLocks/>
            </p:cNvSpPr>
            <p:nvPr/>
          </p:nvSpPr>
          <p:spPr bwMode="auto">
            <a:xfrm>
              <a:off x="1041" y="2711"/>
              <a:ext cx="413" cy="241"/>
            </a:xfrm>
            <a:custGeom>
              <a:avLst/>
              <a:gdLst>
                <a:gd name="T0" fmla="*/ 3 w 413"/>
                <a:gd name="T1" fmla="*/ 37 h 241"/>
                <a:gd name="T2" fmla="*/ 291 w 413"/>
                <a:gd name="T3" fmla="*/ 25 h 241"/>
                <a:gd name="T4" fmla="*/ 411 w 413"/>
                <a:gd name="T5" fmla="*/ 85 h 241"/>
                <a:gd name="T6" fmla="*/ 399 w 413"/>
                <a:gd name="T7" fmla="*/ 157 h 241"/>
                <a:gd name="T8" fmla="*/ 255 w 413"/>
                <a:gd name="T9" fmla="*/ 241 h 241"/>
                <a:gd name="T10" fmla="*/ 51 w 413"/>
                <a:gd name="T11" fmla="*/ 205 h 241"/>
                <a:gd name="T12" fmla="*/ 3 w 413"/>
                <a:gd name="T13" fmla="*/ 133 h 241"/>
                <a:gd name="T14" fmla="*/ 27 w 413"/>
                <a:gd name="T15" fmla="*/ 61 h 241"/>
                <a:gd name="T16" fmla="*/ 3 w 413"/>
                <a:gd name="T17" fmla="*/ 37 h 2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13"/>
                <a:gd name="T28" fmla="*/ 0 h 241"/>
                <a:gd name="T29" fmla="*/ 413 w 413"/>
                <a:gd name="T30" fmla="*/ 241 h 2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13" h="241">
                  <a:moveTo>
                    <a:pt x="3" y="37"/>
                  </a:moveTo>
                  <a:cubicBezTo>
                    <a:pt x="113" y="0"/>
                    <a:pt x="145" y="16"/>
                    <a:pt x="291" y="25"/>
                  </a:cubicBezTo>
                  <a:cubicBezTo>
                    <a:pt x="357" y="36"/>
                    <a:pt x="390" y="22"/>
                    <a:pt x="411" y="85"/>
                  </a:cubicBezTo>
                  <a:cubicBezTo>
                    <a:pt x="407" y="109"/>
                    <a:pt x="413" y="137"/>
                    <a:pt x="399" y="157"/>
                  </a:cubicBezTo>
                  <a:cubicBezTo>
                    <a:pt x="371" y="197"/>
                    <a:pt x="294" y="215"/>
                    <a:pt x="255" y="241"/>
                  </a:cubicBezTo>
                  <a:cubicBezTo>
                    <a:pt x="177" y="233"/>
                    <a:pt x="122" y="229"/>
                    <a:pt x="51" y="205"/>
                  </a:cubicBezTo>
                  <a:cubicBezTo>
                    <a:pt x="34" y="188"/>
                    <a:pt x="0" y="164"/>
                    <a:pt x="3" y="133"/>
                  </a:cubicBezTo>
                  <a:cubicBezTo>
                    <a:pt x="6" y="108"/>
                    <a:pt x="27" y="61"/>
                    <a:pt x="27" y="61"/>
                  </a:cubicBezTo>
                  <a:cubicBezTo>
                    <a:pt x="13" y="20"/>
                    <a:pt x="24" y="16"/>
                    <a:pt x="3" y="37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FF9900"/>
              </a:solidFill>
              <a:round/>
              <a:headEnd type="none" w="lg" len="lg"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873" y="1406"/>
              <a:ext cx="3271" cy="2914"/>
              <a:chOff x="1629" y="1178"/>
              <a:chExt cx="3271" cy="2914"/>
            </a:xfrm>
          </p:grpSpPr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1785" y="1178"/>
                <a:ext cx="2958" cy="2914"/>
                <a:chOff x="984" y="1406"/>
                <a:chExt cx="2958" cy="2914"/>
              </a:xfrm>
            </p:grpSpPr>
            <p:sp>
              <p:nvSpPr>
                <p:cNvPr id="25618" name="Freeform 19"/>
                <p:cNvSpPr>
                  <a:spLocks/>
                </p:cNvSpPr>
                <p:nvPr/>
              </p:nvSpPr>
              <p:spPr bwMode="auto">
                <a:xfrm>
                  <a:off x="1523" y="3964"/>
                  <a:ext cx="1211" cy="356"/>
                </a:xfrm>
                <a:custGeom>
                  <a:avLst/>
                  <a:gdLst>
                    <a:gd name="T0" fmla="*/ 0 w 1211"/>
                    <a:gd name="T1" fmla="*/ 77 h 456"/>
                    <a:gd name="T2" fmla="*/ 500 w 1211"/>
                    <a:gd name="T3" fmla="*/ 20 h 456"/>
                    <a:gd name="T4" fmla="*/ 1089 w 1211"/>
                    <a:gd name="T5" fmla="*/ 194 h 456"/>
                    <a:gd name="T6" fmla="*/ 1211 w 1211"/>
                    <a:gd name="T7" fmla="*/ 157 h 45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11"/>
                    <a:gd name="T13" fmla="*/ 0 h 456"/>
                    <a:gd name="T14" fmla="*/ 1211 w 1211"/>
                    <a:gd name="T15" fmla="*/ 456 h 45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11" h="456">
                      <a:moveTo>
                        <a:pt x="0" y="163"/>
                      </a:moveTo>
                      <a:cubicBezTo>
                        <a:pt x="159" y="81"/>
                        <a:pt x="318" y="0"/>
                        <a:pt x="500" y="41"/>
                      </a:cubicBezTo>
                      <a:cubicBezTo>
                        <a:pt x="682" y="82"/>
                        <a:pt x="970" y="360"/>
                        <a:pt x="1089" y="408"/>
                      </a:cubicBezTo>
                      <a:cubicBezTo>
                        <a:pt x="1208" y="456"/>
                        <a:pt x="1191" y="345"/>
                        <a:pt x="1211" y="33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19" name="Freeform 20"/>
                <p:cNvSpPr>
                  <a:spLocks/>
                </p:cNvSpPr>
                <p:nvPr/>
              </p:nvSpPr>
              <p:spPr bwMode="auto">
                <a:xfrm>
                  <a:off x="1524" y="3618"/>
                  <a:ext cx="1212" cy="672"/>
                </a:xfrm>
                <a:custGeom>
                  <a:avLst/>
                  <a:gdLst>
                    <a:gd name="T0" fmla="*/ 12 w 1212"/>
                    <a:gd name="T1" fmla="*/ 0 h 672"/>
                    <a:gd name="T2" fmla="*/ 1212 w 1212"/>
                    <a:gd name="T3" fmla="*/ 0 h 672"/>
                    <a:gd name="T4" fmla="*/ 1212 w 1212"/>
                    <a:gd name="T5" fmla="*/ 624 h 672"/>
                    <a:gd name="T6" fmla="*/ 1140 w 1212"/>
                    <a:gd name="T7" fmla="*/ 672 h 672"/>
                    <a:gd name="T8" fmla="*/ 720 w 1212"/>
                    <a:gd name="T9" fmla="*/ 468 h 672"/>
                    <a:gd name="T10" fmla="*/ 540 w 1212"/>
                    <a:gd name="T11" fmla="*/ 384 h 672"/>
                    <a:gd name="T12" fmla="*/ 360 w 1212"/>
                    <a:gd name="T13" fmla="*/ 372 h 672"/>
                    <a:gd name="T14" fmla="*/ 216 w 1212"/>
                    <a:gd name="T15" fmla="*/ 408 h 672"/>
                    <a:gd name="T16" fmla="*/ 0 w 1212"/>
                    <a:gd name="T17" fmla="*/ 468 h 672"/>
                    <a:gd name="T18" fmla="*/ 12 w 1212"/>
                    <a:gd name="T19" fmla="*/ 0 h 67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212"/>
                    <a:gd name="T31" fmla="*/ 0 h 672"/>
                    <a:gd name="T32" fmla="*/ 1212 w 1212"/>
                    <a:gd name="T33" fmla="*/ 672 h 67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212" h="672">
                      <a:moveTo>
                        <a:pt x="12" y="0"/>
                      </a:moveTo>
                      <a:lnTo>
                        <a:pt x="1212" y="0"/>
                      </a:lnTo>
                      <a:lnTo>
                        <a:pt x="1212" y="624"/>
                      </a:lnTo>
                      <a:lnTo>
                        <a:pt x="1140" y="672"/>
                      </a:lnTo>
                      <a:lnTo>
                        <a:pt x="720" y="468"/>
                      </a:lnTo>
                      <a:lnTo>
                        <a:pt x="540" y="384"/>
                      </a:lnTo>
                      <a:lnTo>
                        <a:pt x="360" y="372"/>
                      </a:lnTo>
                      <a:lnTo>
                        <a:pt x="216" y="408"/>
                      </a:lnTo>
                      <a:lnTo>
                        <a:pt x="0" y="468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20" name="Rectangle 21"/>
                <p:cNvSpPr>
                  <a:spLocks noChangeArrowheads="1"/>
                </p:cNvSpPr>
                <p:nvPr/>
              </p:nvSpPr>
              <p:spPr bwMode="auto">
                <a:xfrm>
                  <a:off x="1523" y="1406"/>
                  <a:ext cx="1211" cy="2212"/>
                </a:xfrm>
                <a:prstGeom prst="rect">
                  <a:avLst/>
                </a:prstGeom>
                <a:solidFill>
                  <a:srgbClr val="DDDDDD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kumimoji="1" lang="zh-CN" altLang="zh-CN"/>
                </a:p>
              </p:txBody>
            </p:sp>
            <p:sp>
              <p:nvSpPr>
                <p:cNvPr id="25621" name="Line 22"/>
                <p:cNvSpPr>
                  <a:spLocks noChangeShapeType="1"/>
                </p:cNvSpPr>
                <p:nvPr/>
              </p:nvSpPr>
              <p:spPr bwMode="auto">
                <a:xfrm>
                  <a:off x="1535" y="1844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22" name="Line 23"/>
                <p:cNvSpPr>
                  <a:spLocks noChangeShapeType="1"/>
                </p:cNvSpPr>
                <p:nvPr/>
              </p:nvSpPr>
              <p:spPr bwMode="auto">
                <a:xfrm>
                  <a:off x="1535" y="2100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23" name="Line 24"/>
                <p:cNvSpPr>
                  <a:spLocks noChangeShapeType="1"/>
                </p:cNvSpPr>
                <p:nvPr/>
              </p:nvSpPr>
              <p:spPr bwMode="auto">
                <a:xfrm>
                  <a:off x="1535" y="2333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24" name="Line 25"/>
                <p:cNvSpPr>
                  <a:spLocks noChangeShapeType="1"/>
                </p:cNvSpPr>
                <p:nvPr/>
              </p:nvSpPr>
              <p:spPr bwMode="auto">
                <a:xfrm>
                  <a:off x="1535" y="2588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25" name="Line 26"/>
                <p:cNvSpPr>
                  <a:spLocks noChangeShapeType="1"/>
                </p:cNvSpPr>
                <p:nvPr/>
              </p:nvSpPr>
              <p:spPr bwMode="auto">
                <a:xfrm>
                  <a:off x="1523" y="2846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26" name="Line 27"/>
                <p:cNvSpPr>
                  <a:spLocks noChangeShapeType="1"/>
                </p:cNvSpPr>
                <p:nvPr/>
              </p:nvSpPr>
              <p:spPr bwMode="auto">
                <a:xfrm>
                  <a:off x="1535" y="3388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27" name="Line 28"/>
                <p:cNvSpPr>
                  <a:spLocks noChangeShapeType="1"/>
                </p:cNvSpPr>
                <p:nvPr/>
              </p:nvSpPr>
              <p:spPr bwMode="auto">
                <a:xfrm>
                  <a:off x="1523" y="3627"/>
                  <a:ext cx="0" cy="4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28" name="Line 29"/>
                <p:cNvSpPr>
                  <a:spLocks noChangeShapeType="1"/>
                </p:cNvSpPr>
                <p:nvPr/>
              </p:nvSpPr>
              <p:spPr bwMode="auto">
                <a:xfrm>
                  <a:off x="2734" y="3627"/>
                  <a:ext cx="0" cy="6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29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014" y="1464"/>
                  <a:ext cx="308" cy="3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 wrap="none" anchor="ctr">
                  <a:spAutoFit/>
                </a:bodyPr>
                <a:lstStyle/>
                <a:p>
                  <a:pPr eaLnBrk="0" hangingPunct="0"/>
                  <a:r>
                    <a:rPr kumimoji="1" lang="en-US" altLang="zh-CN"/>
                    <a:t>…...</a:t>
                  </a:r>
                </a:p>
              </p:txBody>
            </p:sp>
            <p:sp>
              <p:nvSpPr>
                <p:cNvPr id="2563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013" y="3669"/>
                  <a:ext cx="308" cy="3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 wrap="none" anchor="ctr">
                  <a:spAutoFit/>
                </a:bodyPr>
                <a:lstStyle/>
                <a:p>
                  <a:pPr eaLnBrk="0" hangingPunct="0"/>
                  <a:r>
                    <a:rPr kumimoji="1" lang="en-US" altLang="zh-CN"/>
                    <a:t>…...</a:t>
                  </a:r>
                </a:p>
              </p:txBody>
            </p:sp>
            <p:sp>
              <p:nvSpPr>
                <p:cNvPr id="2563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984" y="1734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eaLnBrk="0" hangingPunct="0"/>
                  <a:r>
                    <a:rPr kumimoji="1" lang="en-US" altLang="zh-CN"/>
                    <a:t>2000</a:t>
                  </a:r>
                </a:p>
              </p:txBody>
            </p:sp>
            <p:sp>
              <p:nvSpPr>
                <p:cNvPr id="2563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984" y="2705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eaLnBrk="0" hangingPunct="0"/>
                  <a:r>
                    <a:rPr kumimoji="1" lang="en-US" altLang="zh-CN"/>
                    <a:t>2004</a:t>
                  </a:r>
                </a:p>
              </p:txBody>
            </p:sp>
            <p:sp>
              <p:nvSpPr>
                <p:cNvPr id="2563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984" y="3190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eaLnBrk="0" hangingPunct="0"/>
                  <a:r>
                    <a:rPr kumimoji="1" lang="en-US" altLang="zh-CN"/>
                    <a:t>2006</a:t>
                  </a:r>
                </a:p>
              </p:txBody>
            </p:sp>
            <p:sp>
              <p:nvSpPr>
                <p:cNvPr id="2563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984" y="294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eaLnBrk="0" hangingPunct="0"/>
                  <a:r>
                    <a:rPr kumimoji="1" lang="en-US" altLang="zh-CN"/>
                    <a:t>2005</a:t>
                  </a:r>
                </a:p>
              </p:txBody>
            </p:sp>
            <p:sp>
              <p:nvSpPr>
                <p:cNvPr id="25635" name="Line 36"/>
                <p:cNvSpPr>
                  <a:spLocks noChangeShapeType="1"/>
                </p:cNvSpPr>
                <p:nvPr/>
              </p:nvSpPr>
              <p:spPr bwMode="auto">
                <a:xfrm>
                  <a:off x="1535" y="3110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36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2724" y="1848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37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906" y="1694"/>
                  <a:ext cx="80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lg" len="lg"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zh-CN" altLang="en-US"/>
                    <a:t>整型变量</a:t>
                  </a:r>
                  <a:r>
                    <a:rPr kumimoji="1" lang="en-US" altLang="zh-CN">
                      <a:solidFill>
                        <a:srgbClr val="0000FF"/>
                      </a:solidFill>
                    </a:rPr>
                    <a:t>i</a:t>
                  </a:r>
                  <a:endParaRPr kumimoji="1" lang="en-US" altLang="zh-CN"/>
                </a:p>
              </p:txBody>
            </p:sp>
            <p:sp>
              <p:nvSpPr>
                <p:cNvPr id="25638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940" y="1986"/>
                  <a:ext cx="27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eaLnBrk="0" hangingPunct="0"/>
                  <a:r>
                    <a:rPr kumimoji="1" lang="en-US" altLang="zh-CN">
                      <a:solidFill>
                        <a:srgbClr val="0000FF"/>
                      </a:solidFill>
                    </a:rPr>
                    <a:t>11</a:t>
                  </a:r>
                </a:p>
              </p:txBody>
            </p:sp>
            <p:sp>
              <p:nvSpPr>
                <p:cNvPr id="25639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2748" y="2844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40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930" y="2690"/>
                  <a:ext cx="101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lg" len="lg"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zh-CN" altLang="en-US"/>
                    <a:t>变量</a:t>
                  </a:r>
                  <a:r>
                    <a:rPr kumimoji="1" lang="en-US" altLang="zh-CN">
                      <a:solidFill>
                        <a:schemeClr val="accent2"/>
                      </a:solidFill>
                    </a:rPr>
                    <a:t>i_pointer</a:t>
                  </a:r>
                  <a:endParaRPr kumimoji="1" lang="en-US" altLang="zh-CN"/>
                </a:p>
              </p:txBody>
            </p:sp>
            <p:sp>
              <p:nvSpPr>
                <p:cNvPr id="25641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984" y="1977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eaLnBrk="0" hangingPunct="0"/>
                  <a:r>
                    <a:rPr kumimoji="1" lang="en-US" altLang="zh-CN"/>
                    <a:t>2001</a:t>
                  </a:r>
                </a:p>
              </p:txBody>
            </p:sp>
            <p:sp>
              <p:nvSpPr>
                <p:cNvPr id="25642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984" y="2220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eaLnBrk="0" hangingPunct="0"/>
                  <a:r>
                    <a:rPr kumimoji="1" lang="en-US" altLang="zh-CN"/>
                    <a:t>2002</a:t>
                  </a:r>
                </a:p>
              </p:txBody>
            </p:sp>
            <p:sp>
              <p:nvSpPr>
                <p:cNvPr id="25643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984" y="2462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eaLnBrk="0" hangingPunct="0"/>
                  <a:r>
                    <a:rPr kumimoji="1" lang="en-US" altLang="zh-CN"/>
                    <a:t>2003</a:t>
                  </a:r>
                </a:p>
              </p:txBody>
            </p:sp>
          </p:grpSp>
          <p:sp>
            <p:nvSpPr>
              <p:cNvPr id="25610" name="Text Box 45"/>
              <p:cNvSpPr txBox="1">
                <a:spLocks noChangeArrowheads="1"/>
              </p:cNvSpPr>
              <p:nvPr/>
            </p:nvSpPr>
            <p:spPr bwMode="auto">
              <a:xfrm>
                <a:off x="2697" y="2754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kumimoji="1" lang="en-US" altLang="zh-CN">
                    <a:solidFill>
                      <a:schemeClr val="accent2"/>
                    </a:solidFill>
                  </a:rPr>
                  <a:t>2000</a:t>
                </a:r>
              </a:p>
            </p:txBody>
          </p:sp>
          <p:sp>
            <p:nvSpPr>
              <p:cNvPr id="25611" name="AutoShape 46"/>
              <p:cNvSpPr>
                <a:spLocks noChangeArrowheads="1"/>
              </p:cNvSpPr>
              <p:nvPr/>
            </p:nvSpPr>
            <p:spPr bwMode="auto">
              <a:xfrm>
                <a:off x="3854" y="2787"/>
                <a:ext cx="1046" cy="354"/>
              </a:xfrm>
              <a:prstGeom prst="wedgeEllipseCallout">
                <a:avLst>
                  <a:gd name="adj1" fmla="val -50958"/>
                  <a:gd name="adj2" fmla="val -74574"/>
                </a:avLst>
              </a:prstGeom>
              <a:noFill/>
              <a:ln w="38100">
                <a:solidFill>
                  <a:srgbClr val="FFCC00"/>
                </a:solidFill>
                <a:miter lim="800000"/>
                <a:headEnd type="none" w="lg" len="lg"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kumimoji="1" lang="zh-CN" altLang="en-US"/>
                  <a:t>指针变量</a:t>
                </a:r>
              </a:p>
            </p:txBody>
          </p:sp>
          <p:grpSp>
            <p:nvGrpSpPr>
              <p:cNvPr id="8" name="Group 47"/>
              <p:cNvGrpSpPr>
                <a:grpSpLocks/>
              </p:cNvGrpSpPr>
              <p:nvPr/>
            </p:nvGrpSpPr>
            <p:grpSpPr bwMode="auto">
              <a:xfrm>
                <a:off x="1629" y="1500"/>
                <a:ext cx="636" cy="1404"/>
                <a:chOff x="828" y="1728"/>
                <a:chExt cx="636" cy="1404"/>
              </a:xfrm>
            </p:grpSpPr>
            <p:grpSp>
              <p:nvGrpSpPr>
                <p:cNvPr id="9" name="Group 48"/>
                <p:cNvGrpSpPr>
                  <a:grpSpLocks/>
                </p:cNvGrpSpPr>
                <p:nvPr/>
              </p:nvGrpSpPr>
              <p:grpSpPr bwMode="auto">
                <a:xfrm>
                  <a:off x="828" y="1860"/>
                  <a:ext cx="636" cy="1272"/>
                  <a:chOff x="828" y="1860"/>
                  <a:chExt cx="636" cy="1272"/>
                </a:xfrm>
              </p:grpSpPr>
              <p:sp>
                <p:nvSpPr>
                  <p:cNvPr id="25615" name="Line 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40" y="1860"/>
                    <a:ext cx="15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339933"/>
                    </a:solidFill>
                    <a:round/>
                    <a:headEnd type="none" w="lg" len="lg"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16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828" y="1860"/>
                    <a:ext cx="0" cy="1272"/>
                  </a:xfrm>
                  <a:prstGeom prst="line">
                    <a:avLst/>
                  </a:prstGeom>
                  <a:noFill/>
                  <a:ln w="38100">
                    <a:solidFill>
                      <a:srgbClr val="339933"/>
                    </a:solidFill>
                    <a:round/>
                    <a:headEnd type="none" w="lg" len="lg"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17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828" y="3132"/>
                    <a:ext cx="63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339933"/>
                    </a:solidFill>
                    <a:round/>
                    <a:headEnd type="none" w="lg" len="lg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5614" name="Freeform 52"/>
                <p:cNvSpPr>
                  <a:spLocks/>
                </p:cNvSpPr>
                <p:nvPr/>
              </p:nvSpPr>
              <p:spPr bwMode="auto">
                <a:xfrm>
                  <a:off x="990" y="1728"/>
                  <a:ext cx="426" cy="279"/>
                </a:xfrm>
                <a:custGeom>
                  <a:avLst/>
                  <a:gdLst>
                    <a:gd name="T0" fmla="*/ 294 w 426"/>
                    <a:gd name="T1" fmla="*/ 24 h 279"/>
                    <a:gd name="T2" fmla="*/ 18 w 426"/>
                    <a:gd name="T3" fmla="*/ 36 h 279"/>
                    <a:gd name="T4" fmla="*/ 18 w 426"/>
                    <a:gd name="T5" fmla="*/ 144 h 279"/>
                    <a:gd name="T6" fmla="*/ 42 w 426"/>
                    <a:gd name="T7" fmla="*/ 216 h 279"/>
                    <a:gd name="T8" fmla="*/ 258 w 426"/>
                    <a:gd name="T9" fmla="*/ 276 h 279"/>
                    <a:gd name="T10" fmla="*/ 402 w 426"/>
                    <a:gd name="T11" fmla="*/ 240 h 279"/>
                    <a:gd name="T12" fmla="*/ 426 w 426"/>
                    <a:gd name="T13" fmla="*/ 168 h 279"/>
                    <a:gd name="T14" fmla="*/ 342 w 426"/>
                    <a:gd name="T15" fmla="*/ 48 h 279"/>
                    <a:gd name="T16" fmla="*/ 294 w 426"/>
                    <a:gd name="T17" fmla="*/ 24 h 27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26"/>
                    <a:gd name="T28" fmla="*/ 0 h 279"/>
                    <a:gd name="T29" fmla="*/ 426 w 426"/>
                    <a:gd name="T30" fmla="*/ 279 h 27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26" h="279">
                      <a:moveTo>
                        <a:pt x="294" y="24"/>
                      </a:moveTo>
                      <a:cubicBezTo>
                        <a:pt x="200" y="11"/>
                        <a:pt x="110" y="5"/>
                        <a:pt x="18" y="36"/>
                      </a:cubicBezTo>
                      <a:cubicBezTo>
                        <a:pt x="0" y="89"/>
                        <a:pt x="0" y="72"/>
                        <a:pt x="18" y="144"/>
                      </a:cubicBezTo>
                      <a:cubicBezTo>
                        <a:pt x="24" y="169"/>
                        <a:pt x="18" y="208"/>
                        <a:pt x="42" y="216"/>
                      </a:cubicBezTo>
                      <a:cubicBezTo>
                        <a:pt x="115" y="240"/>
                        <a:pt x="182" y="261"/>
                        <a:pt x="258" y="276"/>
                      </a:cubicBezTo>
                      <a:cubicBezTo>
                        <a:pt x="276" y="274"/>
                        <a:pt x="377" y="279"/>
                        <a:pt x="402" y="240"/>
                      </a:cubicBezTo>
                      <a:cubicBezTo>
                        <a:pt x="415" y="219"/>
                        <a:pt x="426" y="168"/>
                        <a:pt x="426" y="168"/>
                      </a:cubicBezTo>
                      <a:cubicBezTo>
                        <a:pt x="405" y="104"/>
                        <a:pt x="409" y="70"/>
                        <a:pt x="342" y="48"/>
                      </a:cubicBezTo>
                      <a:cubicBezTo>
                        <a:pt x="326" y="0"/>
                        <a:pt x="342" y="8"/>
                        <a:pt x="294" y="24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  <a:round/>
                  <a:headEnd type="none" w="lg" len="lg"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5" name="圆角矩形 44"/>
          <p:cNvSpPr/>
          <p:nvPr/>
        </p:nvSpPr>
        <p:spPr>
          <a:xfrm>
            <a:off x="533400" y="1143000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&amp;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*</a:t>
            </a:r>
            <a:r>
              <a:rPr lang="zh-CN" altLang="en-US" dirty="0">
                <a:solidFill>
                  <a:schemeClr val="tx1"/>
                </a:solidFill>
              </a:rPr>
              <a:t>运算符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2.3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取址与取值运算符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8058150" cy="4049713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sym typeface="Wingdings" pitchFamily="2" charset="2"/>
              </a:rPr>
              <a:t>已知</a:t>
            </a:r>
            <a:endParaRPr lang="en-US" altLang="zh-CN" sz="2400" dirty="0" smtClean="0">
              <a:sym typeface="Wingdings" pitchFamily="2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sym typeface="Wingdings" pitchFamily="2" charset="2"/>
              </a:rPr>
              <a:t>	</a:t>
            </a:r>
            <a:r>
              <a:rPr lang="en-US" altLang="zh-CN" sz="2400" dirty="0" err="1" smtClean="0">
                <a:sym typeface="Wingdings" pitchFamily="2" charset="2"/>
              </a:rPr>
              <a:t>int</a:t>
            </a:r>
            <a:r>
              <a:rPr lang="en-US" altLang="zh-CN" sz="2400" dirty="0" smtClean="0">
                <a:sym typeface="Wingdings" pitchFamily="2" charset="2"/>
              </a:rPr>
              <a:t>  </a:t>
            </a:r>
            <a:r>
              <a:rPr lang="en-US" altLang="zh-CN" sz="2400" dirty="0" err="1" smtClean="0">
                <a:sym typeface="Wingdings" pitchFamily="2" charset="2"/>
              </a:rPr>
              <a:t>a,b</a:t>
            </a:r>
            <a:r>
              <a:rPr lang="en-US" altLang="zh-CN" sz="2400" dirty="0" smtClean="0">
                <a:sym typeface="Wingdings" pitchFamily="2" charset="2"/>
              </a:rPr>
              <a:t>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sym typeface="Wingdings" pitchFamily="2" charset="2"/>
              </a:rPr>
              <a:t>	</a:t>
            </a:r>
            <a:r>
              <a:rPr lang="en-US" altLang="zh-CN" sz="2400" dirty="0" err="1" smtClean="0">
                <a:sym typeface="Wingdings" pitchFamily="2" charset="2"/>
              </a:rPr>
              <a:t>int</a:t>
            </a:r>
            <a:r>
              <a:rPr lang="en-US" altLang="zh-CN" sz="2400" dirty="0" smtClean="0">
                <a:sym typeface="Wingdings" pitchFamily="2" charset="2"/>
              </a:rPr>
              <a:t> * p=&amp;a;</a:t>
            </a:r>
          </a:p>
          <a:p>
            <a:pPr eaLnBrk="1" hangingPunct="1"/>
            <a:endParaRPr lang="en-US" altLang="zh-CN" sz="2400" b="1" dirty="0" smtClean="0">
              <a:solidFill>
                <a:srgbClr val="CA2E04"/>
              </a:solidFill>
              <a:sym typeface="Wingdings" pitchFamily="2" charset="2"/>
            </a:endParaRPr>
          </a:p>
          <a:p>
            <a:pPr eaLnBrk="1" hangingPunct="1"/>
            <a:r>
              <a:rPr lang="en-US" altLang="zh-CN" sz="2400" b="1" dirty="0" smtClean="0">
                <a:solidFill>
                  <a:srgbClr val="CA2E04"/>
                </a:solidFill>
                <a:sym typeface="Wingdings" pitchFamily="2" charset="2"/>
              </a:rPr>
              <a:t>p = &amp;b;</a:t>
            </a:r>
          </a:p>
          <a:p>
            <a:pPr lvl="1" eaLnBrk="1" hangingPunct="1"/>
            <a:r>
              <a:rPr lang="zh-CN" altLang="en-US" sz="2400" dirty="0" smtClean="0"/>
              <a:t>把</a:t>
            </a:r>
            <a:r>
              <a:rPr lang="en-US" altLang="zh-CN" sz="2400" dirty="0" smtClean="0"/>
              <a:t>ii</a:t>
            </a:r>
            <a:r>
              <a:rPr lang="zh-CN" altLang="en-US" sz="2400" dirty="0" smtClean="0"/>
              <a:t>的地址取出来赋给指针变量</a:t>
            </a:r>
            <a:r>
              <a:rPr lang="en-US" altLang="zh-CN" sz="2400" dirty="0" smtClean="0"/>
              <a:t>p</a:t>
            </a:r>
          </a:p>
          <a:p>
            <a:pPr eaLnBrk="1" hangingPunct="1"/>
            <a:r>
              <a:rPr lang="en-US" altLang="zh-CN" sz="2400" b="1" dirty="0" smtClean="0">
                <a:solidFill>
                  <a:srgbClr val="CA2E04"/>
                </a:solidFill>
                <a:sym typeface="Wingdings" pitchFamily="2" charset="2"/>
              </a:rPr>
              <a:t>b = *p;</a:t>
            </a:r>
          </a:p>
          <a:p>
            <a:pPr lvl="1" eaLnBrk="1" hangingPunct="1"/>
            <a:r>
              <a:rPr lang="zh-CN" altLang="en-US" sz="2400" dirty="0" smtClean="0"/>
              <a:t>把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所指向的内容赋给</a:t>
            </a:r>
            <a:r>
              <a:rPr lang="en-US" altLang="zh-CN" sz="2400" dirty="0" smtClean="0"/>
              <a:t>b</a:t>
            </a:r>
          </a:p>
          <a:p>
            <a:pPr eaLnBrk="1" hangingPunct="1"/>
            <a:r>
              <a:rPr lang="zh-CN" altLang="en-US" sz="2400" dirty="0" smtClean="0">
                <a:sym typeface="Wingdings" pitchFamily="2" charset="2"/>
              </a:rPr>
              <a:t>*</a:t>
            </a:r>
            <a:r>
              <a:rPr lang="en-US" altLang="zh-CN" sz="2400" dirty="0" smtClean="0">
                <a:sym typeface="Wingdings" pitchFamily="2" charset="2"/>
              </a:rPr>
              <a:t>(&amp;a) = b;</a:t>
            </a:r>
            <a:r>
              <a:rPr lang="zh-CN" altLang="en-US" sz="2400" dirty="0" smtClean="0">
                <a:sym typeface="Wingdings" pitchFamily="2" charset="2"/>
              </a:rPr>
              <a:t>等效于 </a:t>
            </a:r>
            <a:r>
              <a:rPr lang="en-US" altLang="zh-CN" sz="2400" dirty="0" smtClean="0">
                <a:sym typeface="Wingdings" pitchFamily="2" charset="2"/>
              </a:rPr>
              <a:t>a = b;</a:t>
            </a:r>
          </a:p>
          <a:p>
            <a:pPr eaLnBrk="1" hangingPunct="1"/>
            <a:endParaRPr lang="en-US" altLang="zh-CN" sz="2400" dirty="0" smtClean="0">
              <a:sym typeface="Wingdings" pitchFamily="2" charset="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33400" y="1143000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&amp;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*</a:t>
            </a:r>
            <a:r>
              <a:rPr lang="zh-CN" altLang="en-US" dirty="0">
                <a:solidFill>
                  <a:schemeClr val="tx1"/>
                </a:solidFill>
              </a:rPr>
              <a:t>运算符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2.3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取址与取值运算符</a:t>
            </a:r>
          </a:p>
        </p:txBody>
      </p:sp>
      <p:sp>
        <p:nvSpPr>
          <p:cNvPr id="6" name="Rectangle 88"/>
          <p:cNvSpPr>
            <a:spLocks noChangeArrowheads="1"/>
          </p:cNvSpPr>
          <p:nvPr/>
        </p:nvSpPr>
        <p:spPr bwMode="auto">
          <a:xfrm>
            <a:off x="1398588" y="4413250"/>
            <a:ext cx="6651625" cy="122555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en-US" altLang="zh-CN" sz="2400">
                <a:solidFill>
                  <a:srgbClr val="0000FF"/>
                </a:solidFill>
              </a:rPr>
              <a:t>i_pointer</a:t>
            </a:r>
            <a:r>
              <a:rPr kumimoji="1" lang="en-US" altLang="zh-CN" sz="2400">
                <a:latin typeface="隶书"/>
                <a:ea typeface="隶书"/>
                <a:cs typeface="隶书"/>
              </a:rPr>
              <a:t>-----</a:t>
            </a:r>
            <a:r>
              <a:rPr kumimoji="1" lang="zh-CN" altLang="zh-CN" sz="2400">
                <a:latin typeface="隶书"/>
                <a:ea typeface="隶书"/>
                <a:cs typeface="隶书"/>
              </a:rPr>
              <a:t>指针变量，它的内容是地址量</a:t>
            </a:r>
            <a:endParaRPr kumimoji="1" lang="zh-CN" altLang="en-US" sz="2400"/>
          </a:p>
          <a:p>
            <a:r>
              <a:rPr kumimoji="1" lang="zh-CN" altLang="zh-CN" sz="2400">
                <a:solidFill>
                  <a:srgbClr val="339933"/>
                </a:solidFill>
              </a:rPr>
              <a:t>*</a:t>
            </a:r>
            <a:r>
              <a:rPr kumimoji="1" lang="en-US" altLang="zh-CN" sz="2400">
                <a:solidFill>
                  <a:srgbClr val="339933"/>
                </a:solidFill>
              </a:rPr>
              <a:t>i_pointer</a:t>
            </a:r>
            <a:r>
              <a:rPr kumimoji="1" lang="en-US" altLang="zh-CN" sz="2400">
                <a:latin typeface="隶书"/>
                <a:ea typeface="隶书"/>
                <a:cs typeface="隶书"/>
              </a:rPr>
              <a:t>----</a:t>
            </a:r>
            <a:r>
              <a:rPr kumimoji="1" lang="zh-CN" altLang="zh-CN" sz="2400">
                <a:latin typeface="隶书"/>
                <a:ea typeface="隶书"/>
                <a:cs typeface="隶书"/>
              </a:rPr>
              <a:t>指针的</a:t>
            </a:r>
            <a:r>
              <a:rPr kumimoji="1" lang="zh-CN" altLang="zh-CN" sz="2400">
                <a:solidFill>
                  <a:schemeClr val="accent2"/>
                </a:solidFill>
                <a:latin typeface="隶书"/>
                <a:ea typeface="隶书"/>
                <a:cs typeface="隶书"/>
              </a:rPr>
              <a:t>目标变量</a:t>
            </a:r>
            <a:r>
              <a:rPr kumimoji="1" lang="zh-CN" altLang="zh-CN" sz="2400">
                <a:latin typeface="隶书"/>
                <a:ea typeface="隶书"/>
                <a:cs typeface="隶书"/>
              </a:rPr>
              <a:t>，它的内容是数据</a:t>
            </a:r>
            <a:endParaRPr kumimoji="1" lang="zh-CN" altLang="zh-CN" sz="2400"/>
          </a:p>
          <a:p>
            <a:r>
              <a:rPr kumimoji="1" lang="zh-CN" altLang="zh-CN" sz="2400">
                <a:solidFill>
                  <a:schemeClr val="accent2"/>
                </a:solidFill>
              </a:rPr>
              <a:t>&amp;</a:t>
            </a:r>
            <a:r>
              <a:rPr kumimoji="1" lang="en-US" altLang="zh-CN" sz="2400">
                <a:solidFill>
                  <a:schemeClr val="accent2"/>
                </a:solidFill>
              </a:rPr>
              <a:t>i_pointer</a:t>
            </a:r>
            <a:r>
              <a:rPr kumimoji="1" lang="en-US" altLang="zh-CN" sz="2400">
                <a:latin typeface="隶书"/>
                <a:ea typeface="隶书"/>
                <a:cs typeface="隶书"/>
              </a:rPr>
              <a:t>---</a:t>
            </a:r>
            <a:r>
              <a:rPr kumimoji="1" lang="zh-CN" altLang="zh-CN" sz="2400">
                <a:latin typeface="隶书"/>
                <a:ea typeface="隶书"/>
                <a:cs typeface="隶书"/>
              </a:rPr>
              <a:t>指针变量占用内存的地址</a:t>
            </a:r>
            <a:endParaRPr kumimoji="1" lang="zh-CN" altLang="en-US" sz="2400"/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1066800" y="1828800"/>
            <a:ext cx="4137025" cy="1214438"/>
            <a:chOff x="2824" y="116"/>
            <a:chExt cx="2606" cy="765"/>
          </a:xfrm>
        </p:grpSpPr>
        <p:sp>
          <p:nvSpPr>
            <p:cNvPr id="27655" name="Rectangle 4"/>
            <p:cNvSpPr>
              <a:spLocks noChangeArrowheads="1"/>
            </p:cNvSpPr>
            <p:nvPr/>
          </p:nvSpPr>
          <p:spPr bwMode="auto">
            <a:xfrm>
              <a:off x="3725" y="405"/>
              <a:ext cx="611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/>
                <a:t>2000</a:t>
              </a:r>
            </a:p>
          </p:txBody>
        </p:sp>
        <p:sp>
          <p:nvSpPr>
            <p:cNvPr id="27656" name="Rectangle 5"/>
            <p:cNvSpPr>
              <a:spLocks noChangeArrowheads="1"/>
            </p:cNvSpPr>
            <p:nvPr/>
          </p:nvSpPr>
          <p:spPr bwMode="auto">
            <a:xfrm>
              <a:off x="4743" y="390"/>
              <a:ext cx="611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/>
                <a:t>11</a:t>
              </a:r>
            </a:p>
          </p:txBody>
        </p:sp>
        <p:sp>
          <p:nvSpPr>
            <p:cNvPr id="27657" name="Line 6"/>
            <p:cNvSpPr>
              <a:spLocks noChangeShapeType="1"/>
            </p:cNvSpPr>
            <p:nvPr/>
          </p:nvSpPr>
          <p:spPr bwMode="auto">
            <a:xfrm>
              <a:off x="4336" y="538"/>
              <a:ext cx="4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8" name="Text Box 7"/>
            <p:cNvSpPr txBox="1">
              <a:spLocks noChangeArrowheads="1"/>
            </p:cNvSpPr>
            <p:nvPr/>
          </p:nvSpPr>
          <p:spPr bwMode="auto">
            <a:xfrm>
              <a:off x="3496" y="116"/>
              <a:ext cx="8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>
                  <a:solidFill>
                    <a:srgbClr val="0000FF"/>
                  </a:solidFill>
                </a:rPr>
                <a:t>i_pointer=&amp;i</a:t>
              </a:r>
              <a:endParaRPr kumimoji="1" lang="en-US" altLang="zh-CN"/>
            </a:p>
          </p:txBody>
        </p:sp>
        <p:sp>
          <p:nvSpPr>
            <p:cNvPr id="27659" name="Text Box 8"/>
            <p:cNvSpPr txBox="1">
              <a:spLocks noChangeArrowheads="1"/>
            </p:cNvSpPr>
            <p:nvPr/>
          </p:nvSpPr>
          <p:spPr bwMode="auto">
            <a:xfrm>
              <a:off x="4658" y="120"/>
              <a:ext cx="7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>
                  <a:solidFill>
                    <a:srgbClr val="339933"/>
                  </a:solidFill>
                </a:rPr>
                <a:t>*i_pointer</a:t>
              </a:r>
              <a:endParaRPr kumimoji="1" lang="en-US" altLang="zh-CN"/>
            </a:p>
          </p:txBody>
        </p:sp>
        <p:sp>
          <p:nvSpPr>
            <p:cNvPr id="27660" name="Text Box 9"/>
            <p:cNvSpPr txBox="1">
              <a:spLocks noChangeArrowheads="1"/>
            </p:cNvSpPr>
            <p:nvPr/>
          </p:nvSpPr>
          <p:spPr bwMode="auto">
            <a:xfrm>
              <a:off x="2824" y="404"/>
              <a:ext cx="77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>
                  <a:solidFill>
                    <a:schemeClr val="accent2"/>
                  </a:solidFill>
                </a:rPr>
                <a:t>&amp;i_pointer</a:t>
              </a:r>
              <a:endParaRPr kumimoji="1" lang="en-US" altLang="zh-CN"/>
            </a:p>
          </p:txBody>
        </p:sp>
        <p:sp>
          <p:nvSpPr>
            <p:cNvPr id="27661" name="Text Box 91"/>
            <p:cNvSpPr txBox="1">
              <a:spLocks noChangeArrowheads="1"/>
            </p:cNvSpPr>
            <p:nvPr/>
          </p:nvSpPr>
          <p:spPr bwMode="auto">
            <a:xfrm>
              <a:off x="4985" y="631"/>
              <a:ext cx="158" cy="250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kumimoji="1" lang="en-US" altLang="zh-CN"/>
                <a:t>i</a:t>
              </a:r>
            </a:p>
          </p:txBody>
        </p:sp>
      </p:grpSp>
      <p:sp>
        <p:nvSpPr>
          <p:cNvPr id="15" name="Rectangle 97"/>
          <p:cNvSpPr>
            <a:spLocks noChangeArrowheads="1"/>
          </p:cNvSpPr>
          <p:nvPr/>
        </p:nvSpPr>
        <p:spPr bwMode="auto">
          <a:xfrm>
            <a:off x="1431925" y="3119438"/>
            <a:ext cx="4281488" cy="860425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en-US" altLang="zh-CN" sz="2400">
                <a:solidFill>
                  <a:srgbClr val="0000FF"/>
                </a:solidFill>
              </a:rPr>
              <a:t>i_pointer</a:t>
            </a:r>
            <a:r>
              <a:rPr kumimoji="1" lang="en-US" altLang="zh-CN" sz="2400"/>
              <a:t>  </a:t>
            </a:r>
            <a:r>
              <a:rPr kumimoji="1" lang="en-US" altLang="zh-CN" sz="2400">
                <a:solidFill>
                  <a:schemeClr val="accent2"/>
                </a:solidFill>
              </a:rPr>
              <a:t>=</a:t>
            </a:r>
            <a:r>
              <a:rPr kumimoji="1" lang="en-US" altLang="zh-CN" sz="2400"/>
              <a:t>  </a:t>
            </a:r>
            <a:r>
              <a:rPr kumimoji="1" lang="en-US" altLang="zh-CN" sz="2400">
                <a:solidFill>
                  <a:srgbClr val="0000FF"/>
                </a:solidFill>
              </a:rPr>
              <a:t>&amp;i</a:t>
            </a:r>
            <a:r>
              <a:rPr kumimoji="1" lang="en-US" altLang="zh-CN" sz="2400"/>
              <a:t>  </a:t>
            </a:r>
            <a:r>
              <a:rPr kumimoji="1" lang="en-US" altLang="zh-CN" sz="2400">
                <a:solidFill>
                  <a:schemeClr val="accent2"/>
                </a:solidFill>
              </a:rPr>
              <a:t>=</a:t>
            </a:r>
            <a:r>
              <a:rPr kumimoji="1" lang="en-US" altLang="zh-CN" sz="2400"/>
              <a:t>  </a:t>
            </a:r>
            <a:r>
              <a:rPr kumimoji="1" lang="en-US" altLang="zh-CN" sz="2400">
                <a:solidFill>
                  <a:srgbClr val="0000FF"/>
                </a:solidFill>
              </a:rPr>
              <a:t>&amp;(*i_pointer)</a:t>
            </a:r>
            <a:endParaRPr kumimoji="1" lang="en-US" altLang="zh-CN" sz="2400"/>
          </a:p>
          <a:p>
            <a:r>
              <a:rPr kumimoji="1" lang="en-US" altLang="zh-CN" sz="2400">
                <a:solidFill>
                  <a:srgbClr val="669900"/>
                </a:solidFill>
              </a:rPr>
              <a:t>i</a:t>
            </a:r>
            <a:r>
              <a:rPr kumimoji="1" lang="en-US" altLang="zh-CN" sz="2400"/>
              <a:t>  </a:t>
            </a:r>
            <a:r>
              <a:rPr kumimoji="1" lang="en-US" altLang="zh-CN" sz="2400">
                <a:solidFill>
                  <a:schemeClr val="accent2"/>
                </a:solidFill>
              </a:rPr>
              <a:t>=</a:t>
            </a:r>
            <a:r>
              <a:rPr kumimoji="1" lang="en-US" altLang="zh-CN" sz="2400"/>
              <a:t>    </a:t>
            </a:r>
            <a:r>
              <a:rPr kumimoji="1" lang="en-US" altLang="zh-CN" sz="2400">
                <a:solidFill>
                  <a:srgbClr val="669900"/>
                </a:solidFill>
              </a:rPr>
              <a:t>*i_pointer</a:t>
            </a:r>
            <a:r>
              <a:rPr kumimoji="1" lang="en-US" altLang="zh-CN" sz="2400"/>
              <a:t> </a:t>
            </a:r>
            <a:r>
              <a:rPr kumimoji="1" lang="en-US" altLang="zh-CN" sz="2400">
                <a:solidFill>
                  <a:schemeClr val="accent2"/>
                </a:solidFill>
              </a:rPr>
              <a:t> =</a:t>
            </a:r>
            <a:r>
              <a:rPr kumimoji="1" lang="en-US" altLang="zh-CN" sz="2400"/>
              <a:t>    </a:t>
            </a:r>
            <a:r>
              <a:rPr kumimoji="1" lang="en-US" altLang="zh-CN" sz="2400">
                <a:solidFill>
                  <a:srgbClr val="669900"/>
                </a:solidFill>
              </a:rPr>
              <a:t>*(&amp;i)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019800" y="1905000"/>
            <a:ext cx="2209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>
                <a:solidFill>
                  <a:schemeClr val="tx1"/>
                </a:solidFill>
              </a:rPr>
              <a:t>int    i=11;</a:t>
            </a:r>
          </a:p>
          <a:p>
            <a:pPr>
              <a:defRPr/>
            </a:pPr>
            <a:r>
              <a:rPr lang="en-US" altLang="zh-CN">
                <a:solidFill>
                  <a:schemeClr val="tx1"/>
                </a:solidFill>
              </a:rPr>
              <a:t>int   *i_pointer=&amp;i;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33400" y="1143000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&amp;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*</a:t>
            </a:r>
            <a:r>
              <a:rPr lang="zh-CN" altLang="en-US" dirty="0">
                <a:solidFill>
                  <a:schemeClr val="tx1"/>
                </a:solidFill>
              </a:rPr>
              <a:t>运算符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15" grpId="0" animBg="1" autoUpdateAnimBg="0"/>
      <p:bldP spid="16" grpId="0" animBg="1"/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2.3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取址与取值运算符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idx="1"/>
          </p:nvPr>
        </p:nvSpPr>
        <p:spPr>
          <a:xfrm>
            <a:off x="1450975" y="1062038"/>
            <a:ext cx="8531225" cy="944562"/>
          </a:xfrm>
        </p:spPr>
        <p:txBody>
          <a:bodyPr/>
          <a:lstStyle/>
          <a:p>
            <a:pPr lvl="2" eaLnBrk="1" hangingPunct="1"/>
            <a:r>
              <a:rPr lang="zh-CN" altLang="en-US" sz="2000" smtClean="0"/>
              <a:t>直接访问：按变量地址存取变量值</a:t>
            </a:r>
          </a:p>
          <a:p>
            <a:pPr lvl="2" eaLnBrk="1" hangingPunct="1"/>
            <a:r>
              <a:rPr lang="zh-CN" altLang="en-US" sz="2000" smtClean="0"/>
              <a:t>间接访问：通过存放变量地址的变量去访问变量</a:t>
            </a: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5591175" y="2211388"/>
            <a:ext cx="3359150" cy="434975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zh-CN" altLang="en-US">
                <a:ea typeface="隶书"/>
                <a:cs typeface="隶书"/>
              </a:rPr>
              <a:t>例</a:t>
            </a:r>
            <a:r>
              <a:rPr kumimoji="1" lang="zh-CN" altLang="en-US"/>
              <a:t>     </a:t>
            </a:r>
            <a:r>
              <a:rPr kumimoji="1" lang="en-US" altLang="zh-CN"/>
              <a:t>i=</a:t>
            </a:r>
            <a:r>
              <a:rPr kumimoji="1" lang="en-US" altLang="zh-CN">
                <a:solidFill>
                  <a:srgbClr val="0000FF"/>
                </a:solidFill>
              </a:rPr>
              <a:t>3</a:t>
            </a:r>
            <a:r>
              <a:rPr kumimoji="1" lang="en-US" altLang="zh-CN"/>
              <a:t>;        </a:t>
            </a:r>
            <a:r>
              <a:rPr kumimoji="1" lang="en-US" altLang="zh-CN">
                <a:latin typeface="隶书"/>
                <a:ea typeface="隶书"/>
                <a:cs typeface="隶书"/>
              </a:rPr>
              <a:t>-----</a:t>
            </a:r>
            <a:r>
              <a:rPr kumimoji="1" lang="zh-CN" altLang="zh-CN">
                <a:solidFill>
                  <a:srgbClr val="0000FF"/>
                </a:solidFill>
                <a:latin typeface="隶书"/>
                <a:ea typeface="隶书"/>
                <a:cs typeface="隶书"/>
              </a:rPr>
              <a:t>直接访问</a:t>
            </a:r>
            <a:endParaRPr kumimoji="1" lang="zh-CN" altLang="en-US"/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1138238" y="2035175"/>
            <a:ext cx="4945062" cy="4625975"/>
            <a:chOff x="381" y="1190"/>
            <a:chExt cx="3115" cy="2914"/>
          </a:xfrm>
        </p:grpSpPr>
        <p:grpSp>
          <p:nvGrpSpPr>
            <p:cNvPr id="3" name="Group 77"/>
            <p:cNvGrpSpPr>
              <a:grpSpLocks/>
            </p:cNvGrpSpPr>
            <p:nvPr/>
          </p:nvGrpSpPr>
          <p:grpSpPr bwMode="auto">
            <a:xfrm>
              <a:off x="381" y="1190"/>
              <a:ext cx="3115" cy="2914"/>
              <a:chOff x="381" y="1190"/>
              <a:chExt cx="3115" cy="2914"/>
            </a:xfrm>
          </p:grpSpPr>
          <p:sp>
            <p:nvSpPr>
              <p:cNvPr id="28691" name="AutoShape 57"/>
              <p:cNvSpPr>
                <a:spLocks noChangeArrowheads="1"/>
              </p:cNvSpPr>
              <p:nvPr/>
            </p:nvSpPr>
            <p:spPr bwMode="auto">
              <a:xfrm>
                <a:off x="2450" y="2799"/>
                <a:ext cx="1046" cy="354"/>
              </a:xfrm>
              <a:prstGeom prst="wedgeEllipseCallout">
                <a:avLst>
                  <a:gd name="adj1" fmla="val -50958"/>
                  <a:gd name="adj2" fmla="val -74574"/>
                </a:avLst>
              </a:prstGeom>
              <a:noFill/>
              <a:ln w="38100">
                <a:solidFill>
                  <a:srgbClr val="FFCC00"/>
                </a:solidFill>
                <a:miter lim="800000"/>
                <a:headEnd type="none" w="lg" len="lg"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kumimoji="1" lang="zh-CN" altLang="en-US"/>
                  <a:t>指针变量</a:t>
                </a:r>
              </a:p>
            </p:txBody>
          </p:sp>
          <p:grpSp>
            <p:nvGrpSpPr>
              <p:cNvPr id="4" name="Group 76"/>
              <p:cNvGrpSpPr>
                <a:grpSpLocks/>
              </p:cNvGrpSpPr>
              <p:nvPr/>
            </p:nvGrpSpPr>
            <p:grpSpPr bwMode="auto">
              <a:xfrm>
                <a:off x="381" y="1190"/>
                <a:ext cx="2958" cy="2914"/>
                <a:chOff x="381" y="1190"/>
                <a:chExt cx="2958" cy="2914"/>
              </a:xfrm>
            </p:grpSpPr>
            <p:grpSp>
              <p:nvGrpSpPr>
                <p:cNvPr id="5" name="Group 29"/>
                <p:cNvGrpSpPr>
                  <a:grpSpLocks/>
                </p:cNvGrpSpPr>
                <p:nvPr/>
              </p:nvGrpSpPr>
              <p:grpSpPr bwMode="auto">
                <a:xfrm>
                  <a:off x="381" y="1190"/>
                  <a:ext cx="2958" cy="2914"/>
                  <a:chOff x="984" y="1406"/>
                  <a:chExt cx="2958" cy="2914"/>
                </a:xfrm>
              </p:grpSpPr>
              <p:sp>
                <p:nvSpPr>
                  <p:cNvPr id="28695" name="Freeform 30"/>
                  <p:cNvSpPr>
                    <a:spLocks/>
                  </p:cNvSpPr>
                  <p:nvPr/>
                </p:nvSpPr>
                <p:spPr bwMode="auto">
                  <a:xfrm>
                    <a:off x="1523" y="3964"/>
                    <a:ext cx="1211" cy="356"/>
                  </a:xfrm>
                  <a:custGeom>
                    <a:avLst/>
                    <a:gdLst>
                      <a:gd name="T0" fmla="*/ 0 w 1211"/>
                      <a:gd name="T1" fmla="*/ 77 h 456"/>
                      <a:gd name="T2" fmla="*/ 500 w 1211"/>
                      <a:gd name="T3" fmla="*/ 20 h 456"/>
                      <a:gd name="T4" fmla="*/ 1089 w 1211"/>
                      <a:gd name="T5" fmla="*/ 194 h 456"/>
                      <a:gd name="T6" fmla="*/ 1211 w 1211"/>
                      <a:gd name="T7" fmla="*/ 157 h 45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211"/>
                      <a:gd name="T13" fmla="*/ 0 h 456"/>
                      <a:gd name="T14" fmla="*/ 1211 w 1211"/>
                      <a:gd name="T15" fmla="*/ 456 h 45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211" h="456">
                        <a:moveTo>
                          <a:pt x="0" y="163"/>
                        </a:moveTo>
                        <a:cubicBezTo>
                          <a:pt x="159" y="81"/>
                          <a:pt x="318" y="0"/>
                          <a:pt x="500" y="41"/>
                        </a:cubicBezTo>
                        <a:cubicBezTo>
                          <a:pt x="682" y="82"/>
                          <a:pt x="970" y="360"/>
                          <a:pt x="1089" y="408"/>
                        </a:cubicBezTo>
                        <a:cubicBezTo>
                          <a:pt x="1208" y="456"/>
                          <a:pt x="1191" y="345"/>
                          <a:pt x="1211" y="33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96" name="Freeform 31"/>
                  <p:cNvSpPr>
                    <a:spLocks/>
                  </p:cNvSpPr>
                  <p:nvPr/>
                </p:nvSpPr>
                <p:spPr bwMode="auto">
                  <a:xfrm>
                    <a:off x="1524" y="3618"/>
                    <a:ext cx="1212" cy="672"/>
                  </a:xfrm>
                  <a:custGeom>
                    <a:avLst/>
                    <a:gdLst>
                      <a:gd name="T0" fmla="*/ 12 w 1212"/>
                      <a:gd name="T1" fmla="*/ 0 h 672"/>
                      <a:gd name="T2" fmla="*/ 1212 w 1212"/>
                      <a:gd name="T3" fmla="*/ 0 h 672"/>
                      <a:gd name="T4" fmla="*/ 1212 w 1212"/>
                      <a:gd name="T5" fmla="*/ 624 h 672"/>
                      <a:gd name="T6" fmla="*/ 1140 w 1212"/>
                      <a:gd name="T7" fmla="*/ 672 h 672"/>
                      <a:gd name="T8" fmla="*/ 720 w 1212"/>
                      <a:gd name="T9" fmla="*/ 468 h 672"/>
                      <a:gd name="T10" fmla="*/ 540 w 1212"/>
                      <a:gd name="T11" fmla="*/ 384 h 672"/>
                      <a:gd name="T12" fmla="*/ 360 w 1212"/>
                      <a:gd name="T13" fmla="*/ 372 h 672"/>
                      <a:gd name="T14" fmla="*/ 216 w 1212"/>
                      <a:gd name="T15" fmla="*/ 408 h 672"/>
                      <a:gd name="T16" fmla="*/ 0 w 1212"/>
                      <a:gd name="T17" fmla="*/ 468 h 672"/>
                      <a:gd name="T18" fmla="*/ 12 w 1212"/>
                      <a:gd name="T19" fmla="*/ 0 h 67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12"/>
                      <a:gd name="T31" fmla="*/ 0 h 672"/>
                      <a:gd name="T32" fmla="*/ 1212 w 1212"/>
                      <a:gd name="T33" fmla="*/ 672 h 67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12" h="672">
                        <a:moveTo>
                          <a:pt x="12" y="0"/>
                        </a:moveTo>
                        <a:lnTo>
                          <a:pt x="1212" y="0"/>
                        </a:lnTo>
                        <a:lnTo>
                          <a:pt x="1212" y="624"/>
                        </a:lnTo>
                        <a:lnTo>
                          <a:pt x="1140" y="672"/>
                        </a:lnTo>
                        <a:lnTo>
                          <a:pt x="720" y="468"/>
                        </a:lnTo>
                        <a:lnTo>
                          <a:pt x="540" y="384"/>
                        </a:lnTo>
                        <a:lnTo>
                          <a:pt x="360" y="372"/>
                        </a:lnTo>
                        <a:lnTo>
                          <a:pt x="216" y="408"/>
                        </a:lnTo>
                        <a:lnTo>
                          <a:pt x="0" y="468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97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1523" y="1406"/>
                    <a:ext cx="1211" cy="2212"/>
                  </a:xfrm>
                  <a:prstGeom prst="rect">
                    <a:avLst/>
                  </a:prstGeom>
                  <a:solidFill>
                    <a:srgbClr val="DDDDDD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kumimoji="1" lang="zh-CN" altLang="zh-CN"/>
                  </a:p>
                </p:txBody>
              </p:sp>
              <p:sp>
                <p:nvSpPr>
                  <p:cNvPr id="28698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535" y="1844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99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535" y="2100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00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535" y="2333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01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535" y="2588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02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523" y="2846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03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535" y="3388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04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1523" y="3627"/>
                    <a:ext cx="0" cy="4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05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734" y="3627"/>
                    <a:ext cx="0" cy="6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06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4" y="1464"/>
                    <a:ext cx="308" cy="33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eaVert" wrap="none" anchor="ctr">
                    <a:spAutoFit/>
                  </a:bodyPr>
                  <a:lstStyle/>
                  <a:p>
                    <a:pPr eaLnBrk="0" hangingPunct="0"/>
                    <a:r>
                      <a:rPr kumimoji="1" lang="en-US" altLang="zh-CN"/>
                      <a:t>…...</a:t>
                    </a:r>
                  </a:p>
                </p:txBody>
              </p:sp>
              <p:sp>
                <p:nvSpPr>
                  <p:cNvPr id="28707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3" y="3669"/>
                    <a:ext cx="308" cy="33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eaVert" wrap="none" anchor="ctr">
                    <a:spAutoFit/>
                  </a:bodyPr>
                  <a:lstStyle/>
                  <a:p>
                    <a:pPr eaLnBrk="0" hangingPunct="0"/>
                    <a:r>
                      <a:rPr kumimoji="1" lang="en-US" altLang="zh-CN"/>
                      <a:t>…...</a:t>
                    </a:r>
                  </a:p>
                </p:txBody>
              </p:sp>
              <p:sp>
                <p:nvSpPr>
                  <p:cNvPr id="28708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4" y="1734"/>
                    <a:ext cx="43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eaLnBrk="0" hangingPunct="0"/>
                    <a:r>
                      <a:rPr kumimoji="1" lang="en-US" altLang="zh-CN"/>
                      <a:t>2000</a:t>
                    </a:r>
                  </a:p>
                </p:txBody>
              </p:sp>
              <p:sp>
                <p:nvSpPr>
                  <p:cNvPr id="28709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4" y="2705"/>
                    <a:ext cx="43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eaLnBrk="0" hangingPunct="0"/>
                    <a:r>
                      <a:rPr kumimoji="1" lang="en-US" altLang="zh-CN"/>
                      <a:t>2004</a:t>
                    </a:r>
                  </a:p>
                </p:txBody>
              </p:sp>
              <p:sp>
                <p:nvSpPr>
                  <p:cNvPr id="28710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4" y="3190"/>
                    <a:ext cx="43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eaLnBrk="0" hangingPunct="0"/>
                    <a:r>
                      <a:rPr kumimoji="1" lang="en-US" altLang="zh-CN"/>
                      <a:t>2006</a:t>
                    </a:r>
                  </a:p>
                </p:txBody>
              </p:sp>
              <p:sp>
                <p:nvSpPr>
                  <p:cNvPr id="28711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4" y="2948"/>
                    <a:ext cx="43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eaLnBrk="0" hangingPunct="0"/>
                    <a:r>
                      <a:rPr kumimoji="1" lang="en-US" altLang="zh-CN"/>
                      <a:t>2005</a:t>
                    </a:r>
                  </a:p>
                </p:txBody>
              </p:sp>
              <p:sp>
                <p:nvSpPr>
                  <p:cNvPr id="28712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1535" y="3110"/>
                    <a:ext cx="121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13" name="Line 4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24" y="1848"/>
                    <a:ext cx="2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14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06" y="1694"/>
                    <a:ext cx="800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 type="none" w="lg" len="lg"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zh-CN" altLang="en-US"/>
                      <a:t>整型变量</a:t>
                    </a:r>
                    <a:r>
                      <a:rPr kumimoji="1" lang="en-US" altLang="zh-CN">
                        <a:solidFill>
                          <a:srgbClr val="0000FF"/>
                        </a:solidFill>
                      </a:rPr>
                      <a:t>i</a:t>
                    </a:r>
                    <a:endParaRPr kumimoji="1" lang="en-US" altLang="zh-CN"/>
                  </a:p>
                </p:txBody>
              </p:sp>
              <p:sp>
                <p:nvSpPr>
                  <p:cNvPr id="28715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0" y="1986"/>
                    <a:ext cx="276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eaLnBrk="0" hangingPunct="0"/>
                    <a:r>
                      <a:rPr kumimoji="1" lang="en-US" altLang="zh-CN">
                        <a:solidFill>
                          <a:srgbClr val="0000FF"/>
                        </a:solidFill>
                      </a:rPr>
                      <a:t>11</a:t>
                    </a:r>
                  </a:p>
                </p:txBody>
              </p:sp>
              <p:sp>
                <p:nvSpPr>
                  <p:cNvPr id="28716" name="Line 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48" y="2844"/>
                    <a:ext cx="2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17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30" y="2690"/>
                    <a:ext cx="1012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 type="none" w="lg" len="lg"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zh-CN" altLang="en-US"/>
                      <a:t>变量</a:t>
                    </a:r>
                    <a:r>
                      <a:rPr kumimoji="1" lang="en-US" altLang="zh-CN">
                        <a:solidFill>
                          <a:schemeClr val="accent2"/>
                        </a:solidFill>
                      </a:rPr>
                      <a:t>i_pointer</a:t>
                    </a:r>
                    <a:endParaRPr kumimoji="1" lang="en-US" altLang="zh-CN"/>
                  </a:p>
                </p:txBody>
              </p:sp>
              <p:sp>
                <p:nvSpPr>
                  <p:cNvPr id="28718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4" y="1977"/>
                    <a:ext cx="43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eaLnBrk="0" hangingPunct="0"/>
                    <a:r>
                      <a:rPr kumimoji="1" lang="en-US" altLang="zh-CN"/>
                      <a:t>2001</a:t>
                    </a:r>
                  </a:p>
                </p:txBody>
              </p:sp>
              <p:sp>
                <p:nvSpPr>
                  <p:cNvPr id="28719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4" y="2220"/>
                    <a:ext cx="43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eaLnBrk="0" hangingPunct="0"/>
                    <a:r>
                      <a:rPr kumimoji="1" lang="en-US" altLang="zh-CN"/>
                      <a:t>2002</a:t>
                    </a:r>
                  </a:p>
                </p:txBody>
              </p:sp>
              <p:sp>
                <p:nvSpPr>
                  <p:cNvPr id="28720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4" y="2462"/>
                    <a:ext cx="43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eaLnBrk="0" hangingPunct="0"/>
                    <a:r>
                      <a:rPr kumimoji="1" lang="en-US" altLang="zh-CN"/>
                      <a:t>2003</a:t>
                    </a:r>
                  </a:p>
                </p:txBody>
              </p:sp>
            </p:grpSp>
            <p:sp>
              <p:nvSpPr>
                <p:cNvPr id="28694" name="Oval 69"/>
                <p:cNvSpPr>
                  <a:spLocks noChangeArrowheads="1"/>
                </p:cNvSpPr>
                <p:nvPr/>
              </p:nvSpPr>
              <p:spPr bwMode="auto">
                <a:xfrm>
                  <a:off x="384" y="1524"/>
                  <a:ext cx="420" cy="240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8690" name="Text Box 56"/>
            <p:cNvSpPr txBox="1">
              <a:spLocks noChangeArrowheads="1"/>
            </p:cNvSpPr>
            <p:nvPr/>
          </p:nvSpPr>
          <p:spPr bwMode="auto">
            <a:xfrm>
              <a:off x="1293" y="276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>
                  <a:solidFill>
                    <a:schemeClr val="accent2"/>
                  </a:solidFill>
                </a:rPr>
                <a:t>2000</a:t>
              </a:r>
            </a:p>
          </p:txBody>
        </p:sp>
      </p:grpSp>
      <p:sp>
        <p:nvSpPr>
          <p:cNvPr id="51" name="Text Box 66"/>
          <p:cNvSpPr txBox="1">
            <a:spLocks noChangeArrowheads="1"/>
          </p:cNvSpPr>
          <p:nvPr/>
        </p:nvSpPr>
        <p:spPr bwMode="auto">
          <a:xfrm>
            <a:off x="2760663" y="2919413"/>
            <a:ext cx="307975" cy="396875"/>
          </a:xfrm>
          <a:prstGeom prst="rect">
            <a:avLst/>
          </a:prstGeom>
          <a:solidFill>
            <a:srgbClr val="DDDDDD"/>
          </a:solidFill>
          <a:ln w="38100">
            <a:noFill/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en-US" altLang="zh-CN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2" name="Text Box 68"/>
          <p:cNvSpPr txBox="1">
            <a:spLocks noChangeArrowheads="1"/>
          </p:cNvSpPr>
          <p:nvPr/>
        </p:nvSpPr>
        <p:spPr bwMode="auto">
          <a:xfrm>
            <a:off x="4065588" y="5526088"/>
            <a:ext cx="4457700" cy="434975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zh-CN" altLang="en-US">
                <a:ea typeface="隶书"/>
                <a:cs typeface="隶书"/>
              </a:rPr>
              <a:t>例</a:t>
            </a:r>
            <a:r>
              <a:rPr kumimoji="1" lang="zh-CN" altLang="en-US"/>
              <a:t>     *</a:t>
            </a:r>
            <a:r>
              <a:rPr kumimoji="1" lang="en-US" altLang="zh-CN"/>
              <a:t>i_pointer=</a:t>
            </a:r>
            <a:r>
              <a:rPr kumimoji="1" lang="en-US" altLang="zh-CN">
                <a:solidFill>
                  <a:srgbClr val="FF9900"/>
                </a:solidFill>
              </a:rPr>
              <a:t>20</a:t>
            </a:r>
            <a:r>
              <a:rPr kumimoji="1" lang="en-US" altLang="zh-CN"/>
              <a:t>;        </a:t>
            </a:r>
            <a:r>
              <a:rPr kumimoji="1" lang="en-US" altLang="zh-CN">
                <a:latin typeface="隶书"/>
                <a:ea typeface="隶书"/>
                <a:cs typeface="隶书"/>
              </a:rPr>
              <a:t>-----</a:t>
            </a:r>
            <a:r>
              <a:rPr kumimoji="1" lang="zh-CN" altLang="zh-CN">
                <a:solidFill>
                  <a:srgbClr val="FF9900"/>
                </a:solidFill>
                <a:latin typeface="隶书"/>
                <a:ea typeface="隶书"/>
                <a:cs typeface="隶书"/>
              </a:rPr>
              <a:t>间接访问</a:t>
            </a:r>
            <a:endParaRPr kumimoji="1" lang="zh-CN" altLang="en-US"/>
          </a:p>
        </p:txBody>
      </p:sp>
      <p:sp>
        <p:nvSpPr>
          <p:cNvPr id="53" name="Oval 70"/>
          <p:cNvSpPr>
            <a:spLocks noChangeArrowheads="1"/>
          </p:cNvSpPr>
          <p:nvPr/>
        </p:nvSpPr>
        <p:spPr bwMode="auto">
          <a:xfrm>
            <a:off x="2590800" y="4546600"/>
            <a:ext cx="666750" cy="381000"/>
          </a:xfrm>
          <a:prstGeom prst="ellipse">
            <a:avLst/>
          </a:prstGeom>
          <a:noFill/>
          <a:ln w="38100">
            <a:solidFill>
              <a:srgbClr val="FF9900"/>
            </a:solidFill>
            <a:round/>
            <a:headEnd type="none" w="lg" len="lg"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4" name="Line 71"/>
          <p:cNvSpPr>
            <a:spLocks noChangeShapeType="1"/>
          </p:cNvSpPr>
          <p:nvPr/>
        </p:nvSpPr>
        <p:spPr bwMode="auto">
          <a:xfrm flipH="1">
            <a:off x="1104900" y="4813300"/>
            <a:ext cx="14859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lg" len="lg"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5" name="Line 72"/>
          <p:cNvSpPr>
            <a:spLocks noChangeShapeType="1"/>
          </p:cNvSpPr>
          <p:nvPr/>
        </p:nvSpPr>
        <p:spPr bwMode="auto">
          <a:xfrm flipV="1">
            <a:off x="1143000" y="2774950"/>
            <a:ext cx="0" cy="203835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lg" len="lg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6" name="Line 73"/>
          <p:cNvSpPr>
            <a:spLocks noChangeShapeType="1"/>
          </p:cNvSpPr>
          <p:nvPr/>
        </p:nvSpPr>
        <p:spPr bwMode="auto">
          <a:xfrm flipV="1">
            <a:off x="6400800" y="3155950"/>
            <a:ext cx="0" cy="2438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lg" len="lg"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7" name="Text Box 75"/>
          <p:cNvSpPr txBox="1">
            <a:spLocks noChangeArrowheads="1"/>
          </p:cNvSpPr>
          <p:nvPr/>
        </p:nvSpPr>
        <p:spPr bwMode="auto">
          <a:xfrm>
            <a:off x="2640013" y="2957513"/>
            <a:ext cx="434975" cy="396875"/>
          </a:xfrm>
          <a:prstGeom prst="rect">
            <a:avLst/>
          </a:prstGeom>
          <a:solidFill>
            <a:srgbClr val="DDDDDD"/>
          </a:solidFill>
          <a:ln w="38100">
            <a:noFill/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en-US" altLang="zh-CN">
                <a:solidFill>
                  <a:srgbClr val="FF9900"/>
                </a:solidFill>
              </a:rPr>
              <a:t>20</a:t>
            </a:r>
            <a:endParaRPr kumimoji="1" lang="en-US" altLang="zh-CN"/>
          </a:p>
        </p:txBody>
      </p: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3314700" y="2603500"/>
            <a:ext cx="3371850" cy="495300"/>
            <a:chOff x="1752" y="1548"/>
            <a:chExt cx="2124" cy="312"/>
          </a:xfrm>
        </p:grpSpPr>
        <p:sp>
          <p:nvSpPr>
            <p:cNvPr id="28687" name="Line 64"/>
            <p:cNvSpPr>
              <a:spLocks noChangeShapeType="1"/>
            </p:cNvSpPr>
            <p:nvPr/>
          </p:nvSpPr>
          <p:spPr bwMode="auto">
            <a:xfrm>
              <a:off x="3876" y="1548"/>
              <a:ext cx="0" cy="30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8688" name="Line 65"/>
            <p:cNvSpPr>
              <a:spLocks noChangeShapeType="1"/>
            </p:cNvSpPr>
            <p:nvPr/>
          </p:nvSpPr>
          <p:spPr bwMode="auto">
            <a:xfrm flipH="1">
              <a:off x="1752" y="1860"/>
              <a:ext cx="2124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61" name="Line 74"/>
          <p:cNvSpPr>
            <a:spLocks noChangeShapeType="1"/>
          </p:cNvSpPr>
          <p:nvPr/>
        </p:nvSpPr>
        <p:spPr bwMode="auto">
          <a:xfrm flipH="1">
            <a:off x="3352800" y="3175000"/>
            <a:ext cx="30480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lg" len="lg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533400" y="1143000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变量的访问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bldLvl="5" autoUpdateAnimBg="0"/>
      <p:bldP spid="17" grpId="0" animBg="1" autoUpdateAnimBg="0"/>
      <p:bldP spid="51" grpId="0" animBg="1" autoUpdateAnimBg="0"/>
      <p:bldP spid="52" grpId="0" animBg="1" autoUpdateAnimBg="0"/>
      <p:bldP spid="53" grpId="0" animBg="1"/>
      <p:bldP spid="54" grpId="0" animBg="1"/>
      <p:bldP spid="55" grpId="0" animBg="1"/>
      <p:bldP spid="56" grpId="0" animBg="1"/>
      <p:bldP spid="57" grpId="0" animBg="1" autoUpdateAnimBg="0"/>
      <p:bldP spid="61" grpId="0" animBg="1"/>
      <p:bldP spid="6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2.3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取址与取值运算符</a:t>
            </a:r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2386013" y="2020888"/>
            <a:ext cx="4945062" cy="4625975"/>
            <a:chOff x="1413" y="1010"/>
            <a:chExt cx="3115" cy="2914"/>
          </a:xfrm>
        </p:grpSpPr>
        <p:sp>
          <p:nvSpPr>
            <p:cNvPr id="29707" name="AutoShape 27"/>
            <p:cNvSpPr>
              <a:spLocks noChangeArrowheads="1"/>
            </p:cNvSpPr>
            <p:nvPr/>
          </p:nvSpPr>
          <p:spPr bwMode="auto">
            <a:xfrm>
              <a:off x="3482" y="2619"/>
              <a:ext cx="1046" cy="354"/>
            </a:xfrm>
            <a:prstGeom prst="wedgeEllipseCallout">
              <a:avLst>
                <a:gd name="adj1" fmla="val -50958"/>
                <a:gd name="adj2" fmla="val -74574"/>
              </a:avLst>
            </a:prstGeom>
            <a:noFill/>
            <a:ln w="38100">
              <a:solidFill>
                <a:srgbClr val="FFCC00"/>
              </a:solidFill>
              <a:miter lim="800000"/>
              <a:headEnd type="none" w="lg" len="lg"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zh-CN" altLang="en-US"/>
                <a:t>指针变量</a:t>
              </a:r>
            </a:p>
          </p:txBody>
        </p:sp>
        <p:sp>
          <p:nvSpPr>
            <p:cNvPr id="29708" name="Freeform 30"/>
            <p:cNvSpPr>
              <a:spLocks/>
            </p:cNvSpPr>
            <p:nvPr/>
          </p:nvSpPr>
          <p:spPr bwMode="auto">
            <a:xfrm>
              <a:off x="1952" y="3568"/>
              <a:ext cx="1211" cy="356"/>
            </a:xfrm>
            <a:custGeom>
              <a:avLst/>
              <a:gdLst>
                <a:gd name="T0" fmla="*/ 0 w 1211"/>
                <a:gd name="T1" fmla="*/ 77 h 456"/>
                <a:gd name="T2" fmla="*/ 500 w 1211"/>
                <a:gd name="T3" fmla="*/ 20 h 456"/>
                <a:gd name="T4" fmla="*/ 1089 w 1211"/>
                <a:gd name="T5" fmla="*/ 194 h 456"/>
                <a:gd name="T6" fmla="*/ 1211 w 1211"/>
                <a:gd name="T7" fmla="*/ 157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9" name="Freeform 31"/>
            <p:cNvSpPr>
              <a:spLocks/>
            </p:cNvSpPr>
            <p:nvPr/>
          </p:nvSpPr>
          <p:spPr bwMode="auto">
            <a:xfrm>
              <a:off x="1953" y="322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0" name="Rectangle 32"/>
            <p:cNvSpPr>
              <a:spLocks noChangeArrowheads="1"/>
            </p:cNvSpPr>
            <p:nvPr/>
          </p:nvSpPr>
          <p:spPr bwMode="auto">
            <a:xfrm>
              <a:off x="1952" y="101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1" lang="zh-CN" altLang="zh-CN"/>
            </a:p>
          </p:txBody>
        </p:sp>
        <p:sp>
          <p:nvSpPr>
            <p:cNvPr id="29711" name="Line 33"/>
            <p:cNvSpPr>
              <a:spLocks noChangeShapeType="1"/>
            </p:cNvSpPr>
            <p:nvPr/>
          </p:nvSpPr>
          <p:spPr bwMode="auto">
            <a:xfrm>
              <a:off x="1964" y="144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2" name="Line 34"/>
            <p:cNvSpPr>
              <a:spLocks noChangeShapeType="1"/>
            </p:cNvSpPr>
            <p:nvPr/>
          </p:nvSpPr>
          <p:spPr bwMode="auto">
            <a:xfrm>
              <a:off x="1964" y="170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3" name="Line 35"/>
            <p:cNvSpPr>
              <a:spLocks noChangeShapeType="1"/>
            </p:cNvSpPr>
            <p:nvPr/>
          </p:nvSpPr>
          <p:spPr bwMode="auto">
            <a:xfrm>
              <a:off x="1964" y="1937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4" name="Line 36"/>
            <p:cNvSpPr>
              <a:spLocks noChangeShapeType="1"/>
            </p:cNvSpPr>
            <p:nvPr/>
          </p:nvSpPr>
          <p:spPr bwMode="auto">
            <a:xfrm>
              <a:off x="1964" y="219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5" name="Line 37"/>
            <p:cNvSpPr>
              <a:spLocks noChangeShapeType="1"/>
            </p:cNvSpPr>
            <p:nvPr/>
          </p:nvSpPr>
          <p:spPr bwMode="auto">
            <a:xfrm>
              <a:off x="1952" y="245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6" name="Line 38"/>
            <p:cNvSpPr>
              <a:spLocks noChangeShapeType="1"/>
            </p:cNvSpPr>
            <p:nvPr/>
          </p:nvSpPr>
          <p:spPr bwMode="auto">
            <a:xfrm>
              <a:off x="1964" y="299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7" name="Line 39"/>
            <p:cNvSpPr>
              <a:spLocks noChangeShapeType="1"/>
            </p:cNvSpPr>
            <p:nvPr/>
          </p:nvSpPr>
          <p:spPr bwMode="auto">
            <a:xfrm>
              <a:off x="1952" y="323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8" name="Line 40"/>
            <p:cNvSpPr>
              <a:spLocks noChangeShapeType="1"/>
            </p:cNvSpPr>
            <p:nvPr/>
          </p:nvSpPr>
          <p:spPr bwMode="auto">
            <a:xfrm>
              <a:off x="3163" y="3231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9" name="Text Box 41"/>
            <p:cNvSpPr txBox="1">
              <a:spLocks noChangeArrowheads="1"/>
            </p:cNvSpPr>
            <p:nvPr/>
          </p:nvSpPr>
          <p:spPr bwMode="auto">
            <a:xfrm>
              <a:off x="2443" y="1068"/>
              <a:ext cx="308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…...</a:t>
              </a:r>
            </a:p>
          </p:txBody>
        </p:sp>
        <p:sp>
          <p:nvSpPr>
            <p:cNvPr id="29720" name="Text Box 42"/>
            <p:cNvSpPr txBox="1">
              <a:spLocks noChangeArrowheads="1"/>
            </p:cNvSpPr>
            <p:nvPr/>
          </p:nvSpPr>
          <p:spPr bwMode="auto">
            <a:xfrm>
              <a:off x="2442" y="3273"/>
              <a:ext cx="308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…...</a:t>
              </a:r>
            </a:p>
          </p:txBody>
        </p:sp>
        <p:sp>
          <p:nvSpPr>
            <p:cNvPr id="29721" name="Text Box 43"/>
            <p:cNvSpPr txBox="1">
              <a:spLocks noChangeArrowheads="1"/>
            </p:cNvSpPr>
            <p:nvPr/>
          </p:nvSpPr>
          <p:spPr bwMode="auto">
            <a:xfrm>
              <a:off x="1413" y="133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2000</a:t>
              </a:r>
            </a:p>
          </p:txBody>
        </p:sp>
        <p:sp>
          <p:nvSpPr>
            <p:cNvPr id="29722" name="Text Box 44"/>
            <p:cNvSpPr txBox="1">
              <a:spLocks noChangeArrowheads="1"/>
            </p:cNvSpPr>
            <p:nvPr/>
          </p:nvSpPr>
          <p:spPr bwMode="auto">
            <a:xfrm>
              <a:off x="1413" y="2309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2004</a:t>
              </a:r>
            </a:p>
          </p:txBody>
        </p:sp>
        <p:sp>
          <p:nvSpPr>
            <p:cNvPr id="29723" name="Text Box 45"/>
            <p:cNvSpPr txBox="1">
              <a:spLocks noChangeArrowheads="1"/>
            </p:cNvSpPr>
            <p:nvPr/>
          </p:nvSpPr>
          <p:spPr bwMode="auto">
            <a:xfrm>
              <a:off x="1413" y="2794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2006</a:t>
              </a:r>
            </a:p>
          </p:txBody>
        </p:sp>
        <p:sp>
          <p:nvSpPr>
            <p:cNvPr id="29724" name="Text Box 46"/>
            <p:cNvSpPr txBox="1">
              <a:spLocks noChangeArrowheads="1"/>
            </p:cNvSpPr>
            <p:nvPr/>
          </p:nvSpPr>
          <p:spPr bwMode="auto">
            <a:xfrm>
              <a:off x="1413" y="2552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2005</a:t>
              </a:r>
            </a:p>
          </p:txBody>
        </p:sp>
        <p:sp>
          <p:nvSpPr>
            <p:cNvPr id="29725" name="Line 47"/>
            <p:cNvSpPr>
              <a:spLocks noChangeShapeType="1"/>
            </p:cNvSpPr>
            <p:nvPr/>
          </p:nvSpPr>
          <p:spPr bwMode="auto">
            <a:xfrm>
              <a:off x="1964" y="271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6" name="Line 48"/>
            <p:cNvSpPr>
              <a:spLocks noChangeShapeType="1"/>
            </p:cNvSpPr>
            <p:nvPr/>
          </p:nvSpPr>
          <p:spPr bwMode="auto">
            <a:xfrm flipH="1">
              <a:off x="3153" y="1452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7" name="Text Box 49"/>
            <p:cNvSpPr txBox="1">
              <a:spLocks noChangeArrowheads="1"/>
            </p:cNvSpPr>
            <p:nvPr/>
          </p:nvSpPr>
          <p:spPr bwMode="auto">
            <a:xfrm>
              <a:off x="3335" y="1298"/>
              <a:ext cx="800" cy="250"/>
            </a:xfrm>
            <a:prstGeom prst="rect">
              <a:avLst/>
            </a:prstGeom>
            <a:noFill/>
            <a:ln w="9525">
              <a:noFill/>
              <a:miter lim="800000"/>
              <a:headEnd type="none" w="lg" len="lg"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/>
                <a:t>整型变量</a:t>
              </a:r>
              <a:r>
                <a:rPr kumimoji="1" lang="en-US" altLang="zh-CN">
                  <a:solidFill>
                    <a:srgbClr val="0000FF"/>
                  </a:solidFill>
                </a:rPr>
                <a:t>i</a:t>
              </a:r>
              <a:endParaRPr kumimoji="1" lang="en-US" altLang="zh-CN"/>
            </a:p>
          </p:txBody>
        </p:sp>
        <p:sp>
          <p:nvSpPr>
            <p:cNvPr id="29728" name="Text Box 50"/>
            <p:cNvSpPr txBox="1">
              <a:spLocks noChangeArrowheads="1"/>
            </p:cNvSpPr>
            <p:nvPr/>
          </p:nvSpPr>
          <p:spPr bwMode="auto">
            <a:xfrm>
              <a:off x="2369" y="1590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>
                  <a:solidFill>
                    <a:srgbClr val="0000FF"/>
                  </a:solidFill>
                </a:rPr>
                <a:t>11</a:t>
              </a:r>
            </a:p>
          </p:txBody>
        </p:sp>
        <p:sp>
          <p:nvSpPr>
            <p:cNvPr id="29729" name="Line 51"/>
            <p:cNvSpPr>
              <a:spLocks noChangeShapeType="1"/>
            </p:cNvSpPr>
            <p:nvPr/>
          </p:nvSpPr>
          <p:spPr bwMode="auto">
            <a:xfrm flipH="1">
              <a:off x="3177" y="2448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0" name="Text Box 52"/>
            <p:cNvSpPr txBox="1">
              <a:spLocks noChangeArrowheads="1"/>
            </p:cNvSpPr>
            <p:nvPr/>
          </p:nvSpPr>
          <p:spPr bwMode="auto">
            <a:xfrm>
              <a:off x="3359" y="2294"/>
              <a:ext cx="1012" cy="250"/>
            </a:xfrm>
            <a:prstGeom prst="rect">
              <a:avLst/>
            </a:prstGeom>
            <a:noFill/>
            <a:ln w="9525">
              <a:noFill/>
              <a:miter lim="800000"/>
              <a:headEnd type="none" w="lg" len="lg"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/>
                <a:t>变量</a:t>
              </a:r>
              <a:r>
                <a:rPr kumimoji="1" lang="en-US" altLang="zh-CN">
                  <a:solidFill>
                    <a:schemeClr val="accent2"/>
                  </a:solidFill>
                </a:rPr>
                <a:t>i_pointer</a:t>
              </a:r>
              <a:endParaRPr kumimoji="1" lang="en-US" altLang="zh-CN"/>
            </a:p>
          </p:txBody>
        </p:sp>
        <p:sp>
          <p:nvSpPr>
            <p:cNvPr id="29731" name="Text Box 53"/>
            <p:cNvSpPr txBox="1">
              <a:spLocks noChangeArrowheads="1"/>
            </p:cNvSpPr>
            <p:nvPr/>
          </p:nvSpPr>
          <p:spPr bwMode="auto">
            <a:xfrm>
              <a:off x="1413" y="1581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2001</a:t>
              </a:r>
            </a:p>
          </p:txBody>
        </p:sp>
        <p:sp>
          <p:nvSpPr>
            <p:cNvPr id="29732" name="Text Box 54"/>
            <p:cNvSpPr txBox="1">
              <a:spLocks noChangeArrowheads="1"/>
            </p:cNvSpPr>
            <p:nvPr/>
          </p:nvSpPr>
          <p:spPr bwMode="auto">
            <a:xfrm>
              <a:off x="1413" y="1824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2002</a:t>
              </a:r>
            </a:p>
          </p:txBody>
        </p:sp>
        <p:sp>
          <p:nvSpPr>
            <p:cNvPr id="29733" name="Text Box 55"/>
            <p:cNvSpPr txBox="1">
              <a:spLocks noChangeArrowheads="1"/>
            </p:cNvSpPr>
            <p:nvPr/>
          </p:nvSpPr>
          <p:spPr bwMode="auto">
            <a:xfrm>
              <a:off x="1413" y="206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/>
                <a:t>2003</a:t>
              </a:r>
            </a:p>
          </p:txBody>
        </p:sp>
        <p:sp>
          <p:nvSpPr>
            <p:cNvPr id="29734" name="Oval 56"/>
            <p:cNvSpPr>
              <a:spLocks noChangeArrowheads="1"/>
            </p:cNvSpPr>
            <p:nvPr/>
          </p:nvSpPr>
          <p:spPr bwMode="auto">
            <a:xfrm>
              <a:off x="1416" y="1344"/>
              <a:ext cx="420" cy="24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 type="none" w="lg" len="lg"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9735" name="Text Box 57"/>
            <p:cNvSpPr txBox="1">
              <a:spLocks noChangeArrowheads="1"/>
            </p:cNvSpPr>
            <p:nvPr/>
          </p:nvSpPr>
          <p:spPr bwMode="auto">
            <a:xfrm>
              <a:off x="2325" y="258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>
                  <a:solidFill>
                    <a:schemeClr val="accent2"/>
                  </a:solidFill>
                </a:rPr>
                <a:t>2000</a:t>
              </a:r>
            </a:p>
          </p:txBody>
        </p:sp>
        <p:sp>
          <p:nvSpPr>
            <p:cNvPr id="29736" name="Line 69"/>
            <p:cNvSpPr>
              <a:spLocks noChangeShapeType="1"/>
            </p:cNvSpPr>
            <p:nvPr/>
          </p:nvSpPr>
          <p:spPr bwMode="auto">
            <a:xfrm flipH="1">
              <a:off x="3177" y="1944"/>
              <a:ext cx="2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7" name="Text Box 70"/>
            <p:cNvSpPr txBox="1">
              <a:spLocks noChangeArrowheads="1"/>
            </p:cNvSpPr>
            <p:nvPr/>
          </p:nvSpPr>
          <p:spPr bwMode="auto">
            <a:xfrm>
              <a:off x="3359" y="1790"/>
              <a:ext cx="836" cy="250"/>
            </a:xfrm>
            <a:prstGeom prst="rect">
              <a:avLst/>
            </a:prstGeom>
            <a:noFill/>
            <a:ln w="9525">
              <a:noFill/>
              <a:miter lim="800000"/>
              <a:headEnd type="none" w="lg" len="lg"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/>
                <a:t>整型变量</a:t>
              </a:r>
              <a:r>
                <a:rPr kumimoji="1" lang="en-US" altLang="zh-CN">
                  <a:solidFill>
                    <a:srgbClr val="339933"/>
                  </a:solidFill>
                </a:rPr>
                <a:t>k</a:t>
              </a:r>
              <a:endParaRPr kumimoji="1" lang="en-US" altLang="zh-CN"/>
            </a:p>
          </p:txBody>
        </p:sp>
      </p:grpSp>
      <p:sp>
        <p:nvSpPr>
          <p:cNvPr id="94" name="Line 72"/>
          <p:cNvSpPr>
            <a:spLocks noChangeShapeType="1"/>
          </p:cNvSpPr>
          <p:nvPr/>
        </p:nvSpPr>
        <p:spPr bwMode="auto">
          <a:xfrm>
            <a:off x="4181475" y="3294063"/>
            <a:ext cx="0" cy="4953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none" w="lg" len="lg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95" name="Text Box 24"/>
          <p:cNvSpPr txBox="1">
            <a:spLocks noChangeArrowheads="1"/>
          </p:cNvSpPr>
          <p:nvPr/>
        </p:nvSpPr>
        <p:spPr bwMode="auto">
          <a:xfrm>
            <a:off x="2590800" y="1143000"/>
            <a:ext cx="3994150" cy="739775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zh-CN" altLang="en-US">
                <a:ea typeface="隶书"/>
                <a:cs typeface="隶书"/>
              </a:rPr>
              <a:t>例</a:t>
            </a:r>
            <a:r>
              <a:rPr kumimoji="1" lang="zh-CN" altLang="en-US"/>
              <a:t>      </a:t>
            </a:r>
            <a:r>
              <a:rPr kumimoji="1" lang="en-US" altLang="zh-CN"/>
              <a:t>k=i;                       </a:t>
            </a:r>
            <a:r>
              <a:rPr kumimoji="1" lang="en-US" altLang="zh-CN">
                <a:latin typeface="隶书"/>
                <a:ea typeface="隶书"/>
                <a:cs typeface="隶书"/>
              </a:rPr>
              <a:t>--</a:t>
            </a:r>
            <a:r>
              <a:rPr kumimoji="1" lang="zh-CN" altLang="zh-CN">
                <a:solidFill>
                  <a:srgbClr val="339933"/>
                </a:solidFill>
                <a:latin typeface="隶书"/>
                <a:ea typeface="隶书"/>
                <a:cs typeface="隶书"/>
              </a:rPr>
              <a:t>直接访问</a:t>
            </a:r>
            <a:endParaRPr kumimoji="1" lang="zh-CN" altLang="en-US">
              <a:solidFill>
                <a:srgbClr val="339933"/>
              </a:solidFill>
            </a:endParaRPr>
          </a:p>
          <a:p>
            <a:r>
              <a:rPr kumimoji="1" lang="zh-CN" altLang="en-US"/>
              <a:t>          </a:t>
            </a:r>
            <a:r>
              <a:rPr kumimoji="1" lang="en-US" altLang="zh-CN"/>
              <a:t>k=*i_pointer;       </a:t>
            </a:r>
            <a:r>
              <a:rPr kumimoji="1" lang="en-US" altLang="zh-CN">
                <a:latin typeface="隶书"/>
                <a:ea typeface="隶书"/>
                <a:cs typeface="隶书"/>
              </a:rPr>
              <a:t>--</a:t>
            </a:r>
            <a:r>
              <a:rPr kumimoji="1" lang="zh-CN" altLang="zh-CN">
                <a:solidFill>
                  <a:srgbClr val="0000FF"/>
                </a:solidFill>
                <a:latin typeface="隶书"/>
                <a:ea typeface="隶书"/>
                <a:cs typeface="隶书"/>
              </a:rPr>
              <a:t>间接访问</a:t>
            </a:r>
            <a:endParaRPr kumimoji="1" lang="zh-CN" altLang="en-US">
              <a:solidFill>
                <a:srgbClr val="0000FF"/>
              </a:solidFill>
              <a:latin typeface="隶书"/>
              <a:ea typeface="隶书"/>
              <a:cs typeface="隶书"/>
            </a:endParaRPr>
          </a:p>
        </p:txBody>
      </p:sp>
      <p:sp>
        <p:nvSpPr>
          <p:cNvPr id="96" name="Oval 60"/>
          <p:cNvSpPr>
            <a:spLocks noChangeArrowheads="1"/>
          </p:cNvSpPr>
          <p:nvPr/>
        </p:nvSpPr>
        <p:spPr bwMode="auto">
          <a:xfrm>
            <a:off x="3857625" y="4532313"/>
            <a:ext cx="666750" cy="381000"/>
          </a:xfrm>
          <a:prstGeom prst="ellipse">
            <a:avLst/>
          </a:prstGeom>
          <a:noFill/>
          <a:ln w="38100">
            <a:solidFill>
              <a:srgbClr val="FF9900"/>
            </a:solidFill>
            <a:round/>
            <a:headEnd type="none" w="lg" len="lg"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97" name="Line 61"/>
          <p:cNvSpPr>
            <a:spLocks noChangeShapeType="1"/>
          </p:cNvSpPr>
          <p:nvPr/>
        </p:nvSpPr>
        <p:spPr bwMode="auto">
          <a:xfrm flipH="1">
            <a:off x="2333625" y="4799013"/>
            <a:ext cx="14859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lg" len="lg"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98" name="Line 62"/>
          <p:cNvSpPr>
            <a:spLocks noChangeShapeType="1"/>
          </p:cNvSpPr>
          <p:nvPr/>
        </p:nvSpPr>
        <p:spPr bwMode="auto">
          <a:xfrm flipV="1">
            <a:off x="2371725" y="2760663"/>
            <a:ext cx="0" cy="203835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lg" len="lg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99" name="Oval 71"/>
          <p:cNvSpPr>
            <a:spLocks noChangeArrowheads="1"/>
          </p:cNvSpPr>
          <p:nvPr/>
        </p:nvSpPr>
        <p:spPr bwMode="auto">
          <a:xfrm>
            <a:off x="3838575" y="2932113"/>
            <a:ext cx="666750" cy="381000"/>
          </a:xfrm>
          <a:prstGeom prst="ellipse">
            <a:avLst/>
          </a:prstGeom>
          <a:noFill/>
          <a:ln w="38100">
            <a:solidFill>
              <a:srgbClr val="339933"/>
            </a:solidFill>
            <a:round/>
            <a:headEnd type="none" w="lg" len="lg"/>
            <a:tailEnd/>
          </a:ln>
        </p:spPr>
        <p:txBody>
          <a:bodyPr wrap="none" lIns="90000" tIns="46800" rIns="90000" bIns="46800" anchor="ctr"/>
          <a:lstStyle/>
          <a:p>
            <a:endParaRPr kumimoji="1" lang="zh-CN" altLang="zh-CN">
              <a:solidFill>
                <a:srgbClr val="339933"/>
              </a:solidFill>
            </a:endParaRPr>
          </a:p>
        </p:txBody>
      </p:sp>
      <p:sp>
        <p:nvSpPr>
          <p:cNvPr id="100" name="Text Box 73"/>
          <p:cNvSpPr txBox="1">
            <a:spLocks noChangeArrowheads="1"/>
          </p:cNvSpPr>
          <p:nvPr/>
        </p:nvSpPr>
        <p:spPr bwMode="auto">
          <a:xfrm>
            <a:off x="3906838" y="3700463"/>
            <a:ext cx="434975" cy="366712"/>
          </a:xfrm>
          <a:prstGeom prst="rect">
            <a:avLst/>
          </a:prstGeom>
          <a:noFill/>
          <a:ln w="38100">
            <a:noFill/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en-US" altLang="zh-CN">
                <a:solidFill>
                  <a:srgbClr val="339933"/>
                </a:solidFill>
              </a:rPr>
              <a:t>11</a:t>
            </a:r>
            <a:endParaRPr kumimoji="1" lang="en-US" altLang="zh-CN">
              <a:solidFill>
                <a:schemeClr val="accent2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533400" y="1143000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变量的访问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 autoUpdateAnimBg="0"/>
      <p:bldP spid="96" grpId="0" animBg="1"/>
      <p:bldP spid="97" grpId="0" animBg="1"/>
      <p:bldP spid="98" grpId="0" animBg="1"/>
      <p:bldP spid="99" grpId="0" animBg="1" autoUpdateAnimBg="0"/>
      <p:bldP spid="100" grpId="0" build="p" autoUpdateAnimBg="0" advAuto="0"/>
      <p:bldP spid="4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2.3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取址与取值运算符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idx="1"/>
          </p:nvPr>
        </p:nvSpPr>
        <p:spPr>
          <a:xfrm>
            <a:off x="296863" y="1600200"/>
            <a:ext cx="8618537" cy="609600"/>
          </a:xfrm>
        </p:spPr>
        <p:txBody>
          <a:bodyPr/>
          <a:lstStyle/>
          <a:p>
            <a:pPr lvl="2" eaLnBrk="1" hangingPunct="1">
              <a:buFont typeface="Wingdings" pitchFamily="2" charset="2"/>
              <a:buNone/>
            </a:pPr>
            <a:r>
              <a:rPr lang="zh-CN" altLang="en-US" sz="2000" smtClean="0"/>
              <a:t>一般形式：</a:t>
            </a:r>
            <a:r>
              <a:rPr lang="en-US" altLang="zh-CN" sz="2000" smtClean="0"/>
              <a:t>[</a:t>
            </a:r>
            <a:r>
              <a:rPr lang="zh-CN" altLang="en-US" sz="2000" smtClean="0"/>
              <a:t>存储类型</a:t>
            </a:r>
            <a:r>
              <a:rPr lang="en-US" altLang="zh-CN" sz="2000" smtClean="0"/>
              <a:t>] </a:t>
            </a:r>
            <a:r>
              <a:rPr lang="zh-CN" altLang="en-US" sz="2000" smtClean="0"/>
              <a:t>数据类型  *指针名</a:t>
            </a:r>
            <a:r>
              <a:rPr lang="en-US" altLang="zh-CN" sz="2000" smtClean="0"/>
              <a:t>=</a:t>
            </a:r>
            <a:r>
              <a:rPr lang="zh-CN" altLang="en-US" sz="2000" smtClean="0">
                <a:solidFill>
                  <a:srgbClr val="339933"/>
                </a:solidFill>
              </a:rPr>
              <a:t>初始地址值</a:t>
            </a:r>
            <a:r>
              <a:rPr lang="zh-CN" altLang="en-US" sz="2000" smtClean="0">
                <a:solidFill>
                  <a:schemeClr val="tx2"/>
                </a:solidFill>
              </a:rPr>
              <a:t>；</a:t>
            </a:r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6172200" y="2362200"/>
            <a:ext cx="2657475" cy="860425"/>
          </a:xfrm>
          <a:prstGeom prst="wedgeRectCallout">
            <a:avLst>
              <a:gd name="adj1" fmla="val -69236"/>
              <a:gd name="adj2" fmla="val -94833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zh-CN" altLang="en-US" sz="2400">
                <a:ea typeface="隶书"/>
                <a:cs typeface="隶书"/>
              </a:rPr>
              <a:t>赋给指针变量，</a:t>
            </a:r>
          </a:p>
          <a:p>
            <a:r>
              <a:rPr kumimoji="1" lang="zh-CN" altLang="en-US" sz="2400">
                <a:ea typeface="隶书"/>
                <a:cs typeface="隶书"/>
              </a:rPr>
              <a:t>不是赋给目标变量</a:t>
            </a:r>
            <a:endParaRPr kumimoji="1" lang="zh-CN" altLang="en-US" sz="240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33400" y="2357438"/>
            <a:ext cx="2411413" cy="86042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zh-CN" altLang="en-US" sz="2400">
                <a:latin typeface="隶书"/>
                <a:ea typeface="隶书"/>
                <a:cs typeface="隶书"/>
              </a:rPr>
              <a:t>例   </a:t>
            </a:r>
            <a:r>
              <a:rPr kumimoji="1" lang="en-US" altLang="zh-CN" sz="2400">
                <a:ea typeface="隶书"/>
                <a:cs typeface="隶书"/>
              </a:rPr>
              <a:t>int</a:t>
            </a:r>
            <a:r>
              <a:rPr kumimoji="1" lang="en-US" altLang="zh-CN" sz="2400"/>
              <a:t> i;</a:t>
            </a:r>
          </a:p>
          <a:p>
            <a:r>
              <a:rPr kumimoji="1" lang="en-US" altLang="zh-CN" sz="2400"/>
              <a:t>         int   *p=</a:t>
            </a:r>
            <a:r>
              <a:rPr kumimoji="1" lang="en-US" altLang="zh-CN" sz="2400">
                <a:solidFill>
                  <a:schemeClr val="accent2"/>
                </a:solidFill>
              </a:rPr>
              <a:t>&amp;i</a:t>
            </a:r>
            <a:r>
              <a:rPr kumimoji="1" lang="en-US" altLang="zh-CN" sz="2400"/>
              <a:t>;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3351213" y="2393950"/>
            <a:ext cx="2336800" cy="833438"/>
          </a:xfrm>
          <a:prstGeom prst="wedgeRectCallout">
            <a:avLst>
              <a:gd name="adj1" fmla="val -68398"/>
              <a:gd name="adj2" fmla="val -14574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zh-CN" altLang="en-US" sz="2400">
                <a:ea typeface="隶书"/>
                <a:cs typeface="隶书"/>
              </a:rPr>
              <a:t>变量必须</a:t>
            </a:r>
            <a:r>
              <a:rPr kumimoji="1" lang="zh-CN" altLang="en-US" sz="2400">
                <a:solidFill>
                  <a:srgbClr val="FF9900"/>
                </a:solidFill>
                <a:ea typeface="隶书"/>
                <a:cs typeface="隶书"/>
              </a:rPr>
              <a:t>声明过</a:t>
            </a:r>
            <a:endParaRPr kumimoji="1" lang="zh-CN" altLang="en-US" sz="2400">
              <a:ea typeface="隶书"/>
              <a:cs typeface="隶书"/>
            </a:endParaRPr>
          </a:p>
          <a:p>
            <a:r>
              <a:rPr kumimoji="1" lang="zh-CN" altLang="en-US" sz="2400">
                <a:solidFill>
                  <a:srgbClr val="339933"/>
                </a:solidFill>
                <a:ea typeface="隶书"/>
                <a:cs typeface="隶书"/>
              </a:rPr>
              <a:t>类型</a:t>
            </a:r>
            <a:r>
              <a:rPr kumimoji="1" lang="zh-CN" altLang="en-US" sz="2400">
                <a:ea typeface="隶书"/>
                <a:cs typeface="隶书"/>
              </a:rPr>
              <a:t>应一致</a:t>
            </a:r>
            <a:endParaRPr kumimoji="1" lang="zh-CN" altLang="en-US" sz="240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276600" y="3368675"/>
            <a:ext cx="4521200" cy="860425"/>
            <a:chOff x="411" y="1769"/>
            <a:chExt cx="3043" cy="542"/>
          </a:xfrm>
        </p:grpSpPr>
        <p:sp>
          <p:nvSpPr>
            <p:cNvPr id="31756" name="Text Box 8"/>
            <p:cNvSpPr txBox="1">
              <a:spLocks noChangeArrowheads="1"/>
            </p:cNvSpPr>
            <p:nvPr/>
          </p:nvSpPr>
          <p:spPr bwMode="auto">
            <a:xfrm>
              <a:off x="411" y="1769"/>
              <a:ext cx="3043" cy="542"/>
            </a:xfrm>
            <a:prstGeom prst="rect">
              <a:avLst/>
            </a:prstGeom>
            <a:noFill/>
            <a:ln w="38100">
              <a:solidFill>
                <a:srgbClr val="FF9900"/>
              </a:solidFill>
              <a:miter lim="800000"/>
              <a:headEnd type="none" w="lg" len="lg"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kumimoji="1" lang="zh-CN" altLang="en-US" sz="2400">
                  <a:latin typeface="隶书"/>
                  <a:ea typeface="隶书"/>
                  <a:cs typeface="隶书"/>
                </a:rPr>
                <a:t>例</a:t>
              </a:r>
              <a:r>
                <a:rPr kumimoji="1" lang="zh-CN" altLang="en-US" sz="2400"/>
                <a:t>          </a:t>
              </a:r>
              <a:r>
                <a:rPr kumimoji="1" lang="en-US" altLang="zh-CN" sz="2400"/>
                <a:t>int   *p=</a:t>
              </a:r>
              <a:r>
                <a:rPr kumimoji="1" lang="en-US" altLang="zh-CN" sz="2400">
                  <a:solidFill>
                    <a:schemeClr val="accent2"/>
                  </a:solidFill>
                </a:rPr>
                <a:t>&amp;i</a:t>
              </a:r>
              <a:r>
                <a:rPr kumimoji="1" lang="en-US" altLang="zh-CN" sz="2400"/>
                <a:t>;</a:t>
              </a:r>
            </a:p>
            <a:p>
              <a:r>
                <a:rPr kumimoji="1" lang="en-US" altLang="zh-CN" sz="2400"/>
                <a:t>              </a:t>
              </a:r>
              <a:r>
                <a:rPr kumimoji="1" lang="en-US" altLang="zh-CN" sz="2400">
                  <a:ea typeface="隶书"/>
                  <a:cs typeface="隶书"/>
                </a:rPr>
                <a:t>int</a:t>
              </a:r>
              <a:r>
                <a:rPr kumimoji="1" lang="en-US" altLang="zh-CN" sz="2400"/>
                <a:t> i;</a:t>
              </a:r>
            </a:p>
          </p:txBody>
        </p:sp>
        <p:sp>
          <p:nvSpPr>
            <p:cNvPr id="31757" name="Line 9"/>
            <p:cNvSpPr>
              <a:spLocks noChangeShapeType="1"/>
            </p:cNvSpPr>
            <p:nvPr/>
          </p:nvSpPr>
          <p:spPr bwMode="auto">
            <a:xfrm flipH="1">
              <a:off x="3024" y="2028"/>
              <a:ext cx="192" cy="20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58" name="Line 10"/>
            <p:cNvSpPr>
              <a:spLocks noChangeShapeType="1"/>
            </p:cNvSpPr>
            <p:nvPr/>
          </p:nvSpPr>
          <p:spPr bwMode="auto">
            <a:xfrm>
              <a:off x="3048" y="2052"/>
              <a:ext cx="168" cy="16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533400" y="3349625"/>
            <a:ext cx="2411413" cy="122555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zh-CN" altLang="en-US" sz="2400">
                <a:latin typeface="隶书"/>
                <a:ea typeface="隶书"/>
                <a:cs typeface="隶书"/>
              </a:rPr>
              <a:t>例   </a:t>
            </a:r>
            <a:r>
              <a:rPr kumimoji="1" lang="en-US" altLang="zh-CN" sz="2400">
                <a:ea typeface="隶书"/>
                <a:cs typeface="隶书"/>
              </a:rPr>
              <a:t>int</a:t>
            </a:r>
            <a:r>
              <a:rPr kumimoji="1" lang="en-US" altLang="zh-CN" sz="2400"/>
              <a:t> i;</a:t>
            </a:r>
          </a:p>
          <a:p>
            <a:r>
              <a:rPr kumimoji="1" lang="en-US" altLang="zh-CN" sz="2400"/>
              <a:t>          int   *p=</a:t>
            </a:r>
            <a:r>
              <a:rPr kumimoji="1" lang="en-US" altLang="zh-CN" sz="2400">
                <a:solidFill>
                  <a:schemeClr val="accent2"/>
                </a:solidFill>
              </a:rPr>
              <a:t>&amp;i</a:t>
            </a:r>
            <a:r>
              <a:rPr kumimoji="1" lang="en-US" altLang="zh-CN" sz="2400"/>
              <a:t>;</a:t>
            </a:r>
          </a:p>
          <a:p>
            <a:r>
              <a:rPr kumimoji="1" lang="en-US" altLang="zh-CN" sz="2400"/>
              <a:t>          int   *q=</a:t>
            </a:r>
            <a:r>
              <a:rPr kumimoji="1" lang="en-US" altLang="zh-CN" sz="2400">
                <a:solidFill>
                  <a:srgbClr val="339933"/>
                </a:solidFill>
              </a:rPr>
              <a:t>p</a:t>
            </a:r>
            <a:r>
              <a:rPr kumimoji="1" lang="en-US" altLang="zh-CN" sz="2400"/>
              <a:t>;</a:t>
            </a:r>
          </a:p>
        </p:txBody>
      </p:sp>
      <p:sp>
        <p:nvSpPr>
          <p:cNvPr id="20" name="AutoShape 13"/>
          <p:cNvSpPr>
            <a:spLocks noChangeArrowheads="1"/>
          </p:cNvSpPr>
          <p:nvPr/>
        </p:nvSpPr>
        <p:spPr bwMode="auto">
          <a:xfrm>
            <a:off x="4124325" y="4310063"/>
            <a:ext cx="3876675" cy="495300"/>
          </a:xfrm>
          <a:prstGeom prst="wedgeRectCallout">
            <a:avLst>
              <a:gd name="adj1" fmla="val -79648"/>
              <a:gd name="adj2" fmla="val -42306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kumimoji="1" lang="zh-CN" altLang="en-US" sz="2400">
                <a:ea typeface="隶书"/>
                <a:cs typeface="隶书"/>
              </a:rPr>
              <a:t>用已初始化指针变量作初值</a:t>
            </a:r>
            <a:endParaRPr kumimoji="1" lang="zh-CN" altLang="en-US" sz="2400"/>
          </a:p>
        </p:txBody>
      </p:sp>
      <p:sp>
        <p:nvSpPr>
          <p:cNvPr id="23" name="圆角矩形 22"/>
          <p:cNvSpPr/>
          <p:nvPr/>
        </p:nvSpPr>
        <p:spPr>
          <a:xfrm>
            <a:off x="533400" y="1143000"/>
            <a:ext cx="1828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指针变量初始化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5" autoUpdateAnimBg="0"/>
      <p:bldP spid="12" grpId="0" animBg="1" autoUpdateAnimBg="0"/>
      <p:bldP spid="13" grpId="0" animBg="1"/>
      <p:bldP spid="14" grpId="0" animBg="1"/>
      <p:bldP spid="14" grpId="1" animBg="1"/>
      <p:bldP spid="19" grpId="0" animBg="1" autoUpdateAnimBg="0"/>
      <p:bldP spid="20" grpId="0" animBg="1" autoUpdateAnimBg="0"/>
      <p:bldP spid="2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指针</a:t>
            </a:r>
          </a:p>
        </p:txBody>
      </p:sp>
      <p:sp>
        <p:nvSpPr>
          <p:cNvPr id="450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ym typeface="Wingdings" pitchFamily="2" charset="2"/>
              </a:rPr>
              <a:t>2.1   </a:t>
            </a:r>
            <a:r>
              <a:rPr lang="zh-CN" altLang="en-US" dirty="0" smtClean="0">
                <a:sym typeface="Wingdings" pitchFamily="2" charset="2"/>
              </a:rPr>
              <a:t>指针概念与指针变量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2.2   </a:t>
            </a:r>
            <a:r>
              <a:rPr lang="zh-CN" altLang="en-US" dirty="0" smtClean="0">
                <a:sym typeface="Wingdings" pitchFamily="2" charset="2"/>
              </a:rPr>
              <a:t>取址与取值运算符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2.3  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指针与一维数组</a:t>
            </a:r>
            <a:endParaRPr lang="en-US" altLang="zh-CN" dirty="0" smtClean="0">
              <a:solidFill>
                <a:srgbClr val="FF0000"/>
              </a:solidFill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2.4  </a:t>
            </a:r>
            <a:r>
              <a:rPr lang="zh-CN" altLang="en-US" dirty="0" smtClean="0">
                <a:sym typeface="Wingdings" pitchFamily="2" charset="2"/>
              </a:rPr>
              <a:t>指针与字符串</a:t>
            </a:r>
            <a:endParaRPr lang="en-US" altLang="zh-CN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2.5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指针与一维数组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76263" y="1635125"/>
            <a:ext cx="8531225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zh-CN" altLang="en-US" sz="2400" kern="0" dirty="0">
                <a:latin typeface="+mn-lt"/>
              </a:rPr>
              <a:t>指向数组元素的指针变量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2444750"/>
            <a:ext cx="53340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kumimoji="1" lang="zh-CN" altLang="en-US" sz="2400"/>
              <a:t>例   </a:t>
            </a:r>
            <a:r>
              <a:rPr kumimoji="1" lang="en-US" altLang="zh-CN" sz="2400"/>
              <a:t>int   array[11];</a:t>
            </a:r>
          </a:p>
          <a:p>
            <a:pPr eaLnBrk="0" hangingPunct="0"/>
            <a:endParaRPr kumimoji="1" lang="en-US" altLang="zh-CN" sz="2400"/>
          </a:p>
          <a:p>
            <a:pPr eaLnBrk="0" hangingPunct="0"/>
            <a:r>
              <a:rPr kumimoji="1" lang="en-US" altLang="zh-CN" sz="2400"/>
              <a:t>       int*   p; </a:t>
            </a:r>
            <a:r>
              <a:rPr kumimoji="1" lang="en-US" altLang="zh-CN" sz="2400">
                <a:solidFill>
                  <a:schemeClr val="tx2"/>
                </a:solidFill>
              </a:rPr>
              <a:t>p=&amp;array[0];</a:t>
            </a:r>
            <a:r>
              <a:rPr kumimoji="1" lang="en-US" altLang="zh-CN" sz="2400"/>
              <a:t>  //</a:t>
            </a:r>
            <a:r>
              <a:rPr kumimoji="1" lang="en-US" altLang="zh-CN" sz="2400">
                <a:sym typeface="Symbol" pitchFamily="18" charset="2"/>
              </a:rPr>
              <a:t></a:t>
            </a:r>
            <a:r>
              <a:rPr kumimoji="1" lang="en-US" altLang="zh-CN" sz="2400">
                <a:solidFill>
                  <a:schemeClr val="tx2"/>
                </a:solidFill>
                <a:sym typeface="Symbol" pitchFamily="18" charset="2"/>
              </a:rPr>
              <a:t>p=array;</a:t>
            </a:r>
            <a:endParaRPr kumimoji="1" lang="en-US" altLang="zh-CN" sz="2400">
              <a:sym typeface="Symbol" pitchFamily="18" charset="2"/>
            </a:endParaRPr>
          </a:p>
          <a:p>
            <a:pPr eaLnBrk="0" hangingPunct="0"/>
            <a:r>
              <a:rPr kumimoji="1" lang="zh-CN" altLang="zh-CN" sz="2400">
                <a:sym typeface="Symbol" pitchFamily="18" charset="2"/>
              </a:rPr>
              <a:t>或   </a:t>
            </a:r>
            <a:r>
              <a:rPr kumimoji="1" lang="en-US" altLang="zh-CN" sz="2400">
                <a:sym typeface="Symbol" pitchFamily="18" charset="2"/>
              </a:rPr>
              <a:t>int*   p=&amp;array[0];</a:t>
            </a:r>
          </a:p>
          <a:p>
            <a:pPr eaLnBrk="0" hangingPunct="0"/>
            <a:r>
              <a:rPr kumimoji="1" lang="zh-CN" altLang="en-US" sz="2400">
                <a:sym typeface="Symbol" pitchFamily="18" charset="2"/>
              </a:rPr>
              <a:t>或   </a:t>
            </a:r>
            <a:r>
              <a:rPr kumimoji="1" lang="en-US" altLang="zh-CN" sz="2400">
                <a:sym typeface="Symbol" pitchFamily="18" charset="2"/>
              </a:rPr>
              <a:t>int*   p=array;</a:t>
            </a:r>
            <a:endParaRPr kumimoji="1" lang="en-US" altLang="zh-CN" sz="2400"/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5410200" y="2209800"/>
            <a:ext cx="3697288" cy="4038600"/>
            <a:chOff x="3295" y="492"/>
            <a:chExt cx="2150" cy="2376"/>
          </a:xfrm>
        </p:grpSpPr>
        <p:grpSp>
          <p:nvGrpSpPr>
            <p:cNvPr id="5" name="Group 70"/>
            <p:cNvGrpSpPr>
              <a:grpSpLocks/>
            </p:cNvGrpSpPr>
            <p:nvPr/>
          </p:nvGrpSpPr>
          <p:grpSpPr bwMode="auto">
            <a:xfrm>
              <a:off x="3451" y="492"/>
              <a:ext cx="1609" cy="2376"/>
              <a:chOff x="3451" y="492"/>
              <a:chExt cx="1609" cy="2376"/>
            </a:xfrm>
          </p:grpSpPr>
          <p:grpSp>
            <p:nvGrpSpPr>
              <p:cNvPr id="6" name="Group 59"/>
              <p:cNvGrpSpPr>
                <a:grpSpLocks/>
              </p:cNvGrpSpPr>
              <p:nvPr/>
            </p:nvGrpSpPr>
            <p:grpSpPr bwMode="auto">
              <a:xfrm>
                <a:off x="4124" y="492"/>
                <a:ext cx="936" cy="2376"/>
                <a:chOff x="4028" y="444"/>
                <a:chExt cx="936" cy="2376"/>
              </a:xfrm>
            </p:grpSpPr>
            <p:sp>
              <p:nvSpPr>
                <p:cNvPr id="46116" name="AutoShape 8"/>
                <p:cNvSpPr>
                  <a:spLocks noChangeArrowheads="1"/>
                </p:cNvSpPr>
                <p:nvPr/>
              </p:nvSpPr>
              <p:spPr bwMode="auto">
                <a:xfrm>
                  <a:off x="4028" y="444"/>
                  <a:ext cx="936" cy="2376"/>
                </a:xfrm>
                <a:prstGeom prst="foldedCorner">
                  <a:avLst>
                    <a:gd name="adj" fmla="val 13745"/>
                  </a:avLst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kumimoji="1" lang="zh-CN" altLang="zh-CN" sz="2400">
                    <a:solidFill>
                      <a:srgbClr val="0000FF"/>
                    </a:solidFill>
                    <a:ea typeface="隶书"/>
                    <a:cs typeface="隶书"/>
                  </a:endParaRPr>
                </a:p>
              </p:txBody>
            </p:sp>
            <p:sp>
              <p:nvSpPr>
                <p:cNvPr id="46117" name="Line 9"/>
                <p:cNvSpPr>
                  <a:spLocks noChangeShapeType="1"/>
                </p:cNvSpPr>
                <p:nvPr/>
              </p:nvSpPr>
              <p:spPr bwMode="auto">
                <a:xfrm>
                  <a:off x="4032" y="756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18" name="Line 10"/>
                <p:cNvSpPr>
                  <a:spLocks noChangeShapeType="1"/>
                </p:cNvSpPr>
                <p:nvPr/>
              </p:nvSpPr>
              <p:spPr bwMode="auto">
                <a:xfrm>
                  <a:off x="4032" y="984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19" name="Line 11"/>
                <p:cNvSpPr>
                  <a:spLocks noChangeShapeType="1"/>
                </p:cNvSpPr>
                <p:nvPr/>
              </p:nvSpPr>
              <p:spPr bwMode="auto">
                <a:xfrm>
                  <a:off x="4032" y="121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20" name="Line 12"/>
                <p:cNvSpPr>
                  <a:spLocks noChangeShapeType="1"/>
                </p:cNvSpPr>
                <p:nvPr/>
              </p:nvSpPr>
              <p:spPr bwMode="auto">
                <a:xfrm>
                  <a:off x="4032" y="1440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21" name="Line 13"/>
                <p:cNvSpPr>
                  <a:spLocks noChangeShapeType="1"/>
                </p:cNvSpPr>
                <p:nvPr/>
              </p:nvSpPr>
              <p:spPr bwMode="auto">
                <a:xfrm>
                  <a:off x="4032" y="1668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22" name="Line 14"/>
                <p:cNvSpPr>
                  <a:spLocks noChangeShapeType="1"/>
                </p:cNvSpPr>
                <p:nvPr/>
              </p:nvSpPr>
              <p:spPr bwMode="auto">
                <a:xfrm>
                  <a:off x="4032" y="1896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23" name="Line 15"/>
                <p:cNvSpPr>
                  <a:spLocks noChangeShapeType="1"/>
                </p:cNvSpPr>
                <p:nvPr/>
              </p:nvSpPr>
              <p:spPr bwMode="auto">
                <a:xfrm>
                  <a:off x="4032" y="2124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24" name="Line 16"/>
                <p:cNvSpPr>
                  <a:spLocks noChangeShapeType="1"/>
                </p:cNvSpPr>
                <p:nvPr/>
              </p:nvSpPr>
              <p:spPr bwMode="auto">
                <a:xfrm>
                  <a:off x="4032" y="235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25" name="Line 48"/>
                <p:cNvSpPr>
                  <a:spLocks noChangeShapeType="1"/>
                </p:cNvSpPr>
                <p:nvPr/>
              </p:nvSpPr>
              <p:spPr bwMode="auto">
                <a:xfrm>
                  <a:off x="4608" y="1440"/>
                  <a:ext cx="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50"/>
              <p:cNvGrpSpPr>
                <a:grpSpLocks/>
              </p:cNvGrpSpPr>
              <p:nvPr/>
            </p:nvGrpSpPr>
            <p:grpSpPr bwMode="auto">
              <a:xfrm>
                <a:off x="4128" y="912"/>
                <a:ext cx="60" cy="1368"/>
                <a:chOff x="4032" y="864"/>
                <a:chExt cx="60" cy="1368"/>
              </a:xfrm>
            </p:grpSpPr>
            <p:sp>
              <p:nvSpPr>
                <p:cNvPr id="46109" name="Line 42"/>
                <p:cNvSpPr>
                  <a:spLocks noChangeShapeType="1"/>
                </p:cNvSpPr>
                <p:nvPr/>
              </p:nvSpPr>
              <p:spPr bwMode="auto">
                <a:xfrm>
                  <a:off x="4032" y="86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10" name="Line 43"/>
                <p:cNvSpPr>
                  <a:spLocks noChangeShapeType="1"/>
                </p:cNvSpPr>
                <p:nvPr/>
              </p:nvSpPr>
              <p:spPr bwMode="auto">
                <a:xfrm>
                  <a:off x="4032" y="1320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11" name="Line 44"/>
                <p:cNvSpPr>
                  <a:spLocks noChangeShapeType="1"/>
                </p:cNvSpPr>
                <p:nvPr/>
              </p:nvSpPr>
              <p:spPr bwMode="auto">
                <a:xfrm>
                  <a:off x="4032" y="154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12" name="Line 45"/>
                <p:cNvSpPr>
                  <a:spLocks noChangeShapeType="1"/>
                </p:cNvSpPr>
                <p:nvPr/>
              </p:nvSpPr>
              <p:spPr bwMode="auto">
                <a:xfrm>
                  <a:off x="4032" y="1776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13" name="Line 46"/>
                <p:cNvSpPr>
                  <a:spLocks noChangeShapeType="1"/>
                </p:cNvSpPr>
                <p:nvPr/>
              </p:nvSpPr>
              <p:spPr bwMode="auto">
                <a:xfrm>
                  <a:off x="4032" y="200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14" name="Line 47"/>
                <p:cNvSpPr>
                  <a:spLocks noChangeShapeType="1"/>
                </p:cNvSpPr>
                <p:nvPr/>
              </p:nvSpPr>
              <p:spPr bwMode="auto">
                <a:xfrm>
                  <a:off x="4032" y="22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15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109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51"/>
              <p:cNvGrpSpPr>
                <a:grpSpLocks/>
              </p:cNvGrpSpPr>
              <p:nvPr/>
            </p:nvGrpSpPr>
            <p:grpSpPr bwMode="auto">
              <a:xfrm>
                <a:off x="4992" y="924"/>
                <a:ext cx="60" cy="1368"/>
                <a:chOff x="4032" y="864"/>
                <a:chExt cx="60" cy="1368"/>
              </a:xfrm>
            </p:grpSpPr>
            <p:sp>
              <p:nvSpPr>
                <p:cNvPr id="46102" name="Line 52"/>
                <p:cNvSpPr>
                  <a:spLocks noChangeShapeType="1"/>
                </p:cNvSpPr>
                <p:nvPr/>
              </p:nvSpPr>
              <p:spPr bwMode="auto">
                <a:xfrm>
                  <a:off x="4032" y="86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03" name="Line 53"/>
                <p:cNvSpPr>
                  <a:spLocks noChangeShapeType="1"/>
                </p:cNvSpPr>
                <p:nvPr/>
              </p:nvSpPr>
              <p:spPr bwMode="auto">
                <a:xfrm>
                  <a:off x="4032" y="1320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04" name="Line 54"/>
                <p:cNvSpPr>
                  <a:spLocks noChangeShapeType="1"/>
                </p:cNvSpPr>
                <p:nvPr/>
              </p:nvSpPr>
              <p:spPr bwMode="auto">
                <a:xfrm>
                  <a:off x="4032" y="154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05" name="Line 55"/>
                <p:cNvSpPr>
                  <a:spLocks noChangeShapeType="1"/>
                </p:cNvSpPr>
                <p:nvPr/>
              </p:nvSpPr>
              <p:spPr bwMode="auto">
                <a:xfrm>
                  <a:off x="4032" y="1776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06" name="Line 56"/>
                <p:cNvSpPr>
                  <a:spLocks noChangeShapeType="1"/>
                </p:cNvSpPr>
                <p:nvPr/>
              </p:nvSpPr>
              <p:spPr bwMode="auto">
                <a:xfrm>
                  <a:off x="4032" y="200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07" name="Line 57"/>
                <p:cNvSpPr>
                  <a:spLocks noChangeShapeType="1"/>
                </p:cNvSpPr>
                <p:nvPr/>
              </p:nvSpPr>
              <p:spPr bwMode="auto">
                <a:xfrm>
                  <a:off x="4032" y="22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108" name="Line 58"/>
                <p:cNvSpPr>
                  <a:spLocks noChangeShapeType="1"/>
                </p:cNvSpPr>
                <p:nvPr/>
              </p:nvSpPr>
              <p:spPr bwMode="auto">
                <a:xfrm>
                  <a:off x="4032" y="109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6096" name="Text Box 61"/>
              <p:cNvSpPr txBox="1">
                <a:spLocks noChangeArrowheads="1"/>
              </p:cNvSpPr>
              <p:nvPr/>
            </p:nvSpPr>
            <p:spPr bwMode="auto">
              <a:xfrm>
                <a:off x="3451" y="756"/>
                <a:ext cx="73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kumimoji="1" lang="en-US" altLang="zh-CN" sz="2400">
                    <a:ea typeface="隶书"/>
                    <a:cs typeface="隶书"/>
                  </a:rPr>
                  <a:t>array[0]</a:t>
                </a:r>
              </a:p>
            </p:txBody>
          </p:sp>
          <p:sp>
            <p:nvSpPr>
              <p:cNvPr id="46097" name="Text Box 62"/>
              <p:cNvSpPr txBox="1">
                <a:spLocks noChangeArrowheads="1"/>
              </p:cNvSpPr>
              <p:nvPr/>
            </p:nvSpPr>
            <p:spPr bwMode="auto">
              <a:xfrm>
                <a:off x="3451" y="982"/>
                <a:ext cx="73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kumimoji="1" lang="en-US" altLang="zh-CN" sz="2400">
                    <a:ea typeface="隶书"/>
                    <a:cs typeface="隶书"/>
                  </a:rPr>
                  <a:t>array[1]</a:t>
                </a:r>
              </a:p>
            </p:txBody>
          </p:sp>
          <p:sp>
            <p:nvSpPr>
              <p:cNvPr id="46098" name="Text Box 63"/>
              <p:cNvSpPr txBox="1">
                <a:spLocks noChangeArrowheads="1"/>
              </p:cNvSpPr>
              <p:nvPr/>
            </p:nvSpPr>
            <p:spPr bwMode="auto">
              <a:xfrm>
                <a:off x="3451" y="1208"/>
                <a:ext cx="73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kumimoji="1" lang="en-US" altLang="zh-CN" sz="2400">
                    <a:ea typeface="隶书"/>
                    <a:cs typeface="隶书"/>
                  </a:rPr>
                  <a:t>array[2]</a:t>
                </a:r>
              </a:p>
            </p:txBody>
          </p:sp>
          <p:sp>
            <p:nvSpPr>
              <p:cNvPr id="46099" name="Text Box 64"/>
              <p:cNvSpPr txBox="1">
                <a:spLocks noChangeArrowheads="1"/>
              </p:cNvSpPr>
              <p:nvPr/>
            </p:nvSpPr>
            <p:spPr bwMode="auto">
              <a:xfrm>
                <a:off x="3451" y="1434"/>
                <a:ext cx="73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kumimoji="1" lang="en-US" altLang="zh-CN" sz="2400">
                    <a:ea typeface="隶书"/>
                    <a:cs typeface="隶书"/>
                  </a:rPr>
                  <a:t>array[3]</a:t>
                </a:r>
              </a:p>
            </p:txBody>
          </p:sp>
          <p:sp>
            <p:nvSpPr>
              <p:cNvPr id="46100" name="Text Box 67"/>
              <p:cNvSpPr txBox="1">
                <a:spLocks noChangeArrowheads="1"/>
              </p:cNvSpPr>
              <p:nvPr/>
            </p:nvSpPr>
            <p:spPr bwMode="auto">
              <a:xfrm>
                <a:off x="3451" y="1896"/>
                <a:ext cx="73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r>
                  <a:rPr kumimoji="1" lang="en-US" altLang="zh-CN" sz="2400">
                    <a:ea typeface="隶书"/>
                    <a:cs typeface="隶书"/>
                  </a:rPr>
                  <a:t>array[9]</a:t>
                </a:r>
              </a:p>
            </p:txBody>
          </p:sp>
          <p:sp>
            <p:nvSpPr>
              <p:cNvPr id="46101" name="Text Box 68"/>
              <p:cNvSpPr txBox="1">
                <a:spLocks noChangeArrowheads="1"/>
              </p:cNvSpPr>
              <p:nvPr/>
            </p:nvSpPr>
            <p:spPr bwMode="auto">
              <a:xfrm>
                <a:off x="4448" y="1759"/>
                <a:ext cx="344" cy="202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vert="eaVert" wrap="none" lIns="90000" tIns="46800" rIns="90000" bIns="46800" anchor="ctr">
                <a:spAutoFit/>
              </a:bodyPr>
              <a:lstStyle/>
              <a:p>
                <a:r>
                  <a:rPr kumimoji="1" lang="en-US" altLang="zh-CN" sz="2400">
                    <a:ea typeface="隶书"/>
                    <a:cs typeface="隶书"/>
                  </a:rPr>
                  <a:t>...</a:t>
                </a:r>
              </a:p>
            </p:txBody>
          </p:sp>
        </p:grpSp>
        <p:sp>
          <p:nvSpPr>
            <p:cNvPr id="46088" name="Text Box 71"/>
            <p:cNvSpPr txBox="1">
              <a:spLocks noChangeArrowheads="1"/>
            </p:cNvSpPr>
            <p:nvPr/>
          </p:nvSpPr>
          <p:spPr bwMode="auto">
            <a:xfrm>
              <a:off x="3295" y="2100"/>
              <a:ext cx="850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kumimoji="1" lang="zh-CN" altLang="en-US">
                  <a:ea typeface="隶书"/>
                  <a:cs typeface="隶书"/>
                </a:rPr>
                <a:t>整型指针</a:t>
              </a:r>
              <a:r>
                <a:rPr kumimoji="1" lang="en-US" altLang="zh-CN" sz="2400">
                  <a:solidFill>
                    <a:srgbClr val="0000FF"/>
                  </a:solidFill>
                  <a:ea typeface="隶书"/>
                  <a:cs typeface="隶书"/>
                </a:rPr>
                <a:t>p</a:t>
              </a:r>
              <a:endParaRPr kumimoji="1" lang="en-US" altLang="zh-CN" sz="2400">
                <a:ea typeface="隶书"/>
                <a:cs typeface="隶书"/>
              </a:endParaRPr>
            </a:p>
          </p:txBody>
        </p:sp>
        <p:sp>
          <p:nvSpPr>
            <p:cNvPr id="46089" name="Text Box 73"/>
            <p:cNvSpPr txBox="1">
              <a:spLocks noChangeArrowheads="1"/>
            </p:cNvSpPr>
            <p:nvPr/>
          </p:nvSpPr>
          <p:spPr bwMode="auto">
            <a:xfrm>
              <a:off x="4197" y="2143"/>
              <a:ext cx="752" cy="250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kumimoji="1" lang="en-US" altLang="zh-CN">
                  <a:solidFill>
                    <a:srgbClr val="336600"/>
                  </a:solidFill>
                  <a:ea typeface="隶书"/>
                  <a:cs typeface="隶书"/>
                </a:rPr>
                <a:t>&amp;array[0]</a:t>
              </a:r>
              <a:endParaRPr kumimoji="1" lang="en-US" altLang="zh-CN">
                <a:ea typeface="隶书"/>
                <a:cs typeface="隶书"/>
              </a:endParaRPr>
            </a:p>
          </p:txBody>
        </p:sp>
        <p:grpSp>
          <p:nvGrpSpPr>
            <p:cNvPr id="9" name="Group 76"/>
            <p:cNvGrpSpPr>
              <a:grpSpLocks/>
            </p:cNvGrpSpPr>
            <p:nvPr/>
          </p:nvGrpSpPr>
          <p:grpSpPr bwMode="auto">
            <a:xfrm>
              <a:off x="5028" y="648"/>
              <a:ext cx="417" cy="288"/>
              <a:chOff x="5028" y="648"/>
              <a:chExt cx="417" cy="288"/>
            </a:xfrm>
          </p:grpSpPr>
          <p:sp>
            <p:nvSpPr>
              <p:cNvPr id="46091" name="Line 74"/>
              <p:cNvSpPr>
                <a:spLocks noChangeShapeType="1"/>
              </p:cNvSpPr>
              <p:nvPr/>
            </p:nvSpPr>
            <p:spPr bwMode="auto">
              <a:xfrm flipH="1">
                <a:off x="5028" y="804"/>
                <a:ext cx="26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lg" len="lg"/>
                <a:tailEnd type="triangle" w="med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092" name="Text Box 75"/>
              <p:cNvSpPr txBox="1">
                <a:spLocks noChangeArrowheads="1"/>
              </p:cNvSpPr>
              <p:nvPr/>
            </p:nvSpPr>
            <p:spPr bwMode="auto">
              <a:xfrm>
                <a:off x="5235" y="648"/>
                <a:ext cx="210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0000FF"/>
                    </a:solidFill>
                    <a:ea typeface="隶书"/>
                    <a:cs typeface="隶书"/>
                  </a:rPr>
                  <a:t>p</a:t>
                </a:r>
                <a:endParaRPr kumimoji="1" lang="en-US" altLang="zh-CN" sz="2400">
                  <a:ea typeface="隶书"/>
                  <a:cs typeface="隶书"/>
                </a:endParaRPr>
              </a:p>
            </p:txBody>
          </p:sp>
        </p:grpSp>
      </p:grpSp>
      <p:sp>
        <p:nvSpPr>
          <p:cNvPr id="45" name="Rectangle 78"/>
          <p:cNvSpPr>
            <a:spLocks noChangeArrowheads="1"/>
          </p:cNvSpPr>
          <p:nvPr/>
        </p:nvSpPr>
        <p:spPr bwMode="auto">
          <a:xfrm>
            <a:off x="304800" y="4949825"/>
            <a:ext cx="5105400" cy="46355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zh-CN" altLang="en-US" sz="2400">
                <a:solidFill>
                  <a:srgbClr val="0000FF"/>
                </a:solidFill>
                <a:ea typeface="隶书"/>
                <a:cs typeface="隶书"/>
              </a:rPr>
              <a:t>数组名</a:t>
            </a:r>
            <a:r>
              <a:rPr kumimoji="1" lang="zh-CN" altLang="en-US" sz="2400">
                <a:ea typeface="隶书"/>
                <a:cs typeface="隶书"/>
              </a:rPr>
              <a:t>是表示</a:t>
            </a:r>
            <a:r>
              <a:rPr kumimoji="1" lang="zh-CN" altLang="en-US" sz="2400">
                <a:solidFill>
                  <a:srgbClr val="00B050"/>
                </a:solidFill>
                <a:ea typeface="隶书"/>
                <a:cs typeface="隶书"/>
              </a:rPr>
              <a:t>数组首地址</a:t>
            </a:r>
            <a:r>
              <a:rPr kumimoji="1" lang="zh-CN" altLang="en-US" sz="2400">
                <a:ea typeface="隶书"/>
                <a:cs typeface="隶书"/>
              </a:rPr>
              <a:t>的</a:t>
            </a:r>
            <a:r>
              <a:rPr kumimoji="1" lang="zh-CN" altLang="en-US" sz="2400">
                <a:solidFill>
                  <a:srgbClr val="FF3300"/>
                </a:solidFill>
                <a:ea typeface="隶书"/>
                <a:cs typeface="隶书"/>
              </a:rPr>
              <a:t>地址常量</a:t>
            </a:r>
            <a:endParaRPr kumimoji="1" lang="zh-CN" altLang="en-US" sz="2400">
              <a:ea typeface="隶书"/>
              <a:cs typeface="隶书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33400" y="1143000"/>
            <a:ext cx="1828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指针数组的指针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/>
      <p:bldP spid="4" grpId="0" autoUpdateAnimBg="0"/>
      <p:bldP spid="45" grpId="0" animBg="1"/>
      <p:bldP spid="4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2.5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指针与一维数组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23888" y="1949450"/>
            <a:ext cx="8177212" cy="391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>
                <a:latin typeface="Verdana" pitchFamily="34" charset="0"/>
              </a:rPr>
              <a:t>已知</a:t>
            </a:r>
            <a:r>
              <a:rPr lang="en-US" altLang="zh-CN">
                <a:latin typeface="Verdana" pitchFamily="34" charset="0"/>
              </a:rPr>
              <a:t>int  *p   </a:t>
            </a:r>
            <a:r>
              <a:rPr lang="zh-CN" altLang="en-US">
                <a:latin typeface="Verdana" pitchFamily="34" charset="0"/>
              </a:rPr>
              <a:t>与  </a:t>
            </a:r>
            <a:r>
              <a:rPr lang="en-US" altLang="zh-CN">
                <a:latin typeface="Verdana" pitchFamily="34" charset="0"/>
              </a:rPr>
              <a:t>int  arr[11] ,</a:t>
            </a:r>
            <a:r>
              <a:rPr lang="zh-CN" altLang="en-US">
                <a:latin typeface="Verdana" pitchFamily="34" charset="0"/>
              </a:rPr>
              <a:t>则有如下运算</a:t>
            </a:r>
          </a:p>
          <a:p>
            <a:pPr marL="1371600" lvl="2" indent="-4572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zh-CN">
                <a:latin typeface="Verdana" pitchFamily="34" charset="0"/>
              </a:rPr>
              <a:t>数组名</a:t>
            </a:r>
            <a:r>
              <a:rPr lang="zh-CN" altLang="en-US">
                <a:latin typeface="Verdana" pitchFamily="34" charset="0"/>
              </a:rPr>
              <a:t>相当于</a:t>
            </a:r>
            <a:r>
              <a:rPr lang="zh-CN" altLang="zh-CN">
                <a:latin typeface="Verdana" pitchFamily="34" charset="0"/>
              </a:rPr>
              <a:t>是指针（地址）</a:t>
            </a:r>
            <a:r>
              <a:rPr lang="zh-CN" altLang="zh-CN">
                <a:solidFill>
                  <a:srgbClr val="0070C0"/>
                </a:solidFill>
                <a:latin typeface="Verdana" pitchFamily="34" charset="0"/>
              </a:rPr>
              <a:t>常量</a:t>
            </a:r>
          </a:p>
          <a:p>
            <a:pPr marL="533400" indent="-533400">
              <a:spcBef>
                <a:spcPct val="20000"/>
              </a:spcBef>
              <a:buSzPct val="80000"/>
              <a:buFont typeface="Arial" charset="0"/>
              <a:buAutoNum type="arabicPeriod"/>
            </a:pPr>
            <a:r>
              <a:rPr lang="en-US" altLang="zh-CN">
                <a:solidFill>
                  <a:srgbClr val="CC6600"/>
                </a:solidFill>
                <a:latin typeface="Verdana" pitchFamily="34" charset="0"/>
              </a:rPr>
              <a:t>p=arr;  </a:t>
            </a:r>
          </a:p>
          <a:p>
            <a:pPr marL="990600" lvl="1" indent="-533400">
              <a:spcBef>
                <a:spcPct val="20000"/>
              </a:spcBef>
              <a:buSzPct val="80000"/>
            </a:pPr>
            <a:r>
              <a:rPr lang="zh-CN" altLang="en-US">
                <a:latin typeface="Verdana" pitchFamily="34" charset="0"/>
              </a:rPr>
              <a:t>把</a:t>
            </a:r>
            <a:r>
              <a:rPr lang="zh-CN" altLang="zh-CN">
                <a:latin typeface="Verdana" pitchFamily="34" charset="0"/>
              </a:rPr>
              <a:t>数组</a:t>
            </a:r>
            <a:r>
              <a:rPr lang="zh-CN" altLang="en-US">
                <a:latin typeface="Verdana" pitchFamily="34" charset="0"/>
              </a:rPr>
              <a:t>的首地址赋给指针变量</a:t>
            </a:r>
          </a:p>
          <a:p>
            <a:pPr marL="533400" indent="-533400">
              <a:spcBef>
                <a:spcPct val="20000"/>
              </a:spcBef>
              <a:buSzPct val="80000"/>
              <a:buFont typeface="Arial" charset="0"/>
              <a:buAutoNum type="arabicPeriod"/>
            </a:pPr>
            <a:r>
              <a:rPr lang="en-US" altLang="zh-CN">
                <a:solidFill>
                  <a:srgbClr val="CC6600"/>
                </a:solidFill>
                <a:latin typeface="Verdana" pitchFamily="34" charset="0"/>
              </a:rPr>
              <a:t>arr[i] </a:t>
            </a:r>
            <a:r>
              <a:rPr lang="en-US" altLang="zh-CN">
                <a:solidFill>
                  <a:srgbClr val="0070C0"/>
                </a:solidFill>
                <a:latin typeface="Verdana" pitchFamily="34" charset="0"/>
                <a:sym typeface="Symbol" pitchFamily="18" charset="2"/>
              </a:rPr>
              <a:t></a:t>
            </a:r>
            <a:r>
              <a:rPr lang="en-US" altLang="zh-CN">
                <a:solidFill>
                  <a:srgbClr val="CC6600"/>
                </a:solidFill>
                <a:latin typeface="Verdana" pitchFamily="34" charset="0"/>
                <a:sym typeface="Symbol" pitchFamily="18" charset="2"/>
              </a:rPr>
              <a:t> *(</a:t>
            </a:r>
            <a:r>
              <a:rPr lang="en-US" altLang="zh-CN">
                <a:solidFill>
                  <a:srgbClr val="CC6600"/>
                </a:solidFill>
                <a:latin typeface="Verdana" pitchFamily="34" charset="0"/>
              </a:rPr>
              <a:t>p+i)</a:t>
            </a:r>
          </a:p>
          <a:p>
            <a:pPr marL="990600" lvl="1" indent="-533400">
              <a:spcBef>
                <a:spcPct val="20000"/>
              </a:spcBef>
              <a:buSzPct val="80000"/>
            </a:pPr>
            <a:r>
              <a:rPr lang="zh-CN" altLang="en-US">
                <a:latin typeface="Verdana" pitchFamily="34" charset="0"/>
              </a:rPr>
              <a:t>等效关系，都表示取数组的第</a:t>
            </a:r>
            <a:r>
              <a:rPr lang="en-US" altLang="zh-CN">
                <a:latin typeface="Verdana" pitchFamily="34" charset="0"/>
              </a:rPr>
              <a:t>i</a:t>
            </a:r>
            <a:r>
              <a:rPr lang="zh-CN" altLang="en-US">
                <a:latin typeface="Verdana" pitchFamily="34" charset="0"/>
              </a:rPr>
              <a:t>个元素</a:t>
            </a:r>
            <a:endParaRPr lang="en-US" altLang="zh-CN">
              <a:latin typeface="Verdana" pitchFamily="34" charset="0"/>
            </a:endParaRPr>
          </a:p>
          <a:p>
            <a:pPr marL="533400" indent="-533400">
              <a:spcBef>
                <a:spcPct val="20000"/>
              </a:spcBef>
              <a:buSzPct val="80000"/>
              <a:buFont typeface="Arial" charset="0"/>
              <a:buAutoNum type="arabicPeriod"/>
            </a:pPr>
            <a:r>
              <a:rPr lang="en-US" altLang="zh-CN">
                <a:solidFill>
                  <a:srgbClr val="CC6600"/>
                </a:solidFill>
                <a:latin typeface="Verdana" pitchFamily="34" charset="0"/>
              </a:rPr>
              <a:t>p[i] </a:t>
            </a:r>
            <a:r>
              <a:rPr lang="en-US" altLang="zh-CN">
                <a:solidFill>
                  <a:srgbClr val="0070C0"/>
                </a:solidFill>
                <a:latin typeface="Verdana" pitchFamily="34" charset="0"/>
                <a:sym typeface="Symbol" pitchFamily="18" charset="2"/>
              </a:rPr>
              <a:t></a:t>
            </a:r>
            <a:r>
              <a:rPr lang="en-US" altLang="zh-CN">
                <a:solidFill>
                  <a:srgbClr val="CC6600"/>
                </a:solidFill>
                <a:latin typeface="Verdana" pitchFamily="34" charset="0"/>
                <a:sym typeface="Symbol" pitchFamily="18" charset="2"/>
              </a:rPr>
              <a:t> *(</a:t>
            </a:r>
            <a:r>
              <a:rPr lang="en-US" altLang="zh-CN">
                <a:solidFill>
                  <a:srgbClr val="CC6600"/>
                </a:solidFill>
                <a:latin typeface="Verdana" pitchFamily="34" charset="0"/>
              </a:rPr>
              <a:t>arr+i)    </a:t>
            </a:r>
            <a:r>
              <a:rPr lang="en-US" altLang="zh-CN">
                <a:solidFill>
                  <a:srgbClr val="0070C0"/>
                </a:solidFill>
                <a:latin typeface="Verdana" pitchFamily="34" charset="0"/>
                <a:sym typeface="Symbol" pitchFamily="18" charset="2"/>
              </a:rPr>
              <a:t></a:t>
            </a:r>
            <a:r>
              <a:rPr lang="en-US" altLang="zh-CN">
                <a:solidFill>
                  <a:srgbClr val="CC6600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lang="en-US" altLang="zh-CN">
                <a:solidFill>
                  <a:srgbClr val="CC6600"/>
                </a:solidFill>
                <a:latin typeface="Verdana" pitchFamily="34" charset="0"/>
              </a:rPr>
              <a:t>arr[i] </a:t>
            </a:r>
          </a:p>
          <a:p>
            <a:pPr marL="990600" lvl="1" indent="-533400">
              <a:spcBef>
                <a:spcPct val="20000"/>
              </a:spcBef>
              <a:buSzPct val="80000"/>
            </a:pPr>
            <a:r>
              <a:rPr lang="zh-CN" altLang="en-US">
                <a:latin typeface="Verdana" pitchFamily="34" charset="0"/>
              </a:rPr>
              <a:t>把公式</a:t>
            </a:r>
            <a:r>
              <a:rPr lang="en-US" altLang="zh-CN">
                <a:latin typeface="Verdana" pitchFamily="34" charset="0"/>
              </a:rPr>
              <a:t>1</a:t>
            </a:r>
            <a:r>
              <a:rPr lang="zh-CN" altLang="en-US">
                <a:latin typeface="Verdana" pitchFamily="34" charset="0"/>
              </a:rPr>
              <a:t>代入公式</a:t>
            </a:r>
            <a:r>
              <a:rPr lang="en-US" altLang="zh-CN">
                <a:latin typeface="Verdana" pitchFamily="34" charset="0"/>
              </a:rPr>
              <a:t>2</a:t>
            </a:r>
            <a:r>
              <a:rPr lang="zh-CN" altLang="en-US">
                <a:latin typeface="Verdana" pitchFamily="34" charset="0"/>
              </a:rPr>
              <a:t>，则有上述完全等效的公式，并且与</a:t>
            </a:r>
            <a:r>
              <a:rPr lang="en-US" altLang="zh-CN">
                <a:latin typeface="Verdana" pitchFamily="34" charset="0"/>
              </a:rPr>
              <a:t>2</a:t>
            </a:r>
            <a:r>
              <a:rPr lang="zh-CN" altLang="en-US">
                <a:latin typeface="Verdana" pitchFamily="34" charset="0"/>
              </a:rPr>
              <a:t>完全相等</a:t>
            </a:r>
          </a:p>
          <a:p>
            <a:pPr marL="533400" indent="-533400">
              <a:spcBef>
                <a:spcPct val="20000"/>
              </a:spcBef>
              <a:buSzPct val="80000"/>
              <a:buFont typeface="Arial" charset="0"/>
              <a:buAutoNum type="arabicPeriod"/>
            </a:pPr>
            <a:r>
              <a:rPr lang="en-US" altLang="zh-CN">
                <a:solidFill>
                  <a:srgbClr val="CC6600"/>
                </a:solidFill>
                <a:latin typeface="Verdana" pitchFamily="34" charset="0"/>
              </a:rPr>
              <a:t>p+i </a:t>
            </a:r>
            <a:r>
              <a:rPr lang="en-US" altLang="zh-CN">
                <a:solidFill>
                  <a:srgbClr val="0070C0"/>
                </a:solidFill>
                <a:latin typeface="Verdana" pitchFamily="34" charset="0"/>
                <a:sym typeface="Symbol" pitchFamily="18" charset="2"/>
              </a:rPr>
              <a:t></a:t>
            </a:r>
            <a:r>
              <a:rPr lang="en-US" altLang="zh-CN">
                <a:solidFill>
                  <a:srgbClr val="CC6600"/>
                </a:solidFill>
                <a:latin typeface="Verdana" pitchFamily="34" charset="0"/>
                <a:sym typeface="Symbol" pitchFamily="18" charset="2"/>
              </a:rPr>
              <a:t>arr+i </a:t>
            </a:r>
            <a:r>
              <a:rPr lang="en-US" altLang="zh-CN">
                <a:solidFill>
                  <a:srgbClr val="0070C0"/>
                </a:solidFill>
                <a:latin typeface="Verdana" pitchFamily="34" charset="0"/>
                <a:sym typeface="Symbol" pitchFamily="18" charset="2"/>
              </a:rPr>
              <a:t></a:t>
            </a:r>
            <a:r>
              <a:rPr lang="en-US" altLang="zh-CN">
                <a:solidFill>
                  <a:srgbClr val="CC6600"/>
                </a:solidFill>
                <a:latin typeface="Verdana" pitchFamily="34" charset="0"/>
                <a:sym typeface="Symbol" pitchFamily="18" charset="2"/>
              </a:rPr>
              <a:t>&amp;arr[i]</a:t>
            </a:r>
          </a:p>
          <a:p>
            <a:pPr marL="990600" lvl="1" indent="-533400">
              <a:spcBef>
                <a:spcPct val="20000"/>
              </a:spcBef>
              <a:buSzPct val="80000"/>
            </a:pPr>
            <a:r>
              <a:rPr lang="zh-CN" altLang="en-US">
                <a:latin typeface="Verdana" pitchFamily="34" charset="0"/>
              </a:rPr>
              <a:t>指针表示法，表示数组第</a:t>
            </a:r>
            <a:r>
              <a:rPr lang="en-US" altLang="zh-CN">
                <a:latin typeface="Verdana" pitchFamily="34" charset="0"/>
              </a:rPr>
              <a:t>i</a:t>
            </a:r>
            <a:r>
              <a:rPr lang="zh-CN" altLang="en-US">
                <a:latin typeface="Verdana" pitchFamily="34" charset="0"/>
              </a:rPr>
              <a:t>个元素的地址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33400" y="1143000"/>
            <a:ext cx="1828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指针数组的指针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2.5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指针与一维数组</a:t>
            </a:r>
          </a:p>
        </p:txBody>
      </p:sp>
      <p:sp>
        <p:nvSpPr>
          <p:cNvPr id="245" name="Rectangle 5"/>
          <p:cNvSpPr>
            <a:spLocks noChangeArrowheads="1"/>
          </p:cNvSpPr>
          <p:nvPr/>
        </p:nvSpPr>
        <p:spPr bwMode="auto">
          <a:xfrm>
            <a:off x="919163" y="1698625"/>
            <a:ext cx="4643437" cy="452437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dirty="0" err="1"/>
              <a:t>int</a:t>
            </a:r>
            <a:r>
              <a:rPr kumimoji="1" lang="en-US" altLang="zh-CN" dirty="0"/>
              <a:t>   main(void)</a:t>
            </a:r>
          </a:p>
          <a:p>
            <a:pPr eaLnBrk="0" hangingPunct="0"/>
            <a:r>
              <a:rPr kumimoji="1" lang="en-US" altLang="zh-CN" dirty="0"/>
              <a:t>{     </a:t>
            </a:r>
          </a:p>
          <a:p>
            <a:pPr eaLnBrk="0" hangingPunct="0"/>
            <a:r>
              <a:rPr kumimoji="1" lang="en-US" altLang="zh-CN" dirty="0"/>
              <a:t>     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  a[5],  *pa  ,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;</a:t>
            </a:r>
          </a:p>
          <a:p>
            <a:pPr eaLnBrk="0" hangingPunct="0"/>
            <a:r>
              <a:rPr kumimoji="1" lang="en-US" altLang="zh-CN" dirty="0"/>
              <a:t>      for(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=0;i&lt;5;i++)</a:t>
            </a:r>
          </a:p>
          <a:p>
            <a:pPr eaLnBrk="0" hangingPunct="0"/>
            <a:r>
              <a:rPr kumimoji="1" lang="en-US" altLang="zh-CN" dirty="0"/>
              <a:t>	 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]=i+1;</a:t>
            </a:r>
          </a:p>
          <a:p>
            <a:pPr eaLnBrk="0" hangingPunct="0"/>
            <a:r>
              <a:rPr kumimoji="1" lang="en-US" altLang="zh-CN" dirty="0">
                <a:solidFill>
                  <a:schemeClr val="accent2"/>
                </a:solidFill>
              </a:rPr>
              <a:t>      pa=a;</a:t>
            </a:r>
            <a:endParaRPr kumimoji="1" lang="en-US" altLang="zh-CN" dirty="0"/>
          </a:p>
          <a:p>
            <a:pPr eaLnBrk="0" hangingPunct="0"/>
            <a:r>
              <a:rPr kumimoji="1" lang="en-US" altLang="zh-CN" dirty="0"/>
              <a:t>      for(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=0;i&lt;5;i++)</a:t>
            </a:r>
          </a:p>
          <a:p>
            <a:pPr eaLnBrk="0" hangingPunct="0"/>
            <a:r>
              <a:rPr kumimoji="1" lang="en-US" altLang="zh-CN" dirty="0"/>
              <a:t>	 </a:t>
            </a:r>
            <a:r>
              <a:rPr kumimoji="1" lang="en-US" altLang="zh-CN" dirty="0" err="1"/>
              <a:t>printf</a:t>
            </a:r>
            <a:r>
              <a:rPr kumimoji="1" lang="en-US" altLang="zh-CN" dirty="0"/>
              <a:t>("*(pa+%d):%d\</a:t>
            </a:r>
            <a:r>
              <a:rPr kumimoji="1" lang="en-US" altLang="zh-CN" dirty="0" err="1"/>
              <a:t>n",i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0000FF"/>
                </a:solidFill>
              </a:rPr>
              <a:t>*(</a:t>
            </a:r>
            <a:r>
              <a:rPr kumimoji="1" lang="en-US" altLang="zh-CN" dirty="0" err="1">
                <a:solidFill>
                  <a:srgbClr val="0000FF"/>
                </a:solidFill>
              </a:rPr>
              <a:t>pa+i</a:t>
            </a:r>
            <a:r>
              <a:rPr kumimoji="1" lang="en-US" altLang="zh-CN" dirty="0">
                <a:solidFill>
                  <a:srgbClr val="0000FF"/>
                </a:solidFill>
              </a:rPr>
              <a:t>)</a:t>
            </a:r>
            <a:r>
              <a:rPr kumimoji="1" lang="en-US" altLang="zh-CN" dirty="0"/>
              <a:t>);</a:t>
            </a:r>
          </a:p>
          <a:p>
            <a:pPr eaLnBrk="0" hangingPunct="0"/>
            <a:r>
              <a:rPr kumimoji="1" lang="en-US" altLang="zh-CN" dirty="0"/>
              <a:t>      for(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=0;i&lt;5;i++)</a:t>
            </a:r>
          </a:p>
          <a:p>
            <a:pPr eaLnBrk="0" hangingPunct="0"/>
            <a:r>
              <a:rPr kumimoji="1" lang="en-US" altLang="zh-CN" dirty="0"/>
              <a:t>	 </a:t>
            </a:r>
            <a:r>
              <a:rPr kumimoji="1" lang="en-US" altLang="zh-CN" dirty="0" err="1"/>
              <a:t>printf</a:t>
            </a:r>
            <a:r>
              <a:rPr kumimoji="1" lang="en-US" altLang="zh-CN" dirty="0"/>
              <a:t>("*(a+%d):%d\</a:t>
            </a:r>
            <a:r>
              <a:rPr kumimoji="1" lang="en-US" altLang="zh-CN" dirty="0" err="1"/>
              <a:t>n",i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0000FF"/>
                </a:solidFill>
              </a:rPr>
              <a:t>*(</a:t>
            </a:r>
            <a:r>
              <a:rPr kumimoji="1" lang="en-US" altLang="zh-CN" dirty="0" err="1">
                <a:solidFill>
                  <a:srgbClr val="0000FF"/>
                </a:solidFill>
              </a:rPr>
              <a:t>a+i</a:t>
            </a:r>
            <a:r>
              <a:rPr kumimoji="1" lang="en-US" altLang="zh-CN" dirty="0">
                <a:solidFill>
                  <a:srgbClr val="0000FF"/>
                </a:solidFill>
              </a:rPr>
              <a:t>)</a:t>
            </a:r>
            <a:r>
              <a:rPr kumimoji="1" lang="en-US" altLang="zh-CN" dirty="0"/>
              <a:t>);</a:t>
            </a:r>
          </a:p>
          <a:p>
            <a:pPr eaLnBrk="0" hangingPunct="0"/>
            <a:r>
              <a:rPr kumimoji="1" lang="en-US" altLang="zh-CN" dirty="0"/>
              <a:t>      for(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=0;i&lt;5;i++)</a:t>
            </a:r>
          </a:p>
          <a:p>
            <a:pPr eaLnBrk="0" hangingPunct="0"/>
            <a:r>
              <a:rPr kumimoji="1" lang="en-US" altLang="zh-CN" dirty="0"/>
              <a:t>	 </a:t>
            </a:r>
            <a:r>
              <a:rPr kumimoji="1" lang="en-US" altLang="zh-CN" dirty="0" err="1"/>
              <a:t>printf</a:t>
            </a:r>
            <a:r>
              <a:rPr kumimoji="1" lang="en-US" altLang="zh-CN" dirty="0"/>
              <a:t>("pa[%d]:%d\</a:t>
            </a:r>
            <a:r>
              <a:rPr kumimoji="1" lang="en-US" altLang="zh-CN" dirty="0" err="1"/>
              <a:t>n",i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0000FF"/>
                </a:solidFill>
              </a:rPr>
              <a:t>pa[</a:t>
            </a:r>
            <a:r>
              <a:rPr kumimoji="1" lang="en-US" altLang="zh-CN" dirty="0" err="1">
                <a:solidFill>
                  <a:srgbClr val="0000FF"/>
                </a:solidFill>
              </a:rPr>
              <a:t>i</a:t>
            </a:r>
            <a:r>
              <a:rPr kumimoji="1" lang="en-US" altLang="zh-CN" dirty="0">
                <a:solidFill>
                  <a:srgbClr val="0000FF"/>
                </a:solidFill>
              </a:rPr>
              <a:t>]</a:t>
            </a:r>
            <a:r>
              <a:rPr kumimoji="1" lang="en-US" altLang="zh-CN" dirty="0"/>
              <a:t>);</a:t>
            </a:r>
          </a:p>
          <a:p>
            <a:pPr eaLnBrk="0" hangingPunct="0"/>
            <a:r>
              <a:rPr kumimoji="1" lang="en-US" altLang="zh-CN" dirty="0"/>
              <a:t>      for(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=0;i&lt;5;i++)</a:t>
            </a:r>
          </a:p>
          <a:p>
            <a:pPr eaLnBrk="0" hangingPunct="0"/>
            <a:r>
              <a:rPr kumimoji="1" lang="en-US" altLang="zh-CN" dirty="0"/>
              <a:t>	 </a:t>
            </a:r>
            <a:r>
              <a:rPr kumimoji="1" lang="en-US" altLang="zh-CN" dirty="0" err="1"/>
              <a:t>printf</a:t>
            </a:r>
            <a:r>
              <a:rPr kumimoji="1" lang="en-US" altLang="zh-CN" dirty="0"/>
              <a:t>("a[%d]:%d\</a:t>
            </a:r>
            <a:r>
              <a:rPr kumimoji="1" lang="en-US" altLang="zh-CN" dirty="0" err="1"/>
              <a:t>n",i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0000FF"/>
                </a:solidFill>
              </a:rPr>
              <a:t>a[</a:t>
            </a:r>
            <a:r>
              <a:rPr kumimoji="1" lang="en-US" altLang="zh-CN" dirty="0" err="1">
                <a:solidFill>
                  <a:srgbClr val="0000FF"/>
                </a:solidFill>
              </a:rPr>
              <a:t>i</a:t>
            </a:r>
            <a:r>
              <a:rPr kumimoji="1" lang="en-US" altLang="zh-CN" dirty="0">
                <a:solidFill>
                  <a:srgbClr val="0000FF"/>
                </a:solidFill>
              </a:rPr>
              <a:t>]</a:t>
            </a:r>
            <a:r>
              <a:rPr kumimoji="1" lang="en-US" altLang="zh-CN" dirty="0"/>
              <a:t>);</a:t>
            </a:r>
          </a:p>
          <a:p>
            <a:pPr eaLnBrk="0" hangingPunct="0"/>
            <a:r>
              <a:rPr kumimoji="1" lang="en-US" altLang="zh-CN" dirty="0"/>
              <a:t>      return  0;</a:t>
            </a:r>
          </a:p>
          <a:p>
            <a:pPr eaLnBrk="0" hangingPunct="0"/>
            <a:r>
              <a:rPr kumimoji="1" lang="en-US" altLang="zh-CN" dirty="0"/>
              <a:t>}</a:t>
            </a:r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5978525" y="1600200"/>
            <a:ext cx="2106613" cy="3771900"/>
            <a:chOff x="3766" y="1008"/>
            <a:chExt cx="1327" cy="2376"/>
          </a:xfrm>
        </p:grpSpPr>
        <p:grpSp>
          <p:nvGrpSpPr>
            <p:cNvPr id="3" name="Group 66"/>
            <p:cNvGrpSpPr>
              <a:grpSpLocks/>
            </p:cNvGrpSpPr>
            <p:nvPr/>
          </p:nvGrpSpPr>
          <p:grpSpPr bwMode="auto">
            <a:xfrm>
              <a:off x="4157" y="1008"/>
              <a:ext cx="936" cy="2376"/>
              <a:chOff x="4157" y="1008"/>
              <a:chExt cx="936" cy="2376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4157" y="1008"/>
                <a:ext cx="936" cy="2376"/>
                <a:chOff x="4032" y="444"/>
                <a:chExt cx="936" cy="2376"/>
              </a:xfrm>
            </p:grpSpPr>
            <p:sp>
              <p:nvSpPr>
                <p:cNvPr id="49190" name="AutoShape 11"/>
                <p:cNvSpPr>
                  <a:spLocks noChangeArrowheads="1"/>
                </p:cNvSpPr>
                <p:nvPr/>
              </p:nvSpPr>
              <p:spPr bwMode="auto">
                <a:xfrm>
                  <a:off x="4032" y="444"/>
                  <a:ext cx="936" cy="2376"/>
                </a:xfrm>
                <a:prstGeom prst="foldedCorner">
                  <a:avLst>
                    <a:gd name="adj" fmla="val 13745"/>
                  </a:avLst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endParaRPr kumimoji="1" lang="zh-CN" altLang="zh-CN" sz="2400">
                    <a:solidFill>
                      <a:srgbClr val="0000FF"/>
                    </a:solidFill>
                    <a:ea typeface="隶书"/>
                    <a:cs typeface="隶书"/>
                  </a:endParaRPr>
                </a:p>
              </p:txBody>
            </p:sp>
            <p:sp>
              <p:nvSpPr>
                <p:cNvPr id="49191" name="Line 12"/>
                <p:cNvSpPr>
                  <a:spLocks noChangeShapeType="1"/>
                </p:cNvSpPr>
                <p:nvPr/>
              </p:nvSpPr>
              <p:spPr bwMode="auto">
                <a:xfrm>
                  <a:off x="4032" y="756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92" name="Line 13"/>
                <p:cNvSpPr>
                  <a:spLocks noChangeShapeType="1"/>
                </p:cNvSpPr>
                <p:nvPr/>
              </p:nvSpPr>
              <p:spPr bwMode="auto">
                <a:xfrm>
                  <a:off x="4032" y="984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93" name="Line 14"/>
                <p:cNvSpPr>
                  <a:spLocks noChangeShapeType="1"/>
                </p:cNvSpPr>
                <p:nvPr/>
              </p:nvSpPr>
              <p:spPr bwMode="auto">
                <a:xfrm>
                  <a:off x="4032" y="121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94" name="Line 15"/>
                <p:cNvSpPr>
                  <a:spLocks noChangeShapeType="1"/>
                </p:cNvSpPr>
                <p:nvPr/>
              </p:nvSpPr>
              <p:spPr bwMode="auto">
                <a:xfrm>
                  <a:off x="4032" y="1440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95" name="Line 16"/>
                <p:cNvSpPr>
                  <a:spLocks noChangeShapeType="1"/>
                </p:cNvSpPr>
                <p:nvPr/>
              </p:nvSpPr>
              <p:spPr bwMode="auto">
                <a:xfrm>
                  <a:off x="4032" y="1668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96" name="Line 17"/>
                <p:cNvSpPr>
                  <a:spLocks noChangeShapeType="1"/>
                </p:cNvSpPr>
                <p:nvPr/>
              </p:nvSpPr>
              <p:spPr bwMode="auto">
                <a:xfrm>
                  <a:off x="4032" y="1896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97" name="Line 18"/>
                <p:cNvSpPr>
                  <a:spLocks noChangeShapeType="1"/>
                </p:cNvSpPr>
                <p:nvPr/>
              </p:nvSpPr>
              <p:spPr bwMode="auto">
                <a:xfrm>
                  <a:off x="4032" y="2124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98" name="Line 19"/>
                <p:cNvSpPr>
                  <a:spLocks noChangeShapeType="1"/>
                </p:cNvSpPr>
                <p:nvPr/>
              </p:nvSpPr>
              <p:spPr bwMode="auto">
                <a:xfrm>
                  <a:off x="4032" y="235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99" name="Line 20"/>
                <p:cNvSpPr>
                  <a:spLocks noChangeShapeType="1"/>
                </p:cNvSpPr>
                <p:nvPr/>
              </p:nvSpPr>
              <p:spPr bwMode="auto">
                <a:xfrm>
                  <a:off x="4608" y="1440"/>
                  <a:ext cx="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21"/>
              <p:cNvGrpSpPr>
                <a:grpSpLocks/>
              </p:cNvGrpSpPr>
              <p:nvPr/>
            </p:nvGrpSpPr>
            <p:grpSpPr bwMode="auto">
              <a:xfrm>
                <a:off x="4157" y="1428"/>
                <a:ext cx="60" cy="1368"/>
                <a:chOff x="4032" y="864"/>
                <a:chExt cx="60" cy="1368"/>
              </a:xfrm>
            </p:grpSpPr>
            <p:sp>
              <p:nvSpPr>
                <p:cNvPr id="49183" name="Line 22"/>
                <p:cNvSpPr>
                  <a:spLocks noChangeShapeType="1"/>
                </p:cNvSpPr>
                <p:nvPr/>
              </p:nvSpPr>
              <p:spPr bwMode="auto">
                <a:xfrm>
                  <a:off x="4032" y="86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84" name="Line 23"/>
                <p:cNvSpPr>
                  <a:spLocks noChangeShapeType="1"/>
                </p:cNvSpPr>
                <p:nvPr/>
              </p:nvSpPr>
              <p:spPr bwMode="auto">
                <a:xfrm>
                  <a:off x="4032" y="1320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85" name="Line 24"/>
                <p:cNvSpPr>
                  <a:spLocks noChangeShapeType="1"/>
                </p:cNvSpPr>
                <p:nvPr/>
              </p:nvSpPr>
              <p:spPr bwMode="auto">
                <a:xfrm>
                  <a:off x="4032" y="154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86" name="Line 25"/>
                <p:cNvSpPr>
                  <a:spLocks noChangeShapeType="1"/>
                </p:cNvSpPr>
                <p:nvPr/>
              </p:nvSpPr>
              <p:spPr bwMode="auto">
                <a:xfrm>
                  <a:off x="4032" y="1776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87" name="Line 26"/>
                <p:cNvSpPr>
                  <a:spLocks noChangeShapeType="1"/>
                </p:cNvSpPr>
                <p:nvPr/>
              </p:nvSpPr>
              <p:spPr bwMode="auto">
                <a:xfrm>
                  <a:off x="4032" y="200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88" name="Line 27"/>
                <p:cNvSpPr>
                  <a:spLocks noChangeShapeType="1"/>
                </p:cNvSpPr>
                <p:nvPr/>
              </p:nvSpPr>
              <p:spPr bwMode="auto">
                <a:xfrm>
                  <a:off x="4032" y="22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89" name="Line 28"/>
                <p:cNvSpPr>
                  <a:spLocks noChangeShapeType="1"/>
                </p:cNvSpPr>
                <p:nvPr/>
              </p:nvSpPr>
              <p:spPr bwMode="auto">
                <a:xfrm>
                  <a:off x="4032" y="109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29"/>
              <p:cNvGrpSpPr>
                <a:grpSpLocks/>
              </p:cNvGrpSpPr>
              <p:nvPr/>
            </p:nvGrpSpPr>
            <p:grpSpPr bwMode="auto">
              <a:xfrm>
                <a:off x="5021" y="1440"/>
                <a:ext cx="60" cy="1368"/>
                <a:chOff x="4032" y="864"/>
                <a:chExt cx="60" cy="1368"/>
              </a:xfrm>
            </p:grpSpPr>
            <p:sp>
              <p:nvSpPr>
                <p:cNvPr id="49176" name="Line 30"/>
                <p:cNvSpPr>
                  <a:spLocks noChangeShapeType="1"/>
                </p:cNvSpPr>
                <p:nvPr/>
              </p:nvSpPr>
              <p:spPr bwMode="auto">
                <a:xfrm>
                  <a:off x="4032" y="86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77" name="Line 31"/>
                <p:cNvSpPr>
                  <a:spLocks noChangeShapeType="1"/>
                </p:cNvSpPr>
                <p:nvPr/>
              </p:nvSpPr>
              <p:spPr bwMode="auto">
                <a:xfrm>
                  <a:off x="4032" y="1320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78" name="Line 32"/>
                <p:cNvSpPr>
                  <a:spLocks noChangeShapeType="1"/>
                </p:cNvSpPr>
                <p:nvPr/>
              </p:nvSpPr>
              <p:spPr bwMode="auto">
                <a:xfrm>
                  <a:off x="4032" y="154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79" name="Line 33"/>
                <p:cNvSpPr>
                  <a:spLocks noChangeShapeType="1"/>
                </p:cNvSpPr>
                <p:nvPr/>
              </p:nvSpPr>
              <p:spPr bwMode="auto">
                <a:xfrm>
                  <a:off x="4032" y="1776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80" name="Line 34"/>
                <p:cNvSpPr>
                  <a:spLocks noChangeShapeType="1"/>
                </p:cNvSpPr>
                <p:nvPr/>
              </p:nvSpPr>
              <p:spPr bwMode="auto">
                <a:xfrm>
                  <a:off x="4032" y="200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81" name="Line 35"/>
                <p:cNvSpPr>
                  <a:spLocks noChangeShapeType="1"/>
                </p:cNvSpPr>
                <p:nvPr/>
              </p:nvSpPr>
              <p:spPr bwMode="auto">
                <a:xfrm>
                  <a:off x="4032" y="22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182" name="Line 36"/>
                <p:cNvSpPr>
                  <a:spLocks noChangeShapeType="1"/>
                </p:cNvSpPr>
                <p:nvPr/>
              </p:nvSpPr>
              <p:spPr bwMode="auto">
                <a:xfrm>
                  <a:off x="4032" y="109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" name="Group 59"/>
            <p:cNvGrpSpPr>
              <a:grpSpLocks/>
            </p:cNvGrpSpPr>
            <p:nvPr/>
          </p:nvGrpSpPr>
          <p:grpSpPr bwMode="auto">
            <a:xfrm>
              <a:off x="3766" y="1284"/>
              <a:ext cx="746" cy="1188"/>
              <a:chOff x="4414" y="1272"/>
              <a:chExt cx="746" cy="1188"/>
            </a:xfrm>
          </p:grpSpPr>
          <p:sp>
            <p:nvSpPr>
              <p:cNvPr id="49168" name="Text Box 60"/>
              <p:cNvSpPr txBox="1">
                <a:spLocks noChangeArrowheads="1"/>
              </p:cNvSpPr>
              <p:nvPr/>
            </p:nvSpPr>
            <p:spPr bwMode="auto">
              <a:xfrm>
                <a:off x="4414" y="1272"/>
                <a:ext cx="42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kumimoji="1" lang="en-US" altLang="zh-CN" sz="2400">
                    <a:ea typeface="隶书"/>
                    <a:cs typeface="隶书"/>
                  </a:rPr>
                  <a:t>a[0]</a:t>
                </a:r>
              </a:p>
            </p:txBody>
          </p:sp>
          <p:sp>
            <p:nvSpPr>
              <p:cNvPr id="49169" name="Text Box 61"/>
              <p:cNvSpPr txBox="1">
                <a:spLocks noChangeArrowheads="1"/>
              </p:cNvSpPr>
              <p:nvPr/>
            </p:nvSpPr>
            <p:spPr bwMode="auto">
              <a:xfrm>
                <a:off x="4414" y="1498"/>
                <a:ext cx="42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kumimoji="1" lang="en-US" altLang="zh-CN" sz="2400">
                    <a:ea typeface="隶书"/>
                    <a:cs typeface="隶书"/>
                  </a:rPr>
                  <a:t>a[1]</a:t>
                </a:r>
              </a:p>
            </p:txBody>
          </p:sp>
          <p:sp>
            <p:nvSpPr>
              <p:cNvPr id="49170" name="Text Box 62"/>
              <p:cNvSpPr txBox="1">
                <a:spLocks noChangeArrowheads="1"/>
              </p:cNvSpPr>
              <p:nvPr/>
            </p:nvSpPr>
            <p:spPr bwMode="auto">
              <a:xfrm>
                <a:off x="4414" y="1724"/>
                <a:ext cx="42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kumimoji="1" lang="en-US" altLang="zh-CN" sz="2400">
                    <a:ea typeface="隶书"/>
                    <a:cs typeface="隶书"/>
                  </a:rPr>
                  <a:t>a[2]</a:t>
                </a:r>
              </a:p>
            </p:txBody>
          </p:sp>
          <p:sp>
            <p:nvSpPr>
              <p:cNvPr id="49171" name="Text Box 63"/>
              <p:cNvSpPr txBox="1">
                <a:spLocks noChangeArrowheads="1"/>
              </p:cNvSpPr>
              <p:nvPr/>
            </p:nvSpPr>
            <p:spPr bwMode="auto">
              <a:xfrm>
                <a:off x="4414" y="1950"/>
                <a:ext cx="42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kumimoji="1" lang="en-US" altLang="zh-CN" sz="2400">
                    <a:ea typeface="隶书"/>
                    <a:cs typeface="隶书"/>
                  </a:rPr>
                  <a:t>a[3]</a:t>
                </a:r>
              </a:p>
            </p:txBody>
          </p:sp>
          <p:sp>
            <p:nvSpPr>
              <p:cNvPr id="49172" name="Text Box 64"/>
              <p:cNvSpPr txBox="1">
                <a:spLocks noChangeArrowheads="1"/>
              </p:cNvSpPr>
              <p:nvPr/>
            </p:nvSpPr>
            <p:spPr bwMode="auto">
              <a:xfrm>
                <a:off x="4428" y="2172"/>
                <a:ext cx="73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lg" len="lg"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r>
                  <a:rPr kumimoji="1" lang="en-US" altLang="zh-CN" sz="2400">
                    <a:ea typeface="隶书"/>
                    <a:cs typeface="隶书"/>
                  </a:rPr>
                  <a:t>a[4]</a:t>
                </a:r>
              </a:p>
            </p:txBody>
          </p:sp>
        </p:grpSp>
      </p:grp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7162800" y="2019300"/>
            <a:ext cx="609600" cy="1892300"/>
            <a:chOff x="4512" y="1272"/>
            <a:chExt cx="384" cy="1192"/>
          </a:xfrm>
        </p:grpSpPr>
        <p:sp>
          <p:nvSpPr>
            <p:cNvPr id="49161" name="Text Box 38"/>
            <p:cNvSpPr txBox="1">
              <a:spLocks noChangeArrowheads="1"/>
            </p:cNvSpPr>
            <p:nvPr/>
          </p:nvSpPr>
          <p:spPr bwMode="auto">
            <a:xfrm>
              <a:off x="4520" y="1272"/>
              <a:ext cx="210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kumimoji="1" lang="en-US" altLang="en-US" sz="2400">
                  <a:solidFill>
                    <a:srgbClr val="990000"/>
                  </a:solidFill>
                  <a:ea typeface="隶书"/>
                  <a:cs typeface="隶书"/>
                </a:rPr>
                <a:t>1</a:t>
              </a:r>
              <a:endParaRPr kumimoji="1" lang="en-US" altLang="zh-CN" sz="2400">
                <a:solidFill>
                  <a:srgbClr val="990000"/>
                </a:solidFill>
                <a:ea typeface="隶书"/>
                <a:cs typeface="隶书"/>
              </a:endParaRPr>
            </a:p>
          </p:txBody>
        </p:sp>
        <p:sp>
          <p:nvSpPr>
            <p:cNvPr id="49162" name="Text Box 39"/>
            <p:cNvSpPr txBox="1">
              <a:spLocks noChangeArrowheads="1"/>
            </p:cNvSpPr>
            <p:nvPr/>
          </p:nvSpPr>
          <p:spPr bwMode="auto">
            <a:xfrm>
              <a:off x="4520" y="1498"/>
              <a:ext cx="210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kumimoji="1" lang="en-US" altLang="en-US" sz="2400">
                  <a:solidFill>
                    <a:srgbClr val="990000"/>
                  </a:solidFill>
                  <a:ea typeface="隶书"/>
                  <a:cs typeface="隶书"/>
                </a:rPr>
                <a:t>2</a:t>
              </a:r>
              <a:endParaRPr kumimoji="1" lang="en-US" altLang="zh-CN" sz="2400">
                <a:solidFill>
                  <a:srgbClr val="990000"/>
                </a:solidFill>
                <a:ea typeface="隶书"/>
                <a:cs typeface="隶书"/>
              </a:endParaRPr>
            </a:p>
          </p:txBody>
        </p:sp>
        <p:sp>
          <p:nvSpPr>
            <p:cNvPr id="49163" name="Text Box 40"/>
            <p:cNvSpPr txBox="1">
              <a:spLocks noChangeArrowheads="1"/>
            </p:cNvSpPr>
            <p:nvPr/>
          </p:nvSpPr>
          <p:spPr bwMode="auto">
            <a:xfrm>
              <a:off x="4520" y="1724"/>
              <a:ext cx="210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kumimoji="1" lang="en-US" altLang="en-US" sz="2400">
                  <a:solidFill>
                    <a:srgbClr val="990000"/>
                  </a:solidFill>
                  <a:ea typeface="隶书"/>
                  <a:cs typeface="隶书"/>
                </a:rPr>
                <a:t>3</a:t>
              </a:r>
              <a:endParaRPr kumimoji="1" lang="en-US" altLang="zh-CN" sz="2400">
                <a:solidFill>
                  <a:srgbClr val="990000"/>
                </a:solidFill>
                <a:ea typeface="隶书"/>
                <a:cs typeface="隶书"/>
              </a:endParaRPr>
            </a:p>
          </p:txBody>
        </p:sp>
        <p:sp>
          <p:nvSpPr>
            <p:cNvPr id="49164" name="Text Box 41"/>
            <p:cNvSpPr txBox="1">
              <a:spLocks noChangeArrowheads="1"/>
            </p:cNvSpPr>
            <p:nvPr/>
          </p:nvSpPr>
          <p:spPr bwMode="auto">
            <a:xfrm>
              <a:off x="4520" y="1950"/>
              <a:ext cx="210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kumimoji="1" lang="en-US" altLang="en-US" sz="2400">
                  <a:solidFill>
                    <a:srgbClr val="990000"/>
                  </a:solidFill>
                  <a:ea typeface="隶书"/>
                  <a:cs typeface="隶书"/>
                </a:rPr>
                <a:t>4</a:t>
              </a:r>
              <a:endParaRPr kumimoji="1" lang="en-US" altLang="zh-CN" sz="2400">
                <a:solidFill>
                  <a:srgbClr val="990000"/>
                </a:solidFill>
                <a:ea typeface="隶书"/>
                <a:cs typeface="隶书"/>
              </a:endParaRPr>
            </a:p>
          </p:txBody>
        </p:sp>
        <p:sp>
          <p:nvSpPr>
            <p:cNvPr id="49165" name="Text Box 42"/>
            <p:cNvSpPr txBox="1">
              <a:spLocks noChangeArrowheads="1"/>
            </p:cNvSpPr>
            <p:nvPr/>
          </p:nvSpPr>
          <p:spPr bwMode="auto">
            <a:xfrm>
              <a:off x="4512" y="2172"/>
              <a:ext cx="384" cy="292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kumimoji="1" lang="en-US" altLang="en-US" sz="2400">
                  <a:solidFill>
                    <a:srgbClr val="990000"/>
                  </a:solidFill>
                  <a:ea typeface="隶书"/>
                  <a:cs typeface="隶书"/>
                </a:rPr>
                <a:t>5</a:t>
              </a:r>
              <a:endParaRPr kumimoji="1" lang="en-US" altLang="zh-CN" sz="2400">
                <a:solidFill>
                  <a:srgbClr val="990000"/>
                </a:solidFill>
                <a:ea typeface="隶书"/>
                <a:cs typeface="隶书"/>
              </a:endParaRPr>
            </a:p>
          </p:txBody>
        </p:sp>
      </p:grpSp>
      <p:grpSp>
        <p:nvGrpSpPr>
          <p:cNvPr id="9" name="Group 69"/>
          <p:cNvGrpSpPr>
            <a:grpSpLocks/>
          </p:cNvGrpSpPr>
          <p:nvPr/>
        </p:nvGrpSpPr>
        <p:grpSpPr bwMode="auto">
          <a:xfrm>
            <a:off x="8039100" y="1828800"/>
            <a:ext cx="844550" cy="457200"/>
            <a:chOff x="5064" y="1152"/>
            <a:chExt cx="532" cy="288"/>
          </a:xfrm>
        </p:grpSpPr>
        <p:sp>
          <p:nvSpPr>
            <p:cNvPr id="49159" name="Line 67"/>
            <p:cNvSpPr>
              <a:spLocks noChangeShapeType="1"/>
            </p:cNvSpPr>
            <p:nvPr/>
          </p:nvSpPr>
          <p:spPr bwMode="auto">
            <a:xfrm flipH="1">
              <a:off x="5064" y="1296"/>
              <a:ext cx="288" cy="12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0" name="Text Box 68"/>
            <p:cNvSpPr txBox="1">
              <a:spLocks noChangeArrowheads="1"/>
            </p:cNvSpPr>
            <p:nvPr/>
          </p:nvSpPr>
          <p:spPr bwMode="auto">
            <a:xfrm>
              <a:off x="5301" y="1152"/>
              <a:ext cx="295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kumimoji="1" lang="en-US" altLang="zh-CN" sz="2400">
                  <a:solidFill>
                    <a:srgbClr val="0000FF"/>
                  </a:solidFill>
                  <a:ea typeface="隶书"/>
                  <a:cs typeface="隶书"/>
                </a:rPr>
                <a:t>pa</a:t>
              </a:r>
            </a:p>
          </p:txBody>
        </p:sp>
      </p:grpSp>
      <p:sp>
        <p:nvSpPr>
          <p:cNvPr id="93" name="圆角矩形 92"/>
          <p:cNvSpPr/>
          <p:nvPr/>
        </p:nvSpPr>
        <p:spPr>
          <a:xfrm>
            <a:off x="533400" y="1143000"/>
            <a:ext cx="2057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数组元素引用示例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0" animBg="1" autoUpdateAnimBg="0"/>
      <p:bldP spid="9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目 录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ym typeface="Wingdings" pitchFamily="2" charset="2"/>
              </a:rPr>
              <a:t>1.1   </a:t>
            </a:r>
            <a:r>
              <a:rPr lang="zh-CN" altLang="en-US" dirty="0" smtClean="0">
                <a:sym typeface="Wingdings" pitchFamily="2" charset="2"/>
              </a:rPr>
              <a:t>函数作用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1.2   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函数定义</a:t>
            </a:r>
            <a:endParaRPr lang="en-US" altLang="zh-CN" dirty="0" smtClean="0">
              <a:solidFill>
                <a:srgbClr val="FF0000"/>
              </a:solidFill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1.3   </a:t>
            </a:r>
            <a:r>
              <a:rPr lang="zh-CN" altLang="en-US" dirty="0" smtClean="0">
                <a:sym typeface="Wingdings" pitchFamily="2" charset="2"/>
              </a:rPr>
              <a:t>函数调用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1.4   </a:t>
            </a:r>
            <a:r>
              <a:rPr lang="zh-CN" altLang="en-US" dirty="0" smtClean="0">
                <a:sym typeface="Wingdings" pitchFamily="2" charset="2"/>
              </a:rPr>
              <a:t>函数参数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1.5   </a:t>
            </a:r>
            <a:r>
              <a:rPr lang="zh-CN" altLang="en-US" dirty="0" smtClean="0">
                <a:sym typeface="Wingdings" pitchFamily="2" charset="2"/>
              </a:rPr>
              <a:t>函数返回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1.6   </a:t>
            </a:r>
            <a:r>
              <a:rPr lang="zh-CN" altLang="en-US" dirty="0" smtClean="0">
                <a:sym typeface="Wingdings" pitchFamily="2" charset="2"/>
              </a:rPr>
              <a:t>嵌套与递归</a:t>
            </a:r>
          </a:p>
          <a:p>
            <a:pPr eaLnBrk="1" hangingPunct="1"/>
            <a:endParaRPr lang="zh-CN" altLang="en-US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2.5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指针与一维数组</a:t>
            </a: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295400" y="1676400"/>
            <a:ext cx="4267200" cy="3046413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 main(void)</a:t>
            </a:r>
          </a:p>
          <a:p>
            <a:pPr eaLnBrk="0" hangingPunct="0"/>
            <a:r>
              <a:rPr kumimoji="1" lang="en-US" altLang="zh-CN" sz="2400" dirty="0"/>
              <a:t>{   </a:t>
            </a:r>
          </a:p>
          <a:p>
            <a:pPr eaLnBrk="0" hangingPunct="0"/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  a[7]={5,8,7,6,2,7,3};</a:t>
            </a:r>
          </a:p>
          <a:p>
            <a:pPr eaLnBrk="0" hangingPunct="0"/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  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,  </a:t>
            </a:r>
            <a:r>
              <a:rPr kumimoji="1" lang="en-US" altLang="zh-CN" sz="2400" dirty="0">
                <a:solidFill>
                  <a:srgbClr val="0070C0"/>
                </a:solidFill>
              </a:rPr>
              <a:t>*p=a</a:t>
            </a:r>
            <a:r>
              <a:rPr kumimoji="1" lang="en-US" altLang="zh-CN" sz="2400" dirty="0"/>
              <a:t>;</a:t>
            </a:r>
          </a:p>
          <a:p>
            <a:pPr eaLnBrk="0" hangingPunct="0"/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printf</a:t>
            </a:r>
            <a:r>
              <a:rPr kumimoji="1" lang="en-US" altLang="zh-CN" sz="2400" dirty="0"/>
              <a:t>("\n");</a:t>
            </a:r>
          </a:p>
          <a:p>
            <a:pPr eaLnBrk="0" hangingPunct="0"/>
            <a:r>
              <a:rPr kumimoji="1" lang="en-US" altLang="zh-CN" sz="2400" dirty="0"/>
              <a:t>    for(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=0;i&lt;7;i++,p++)</a:t>
            </a:r>
          </a:p>
          <a:p>
            <a:pPr eaLnBrk="0" hangingPunct="0"/>
            <a:r>
              <a:rPr kumimoji="1" lang="en-US" altLang="zh-CN" sz="2400" dirty="0"/>
              <a:t>       </a:t>
            </a:r>
            <a:r>
              <a:rPr kumimoji="1" lang="en-US" altLang="zh-CN" sz="2400" dirty="0" err="1"/>
              <a:t>printf</a:t>
            </a:r>
            <a:r>
              <a:rPr kumimoji="1" lang="en-US" altLang="zh-CN" sz="2400" dirty="0"/>
              <a:t>("%d  ",</a:t>
            </a:r>
            <a:r>
              <a:rPr kumimoji="1" lang="en-US" altLang="zh-CN" sz="2400" dirty="0">
                <a:solidFill>
                  <a:schemeClr val="accent2"/>
                </a:solidFill>
              </a:rPr>
              <a:t>*p</a:t>
            </a:r>
            <a:r>
              <a:rPr kumimoji="1" lang="en-US" altLang="zh-CN" sz="2400" dirty="0"/>
              <a:t>);</a:t>
            </a:r>
          </a:p>
          <a:p>
            <a:pPr eaLnBrk="0" hangingPunct="0"/>
            <a:r>
              <a:rPr kumimoji="1" lang="en-US" altLang="zh-CN" sz="2400" dirty="0"/>
              <a:t>}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030913" y="1738313"/>
            <a:ext cx="814387" cy="396875"/>
            <a:chOff x="3799" y="1095"/>
            <a:chExt cx="513" cy="250"/>
          </a:xfrm>
        </p:grpSpPr>
        <p:sp>
          <p:nvSpPr>
            <p:cNvPr id="51251" name="Line 10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2" name="Text Box 11"/>
            <p:cNvSpPr txBox="1">
              <a:spLocks noChangeArrowheads="1"/>
            </p:cNvSpPr>
            <p:nvPr/>
          </p:nvSpPr>
          <p:spPr bwMode="auto">
            <a:xfrm>
              <a:off x="3799" y="109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chemeClr val="tx2"/>
                  </a:solidFill>
                </a:rPr>
                <a:t>p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024563" y="1414463"/>
            <a:ext cx="814387" cy="396875"/>
            <a:chOff x="3799" y="1095"/>
            <a:chExt cx="513" cy="250"/>
          </a:xfrm>
        </p:grpSpPr>
        <p:sp>
          <p:nvSpPr>
            <p:cNvPr id="51249" name="Line 13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0" name="Text Box 14"/>
            <p:cNvSpPr txBox="1">
              <a:spLocks noChangeArrowheads="1"/>
            </p:cNvSpPr>
            <p:nvPr/>
          </p:nvSpPr>
          <p:spPr bwMode="auto">
            <a:xfrm>
              <a:off x="3799" y="109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chemeClr val="tx2"/>
                  </a:solidFill>
                </a:rPr>
                <a:t>p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029325" y="1277938"/>
            <a:ext cx="2474913" cy="3167062"/>
            <a:chOff x="3053" y="483"/>
            <a:chExt cx="1559" cy="1995"/>
          </a:xfrm>
        </p:grpSpPr>
        <p:sp>
          <p:nvSpPr>
            <p:cNvPr id="51226" name="Rectangle 17"/>
            <p:cNvSpPr>
              <a:spLocks noChangeArrowheads="1"/>
            </p:cNvSpPr>
            <p:nvPr/>
          </p:nvSpPr>
          <p:spPr bwMode="auto">
            <a:xfrm>
              <a:off x="3556" y="655"/>
              <a:ext cx="900" cy="18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7" name="Line 18"/>
            <p:cNvSpPr>
              <a:spLocks noChangeShapeType="1"/>
            </p:cNvSpPr>
            <p:nvPr/>
          </p:nvSpPr>
          <p:spPr bwMode="auto">
            <a:xfrm>
              <a:off x="3554" y="911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8" name="Line 19"/>
            <p:cNvSpPr>
              <a:spLocks noChangeShapeType="1"/>
            </p:cNvSpPr>
            <p:nvPr/>
          </p:nvSpPr>
          <p:spPr bwMode="auto">
            <a:xfrm>
              <a:off x="3554" y="1171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9" name="Line 20"/>
            <p:cNvSpPr>
              <a:spLocks noChangeShapeType="1"/>
            </p:cNvSpPr>
            <p:nvPr/>
          </p:nvSpPr>
          <p:spPr bwMode="auto">
            <a:xfrm>
              <a:off x="3554" y="1432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0" name="Line 21"/>
            <p:cNvSpPr>
              <a:spLocks noChangeShapeType="1"/>
            </p:cNvSpPr>
            <p:nvPr/>
          </p:nvSpPr>
          <p:spPr bwMode="auto">
            <a:xfrm>
              <a:off x="3554" y="1693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1" name="Line 22"/>
            <p:cNvSpPr>
              <a:spLocks noChangeShapeType="1"/>
            </p:cNvSpPr>
            <p:nvPr/>
          </p:nvSpPr>
          <p:spPr bwMode="auto">
            <a:xfrm>
              <a:off x="3554" y="1954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2" name="Line 23"/>
            <p:cNvSpPr>
              <a:spLocks noChangeShapeType="1"/>
            </p:cNvSpPr>
            <p:nvPr/>
          </p:nvSpPr>
          <p:spPr bwMode="auto">
            <a:xfrm>
              <a:off x="3554" y="2215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3" name="Text Box 24"/>
            <p:cNvSpPr txBox="1">
              <a:spLocks noChangeArrowheads="1"/>
            </p:cNvSpPr>
            <p:nvPr/>
          </p:nvSpPr>
          <p:spPr bwMode="auto">
            <a:xfrm>
              <a:off x="3909" y="65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5</a:t>
              </a:r>
            </a:p>
          </p:txBody>
        </p:sp>
        <p:sp>
          <p:nvSpPr>
            <p:cNvPr id="51234" name="Text Box 25"/>
            <p:cNvSpPr txBox="1">
              <a:spLocks noChangeArrowheads="1"/>
            </p:cNvSpPr>
            <p:nvPr/>
          </p:nvSpPr>
          <p:spPr bwMode="auto">
            <a:xfrm>
              <a:off x="3909" y="91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8</a:t>
              </a:r>
            </a:p>
          </p:txBody>
        </p:sp>
        <p:sp>
          <p:nvSpPr>
            <p:cNvPr id="51235" name="Text Box 26"/>
            <p:cNvSpPr txBox="1">
              <a:spLocks noChangeArrowheads="1"/>
            </p:cNvSpPr>
            <p:nvPr/>
          </p:nvSpPr>
          <p:spPr bwMode="auto">
            <a:xfrm>
              <a:off x="3909" y="117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7</a:t>
              </a:r>
            </a:p>
          </p:txBody>
        </p:sp>
        <p:sp>
          <p:nvSpPr>
            <p:cNvPr id="51236" name="Text Box 27"/>
            <p:cNvSpPr txBox="1">
              <a:spLocks noChangeArrowheads="1"/>
            </p:cNvSpPr>
            <p:nvPr/>
          </p:nvSpPr>
          <p:spPr bwMode="auto">
            <a:xfrm>
              <a:off x="3909" y="143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6</a:t>
              </a:r>
            </a:p>
          </p:txBody>
        </p:sp>
        <p:sp>
          <p:nvSpPr>
            <p:cNvPr id="51237" name="Text Box 28"/>
            <p:cNvSpPr txBox="1">
              <a:spLocks noChangeArrowheads="1"/>
            </p:cNvSpPr>
            <p:nvPr/>
          </p:nvSpPr>
          <p:spPr bwMode="auto">
            <a:xfrm>
              <a:off x="3909" y="16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2</a:t>
              </a:r>
            </a:p>
          </p:txBody>
        </p:sp>
        <p:sp>
          <p:nvSpPr>
            <p:cNvPr id="51238" name="Text Box 29"/>
            <p:cNvSpPr txBox="1">
              <a:spLocks noChangeArrowheads="1"/>
            </p:cNvSpPr>
            <p:nvPr/>
          </p:nvSpPr>
          <p:spPr bwMode="auto">
            <a:xfrm>
              <a:off x="3909" y="195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7</a:t>
              </a:r>
            </a:p>
          </p:txBody>
        </p:sp>
        <p:sp>
          <p:nvSpPr>
            <p:cNvPr id="51239" name="Text Box 30"/>
            <p:cNvSpPr txBox="1">
              <a:spLocks noChangeArrowheads="1"/>
            </p:cNvSpPr>
            <p:nvPr/>
          </p:nvSpPr>
          <p:spPr bwMode="auto">
            <a:xfrm>
              <a:off x="3909" y="22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3</a:t>
              </a:r>
            </a:p>
          </p:txBody>
        </p:sp>
        <p:sp>
          <p:nvSpPr>
            <p:cNvPr id="51240" name="Text Box 31"/>
            <p:cNvSpPr txBox="1">
              <a:spLocks noChangeArrowheads="1"/>
            </p:cNvSpPr>
            <p:nvPr/>
          </p:nvSpPr>
          <p:spPr bwMode="auto">
            <a:xfrm>
              <a:off x="4416" y="64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0</a:t>
              </a:r>
            </a:p>
          </p:txBody>
        </p:sp>
        <p:sp>
          <p:nvSpPr>
            <p:cNvPr id="51241" name="Text Box 32"/>
            <p:cNvSpPr txBox="1">
              <a:spLocks noChangeArrowheads="1"/>
            </p:cNvSpPr>
            <p:nvPr/>
          </p:nvSpPr>
          <p:spPr bwMode="auto">
            <a:xfrm>
              <a:off x="4416" y="90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1</a:t>
              </a:r>
            </a:p>
          </p:txBody>
        </p:sp>
        <p:sp>
          <p:nvSpPr>
            <p:cNvPr id="51242" name="Text Box 33"/>
            <p:cNvSpPr txBox="1">
              <a:spLocks noChangeArrowheads="1"/>
            </p:cNvSpPr>
            <p:nvPr/>
          </p:nvSpPr>
          <p:spPr bwMode="auto">
            <a:xfrm>
              <a:off x="4416" y="116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2</a:t>
              </a:r>
            </a:p>
          </p:txBody>
        </p:sp>
        <p:sp>
          <p:nvSpPr>
            <p:cNvPr id="51243" name="Text Box 34"/>
            <p:cNvSpPr txBox="1">
              <a:spLocks noChangeArrowheads="1"/>
            </p:cNvSpPr>
            <p:nvPr/>
          </p:nvSpPr>
          <p:spPr bwMode="auto">
            <a:xfrm>
              <a:off x="4416" y="142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3</a:t>
              </a:r>
            </a:p>
          </p:txBody>
        </p:sp>
        <p:sp>
          <p:nvSpPr>
            <p:cNvPr id="51244" name="Text Box 35"/>
            <p:cNvSpPr txBox="1">
              <a:spLocks noChangeArrowheads="1"/>
            </p:cNvSpPr>
            <p:nvPr/>
          </p:nvSpPr>
          <p:spPr bwMode="auto">
            <a:xfrm>
              <a:off x="4416" y="168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4</a:t>
              </a:r>
            </a:p>
          </p:txBody>
        </p:sp>
        <p:sp>
          <p:nvSpPr>
            <p:cNvPr id="51245" name="Text Box 36"/>
            <p:cNvSpPr txBox="1">
              <a:spLocks noChangeArrowheads="1"/>
            </p:cNvSpPr>
            <p:nvPr/>
          </p:nvSpPr>
          <p:spPr bwMode="auto">
            <a:xfrm>
              <a:off x="4416" y="195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5</a:t>
              </a:r>
            </a:p>
          </p:txBody>
        </p:sp>
        <p:sp>
          <p:nvSpPr>
            <p:cNvPr id="51246" name="Text Box 37"/>
            <p:cNvSpPr txBox="1">
              <a:spLocks noChangeArrowheads="1"/>
            </p:cNvSpPr>
            <p:nvPr/>
          </p:nvSpPr>
          <p:spPr bwMode="auto">
            <a:xfrm>
              <a:off x="4416" y="221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6</a:t>
              </a:r>
            </a:p>
          </p:txBody>
        </p:sp>
        <p:sp>
          <p:nvSpPr>
            <p:cNvPr id="51247" name="Line 38"/>
            <p:cNvSpPr>
              <a:spLocks noChangeShapeType="1"/>
            </p:cNvSpPr>
            <p:nvPr/>
          </p:nvSpPr>
          <p:spPr bwMode="auto">
            <a:xfrm>
              <a:off x="3200" y="644"/>
              <a:ext cx="3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8" name="Text Box 39"/>
            <p:cNvSpPr txBox="1">
              <a:spLocks noChangeArrowheads="1"/>
            </p:cNvSpPr>
            <p:nvPr/>
          </p:nvSpPr>
          <p:spPr bwMode="auto">
            <a:xfrm>
              <a:off x="3053" y="483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a</a:t>
              </a: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6011863" y="2144713"/>
            <a:ext cx="814387" cy="396875"/>
            <a:chOff x="3799" y="1095"/>
            <a:chExt cx="513" cy="250"/>
          </a:xfrm>
        </p:grpSpPr>
        <p:sp>
          <p:nvSpPr>
            <p:cNvPr id="51224" name="Line 41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5" name="Text Box 42"/>
            <p:cNvSpPr txBox="1">
              <a:spLocks noChangeArrowheads="1"/>
            </p:cNvSpPr>
            <p:nvPr/>
          </p:nvSpPr>
          <p:spPr bwMode="auto">
            <a:xfrm>
              <a:off x="3799" y="109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chemeClr val="tx2"/>
                  </a:solidFill>
                </a:rPr>
                <a:t>p</a:t>
              </a:r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6011863" y="2552700"/>
            <a:ext cx="814387" cy="396875"/>
            <a:chOff x="3799" y="1095"/>
            <a:chExt cx="513" cy="250"/>
          </a:xfrm>
        </p:grpSpPr>
        <p:sp>
          <p:nvSpPr>
            <p:cNvPr id="51222" name="Line 44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3" name="Text Box 45"/>
            <p:cNvSpPr txBox="1">
              <a:spLocks noChangeArrowheads="1"/>
            </p:cNvSpPr>
            <p:nvPr/>
          </p:nvSpPr>
          <p:spPr bwMode="auto">
            <a:xfrm>
              <a:off x="3799" y="109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chemeClr val="tx2"/>
                  </a:solidFill>
                </a:rPr>
                <a:t>p</a:t>
              </a:r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6011863" y="2960688"/>
            <a:ext cx="814387" cy="396875"/>
            <a:chOff x="3799" y="1095"/>
            <a:chExt cx="513" cy="250"/>
          </a:xfrm>
        </p:grpSpPr>
        <p:sp>
          <p:nvSpPr>
            <p:cNvPr id="51220" name="Line 47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1" name="Text Box 48"/>
            <p:cNvSpPr txBox="1">
              <a:spLocks noChangeArrowheads="1"/>
            </p:cNvSpPr>
            <p:nvPr/>
          </p:nvSpPr>
          <p:spPr bwMode="auto">
            <a:xfrm>
              <a:off x="3799" y="109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chemeClr val="tx2"/>
                  </a:solidFill>
                </a:rPr>
                <a:t>p</a:t>
              </a:r>
            </a:p>
          </p:txBody>
        </p: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6011863" y="3368675"/>
            <a:ext cx="814387" cy="396875"/>
            <a:chOff x="3799" y="1095"/>
            <a:chExt cx="513" cy="250"/>
          </a:xfrm>
        </p:grpSpPr>
        <p:sp>
          <p:nvSpPr>
            <p:cNvPr id="51218" name="Line 50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9" name="Text Box 51"/>
            <p:cNvSpPr txBox="1">
              <a:spLocks noChangeArrowheads="1"/>
            </p:cNvSpPr>
            <p:nvPr/>
          </p:nvSpPr>
          <p:spPr bwMode="auto">
            <a:xfrm>
              <a:off x="3799" y="109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chemeClr val="tx2"/>
                  </a:solidFill>
                </a:rPr>
                <a:t>p</a:t>
              </a:r>
            </a:p>
          </p:txBody>
        </p:sp>
      </p:grpSp>
      <p:grpSp>
        <p:nvGrpSpPr>
          <p:cNvPr id="9" name="Group 52"/>
          <p:cNvGrpSpPr>
            <a:grpSpLocks/>
          </p:cNvGrpSpPr>
          <p:nvPr/>
        </p:nvGrpSpPr>
        <p:grpSpPr bwMode="auto">
          <a:xfrm>
            <a:off x="6011863" y="3776663"/>
            <a:ext cx="814387" cy="396875"/>
            <a:chOff x="3799" y="1095"/>
            <a:chExt cx="513" cy="250"/>
          </a:xfrm>
        </p:grpSpPr>
        <p:sp>
          <p:nvSpPr>
            <p:cNvPr id="51216" name="Line 53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7" name="Text Box 54"/>
            <p:cNvSpPr txBox="1">
              <a:spLocks noChangeArrowheads="1"/>
            </p:cNvSpPr>
            <p:nvPr/>
          </p:nvSpPr>
          <p:spPr bwMode="auto">
            <a:xfrm>
              <a:off x="3799" y="109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chemeClr val="tx2"/>
                  </a:solidFill>
                </a:rPr>
                <a:t>p</a:t>
              </a:r>
            </a:p>
          </p:txBody>
        </p:sp>
      </p:grpSp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6030913" y="4195763"/>
            <a:ext cx="814387" cy="396875"/>
            <a:chOff x="3799" y="1095"/>
            <a:chExt cx="513" cy="250"/>
          </a:xfrm>
        </p:grpSpPr>
        <p:sp>
          <p:nvSpPr>
            <p:cNvPr id="51214" name="Line 56"/>
            <p:cNvSpPr>
              <a:spLocks noChangeShapeType="1"/>
            </p:cNvSpPr>
            <p:nvPr/>
          </p:nvSpPr>
          <p:spPr bwMode="auto">
            <a:xfrm>
              <a:off x="3946" y="1244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5" name="Text Box 57"/>
            <p:cNvSpPr txBox="1">
              <a:spLocks noChangeArrowheads="1"/>
            </p:cNvSpPr>
            <p:nvPr/>
          </p:nvSpPr>
          <p:spPr bwMode="auto">
            <a:xfrm>
              <a:off x="3799" y="109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chemeClr val="tx2"/>
                  </a:solidFill>
                </a:rPr>
                <a:t>p</a:t>
              </a:r>
            </a:p>
          </p:txBody>
        </p:sp>
      </p:grpSp>
      <p:sp>
        <p:nvSpPr>
          <p:cNvPr id="117" name="AutoShape 58"/>
          <p:cNvSpPr>
            <a:spLocks noChangeArrowheads="1"/>
          </p:cNvSpPr>
          <p:nvPr/>
        </p:nvSpPr>
        <p:spPr bwMode="auto">
          <a:xfrm>
            <a:off x="858838" y="5332413"/>
            <a:ext cx="7118350" cy="647700"/>
          </a:xfrm>
          <a:prstGeom prst="wedgeEllipseCallout">
            <a:avLst>
              <a:gd name="adj1" fmla="val 22880"/>
              <a:gd name="adj2" fmla="val -97551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zh-CN" altLang="en-US" sz="2400">
                <a:ea typeface="隶书"/>
                <a:cs typeface="隶书"/>
              </a:rPr>
              <a:t>指针变量可以指到</a:t>
            </a:r>
            <a:r>
              <a:rPr kumimoji="1" lang="zh-CN" altLang="en-US" sz="2400">
                <a:solidFill>
                  <a:schemeClr val="accent2"/>
                </a:solidFill>
                <a:ea typeface="隶书"/>
                <a:cs typeface="隶书"/>
              </a:rPr>
              <a:t>数组后</a:t>
            </a:r>
            <a:r>
              <a:rPr kumimoji="1" lang="zh-CN" altLang="en-US" sz="2400">
                <a:ea typeface="隶书"/>
                <a:cs typeface="隶书"/>
              </a:rPr>
              <a:t>的内存单元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533400" y="1143000"/>
            <a:ext cx="2057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指针变量的当前值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utoUpdateAnimBg="0"/>
      <p:bldP spid="117" grpId="0" animBg="1" autoUpdateAnimBg="0"/>
      <p:bldP spid="5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指针</a:t>
            </a:r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ym typeface="Wingdings" pitchFamily="2" charset="2"/>
              </a:rPr>
              <a:t>2.1   </a:t>
            </a:r>
            <a:r>
              <a:rPr lang="zh-CN" altLang="en-US" dirty="0" smtClean="0">
                <a:sym typeface="Wingdings" pitchFamily="2" charset="2"/>
              </a:rPr>
              <a:t>指针概念与指针变量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2.2  </a:t>
            </a:r>
            <a:r>
              <a:rPr lang="zh-CN" altLang="en-US" dirty="0" smtClean="0">
                <a:sym typeface="Wingdings" pitchFamily="2" charset="2"/>
              </a:rPr>
              <a:t>取址与取值运算符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ym typeface="Wingdings" pitchFamily="2" charset="2"/>
              </a:rPr>
              <a:t>2.3   </a:t>
            </a:r>
            <a:r>
              <a:rPr lang="zh-CN" altLang="en-US" dirty="0" smtClean="0">
                <a:sym typeface="Wingdings" pitchFamily="2" charset="2"/>
              </a:rPr>
              <a:t>指针与一维数组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2.4   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指针与字符串</a:t>
            </a:r>
            <a:endParaRPr lang="en-US" altLang="zh-CN" dirty="0" smtClean="0">
              <a:solidFill>
                <a:srgbClr val="FF0000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2.6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指针与字符串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660525"/>
            <a:ext cx="8524875" cy="1692275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ym typeface="Wingdings" pitchFamily="2" charset="2"/>
              </a:rPr>
              <a:t>字符串是一个典型的字符数组，因此即可以按数组一样来处理字符串，也能用指针来处理字符串</a:t>
            </a:r>
          </a:p>
          <a:p>
            <a:pPr eaLnBrk="1" hangingPunct="1"/>
            <a:r>
              <a:rPr lang="zh-CN" altLang="en-US" sz="2400" smtClean="0">
                <a:sym typeface="Wingdings" pitchFamily="2" charset="2"/>
              </a:rPr>
              <a:t>按数组来遍历字符串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405063" y="3148013"/>
            <a:ext cx="4759325" cy="3051175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400"/>
              <a:t>例  </a:t>
            </a:r>
            <a:r>
              <a:rPr kumimoji="1" lang="en-US" altLang="zh-CN" sz="2400"/>
              <a:t>void  ShowStr(char *str )</a:t>
            </a:r>
          </a:p>
          <a:p>
            <a:pPr eaLnBrk="0" hangingPunct="0"/>
            <a:r>
              <a:rPr kumimoji="1" lang="en-US" altLang="zh-CN" sz="2400"/>
              <a:t>       {   </a:t>
            </a:r>
          </a:p>
          <a:p>
            <a:pPr eaLnBrk="0" hangingPunct="0"/>
            <a:r>
              <a:rPr kumimoji="1" lang="en-US" altLang="zh-CN" sz="2400"/>
              <a:t>           int i,len;</a:t>
            </a:r>
          </a:p>
          <a:p>
            <a:pPr eaLnBrk="0" hangingPunct="0"/>
            <a:r>
              <a:rPr kumimoji="1" lang="en-US" altLang="zh-CN" sz="2400"/>
              <a:t>           len = strlen(str);</a:t>
            </a:r>
          </a:p>
          <a:p>
            <a:pPr eaLnBrk="0" hangingPunct="0"/>
            <a:r>
              <a:rPr kumimoji="1" lang="en-US" altLang="zh-CN" sz="2400"/>
              <a:t>           for(i=0; i&lt; len ;i++)</a:t>
            </a:r>
          </a:p>
          <a:p>
            <a:pPr eaLnBrk="0" hangingPunct="0"/>
            <a:r>
              <a:rPr kumimoji="1" lang="en-US" altLang="zh-CN" sz="2400"/>
              <a:t>             putchar(str[i]);</a:t>
            </a:r>
          </a:p>
          <a:p>
            <a:pPr eaLnBrk="0" hangingPunct="0"/>
            <a:r>
              <a:rPr kumimoji="1" lang="en-US" altLang="zh-CN" sz="2400"/>
              <a:t>           printf("\n");</a:t>
            </a:r>
          </a:p>
          <a:p>
            <a:pPr eaLnBrk="0" hangingPunct="0"/>
            <a:r>
              <a:rPr kumimoji="1" lang="en-US" altLang="zh-CN" sz="2400"/>
              <a:t>        }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33400" y="1143000"/>
            <a:ext cx="2209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指针处理字符数组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 autoUpdateAnimBg="0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2.6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指针与字符串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54013" y="1630363"/>
            <a:ext cx="8524875" cy="4313237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ym typeface="Wingdings" pitchFamily="2" charset="2"/>
              </a:rPr>
              <a:t>用数组和</a:t>
            </a:r>
            <a:r>
              <a:rPr lang="en-US" altLang="zh-CN" sz="2400" smtClean="0">
                <a:sym typeface="Wingdings" pitchFamily="2" charset="2"/>
              </a:rPr>
              <a:t>strlen</a:t>
            </a:r>
            <a:r>
              <a:rPr lang="zh-CN" altLang="en-US" sz="2400" smtClean="0">
                <a:sym typeface="Wingdings" pitchFamily="2" charset="2"/>
              </a:rPr>
              <a:t>配合使用，实际做了两次字符数组扫描。</a:t>
            </a:r>
            <a:r>
              <a:rPr lang="en-US" altLang="zh-CN" sz="2400" smtClean="0">
                <a:sym typeface="Wingdings" pitchFamily="2" charset="2"/>
              </a:rPr>
              <a:t>strlen</a:t>
            </a:r>
            <a:r>
              <a:rPr lang="zh-CN" altLang="en-US" sz="2400" smtClean="0">
                <a:sym typeface="Wingdings" pitchFamily="2" charset="2"/>
              </a:rPr>
              <a:t>扫描一次，显示字符串扫描一次，因此效率偏低，一般用指针做一次遍历。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870075" y="3181350"/>
            <a:ext cx="4759325" cy="268605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400"/>
              <a:t>例  </a:t>
            </a:r>
            <a:r>
              <a:rPr kumimoji="1" lang="en-US" altLang="zh-CN" sz="2400"/>
              <a:t>void  ShowStr(char *str )</a:t>
            </a:r>
          </a:p>
          <a:p>
            <a:pPr eaLnBrk="0" hangingPunct="0"/>
            <a:r>
              <a:rPr kumimoji="1" lang="en-US" altLang="zh-CN" sz="2400"/>
              <a:t>       {   </a:t>
            </a:r>
          </a:p>
          <a:p>
            <a:pPr eaLnBrk="0" hangingPunct="0"/>
            <a:r>
              <a:rPr kumimoji="1" lang="en-US" altLang="zh-CN" sz="2400"/>
              <a:t>          char  *p;</a:t>
            </a:r>
          </a:p>
          <a:p>
            <a:pPr eaLnBrk="0" hangingPunct="0"/>
            <a:r>
              <a:rPr kumimoji="1" lang="en-US" altLang="zh-CN" sz="2400"/>
              <a:t>          </a:t>
            </a:r>
            <a:r>
              <a:rPr kumimoji="1" lang="en-US" altLang="zh-CN" sz="2400" b="1">
                <a:solidFill>
                  <a:srgbClr val="CA2E04"/>
                </a:solidFill>
              </a:rPr>
              <a:t>for(p=str; *p!=0 ;p++)</a:t>
            </a:r>
          </a:p>
          <a:p>
            <a:pPr eaLnBrk="0" hangingPunct="0"/>
            <a:r>
              <a:rPr kumimoji="1" lang="en-US" altLang="zh-CN" sz="2400"/>
              <a:t>              putchar</a:t>
            </a:r>
            <a:r>
              <a:rPr kumimoji="1" lang="en-US" altLang="zh-CN" sz="2400">
                <a:solidFill>
                  <a:srgbClr val="CA2E04"/>
                </a:solidFill>
              </a:rPr>
              <a:t>(*p</a:t>
            </a:r>
            <a:r>
              <a:rPr kumimoji="1" lang="en-US" altLang="zh-CN" sz="2400"/>
              <a:t>);</a:t>
            </a:r>
          </a:p>
          <a:p>
            <a:pPr eaLnBrk="0" hangingPunct="0"/>
            <a:r>
              <a:rPr kumimoji="1" lang="en-US" altLang="zh-CN" sz="2400"/>
              <a:t>          printf("\n");</a:t>
            </a:r>
          </a:p>
          <a:p>
            <a:pPr eaLnBrk="0" hangingPunct="0"/>
            <a:r>
              <a:rPr kumimoji="1" lang="en-US" altLang="zh-CN" sz="2400"/>
              <a:t>        }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33400" y="1143000"/>
            <a:ext cx="2209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指针处理字符数组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 autoUpdateAnimBg="0"/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2.6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指针与字符串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295275" y="1858963"/>
            <a:ext cx="8524875" cy="960437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ym typeface="Wingdings" pitchFamily="2" charset="2"/>
              </a:rPr>
              <a:t>字符串拷贝函数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62100" y="2514600"/>
            <a:ext cx="6253163" cy="341630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/>
              <a:t>char * my_strcpy(char * dst, char * src)</a:t>
            </a:r>
          </a:p>
          <a:p>
            <a:r>
              <a:rPr kumimoji="1" lang="en-US" altLang="zh-CN"/>
              <a:t>{</a:t>
            </a:r>
          </a:p>
          <a:p>
            <a:r>
              <a:rPr kumimoji="1" lang="en-US" altLang="zh-CN"/>
              <a:t>    char * tmp = dst;</a:t>
            </a:r>
          </a:p>
          <a:p>
            <a:r>
              <a:rPr kumimoji="1" lang="en-US" altLang="zh-CN"/>
              <a:t>    if( !dst )</a:t>
            </a:r>
          </a:p>
          <a:p>
            <a:r>
              <a:rPr kumimoji="1" lang="en-US" altLang="zh-CN"/>
              <a:t>        return  0;</a:t>
            </a:r>
          </a:p>
          <a:p>
            <a:r>
              <a:rPr kumimoji="1" lang="en-US" altLang="zh-CN"/>
              <a:t>    while(  (*dst = *src) != ‘\0’ )</a:t>
            </a:r>
          </a:p>
          <a:p>
            <a:r>
              <a:rPr kumimoji="1" lang="en-US" altLang="zh-CN"/>
              <a:t>    {</a:t>
            </a:r>
          </a:p>
          <a:p>
            <a:r>
              <a:rPr kumimoji="1" lang="en-US" altLang="zh-CN"/>
              <a:t>        dst++ ;</a:t>
            </a:r>
          </a:p>
          <a:p>
            <a:r>
              <a:rPr kumimoji="1" lang="en-US" altLang="zh-CN"/>
              <a:t>        src++;</a:t>
            </a:r>
          </a:p>
          <a:p>
            <a:r>
              <a:rPr kumimoji="1" lang="en-US" altLang="zh-CN"/>
              <a:t>    }</a:t>
            </a:r>
          </a:p>
          <a:p>
            <a:r>
              <a:rPr kumimoji="1" lang="en-US" altLang="zh-CN"/>
              <a:t>    return   tmp;</a:t>
            </a:r>
          </a:p>
          <a:p>
            <a:r>
              <a:rPr kumimoji="1" lang="en-US" altLang="zh-CN"/>
              <a:t>}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33400" y="1143000"/>
            <a:ext cx="2209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字符指针的应用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2.6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指针与字符串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ym typeface="Wingdings" pitchFamily="2" charset="2"/>
              </a:rPr>
              <a:t>以下两种初始化方法有何区别？</a:t>
            </a:r>
          </a:p>
          <a:p>
            <a:pPr lvl="1" eaLnBrk="1" hangingPunct="1"/>
            <a:r>
              <a:rPr lang="en-US" altLang="zh-CN" sz="2400" smtClean="0"/>
              <a:t>char * p = </a:t>
            </a:r>
            <a:r>
              <a:rPr kumimoji="1" lang="en-US" altLang="zh-CN" sz="2400" smtClean="0"/>
              <a:t>"</a:t>
            </a:r>
            <a:r>
              <a:rPr lang="en-US" altLang="zh-CN" sz="2400" smtClean="0"/>
              <a:t>hello,the World!</a:t>
            </a:r>
            <a:r>
              <a:rPr kumimoji="1" lang="en-US" altLang="zh-CN" sz="2400" smtClean="0"/>
              <a:t> "</a:t>
            </a:r>
            <a:r>
              <a:rPr lang="en-US" altLang="zh-CN" sz="2400" smtClean="0"/>
              <a:t>;</a:t>
            </a:r>
          </a:p>
          <a:p>
            <a:pPr lvl="1" eaLnBrk="1" hangingPunct="1"/>
            <a:r>
              <a:rPr lang="en-US" altLang="zh-CN" sz="2400" smtClean="0"/>
              <a:t>char  a[] = </a:t>
            </a:r>
            <a:r>
              <a:rPr kumimoji="1" lang="en-US" altLang="zh-CN" sz="2400" smtClean="0"/>
              <a:t>"</a:t>
            </a:r>
            <a:r>
              <a:rPr lang="en-US" altLang="zh-CN" sz="2400" smtClean="0"/>
              <a:t>hello,the World!</a:t>
            </a:r>
            <a:r>
              <a:rPr kumimoji="1" lang="en-US" altLang="zh-CN" sz="2400" smtClean="0"/>
              <a:t> "</a:t>
            </a:r>
            <a:r>
              <a:rPr lang="en-US" altLang="zh-CN" sz="2400" smtClean="0"/>
              <a:t>;</a:t>
            </a:r>
          </a:p>
          <a:p>
            <a:pPr eaLnBrk="1" hangingPunct="1"/>
            <a:r>
              <a:rPr lang="zh-CN" altLang="en-US" sz="2400" smtClean="0">
                <a:sym typeface="Wingdings" pitchFamily="2" charset="2"/>
              </a:rPr>
              <a:t>前者是字符指针</a:t>
            </a:r>
            <a:r>
              <a:rPr lang="en-US" altLang="zh-CN" sz="2400" smtClean="0">
                <a:sym typeface="Wingdings" pitchFamily="2" charset="2"/>
              </a:rPr>
              <a:t>.</a:t>
            </a:r>
            <a:r>
              <a:rPr lang="zh-CN" altLang="en-US" sz="2400" smtClean="0">
                <a:sym typeface="Wingdings" pitchFamily="2" charset="2"/>
              </a:rPr>
              <a:t>字符串的空间是一个常量字符串，并且保存在只读的内存空间中。</a:t>
            </a:r>
            <a:r>
              <a:rPr lang="en-US" altLang="zh-CN" sz="2400" smtClean="0">
                <a:sym typeface="Wingdings" pitchFamily="2" charset="2"/>
              </a:rPr>
              <a:t>p</a:t>
            </a:r>
            <a:r>
              <a:rPr lang="zh-CN" altLang="en-US" sz="2400" smtClean="0">
                <a:sym typeface="Wingdings" pitchFamily="2" charset="2"/>
              </a:rPr>
              <a:t>只是记录这个字符串地址。</a:t>
            </a:r>
            <a:r>
              <a:rPr lang="zh-CN" altLang="en-US" sz="2400" b="1" smtClean="0">
                <a:solidFill>
                  <a:srgbClr val="CA2E04"/>
                </a:solidFill>
                <a:sym typeface="Wingdings" pitchFamily="2" charset="2"/>
              </a:rPr>
              <a:t>这段内存区是只读的</a:t>
            </a:r>
            <a:r>
              <a:rPr lang="en-US" altLang="zh-CN" sz="2400" b="1" smtClean="0">
                <a:solidFill>
                  <a:srgbClr val="CA2E04"/>
                </a:solidFill>
                <a:sym typeface="Wingdings" pitchFamily="2" charset="2"/>
              </a:rPr>
              <a:t>.</a:t>
            </a:r>
          </a:p>
          <a:p>
            <a:pPr eaLnBrk="1" hangingPunct="1"/>
            <a:r>
              <a:rPr lang="zh-CN" altLang="en-US" sz="2400" smtClean="0">
                <a:sym typeface="Wingdings" pitchFamily="2" charset="2"/>
              </a:rPr>
              <a:t>后者是字符数在堆栈或数据区分配一段空间，并且把字符串设为指定内容。</a:t>
            </a:r>
            <a:r>
              <a:rPr lang="zh-CN" altLang="en-US" sz="2400" smtClean="0">
                <a:solidFill>
                  <a:srgbClr val="0070C0"/>
                </a:solidFill>
                <a:sym typeface="Wingdings" pitchFamily="2" charset="2"/>
              </a:rPr>
              <a:t>数据内容可读可写</a:t>
            </a:r>
          </a:p>
          <a:p>
            <a:pPr eaLnBrk="1" hangingPunct="1"/>
            <a:endParaRPr lang="en-US" altLang="zh-CN" sz="2400" smtClean="0">
              <a:sym typeface="Wingdings" pitchFamily="2" charset="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33400" y="1143000"/>
            <a:ext cx="2286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字符数组和字符指针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2.6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指针与字符串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295275" y="1489075"/>
            <a:ext cx="8524875" cy="644525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ym typeface="Wingdings" pitchFamily="2" charset="2"/>
              </a:rPr>
              <a:t>以下是常见的错误，对字符指针的只读内容进行修改</a:t>
            </a:r>
          </a:p>
          <a:p>
            <a:pPr eaLnBrk="1" hangingPunct="1"/>
            <a:endParaRPr lang="en-US" altLang="zh-CN" sz="2400" smtClean="0">
              <a:sym typeface="Wingdings" pitchFamily="2" charset="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63575" y="2435225"/>
            <a:ext cx="3146425" cy="1938338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400"/>
              <a:t>void   error_code()</a:t>
            </a:r>
          </a:p>
          <a:p>
            <a:pPr eaLnBrk="0" hangingPunct="0"/>
            <a:r>
              <a:rPr kumimoji="1" lang="en-US" altLang="zh-CN" sz="2400"/>
              <a:t>{   </a:t>
            </a:r>
          </a:p>
          <a:p>
            <a:pPr eaLnBrk="0" hangingPunct="0"/>
            <a:r>
              <a:rPr kumimoji="1" lang="en-US" altLang="zh-CN" sz="2400"/>
              <a:t>    char * p = "hsc";</a:t>
            </a:r>
          </a:p>
          <a:p>
            <a:pPr eaLnBrk="0" hangingPunct="0"/>
            <a:r>
              <a:rPr kumimoji="1" lang="en-US" altLang="zh-CN" sz="2400"/>
              <a:t>    *p = 'H’;</a:t>
            </a:r>
          </a:p>
          <a:p>
            <a:pPr eaLnBrk="0" hangingPunct="0"/>
            <a:r>
              <a:rPr kumimoji="1" lang="en-US" altLang="zh-CN" sz="2400"/>
              <a:t>}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114800" y="2286000"/>
            <a:ext cx="4419600" cy="4154488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400"/>
              <a:t>void   error_func(char * str)</a:t>
            </a:r>
          </a:p>
          <a:p>
            <a:pPr eaLnBrk="0" hangingPunct="0"/>
            <a:r>
              <a:rPr kumimoji="1" lang="en-US" altLang="zh-CN" sz="2400"/>
              <a:t>{             </a:t>
            </a:r>
          </a:p>
          <a:p>
            <a:pPr eaLnBrk="0" hangingPunct="0"/>
            <a:r>
              <a:rPr kumimoji="1" lang="en-US" altLang="zh-CN" sz="2400"/>
              <a:t>    *p = 'H';</a:t>
            </a:r>
          </a:p>
          <a:p>
            <a:pPr eaLnBrk="0" hangingPunct="0"/>
            <a:r>
              <a:rPr kumimoji="1" lang="en-US" altLang="zh-CN" sz="2400"/>
              <a:t>}</a:t>
            </a:r>
          </a:p>
          <a:p>
            <a:pPr eaLnBrk="0" hangingPunct="0"/>
            <a:endParaRPr kumimoji="1" lang="en-US" altLang="zh-CN" sz="2400"/>
          </a:p>
          <a:p>
            <a:pPr eaLnBrk="0" hangingPunct="0"/>
            <a:r>
              <a:rPr kumimoji="1" lang="en-US" altLang="zh-CN" sz="2400"/>
              <a:t>int   error_code()</a:t>
            </a:r>
          </a:p>
          <a:p>
            <a:pPr eaLnBrk="0" hangingPunct="0"/>
            <a:r>
              <a:rPr kumimoji="1" lang="en-US" altLang="zh-CN" sz="2400"/>
              <a:t>{</a:t>
            </a:r>
          </a:p>
          <a:p>
            <a:pPr eaLnBrk="0" hangingPunct="0"/>
            <a:r>
              <a:rPr kumimoji="1" lang="en-US" altLang="zh-CN" sz="2400"/>
              <a:t>//</a:t>
            </a:r>
            <a:r>
              <a:rPr kumimoji="1" lang="zh-CN" altLang="en-US" sz="2400"/>
              <a:t>给形参</a:t>
            </a:r>
            <a:r>
              <a:rPr kumimoji="1" lang="en-US" altLang="zh-CN" sz="2400"/>
              <a:t>str</a:t>
            </a:r>
            <a:r>
              <a:rPr kumimoji="1" lang="zh-CN" altLang="en-US" sz="2400"/>
              <a:t>分配一个只读字符串</a:t>
            </a:r>
          </a:p>
          <a:p>
            <a:pPr eaLnBrk="0" hangingPunct="0"/>
            <a:r>
              <a:rPr kumimoji="1" lang="zh-CN" altLang="en-US" sz="2400"/>
              <a:t>    </a:t>
            </a:r>
            <a:r>
              <a:rPr kumimoji="1" lang="en-US" altLang="zh-CN" sz="2400"/>
              <a:t>error_func("hsc");</a:t>
            </a:r>
          </a:p>
          <a:p>
            <a:pPr eaLnBrk="0" hangingPunct="0"/>
            <a:r>
              <a:rPr kumimoji="1" lang="en-US" altLang="zh-CN" sz="2400"/>
              <a:t>    return  0;</a:t>
            </a:r>
          </a:p>
          <a:p>
            <a:pPr eaLnBrk="0" hangingPunct="0"/>
            <a:r>
              <a:rPr kumimoji="1" lang="en-US" altLang="zh-CN" sz="2400"/>
              <a:t>}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33400" y="1143000"/>
            <a:ext cx="2286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字符数组和字符指针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 autoUpdateAnimBg="0"/>
      <p:bldP spid="10" grpId="0" animBg="1" autoUpdateAnimBg="0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2.6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指针与字符串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438400" y="2170113"/>
            <a:ext cx="4210050" cy="4154487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400"/>
              <a:t>void right_func(char * str)</a:t>
            </a:r>
          </a:p>
          <a:p>
            <a:pPr eaLnBrk="0" hangingPunct="0"/>
            <a:r>
              <a:rPr kumimoji="1" lang="en-US" altLang="zh-CN" sz="2400"/>
              <a:t>{             </a:t>
            </a:r>
          </a:p>
          <a:p>
            <a:pPr eaLnBrk="0" hangingPunct="0"/>
            <a:r>
              <a:rPr kumimoji="1" lang="en-US" altLang="zh-CN" sz="2400"/>
              <a:t>    *p = 'H’;</a:t>
            </a:r>
          </a:p>
          <a:p>
            <a:pPr eaLnBrk="0" hangingPunct="0"/>
            <a:r>
              <a:rPr kumimoji="1" lang="en-US" altLang="zh-CN" sz="2400"/>
              <a:t>}</a:t>
            </a:r>
          </a:p>
          <a:p>
            <a:pPr eaLnBrk="0" hangingPunct="0"/>
            <a:r>
              <a:rPr kumimoji="1" lang="en-US" altLang="zh-CN" sz="2400"/>
              <a:t> </a:t>
            </a:r>
          </a:p>
          <a:p>
            <a:pPr eaLnBrk="0" hangingPunct="0"/>
            <a:r>
              <a:rPr kumimoji="1" lang="en-US" altLang="zh-CN" sz="2400"/>
              <a:t>int right_code()</a:t>
            </a:r>
          </a:p>
          <a:p>
            <a:pPr eaLnBrk="0" hangingPunct="0"/>
            <a:r>
              <a:rPr kumimoji="1" lang="en-US" altLang="zh-CN" sz="2400"/>
              <a:t>{</a:t>
            </a:r>
          </a:p>
          <a:p>
            <a:pPr eaLnBrk="0" hangingPunct="0"/>
            <a:r>
              <a:rPr kumimoji="1" lang="en-US" altLang="zh-CN" sz="2400"/>
              <a:t>   char a[]="hsc";</a:t>
            </a:r>
          </a:p>
          <a:p>
            <a:pPr eaLnBrk="0" hangingPunct="0"/>
            <a:r>
              <a:rPr kumimoji="1" lang="zh-CN" altLang="en-US" sz="2400"/>
              <a:t>   </a:t>
            </a:r>
            <a:r>
              <a:rPr kumimoji="1" lang="en-US" altLang="zh-CN" sz="2400"/>
              <a:t>right_func(a);</a:t>
            </a:r>
          </a:p>
          <a:p>
            <a:pPr eaLnBrk="0" hangingPunct="0"/>
            <a:r>
              <a:rPr kumimoji="1" lang="en-US" altLang="zh-CN" sz="2400"/>
              <a:t>   return  0;</a:t>
            </a:r>
          </a:p>
          <a:p>
            <a:pPr eaLnBrk="0" hangingPunct="0"/>
            <a:r>
              <a:rPr kumimoji="1" lang="en-US" altLang="zh-CN" sz="2400"/>
              <a:t>}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295275" y="1565275"/>
            <a:ext cx="8524875" cy="644525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ym typeface="Wingdings" pitchFamily="2" charset="2"/>
              </a:rPr>
              <a:t>对字符数组的内容可以进行读写</a:t>
            </a:r>
          </a:p>
          <a:p>
            <a:pPr eaLnBrk="1" hangingPunct="1"/>
            <a:endParaRPr lang="en-US" altLang="zh-CN" sz="2400" smtClean="0">
              <a:sym typeface="Wingdings" pitchFamily="2" charset="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33400" y="1143000"/>
            <a:ext cx="2286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字符数组和字符指针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2" grpId="0" build="p"/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2.6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指针与字符串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673225"/>
            <a:ext cx="8534400" cy="3521075"/>
          </a:xfrm>
        </p:spPr>
        <p:txBody>
          <a:bodyPr/>
          <a:lstStyle/>
          <a:p>
            <a:pPr lvl="2" eaLnBrk="1" hangingPunct="1">
              <a:buFont typeface="Wingdings" pitchFamily="2" charset="2"/>
              <a:buNone/>
            </a:pPr>
            <a:r>
              <a:rPr lang="en-US" altLang="zh-CN" sz="2000" smtClean="0"/>
              <a:t>char  *cp;    </a:t>
            </a:r>
            <a:r>
              <a:rPr lang="zh-CN" altLang="zh-CN" sz="2000" smtClean="0"/>
              <a:t>与</a:t>
            </a:r>
            <a:r>
              <a:rPr lang="zh-CN" altLang="en-US" sz="2000" smtClean="0"/>
              <a:t>    </a:t>
            </a:r>
            <a:r>
              <a:rPr lang="en-US" altLang="zh-CN" sz="2000" smtClean="0"/>
              <a:t>char str[20];</a:t>
            </a:r>
          </a:p>
          <a:p>
            <a:pPr lvl="2" eaLnBrk="1" hangingPunct="1"/>
            <a:r>
              <a:rPr lang="en-US" altLang="zh-CN" sz="2000" smtClean="0"/>
              <a:t>str</a:t>
            </a:r>
            <a:r>
              <a:rPr lang="zh-CN" altLang="zh-CN" sz="2000" smtClean="0"/>
              <a:t>由若干元素组成，每个元素放一个字符；而</a:t>
            </a:r>
            <a:r>
              <a:rPr lang="en-US" altLang="zh-CN" sz="2000" smtClean="0"/>
              <a:t>cp</a:t>
            </a:r>
            <a:r>
              <a:rPr lang="zh-CN" altLang="zh-CN" sz="2000" smtClean="0"/>
              <a:t>中存放字符</a:t>
            </a:r>
            <a:r>
              <a:rPr lang="zh-CN" altLang="en-US" sz="2000" smtClean="0"/>
              <a:t>指针</a:t>
            </a:r>
            <a:endParaRPr lang="zh-CN" altLang="zh-CN" sz="2000" smtClean="0"/>
          </a:p>
          <a:p>
            <a:pPr lvl="2" eaLnBrk="1" hangingPunct="1"/>
            <a:r>
              <a:rPr lang="zh-CN" altLang="zh-CN" sz="2000" smtClean="0"/>
              <a:t> </a:t>
            </a:r>
            <a:r>
              <a:rPr lang="en-US" altLang="zh-CN" sz="2000" smtClean="0"/>
              <a:t>char  str[20];     str="I love China! ";    (</a:t>
            </a:r>
            <a:r>
              <a:rPr lang="en-US" altLang="zh-CN" sz="2000" smtClean="0">
                <a:solidFill>
                  <a:srgbClr val="FF0000"/>
                </a:solidFill>
              </a:rPr>
              <a:t>X</a:t>
            </a:r>
            <a:r>
              <a:rPr lang="en-US" altLang="zh-CN" sz="2000" smtClean="0"/>
              <a:t>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000" smtClean="0"/>
              <a:t>     char   *cp;         cp="I love China! ";    (</a:t>
            </a:r>
            <a:r>
              <a:rPr lang="en-US" altLang="zh-CN" sz="2000" smtClean="0">
                <a:solidFill>
                  <a:schemeClr val="tx2"/>
                </a:solidFill>
                <a:sym typeface="Wingdings" pitchFamily="2" charset="2"/>
              </a:rPr>
              <a:t></a:t>
            </a:r>
            <a:r>
              <a:rPr lang="en-US" altLang="zh-CN" sz="2000" smtClean="0"/>
              <a:t>)</a:t>
            </a:r>
          </a:p>
          <a:p>
            <a:pPr lvl="2" eaLnBrk="1" hangingPunct="1"/>
            <a:r>
              <a:rPr lang="en-US" altLang="zh-CN" sz="2000" smtClean="0"/>
              <a:t>str</a:t>
            </a:r>
            <a:r>
              <a:rPr lang="zh-CN" altLang="zh-CN" sz="2000" smtClean="0"/>
              <a:t>是地址</a:t>
            </a:r>
            <a:r>
              <a:rPr lang="zh-CN" altLang="zh-CN" sz="2000" smtClean="0">
                <a:solidFill>
                  <a:srgbClr val="0000FF"/>
                </a:solidFill>
              </a:rPr>
              <a:t>常量</a:t>
            </a:r>
            <a:r>
              <a:rPr lang="zh-CN" altLang="zh-CN" sz="2000" smtClean="0"/>
              <a:t>；</a:t>
            </a:r>
            <a:r>
              <a:rPr lang="en-US" altLang="zh-CN" sz="2000" smtClean="0"/>
              <a:t>cp</a:t>
            </a:r>
            <a:r>
              <a:rPr lang="zh-CN" altLang="zh-CN" sz="2000" smtClean="0"/>
              <a:t>是地址变量</a:t>
            </a:r>
          </a:p>
          <a:p>
            <a:pPr lvl="2" eaLnBrk="1" hangingPunct="1"/>
            <a:r>
              <a:rPr lang="en-US" altLang="zh-CN" sz="2000" smtClean="0"/>
              <a:t>cp</a:t>
            </a:r>
            <a:r>
              <a:rPr lang="zh-CN" altLang="zh-CN" sz="2000" smtClean="0"/>
              <a:t>接受键入字符串时,必须</a:t>
            </a:r>
            <a:r>
              <a:rPr lang="zh-CN" altLang="zh-CN" sz="2000" smtClean="0">
                <a:solidFill>
                  <a:schemeClr val="accent2"/>
                </a:solidFill>
              </a:rPr>
              <a:t>先开辟存储空间</a:t>
            </a:r>
            <a:endParaRPr lang="zh-CN" altLang="zh-CN" sz="2000" smtClean="0"/>
          </a:p>
          <a:p>
            <a:pPr lvl="2" eaLnBrk="1" hangingPunct="1"/>
            <a:endParaRPr lang="zh-CN" altLang="zh-CN" sz="2000" smtClean="0"/>
          </a:p>
          <a:p>
            <a:pPr lvl="2" eaLnBrk="1" hangingPunct="1"/>
            <a:endParaRPr lang="en-US" altLang="zh-CN" smtClean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09600" y="4114800"/>
            <a:ext cx="3810000" cy="195580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400"/>
              <a:t>例   </a:t>
            </a:r>
            <a:r>
              <a:rPr kumimoji="1" lang="en-US" altLang="zh-CN" sz="2400"/>
              <a:t>char  str[11];</a:t>
            </a:r>
          </a:p>
          <a:p>
            <a:pPr eaLnBrk="0" hangingPunct="0"/>
            <a:r>
              <a:rPr kumimoji="1" lang="en-US" altLang="zh-CN" sz="2400"/>
              <a:t>       scanf("%s",str);    (</a:t>
            </a:r>
            <a:r>
              <a:rPr kumimoji="1" lang="en-US" altLang="zh-CN" sz="240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kumimoji="1" lang="en-US" altLang="zh-CN" sz="2400"/>
              <a:t>)</a:t>
            </a:r>
          </a:p>
          <a:p>
            <a:pPr eaLnBrk="0" hangingPunct="0"/>
            <a:endParaRPr kumimoji="1" lang="en-US" altLang="zh-CN" sz="2400"/>
          </a:p>
          <a:p>
            <a:pPr eaLnBrk="0" hangingPunct="0"/>
            <a:r>
              <a:rPr kumimoji="1" lang="zh-CN" altLang="zh-CN" sz="2400"/>
              <a:t>而   </a:t>
            </a:r>
            <a:r>
              <a:rPr kumimoji="1" lang="en-US" altLang="zh-CN" sz="2400"/>
              <a:t>char  *cp;</a:t>
            </a:r>
          </a:p>
          <a:p>
            <a:pPr eaLnBrk="0" hangingPunct="0"/>
            <a:r>
              <a:rPr kumimoji="1" lang="en-US" altLang="zh-CN" sz="2400"/>
              <a:t>       scanf("%s",  cp);    (</a:t>
            </a:r>
            <a:r>
              <a:rPr kumimoji="1" lang="en-US" altLang="zh-CN" sz="2400">
                <a:solidFill>
                  <a:srgbClr val="FF0000"/>
                </a:solidFill>
              </a:rPr>
              <a:t>X</a:t>
            </a:r>
            <a:r>
              <a:rPr kumimoji="1" lang="en-US" altLang="zh-CN" sz="2400">
                <a:sym typeface="Symbol" pitchFamily="18" charset="2"/>
              </a:rPr>
              <a:t>)</a:t>
            </a:r>
            <a:endParaRPr kumimoji="1" lang="en-US" altLang="zh-CN" sz="2400">
              <a:sym typeface="Wingdings 3" pitchFamily="18" charset="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572000" y="4127500"/>
            <a:ext cx="4191000" cy="122555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400">
                <a:sym typeface="Wingdings 3" pitchFamily="18" charset="2"/>
              </a:rPr>
              <a:t>改为</a:t>
            </a:r>
            <a:r>
              <a:rPr kumimoji="1" lang="en-US" altLang="zh-CN" sz="2400">
                <a:sym typeface="Wingdings 3" pitchFamily="18" charset="2"/>
              </a:rPr>
              <a:t>:  char   *cp,str[11];</a:t>
            </a:r>
          </a:p>
          <a:p>
            <a:pPr eaLnBrk="0" hangingPunct="0"/>
            <a:r>
              <a:rPr kumimoji="1" lang="en-US" altLang="zh-CN" sz="2400">
                <a:sym typeface="Wingdings 3" pitchFamily="18" charset="2"/>
              </a:rPr>
              <a:t>           cp=str;</a:t>
            </a:r>
          </a:p>
          <a:p>
            <a:pPr eaLnBrk="0" hangingPunct="0"/>
            <a:r>
              <a:rPr kumimoji="1" lang="en-US" altLang="zh-CN" sz="2400">
                <a:sym typeface="Wingdings 3" pitchFamily="18" charset="2"/>
              </a:rPr>
              <a:t>           scanf("%s",cp);      (</a:t>
            </a:r>
            <a:r>
              <a:rPr kumimoji="1" lang="en-US" altLang="zh-CN" sz="2400">
                <a:solidFill>
                  <a:schemeClr val="accent2"/>
                </a:solidFill>
                <a:sym typeface="Wingdings" pitchFamily="2" charset="2"/>
              </a:rPr>
              <a:t></a:t>
            </a:r>
            <a:r>
              <a:rPr kumimoji="1" lang="en-US" altLang="zh-CN" sz="2400">
                <a:sym typeface="Wingdings 3" pitchFamily="18" charset="2"/>
              </a:rPr>
              <a:t>)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533400" y="1143000"/>
            <a:ext cx="2286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字符数组和字符指针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 autoUpdateAnimBg="0"/>
      <p:bldP spid="8" grpId="0" animBg="1" autoUpdateAnimBg="0"/>
      <p:bldP spid="9" grpId="0" animBg="1" autoUpdateAnimBg="0"/>
      <p:bldP spid="1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标题 1"/>
          <p:cNvSpPr>
            <a:spLocks noGrp="1"/>
          </p:cNvSpPr>
          <p:nvPr>
            <p:ph type="title" idx="4294967295"/>
          </p:nvPr>
        </p:nvSpPr>
        <p:spPr>
          <a:xfrm>
            <a:off x="1979613" y="717550"/>
            <a:ext cx="6202362" cy="700088"/>
          </a:xfrm>
        </p:spPr>
        <p:txBody>
          <a:bodyPr/>
          <a:lstStyle/>
          <a:p>
            <a:pPr eaLnBrk="1" hangingPunct="1"/>
            <a:r>
              <a:rPr lang="zh-CN" altLang="en-US" smtClean="0"/>
              <a:t>结构体</a:t>
            </a:r>
          </a:p>
        </p:txBody>
      </p:sp>
      <p:sp>
        <p:nvSpPr>
          <p:cNvPr id="212995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?"/>
            </a:pPr>
            <a:r>
              <a:rPr lang="en-US" altLang="zh-CN" dirty="0" smtClean="0">
                <a:solidFill>
                  <a:srgbClr val="FF0000"/>
                </a:solidFill>
              </a:rPr>
              <a:t>3.1   </a:t>
            </a:r>
            <a:r>
              <a:rPr lang="zh-CN" altLang="en-US" dirty="0" smtClean="0">
                <a:solidFill>
                  <a:srgbClr val="FF0000"/>
                </a:solidFill>
              </a:rPr>
              <a:t>结构体定义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?"/>
            </a:pPr>
            <a:r>
              <a:rPr lang="en-US" altLang="zh-CN" dirty="0" smtClean="0"/>
              <a:t>3.2   </a:t>
            </a:r>
            <a:r>
              <a:rPr lang="zh-CN" altLang="en-US" dirty="0" smtClean="0"/>
              <a:t>结构体操作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1.2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函数定义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idx="1"/>
          </p:nvPr>
        </p:nvSpPr>
        <p:spPr>
          <a:xfrm>
            <a:off x="442913" y="1227138"/>
            <a:ext cx="4768850" cy="1089025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zh-CN" altLang="en-US" smtClean="0"/>
              <a:t>一般格式</a:t>
            </a:r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5791200" y="1828800"/>
            <a:ext cx="2019300" cy="561975"/>
          </a:xfrm>
          <a:prstGeom prst="wedgeEllipseCallout">
            <a:avLst>
              <a:gd name="adj1" fmla="val -93019"/>
              <a:gd name="adj2" fmla="val 107060"/>
            </a:avLst>
          </a:prstGeom>
          <a:solidFill>
            <a:srgbClr val="FFFFFF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/>
              <a:t>合法标识符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3581400" y="914400"/>
            <a:ext cx="2532063" cy="1298575"/>
          </a:xfrm>
          <a:prstGeom prst="wedgeEllipseCallout">
            <a:avLst>
              <a:gd name="adj1" fmla="val -43676"/>
              <a:gd name="adj2" fmla="val 74833"/>
            </a:avLst>
          </a:prstGeom>
          <a:solidFill>
            <a:srgbClr val="FFFFFF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/>
              <a:t>函数返回值类型</a:t>
            </a:r>
          </a:p>
          <a:p>
            <a:r>
              <a:rPr kumimoji="1" lang="zh-CN" altLang="en-US"/>
              <a:t>缺省为</a:t>
            </a:r>
            <a:r>
              <a:rPr kumimoji="1" lang="en-US" altLang="zh-CN">
                <a:solidFill>
                  <a:schemeClr val="accent2"/>
                </a:solidFill>
              </a:rPr>
              <a:t>int</a:t>
            </a:r>
            <a:r>
              <a:rPr kumimoji="1" lang="zh-CN" altLang="en-US"/>
              <a:t>型</a:t>
            </a:r>
          </a:p>
          <a:p>
            <a:r>
              <a:rPr kumimoji="1" lang="zh-CN" altLang="en-US"/>
              <a:t>无返回值为</a:t>
            </a:r>
            <a:r>
              <a:rPr kumimoji="1" lang="en-US" altLang="zh-CN">
                <a:solidFill>
                  <a:srgbClr val="3333CC"/>
                </a:solidFill>
              </a:rPr>
              <a:t>void</a:t>
            </a:r>
            <a:endParaRPr kumimoji="1" lang="en-US" altLang="zh-CN"/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6324600" y="3276600"/>
            <a:ext cx="1301750" cy="561975"/>
          </a:xfrm>
          <a:prstGeom prst="wedgeEllipseCallout">
            <a:avLst>
              <a:gd name="adj1" fmla="val -106620"/>
              <a:gd name="adj2" fmla="val 8199"/>
            </a:avLst>
          </a:prstGeom>
          <a:solidFill>
            <a:srgbClr val="FFFFFF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/>
              <a:t>函数体</a:t>
            </a:r>
          </a:p>
        </p:txBody>
      </p: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685800" y="2514600"/>
            <a:ext cx="6723063" cy="1768475"/>
            <a:chOff x="530" y="1428"/>
            <a:chExt cx="3194" cy="1114"/>
          </a:xfrm>
        </p:grpSpPr>
        <p:sp>
          <p:nvSpPr>
            <p:cNvPr id="24585" name="Text Box 18"/>
            <p:cNvSpPr txBox="1">
              <a:spLocks noChangeArrowheads="1"/>
            </p:cNvSpPr>
            <p:nvPr/>
          </p:nvSpPr>
          <p:spPr bwMode="auto">
            <a:xfrm>
              <a:off x="1537" y="1500"/>
              <a:ext cx="2187" cy="1042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zh-CN" altLang="en-US"/>
                <a:t>函数类型     函数名</a:t>
              </a:r>
              <a:r>
                <a:rPr kumimoji="1" lang="zh-CN" altLang="en-US">
                  <a:solidFill>
                    <a:schemeClr val="accent2"/>
                  </a:solidFill>
                </a:rPr>
                <a:t>（</a:t>
              </a:r>
              <a:r>
                <a:rPr kumimoji="1" lang="zh-CN" altLang="en-US"/>
                <a:t>形参类型说明表</a:t>
              </a:r>
              <a:r>
                <a:rPr kumimoji="1" lang="zh-CN" altLang="en-US">
                  <a:solidFill>
                    <a:schemeClr val="accent2"/>
                  </a:solidFill>
                </a:rPr>
                <a:t>）</a:t>
              </a:r>
              <a:endParaRPr kumimoji="1" lang="zh-CN" altLang="en-US"/>
            </a:p>
            <a:p>
              <a:pPr eaLnBrk="0" hangingPunct="0"/>
              <a:r>
                <a:rPr kumimoji="1" lang="en-US" altLang="zh-CN">
                  <a:solidFill>
                    <a:schemeClr val="accent2"/>
                  </a:solidFill>
                </a:rPr>
                <a:t>{</a:t>
              </a:r>
              <a:endParaRPr kumimoji="1" lang="en-US" altLang="zh-CN"/>
            </a:p>
            <a:p>
              <a:pPr eaLnBrk="0" hangingPunct="0"/>
              <a:r>
                <a:rPr kumimoji="1" lang="en-US" altLang="zh-CN"/>
                <a:t>	</a:t>
              </a:r>
              <a:r>
                <a:rPr kumimoji="1" lang="zh-CN" altLang="en-US"/>
                <a:t>说明部分</a:t>
              </a:r>
            </a:p>
            <a:p>
              <a:pPr eaLnBrk="0" hangingPunct="0"/>
              <a:r>
                <a:rPr kumimoji="1" lang="zh-CN" altLang="en-US"/>
                <a:t>	语句部分</a:t>
              </a:r>
            </a:p>
            <a:p>
              <a:pPr eaLnBrk="0" hangingPunct="0"/>
              <a:r>
                <a:rPr kumimoji="1" lang="en-US" altLang="zh-CN">
                  <a:solidFill>
                    <a:schemeClr val="accent2"/>
                  </a:solidFill>
                </a:rPr>
                <a:t>}</a:t>
              </a:r>
            </a:p>
          </p:txBody>
        </p:sp>
        <p:sp>
          <p:nvSpPr>
            <p:cNvPr id="24586" name="Text Box 19"/>
            <p:cNvSpPr txBox="1">
              <a:spLocks noChangeArrowheads="1"/>
            </p:cNvSpPr>
            <p:nvPr/>
          </p:nvSpPr>
          <p:spPr bwMode="auto">
            <a:xfrm>
              <a:off x="530" y="1428"/>
              <a:ext cx="7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zh-CN" altLang="en-US" sz="2400">
                  <a:solidFill>
                    <a:srgbClr val="008000"/>
                  </a:solidFill>
                  <a:latin typeface="隶书"/>
                  <a:ea typeface="隶书"/>
                  <a:cs typeface="隶书"/>
                </a:rPr>
                <a:t>现代风格</a:t>
              </a:r>
              <a:r>
                <a:rPr kumimoji="1" lang="en-US" altLang="zh-CN" sz="2400">
                  <a:solidFill>
                    <a:srgbClr val="008000"/>
                  </a:solidFill>
                  <a:latin typeface="隶书"/>
                  <a:ea typeface="隶书"/>
                  <a:cs typeface="隶书"/>
                </a:rPr>
                <a:t>:</a:t>
              </a:r>
              <a:endParaRPr kumimoji="1" lang="en-US" altLang="zh-CN" sz="2400">
                <a:latin typeface="隶书"/>
                <a:ea typeface="隶书"/>
                <a:cs typeface="隶书"/>
              </a:endParaRPr>
            </a:p>
          </p:txBody>
        </p:sp>
      </p:grp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602163" y="4467225"/>
            <a:ext cx="2762250" cy="1754188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kumimoji="1" lang="zh-CN" altLang="en-US"/>
              <a:t>例   无参无返值函数</a:t>
            </a:r>
          </a:p>
          <a:p>
            <a:pPr eaLnBrk="0" hangingPunct="0"/>
            <a:r>
              <a:rPr kumimoji="1" lang="zh-CN" altLang="en-US"/>
              <a:t> </a:t>
            </a:r>
            <a:r>
              <a:rPr kumimoji="1" lang="en-US" altLang="zh-CN"/>
              <a:t>printstar( )</a:t>
            </a:r>
          </a:p>
          <a:p>
            <a:pPr eaLnBrk="0" hangingPunct="0"/>
            <a:r>
              <a:rPr kumimoji="1" lang="en-US" altLang="zh-CN"/>
              <a:t> {   printf(“**********\n”);   }</a:t>
            </a:r>
          </a:p>
          <a:p>
            <a:pPr eaLnBrk="0" hangingPunct="0"/>
            <a:r>
              <a:rPr kumimoji="1" lang="zh-CN" altLang="en-US"/>
              <a:t>或</a:t>
            </a:r>
          </a:p>
          <a:p>
            <a:pPr eaLnBrk="0" hangingPunct="0"/>
            <a:r>
              <a:rPr kumimoji="1" lang="zh-CN" altLang="en-US"/>
              <a:t> </a:t>
            </a:r>
            <a:r>
              <a:rPr kumimoji="1" lang="en-US" altLang="zh-CN"/>
              <a:t>printstar(</a:t>
            </a:r>
            <a:r>
              <a:rPr kumimoji="1" lang="en-US" altLang="zh-CN">
                <a:solidFill>
                  <a:srgbClr val="0000FF"/>
                </a:solidFill>
              </a:rPr>
              <a:t>void</a:t>
            </a:r>
            <a:r>
              <a:rPr kumimoji="1" lang="en-US" altLang="zh-CN"/>
              <a:t> )</a:t>
            </a:r>
          </a:p>
          <a:p>
            <a:pPr eaLnBrk="0" hangingPunct="0"/>
            <a:r>
              <a:rPr kumimoji="1" lang="en-US" altLang="zh-CN"/>
              <a:t> {   printf(“**********\n”);   }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228600" y="4419600"/>
            <a:ext cx="3657600" cy="2032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kumimoji="1" lang="zh-CN" altLang="en-US"/>
              <a:t>例   有参有返值函数（现代风格）</a:t>
            </a:r>
          </a:p>
          <a:p>
            <a:pPr eaLnBrk="0" hangingPunct="0"/>
            <a:r>
              <a:rPr kumimoji="1" lang="zh-CN" altLang="en-US"/>
              <a:t>  </a:t>
            </a:r>
            <a:r>
              <a:rPr kumimoji="1" lang="en-US" altLang="zh-CN"/>
              <a:t>int max</a:t>
            </a:r>
            <a:r>
              <a:rPr kumimoji="1" lang="en-US" altLang="zh-CN">
                <a:solidFill>
                  <a:srgbClr val="0000FF"/>
                </a:solidFill>
              </a:rPr>
              <a:t>(int x,int y</a:t>
            </a:r>
            <a:r>
              <a:rPr kumimoji="1" lang="en-US" altLang="zh-CN"/>
              <a:t>)</a:t>
            </a:r>
          </a:p>
          <a:p>
            <a:pPr eaLnBrk="0" hangingPunct="0"/>
            <a:r>
              <a:rPr kumimoji="1" lang="en-US" altLang="zh-CN"/>
              <a:t>  {    </a:t>
            </a:r>
          </a:p>
          <a:p>
            <a:pPr eaLnBrk="0" hangingPunct="0"/>
            <a:r>
              <a:rPr kumimoji="1" lang="en-US" altLang="zh-CN"/>
              <a:t>      int z;</a:t>
            </a:r>
          </a:p>
          <a:p>
            <a:pPr eaLnBrk="0" hangingPunct="0"/>
            <a:r>
              <a:rPr kumimoji="1" lang="en-US" altLang="zh-CN"/>
              <a:t>      z=x&gt;y?x:y;</a:t>
            </a:r>
          </a:p>
          <a:p>
            <a:pPr eaLnBrk="0" hangingPunct="0"/>
            <a:r>
              <a:rPr kumimoji="1" lang="en-US" altLang="zh-CN"/>
              <a:t>      return(z);</a:t>
            </a:r>
          </a:p>
          <a:p>
            <a:pPr eaLnBrk="0" hangingPunct="0"/>
            <a:r>
              <a:rPr kumimoji="1" lang="en-US" altLang="zh-CN"/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/>
      <p:bldP spid="4" grpId="0" animBg="1" autoUpdateAnimBg="0"/>
      <p:bldP spid="5" grpId="0" animBg="1" autoUpdateAnimBg="0"/>
      <p:bldP spid="6" grpId="0" animBg="1" autoUpdateAnimBg="0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标题 1"/>
          <p:cNvSpPr>
            <a:spLocks noGrp="1"/>
          </p:cNvSpPr>
          <p:nvPr>
            <p:ph type="title" idx="4294967295"/>
          </p:nvPr>
        </p:nvSpPr>
        <p:spPr>
          <a:xfrm>
            <a:off x="2195513" y="549275"/>
            <a:ext cx="6202362" cy="700088"/>
          </a:xfrm>
        </p:spPr>
        <p:txBody>
          <a:bodyPr/>
          <a:lstStyle/>
          <a:p>
            <a:pPr eaLnBrk="1" hangingPunct="1"/>
            <a:r>
              <a:rPr lang="en-US" altLang="zh-CN" smtClean="0"/>
              <a:t>7.1   </a:t>
            </a:r>
            <a:r>
              <a:rPr lang="zh-CN" altLang="en-US" smtClean="0"/>
              <a:t>结构体定义</a:t>
            </a:r>
            <a:endParaRPr lang="en-US" altLang="zh-CN" smtClean="0"/>
          </a:p>
        </p:txBody>
      </p:sp>
      <p:sp>
        <p:nvSpPr>
          <p:cNvPr id="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1825625"/>
            <a:ext cx="7813675" cy="2479675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&amp;"/>
            </a:pPr>
            <a:r>
              <a:rPr lang="zh-CN" altLang="en-US" smtClean="0"/>
              <a:t>结构体是</a:t>
            </a:r>
            <a:r>
              <a:rPr lang="zh-CN" altLang="zh-CN" smtClean="0"/>
              <a:t>一种</a:t>
            </a:r>
            <a:r>
              <a:rPr lang="zh-CN" altLang="zh-CN" smtClean="0">
                <a:solidFill>
                  <a:schemeClr val="tx2"/>
                </a:solidFill>
              </a:rPr>
              <a:t>构造</a:t>
            </a:r>
            <a:r>
              <a:rPr lang="zh-CN" altLang="zh-CN" smtClean="0"/>
              <a:t>数据类型</a:t>
            </a:r>
          </a:p>
          <a:p>
            <a:pPr lvl="1" eaLnBrk="1" hangingPunct="1">
              <a:buFont typeface="Wingdings" pitchFamily="2" charset="2"/>
              <a:buChar char="&amp;"/>
            </a:pPr>
            <a:r>
              <a:rPr lang="zh-CN" altLang="zh-CN" smtClean="0"/>
              <a:t>用途：把不同类型的数据组合成一个整体-------</a:t>
            </a:r>
            <a:r>
              <a:rPr lang="zh-CN" altLang="en-US" smtClean="0"/>
              <a:t>一种</a:t>
            </a:r>
            <a:r>
              <a:rPr lang="zh-CN" altLang="zh-CN" smtClean="0">
                <a:solidFill>
                  <a:schemeClr val="tx2"/>
                </a:solidFill>
              </a:rPr>
              <a:t>自定义</a:t>
            </a:r>
            <a:r>
              <a:rPr lang="zh-CN" altLang="zh-CN" smtClean="0"/>
              <a:t>数据类型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结构体类型定义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833688" y="4292600"/>
            <a:ext cx="2749550" cy="1778000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>
                <a:solidFill>
                  <a:srgbClr val="0070C0"/>
                </a:solidFill>
              </a:rPr>
              <a:t>struct </a:t>
            </a:r>
            <a:r>
              <a:rPr lang="en-US" altLang="zh-CN">
                <a:solidFill>
                  <a:schemeClr val="accent1"/>
                </a:solidFill>
              </a:rPr>
              <a:t>    </a:t>
            </a:r>
            <a:r>
              <a:rPr lang="en-US" altLang="zh-CN">
                <a:solidFill>
                  <a:schemeClr val="bg2"/>
                </a:solidFill>
              </a:rPr>
              <a:t>[</a:t>
            </a:r>
            <a:r>
              <a:rPr lang="zh-CN" altLang="zh-CN">
                <a:solidFill>
                  <a:srgbClr val="FF9900"/>
                </a:solidFill>
              </a:rPr>
              <a:t>结构体名</a:t>
            </a:r>
            <a:r>
              <a:rPr lang="zh-CN" altLang="zh-CN">
                <a:solidFill>
                  <a:schemeClr val="bg2"/>
                </a:solidFill>
              </a:rPr>
              <a:t>]</a:t>
            </a:r>
            <a:endParaRPr lang="zh-CN" altLang="zh-CN">
              <a:solidFill>
                <a:schemeClr val="tx2"/>
              </a:solidFill>
            </a:endParaRPr>
          </a:p>
          <a:p>
            <a:pPr eaLnBrk="0" hangingPunct="0"/>
            <a:r>
              <a:rPr lang="en-US" altLang="zh-CN">
                <a:solidFill>
                  <a:srgbClr val="003366"/>
                </a:solidFill>
              </a:rPr>
              <a:t>{</a:t>
            </a:r>
            <a:endParaRPr lang="en-US" altLang="zh-CN">
              <a:solidFill>
                <a:schemeClr val="tx2"/>
              </a:solidFill>
            </a:endParaRPr>
          </a:p>
          <a:p>
            <a:pPr eaLnBrk="0" hangingPunct="0"/>
            <a:r>
              <a:rPr lang="en-US" altLang="zh-CN">
                <a:solidFill>
                  <a:schemeClr val="tx2"/>
                </a:solidFill>
              </a:rPr>
              <a:t>      </a:t>
            </a:r>
            <a:r>
              <a:rPr lang="zh-CN" altLang="en-US">
                <a:solidFill>
                  <a:srgbClr val="339933"/>
                </a:solidFill>
              </a:rPr>
              <a:t>类型标识符    成员名</a:t>
            </a:r>
            <a:r>
              <a:rPr lang="en-US" altLang="zh-CN">
                <a:solidFill>
                  <a:srgbClr val="339933"/>
                </a:solidFill>
              </a:rPr>
              <a:t>;</a:t>
            </a:r>
            <a:endParaRPr lang="zh-CN" altLang="en-US">
              <a:solidFill>
                <a:srgbClr val="339933"/>
              </a:solidFill>
            </a:endParaRPr>
          </a:p>
          <a:p>
            <a:pPr eaLnBrk="0" hangingPunct="0"/>
            <a:r>
              <a:rPr lang="zh-CN" altLang="en-US">
                <a:solidFill>
                  <a:srgbClr val="339933"/>
                </a:solidFill>
              </a:rPr>
              <a:t>      类型标识符    成员名</a:t>
            </a:r>
            <a:r>
              <a:rPr lang="en-US" altLang="zh-CN">
                <a:solidFill>
                  <a:srgbClr val="339933"/>
                </a:solidFill>
              </a:rPr>
              <a:t>;</a:t>
            </a:r>
            <a:endParaRPr lang="zh-CN" altLang="en-US">
              <a:solidFill>
                <a:schemeClr val="tx2"/>
              </a:solidFill>
            </a:endParaRPr>
          </a:p>
          <a:p>
            <a:pPr eaLnBrk="0" hangingPunct="0"/>
            <a:r>
              <a:rPr lang="zh-CN" altLang="en-US">
                <a:solidFill>
                  <a:schemeClr val="tx2"/>
                </a:solidFill>
              </a:rPr>
              <a:t>         </a:t>
            </a:r>
            <a:r>
              <a:rPr lang="en-US" altLang="zh-CN">
                <a:solidFill>
                  <a:srgbClr val="339933"/>
                </a:solidFill>
              </a:rPr>
              <a:t>…………….</a:t>
            </a:r>
          </a:p>
          <a:p>
            <a:pPr eaLnBrk="0" hangingPunct="0"/>
            <a:r>
              <a:rPr lang="en-US" altLang="zh-CN">
                <a:solidFill>
                  <a:srgbClr val="003366"/>
                </a:solidFill>
              </a:rPr>
              <a:t>};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338888" y="4721225"/>
            <a:ext cx="2438400" cy="1225550"/>
          </a:xfrm>
          <a:prstGeom prst="wedgeRectCallout">
            <a:avLst>
              <a:gd name="adj1" fmla="val -79014"/>
              <a:gd name="adj2" fmla="val -9593"/>
            </a:avLst>
          </a:prstGeom>
          <a:solidFill>
            <a:schemeClr val="bg1"/>
          </a:solidFill>
          <a:ln w="38100">
            <a:solidFill>
              <a:srgbClr val="33CCCC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400">
                <a:ea typeface="隶书" pitchFamily="49" charset="-122"/>
              </a:rPr>
              <a:t>成员类型可以是</a:t>
            </a:r>
          </a:p>
          <a:p>
            <a:r>
              <a:rPr lang="zh-CN" altLang="en-US" sz="2400">
                <a:ea typeface="隶书" pitchFamily="49" charset="-122"/>
              </a:rPr>
              <a:t>基本型或构造型。</a:t>
            </a:r>
            <a:endParaRPr lang="en-US" altLang="zh-CN" sz="2400">
              <a:ea typeface="隶书" pitchFamily="49" charset="-122"/>
            </a:endParaRPr>
          </a:p>
          <a:p>
            <a:r>
              <a:rPr lang="zh-CN" altLang="en-US" sz="2400">
                <a:ea typeface="隶书" pitchFamily="49" charset="-122"/>
              </a:rPr>
              <a:t>可以任意多成员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95288" y="5143500"/>
            <a:ext cx="2266950" cy="860425"/>
          </a:xfrm>
          <a:prstGeom prst="wedgeRectCallout">
            <a:avLst>
              <a:gd name="adj1" fmla="val 56444"/>
              <a:gd name="adj2" fmla="val -102028"/>
            </a:avLst>
          </a:prstGeom>
          <a:solidFill>
            <a:schemeClr val="bg1"/>
          </a:solidFill>
          <a:ln w="38100">
            <a:solidFill>
              <a:srgbClr val="33CCCC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ea typeface="隶书" pitchFamily="49" charset="-122"/>
              </a:rPr>
              <a:t>struct</a:t>
            </a:r>
            <a:r>
              <a:rPr lang="zh-CN" altLang="zh-CN" sz="2400">
                <a:latin typeface="隶书" pitchFamily="49" charset="-122"/>
                <a:ea typeface="隶书" pitchFamily="49" charset="-122"/>
              </a:rPr>
              <a:t>是</a:t>
            </a:r>
            <a:r>
              <a:rPr lang="zh-CN" altLang="zh-CN" sz="240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关键字</a:t>
            </a:r>
            <a:r>
              <a:rPr lang="zh-CN" altLang="zh-CN" sz="2400">
                <a:latin typeface="隶书" pitchFamily="49" charset="-122"/>
                <a:ea typeface="隶书" pitchFamily="49" charset="-122"/>
              </a:rPr>
              <a:t>,</a:t>
            </a:r>
          </a:p>
          <a:p>
            <a:r>
              <a:rPr lang="zh-CN" altLang="zh-CN" sz="2400">
                <a:latin typeface="隶书" pitchFamily="49" charset="-122"/>
                <a:ea typeface="隶书" pitchFamily="49" charset="-122"/>
              </a:rPr>
              <a:t>不能省略</a:t>
            </a:r>
            <a:endParaRPr lang="zh-CN" altLang="en-US" sz="24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6262688" y="3314700"/>
            <a:ext cx="2436812" cy="860425"/>
          </a:xfrm>
          <a:prstGeom prst="wedgeRectCallout">
            <a:avLst>
              <a:gd name="adj1" fmla="val -102315"/>
              <a:gd name="adj2" fmla="val 75644"/>
            </a:avLst>
          </a:prstGeom>
          <a:solidFill>
            <a:schemeClr val="bg1"/>
          </a:solidFill>
          <a:ln w="38100">
            <a:solidFill>
              <a:srgbClr val="33CCCC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400">
                <a:ea typeface="隶书" pitchFamily="49" charset="-122"/>
              </a:rPr>
              <a:t>合法标识符</a:t>
            </a:r>
          </a:p>
          <a:p>
            <a:r>
              <a:rPr lang="zh-CN" altLang="en-US" sz="2400">
                <a:ea typeface="隶书" pitchFamily="49" charset="-122"/>
              </a:rPr>
              <a:t>可省</a:t>
            </a:r>
            <a:r>
              <a:rPr lang="en-US" altLang="zh-CN" sz="2400">
                <a:ea typeface="隶书" pitchFamily="49" charset="-122"/>
              </a:rPr>
              <a:t>:</a:t>
            </a:r>
            <a:r>
              <a:rPr lang="zh-CN" altLang="en-US" sz="2400">
                <a:solidFill>
                  <a:srgbClr val="009900"/>
                </a:solidFill>
                <a:ea typeface="隶书" pitchFamily="49" charset="-122"/>
              </a:rPr>
              <a:t>无名结构体</a:t>
            </a:r>
            <a:endParaRPr lang="zh-CN" altLang="en-US" sz="24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23888" y="1333500"/>
            <a:ext cx="1931987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结构体概述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595688" y="5816600"/>
            <a:ext cx="2266950" cy="860425"/>
          </a:xfrm>
          <a:prstGeom prst="wedgeRectCallout">
            <a:avLst>
              <a:gd name="adj1" fmla="val -67083"/>
              <a:gd name="adj2" fmla="val -38931"/>
            </a:avLst>
          </a:prstGeom>
          <a:solidFill>
            <a:schemeClr val="bg1"/>
          </a:solidFill>
          <a:ln w="38100">
            <a:solidFill>
              <a:srgbClr val="33CCCC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ea typeface="隶书" pitchFamily="49" charset="-122"/>
              </a:rPr>
              <a:t>分号</a:t>
            </a:r>
            <a:r>
              <a:rPr lang="zh-CN" altLang="en-US" sz="2400">
                <a:ea typeface="隶书" pitchFamily="49" charset="-122"/>
              </a:rPr>
              <a:t>表明</a:t>
            </a:r>
            <a:r>
              <a:rPr lang="en-US" altLang="zh-CN" sz="2400">
                <a:solidFill>
                  <a:srgbClr val="FF0000"/>
                </a:solidFill>
                <a:ea typeface="隶书" pitchFamily="49" charset="-122"/>
              </a:rPr>
              <a:t>struct</a:t>
            </a:r>
            <a:r>
              <a:rPr lang="zh-CN" altLang="en-US" sz="2400">
                <a:ea typeface="隶书" pitchFamily="49" charset="-122"/>
              </a:rPr>
              <a:t>定义结束</a:t>
            </a:r>
            <a:endParaRPr lang="zh-CN" altLang="en-US" sz="240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/>
      <p:bldP spid="4" grpId="0" animBg="1" autoUpdateAnimBg="0"/>
      <p:bldP spid="5" grpId="0" animBg="1" autoUpdateAnimBg="0"/>
      <p:bldP spid="6" grpId="0" animBg="1" autoUpdateAnimBg="0"/>
      <p:bldP spid="7" grpId="0" animBg="1" autoUpdateAnimBg="0"/>
      <p:bldP spid="8" grpId="0" animBg="1"/>
      <p:bldP spid="9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标题 1"/>
          <p:cNvSpPr>
            <a:spLocks noGrp="1"/>
          </p:cNvSpPr>
          <p:nvPr>
            <p:ph type="title" idx="4294967295"/>
          </p:nvPr>
        </p:nvSpPr>
        <p:spPr>
          <a:xfrm>
            <a:off x="1979613" y="620713"/>
            <a:ext cx="6202362" cy="700087"/>
          </a:xfrm>
        </p:spPr>
        <p:txBody>
          <a:bodyPr/>
          <a:lstStyle/>
          <a:p>
            <a:pPr eaLnBrk="1" hangingPunct="1"/>
            <a:r>
              <a:rPr lang="en-US" altLang="zh-CN" smtClean="0"/>
              <a:t>7.1   </a:t>
            </a:r>
            <a:r>
              <a:rPr lang="zh-CN" altLang="en-US" smtClean="0"/>
              <a:t>结构体定义</a:t>
            </a:r>
            <a:endParaRPr lang="en-US" altLang="zh-CN" smtClean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291013" y="3760788"/>
            <a:ext cx="4243387" cy="2692400"/>
          </a:xfrm>
          <a:prstGeom prst="rect">
            <a:avLst/>
          </a:prstGeom>
          <a:solidFill>
            <a:srgbClr val="EBFFFF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zh-CN" altLang="en-US"/>
              <a:t>例    </a:t>
            </a:r>
            <a:r>
              <a:rPr lang="en-US" altLang="zh-CN"/>
              <a:t>struct   student</a:t>
            </a:r>
          </a:p>
          <a:p>
            <a:pPr eaLnBrk="0" hangingPunct="0"/>
            <a:r>
              <a:rPr lang="en-US" altLang="zh-CN"/>
              <a:t>        {        int num;</a:t>
            </a:r>
          </a:p>
          <a:p>
            <a:pPr eaLnBrk="0" hangingPunct="0"/>
            <a:r>
              <a:rPr lang="en-US" altLang="zh-CN"/>
              <a:t>                 char  name[20];</a:t>
            </a:r>
          </a:p>
          <a:p>
            <a:pPr eaLnBrk="0" hangingPunct="0"/>
            <a:r>
              <a:rPr lang="en-US" altLang="zh-CN"/>
              <a:t>                 char sex;</a:t>
            </a:r>
          </a:p>
          <a:p>
            <a:pPr eaLnBrk="0" hangingPunct="0"/>
            <a:r>
              <a:rPr lang="en-US" altLang="zh-CN"/>
              <a:t>                 int age;</a:t>
            </a:r>
          </a:p>
          <a:p>
            <a:pPr eaLnBrk="0" hangingPunct="0"/>
            <a:r>
              <a:rPr lang="en-US" altLang="zh-CN"/>
              <a:t>                 float score;</a:t>
            </a:r>
          </a:p>
          <a:p>
            <a:pPr eaLnBrk="0" hangingPunct="0"/>
            <a:r>
              <a:rPr lang="en-US" altLang="zh-CN"/>
              <a:t>                 char addr[30];</a:t>
            </a:r>
          </a:p>
          <a:p>
            <a:pPr eaLnBrk="0" hangingPunct="0"/>
            <a:r>
              <a:rPr lang="en-US" altLang="zh-CN"/>
              <a:t>        };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>
                <a:solidFill>
                  <a:srgbClr val="FF0000"/>
                </a:solidFill>
              </a:rPr>
              <a:t>struct   student</a:t>
            </a:r>
            <a:r>
              <a:rPr lang="en-US" altLang="zh-CN"/>
              <a:t>   stu1,stu2;</a:t>
            </a:r>
            <a:r>
              <a:rPr lang="en-US" altLang="zh-CN" sz="2400"/>
              <a:t>                 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414338" y="2487613"/>
            <a:ext cx="7196137" cy="7080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?"/>
            </a:pPr>
            <a:r>
              <a:rPr lang="zh-CN" altLang="en-US" sz="2000" dirty="0" smtClean="0"/>
              <a:t>先定义结构体类型，再定义结构体变量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dirty="0" smtClean="0"/>
              <a:t>一般形式： 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17525" y="3724275"/>
            <a:ext cx="3155950" cy="2052638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>
                <a:solidFill>
                  <a:srgbClr val="0070C0"/>
                </a:solidFill>
              </a:rPr>
              <a:t>struct     </a:t>
            </a:r>
            <a:r>
              <a:rPr lang="zh-CN" altLang="zh-CN">
                <a:solidFill>
                  <a:srgbClr val="0070C0"/>
                </a:solidFill>
              </a:rPr>
              <a:t>结构体名</a:t>
            </a:r>
          </a:p>
          <a:p>
            <a:pPr eaLnBrk="0" hangingPunct="0"/>
            <a:r>
              <a:rPr lang="en-US" altLang="zh-CN">
                <a:solidFill>
                  <a:srgbClr val="0070C0"/>
                </a:solidFill>
              </a:rPr>
              <a:t>{</a:t>
            </a:r>
          </a:p>
          <a:p>
            <a:pPr eaLnBrk="0" hangingPunct="0"/>
            <a:r>
              <a:rPr lang="en-US" altLang="zh-CN">
                <a:solidFill>
                  <a:schemeClr val="tx2"/>
                </a:solidFill>
              </a:rPr>
              <a:t>      </a:t>
            </a:r>
            <a:r>
              <a:rPr lang="zh-CN" altLang="en-US">
                <a:solidFill>
                  <a:srgbClr val="339933"/>
                </a:solidFill>
              </a:rPr>
              <a:t>类型标识符    成员名</a:t>
            </a:r>
            <a:r>
              <a:rPr lang="en-US" altLang="zh-CN">
                <a:solidFill>
                  <a:srgbClr val="339933"/>
                </a:solidFill>
              </a:rPr>
              <a:t>;</a:t>
            </a:r>
            <a:endParaRPr lang="zh-CN" altLang="en-US">
              <a:solidFill>
                <a:srgbClr val="339933"/>
              </a:solidFill>
            </a:endParaRPr>
          </a:p>
          <a:p>
            <a:pPr eaLnBrk="0" hangingPunct="0"/>
            <a:r>
              <a:rPr lang="zh-CN" altLang="en-US">
                <a:solidFill>
                  <a:srgbClr val="339933"/>
                </a:solidFill>
              </a:rPr>
              <a:t>      类型标识符    成员名</a:t>
            </a:r>
            <a:r>
              <a:rPr lang="en-US" altLang="zh-CN">
                <a:solidFill>
                  <a:srgbClr val="339933"/>
                </a:solidFill>
              </a:rPr>
              <a:t>;</a:t>
            </a:r>
            <a:endParaRPr lang="zh-CN" altLang="en-US">
              <a:solidFill>
                <a:schemeClr val="tx2"/>
              </a:solidFill>
            </a:endParaRPr>
          </a:p>
          <a:p>
            <a:pPr eaLnBrk="0" hangingPunct="0"/>
            <a:r>
              <a:rPr lang="zh-CN" altLang="en-US">
                <a:solidFill>
                  <a:schemeClr val="tx2"/>
                </a:solidFill>
              </a:rPr>
              <a:t>         </a:t>
            </a:r>
            <a:r>
              <a:rPr lang="en-US" altLang="zh-CN">
                <a:solidFill>
                  <a:srgbClr val="339933"/>
                </a:solidFill>
              </a:rPr>
              <a:t>…………….</a:t>
            </a:r>
          </a:p>
          <a:p>
            <a:pPr eaLnBrk="0" hangingPunct="0"/>
            <a:r>
              <a:rPr lang="en-US" altLang="zh-CN">
                <a:solidFill>
                  <a:srgbClr val="0070C0"/>
                </a:solidFill>
              </a:rPr>
              <a:t>};</a:t>
            </a:r>
            <a:endParaRPr lang="zh-CN" altLang="en-US">
              <a:solidFill>
                <a:srgbClr val="0070C0"/>
              </a:solidFill>
            </a:endParaRPr>
          </a:p>
          <a:p>
            <a:pPr eaLnBrk="0" hangingPunct="0"/>
            <a:r>
              <a:rPr lang="en-US" altLang="zh-CN">
                <a:solidFill>
                  <a:srgbClr val="0070C0"/>
                </a:solidFill>
              </a:rPr>
              <a:t>struct  </a:t>
            </a:r>
            <a:r>
              <a:rPr lang="zh-CN" altLang="zh-CN">
                <a:solidFill>
                  <a:srgbClr val="0070C0"/>
                </a:solidFill>
              </a:rPr>
              <a:t>结构体名  </a:t>
            </a:r>
            <a:r>
              <a:rPr lang="zh-CN" altLang="zh-CN">
                <a:solidFill>
                  <a:srgbClr val="FF9900"/>
                </a:solidFill>
              </a:rPr>
              <a:t>变量名表列</a:t>
            </a:r>
            <a:r>
              <a:rPr lang="en-US" altLang="zh-CN">
                <a:solidFill>
                  <a:schemeClr val="tx2"/>
                </a:solidFill>
              </a:rPr>
              <a:t>;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33400" y="1725613"/>
            <a:ext cx="180657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结构体变量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build="p" bldLvl="4" autoUpdateAnimBg="0"/>
      <p:bldP spid="12" grpId="0" animBg="1" autoUpdateAnimBg="0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标题 1"/>
          <p:cNvSpPr>
            <a:spLocks noGrp="1"/>
          </p:cNvSpPr>
          <p:nvPr>
            <p:ph type="title" idx="4294967295"/>
          </p:nvPr>
        </p:nvSpPr>
        <p:spPr>
          <a:xfrm>
            <a:off x="2051050" y="712788"/>
            <a:ext cx="6202363" cy="700087"/>
          </a:xfrm>
        </p:spPr>
        <p:txBody>
          <a:bodyPr/>
          <a:lstStyle/>
          <a:p>
            <a:pPr eaLnBrk="1" hangingPunct="1"/>
            <a:r>
              <a:rPr lang="en-US" altLang="zh-CN" smtClean="0"/>
              <a:t>7.1   </a:t>
            </a:r>
            <a:r>
              <a:rPr lang="zh-CN" altLang="en-US" smtClean="0"/>
              <a:t>结构体定义</a:t>
            </a:r>
            <a:endParaRPr lang="en-US" altLang="zh-CN" smtClean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33400" y="3127375"/>
            <a:ext cx="3359150" cy="2876550"/>
          </a:xfrm>
          <a:prstGeom prst="rect">
            <a:avLst/>
          </a:prstGeom>
          <a:solidFill>
            <a:srgbClr val="EBFFFF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lang="zh-CN" altLang="en-US"/>
              <a:t>例  </a:t>
            </a:r>
            <a:r>
              <a:rPr lang="zh-CN" altLang="en-US">
                <a:solidFill>
                  <a:srgbClr val="3333FF"/>
                </a:solidFill>
              </a:rPr>
              <a:t>  </a:t>
            </a:r>
            <a:r>
              <a:rPr lang="en-US" altLang="zh-CN">
                <a:solidFill>
                  <a:srgbClr val="3333FF"/>
                </a:solidFill>
              </a:rPr>
              <a:t>struct </a:t>
            </a:r>
            <a:r>
              <a:rPr lang="en-US" altLang="zh-CN"/>
              <a:t>  </a:t>
            </a:r>
            <a:r>
              <a:rPr lang="en-US" altLang="zh-CN">
                <a:solidFill>
                  <a:srgbClr val="FF0000"/>
                </a:solidFill>
              </a:rPr>
              <a:t>student</a:t>
            </a:r>
          </a:p>
          <a:p>
            <a:pPr eaLnBrk="0" hangingPunct="0"/>
            <a:r>
              <a:rPr lang="en-US" altLang="zh-CN"/>
              <a:t>        {       short num;</a:t>
            </a:r>
          </a:p>
          <a:p>
            <a:pPr eaLnBrk="0" hangingPunct="0"/>
            <a:r>
              <a:rPr lang="en-US" altLang="zh-CN"/>
              <a:t>                 char  name[20];</a:t>
            </a:r>
          </a:p>
          <a:p>
            <a:pPr eaLnBrk="0" hangingPunct="0"/>
            <a:r>
              <a:rPr lang="en-US" altLang="zh-CN"/>
              <a:t>                 char sex;</a:t>
            </a:r>
          </a:p>
          <a:p>
            <a:pPr eaLnBrk="0" hangingPunct="0"/>
            <a:r>
              <a:rPr lang="en-US" altLang="zh-CN"/>
              <a:t>                 short age;</a:t>
            </a:r>
          </a:p>
          <a:p>
            <a:pPr eaLnBrk="0" hangingPunct="0"/>
            <a:r>
              <a:rPr lang="en-US" altLang="zh-CN"/>
              <a:t>                 float score;</a:t>
            </a:r>
          </a:p>
          <a:p>
            <a:pPr eaLnBrk="0" hangingPunct="0"/>
            <a:r>
              <a:rPr lang="en-US" altLang="zh-CN"/>
              <a:t>                 char addr[30];</a:t>
            </a:r>
          </a:p>
          <a:p>
            <a:pPr eaLnBrk="0" hangingPunct="0"/>
            <a:r>
              <a:rPr lang="en-US" altLang="zh-CN"/>
              <a:t>        }; </a:t>
            </a:r>
          </a:p>
          <a:p>
            <a:pPr eaLnBrk="0" hangingPunct="0"/>
            <a:endParaRPr lang="en-US" altLang="zh-CN"/>
          </a:p>
          <a:p>
            <a:pPr eaLnBrk="0" hangingPunct="0"/>
            <a:r>
              <a:rPr lang="en-US" altLang="zh-CN"/>
              <a:t>        struct   student   my_stu;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608513" y="2359025"/>
            <a:ext cx="3506787" cy="3886200"/>
            <a:chOff x="2411" y="300"/>
            <a:chExt cx="2903" cy="3837"/>
          </a:xfrm>
        </p:grpSpPr>
        <p:sp>
          <p:nvSpPr>
            <p:cNvPr id="216069" name="Rectangle 4"/>
            <p:cNvSpPr>
              <a:spLocks noChangeArrowheads="1"/>
            </p:cNvSpPr>
            <p:nvPr/>
          </p:nvSpPr>
          <p:spPr bwMode="auto">
            <a:xfrm>
              <a:off x="3078" y="300"/>
              <a:ext cx="1478" cy="38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070" name="Line 5"/>
            <p:cNvSpPr>
              <a:spLocks noChangeShapeType="1"/>
            </p:cNvSpPr>
            <p:nvPr/>
          </p:nvSpPr>
          <p:spPr bwMode="auto">
            <a:xfrm>
              <a:off x="3064" y="556"/>
              <a:ext cx="1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71" name="Line 6"/>
            <p:cNvSpPr>
              <a:spLocks noChangeShapeType="1"/>
            </p:cNvSpPr>
            <p:nvPr/>
          </p:nvSpPr>
          <p:spPr bwMode="auto">
            <a:xfrm>
              <a:off x="3064" y="843"/>
              <a:ext cx="1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72" name="Line 7"/>
            <p:cNvSpPr>
              <a:spLocks noChangeShapeType="1"/>
            </p:cNvSpPr>
            <p:nvPr/>
          </p:nvSpPr>
          <p:spPr bwMode="auto">
            <a:xfrm>
              <a:off x="3064" y="1396"/>
              <a:ext cx="1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73" name="Line 8"/>
            <p:cNvSpPr>
              <a:spLocks noChangeShapeType="1"/>
            </p:cNvSpPr>
            <p:nvPr/>
          </p:nvSpPr>
          <p:spPr bwMode="auto">
            <a:xfrm>
              <a:off x="3064" y="1673"/>
              <a:ext cx="1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74" name="Line 9"/>
            <p:cNvSpPr>
              <a:spLocks noChangeShapeType="1"/>
            </p:cNvSpPr>
            <p:nvPr/>
          </p:nvSpPr>
          <p:spPr bwMode="auto">
            <a:xfrm>
              <a:off x="3064" y="1949"/>
              <a:ext cx="1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75" name="Line 10"/>
            <p:cNvSpPr>
              <a:spLocks noChangeShapeType="1"/>
            </p:cNvSpPr>
            <p:nvPr/>
          </p:nvSpPr>
          <p:spPr bwMode="auto">
            <a:xfrm>
              <a:off x="3064" y="2226"/>
              <a:ext cx="1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76" name="Line 11"/>
            <p:cNvSpPr>
              <a:spLocks noChangeShapeType="1"/>
            </p:cNvSpPr>
            <p:nvPr/>
          </p:nvSpPr>
          <p:spPr bwMode="auto">
            <a:xfrm>
              <a:off x="3064" y="2502"/>
              <a:ext cx="1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77" name="Line 12"/>
            <p:cNvSpPr>
              <a:spLocks noChangeShapeType="1"/>
            </p:cNvSpPr>
            <p:nvPr/>
          </p:nvSpPr>
          <p:spPr bwMode="auto">
            <a:xfrm>
              <a:off x="3064" y="2779"/>
              <a:ext cx="1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78" name="Line 13"/>
            <p:cNvSpPr>
              <a:spLocks noChangeShapeType="1"/>
            </p:cNvSpPr>
            <p:nvPr/>
          </p:nvSpPr>
          <p:spPr bwMode="auto">
            <a:xfrm>
              <a:off x="3064" y="3055"/>
              <a:ext cx="1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79" name="Line 14"/>
            <p:cNvSpPr>
              <a:spLocks noChangeShapeType="1"/>
            </p:cNvSpPr>
            <p:nvPr/>
          </p:nvSpPr>
          <p:spPr bwMode="auto">
            <a:xfrm>
              <a:off x="3064" y="3332"/>
              <a:ext cx="1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80" name="AutoShape 15"/>
            <p:cNvSpPr>
              <a:spLocks/>
            </p:cNvSpPr>
            <p:nvPr/>
          </p:nvSpPr>
          <p:spPr bwMode="auto">
            <a:xfrm>
              <a:off x="2998" y="311"/>
              <a:ext cx="47" cy="533"/>
            </a:xfrm>
            <a:prstGeom prst="leftBrace">
              <a:avLst>
                <a:gd name="adj1" fmla="val 9450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081" name="AutoShape 16"/>
            <p:cNvSpPr>
              <a:spLocks/>
            </p:cNvSpPr>
            <p:nvPr/>
          </p:nvSpPr>
          <p:spPr bwMode="auto">
            <a:xfrm>
              <a:off x="4567" y="300"/>
              <a:ext cx="78" cy="544"/>
            </a:xfrm>
            <a:prstGeom prst="rightBrace">
              <a:avLst>
                <a:gd name="adj1" fmla="val 5812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082" name="AutoShape 17"/>
            <p:cNvSpPr>
              <a:spLocks/>
            </p:cNvSpPr>
            <p:nvPr/>
          </p:nvSpPr>
          <p:spPr bwMode="auto">
            <a:xfrm>
              <a:off x="4563" y="862"/>
              <a:ext cx="78" cy="544"/>
            </a:xfrm>
            <a:prstGeom prst="rightBrace">
              <a:avLst>
                <a:gd name="adj1" fmla="val 5812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083" name="AutoShape 18"/>
            <p:cNvSpPr>
              <a:spLocks/>
            </p:cNvSpPr>
            <p:nvPr/>
          </p:nvSpPr>
          <p:spPr bwMode="auto">
            <a:xfrm>
              <a:off x="2993" y="851"/>
              <a:ext cx="47" cy="533"/>
            </a:xfrm>
            <a:prstGeom prst="leftBrace">
              <a:avLst>
                <a:gd name="adj1" fmla="val 9450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084" name="AutoShape 19"/>
            <p:cNvSpPr>
              <a:spLocks/>
            </p:cNvSpPr>
            <p:nvPr/>
          </p:nvSpPr>
          <p:spPr bwMode="auto">
            <a:xfrm>
              <a:off x="2987" y="1411"/>
              <a:ext cx="47" cy="278"/>
            </a:xfrm>
            <a:prstGeom prst="leftBrace">
              <a:avLst>
                <a:gd name="adj1" fmla="val 4929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085" name="AutoShape 20"/>
            <p:cNvSpPr>
              <a:spLocks/>
            </p:cNvSpPr>
            <p:nvPr/>
          </p:nvSpPr>
          <p:spPr bwMode="auto">
            <a:xfrm>
              <a:off x="4578" y="1400"/>
              <a:ext cx="47" cy="278"/>
            </a:xfrm>
            <a:prstGeom prst="rightBrace">
              <a:avLst>
                <a:gd name="adj1" fmla="val 4929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086" name="AutoShape 21"/>
            <p:cNvSpPr>
              <a:spLocks/>
            </p:cNvSpPr>
            <p:nvPr/>
          </p:nvSpPr>
          <p:spPr bwMode="auto">
            <a:xfrm>
              <a:off x="4563" y="1684"/>
              <a:ext cx="78" cy="544"/>
            </a:xfrm>
            <a:prstGeom prst="rightBrace">
              <a:avLst>
                <a:gd name="adj1" fmla="val 5812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087" name="AutoShape 22"/>
            <p:cNvSpPr>
              <a:spLocks/>
            </p:cNvSpPr>
            <p:nvPr/>
          </p:nvSpPr>
          <p:spPr bwMode="auto">
            <a:xfrm>
              <a:off x="2994" y="1696"/>
              <a:ext cx="47" cy="533"/>
            </a:xfrm>
            <a:prstGeom prst="leftBrace">
              <a:avLst>
                <a:gd name="adj1" fmla="val 9450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088" name="AutoShape 23"/>
            <p:cNvSpPr>
              <a:spLocks/>
            </p:cNvSpPr>
            <p:nvPr/>
          </p:nvSpPr>
          <p:spPr bwMode="auto">
            <a:xfrm>
              <a:off x="2998" y="2233"/>
              <a:ext cx="47" cy="1100"/>
            </a:xfrm>
            <a:prstGeom prst="leftBrace">
              <a:avLst>
                <a:gd name="adj1" fmla="val 19503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089" name="AutoShape 24"/>
            <p:cNvSpPr>
              <a:spLocks/>
            </p:cNvSpPr>
            <p:nvPr/>
          </p:nvSpPr>
          <p:spPr bwMode="auto">
            <a:xfrm>
              <a:off x="4578" y="2222"/>
              <a:ext cx="47" cy="1111"/>
            </a:xfrm>
            <a:prstGeom prst="rightBrace">
              <a:avLst>
                <a:gd name="adj1" fmla="val 19698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090" name="AutoShape 25"/>
            <p:cNvSpPr>
              <a:spLocks/>
            </p:cNvSpPr>
            <p:nvPr/>
          </p:nvSpPr>
          <p:spPr bwMode="auto">
            <a:xfrm>
              <a:off x="3000" y="3333"/>
              <a:ext cx="56" cy="778"/>
            </a:xfrm>
            <a:prstGeom prst="leftBrace">
              <a:avLst>
                <a:gd name="adj1" fmla="val 11577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091" name="AutoShape 26"/>
            <p:cNvSpPr>
              <a:spLocks/>
            </p:cNvSpPr>
            <p:nvPr/>
          </p:nvSpPr>
          <p:spPr bwMode="auto">
            <a:xfrm>
              <a:off x="4579" y="3333"/>
              <a:ext cx="47" cy="778"/>
            </a:xfrm>
            <a:prstGeom prst="rightBrace">
              <a:avLst>
                <a:gd name="adj1" fmla="val 1379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216092" name="Text Box 27"/>
            <p:cNvSpPr txBox="1">
              <a:spLocks noChangeArrowheads="1"/>
            </p:cNvSpPr>
            <p:nvPr/>
          </p:nvSpPr>
          <p:spPr bwMode="auto">
            <a:xfrm>
              <a:off x="2411" y="930"/>
              <a:ext cx="625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/>
                <a:t>name</a:t>
              </a:r>
            </a:p>
          </p:txBody>
        </p:sp>
        <p:sp>
          <p:nvSpPr>
            <p:cNvPr id="216093" name="Text Box 28"/>
            <p:cNvSpPr txBox="1">
              <a:spLocks noChangeArrowheads="1"/>
            </p:cNvSpPr>
            <p:nvPr/>
          </p:nvSpPr>
          <p:spPr bwMode="auto">
            <a:xfrm>
              <a:off x="2537" y="403"/>
              <a:ext cx="520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/>
                <a:t>num</a:t>
              </a:r>
            </a:p>
          </p:txBody>
        </p:sp>
        <p:sp>
          <p:nvSpPr>
            <p:cNvPr id="216094" name="Text Box 29"/>
            <p:cNvSpPr txBox="1">
              <a:spLocks noChangeArrowheads="1"/>
            </p:cNvSpPr>
            <p:nvPr/>
          </p:nvSpPr>
          <p:spPr bwMode="auto">
            <a:xfrm>
              <a:off x="2557" y="1374"/>
              <a:ext cx="447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/>
                <a:t>sex</a:t>
              </a:r>
            </a:p>
          </p:txBody>
        </p:sp>
        <p:sp>
          <p:nvSpPr>
            <p:cNvPr id="216095" name="Text Box 30"/>
            <p:cNvSpPr txBox="1">
              <a:spLocks noChangeArrowheads="1"/>
            </p:cNvSpPr>
            <p:nvPr/>
          </p:nvSpPr>
          <p:spPr bwMode="auto">
            <a:xfrm>
              <a:off x="2567" y="1773"/>
              <a:ext cx="468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/>
                <a:t>age</a:t>
              </a:r>
            </a:p>
          </p:txBody>
        </p:sp>
        <p:sp>
          <p:nvSpPr>
            <p:cNvPr id="216096" name="Text Box 31"/>
            <p:cNvSpPr txBox="1">
              <a:spLocks noChangeArrowheads="1"/>
            </p:cNvSpPr>
            <p:nvPr/>
          </p:nvSpPr>
          <p:spPr bwMode="auto">
            <a:xfrm>
              <a:off x="2450" y="2595"/>
              <a:ext cx="615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/>
                <a:t>score</a:t>
              </a:r>
            </a:p>
          </p:txBody>
        </p:sp>
        <p:sp>
          <p:nvSpPr>
            <p:cNvPr id="216097" name="Text Box 32"/>
            <p:cNvSpPr txBox="1">
              <a:spLocks noChangeArrowheads="1"/>
            </p:cNvSpPr>
            <p:nvPr/>
          </p:nvSpPr>
          <p:spPr bwMode="auto">
            <a:xfrm>
              <a:off x="2512" y="3530"/>
              <a:ext cx="531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/>
                <a:t>addr</a:t>
              </a:r>
            </a:p>
          </p:txBody>
        </p:sp>
        <p:sp>
          <p:nvSpPr>
            <p:cNvPr id="216098" name="Text Box 33"/>
            <p:cNvSpPr txBox="1">
              <a:spLocks noChangeArrowheads="1"/>
            </p:cNvSpPr>
            <p:nvPr/>
          </p:nvSpPr>
          <p:spPr bwMode="auto">
            <a:xfrm>
              <a:off x="4582" y="339"/>
              <a:ext cx="636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/>
                <a:t>2</a:t>
              </a:r>
              <a:r>
                <a:rPr lang="zh-CN" altLang="zh-CN"/>
                <a:t>字节</a:t>
              </a:r>
              <a:endParaRPr lang="zh-CN" altLang="en-US"/>
            </a:p>
          </p:txBody>
        </p:sp>
        <p:sp>
          <p:nvSpPr>
            <p:cNvPr id="216099" name="Text Box 34"/>
            <p:cNvSpPr txBox="1">
              <a:spLocks noChangeArrowheads="1"/>
            </p:cNvSpPr>
            <p:nvPr/>
          </p:nvSpPr>
          <p:spPr bwMode="auto">
            <a:xfrm>
              <a:off x="4592" y="1764"/>
              <a:ext cx="637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/>
                <a:t>2</a:t>
              </a:r>
              <a:r>
                <a:rPr lang="zh-CN" altLang="zh-CN"/>
                <a:t>字节</a:t>
              </a:r>
              <a:endParaRPr lang="zh-CN" altLang="en-US"/>
            </a:p>
          </p:txBody>
        </p:sp>
        <p:sp>
          <p:nvSpPr>
            <p:cNvPr id="216100" name="Text Box 35"/>
            <p:cNvSpPr txBox="1">
              <a:spLocks noChangeArrowheads="1"/>
            </p:cNvSpPr>
            <p:nvPr/>
          </p:nvSpPr>
          <p:spPr bwMode="auto">
            <a:xfrm>
              <a:off x="4573" y="963"/>
              <a:ext cx="741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/>
                <a:t>20</a:t>
              </a:r>
              <a:r>
                <a:rPr lang="zh-CN" altLang="zh-CN"/>
                <a:t>字节</a:t>
              </a:r>
              <a:endParaRPr lang="zh-CN" altLang="en-US"/>
            </a:p>
          </p:txBody>
        </p:sp>
        <p:sp>
          <p:nvSpPr>
            <p:cNvPr id="216101" name="Text Box 36"/>
            <p:cNvSpPr txBox="1">
              <a:spLocks noChangeArrowheads="1"/>
            </p:cNvSpPr>
            <p:nvPr/>
          </p:nvSpPr>
          <p:spPr bwMode="auto">
            <a:xfrm>
              <a:off x="4582" y="1341"/>
              <a:ext cx="636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/>
                <a:t>1</a:t>
              </a:r>
              <a:r>
                <a:rPr lang="zh-CN" altLang="zh-CN"/>
                <a:t>字节</a:t>
              </a:r>
              <a:endParaRPr lang="zh-CN" altLang="en-US"/>
            </a:p>
          </p:txBody>
        </p:sp>
        <p:sp>
          <p:nvSpPr>
            <p:cNvPr id="216102" name="Text Box 37"/>
            <p:cNvSpPr txBox="1">
              <a:spLocks noChangeArrowheads="1"/>
            </p:cNvSpPr>
            <p:nvPr/>
          </p:nvSpPr>
          <p:spPr bwMode="auto">
            <a:xfrm>
              <a:off x="4582" y="2574"/>
              <a:ext cx="636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/>
                <a:t>4</a:t>
              </a:r>
              <a:r>
                <a:rPr lang="zh-CN" altLang="zh-CN"/>
                <a:t>字节</a:t>
              </a:r>
              <a:endParaRPr lang="zh-CN" altLang="en-US"/>
            </a:p>
          </p:txBody>
        </p:sp>
        <p:sp>
          <p:nvSpPr>
            <p:cNvPr id="216103" name="Text Box 38"/>
            <p:cNvSpPr txBox="1">
              <a:spLocks noChangeArrowheads="1"/>
            </p:cNvSpPr>
            <p:nvPr/>
          </p:nvSpPr>
          <p:spPr bwMode="auto">
            <a:xfrm>
              <a:off x="4573" y="3530"/>
              <a:ext cx="741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/>
                <a:t>30</a:t>
              </a:r>
              <a:r>
                <a:rPr lang="zh-CN" altLang="zh-CN"/>
                <a:t>字节</a:t>
              </a:r>
              <a:endParaRPr lang="zh-CN" altLang="en-US"/>
            </a:p>
          </p:txBody>
        </p:sp>
        <p:sp>
          <p:nvSpPr>
            <p:cNvPr id="216104" name="Text Box 39"/>
            <p:cNvSpPr txBox="1">
              <a:spLocks noChangeArrowheads="1"/>
            </p:cNvSpPr>
            <p:nvPr/>
          </p:nvSpPr>
          <p:spPr bwMode="auto">
            <a:xfrm>
              <a:off x="3561" y="871"/>
              <a:ext cx="657" cy="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anchor="ctr">
              <a:spAutoFit/>
            </a:bodyPr>
            <a:lstStyle/>
            <a:p>
              <a:pPr algn="ctr" eaLnBrk="0" hangingPunct="0"/>
              <a:r>
                <a:rPr lang="en-US" altLang="zh-CN" sz="4000"/>
                <a:t>…</a:t>
              </a:r>
            </a:p>
          </p:txBody>
        </p:sp>
        <p:sp>
          <p:nvSpPr>
            <p:cNvPr id="216105" name="Text Box 40"/>
            <p:cNvSpPr txBox="1">
              <a:spLocks noChangeArrowheads="1"/>
            </p:cNvSpPr>
            <p:nvPr/>
          </p:nvSpPr>
          <p:spPr bwMode="auto">
            <a:xfrm>
              <a:off x="3594" y="3266"/>
              <a:ext cx="657" cy="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anchor="ctr">
              <a:spAutoFit/>
            </a:bodyPr>
            <a:lstStyle/>
            <a:p>
              <a:pPr algn="ctr" eaLnBrk="0" hangingPunct="0"/>
              <a:r>
                <a:rPr lang="en-US" altLang="zh-CN" sz="4000"/>
                <a:t>…..</a:t>
              </a:r>
            </a:p>
          </p:txBody>
        </p:sp>
      </p:grpSp>
      <p:sp>
        <p:nvSpPr>
          <p:cNvPr id="49" name="圆角矩形 48"/>
          <p:cNvSpPr/>
          <p:nvPr/>
        </p:nvSpPr>
        <p:spPr>
          <a:xfrm>
            <a:off x="7848600" y="1609725"/>
            <a:ext cx="1295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my_stu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起始地址</a:t>
            </a:r>
          </a:p>
        </p:txBody>
      </p:sp>
      <p:cxnSp>
        <p:nvCxnSpPr>
          <p:cNvPr id="51" name="直接箭头连接符 50"/>
          <p:cNvCxnSpPr>
            <a:cxnSpLocks noChangeShapeType="1"/>
            <a:stCxn id="49" idx="1"/>
            <a:endCxn id="216069" idx="0"/>
          </p:cNvCxnSpPr>
          <p:nvPr/>
        </p:nvCxnSpPr>
        <p:spPr bwMode="auto">
          <a:xfrm flipH="1">
            <a:off x="6307138" y="1876425"/>
            <a:ext cx="1528762" cy="482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2" name="圆角矩形 51"/>
          <p:cNvSpPr/>
          <p:nvPr/>
        </p:nvSpPr>
        <p:spPr>
          <a:xfrm>
            <a:off x="533400" y="1838325"/>
            <a:ext cx="2362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结构体变量内存分布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49" grpId="0" animBg="1"/>
      <p:bldP spid="5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标题 1"/>
          <p:cNvSpPr>
            <a:spLocks noGrp="1"/>
          </p:cNvSpPr>
          <p:nvPr>
            <p:ph type="title" idx="4294967295"/>
          </p:nvPr>
        </p:nvSpPr>
        <p:spPr>
          <a:xfrm>
            <a:off x="2484438" y="717550"/>
            <a:ext cx="6202362" cy="700088"/>
          </a:xfrm>
        </p:spPr>
        <p:txBody>
          <a:bodyPr/>
          <a:lstStyle/>
          <a:p>
            <a:pPr eaLnBrk="1" hangingPunct="1"/>
            <a:r>
              <a:rPr lang="zh-CN" altLang="en-US" smtClean="0"/>
              <a:t>结构体</a:t>
            </a:r>
          </a:p>
        </p:txBody>
      </p:sp>
      <p:sp>
        <p:nvSpPr>
          <p:cNvPr id="217091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?"/>
            </a:pPr>
            <a:r>
              <a:rPr lang="en-US" altLang="zh-CN" smtClean="0"/>
              <a:t>7.1   </a:t>
            </a:r>
            <a:r>
              <a:rPr lang="zh-CN" altLang="en-US" smtClean="0"/>
              <a:t>结构体定义</a:t>
            </a:r>
            <a:endParaRPr lang="en-US" altLang="zh-CN" smtClean="0"/>
          </a:p>
          <a:p>
            <a:pPr eaLnBrk="1" hangingPunct="1">
              <a:buFont typeface="Wingdings" pitchFamily="2" charset="2"/>
              <a:buChar char="?"/>
            </a:pPr>
            <a:r>
              <a:rPr lang="en-US" altLang="zh-CN" smtClean="0">
                <a:solidFill>
                  <a:srgbClr val="FF0000"/>
                </a:solidFill>
              </a:rPr>
              <a:t>7.2   </a:t>
            </a:r>
            <a:r>
              <a:rPr lang="zh-CN" altLang="en-US" smtClean="0">
                <a:solidFill>
                  <a:srgbClr val="FF0000"/>
                </a:solidFill>
              </a:rPr>
              <a:t>结构体操作</a:t>
            </a:r>
            <a:endParaRPr lang="zh-CN" altLang="en-US" smtClean="0"/>
          </a:p>
          <a:p>
            <a:pPr eaLnBrk="1" hangingPunct="1">
              <a:buFont typeface="Wingdings" pitchFamily="2" charset="2"/>
              <a:buChar char="?"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标题 1"/>
          <p:cNvSpPr>
            <a:spLocks noGrp="1"/>
          </p:cNvSpPr>
          <p:nvPr>
            <p:ph type="title" idx="4294967295"/>
          </p:nvPr>
        </p:nvSpPr>
        <p:spPr>
          <a:xfrm>
            <a:off x="1908175" y="549275"/>
            <a:ext cx="6202363" cy="700088"/>
          </a:xfrm>
        </p:spPr>
        <p:txBody>
          <a:bodyPr/>
          <a:lstStyle/>
          <a:p>
            <a:pPr eaLnBrk="1" hangingPunct="1"/>
            <a:r>
              <a:rPr lang="en-US" altLang="zh-CN" smtClean="0"/>
              <a:t>7.2   </a:t>
            </a:r>
            <a:r>
              <a:rPr lang="zh-CN" altLang="en-US" smtClean="0"/>
              <a:t>结构体操作</a:t>
            </a:r>
            <a:endParaRPr lang="en-US" altLang="zh-CN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304800" y="2211388"/>
            <a:ext cx="8001000" cy="1431925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l"/>
            </a:pPr>
            <a:r>
              <a:rPr lang="zh-CN" altLang="en-US" sz="2400" smtClean="0"/>
              <a:t>引用规则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mtClean="0"/>
              <a:t> 结构体变量</a:t>
            </a:r>
            <a:r>
              <a:rPr lang="zh-CN" altLang="en-US" smtClean="0">
                <a:solidFill>
                  <a:schemeClr val="accent2"/>
                </a:solidFill>
              </a:rPr>
              <a:t>不能整体引用</a:t>
            </a:r>
            <a:r>
              <a:rPr lang="en-US" altLang="zh-CN" smtClean="0"/>
              <a:t>,</a:t>
            </a:r>
            <a:r>
              <a:rPr lang="zh-CN" altLang="en-US" smtClean="0"/>
              <a:t>只能引用变量</a:t>
            </a:r>
            <a:r>
              <a:rPr lang="zh-CN" altLang="en-US" smtClean="0">
                <a:solidFill>
                  <a:schemeClr val="tx2"/>
                </a:solidFill>
              </a:rPr>
              <a:t>成员</a:t>
            </a:r>
            <a:endParaRPr lang="zh-CN" altLang="en-US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4056063"/>
            <a:ext cx="883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zh-CN" altLang="en-US" sz="2400">
                <a:latin typeface="Verdana" pitchFamily="34" charset="0"/>
              </a:rPr>
              <a:t>可以将</a:t>
            </a:r>
            <a:r>
              <a:rPr lang="zh-CN" altLang="en-US" sz="2400">
                <a:solidFill>
                  <a:srgbClr val="CC6600"/>
                </a:solidFill>
                <a:latin typeface="Verdana" pitchFamily="34" charset="0"/>
              </a:rPr>
              <a:t>一个结构体变量</a:t>
            </a:r>
            <a:r>
              <a:rPr lang="zh-CN" altLang="en-US" sz="2400">
                <a:latin typeface="Verdana" pitchFamily="34" charset="0"/>
              </a:rPr>
              <a:t>给</a:t>
            </a:r>
            <a:r>
              <a:rPr lang="zh-CN" altLang="en-US" sz="2400">
                <a:solidFill>
                  <a:srgbClr val="CC6600"/>
                </a:solidFill>
                <a:latin typeface="Verdana" pitchFamily="34" charset="0"/>
              </a:rPr>
              <a:t>另一个结构体变量</a:t>
            </a:r>
            <a:r>
              <a:rPr lang="zh-CN" altLang="en-US" sz="2400">
                <a:latin typeface="Verdana" pitchFamily="34" charset="0"/>
              </a:rPr>
              <a:t>赋值</a:t>
            </a:r>
            <a:endParaRPr lang="en-US" altLang="zh-CN" sz="2400">
              <a:latin typeface="Verdana" pitchFamily="34" charset="0"/>
            </a:endParaRPr>
          </a:p>
          <a:p>
            <a:pPr marL="1600200" lvl="3" indent="-228600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>
                <a:latin typeface="Verdana" pitchFamily="34" charset="0"/>
              </a:rPr>
              <a:t>struct   student   stu1,stu2 ;</a:t>
            </a:r>
            <a:endParaRPr lang="zh-CN" altLang="en-US" sz="2400">
              <a:latin typeface="Verdana" pitchFamily="34" charset="0"/>
            </a:endParaRPr>
          </a:p>
          <a:p>
            <a:pPr marL="1600200" lvl="3" indent="-228600">
              <a:spcBef>
                <a:spcPct val="20000"/>
              </a:spcBef>
              <a:buClr>
                <a:schemeClr val="tx1"/>
              </a:buClr>
              <a:buSzPct val="70000"/>
              <a:buFont typeface="Arial" pitchFamily="34" charset="0"/>
              <a:buChar char="–"/>
            </a:pPr>
            <a:r>
              <a:rPr lang="en-US" altLang="zh-CN">
                <a:solidFill>
                  <a:srgbClr val="CC6600"/>
                </a:solidFill>
                <a:latin typeface="Verdana" pitchFamily="34" charset="0"/>
              </a:rPr>
              <a:t>stu2 =stu1; ////stu1</a:t>
            </a:r>
            <a:r>
              <a:rPr lang="zh-CN" altLang="en-US">
                <a:solidFill>
                  <a:srgbClr val="CC6600"/>
                </a:solidFill>
                <a:latin typeface="Verdana" pitchFamily="34" charset="0"/>
              </a:rPr>
              <a:t>的变量成员逐个地拷贝到</a:t>
            </a:r>
            <a:r>
              <a:rPr lang="en-US" altLang="zh-CN">
                <a:solidFill>
                  <a:srgbClr val="CC6600"/>
                </a:solidFill>
                <a:latin typeface="Verdana" pitchFamily="34" charset="0"/>
              </a:rPr>
              <a:t>stu2</a:t>
            </a:r>
            <a:r>
              <a:rPr lang="zh-CN" altLang="en-US">
                <a:solidFill>
                  <a:srgbClr val="CC6600"/>
                </a:solidFill>
                <a:latin typeface="Verdana" pitchFamily="34" charset="0"/>
              </a:rPr>
              <a:t>中</a:t>
            </a:r>
            <a:endParaRPr lang="en-US" altLang="zh-CN">
              <a:solidFill>
                <a:srgbClr val="CC6600"/>
              </a:solidFill>
              <a:latin typeface="Verdana" pitchFamily="34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607175" y="3403600"/>
            <a:ext cx="2165350" cy="404813"/>
          </a:xfrm>
          <a:prstGeom prst="wedgeRectCallout">
            <a:avLst>
              <a:gd name="adj1" fmla="val -137755"/>
              <a:gd name="adj2" fmla="val 8569"/>
            </a:avLst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/>
              <a:t>成员</a:t>
            </a:r>
            <a:r>
              <a:rPr lang="en-US" altLang="zh-CN"/>
              <a:t>(</a:t>
            </a:r>
            <a:r>
              <a:rPr lang="zh-CN" altLang="en-US"/>
              <a:t>分量</a:t>
            </a:r>
            <a:r>
              <a:rPr lang="en-US" altLang="zh-CN"/>
              <a:t>)</a:t>
            </a:r>
            <a:r>
              <a:rPr lang="zh-CN" altLang="en-US"/>
              <a:t>运算符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4638" y="3246438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80000"/>
              <a:buFont typeface="Arial" pitchFamily="34" charset="0"/>
              <a:buNone/>
            </a:pPr>
            <a:r>
              <a:rPr lang="zh-CN" altLang="en-US" sz="2400">
                <a:latin typeface="Verdana" pitchFamily="34" charset="0"/>
              </a:rPr>
              <a:t>引用方式：   </a:t>
            </a:r>
            <a:r>
              <a:rPr lang="zh-CN" altLang="en-US" sz="2400">
                <a:solidFill>
                  <a:srgbClr val="00B050"/>
                </a:solidFill>
                <a:latin typeface="Verdana" pitchFamily="34" charset="0"/>
              </a:rPr>
              <a:t>结构体变量名</a:t>
            </a:r>
            <a:r>
              <a:rPr lang="en-US" altLang="zh-CN" sz="2800">
                <a:solidFill>
                  <a:srgbClr val="FF0000"/>
                </a:solidFill>
                <a:latin typeface="Verdana" pitchFamily="34" charset="0"/>
              </a:rPr>
              <a:t>.</a:t>
            </a:r>
            <a:r>
              <a:rPr lang="zh-CN" altLang="en-US" sz="2400">
                <a:solidFill>
                  <a:srgbClr val="00B050"/>
                </a:solidFill>
                <a:latin typeface="Verdana" pitchFamily="34" charset="0"/>
              </a:rPr>
              <a:t>成员名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33400" y="1693863"/>
            <a:ext cx="216693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引用结构体变量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/>
      <p:bldP spid="4" grpId="0" build="p" bldLvl="5" autoUpdateAnimBg="0"/>
      <p:bldP spid="5" grpId="0" animBg="1" autoUpdateAnimBg="0"/>
      <p:bldP spid="6" grpId="0" build="p" bldLvl="5" autoUpdateAnimBg="0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8200" y="2286000"/>
            <a:ext cx="73152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400" b="1">
                <a:solidFill>
                  <a:srgbClr val="00B0F0"/>
                </a:solidFill>
              </a:rPr>
              <a:t>Thank you  view   reading</a:t>
            </a:r>
          </a:p>
          <a:p>
            <a:endParaRPr lang="en-US" altLang="zh-CN" sz="4400" b="1">
              <a:solidFill>
                <a:srgbClr val="00B0F0"/>
              </a:solidFill>
            </a:endParaRPr>
          </a:p>
          <a:p>
            <a:pPr algn="ctr"/>
            <a:r>
              <a:rPr lang="zh-CN" altLang="en-US" sz="4400" b="1">
                <a:solidFill>
                  <a:srgbClr val="00B0F0"/>
                </a:solidFill>
                <a:ea typeface="黑体" pitchFamily="2" charset="-122"/>
              </a:rPr>
              <a:t>谢谢观阅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8.2 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函数定义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714875" y="1314450"/>
            <a:ext cx="3381375" cy="1627188"/>
            <a:chOff x="606" y="3040"/>
            <a:chExt cx="2130" cy="1025"/>
          </a:xfrm>
        </p:grpSpPr>
        <p:sp>
          <p:nvSpPr>
            <p:cNvPr id="25611" name="Text Box 6"/>
            <p:cNvSpPr txBox="1">
              <a:spLocks noChangeArrowheads="1"/>
            </p:cNvSpPr>
            <p:nvPr/>
          </p:nvSpPr>
          <p:spPr bwMode="auto">
            <a:xfrm>
              <a:off x="606" y="3040"/>
              <a:ext cx="900" cy="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zh-CN" altLang="en-US"/>
                <a:t>例   </a:t>
              </a:r>
              <a:r>
                <a:rPr kumimoji="1" lang="zh-CN" altLang="en-US">
                  <a:solidFill>
                    <a:srgbClr val="0000FF"/>
                  </a:solidFill>
                </a:rPr>
                <a:t>空函数</a:t>
              </a:r>
              <a:endParaRPr kumimoji="1" lang="zh-CN" altLang="en-US"/>
            </a:p>
            <a:p>
              <a:pPr eaLnBrk="0" hangingPunct="0"/>
              <a:r>
                <a:rPr kumimoji="1" lang="zh-CN" altLang="en-US"/>
                <a:t>  </a:t>
              </a:r>
              <a:r>
                <a:rPr kumimoji="1" lang="en-US" altLang="zh-CN"/>
                <a:t>dummy( )</a:t>
              </a:r>
            </a:p>
            <a:p>
              <a:pPr eaLnBrk="0" hangingPunct="0"/>
              <a:r>
                <a:rPr kumimoji="1" lang="en-US" altLang="zh-CN"/>
                <a:t> {  </a:t>
              </a:r>
              <a:r>
                <a:rPr kumimoji="1" lang="zh-CN" altLang="en-US"/>
                <a:t>；</a:t>
              </a:r>
              <a:r>
                <a:rPr kumimoji="1" lang="en-US" altLang="zh-CN"/>
                <a:t>}</a:t>
              </a:r>
            </a:p>
          </p:txBody>
        </p:sp>
        <p:sp>
          <p:nvSpPr>
            <p:cNvPr id="25612" name="AutoShape 7"/>
            <p:cNvSpPr>
              <a:spLocks noChangeArrowheads="1"/>
            </p:cNvSpPr>
            <p:nvPr/>
          </p:nvSpPr>
          <p:spPr bwMode="auto">
            <a:xfrm>
              <a:off x="1464" y="3711"/>
              <a:ext cx="1272" cy="354"/>
            </a:xfrm>
            <a:prstGeom prst="wedgeEllipseCallout">
              <a:avLst>
                <a:gd name="adj1" fmla="val -74685"/>
                <a:gd name="adj2" fmla="val -79097"/>
              </a:avLst>
            </a:prstGeom>
            <a:solidFill>
              <a:srgbClr val="FFFFFF"/>
            </a:solidFill>
            <a:ln w="38100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zh-CN" altLang="en-US"/>
                <a:t>函数体为空</a:t>
              </a:r>
            </a:p>
          </p:txBody>
        </p:sp>
      </p:grp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990600" y="1295400"/>
            <a:ext cx="3206750" cy="1958975"/>
            <a:chOff x="3589" y="2098"/>
            <a:chExt cx="2020" cy="1234"/>
          </a:xfrm>
        </p:grpSpPr>
        <p:sp>
          <p:nvSpPr>
            <p:cNvPr id="25608" name="Text Box 9"/>
            <p:cNvSpPr txBox="1">
              <a:spLocks noChangeArrowheads="1"/>
            </p:cNvSpPr>
            <p:nvPr/>
          </p:nvSpPr>
          <p:spPr bwMode="auto">
            <a:xfrm>
              <a:off x="3589" y="2098"/>
              <a:ext cx="2020" cy="123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zh-CN" altLang="en-US"/>
                <a:t>例   有参函数（现代风格）</a:t>
              </a:r>
            </a:p>
            <a:p>
              <a:pPr eaLnBrk="0" hangingPunct="0"/>
              <a:r>
                <a:rPr kumimoji="1" lang="zh-CN" altLang="en-US"/>
                <a:t>  </a:t>
              </a:r>
              <a:r>
                <a:rPr kumimoji="1" lang="en-US" altLang="zh-CN"/>
                <a:t>int max(</a:t>
              </a:r>
              <a:r>
                <a:rPr kumimoji="1" lang="en-US" altLang="zh-CN">
                  <a:solidFill>
                    <a:schemeClr val="accent2"/>
                  </a:solidFill>
                </a:rPr>
                <a:t>int x, y</a:t>
              </a:r>
              <a:r>
                <a:rPr kumimoji="1" lang="en-US" altLang="zh-CN"/>
                <a:t>)</a:t>
              </a:r>
            </a:p>
            <a:p>
              <a:pPr eaLnBrk="0" hangingPunct="0"/>
              <a:r>
                <a:rPr kumimoji="1" lang="en-US" altLang="zh-CN"/>
                <a:t>  {    int z;</a:t>
              </a:r>
            </a:p>
            <a:p>
              <a:pPr eaLnBrk="0" hangingPunct="0"/>
              <a:r>
                <a:rPr kumimoji="1" lang="en-US" altLang="zh-CN"/>
                <a:t>      z=x&gt;y?x:y;</a:t>
              </a:r>
            </a:p>
            <a:p>
              <a:pPr eaLnBrk="0" hangingPunct="0"/>
              <a:r>
                <a:rPr kumimoji="1" lang="en-US" altLang="zh-CN"/>
                <a:t>      return(z);</a:t>
              </a:r>
            </a:p>
            <a:p>
              <a:pPr eaLnBrk="0" hangingPunct="0"/>
              <a:r>
                <a:rPr kumimoji="1" lang="en-US" altLang="zh-CN"/>
                <a:t>  }</a:t>
              </a:r>
            </a:p>
          </p:txBody>
        </p:sp>
        <p:sp>
          <p:nvSpPr>
            <p:cNvPr id="25609" name="Line 10"/>
            <p:cNvSpPr>
              <a:spLocks noChangeShapeType="1"/>
            </p:cNvSpPr>
            <p:nvPr/>
          </p:nvSpPr>
          <p:spPr bwMode="auto">
            <a:xfrm flipH="1">
              <a:off x="5196" y="2940"/>
              <a:ext cx="216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0" name="Line 11"/>
            <p:cNvSpPr>
              <a:spLocks noChangeShapeType="1"/>
            </p:cNvSpPr>
            <p:nvPr/>
          </p:nvSpPr>
          <p:spPr bwMode="auto">
            <a:xfrm>
              <a:off x="5232" y="2880"/>
              <a:ext cx="132" cy="2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1041"/>
          <p:cNvGrpSpPr>
            <a:grpSpLocks/>
          </p:cNvGrpSpPr>
          <p:nvPr/>
        </p:nvGrpSpPr>
        <p:grpSpPr bwMode="auto">
          <a:xfrm>
            <a:off x="228600" y="3886200"/>
            <a:ext cx="5029200" cy="1754188"/>
            <a:chOff x="411" y="1404"/>
            <a:chExt cx="3168" cy="1105"/>
          </a:xfrm>
        </p:grpSpPr>
        <p:sp>
          <p:nvSpPr>
            <p:cNvPr id="25606" name="Text Box 1042"/>
            <p:cNvSpPr txBox="1">
              <a:spLocks noChangeArrowheads="1"/>
            </p:cNvSpPr>
            <p:nvPr/>
          </p:nvSpPr>
          <p:spPr bwMode="auto">
            <a:xfrm>
              <a:off x="1467" y="1404"/>
              <a:ext cx="2112" cy="1105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kumimoji="1" lang="zh-CN" altLang="en-US"/>
                <a:t>函数类型     函数名（形参表）</a:t>
              </a:r>
            </a:p>
            <a:p>
              <a:pPr eaLnBrk="0" hangingPunct="0"/>
              <a:r>
                <a:rPr kumimoji="1" lang="zh-CN" altLang="en-US"/>
                <a:t>形参类型说明</a:t>
              </a:r>
            </a:p>
            <a:p>
              <a:pPr eaLnBrk="0" hangingPunct="0"/>
              <a:r>
                <a:rPr kumimoji="1" lang="en-US" altLang="zh-CN">
                  <a:solidFill>
                    <a:schemeClr val="accent2"/>
                  </a:solidFill>
                </a:rPr>
                <a:t>{</a:t>
              </a:r>
              <a:endParaRPr kumimoji="1" lang="en-US" altLang="zh-CN"/>
            </a:p>
            <a:p>
              <a:pPr eaLnBrk="0" hangingPunct="0"/>
              <a:r>
                <a:rPr kumimoji="1" lang="en-US" altLang="zh-CN"/>
                <a:t>	</a:t>
              </a:r>
              <a:r>
                <a:rPr kumimoji="1" lang="zh-CN" altLang="en-US"/>
                <a:t>说明部分</a:t>
              </a:r>
            </a:p>
            <a:p>
              <a:pPr eaLnBrk="0" hangingPunct="0"/>
              <a:r>
                <a:rPr kumimoji="1" lang="zh-CN" altLang="en-US"/>
                <a:t>	语句部分</a:t>
              </a:r>
            </a:p>
            <a:p>
              <a:pPr eaLnBrk="0" hangingPunct="0"/>
              <a:r>
                <a:rPr kumimoji="1" lang="en-US" altLang="zh-CN">
                  <a:solidFill>
                    <a:schemeClr val="accent2"/>
                  </a:solidFill>
                </a:rPr>
                <a:t>}</a:t>
              </a:r>
              <a:endParaRPr kumimoji="1" lang="en-US" altLang="zh-CN"/>
            </a:p>
          </p:txBody>
        </p:sp>
        <p:sp>
          <p:nvSpPr>
            <p:cNvPr id="25607" name="Text Box 1043"/>
            <p:cNvSpPr txBox="1">
              <a:spLocks noChangeArrowheads="1"/>
            </p:cNvSpPr>
            <p:nvPr/>
          </p:nvSpPr>
          <p:spPr bwMode="auto">
            <a:xfrm>
              <a:off x="411" y="1428"/>
              <a:ext cx="98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zh-CN" altLang="en-US" sz="2400">
                  <a:solidFill>
                    <a:srgbClr val="008000"/>
                  </a:solidFill>
                  <a:latin typeface="隶书"/>
                  <a:ea typeface="隶书"/>
                  <a:cs typeface="隶书"/>
                </a:rPr>
                <a:t>传统风格</a:t>
              </a:r>
              <a:r>
                <a:rPr kumimoji="1" lang="en-US" altLang="zh-CN" sz="2400">
                  <a:solidFill>
                    <a:srgbClr val="008000"/>
                  </a:solidFill>
                  <a:latin typeface="隶书"/>
                  <a:ea typeface="隶书"/>
                  <a:cs typeface="隶书"/>
                </a:rPr>
                <a:t>:</a:t>
              </a:r>
            </a:p>
            <a:p>
              <a:r>
                <a:rPr kumimoji="1" lang="en-US" altLang="zh-CN" sz="2400">
                  <a:solidFill>
                    <a:srgbClr val="008000"/>
                  </a:solidFill>
                  <a:latin typeface="隶书"/>
                  <a:ea typeface="隶书"/>
                  <a:cs typeface="隶书"/>
                  <a:sym typeface="Wingdings" pitchFamily="2" charset="2"/>
                </a:rPr>
                <a:t>(</a:t>
              </a:r>
              <a:r>
                <a:rPr kumimoji="1" lang="zh-CN" altLang="en-US" sz="2400">
                  <a:solidFill>
                    <a:srgbClr val="008000"/>
                  </a:solidFill>
                  <a:latin typeface="隶书"/>
                  <a:ea typeface="隶书"/>
                  <a:cs typeface="隶书"/>
                  <a:sym typeface="Wingdings" pitchFamily="2" charset="2"/>
                </a:rPr>
                <a:t>少用</a:t>
              </a:r>
              <a:r>
                <a:rPr kumimoji="1" lang="en-US" altLang="zh-CN" sz="2400">
                  <a:solidFill>
                    <a:srgbClr val="008000"/>
                  </a:solidFill>
                  <a:latin typeface="隶书"/>
                  <a:ea typeface="隶书"/>
                  <a:cs typeface="隶书"/>
                  <a:sym typeface="Wingdings" pitchFamily="2" charset="2"/>
                </a:rPr>
                <a:t>)</a:t>
              </a:r>
              <a:endParaRPr kumimoji="1" lang="en-US" altLang="zh-CN" sz="2400">
                <a:latin typeface="隶书"/>
                <a:ea typeface="隶书"/>
                <a:cs typeface="隶书"/>
              </a:endParaRPr>
            </a:p>
          </p:txBody>
        </p:sp>
      </p:grpSp>
      <p:sp>
        <p:nvSpPr>
          <p:cNvPr id="13" name="Text Box 1044"/>
          <p:cNvSpPr txBox="1">
            <a:spLocks noChangeArrowheads="1"/>
          </p:cNvSpPr>
          <p:nvPr/>
        </p:nvSpPr>
        <p:spPr bwMode="auto">
          <a:xfrm>
            <a:off x="5486400" y="3810000"/>
            <a:ext cx="3206750" cy="2263775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kumimoji="1" lang="zh-CN" altLang="en-US"/>
              <a:t>例   有参函数（传统风格）</a:t>
            </a:r>
          </a:p>
          <a:p>
            <a:pPr eaLnBrk="0" hangingPunct="0"/>
            <a:r>
              <a:rPr kumimoji="1" lang="zh-CN" altLang="en-US"/>
              <a:t>  </a:t>
            </a:r>
            <a:r>
              <a:rPr kumimoji="1" lang="en-US" altLang="zh-CN"/>
              <a:t>int max(</a:t>
            </a:r>
            <a:r>
              <a:rPr kumimoji="1" lang="en-US" altLang="zh-CN">
                <a:solidFill>
                  <a:srgbClr val="0000FF"/>
                </a:solidFill>
              </a:rPr>
              <a:t>x,y</a:t>
            </a:r>
            <a:r>
              <a:rPr kumimoji="1" lang="en-US" altLang="zh-CN"/>
              <a:t>)</a:t>
            </a:r>
          </a:p>
          <a:p>
            <a:pPr eaLnBrk="0" hangingPunct="0"/>
            <a:r>
              <a:rPr kumimoji="1" lang="en-US" altLang="zh-CN"/>
              <a:t>  </a:t>
            </a:r>
            <a:r>
              <a:rPr kumimoji="1" lang="en-US" altLang="zh-CN">
                <a:solidFill>
                  <a:srgbClr val="0000FF"/>
                </a:solidFill>
              </a:rPr>
              <a:t>int x,y;</a:t>
            </a:r>
            <a:endParaRPr kumimoji="1" lang="en-US" altLang="zh-CN"/>
          </a:p>
          <a:p>
            <a:pPr eaLnBrk="0" hangingPunct="0"/>
            <a:r>
              <a:rPr kumimoji="1" lang="en-US" altLang="zh-CN"/>
              <a:t> {    int z;</a:t>
            </a:r>
          </a:p>
          <a:p>
            <a:pPr eaLnBrk="0" hangingPunct="0"/>
            <a:r>
              <a:rPr kumimoji="1" lang="en-US" altLang="zh-CN"/>
              <a:t>      z=x&gt;y?x:y;</a:t>
            </a:r>
          </a:p>
          <a:p>
            <a:pPr eaLnBrk="0" hangingPunct="0"/>
            <a:r>
              <a:rPr kumimoji="1" lang="en-US" altLang="zh-CN"/>
              <a:t>      return(z);</a:t>
            </a:r>
          </a:p>
          <a:p>
            <a:pPr eaLnBrk="0" hangingPunct="0"/>
            <a:r>
              <a:rPr kumimoji="1" lang="en-US" altLang="zh-CN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1.2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函数定义</a:t>
            </a:r>
          </a:p>
        </p:txBody>
      </p:sp>
      <p:sp>
        <p:nvSpPr>
          <p:cNvPr id="4" name="Rectangle 1026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305800" cy="4953000"/>
          </a:xfrm>
        </p:spPr>
        <p:txBody>
          <a:bodyPr/>
          <a:lstStyle/>
          <a:p>
            <a:pPr eaLnBrk="1" hangingPunct="1"/>
            <a:r>
              <a:rPr lang="zh-CN" altLang="en-US" smtClean="0">
                <a:sym typeface="Wingdings" pitchFamily="2" charset="2"/>
              </a:rPr>
              <a:t>返回语句</a:t>
            </a:r>
          </a:p>
          <a:p>
            <a:pPr lvl="2" eaLnBrk="1" hangingPunct="1"/>
            <a:r>
              <a:rPr lang="zh-CN" altLang="en-US" smtClean="0"/>
              <a:t>形式：   </a:t>
            </a:r>
            <a:r>
              <a:rPr lang="en-US" altLang="zh-CN" smtClean="0">
                <a:solidFill>
                  <a:srgbClr val="0000FF"/>
                </a:solidFill>
              </a:rPr>
              <a:t>return(</a:t>
            </a:r>
            <a:r>
              <a:rPr lang="zh-CN" altLang="zh-CN" smtClean="0">
                <a:solidFill>
                  <a:srgbClr val="0000FF"/>
                </a:solidFill>
              </a:rPr>
              <a:t>表达式)；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zh-CN" smtClean="0">
                <a:solidFill>
                  <a:srgbClr val="0000FF"/>
                </a:solidFill>
              </a:rPr>
              <a:t>   </a:t>
            </a:r>
            <a:r>
              <a:rPr lang="zh-CN" altLang="zh-CN" smtClean="0"/>
              <a:t>或</a:t>
            </a:r>
            <a:r>
              <a:rPr lang="zh-CN" altLang="zh-CN" smtClean="0">
                <a:solidFill>
                  <a:srgbClr val="0000FF"/>
                </a:solidFill>
              </a:rPr>
              <a:t>          </a:t>
            </a:r>
            <a:r>
              <a:rPr lang="en-US" altLang="zh-CN" smtClean="0">
                <a:solidFill>
                  <a:srgbClr val="0000FF"/>
                </a:solidFill>
              </a:rPr>
              <a:t>return   </a:t>
            </a:r>
            <a:r>
              <a:rPr lang="zh-CN" altLang="zh-CN" smtClean="0">
                <a:solidFill>
                  <a:srgbClr val="0000FF"/>
                </a:solidFill>
              </a:rPr>
              <a:t>表达式;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zh-CN" smtClean="0">
                <a:solidFill>
                  <a:srgbClr val="0000FF"/>
                </a:solidFill>
              </a:rPr>
              <a:t>   </a:t>
            </a:r>
            <a:r>
              <a:rPr lang="zh-CN" altLang="zh-CN" smtClean="0"/>
              <a:t>或</a:t>
            </a:r>
            <a:r>
              <a:rPr lang="zh-CN" altLang="zh-CN" smtClean="0">
                <a:solidFill>
                  <a:srgbClr val="0000FF"/>
                </a:solidFill>
              </a:rPr>
              <a:t>          </a:t>
            </a:r>
            <a:r>
              <a:rPr lang="en-US" altLang="zh-CN" smtClean="0">
                <a:solidFill>
                  <a:srgbClr val="0000FF"/>
                </a:solidFill>
              </a:rPr>
              <a:t>return;</a:t>
            </a:r>
          </a:p>
          <a:p>
            <a:pPr lvl="2" eaLnBrk="1" hangingPunct="1"/>
            <a:r>
              <a:rPr lang="zh-CN" altLang="zh-CN" smtClean="0"/>
              <a:t>功能：使程序控制从被调用函数返回到调用函数中，</a:t>
            </a:r>
            <a:r>
              <a:rPr lang="zh-CN" altLang="en-US" smtClean="0"/>
              <a:t>有</a:t>
            </a:r>
            <a:r>
              <a:rPr lang="zh-CN" altLang="zh-CN" smtClean="0"/>
              <a:t>返值</a:t>
            </a:r>
            <a:r>
              <a:rPr lang="zh-CN" altLang="en-US" smtClean="0"/>
              <a:t>则</a:t>
            </a:r>
            <a:r>
              <a:rPr lang="zh-CN" altLang="zh-CN" smtClean="0"/>
              <a:t>带给调用函数</a:t>
            </a:r>
          </a:p>
          <a:p>
            <a:pPr lvl="2" eaLnBrk="1" hangingPunct="1"/>
            <a:r>
              <a:rPr lang="zh-CN" altLang="zh-CN" smtClean="0"/>
              <a:t>说明：</a:t>
            </a:r>
          </a:p>
          <a:p>
            <a:pPr lvl="3" eaLnBrk="1" hangingPunct="1"/>
            <a:r>
              <a:rPr lang="zh-CN" altLang="zh-CN" smtClean="0"/>
              <a:t>函数中可有多个</a:t>
            </a:r>
            <a:r>
              <a:rPr lang="en-US" altLang="zh-CN" smtClean="0"/>
              <a:t>return</a:t>
            </a:r>
            <a:r>
              <a:rPr lang="zh-CN" altLang="zh-CN" smtClean="0"/>
              <a:t>语句</a:t>
            </a:r>
          </a:p>
          <a:p>
            <a:pPr lvl="3" eaLnBrk="1" hangingPunct="1"/>
            <a:r>
              <a:rPr lang="zh-CN" altLang="zh-CN" smtClean="0"/>
              <a:t>若无</a:t>
            </a:r>
            <a:r>
              <a:rPr lang="en-US" altLang="zh-CN" smtClean="0"/>
              <a:t>return</a:t>
            </a:r>
            <a:r>
              <a:rPr lang="zh-CN" altLang="zh-CN" smtClean="0"/>
              <a:t>语句，遇</a:t>
            </a:r>
            <a:r>
              <a:rPr lang="zh-CN" altLang="zh-CN" smtClean="0">
                <a:solidFill>
                  <a:schemeClr val="hlink"/>
                </a:solidFill>
              </a:rPr>
              <a:t>}</a:t>
            </a:r>
            <a:r>
              <a:rPr lang="zh-CN" altLang="zh-CN" smtClean="0"/>
              <a:t>时，自动返回调用函数</a:t>
            </a:r>
          </a:p>
          <a:p>
            <a:pPr lvl="3" eaLnBrk="1" hangingPunct="1"/>
            <a:r>
              <a:rPr lang="zh-CN" altLang="zh-CN" smtClean="0"/>
              <a:t>若函数类型与</a:t>
            </a:r>
            <a:r>
              <a:rPr lang="en-US" altLang="zh-CN" smtClean="0"/>
              <a:t>return</a:t>
            </a:r>
            <a:r>
              <a:rPr lang="zh-CN" altLang="zh-CN" smtClean="0"/>
              <a:t>语句中表达式值的类型不一致，按前者为准，自动转换------</a:t>
            </a:r>
            <a:r>
              <a:rPr lang="zh-CN" altLang="zh-CN" smtClean="0">
                <a:solidFill>
                  <a:schemeClr val="hlink"/>
                </a:solidFill>
              </a:rPr>
              <a:t>函数调用转换</a:t>
            </a:r>
          </a:p>
          <a:p>
            <a:pPr lvl="3" eaLnBrk="1" hangingPunct="1"/>
            <a:r>
              <a:rPr lang="en-US" altLang="zh-CN" smtClean="0">
                <a:solidFill>
                  <a:srgbClr val="0000FF"/>
                </a:solidFill>
              </a:rPr>
              <a:t>void</a:t>
            </a:r>
            <a:r>
              <a:rPr lang="zh-CN" altLang="zh-CN" smtClean="0">
                <a:solidFill>
                  <a:srgbClr val="0000FF"/>
                </a:solidFill>
              </a:rPr>
              <a:t>型函数</a:t>
            </a:r>
            <a:r>
              <a:rPr lang="zh-CN" altLang="en-US" smtClean="0">
                <a:solidFill>
                  <a:srgbClr val="0000FF"/>
                </a:solidFill>
              </a:rPr>
              <a:t>无返回值</a:t>
            </a:r>
            <a:endParaRPr lang="zh-CN" altLang="zh-CN" smtClean="0"/>
          </a:p>
        </p:txBody>
      </p:sp>
      <p:sp>
        <p:nvSpPr>
          <p:cNvPr id="5" name="圆角矩形 4"/>
          <p:cNvSpPr/>
          <p:nvPr/>
        </p:nvSpPr>
        <p:spPr>
          <a:xfrm>
            <a:off x="381000" y="1219200"/>
            <a:ext cx="1676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函数返回值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5" autoUpdateAnimBg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1.2 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函数定义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295525" y="1277938"/>
            <a:ext cx="5324475" cy="489426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400">
                <a:solidFill>
                  <a:srgbClr val="CC3300"/>
                </a:solidFill>
              </a:rPr>
              <a:t>int  max</a:t>
            </a:r>
            <a:r>
              <a:rPr kumimoji="1" lang="en-US" altLang="zh-CN" sz="2400"/>
              <a:t>(float x, float y)</a:t>
            </a:r>
          </a:p>
          <a:p>
            <a:pPr eaLnBrk="0" hangingPunct="0"/>
            <a:r>
              <a:rPr kumimoji="1" lang="en-US" altLang="zh-CN" sz="2400"/>
              <a:t>{   </a:t>
            </a:r>
          </a:p>
          <a:p>
            <a:pPr eaLnBrk="0" hangingPunct="0"/>
            <a:r>
              <a:rPr kumimoji="1" lang="en-US" altLang="zh-CN" sz="2400">
                <a:solidFill>
                  <a:srgbClr val="0000FF"/>
                </a:solidFill>
              </a:rPr>
              <a:t>    return </a:t>
            </a:r>
            <a:r>
              <a:rPr kumimoji="1" lang="en-US" altLang="zh-CN" sz="2400">
                <a:solidFill>
                  <a:srgbClr val="0070C0"/>
                </a:solidFill>
              </a:rPr>
              <a:t>(x&gt;y)?x:y;</a:t>
            </a:r>
          </a:p>
          <a:p>
            <a:pPr eaLnBrk="0" hangingPunct="0"/>
            <a:r>
              <a:rPr kumimoji="1" lang="en-US" altLang="zh-CN" sz="2400"/>
              <a:t>}</a:t>
            </a:r>
          </a:p>
          <a:p>
            <a:pPr eaLnBrk="0" hangingPunct="0"/>
            <a:r>
              <a:rPr kumimoji="1" lang="en-US" altLang="zh-CN" sz="2400"/>
              <a:t>int  main(void)</a:t>
            </a:r>
          </a:p>
          <a:p>
            <a:pPr eaLnBrk="0" hangingPunct="0"/>
            <a:r>
              <a:rPr kumimoji="1" lang="en-US" altLang="zh-CN" sz="2400"/>
              <a:t>{   </a:t>
            </a:r>
          </a:p>
          <a:p>
            <a:pPr eaLnBrk="0" hangingPunct="0"/>
            <a:r>
              <a:rPr kumimoji="1" lang="en-US" altLang="zh-CN" sz="2400"/>
              <a:t>    float a,b;</a:t>
            </a:r>
          </a:p>
          <a:p>
            <a:pPr eaLnBrk="0" hangingPunct="0"/>
            <a:r>
              <a:rPr kumimoji="1" lang="en-US" altLang="zh-CN" sz="2400"/>
              <a:t>    int c;</a:t>
            </a:r>
          </a:p>
          <a:p>
            <a:pPr eaLnBrk="0" hangingPunct="0"/>
            <a:r>
              <a:rPr kumimoji="1" lang="en-US" altLang="zh-CN" sz="2400"/>
              <a:t>    scanf("%f,%f",&amp;a,&amp;b);</a:t>
            </a:r>
          </a:p>
          <a:p>
            <a:pPr eaLnBrk="0" hangingPunct="0"/>
            <a:r>
              <a:rPr kumimoji="1" lang="en-US" altLang="zh-CN" sz="2400"/>
              <a:t>    c=max(a,b);</a:t>
            </a:r>
          </a:p>
          <a:p>
            <a:pPr eaLnBrk="0" hangingPunct="0"/>
            <a:r>
              <a:rPr kumimoji="1" lang="en-US" altLang="zh-CN" sz="2400"/>
              <a:t>    printf("Max is %d\n",c);</a:t>
            </a:r>
          </a:p>
          <a:p>
            <a:pPr eaLnBrk="0" hangingPunct="0"/>
            <a:r>
              <a:rPr kumimoji="1" lang="en-US" altLang="zh-CN" sz="2400"/>
              <a:t>    return   0;</a:t>
            </a:r>
          </a:p>
          <a:p>
            <a:pPr eaLnBrk="0" hangingPunct="0"/>
            <a:r>
              <a:rPr kumimoji="1" lang="en-US" altLang="zh-CN" sz="2400"/>
              <a:t>}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81000" y="1219200"/>
            <a:ext cx="1600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函数返回值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5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1360</TotalTime>
  <Words>4250</Words>
  <Application>Microsoft Office PowerPoint</Application>
  <PresentationFormat>全屏显示(4:3)</PresentationFormat>
  <Paragraphs>982</Paragraphs>
  <Slides>65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66" baseType="lpstr">
      <vt:lpstr>默认设计模板</vt:lpstr>
      <vt:lpstr>幻灯片 1</vt:lpstr>
      <vt:lpstr>目 录</vt:lpstr>
      <vt:lpstr>1.1  函数作用</vt:lpstr>
      <vt:lpstr>8.1  函数作用</vt:lpstr>
      <vt:lpstr>目 录</vt:lpstr>
      <vt:lpstr>1.2  函数定义</vt:lpstr>
      <vt:lpstr>8.2  函数定义</vt:lpstr>
      <vt:lpstr>1.2  函数定义</vt:lpstr>
      <vt:lpstr>1.2  函数定义</vt:lpstr>
      <vt:lpstr>目 录</vt:lpstr>
      <vt:lpstr>1.3  函数调用</vt:lpstr>
      <vt:lpstr>1.3  函数调用</vt:lpstr>
      <vt:lpstr>1.3  函数调用</vt:lpstr>
      <vt:lpstr>1.3  函数调用</vt:lpstr>
      <vt:lpstr>1.3  函数调用</vt:lpstr>
      <vt:lpstr>1.3  函数调用</vt:lpstr>
      <vt:lpstr>目 录</vt:lpstr>
      <vt:lpstr>1.4  函数参数</vt:lpstr>
      <vt:lpstr>1.4  函数参数</vt:lpstr>
      <vt:lpstr>1.4  函数参数</vt:lpstr>
      <vt:lpstr>1.4  函数参数</vt:lpstr>
      <vt:lpstr>1.4  函数参数</vt:lpstr>
      <vt:lpstr>1.4  函数参数</vt:lpstr>
      <vt:lpstr>1.4  函数参数</vt:lpstr>
      <vt:lpstr>1.4  函数参数</vt:lpstr>
      <vt:lpstr>1.4  函数参数</vt:lpstr>
      <vt:lpstr>1.4  函数参数</vt:lpstr>
      <vt:lpstr>目 录</vt:lpstr>
      <vt:lpstr>8.5  函数返回</vt:lpstr>
      <vt:lpstr>目 录</vt:lpstr>
      <vt:lpstr>1.6  嵌套与递归</vt:lpstr>
      <vt:lpstr>1.6  嵌套与递归</vt:lpstr>
      <vt:lpstr>指针</vt:lpstr>
      <vt:lpstr>2.1  指针概念</vt:lpstr>
      <vt:lpstr>2.2  地址与指针</vt:lpstr>
      <vt:lpstr>2.2  地址与变量</vt:lpstr>
      <vt:lpstr>2.2地址与变量</vt:lpstr>
      <vt:lpstr>2.2  指针变量</vt:lpstr>
      <vt:lpstr>指针</vt:lpstr>
      <vt:lpstr>2.3  取址与取值运算符</vt:lpstr>
      <vt:lpstr>2.3  取址与取值运算符</vt:lpstr>
      <vt:lpstr>2.3  取址与取值运算符</vt:lpstr>
      <vt:lpstr>2.3  取址与取值运算符</vt:lpstr>
      <vt:lpstr>2.3  取址与取值运算符</vt:lpstr>
      <vt:lpstr>2.3  取址与取值运算符</vt:lpstr>
      <vt:lpstr>指针</vt:lpstr>
      <vt:lpstr>2.5  指针与一维数组</vt:lpstr>
      <vt:lpstr>2.5  指针与一维数组</vt:lpstr>
      <vt:lpstr>2.5  指针与一维数组</vt:lpstr>
      <vt:lpstr>2.5  指针与一维数组</vt:lpstr>
      <vt:lpstr>指针</vt:lpstr>
      <vt:lpstr>2.6  指针与字符串</vt:lpstr>
      <vt:lpstr>2.6  指针与字符串</vt:lpstr>
      <vt:lpstr>2.6  指针与字符串</vt:lpstr>
      <vt:lpstr>2.6  指针与字符串</vt:lpstr>
      <vt:lpstr>2.6  指针与字符串</vt:lpstr>
      <vt:lpstr>2.6  指针与字符串</vt:lpstr>
      <vt:lpstr>2.6  指针与字符串</vt:lpstr>
      <vt:lpstr>结构体</vt:lpstr>
      <vt:lpstr>7.1   结构体定义</vt:lpstr>
      <vt:lpstr>7.1   结构体定义</vt:lpstr>
      <vt:lpstr>7.1   结构体定义</vt:lpstr>
      <vt:lpstr>结构体</vt:lpstr>
      <vt:lpstr>7.2   结构体操作</vt:lpstr>
      <vt:lpstr>幻灯片 65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嵌入式教程--C语言</dc:title>
  <dc:creator>曾健</dc:creator>
  <cp:lastModifiedBy>tang</cp:lastModifiedBy>
  <cp:revision>160</cp:revision>
  <cp:lastPrinted>1601-01-01T00:00:00Z</cp:lastPrinted>
  <dcterms:created xsi:type="dcterms:W3CDTF">1601-01-01T00:00:00Z</dcterms:created>
  <dcterms:modified xsi:type="dcterms:W3CDTF">2014-12-16T09:44:01Z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