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Default Extension="wav" ContentType="audio/wav"/>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3"/>
  </p:notesMasterIdLst>
  <p:handoutMasterIdLst>
    <p:handoutMasterId r:id="rId74"/>
  </p:handoutMasterIdLst>
  <p:sldIdLst>
    <p:sldId id="258" r:id="rId2"/>
    <p:sldId id="280" r:id="rId3"/>
    <p:sldId id="363" r:id="rId4"/>
    <p:sldId id="364" r:id="rId5"/>
    <p:sldId id="417" r:id="rId6"/>
    <p:sldId id="418" r:id="rId7"/>
    <p:sldId id="365" r:id="rId8"/>
    <p:sldId id="366" r:id="rId9"/>
    <p:sldId id="367" r:id="rId10"/>
    <p:sldId id="368" r:id="rId11"/>
    <p:sldId id="369" r:id="rId12"/>
    <p:sldId id="370" r:id="rId13"/>
    <p:sldId id="371" r:id="rId14"/>
    <p:sldId id="372" r:id="rId15"/>
    <p:sldId id="376" r:id="rId16"/>
    <p:sldId id="377" r:id="rId17"/>
    <p:sldId id="378" r:id="rId18"/>
    <p:sldId id="379" r:id="rId19"/>
    <p:sldId id="380" r:id="rId20"/>
    <p:sldId id="381" r:id="rId21"/>
    <p:sldId id="382" r:id="rId22"/>
    <p:sldId id="383" r:id="rId23"/>
    <p:sldId id="384" r:id="rId24"/>
    <p:sldId id="385" r:id="rId25"/>
    <p:sldId id="386" r:id="rId26"/>
    <p:sldId id="387" r:id="rId27"/>
    <p:sldId id="388" r:id="rId28"/>
    <p:sldId id="389" r:id="rId29"/>
    <p:sldId id="390" r:id="rId30"/>
    <p:sldId id="391" r:id="rId31"/>
    <p:sldId id="392" r:id="rId32"/>
    <p:sldId id="393" r:id="rId33"/>
    <p:sldId id="394" r:id="rId34"/>
    <p:sldId id="395" r:id="rId35"/>
    <p:sldId id="396" r:id="rId36"/>
    <p:sldId id="397" r:id="rId37"/>
    <p:sldId id="398" r:id="rId38"/>
    <p:sldId id="399" r:id="rId39"/>
    <p:sldId id="400" r:id="rId40"/>
    <p:sldId id="401" r:id="rId41"/>
    <p:sldId id="402" r:id="rId42"/>
    <p:sldId id="403" r:id="rId43"/>
    <p:sldId id="404" r:id="rId44"/>
    <p:sldId id="405" r:id="rId45"/>
    <p:sldId id="406" r:id="rId46"/>
    <p:sldId id="407" r:id="rId47"/>
    <p:sldId id="408" r:id="rId48"/>
    <p:sldId id="409" r:id="rId49"/>
    <p:sldId id="410" r:id="rId50"/>
    <p:sldId id="411" r:id="rId51"/>
    <p:sldId id="412" r:id="rId52"/>
    <p:sldId id="413" r:id="rId53"/>
    <p:sldId id="414" r:id="rId54"/>
    <p:sldId id="415" r:id="rId55"/>
    <p:sldId id="416" r:id="rId56"/>
    <p:sldId id="361" r:id="rId57"/>
    <p:sldId id="362" r:id="rId58"/>
    <p:sldId id="320" r:id="rId59"/>
    <p:sldId id="321" r:id="rId60"/>
    <p:sldId id="322" r:id="rId61"/>
    <p:sldId id="323" r:id="rId62"/>
    <p:sldId id="324" r:id="rId63"/>
    <p:sldId id="325" r:id="rId64"/>
    <p:sldId id="334" r:id="rId65"/>
    <p:sldId id="335" r:id="rId66"/>
    <p:sldId id="336" r:id="rId67"/>
    <p:sldId id="337" r:id="rId68"/>
    <p:sldId id="338" r:id="rId69"/>
    <p:sldId id="339" r:id="rId70"/>
    <p:sldId id="340" r:id="rId71"/>
    <p:sldId id="267" r:id="rId72"/>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269D01E-BC32-4049-B463-5C60D7B0CCD2}" styleName="主题样式 2 - 强调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7" d="100"/>
          <a:sy n="67" d="100"/>
        </p:scale>
        <p:origin x="-612" y="-96"/>
      </p:cViewPr>
      <p:guideLst>
        <p:guide orient="horz" pos="2160"/>
        <p:guide pos="2880"/>
      </p:guideLst>
    </p:cSldViewPr>
  </p:slideViewPr>
  <p:notesTextViewPr>
    <p:cViewPr>
      <p:scale>
        <a:sx n="100" d="100"/>
        <a:sy n="100" d="100"/>
      </p:scale>
      <p:origin x="0" y="0"/>
    </p:cViewPr>
  </p:notesTextViewPr>
  <p:notesViewPr>
    <p:cSldViewPr>
      <p:cViewPr varScale="1">
        <p:scale>
          <a:sx n="67" d="100"/>
          <a:sy n="67" d="100"/>
        </p:scale>
        <p:origin x="-2880" y="-10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88D1EE46-BC8C-402A-B044-0281590F6A8F}" type="datetimeFigureOut">
              <a:rPr lang="zh-CN" altLang="en-US"/>
              <a:pPr>
                <a:defRPr/>
              </a:pPr>
              <a:t>2015-3-19</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016F47EF-9E42-4266-A0A0-BE5F6CBCD6CE}"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9887CF7-6717-4A15-A611-7496F4120541}" type="datetimeFigureOut">
              <a:rPr lang="zh-CN" altLang="en-US"/>
              <a:pPr>
                <a:defRPr/>
              </a:pPr>
              <a:t>2015-3-19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593AF65E-7BCD-434E-A231-DD0190DB0C4D}"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p:cNvSpPr>
          <p:nvPr>
            <p:ph type="sldImg"/>
          </p:nvPr>
        </p:nvSpPr>
        <p:spPr bwMode="auto">
          <a:noFill/>
          <a:ln>
            <a:solidFill>
              <a:srgbClr val="000000"/>
            </a:solidFill>
            <a:miter lim="800000"/>
            <a:headEnd/>
            <a:tailEnd/>
          </a:ln>
        </p:spPr>
      </p:sp>
      <p:sp>
        <p:nvSpPr>
          <p:cNvPr id="33794"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zh-CN" smtClean="0"/>
              <a:t>【</a:t>
            </a:r>
            <a:r>
              <a:rPr lang="zh-CN" altLang="en-US" smtClean="0"/>
              <a:t>知识点</a:t>
            </a:r>
            <a:r>
              <a:rPr lang="en-US" altLang="zh-CN" smtClean="0"/>
              <a:t>】</a:t>
            </a:r>
          </a:p>
          <a:p>
            <a:pPr eaLnBrk="1" hangingPunct="1">
              <a:spcBef>
                <a:spcPct val="0"/>
              </a:spcBef>
            </a:pPr>
            <a:r>
              <a:rPr lang="en-US" altLang="zh-CN" smtClean="0"/>
              <a:t>1</a:t>
            </a:r>
            <a:r>
              <a:rPr lang="zh-CN" altLang="en-US" smtClean="0"/>
              <a:t>、具有</a:t>
            </a:r>
            <a:r>
              <a:rPr lang="en-US" altLang="zh-CN" smtClean="0"/>
              <a:t>C</a:t>
            </a:r>
            <a:r>
              <a:rPr lang="zh-CN" altLang="en-US" smtClean="0"/>
              <a:t>语言与汇编语言混合编程；</a:t>
            </a:r>
          </a:p>
          <a:p>
            <a:pPr eaLnBrk="1" hangingPunct="1">
              <a:spcBef>
                <a:spcPct val="0"/>
              </a:spcBef>
            </a:pPr>
            <a:r>
              <a:rPr lang="en-US" altLang="zh-CN" smtClean="0"/>
              <a:t>2</a:t>
            </a:r>
            <a:r>
              <a:rPr lang="zh-CN" altLang="en-US" smtClean="0"/>
              <a:t>、对</a:t>
            </a:r>
            <a:r>
              <a:rPr lang="en-US" altLang="zh-CN" smtClean="0"/>
              <a:t>C</a:t>
            </a:r>
            <a:r>
              <a:rPr lang="zh-CN" altLang="en-US" smtClean="0"/>
              <a:t>语言标准库进行扩充和改进，提供更多直接硬件支持的库函数；</a:t>
            </a:r>
          </a:p>
          <a:p>
            <a:pPr eaLnBrk="1" hangingPunct="1">
              <a:spcBef>
                <a:spcPct val="0"/>
              </a:spcBef>
            </a:pPr>
            <a:r>
              <a:rPr lang="en-US" altLang="zh-CN" smtClean="0"/>
              <a:t>3</a:t>
            </a:r>
            <a:r>
              <a:rPr lang="zh-CN" altLang="en-US" smtClean="0"/>
              <a:t>、支持更高效的指针函数；</a:t>
            </a:r>
          </a:p>
        </p:txBody>
      </p:sp>
      <p:sp>
        <p:nvSpPr>
          <p:cNvPr id="33795"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710BB96-1563-416A-B891-780D27054972}" type="slidenum">
              <a:rPr lang="en-US" altLang="zh-CN" smtClean="0"/>
              <a:pPr/>
              <a:t>5</a:t>
            </a:fld>
            <a:endParaRPr lang="en-US"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幻灯片图像占位符 1"/>
          <p:cNvSpPr>
            <a:spLocks noGrp="1" noRot="1" noChangeAspect="1"/>
          </p:cNvSpPr>
          <p:nvPr>
            <p:ph type="sldImg"/>
          </p:nvPr>
        </p:nvSpPr>
        <p:spPr bwMode="auto">
          <a:noFill/>
          <a:ln>
            <a:solidFill>
              <a:srgbClr val="000000"/>
            </a:solidFill>
            <a:miter lim="800000"/>
            <a:headEnd/>
            <a:tailEnd/>
          </a:ln>
        </p:spPr>
      </p:sp>
      <p:sp>
        <p:nvSpPr>
          <p:cNvPr id="35842"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zh-CN" smtClean="0"/>
              <a:t>【</a:t>
            </a:r>
            <a:r>
              <a:rPr lang="zh-CN" altLang="en-US" smtClean="0"/>
              <a:t>知识点</a:t>
            </a:r>
            <a:r>
              <a:rPr lang="en-US" altLang="zh-CN" smtClean="0"/>
              <a:t>】</a:t>
            </a:r>
          </a:p>
          <a:p>
            <a:pPr eaLnBrk="1" hangingPunct="1">
              <a:spcBef>
                <a:spcPct val="0"/>
              </a:spcBef>
            </a:pPr>
            <a:r>
              <a:rPr lang="en-US" altLang="zh-CN" smtClean="0"/>
              <a:t>1</a:t>
            </a:r>
            <a:r>
              <a:rPr lang="zh-CN" altLang="en-US" smtClean="0"/>
              <a:t>、具有</a:t>
            </a:r>
            <a:r>
              <a:rPr lang="en-US" altLang="zh-CN" smtClean="0"/>
              <a:t>C</a:t>
            </a:r>
            <a:r>
              <a:rPr lang="zh-CN" altLang="en-US" smtClean="0"/>
              <a:t>语言与汇编语言混合编程；</a:t>
            </a:r>
          </a:p>
          <a:p>
            <a:pPr eaLnBrk="1" hangingPunct="1">
              <a:spcBef>
                <a:spcPct val="0"/>
              </a:spcBef>
            </a:pPr>
            <a:r>
              <a:rPr lang="en-US" altLang="zh-CN" smtClean="0"/>
              <a:t>2</a:t>
            </a:r>
            <a:r>
              <a:rPr lang="zh-CN" altLang="en-US" smtClean="0"/>
              <a:t>、对</a:t>
            </a:r>
            <a:r>
              <a:rPr lang="en-US" altLang="zh-CN" smtClean="0"/>
              <a:t>C</a:t>
            </a:r>
            <a:r>
              <a:rPr lang="zh-CN" altLang="en-US" smtClean="0"/>
              <a:t>语言标准库进行扩充和改进，提供更多直接硬件支持的库函数；</a:t>
            </a:r>
          </a:p>
          <a:p>
            <a:pPr eaLnBrk="1" hangingPunct="1">
              <a:spcBef>
                <a:spcPct val="0"/>
              </a:spcBef>
            </a:pPr>
            <a:r>
              <a:rPr lang="en-US" altLang="zh-CN" smtClean="0"/>
              <a:t>3</a:t>
            </a:r>
            <a:r>
              <a:rPr lang="zh-CN" altLang="en-US" smtClean="0"/>
              <a:t>、支持更高效的指针函数；</a:t>
            </a:r>
          </a:p>
        </p:txBody>
      </p:sp>
      <p:sp>
        <p:nvSpPr>
          <p:cNvPr id="35843"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F8A4105-7FB1-4671-85C0-CEFABA20FE4E}" type="slidenum">
              <a:rPr lang="en-US" altLang="zh-CN" smtClean="0"/>
              <a:pPr/>
              <a:t>6</a:t>
            </a:fld>
            <a:endParaRPr lang="en-US"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593AF65E-7BCD-434E-A231-DD0190DB0C4D}" type="slidenum">
              <a:rPr lang="zh-CN" altLang="en-US" smtClean="0"/>
              <a:pPr>
                <a:defRPr/>
              </a:pPr>
              <a:t>61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BB47E6D-635F-40E7-90D1-684C5943EB85}"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70DEDD0-593B-4D6D-A940-E6F562622C27}"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5646FC9-4EB3-4BB6-A2E2-442C7A5A5C95}"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14400" y="1676400"/>
            <a:ext cx="6629400" cy="1866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914400" y="3695700"/>
            <a:ext cx="6629400" cy="1866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914400" y="1676400"/>
            <a:ext cx="6629400" cy="3886200"/>
          </a:xfrm>
        </p:spPr>
        <p:txBody>
          <a:bodyPr/>
          <a:lstStyle/>
          <a:p>
            <a:pPr lvl="0"/>
            <a:endParaRPr lang="zh-CN" altLang="en-US" noProof="0" smtClean="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1_空白">
    <p:spTree>
      <p:nvGrpSpPr>
        <p:cNvPr id="1" name=""/>
        <p:cNvGrpSpPr/>
        <p:nvPr/>
      </p:nvGrpSpPr>
      <p:grpSpPr>
        <a:xfrm>
          <a:off x="0" y="0"/>
          <a:ext cx="0" cy="0"/>
          <a:chOff x="0" y="0"/>
          <a:chExt cx="0" cy="0"/>
        </a:xfrm>
      </p:grpSpPr>
      <p:sp>
        <p:nvSpPr>
          <p:cNvPr id="5" name="标题 1"/>
          <p:cNvSpPr>
            <a:spLocks noGrp="1"/>
          </p:cNvSpPr>
          <p:nvPr>
            <p:ph type="title"/>
          </p:nvPr>
        </p:nvSpPr>
        <p:spPr>
          <a:xfrm>
            <a:off x="76200" y="152400"/>
            <a:ext cx="7391400" cy="563563"/>
          </a:xfrm>
        </p:spPr>
        <p:txBody>
          <a:bodyPr/>
          <a:lstStyle>
            <a:lvl1pPr>
              <a:defRPr sz="2800">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6" name="内容占位符 2"/>
          <p:cNvSpPr>
            <a:spLocks noGrp="1"/>
          </p:cNvSpPr>
          <p:nvPr>
            <p:ph idx="1"/>
          </p:nvPr>
        </p:nvSpPr>
        <p:spPr>
          <a:xfrm>
            <a:off x="457200" y="1600200"/>
            <a:ext cx="8229600" cy="4525963"/>
          </a:xfrm>
        </p:spPr>
        <p:txBody>
          <a:bodyPr/>
          <a:lstStyle>
            <a:lvl1pPr>
              <a:defRPr sz="2400"/>
            </a:lvl1pPr>
            <a:lvl2pPr>
              <a:defRPr sz="2400"/>
            </a:lvl2pPr>
            <a:lvl3pPr>
              <a:defRPr sz="2400"/>
            </a:lvl3pPr>
            <a:lvl4pPr>
              <a:defRPr sz="2400"/>
            </a:lvl4pPr>
            <a:lvl5pPr>
              <a:defRPr sz="24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页脚占位符 2"/>
          <p:cNvSpPr>
            <a:spLocks noGrp="1"/>
          </p:cNvSpPr>
          <p:nvPr>
            <p:ph type="ftr" sz="quarter" idx="10"/>
          </p:nvPr>
        </p:nvSpPr>
        <p:spPr/>
        <p:txBody>
          <a:bodyPr/>
          <a:lstStyle>
            <a:lvl1pPr>
              <a:defRPr/>
            </a:lvl1pPr>
          </a:lstStyle>
          <a:p>
            <a:pPr>
              <a:defRPr/>
            </a:pPr>
            <a:endParaRPr lang="en-US" altLang="zh-CN"/>
          </a:p>
        </p:txBody>
      </p:sp>
      <p:sp>
        <p:nvSpPr>
          <p:cNvPr id="7" name="灯片编号占位符 3"/>
          <p:cNvSpPr>
            <a:spLocks noGrp="1"/>
          </p:cNvSpPr>
          <p:nvPr>
            <p:ph type="sldNum" sz="quarter" idx="11"/>
          </p:nvPr>
        </p:nvSpPr>
        <p:spPr/>
        <p:txBody>
          <a:bodyPr/>
          <a:lstStyle>
            <a:lvl1pPr>
              <a:defRPr/>
            </a:lvl1pPr>
          </a:lstStyle>
          <a:p>
            <a:pPr>
              <a:defRPr/>
            </a:pPr>
            <a:fld id="{AF2B358E-04C6-4E3B-8644-168FF9ED05E3}" type="slidenum">
              <a:rPr lang="en-US" altLang="zh-CN"/>
              <a:pPr>
                <a:defRPr/>
              </a:pPr>
              <a:t>‹#›</a:t>
            </a:fld>
            <a:endParaRPr lang="en-US" altLang="zh-CN"/>
          </a:p>
        </p:txBody>
      </p:sp>
      <p:sp>
        <p:nvSpPr>
          <p:cNvPr id="8" name="Rectangle 74"/>
          <p:cNvSpPr>
            <a:spLocks noGrp="1" noChangeArrowheads="1"/>
          </p:cNvSpPr>
          <p:nvPr>
            <p:ph type="dt" sz="half" idx="12"/>
          </p:nvPr>
        </p:nvSpPr>
        <p:spPr/>
        <p:txBody>
          <a:bodyPr/>
          <a:lstStyle>
            <a:lvl1pPr>
              <a:defRPr/>
            </a:lvl1pPr>
          </a:lstStyle>
          <a:p>
            <a:pPr>
              <a:defRPr/>
            </a:pPr>
            <a:fld id="{831A7F64-7EE3-408D-97C4-D64C2557D532}" type="datetime1">
              <a:rPr lang="zh-CN" altLang="en-US"/>
              <a:pPr>
                <a:defRPr/>
              </a:pPr>
              <a:t>2015-3-19</a:t>
            </a:fld>
            <a:endParaRPr lang="en-US" altLang="zh-CN"/>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219200" y="228600"/>
            <a:ext cx="7467600" cy="838200"/>
          </a:xfrm>
        </p:spPr>
        <p:txBody>
          <a:bodyPr/>
          <a:lstStyle>
            <a:lvl1pPr>
              <a:defRPr sz="3600">
                <a:latin typeface="黑体" pitchFamily="49" charset="-122"/>
                <a:ea typeface="黑体"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buFont typeface="Wingdings" pitchFamily="2" charset="2"/>
              <a:buChar char="?"/>
              <a:defRPr>
                <a:sym typeface="Wingdings"/>
              </a:defRPr>
            </a:lvl1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98AD986-B369-4835-A762-4BFC0C3F8C02}"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5919D48-8798-412A-ADE5-DE91BA186356}"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7703A106-261F-4134-B257-1A3402569212}"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D3E76759-72F8-4EFF-B761-0C1C8C5ACDDB}"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9E29822C-18F7-4D7A-BC61-9229AF8EE4D0}"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757BAFFC-5079-445E-BDB0-FEFD7276E9A7}"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7091238F-FD03-4F41-A6B1-A64D935A6404}"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Wingding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08620B61-0FDE-43DA-B32B-ABD542C2D1E4}"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6">
            <a:lum/>
          </a:blip>
          <a:srcRect/>
          <a:stretch>
            <a:fillRect l="-17000" r="-17000"/>
          </a:stretch>
        </a:blip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bwMode="auto">
          <a:xfrm>
            <a:off x="1219200" y="198438"/>
            <a:ext cx="74676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150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sym typeface="Wingdings" pitchFamily="2" charset="2"/>
              </a:rPr>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28F8BB3F-CCF7-45DE-8BD2-631A6DC7489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60" r:id="rId1"/>
    <p:sldLayoutId id="2147483659" r:id="rId2"/>
    <p:sldLayoutId id="2147483658" r:id="rId3"/>
    <p:sldLayoutId id="2147483657" r:id="rId4"/>
    <p:sldLayoutId id="2147483656" r:id="rId5"/>
    <p:sldLayoutId id="2147483655" r:id="rId6"/>
    <p:sldLayoutId id="2147483654" r:id="rId7"/>
    <p:sldLayoutId id="2147483653" r:id="rId8"/>
    <p:sldLayoutId id="2147483652" r:id="rId9"/>
    <p:sldLayoutId id="2147483651" r:id="rId10"/>
    <p:sldLayoutId id="2147483650" r:id="rId11"/>
    <p:sldLayoutId id="2147483662" r:id="rId12"/>
    <p:sldLayoutId id="2147483663" r:id="rId13"/>
    <p:sldLayoutId id="2147483664" r:id="rId14"/>
  </p:sldLayoutIdLst>
  <p:txStyles>
    <p:titleStyle>
      <a:lvl1pPr algn="l" rtl="0" eaLnBrk="0" fontAlgn="base" hangingPunct="0">
        <a:spcBef>
          <a:spcPct val="0"/>
        </a:spcBef>
        <a:spcAft>
          <a:spcPct val="0"/>
        </a:spcAft>
        <a:defRPr sz="3600">
          <a:solidFill>
            <a:schemeClr val="tx2"/>
          </a:solidFill>
          <a:latin typeface="黑体" pitchFamily="49" charset="-122"/>
          <a:ea typeface="黑体" pitchFamily="49" charset="-122"/>
          <a:cs typeface="+mj-cs"/>
        </a:defRPr>
      </a:lvl1pPr>
      <a:lvl2pPr algn="l" rtl="0" eaLnBrk="0" fontAlgn="base" hangingPunct="0">
        <a:spcBef>
          <a:spcPct val="0"/>
        </a:spcBef>
        <a:spcAft>
          <a:spcPct val="0"/>
        </a:spcAft>
        <a:defRPr sz="3600">
          <a:solidFill>
            <a:schemeClr val="tx2"/>
          </a:solidFill>
          <a:latin typeface="黑体" pitchFamily="2" charset="-122"/>
          <a:ea typeface="黑体" pitchFamily="2" charset="-122"/>
        </a:defRPr>
      </a:lvl2pPr>
      <a:lvl3pPr algn="l" rtl="0" eaLnBrk="0" fontAlgn="base" hangingPunct="0">
        <a:spcBef>
          <a:spcPct val="0"/>
        </a:spcBef>
        <a:spcAft>
          <a:spcPct val="0"/>
        </a:spcAft>
        <a:defRPr sz="3600">
          <a:solidFill>
            <a:schemeClr val="tx2"/>
          </a:solidFill>
          <a:latin typeface="黑体" pitchFamily="2" charset="-122"/>
          <a:ea typeface="黑体" pitchFamily="2" charset="-122"/>
        </a:defRPr>
      </a:lvl3pPr>
      <a:lvl4pPr algn="l" rtl="0" eaLnBrk="0" fontAlgn="base" hangingPunct="0">
        <a:spcBef>
          <a:spcPct val="0"/>
        </a:spcBef>
        <a:spcAft>
          <a:spcPct val="0"/>
        </a:spcAft>
        <a:defRPr sz="3600">
          <a:solidFill>
            <a:schemeClr val="tx2"/>
          </a:solidFill>
          <a:latin typeface="黑体" pitchFamily="2" charset="-122"/>
          <a:ea typeface="黑体" pitchFamily="2" charset="-122"/>
        </a:defRPr>
      </a:lvl4pPr>
      <a:lvl5pPr algn="l" rtl="0" eaLnBrk="0" fontAlgn="base" hangingPunct="0">
        <a:spcBef>
          <a:spcPct val="0"/>
        </a:spcBef>
        <a:spcAft>
          <a:spcPct val="0"/>
        </a:spcAft>
        <a:defRPr sz="3600">
          <a:solidFill>
            <a:schemeClr val="tx2"/>
          </a:solidFill>
          <a:latin typeface="黑体" pitchFamily="2" charset="-122"/>
          <a:ea typeface="黑体" pitchFamily="2"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sym typeface="Wingdings" pitchFamily="2" charset="2"/>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9.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vmlDrawing" Target="../drawings/vmlDrawing1.v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vmlDrawing" Target="../drawings/vmlDrawing2.v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vmlDrawing" Target="../drawings/vmlDrawing3.v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12.xml"/><Relationship Id="rId1" Type="http://schemas.openxmlformats.org/officeDocument/2006/relationships/vmlDrawing" Target="../drawings/vmlDrawing4.v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
          <p:cNvSpPr>
            <a:spLocks noChangeArrowheads="1"/>
          </p:cNvSpPr>
          <p:nvPr/>
        </p:nvSpPr>
        <p:spPr bwMode="auto">
          <a:xfrm>
            <a:off x="1676400" y="2362200"/>
            <a:ext cx="5570756" cy="707886"/>
          </a:xfrm>
          <a:prstGeom prst="rect">
            <a:avLst/>
          </a:prstGeom>
          <a:noFill/>
          <a:ln w="9525">
            <a:noFill/>
            <a:miter lim="800000"/>
            <a:headEnd/>
            <a:tailEnd/>
          </a:ln>
        </p:spPr>
        <p:txBody>
          <a:bodyPr wrap="none">
            <a:spAutoFit/>
          </a:bodyPr>
          <a:lstStyle/>
          <a:p>
            <a:r>
              <a:rPr lang="en-US" altLang="zh-CN" sz="4000" dirty="0" smtClean="0">
                <a:latin typeface="黑体" pitchFamily="2" charset="-122"/>
                <a:ea typeface="黑体" pitchFamily="2" charset="-122"/>
              </a:rPr>
              <a:t>1</a:t>
            </a:r>
            <a:r>
              <a:rPr lang="zh-CN" altLang="en-US" sz="4000" dirty="0" smtClean="0">
                <a:latin typeface="黑体" pitchFamily="2" charset="-122"/>
                <a:ea typeface="黑体" pitchFamily="2" charset="-122"/>
              </a:rPr>
              <a:t>、数据类型与常量变量</a:t>
            </a:r>
            <a:endParaRPr lang="zh-CN" altLang="en-US" sz="4000" dirty="0">
              <a:latin typeface="黑体" pitchFamily="2" charset="-122"/>
              <a:ea typeface="黑体" pitchFamily="2" charset="-122"/>
            </a:endParaRPr>
          </a:p>
        </p:txBody>
      </p:sp>
      <p:sp>
        <p:nvSpPr>
          <p:cNvPr id="16387" name="矩形 2"/>
          <p:cNvSpPr>
            <a:spLocks noChangeArrowheads="1"/>
          </p:cNvSpPr>
          <p:nvPr/>
        </p:nvSpPr>
        <p:spPr bwMode="auto">
          <a:xfrm>
            <a:off x="1703387" y="1066800"/>
            <a:ext cx="5154613" cy="769938"/>
          </a:xfrm>
          <a:prstGeom prst="rect">
            <a:avLst/>
          </a:prstGeom>
          <a:noFill/>
          <a:ln w="9525">
            <a:noFill/>
            <a:miter lim="800000"/>
            <a:headEnd/>
            <a:tailEnd/>
          </a:ln>
        </p:spPr>
        <p:txBody>
          <a:bodyPr wrap="square">
            <a:spAutoFit/>
          </a:bodyPr>
          <a:lstStyle/>
          <a:p>
            <a:pPr algn="ctr"/>
            <a:r>
              <a:rPr lang="zh-CN" altLang="en-US" sz="4400" b="1" dirty="0" smtClean="0">
                <a:latin typeface="黑体" pitchFamily="2" charset="-122"/>
                <a:ea typeface="黑体" pitchFamily="2" charset="-122"/>
              </a:rPr>
              <a:t>本课内容</a:t>
            </a:r>
            <a:endParaRPr lang="zh-CN" altLang="en-US" sz="4400" b="1" dirty="0">
              <a:latin typeface="黑体" pitchFamily="2" charset="-122"/>
              <a:ea typeface="黑体" pitchFamily="2" charset="-122"/>
            </a:endParaRPr>
          </a:p>
        </p:txBody>
      </p:sp>
      <p:sp>
        <p:nvSpPr>
          <p:cNvPr id="4" name="矩形 1"/>
          <p:cNvSpPr>
            <a:spLocks noChangeArrowheads="1"/>
          </p:cNvSpPr>
          <p:nvPr/>
        </p:nvSpPr>
        <p:spPr bwMode="auto">
          <a:xfrm>
            <a:off x="1676400" y="4397514"/>
            <a:ext cx="5943600" cy="707886"/>
          </a:xfrm>
          <a:prstGeom prst="rect">
            <a:avLst/>
          </a:prstGeom>
          <a:noFill/>
          <a:ln w="9525">
            <a:noFill/>
            <a:miter lim="800000"/>
            <a:headEnd/>
            <a:tailEnd/>
          </a:ln>
        </p:spPr>
        <p:txBody>
          <a:bodyPr wrap="square">
            <a:spAutoFit/>
          </a:bodyPr>
          <a:lstStyle/>
          <a:p>
            <a:r>
              <a:rPr lang="en-US" altLang="zh-CN" sz="4000" dirty="0" smtClean="0">
                <a:latin typeface="黑体" pitchFamily="2" charset="-122"/>
                <a:ea typeface="黑体" pitchFamily="2" charset="-122"/>
              </a:rPr>
              <a:t>3</a:t>
            </a:r>
            <a:r>
              <a:rPr lang="zh-CN" altLang="en-US" sz="4000" dirty="0" smtClean="0">
                <a:latin typeface="黑体" pitchFamily="2" charset="-122"/>
                <a:ea typeface="黑体" pitchFamily="2" charset="-122"/>
              </a:rPr>
              <a:t>、数据的输入与输出</a:t>
            </a:r>
            <a:endParaRPr lang="zh-CN" altLang="en-US" sz="4000" dirty="0">
              <a:latin typeface="黑体" pitchFamily="2" charset="-122"/>
              <a:ea typeface="黑体" pitchFamily="2" charset="-122"/>
            </a:endParaRPr>
          </a:p>
        </p:txBody>
      </p:sp>
      <p:sp>
        <p:nvSpPr>
          <p:cNvPr id="5" name="矩形 1"/>
          <p:cNvSpPr>
            <a:spLocks noChangeArrowheads="1"/>
          </p:cNvSpPr>
          <p:nvPr/>
        </p:nvSpPr>
        <p:spPr bwMode="auto">
          <a:xfrm>
            <a:off x="1676400" y="3406914"/>
            <a:ext cx="4544834" cy="707886"/>
          </a:xfrm>
          <a:prstGeom prst="rect">
            <a:avLst/>
          </a:prstGeom>
          <a:noFill/>
          <a:ln w="9525">
            <a:noFill/>
            <a:miter lim="800000"/>
            <a:headEnd/>
            <a:tailEnd/>
          </a:ln>
        </p:spPr>
        <p:txBody>
          <a:bodyPr wrap="none">
            <a:spAutoFit/>
          </a:bodyPr>
          <a:lstStyle/>
          <a:p>
            <a:r>
              <a:rPr lang="en-US" altLang="zh-CN" sz="4000" dirty="0" smtClean="0">
                <a:latin typeface="黑体" pitchFamily="2" charset="-122"/>
                <a:ea typeface="黑体" pitchFamily="2" charset="-122"/>
              </a:rPr>
              <a:t>2</a:t>
            </a:r>
            <a:r>
              <a:rPr lang="zh-CN" altLang="en-US" sz="4000" dirty="0" smtClean="0">
                <a:latin typeface="黑体" pitchFamily="2" charset="-122"/>
                <a:ea typeface="黑体" pitchFamily="2" charset="-122"/>
              </a:rPr>
              <a:t>、运算符与表达式</a:t>
            </a:r>
            <a:endParaRPr lang="zh-CN" altLang="en-US" sz="4000" dirty="0">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bwMode="auto">
          <a:xfrm>
            <a:off x="0" y="404813"/>
            <a:ext cx="9144000" cy="739775"/>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defRPr/>
            </a:pPr>
            <a:r>
              <a:rPr lang="zh-CN" altLang="zh-CN" sz="3600" dirty="0" smtClean="0"/>
              <a:t> </a:t>
            </a:r>
            <a:r>
              <a:rPr lang="zh-CN" altLang="zh-CN" sz="3600" dirty="0" smtClean="0">
                <a:solidFill>
                  <a:schemeClr val="tx2"/>
                </a:solidFill>
              </a:rPr>
              <a:t> </a:t>
            </a:r>
            <a:r>
              <a:rPr lang="en-US" altLang="zh-CN" sz="3600" dirty="0" smtClean="0">
                <a:solidFill>
                  <a:schemeClr val="tx2"/>
                </a:solidFill>
              </a:rPr>
              <a:t>1</a:t>
            </a:r>
            <a:r>
              <a:rPr lang="zh-CN" altLang="zh-CN" sz="3600" dirty="0" smtClean="0">
                <a:solidFill>
                  <a:schemeClr val="tx2"/>
                </a:solidFill>
              </a:rPr>
              <a:t>.2 </a:t>
            </a:r>
            <a:r>
              <a:rPr lang="zh-CN" sz="3600" dirty="0" smtClean="0">
                <a:solidFill>
                  <a:schemeClr val="tx2"/>
                </a:solidFill>
              </a:rPr>
              <a:t>常量与变量</a:t>
            </a:r>
            <a:endParaRPr lang="zh-CN" dirty="0" smtClean="0"/>
          </a:p>
        </p:txBody>
      </p:sp>
      <p:sp>
        <p:nvSpPr>
          <p:cNvPr id="103427" name="Rectangle 3"/>
          <p:cNvSpPr>
            <a:spLocks noChangeArrowheads="1"/>
          </p:cNvSpPr>
          <p:nvPr/>
        </p:nvSpPr>
        <p:spPr bwMode="auto">
          <a:xfrm>
            <a:off x="323850" y="1268413"/>
            <a:ext cx="8497888" cy="4681537"/>
          </a:xfrm>
          <a:prstGeom prst="rect">
            <a:avLst/>
          </a:prstGeom>
          <a:noFill/>
          <a:ln w="9525">
            <a:noFill/>
            <a:miter lim="800000"/>
            <a:headEnd/>
            <a:tailEnd/>
          </a:ln>
        </p:spPr>
        <p:txBody>
          <a:bodyPr/>
          <a:lstStyle/>
          <a:p>
            <a:pPr marL="342900" indent="-342900" algn="l" defTabSz="762000" eaLnBrk="0" hangingPunct="0">
              <a:spcBef>
                <a:spcPct val="20000"/>
              </a:spcBef>
            </a:pPr>
            <a:r>
              <a:rPr lang="zh-CN" altLang="zh-CN" sz="2800">
                <a:solidFill>
                  <a:srgbClr val="000099"/>
                </a:solidFill>
                <a:latin typeface="楷体_GB2312" pitchFamily="49" charset="-122"/>
                <a:ea typeface="楷体_GB2312" pitchFamily="49" charset="-122"/>
              </a:rPr>
              <a:t>  </a:t>
            </a:r>
            <a:r>
              <a:rPr lang="zh-CN" sz="3200" u="sng">
                <a:latin typeface="宋体" pitchFamily="2" charset="-122"/>
              </a:rPr>
              <a:t>变量命名的规定：</a:t>
            </a:r>
            <a:r>
              <a:rPr lang="zh-CN" sz="3200">
                <a:solidFill>
                  <a:srgbClr val="000099"/>
                </a:solidFill>
                <a:latin typeface="楷体_GB2312" pitchFamily="49" charset="-122"/>
                <a:ea typeface="楷体_GB2312" pitchFamily="49" charset="-122"/>
              </a:rPr>
              <a:t>Ｃ语言规定标识符只能由字母、数字和下划线三种字符组成，且第一个字符必须为字母或下划线。</a:t>
            </a:r>
          </a:p>
          <a:p>
            <a:pPr marL="342900" indent="-342900" algn="l" defTabSz="762000" eaLnBrk="0" hangingPunct="0">
              <a:spcBef>
                <a:spcPct val="20000"/>
              </a:spcBef>
            </a:pPr>
            <a:r>
              <a:rPr lang="zh-CN" sz="2800">
                <a:solidFill>
                  <a:srgbClr val="663300"/>
                </a:solidFill>
                <a:ea typeface="楷体_GB2312" pitchFamily="49" charset="-122"/>
              </a:rPr>
              <a:t>   </a:t>
            </a:r>
            <a:r>
              <a:rPr lang="zh-CN" sz="3200" b="1">
                <a:solidFill>
                  <a:srgbClr val="CC0000"/>
                </a:solidFill>
              </a:rPr>
              <a:t>例：</a:t>
            </a:r>
            <a:r>
              <a:rPr lang="zh-CN" altLang="zh-CN" sz="2800">
                <a:ea typeface="楷体_GB2312" pitchFamily="49" charset="-122"/>
              </a:rPr>
              <a:t>sum</a:t>
            </a:r>
            <a:r>
              <a:rPr lang="zh-CN" sz="2800">
                <a:ea typeface="楷体_GB2312" pitchFamily="49" charset="-122"/>
              </a:rPr>
              <a:t>，</a:t>
            </a:r>
            <a:r>
              <a:rPr lang="zh-CN" altLang="zh-CN" sz="2800">
                <a:ea typeface="楷体_GB2312" pitchFamily="49" charset="-122"/>
              </a:rPr>
              <a:t>_total, month, Student_name</a:t>
            </a:r>
            <a:r>
              <a:rPr lang="zh-CN" sz="2800">
                <a:ea typeface="楷体_GB2312" pitchFamily="49" charset="-122"/>
              </a:rPr>
              <a:t>，</a:t>
            </a:r>
          </a:p>
          <a:p>
            <a:pPr marL="342900" indent="-342900" algn="l" defTabSz="762000" eaLnBrk="0" hangingPunct="0">
              <a:spcBef>
                <a:spcPct val="20000"/>
              </a:spcBef>
            </a:pPr>
            <a:r>
              <a:rPr lang="zh-CN" altLang="zh-CN" sz="2800">
                <a:ea typeface="楷体_GB2312" pitchFamily="49" charset="-122"/>
              </a:rPr>
              <a:t>            lotus_1_2_</a:t>
            </a:r>
            <a:r>
              <a:rPr lang="zh-CN" sz="2800">
                <a:ea typeface="楷体_GB2312" pitchFamily="49" charset="-122"/>
              </a:rPr>
              <a:t>３，</a:t>
            </a:r>
            <a:r>
              <a:rPr lang="zh-CN" altLang="zh-CN" sz="2800">
                <a:ea typeface="楷体_GB2312" pitchFamily="49" charset="-122"/>
              </a:rPr>
              <a:t>BASIC, li_ling       </a:t>
            </a:r>
          </a:p>
          <a:p>
            <a:pPr marL="342900" indent="-342900" algn="l" defTabSz="762000" eaLnBrk="0" hangingPunct="0">
              <a:spcBef>
                <a:spcPct val="20000"/>
              </a:spcBef>
            </a:pPr>
            <a:endParaRPr lang="zh-CN" altLang="zh-CN" sz="2800">
              <a:ea typeface="楷体_GB2312" pitchFamily="49" charset="-122"/>
            </a:endParaRPr>
          </a:p>
          <a:p>
            <a:pPr marL="342900" indent="-342900" algn="l" defTabSz="762000" eaLnBrk="0" hangingPunct="0">
              <a:spcBef>
                <a:spcPct val="20000"/>
              </a:spcBef>
            </a:pPr>
            <a:r>
              <a:rPr lang="zh-CN" altLang="zh-CN" sz="2800">
                <a:ea typeface="楷体_GB2312" pitchFamily="49" charset="-122"/>
              </a:rPr>
              <a:t>            M.D.John, </a:t>
            </a:r>
            <a:r>
              <a:rPr lang="zh-CN" sz="2800">
                <a:ea typeface="楷体_GB2312" pitchFamily="49" charset="-122"/>
              </a:rPr>
              <a:t>￥</a:t>
            </a:r>
            <a:r>
              <a:rPr lang="zh-CN" altLang="zh-CN" sz="2800">
                <a:ea typeface="楷体_GB2312" pitchFamily="49" charset="-122"/>
              </a:rPr>
              <a:t>123,3D64,a&gt;b</a:t>
            </a:r>
            <a:r>
              <a:rPr lang="zh-CN" altLang="zh-CN" sz="2800">
                <a:solidFill>
                  <a:srgbClr val="000099"/>
                </a:solidFill>
                <a:latin typeface="楷体_GB2312" pitchFamily="49" charset="-122"/>
                <a:ea typeface="楷体_GB2312" pitchFamily="49" charset="-122"/>
              </a:rPr>
              <a:t> </a:t>
            </a:r>
          </a:p>
        </p:txBody>
      </p:sp>
      <p:sp>
        <p:nvSpPr>
          <p:cNvPr id="103428" name="Rectangle 4"/>
          <p:cNvSpPr>
            <a:spLocks noChangeArrowheads="1"/>
          </p:cNvSpPr>
          <p:nvPr/>
        </p:nvSpPr>
        <p:spPr bwMode="auto">
          <a:xfrm>
            <a:off x="6759575" y="3141663"/>
            <a:ext cx="765175" cy="823912"/>
          </a:xfrm>
          <a:prstGeom prst="rect">
            <a:avLst/>
          </a:prstGeom>
          <a:noFill/>
          <a:ln w="9525">
            <a:noFill/>
            <a:miter lim="800000"/>
            <a:headEnd/>
            <a:tailEnd/>
          </a:ln>
        </p:spPr>
        <p:txBody>
          <a:bodyPr wrap="none">
            <a:spAutoFit/>
          </a:bodyPr>
          <a:lstStyle/>
          <a:p>
            <a:pPr algn="r">
              <a:spcBef>
                <a:spcPct val="20000"/>
              </a:spcBef>
              <a:buClr>
                <a:srgbClr val="CC99FF"/>
              </a:buClr>
              <a:buFont typeface="Monotype Sorts" pitchFamily="2" charset="2"/>
              <a:buNone/>
            </a:pPr>
            <a:r>
              <a:rPr lang="zh-CN" altLang="en-US" sz="3600" b="1">
                <a:solidFill>
                  <a:schemeClr val="accent2"/>
                </a:solidFill>
              </a:rPr>
              <a:t> </a:t>
            </a:r>
            <a:r>
              <a:rPr lang="zh-CN" altLang="en-US" sz="4800" b="1">
                <a:solidFill>
                  <a:schemeClr val="accent2"/>
                </a:solidFill>
                <a:sym typeface="Wingdings 2" pitchFamily="18" charset="2"/>
              </a:rPr>
              <a:t></a:t>
            </a:r>
            <a:endParaRPr lang="zh-CN" altLang="en-US" sz="4800" b="1">
              <a:solidFill>
                <a:schemeClr val="accent2"/>
              </a:solidFill>
              <a:sym typeface="Monotype Sorts" pitchFamily="2" charset="2"/>
            </a:endParaRPr>
          </a:p>
        </p:txBody>
      </p:sp>
      <p:sp>
        <p:nvSpPr>
          <p:cNvPr id="103429" name="Rectangle 5"/>
          <p:cNvSpPr>
            <a:spLocks noChangeArrowheads="1"/>
          </p:cNvSpPr>
          <p:nvPr/>
        </p:nvSpPr>
        <p:spPr bwMode="auto">
          <a:xfrm>
            <a:off x="6854825" y="4005263"/>
            <a:ext cx="885825" cy="1098550"/>
          </a:xfrm>
          <a:prstGeom prst="rect">
            <a:avLst/>
          </a:prstGeom>
          <a:noFill/>
          <a:ln w="9525">
            <a:noFill/>
            <a:miter lim="800000"/>
            <a:headEnd/>
            <a:tailEnd/>
          </a:ln>
        </p:spPr>
        <p:txBody>
          <a:bodyPr wrap="none">
            <a:spAutoFit/>
          </a:bodyPr>
          <a:lstStyle/>
          <a:p>
            <a:pPr algn="r">
              <a:spcBef>
                <a:spcPct val="20000"/>
              </a:spcBef>
              <a:buClr>
                <a:srgbClr val="CC99FF"/>
              </a:buClr>
              <a:buFont typeface="Monotype Sorts" pitchFamily="2" charset="2"/>
              <a:buNone/>
            </a:pPr>
            <a:r>
              <a:rPr lang="zh-CN" altLang="en-US" sz="6000" b="1">
                <a:solidFill>
                  <a:srgbClr val="FF0066"/>
                </a:solidFill>
                <a:sym typeface="Wingdings 2" pitchFamily="18" charset="2"/>
              </a:rPr>
              <a:t></a:t>
            </a:r>
            <a:r>
              <a:rPr lang="zh-CN" altLang="en-US" sz="6600" b="1">
                <a:solidFill>
                  <a:srgbClr val="FF3399"/>
                </a:solidFill>
                <a:sym typeface="Monotype Sorts" pitchFamily="2" charset="2"/>
              </a:rPr>
              <a:t> </a:t>
            </a:r>
          </a:p>
        </p:txBody>
      </p:sp>
    </p:spTree>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3427"/>
                                        </p:tgtEl>
                                        <p:attrNameLst>
                                          <p:attrName>style.visibility</p:attrName>
                                        </p:attrNameLst>
                                      </p:cBhvr>
                                      <p:to>
                                        <p:strVal val="visible"/>
                                      </p:to>
                                    </p:set>
                                    <p:animEffect transition="in" filter="wipe(left)">
                                      <p:cBhvr>
                                        <p:cTn id="7" dur="1000"/>
                                        <p:tgtEl>
                                          <p:spTgt spid="10342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103428"/>
                                        </p:tgtEl>
                                        <p:attrNameLst>
                                          <p:attrName>style.visibility</p:attrName>
                                        </p:attrNameLst>
                                      </p:cBhvr>
                                      <p:to>
                                        <p:strVal val="visible"/>
                                      </p:to>
                                    </p:set>
                                    <p:anim calcmode="lin" valueType="num">
                                      <p:cBhvr additive="base">
                                        <p:cTn id="12" dur="500" fill="hold"/>
                                        <p:tgtEl>
                                          <p:spTgt spid="103428"/>
                                        </p:tgtEl>
                                        <p:attrNameLst>
                                          <p:attrName>ppt_x</p:attrName>
                                        </p:attrNameLst>
                                      </p:cBhvr>
                                      <p:tavLst>
                                        <p:tav tm="0">
                                          <p:val>
                                            <p:strVal val="1+#ppt_w/2"/>
                                          </p:val>
                                        </p:tav>
                                        <p:tav tm="100000">
                                          <p:val>
                                            <p:strVal val="#ppt_x"/>
                                          </p:val>
                                        </p:tav>
                                      </p:tavLst>
                                    </p:anim>
                                    <p:anim calcmode="lin" valueType="num">
                                      <p:cBhvr additive="base">
                                        <p:cTn id="13" dur="500" fill="hold"/>
                                        <p:tgtEl>
                                          <p:spTgt spid="103428"/>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103429"/>
                                        </p:tgtEl>
                                        <p:attrNameLst>
                                          <p:attrName>style.visibility</p:attrName>
                                        </p:attrNameLst>
                                      </p:cBhvr>
                                      <p:to>
                                        <p:strVal val="visible"/>
                                      </p:to>
                                    </p:set>
                                    <p:anim calcmode="lin" valueType="num">
                                      <p:cBhvr additive="base">
                                        <p:cTn id="18" dur="500" fill="hold"/>
                                        <p:tgtEl>
                                          <p:spTgt spid="103429"/>
                                        </p:tgtEl>
                                        <p:attrNameLst>
                                          <p:attrName>ppt_x</p:attrName>
                                        </p:attrNameLst>
                                      </p:cBhvr>
                                      <p:tavLst>
                                        <p:tav tm="0">
                                          <p:val>
                                            <p:strVal val="1+#ppt_w/2"/>
                                          </p:val>
                                        </p:tav>
                                        <p:tav tm="100000">
                                          <p:val>
                                            <p:strVal val="#ppt_x"/>
                                          </p:val>
                                        </p:tav>
                                      </p:tavLst>
                                    </p:anim>
                                    <p:anim calcmode="lin" valueType="num">
                                      <p:cBhvr additive="base">
                                        <p:cTn id="19" dur="500" fill="hold"/>
                                        <p:tgtEl>
                                          <p:spTgt spid="1034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7" grpId="0" autoUpdateAnimBg="0"/>
      <p:bldP spid="103428" grpId="0" autoUpdateAnimBg="0"/>
      <p:bldP spid="103429"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bwMode="auto">
          <a:xfrm>
            <a:off x="0" y="404813"/>
            <a:ext cx="9144000" cy="739775"/>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defRPr/>
            </a:pPr>
            <a:r>
              <a:rPr lang="zh-CN" altLang="zh-CN" sz="3600" dirty="0" smtClean="0"/>
              <a:t> </a:t>
            </a:r>
            <a:r>
              <a:rPr lang="zh-CN" altLang="zh-CN" sz="3600" dirty="0" smtClean="0">
                <a:solidFill>
                  <a:schemeClr val="tx2"/>
                </a:solidFill>
              </a:rPr>
              <a:t> </a:t>
            </a:r>
            <a:r>
              <a:rPr lang="en-US" altLang="zh-CN" sz="3600" dirty="0" smtClean="0">
                <a:solidFill>
                  <a:schemeClr val="tx2"/>
                </a:solidFill>
              </a:rPr>
              <a:t>1</a:t>
            </a:r>
            <a:r>
              <a:rPr lang="zh-CN" altLang="zh-CN" sz="3600" dirty="0" smtClean="0">
                <a:solidFill>
                  <a:schemeClr val="tx2"/>
                </a:solidFill>
              </a:rPr>
              <a:t>.2 </a:t>
            </a:r>
            <a:r>
              <a:rPr lang="zh-CN" sz="3600" dirty="0" smtClean="0">
                <a:solidFill>
                  <a:schemeClr val="tx2"/>
                </a:solidFill>
              </a:rPr>
              <a:t>常量与变量</a:t>
            </a:r>
            <a:endParaRPr lang="zh-CN" dirty="0" smtClean="0"/>
          </a:p>
        </p:txBody>
      </p:sp>
      <p:sp>
        <p:nvSpPr>
          <p:cNvPr id="104451" name="Rectangle 3"/>
          <p:cNvSpPr>
            <a:spLocks noChangeArrowheads="1"/>
          </p:cNvSpPr>
          <p:nvPr/>
        </p:nvSpPr>
        <p:spPr bwMode="auto">
          <a:xfrm>
            <a:off x="538163" y="908050"/>
            <a:ext cx="8066087" cy="5041900"/>
          </a:xfrm>
          <a:prstGeom prst="rect">
            <a:avLst/>
          </a:prstGeom>
          <a:noFill/>
          <a:ln w="9525">
            <a:noFill/>
            <a:miter lim="800000"/>
            <a:headEnd/>
            <a:tailEnd/>
          </a:ln>
        </p:spPr>
        <p:txBody>
          <a:bodyPr/>
          <a:lstStyle/>
          <a:p>
            <a:pPr marL="342900" indent="-342900" algn="l" defTabSz="762000" eaLnBrk="0" hangingPunct="0">
              <a:spcBef>
                <a:spcPct val="20000"/>
              </a:spcBef>
              <a:defRPr/>
            </a:pPr>
            <a:r>
              <a:rPr lang="zh-CN" sz="3200" b="1" u="sng">
                <a:solidFill>
                  <a:srgbClr val="CC0000"/>
                </a:solidFill>
                <a:effectLst>
                  <a:outerShdw blurRad="38100" dist="38100" dir="2700000" algn="tl">
                    <a:srgbClr val="C0C0C0"/>
                  </a:outerShdw>
                </a:effectLst>
                <a:latin typeface="华文细黑" pitchFamily="2" charset="-122"/>
                <a:ea typeface="华文细黑" pitchFamily="2" charset="-122"/>
              </a:rPr>
              <a:t>注意：</a:t>
            </a:r>
          </a:p>
          <a:p>
            <a:pPr marL="342900" indent="-342900" algn="l" defTabSz="762000" eaLnBrk="0" hangingPunct="0">
              <a:spcBef>
                <a:spcPct val="20000"/>
              </a:spcBef>
              <a:buFontTx/>
              <a:buChar char="•"/>
              <a:defRPr/>
            </a:pPr>
            <a:r>
              <a:rPr lang="zh-CN" sz="3200">
                <a:solidFill>
                  <a:srgbClr val="000099"/>
                </a:solidFill>
                <a:latin typeface="楷体_GB2312" pitchFamily="49" charset="-122"/>
                <a:ea typeface="楷体_GB2312" pitchFamily="49" charset="-122"/>
              </a:rPr>
              <a:t>编译系统将大写字母和小写字母认为是两个不同的字符。 </a:t>
            </a:r>
          </a:p>
          <a:p>
            <a:pPr marL="342900" indent="-342900" algn="l" defTabSz="762000" eaLnBrk="0" hangingPunct="0">
              <a:spcBef>
                <a:spcPct val="20000"/>
              </a:spcBef>
              <a:buFontTx/>
              <a:buChar char="•"/>
              <a:defRPr/>
            </a:pPr>
            <a:r>
              <a:rPr lang="zh-CN" sz="3200">
                <a:solidFill>
                  <a:srgbClr val="663300"/>
                </a:solidFill>
                <a:latin typeface="楷体_GB2312" pitchFamily="49" charset="-122"/>
                <a:ea typeface="楷体_GB2312" pitchFamily="49" charset="-122"/>
              </a:rPr>
              <a:t>建议变量名的长度最好不要超过</a:t>
            </a:r>
            <a:r>
              <a:rPr lang="zh-CN" altLang="zh-CN" sz="3200">
                <a:solidFill>
                  <a:srgbClr val="663300"/>
                </a:solidFill>
                <a:latin typeface="楷体_GB2312" pitchFamily="49" charset="-122"/>
                <a:ea typeface="楷体_GB2312" pitchFamily="49" charset="-122"/>
              </a:rPr>
              <a:t>8</a:t>
            </a:r>
            <a:r>
              <a:rPr lang="zh-CN" sz="3200">
                <a:solidFill>
                  <a:srgbClr val="663300"/>
                </a:solidFill>
                <a:latin typeface="楷体_GB2312" pitchFamily="49" charset="-122"/>
                <a:ea typeface="楷体_GB2312" pitchFamily="49" charset="-122"/>
              </a:rPr>
              <a:t>个字符。</a:t>
            </a:r>
          </a:p>
          <a:p>
            <a:pPr marL="342900" indent="-342900" algn="l" defTabSz="762000" eaLnBrk="0" hangingPunct="0">
              <a:spcBef>
                <a:spcPct val="20000"/>
              </a:spcBef>
              <a:buFontTx/>
              <a:buChar char="•"/>
              <a:defRPr/>
            </a:pPr>
            <a:r>
              <a:rPr lang="zh-CN" sz="3200">
                <a:solidFill>
                  <a:srgbClr val="000099"/>
                </a:solidFill>
                <a:latin typeface="楷体_GB2312" pitchFamily="49" charset="-122"/>
                <a:ea typeface="楷体_GB2312" pitchFamily="49" charset="-122"/>
              </a:rPr>
              <a:t>在选择变量名和其它标识符时，应注意做到</a:t>
            </a:r>
            <a:r>
              <a:rPr lang="zh-CN" sz="3200">
                <a:solidFill>
                  <a:srgbClr val="000099"/>
                </a:solidFill>
                <a:latin typeface="Times New Roman"/>
                <a:ea typeface="楷体_GB2312" pitchFamily="49" charset="-122"/>
              </a:rPr>
              <a:t>“</a:t>
            </a:r>
            <a:r>
              <a:rPr lang="zh-CN" sz="3200">
                <a:solidFill>
                  <a:srgbClr val="000099"/>
                </a:solidFill>
                <a:latin typeface="楷体_GB2312" pitchFamily="49" charset="-122"/>
                <a:ea typeface="楷体_GB2312" pitchFamily="49" charset="-122"/>
              </a:rPr>
              <a:t>见名知意</a:t>
            </a:r>
            <a:r>
              <a:rPr lang="zh-CN" sz="3200">
                <a:solidFill>
                  <a:srgbClr val="000099"/>
                </a:solidFill>
                <a:latin typeface="Times New Roman"/>
                <a:ea typeface="楷体_GB2312" pitchFamily="49" charset="-122"/>
              </a:rPr>
              <a:t>”</a:t>
            </a:r>
            <a:r>
              <a:rPr lang="zh-CN" sz="3200">
                <a:solidFill>
                  <a:srgbClr val="000099"/>
                </a:solidFill>
                <a:latin typeface="楷体_GB2312" pitchFamily="49" charset="-122"/>
                <a:ea typeface="楷体_GB2312" pitchFamily="49" charset="-122"/>
              </a:rPr>
              <a:t>，即选有含意的英文单词  （或其缩写）作标识符。</a:t>
            </a:r>
          </a:p>
          <a:p>
            <a:pPr marL="342900" indent="-342900" algn="l" defTabSz="762000" eaLnBrk="0" hangingPunct="0">
              <a:spcBef>
                <a:spcPct val="20000"/>
              </a:spcBef>
              <a:buFontTx/>
              <a:buChar char="•"/>
              <a:defRPr/>
            </a:pPr>
            <a:r>
              <a:rPr lang="zh-CN" sz="3200">
                <a:solidFill>
                  <a:srgbClr val="663300"/>
                </a:solidFill>
                <a:latin typeface="楷体_GB2312" pitchFamily="49" charset="-122"/>
                <a:ea typeface="楷体_GB2312" pitchFamily="49" charset="-122"/>
              </a:rPr>
              <a:t>要求对所有用到的变量作强制定义，也就是</a:t>
            </a:r>
            <a:r>
              <a:rPr lang="zh-CN" sz="3200">
                <a:solidFill>
                  <a:srgbClr val="663300"/>
                </a:solidFill>
                <a:latin typeface="Times New Roman"/>
                <a:ea typeface="楷体_GB2312" pitchFamily="49" charset="-122"/>
              </a:rPr>
              <a:t>“</a:t>
            </a:r>
            <a:r>
              <a:rPr lang="zh-CN" sz="3200">
                <a:solidFill>
                  <a:srgbClr val="663300"/>
                </a:solidFill>
                <a:latin typeface="楷体_GB2312" pitchFamily="49" charset="-122"/>
                <a:ea typeface="楷体_GB2312" pitchFamily="49" charset="-122"/>
              </a:rPr>
              <a:t>先定义，后使用</a:t>
            </a:r>
            <a:r>
              <a:rPr lang="zh-CN" sz="3200">
                <a:solidFill>
                  <a:srgbClr val="663300"/>
                </a:solidFill>
                <a:latin typeface="Times New Roman"/>
                <a:ea typeface="楷体_GB2312" pitchFamily="49" charset="-122"/>
              </a:rPr>
              <a:t>”</a:t>
            </a:r>
            <a:r>
              <a:rPr lang="zh-CN" sz="3200">
                <a:solidFill>
                  <a:srgbClr val="663300"/>
                </a:solidFill>
                <a:latin typeface="楷体_GB2312" pitchFamily="49" charset="-122"/>
                <a:ea typeface="楷体_GB2312" pitchFamily="49" charset="-122"/>
              </a:rPr>
              <a:t> 。</a:t>
            </a:r>
          </a:p>
        </p:txBody>
      </p:sp>
    </p:spTree>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4451"/>
                                        </p:tgtEl>
                                        <p:attrNameLst>
                                          <p:attrName>style.visibility</p:attrName>
                                        </p:attrNameLst>
                                      </p:cBhvr>
                                      <p:to>
                                        <p:strVal val="visible"/>
                                      </p:to>
                                    </p:set>
                                    <p:animEffect transition="in" filter="wipe(left)">
                                      <p:cBhvr>
                                        <p:cTn id="7" dur="1000"/>
                                        <p:tgtEl>
                                          <p:spTgt spid="1044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1"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bwMode="auto">
          <a:xfrm>
            <a:off x="0" y="404813"/>
            <a:ext cx="9144000" cy="739775"/>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defRPr/>
            </a:pPr>
            <a:r>
              <a:rPr lang="zh-CN" altLang="zh-CN" sz="3600" dirty="0" smtClean="0"/>
              <a:t> </a:t>
            </a:r>
            <a:r>
              <a:rPr lang="zh-CN" altLang="zh-CN" sz="3600" dirty="0" smtClean="0">
                <a:solidFill>
                  <a:schemeClr val="tx2"/>
                </a:solidFill>
              </a:rPr>
              <a:t> </a:t>
            </a:r>
            <a:r>
              <a:rPr lang="en-US" altLang="zh-CN" sz="3600" dirty="0" smtClean="0">
                <a:solidFill>
                  <a:schemeClr val="tx2"/>
                </a:solidFill>
              </a:rPr>
              <a:t>1</a:t>
            </a:r>
            <a:r>
              <a:rPr lang="zh-CN" altLang="zh-CN" sz="3600" dirty="0" smtClean="0">
                <a:solidFill>
                  <a:schemeClr val="tx2"/>
                </a:solidFill>
              </a:rPr>
              <a:t>.3  </a:t>
            </a:r>
            <a:r>
              <a:rPr lang="zh-CN" sz="3600" dirty="0" smtClean="0">
                <a:solidFill>
                  <a:schemeClr val="tx2"/>
                </a:solidFill>
              </a:rPr>
              <a:t>整型数据</a:t>
            </a:r>
          </a:p>
        </p:txBody>
      </p:sp>
      <p:sp>
        <p:nvSpPr>
          <p:cNvPr id="105475" name="Rectangle 3"/>
          <p:cNvSpPr>
            <a:spLocks noChangeArrowheads="1"/>
          </p:cNvSpPr>
          <p:nvPr/>
        </p:nvSpPr>
        <p:spPr bwMode="auto">
          <a:xfrm>
            <a:off x="611188" y="981075"/>
            <a:ext cx="8137525" cy="4681538"/>
          </a:xfrm>
          <a:prstGeom prst="rect">
            <a:avLst/>
          </a:prstGeom>
          <a:noFill/>
          <a:ln w="9525">
            <a:noFill/>
            <a:miter lim="800000"/>
            <a:headEnd/>
            <a:tailEnd/>
          </a:ln>
        </p:spPr>
        <p:txBody>
          <a:bodyPr/>
          <a:lstStyle/>
          <a:p>
            <a:pPr marL="342900" indent="-342900" algn="l" defTabSz="762000" eaLnBrk="0" hangingPunct="0">
              <a:spcBef>
                <a:spcPct val="20000"/>
              </a:spcBef>
            </a:pPr>
            <a:r>
              <a:rPr lang="zh-CN" altLang="zh-CN" sz="3200" b="1">
                <a:solidFill>
                  <a:srgbClr val="4D4D4D"/>
                </a:solidFill>
              </a:rPr>
              <a:t>3.3.1</a:t>
            </a:r>
            <a:r>
              <a:rPr lang="zh-CN" sz="3200" b="1">
                <a:solidFill>
                  <a:srgbClr val="4D4D4D"/>
                </a:solidFill>
              </a:rPr>
              <a:t>整型常量的表示方法</a:t>
            </a:r>
            <a:r>
              <a:rPr lang="zh-CN" sz="4400">
                <a:solidFill>
                  <a:srgbClr val="4D4D4D"/>
                </a:solidFill>
              </a:rPr>
              <a:t> </a:t>
            </a:r>
            <a:endParaRPr lang="zh-CN" sz="3200">
              <a:solidFill>
                <a:srgbClr val="000099"/>
              </a:solidFill>
              <a:latin typeface="楷体_GB2312" pitchFamily="49" charset="-122"/>
              <a:ea typeface="楷体_GB2312" pitchFamily="49" charset="-122"/>
            </a:endParaRPr>
          </a:p>
          <a:p>
            <a:pPr marL="342900" indent="-342900" algn="l" defTabSz="762000" eaLnBrk="0" hangingPunct="0">
              <a:spcBef>
                <a:spcPct val="20000"/>
              </a:spcBef>
            </a:pPr>
            <a:r>
              <a:rPr lang="zh-CN" sz="2800">
                <a:solidFill>
                  <a:srgbClr val="000099"/>
                </a:solidFill>
                <a:latin typeface="楷体_GB2312" pitchFamily="49" charset="-122"/>
                <a:ea typeface="楷体_GB2312" pitchFamily="49" charset="-122"/>
              </a:rPr>
              <a:t>   </a:t>
            </a:r>
            <a:r>
              <a:rPr lang="zh-CN" sz="3200">
                <a:solidFill>
                  <a:srgbClr val="000099"/>
                </a:solidFill>
                <a:latin typeface="楷体_GB2312" pitchFamily="49" charset="-122"/>
                <a:ea typeface="楷体_GB2312" pitchFamily="49" charset="-122"/>
              </a:rPr>
              <a:t>整型常量即整常数。在Ｃ语言中，整常数</a:t>
            </a:r>
          </a:p>
          <a:p>
            <a:pPr marL="342900" indent="-342900" algn="l" defTabSz="762000" eaLnBrk="0" hangingPunct="0">
              <a:spcBef>
                <a:spcPct val="20000"/>
              </a:spcBef>
            </a:pPr>
            <a:r>
              <a:rPr lang="zh-CN" sz="3200">
                <a:solidFill>
                  <a:srgbClr val="000099"/>
                </a:solidFill>
                <a:latin typeface="楷体_GB2312" pitchFamily="49" charset="-122"/>
                <a:ea typeface="楷体_GB2312" pitchFamily="49" charset="-122"/>
              </a:rPr>
              <a:t>可用以下三种形式表示：</a:t>
            </a:r>
          </a:p>
          <a:p>
            <a:pPr marL="342900" indent="-342900" algn="l" defTabSz="762000" eaLnBrk="0" hangingPunct="0">
              <a:spcBef>
                <a:spcPct val="20000"/>
              </a:spcBef>
            </a:pPr>
            <a:r>
              <a:rPr lang="zh-CN" altLang="zh-CN" sz="2800">
                <a:latin typeface="新宋体" pitchFamily="49" charset="-122"/>
                <a:ea typeface="新宋体" pitchFamily="49" charset="-122"/>
              </a:rPr>
              <a:t>(1)</a:t>
            </a:r>
            <a:r>
              <a:rPr lang="zh-CN" sz="2800">
                <a:latin typeface="新宋体" pitchFamily="49" charset="-122"/>
                <a:ea typeface="新宋体" pitchFamily="49" charset="-122"/>
              </a:rPr>
              <a:t>十进制整数。</a:t>
            </a:r>
          </a:p>
          <a:p>
            <a:pPr marL="342900" indent="-342900" algn="l" defTabSz="762000" eaLnBrk="0" hangingPunct="0">
              <a:spcBef>
                <a:spcPct val="20000"/>
              </a:spcBef>
            </a:pPr>
            <a:r>
              <a:rPr lang="zh-CN" altLang="zh-CN" sz="2800">
                <a:latin typeface="新宋体" pitchFamily="49" charset="-122"/>
                <a:ea typeface="新宋体" pitchFamily="49" charset="-122"/>
              </a:rPr>
              <a:t>     </a:t>
            </a:r>
            <a:r>
              <a:rPr lang="zh-CN" sz="2800" b="1">
                <a:solidFill>
                  <a:srgbClr val="CC0000"/>
                </a:solidFill>
                <a:latin typeface="新宋体" pitchFamily="49" charset="-122"/>
                <a:ea typeface="新宋体" pitchFamily="49" charset="-122"/>
              </a:rPr>
              <a:t>如：</a:t>
            </a:r>
            <a:r>
              <a:rPr lang="zh-CN" altLang="zh-CN" sz="2800">
                <a:latin typeface="新宋体" pitchFamily="49" charset="-122"/>
                <a:ea typeface="新宋体" pitchFamily="49" charset="-122"/>
              </a:rPr>
              <a:t>123, -456.4</a:t>
            </a:r>
            <a:r>
              <a:rPr lang="zh-CN" sz="2800">
                <a:latin typeface="新宋体" pitchFamily="49" charset="-122"/>
                <a:ea typeface="新宋体" pitchFamily="49" charset="-122"/>
              </a:rPr>
              <a:t>。</a:t>
            </a:r>
          </a:p>
          <a:p>
            <a:pPr marL="342900" indent="-342900" algn="l" defTabSz="762000" eaLnBrk="0" hangingPunct="0">
              <a:spcBef>
                <a:spcPct val="20000"/>
              </a:spcBef>
            </a:pPr>
            <a:r>
              <a:rPr lang="zh-CN" altLang="zh-CN" sz="2800">
                <a:latin typeface="新宋体" pitchFamily="49" charset="-122"/>
                <a:ea typeface="新宋体" pitchFamily="49" charset="-122"/>
              </a:rPr>
              <a:t>(2)</a:t>
            </a:r>
            <a:r>
              <a:rPr lang="zh-CN" sz="2800">
                <a:latin typeface="新宋体" pitchFamily="49" charset="-122"/>
                <a:ea typeface="新宋体" pitchFamily="49" charset="-122"/>
              </a:rPr>
              <a:t>八进制整数。以</a:t>
            </a:r>
            <a:r>
              <a:rPr lang="zh-CN" altLang="zh-CN" sz="2800">
                <a:latin typeface="新宋体" pitchFamily="49" charset="-122"/>
                <a:ea typeface="新宋体" pitchFamily="49" charset="-122"/>
              </a:rPr>
              <a:t>0</a:t>
            </a:r>
            <a:r>
              <a:rPr lang="zh-CN" sz="2800">
                <a:latin typeface="新宋体" pitchFamily="49" charset="-122"/>
                <a:ea typeface="新宋体" pitchFamily="49" charset="-122"/>
              </a:rPr>
              <a:t>头的数是八进制数。</a:t>
            </a:r>
          </a:p>
          <a:p>
            <a:pPr marL="342900" indent="-342900" algn="l" defTabSz="762000" eaLnBrk="0" hangingPunct="0">
              <a:spcBef>
                <a:spcPct val="20000"/>
              </a:spcBef>
            </a:pPr>
            <a:r>
              <a:rPr lang="zh-CN" altLang="zh-CN" sz="2800">
                <a:latin typeface="新宋体" pitchFamily="49" charset="-122"/>
                <a:ea typeface="新宋体" pitchFamily="49" charset="-122"/>
              </a:rPr>
              <a:t>     </a:t>
            </a:r>
            <a:r>
              <a:rPr lang="zh-CN" sz="2800" b="1">
                <a:solidFill>
                  <a:srgbClr val="CC0000"/>
                </a:solidFill>
                <a:latin typeface="新宋体" pitchFamily="49" charset="-122"/>
                <a:ea typeface="新宋体" pitchFamily="49" charset="-122"/>
              </a:rPr>
              <a:t>如：</a:t>
            </a:r>
            <a:r>
              <a:rPr lang="zh-CN" altLang="zh-CN" sz="2800">
                <a:latin typeface="新宋体" pitchFamily="49" charset="-122"/>
                <a:ea typeface="新宋体" pitchFamily="49" charset="-122"/>
              </a:rPr>
              <a:t>0123</a:t>
            </a:r>
            <a:r>
              <a:rPr lang="zh-CN" sz="2800">
                <a:latin typeface="新宋体" pitchFamily="49" charset="-122"/>
                <a:ea typeface="新宋体" pitchFamily="49" charset="-122"/>
              </a:rPr>
              <a:t>表示八进制数</a:t>
            </a:r>
            <a:r>
              <a:rPr lang="zh-CN" altLang="zh-CN" sz="2800">
                <a:latin typeface="新宋体" pitchFamily="49" charset="-122"/>
                <a:ea typeface="新宋体" pitchFamily="49" charset="-122"/>
              </a:rPr>
              <a:t>123</a:t>
            </a:r>
            <a:r>
              <a:rPr lang="zh-CN" sz="2800">
                <a:latin typeface="新宋体" pitchFamily="49" charset="-122"/>
                <a:ea typeface="新宋体" pitchFamily="49" charset="-122"/>
              </a:rPr>
              <a:t>，等于十进制数</a:t>
            </a:r>
            <a:r>
              <a:rPr lang="zh-CN" altLang="zh-CN" sz="2800">
                <a:latin typeface="新宋体" pitchFamily="49" charset="-122"/>
                <a:ea typeface="新宋体" pitchFamily="49" charset="-122"/>
              </a:rPr>
              <a:t>83,-011</a:t>
            </a:r>
            <a:r>
              <a:rPr lang="zh-CN" sz="2800">
                <a:latin typeface="新宋体" pitchFamily="49" charset="-122"/>
                <a:ea typeface="新宋体" pitchFamily="49" charset="-122"/>
              </a:rPr>
              <a:t>表示八进制数</a:t>
            </a:r>
            <a:r>
              <a:rPr lang="zh-CN" altLang="zh-CN" sz="2800">
                <a:latin typeface="新宋体" pitchFamily="49" charset="-122"/>
                <a:ea typeface="新宋体" pitchFamily="49" charset="-122"/>
              </a:rPr>
              <a:t>-11,</a:t>
            </a:r>
            <a:r>
              <a:rPr lang="zh-CN" sz="2800">
                <a:latin typeface="新宋体" pitchFamily="49" charset="-122"/>
                <a:ea typeface="新宋体" pitchFamily="49" charset="-122"/>
              </a:rPr>
              <a:t>即十进制数</a:t>
            </a:r>
            <a:r>
              <a:rPr lang="zh-CN" altLang="zh-CN" sz="2800">
                <a:latin typeface="新宋体" pitchFamily="49" charset="-122"/>
                <a:ea typeface="新宋体" pitchFamily="49" charset="-122"/>
              </a:rPr>
              <a:t>-9</a:t>
            </a:r>
            <a:r>
              <a:rPr lang="zh-CN" sz="2800">
                <a:latin typeface="新宋体" pitchFamily="49" charset="-122"/>
                <a:ea typeface="新宋体" pitchFamily="49" charset="-122"/>
              </a:rPr>
              <a:t>。</a:t>
            </a:r>
          </a:p>
          <a:p>
            <a:pPr marL="342900" indent="-342900" algn="l" defTabSz="762000" eaLnBrk="0" hangingPunct="0">
              <a:spcBef>
                <a:spcPct val="20000"/>
              </a:spcBef>
            </a:pPr>
            <a:endParaRPr lang="zh-CN" altLang="zh-CN" sz="4400"/>
          </a:p>
        </p:txBody>
      </p:sp>
    </p:spTree>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5475"/>
                                        </p:tgtEl>
                                        <p:attrNameLst>
                                          <p:attrName>style.visibility</p:attrName>
                                        </p:attrNameLst>
                                      </p:cBhvr>
                                      <p:to>
                                        <p:strVal val="visible"/>
                                      </p:to>
                                    </p:set>
                                    <p:animEffect transition="in" filter="wipe(left)">
                                      <p:cBhvr>
                                        <p:cTn id="7" dur="1000"/>
                                        <p:tgtEl>
                                          <p:spTgt spid="1054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5"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bwMode="auto">
          <a:xfrm>
            <a:off x="0" y="404813"/>
            <a:ext cx="9144000" cy="739775"/>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defRPr/>
            </a:pPr>
            <a:r>
              <a:rPr lang="zh-CN" altLang="zh-CN" sz="3600" dirty="0" smtClean="0"/>
              <a:t> </a:t>
            </a:r>
            <a:r>
              <a:rPr lang="zh-CN" altLang="zh-CN" sz="3600" dirty="0" smtClean="0">
                <a:solidFill>
                  <a:schemeClr val="tx2"/>
                </a:solidFill>
              </a:rPr>
              <a:t> </a:t>
            </a:r>
            <a:r>
              <a:rPr lang="en-US" altLang="zh-CN" sz="3600" dirty="0" smtClean="0">
                <a:solidFill>
                  <a:schemeClr val="tx2"/>
                </a:solidFill>
              </a:rPr>
              <a:t>1</a:t>
            </a:r>
            <a:r>
              <a:rPr lang="zh-CN" altLang="zh-CN" sz="3600" dirty="0" smtClean="0">
                <a:solidFill>
                  <a:schemeClr val="tx2"/>
                </a:solidFill>
              </a:rPr>
              <a:t>.3  </a:t>
            </a:r>
            <a:r>
              <a:rPr lang="zh-CN" sz="3600" dirty="0" smtClean="0">
                <a:solidFill>
                  <a:schemeClr val="tx2"/>
                </a:solidFill>
              </a:rPr>
              <a:t>整型数据</a:t>
            </a:r>
          </a:p>
        </p:txBody>
      </p:sp>
      <p:sp>
        <p:nvSpPr>
          <p:cNvPr id="106499" name="Rectangle 3"/>
          <p:cNvSpPr>
            <a:spLocks noChangeArrowheads="1"/>
          </p:cNvSpPr>
          <p:nvPr/>
        </p:nvSpPr>
        <p:spPr bwMode="auto">
          <a:xfrm>
            <a:off x="611188" y="981075"/>
            <a:ext cx="8137525" cy="1871663"/>
          </a:xfrm>
          <a:prstGeom prst="rect">
            <a:avLst/>
          </a:prstGeom>
          <a:noFill/>
          <a:ln w="9525">
            <a:noFill/>
            <a:miter lim="800000"/>
            <a:headEnd/>
            <a:tailEnd/>
          </a:ln>
        </p:spPr>
        <p:txBody>
          <a:bodyPr/>
          <a:lstStyle/>
          <a:p>
            <a:pPr marL="342900" indent="-342900" algn="l" defTabSz="762000" eaLnBrk="0" hangingPunct="0">
              <a:spcBef>
                <a:spcPct val="20000"/>
              </a:spcBef>
            </a:pPr>
            <a:r>
              <a:rPr lang="zh-CN" altLang="zh-CN" sz="2800">
                <a:solidFill>
                  <a:srgbClr val="663300"/>
                </a:solidFill>
                <a:latin typeface="新宋体" pitchFamily="49" charset="-122"/>
                <a:ea typeface="新宋体" pitchFamily="49" charset="-122"/>
              </a:rPr>
              <a:t>(3)</a:t>
            </a:r>
            <a:r>
              <a:rPr lang="zh-CN" sz="2800">
                <a:solidFill>
                  <a:srgbClr val="663300"/>
                </a:solidFill>
                <a:latin typeface="新宋体" pitchFamily="49" charset="-122"/>
                <a:ea typeface="新宋体" pitchFamily="49" charset="-122"/>
              </a:rPr>
              <a:t>十六进制整数。以</a:t>
            </a:r>
            <a:r>
              <a:rPr lang="zh-CN" altLang="zh-CN" sz="2800">
                <a:solidFill>
                  <a:srgbClr val="663300"/>
                </a:solidFill>
                <a:latin typeface="新宋体" pitchFamily="49" charset="-122"/>
                <a:ea typeface="新宋体" pitchFamily="49" charset="-122"/>
              </a:rPr>
              <a:t>0x</a:t>
            </a:r>
            <a:r>
              <a:rPr lang="zh-CN" sz="2800">
                <a:solidFill>
                  <a:srgbClr val="663300"/>
                </a:solidFill>
                <a:latin typeface="新宋体" pitchFamily="49" charset="-122"/>
                <a:ea typeface="新宋体" pitchFamily="49" charset="-122"/>
              </a:rPr>
              <a:t>开头的数是</a:t>
            </a:r>
            <a:r>
              <a:rPr lang="zh-CN" altLang="zh-CN" sz="2800">
                <a:solidFill>
                  <a:srgbClr val="663300"/>
                </a:solidFill>
                <a:latin typeface="新宋体" pitchFamily="49" charset="-122"/>
                <a:ea typeface="新宋体" pitchFamily="49" charset="-122"/>
              </a:rPr>
              <a:t>16</a:t>
            </a:r>
            <a:r>
              <a:rPr lang="zh-CN" sz="2800">
                <a:solidFill>
                  <a:srgbClr val="663300"/>
                </a:solidFill>
                <a:latin typeface="新宋体" pitchFamily="49" charset="-122"/>
                <a:ea typeface="新宋体" pitchFamily="49" charset="-122"/>
              </a:rPr>
              <a:t>进制数。</a:t>
            </a:r>
          </a:p>
          <a:p>
            <a:pPr marL="342900" indent="-342900" algn="l" defTabSz="762000" eaLnBrk="0" hangingPunct="0">
              <a:spcBef>
                <a:spcPct val="20000"/>
              </a:spcBef>
            </a:pPr>
            <a:r>
              <a:rPr lang="zh-CN" altLang="zh-CN" sz="2800">
                <a:solidFill>
                  <a:srgbClr val="CC0000"/>
                </a:solidFill>
                <a:latin typeface="新宋体" pitchFamily="49" charset="-122"/>
                <a:ea typeface="新宋体" pitchFamily="49" charset="-122"/>
              </a:rPr>
              <a:t>    </a:t>
            </a:r>
            <a:r>
              <a:rPr lang="zh-CN" sz="2800" b="1">
                <a:solidFill>
                  <a:srgbClr val="CC0000"/>
                </a:solidFill>
                <a:latin typeface="新宋体" pitchFamily="49" charset="-122"/>
                <a:ea typeface="新宋体" pitchFamily="49" charset="-122"/>
              </a:rPr>
              <a:t>如：</a:t>
            </a:r>
            <a:r>
              <a:rPr lang="zh-CN" altLang="zh-CN" sz="2800">
                <a:solidFill>
                  <a:srgbClr val="663300"/>
                </a:solidFill>
                <a:latin typeface="新宋体" pitchFamily="49" charset="-122"/>
                <a:ea typeface="新宋体" pitchFamily="49" charset="-122"/>
              </a:rPr>
              <a:t>0x123</a:t>
            </a:r>
            <a:r>
              <a:rPr lang="zh-CN" sz="2800">
                <a:solidFill>
                  <a:srgbClr val="663300"/>
                </a:solidFill>
                <a:latin typeface="新宋体" pitchFamily="49" charset="-122"/>
                <a:ea typeface="新宋体" pitchFamily="49" charset="-122"/>
              </a:rPr>
              <a:t>，代表</a:t>
            </a:r>
            <a:r>
              <a:rPr lang="zh-CN" altLang="zh-CN" sz="2800">
                <a:solidFill>
                  <a:srgbClr val="663300"/>
                </a:solidFill>
                <a:latin typeface="新宋体" pitchFamily="49" charset="-122"/>
                <a:ea typeface="新宋体" pitchFamily="49" charset="-122"/>
              </a:rPr>
              <a:t>16</a:t>
            </a:r>
            <a:r>
              <a:rPr lang="zh-CN" sz="2800">
                <a:solidFill>
                  <a:srgbClr val="663300"/>
                </a:solidFill>
                <a:latin typeface="新宋体" pitchFamily="49" charset="-122"/>
                <a:ea typeface="新宋体" pitchFamily="49" charset="-122"/>
              </a:rPr>
              <a:t>进制数</a:t>
            </a:r>
            <a:r>
              <a:rPr lang="zh-CN" altLang="zh-CN" sz="2800">
                <a:solidFill>
                  <a:srgbClr val="663300"/>
                </a:solidFill>
                <a:latin typeface="新宋体" pitchFamily="49" charset="-122"/>
                <a:ea typeface="新宋体" pitchFamily="49" charset="-122"/>
              </a:rPr>
              <a:t>123,</a:t>
            </a:r>
            <a:r>
              <a:rPr lang="zh-CN" sz="2800">
                <a:solidFill>
                  <a:srgbClr val="663300"/>
                </a:solidFill>
                <a:latin typeface="新宋体" pitchFamily="49" charset="-122"/>
                <a:ea typeface="新宋体" pitchFamily="49" charset="-122"/>
              </a:rPr>
              <a:t>等于十进制数 </a:t>
            </a:r>
            <a:r>
              <a:rPr lang="zh-CN" altLang="zh-CN" sz="2800">
                <a:solidFill>
                  <a:srgbClr val="663300"/>
                </a:solidFill>
                <a:latin typeface="新宋体" pitchFamily="49" charset="-122"/>
                <a:ea typeface="新宋体" pitchFamily="49" charset="-122"/>
              </a:rPr>
              <a:t>291</a:t>
            </a:r>
            <a:r>
              <a:rPr lang="zh-CN" sz="2800">
                <a:solidFill>
                  <a:srgbClr val="663300"/>
                </a:solidFill>
                <a:latin typeface="新宋体" pitchFamily="49" charset="-122"/>
                <a:ea typeface="新宋体" pitchFamily="49" charset="-122"/>
              </a:rPr>
              <a:t>。 </a:t>
            </a:r>
            <a:r>
              <a:rPr lang="zh-CN" altLang="zh-CN" sz="2800">
                <a:solidFill>
                  <a:srgbClr val="663300"/>
                </a:solidFill>
                <a:latin typeface="新宋体" pitchFamily="49" charset="-122"/>
                <a:ea typeface="新宋体" pitchFamily="49" charset="-122"/>
              </a:rPr>
              <a:t>-0x12</a:t>
            </a:r>
            <a:r>
              <a:rPr lang="zh-CN" sz="2800">
                <a:solidFill>
                  <a:srgbClr val="663300"/>
                </a:solidFill>
                <a:latin typeface="新宋体" pitchFamily="49" charset="-122"/>
                <a:ea typeface="新宋体" pitchFamily="49" charset="-122"/>
              </a:rPr>
              <a:t>等于十进制数－</a:t>
            </a:r>
            <a:r>
              <a:rPr lang="zh-CN" altLang="zh-CN" sz="2800">
                <a:solidFill>
                  <a:srgbClr val="663300"/>
                </a:solidFill>
                <a:latin typeface="新宋体" pitchFamily="49" charset="-122"/>
                <a:ea typeface="新宋体" pitchFamily="49" charset="-122"/>
              </a:rPr>
              <a:t>10</a:t>
            </a:r>
            <a:r>
              <a:rPr lang="zh-CN" sz="2800">
                <a:solidFill>
                  <a:srgbClr val="663300"/>
                </a:solidFill>
                <a:latin typeface="新宋体" pitchFamily="49" charset="-122"/>
                <a:ea typeface="新宋体" pitchFamily="49" charset="-122"/>
              </a:rPr>
              <a:t>。</a:t>
            </a:r>
            <a:r>
              <a:rPr lang="zh-CN" sz="4400">
                <a:solidFill>
                  <a:srgbClr val="4D4D4D"/>
                </a:solidFill>
              </a:rPr>
              <a:t> </a:t>
            </a:r>
          </a:p>
        </p:txBody>
      </p:sp>
      <p:sp>
        <p:nvSpPr>
          <p:cNvPr id="106500" name="Rectangle 4"/>
          <p:cNvSpPr>
            <a:spLocks noChangeArrowheads="1"/>
          </p:cNvSpPr>
          <p:nvPr/>
        </p:nvSpPr>
        <p:spPr bwMode="auto">
          <a:xfrm>
            <a:off x="611188" y="2852738"/>
            <a:ext cx="8137525" cy="3168650"/>
          </a:xfrm>
          <a:prstGeom prst="rect">
            <a:avLst/>
          </a:prstGeom>
          <a:noFill/>
          <a:ln w="9525">
            <a:noFill/>
            <a:miter lim="800000"/>
            <a:headEnd/>
            <a:tailEnd/>
          </a:ln>
        </p:spPr>
        <p:txBody>
          <a:bodyPr/>
          <a:lstStyle/>
          <a:p>
            <a:pPr marL="342900" indent="-342900" algn="l" defTabSz="762000" eaLnBrk="0" hangingPunct="0">
              <a:spcBef>
                <a:spcPct val="20000"/>
              </a:spcBef>
            </a:pPr>
            <a:r>
              <a:rPr lang="zh-CN" altLang="zh-CN" sz="3200" b="1">
                <a:solidFill>
                  <a:srgbClr val="4D4D4D"/>
                </a:solidFill>
              </a:rPr>
              <a:t>3.3.2 </a:t>
            </a:r>
            <a:r>
              <a:rPr lang="zh-CN" sz="3200" b="1">
                <a:solidFill>
                  <a:srgbClr val="4D4D4D"/>
                </a:solidFill>
              </a:rPr>
              <a:t>整型变量</a:t>
            </a:r>
          </a:p>
          <a:p>
            <a:pPr marL="342900" indent="-342900" algn="l" defTabSz="762000" eaLnBrk="0" hangingPunct="0">
              <a:spcBef>
                <a:spcPct val="20000"/>
              </a:spcBef>
            </a:pPr>
            <a:r>
              <a:rPr lang="zh-CN" altLang="zh-CN" sz="3200">
                <a:solidFill>
                  <a:srgbClr val="000099"/>
                </a:solidFill>
                <a:latin typeface="楷体_GB2312" pitchFamily="49" charset="-122"/>
                <a:ea typeface="楷体_GB2312" pitchFamily="49" charset="-122"/>
              </a:rPr>
              <a:t> </a:t>
            </a:r>
            <a:r>
              <a:rPr lang="zh-CN" altLang="zh-CN" sz="3200" b="1">
                <a:solidFill>
                  <a:srgbClr val="000099"/>
                </a:solidFill>
                <a:latin typeface="楷体_GB2312" pitchFamily="49" charset="-122"/>
                <a:ea typeface="楷体_GB2312" pitchFamily="49" charset="-122"/>
              </a:rPr>
              <a:t>(1)</a:t>
            </a:r>
            <a:r>
              <a:rPr lang="zh-CN" sz="3200" b="1">
                <a:solidFill>
                  <a:srgbClr val="000099"/>
                </a:solidFill>
                <a:latin typeface="楷体_GB2312" pitchFamily="49" charset="-122"/>
                <a:ea typeface="楷体_GB2312" pitchFamily="49" charset="-122"/>
              </a:rPr>
              <a:t>整型数据在内存中的存放形式</a:t>
            </a:r>
          </a:p>
          <a:p>
            <a:pPr marL="342900" indent="-342900" algn="l" defTabSz="762000" eaLnBrk="0" hangingPunct="0">
              <a:spcBef>
                <a:spcPct val="20000"/>
              </a:spcBef>
            </a:pPr>
            <a:r>
              <a:rPr lang="zh-CN" altLang="zh-CN" sz="2800">
                <a:solidFill>
                  <a:srgbClr val="000099"/>
                </a:solidFill>
                <a:latin typeface="楷体_GB2312" pitchFamily="49" charset="-122"/>
                <a:ea typeface="楷体_GB2312" pitchFamily="49" charset="-122"/>
              </a:rPr>
              <a:t>    </a:t>
            </a:r>
            <a:r>
              <a:rPr lang="zh-CN" sz="2800">
                <a:latin typeface="楷体_GB2312" pitchFamily="49" charset="-122"/>
                <a:ea typeface="楷体_GB2312" pitchFamily="49" charset="-122"/>
              </a:rPr>
              <a:t>数据在内存中是以二进制形式存放的。</a:t>
            </a:r>
          </a:p>
          <a:p>
            <a:pPr marL="342900" indent="-342900" algn="l" defTabSz="762000" eaLnBrk="0" hangingPunct="0">
              <a:spcBef>
                <a:spcPct val="20000"/>
              </a:spcBef>
            </a:pPr>
            <a:r>
              <a:rPr lang="zh-CN" altLang="zh-CN" sz="2800">
                <a:latin typeface="楷体_GB2312" pitchFamily="49" charset="-122"/>
                <a:ea typeface="楷体_GB2312" pitchFamily="49" charset="-122"/>
              </a:rPr>
              <a:t>   </a:t>
            </a:r>
            <a:r>
              <a:rPr lang="zh-CN" sz="3200" b="1">
                <a:solidFill>
                  <a:srgbClr val="FF0000"/>
                </a:solidFill>
                <a:latin typeface="楷体_GB2312" pitchFamily="49" charset="-122"/>
                <a:ea typeface="楷体_GB2312" pitchFamily="49" charset="-122"/>
              </a:rPr>
              <a:t>如</a:t>
            </a:r>
            <a:r>
              <a:rPr lang="zh-CN" altLang="zh-CN" sz="3200" b="1">
                <a:solidFill>
                  <a:srgbClr val="FF0000"/>
                </a:solidFill>
                <a:latin typeface="楷体_GB2312" pitchFamily="49" charset="-122"/>
                <a:ea typeface="楷体_GB2312" pitchFamily="49" charset="-122"/>
              </a:rPr>
              <a:t>:</a:t>
            </a:r>
            <a:r>
              <a:rPr lang="zh-CN" altLang="zh-CN" sz="2800">
                <a:latin typeface="楷体_GB2312" pitchFamily="49" charset="-122"/>
                <a:ea typeface="楷体_GB2312" pitchFamily="49" charset="-122"/>
              </a:rPr>
              <a:t> int i;      /* </a:t>
            </a:r>
            <a:r>
              <a:rPr lang="zh-CN" sz="2800">
                <a:latin typeface="楷体_GB2312" pitchFamily="49" charset="-122"/>
                <a:ea typeface="楷体_GB2312" pitchFamily="49" charset="-122"/>
              </a:rPr>
              <a:t>定义为整型变量 *</a:t>
            </a:r>
            <a:r>
              <a:rPr lang="zh-CN" altLang="zh-CN" sz="2800">
                <a:latin typeface="楷体_GB2312" pitchFamily="49" charset="-122"/>
                <a:ea typeface="楷体_GB2312" pitchFamily="49" charset="-122"/>
              </a:rPr>
              <a:t>/</a:t>
            </a:r>
          </a:p>
          <a:p>
            <a:pPr marL="342900" indent="-342900" algn="l" defTabSz="762000" eaLnBrk="0" hangingPunct="0">
              <a:spcBef>
                <a:spcPct val="20000"/>
              </a:spcBef>
            </a:pPr>
            <a:r>
              <a:rPr lang="zh-CN" altLang="zh-CN" sz="2800">
                <a:latin typeface="楷体_GB2312" pitchFamily="49" charset="-122"/>
                <a:ea typeface="楷体_GB2312" pitchFamily="49" charset="-122"/>
              </a:rPr>
              <a:t>        i=10;       /* </a:t>
            </a:r>
            <a:r>
              <a:rPr lang="zh-CN" sz="2800">
                <a:latin typeface="楷体_GB2312" pitchFamily="49" charset="-122"/>
                <a:ea typeface="楷体_GB2312" pitchFamily="49" charset="-122"/>
              </a:rPr>
              <a:t>给</a:t>
            </a:r>
            <a:r>
              <a:rPr lang="zh-CN" altLang="zh-CN" sz="2800">
                <a:latin typeface="楷体_GB2312" pitchFamily="49" charset="-122"/>
                <a:ea typeface="楷体_GB2312" pitchFamily="49" charset="-122"/>
              </a:rPr>
              <a:t>i</a:t>
            </a:r>
            <a:r>
              <a:rPr lang="zh-CN" sz="2800">
                <a:latin typeface="楷体_GB2312" pitchFamily="49" charset="-122"/>
                <a:ea typeface="楷体_GB2312" pitchFamily="49" charset="-122"/>
              </a:rPr>
              <a:t>赋以整数</a:t>
            </a:r>
            <a:r>
              <a:rPr lang="zh-CN" altLang="zh-CN" sz="2800">
                <a:latin typeface="楷体_GB2312" pitchFamily="49" charset="-122"/>
                <a:ea typeface="楷体_GB2312" pitchFamily="49" charset="-122"/>
              </a:rPr>
              <a:t>10 */</a:t>
            </a:r>
            <a:r>
              <a:rPr lang="zh-CN" altLang="zh-CN" sz="2800">
                <a:solidFill>
                  <a:srgbClr val="4D4D4D"/>
                </a:solidFill>
                <a:latin typeface="楷体_GB2312" pitchFamily="49" charset="-122"/>
                <a:ea typeface="楷体_GB2312" pitchFamily="49" charset="-122"/>
              </a:rPr>
              <a:t> </a:t>
            </a:r>
          </a:p>
        </p:txBody>
      </p:sp>
    </p:spTree>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6499"/>
                                        </p:tgtEl>
                                        <p:attrNameLst>
                                          <p:attrName>style.visibility</p:attrName>
                                        </p:attrNameLst>
                                      </p:cBhvr>
                                      <p:to>
                                        <p:strVal val="visible"/>
                                      </p:to>
                                    </p:set>
                                    <p:animEffect transition="in" filter="wipe(left)">
                                      <p:cBhvr>
                                        <p:cTn id="7" dur="1000"/>
                                        <p:tgtEl>
                                          <p:spTgt spid="10649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6500"/>
                                        </p:tgtEl>
                                        <p:attrNameLst>
                                          <p:attrName>style.visibility</p:attrName>
                                        </p:attrNameLst>
                                      </p:cBhvr>
                                      <p:to>
                                        <p:strVal val="visible"/>
                                      </p:to>
                                    </p:set>
                                    <p:animEffect transition="in" filter="wipe(left)">
                                      <p:cBhvr>
                                        <p:cTn id="12" dur="1000"/>
                                        <p:tgtEl>
                                          <p:spTgt spid="1065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9" grpId="0" autoUpdateAnimBg="0"/>
      <p:bldP spid="106500"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bwMode="auto">
          <a:xfrm>
            <a:off x="0" y="404813"/>
            <a:ext cx="9144000" cy="739775"/>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defRPr/>
            </a:pPr>
            <a:r>
              <a:rPr lang="zh-CN" altLang="zh-CN" sz="3600" dirty="0" smtClean="0">
                <a:solidFill>
                  <a:schemeClr val="tx2"/>
                </a:solidFill>
              </a:rPr>
              <a:t>  </a:t>
            </a:r>
            <a:r>
              <a:rPr lang="en-US" altLang="zh-CN" sz="3600" dirty="0" smtClean="0">
                <a:solidFill>
                  <a:schemeClr val="tx2"/>
                </a:solidFill>
              </a:rPr>
              <a:t>1</a:t>
            </a:r>
            <a:r>
              <a:rPr lang="zh-CN" altLang="zh-CN" sz="3600" dirty="0" smtClean="0">
                <a:solidFill>
                  <a:schemeClr val="tx2"/>
                </a:solidFill>
              </a:rPr>
              <a:t>.3  </a:t>
            </a:r>
            <a:r>
              <a:rPr lang="zh-CN" sz="3600" dirty="0" smtClean="0">
                <a:solidFill>
                  <a:schemeClr val="tx2"/>
                </a:solidFill>
              </a:rPr>
              <a:t>整型数据</a:t>
            </a:r>
          </a:p>
        </p:txBody>
      </p:sp>
      <p:sp>
        <p:nvSpPr>
          <p:cNvPr id="107523" name="Rectangle 3"/>
          <p:cNvSpPr>
            <a:spLocks noChangeArrowheads="1"/>
          </p:cNvSpPr>
          <p:nvPr/>
        </p:nvSpPr>
        <p:spPr bwMode="auto">
          <a:xfrm>
            <a:off x="684213" y="1195388"/>
            <a:ext cx="7920037" cy="4897437"/>
          </a:xfrm>
          <a:prstGeom prst="rect">
            <a:avLst/>
          </a:prstGeom>
          <a:noFill/>
          <a:ln w="9525">
            <a:noFill/>
            <a:miter lim="800000"/>
            <a:headEnd/>
            <a:tailEnd/>
          </a:ln>
        </p:spPr>
        <p:txBody>
          <a:bodyPr/>
          <a:lstStyle/>
          <a:p>
            <a:pPr marL="342900" indent="-342900" algn="l" defTabSz="762000" eaLnBrk="0" hangingPunct="0">
              <a:spcBef>
                <a:spcPct val="20000"/>
              </a:spcBef>
              <a:defRPr/>
            </a:pPr>
            <a:r>
              <a:rPr lang="zh-CN" sz="3600" b="1" u="sng" dirty="0">
                <a:solidFill>
                  <a:srgbClr val="CC0000"/>
                </a:solidFill>
                <a:effectLst>
                  <a:outerShdw blurRad="38100" dist="38100" dir="2700000" algn="tl">
                    <a:srgbClr val="C0C0C0"/>
                  </a:outerShdw>
                </a:effectLst>
                <a:latin typeface="华文细黑" pitchFamily="2" charset="-122"/>
                <a:ea typeface="华文细黑" pitchFamily="2" charset="-122"/>
              </a:rPr>
              <a:t>注意：</a:t>
            </a:r>
            <a:endParaRPr lang="zh-CN" sz="3600" dirty="0">
              <a:solidFill>
                <a:srgbClr val="663300"/>
              </a:solidFill>
              <a:latin typeface="楷体_GB2312" pitchFamily="49" charset="-122"/>
              <a:ea typeface="楷体_GB2312" pitchFamily="49" charset="-122"/>
            </a:endParaRPr>
          </a:p>
          <a:p>
            <a:pPr marL="342900" indent="-342900" algn="l" defTabSz="762000" eaLnBrk="0" hangingPunct="0">
              <a:spcBef>
                <a:spcPct val="20000"/>
              </a:spcBef>
              <a:buFontTx/>
              <a:buChar char="•"/>
              <a:defRPr/>
            </a:pPr>
            <a:r>
              <a:rPr lang="zh-CN" sz="3200" dirty="0">
                <a:solidFill>
                  <a:srgbClr val="663300"/>
                </a:solidFill>
                <a:latin typeface="楷体_GB2312" pitchFamily="49" charset="-122"/>
                <a:ea typeface="楷体_GB2312" pitchFamily="49" charset="-122"/>
              </a:rPr>
              <a:t>十进制数</a:t>
            </a:r>
            <a:r>
              <a:rPr lang="zh-CN" altLang="zh-CN" sz="3200" dirty="0">
                <a:solidFill>
                  <a:srgbClr val="663300"/>
                </a:solidFill>
                <a:latin typeface="楷体_GB2312" pitchFamily="49" charset="-122"/>
                <a:ea typeface="楷体_GB2312" pitchFamily="49" charset="-122"/>
              </a:rPr>
              <a:t>10</a:t>
            </a:r>
            <a:r>
              <a:rPr lang="zh-CN" sz="3200" dirty="0">
                <a:solidFill>
                  <a:srgbClr val="663300"/>
                </a:solidFill>
                <a:latin typeface="楷体_GB2312" pitchFamily="49" charset="-122"/>
                <a:ea typeface="楷体_GB2312" pitchFamily="49" charset="-122"/>
              </a:rPr>
              <a:t>的二进制形式为</a:t>
            </a:r>
            <a:r>
              <a:rPr lang="zh-CN" altLang="zh-CN" sz="3200" dirty="0">
                <a:solidFill>
                  <a:srgbClr val="663300"/>
                </a:solidFill>
                <a:latin typeface="楷体_GB2312" pitchFamily="49" charset="-122"/>
                <a:ea typeface="楷体_GB2312" pitchFamily="49" charset="-122"/>
              </a:rPr>
              <a:t>1010</a:t>
            </a:r>
            <a:r>
              <a:rPr lang="zh-CN" sz="3200" dirty="0">
                <a:solidFill>
                  <a:srgbClr val="663300"/>
                </a:solidFill>
                <a:latin typeface="楷体_GB2312" pitchFamily="49" charset="-122"/>
                <a:ea typeface="楷体_GB2312" pitchFamily="49" charset="-122"/>
              </a:rPr>
              <a:t>，</a:t>
            </a:r>
            <a:r>
              <a:rPr lang="zh-CN" altLang="zh-CN" sz="3200" dirty="0">
                <a:solidFill>
                  <a:srgbClr val="663300"/>
                </a:solidFill>
                <a:latin typeface="楷体_GB2312" pitchFamily="49" charset="-122"/>
                <a:ea typeface="楷体_GB2312" pitchFamily="49" charset="-122"/>
              </a:rPr>
              <a:t>Turbo C 2.0</a:t>
            </a:r>
            <a:r>
              <a:rPr lang="zh-CN" sz="3200" dirty="0">
                <a:solidFill>
                  <a:srgbClr val="663300"/>
                </a:solidFill>
                <a:latin typeface="楷体_GB2312" pitchFamily="49" charset="-122"/>
                <a:ea typeface="楷体_GB2312" pitchFamily="49" charset="-122"/>
              </a:rPr>
              <a:t>和</a:t>
            </a:r>
            <a:r>
              <a:rPr lang="zh-CN" altLang="zh-CN" sz="3200" dirty="0">
                <a:solidFill>
                  <a:srgbClr val="663300"/>
                </a:solidFill>
                <a:latin typeface="楷体_GB2312" pitchFamily="49" charset="-122"/>
                <a:ea typeface="楷体_GB2312" pitchFamily="49" charset="-122"/>
              </a:rPr>
              <a:t>Turbo C++ 3.0</a:t>
            </a:r>
            <a:r>
              <a:rPr lang="zh-CN" sz="3200" dirty="0">
                <a:solidFill>
                  <a:srgbClr val="663300"/>
                </a:solidFill>
                <a:latin typeface="楷体_GB2312" pitchFamily="49" charset="-122"/>
                <a:ea typeface="楷体_GB2312" pitchFamily="49" charset="-122"/>
              </a:rPr>
              <a:t>为一个整型变量在内存中分配</a:t>
            </a:r>
            <a:r>
              <a:rPr lang="zh-CN" altLang="zh-CN" sz="3200" dirty="0">
                <a:solidFill>
                  <a:srgbClr val="663300"/>
                </a:solidFill>
                <a:latin typeface="楷体_GB2312" pitchFamily="49" charset="-122"/>
                <a:ea typeface="楷体_GB2312" pitchFamily="49" charset="-122"/>
              </a:rPr>
              <a:t>2</a:t>
            </a:r>
            <a:r>
              <a:rPr lang="zh-CN" sz="3200" dirty="0">
                <a:solidFill>
                  <a:srgbClr val="663300"/>
                </a:solidFill>
                <a:latin typeface="楷体_GB2312" pitchFamily="49" charset="-122"/>
                <a:ea typeface="楷体_GB2312" pitchFamily="49" charset="-122"/>
              </a:rPr>
              <a:t>个字节的存储单元</a:t>
            </a:r>
            <a:r>
              <a:rPr lang="zh-CN" altLang="zh-CN" sz="3200" dirty="0">
                <a:solidFill>
                  <a:srgbClr val="663300"/>
                </a:solidFill>
                <a:latin typeface="楷体_GB2312" pitchFamily="49" charset="-122"/>
                <a:ea typeface="楷体_GB2312" pitchFamily="49" charset="-122"/>
              </a:rPr>
              <a:t>(</a:t>
            </a:r>
            <a:r>
              <a:rPr lang="zh-CN" sz="3200" dirty="0">
                <a:solidFill>
                  <a:srgbClr val="663300"/>
                </a:solidFill>
                <a:latin typeface="楷体_GB2312" pitchFamily="49" charset="-122"/>
                <a:ea typeface="楷体_GB2312" pitchFamily="49" charset="-122"/>
              </a:rPr>
              <a:t>不同的编译系统为整型数据分配的字节数是不相同的，</a:t>
            </a:r>
            <a:r>
              <a:rPr lang="zh-CN" altLang="zh-CN" sz="3200" dirty="0">
                <a:solidFill>
                  <a:srgbClr val="663300"/>
                </a:solidFill>
                <a:latin typeface="楷体_GB2312" pitchFamily="49" charset="-122"/>
                <a:ea typeface="楷体_GB2312" pitchFamily="49" charset="-122"/>
              </a:rPr>
              <a:t>VC++ 6.0</a:t>
            </a:r>
            <a:r>
              <a:rPr lang="zh-CN" sz="3200" dirty="0">
                <a:solidFill>
                  <a:srgbClr val="663300"/>
                </a:solidFill>
                <a:latin typeface="楷体_GB2312" pitchFamily="49" charset="-122"/>
                <a:ea typeface="楷体_GB2312" pitchFamily="49" charset="-122"/>
              </a:rPr>
              <a:t>则分配</a:t>
            </a:r>
            <a:r>
              <a:rPr lang="zh-CN" altLang="zh-CN" sz="3200" dirty="0">
                <a:solidFill>
                  <a:srgbClr val="663300"/>
                </a:solidFill>
                <a:latin typeface="楷体_GB2312" pitchFamily="49" charset="-122"/>
                <a:ea typeface="楷体_GB2312" pitchFamily="49" charset="-122"/>
              </a:rPr>
              <a:t>4</a:t>
            </a:r>
            <a:r>
              <a:rPr lang="zh-CN" sz="3200" dirty="0">
                <a:solidFill>
                  <a:srgbClr val="663300"/>
                </a:solidFill>
                <a:latin typeface="楷体_GB2312" pitchFamily="49" charset="-122"/>
                <a:ea typeface="楷体_GB2312" pitchFamily="49" charset="-122"/>
              </a:rPr>
              <a:t>个字节）</a:t>
            </a:r>
            <a:r>
              <a:rPr lang="zh-CN" sz="3200" dirty="0" smtClean="0">
                <a:solidFill>
                  <a:srgbClr val="663300"/>
                </a:solidFill>
                <a:latin typeface="楷体_GB2312" pitchFamily="49" charset="-122"/>
                <a:ea typeface="楷体_GB2312" pitchFamily="49" charset="-122"/>
              </a:rPr>
              <a:t>。</a:t>
            </a:r>
            <a:endParaRPr lang="zh-CN" sz="3200" dirty="0">
              <a:solidFill>
                <a:srgbClr val="663300"/>
              </a:solidFill>
              <a:latin typeface="楷体_GB2312" pitchFamily="49" charset="-122"/>
              <a:ea typeface="楷体_GB2312" pitchFamily="49" charset="-122"/>
            </a:endParaRPr>
          </a:p>
        </p:txBody>
      </p:sp>
    </p:spTree>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7523"/>
                                        </p:tgtEl>
                                        <p:attrNameLst>
                                          <p:attrName>style.visibility</p:attrName>
                                        </p:attrNameLst>
                                      </p:cBhvr>
                                      <p:to>
                                        <p:strVal val="visible"/>
                                      </p:to>
                                    </p:set>
                                    <p:animEffect transition="in" filter="wipe(left)">
                                      <p:cBhvr>
                                        <p:cTn id="7" dur="1000"/>
                                        <p:tgtEl>
                                          <p:spTgt spid="1075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3"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bwMode="auto">
          <a:xfrm>
            <a:off x="0" y="404813"/>
            <a:ext cx="9144000" cy="739775"/>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defRPr/>
            </a:pPr>
            <a:r>
              <a:rPr lang="zh-CN" altLang="zh-CN" sz="3600" smtClean="0"/>
              <a:t> </a:t>
            </a:r>
            <a:r>
              <a:rPr lang="zh-CN" altLang="zh-CN" sz="3600" smtClean="0">
                <a:solidFill>
                  <a:schemeClr val="tx2"/>
                </a:solidFill>
              </a:rPr>
              <a:t> 3.3  </a:t>
            </a:r>
            <a:r>
              <a:rPr lang="zh-CN" sz="3600" smtClean="0">
                <a:solidFill>
                  <a:schemeClr val="tx2"/>
                </a:solidFill>
              </a:rPr>
              <a:t>整型数据</a:t>
            </a:r>
          </a:p>
        </p:txBody>
      </p:sp>
      <p:sp>
        <p:nvSpPr>
          <p:cNvPr id="140291" name="Rectangle 3"/>
          <p:cNvSpPr>
            <a:spLocks noChangeArrowheads="1"/>
          </p:cNvSpPr>
          <p:nvPr/>
        </p:nvSpPr>
        <p:spPr bwMode="auto">
          <a:xfrm>
            <a:off x="323850" y="1052513"/>
            <a:ext cx="8497888" cy="792162"/>
          </a:xfrm>
          <a:prstGeom prst="rect">
            <a:avLst/>
          </a:prstGeom>
          <a:noFill/>
          <a:ln w="9525">
            <a:noFill/>
            <a:miter lim="800000"/>
            <a:headEnd/>
            <a:tailEnd/>
          </a:ln>
        </p:spPr>
        <p:txBody>
          <a:bodyPr/>
          <a:lstStyle/>
          <a:p>
            <a:pPr marL="342900" indent="-342900" algn="l" defTabSz="762000" eaLnBrk="0" hangingPunct="0">
              <a:spcBef>
                <a:spcPct val="20000"/>
              </a:spcBef>
              <a:buFontTx/>
              <a:buChar char="•"/>
            </a:pPr>
            <a:r>
              <a:rPr lang="zh-CN" sz="3200">
                <a:solidFill>
                  <a:srgbClr val="000099"/>
                </a:solidFill>
                <a:latin typeface="楷体_GB2312" pitchFamily="49" charset="-122"/>
                <a:ea typeface="楷体_GB2312" pitchFamily="49" charset="-122"/>
              </a:rPr>
              <a:t>整数类型的有关数据：</a:t>
            </a:r>
          </a:p>
          <a:p>
            <a:pPr marL="342900" indent="-342900" algn="l" defTabSz="762000" eaLnBrk="0" hangingPunct="0">
              <a:spcBef>
                <a:spcPct val="20000"/>
              </a:spcBef>
            </a:pPr>
            <a:endParaRPr lang="zh-CN" altLang="zh-CN" sz="3200">
              <a:solidFill>
                <a:srgbClr val="000099"/>
              </a:solidFill>
              <a:latin typeface="楷体_GB2312" pitchFamily="49" charset="-122"/>
              <a:ea typeface="楷体_GB2312" pitchFamily="49" charset="-122"/>
            </a:endParaRPr>
          </a:p>
        </p:txBody>
      </p:sp>
      <p:sp>
        <p:nvSpPr>
          <p:cNvPr id="140292" name="Rectangle 4"/>
          <p:cNvSpPr>
            <a:spLocks noChangeArrowheads="1"/>
          </p:cNvSpPr>
          <p:nvPr/>
        </p:nvSpPr>
        <p:spPr bwMode="auto">
          <a:xfrm flipV="1">
            <a:off x="0" y="1600200"/>
            <a:ext cx="9144000" cy="76200"/>
          </a:xfrm>
          <a:prstGeom prst="rect">
            <a:avLst/>
          </a:prstGeom>
          <a:gradFill rotWithShape="0">
            <a:gsLst>
              <a:gs pos="0">
                <a:srgbClr val="000099"/>
              </a:gs>
              <a:gs pos="100000">
                <a:srgbClr val="A9A9DD"/>
              </a:gs>
            </a:gsLst>
            <a:path path="shape">
              <a:fillToRect l="50000" t="50000" r="50000" b="50000"/>
            </a:path>
          </a:gradFill>
          <a:ln w="9525" cap="rnd">
            <a:solidFill>
              <a:schemeClr val="tx1"/>
            </a:solidFill>
            <a:prstDash val="sysDot"/>
            <a:miter lim="800000"/>
            <a:headEnd/>
            <a:tailEnd/>
          </a:ln>
        </p:spPr>
        <p:txBody>
          <a:bodyPr wrap="none" anchor="ctr"/>
          <a:lstStyle/>
          <a:p>
            <a:endParaRPr lang="zh-CN" altLang="en-US"/>
          </a:p>
        </p:txBody>
      </p:sp>
      <p:sp>
        <p:nvSpPr>
          <p:cNvPr id="140293" name="Line 5"/>
          <p:cNvSpPr>
            <a:spLocks noChangeShapeType="1"/>
          </p:cNvSpPr>
          <p:nvPr/>
        </p:nvSpPr>
        <p:spPr bwMode="auto">
          <a:xfrm>
            <a:off x="0" y="2205038"/>
            <a:ext cx="9144000" cy="0"/>
          </a:xfrm>
          <a:prstGeom prst="line">
            <a:avLst/>
          </a:prstGeom>
          <a:noFill/>
          <a:ln w="38100" cap="rnd">
            <a:solidFill>
              <a:schemeClr val="tx1"/>
            </a:solidFill>
            <a:prstDash val="sysDot"/>
            <a:round/>
            <a:headEnd/>
            <a:tailEnd/>
          </a:ln>
        </p:spPr>
        <p:txBody>
          <a:bodyPr wrap="none" anchor="ctr"/>
          <a:lstStyle/>
          <a:p>
            <a:endParaRPr lang="zh-CN" altLang="en-US"/>
          </a:p>
        </p:txBody>
      </p:sp>
      <p:sp>
        <p:nvSpPr>
          <p:cNvPr id="140294" name="Line 6"/>
          <p:cNvSpPr>
            <a:spLocks noChangeShapeType="1"/>
          </p:cNvSpPr>
          <p:nvPr/>
        </p:nvSpPr>
        <p:spPr bwMode="auto">
          <a:xfrm>
            <a:off x="0" y="2708275"/>
            <a:ext cx="9144000" cy="0"/>
          </a:xfrm>
          <a:prstGeom prst="line">
            <a:avLst/>
          </a:prstGeom>
          <a:noFill/>
          <a:ln w="9525" cap="rnd">
            <a:solidFill>
              <a:schemeClr val="tx1"/>
            </a:solidFill>
            <a:prstDash val="sysDot"/>
            <a:round/>
            <a:headEnd/>
            <a:tailEnd/>
          </a:ln>
        </p:spPr>
        <p:txBody>
          <a:bodyPr wrap="none" anchor="ctr"/>
          <a:lstStyle/>
          <a:p>
            <a:endParaRPr lang="zh-CN" altLang="en-US"/>
          </a:p>
        </p:txBody>
      </p:sp>
      <p:sp>
        <p:nvSpPr>
          <p:cNvPr id="140295" name="Line 7"/>
          <p:cNvSpPr>
            <a:spLocks noChangeShapeType="1"/>
          </p:cNvSpPr>
          <p:nvPr/>
        </p:nvSpPr>
        <p:spPr bwMode="auto">
          <a:xfrm>
            <a:off x="0" y="3213100"/>
            <a:ext cx="9144000" cy="0"/>
          </a:xfrm>
          <a:prstGeom prst="line">
            <a:avLst/>
          </a:prstGeom>
          <a:noFill/>
          <a:ln w="9525" cap="rnd">
            <a:solidFill>
              <a:schemeClr val="tx1"/>
            </a:solidFill>
            <a:prstDash val="sysDot"/>
            <a:round/>
            <a:headEnd/>
            <a:tailEnd/>
          </a:ln>
        </p:spPr>
        <p:txBody>
          <a:bodyPr wrap="none" anchor="ctr"/>
          <a:lstStyle/>
          <a:p>
            <a:endParaRPr lang="zh-CN" altLang="en-US"/>
          </a:p>
        </p:txBody>
      </p:sp>
      <p:sp>
        <p:nvSpPr>
          <p:cNvPr id="140296" name="Line 8"/>
          <p:cNvSpPr>
            <a:spLocks noChangeShapeType="1"/>
          </p:cNvSpPr>
          <p:nvPr/>
        </p:nvSpPr>
        <p:spPr bwMode="auto">
          <a:xfrm>
            <a:off x="0" y="3789363"/>
            <a:ext cx="9144000" cy="0"/>
          </a:xfrm>
          <a:prstGeom prst="line">
            <a:avLst/>
          </a:prstGeom>
          <a:noFill/>
          <a:ln w="9525" cap="rnd">
            <a:solidFill>
              <a:schemeClr val="tx1"/>
            </a:solidFill>
            <a:prstDash val="sysDot"/>
            <a:round/>
            <a:headEnd/>
            <a:tailEnd/>
          </a:ln>
        </p:spPr>
        <p:txBody>
          <a:bodyPr wrap="none" anchor="ctr"/>
          <a:lstStyle/>
          <a:p>
            <a:endParaRPr lang="zh-CN" altLang="en-US"/>
          </a:p>
        </p:txBody>
      </p:sp>
      <p:sp>
        <p:nvSpPr>
          <p:cNvPr id="140297" name="Line 9"/>
          <p:cNvSpPr>
            <a:spLocks noChangeShapeType="1"/>
          </p:cNvSpPr>
          <p:nvPr/>
        </p:nvSpPr>
        <p:spPr bwMode="auto">
          <a:xfrm>
            <a:off x="0" y="4292600"/>
            <a:ext cx="9144000" cy="0"/>
          </a:xfrm>
          <a:prstGeom prst="line">
            <a:avLst/>
          </a:prstGeom>
          <a:noFill/>
          <a:ln w="9525" cap="rnd">
            <a:solidFill>
              <a:schemeClr val="tx1"/>
            </a:solidFill>
            <a:prstDash val="sysDot"/>
            <a:round/>
            <a:headEnd/>
            <a:tailEnd/>
          </a:ln>
        </p:spPr>
        <p:txBody>
          <a:bodyPr wrap="none" anchor="ctr"/>
          <a:lstStyle/>
          <a:p>
            <a:endParaRPr lang="zh-CN" altLang="en-US"/>
          </a:p>
        </p:txBody>
      </p:sp>
      <p:sp>
        <p:nvSpPr>
          <p:cNvPr id="140298" name="Line 10"/>
          <p:cNvSpPr>
            <a:spLocks noChangeShapeType="1"/>
          </p:cNvSpPr>
          <p:nvPr/>
        </p:nvSpPr>
        <p:spPr bwMode="auto">
          <a:xfrm>
            <a:off x="34925" y="4797425"/>
            <a:ext cx="9144000" cy="0"/>
          </a:xfrm>
          <a:prstGeom prst="line">
            <a:avLst/>
          </a:prstGeom>
          <a:noFill/>
          <a:ln w="9525" cap="rnd">
            <a:solidFill>
              <a:schemeClr val="tx1"/>
            </a:solidFill>
            <a:prstDash val="sysDot"/>
            <a:round/>
            <a:headEnd/>
            <a:tailEnd/>
          </a:ln>
        </p:spPr>
        <p:txBody>
          <a:bodyPr wrap="none" anchor="ctr"/>
          <a:lstStyle/>
          <a:p>
            <a:endParaRPr lang="zh-CN" altLang="en-US"/>
          </a:p>
        </p:txBody>
      </p:sp>
      <p:grpSp>
        <p:nvGrpSpPr>
          <p:cNvPr id="2" name="Group 11"/>
          <p:cNvGrpSpPr>
            <a:grpSpLocks/>
          </p:cNvGrpSpPr>
          <p:nvPr/>
        </p:nvGrpSpPr>
        <p:grpSpPr bwMode="auto">
          <a:xfrm>
            <a:off x="2555875" y="1676400"/>
            <a:ext cx="3384550" cy="3624263"/>
            <a:chOff x="0" y="0"/>
            <a:chExt cx="2132" cy="2283"/>
          </a:xfrm>
        </p:grpSpPr>
        <p:sp>
          <p:nvSpPr>
            <p:cNvPr id="140302" name="Line 12"/>
            <p:cNvSpPr>
              <a:spLocks noChangeShapeType="1"/>
            </p:cNvSpPr>
            <p:nvPr/>
          </p:nvSpPr>
          <p:spPr bwMode="auto">
            <a:xfrm>
              <a:off x="0" y="0"/>
              <a:ext cx="0" cy="2283"/>
            </a:xfrm>
            <a:prstGeom prst="line">
              <a:avLst/>
            </a:prstGeom>
            <a:noFill/>
            <a:ln w="9525" cap="rnd">
              <a:solidFill>
                <a:schemeClr val="tx1"/>
              </a:solidFill>
              <a:prstDash val="sysDot"/>
              <a:round/>
              <a:headEnd/>
              <a:tailEnd/>
            </a:ln>
          </p:spPr>
          <p:txBody>
            <a:bodyPr wrap="none" anchor="ctr"/>
            <a:lstStyle/>
            <a:p>
              <a:endParaRPr lang="zh-CN" altLang="en-US"/>
            </a:p>
          </p:txBody>
        </p:sp>
        <p:sp>
          <p:nvSpPr>
            <p:cNvPr id="140303" name="Line 13"/>
            <p:cNvSpPr>
              <a:spLocks noChangeShapeType="1"/>
            </p:cNvSpPr>
            <p:nvPr/>
          </p:nvSpPr>
          <p:spPr bwMode="auto">
            <a:xfrm>
              <a:off x="1451" y="0"/>
              <a:ext cx="0" cy="2283"/>
            </a:xfrm>
            <a:prstGeom prst="line">
              <a:avLst/>
            </a:prstGeom>
            <a:noFill/>
            <a:ln w="9525" cap="rnd">
              <a:solidFill>
                <a:schemeClr val="tx1"/>
              </a:solidFill>
              <a:prstDash val="sysDot"/>
              <a:round/>
              <a:headEnd/>
              <a:tailEnd/>
            </a:ln>
          </p:spPr>
          <p:txBody>
            <a:bodyPr wrap="none" anchor="ctr"/>
            <a:lstStyle/>
            <a:p>
              <a:endParaRPr lang="zh-CN" altLang="en-US"/>
            </a:p>
          </p:txBody>
        </p:sp>
        <p:sp>
          <p:nvSpPr>
            <p:cNvPr id="140304" name="Line 14"/>
            <p:cNvSpPr>
              <a:spLocks noChangeShapeType="1"/>
            </p:cNvSpPr>
            <p:nvPr/>
          </p:nvSpPr>
          <p:spPr bwMode="auto">
            <a:xfrm>
              <a:off x="2132" y="0"/>
              <a:ext cx="0" cy="2283"/>
            </a:xfrm>
            <a:prstGeom prst="line">
              <a:avLst/>
            </a:prstGeom>
            <a:noFill/>
            <a:ln w="9525" cap="rnd">
              <a:solidFill>
                <a:schemeClr val="tx1"/>
              </a:solidFill>
              <a:prstDash val="sysDot"/>
              <a:round/>
              <a:headEnd/>
              <a:tailEnd/>
            </a:ln>
          </p:spPr>
          <p:txBody>
            <a:bodyPr wrap="none" anchor="ctr"/>
            <a:lstStyle/>
            <a:p>
              <a:endParaRPr lang="zh-CN" altLang="en-US"/>
            </a:p>
          </p:txBody>
        </p:sp>
      </p:grpSp>
      <p:sp>
        <p:nvSpPr>
          <p:cNvPr id="109583" name="Rectangle 15"/>
          <p:cNvSpPr>
            <a:spLocks noChangeArrowheads="1"/>
          </p:cNvSpPr>
          <p:nvPr/>
        </p:nvSpPr>
        <p:spPr bwMode="auto">
          <a:xfrm>
            <a:off x="152400" y="1676400"/>
            <a:ext cx="8915400" cy="4419600"/>
          </a:xfrm>
          <a:prstGeom prst="rect">
            <a:avLst/>
          </a:prstGeom>
          <a:noFill/>
          <a:ln w="9525">
            <a:noFill/>
            <a:miter lim="800000"/>
            <a:headEnd/>
            <a:tailEnd/>
          </a:ln>
          <a:effectLst/>
        </p:spPr>
        <p:txBody>
          <a:bodyPr lIns="92075" tIns="46038" rIns="92075" bIns="46038"/>
          <a:lstStyle/>
          <a:p>
            <a:pPr algn="l" eaLnBrk="0" hangingPunct="0">
              <a:lnSpc>
                <a:spcPct val="120000"/>
              </a:lnSpc>
              <a:spcBef>
                <a:spcPct val="20000"/>
              </a:spcBef>
              <a:defRPr/>
            </a:pPr>
            <a:r>
              <a:rPr lang="zh-CN" altLang="en-US" sz="2400">
                <a:effectLst>
                  <a:outerShdw blurRad="38100" dist="38100" dir="2700000" algn="tl">
                    <a:srgbClr val="C0C0C0"/>
                  </a:outerShdw>
                </a:effectLst>
              </a:rPr>
              <a:t>        类型                类型说明符             长度          数的范围</a:t>
            </a:r>
          </a:p>
          <a:p>
            <a:pPr algn="l" eaLnBrk="0" hangingPunct="0">
              <a:lnSpc>
                <a:spcPct val="120000"/>
              </a:lnSpc>
              <a:spcBef>
                <a:spcPct val="20000"/>
              </a:spcBef>
              <a:defRPr/>
            </a:pPr>
            <a:r>
              <a:rPr lang="zh-CN" altLang="en-US" sz="2400">
                <a:effectLst>
                  <a:outerShdw blurRad="38100" dist="38100" dir="2700000" algn="tl">
                    <a:srgbClr val="C0C0C0"/>
                  </a:outerShdw>
                </a:effectLst>
                <a:latin typeface="宋体" pitchFamily="2" charset="-122"/>
              </a:rPr>
              <a:t>   基本型       </a:t>
            </a:r>
            <a:r>
              <a:rPr lang="en-US" sz="2400">
                <a:effectLst>
                  <a:outerShdw blurRad="38100" dist="38100" dir="2700000" algn="tl">
                    <a:srgbClr val="C0C0C0"/>
                  </a:outerShdw>
                </a:effectLst>
                <a:latin typeface="宋体" pitchFamily="2" charset="-122"/>
              </a:rPr>
              <a:t>int</a:t>
            </a:r>
            <a:r>
              <a:rPr lang="zh-CN" altLang="en-US" sz="2400">
                <a:effectLst>
                  <a:outerShdw blurRad="38100" dist="38100" dir="2700000" algn="tl">
                    <a:srgbClr val="C0C0C0"/>
                  </a:outerShdw>
                </a:effectLst>
                <a:latin typeface="宋体" pitchFamily="2" charset="-122"/>
              </a:rPr>
              <a:t>            </a:t>
            </a:r>
            <a:r>
              <a:rPr lang="en-US" sz="2400">
                <a:effectLst>
                  <a:outerShdw blurRad="38100" dist="38100" dir="2700000" algn="tl">
                    <a:srgbClr val="C0C0C0"/>
                  </a:outerShdw>
                </a:effectLst>
                <a:latin typeface="宋体" pitchFamily="2" charset="-122"/>
              </a:rPr>
              <a:t>2</a:t>
            </a:r>
            <a:r>
              <a:rPr lang="zh-CN" altLang="en-US" sz="2400">
                <a:effectLst>
                  <a:outerShdw blurRad="38100" dist="38100" dir="2700000" algn="tl">
                    <a:srgbClr val="C0C0C0"/>
                  </a:outerShdw>
                </a:effectLst>
                <a:latin typeface="宋体" pitchFamily="2" charset="-122"/>
              </a:rPr>
              <a:t>字节  -32768～32767</a:t>
            </a:r>
          </a:p>
          <a:p>
            <a:pPr algn="l" eaLnBrk="0" hangingPunct="0">
              <a:lnSpc>
                <a:spcPct val="120000"/>
              </a:lnSpc>
              <a:spcBef>
                <a:spcPct val="20000"/>
              </a:spcBef>
              <a:defRPr/>
            </a:pPr>
            <a:r>
              <a:rPr lang="zh-CN" altLang="en-US" sz="2400">
                <a:effectLst>
                  <a:outerShdw blurRad="38100" dist="38100" dir="2700000" algn="tl">
                    <a:srgbClr val="C0C0C0"/>
                  </a:outerShdw>
                </a:effectLst>
                <a:latin typeface="宋体" pitchFamily="2" charset="-122"/>
              </a:rPr>
              <a:t>   短整型       </a:t>
            </a:r>
            <a:r>
              <a:rPr lang="en-US" sz="2400">
                <a:effectLst>
                  <a:outerShdw blurRad="38100" dist="38100" dir="2700000" algn="tl">
                    <a:srgbClr val="C0C0C0"/>
                  </a:outerShdw>
                </a:effectLst>
                <a:latin typeface="宋体" pitchFamily="2" charset="-122"/>
              </a:rPr>
              <a:t>short          2</a:t>
            </a:r>
            <a:r>
              <a:rPr lang="zh-CN" altLang="en-US" sz="2400">
                <a:effectLst>
                  <a:outerShdw blurRad="38100" dist="38100" dir="2700000" algn="tl">
                    <a:srgbClr val="C0C0C0"/>
                  </a:outerShdw>
                </a:effectLst>
                <a:latin typeface="宋体" pitchFamily="2" charset="-122"/>
              </a:rPr>
              <a:t>字节  -2</a:t>
            </a:r>
            <a:r>
              <a:rPr lang="zh-CN" altLang="en-US" sz="2400" baseline="30000">
                <a:effectLst>
                  <a:outerShdw blurRad="38100" dist="38100" dir="2700000" algn="tl">
                    <a:srgbClr val="C0C0C0"/>
                  </a:outerShdw>
                </a:effectLst>
                <a:latin typeface="宋体" pitchFamily="2" charset="-122"/>
              </a:rPr>
              <a:t>15～</a:t>
            </a:r>
            <a:r>
              <a:rPr lang="zh-CN" altLang="en-US" sz="2400">
                <a:effectLst>
                  <a:outerShdw blurRad="38100" dist="38100" dir="2700000" algn="tl">
                    <a:srgbClr val="C0C0C0"/>
                  </a:outerShdw>
                </a:effectLst>
                <a:latin typeface="宋体" pitchFamily="2" charset="-122"/>
              </a:rPr>
              <a:t>2</a:t>
            </a:r>
            <a:r>
              <a:rPr lang="zh-CN" altLang="en-US" sz="2400" baseline="30000">
                <a:effectLst>
                  <a:outerShdw blurRad="38100" dist="38100" dir="2700000" algn="tl">
                    <a:srgbClr val="C0C0C0"/>
                  </a:outerShdw>
                </a:effectLst>
                <a:latin typeface="宋体" pitchFamily="2" charset="-122"/>
              </a:rPr>
              <a:t>15</a:t>
            </a:r>
            <a:r>
              <a:rPr lang="zh-CN" altLang="en-US" sz="2400">
                <a:effectLst>
                  <a:outerShdw blurRad="38100" dist="38100" dir="2700000" algn="tl">
                    <a:srgbClr val="C0C0C0"/>
                  </a:outerShdw>
                </a:effectLst>
                <a:latin typeface="宋体" pitchFamily="2" charset="-122"/>
              </a:rPr>
              <a:t>-1 </a:t>
            </a:r>
          </a:p>
          <a:p>
            <a:pPr algn="l" eaLnBrk="0" hangingPunct="0">
              <a:lnSpc>
                <a:spcPct val="120000"/>
              </a:lnSpc>
              <a:spcBef>
                <a:spcPct val="20000"/>
              </a:spcBef>
              <a:defRPr/>
            </a:pPr>
            <a:r>
              <a:rPr lang="zh-CN" altLang="en-US" sz="2400">
                <a:effectLst>
                  <a:outerShdw blurRad="38100" dist="38100" dir="2700000" algn="tl">
                    <a:srgbClr val="C0C0C0"/>
                  </a:outerShdw>
                </a:effectLst>
                <a:latin typeface="宋体" pitchFamily="2" charset="-122"/>
              </a:rPr>
              <a:t>   长整型       long           </a:t>
            </a:r>
            <a:r>
              <a:rPr lang="en-US" sz="2400">
                <a:effectLst>
                  <a:outerShdw blurRad="38100" dist="38100" dir="2700000" algn="tl">
                    <a:srgbClr val="C0C0C0"/>
                  </a:outerShdw>
                </a:effectLst>
                <a:latin typeface="宋体" pitchFamily="2" charset="-122"/>
              </a:rPr>
              <a:t>4</a:t>
            </a:r>
            <a:r>
              <a:rPr lang="zh-CN" altLang="en-US" sz="2400">
                <a:effectLst>
                  <a:outerShdw blurRad="38100" dist="38100" dir="2700000" algn="tl">
                    <a:srgbClr val="C0C0C0"/>
                  </a:outerShdw>
                </a:effectLst>
                <a:latin typeface="宋体" pitchFamily="2" charset="-122"/>
              </a:rPr>
              <a:t>字节  -2</a:t>
            </a:r>
            <a:r>
              <a:rPr lang="zh-CN" altLang="en-US" sz="2400" baseline="30000">
                <a:effectLst>
                  <a:outerShdw blurRad="38100" dist="38100" dir="2700000" algn="tl">
                    <a:srgbClr val="C0C0C0"/>
                  </a:outerShdw>
                </a:effectLst>
                <a:latin typeface="宋体" pitchFamily="2" charset="-122"/>
              </a:rPr>
              <a:t>31～</a:t>
            </a:r>
            <a:r>
              <a:rPr lang="zh-CN" altLang="en-US" sz="2400">
                <a:effectLst>
                  <a:outerShdw blurRad="38100" dist="38100" dir="2700000" algn="tl">
                    <a:srgbClr val="C0C0C0"/>
                  </a:outerShdw>
                </a:effectLst>
                <a:latin typeface="宋体" pitchFamily="2" charset="-122"/>
              </a:rPr>
              <a:t>2</a:t>
            </a:r>
            <a:r>
              <a:rPr lang="zh-CN" altLang="en-US" sz="2400" baseline="30000">
                <a:effectLst>
                  <a:outerShdw blurRad="38100" dist="38100" dir="2700000" algn="tl">
                    <a:srgbClr val="C0C0C0"/>
                  </a:outerShdw>
                </a:effectLst>
                <a:latin typeface="宋体" pitchFamily="2" charset="-122"/>
              </a:rPr>
              <a:t>31</a:t>
            </a:r>
            <a:r>
              <a:rPr lang="zh-CN" altLang="en-US" sz="2400">
                <a:effectLst>
                  <a:outerShdw blurRad="38100" dist="38100" dir="2700000" algn="tl">
                    <a:srgbClr val="C0C0C0"/>
                  </a:outerShdw>
                </a:effectLst>
                <a:latin typeface="宋体" pitchFamily="2" charset="-122"/>
              </a:rPr>
              <a:t>-1</a:t>
            </a:r>
          </a:p>
          <a:p>
            <a:pPr algn="l" eaLnBrk="0" hangingPunct="0">
              <a:lnSpc>
                <a:spcPct val="120000"/>
              </a:lnSpc>
              <a:spcBef>
                <a:spcPct val="20000"/>
              </a:spcBef>
              <a:defRPr/>
            </a:pPr>
            <a:r>
              <a:rPr lang="zh-CN" altLang="en-US" sz="2400">
                <a:effectLst>
                  <a:outerShdw blurRad="38100" dist="38100" dir="2700000" algn="tl">
                    <a:srgbClr val="C0C0C0"/>
                  </a:outerShdw>
                </a:effectLst>
                <a:latin typeface="宋体" pitchFamily="2" charset="-122"/>
              </a:rPr>
              <a:t>   无符号整型   unsigned       </a:t>
            </a:r>
            <a:r>
              <a:rPr lang="en-US" sz="2400">
                <a:effectLst>
                  <a:outerShdw blurRad="38100" dist="38100" dir="2700000" algn="tl">
                    <a:srgbClr val="C0C0C0"/>
                  </a:outerShdw>
                </a:effectLst>
                <a:latin typeface="宋体" pitchFamily="2" charset="-122"/>
              </a:rPr>
              <a:t>2</a:t>
            </a:r>
            <a:r>
              <a:rPr lang="zh-CN" altLang="en-US" sz="2400">
                <a:effectLst>
                  <a:outerShdw blurRad="38100" dist="38100" dir="2700000" algn="tl">
                    <a:srgbClr val="C0C0C0"/>
                  </a:outerShdw>
                </a:effectLst>
                <a:latin typeface="宋体" pitchFamily="2" charset="-122"/>
              </a:rPr>
              <a:t>字节   0～65535</a:t>
            </a:r>
          </a:p>
          <a:p>
            <a:pPr algn="l" eaLnBrk="0" hangingPunct="0">
              <a:lnSpc>
                <a:spcPct val="120000"/>
              </a:lnSpc>
              <a:spcBef>
                <a:spcPct val="20000"/>
              </a:spcBef>
              <a:defRPr/>
            </a:pPr>
            <a:r>
              <a:rPr lang="zh-CN" altLang="en-US" sz="2400">
                <a:effectLst>
                  <a:outerShdw blurRad="38100" dist="38100" dir="2700000" algn="tl">
                    <a:srgbClr val="C0C0C0"/>
                  </a:outerShdw>
                </a:effectLst>
                <a:latin typeface="宋体" pitchFamily="2" charset="-122"/>
              </a:rPr>
              <a:t>   无符号短整型 unsigned short </a:t>
            </a:r>
            <a:r>
              <a:rPr lang="en-US" sz="2400">
                <a:effectLst>
                  <a:outerShdw blurRad="38100" dist="38100" dir="2700000" algn="tl">
                    <a:srgbClr val="C0C0C0"/>
                  </a:outerShdw>
                </a:effectLst>
                <a:latin typeface="宋体" pitchFamily="2" charset="-122"/>
              </a:rPr>
              <a:t>2</a:t>
            </a:r>
            <a:r>
              <a:rPr lang="zh-CN" altLang="en-US" sz="2400">
                <a:effectLst>
                  <a:outerShdw blurRad="38100" dist="38100" dir="2700000" algn="tl">
                    <a:srgbClr val="C0C0C0"/>
                  </a:outerShdw>
                </a:effectLst>
                <a:latin typeface="宋体" pitchFamily="2" charset="-122"/>
              </a:rPr>
              <a:t>字节   0～65535</a:t>
            </a:r>
          </a:p>
          <a:p>
            <a:pPr algn="l" eaLnBrk="0" hangingPunct="0">
              <a:lnSpc>
                <a:spcPct val="120000"/>
              </a:lnSpc>
              <a:spcBef>
                <a:spcPct val="20000"/>
              </a:spcBef>
              <a:defRPr/>
            </a:pPr>
            <a:r>
              <a:rPr lang="zh-CN" altLang="en-US" sz="2400">
                <a:effectLst>
                  <a:outerShdw blurRad="38100" dist="38100" dir="2700000" algn="tl">
                    <a:srgbClr val="C0C0C0"/>
                  </a:outerShdw>
                </a:effectLst>
                <a:latin typeface="宋体" pitchFamily="2" charset="-122"/>
              </a:rPr>
              <a:t>   无符号长整型 unsigned long  </a:t>
            </a:r>
            <a:r>
              <a:rPr lang="en-US" sz="2400">
                <a:effectLst>
                  <a:outerShdw blurRad="38100" dist="38100" dir="2700000" algn="tl">
                    <a:srgbClr val="C0C0C0"/>
                  </a:outerShdw>
                </a:effectLst>
                <a:latin typeface="宋体" pitchFamily="2" charset="-122"/>
              </a:rPr>
              <a:t>4</a:t>
            </a:r>
            <a:r>
              <a:rPr lang="zh-CN" altLang="en-US" sz="2400">
                <a:effectLst>
                  <a:outerShdw blurRad="38100" dist="38100" dir="2700000" algn="tl">
                    <a:srgbClr val="C0C0C0"/>
                  </a:outerShdw>
                </a:effectLst>
                <a:latin typeface="宋体" pitchFamily="2" charset="-122"/>
              </a:rPr>
              <a:t>字节   0～（2</a:t>
            </a:r>
            <a:r>
              <a:rPr lang="zh-CN" altLang="en-US" sz="2400" baseline="30000">
                <a:effectLst>
                  <a:outerShdw blurRad="38100" dist="38100" dir="2700000" algn="tl">
                    <a:srgbClr val="C0C0C0"/>
                  </a:outerShdw>
                </a:effectLst>
                <a:latin typeface="宋体" pitchFamily="2" charset="-122"/>
              </a:rPr>
              <a:t>32</a:t>
            </a:r>
            <a:r>
              <a:rPr lang="zh-CN" altLang="en-US" sz="2400">
                <a:effectLst>
                  <a:outerShdw blurRad="38100" dist="38100" dir="2700000" algn="tl">
                    <a:srgbClr val="C0C0C0"/>
                  </a:outerShdw>
                </a:effectLst>
                <a:latin typeface="宋体" pitchFamily="2" charset="-122"/>
              </a:rPr>
              <a:t>-1）</a:t>
            </a:r>
          </a:p>
        </p:txBody>
      </p:sp>
      <p:sp>
        <p:nvSpPr>
          <p:cNvPr id="140301" name="Line 16"/>
          <p:cNvSpPr>
            <a:spLocks noChangeShapeType="1"/>
          </p:cNvSpPr>
          <p:nvPr/>
        </p:nvSpPr>
        <p:spPr bwMode="auto">
          <a:xfrm>
            <a:off x="0" y="5300663"/>
            <a:ext cx="9144000" cy="0"/>
          </a:xfrm>
          <a:prstGeom prst="line">
            <a:avLst/>
          </a:prstGeom>
          <a:noFill/>
          <a:ln w="9525" cap="rnd">
            <a:solidFill>
              <a:schemeClr val="tx1"/>
            </a:solidFill>
            <a:prstDash val="sysDot"/>
            <a:round/>
            <a:headEnd/>
            <a:tailEnd/>
          </a:ln>
        </p:spPr>
        <p:txBody>
          <a:bodyPr wrap="none" anchor="ctr"/>
          <a:lstStyle/>
          <a:p>
            <a:endParaRPr lang="zh-CN" altLang="en-US"/>
          </a:p>
        </p:txBody>
      </p:sp>
    </p:spTree>
  </p:cSld>
  <p:clrMapOvr>
    <a:masterClrMapping/>
  </p:clrMapOvr>
  <p:transition advClick="0">
    <p:strips dir="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bwMode="auto">
          <a:xfrm>
            <a:off x="0" y="404813"/>
            <a:ext cx="9144000" cy="739775"/>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defRPr/>
            </a:pPr>
            <a:r>
              <a:rPr lang="zh-CN" altLang="zh-CN" sz="3600" smtClean="0"/>
              <a:t> </a:t>
            </a:r>
            <a:r>
              <a:rPr lang="zh-CN" altLang="zh-CN" sz="3600" smtClean="0">
                <a:solidFill>
                  <a:schemeClr val="tx2"/>
                </a:solidFill>
              </a:rPr>
              <a:t> 3.3  </a:t>
            </a:r>
            <a:r>
              <a:rPr lang="zh-CN" sz="3600" smtClean="0">
                <a:solidFill>
                  <a:schemeClr val="tx2"/>
                </a:solidFill>
              </a:rPr>
              <a:t>整型数据</a:t>
            </a:r>
          </a:p>
        </p:txBody>
      </p:sp>
      <p:sp>
        <p:nvSpPr>
          <p:cNvPr id="141315" name="Rectangle 3"/>
          <p:cNvSpPr>
            <a:spLocks noChangeArrowheads="1"/>
          </p:cNvSpPr>
          <p:nvPr/>
        </p:nvSpPr>
        <p:spPr bwMode="auto">
          <a:xfrm>
            <a:off x="250825" y="1196975"/>
            <a:ext cx="8497888" cy="792163"/>
          </a:xfrm>
          <a:prstGeom prst="rect">
            <a:avLst/>
          </a:prstGeom>
          <a:noFill/>
          <a:ln w="9525">
            <a:noFill/>
            <a:miter lim="800000"/>
            <a:headEnd/>
            <a:tailEnd/>
          </a:ln>
        </p:spPr>
        <p:txBody>
          <a:bodyPr/>
          <a:lstStyle/>
          <a:p>
            <a:pPr marL="342900" indent="-342900" algn="l" defTabSz="762000" eaLnBrk="0" hangingPunct="0">
              <a:spcBef>
                <a:spcPct val="20000"/>
              </a:spcBef>
            </a:pPr>
            <a:r>
              <a:rPr lang="zh-CN" sz="3200">
                <a:solidFill>
                  <a:srgbClr val="008000"/>
                </a:solidFill>
                <a:latin typeface="楷体_GB2312" pitchFamily="49" charset="-122"/>
                <a:ea typeface="楷体_GB2312" pitchFamily="49" charset="-122"/>
              </a:rPr>
              <a:t>例如：整数</a:t>
            </a:r>
            <a:r>
              <a:rPr lang="zh-CN" altLang="zh-CN" sz="3200">
                <a:solidFill>
                  <a:srgbClr val="008000"/>
                </a:solidFill>
                <a:latin typeface="楷体_GB2312" pitchFamily="49" charset="-122"/>
                <a:ea typeface="楷体_GB2312" pitchFamily="49" charset="-122"/>
              </a:rPr>
              <a:t>13</a:t>
            </a:r>
            <a:r>
              <a:rPr lang="zh-CN" sz="3200">
                <a:solidFill>
                  <a:srgbClr val="008000"/>
                </a:solidFill>
                <a:latin typeface="楷体_GB2312" pitchFamily="49" charset="-122"/>
                <a:ea typeface="楷体_GB2312" pitchFamily="49" charset="-122"/>
              </a:rPr>
              <a:t>在内存中实际存放的情况：</a:t>
            </a:r>
          </a:p>
        </p:txBody>
      </p:sp>
      <p:pic>
        <p:nvPicPr>
          <p:cNvPr id="141316" name="Picture 4" descr="c5"/>
          <p:cNvPicPr>
            <a:picLocks noChangeAspect="1" noChangeArrowheads="1"/>
          </p:cNvPicPr>
          <p:nvPr/>
        </p:nvPicPr>
        <p:blipFill>
          <a:blip r:embed="rId2"/>
          <a:srcRect/>
          <a:stretch>
            <a:fillRect/>
          </a:stretch>
        </p:blipFill>
        <p:spPr bwMode="auto">
          <a:xfrm>
            <a:off x="0" y="1989138"/>
            <a:ext cx="8820150" cy="3095625"/>
          </a:xfrm>
          <a:prstGeom prst="rect">
            <a:avLst/>
          </a:prstGeom>
          <a:noFill/>
          <a:ln w="9525">
            <a:noFill/>
            <a:miter lim="800000"/>
            <a:headEnd/>
            <a:tailEnd/>
          </a:ln>
        </p:spPr>
      </p:pic>
    </p:spTree>
  </p:cSld>
  <p:clrMapOvr>
    <a:masterClrMapping/>
  </p:clrMapOvr>
  <p:transition advClick="0">
    <p:strips dir="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bwMode="auto">
          <a:xfrm>
            <a:off x="457200" y="347663"/>
            <a:ext cx="8229600" cy="739775"/>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defRPr/>
            </a:pPr>
            <a:r>
              <a:rPr lang="zh-CN" altLang="zh-CN" sz="3600" smtClean="0"/>
              <a:t> </a:t>
            </a:r>
            <a:r>
              <a:rPr lang="zh-CN" altLang="zh-CN" sz="3600" smtClean="0">
                <a:solidFill>
                  <a:schemeClr val="tx2"/>
                </a:solidFill>
              </a:rPr>
              <a:t> 3.3  </a:t>
            </a:r>
            <a:r>
              <a:rPr lang="zh-CN" sz="3600" smtClean="0">
                <a:solidFill>
                  <a:schemeClr val="tx2"/>
                </a:solidFill>
              </a:rPr>
              <a:t>整型数据</a:t>
            </a:r>
          </a:p>
        </p:txBody>
      </p:sp>
      <p:sp>
        <p:nvSpPr>
          <p:cNvPr id="111619" name="Rectangle 3"/>
          <p:cNvSpPr>
            <a:spLocks noChangeArrowheads="1"/>
          </p:cNvSpPr>
          <p:nvPr/>
        </p:nvSpPr>
        <p:spPr bwMode="auto">
          <a:xfrm>
            <a:off x="250825" y="1268413"/>
            <a:ext cx="8497888" cy="4897437"/>
          </a:xfrm>
          <a:prstGeom prst="rect">
            <a:avLst/>
          </a:prstGeom>
          <a:noFill/>
          <a:ln w="9525">
            <a:noFill/>
            <a:miter lim="800000"/>
            <a:headEnd/>
            <a:tailEnd/>
          </a:ln>
        </p:spPr>
        <p:txBody>
          <a:bodyPr/>
          <a:lstStyle/>
          <a:p>
            <a:pPr marL="342900" indent="-342900" algn="l" defTabSz="762000" eaLnBrk="0" hangingPunct="0">
              <a:spcBef>
                <a:spcPct val="20000"/>
              </a:spcBef>
            </a:pPr>
            <a:r>
              <a:rPr lang="zh-CN" altLang="zh-CN" sz="3200" b="1">
                <a:solidFill>
                  <a:srgbClr val="000099"/>
                </a:solidFill>
                <a:latin typeface="楷体_GB2312" pitchFamily="49" charset="-122"/>
                <a:ea typeface="楷体_GB2312" pitchFamily="49" charset="-122"/>
              </a:rPr>
              <a:t>(3)</a:t>
            </a:r>
            <a:r>
              <a:rPr lang="zh-CN" sz="3200" b="1">
                <a:solidFill>
                  <a:srgbClr val="000099"/>
                </a:solidFill>
                <a:latin typeface="楷体_GB2312" pitchFamily="49" charset="-122"/>
                <a:ea typeface="楷体_GB2312" pitchFamily="49" charset="-122"/>
              </a:rPr>
              <a:t>整型变量的定义</a:t>
            </a:r>
            <a:r>
              <a:rPr lang="zh-CN" altLang="zh-CN" sz="3200" b="1">
                <a:solidFill>
                  <a:srgbClr val="000099"/>
                </a:solidFill>
                <a:latin typeface="楷体_GB2312" pitchFamily="49" charset="-122"/>
                <a:ea typeface="楷体_GB2312" pitchFamily="49" charset="-122"/>
              </a:rPr>
              <a:t>:</a:t>
            </a:r>
          </a:p>
          <a:p>
            <a:pPr marL="342900" indent="-342900" algn="l" defTabSz="762000" eaLnBrk="0" hangingPunct="0">
              <a:spcBef>
                <a:spcPct val="20000"/>
              </a:spcBef>
            </a:pPr>
            <a:r>
              <a:rPr lang="zh-CN" altLang="zh-CN" sz="3200">
                <a:solidFill>
                  <a:srgbClr val="663300"/>
                </a:solidFill>
                <a:latin typeface="楷体_GB2312" pitchFamily="49" charset="-122"/>
                <a:ea typeface="楷体_GB2312" pitchFamily="49" charset="-122"/>
              </a:rPr>
              <a:t>   </a:t>
            </a:r>
            <a:r>
              <a:rPr lang="zh-CN" sz="3200">
                <a:solidFill>
                  <a:srgbClr val="663300"/>
                </a:solidFill>
                <a:latin typeface="楷体_GB2312" pitchFamily="49" charset="-122"/>
                <a:ea typeface="楷体_GB2312" pitchFamily="49" charset="-122"/>
              </a:rPr>
              <a:t>Ｃ规定在程序中所有用到的变量都必须在程序中定义，即</a:t>
            </a:r>
            <a:r>
              <a:rPr lang="zh-CN" sz="3200">
                <a:solidFill>
                  <a:srgbClr val="663300"/>
                </a:solidFill>
                <a:ea typeface="楷体_GB2312" pitchFamily="49" charset="-122"/>
              </a:rPr>
              <a:t>“</a:t>
            </a:r>
            <a:r>
              <a:rPr lang="zh-CN" sz="3200">
                <a:solidFill>
                  <a:srgbClr val="663300"/>
                </a:solidFill>
                <a:latin typeface="楷体_GB2312" pitchFamily="49" charset="-122"/>
                <a:ea typeface="楷体_GB2312" pitchFamily="49" charset="-122"/>
              </a:rPr>
              <a:t>强制类型定义</a:t>
            </a:r>
            <a:r>
              <a:rPr lang="zh-CN" sz="3200">
                <a:solidFill>
                  <a:srgbClr val="663300"/>
                </a:solidFill>
                <a:ea typeface="楷体_GB2312" pitchFamily="49" charset="-122"/>
              </a:rPr>
              <a:t>”</a:t>
            </a:r>
            <a:r>
              <a:rPr lang="zh-CN" sz="3200">
                <a:solidFill>
                  <a:srgbClr val="663300"/>
                </a:solidFill>
                <a:latin typeface="楷体_GB2312" pitchFamily="49" charset="-122"/>
                <a:ea typeface="楷体_GB2312" pitchFamily="49" charset="-122"/>
              </a:rPr>
              <a:t>。</a:t>
            </a:r>
          </a:p>
          <a:p>
            <a:pPr marL="342900" indent="-342900" algn="l" defTabSz="762000" eaLnBrk="0" hangingPunct="0">
              <a:spcBef>
                <a:spcPct val="20000"/>
              </a:spcBef>
            </a:pPr>
            <a:r>
              <a:rPr lang="zh-CN" sz="3200">
                <a:solidFill>
                  <a:srgbClr val="663300"/>
                </a:solidFill>
                <a:latin typeface="楷体_GB2312" pitchFamily="49" charset="-122"/>
                <a:ea typeface="楷体_GB2312" pitchFamily="49" charset="-122"/>
              </a:rPr>
              <a:t> </a:t>
            </a:r>
            <a:r>
              <a:rPr lang="zh-CN" sz="3200" b="1">
                <a:solidFill>
                  <a:srgbClr val="CC0000"/>
                </a:solidFill>
                <a:latin typeface="楷体_GB2312" pitchFamily="49" charset="-122"/>
                <a:ea typeface="楷体_GB2312" pitchFamily="49" charset="-122"/>
              </a:rPr>
              <a:t>例如</a:t>
            </a:r>
            <a:r>
              <a:rPr lang="zh-CN" altLang="zh-CN" sz="3200" b="1">
                <a:solidFill>
                  <a:srgbClr val="CC0000"/>
                </a:solidFill>
                <a:latin typeface="楷体_GB2312" pitchFamily="49" charset="-122"/>
                <a:ea typeface="楷体_GB2312" pitchFamily="49" charset="-122"/>
              </a:rPr>
              <a:t>:</a:t>
            </a:r>
          </a:p>
          <a:p>
            <a:pPr marL="342900" indent="-342900" algn="l" defTabSz="762000" eaLnBrk="0" hangingPunct="0">
              <a:spcBef>
                <a:spcPct val="20000"/>
              </a:spcBef>
            </a:pPr>
            <a:r>
              <a:rPr lang="zh-CN" altLang="zh-CN" sz="3200" b="1">
                <a:solidFill>
                  <a:srgbClr val="CC0000"/>
                </a:solidFill>
                <a:latin typeface="楷体_GB2312" pitchFamily="49" charset="-122"/>
                <a:ea typeface="楷体_GB2312" pitchFamily="49" charset="-122"/>
              </a:rPr>
              <a:t>    </a:t>
            </a:r>
            <a:r>
              <a:rPr lang="zh-CN" altLang="zh-CN" sz="3200" b="1">
                <a:solidFill>
                  <a:srgbClr val="008000"/>
                </a:solidFill>
                <a:latin typeface="楷体_GB2312" pitchFamily="49" charset="-122"/>
                <a:ea typeface="楷体_GB2312" pitchFamily="49" charset="-122"/>
              </a:rPr>
              <a:t>int a,b</a:t>
            </a:r>
            <a:r>
              <a:rPr lang="zh-CN" sz="2800">
                <a:latin typeface="宋体" pitchFamily="2" charset="-122"/>
              </a:rPr>
              <a:t>（指定变量ａ、ｂ为整型）</a:t>
            </a:r>
          </a:p>
          <a:p>
            <a:pPr marL="342900" indent="-342900" algn="l" defTabSz="762000" eaLnBrk="0" hangingPunct="0">
              <a:spcBef>
                <a:spcPct val="20000"/>
              </a:spcBef>
            </a:pPr>
            <a:r>
              <a:rPr lang="zh-CN" altLang="zh-CN" sz="2800">
                <a:latin typeface="宋体" pitchFamily="2" charset="-122"/>
              </a:rPr>
              <a:t>     </a:t>
            </a:r>
            <a:r>
              <a:rPr lang="zh-CN" altLang="zh-CN" sz="3200" b="1">
                <a:solidFill>
                  <a:srgbClr val="008000"/>
                </a:solidFill>
                <a:latin typeface="楷体_GB2312" pitchFamily="49" charset="-122"/>
                <a:ea typeface="楷体_GB2312" pitchFamily="49" charset="-122"/>
              </a:rPr>
              <a:t>unsigned short c,d;</a:t>
            </a:r>
            <a:r>
              <a:rPr lang="zh-CN" sz="2800">
                <a:latin typeface="宋体" pitchFamily="2" charset="-122"/>
              </a:rPr>
              <a:t>（指定变量ｃ、ｄ为无符号短整型）</a:t>
            </a:r>
          </a:p>
          <a:p>
            <a:pPr marL="342900" indent="-342900" algn="l" defTabSz="762000" eaLnBrk="0" hangingPunct="0">
              <a:spcBef>
                <a:spcPct val="20000"/>
              </a:spcBef>
            </a:pPr>
            <a:r>
              <a:rPr lang="zh-CN" altLang="zh-CN" sz="2800">
                <a:latin typeface="宋体" pitchFamily="2" charset="-122"/>
              </a:rPr>
              <a:t>     </a:t>
            </a:r>
            <a:r>
              <a:rPr lang="zh-CN" altLang="zh-CN" sz="3200" b="1">
                <a:solidFill>
                  <a:srgbClr val="008000"/>
                </a:solidFill>
                <a:latin typeface="楷体_GB2312" pitchFamily="49" charset="-122"/>
                <a:ea typeface="楷体_GB2312" pitchFamily="49" charset="-122"/>
              </a:rPr>
              <a:t>long e,f;</a:t>
            </a:r>
            <a:r>
              <a:rPr lang="zh-CN" altLang="zh-CN" sz="2800">
                <a:latin typeface="宋体" pitchFamily="2" charset="-122"/>
              </a:rPr>
              <a:t>(</a:t>
            </a:r>
            <a:r>
              <a:rPr lang="zh-CN" sz="2800">
                <a:latin typeface="宋体" pitchFamily="2" charset="-122"/>
              </a:rPr>
              <a:t>指定变量ｅ、ｆ为长整型）</a:t>
            </a:r>
          </a:p>
        </p:txBody>
      </p:sp>
    </p:spTree>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1619"/>
                                        </p:tgtEl>
                                        <p:attrNameLst>
                                          <p:attrName>style.visibility</p:attrName>
                                        </p:attrNameLst>
                                      </p:cBhvr>
                                      <p:to>
                                        <p:strVal val="visible"/>
                                      </p:to>
                                    </p:set>
                                    <p:animEffect transition="in" filter="wipe(left)">
                                      <p:cBhvr>
                                        <p:cTn id="7" dur="1000"/>
                                        <p:tgtEl>
                                          <p:spTgt spid="1116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bwMode="auto">
          <a:xfrm>
            <a:off x="179388" y="476250"/>
            <a:ext cx="8820150" cy="5761038"/>
          </a:xfrm>
          <a:solidFill>
            <a:srgbClr val="336699"/>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nSpc>
                <a:spcPct val="95000"/>
              </a:lnSpc>
            </a:pPr>
            <a:r>
              <a:rPr lang="zh-CN" sz="3200" u="sng" smtClean="0">
                <a:solidFill>
                  <a:srgbClr val="66FF33"/>
                </a:solidFill>
                <a:effectLst/>
                <a:latin typeface="Times New Roman" pitchFamily="18" charset="0"/>
                <a:ea typeface="宋体" pitchFamily="2" charset="-122"/>
              </a:rPr>
              <a:t>例</a:t>
            </a:r>
            <a:r>
              <a:rPr lang="zh-CN" altLang="zh-CN" sz="3200" u="sng" smtClean="0">
                <a:solidFill>
                  <a:srgbClr val="66FF33"/>
                </a:solidFill>
                <a:effectLst/>
                <a:latin typeface="Times New Roman" pitchFamily="18" charset="0"/>
                <a:ea typeface="宋体" pitchFamily="2" charset="-122"/>
              </a:rPr>
              <a:t>3.2 </a:t>
            </a:r>
            <a:r>
              <a:rPr lang="zh-CN" sz="3200" u="sng" smtClean="0">
                <a:solidFill>
                  <a:srgbClr val="66FF33"/>
                </a:solidFill>
                <a:effectLst/>
                <a:latin typeface="Times New Roman" pitchFamily="18" charset="0"/>
                <a:ea typeface="宋体" pitchFamily="2" charset="-122"/>
              </a:rPr>
              <a:t>整型变量的定义与使用</a:t>
            </a:r>
            <a:r>
              <a:rPr lang="zh-CN" sz="3200" b="0" smtClean="0">
                <a:solidFill>
                  <a:schemeClr val="bg1"/>
                </a:solidFill>
                <a:effectLst/>
                <a:latin typeface="宋体" pitchFamily="2" charset="-122"/>
                <a:ea typeface="宋体" pitchFamily="2" charset="-122"/>
              </a:rPr>
              <a:t/>
            </a:r>
            <a:br>
              <a:rPr lang="zh-CN" sz="3200" b="0" smtClean="0">
                <a:solidFill>
                  <a:schemeClr val="bg1"/>
                </a:solidFill>
                <a:effectLst/>
                <a:latin typeface="宋体" pitchFamily="2" charset="-122"/>
                <a:ea typeface="宋体" pitchFamily="2" charset="-122"/>
              </a:rPr>
            </a:br>
            <a:r>
              <a:rPr lang="zh-CN" altLang="zh-CN" sz="3200" b="0" smtClean="0">
                <a:solidFill>
                  <a:schemeClr val="bg1"/>
                </a:solidFill>
                <a:effectLst/>
                <a:latin typeface="宋体" pitchFamily="2" charset="-122"/>
                <a:ea typeface="宋体" pitchFamily="2" charset="-122"/>
              </a:rPr>
              <a:t>#include &lt;stdio.h&gt;</a:t>
            </a:r>
            <a:br>
              <a:rPr lang="zh-CN" altLang="zh-CN" sz="3200" b="0" smtClean="0">
                <a:solidFill>
                  <a:schemeClr val="bg1"/>
                </a:solidFill>
                <a:effectLst/>
                <a:latin typeface="宋体" pitchFamily="2" charset="-122"/>
                <a:ea typeface="宋体" pitchFamily="2" charset="-122"/>
              </a:rPr>
            </a:br>
            <a:r>
              <a:rPr lang="zh-CN" altLang="zh-CN" sz="3200" b="0" smtClean="0">
                <a:solidFill>
                  <a:schemeClr val="bg1"/>
                </a:solidFill>
                <a:effectLst/>
                <a:latin typeface="Times New Roman" pitchFamily="18" charset="0"/>
                <a:ea typeface="宋体" pitchFamily="2" charset="-122"/>
              </a:rPr>
              <a:t>void main</a:t>
            </a:r>
            <a:r>
              <a:rPr lang="zh-CN" sz="3200" b="0" smtClean="0">
                <a:solidFill>
                  <a:schemeClr val="bg1"/>
                </a:solidFill>
                <a:effectLst/>
                <a:latin typeface="Times New Roman" pitchFamily="18" charset="0"/>
                <a:ea typeface="宋体" pitchFamily="2" charset="-122"/>
              </a:rPr>
              <a:t>（）</a:t>
            </a:r>
            <a:br>
              <a:rPr lang="zh-CN" sz="3200" b="0" smtClean="0">
                <a:solidFill>
                  <a:schemeClr val="bg1"/>
                </a:solidFill>
                <a:effectLst/>
                <a:latin typeface="Times New Roman" pitchFamily="18" charset="0"/>
                <a:ea typeface="宋体" pitchFamily="2" charset="-122"/>
              </a:rPr>
            </a:br>
            <a:r>
              <a:rPr lang="zh-CN" sz="3200" b="0" smtClean="0">
                <a:solidFill>
                  <a:schemeClr val="bg1"/>
                </a:solidFill>
                <a:effectLst/>
                <a:latin typeface="Times New Roman" pitchFamily="18" charset="0"/>
                <a:ea typeface="宋体" pitchFamily="2" charset="-122"/>
              </a:rPr>
              <a:t>    ｛</a:t>
            </a:r>
            <a:r>
              <a:rPr lang="zh-CN" altLang="zh-CN" sz="3200" b="0" smtClean="0">
                <a:solidFill>
                  <a:schemeClr val="bg1"/>
                </a:solidFill>
                <a:effectLst/>
                <a:latin typeface="Times New Roman" pitchFamily="18" charset="0"/>
                <a:ea typeface="宋体" pitchFamily="2" charset="-122"/>
              </a:rPr>
              <a:t>int a,b,c,d;       /*</a:t>
            </a:r>
            <a:r>
              <a:rPr lang="zh-CN" sz="3200" b="0" smtClean="0">
                <a:solidFill>
                  <a:schemeClr val="bg1"/>
                </a:solidFill>
                <a:effectLst/>
                <a:latin typeface="Times New Roman" pitchFamily="18" charset="0"/>
                <a:ea typeface="宋体" pitchFamily="2" charset="-122"/>
              </a:rPr>
              <a:t>指定ａ、ｂ、ｃ、ｄ为整型变量*／</a:t>
            </a:r>
            <a:br>
              <a:rPr lang="zh-CN" sz="3200" b="0" smtClean="0">
                <a:solidFill>
                  <a:schemeClr val="bg1"/>
                </a:solidFill>
                <a:effectLst/>
                <a:latin typeface="Times New Roman" pitchFamily="18" charset="0"/>
                <a:ea typeface="宋体" pitchFamily="2" charset="-122"/>
              </a:rPr>
            </a:br>
            <a:r>
              <a:rPr lang="zh-CN" sz="3200" b="0" smtClean="0">
                <a:solidFill>
                  <a:schemeClr val="bg1"/>
                </a:solidFill>
                <a:effectLst/>
                <a:latin typeface="Times New Roman" pitchFamily="18" charset="0"/>
                <a:ea typeface="宋体" pitchFamily="2" charset="-122"/>
              </a:rPr>
              <a:t>     </a:t>
            </a:r>
            <a:r>
              <a:rPr lang="zh-CN" altLang="zh-CN" sz="3200" b="0" smtClean="0">
                <a:solidFill>
                  <a:schemeClr val="bg1"/>
                </a:solidFill>
                <a:effectLst/>
                <a:latin typeface="Times New Roman" pitchFamily="18" charset="0"/>
                <a:ea typeface="宋体" pitchFamily="2" charset="-122"/>
              </a:rPr>
              <a:t>unsigned </a:t>
            </a:r>
            <a:r>
              <a:rPr lang="zh-CN" sz="3200" b="0" smtClean="0">
                <a:solidFill>
                  <a:schemeClr val="bg1"/>
                </a:solidFill>
                <a:effectLst/>
                <a:latin typeface="Times New Roman" pitchFamily="18" charset="0"/>
                <a:ea typeface="宋体" pitchFamily="2" charset="-122"/>
              </a:rPr>
              <a:t>ｕ；  ／*指定ｕ为无符号整型变量*／</a:t>
            </a:r>
            <a:br>
              <a:rPr lang="zh-CN" sz="3200" b="0" smtClean="0">
                <a:solidFill>
                  <a:schemeClr val="bg1"/>
                </a:solidFill>
                <a:effectLst/>
                <a:latin typeface="Times New Roman" pitchFamily="18" charset="0"/>
                <a:ea typeface="宋体" pitchFamily="2" charset="-122"/>
              </a:rPr>
            </a:br>
            <a:r>
              <a:rPr lang="zh-CN" sz="3200" b="0" smtClean="0">
                <a:solidFill>
                  <a:schemeClr val="bg1"/>
                </a:solidFill>
                <a:effectLst/>
                <a:latin typeface="Times New Roman" pitchFamily="18" charset="0"/>
                <a:ea typeface="宋体" pitchFamily="2" charset="-122"/>
              </a:rPr>
              <a:t>      ａ＝</a:t>
            </a:r>
            <a:r>
              <a:rPr lang="zh-CN" altLang="zh-CN" sz="3200" b="0" smtClean="0">
                <a:solidFill>
                  <a:schemeClr val="bg1"/>
                </a:solidFill>
                <a:effectLst/>
                <a:latin typeface="Times New Roman" pitchFamily="18" charset="0"/>
                <a:ea typeface="宋体" pitchFamily="2" charset="-122"/>
              </a:rPr>
              <a:t>12</a:t>
            </a:r>
            <a:r>
              <a:rPr lang="zh-CN" sz="3200" b="0" smtClean="0">
                <a:solidFill>
                  <a:schemeClr val="bg1"/>
                </a:solidFill>
                <a:effectLst/>
                <a:latin typeface="Times New Roman" pitchFamily="18" charset="0"/>
                <a:ea typeface="宋体" pitchFamily="2" charset="-122"/>
              </a:rPr>
              <a:t>；ｂ＝</a:t>
            </a:r>
            <a:r>
              <a:rPr lang="zh-CN" altLang="zh-CN" sz="3200" b="0" smtClean="0">
                <a:solidFill>
                  <a:schemeClr val="bg1"/>
                </a:solidFill>
                <a:effectLst/>
                <a:latin typeface="Times New Roman" pitchFamily="18" charset="0"/>
                <a:ea typeface="宋体" pitchFamily="2" charset="-122"/>
              </a:rPr>
              <a:t>-24</a:t>
            </a:r>
            <a:r>
              <a:rPr lang="zh-CN" sz="3200" b="0" smtClean="0">
                <a:solidFill>
                  <a:schemeClr val="bg1"/>
                </a:solidFill>
                <a:effectLst/>
                <a:latin typeface="Times New Roman" pitchFamily="18" charset="0"/>
                <a:ea typeface="宋体" pitchFamily="2" charset="-122"/>
              </a:rPr>
              <a:t>；ｕ＝</a:t>
            </a:r>
            <a:r>
              <a:rPr lang="zh-CN" altLang="zh-CN" sz="3200" b="0" smtClean="0">
                <a:solidFill>
                  <a:schemeClr val="bg1"/>
                </a:solidFill>
                <a:effectLst/>
                <a:latin typeface="Times New Roman" pitchFamily="18" charset="0"/>
                <a:ea typeface="宋体" pitchFamily="2" charset="-122"/>
              </a:rPr>
              <a:t>10</a:t>
            </a:r>
            <a:r>
              <a:rPr lang="zh-CN" sz="3200" b="0" smtClean="0">
                <a:solidFill>
                  <a:schemeClr val="bg1"/>
                </a:solidFill>
                <a:effectLst/>
                <a:latin typeface="Times New Roman" pitchFamily="18" charset="0"/>
                <a:ea typeface="宋体" pitchFamily="2" charset="-122"/>
              </a:rPr>
              <a:t>；</a:t>
            </a:r>
            <a:br>
              <a:rPr lang="zh-CN" sz="3200" b="0" smtClean="0">
                <a:solidFill>
                  <a:schemeClr val="bg1"/>
                </a:solidFill>
                <a:effectLst/>
                <a:latin typeface="Times New Roman" pitchFamily="18" charset="0"/>
                <a:ea typeface="宋体" pitchFamily="2" charset="-122"/>
              </a:rPr>
            </a:br>
            <a:r>
              <a:rPr lang="zh-CN" sz="3200" b="0" smtClean="0">
                <a:solidFill>
                  <a:schemeClr val="bg1"/>
                </a:solidFill>
                <a:effectLst/>
                <a:latin typeface="Times New Roman" pitchFamily="18" charset="0"/>
                <a:ea typeface="宋体" pitchFamily="2" charset="-122"/>
              </a:rPr>
              <a:t>      ｃ＝ａ＋ｕ；ｄ＝ｂ＋ｕ；</a:t>
            </a:r>
            <a:br>
              <a:rPr lang="zh-CN" sz="3200" b="0" smtClean="0">
                <a:solidFill>
                  <a:schemeClr val="bg1"/>
                </a:solidFill>
                <a:effectLst/>
                <a:latin typeface="Times New Roman" pitchFamily="18" charset="0"/>
                <a:ea typeface="宋体" pitchFamily="2" charset="-122"/>
              </a:rPr>
            </a:br>
            <a:r>
              <a:rPr lang="zh-CN" sz="3200" b="0" smtClean="0">
                <a:solidFill>
                  <a:schemeClr val="bg1"/>
                </a:solidFill>
                <a:effectLst/>
                <a:latin typeface="Times New Roman" pitchFamily="18" charset="0"/>
                <a:ea typeface="宋体" pitchFamily="2" charset="-122"/>
              </a:rPr>
              <a:t>      </a:t>
            </a:r>
            <a:r>
              <a:rPr lang="zh-CN" altLang="zh-CN" sz="3200" b="0" smtClean="0">
                <a:solidFill>
                  <a:schemeClr val="bg1"/>
                </a:solidFill>
                <a:effectLst/>
                <a:latin typeface="Times New Roman" pitchFamily="18" charset="0"/>
                <a:ea typeface="宋体" pitchFamily="2" charset="-122"/>
              </a:rPr>
              <a:t>printf</a:t>
            </a:r>
            <a:r>
              <a:rPr lang="zh-CN" sz="3200" b="0" smtClean="0">
                <a:solidFill>
                  <a:schemeClr val="bg1"/>
                </a:solidFill>
                <a:effectLst/>
                <a:latin typeface="Times New Roman" pitchFamily="18" charset="0"/>
                <a:ea typeface="宋体" pitchFamily="2" charset="-122"/>
              </a:rPr>
              <a:t>（</a:t>
            </a:r>
            <a:r>
              <a:rPr lang="zh-CN" altLang="zh-CN" sz="3200" b="0" smtClean="0">
                <a:solidFill>
                  <a:schemeClr val="bg1"/>
                </a:solidFill>
                <a:effectLst/>
                <a:latin typeface="Times New Roman" pitchFamily="18" charset="0"/>
                <a:ea typeface="宋体" pitchFamily="2" charset="-122"/>
              </a:rPr>
              <a:t>″</a:t>
            </a:r>
            <a:r>
              <a:rPr lang="zh-CN" sz="3200" b="0" smtClean="0">
                <a:solidFill>
                  <a:schemeClr val="bg1"/>
                </a:solidFill>
                <a:effectLst/>
                <a:latin typeface="Times New Roman" pitchFamily="18" charset="0"/>
                <a:ea typeface="宋体" pitchFamily="2" charset="-122"/>
              </a:rPr>
              <a:t>ａ＋ｕ＝％ｄ，ｂ＋ｕ＝％ｄ＼ｎ</a:t>
            </a:r>
            <a:r>
              <a:rPr lang="zh-CN" altLang="zh-CN" sz="3200" b="0" smtClean="0">
                <a:solidFill>
                  <a:schemeClr val="bg1"/>
                </a:solidFill>
                <a:effectLst/>
                <a:latin typeface="Times New Roman" pitchFamily="18" charset="0"/>
                <a:ea typeface="宋体" pitchFamily="2" charset="-122"/>
              </a:rPr>
              <a:t>″</a:t>
            </a:r>
            <a:r>
              <a:rPr lang="zh-CN" sz="3200" b="0" smtClean="0">
                <a:solidFill>
                  <a:schemeClr val="bg1"/>
                </a:solidFill>
                <a:effectLst/>
                <a:latin typeface="Times New Roman" pitchFamily="18" charset="0"/>
                <a:ea typeface="宋体" pitchFamily="2" charset="-122"/>
              </a:rPr>
              <a:t>，ｃ，ｄ）；</a:t>
            </a:r>
            <a:br>
              <a:rPr lang="zh-CN" sz="3200" b="0" smtClean="0">
                <a:solidFill>
                  <a:schemeClr val="bg1"/>
                </a:solidFill>
                <a:effectLst/>
                <a:latin typeface="Times New Roman" pitchFamily="18" charset="0"/>
                <a:ea typeface="宋体" pitchFamily="2" charset="-122"/>
              </a:rPr>
            </a:br>
            <a:r>
              <a:rPr lang="zh-CN" sz="3200" b="0" smtClean="0">
                <a:solidFill>
                  <a:schemeClr val="bg1"/>
                </a:solidFill>
                <a:effectLst/>
                <a:latin typeface="Times New Roman" pitchFamily="18" charset="0"/>
                <a:ea typeface="宋体" pitchFamily="2" charset="-122"/>
              </a:rPr>
              <a:t>      ｝</a:t>
            </a:r>
            <a:endParaRPr lang="zh-CN" sz="4800" b="0" smtClean="0">
              <a:effectLst/>
              <a:latin typeface="Times New Roman" pitchFamily="18" charset="0"/>
            </a:endParaRPr>
          </a:p>
        </p:txBody>
      </p:sp>
      <p:sp>
        <p:nvSpPr>
          <p:cNvPr id="112643" name="Rectangle 3"/>
          <p:cNvSpPr>
            <a:spLocks noChangeArrowheads="1"/>
          </p:cNvSpPr>
          <p:nvPr/>
        </p:nvSpPr>
        <p:spPr bwMode="auto">
          <a:xfrm>
            <a:off x="1763713" y="4365625"/>
            <a:ext cx="7164387" cy="2160588"/>
          </a:xfrm>
          <a:prstGeom prst="rect">
            <a:avLst/>
          </a:prstGeom>
          <a:solidFill>
            <a:schemeClr val="bg1"/>
          </a:solidFill>
          <a:ln w="9525" cmpd="sng">
            <a:solidFill>
              <a:srgbClr val="000099"/>
            </a:solidFill>
            <a:miter lim="800000"/>
            <a:headEnd/>
            <a:tailEnd/>
          </a:ln>
          <a:effectLst>
            <a:outerShdw dist="107763" dir="18900000" algn="ctr" rotWithShape="0">
              <a:schemeClr val="bg2"/>
            </a:outerShdw>
          </a:effectLst>
        </p:spPr>
        <p:txBody>
          <a:bodyPr/>
          <a:lstStyle/>
          <a:p>
            <a:pPr marL="342900" indent="-342900" algn="l" defTabSz="762000" eaLnBrk="0" hangingPunct="0">
              <a:lnSpc>
                <a:spcPct val="120000"/>
              </a:lnSpc>
              <a:spcBef>
                <a:spcPct val="5000"/>
              </a:spcBef>
              <a:defRPr/>
            </a:pPr>
            <a:r>
              <a:rPr lang="zh-CN" sz="2800" b="1" u="sng">
                <a:solidFill>
                  <a:srgbClr val="CC0000"/>
                </a:solidFill>
                <a:effectLst>
                  <a:outerShdw blurRad="38100" dist="38100" dir="2700000" algn="tl">
                    <a:srgbClr val="C0C0C0"/>
                  </a:outerShdw>
                </a:effectLst>
                <a:latin typeface="华文细黑" pitchFamily="2" charset="-122"/>
                <a:ea typeface="华文细黑" pitchFamily="2" charset="-122"/>
              </a:rPr>
              <a:t>说明： </a:t>
            </a:r>
            <a:r>
              <a:rPr lang="zh-CN" sz="2800">
                <a:latin typeface="宋体" pitchFamily="2" charset="-122"/>
              </a:rPr>
              <a:t> </a:t>
            </a:r>
            <a:r>
              <a:rPr lang="zh-CN" sz="4400">
                <a:solidFill>
                  <a:srgbClr val="4D4D4D"/>
                </a:solidFill>
              </a:rPr>
              <a:t> </a:t>
            </a:r>
            <a:r>
              <a:rPr lang="zh-CN" sz="2800">
                <a:latin typeface="宋体" pitchFamily="2" charset="-122"/>
              </a:rPr>
              <a:t>可以看到不同种类的整型数据可以进行算术运算 </a:t>
            </a:r>
          </a:p>
        </p:txBody>
      </p:sp>
      <p:sp>
        <p:nvSpPr>
          <p:cNvPr id="112644" name="Rectangle 4"/>
          <p:cNvSpPr>
            <a:spLocks noChangeArrowheads="1"/>
          </p:cNvSpPr>
          <p:nvPr/>
        </p:nvSpPr>
        <p:spPr bwMode="auto">
          <a:xfrm>
            <a:off x="4572000" y="549275"/>
            <a:ext cx="4321175" cy="1295400"/>
          </a:xfrm>
          <a:prstGeom prst="rect">
            <a:avLst/>
          </a:prstGeom>
          <a:solidFill>
            <a:srgbClr val="336600"/>
          </a:solidFill>
          <a:ln w="9525">
            <a:solidFill>
              <a:srgbClr val="FF0066"/>
            </a:solidFill>
            <a:miter lim="800000"/>
            <a:headEnd/>
            <a:tailEnd/>
          </a:ln>
        </p:spPr>
        <p:txBody>
          <a:bodyPr/>
          <a:lstStyle/>
          <a:p>
            <a:pPr marL="342900" indent="-342900" algn="l" defTabSz="762000" eaLnBrk="0" hangingPunct="0">
              <a:lnSpc>
                <a:spcPct val="120000"/>
              </a:lnSpc>
              <a:spcBef>
                <a:spcPct val="5000"/>
              </a:spcBef>
            </a:pPr>
            <a:r>
              <a:rPr lang="zh-CN" sz="2800" b="1" u="sng">
                <a:solidFill>
                  <a:srgbClr val="FFFF00"/>
                </a:solidFill>
                <a:latin typeface="华文细黑" pitchFamily="2" charset="-122"/>
                <a:ea typeface="华文细黑" pitchFamily="2" charset="-122"/>
              </a:rPr>
              <a:t>运行结果：</a:t>
            </a:r>
            <a:r>
              <a:rPr lang="zh-CN" sz="2800" b="1" u="sng">
                <a:solidFill>
                  <a:schemeClr val="bg1"/>
                </a:solidFill>
                <a:latin typeface="华文细黑" pitchFamily="2" charset="-122"/>
                <a:ea typeface="华文细黑" pitchFamily="2" charset="-122"/>
              </a:rPr>
              <a:t> </a:t>
            </a:r>
            <a:r>
              <a:rPr lang="zh-CN" sz="2800" b="1">
                <a:solidFill>
                  <a:schemeClr val="bg1"/>
                </a:solidFill>
                <a:latin typeface="宋体" pitchFamily="2" charset="-122"/>
              </a:rPr>
              <a:t>ａ＋ｕ＝２２，ｂ＋ｕ＝－１４</a:t>
            </a:r>
            <a:r>
              <a:rPr lang="zh-CN" sz="4400">
                <a:solidFill>
                  <a:srgbClr val="4D4D4D"/>
                </a:solidFill>
              </a:rPr>
              <a:t> </a:t>
            </a:r>
          </a:p>
        </p:txBody>
      </p:sp>
    </p:spTree>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2643"/>
                                        </p:tgtEl>
                                        <p:attrNameLst>
                                          <p:attrName>style.visibility</p:attrName>
                                        </p:attrNameLst>
                                      </p:cBhvr>
                                      <p:to>
                                        <p:strVal val="visible"/>
                                      </p:to>
                                    </p:set>
                                    <p:animEffect transition="in" filter="blinds(horizontal)">
                                      <p:cBhvr>
                                        <p:cTn id="7" dur="500"/>
                                        <p:tgtEl>
                                          <p:spTgt spid="11264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2644"/>
                                        </p:tgtEl>
                                        <p:attrNameLst>
                                          <p:attrName>style.visibility</p:attrName>
                                        </p:attrNameLst>
                                      </p:cBhvr>
                                      <p:to>
                                        <p:strVal val="visible"/>
                                      </p:to>
                                    </p:set>
                                    <p:animEffect transition="in" filter="blinds(horizontal)">
                                      <p:cBhvr>
                                        <p:cTn id="12" dur="500"/>
                                        <p:tgtEl>
                                          <p:spTgt spid="1126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animBg="1" autoUpdateAnimBg="0"/>
      <p:bldP spid="112644"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bwMode="auto">
          <a:xfrm>
            <a:off x="0" y="404813"/>
            <a:ext cx="9144000" cy="739775"/>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defRPr/>
            </a:pPr>
            <a:r>
              <a:rPr lang="zh-CN" altLang="zh-CN" sz="3600" smtClean="0"/>
              <a:t> </a:t>
            </a:r>
            <a:r>
              <a:rPr lang="zh-CN" altLang="zh-CN" sz="3600" smtClean="0">
                <a:solidFill>
                  <a:schemeClr val="tx2"/>
                </a:solidFill>
              </a:rPr>
              <a:t> 3.4 </a:t>
            </a:r>
            <a:r>
              <a:rPr lang="zh-CN" sz="3600" smtClean="0">
                <a:solidFill>
                  <a:schemeClr val="tx2"/>
                </a:solidFill>
              </a:rPr>
              <a:t>浮点型数据</a:t>
            </a:r>
          </a:p>
        </p:txBody>
      </p:sp>
      <p:sp>
        <p:nvSpPr>
          <p:cNvPr id="118787" name="Rectangle 3"/>
          <p:cNvSpPr>
            <a:spLocks noChangeArrowheads="1"/>
          </p:cNvSpPr>
          <p:nvPr/>
        </p:nvSpPr>
        <p:spPr bwMode="auto">
          <a:xfrm>
            <a:off x="323850" y="1125538"/>
            <a:ext cx="8497888" cy="719137"/>
          </a:xfrm>
          <a:prstGeom prst="rect">
            <a:avLst/>
          </a:prstGeom>
          <a:noFill/>
          <a:ln w="9525">
            <a:noFill/>
            <a:miter lim="800000"/>
            <a:headEnd/>
            <a:tailEnd/>
          </a:ln>
        </p:spPr>
        <p:txBody>
          <a:bodyPr/>
          <a:lstStyle/>
          <a:p>
            <a:pPr marL="342900" indent="-342900" algn="l" defTabSz="762000" eaLnBrk="0" hangingPunct="0">
              <a:spcBef>
                <a:spcPct val="20000"/>
              </a:spcBef>
            </a:pPr>
            <a:r>
              <a:rPr lang="zh-CN" altLang="zh-CN" sz="3200" b="1">
                <a:solidFill>
                  <a:srgbClr val="4D4D4D"/>
                </a:solidFill>
                <a:latin typeface="宋体" pitchFamily="2" charset="-122"/>
              </a:rPr>
              <a:t>3.4.1</a:t>
            </a:r>
            <a:r>
              <a:rPr lang="zh-CN" sz="3200" b="1">
                <a:solidFill>
                  <a:srgbClr val="4D4D4D"/>
                </a:solidFill>
                <a:latin typeface="宋体" pitchFamily="2" charset="-122"/>
              </a:rPr>
              <a:t>浮点型常量的表示方法</a:t>
            </a:r>
          </a:p>
        </p:txBody>
      </p:sp>
      <p:sp>
        <p:nvSpPr>
          <p:cNvPr id="118788" name="Text Box 4"/>
          <p:cNvSpPr txBox="1">
            <a:spLocks noChangeArrowheads="1"/>
          </p:cNvSpPr>
          <p:nvPr/>
        </p:nvSpPr>
        <p:spPr bwMode="auto">
          <a:xfrm>
            <a:off x="1763713" y="1785938"/>
            <a:ext cx="1404937" cy="1066800"/>
          </a:xfrm>
          <a:prstGeom prst="rect">
            <a:avLst/>
          </a:prstGeom>
          <a:noFill/>
          <a:ln w="9525">
            <a:noFill/>
            <a:miter lim="800000"/>
            <a:headEnd/>
            <a:tailEnd/>
          </a:ln>
        </p:spPr>
        <p:txBody>
          <a:bodyPr wrap="none" lIns="90000" tIns="46800" rIns="90000" bIns="46800" anchor="ctr">
            <a:spAutoFit/>
          </a:bodyPr>
          <a:lstStyle/>
          <a:p>
            <a:pPr algn="l" eaLnBrk="0" hangingPunct="0"/>
            <a:r>
              <a:rPr lang="zh-CN" sz="3200" b="1">
                <a:latin typeface="Arial" pitchFamily="34" charset="0"/>
              </a:rPr>
              <a:t>两种表</a:t>
            </a:r>
          </a:p>
          <a:p>
            <a:pPr algn="l" eaLnBrk="0" hangingPunct="0"/>
            <a:r>
              <a:rPr lang="zh-CN" sz="3200" b="1">
                <a:latin typeface="Arial" pitchFamily="34" charset="0"/>
              </a:rPr>
              <a:t>示形式</a:t>
            </a:r>
            <a:endParaRPr lang="zh-CN" sz="2400">
              <a:latin typeface="Arial" pitchFamily="34" charset="0"/>
            </a:endParaRPr>
          </a:p>
        </p:txBody>
      </p:sp>
      <p:sp>
        <p:nvSpPr>
          <p:cNvPr id="118789" name="AutoShape 5"/>
          <p:cNvSpPr>
            <a:spLocks/>
          </p:cNvSpPr>
          <p:nvPr/>
        </p:nvSpPr>
        <p:spPr bwMode="auto">
          <a:xfrm>
            <a:off x="3135313" y="1855788"/>
            <a:ext cx="381000" cy="1068387"/>
          </a:xfrm>
          <a:prstGeom prst="leftBrace">
            <a:avLst>
              <a:gd name="adj1" fmla="val 23368"/>
              <a:gd name="adj2" fmla="val 50000"/>
            </a:avLst>
          </a:prstGeom>
          <a:noFill/>
          <a:ln w="38100">
            <a:solidFill>
              <a:schemeClr val="tx1"/>
            </a:solidFill>
            <a:round/>
            <a:headEnd/>
            <a:tailEnd/>
          </a:ln>
        </p:spPr>
        <p:txBody>
          <a:bodyPr wrap="none" lIns="90000" tIns="46800" rIns="90000" bIns="46800" anchor="ctr"/>
          <a:lstStyle/>
          <a:p>
            <a:endParaRPr lang="zh-CN" altLang="zh-CN" sz="2400"/>
          </a:p>
        </p:txBody>
      </p:sp>
      <p:sp>
        <p:nvSpPr>
          <p:cNvPr id="118790" name="Text Box 6"/>
          <p:cNvSpPr txBox="1">
            <a:spLocks noChangeArrowheads="1"/>
          </p:cNvSpPr>
          <p:nvPr/>
        </p:nvSpPr>
        <p:spPr bwMode="auto">
          <a:xfrm>
            <a:off x="3405188" y="1401763"/>
            <a:ext cx="1098550" cy="1739900"/>
          </a:xfrm>
          <a:prstGeom prst="rect">
            <a:avLst/>
          </a:prstGeom>
          <a:noFill/>
          <a:ln w="9525">
            <a:noFill/>
            <a:miter lim="800000"/>
            <a:headEnd/>
            <a:tailEnd/>
          </a:ln>
        </p:spPr>
        <p:txBody>
          <a:bodyPr wrap="none" lIns="90000" tIns="46800" rIns="90000" bIns="46800" anchor="ctr">
            <a:spAutoFit/>
          </a:bodyPr>
          <a:lstStyle/>
          <a:p>
            <a:pPr algn="l" eaLnBrk="0" hangingPunct="0">
              <a:lnSpc>
                <a:spcPct val="150000"/>
              </a:lnSpc>
            </a:pPr>
            <a:r>
              <a:rPr lang="zh-CN" sz="3600" b="1">
                <a:latin typeface="Arial" pitchFamily="34" charset="0"/>
              </a:rPr>
              <a:t>小数</a:t>
            </a:r>
          </a:p>
          <a:p>
            <a:pPr algn="l" eaLnBrk="0" hangingPunct="0">
              <a:lnSpc>
                <a:spcPct val="150000"/>
              </a:lnSpc>
            </a:pPr>
            <a:r>
              <a:rPr lang="zh-CN" sz="3600" b="1">
                <a:latin typeface="Arial" pitchFamily="34" charset="0"/>
              </a:rPr>
              <a:t>指数</a:t>
            </a:r>
          </a:p>
        </p:txBody>
      </p:sp>
      <p:sp>
        <p:nvSpPr>
          <p:cNvPr id="118791" name="Text Box 7"/>
          <p:cNvSpPr txBox="1">
            <a:spLocks noChangeArrowheads="1"/>
          </p:cNvSpPr>
          <p:nvPr/>
        </p:nvSpPr>
        <p:spPr bwMode="auto">
          <a:xfrm>
            <a:off x="4608513" y="1512888"/>
            <a:ext cx="1331912" cy="1628775"/>
          </a:xfrm>
          <a:prstGeom prst="rect">
            <a:avLst/>
          </a:prstGeom>
          <a:noFill/>
          <a:ln w="9525">
            <a:noFill/>
            <a:miter lim="800000"/>
            <a:headEnd/>
            <a:tailEnd/>
          </a:ln>
        </p:spPr>
        <p:txBody>
          <a:bodyPr wrap="none" lIns="90000" tIns="46800" rIns="90000" bIns="46800" anchor="ctr">
            <a:spAutoFit/>
          </a:bodyPr>
          <a:lstStyle/>
          <a:p>
            <a:pPr algn="l" eaLnBrk="0" hangingPunct="0">
              <a:lnSpc>
                <a:spcPct val="140000"/>
              </a:lnSpc>
            </a:pPr>
            <a:r>
              <a:rPr lang="zh-CN" altLang="en-US" sz="3600" b="1">
                <a:latin typeface="宋体" pitchFamily="2" charset="-122"/>
              </a:rPr>
              <a:t>0.123</a:t>
            </a:r>
          </a:p>
          <a:p>
            <a:pPr algn="l" eaLnBrk="0" hangingPunct="0">
              <a:lnSpc>
                <a:spcPct val="140000"/>
              </a:lnSpc>
            </a:pPr>
            <a:r>
              <a:rPr lang="zh-CN" altLang="en-US" sz="3600" b="1">
                <a:latin typeface="宋体" pitchFamily="2" charset="-122"/>
              </a:rPr>
              <a:t>3</a:t>
            </a:r>
            <a:r>
              <a:rPr lang="en-US" altLang="zh-CN" sz="3600" b="1">
                <a:latin typeface="宋体" pitchFamily="2" charset="-122"/>
              </a:rPr>
              <a:t>e-3</a:t>
            </a:r>
            <a:endParaRPr lang="zh-CN" altLang="en-US" sz="3600" b="1">
              <a:latin typeface="宋体" pitchFamily="2" charset="-122"/>
            </a:endParaRPr>
          </a:p>
        </p:txBody>
      </p:sp>
      <p:sp>
        <p:nvSpPr>
          <p:cNvPr id="118792" name="Rectangle 8"/>
          <p:cNvSpPr>
            <a:spLocks noChangeArrowheads="1"/>
          </p:cNvSpPr>
          <p:nvPr/>
        </p:nvSpPr>
        <p:spPr bwMode="auto">
          <a:xfrm>
            <a:off x="323850" y="3213100"/>
            <a:ext cx="8497888" cy="719138"/>
          </a:xfrm>
          <a:prstGeom prst="rect">
            <a:avLst/>
          </a:prstGeom>
          <a:noFill/>
          <a:ln w="9525">
            <a:noFill/>
            <a:miter lim="800000"/>
            <a:headEnd/>
            <a:tailEnd/>
          </a:ln>
        </p:spPr>
        <p:txBody>
          <a:bodyPr/>
          <a:lstStyle/>
          <a:p>
            <a:pPr marL="342900" indent="-342900" algn="l" defTabSz="762000" eaLnBrk="0" hangingPunct="0">
              <a:spcBef>
                <a:spcPct val="20000"/>
              </a:spcBef>
            </a:pPr>
            <a:r>
              <a:rPr lang="zh-CN" sz="3200" b="1" u="sng">
                <a:solidFill>
                  <a:srgbClr val="CC0000"/>
                </a:solidFill>
                <a:latin typeface="楷体_GB2312" pitchFamily="49" charset="-122"/>
                <a:ea typeface="楷体_GB2312" pitchFamily="49" charset="-122"/>
              </a:rPr>
              <a:t>注意</a:t>
            </a:r>
            <a:r>
              <a:rPr lang="zh-CN" altLang="zh-CN" sz="3200" b="1" u="sng">
                <a:solidFill>
                  <a:srgbClr val="CC0000"/>
                </a:solidFill>
                <a:latin typeface="楷体_GB2312" pitchFamily="49" charset="-122"/>
                <a:ea typeface="楷体_GB2312" pitchFamily="49" charset="-122"/>
              </a:rPr>
              <a:t>:</a:t>
            </a:r>
            <a:r>
              <a:rPr lang="zh-CN" sz="3200">
                <a:solidFill>
                  <a:srgbClr val="000099"/>
                </a:solidFill>
                <a:latin typeface="楷体_GB2312" pitchFamily="49" charset="-122"/>
                <a:ea typeface="楷体_GB2312" pitchFamily="49" charset="-122"/>
              </a:rPr>
              <a:t>字母</a:t>
            </a:r>
            <a:r>
              <a:rPr lang="zh-CN" altLang="zh-CN" sz="3200">
                <a:solidFill>
                  <a:srgbClr val="000099"/>
                </a:solidFill>
                <a:latin typeface="楷体_GB2312" pitchFamily="49" charset="-122"/>
                <a:ea typeface="楷体_GB2312" pitchFamily="49" charset="-122"/>
              </a:rPr>
              <a:t>e(</a:t>
            </a:r>
            <a:r>
              <a:rPr lang="zh-CN" sz="3200">
                <a:solidFill>
                  <a:srgbClr val="000099"/>
                </a:solidFill>
                <a:latin typeface="楷体_GB2312" pitchFamily="49" charset="-122"/>
                <a:ea typeface="楷体_GB2312" pitchFamily="49" charset="-122"/>
              </a:rPr>
              <a:t>或</a:t>
            </a:r>
            <a:r>
              <a:rPr lang="zh-CN" altLang="zh-CN" sz="3200">
                <a:solidFill>
                  <a:srgbClr val="000099"/>
                </a:solidFill>
                <a:latin typeface="楷体_GB2312" pitchFamily="49" charset="-122"/>
                <a:ea typeface="楷体_GB2312" pitchFamily="49" charset="-122"/>
              </a:rPr>
              <a:t>E)</a:t>
            </a:r>
            <a:r>
              <a:rPr lang="zh-CN" sz="3200">
                <a:solidFill>
                  <a:srgbClr val="000099"/>
                </a:solidFill>
                <a:latin typeface="楷体_GB2312" pitchFamily="49" charset="-122"/>
                <a:ea typeface="楷体_GB2312" pitchFamily="49" charset="-122"/>
              </a:rPr>
              <a:t>之前必须有数字，且</a:t>
            </a:r>
            <a:r>
              <a:rPr lang="zh-CN" altLang="zh-CN" sz="3200">
                <a:solidFill>
                  <a:srgbClr val="000099"/>
                </a:solidFill>
                <a:latin typeface="楷体_GB2312" pitchFamily="49" charset="-122"/>
                <a:ea typeface="楷体_GB2312" pitchFamily="49" charset="-122"/>
              </a:rPr>
              <a:t>e</a:t>
            </a:r>
            <a:r>
              <a:rPr lang="zh-CN" sz="3200">
                <a:solidFill>
                  <a:srgbClr val="000099"/>
                </a:solidFill>
                <a:latin typeface="楷体_GB2312" pitchFamily="49" charset="-122"/>
                <a:ea typeface="楷体_GB2312" pitchFamily="49" charset="-122"/>
              </a:rPr>
              <a:t>后面的指数必须为整数</a:t>
            </a:r>
          </a:p>
        </p:txBody>
      </p:sp>
      <p:sp>
        <p:nvSpPr>
          <p:cNvPr id="118793" name="Rectangle 9"/>
          <p:cNvSpPr>
            <a:spLocks noChangeArrowheads="1"/>
          </p:cNvSpPr>
          <p:nvPr/>
        </p:nvSpPr>
        <p:spPr bwMode="auto">
          <a:xfrm>
            <a:off x="1331913" y="4397375"/>
            <a:ext cx="6370637" cy="1066800"/>
          </a:xfrm>
          <a:prstGeom prst="rect">
            <a:avLst/>
          </a:prstGeom>
          <a:noFill/>
          <a:ln w="9525">
            <a:noFill/>
            <a:miter lim="800000"/>
            <a:headEnd/>
            <a:tailEnd/>
          </a:ln>
          <a:effectLst/>
        </p:spPr>
        <p:txBody>
          <a:bodyPr wrap="none">
            <a:spAutoFit/>
          </a:bodyPr>
          <a:lstStyle/>
          <a:p>
            <a:pPr lvl="1" algn="l" eaLnBrk="0" hangingPunct="0">
              <a:defRPr/>
            </a:pPr>
            <a:r>
              <a:rPr lang="zh-CN" altLang="zh-CN" sz="3200" b="1">
                <a:effectLst>
                  <a:outerShdw blurRad="38100" dist="38100" dir="2700000" algn="tl">
                    <a:srgbClr val="C0C0C0"/>
                  </a:outerShdw>
                </a:effectLst>
                <a:latin typeface="宋体" pitchFamily="2" charset="-122"/>
              </a:rPr>
              <a:t>1e3</a:t>
            </a:r>
            <a:r>
              <a:rPr lang="zh-CN" sz="3200" b="1">
                <a:effectLst>
                  <a:outerShdw blurRad="38100" dist="38100" dir="2700000" algn="tl">
                    <a:srgbClr val="C0C0C0"/>
                  </a:outerShdw>
                </a:effectLst>
                <a:latin typeface="宋体" pitchFamily="2" charset="-122"/>
              </a:rPr>
              <a:t>、</a:t>
            </a:r>
            <a:r>
              <a:rPr lang="zh-CN" altLang="zh-CN" sz="3200" b="1">
                <a:effectLst>
                  <a:outerShdw blurRad="38100" dist="38100" dir="2700000" algn="tl">
                    <a:srgbClr val="C0C0C0"/>
                  </a:outerShdw>
                </a:effectLst>
                <a:latin typeface="宋体" pitchFamily="2" charset="-122"/>
              </a:rPr>
              <a:t>1.8e-3</a:t>
            </a:r>
            <a:r>
              <a:rPr lang="zh-CN" sz="3200" b="1">
                <a:effectLst>
                  <a:outerShdw blurRad="38100" dist="38100" dir="2700000" algn="tl">
                    <a:srgbClr val="C0C0C0"/>
                  </a:outerShdw>
                </a:effectLst>
                <a:latin typeface="宋体" pitchFamily="2" charset="-122"/>
              </a:rPr>
              <a:t>、</a:t>
            </a:r>
            <a:r>
              <a:rPr lang="zh-CN" altLang="zh-CN" sz="3200" b="1">
                <a:effectLst>
                  <a:outerShdw blurRad="38100" dist="38100" dir="2700000" algn="tl">
                    <a:srgbClr val="C0C0C0"/>
                  </a:outerShdw>
                </a:effectLst>
                <a:latin typeface="宋体" pitchFamily="2" charset="-122"/>
              </a:rPr>
              <a:t>-123e-6</a:t>
            </a:r>
            <a:r>
              <a:rPr lang="zh-CN" sz="3200" b="1">
                <a:effectLst>
                  <a:outerShdw blurRad="38100" dist="38100" dir="2700000" algn="tl">
                    <a:srgbClr val="C0C0C0"/>
                  </a:outerShdw>
                </a:effectLst>
                <a:latin typeface="宋体" pitchFamily="2" charset="-122"/>
              </a:rPr>
              <a:t>、</a:t>
            </a:r>
            <a:r>
              <a:rPr lang="zh-CN" altLang="zh-CN" sz="3200" b="1">
                <a:effectLst>
                  <a:outerShdw blurRad="38100" dist="38100" dir="2700000" algn="tl">
                    <a:srgbClr val="C0C0C0"/>
                  </a:outerShdw>
                </a:effectLst>
                <a:latin typeface="宋体" pitchFamily="2" charset="-122"/>
              </a:rPr>
              <a:t>-.1e-3</a:t>
            </a:r>
          </a:p>
          <a:p>
            <a:pPr lvl="1" algn="l" eaLnBrk="0" hangingPunct="0">
              <a:defRPr/>
            </a:pPr>
            <a:r>
              <a:rPr lang="zh-CN" altLang="zh-CN" sz="3200" b="1">
                <a:effectLst>
                  <a:outerShdw blurRad="38100" dist="38100" dir="2700000" algn="tl">
                    <a:srgbClr val="C0C0C0"/>
                  </a:outerShdw>
                </a:effectLst>
                <a:latin typeface="宋体" pitchFamily="2" charset="-122"/>
              </a:rPr>
              <a:t>e3</a:t>
            </a:r>
            <a:r>
              <a:rPr lang="zh-CN" sz="3200" b="1">
                <a:effectLst>
                  <a:outerShdw blurRad="38100" dist="38100" dir="2700000" algn="tl">
                    <a:srgbClr val="C0C0C0"/>
                  </a:outerShdw>
                </a:effectLst>
                <a:latin typeface="宋体" pitchFamily="2" charset="-122"/>
              </a:rPr>
              <a:t>、</a:t>
            </a:r>
            <a:r>
              <a:rPr lang="zh-CN" altLang="zh-CN" sz="3200" b="1">
                <a:effectLst>
                  <a:outerShdw blurRad="38100" dist="38100" dir="2700000" algn="tl">
                    <a:srgbClr val="C0C0C0"/>
                  </a:outerShdw>
                </a:effectLst>
                <a:latin typeface="宋体" pitchFamily="2" charset="-122"/>
              </a:rPr>
              <a:t>2.1e3.5</a:t>
            </a:r>
            <a:r>
              <a:rPr lang="zh-CN" sz="3200" b="1">
                <a:effectLst>
                  <a:outerShdw blurRad="38100" dist="38100" dir="2700000" algn="tl">
                    <a:srgbClr val="C0C0C0"/>
                  </a:outerShdw>
                </a:effectLst>
                <a:latin typeface="宋体" pitchFamily="2" charset="-122"/>
              </a:rPr>
              <a:t>、</a:t>
            </a:r>
            <a:r>
              <a:rPr lang="zh-CN" altLang="zh-CN" sz="3200" b="1">
                <a:effectLst>
                  <a:outerShdw blurRad="38100" dist="38100" dir="2700000" algn="tl">
                    <a:srgbClr val="C0C0C0"/>
                  </a:outerShdw>
                </a:effectLst>
                <a:latin typeface="宋体" pitchFamily="2" charset="-122"/>
              </a:rPr>
              <a:t>.e3</a:t>
            </a:r>
            <a:r>
              <a:rPr lang="zh-CN" sz="3200" b="1">
                <a:effectLst>
                  <a:outerShdw blurRad="38100" dist="38100" dir="2700000" algn="tl">
                    <a:srgbClr val="C0C0C0"/>
                  </a:outerShdw>
                </a:effectLst>
                <a:latin typeface="宋体" pitchFamily="2" charset="-122"/>
              </a:rPr>
              <a:t>、</a:t>
            </a:r>
            <a:r>
              <a:rPr lang="zh-CN" altLang="zh-CN" sz="3200" b="1">
                <a:effectLst>
                  <a:outerShdw blurRad="38100" dist="38100" dir="2700000" algn="tl">
                    <a:srgbClr val="C0C0C0"/>
                  </a:outerShdw>
                </a:effectLst>
                <a:latin typeface="宋体" pitchFamily="2" charset="-122"/>
              </a:rPr>
              <a:t>e </a:t>
            </a:r>
          </a:p>
        </p:txBody>
      </p:sp>
      <p:sp>
        <p:nvSpPr>
          <p:cNvPr id="118794" name="Rectangle 10"/>
          <p:cNvSpPr>
            <a:spLocks noChangeArrowheads="1"/>
          </p:cNvSpPr>
          <p:nvPr/>
        </p:nvSpPr>
        <p:spPr bwMode="auto">
          <a:xfrm>
            <a:off x="998538" y="4365625"/>
            <a:ext cx="765175" cy="823913"/>
          </a:xfrm>
          <a:prstGeom prst="rect">
            <a:avLst/>
          </a:prstGeom>
          <a:noFill/>
          <a:ln w="9525">
            <a:noFill/>
            <a:miter lim="800000"/>
            <a:headEnd/>
            <a:tailEnd/>
          </a:ln>
        </p:spPr>
        <p:txBody>
          <a:bodyPr wrap="none">
            <a:spAutoFit/>
          </a:bodyPr>
          <a:lstStyle/>
          <a:p>
            <a:pPr algn="r">
              <a:spcBef>
                <a:spcPct val="20000"/>
              </a:spcBef>
              <a:buClr>
                <a:srgbClr val="CC99FF"/>
              </a:buClr>
              <a:buFont typeface="Monotype Sorts" pitchFamily="2" charset="2"/>
              <a:buNone/>
            </a:pPr>
            <a:r>
              <a:rPr lang="zh-CN" altLang="en-US" sz="3600" b="1">
                <a:solidFill>
                  <a:schemeClr val="accent2"/>
                </a:solidFill>
              </a:rPr>
              <a:t> </a:t>
            </a:r>
            <a:r>
              <a:rPr lang="zh-CN" altLang="en-US" sz="4800" b="1">
                <a:solidFill>
                  <a:schemeClr val="accent2"/>
                </a:solidFill>
                <a:sym typeface="Wingdings 2" pitchFamily="18" charset="2"/>
              </a:rPr>
              <a:t></a:t>
            </a:r>
            <a:endParaRPr lang="zh-CN" altLang="en-US" sz="4800" b="1">
              <a:solidFill>
                <a:schemeClr val="accent2"/>
              </a:solidFill>
              <a:sym typeface="Monotype Sorts" pitchFamily="2" charset="2"/>
            </a:endParaRPr>
          </a:p>
        </p:txBody>
      </p:sp>
      <p:sp>
        <p:nvSpPr>
          <p:cNvPr id="118795" name="Rectangle 11"/>
          <p:cNvSpPr>
            <a:spLocks noChangeArrowheads="1"/>
          </p:cNvSpPr>
          <p:nvPr/>
        </p:nvSpPr>
        <p:spPr bwMode="auto">
          <a:xfrm>
            <a:off x="1042988" y="4652963"/>
            <a:ext cx="885825" cy="1098550"/>
          </a:xfrm>
          <a:prstGeom prst="rect">
            <a:avLst/>
          </a:prstGeom>
          <a:noFill/>
          <a:ln w="9525">
            <a:noFill/>
            <a:miter lim="800000"/>
            <a:headEnd/>
            <a:tailEnd/>
          </a:ln>
        </p:spPr>
        <p:txBody>
          <a:bodyPr wrap="none">
            <a:spAutoFit/>
          </a:bodyPr>
          <a:lstStyle/>
          <a:p>
            <a:pPr algn="r">
              <a:spcBef>
                <a:spcPct val="20000"/>
              </a:spcBef>
              <a:buClr>
                <a:srgbClr val="CC99FF"/>
              </a:buClr>
              <a:buFont typeface="Monotype Sorts" pitchFamily="2" charset="2"/>
              <a:buNone/>
            </a:pPr>
            <a:r>
              <a:rPr lang="zh-CN" altLang="en-US" sz="6000" b="1">
                <a:solidFill>
                  <a:srgbClr val="FF0066"/>
                </a:solidFill>
                <a:sym typeface="Wingdings 2" pitchFamily="18" charset="2"/>
              </a:rPr>
              <a:t></a:t>
            </a:r>
            <a:r>
              <a:rPr lang="zh-CN" altLang="en-US" sz="6600" b="1">
                <a:solidFill>
                  <a:srgbClr val="FF3399"/>
                </a:solidFill>
                <a:sym typeface="Monotype Sorts" pitchFamily="2" charset="2"/>
              </a:rPr>
              <a:t> </a:t>
            </a:r>
          </a:p>
        </p:txBody>
      </p:sp>
    </p:spTree>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8787"/>
                                        </p:tgtEl>
                                        <p:attrNameLst>
                                          <p:attrName>style.visibility</p:attrName>
                                        </p:attrNameLst>
                                      </p:cBhvr>
                                      <p:to>
                                        <p:strVal val="visible"/>
                                      </p:to>
                                    </p:set>
                                    <p:animEffect transition="in" filter="wipe(left)">
                                      <p:cBhvr>
                                        <p:cTn id="7" dur="1000"/>
                                        <p:tgtEl>
                                          <p:spTgt spid="118787"/>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8" fill="hold" grpId="0" nodeType="clickEffect">
                                  <p:stCondLst>
                                    <p:cond delay="0"/>
                                  </p:stCondLst>
                                  <p:childTnLst>
                                    <p:set>
                                      <p:cBhvr>
                                        <p:cTn id="11" dur="1" fill="hold">
                                          <p:stCondLst>
                                            <p:cond delay="0"/>
                                          </p:stCondLst>
                                        </p:cTn>
                                        <p:tgtEl>
                                          <p:spTgt spid="118788"/>
                                        </p:tgtEl>
                                        <p:attrNameLst>
                                          <p:attrName>style.visibility</p:attrName>
                                        </p:attrNameLst>
                                      </p:cBhvr>
                                      <p:to>
                                        <p:strVal val="visible"/>
                                      </p:to>
                                    </p:set>
                                    <p:anim calcmode="lin" valueType="num">
                                      <p:cBhvr>
                                        <p:cTn id="12" dur="500" fill="hold"/>
                                        <p:tgtEl>
                                          <p:spTgt spid="118788"/>
                                        </p:tgtEl>
                                        <p:attrNameLst>
                                          <p:attrName>ppt_x</p:attrName>
                                        </p:attrNameLst>
                                      </p:cBhvr>
                                      <p:tavLst>
                                        <p:tav tm="0">
                                          <p:val>
                                            <p:strVal val="#ppt_x-#ppt_w/2"/>
                                          </p:val>
                                        </p:tav>
                                        <p:tav tm="100000">
                                          <p:val>
                                            <p:strVal val="#ppt_x"/>
                                          </p:val>
                                        </p:tav>
                                      </p:tavLst>
                                    </p:anim>
                                    <p:anim calcmode="lin" valueType="num">
                                      <p:cBhvr>
                                        <p:cTn id="13" dur="500" fill="hold"/>
                                        <p:tgtEl>
                                          <p:spTgt spid="118788"/>
                                        </p:tgtEl>
                                        <p:attrNameLst>
                                          <p:attrName>ppt_y</p:attrName>
                                        </p:attrNameLst>
                                      </p:cBhvr>
                                      <p:tavLst>
                                        <p:tav tm="0">
                                          <p:val>
                                            <p:strVal val="#ppt_y"/>
                                          </p:val>
                                        </p:tav>
                                        <p:tav tm="100000">
                                          <p:val>
                                            <p:strVal val="#ppt_y"/>
                                          </p:val>
                                        </p:tav>
                                      </p:tavLst>
                                    </p:anim>
                                    <p:anim calcmode="lin" valueType="num">
                                      <p:cBhvr>
                                        <p:cTn id="14" dur="500" fill="hold"/>
                                        <p:tgtEl>
                                          <p:spTgt spid="118788"/>
                                        </p:tgtEl>
                                        <p:attrNameLst>
                                          <p:attrName>ppt_w</p:attrName>
                                        </p:attrNameLst>
                                      </p:cBhvr>
                                      <p:tavLst>
                                        <p:tav tm="0">
                                          <p:val>
                                            <p:fltVal val="0"/>
                                          </p:val>
                                        </p:tav>
                                        <p:tav tm="100000">
                                          <p:val>
                                            <p:strVal val="#ppt_w"/>
                                          </p:val>
                                        </p:tav>
                                      </p:tavLst>
                                    </p:anim>
                                    <p:anim calcmode="lin" valueType="num">
                                      <p:cBhvr>
                                        <p:cTn id="15" dur="500" fill="hold"/>
                                        <p:tgtEl>
                                          <p:spTgt spid="118788"/>
                                        </p:tgtEl>
                                        <p:attrNameLst>
                                          <p:attrName>ppt_h</p:attrName>
                                        </p:attrNameLst>
                                      </p:cBhvr>
                                      <p:tavLst>
                                        <p:tav tm="0">
                                          <p:val>
                                            <p:strVal val="#ppt_h"/>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16" presetClass="entr" presetSubtype="42" fill="hold" grpId="0" nodeType="clickEffect">
                                  <p:stCondLst>
                                    <p:cond delay="0"/>
                                  </p:stCondLst>
                                  <p:childTnLst>
                                    <p:set>
                                      <p:cBhvr>
                                        <p:cTn id="19" dur="1" fill="hold">
                                          <p:stCondLst>
                                            <p:cond delay="0"/>
                                          </p:stCondLst>
                                        </p:cTn>
                                        <p:tgtEl>
                                          <p:spTgt spid="118789"/>
                                        </p:tgtEl>
                                        <p:attrNameLst>
                                          <p:attrName>style.visibility</p:attrName>
                                        </p:attrNameLst>
                                      </p:cBhvr>
                                      <p:to>
                                        <p:strVal val="visible"/>
                                      </p:to>
                                    </p:set>
                                    <p:animEffect transition="in" filter="barn(outHorizontal)">
                                      <p:cBhvr>
                                        <p:cTn id="20" dur="500"/>
                                        <p:tgtEl>
                                          <p:spTgt spid="118789"/>
                                        </p:tgtEl>
                                      </p:cBhvr>
                                    </p:animEffect>
                                  </p:childTnLst>
                                </p:cTn>
                              </p:par>
                            </p:childTnLst>
                          </p:cTn>
                        </p:par>
                        <p:par>
                          <p:cTn id="21" fill="hold">
                            <p:stCondLst>
                              <p:cond delay="500"/>
                            </p:stCondLst>
                            <p:childTnLst>
                              <p:par>
                                <p:cTn id="22" presetID="3" presetClass="entr" presetSubtype="5" fill="hold" grpId="0" nodeType="afterEffect">
                                  <p:stCondLst>
                                    <p:cond delay="0"/>
                                  </p:stCondLst>
                                  <p:childTnLst>
                                    <p:set>
                                      <p:cBhvr>
                                        <p:cTn id="23" dur="1" fill="hold">
                                          <p:stCondLst>
                                            <p:cond delay="0"/>
                                          </p:stCondLst>
                                        </p:cTn>
                                        <p:tgtEl>
                                          <p:spTgt spid="118790"/>
                                        </p:tgtEl>
                                        <p:attrNameLst>
                                          <p:attrName>style.visibility</p:attrName>
                                        </p:attrNameLst>
                                      </p:cBhvr>
                                      <p:to>
                                        <p:strVal val="visible"/>
                                      </p:to>
                                    </p:set>
                                    <p:animEffect transition="in" filter="blinds(vertical)">
                                      <p:cBhvr>
                                        <p:cTn id="24" dur="500"/>
                                        <p:tgtEl>
                                          <p:spTgt spid="118790"/>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32" fill="hold" grpId="0" nodeType="clickEffect">
                                  <p:stCondLst>
                                    <p:cond delay="0"/>
                                  </p:stCondLst>
                                  <p:childTnLst>
                                    <p:set>
                                      <p:cBhvr>
                                        <p:cTn id="28" dur="1" fill="hold">
                                          <p:stCondLst>
                                            <p:cond delay="0"/>
                                          </p:stCondLst>
                                        </p:cTn>
                                        <p:tgtEl>
                                          <p:spTgt spid="118791"/>
                                        </p:tgtEl>
                                        <p:attrNameLst>
                                          <p:attrName>style.visibility</p:attrName>
                                        </p:attrNameLst>
                                      </p:cBhvr>
                                      <p:to>
                                        <p:strVal val="visible"/>
                                      </p:to>
                                    </p:set>
                                    <p:animEffect transition="in" filter="box(out)">
                                      <p:cBhvr>
                                        <p:cTn id="29" dur="500"/>
                                        <p:tgtEl>
                                          <p:spTgt spid="118791"/>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18792"/>
                                        </p:tgtEl>
                                        <p:attrNameLst>
                                          <p:attrName>style.visibility</p:attrName>
                                        </p:attrNameLst>
                                      </p:cBhvr>
                                      <p:to>
                                        <p:strVal val="visible"/>
                                      </p:to>
                                    </p:set>
                                    <p:animEffect transition="in" filter="wipe(left)">
                                      <p:cBhvr>
                                        <p:cTn id="34" dur="1000"/>
                                        <p:tgtEl>
                                          <p:spTgt spid="118792"/>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5" fill="hold" grpId="0" nodeType="clickEffect">
                                  <p:stCondLst>
                                    <p:cond delay="0"/>
                                  </p:stCondLst>
                                  <p:childTnLst>
                                    <p:set>
                                      <p:cBhvr>
                                        <p:cTn id="38" dur="1" fill="hold">
                                          <p:stCondLst>
                                            <p:cond delay="0"/>
                                          </p:stCondLst>
                                        </p:cTn>
                                        <p:tgtEl>
                                          <p:spTgt spid="118793"/>
                                        </p:tgtEl>
                                        <p:attrNameLst>
                                          <p:attrName>style.visibility</p:attrName>
                                        </p:attrNameLst>
                                      </p:cBhvr>
                                      <p:to>
                                        <p:strVal val="visible"/>
                                      </p:to>
                                    </p:set>
                                    <p:animEffect transition="in" filter="blinds(vertical)">
                                      <p:cBhvr>
                                        <p:cTn id="39" dur="500"/>
                                        <p:tgtEl>
                                          <p:spTgt spid="118793"/>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8" fill="hold" grpId="0" nodeType="clickEffect">
                                  <p:stCondLst>
                                    <p:cond delay="0"/>
                                  </p:stCondLst>
                                  <p:childTnLst>
                                    <p:set>
                                      <p:cBhvr>
                                        <p:cTn id="43" dur="1" fill="hold">
                                          <p:stCondLst>
                                            <p:cond delay="0"/>
                                          </p:stCondLst>
                                        </p:cTn>
                                        <p:tgtEl>
                                          <p:spTgt spid="118794"/>
                                        </p:tgtEl>
                                        <p:attrNameLst>
                                          <p:attrName>style.visibility</p:attrName>
                                        </p:attrNameLst>
                                      </p:cBhvr>
                                      <p:to>
                                        <p:strVal val="visible"/>
                                      </p:to>
                                    </p:set>
                                    <p:anim calcmode="lin" valueType="num">
                                      <p:cBhvr additive="base">
                                        <p:cTn id="44" dur="500" fill="hold"/>
                                        <p:tgtEl>
                                          <p:spTgt spid="118794"/>
                                        </p:tgtEl>
                                        <p:attrNameLst>
                                          <p:attrName>ppt_x</p:attrName>
                                        </p:attrNameLst>
                                      </p:cBhvr>
                                      <p:tavLst>
                                        <p:tav tm="0">
                                          <p:val>
                                            <p:strVal val="0-#ppt_w/2"/>
                                          </p:val>
                                        </p:tav>
                                        <p:tav tm="100000">
                                          <p:val>
                                            <p:strVal val="#ppt_x"/>
                                          </p:val>
                                        </p:tav>
                                      </p:tavLst>
                                    </p:anim>
                                    <p:anim calcmode="lin" valueType="num">
                                      <p:cBhvr additive="base">
                                        <p:cTn id="45" dur="500" fill="hold"/>
                                        <p:tgtEl>
                                          <p:spTgt spid="118794"/>
                                        </p:tgtEl>
                                        <p:attrNameLst>
                                          <p:attrName>ppt_y</p:attrName>
                                        </p:attrNameLst>
                                      </p:cBhvr>
                                      <p:tavLst>
                                        <p:tav tm="0">
                                          <p:val>
                                            <p:strVal val="#ppt_y"/>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8" fill="hold" grpId="0" nodeType="clickEffect">
                                  <p:stCondLst>
                                    <p:cond delay="0"/>
                                  </p:stCondLst>
                                  <p:childTnLst>
                                    <p:set>
                                      <p:cBhvr>
                                        <p:cTn id="49" dur="1" fill="hold">
                                          <p:stCondLst>
                                            <p:cond delay="0"/>
                                          </p:stCondLst>
                                        </p:cTn>
                                        <p:tgtEl>
                                          <p:spTgt spid="118795"/>
                                        </p:tgtEl>
                                        <p:attrNameLst>
                                          <p:attrName>style.visibility</p:attrName>
                                        </p:attrNameLst>
                                      </p:cBhvr>
                                      <p:to>
                                        <p:strVal val="visible"/>
                                      </p:to>
                                    </p:set>
                                    <p:anim calcmode="lin" valueType="num">
                                      <p:cBhvr additive="base">
                                        <p:cTn id="50" dur="500" fill="hold"/>
                                        <p:tgtEl>
                                          <p:spTgt spid="118795"/>
                                        </p:tgtEl>
                                        <p:attrNameLst>
                                          <p:attrName>ppt_x</p:attrName>
                                        </p:attrNameLst>
                                      </p:cBhvr>
                                      <p:tavLst>
                                        <p:tav tm="0">
                                          <p:val>
                                            <p:strVal val="0-#ppt_w/2"/>
                                          </p:val>
                                        </p:tav>
                                        <p:tav tm="100000">
                                          <p:val>
                                            <p:strVal val="#ppt_x"/>
                                          </p:val>
                                        </p:tav>
                                      </p:tavLst>
                                    </p:anim>
                                    <p:anim calcmode="lin" valueType="num">
                                      <p:cBhvr additive="base">
                                        <p:cTn id="51" dur="500" fill="hold"/>
                                        <p:tgtEl>
                                          <p:spTgt spid="11879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7" grpId="0" autoUpdateAnimBg="0"/>
      <p:bldP spid="118788" grpId="0" autoUpdateAnimBg="0"/>
      <p:bldP spid="118789" grpId="0" animBg="1" autoUpdateAnimBg="0"/>
      <p:bldP spid="118790" grpId="0" autoUpdateAnimBg="0"/>
      <p:bldP spid="118791" grpId="0" autoUpdateAnimBg="0"/>
      <p:bldP spid="118792" grpId="0" autoUpdateAnimBg="0"/>
      <p:bldP spid="118793" grpId="0" autoUpdateAnimBg="0"/>
      <p:bldP spid="118794" grpId="0" autoUpdateAnimBg="0"/>
      <p:bldP spid="118795"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p:cNvSpPr>
          <p:nvPr>
            <p:ph type="title"/>
          </p:nvPr>
        </p:nvSpPr>
        <p:spPr/>
        <p:txBody>
          <a:bodyPr/>
          <a:lstStyle/>
          <a:p>
            <a:pPr algn="ctr" eaLnBrk="1" hangingPunct="1"/>
            <a:r>
              <a:rPr lang="zh-CN" altLang="en-US" sz="4400" dirty="0" smtClean="0">
                <a:latin typeface="黑体" pitchFamily="2" charset="-122"/>
                <a:ea typeface="黑体" pitchFamily="2" charset="-122"/>
              </a:rPr>
              <a:t>数据类型</a:t>
            </a:r>
          </a:p>
        </p:txBody>
      </p:sp>
      <p:sp>
        <p:nvSpPr>
          <p:cNvPr id="31746" name="内容占位符 2"/>
          <p:cNvSpPr>
            <a:spLocks noGrp="1"/>
          </p:cNvSpPr>
          <p:nvPr>
            <p:ph idx="1"/>
          </p:nvPr>
        </p:nvSpPr>
        <p:spPr/>
        <p:txBody>
          <a:bodyPr/>
          <a:lstStyle/>
          <a:p>
            <a:pPr eaLnBrk="1" hangingPunct="1"/>
            <a:r>
              <a:rPr lang="en-US" altLang="zh-CN" dirty="0" smtClean="0">
                <a:solidFill>
                  <a:srgbClr val="FF0000"/>
                </a:solidFill>
                <a:sym typeface="Wingdings" pitchFamily="2" charset="2"/>
              </a:rPr>
              <a:t>1.1   </a:t>
            </a:r>
            <a:r>
              <a:rPr lang="zh-CN" altLang="en-US" dirty="0" smtClean="0">
                <a:solidFill>
                  <a:srgbClr val="FF0000"/>
                </a:solidFill>
                <a:sym typeface="Wingdings" pitchFamily="2" charset="2"/>
              </a:rPr>
              <a:t>数据类型</a:t>
            </a:r>
            <a:endParaRPr lang="en-US" altLang="zh-CN" dirty="0" smtClean="0">
              <a:solidFill>
                <a:srgbClr val="FF0000"/>
              </a:solidFill>
              <a:sym typeface="Wingdings" pitchFamily="2" charset="2"/>
            </a:endParaRPr>
          </a:p>
          <a:p>
            <a:pPr eaLnBrk="1" hangingPunct="1"/>
            <a:r>
              <a:rPr lang="en-US" altLang="zh-CN" dirty="0" smtClean="0">
                <a:sym typeface="Wingdings" pitchFamily="2" charset="2"/>
              </a:rPr>
              <a:t>1.2   </a:t>
            </a:r>
            <a:r>
              <a:rPr lang="zh-CN" altLang="en-US" dirty="0" smtClean="0">
                <a:sym typeface="Wingdings" pitchFamily="2" charset="2"/>
              </a:rPr>
              <a:t>常量与变量</a:t>
            </a:r>
            <a:endParaRPr lang="en-US" altLang="zh-CN" dirty="0" smtClean="0">
              <a:sym typeface="Wingdings" pitchFamily="2" charset="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bwMode="auto">
          <a:xfrm>
            <a:off x="0" y="404813"/>
            <a:ext cx="9144000" cy="739775"/>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defRPr/>
            </a:pPr>
            <a:r>
              <a:rPr lang="zh-CN" altLang="zh-CN" sz="3600" smtClean="0"/>
              <a:t> </a:t>
            </a:r>
            <a:r>
              <a:rPr lang="zh-CN" altLang="zh-CN" sz="3600" smtClean="0">
                <a:solidFill>
                  <a:schemeClr val="tx2"/>
                </a:solidFill>
              </a:rPr>
              <a:t> 3.4 </a:t>
            </a:r>
            <a:r>
              <a:rPr lang="zh-CN" sz="3600" smtClean="0">
                <a:solidFill>
                  <a:schemeClr val="tx2"/>
                </a:solidFill>
              </a:rPr>
              <a:t>浮点型数据</a:t>
            </a:r>
          </a:p>
        </p:txBody>
      </p:sp>
      <p:sp>
        <p:nvSpPr>
          <p:cNvPr id="119811" name="Rectangle 3"/>
          <p:cNvSpPr>
            <a:spLocks noChangeArrowheads="1"/>
          </p:cNvSpPr>
          <p:nvPr/>
        </p:nvSpPr>
        <p:spPr bwMode="auto">
          <a:xfrm>
            <a:off x="323850" y="1196975"/>
            <a:ext cx="8497888" cy="3671888"/>
          </a:xfrm>
          <a:prstGeom prst="rect">
            <a:avLst/>
          </a:prstGeom>
          <a:noFill/>
          <a:ln w="9525">
            <a:noFill/>
            <a:miter lim="800000"/>
            <a:headEnd/>
            <a:tailEnd/>
          </a:ln>
        </p:spPr>
        <p:txBody>
          <a:bodyPr/>
          <a:lstStyle/>
          <a:p>
            <a:pPr marL="342900" indent="-342900" algn="l" defTabSz="762000" eaLnBrk="0" hangingPunct="0">
              <a:spcBef>
                <a:spcPct val="20000"/>
              </a:spcBef>
            </a:pPr>
            <a:r>
              <a:rPr lang="zh-CN" sz="3200" b="1">
                <a:solidFill>
                  <a:srgbClr val="000099"/>
                </a:solidFill>
                <a:latin typeface="楷体_GB2312" pitchFamily="49" charset="-122"/>
                <a:ea typeface="楷体_GB2312" pitchFamily="49" charset="-122"/>
              </a:rPr>
              <a:t>规范化的指数形式：</a:t>
            </a:r>
          </a:p>
          <a:p>
            <a:pPr marL="342900" indent="-342900" algn="l" defTabSz="762000" eaLnBrk="0" hangingPunct="0">
              <a:spcBef>
                <a:spcPct val="20000"/>
              </a:spcBef>
            </a:pPr>
            <a:r>
              <a:rPr lang="zh-CN" altLang="zh-CN" sz="3200">
                <a:solidFill>
                  <a:srgbClr val="000099"/>
                </a:solidFill>
                <a:latin typeface="楷体_GB2312" pitchFamily="49" charset="-122"/>
                <a:ea typeface="楷体_GB2312" pitchFamily="49" charset="-122"/>
              </a:rPr>
              <a:t>   </a:t>
            </a:r>
            <a:r>
              <a:rPr lang="zh-CN" sz="2800">
                <a:latin typeface="楷体_GB2312" pitchFamily="49" charset="-122"/>
                <a:ea typeface="楷体_GB2312" pitchFamily="49" charset="-122"/>
              </a:rPr>
              <a:t>在字母</a:t>
            </a:r>
            <a:r>
              <a:rPr lang="zh-CN" altLang="zh-CN" sz="2800">
                <a:latin typeface="楷体_GB2312" pitchFamily="49" charset="-122"/>
                <a:ea typeface="楷体_GB2312" pitchFamily="49" charset="-122"/>
              </a:rPr>
              <a:t>e</a:t>
            </a:r>
            <a:r>
              <a:rPr lang="zh-CN" sz="2800">
                <a:latin typeface="楷体_GB2312" pitchFamily="49" charset="-122"/>
                <a:ea typeface="楷体_GB2312" pitchFamily="49" charset="-122"/>
              </a:rPr>
              <a:t>（或</a:t>
            </a:r>
            <a:r>
              <a:rPr lang="zh-CN" altLang="zh-CN" sz="2800">
                <a:latin typeface="楷体_GB2312" pitchFamily="49" charset="-122"/>
                <a:ea typeface="楷体_GB2312" pitchFamily="49" charset="-122"/>
              </a:rPr>
              <a:t>E</a:t>
            </a:r>
            <a:r>
              <a:rPr lang="zh-CN" sz="2800">
                <a:latin typeface="楷体_GB2312" pitchFamily="49" charset="-122"/>
                <a:ea typeface="楷体_GB2312" pitchFamily="49" charset="-122"/>
              </a:rPr>
              <a:t>）之前的小数部分中，小数点左边</a:t>
            </a:r>
          </a:p>
          <a:p>
            <a:pPr marL="342900" indent="-342900" algn="l" defTabSz="762000" eaLnBrk="0" hangingPunct="0">
              <a:spcBef>
                <a:spcPct val="20000"/>
              </a:spcBef>
            </a:pPr>
            <a:r>
              <a:rPr lang="zh-CN" sz="2800">
                <a:latin typeface="楷体_GB2312" pitchFamily="49" charset="-122"/>
                <a:ea typeface="楷体_GB2312" pitchFamily="49" charset="-122"/>
              </a:rPr>
              <a:t>应有一位（且只能有一位）非零的数字</a:t>
            </a:r>
            <a:r>
              <a:rPr lang="zh-CN" altLang="zh-CN" sz="2800">
                <a:latin typeface="楷体_GB2312" pitchFamily="49" charset="-122"/>
                <a:ea typeface="楷体_GB2312" pitchFamily="49" charset="-122"/>
              </a:rPr>
              <a:t>.</a:t>
            </a:r>
          </a:p>
          <a:p>
            <a:pPr marL="342900" indent="-342900" algn="l" defTabSz="762000" eaLnBrk="0" hangingPunct="0">
              <a:spcBef>
                <a:spcPct val="20000"/>
              </a:spcBef>
            </a:pPr>
            <a:r>
              <a:rPr lang="zh-CN" altLang="zh-CN" b="1">
                <a:solidFill>
                  <a:srgbClr val="CC0000"/>
                </a:solidFill>
                <a:latin typeface="楷体_GB2312" pitchFamily="49" charset="-122"/>
                <a:ea typeface="楷体_GB2312" pitchFamily="49" charset="-122"/>
              </a:rPr>
              <a:t>  </a:t>
            </a:r>
            <a:r>
              <a:rPr lang="zh-CN" b="1">
                <a:solidFill>
                  <a:srgbClr val="CC0000"/>
                </a:solidFill>
                <a:latin typeface="楷体_GB2312" pitchFamily="49" charset="-122"/>
                <a:ea typeface="楷体_GB2312" pitchFamily="49" charset="-122"/>
              </a:rPr>
              <a:t>例如</a:t>
            </a:r>
            <a:r>
              <a:rPr lang="zh-CN" altLang="zh-CN" b="1">
                <a:solidFill>
                  <a:srgbClr val="CC0000"/>
                </a:solidFill>
                <a:latin typeface="楷体_GB2312" pitchFamily="49" charset="-122"/>
                <a:ea typeface="楷体_GB2312" pitchFamily="49" charset="-122"/>
              </a:rPr>
              <a:t>: </a:t>
            </a:r>
            <a:r>
              <a:rPr lang="zh-CN" altLang="zh-CN" sz="3200">
                <a:solidFill>
                  <a:srgbClr val="663300"/>
                </a:solidFill>
                <a:latin typeface="楷体_GB2312" pitchFamily="49" charset="-122"/>
                <a:ea typeface="楷体_GB2312" pitchFamily="49" charset="-122"/>
              </a:rPr>
              <a:t>123.456</a:t>
            </a:r>
            <a:r>
              <a:rPr lang="zh-CN" sz="3200">
                <a:solidFill>
                  <a:srgbClr val="663300"/>
                </a:solidFill>
                <a:latin typeface="楷体_GB2312" pitchFamily="49" charset="-122"/>
                <a:ea typeface="楷体_GB2312" pitchFamily="49" charset="-122"/>
              </a:rPr>
              <a:t>可以表示为：</a:t>
            </a:r>
          </a:p>
          <a:p>
            <a:pPr marL="342900" indent="-342900" algn="l" defTabSz="762000" eaLnBrk="0" hangingPunct="0">
              <a:spcBef>
                <a:spcPct val="20000"/>
              </a:spcBef>
            </a:pPr>
            <a:r>
              <a:rPr lang="zh-CN" altLang="zh-CN" sz="3200">
                <a:solidFill>
                  <a:srgbClr val="663300"/>
                </a:solidFill>
                <a:latin typeface="楷体_GB2312" pitchFamily="49" charset="-122"/>
                <a:ea typeface="楷体_GB2312" pitchFamily="49" charset="-122"/>
              </a:rPr>
              <a:t>   123.456e0,  12.3456e1,   1.23456e2, 0.123456e3,  0.0123456e4, 0.00123456e</a:t>
            </a:r>
          </a:p>
          <a:p>
            <a:pPr marL="342900" indent="-342900" algn="l" defTabSz="762000" eaLnBrk="0" hangingPunct="0">
              <a:spcBef>
                <a:spcPct val="20000"/>
              </a:spcBef>
            </a:pPr>
            <a:r>
              <a:rPr lang="zh-CN" altLang="zh-CN" sz="3200">
                <a:solidFill>
                  <a:srgbClr val="663300"/>
                </a:solidFill>
                <a:latin typeface="楷体_GB2312" pitchFamily="49" charset="-122"/>
                <a:ea typeface="楷体_GB2312" pitchFamily="49" charset="-122"/>
              </a:rPr>
              <a:t>  </a:t>
            </a:r>
            <a:r>
              <a:rPr lang="zh-CN" sz="3200">
                <a:solidFill>
                  <a:srgbClr val="663300"/>
                </a:solidFill>
                <a:latin typeface="楷体_GB2312" pitchFamily="49" charset="-122"/>
                <a:ea typeface="楷体_GB2312" pitchFamily="49" charset="-122"/>
              </a:rPr>
              <a:t>其中的</a:t>
            </a:r>
            <a:r>
              <a:rPr lang="zh-CN" altLang="zh-CN" sz="3200" b="1" u="sng">
                <a:solidFill>
                  <a:srgbClr val="008000"/>
                </a:solidFill>
                <a:latin typeface="楷体_GB2312" pitchFamily="49" charset="-122"/>
                <a:ea typeface="楷体_GB2312" pitchFamily="49" charset="-122"/>
              </a:rPr>
              <a:t>1.23456e3</a:t>
            </a:r>
            <a:r>
              <a:rPr lang="zh-CN" sz="3200">
                <a:solidFill>
                  <a:srgbClr val="663300"/>
                </a:solidFill>
                <a:latin typeface="楷体_GB2312" pitchFamily="49" charset="-122"/>
                <a:ea typeface="楷体_GB2312" pitchFamily="49" charset="-122"/>
              </a:rPr>
              <a:t>称为</a:t>
            </a:r>
            <a:r>
              <a:rPr lang="zh-CN" sz="3200">
                <a:solidFill>
                  <a:srgbClr val="663300"/>
                </a:solidFill>
                <a:ea typeface="楷体_GB2312" pitchFamily="49" charset="-122"/>
              </a:rPr>
              <a:t>“</a:t>
            </a:r>
            <a:r>
              <a:rPr lang="zh-CN" sz="3200">
                <a:solidFill>
                  <a:srgbClr val="663300"/>
                </a:solidFill>
                <a:latin typeface="楷体_GB2312" pitchFamily="49" charset="-122"/>
                <a:ea typeface="楷体_GB2312" pitchFamily="49" charset="-122"/>
              </a:rPr>
              <a:t>规范化的指数形式</a:t>
            </a:r>
            <a:r>
              <a:rPr lang="zh-CN" sz="3200">
                <a:solidFill>
                  <a:srgbClr val="663300"/>
                </a:solidFill>
                <a:ea typeface="楷体_GB2312" pitchFamily="49" charset="-122"/>
              </a:rPr>
              <a:t>”</a:t>
            </a:r>
            <a:r>
              <a:rPr lang="zh-CN" sz="3200">
                <a:solidFill>
                  <a:srgbClr val="663300"/>
                </a:solidFill>
                <a:latin typeface="楷体_GB2312" pitchFamily="49" charset="-122"/>
                <a:ea typeface="楷体_GB2312" pitchFamily="49" charset="-122"/>
              </a:rPr>
              <a:t>。</a:t>
            </a:r>
          </a:p>
        </p:txBody>
      </p:sp>
    </p:spTree>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9811"/>
                                        </p:tgtEl>
                                        <p:attrNameLst>
                                          <p:attrName>style.visibility</p:attrName>
                                        </p:attrNameLst>
                                      </p:cBhvr>
                                      <p:to>
                                        <p:strVal val="visible"/>
                                      </p:to>
                                    </p:set>
                                    <p:animEffect transition="in" filter="wipe(left)">
                                      <p:cBhvr>
                                        <p:cTn id="7" dur="1000"/>
                                        <p:tgtEl>
                                          <p:spTgt spid="1198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1"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4925" y="3213100"/>
            <a:ext cx="9178925" cy="2736850"/>
            <a:chOff x="0" y="0"/>
            <a:chExt cx="5782" cy="1724"/>
          </a:xfrm>
        </p:grpSpPr>
        <p:sp>
          <p:nvSpPr>
            <p:cNvPr id="152582" name="Rectangle 3"/>
            <p:cNvSpPr>
              <a:spLocks noChangeArrowheads="1"/>
            </p:cNvSpPr>
            <p:nvPr/>
          </p:nvSpPr>
          <p:spPr bwMode="auto">
            <a:xfrm flipV="1">
              <a:off x="0" y="0"/>
              <a:ext cx="5760" cy="55"/>
            </a:xfrm>
            <a:prstGeom prst="rect">
              <a:avLst/>
            </a:prstGeom>
            <a:gradFill rotWithShape="0">
              <a:gsLst>
                <a:gs pos="0">
                  <a:srgbClr val="000076"/>
                </a:gs>
                <a:gs pos="100000">
                  <a:srgbClr val="0000FF"/>
                </a:gs>
              </a:gsLst>
              <a:path path="shape">
                <a:fillToRect l="50000" t="50000" r="50000" b="50000"/>
              </a:path>
            </a:gradFill>
            <a:ln w="9525">
              <a:solidFill>
                <a:schemeClr val="tx1"/>
              </a:solidFill>
              <a:miter lim="800000"/>
              <a:headEnd/>
              <a:tailEnd/>
            </a:ln>
          </p:spPr>
          <p:txBody>
            <a:bodyPr wrap="none" anchor="ctr"/>
            <a:lstStyle/>
            <a:p>
              <a:endParaRPr lang="zh-CN" altLang="en-US"/>
            </a:p>
          </p:txBody>
        </p:sp>
        <p:sp>
          <p:nvSpPr>
            <p:cNvPr id="152583" name="Line 4"/>
            <p:cNvSpPr>
              <a:spLocks noChangeShapeType="1"/>
            </p:cNvSpPr>
            <p:nvPr/>
          </p:nvSpPr>
          <p:spPr bwMode="auto">
            <a:xfrm>
              <a:off x="0" y="1316"/>
              <a:ext cx="5760" cy="0"/>
            </a:xfrm>
            <a:prstGeom prst="line">
              <a:avLst/>
            </a:prstGeom>
            <a:noFill/>
            <a:ln w="9525">
              <a:solidFill>
                <a:schemeClr val="tx1"/>
              </a:solidFill>
              <a:round/>
              <a:headEnd/>
              <a:tailEnd/>
            </a:ln>
          </p:spPr>
          <p:txBody>
            <a:bodyPr wrap="none" anchor="ctr"/>
            <a:lstStyle/>
            <a:p>
              <a:endParaRPr lang="zh-CN" altLang="en-US"/>
            </a:p>
          </p:txBody>
        </p:sp>
        <p:sp>
          <p:nvSpPr>
            <p:cNvPr id="152584" name="Line 5"/>
            <p:cNvSpPr>
              <a:spLocks noChangeShapeType="1"/>
            </p:cNvSpPr>
            <p:nvPr/>
          </p:nvSpPr>
          <p:spPr bwMode="auto">
            <a:xfrm>
              <a:off x="0" y="862"/>
              <a:ext cx="5760" cy="0"/>
            </a:xfrm>
            <a:prstGeom prst="line">
              <a:avLst/>
            </a:prstGeom>
            <a:noFill/>
            <a:ln w="9525">
              <a:solidFill>
                <a:schemeClr val="tx1"/>
              </a:solidFill>
              <a:round/>
              <a:headEnd/>
              <a:tailEnd/>
            </a:ln>
          </p:spPr>
          <p:txBody>
            <a:bodyPr wrap="none" anchor="ctr"/>
            <a:lstStyle/>
            <a:p>
              <a:endParaRPr lang="zh-CN" altLang="en-US"/>
            </a:p>
          </p:txBody>
        </p:sp>
        <p:sp>
          <p:nvSpPr>
            <p:cNvPr id="152585" name="Line 6"/>
            <p:cNvSpPr>
              <a:spLocks noChangeShapeType="1"/>
            </p:cNvSpPr>
            <p:nvPr/>
          </p:nvSpPr>
          <p:spPr bwMode="auto">
            <a:xfrm>
              <a:off x="22" y="440"/>
              <a:ext cx="5760" cy="0"/>
            </a:xfrm>
            <a:prstGeom prst="line">
              <a:avLst/>
            </a:prstGeom>
            <a:noFill/>
            <a:ln w="9525">
              <a:solidFill>
                <a:schemeClr val="tx1"/>
              </a:solidFill>
              <a:round/>
              <a:headEnd/>
              <a:tailEnd/>
            </a:ln>
          </p:spPr>
          <p:txBody>
            <a:bodyPr wrap="none" anchor="ctr"/>
            <a:lstStyle/>
            <a:p>
              <a:endParaRPr lang="zh-CN" altLang="en-US"/>
            </a:p>
          </p:txBody>
        </p:sp>
        <p:sp>
          <p:nvSpPr>
            <p:cNvPr id="152586" name="Line 7"/>
            <p:cNvSpPr>
              <a:spLocks noChangeShapeType="1"/>
            </p:cNvSpPr>
            <p:nvPr/>
          </p:nvSpPr>
          <p:spPr bwMode="auto">
            <a:xfrm>
              <a:off x="1338" y="55"/>
              <a:ext cx="0" cy="1669"/>
            </a:xfrm>
            <a:prstGeom prst="line">
              <a:avLst/>
            </a:prstGeom>
            <a:noFill/>
            <a:ln w="9525">
              <a:solidFill>
                <a:schemeClr val="tx1"/>
              </a:solidFill>
              <a:round/>
              <a:headEnd/>
              <a:tailEnd/>
            </a:ln>
          </p:spPr>
          <p:txBody>
            <a:bodyPr wrap="none" anchor="ctr"/>
            <a:lstStyle/>
            <a:p>
              <a:endParaRPr lang="zh-CN" altLang="en-US"/>
            </a:p>
          </p:txBody>
        </p:sp>
        <p:sp>
          <p:nvSpPr>
            <p:cNvPr id="152587" name="Line 8"/>
            <p:cNvSpPr>
              <a:spLocks noChangeShapeType="1"/>
            </p:cNvSpPr>
            <p:nvPr/>
          </p:nvSpPr>
          <p:spPr bwMode="auto">
            <a:xfrm>
              <a:off x="2290" y="55"/>
              <a:ext cx="0" cy="1669"/>
            </a:xfrm>
            <a:prstGeom prst="line">
              <a:avLst/>
            </a:prstGeom>
            <a:noFill/>
            <a:ln w="9525">
              <a:solidFill>
                <a:schemeClr val="tx1"/>
              </a:solidFill>
              <a:round/>
              <a:headEnd/>
              <a:tailEnd/>
            </a:ln>
          </p:spPr>
          <p:txBody>
            <a:bodyPr wrap="none" anchor="ctr"/>
            <a:lstStyle/>
            <a:p>
              <a:endParaRPr lang="zh-CN" altLang="en-US"/>
            </a:p>
          </p:txBody>
        </p:sp>
        <p:sp>
          <p:nvSpPr>
            <p:cNvPr id="152588" name="Line 9"/>
            <p:cNvSpPr>
              <a:spLocks noChangeShapeType="1"/>
            </p:cNvSpPr>
            <p:nvPr/>
          </p:nvSpPr>
          <p:spPr bwMode="auto">
            <a:xfrm>
              <a:off x="4494" y="55"/>
              <a:ext cx="0" cy="1264"/>
            </a:xfrm>
            <a:prstGeom prst="line">
              <a:avLst/>
            </a:prstGeom>
            <a:noFill/>
            <a:ln w="9525">
              <a:solidFill>
                <a:schemeClr val="tx1"/>
              </a:solidFill>
              <a:round/>
              <a:headEnd/>
              <a:tailEnd/>
            </a:ln>
          </p:spPr>
          <p:txBody>
            <a:bodyPr wrap="none" anchor="ctr"/>
            <a:lstStyle/>
            <a:p>
              <a:endParaRPr lang="zh-CN" altLang="en-US"/>
            </a:p>
          </p:txBody>
        </p:sp>
        <p:sp>
          <p:nvSpPr>
            <p:cNvPr id="121866" name="Rectangle 10"/>
            <p:cNvSpPr>
              <a:spLocks noChangeArrowheads="1"/>
            </p:cNvSpPr>
            <p:nvPr/>
          </p:nvSpPr>
          <p:spPr bwMode="auto">
            <a:xfrm>
              <a:off x="0" y="91"/>
              <a:ext cx="5616" cy="1384"/>
            </a:xfrm>
            <a:prstGeom prst="rect">
              <a:avLst/>
            </a:prstGeom>
            <a:noFill/>
            <a:ln w="9525">
              <a:noFill/>
              <a:miter lim="800000"/>
              <a:headEnd/>
              <a:tailEnd/>
            </a:ln>
            <a:effectLst/>
          </p:spPr>
          <p:txBody>
            <a:bodyPr lIns="92075" tIns="46038" rIns="92075" bIns="46038"/>
            <a:lstStyle/>
            <a:p>
              <a:pPr algn="l" eaLnBrk="0" hangingPunct="0">
                <a:lnSpc>
                  <a:spcPct val="120000"/>
                </a:lnSpc>
                <a:spcBef>
                  <a:spcPct val="20000"/>
                </a:spcBef>
                <a:defRPr/>
              </a:pPr>
              <a:r>
                <a:rPr lang="zh-CN" altLang="en-US" sz="2800">
                  <a:solidFill>
                    <a:schemeClr val="accent2"/>
                  </a:solidFill>
                  <a:effectLst>
                    <a:outerShdw blurRad="38100" dist="38100" dir="2700000" algn="tl">
                      <a:srgbClr val="C0C0C0"/>
                    </a:outerShdw>
                  </a:effectLst>
                  <a:latin typeface="宋体" pitchFamily="2" charset="-122"/>
                </a:rPr>
                <a:t>类型          位数     数的范围          有效数字</a:t>
              </a:r>
            </a:p>
            <a:p>
              <a:pPr algn="l" eaLnBrk="0" hangingPunct="0">
                <a:lnSpc>
                  <a:spcPct val="120000"/>
                </a:lnSpc>
                <a:spcBef>
                  <a:spcPct val="20000"/>
                </a:spcBef>
                <a:defRPr/>
              </a:pPr>
              <a:r>
                <a:rPr lang="en-US" sz="2800">
                  <a:solidFill>
                    <a:schemeClr val="accent2"/>
                  </a:solidFill>
                  <a:effectLst>
                    <a:outerShdw blurRad="38100" dist="38100" dir="2700000" algn="tl">
                      <a:srgbClr val="C0C0C0"/>
                    </a:outerShdw>
                  </a:effectLst>
                  <a:latin typeface="宋体" pitchFamily="2" charset="-122"/>
                </a:rPr>
                <a:t>float     </a:t>
              </a:r>
              <a:r>
                <a:rPr lang="zh-CN" altLang="en-US" sz="2800">
                  <a:solidFill>
                    <a:schemeClr val="accent2"/>
                  </a:solidFill>
                  <a:effectLst>
                    <a:outerShdw blurRad="38100" dist="38100" dir="2700000" algn="tl">
                      <a:srgbClr val="C0C0C0"/>
                    </a:outerShdw>
                  </a:effectLst>
                  <a:latin typeface="宋体" pitchFamily="2" charset="-122"/>
                </a:rPr>
                <a:t>    32         10</a:t>
              </a:r>
              <a:r>
                <a:rPr lang="zh-CN" altLang="en-US" sz="2800" baseline="30000">
                  <a:solidFill>
                    <a:schemeClr val="accent2"/>
                  </a:solidFill>
                  <a:effectLst>
                    <a:outerShdw blurRad="38100" dist="38100" dir="2700000" algn="tl">
                      <a:srgbClr val="C0C0C0"/>
                    </a:outerShdw>
                  </a:effectLst>
                  <a:latin typeface="宋体" pitchFamily="2" charset="-122"/>
                </a:rPr>
                <a:t>-37 </a:t>
              </a:r>
              <a:r>
                <a:rPr lang="zh-CN" altLang="en-US" sz="2800">
                  <a:solidFill>
                    <a:schemeClr val="accent2"/>
                  </a:solidFill>
                  <a:effectLst>
                    <a:outerShdw blurRad="38100" dist="38100" dir="2700000" algn="tl">
                      <a:srgbClr val="C0C0C0"/>
                    </a:outerShdw>
                  </a:effectLst>
                </a:rPr>
                <a:t>~ </a:t>
              </a:r>
              <a:r>
                <a:rPr lang="zh-CN" altLang="en-US" sz="2800">
                  <a:solidFill>
                    <a:schemeClr val="accent2"/>
                  </a:solidFill>
                  <a:effectLst>
                    <a:outerShdw blurRad="38100" dist="38100" dir="2700000" algn="tl">
                      <a:srgbClr val="C0C0C0"/>
                    </a:outerShdw>
                  </a:effectLst>
                  <a:latin typeface="宋体" pitchFamily="2" charset="-122"/>
                </a:rPr>
                <a:t>10</a:t>
              </a:r>
              <a:r>
                <a:rPr lang="zh-CN" altLang="en-US" sz="2800" baseline="30000">
                  <a:solidFill>
                    <a:schemeClr val="accent2"/>
                  </a:solidFill>
                  <a:effectLst>
                    <a:outerShdw blurRad="38100" dist="38100" dir="2700000" algn="tl">
                      <a:srgbClr val="C0C0C0"/>
                    </a:outerShdw>
                  </a:effectLst>
                  <a:latin typeface="宋体" pitchFamily="2" charset="-122"/>
                </a:rPr>
                <a:t>38           </a:t>
              </a:r>
              <a:r>
                <a:rPr lang="zh-CN" altLang="en-US" sz="2800">
                  <a:solidFill>
                    <a:schemeClr val="accent2"/>
                  </a:solidFill>
                  <a:effectLst>
                    <a:outerShdw blurRad="38100" dist="38100" dir="2700000" algn="tl">
                      <a:srgbClr val="C0C0C0"/>
                    </a:outerShdw>
                  </a:effectLst>
                  <a:latin typeface="宋体" pitchFamily="2" charset="-122"/>
                </a:rPr>
                <a:t>6</a:t>
              </a:r>
              <a:r>
                <a:rPr lang="zh-CN" altLang="en-US" sz="2800">
                  <a:solidFill>
                    <a:schemeClr val="accent2"/>
                  </a:solidFill>
                  <a:effectLst>
                    <a:outerShdw blurRad="38100" dist="38100" dir="2700000" algn="tl">
                      <a:srgbClr val="C0C0C0"/>
                    </a:outerShdw>
                  </a:effectLst>
                </a:rPr>
                <a:t>~</a:t>
              </a:r>
              <a:r>
                <a:rPr lang="zh-CN" altLang="en-US" sz="2800">
                  <a:solidFill>
                    <a:schemeClr val="accent2"/>
                  </a:solidFill>
                  <a:effectLst>
                    <a:outerShdw blurRad="38100" dist="38100" dir="2700000" algn="tl">
                      <a:srgbClr val="C0C0C0"/>
                    </a:outerShdw>
                  </a:effectLst>
                  <a:latin typeface="宋体" pitchFamily="2" charset="-122"/>
                </a:rPr>
                <a:t>7 位</a:t>
              </a:r>
            </a:p>
            <a:p>
              <a:pPr algn="l" eaLnBrk="0" hangingPunct="0">
                <a:lnSpc>
                  <a:spcPct val="120000"/>
                </a:lnSpc>
                <a:spcBef>
                  <a:spcPct val="20000"/>
                </a:spcBef>
                <a:defRPr/>
              </a:pPr>
              <a:r>
                <a:rPr lang="en-US" sz="2800">
                  <a:solidFill>
                    <a:schemeClr val="accent2"/>
                  </a:solidFill>
                  <a:effectLst>
                    <a:outerShdw blurRad="38100" dist="38100" dir="2700000" algn="tl">
                      <a:srgbClr val="C0C0C0"/>
                    </a:outerShdw>
                  </a:effectLst>
                  <a:latin typeface="宋体" pitchFamily="2" charset="-122"/>
                </a:rPr>
                <a:t>double</a:t>
              </a:r>
              <a:r>
                <a:rPr lang="zh-CN" altLang="en-US" sz="2800">
                  <a:solidFill>
                    <a:schemeClr val="accent2"/>
                  </a:solidFill>
                  <a:effectLst>
                    <a:outerShdw blurRad="38100" dist="38100" dir="2700000" algn="tl">
                      <a:srgbClr val="C0C0C0"/>
                    </a:outerShdw>
                  </a:effectLst>
                  <a:latin typeface="宋体" pitchFamily="2" charset="-122"/>
                </a:rPr>
                <a:t>型      64         10</a:t>
              </a:r>
              <a:r>
                <a:rPr lang="zh-CN" altLang="en-US" sz="2800" baseline="30000">
                  <a:solidFill>
                    <a:schemeClr val="accent2"/>
                  </a:solidFill>
                  <a:effectLst>
                    <a:outerShdw blurRad="38100" dist="38100" dir="2700000" algn="tl">
                      <a:srgbClr val="C0C0C0"/>
                    </a:outerShdw>
                  </a:effectLst>
                  <a:latin typeface="宋体" pitchFamily="2" charset="-122"/>
                </a:rPr>
                <a:t>-307</a:t>
              </a:r>
              <a:r>
                <a:rPr lang="zh-CN" altLang="en-US" sz="2800">
                  <a:solidFill>
                    <a:schemeClr val="accent2"/>
                  </a:solidFill>
                  <a:effectLst>
                    <a:outerShdw blurRad="38100" dist="38100" dir="2700000" algn="tl">
                      <a:srgbClr val="C0C0C0"/>
                    </a:outerShdw>
                  </a:effectLst>
                </a:rPr>
                <a:t>~</a:t>
              </a:r>
              <a:r>
                <a:rPr lang="zh-CN" altLang="en-US" sz="2800">
                  <a:solidFill>
                    <a:schemeClr val="accent2"/>
                  </a:solidFill>
                  <a:effectLst>
                    <a:outerShdw blurRad="38100" dist="38100" dir="2700000" algn="tl">
                      <a:srgbClr val="C0C0C0"/>
                    </a:outerShdw>
                  </a:effectLst>
                  <a:latin typeface="宋体" pitchFamily="2" charset="-122"/>
                </a:rPr>
                <a:t>10</a:t>
              </a:r>
              <a:r>
                <a:rPr lang="zh-CN" altLang="en-US" sz="2800" baseline="30000">
                  <a:solidFill>
                    <a:schemeClr val="accent2"/>
                  </a:solidFill>
                  <a:effectLst>
                    <a:outerShdw blurRad="38100" dist="38100" dir="2700000" algn="tl">
                      <a:srgbClr val="C0C0C0"/>
                    </a:outerShdw>
                  </a:effectLst>
                  <a:latin typeface="宋体" pitchFamily="2" charset="-122"/>
                </a:rPr>
                <a:t>308</a:t>
              </a:r>
              <a:r>
                <a:rPr lang="zh-CN" altLang="en-US" sz="2800">
                  <a:solidFill>
                    <a:schemeClr val="accent2"/>
                  </a:solidFill>
                  <a:effectLst>
                    <a:outerShdw blurRad="38100" dist="38100" dir="2700000" algn="tl">
                      <a:srgbClr val="C0C0C0"/>
                    </a:outerShdw>
                  </a:effectLst>
                  <a:latin typeface="宋体" pitchFamily="2" charset="-122"/>
                </a:rPr>
                <a:t>       15</a:t>
              </a:r>
              <a:r>
                <a:rPr lang="zh-CN" altLang="en-US" sz="2800">
                  <a:solidFill>
                    <a:schemeClr val="accent2"/>
                  </a:solidFill>
                  <a:effectLst>
                    <a:outerShdw blurRad="38100" dist="38100" dir="2700000" algn="tl">
                      <a:srgbClr val="C0C0C0"/>
                    </a:outerShdw>
                  </a:effectLst>
                </a:rPr>
                <a:t>~</a:t>
              </a:r>
              <a:r>
                <a:rPr lang="zh-CN" altLang="en-US" sz="2800">
                  <a:solidFill>
                    <a:schemeClr val="accent2"/>
                  </a:solidFill>
                  <a:effectLst>
                    <a:outerShdw blurRad="38100" dist="38100" dir="2700000" algn="tl">
                      <a:srgbClr val="C0C0C0"/>
                    </a:outerShdw>
                  </a:effectLst>
                  <a:latin typeface="宋体" pitchFamily="2" charset="-122"/>
                </a:rPr>
                <a:t>16位</a:t>
              </a:r>
            </a:p>
            <a:p>
              <a:pPr algn="l" eaLnBrk="0" hangingPunct="0">
                <a:lnSpc>
                  <a:spcPct val="120000"/>
                </a:lnSpc>
                <a:spcBef>
                  <a:spcPct val="20000"/>
                </a:spcBef>
                <a:defRPr/>
              </a:pPr>
              <a:r>
                <a:rPr lang="zh-CN" altLang="en-US" sz="2800">
                  <a:solidFill>
                    <a:schemeClr val="accent2"/>
                  </a:solidFill>
                  <a:effectLst>
                    <a:outerShdw blurRad="38100" dist="38100" dir="2700000" algn="tl">
                      <a:srgbClr val="C0C0C0"/>
                    </a:outerShdw>
                  </a:effectLst>
                  <a:latin typeface="宋体" pitchFamily="2" charset="-122"/>
                </a:rPr>
                <a:t>long double   128        10</a:t>
              </a:r>
              <a:r>
                <a:rPr lang="zh-CN" altLang="en-US" sz="2800" baseline="30000">
                  <a:solidFill>
                    <a:schemeClr val="accent2"/>
                  </a:solidFill>
                  <a:effectLst>
                    <a:outerShdw blurRad="38100" dist="38100" dir="2700000" algn="tl">
                      <a:srgbClr val="C0C0C0"/>
                    </a:outerShdw>
                  </a:effectLst>
                  <a:latin typeface="宋体" pitchFamily="2" charset="-122"/>
                </a:rPr>
                <a:t>-4931</a:t>
              </a:r>
              <a:r>
                <a:rPr lang="zh-CN" altLang="en-US" sz="2800">
                  <a:solidFill>
                    <a:schemeClr val="accent2"/>
                  </a:solidFill>
                  <a:effectLst>
                    <a:outerShdw blurRad="38100" dist="38100" dir="2700000" algn="tl">
                      <a:srgbClr val="C0C0C0"/>
                    </a:outerShdw>
                  </a:effectLst>
                </a:rPr>
                <a:t>~</a:t>
              </a:r>
              <a:r>
                <a:rPr lang="zh-CN" altLang="en-US" sz="2800">
                  <a:solidFill>
                    <a:schemeClr val="accent2"/>
                  </a:solidFill>
                  <a:effectLst>
                    <a:outerShdw blurRad="38100" dist="38100" dir="2700000" algn="tl">
                      <a:srgbClr val="C0C0C0"/>
                    </a:outerShdw>
                  </a:effectLst>
                  <a:latin typeface="宋体" pitchFamily="2" charset="-122"/>
                </a:rPr>
                <a:t>10</a:t>
              </a:r>
              <a:r>
                <a:rPr lang="zh-CN" altLang="en-US" sz="2800" baseline="30000">
                  <a:solidFill>
                    <a:schemeClr val="accent2"/>
                  </a:solidFill>
                  <a:effectLst>
                    <a:outerShdw blurRad="38100" dist="38100" dir="2700000" algn="tl">
                      <a:srgbClr val="C0C0C0"/>
                    </a:outerShdw>
                  </a:effectLst>
                  <a:latin typeface="宋体" pitchFamily="2" charset="-122"/>
                </a:rPr>
                <a:t>4932        </a:t>
              </a:r>
              <a:r>
                <a:rPr lang="zh-CN" altLang="en-US" sz="2800">
                  <a:solidFill>
                    <a:schemeClr val="accent2"/>
                  </a:solidFill>
                  <a:effectLst>
                    <a:outerShdw blurRad="38100" dist="38100" dir="2700000" algn="tl">
                      <a:srgbClr val="C0C0C0"/>
                    </a:outerShdw>
                  </a:effectLst>
                  <a:latin typeface="宋体" pitchFamily="2" charset="-122"/>
                </a:rPr>
                <a:t>18</a:t>
              </a:r>
              <a:r>
                <a:rPr lang="zh-CN" altLang="en-US" sz="2800">
                  <a:solidFill>
                    <a:schemeClr val="accent2"/>
                  </a:solidFill>
                  <a:effectLst>
                    <a:outerShdw blurRad="38100" dist="38100" dir="2700000" algn="tl">
                      <a:srgbClr val="C0C0C0"/>
                    </a:outerShdw>
                  </a:effectLst>
                </a:rPr>
                <a:t>~</a:t>
              </a:r>
              <a:r>
                <a:rPr lang="zh-CN" altLang="en-US" sz="2800">
                  <a:solidFill>
                    <a:schemeClr val="accent2"/>
                  </a:solidFill>
                  <a:effectLst>
                    <a:outerShdw blurRad="38100" dist="38100" dir="2700000" algn="tl">
                      <a:srgbClr val="C0C0C0"/>
                    </a:outerShdw>
                  </a:effectLst>
                  <a:latin typeface="宋体" pitchFamily="2" charset="-122"/>
                </a:rPr>
                <a:t>19位</a:t>
              </a:r>
            </a:p>
          </p:txBody>
        </p:sp>
        <p:sp>
          <p:nvSpPr>
            <p:cNvPr id="152590" name="Line 11"/>
            <p:cNvSpPr>
              <a:spLocks noChangeShapeType="1"/>
            </p:cNvSpPr>
            <p:nvPr/>
          </p:nvSpPr>
          <p:spPr bwMode="auto">
            <a:xfrm>
              <a:off x="0" y="1316"/>
              <a:ext cx="5760" cy="0"/>
            </a:xfrm>
            <a:prstGeom prst="line">
              <a:avLst/>
            </a:prstGeom>
            <a:noFill/>
            <a:ln w="9525">
              <a:solidFill>
                <a:schemeClr val="tx1"/>
              </a:solidFill>
              <a:round/>
              <a:headEnd/>
              <a:tailEnd/>
            </a:ln>
          </p:spPr>
          <p:txBody>
            <a:bodyPr wrap="none" anchor="ctr"/>
            <a:lstStyle/>
            <a:p>
              <a:endParaRPr lang="zh-CN" altLang="en-US"/>
            </a:p>
          </p:txBody>
        </p:sp>
        <p:sp>
          <p:nvSpPr>
            <p:cNvPr id="152591" name="Line 12"/>
            <p:cNvSpPr>
              <a:spLocks noChangeShapeType="1"/>
            </p:cNvSpPr>
            <p:nvPr/>
          </p:nvSpPr>
          <p:spPr bwMode="auto">
            <a:xfrm>
              <a:off x="22" y="1724"/>
              <a:ext cx="5760" cy="0"/>
            </a:xfrm>
            <a:prstGeom prst="line">
              <a:avLst/>
            </a:prstGeom>
            <a:noFill/>
            <a:ln w="9525">
              <a:solidFill>
                <a:schemeClr val="tx1"/>
              </a:solidFill>
              <a:round/>
              <a:headEnd/>
              <a:tailEnd/>
            </a:ln>
          </p:spPr>
          <p:txBody>
            <a:bodyPr wrap="none" anchor="ctr"/>
            <a:lstStyle/>
            <a:p>
              <a:endParaRPr lang="zh-CN" altLang="en-US"/>
            </a:p>
          </p:txBody>
        </p:sp>
        <p:sp>
          <p:nvSpPr>
            <p:cNvPr id="152592" name="Line 13"/>
            <p:cNvSpPr>
              <a:spLocks noChangeShapeType="1"/>
            </p:cNvSpPr>
            <p:nvPr/>
          </p:nvSpPr>
          <p:spPr bwMode="auto">
            <a:xfrm>
              <a:off x="4486" y="1316"/>
              <a:ext cx="0" cy="408"/>
            </a:xfrm>
            <a:prstGeom prst="line">
              <a:avLst/>
            </a:prstGeom>
            <a:noFill/>
            <a:ln w="12700">
              <a:solidFill>
                <a:schemeClr val="tx1"/>
              </a:solidFill>
              <a:round/>
              <a:headEnd/>
              <a:tailEnd/>
            </a:ln>
          </p:spPr>
          <p:txBody>
            <a:bodyPr wrap="none" anchor="ctr"/>
            <a:lstStyle/>
            <a:p>
              <a:endParaRPr lang="zh-CN" altLang="en-US"/>
            </a:p>
          </p:txBody>
        </p:sp>
      </p:grpSp>
      <p:sp>
        <p:nvSpPr>
          <p:cNvPr id="121870" name="Rectangle 14"/>
          <p:cNvSpPr>
            <a:spLocks noGrp="1" noChangeArrowheads="1"/>
          </p:cNvSpPr>
          <p:nvPr>
            <p:ph type="title"/>
          </p:nvPr>
        </p:nvSpPr>
        <p:spPr bwMode="auto">
          <a:xfrm>
            <a:off x="0" y="404813"/>
            <a:ext cx="9144000" cy="739775"/>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defRPr/>
            </a:pPr>
            <a:r>
              <a:rPr lang="zh-CN" altLang="zh-CN" sz="4000" smtClean="0"/>
              <a:t> </a:t>
            </a:r>
            <a:r>
              <a:rPr lang="zh-CN" altLang="zh-CN" sz="4000" smtClean="0">
                <a:solidFill>
                  <a:schemeClr val="tx2"/>
                </a:solidFill>
              </a:rPr>
              <a:t> </a:t>
            </a:r>
            <a:r>
              <a:rPr lang="zh-CN" altLang="zh-CN" sz="3600" smtClean="0">
                <a:solidFill>
                  <a:schemeClr val="tx2"/>
                </a:solidFill>
              </a:rPr>
              <a:t>3.4 </a:t>
            </a:r>
            <a:r>
              <a:rPr lang="zh-CN" sz="3600" smtClean="0">
                <a:solidFill>
                  <a:schemeClr val="tx2"/>
                </a:solidFill>
              </a:rPr>
              <a:t>浮点型数据</a:t>
            </a:r>
          </a:p>
        </p:txBody>
      </p:sp>
      <p:sp>
        <p:nvSpPr>
          <p:cNvPr id="121871" name="Rectangle 15"/>
          <p:cNvSpPr>
            <a:spLocks noChangeArrowheads="1"/>
          </p:cNvSpPr>
          <p:nvPr/>
        </p:nvSpPr>
        <p:spPr bwMode="auto">
          <a:xfrm>
            <a:off x="323850" y="1196975"/>
            <a:ext cx="8497888" cy="3671888"/>
          </a:xfrm>
          <a:prstGeom prst="rect">
            <a:avLst/>
          </a:prstGeom>
          <a:noFill/>
          <a:ln w="9525">
            <a:noFill/>
            <a:miter lim="800000"/>
            <a:headEnd/>
            <a:tailEnd/>
          </a:ln>
        </p:spPr>
        <p:txBody>
          <a:bodyPr/>
          <a:lstStyle/>
          <a:p>
            <a:pPr marL="342900" indent="-342900" algn="l" defTabSz="762000" eaLnBrk="0" hangingPunct="0">
              <a:spcBef>
                <a:spcPct val="20000"/>
              </a:spcBef>
            </a:pPr>
            <a:r>
              <a:rPr lang="zh-CN" altLang="zh-CN" sz="3200" b="1">
                <a:solidFill>
                  <a:srgbClr val="000099"/>
                </a:solidFill>
                <a:latin typeface="楷体_GB2312" pitchFamily="49" charset="-122"/>
                <a:ea typeface="楷体_GB2312" pitchFamily="49" charset="-122"/>
              </a:rPr>
              <a:t>(2) </a:t>
            </a:r>
            <a:r>
              <a:rPr lang="zh-CN" sz="3200" b="1">
                <a:solidFill>
                  <a:srgbClr val="000099"/>
                </a:solidFill>
                <a:latin typeface="楷体_GB2312" pitchFamily="49" charset="-122"/>
                <a:ea typeface="楷体_GB2312" pitchFamily="49" charset="-122"/>
              </a:rPr>
              <a:t>浮点型变量的分类</a:t>
            </a:r>
          </a:p>
          <a:p>
            <a:pPr marL="342900" indent="-342900" algn="l" defTabSz="762000" eaLnBrk="0" hangingPunct="0">
              <a:spcBef>
                <a:spcPct val="20000"/>
              </a:spcBef>
            </a:pPr>
            <a:r>
              <a:rPr lang="zh-CN" altLang="zh-CN" sz="2800">
                <a:solidFill>
                  <a:srgbClr val="663300"/>
                </a:solidFill>
                <a:latin typeface="楷体_GB2312" pitchFamily="49" charset="-122"/>
                <a:ea typeface="楷体_GB2312" pitchFamily="49" charset="-122"/>
              </a:rPr>
              <a:t>      </a:t>
            </a:r>
            <a:r>
              <a:rPr lang="zh-CN" sz="2800">
                <a:solidFill>
                  <a:srgbClr val="663300"/>
                </a:solidFill>
                <a:latin typeface="楷体_GB2312" pitchFamily="49" charset="-122"/>
                <a:ea typeface="楷体_GB2312" pitchFamily="49" charset="-122"/>
              </a:rPr>
              <a:t>浮点型变量分为单精度（</a:t>
            </a:r>
            <a:r>
              <a:rPr lang="zh-CN" altLang="zh-CN" sz="2800">
                <a:solidFill>
                  <a:srgbClr val="663300"/>
                </a:solidFill>
                <a:latin typeface="楷体_GB2312" pitchFamily="49" charset="-122"/>
                <a:ea typeface="楷体_GB2312" pitchFamily="49" charset="-122"/>
              </a:rPr>
              <a:t>float</a:t>
            </a:r>
            <a:r>
              <a:rPr lang="zh-CN" sz="2800">
                <a:solidFill>
                  <a:srgbClr val="663300"/>
                </a:solidFill>
                <a:latin typeface="楷体_GB2312" pitchFamily="49" charset="-122"/>
                <a:ea typeface="楷体_GB2312" pitchFamily="49" charset="-122"/>
              </a:rPr>
              <a:t>型）、双精度（</a:t>
            </a:r>
            <a:r>
              <a:rPr lang="zh-CN" altLang="zh-CN" sz="2800">
                <a:solidFill>
                  <a:srgbClr val="663300"/>
                </a:solidFill>
                <a:latin typeface="楷体_GB2312" pitchFamily="49" charset="-122"/>
                <a:ea typeface="楷体_GB2312" pitchFamily="49" charset="-122"/>
              </a:rPr>
              <a:t>double</a:t>
            </a:r>
            <a:r>
              <a:rPr lang="zh-CN" sz="2800">
                <a:solidFill>
                  <a:srgbClr val="663300"/>
                </a:solidFill>
                <a:latin typeface="楷体_GB2312" pitchFamily="49" charset="-122"/>
                <a:ea typeface="楷体_GB2312" pitchFamily="49" charset="-122"/>
              </a:rPr>
              <a:t>型）和长双精度型（</a:t>
            </a:r>
            <a:r>
              <a:rPr lang="zh-CN" altLang="zh-CN" sz="2800">
                <a:solidFill>
                  <a:srgbClr val="663300"/>
                </a:solidFill>
                <a:latin typeface="楷体_GB2312" pitchFamily="49" charset="-122"/>
                <a:ea typeface="楷体_GB2312" pitchFamily="49" charset="-122"/>
              </a:rPr>
              <a:t>long double</a:t>
            </a:r>
            <a:r>
              <a:rPr lang="zh-CN" sz="2800">
                <a:solidFill>
                  <a:srgbClr val="663300"/>
                </a:solidFill>
                <a:latin typeface="楷体_GB2312" pitchFamily="49" charset="-122"/>
                <a:ea typeface="楷体_GB2312" pitchFamily="49" charset="-122"/>
              </a:rPr>
              <a:t>）三类形式。</a:t>
            </a:r>
          </a:p>
        </p:txBody>
      </p:sp>
      <p:sp>
        <p:nvSpPr>
          <p:cNvPr id="121872" name="Rectangle 16"/>
          <p:cNvSpPr>
            <a:spLocks noChangeArrowheads="1"/>
          </p:cNvSpPr>
          <p:nvPr/>
        </p:nvSpPr>
        <p:spPr bwMode="auto">
          <a:xfrm>
            <a:off x="152400" y="2057400"/>
            <a:ext cx="8915400" cy="1981200"/>
          </a:xfrm>
          <a:prstGeom prst="rect">
            <a:avLst/>
          </a:prstGeom>
          <a:noFill/>
          <a:ln w="9525">
            <a:noFill/>
            <a:miter lim="800000"/>
            <a:headEnd/>
            <a:tailEnd/>
          </a:ln>
          <a:effectLst/>
        </p:spPr>
        <p:txBody>
          <a:bodyPr lIns="92075" tIns="46038" rIns="92075" bIns="46038"/>
          <a:lstStyle/>
          <a:p>
            <a:pPr algn="l" eaLnBrk="0" hangingPunct="0">
              <a:lnSpc>
                <a:spcPct val="120000"/>
              </a:lnSpc>
              <a:spcBef>
                <a:spcPct val="20000"/>
              </a:spcBef>
              <a:defRPr/>
            </a:pPr>
            <a:endParaRPr lang="zh-CN" altLang="zh-CN" sz="2800">
              <a:solidFill>
                <a:srgbClr val="FF9900"/>
              </a:solidFill>
              <a:effectLst>
                <a:outerShdw blurRad="38100" dist="38100" dir="2700000" algn="tl">
                  <a:srgbClr val="C0C0C0"/>
                </a:outerShdw>
              </a:effectLst>
            </a:endParaRPr>
          </a:p>
        </p:txBody>
      </p:sp>
    </p:spTree>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1871"/>
                                        </p:tgtEl>
                                        <p:attrNameLst>
                                          <p:attrName>style.visibility</p:attrName>
                                        </p:attrNameLst>
                                      </p:cBhvr>
                                      <p:to>
                                        <p:strVal val="visible"/>
                                      </p:to>
                                    </p:set>
                                    <p:animEffect transition="in" filter="wipe(left)">
                                      <p:cBhvr>
                                        <p:cTn id="7" dur="1000"/>
                                        <p:tgtEl>
                                          <p:spTgt spid="12187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71"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bwMode="auto">
          <a:xfrm>
            <a:off x="179388" y="476250"/>
            <a:ext cx="8820150" cy="5761038"/>
          </a:xfrm>
          <a:solidFill>
            <a:srgbClr val="336699"/>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nSpc>
                <a:spcPct val="95000"/>
              </a:lnSpc>
              <a:defRPr/>
            </a:pPr>
            <a:r>
              <a:rPr lang="zh-CN" sz="3600" u="sng" smtClean="0">
                <a:solidFill>
                  <a:srgbClr val="66FF33"/>
                </a:solidFill>
                <a:effectLst/>
                <a:latin typeface="Times New Roman" pitchFamily="18" charset="0"/>
                <a:ea typeface="宋体" pitchFamily="2" charset="-122"/>
              </a:rPr>
              <a:t>例</a:t>
            </a:r>
            <a:r>
              <a:rPr lang="zh-CN" altLang="zh-CN" sz="3600" u="sng" smtClean="0">
                <a:solidFill>
                  <a:srgbClr val="66FF33"/>
                </a:solidFill>
                <a:effectLst/>
                <a:latin typeface="Times New Roman" pitchFamily="18" charset="0"/>
                <a:ea typeface="宋体" pitchFamily="2" charset="-122"/>
              </a:rPr>
              <a:t>3.4 </a:t>
            </a:r>
            <a:r>
              <a:rPr lang="zh-CN" sz="3600" u="sng" smtClean="0">
                <a:solidFill>
                  <a:srgbClr val="66FF33"/>
                </a:solidFill>
                <a:effectLst/>
                <a:latin typeface="Times New Roman" pitchFamily="18" charset="0"/>
                <a:ea typeface="宋体" pitchFamily="2" charset="-122"/>
              </a:rPr>
              <a:t>浮点型数据的舍入误差</a:t>
            </a:r>
            <a:br>
              <a:rPr lang="zh-CN" sz="3600" u="sng" smtClean="0">
                <a:solidFill>
                  <a:srgbClr val="66FF33"/>
                </a:solidFill>
                <a:effectLst/>
                <a:latin typeface="Times New Roman" pitchFamily="18" charset="0"/>
                <a:ea typeface="宋体" pitchFamily="2" charset="-122"/>
              </a:rPr>
            </a:br>
            <a:r>
              <a:rPr lang="zh-CN" altLang="zh-CN" sz="3600" b="0" smtClean="0">
                <a:solidFill>
                  <a:schemeClr val="bg1"/>
                </a:solidFill>
                <a:effectLst/>
                <a:latin typeface="宋体" pitchFamily="2" charset="-122"/>
                <a:ea typeface="宋体" pitchFamily="2" charset="-122"/>
              </a:rPr>
              <a:t>#include &lt;stdio.h&gt;</a:t>
            </a:r>
            <a:br>
              <a:rPr lang="zh-CN" altLang="zh-CN" sz="3600" b="0" smtClean="0">
                <a:solidFill>
                  <a:schemeClr val="bg1"/>
                </a:solidFill>
                <a:effectLst/>
                <a:latin typeface="宋体" pitchFamily="2" charset="-122"/>
                <a:ea typeface="宋体" pitchFamily="2" charset="-122"/>
              </a:rPr>
            </a:br>
            <a:r>
              <a:rPr lang="zh-CN" altLang="zh-CN" sz="3600" b="0" smtClean="0">
                <a:solidFill>
                  <a:schemeClr val="bg1"/>
                </a:solidFill>
                <a:effectLst/>
                <a:latin typeface="宋体" pitchFamily="2" charset="-122"/>
                <a:ea typeface="宋体" pitchFamily="2" charset="-122"/>
              </a:rPr>
              <a:t>void main()</a:t>
            </a:r>
            <a:br>
              <a:rPr lang="zh-CN" altLang="zh-CN" sz="3600" b="0" smtClean="0">
                <a:solidFill>
                  <a:schemeClr val="bg1"/>
                </a:solidFill>
                <a:effectLst/>
                <a:latin typeface="宋体" pitchFamily="2" charset="-122"/>
                <a:ea typeface="宋体" pitchFamily="2" charset="-122"/>
              </a:rPr>
            </a:br>
            <a:r>
              <a:rPr lang="zh-CN" altLang="zh-CN" sz="3600" b="0" smtClean="0">
                <a:solidFill>
                  <a:schemeClr val="bg1"/>
                </a:solidFill>
                <a:effectLst/>
                <a:latin typeface="宋体" pitchFamily="2" charset="-122"/>
                <a:ea typeface="宋体" pitchFamily="2" charset="-122"/>
              </a:rPr>
              <a:t>{float a,b;</a:t>
            </a:r>
            <a:br>
              <a:rPr lang="zh-CN" altLang="zh-CN" sz="3600" b="0" smtClean="0">
                <a:solidFill>
                  <a:schemeClr val="bg1"/>
                </a:solidFill>
                <a:effectLst/>
                <a:latin typeface="宋体" pitchFamily="2" charset="-122"/>
                <a:ea typeface="宋体" pitchFamily="2" charset="-122"/>
              </a:rPr>
            </a:br>
            <a:r>
              <a:rPr lang="zh-CN" altLang="zh-CN" sz="3600" b="0" smtClean="0">
                <a:solidFill>
                  <a:schemeClr val="bg1"/>
                </a:solidFill>
                <a:effectLst/>
                <a:latin typeface="宋体" pitchFamily="2" charset="-122"/>
                <a:ea typeface="宋体" pitchFamily="2" charset="-122"/>
              </a:rPr>
              <a:t> a = 123456.789e5;</a:t>
            </a:r>
            <a:br>
              <a:rPr lang="zh-CN" altLang="zh-CN" sz="3600" b="0" smtClean="0">
                <a:solidFill>
                  <a:schemeClr val="bg1"/>
                </a:solidFill>
                <a:effectLst/>
                <a:latin typeface="宋体" pitchFamily="2" charset="-122"/>
                <a:ea typeface="宋体" pitchFamily="2" charset="-122"/>
              </a:rPr>
            </a:br>
            <a:r>
              <a:rPr lang="zh-CN" altLang="zh-CN" sz="3600" b="0" smtClean="0">
                <a:solidFill>
                  <a:schemeClr val="bg1"/>
                </a:solidFill>
                <a:effectLst/>
                <a:latin typeface="宋体" pitchFamily="2" charset="-122"/>
                <a:ea typeface="宋体" pitchFamily="2" charset="-122"/>
              </a:rPr>
              <a:t> b = a + 20 ;</a:t>
            </a:r>
            <a:br>
              <a:rPr lang="zh-CN" altLang="zh-CN" sz="3600" b="0" smtClean="0">
                <a:solidFill>
                  <a:schemeClr val="bg1"/>
                </a:solidFill>
                <a:effectLst/>
                <a:latin typeface="宋体" pitchFamily="2" charset="-122"/>
                <a:ea typeface="宋体" pitchFamily="2" charset="-122"/>
              </a:rPr>
            </a:br>
            <a:r>
              <a:rPr lang="zh-CN" altLang="zh-CN" sz="3600" b="0" smtClean="0">
                <a:solidFill>
                  <a:schemeClr val="bg1"/>
                </a:solidFill>
                <a:effectLst/>
                <a:latin typeface="宋体" pitchFamily="2" charset="-122"/>
                <a:ea typeface="宋体" pitchFamily="2" charset="-122"/>
              </a:rPr>
              <a:t> printf(“%f\n”,b);</a:t>
            </a:r>
            <a:br>
              <a:rPr lang="zh-CN" altLang="zh-CN" sz="3600" b="0" smtClean="0">
                <a:solidFill>
                  <a:schemeClr val="bg1"/>
                </a:solidFill>
                <a:effectLst/>
                <a:latin typeface="宋体" pitchFamily="2" charset="-122"/>
                <a:ea typeface="宋体" pitchFamily="2" charset="-122"/>
              </a:rPr>
            </a:br>
            <a:r>
              <a:rPr lang="zh-CN" altLang="zh-CN" sz="3600" b="0" smtClean="0">
                <a:solidFill>
                  <a:schemeClr val="bg1"/>
                </a:solidFill>
                <a:effectLst/>
                <a:latin typeface="宋体" pitchFamily="2" charset="-122"/>
                <a:ea typeface="宋体" pitchFamily="2" charset="-122"/>
              </a:rPr>
              <a:t>    }</a:t>
            </a:r>
            <a:r>
              <a:rPr lang="zh-CN" altLang="zh-CN" sz="4800" smtClean="0">
                <a:effectLst>
                  <a:outerShdw blurRad="38100" dist="38100" dir="2700000" algn="tl">
                    <a:srgbClr val="000000"/>
                  </a:outerShdw>
                </a:effectLst>
              </a:rPr>
              <a:t> </a:t>
            </a:r>
            <a:r>
              <a:rPr lang="zh-CN" altLang="zh-CN" sz="3600" b="0" smtClean="0">
                <a:solidFill>
                  <a:schemeClr val="bg1"/>
                </a:solidFill>
                <a:effectLst/>
                <a:latin typeface="宋体" pitchFamily="2" charset="-122"/>
                <a:ea typeface="宋体" pitchFamily="2" charset="-122"/>
              </a:rPr>
              <a:t/>
            </a:r>
            <a:br>
              <a:rPr lang="zh-CN" altLang="zh-CN" sz="3600" b="0" smtClean="0">
                <a:solidFill>
                  <a:schemeClr val="bg1"/>
                </a:solidFill>
                <a:effectLst/>
                <a:latin typeface="宋体" pitchFamily="2" charset="-122"/>
                <a:ea typeface="宋体" pitchFamily="2" charset="-122"/>
              </a:rPr>
            </a:br>
            <a:endParaRPr lang="zh-CN" altLang="zh-CN" sz="3600" b="0" smtClean="0">
              <a:solidFill>
                <a:schemeClr val="bg1"/>
              </a:solidFill>
              <a:effectLst/>
              <a:latin typeface="宋体" pitchFamily="2" charset="-122"/>
              <a:ea typeface="宋体" pitchFamily="2" charset="-122"/>
            </a:endParaRPr>
          </a:p>
        </p:txBody>
      </p:sp>
      <p:sp>
        <p:nvSpPr>
          <p:cNvPr id="122883" name="Rectangle 3"/>
          <p:cNvSpPr>
            <a:spLocks noChangeArrowheads="1"/>
          </p:cNvSpPr>
          <p:nvPr/>
        </p:nvSpPr>
        <p:spPr bwMode="auto">
          <a:xfrm>
            <a:off x="827088" y="4365625"/>
            <a:ext cx="8101012" cy="2160588"/>
          </a:xfrm>
          <a:prstGeom prst="rect">
            <a:avLst/>
          </a:prstGeom>
          <a:solidFill>
            <a:schemeClr val="bg1"/>
          </a:solidFill>
          <a:ln w="9525" cmpd="sng">
            <a:solidFill>
              <a:srgbClr val="000099"/>
            </a:solidFill>
            <a:miter lim="800000"/>
            <a:headEnd/>
            <a:tailEnd/>
          </a:ln>
          <a:effectLst>
            <a:outerShdw dist="107763" dir="18900000" algn="ctr" rotWithShape="0">
              <a:schemeClr val="bg2"/>
            </a:outerShdw>
          </a:effectLst>
        </p:spPr>
        <p:txBody>
          <a:bodyPr/>
          <a:lstStyle/>
          <a:p>
            <a:pPr marL="342900" indent="-342900" algn="l" defTabSz="762000" eaLnBrk="0" hangingPunct="0">
              <a:lnSpc>
                <a:spcPct val="120000"/>
              </a:lnSpc>
              <a:spcBef>
                <a:spcPct val="5000"/>
              </a:spcBef>
              <a:defRPr/>
            </a:pPr>
            <a:r>
              <a:rPr lang="zh-CN" sz="2800" b="1" u="sng">
                <a:solidFill>
                  <a:srgbClr val="CC0000"/>
                </a:solidFill>
                <a:effectLst>
                  <a:outerShdw blurRad="38100" dist="38100" dir="2700000" algn="tl">
                    <a:srgbClr val="C0C0C0"/>
                  </a:outerShdw>
                </a:effectLst>
                <a:latin typeface="华文细黑" pitchFamily="2" charset="-122"/>
                <a:ea typeface="华文细黑" pitchFamily="2" charset="-122"/>
              </a:rPr>
              <a:t>说明：</a:t>
            </a:r>
            <a:r>
              <a:rPr lang="zh-CN" sz="2800">
                <a:latin typeface="宋体" pitchFamily="2" charset="-122"/>
              </a:rPr>
              <a:t>一个浮点型变量只能保证的有效数字是</a:t>
            </a:r>
            <a:r>
              <a:rPr lang="zh-CN" altLang="zh-CN" sz="2800">
                <a:latin typeface="宋体" pitchFamily="2" charset="-122"/>
              </a:rPr>
              <a:t>7</a:t>
            </a:r>
            <a:r>
              <a:rPr lang="zh-CN" sz="2800">
                <a:latin typeface="宋体" pitchFamily="2" charset="-122"/>
              </a:rPr>
              <a:t>位有效数字，后面的数字是无意义的，并不准确地表示该数。应当避免将一个很大的数和一个很小的数直接相加或相减，否则就会“丢失”小的数</a:t>
            </a:r>
            <a:endParaRPr lang="zh-CN" sz="4400">
              <a:solidFill>
                <a:srgbClr val="4D4D4D"/>
              </a:solidFill>
            </a:endParaRPr>
          </a:p>
        </p:txBody>
      </p:sp>
      <p:sp>
        <p:nvSpPr>
          <p:cNvPr id="122884" name="Rectangle 4"/>
          <p:cNvSpPr>
            <a:spLocks noChangeArrowheads="1"/>
          </p:cNvSpPr>
          <p:nvPr/>
        </p:nvSpPr>
        <p:spPr bwMode="auto">
          <a:xfrm>
            <a:off x="4572000" y="549275"/>
            <a:ext cx="4321175" cy="863600"/>
          </a:xfrm>
          <a:prstGeom prst="rect">
            <a:avLst/>
          </a:prstGeom>
          <a:solidFill>
            <a:srgbClr val="336600"/>
          </a:solidFill>
          <a:ln w="9525">
            <a:solidFill>
              <a:srgbClr val="FF0066"/>
            </a:solidFill>
            <a:miter lim="800000"/>
            <a:headEnd/>
            <a:tailEnd/>
          </a:ln>
        </p:spPr>
        <p:txBody>
          <a:bodyPr/>
          <a:lstStyle/>
          <a:p>
            <a:pPr marL="342900" indent="-342900" algn="l" defTabSz="762000" eaLnBrk="0" hangingPunct="0">
              <a:lnSpc>
                <a:spcPct val="120000"/>
              </a:lnSpc>
              <a:spcBef>
                <a:spcPct val="5000"/>
              </a:spcBef>
            </a:pPr>
            <a:r>
              <a:rPr lang="zh-CN" sz="2800" b="1" u="sng">
                <a:solidFill>
                  <a:srgbClr val="FFFF00"/>
                </a:solidFill>
                <a:latin typeface="华文细黑" pitchFamily="2" charset="-122"/>
                <a:ea typeface="华文细黑" pitchFamily="2" charset="-122"/>
              </a:rPr>
              <a:t>运行结果：</a:t>
            </a:r>
            <a:r>
              <a:rPr lang="zh-CN" sz="2800" b="1" u="sng">
                <a:solidFill>
                  <a:schemeClr val="bg1"/>
                </a:solidFill>
                <a:latin typeface="华文细黑" pitchFamily="2" charset="-122"/>
                <a:ea typeface="华文细黑" pitchFamily="2" charset="-122"/>
              </a:rPr>
              <a:t> </a:t>
            </a:r>
            <a:r>
              <a:rPr lang="zh-CN" altLang="zh-CN" sz="2800" b="1">
                <a:solidFill>
                  <a:schemeClr val="bg1"/>
                </a:solidFill>
                <a:latin typeface="宋体" pitchFamily="2" charset="-122"/>
              </a:rPr>
              <a:t>123456.789e5</a:t>
            </a:r>
            <a:endParaRPr lang="zh-CN" altLang="zh-CN" sz="4400">
              <a:solidFill>
                <a:srgbClr val="4D4D4D"/>
              </a:solidFill>
            </a:endParaRPr>
          </a:p>
        </p:txBody>
      </p:sp>
    </p:spTree>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2883"/>
                                        </p:tgtEl>
                                        <p:attrNameLst>
                                          <p:attrName>style.visibility</p:attrName>
                                        </p:attrNameLst>
                                      </p:cBhvr>
                                      <p:to>
                                        <p:strVal val="visible"/>
                                      </p:to>
                                    </p:set>
                                    <p:animEffect transition="in" filter="blinds(horizontal)">
                                      <p:cBhvr>
                                        <p:cTn id="7" dur="500"/>
                                        <p:tgtEl>
                                          <p:spTgt spid="12288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2884"/>
                                        </p:tgtEl>
                                        <p:attrNameLst>
                                          <p:attrName>style.visibility</p:attrName>
                                        </p:attrNameLst>
                                      </p:cBhvr>
                                      <p:to>
                                        <p:strVal val="visible"/>
                                      </p:to>
                                    </p:set>
                                    <p:animEffect transition="in" filter="blinds(horizontal)">
                                      <p:cBhvr>
                                        <p:cTn id="12" dur="500"/>
                                        <p:tgtEl>
                                          <p:spTgt spid="1228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3" grpId="0" animBg="1" autoUpdateAnimBg="0"/>
      <p:bldP spid="122884"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bwMode="auto">
          <a:xfrm>
            <a:off x="0" y="404813"/>
            <a:ext cx="9144000" cy="739775"/>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defRPr/>
            </a:pPr>
            <a:r>
              <a:rPr lang="zh-CN" altLang="zh-CN" sz="4000" smtClean="0"/>
              <a:t> </a:t>
            </a:r>
            <a:r>
              <a:rPr lang="zh-CN" altLang="zh-CN" sz="4000" smtClean="0">
                <a:solidFill>
                  <a:schemeClr val="tx2"/>
                </a:solidFill>
              </a:rPr>
              <a:t> </a:t>
            </a:r>
            <a:r>
              <a:rPr lang="zh-CN" altLang="zh-CN" sz="3600" smtClean="0">
                <a:solidFill>
                  <a:schemeClr val="tx2"/>
                </a:solidFill>
              </a:rPr>
              <a:t>3.4 </a:t>
            </a:r>
            <a:r>
              <a:rPr lang="zh-CN" sz="3600" smtClean="0">
                <a:solidFill>
                  <a:schemeClr val="tx2"/>
                </a:solidFill>
              </a:rPr>
              <a:t>浮点型数据</a:t>
            </a:r>
          </a:p>
        </p:txBody>
      </p:sp>
      <p:sp>
        <p:nvSpPr>
          <p:cNvPr id="123907" name="Rectangle 3"/>
          <p:cNvSpPr>
            <a:spLocks noChangeArrowheads="1"/>
          </p:cNvSpPr>
          <p:nvPr/>
        </p:nvSpPr>
        <p:spPr bwMode="auto">
          <a:xfrm>
            <a:off x="323850" y="1196975"/>
            <a:ext cx="8497888" cy="4752975"/>
          </a:xfrm>
          <a:prstGeom prst="rect">
            <a:avLst/>
          </a:prstGeom>
          <a:noFill/>
          <a:ln w="9525">
            <a:noFill/>
            <a:miter lim="800000"/>
            <a:headEnd/>
            <a:tailEnd/>
          </a:ln>
        </p:spPr>
        <p:txBody>
          <a:bodyPr/>
          <a:lstStyle/>
          <a:p>
            <a:pPr marL="342900" indent="-342900" algn="l" defTabSz="762000" eaLnBrk="0" hangingPunct="0">
              <a:spcBef>
                <a:spcPct val="20000"/>
              </a:spcBef>
            </a:pPr>
            <a:r>
              <a:rPr lang="zh-CN" altLang="zh-CN" sz="3200" b="1" dirty="0">
                <a:solidFill>
                  <a:srgbClr val="4D4D4D"/>
                </a:solidFill>
              </a:rPr>
              <a:t>3.4.3 </a:t>
            </a:r>
            <a:r>
              <a:rPr lang="zh-CN" sz="3200" b="1" dirty="0">
                <a:solidFill>
                  <a:srgbClr val="4D4D4D"/>
                </a:solidFill>
              </a:rPr>
              <a:t>浮点型常量的类型</a:t>
            </a:r>
            <a:endParaRPr lang="zh-CN" sz="3200" dirty="0">
              <a:solidFill>
                <a:srgbClr val="000099"/>
              </a:solidFill>
              <a:latin typeface="楷体_GB2312" pitchFamily="49" charset="-122"/>
              <a:ea typeface="楷体_GB2312" pitchFamily="49" charset="-122"/>
            </a:endParaRPr>
          </a:p>
          <a:p>
            <a:pPr marL="342900" indent="-342900" algn="l" defTabSz="762000" eaLnBrk="0" hangingPunct="0">
              <a:spcBef>
                <a:spcPct val="20000"/>
              </a:spcBef>
            </a:pPr>
            <a:r>
              <a:rPr lang="zh-CN" sz="3200" dirty="0">
                <a:solidFill>
                  <a:srgbClr val="663300"/>
                </a:solidFill>
                <a:latin typeface="楷体_GB2312" pitchFamily="49" charset="-122"/>
                <a:ea typeface="楷体_GB2312" pitchFamily="49" charset="-122"/>
              </a:rPr>
              <a:t> </a:t>
            </a:r>
            <a:r>
              <a:rPr lang="zh-CN" altLang="zh-CN" sz="3200" dirty="0">
                <a:solidFill>
                  <a:srgbClr val="000099"/>
                </a:solidFill>
                <a:latin typeface="楷体_GB2312" pitchFamily="49" charset="-122"/>
                <a:ea typeface="楷体_GB2312" pitchFamily="49" charset="-122"/>
              </a:rPr>
              <a:t>C</a:t>
            </a:r>
            <a:r>
              <a:rPr lang="zh-CN" sz="3200" dirty="0">
                <a:solidFill>
                  <a:srgbClr val="000099"/>
                </a:solidFill>
                <a:latin typeface="楷体_GB2312" pitchFamily="49" charset="-122"/>
                <a:ea typeface="楷体_GB2312" pitchFamily="49" charset="-122"/>
              </a:rPr>
              <a:t>编译系统将浮点型常量作为双精度来处理。</a:t>
            </a:r>
          </a:p>
          <a:p>
            <a:pPr marL="342900" indent="-342900" algn="l" defTabSz="762000" eaLnBrk="0" hangingPunct="0">
              <a:spcBef>
                <a:spcPct val="20000"/>
              </a:spcBef>
            </a:pPr>
            <a:r>
              <a:rPr lang="zh-CN" altLang="zh-CN" sz="3200" dirty="0">
                <a:solidFill>
                  <a:srgbClr val="663300"/>
                </a:solidFill>
                <a:latin typeface="楷体_GB2312" pitchFamily="49" charset="-122"/>
                <a:ea typeface="楷体_GB2312" pitchFamily="49" charset="-122"/>
              </a:rPr>
              <a:t>  </a:t>
            </a:r>
            <a:r>
              <a:rPr lang="zh-CN" sz="3200" b="1" u="sng" dirty="0">
                <a:solidFill>
                  <a:srgbClr val="CC0000"/>
                </a:solidFill>
                <a:latin typeface="楷体_GB2312" pitchFamily="49" charset="-122"/>
                <a:ea typeface="楷体_GB2312" pitchFamily="49" charset="-122"/>
              </a:rPr>
              <a:t>例如</a:t>
            </a:r>
            <a:r>
              <a:rPr lang="zh-CN" sz="3200" dirty="0">
                <a:solidFill>
                  <a:srgbClr val="663300"/>
                </a:solidFill>
                <a:latin typeface="楷体_GB2312" pitchFamily="49" charset="-122"/>
                <a:ea typeface="楷体_GB2312" pitchFamily="49" charset="-122"/>
              </a:rPr>
              <a:t>：</a:t>
            </a:r>
            <a:r>
              <a:rPr lang="zh-CN" altLang="zh-CN" sz="3200" dirty="0">
                <a:solidFill>
                  <a:schemeClr val="tx2"/>
                </a:solidFill>
                <a:latin typeface="楷体_GB2312" pitchFamily="49" charset="-122"/>
                <a:ea typeface="楷体_GB2312" pitchFamily="49" charset="-122"/>
              </a:rPr>
              <a:t>f = 2.45678 * 4523.65</a:t>
            </a:r>
            <a:r>
              <a:rPr lang="zh-CN" altLang="zh-CN" sz="3200" dirty="0">
                <a:solidFill>
                  <a:srgbClr val="663300"/>
                </a:solidFill>
                <a:latin typeface="楷体_GB2312" pitchFamily="49" charset="-122"/>
                <a:ea typeface="楷体_GB2312" pitchFamily="49" charset="-122"/>
              </a:rPr>
              <a:t> </a:t>
            </a:r>
          </a:p>
          <a:p>
            <a:pPr marL="342900" indent="-342900" algn="l" defTabSz="762000" eaLnBrk="0" hangingPunct="0">
              <a:spcBef>
                <a:spcPct val="20000"/>
              </a:spcBef>
            </a:pPr>
            <a:r>
              <a:rPr lang="zh-CN" altLang="zh-CN" sz="3200" dirty="0">
                <a:solidFill>
                  <a:srgbClr val="000099"/>
                </a:solidFill>
                <a:latin typeface="楷体_GB2312" pitchFamily="49" charset="-122"/>
                <a:ea typeface="楷体_GB2312" pitchFamily="49" charset="-122"/>
              </a:rPr>
              <a:t>    </a:t>
            </a:r>
            <a:r>
              <a:rPr lang="zh-CN" sz="3200" dirty="0">
                <a:latin typeface="楷体_GB2312" pitchFamily="49" charset="-122"/>
                <a:ea typeface="楷体_GB2312" pitchFamily="49" charset="-122"/>
              </a:rPr>
              <a:t>系统先把</a:t>
            </a:r>
            <a:r>
              <a:rPr lang="zh-CN" altLang="zh-CN" sz="3200" dirty="0">
                <a:latin typeface="楷体_GB2312" pitchFamily="49" charset="-122"/>
                <a:ea typeface="楷体_GB2312" pitchFamily="49" charset="-122"/>
              </a:rPr>
              <a:t>2.45678</a:t>
            </a:r>
            <a:r>
              <a:rPr lang="zh-CN" sz="3200" dirty="0">
                <a:latin typeface="楷体_GB2312" pitchFamily="49" charset="-122"/>
                <a:ea typeface="楷体_GB2312" pitchFamily="49" charset="-122"/>
              </a:rPr>
              <a:t>和</a:t>
            </a:r>
            <a:r>
              <a:rPr lang="zh-CN" altLang="zh-CN" sz="3200" dirty="0">
                <a:latin typeface="楷体_GB2312" pitchFamily="49" charset="-122"/>
                <a:ea typeface="楷体_GB2312" pitchFamily="49" charset="-122"/>
              </a:rPr>
              <a:t>4523.65</a:t>
            </a:r>
            <a:r>
              <a:rPr lang="zh-CN" sz="3200" dirty="0">
                <a:latin typeface="楷体_GB2312" pitchFamily="49" charset="-122"/>
                <a:ea typeface="楷体_GB2312" pitchFamily="49" charset="-122"/>
              </a:rPr>
              <a:t>作为双精度数，然后进行相乘的运算，得到的乘也是一个双精度数。最后取其前</a:t>
            </a:r>
            <a:r>
              <a:rPr lang="zh-CN" altLang="zh-CN" sz="3200" dirty="0">
                <a:latin typeface="楷体_GB2312" pitchFamily="49" charset="-122"/>
                <a:ea typeface="楷体_GB2312" pitchFamily="49" charset="-122"/>
              </a:rPr>
              <a:t>7</a:t>
            </a:r>
            <a:r>
              <a:rPr lang="zh-CN" sz="3200" dirty="0">
                <a:latin typeface="楷体_GB2312" pitchFamily="49" charset="-122"/>
                <a:ea typeface="楷体_GB2312" pitchFamily="49" charset="-122"/>
              </a:rPr>
              <a:t>位赋给浮点型变量</a:t>
            </a:r>
            <a:r>
              <a:rPr lang="zh-CN" altLang="zh-CN" sz="3200" dirty="0">
                <a:latin typeface="楷体_GB2312" pitchFamily="49" charset="-122"/>
                <a:ea typeface="楷体_GB2312" pitchFamily="49" charset="-122"/>
              </a:rPr>
              <a:t>f</a:t>
            </a:r>
            <a:r>
              <a:rPr lang="zh-CN" sz="3200" dirty="0">
                <a:latin typeface="楷体_GB2312" pitchFamily="49" charset="-122"/>
                <a:ea typeface="楷体_GB2312" pitchFamily="49" charset="-122"/>
              </a:rPr>
              <a:t>。如是在数的后面加字母</a:t>
            </a:r>
            <a:r>
              <a:rPr lang="zh-CN" altLang="zh-CN" sz="3200" dirty="0">
                <a:latin typeface="楷体_GB2312" pitchFamily="49" charset="-122"/>
                <a:ea typeface="楷体_GB2312" pitchFamily="49" charset="-122"/>
              </a:rPr>
              <a:t>f</a:t>
            </a:r>
            <a:r>
              <a:rPr lang="zh-CN" sz="3200" dirty="0">
                <a:latin typeface="楷体_GB2312" pitchFamily="49" charset="-122"/>
                <a:ea typeface="楷体_GB2312" pitchFamily="49" charset="-122"/>
              </a:rPr>
              <a:t>或</a:t>
            </a:r>
            <a:r>
              <a:rPr lang="zh-CN" altLang="zh-CN" sz="3200" dirty="0">
                <a:latin typeface="楷体_GB2312" pitchFamily="49" charset="-122"/>
                <a:ea typeface="楷体_GB2312" pitchFamily="49" charset="-122"/>
              </a:rPr>
              <a:t>F</a:t>
            </a:r>
            <a:r>
              <a:rPr lang="zh-CN" sz="3200" dirty="0">
                <a:latin typeface="楷体_GB2312" pitchFamily="49" charset="-122"/>
                <a:ea typeface="楷体_GB2312" pitchFamily="49" charset="-122"/>
              </a:rPr>
              <a:t>（如</a:t>
            </a:r>
            <a:r>
              <a:rPr lang="zh-CN" altLang="zh-CN" sz="3200" dirty="0">
                <a:latin typeface="楷体_GB2312" pitchFamily="49" charset="-122"/>
                <a:ea typeface="楷体_GB2312" pitchFamily="49" charset="-122"/>
              </a:rPr>
              <a:t>1.65f, 654.87F</a:t>
            </a:r>
            <a:r>
              <a:rPr lang="zh-CN" sz="3200" dirty="0">
                <a:latin typeface="楷体_GB2312" pitchFamily="49" charset="-122"/>
                <a:ea typeface="楷体_GB2312" pitchFamily="49" charset="-122"/>
              </a:rPr>
              <a:t>），这样编译系统就会把它们按单精度（</a:t>
            </a:r>
            <a:r>
              <a:rPr lang="zh-CN" altLang="zh-CN" sz="3200" dirty="0">
                <a:latin typeface="楷体_GB2312" pitchFamily="49" charset="-122"/>
                <a:ea typeface="楷体_GB2312" pitchFamily="49" charset="-122"/>
              </a:rPr>
              <a:t>32</a:t>
            </a:r>
            <a:r>
              <a:rPr lang="zh-CN" sz="3200" dirty="0">
                <a:latin typeface="楷体_GB2312" pitchFamily="49" charset="-122"/>
                <a:ea typeface="楷体_GB2312" pitchFamily="49" charset="-122"/>
              </a:rPr>
              <a:t>位）处理。</a:t>
            </a:r>
          </a:p>
        </p:txBody>
      </p:sp>
    </p:spTree>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3907"/>
                                        </p:tgtEl>
                                        <p:attrNameLst>
                                          <p:attrName>style.visibility</p:attrName>
                                        </p:attrNameLst>
                                      </p:cBhvr>
                                      <p:to>
                                        <p:strVal val="visible"/>
                                      </p:to>
                                    </p:set>
                                    <p:animEffect transition="in" filter="wipe(left)">
                                      <p:cBhvr>
                                        <p:cTn id="7" dur="1000"/>
                                        <p:tgtEl>
                                          <p:spTgt spid="1239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bwMode="auto">
          <a:xfrm>
            <a:off x="0" y="404813"/>
            <a:ext cx="9144000" cy="739775"/>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defRPr/>
            </a:pPr>
            <a:r>
              <a:rPr lang="zh-CN" altLang="zh-CN" sz="4000" smtClean="0"/>
              <a:t> </a:t>
            </a:r>
            <a:r>
              <a:rPr lang="zh-CN" altLang="zh-CN" sz="4000" smtClean="0">
                <a:solidFill>
                  <a:schemeClr val="tx2"/>
                </a:solidFill>
              </a:rPr>
              <a:t> </a:t>
            </a:r>
            <a:r>
              <a:rPr lang="zh-CN" altLang="zh-CN" sz="3600" smtClean="0">
                <a:solidFill>
                  <a:schemeClr val="tx2"/>
                </a:solidFill>
              </a:rPr>
              <a:t>3.5 </a:t>
            </a:r>
            <a:r>
              <a:rPr lang="zh-CN" sz="3600" smtClean="0">
                <a:solidFill>
                  <a:schemeClr val="tx2"/>
                </a:solidFill>
              </a:rPr>
              <a:t>字符型数据</a:t>
            </a:r>
            <a:r>
              <a:rPr lang="zh-CN" smtClean="0"/>
              <a:t> </a:t>
            </a:r>
          </a:p>
        </p:txBody>
      </p:sp>
      <p:sp>
        <p:nvSpPr>
          <p:cNvPr id="124931" name="Rectangle 3"/>
          <p:cNvSpPr>
            <a:spLocks noChangeArrowheads="1"/>
          </p:cNvSpPr>
          <p:nvPr/>
        </p:nvSpPr>
        <p:spPr bwMode="auto">
          <a:xfrm>
            <a:off x="611188" y="1412875"/>
            <a:ext cx="8497887" cy="3671888"/>
          </a:xfrm>
          <a:prstGeom prst="rect">
            <a:avLst/>
          </a:prstGeom>
          <a:noFill/>
          <a:ln w="9525">
            <a:noFill/>
            <a:miter lim="800000"/>
            <a:headEnd/>
            <a:tailEnd/>
          </a:ln>
        </p:spPr>
        <p:txBody>
          <a:bodyPr/>
          <a:lstStyle/>
          <a:p>
            <a:pPr marL="342900" indent="-342900" algn="l" defTabSz="762000" eaLnBrk="0" hangingPunct="0">
              <a:spcBef>
                <a:spcPct val="20000"/>
              </a:spcBef>
            </a:pPr>
            <a:r>
              <a:rPr lang="zh-CN" altLang="zh-CN" sz="3600" b="1">
                <a:solidFill>
                  <a:srgbClr val="4D4D4D"/>
                </a:solidFill>
              </a:rPr>
              <a:t>3.5.1 </a:t>
            </a:r>
            <a:r>
              <a:rPr lang="zh-CN" sz="3600" b="1">
                <a:solidFill>
                  <a:srgbClr val="4D4D4D"/>
                </a:solidFill>
              </a:rPr>
              <a:t>字符常量</a:t>
            </a:r>
            <a:endParaRPr lang="zh-CN" sz="3600">
              <a:solidFill>
                <a:srgbClr val="000099"/>
              </a:solidFill>
              <a:latin typeface="楷体_GB2312" pitchFamily="49" charset="-122"/>
              <a:ea typeface="楷体_GB2312" pitchFamily="49" charset="-122"/>
            </a:endParaRPr>
          </a:p>
          <a:p>
            <a:pPr marL="342900" indent="-342900" algn="l" defTabSz="762000" eaLnBrk="0" hangingPunct="0">
              <a:spcBef>
                <a:spcPct val="20000"/>
              </a:spcBef>
            </a:pPr>
            <a:r>
              <a:rPr lang="zh-CN" altLang="zh-CN" sz="3200">
                <a:solidFill>
                  <a:srgbClr val="663300"/>
                </a:solidFill>
                <a:latin typeface="楷体_GB2312" pitchFamily="49" charset="-122"/>
                <a:ea typeface="楷体_GB2312" pitchFamily="49" charset="-122"/>
              </a:rPr>
              <a:t>(1)</a:t>
            </a:r>
            <a:r>
              <a:rPr lang="zh-CN" sz="3200">
                <a:solidFill>
                  <a:srgbClr val="663300"/>
                </a:solidFill>
                <a:latin typeface="楷体_GB2312" pitchFamily="49" charset="-122"/>
                <a:ea typeface="楷体_GB2312" pitchFamily="49" charset="-122"/>
              </a:rPr>
              <a:t>用单引号包含的一个字符是字符型常量</a:t>
            </a:r>
          </a:p>
          <a:p>
            <a:pPr marL="342900" indent="-342900" algn="l" defTabSz="762000" eaLnBrk="0" hangingPunct="0">
              <a:spcBef>
                <a:spcPct val="20000"/>
              </a:spcBef>
            </a:pPr>
            <a:r>
              <a:rPr lang="zh-CN" altLang="zh-CN" sz="3200">
                <a:solidFill>
                  <a:srgbClr val="663300"/>
                </a:solidFill>
                <a:latin typeface="楷体_GB2312" pitchFamily="49" charset="-122"/>
                <a:ea typeface="楷体_GB2312" pitchFamily="49" charset="-122"/>
              </a:rPr>
              <a:t>(2)</a:t>
            </a:r>
            <a:r>
              <a:rPr lang="zh-CN" sz="3200">
                <a:solidFill>
                  <a:srgbClr val="663300"/>
                </a:solidFill>
                <a:latin typeface="楷体_GB2312" pitchFamily="49" charset="-122"/>
                <a:ea typeface="楷体_GB2312" pitchFamily="49" charset="-122"/>
              </a:rPr>
              <a:t>只能包含一个字符</a:t>
            </a:r>
          </a:p>
          <a:p>
            <a:pPr marL="342900" indent="-342900" algn="l" defTabSz="762000" eaLnBrk="0" hangingPunct="0">
              <a:spcBef>
                <a:spcPct val="20000"/>
              </a:spcBef>
            </a:pPr>
            <a:endParaRPr lang="zh-CN" altLang="zh-CN" sz="3200">
              <a:solidFill>
                <a:srgbClr val="663300"/>
              </a:solidFill>
              <a:latin typeface="楷体_GB2312" pitchFamily="49" charset="-122"/>
              <a:ea typeface="楷体_GB2312" pitchFamily="49" charset="-122"/>
            </a:endParaRPr>
          </a:p>
        </p:txBody>
      </p:sp>
      <p:sp>
        <p:nvSpPr>
          <p:cNvPr id="124932" name="WordArt 4"/>
          <p:cNvSpPr>
            <a:spLocks noChangeArrowheads="1" noChangeShapeType="1"/>
          </p:cNvSpPr>
          <p:nvPr/>
        </p:nvSpPr>
        <p:spPr bwMode="auto">
          <a:xfrm>
            <a:off x="1512888" y="3740150"/>
            <a:ext cx="804862" cy="1066800"/>
          </a:xfrm>
          <a:prstGeom prst="rect">
            <a:avLst/>
          </a:prstGeom>
        </p:spPr>
        <p:txBody>
          <a:bodyPr wrap="none" fromWordArt="1">
            <a:prstTxWarp prst="textCascadeUp">
              <a:avLst>
                <a:gd name="adj" fmla="val 62972"/>
              </a:avLst>
            </a:prstTxWarp>
            <a:scene3d>
              <a:camera prst="legacyPerspectiveFront">
                <a:rot lat="20519999" lon="1080000" rev="0"/>
              </a:camera>
              <a:lightRig rig="legacyFlat1" dir="r"/>
            </a:scene3d>
            <a:sp3d extrusionH="430200" prstMaterial="legacyMatte">
              <a:extrusionClr>
                <a:srgbClr val="FF6600"/>
              </a:extrusionClr>
            </a:sp3d>
          </a:bodyPr>
          <a:lstStyle/>
          <a:p>
            <a:pPr>
              <a:defRPr/>
            </a:pPr>
            <a:r>
              <a:rPr lang="zh-CN" altLang="en-US" sz="3600">
                <a:ln w="9525" cmpd="sng">
                  <a:round/>
                  <a:headEnd/>
                  <a:tailEnd/>
                </a:ln>
                <a:gradFill rotWithShape="0">
                  <a:gsLst>
                    <a:gs pos="0">
                      <a:srgbClr val="FFE701"/>
                    </a:gs>
                    <a:gs pos="100000">
                      <a:srgbClr val="FE3E02"/>
                    </a:gs>
                  </a:gsLst>
                  <a:lin ang="5400000" scaled="1"/>
                </a:gradFill>
                <a:latin typeface="宋体"/>
                <a:ea typeface="宋体"/>
              </a:rPr>
              <a:t>例</a:t>
            </a:r>
          </a:p>
        </p:txBody>
      </p:sp>
      <p:sp>
        <p:nvSpPr>
          <p:cNvPr id="124933" name="Text Box 5"/>
          <p:cNvSpPr txBox="1">
            <a:spLocks noChangeArrowheads="1"/>
          </p:cNvSpPr>
          <p:nvPr/>
        </p:nvSpPr>
        <p:spPr bwMode="auto">
          <a:xfrm>
            <a:off x="2913063" y="3663950"/>
            <a:ext cx="2324100" cy="1190625"/>
          </a:xfrm>
          <a:prstGeom prst="rect">
            <a:avLst/>
          </a:prstGeom>
          <a:noFill/>
          <a:ln w="9525">
            <a:noFill/>
            <a:miter lim="800000"/>
            <a:headEnd/>
            <a:tailEnd/>
          </a:ln>
        </p:spPr>
        <p:txBody>
          <a:bodyPr wrap="none" lIns="90000" tIns="46800" rIns="90000" bIns="46800" anchor="ctr">
            <a:spAutoFit/>
          </a:bodyPr>
          <a:lstStyle/>
          <a:p>
            <a:pPr algn="l" eaLnBrk="0" hangingPunct="0"/>
            <a:r>
              <a:rPr lang="zh-CN" altLang="zh-CN" sz="3600" b="1">
                <a:solidFill>
                  <a:schemeClr val="accent2"/>
                </a:solidFill>
                <a:latin typeface="Arial" pitchFamily="34" charset="0"/>
              </a:rPr>
              <a:t>‘</a:t>
            </a:r>
            <a:r>
              <a:rPr lang="zh-CN" altLang="zh-CN" sz="3600" b="1">
                <a:solidFill>
                  <a:schemeClr val="accent2"/>
                </a:solidFill>
                <a:latin typeface="宋体" pitchFamily="2" charset="-122"/>
              </a:rPr>
              <a:t>a</a:t>
            </a:r>
            <a:r>
              <a:rPr lang="zh-CN" altLang="zh-CN" sz="3600" b="1">
                <a:solidFill>
                  <a:schemeClr val="accent2"/>
                </a:solidFill>
                <a:latin typeface="Arial" pitchFamily="34" charset="0"/>
              </a:rPr>
              <a:t>’</a:t>
            </a:r>
            <a:r>
              <a:rPr lang="zh-CN" altLang="zh-CN" sz="3600" b="1">
                <a:solidFill>
                  <a:schemeClr val="accent2"/>
                </a:solidFill>
                <a:latin typeface="宋体" pitchFamily="2" charset="-122"/>
              </a:rPr>
              <a:t>,</a:t>
            </a:r>
            <a:r>
              <a:rPr lang="zh-CN" altLang="zh-CN" sz="3600" b="1">
                <a:solidFill>
                  <a:schemeClr val="accent2"/>
                </a:solidFill>
                <a:latin typeface="Arial" pitchFamily="34" charset="0"/>
              </a:rPr>
              <a:t>’</a:t>
            </a:r>
            <a:r>
              <a:rPr lang="zh-CN" altLang="zh-CN" sz="3600" b="1">
                <a:solidFill>
                  <a:schemeClr val="accent2"/>
                </a:solidFill>
                <a:latin typeface="宋体" pitchFamily="2" charset="-122"/>
              </a:rPr>
              <a:t>A</a:t>
            </a:r>
            <a:r>
              <a:rPr lang="zh-CN" altLang="zh-CN" sz="3600" b="1">
                <a:solidFill>
                  <a:schemeClr val="accent2"/>
                </a:solidFill>
                <a:latin typeface="Arial" pitchFamily="34" charset="0"/>
              </a:rPr>
              <a:t>’</a:t>
            </a:r>
            <a:r>
              <a:rPr lang="zh-CN" altLang="zh-CN" sz="3600" b="1">
                <a:solidFill>
                  <a:schemeClr val="accent2"/>
                </a:solidFill>
                <a:latin typeface="宋体" pitchFamily="2" charset="-122"/>
              </a:rPr>
              <a:t>, </a:t>
            </a:r>
            <a:r>
              <a:rPr lang="zh-CN" altLang="zh-CN" sz="3600" b="1">
                <a:solidFill>
                  <a:schemeClr val="accent2"/>
                </a:solidFill>
                <a:latin typeface="Arial" pitchFamily="34" charset="0"/>
              </a:rPr>
              <a:t>‘</a:t>
            </a:r>
            <a:r>
              <a:rPr lang="zh-CN" altLang="zh-CN" sz="3600" b="1">
                <a:solidFill>
                  <a:schemeClr val="accent2"/>
                </a:solidFill>
                <a:latin typeface="宋体" pitchFamily="2" charset="-122"/>
              </a:rPr>
              <a:t>1</a:t>
            </a:r>
            <a:r>
              <a:rPr lang="zh-CN" altLang="zh-CN" sz="3600" b="1">
                <a:solidFill>
                  <a:schemeClr val="accent2"/>
                </a:solidFill>
                <a:latin typeface="Arial" pitchFamily="34" charset="0"/>
              </a:rPr>
              <a:t>’</a:t>
            </a:r>
            <a:endParaRPr lang="zh-CN" altLang="zh-CN" sz="3600" b="1">
              <a:solidFill>
                <a:schemeClr val="accent2"/>
              </a:solidFill>
              <a:latin typeface="宋体" pitchFamily="2" charset="-122"/>
            </a:endParaRPr>
          </a:p>
          <a:p>
            <a:pPr algn="l" eaLnBrk="0" hangingPunct="0"/>
            <a:r>
              <a:rPr lang="zh-CN" altLang="zh-CN" sz="3600" b="1">
                <a:solidFill>
                  <a:schemeClr val="accent2"/>
                </a:solidFill>
                <a:latin typeface="Arial" pitchFamily="34" charset="0"/>
              </a:rPr>
              <a:t>‘</a:t>
            </a:r>
            <a:r>
              <a:rPr lang="zh-CN" altLang="zh-CN" sz="3600" b="1">
                <a:solidFill>
                  <a:schemeClr val="accent2"/>
                </a:solidFill>
                <a:latin typeface="宋体" pitchFamily="2" charset="-122"/>
              </a:rPr>
              <a:t>abc</a:t>
            </a:r>
            <a:r>
              <a:rPr lang="zh-CN" altLang="zh-CN" sz="3600" b="1">
                <a:solidFill>
                  <a:schemeClr val="accent2"/>
                </a:solidFill>
                <a:latin typeface="Arial" pitchFamily="34" charset="0"/>
              </a:rPr>
              <a:t>’</a:t>
            </a:r>
            <a:r>
              <a:rPr lang="zh-CN" sz="3600" b="1">
                <a:solidFill>
                  <a:schemeClr val="accent2"/>
                </a:solidFill>
                <a:latin typeface="宋体" pitchFamily="2" charset="-122"/>
              </a:rPr>
              <a:t>、</a:t>
            </a:r>
            <a:r>
              <a:rPr lang="zh-CN" sz="3600" b="1">
                <a:solidFill>
                  <a:schemeClr val="accent2"/>
                </a:solidFill>
                <a:latin typeface="Arial" pitchFamily="34" charset="0"/>
              </a:rPr>
              <a:t>“</a:t>
            </a:r>
            <a:r>
              <a:rPr lang="zh-CN" altLang="zh-CN" sz="3600" b="1">
                <a:solidFill>
                  <a:schemeClr val="accent2"/>
                </a:solidFill>
                <a:latin typeface="宋体" pitchFamily="2" charset="-122"/>
              </a:rPr>
              <a:t>a</a:t>
            </a:r>
            <a:r>
              <a:rPr lang="zh-CN" altLang="zh-CN" sz="3600" b="1">
                <a:solidFill>
                  <a:schemeClr val="accent2"/>
                </a:solidFill>
                <a:latin typeface="Arial" pitchFamily="34" charset="0"/>
              </a:rPr>
              <a:t>”</a:t>
            </a:r>
            <a:endParaRPr lang="zh-CN" altLang="zh-CN" sz="3600" b="1">
              <a:solidFill>
                <a:schemeClr val="accent2"/>
              </a:solidFill>
              <a:latin typeface="宋体" pitchFamily="2" charset="-122"/>
            </a:endParaRPr>
          </a:p>
        </p:txBody>
      </p:sp>
      <p:sp>
        <p:nvSpPr>
          <p:cNvPr id="124934" name="Line 6"/>
          <p:cNvSpPr>
            <a:spLocks noChangeShapeType="1"/>
          </p:cNvSpPr>
          <p:nvPr/>
        </p:nvSpPr>
        <p:spPr bwMode="auto">
          <a:xfrm>
            <a:off x="2913063" y="4837113"/>
            <a:ext cx="1281112" cy="0"/>
          </a:xfrm>
          <a:prstGeom prst="line">
            <a:avLst/>
          </a:prstGeom>
          <a:noFill/>
          <a:ln w="57150">
            <a:solidFill>
              <a:srgbClr val="FF00FF"/>
            </a:solidFill>
            <a:round/>
            <a:headEnd/>
            <a:tailEnd/>
          </a:ln>
        </p:spPr>
        <p:txBody>
          <a:bodyPr wrap="none" lIns="90000" tIns="46800" rIns="90000" bIns="46800" anchor="ctr"/>
          <a:lstStyle/>
          <a:p>
            <a:endParaRPr lang="zh-CN" altLang="en-US"/>
          </a:p>
        </p:txBody>
      </p:sp>
      <p:sp>
        <p:nvSpPr>
          <p:cNvPr id="124935" name="Line 7"/>
          <p:cNvSpPr>
            <a:spLocks noChangeShapeType="1"/>
          </p:cNvSpPr>
          <p:nvPr/>
        </p:nvSpPr>
        <p:spPr bwMode="auto">
          <a:xfrm>
            <a:off x="4479925" y="4837113"/>
            <a:ext cx="719138" cy="0"/>
          </a:xfrm>
          <a:prstGeom prst="line">
            <a:avLst/>
          </a:prstGeom>
          <a:noFill/>
          <a:ln w="57150">
            <a:solidFill>
              <a:srgbClr val="FF00FF"/>
            </a:solidFill>
            <a:round/>
            <a:headEnd/>
            <a:tailEnd/>
          </a:ln>
        </p:spPr>
        <p:txBody>
          <a:bodyPr wrap="none" lIns="90000" tIns="46800" rIns="90000" bIns="46800" anchor="ctr"/>
          <a:lstStyle/>
          <a:p>
            <a:endParaRPr lang="zh-CN" altLang="en-US"/>
          </a:p>
        </p:txBody>
      </p:sp>
      <p:sp>
        <p:nvSpPr>
          <p:cNvPr id="124936" name="Text Box 8"/>
          <p:cNvSpPr txBox="1">
            <a:spLocks noChangeArrowheads="1"/>
          </p:cNvSpPr>
          <p:nvPr/>
        </p:nvSpPr>
        <p:spPr bwMode="auto">
          <a:xfrm>
            <a:off x="5751513" y="3846513"/>
            <a:ext cx="1196975" cy="1311275"/>
          </a:xfrm>
          <a:prstGeom prst="rect">
            <a:avLst/>
          </a:prstGeom>
          <a:noFill/>
          <a:ln w="9525">
            <a:noFill/>
            <a:miter lim="800000"/>
            <a:headEnd/>
            <a:tailEnd/>
          </a:ln>
        </p:spPr>
        <p:txBody>
          <a:bodyPr wrap="none" lIns="90000" tIns="46800" rIns="90000" bIns="46800" anchor="ctr">
            <a:spAutoFit/>
          </a:bodyPr>
          <a:lstStyle/>
          <a:p>
            <a:pPr eaLnBrk="0" hangingPunct="0"/>
            <a:r>
              <a:rPr lang="zh-CN" altLang="zh-CN" sz="8000">
                <a:solidFill>
                  <a:srgbClr val="FF0066"/>
                </a:solidFill>
                <a:latin typeface="宋体" pitchFamily="2" charset="-122"/>
                <a:sym typeface="Marlett" pitchFamily="2" charset="2"/>
              </a:rPr>
              <a:t></a:t>
            </a:r>
            <a:endParaRPr lang="zh-CN" altLang="zh-CN" sz="8000">
              <a:solidFill>
                <a:srgbClr val="FF0066"/>
              </a:solidFill>
              <a:latin typeface="宋体" pitchFamily="2" charset="-122"/>
            </a:endParaRPr>
          </a:p>
        </p:txBody>
      </p:sp>
    </p:spTree>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4931"/>
                                        </p:tgtEl>
                                        <p:attrNameLst>
                                          <p:attrName>style.visibility</p:attrName>
                                        </p:attrNameLst>
                                      </p:cBhvr>
                                      <p:to>
                                        <p:strVal val="visible"/>
                                      </p:to>
                                    </p:set>
                                    <p:animEffect transition="in" filter="wipe(left)">
                                      <p:cBhvr>
                                        <p:cTn id="7" dur="1000"/>
                                        <p:tgtEl>
                                          <p:spTgt spid="124931"/>
                                        </p:tgtEl>
                                      </p:cBhvr>
                                    </p:animEffect>
                                  </p:childTnLst>
                                </p:cTn>
                              </p:par>
                            </p:childTnLst>
                          </p:cTn>
                        </p:par>
                      </p:childTnLst>
                    </p:cTn>
                  </p:par>
                  <p:par>
                    <p:cTn id="8" fill="hold">
                      <p:stCondLst>
                        <p:cond delay="indefinite"/>
                      </p:stCondLst>
                      <p:childTnLst>
                        <p:par>
                          <p:cTn id="9" fill="hold">
                            <p:stCondLst>
                              <p:cond delay="0"/>
                            </p:stCondLst>
                            <p:childTnLst>
                              <p:par>
                                <p:cTn id="10" presetID="15" presetClass="entr" presetSubtype="0" fill="hold" nodeType="clickEffect">
                                  <p:stCondLst>
                                    <p:cond delay="0"/>
                                  </p:stCondLst>
                                  <p:childTnLst>
                                    <p:set>
                                      <p:cBhvr>
                                        <p:cTn id="11" dur="1" fill="hold">
                                          <p:stCondLst>
                                            <p:cond delay="0"/>
                                          </p:stCondLst>
                                        </p:cTn>
                                        <p:tgtEl>
                                          <p:spTgt spid="124932"/>
                                        </p:tgtEl>
                                        <p:attrNameLst>
                                          <p:attrName>style.visibility</p:attrName>
                                        </p:attrNameLst>
                                      </p:cBhvr>
                                      <p:to>
                                        <p:strVal val="visible"/>
                                      </p:to>
                                    </p:set>
                                    <p:anim calcmode="lin" valueType="num">
                                      <p:cBhvr>
                                        <p:cTn id="12" dur="1000" fill="hold"/>
                                        <p:tgtEl>
                                          <p:spTgt spid="124932"/>
                                        </p:tgtEl>
                                        <p:attrNameLst>
                                          <p:attrName>ppt_w</p:attrName>
                                        </p:attrNameLst>
                                      </p:cBhvr>
                                      <p:tavLst>
                                        <p:tav tm="0">
                                          <p:val>
                                            <p:fltVal val="0"/>
                                          </p:val>
                                        </p:tav>
                                        <p:tav tm="100000">
                                          <p:val>
                                            <p:strVal val="#ppt_w"/>
                                          </p:val>
                                        </p:tav>
                                      </p:tavLst>
                                    </p:anim>
                                    <p:anim calcmode="lin" valueType="num">
                                      <p:cBhvr>
                                        <p:cTn id="13" dur="1000" fill="hold"/>
                                        <p:tgtEl>
                                          <p:spTgt spid="124932"/>
                                        </p:tgtEl>
                                        <p:attrNameLst>
                                          <p:attrName>ppt_h</p:attrName>
                                        </p:attrNameLst>
                                      </p:cBhvr>
                                      <p:tavLst>
                                        <p:tav tm="0">
                                          <p:val>
                                            <p:fltVal val="0"/>
                                          </p:val>
                                        </p:tav>
                                        <p:tav tm="100000">
                                          <p:val>
                                            <p:strVal val="#ppt_h"/>
                                          </p:val>
                                        </p:tav>
                                      </p:tavLst>
                                    </p:anim>
                                    <p:anim calcmode="lin" valueType="num">
                                      <p:cBhvr>
                                        <p:cTn id="14" dur="1000" fill="hold"/>
                                        <p:tgtEl>
                                          <p:spTgt spid="124932"/>
                                        </p:tgtEl>
                                        <p:attrNameLst>
                                          <p:attrName>ppt_x</p:attrName>
                                        </p:attrNameLst>
                                      </p:cBhvr>
                                      <p:tavLst>
                                        <p:tav tm="0" fmla="#ppt_x+(cos(-2*pi*(1-$))*-#ppt_x-sin(-2*pi*(1-$))*(1-#ppt_y))*(1-$)">
                                          <p:val>
                                            <p:fltVal val="0"/>
                                          </p:val>
                                        </p:tav>
                                        <p:tav tm="100000">
                                          <p:val>
                                            <p:fltVal val="1"/>
                                          </p:val>
                                        </p:tav>
                                      </p:tavLst>
                                    </p:anim>
                                    <p:anim calcmode="lin" valueType="num">
                                      <p:cBhvr>
                                        <p:cTn id="15" dur="1000" fill="hold"/>
                                        <p:tgtEl>
                                          <p:spTgt spid="124932"/>
                                        </p:tgtEl>
                                        <p:attrNameLst>
                                          <p:attrName>ppt_y</p:attrName>
                                        </p:attrNameLst>
                                      </p:cBhvr>
                                      <p:tavLst>
                                        <p:tav tm="0" fmla="#ppt_y+(sin(-2*pi*(1-$))*-#ppt_x+cos(-2*pi*(1-$))*(1-#ppt_y))*(1-$)">
                                          <p:val>
                                            <p:fltVal val="0"/>
                                          </p:val>
                                        </p:tav>
                                        <p:tav tm="100000">
                                          <p:val>
                                            <p:fltVal val="1"/>
                                          </p:val>
                                        </p:tav>
                                      </p:tavLst>
                                    </p:anim>
                                  </p:childTnLst>
                                </p:cTn>
                              </p:par>
                            </p:childTnLst>
                          </p:cTn>
                        </p:par>
                        <p:par>
                          <p:cTn id="16" fill="hold">
                            <p:stCondLst>
                              <p:cond delay="1000"/>
                            </p:stCondLst>
                            <p:childTnLst>
                              <p:par>
                                <p:cTn id="17" presetID="3" presetClass="entr" presetSubtype="5" fill="hold" grpId="0" nodeType="afterEffect">
                                  <p:stCondLst>
                                    <p:cond delay="0"/>
                                  </p:stCondLst>
                                  <p:childTnLst>
                                    <p:set>
                                      <p:cBhvr>
                                        <p:cTn id="18" dur="1" fill="hold">
                                          <p:stCondLst>
                                            <p:cond delay="0"/>
                                          </p:stCondLst>
                                        </p:cTn>
                                        <p:tgtEl>
                                          <p:spTgt spid="124933"/>
                                        </p:tgtEl>
                                        <p:attrNameLst>
                                          <p:attrName>style.visibility</p:attrName>
                                        </p:attrNameLst>
                                      </p:cBhvr>
                                      <p:to>
                                        <p:strVal val="visible"/>
                                      </p:to>
                                    </p:set>
                                    <p:animEffect transition="in" filter="blinds(vertical)">
                                      <p:cBhvr>
                                        <p:cTn id="19" dur="500"/>
                                        <p:tgtEl>
                                          <p:spTgt spid="124933"/>
                                        </p:tgtEl>
                                      </p:cBhvr>
                                    </p:animEffect>
                                  </p:childTnLst>
                                </p:cTn>
                              </p:par>
                            </p:childTnLst>
                          </p:cTn>
                        </p:par>
                      </p:childTnLst>
                    </p:cTn>
                  </p:par>
                  <p:par>
                    <p:cTn id="20" fill="hold">
                      <p:stCondLst>
                        <p:cond delay="indefinite"/>
                      </p:stCondLst>
                      <p:childTnLst>
                        <p:par>
                          <p:cTn id="21" fill="hold">
                            <p:stCondLst>
                              <p:cond delay="0"/>
                            </p:stCondLst>
                            <p:childTnLst>
                              <p:par>
                                <p:cTn id="22" presetID="17" presetClass="entr" presetSubtype="8" fill="hold" grpId="0" nodeType="clickEffect">
                                  <p:stCondLst>
                                    <p:cond delay="0"/>
                                  </p:stCondLst>
                                  <p:childTnLst>
                                    <p:set>
                                      <p:cBhvr>
                                        <p:cTn id="23" dur="1" fill="hold">
                                          <p:stCondLst>
                                            <p:cond delay="0"/>
                                          </p:stCondLst>
                                        </p:cTn>
                                        <p:tgtEl>
                                          <p:spTgt spid="124934"/>
                                        </p:tgtEl>
                                        <p:attrNameLst>
                                          <p:attrName>style.visibility</p:attrName>
                                        </p:attrNameLst>
                                      </p:cBhvr>
                                      <p:to>
                                        <p:strVal val="visible"/>
                                      </p:to>
                                    </p:set>
                                    <p:anim calcmode="lin" valueType="num">
                                      <p:cBhvr>
                                        <p:cTn id="24" dur="500" fill="hold"/>
                                        <p:tgtEl>
                                          <p:spTgt spid="124934"/>
                                        </p:tgtEl>
                                        <p:attrNameLst>
                                          <p:attrName>ppt_x</p:attrName>
                                        </p:attrNameLst>
                                      </p:cBhvr>
                                      <p:tavLst>
                                        <p:tav tm="0">
                                          <p:val>
                                            <p:strVal val="#ppt_x-#ppt_w/2"/>
                                          </p:val>
                                        </p:tav>
                                        <p:tav tm="100000">
                                          <p:val>
                                            <p:strVal val="#ppt_x"/>
                                          </p:val>
                                        </p:tav>
                                      </p:tavLst>
                                    </p:anim>
                                    <p:anim calcmode="lin" valueType="num">
                                      <p:cBhvr>
                                        <p:cTn id="25" dur="500" fill="hold"/>
                                        <p:tgtEl>
                                          <p:spTgt spid="124934"/>
                                        </p:tgtEl>
                                        <p:attrNameLst>
                                          <p:attrName>ppt_y</p:attrName>
                                        </p:attrNameLst>
                                      </p:cBhvr>
                                      <p:tavLst>
                                        <p:tav tm="0">
                                          <p:val>
                                            <p:strVal val="#ppt_y"/>
                                          </p:val>
                                        </p:tav>
                                        <p:tav tm="100000">
                                          <p:val>
                                            <p:strVal val="#ppt_y"/>
                                          </p:val>
                                        </p:tav>
                                      </p:tavLst>
                                    </p:anim>
                                    <p:anim calcmode="lin" valueType="num">
                                      <p:cBhvr>
                                        <p:cTn id="26" dur="500" fill="hold"/>
                                        <p:tgtEl>
                                          <p:spTgt spid="124934"/>
                                        </p:tgtEl>
                                        <p:attrNameLst>
                                          <p:attrName>ppt_w</p:attrName>
                                        </p:attrNameLst>
                                      </p:cBhvr>
                                      <p:tavLst>
                                        <p:tav tm="0">
                                          <p:val>
                                            <p:fltVal val="0"/>
                                          </p:val>
                                        </p:tav>
                                        <p:tav tm="100000">
                                          <p:val>
                                            <p:strVal val="#ppt_w"/>
                                          </p:val>
                                        </p:tav>
                                      </p:tavLst>
                                    </p:anim>
                                    <p:anim calcmode="lin" valueType="num">
                                      <p:cBhvr>
                                        <p:cTn id="27" dur="500" fill="hold"/>
                                        <p:tgtEl>
                                          <p:spTgt spid="124934"/>
                                        </p:tgtEl>
                                        <p:attrNameLst>
                                          <p:attrName>ppt_h</p:attrName>
                                        </p:attrNameLst>
                                      </p:cBhvr>
                                      <p:tavLst>
                                        <p:tav tm="0">
                                          <p:val>
                                            <p:strVal val="#ppt_h"/>
                                          </p:val>
                                        </p:tav>
                                        <p:tav tm="100000">
                                          <p:val>
                                            <p:strVal val="#ppt_h"/>
                                          </p:val>
                                        </p:tav>
                                      </p:tavLst>
                                    </p:anim>
                                  </p:childTnLst>
                                </p:cTn>
                              </p:par>
                            </p:childTnLst>
                          </p:cTn>
                        </p:par>
                        <p:par>
                          <p:cTn id="28" fill="hold">
                            <p:stCondLst>
                              <p:cond delay="500"/>
                            </p:stCondLst>
                            <p:childTnLst>
                              <p:par>
                                <p:cTn id="29" presetID="17" presetClass="entr" presetSubtype="8" fill="hold" grpId="0" nodeType="afterEffect">
                                  <p:stCondLst>
                                    <p:cond delay="0"/>
                                  </p:stCondLst>
                                  <p:childTnLst>
                                    <p:set>
                                      <p:cBhvr>
                                        <p:cTn id="30" dur="1" fill="hold">
                                          <p:stCondLst>
                                            <p:cond delay="0"/>
                                          </p:stCondLst>
                                        </p:cTn>
                                        <p:tgtEl>
                                          <p:spTgt spid="124935"/>
                                        </p:tgtEl>
                                        <p:attrNameLst>
                                          <p:attrName>style.visibility</p:attrName>
                                        </p:attrNameLst>
                                      </p:cBhvr>
                                      <p:to>
                                        <p:strVal val="visible"/>
                                      </p:to>
                                    </p:set>
                                    <p:anim calcmode="lin" valueType="num">
                                      <p:cBhvr>
                                        <p:cTn id="31" dur="500" fill="hold"/>
                                        <p:tgtEl>
                                          <p:spTgt spid="124935"/>
                                        </p:tgtEl>
                                        <p:attrNameLst>
                                          <p:attrName>ppt_x</p:attrName>
                                        </p:attrNameLst>
                                      </p:cBhvr>
                                      <p:tavLst>
                                        <p:tav tm="0">
                                          <p:val>
                                            <p:strVal val="#ppt_x-#ppt_w/2"/>
                                          </p:val>
                                        </p:tav>
                                        <p:tav tm="100000">
                                          <p:val>
                                            <p:strVal val="#ppt_x"/>
                                          </p:val>
                                        </p:tav>
                                      </p:tavLst>
                                    </p:anim>
                                    <p:anim calcmode="lin" valueType="num">
                                      <p:cBhvr>
                                        <p:cTn id="32" dur="500" fill="hold"/>
                                        <p:tgtEl>
                                          <p:spTgt spid="124935"/>
                                        </p:tgtEl>
                                        <p:attrNameLst>
                                          <p:attrName>ppt_y</p:attrName>
                                        </p:attrNameLst>
                                      </p:cBhvr>
                                      <p:tavLst>
                                        <p:tav tm="0">
                                          <p:val>
                                            <p:strVal val="#ppt_y"/>
                                          </p:val>
                                        </p:tav>
                                        <p:tav tm="100000">
                                          <p:val>
                                            <p:strVal val="#ppt_y"/>
                                          </p:val>
                                        </p:tav>
                                      </p:tavLst>
                                    </p:anim>
                                    <p:anim calcmode="lin" valueType="num">
                                      <p:cBhvr>
                                        <p:cTn id="33" dur="500" fill="hold"/>
                                        <p:tgtEl>
                                          <p:spTgt spid="124935"/>
                                        </p:tgtEl>
                                        <p:attrNameLst>
                                          <p:attrName>ppt_w</p:attrName>
                                        </p:attrNameLst>
                                      </p:cBhvr>
                                      <p:tavLst>
                                        <p:tav tm="0">
                                          <p:val>
                                            <p:fltVal val="0"/>
                                          </p:val>
                                        </p:tav>
                                        <p:tav tm="100000">
                                          <p:val>
                                            <p:strVal val="#ppt_w"/>
                                          </p:val>
                                        </p:tav>
                                      </p:tavLst>
                                    </p:anim>
                                    <p:anim calcmode="lin" valueType="num">
                                      <p:cBhvr>
                                        <p:cTn id="34" dur="500" fill="hold"/>
                                        <p:tgtEl>
                                          <p:spTgt spid="124935"/>
                                        </p:tgtEl>
                                        <p:attrNameLst>
                                          <p:attrName>ppt_h</p:attrName>
                                        </p:attrNameLst>
                                      </p:cBhvr>
                                      <p:tavLst>
                                        <p:tav tm="0">
                                          <p:val>
                                            <p:strVal val="#ppt_h"/>
                                          </p:val>
                                        </p:tav>
                                        <p:tav tm="100000">
                                          <p:val>
                                            <p:strVal val="#ppt_h"/>
                                          </p:val>
                                        </p:tav>
                                      </p:tavLst>
                                    </p:anim>
                                  </p:childTnLst>
                                </p:cTn>
                              </p:par>
                            </p:childTnLst>
                          </p:cTn>
                        </p:par>
                        <p:par>
                          <p:cTn id="35" fill="hold">
                            <p:stCondLst>
                              <p:cond delay="1000"/>
                            </p:stCondLst>
                            <p:childTnLst>
                              <p:par>
                                <p:cTn id="36" presetID="12" presetClass="entr" presetSubtype="2" fill="hold" grpId="0" nodeType="afterEffect">
                                  <p:stCondLst>
                                    <p:cond delay="0"/>
                                  </p:stCondLst>
                                  <p:childTnLst>
                                    <p:set>
                                      <p:cBhvr>
                                        <p:cTn id="37" dur="1" fill="hold">
                                          <p:stCondLst>
                                            <p:cond delay="0"/>
                                          </p:stCondLst>
                                        </p:cTn>
                                        <p:tgtEl>
                                          <p:spTgt spid="124936"/>
                                        </p:tgtEl>
                                        <p:attrNameLst>
                                          <p:attrName>style.visibility</p:attrName>
                                        </p:attrNameLst>
                                      </p:cBhvr>
                                      <p:to>
                                        <p:strVal val="visible"/>
                                      </p:to>
                                    </p:set>
                                    <p:animEffect transition="in" filter="slide(fromRight)">
                                      <p:cBhvr>
                                        <p:cTn id="38" dur="500"/>
                                        <p:tgtEl>
                                          <p:spTgt spid="1249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1" grpId="0" autoUpdateAnimBg="0"/>
      <p:bldP spid="124933" grpId="0" autoUpdateAnimBg="0"/>
      <p:bldP spid="124934" grpId="0" animBg="1"/>
      <p:bldP spid="124935" grpId="0" animBg="1"/>
      <p:bldP spid="124936"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bwMode="auto">
          <a:xfrm>
            <a:off x="0" y="404813"/>
            <a:ext cx="9144000" cy="739775"/>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defRPr/>
            </a:pPr>
            <a:r>
              <a:rPr lang="zh-CN" altLang="zh-CN" sz="4000" smtClean="0"/>
              <a:t> </a:t>
            </a:r>
            <a:r>
              <a:rPr lang="zh-CN" altLang="zh-CN" sz="4000" smtClean="0">
                <a:solidFill>
                  <a:schemeClr val="tx2"/>
                </a:solidFill>
              </a:rPr>
              <a:t> </a:t>
            </a:r>
            <a:r>
              <a:rPr lang="zh-CN" altLang="zh-CN" sz="3600" smtClean="0">
                <a:solidFill>
                  <a:schemeClr val="tx2"/>
                </a:solidFill>
              </a:rPr>
              <a:t>3.5 </a:t>
            </a:r>
            <a:r>
              <a:rPr lang="zh-CN" sz="3600" smtClean="0">
                <a:solidFill>
                  <a:schemeClr val="tx2"/>
                </a:solidFill>
              </a:rPr>
              <a:t>字符型数据</a:t>
            </a:r>
            <a:r>
              <a:rPr lang="zh-CN" smtClean="0"/>
              <a:t> </a:t>
            </a:r>
          </a:p>
        </p:txBody>
      </p:sp>
      <p:sp>
        <p:nvSpPr>
          <p:cNvPr id="125955" name="Rectangle 3"/>
          <p:cNvSpPr>
            <a:spLocks noChangeArrowheads="1"/>
          </p:cNvSpPr>
          <p:nvPr/>
        </p:nvSpPr>
        <p:spPr bwMode="auto">
          <a:xfrm>
            <a:off x="323850" y="981075"/>
            <a:ext cx="8497888" cy="3671888"/>
          </a:xfrm>
          <a:prstGeom prst="rect">
            <a:avLst/>
          </a:prstGeom>
          <a:noFill/>
          <a:ln w="9525">
            <a:noFill/>
            <a:miter lim="800000"/>
            <a:headEnd/>
            <a:tailEnd/>
          </a:ln>
        </p:spPr>
        <p:txBody>
          <a:bodyPr/>
          <a:lstStyle/>
          <a:p>
            <a:pPr marL="342900" indent="-342900" algn="l" defTabSz="762000" eaLnBrk="0" hangingPunct="0">
              <a:spcBef>
                <a:spcPct val="20000"/>
              </a:spcBef>
            </a:pPr>
            <a:endParaRPr lang="zh-CN" altLang="zh-CN" sz="3200">
              <a:solidFill>
                <a:srgbClr val="663300"/>
              </a:solidFill>
              <a:latin typeface="楷体_GB2312" pitchFamily="49" charset="-122"/>
              <a:ea typeface="楷体_GB2312" pitchFamily="49" charset="-122"/>
            </a:endParaRPr>
          </a:p>
        </p:txBody>
      </p:sp>
      <p:sp>
        <p:nvSpPr>
          <p:cNvPr id="125956" name="Text Box 4"/>
          <p:cNvSpPr txBox="1">
            <a:spLocks noChangeArrowheads="1"/>
          </p:cNvSpPr>
          <p:nvPr/>
        </p:nvSpPr>
        <p:spPr bwMode="auto">
          <a:xfrm>
            <a:off x="649288" y="1420813"/>
            <a:ext cx="7523162" cy="579437"/>
          </a:xfrm>
          <a:prstGeom prst="rect">
            <a:avLst/>
          </a:prstGeom>
          <a:noFill/>
          <a:ln w="9525">
            <a:noFill/>
            <a:miter lim="800000"/>
            <a:headEnd/>
            <a:tailEnd/>
          </a:ln>
        </p:spPr>
        <p:txBody>
          <a:bodyPr wrap="none" lIns="90000" tIns="46800" rIns="90000" bIns="46800" anchor="ctr">
            <a:spAutoFit/>
          </a:bodyPr>
          <a:lstStyle/>
          <a:p>
            <a:pPr eaLnBrk="0" hangingPunct="0"/>
            <a:r>
              <a:rPr lang="zh-CN" altLang="zh-CN" sz="3200">
                <a:solidFill>
                  <a:srgbClr val="996633"/>
                </a:solidFill>
                <a:latin typeface="楷体_GB2312" pitchFamily="49" charset="-122"/>
                <a:ea typeface="楷体_GB2312" pitchFamily="49" charset="-122"/>
              </a:rPr>
              <a:t> </a:t>
            </a:r>
            <a:r>
              <a:rPr lang="zh-CN" sz="3200" b="1">
                <a:solidFill>
                  <a:srgbClr val="663300"/>
                </a:solidFill>
                <a:latin typeface="楷体_GB2312" pitchFamily="49" charset="-122"/>
                <a:ea typeface="楷体_GB2312" pitchFamily="49" charset="-122"/>
              </a:rPr>
              <a:t>有些以</a:t>
            </a:r>
            <a:r>
              <a:rPr lang="zh-CN" sz="3200" b="1">
                <a:solidFill>
                  <a:srgbClr val="663300"/>
                </a:solidFill>
                <a:ea typeface="楷体_GB2312" pitchFamily="49" charset="-122"/>
              </a:rPr>
              <a:t>“</a:t>
            </a:r>
            <a:r>
              <a:rPr lang="zh-CN" altLang="zh-CN" sz="3200" b="1">
                <a:solidFill>
                  <a:srgbClr val="663300"/>
                </a:solidFill>
                <a:latin typeface="楷体_GB2312" pitchFamily="49" charset="-122"/>
                <a:ea typeface="楷体_GB2312" pitchFamily="49" charset="-122"/>
              </a:rPr>
              <a:t>\</a:t>
            </a:r>
            <a:r>
              <a:rPr lang="zh-CN" altLang="zh-CN" sz="3200" b="1">
                <a:solidFill>
                  <a:srgbClr val="663300"/>
                </a:solidFill>
                <a:ea typeface="楷体_GB2312" pitchFamily="49" charset="-122"/>
              </a:rPr>
              <a:t>”</a:t>
            </a:r>
            <a:r>
              <a:rPr lang="zh-CN" sz="3200" b="1">
                <a:solidFill>
                  <a:srgbClr val="663300"/>
                </a:solidFill>
                <a:latin typeface="楷体_GB2312" pitchFamily="49" charset="-122"/>
                <a:ea typeface="楷体_GB2312" pitchFamily="49" charset="-122"/>
              </a:rPr>
              <a:t>开头的特殊字符称为转义字符</a:t>
            </a:r>
          </a:p>
        </p:txBody>
      </p:sp>
      <p:sp>
        <p:nvSpPr>
          <p:cNvPr id="125957" name="Text Box 5"/>
          <p:cNvSpPr txBox="1">
            <a:spLocks noChangeArrowheads="1"/>
          </p:cNvSpPr>
          <p:nvPr/>
        </p:nvSpPr>
        <p:spPr bwMode="auto">
          <a:xfrm>
            <a:off x="1400175" y="2284413"/>
            <a:ext cx="6461125" cy="2064284"/>
          </a:xfrm>
          <a:prstGeom prst="rect">
            <a:avLst/>
          </a:prstGeom>
          <a:noFill/>
          <a:ln w="9525">
            <a:noFill/>
            <a:miter lim="800000"/>
            <a:headEnd/>
            <a:tailEnd/>
          </a:ln>
        </p:spPr>
        <p:txBody>
          <a:bodyPr lIns="90000" tIns="46800" rIns="90000" bIns="46800" anchor="ctr">
            <a:spAutoFit/>
          </a:bodyPr>
          <a:lstStyle/>
          <a:p>
            <a:pPr algn="l" eaLnBrk="0" hangingPunct="0"/>
            <a:r>
              <a:rPr lang="zh-CN" altLang="en-US" sz="3200" dirty="0">
                <a:latin typeface="宋体" pitchFamily="2" charset="-122"/>
              </a:rPr>
              <a:t>\</a:t>
            </a:r>
            <a:r>
              <a:rPr lang="en-US" altLang="zh-CN" sz="3200" dirty="0">
                <a:latin typeface="宋体" pitchFamily="2" charset="-122"/>
              </a:rPr>
              <a:t>n    </a:t>
            </a:r>
            <a:r>
              <a:rPr lang="zh-CN" altLang="en-US" sz="3200" dirty="0">
                <a:latin typeface="宋体" pitchFamily="2" charset="-122"/>
              </a:rPr>
              <a:t>换行</a:t>
            </a:r>
          </a:p>
          <a:p>
            <a:pPr algn="l" eaLnBrk="0" hangingPunct="0"/>
            <a:r>
              <a:rPr lang="zh-CN" altLang="en-US" sz="3200" dirty="0">
                <a:latin typeface="宋体" pitchFamily="2" charset="-122"/>
              </a:rPr>
              <a:t>\</a:t>
            </a:r>
            <a:r>
              <a:rPr lang="en-US" altLang="zh-CN" sz="3200" dirty="0">
                <a:latin typeface="宋体" pitchFamily="2" charset="-122"/>
              </a:rPr>
              <a:t>t    </a:t>
            </a:r>
            <a:r>
              <a:rPr lang="zh-CN" altLang="en-US" sz="3200" dirty="0">
                <a:latin typeface="宋体" pitchFamily="2" charset="-122"/>
              </a:rPr>
              <a:t>横向跳格</a:t>
            </a:r>
          </a:p>
          <a:p>
            <a:pPr algn="l" eaLnBrk="0" hangingPunct="0"/>
            <a:r>
              <a:rPr lang="zh-CN" altLang="en-US" sz="3200" dirty="0">
                <a:latin typeface="宋体" pitchFamily="2" charset="-122"/>
              </a:rPr>
              <a:t>\</a:t>
            </a:r>
            <a:r>
              <a:rPr lang="en-US" altLang="zh-CN" sz="3200" dirty="0">
                <a:latin typeface="宋体" pitchFamily="2" charset="-122"/>
              </a:rPr>
              <a:t>r    </a:t>
            </a:r>
            <a:r>
              <a:rPr lang="zh-CN" altLang="en-US" sz="3200" dirty="0">
                <a:latin typeface="宋体" pitchFamily="2" charset="-122"/>
              </a:rPr>
              <a:t>回车</a:t>
            </a:r>
          </a:p>
          <a:p>
            <a:pPr algn="l" eaLnBrk="0" hangingPunct="0"/>
            <a:r>
              <a:rPr lang="zh-CN" altLang="en-US" sz="3200" dirty="0">
                <a:latin typeface="宋体" pitchFamily="2" charset="-122"/>
              </a:rPr>
              <a:t>\\    反斜</a:t>
            </a:r>
            <a:r>
              <a:rPr lang="zh-CN" altLang="en-US" sz="3200" dirty="0" smtClean="0">
                <a:latin typeface="宋体" pitchFamily="2" charset="-122"/>
              </a:rPr>
              <a:t>杠</a:t>
            </a:r>
            <a:endParaRPr lang="zh-CN" altLang="en-US" sz="3200" dirty="0">
              <a:latin typeface="宋体" pitchFamily="2" charset="-122"/>
            </a:endParaRPr>
          </a:p>
        </p:txBody>
      </p:sp>
    </p:spTree>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nodePh="1">
                                  <p:stCondLst>
                                    <p:cond delay="0"/>
                                  </p:stCondLst>
                                  <p:endCondLst>
                                    <p:cond evt="begin" delay="0">
                                      <p:tn val="5"/>
                                    </p:cond>
                                  </p:endCondLst>
                                  <p:childTnLst>
                                    <p:set>
                                      <p:cBhvr>
                                        <p:cTn id="6" dur="1" fill="hold">
                                          <p:stCondLst>
                                            <p:cond delay="0"/>
                                          </p:stCondLst>
                                        </p:cTn>
                                        <p:tgtEl>
                                          <p:spTgt spid="125955"/>
                                        </p:tgtEl>
                                        <p:attrNameLst>
                                          <p:attrName>style.visibility</p:attrName>
                                        </p:attrNameLst>
                                      </p:cBhvr>
                                      <p:to>
                                        <p:strVal val="visible"/>
                                      </p:to>
                                    </p:set>
                                    <p:animEffect transition="in" filter="wipe(left)">
                                      <p:cBhvr>
                                        <p:cTn id="7" dur="1000"/>
                                        <p:tgtEl>
                                          <p:spTgt spid="12595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5956"/>
                                        </p:tgtEl>
                                        <p:attrNameLst>
                                          <p:attrName>style.visibility</p:attrName>
                                        </p:attrNameLst>
                                      </p:cBhvr>
                                      <p:to>
                                        <p:strVal val="visible"/>
                                      </p:to>
                                    </p:set>
                                    <p:animEffect transition="in" filter="wipe(left)">
                                      <p:cBhvr>
                                        <p:cTn id="12" dur="500"/>
                                        <p:tgtEl>
                                          <p:spTgt spid="125956"/>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3" fill="hold" grpId="0" nodeType="clickEffect">
                                  <p:stCondLst>
                                    <p:cond delay="0"/>
                                  </p:stCondLst>
                                  <p:childTnLst>
                                    <p:set>
                                      <p:cBhvr>
                                        <p:cTn id="16" dur="1" fill="hold">
                                          <p:stCondLst>
                                            <p:cond delay="0"/>
                                          </p:stCondLst>
                                        </p:cTn>
                                        <p:tgtEl>
                                          <p:spTgt spid="125957"/>
                                        </p:tgtEl>
                                        <p:attrNameLst>
                                          <p:attrName>style.visibility</p:attrName>
                                        </p:attrNameLst>
                                      </p:cBhvr>
                                      <p:to>
                                        <p:strVal val="visible"/>
                                      </p:to>
                                    </p:set>
                                    <p:animEffect transition="in" filter="strips(upRight)">
                                      <p:cBhvr>
                                        <p:cTn id="17" dur="500"/>
                                        <p:tgtEl>
                                          <p:spTgt spid="1259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5" grpId="0" autoUpdateAnimBg="0"/>
      <p:bldP spid="125956" grpId="0" autoUpdateAnimBg="0"/>
      <p:bldP spid="125957"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bwMode="auto">
          <a:xfrm>
            <a:off x="0" y="404813"/>
            <a:ext cx="9144000" cy="739775"/>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defRPr/>
            </a:pPr>
            <a:r>
              <a:rPr lang="zh-CN" altLang="zh-CN" sz="4000" smtClean="0"/>
              <a:t> </a:t>
            </a:r>
            <a:r>
              <a:rPr lang="zh-CN" altLang="zh-CN" sz="4000" smtClean="0">
                <a:solidFill>
                  <a:schemeClr val="tx2"/>
                </a:solidFill>
              </a:rPr>
              <a:t> </a:t>
            </a:r>
            <a:r>
              <a:rPr lang="zh-CN" altLang="zh-CN" sz="3600" smtClean="0">
                <a:solidFill>
                  <a:schemeClr val="tx2"/>
                </a:solidFill>
              </a:rPr>
              <a:t>3.5 </a:t>
            </a:r>
            <a:r>
              <a:rPr lang="zh-CN" sz="3600" smtClean="0">
                <a:solidFill>
                  <a:schemeClr val="tx2"/>
                </a:solidFill>
              </a:rPr>
              <a:t>字符型数据</a:t>
            </a:r>
            <a:r>
              <a:rPr lang="zh-CN" smtClean="0"/>
              <a:t> </a:t>
            </a:r>
          </a:p>
        </p:txBody>
      </p:sp>
      <p:sp>
        <p:nvSpPr>
          <p:cNvPr id="128003" name="Rectangle 3"/>
          <p:cNvSpPr>
            <a:spLocks noChangeArrowheads="1"/>
          </p:cNvSpPr>
          <p:nvPr/>
        </p:nvSpPr>
        <p:spPr bwMode="auto">
          <a:xfrm>
            <a:off x="395288" y="1341438"/>
            <a:ext cx="8497887" cy="4679950"/>
          </a:xfrm>
          <a:prstGeom prst="rect">
            <a:avLst/>
          </a:prstGeom>
          <a:noFill/>
          <a:ln w="9525">
            <a:noFill/>
            <a:miter lim="800000"/>
            <a:headEnd/>
            <a:tailEnd/>
          </a:ln>
        </p:spPr>
        <p:txBody>
          <a:bodyPr/>
          <a:lstStyle/>
          <a:p>
            <a:pPr marL="342900" indent="-342900" algn="just" defTabSz="762000" eaLnBrk="0" hangingPunct="0">
              <a:spcBef>
                <a:spcPct val="20000"/>
              </a:spcBef>
            </a:pPr>
            <a:r>
              <a:rPr lang="zh-CN" altLang="zh-CN" sz="3600" b="1">
                <a:solidFill>
                  <a:srgbClr val="4D4D4D"/>
                </a:solidFill>
              </a:rPr>
              <a:t>3.5.2</a:t>
            </a:r>
            <a:r>
              <a:rPr lang="zh-CN" sz="3600" b="1">
                <a:solidFill>
                  <a:srgbClr val="4D4D4D"/>
                </a:solidFill>
              </a:rPr>
              <a:t>字符变量</a:t>
            </a:r>
          </a:p>
          <a:p>
            <a:pPr marL="342900" indent="-342900" algn="just" defTabSz="762000" eaLnBrk="0" hangingPunct="0">
              <a:spcBef>
                <a:spcPct val="20000"/>
              </a:spcBef>
              <a:buFontTx/>
              <a:buChar char="•"/>
            </a:pPr>
            <a:r>
              <a:rPr lang="zh-CN" sz="3200">
                <a:solidFill>
                  <a:srgbClr val="663300"/>
                </a:solidFill>
                <a:latin typeface="楷体_GB2312" pitchFamily="49" charset="-122"/>
                <a:ea typeface="楷体_GB2312" pitchFamily="49" charset="-122"/>
              </a:rPr>
              <a:t>字符型变量用来存放字符常量，注意只能放一个字符。</a:t>
            </a:r>
            <a:endParaRPr lang="zh-CN" sz="3200">
              <a:solidFill>
                <a:srgbClr val="000099"/>
              </a:solidFill>
              <a:latin typeface="楷体_GB2312" pitchFamily="49" charset="-122"/>
              <a:ea typeface="楷体_GB2312" pitchFamily="49" charset="-122"/>
            </a:endParaRPr>
          </a:p>
          <a:p>
            <a:pPr marL="342900" indent="-342900" algn="l" defTabSz="762000" eaLnBrk="0" hangingPunct="0">
              <a:spcBef>
                <a:spcPct val="20000"/>
              </a:spcBef>
              <a:buFontTx/>
              <a:buChar char="•"/>
            </a:pPr>
            <a:r>
              <a:rPr lang="zh-CN" sz="3200">
                <a:solidFill>
                  <a:srgbClr val="000099"/>
                </a:solidFill>
                <a:latin typeface="楷体_GB2312" pitchFamily="49" charset="-122"/>
                <a:ea typeface="楷体_GB2312" pitchFamily="49" charset="-122"/>
              </a:rPr>
              <a:t>字符变量的定义形式如下：</a:t>
            </a:r>
            <a:r>
              <a:rPr lang="zh-CN" altLang="zh-CN" sz="3200">
                <a:solidFill>
                  <a:srgbClr val="000099"/>
                </a:solidFill>
                <a:latin typeface="楷体_GB2312" pitchFamily="49" charset="-122"/>
                <a:ea typeface="楷体_GB2312" pitchFamily="49" charset="-122"/>
              </a:rPr>
              <a:t>char c1,c2;</a:t>
            </a:r>
          </a:p>
          <a:p>
            <a:pPr marL="342900" indent="-342900" algn="l" defTabSz="762000" eaLnBrk="0" hangingPunct="0">
              <a:spcBef>
                <a:spcPct val="20000"/>
              </a:spcBef>
              <a:buFontTx/>
              <a:buChar char="•"/>
            </a:pPr>
            <a:r>
              <a:rPr lang="zh-CN" sz="3200">
                <a:solidFill>
                  <a:srgbClr val="663300"/>
                </a:solidFill>
                <a:latin typeface="楷体_GB2312" pitchFamily="49" charset="-122"/>
                <a:ea typeface="楷体_GB2312" pitchFamily="49" charset="-122"/>
              </a:rPr>
              <a:t>在本函数中可以用下面语句对</a:t>
            </a:r>
            <a:r>
              <a:rPr lang="zh-CN" altLang="zh-CN" sz="3200">
                <a:solidFill>
                  <a:srgbClr val="663300"/>
                </a:solidFill>
                <a:latin typeface="楷体_GB2312" pitchFamily="49" charset="-122"/>
                <a:ea typeface="楷体_GB2312" pitchFamily="49" charset="-122"/>
              </a:rPr>
              <a:t>c1,c2</a:t>
            </a:r>
            <a:r>
              <a:rPr lang="zh-CN" sz="3200">
                <a:solidFill>
                  <a:srgbClr val="663300"/>
                </a:solidFill>
                <a:latin typeface="楷体_GB2312" pitchFamily="49" charset="-122"/>
                <a:ea typeface="楷体_GB2312" pitchFamily="49" charset="-122"/>
              </a:rPr>
              <a:t>赋值：</a:t>
            </a:r>
          </a:p>
          <a:p>
            <a:pPr marL="342900" indent="-342900" algn="l" defTabSz="762000" eaLnBrk="0" hangingPunct="0">
              <a:spcBef>
                <a:spcPct val="20000"/>
              </a:spcBef>
            </a:pPr>
            <a:r>
              <a:rPr lang="zh-CN" altLang="zh-CN" sz="3200">
                <a:solidFill>
                  <a:srgbClr val="663300"/>
                </a:solidFill>
                <a:latin typeface="楷体_GB2312" pitchFamily="49" charset="-122"/>
                <a:ea typeface="楷体_GB2312" pitchFamily="49" charset="-122"/>
              </a:rPr>
              <a:t>     c1</a:t>
            </a:r>
            <a:r>
              <a:rPr lang="zh-CN" sz="3200">
                <a:solidFill>
                  <a:srgbClr val="663300"/>
                </a:solidFill>
                <a:latin typeface="楷体_GB2312" pitchFamily="49" charset="-122"/>
                <a:ea typeface="楷体_GB2312" pitchFamily="49" charset="-122"/>
              </a:rPr>
              <a:t>＝</a:t>
            </a:r>
            <a:r>
              <a:rPr lang="zh-CN" sz="3200">
                <a:solidFill>
                  <a:srgbClr val="663300"/>
                </a:solidFill>
                <a:ea typeface="楷体_GB2312" pitchFamily="49" charset="-122"/>
              </a:rPr>
              <a:t>‘</a:t>
            </a:r>
            <a:r>
              <a:rPr lang="zh-CN" altLang="zh-CN" sz="3200">
                <a:solidFill>
                  <a:srgbClr val="663300"/>
                </a:solidFill>
                <a:latin typeface="楷体_GB2312" pitchFamily="49" charset="-122"/>
                <a:ea typeface="楷体_GB2312" pitchFamily="49" charset="-122"/>
              </a:rPr>
              <a:t>a</a:t>
            </a:r>
            <a:r>
              <a:rPr lang="zh-CN" altLang="zh-CN" sz="3200">
                <a:solidFill>
                  <a:srgbClr val="663300"/>
                </a:solidFill>
                <a:ea typeface="楷体_GB2312" pitchFamily="49" charset="-122"/>
              </a:rPr>
              <a:t>’</a:t>
            </a:r>
            <a:r>
              <a:rPr lang="zh-CN" sz="3200">
                <a:solidFill>
                  <a:srgbClr val="663300"/>
                </a:solidFill>
                <a:latin typeface="楷体_GB2312" pitchFamily="49" charset="-122"/>
                <a:ea typeface="楷体_GB2312" pitchFamily="49" charset="-122"/>
              </a:rPr>
              <a:t>；</a:t>
            </a:r>
            <a:r>
              <a:rPr lang="zh-CN" altLang="zh-CN" sz="3200">
                <a:solidFill>
                  <a:srgbClr val="663300"/>
                </a:solidFill>
                <a:latin typeface="楷体_GB2312" pitchFamily="49" charset="-122"/>
                <a:ea typeface="楷体_GB2312" pitchFamily="49" charset="-122"/>
              </a:rPr>
              <a:t>c2</a:t>
            </a:r>
            <a:r>
              <a:rPr lang="zh-CN" sz="3200">
                <a:solidFill>
                  <a:srgbClr val="663300"/>
                </a:solidFill>
                <a:latin typeface="楷体_GB2312" pitchFamily="49" charset="-122"/>
                <a:ea typeface="楷体_GB2312" pitchFamily="49" charset="-122"/>
              </a:rPr>
              <a:t>＝ </a:t>
            </a:r>
            <a:r>
              <a:rPr lang="zh-CN" sz="3200">
                <a:solidFill>
                  <a:srgbClr val="663300"/>
                </a:solidFill>
                <a:ea typeface="楷体_GB2312" pitchFamily="49" charset="-122"/>
              </a:rPr>
              <a:t>‘</a:t>
            </a:r>
            <a:r>
              <a:rPr lang="zh-CN" altLang="zh-CN" sz="3200">
                <a:solidFill>
                  <a:srgbClr val="663300"/>
                </a:solidFill>
                <a:latin typeface="楷体_GB2312" pitchFamily="49" charset="-122"/>
                <a:ea typeface="楷体_GB2312" pitchFamily="49" charset="-122"/>
              </a:rPr>
              <a:t>b</a:t>
            </a:r>
            <a:r>
              <a:rPr lang="zh-CN" altLang="zh-CN" sz="3200">
                <a:solidFill>
                  <a:srgbClr val="663300"/>
                </a:solidFill>
                <a:ea typeface="楷体_GB2312" pitchFamily="49" charset="-122"/>
              </a:rPr>
              <a:t>’</a:t>
            </a:r>
            <a:r>
              <a:rPr lang="zh-CN" altLang="zh-CN" sz="3200">
                <a:solidFill>
                  <a:srgbClr val="663300"/>
                </a:solidFill>
                <a:latin typeface="楷体_GB2312" pitchFamily="49" charset="-122"/>
                <a:ea typeface="楷体_GB2312" pitchFamily="49" charset="-122"/>
              </a:rPr>
              <a:t> </a:t>
            </a:r>
            <a:r>
              <a:rPr lang="zh-CN" sz="3200">
                <a:solidFill>
                  <a:srgbClr val="663300"/>
                </a:solidFill>
                <a:latin typeface="楷体_GB2312" pitchFamily="49" charset="-122"/>
                <a:ea typeface="楷体_GB2312" pitchFamily="49" charset="-122"/>
              </a:rPr>
              <a:t>；</a:t>
            </a:r>
          </a:p>
          <a:p>
            <a:pPr marL="342900" indent="-342900" algn="l" defTabSz="762000" eaLnBrk="0" hangingPunct="0">
              <a:spcBef>
                <a:spcPct val="20000"/>
              </a:spcBef>
              <a:buFontTx/>
              <a:buChar char="•"/>
            </a:pPr>
            <a:r>
              <a:rPr lang="zh-CN" sz="3200">
                <a:solidFill>
                  <a:srgbClr val="000099"/>
                </a:solidFill>
                <a:latin typeface="楷体_GB2312" pitchFamily="49" charset="-122"/>
                <a:ea typeface="楷体_GB2312" pitchFamily="49" charset="-122"/>
              </a:rPr>
              <a:t>一个字符变量在内存中占一个字节。</a:t>
            </a:r>
            <a:r>
              <a:rPr lang="zh-CN" sz="4400">
                <a:solidFill>
                  <a:srgbClr val="4D4D4D"/>
                </a:solidFill>
              </a:rPr>
              <a:t> </a:t>
            </a:r>
          </a:p>
        </p:txBody>
      </p:sp>
    </p:spTree>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8003"/>
                                        </p:tgtEl>
                                        <p:attrNameLst>
                                          <p:attrName>style.visibility</p:attrName>
                                        </p:attrNameLst>
                                      </p:cBhvr>
                                      <p:to>
                                        <p:strVal val="visible"/>
                                      </p:to>
                                    </p:set>
                                    <p:animEffect transition="in" filter="wipe(left)">
                                      <p:cBhvr>
                                        <p:cTn id="7" dur="1000"/>
                                        <p:tgtEl>
                                          <p:spTgt spid="1280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3"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ChangeArrowheads="1"/>
          </p:cNvSpPr>
          <p:nvPr/>
        </p:nvSpPr>
        <p:spPr bwMode="auto">
          <a:xfrm>
            <a:off x="0" y="3140075"/>
            <a:ext cx="6372225" cy="3313113"/>
          </a:xfrm>
          <a:prstGeom prst="rect">
            <a:avLst/>
          </a:prstGeom>
          <a:solidFill>
            <a:srgbClr val="CCECFF"/>
          </a:solidFill>
          <a:ln w="9525">
            <a:noFill/>
            <a:miter lim="800000"/>
            <a:headEnd/>
            <a:tailEnd/>
          </a:ln>
        </p:spPr>
        <p:txBody>
          <a:bodyPr wrap="none" anchor="ctr"/>
          <a:lstStyle/>
          <a:p>
            <a:endParaRPr lang="zh-CN" altLang="en-US"/>
          </a:p>
        </p:txBody>
      </p:sp>
      <p:sp>
        <p:nvSpPr>
          <p:cNvPr id="129027" name="Rectangle 3"/>
          <p:cNvSpPr>
            <a:spLocks noGrp="1" noChangeArrowheads="1"/>
          </p:cNvSpPr>
          <p:nvPr>
            <p:ph type="title"/>
          </p:nvPr>
        </p:nvSpPr>
        <p:spPr bwMode="auto">
          <a:xfrm>
            <a:off x="0" y="260350"/>
            <a:ext cx="9144000" cy="739775"/>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defRPr/>
            </a:pPr>
            <a:r>
              <a:rPr lang="zh-CN" altLang="zh-CN" sz="3600" smtClean="0"/>
              <a:t> </a:t>
            </a:r>
            <a:r>
              <a:rPr lang="zh-CN" altLang="zh-CN" sz="3600" smtClean="0">
                <a:solidFill>
                  <a:schemeClr val="tx2"/>
                </a:solidFill>
              </a:rPr>
              <a:t> 3.5 </a:t>
            </a:r>
            <a:r>
              <a:rPr lang="zh-CN" sz="3600" smtClean="0">
                <a:solidFill>
                  <a:schemeClr val="tx2"/>
                </a:solidFill>
              </a:rPr>
              <a:t>字符型数据</a:t>
            </a:r>
            <a:r>
              <a:rPr lang="zh-CN" sz="3600" smtClean="0"/>
              <a:t> </a:t>
            </a:r>
          </a:p>
        </p:txBody>
      </p:sp>
      <p:sp>
        <p:nvSpPr>
          <p:cNvPr id="129028" name="Rectangle 4"/>
          <p:cNvSpPr>
            <a:spLocks noChangeArrowheads="1"/>
          </p:cNvSpPr>
          <p:nvPr/>
        </p:nvSpPr>
        <p:spPr bwMode="auto">
          <a:xfrm>
            <a:off x="323850" y="908050"/>
            <a:ext cx="8064500" cy="2232025"/>
          </a:xfrm>
          <a:prstGeom prst="rect">
            <a:avLst/>
          </a:prstGeom>
          <a:noFill/>
          <a:ln w="9525">
            <a:noFill/>
            <a:miter lim="800000"/>
            <a:headEnd/>
            <a:tailEnd/>
          </a:ln>
        </p:spPr>
        <p:txBody>
          <a:bodyPr/>
          <a:lstStyle/>
          <a:p>
            <a:pPr marL="342900" indent="-342900" algn="l" defTabSz="762000" eaLnBrk="0" hangingPunct="0">
              <a:spcBef>
                <a:spcPct val="20000"/>
              </a:spcBef>
            </a:pPr>
            <a:r>
              <a:rPr lang="zh-CN" altLang="zh-CN" sz="2800" b="1">
                <a:solidFill>
                  <a:srgbClr val="4D4D4D"/>
                </a:solidFill>
              </a:rPr>
              <a:t>3.5.3 </a:t>
            </a:r>
            <a:r>
              <a:rPr lang="zh-CN" sz="2800" b="1">
                <a:solidFill>
                  <a:srgbClr val="4D4D4D"/>
                </a:solidFill>
              </a:rPr>
              <a:t>字符数据在内存中的存储形式及其使用方法</a:t>
            </a:r>
            <a:endParaRPr lang="zh-CN" sz="2800">
              <a:solidFill>
                <a:srgbClr val="000099"/>
              </a:solidFill>
              <a:latin typeface="楷体_GB2312" pitchFamily="49" charset="-122"/>
              <a:ea typeface="楷体_GB2312" pitchFamily="49" charset="-122"/>
            </a:endParaRPr>
          </a:p>
          <a:p>
            <a:pPr marL="342900" indent="-342900" algn="l" defTabSz="762000" eaLnBrk="0" hangingPunct="0">
              <a:spcBef>
                <a:spcPct val="5000"/>
              </a:spcBef>
              <a:buFontTx/>
              <a:buChar char="•"/>
            </a:pPr>
            <a:r>
              <a:rPr lang="zh-CN" sz="2800">
                <a:solidFill>
                  <a:srgbClr val="663300"/>
                </a:solidFill>
                <a:latin typeface="楷体_GB2312" pitchFamily="49" charset="-122"/>
                <a:ea typeface="楷体_GB2312" pitchFamily="49" charset="-122"/>
              </a:rPr>
              <a:t>一个字符常量存放到一个字符变量中，实际上并不是把该字符的字型放到内存中去，而是将该字符的相应的</a:t>
            </a:r>
            <a:r>
              <a:rPr lang="zh-CN" altLang="zh-CN" sz="2800">
                <a:solidFill>
                  <a:srgbClr val="663300"/>
                </a:solidFill>
                <a:latin typeface="楷体_GB2312" pitchFamily="49" charset="-122"/>
                <a:ea typeface="楷体_GB2312" pitchFamily="49" charset="-122"/>
              </a:rPr>
              <a:t>ASCII</a:t>
            </a:r>
            <a:r>
              <a:rPr lang="zh-CN" sz="2800">
                <a:solidFill>
                  <a:srgbClr val="663300"/>
                </a:solidFill>
                <a:latin typeface="楷体_GB2312" pitchFamily="49" charset="-122"/>
                <a:ea typeface="楷体_GB2312" pitchFamily="49" charset="-122"/>
              </a:rPr>
              <a:t>代码放到存储单元中。这样使字符型数据和整型数据之间可以通用。</a:t>
            </a:r>
          </a:p>
        </p:txBody>
      </p:sp>
      <p:sp>
        <p:nvSpPr>
          <p:cNvPr id="129029" name="Rectangle 5"/>
          <p:cNvSpPr>
            <a:spLocks noChangeArrowheads="1"/>
          </p:cNvSpPr>
          <p:nvPr/>
        </p:nvSpPr>
        <p:spPr bwMode="auto">
          <a:xfrm>
            <a:off x="107950" y="3068638"/>
            <a:ext cx="2305050" cy="3168650"/>
          </a:xfrm>
          <a:prstGeom prst="rect">
            <a:avLst/>
          </a:prstGeom>
          <a:noFill/>
          <a:ln w="9525">
            <a:noFill/>
            <a:miter lim="800000"/>
            <a:headEnd/>
            <a:tailEnd/>
          </a:ln>
        </p:spPr>
        <p:txBody>
          <a:bodyPr/>
          <a:lstStyle/>
          <a:p>
            <a:pPr marL="342900" indent="-342900" algn="l" defTabSz="762000" eaLnBrk="0" hangingPunct="0">
              <a:spcBef>
                <a:spcPct val="20000"/>
              </a:spcBef>
            </a:pPr>
            <a:r>
              <a:rPr lang="zh-CN" sz="2800" u="sng">
                <a:solidFill>
                  <a:srgbClr val="FF0000"/>
                </a:solidFill>
                <a:latin typeface="楷体_GB2312" pitchFamily="49" charset="-122"/>
                <a:ea typeface="楷体_GB2312" pitchFamily="49" charset="-122"/>
              </a:rPr>
              <a:t>注意</a:t>
            </a:r>
            <a:r>
              <a:rPr lang="zh-CN" altLang="zh-CN" sz="2800" u="sng">
                <a:solidFill>
                  <a:srgbClr val="FF0000"/>
                </a:solidFill>
                <a:latin typeface="楷体_GB2312" pitchFamily="49" charset="-122"/>
                <a:ea typeface="楷体_GB2312" pitchFamily="49" charset="-122"/>
              </a:rPr>
              <a:t>:</a:t>
            </a:r>
            <a:r>
              <a:rPr lang="zh-CN" altLang="zh-CN" sz="2800">
                <a:solidFill>
                  <a:srgbClr val="FF0000"/>
                </a:solidFill>
                <a:latin typeface="楷体_GB2312" pitchFamily="49" charset="-122"/>
                <a:ea typeface="楷体_GB2312" pitchFamily="49" charset="-122"/>
              </a:rPr>
              <a:t> </a:t>
            </a:r>
          </a:p>
          <a:p>
            <a:pPr marL="342900" indent="-342900" algn="l" defTabSz="762000" eaLnBrk="0" hangingPunct="0">
              <a:spcBef>
                <a:spcPct val="20000"/>
              </a:spcBef>
            </a:pPr>
            <a:r>
              <a:rPr lang="zh-CN" altLang="zh-CN" sz="2800">
                <a:solidFill>
                  <a:srgbClr val="FF0000"/>
                </a:solidFill>
                <a:latin typeface="楷体_GB2312" pitchFamily="49" charset="-122"/>
                <a:ea typeface="楷体_GB2312" pitchFamily="49" charset="-122"/>
              </a:rPr>
              <a:t> </a:t>
            </a:r>
            <a:r>
              <a:rPr lang="zh-CN" sz="2800">
                <a:solidFill>
                  <a:srgbClr val="000099"/>
                </a:solidFill>
                <a:latin typeface="楷体_GB2312" pitchFamily="49" charset="-122"/>
                <a:ea typeface="楷体_GB2312" pitchFamily="49" charset="-122"/>
              </a:rPr>
              <a:t>一个字符数据既可以以字符形式输出，也可以以整数形式输出。</a:t>
            </a:r>
            <a:endParaRPr lang="zh-CN" sz="2800">
              <a:solidFill>
                <a:srgbClr val="4D4D4D"/>
              </a:solidFill>
            </a:endParaRPr>
          </a:p>
        </p:txBody>
      </p:sp>
      <p:pic>
        <p:nvPicPr>
          <p:cNvPr id="159750" name="Picture 6" descr="c8"/>
          <p:cNvPicPr>
            <a:picLocks noChangeAspect="1" noChangeArrowheads="1"/>
          </p:cNvPicPr>
          <p:nvPr/>
        </p:nvPicPr>
        <p:blipFill>
          <a:blip r:embed="rId2"/>
          <a:srcRect/>
          <a:stretch>
            <a:fillRect/>
          </a:stretch>
        </p:blipFill>
        <p:spPr bwMode="auto">
          <a:xfrm>
            <a:off x="6516688" y="2924175"/>
            <a:ext cx="2501900" cy="2305050"/>
          </a:xfrm>
          <a:prstGeom prst="rect">
            <a:avLst/>
          </a:prstGeom>
          <a:noFill/>
          <a:ln w="9525">
            <a:solidFill>
              <a:srgbClr val="006699"/>
            </a:solidFill>
            <a:miter lim="800000"/>
            <a:headEnd/>
            <a:tailEnd/>
          </a:ln>
        </p:spPr>
      </p:pic>
      <p:pic>
        <p:nvPicPr>
          <p:cNvPr id="159751" name="Picture 7" descr="c9"/>
          <p:cNvPicPr>
            <a:picLocks noChangeAspect="1" noChangeArrowheads="1"/>
          </p:cNvPicPr>
          <p:nvPr/>
        </p:nvPicPr>
        <p:blipFill>
          <a:blip r:embed="rId3"/>
          <a:srcRect/>
          <a:stretch>
            <a:fillRect/>
          </a:stretch>
        </p:blipFill>
        <p:spPr bwMode="auto">
          <a:xfrm>
            <a:off x="2411413" y="3284538"/>
            <a:ext cx="3887787" cy="2246312"/>
          </a:xfrm>
          <a:prstGeom prst="rect">
            <a:avLst/>
          </a:prstGeom>
          <a:noFill/>
          <a:ln w="9525">
            <a:noFill/>
            <a:miter lim="800000"/>
            <a:headEnd/>
            <a:tailEnd/>
          </a:ln>
        </p:spPr>
      </p:pic>
    </p:spTree>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9028"/>
                                        </p:tgtEl>
                                        <p:attrNameLst>
                                          <p:attrName>style.visibility</p:attrName>
                                        </p:attrNameLst>
                                      </p:cBhvr>
                                      <p:to>
                                        <p:strVal val="visible"/>
                                      </p:to>
                                    </p:set>
                                    <p:animEffect transition="in" filter="wipe(left)">
                                      <p:cBhvr>
                                        <p:cTn id="7" dur="1000"/>
                                        <p:tgtEl>
                                          <p:spTgt spid="12902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9029"/>
                                        </p:tgtEl>
                                        <p:attrNameLst>
                                          <p:attrName>style.visibility</p:attrName>
                                        </p:attrNameLst>
                                      </p:cBhvr>
                                      <p:to>
                                        <p:strVal val="visible"/>
                                      </p:to>
                                    </p:set>
                                    <p:animEffect transition="in" filter="wipe(left)">
                                      <p:cBhvr>
                                        <p:cTn id="12" dur="1000"/>
                                        <p:tgtEl>
                                          <p:spTgt spid="129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8" grpId="0" autoUpdateAnimBg="0"/>
      <p:bldP spid="129029"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bwMode="auto">
          <a:xfrm>
            <a:off x="0" y="0"/>
            <a:ext cx="8820150" cy="5113338"/>
          </a:xfrm>
          <a:solidFill>
            <a:srgbClr val="336699"/>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nSpc>
                <a:spcPct val="95000"/>
              </a:lnSpc>
              <a:defRPr/>
            </a:pPr>
            <a:r>
              <a:rPr lang="zh-CN" sz="3600" u="sng" smtClean="0">
                <a:solidFill>
                  <a:srgbClr val="66FF33"/>
                </a:solidFill>
                <a:effectLst/>
                <a:latin typeface="Times New Roman" pitchFamily="18" charset="0"/>
                <a:ea typeface="宋体" pitchFamily="2" charset="-122"/>
              </a:rPr>
              <a:t>例</a:t>
            </a:r>
            <a:r>
              <a:rPr lang="zh-CN" altLang="zh-CN" sz="3600" u="sng" smtClean="0">
                <a:solidFill>
                  <a:srgbClr val="66FF33"/>
                </a:solidFill>
                <a:effectLst/>
                <a:latin typeface="Times New Roman" pitchFamily="18" charset="0"/>
                <a:ea typeface="宋体" pitchFamily="2" charset="-122"/>
              </a:rPr>
              <a:t>3.6 </a:t>
            </a:r>
            <a:r>
              <a:rPr lang="zh-CN" sz="3600" u="sng" smtClean="0">
                <a:solidFill>
                  <a:srgbClr val="66FF33"/>
                </a:solidFill>
                <a:effectLst/>
                <a:latin typeface="Times New Roman" pitchFamily="18" charset="0"/>
                <a:ea typeface="宋体" pitchFamily="2" charset="-122"/>
              </a:rPr>
              <a:t>向字符变量赋以整数。</a:t>
            </a:r>
            <a:r>
              <a:rPr lang="zh-CN" smtClean="0">
                <a:effectLst>
                  <a:outerShdw blurRad="38100" dist="38100" dir="2700000" algn="tl">
                    <a:srgbClr val="000000"/>
                  </a:outerShdw>
                </a:effectLst>
              </a:rPr>
              <a:t> </a:t>
            </a:r>
            <a:r>
              <a:rPr lang="zh-CN" sz="3600" u="sng" smtClean="0">
                <a:solidFill>
                  <a:srgbClr val="66FF33"/>
                </a:solidFill>
                <a:effectLst/>
                <a:latin typeface="Times New Roman" pitchFamily="18" charset="0"/>
                <a:ea typeface="宋体" pitchFamily="2" charset="-122"/>
              </a:rPr>
              <a:t/>
            </a:r>
            <a:br>
              <a:rPr lang="zh-CN" sz="3600" u="sng" smtClean="0">
                <a:solidFill>
                  <a:srgbClr val="66FF33"/>
                </a:solidFill>
                <a:effectLst/>
                <a:latin typeface="Times New Roman" pitchFamily="18" charset="0"/>
                <a:ea typeface="宋体" pitchFamily="2" charset="-122"/>
              </a:rPr>
            </a:br>
            <a:r>
              <a:rPr lang="zh-CN" altLang="zh-CN" sz="3600" b="0" smtClean="0">
                <a:solidFill>
                  <a:schemeClr val="bg1"/>
                </a:solidFill>
                <a:effectLst/>
                <a:latin typeface="宋体" pitchFamily="2" charset="-122"/>
                <a:ea typeface="宋体" pitchFamily="2" charset="-122"/>
              </a:rPr>
              <a:t>#include &lt;stdio.h&gt;</a:t>
            </a:r>
            <a:br>
              <a:rPr lang="zh-CN" altLang="zh-CN" sz="3600" b="0" smtClean="0">
                <a:solidFill>
                  <a:schemeClr val="bg1"/>
                </a:solidFill>
                <a:effectLst/>
                <a:latin typeface="宋体" pitchFamily="2" charset="-122"/>
                <a:ea typeface="宋体" pitchFamily="2" charset="-122"/>
              </a:rPr>
            </a:br>
            <a:r>
              <a:rPr lang="zh-CN" altLang="zh-CN" sz="3600" b="0" smtClean="0">
                <a:solidFill>
                  <a:schemeClr val="bg1"/>
                </a:solidFill>
                <a:effectLst/>
                <a:latin typeface="宋体" pitchFamily="2" charset="-122"/>
                <a:ea typeface="宋体" pitchFamily="2" charset="-122"/>
              </a:rPr>
              <a:t>void main()</a:t>
            </a:r>
            <a:br>
              <a:rPr lang="zh-CN" altLang="zh-CN" sz="3600" b="0" smtClean="0">
                <a:solidFill>
                  <a:schemeClr val="bg1"/>
                </a:solidFill>
                <a:effectLst/>
                <a:latin typeface="宋体" pitchFamily="2" charset="-122"/>
                <a:ea typeface="宋体" pitchFamily="2" charset="-122"/>
              </a:rPr>
            </a:br>
            <a:r>
              <a:rPr lang="zh-CN" altLang="zh-CN" sz="3600" b="0" smtClean="0">
                <a:solidFill>
                  <a:schemeClr val="bg1"/>
                </a:solidFill>
                <a:effectLst/>
                <a:latin typeface="宋体" pitchFamily="2" charset="-122"/>
                <a:ea typeface="宋体" pitchFamily="2" charset="-122"/>
              </a:rPr>
              <a:t>    {char c1,c2;</a:t>
            </a:r>
            <a:br>
              <a:rPr lang="zh-CN" altLang="zh-CN" sz="3600" b="0" smtClean="0">
                <a:solidFill>
                  <a:schemeClr val="bg1"/>
                </a:solidFill>
                <a:effectLst/>
                <a:latin typeface="宋体" pitchFamily="2" charset="-122"/>
                <a:ea typeface="宋体" pitchFamily="2" charset="-122"/>
              </a:rPr>
            </a:br>
            <a:r>
              <a:rPr lang="zh-CN" altLang="zh-CN" sz="3600" b="0" smtClean="0">
                <a:solidFill>
                  <a:schemeClr val="bg1"/>
                </a:solidFill>
                <a:effectLst/>
                <a:latin typeface="宋体" pitchFamily="2" charset="-122"/>
                <a:ea typeface="宋体" pitchFamily="2" charset="-122"/>
              </a:rPr>
              <a:t>     c1=97;</a:t>
            </a:r>
            <a:br>
              <a:rPr lang="zh-CN" altLang="zh-CN" sz="3600" b="0" smtClean="0">
                <a:solidFill>
                  <a:schemeClr val="bg1"/>
                </a:solidFill>
                <a:effectLst/>
                <a:latin typeface="宋体" pitchFamily="2" charset="-122"/>
                <a:ea typeface="宋体" pitchFamily="2" charset="-122"/>
              </a:rPr>
            </a:br>
            <a:r>
              <a:rPr lang="zh-CN" altLang="zh-CN" sz="3600" b="0" smtClean="0">
                <a:solidFill>
                  <a:schemeClr val="bg1"/>
                </a:solidFill>
                <a:effectLst/>
                <a:latin typeface="宋体" pitchFamily="2" charset="-122"/>
                <a:ea typeface="宋体" pitchFamily="2" charset="-122"/>
              </a:rPr>
              <a:t>     c2=98;</a:t>
            </a:r>
            <a:br>
              <a:rPr lang="zh-CN" altLang="zh-CN" sz="3600" b="0" smtClean="0">
                <a:solidFill>
                  <a:schemeClr val="bg1"/>
                </a:solidFill>
                <a:effectLst/>
                <a:latin typeface="宋体" pitchFamily="2" charset="-122"/>
                <a:ea typeface="宋体" pitchFamily="2" charset="-122"/>
              </a:rPr>
            </a:br>
            <a:r>
              <a:rPr lang="zh-CN" altLang="zh-CN" sz="3600" b="0" smtClean="0">
                <a:solidFill>
                  <a:schemeClr val="bg1"/>
                </a:solidFill>
                <a:effectLst/>
                <a:latin typeface="宋体" pitchFamily="2" charset="-122"/>
                <a:ea typeface="宋体" pitchFamily="2" charset="-122"/>
              </a:rPr>
              <a:t>     printf(“%c %c\n”,c1,c2);</a:t>
            </a:r>
            <a:br>
              <a:rPr lang="zh-CN" altLang="zh-CN" sz="3600" b="0" smtClean="0">
                <a:solidFill>
                  <a:schemeClr val="bg1"/>
                </a:solidFill>
                <a:effectLst/>
                <a:latin typeface="宋体" pitchFamily="2" charset="-122"/>
                <a:ea typeface="宋体" pitchFamily="2" charset="-122"/>
              </a:rPr>
            </a:br>
            <a:r>
              <a:rPr lang="zh-CN" altLang="zh-CN" sz="3600" b="0" smtClean="0">
                <a:solidFill>
                  <a:schemeClr val="bg1"/>
                </a:solidFill>
                <a:effectLst/>
                <a:latin typeface="宋体" pitchFamily="2" charset="-122"/>
                <a:ea typeface="宋体" pitchFamily="2" charset="-122"/>
              </a:rPr>
              <a:t>     printf(“%d %d\n”,c1,c2);</a:t>
            </a:r>
            <a:br>
              <a:rPr lang="zh-CN" altLang="zh-CN" sz="3600" b="0" smtClean="0">
                <a:solidFill>
                  <a:schemeClr val="bg1"/>
                </a:solidFill>
                <a:effectLst/>
                <a:latin typeface="宋体" pitchFamily="2" charset="-122"/>
                <a:ea typeface="宋体" pitchFamily="2" charset="-122"/>
              </a:rPr>
            </a:br>
            <a:r>
              <a:rPr lang="zh-CN" altLang="zh-CN" sz="3600" b="0" smtClean="0">
                <a:solidFill>
                  <a:schemeClr val="bg1"/>
                </a:solidFill>
                <a:effectLst/>
                <a:latin typeface="宋体" pitchFamily="2" charset="-122"/>
                <a:ea typeface="宋体" pitchFamily="2" charset="-122"/>
              </a:rPr>
              <a:t>     </a:t>
            </a:r>
            <a:r>
              <a:rPr lang="zh-CN" sz="3600" b="0" smtClean="0">
                <a:solidFill>
                  <a:schemeClr val="bg1"/>
                </a:solidFill>
                <a:effectLst/>
                <a:latin typeface="宋体" pitchFamily="2" charset="-122"/>
                <a:ea typeface="宋体" pitchFamily="2" charset="-122"/>
              </a:rPr>
              <a:t>｝    </a:t>
            </a:r>
            <a:r>
              <a:rPr lang="zh-CN" sz="4800" smtClean="0">
                <a:effectLst>
                  <a:outerShdw blurRad="38100" dist="38100" dir="2700000" algn="tl">
                    <a:srgbClr val="000000"/>
                  </a:outerShdw>
                </a:effectLst>
              </a:rPr>
              <a:t> </a:t>
            </a:r>
            <a:endParaRPr lang="zh-CN" sz="3600" b="0" smtClean="0">
              <a:solidFill>
                <a:schemeClr val="bg1"/>
              </a:solidFill>
              <a:effectLst/>
              <a:latin typeface="宋体" pitchFamily="2" charset="-122"/>
              <a:ea typeface="宋体" pitchFamily="2" charset="-122"/>
            </a:endParaRPr>
          </a:p>
        </p:txBody>
      </p:sp>
      <p:sp>
        <p:nvSpPr>
          <p:cNvPr id="130051" name="Rectangle 3"/>
          <p:cNvSpPr>
            <a:spLocks noChangeArrowheads="1"/>
          </p:cNvSpPr>
          <p:nvPr/>
        </p:nvSpPr>
        <p:spPr bwMode="auto">
          <a:xfrm>
            <a:off x="827088" y="4437063"/>
            <a:ext cx="8101012" cy="2087562"/>
          </a:xfrm>
          <a:prstGeom prst="rect">
            <a:avLst/>
          </a:prstGeom>
          <a:solidFill>
            <a:schemeClr val="bg1"/>
          </a:solidFill>
          <a:ln w="9525" cmpd="sng">
            <a:solidFill>
              <a:srgbClr val="000099"/>
            </a:solidFill>
            <a:miter lim="800000"/>
            <a:headEnd/>
            <a:tailEnd/>
          </a:ln>
          <a:effectLst>
            <a:outerShdw dist="107763" dir="18900000" algn="ctr" rotWithShape="0">
              <a:schemeClr val="bg2"/>
            </a:outerShdw>
          </a:effectLst>
        </p:spPr>
        <p:txBody>
          <a:bodyPr/>
          <a:lstStyle/>
          <a:p>
            <a:pPr marL="342900" indent="-342900" algn="l" defTabSz="762000" eaLnBrk="0" hangingPunct="0">
              <a:spcBef>
                <a:spcPct val="20000"/>
              </a:spcBef>
              <a:buFontTx/>
              <a:buChar char="•"/>
              <a:defRPr/>
            </a:pPr>
            <a:r>
              <a:rPr lang="zh-CN" sz="2800" b="1" u="sng">
                <a:solidFill>
                  <a:srgbClr val="CC0000"/>
                </a:solidFill>
                <a:effectLst>
                  <a:outerShdw blurRad="38100" dist="38100" dir="2700000" algn="tl">
                    <a:srgbClr val="C0C0C0"/>
                  </a:outerShdw>
                </a:effectLst>
                <a:latin typeface="华文细黑" pitchFamily="2" charset="-122"/>
                <a:ea typeface="华文细黑" pitchFamily="2" charset="-122"/>
              </a:rPr>
              <a:t>说明：</a:t>
            </a:r>
            <a:r>
              <a:rPr lang="zh-CN" sz="2800">
                <a:latin typeface="宋体" pitchFamily="2" charset="-122"/>
              </a:rPr>
              <a:t>在第３和第</a:t>
            </a:r>
            <a:r>
              <a:rPr lang="zh-CN" altLang="zh-CN" sz="2800">
                <a:latin typeface="宋体" pitchFamily="2" charset="-122"/>
              </a:rPr>
              <a:t>4</a:t>
            </a:r>
            <a:r>
              <a:rPr lang="zh-CN" sz="2800">
                <a:latin typeface="宋体" pitchFamily="2" charset="-122"/>
              </a:rPr>
              <a:t>行中，将整数</a:t>
            </a:r>
            <a:r>
              <a:rPr lang="zh-CN" altLang="zh-CN" sz="2800">
                <a:latin typeface="宋体" pitchFamily="2" charset="-122"/>
              </a:rPr>
              <a:t>97</a:t>
            </a:r>
            <a:r>
              <a:rPr lang="zh-CN" sz="2800">
                <a:latin typeface="宋体" pitchFamily="2" charset="-122"/>
              </a:rPr>
              <a:t>和</a:t>
            </a:r>
            <a:r>
              <a:rPr lang="zh-CN" altLang="zh-CN" sz="2800">
                <a:latin typeface="宋体" pitchFamily="2" charset="-122"/>
              </a:rPr>
              <a:t>98</a:t>
            </a:r>
            <a:r>
              <a:rPr lang="zh-CN" sz="2800">
                <a:latin typeface="宋体" pitchFamily="2" charset="-122"/>
              </a:rPr>
              <a:t>分别赋给</a:t>
            </a:r>
            <a:r>
              <a:rPr lang="zh-CN" altLang="zh-CN" sz="2800">
                <a:latin typeface="宋体" pitchFamily="2" charset="-122"/>
              </a:rPr>
              <a:t>c1</a:t>
            </a:r>
            <a:r>
              <a:rPr lang="zh-CN" sz="2800">
                <a:latin typeface="宋体" pitchFamily="2" charset="-122"/>
              </a:rPr>
              <a:t>和</a:t>
            </a:r>
            <a:r>
              <a:rPr lang="zh-CN" altLang="zh-CN" sz="2800">
                <a:latin typeface="宋体" pitchFamily="2" charset="-122"/>
              </a:rPr>
              <a:t>c2</a:t>
            </a:r>
            <a:r>
              <a:rPr lang="zh-CN" sz="2800">
                <a:latin typeface="宋体" pitchFamily="2" charset="-122"/>
              </a:rPr>
              <a:t>，它的作用相当于以下两个赋值语句：</a:t>
            </a:r>
          </a:p>
          <a:p>
            <a:pPr marL="342900" indent="-342900" algn="l" defTabSz="762000" eaLnBrk="0" hangingPunct="0">
              <a:spcBef>
                <a:spcPct val="20000"/>
              </a:spcBef>
              <a:defRPr/>
            </a:pPr>
            <a:r>
              <a:rPr lang="zh-CN" sz="2800">
                <a:latin typeface="宋体" pitchFamily="2" charset="-122"/>
              </a:rPr>
              <a:t>　　　　	</a:t>
            </a:r>
            <a:r>
              <a:rPr lang="zh-CN" altLang="zh-CN" sz="2800">
                <a:latin typeface="宋体" pitchFamily="2" charset="-122"/>
              </a:rPr>
              <a:t>c1</a:t>
            </a:r>
            <a:r>
              <a:rPr lang="zh-CN" sz="2800">
                <a:latin typeface="宋体" pitchFamily="2" charset="-122"/>
              </a:rPr>
              <a:t>＝</a:t>
            </a:r>
            <a:r>
              <a:rPr lang="zh-CN" altLang="zh-CN" sz="2800">
                <a:latin typeface="宋体" pitchFamily="2" charset="-122"/>
              </a:rPr>
              <a:t>′</a:t>
            </a:r>
            <a:r>
              <a:rPr lang="zh-CN" sz="2800">
                <a:latin typeface="宋体" pitchFamily="2" charset="-122"/>
              </a:rPr>
              <a:t>ａ</a:t>
            </a:r>
            <a:r>
              <a:rPr lang="zh-CN" altLang="zh-CN" sz="2800">
                <a:latin typeface="宋体" pitchFamily="2" charset="-122"/>
              </a:rPr>
              <a:t>′;c2</a:t>
            </a:r>
            <a:r>
              <a:rPr lang="zh-CN" sz="2800">
                <a:latin typeface="宋体" pitchFamily="2" charset="-122"/>
              </a:rPr>
              <a:t>＝</a:t>
            </a:r>
            <a:r>
              <a:rPr lang="zh-CN" altLang="zh-CN" sz="2800">
                <a:latin typeface="宋体" pitchFamily="2" charset="-122"/>
              </a:rPr>
              <a:t>′</a:t>
            </a:r>
            <a:r>
              <a:rPr lang="zh-CN" sz="2800">
                <a:latin typeface="宋体" pitchFamily="2" charset="-122"/>
              </a:rPr>
              <a:t>ｂ</a:t>
            </a:r>
            <a:r>
              <a:rPr lang="zh-CN" altLang="zh-CN" sz="2800">
                <a:latin typeface="宋体" pitchFamily="2" charset="-122"/>
              </a:rPr>
              <a:t>′;</a:t>
            </a:r>
          </a:p>
          <a:p>
            <a:pPr marL="342900" indent="-342900" algn="l" defTabSz="762000" eaLnBrk="0" hangingPunct="0">
              <a:spcBef>
                <a:spcPct val="20000"/>
              </a:spcBef>
              <a:defRPr/>
            </a:pPr>
            <a:r>
              <a:rPr lang="zh-CN" altLang="zh-CN" sz="2800">
                <a:latin typeface="宋体" pitchFamily="2" charset="-122"/>
              </a:rPr>
              <a:t>  </a:t>
            </a:r>
            <a:r>
              <a:rPr lang="zh-CN" sz="2800">
                <a:latin typeface="宋体" pitchFamily="2" charset="-122"/>
              </a:rPr>
              <a:t>因为’</a:t>
            </a:r>
            <a:r>
              <a:rPr lang="zh-CN" altLang="zh-CN" sz="2800">
                <a:latin typeface="宋体" pitchFamily="2" charset="-122"/>
              </a:rPr>
              <a:t>a’</a:t>
            </a:r>
            <a:r>
              <a:rPr lang="zh-CN" sz="2800">
                <a:latin typeface="宋体" pitchFamily="2" charset="-122"/>
              </a:rPr>
              <a:t>和’</a:t>
            </a:r>
            <a:r>
              <a:rPr lang="zh-CN" altLang="zh-CN" sz="2800">
                <a:latin typeface="宋体" pitchFamily="2" charset="-122"/>
              </a:rPr>
              <a:t>b’</a:t>
            </a:r>
            <a:r>
              <a:rPr lang="zh-CN" sz="2800">
                <a:latin typeface="宋体" pitchFamily="2" charset="-122"/>
              </a:rPr>
              <a:t>的</a:t>
            </a:r>
            <a:r>
              <a:rPr lang="zh-CN" altLang="zh-CN" sz="2800">
                <a:latin typeface="宋体" pitchFamily="2" charset="-122"/>
              </a:rPr>
              <a:t>ASCII</a:t>
            </a:r>
            <a:r>
              <a:rPr lang="zh-CN" sz="2800">
                <a:latin typeface="宋体" pitchFamily="2" charset="-122"/>
              </a:rPr>
              <a:t>码为</a:t>
            </a:r>
            <a:r>
              <a:rPr lang="zh-CN" altLang="zh-CN" sz="2800">
                <a:latin typeface="宋体" pitchFamily="2" charset="-122"/>
              </a:rPr>
              <a:t>97</a:t>
            </a:r>
            <a:r>
              <a:rPr lang="zh-CN" sz="2800">
                <a:latin typeface="宋体" pitchFamily="2" charset="-122"/>
              </a:rPr>
              <a:t>和</a:t>
            </a:r>
            <a:r>
              <a:rPr lang="zh-CN" altLang="zh-CN" sz="2800">
                <a:latin typeface="宋体" pitchFamily="2" charset="-122"/>
              </a:rPr>
              <a:t>98</a:t>
            </a:r>
          </a:p>
        </p:txBody>
      </p:sp>
      <p:sp>
        <p:nvSpPr>
          <p:cNvPr id="130052" name="Rectangle 4"/>
          <p:cNvSpPr>
            <a:spLocks noChangeArrowheads="1"/>
          </p:cNvSpPr>
          <p:nvPr/>
        </p:nvSpPr>
        <p:spPr bwMode="auto">
          <a:xfrm>
            <a:off x="5940425" y="188913"/>
            <a:ext cx="2736850" cy="1584325"/>
          </a:xfrm>
          <a:prstGeom prst="rect">
            <a:avLst/>
          </a:prstGeom>
          <a:solidFill>
            <a:srgbClr val="336600"/>
          </a:solidFill>
          <a:ln w="9525">
            <a:solidFill>
              <a:srgbClr val="FF0066"/>
            </a:solidFill>
            <a:miter lim="800000"/>
            <a:headEnd/>
            <a:tailEnd/>
          </a:ln>
        </p:spPr>
        <p:txBody>
          <a:bodyPr/>
          <a:lstStyle/>
          <a:p>
            <a:pPr marL="342900" indent="-342900" algn="l" defTabSz="762000" eaLnBrk="0" hangingPunct="0">
              <a:spcBef>
                <a:spcPct val="20000"/>
              </a:spcBef>
              <a:buFontTx/>
              <a:buChar char="•"/>
            </a:pPr>
            <a:r>
              <a:rPr lang="zh-CN" sz="2800" b="1" u="sng">
                <a:solidFill>
                  <a:srgbClr val="FFFF00"/>
                </a:solidFill>
                <a:latin typeface="华文细黑" pitchFamily="2" charset="-122"/>
                <a:ea typeface="华文细黑" pitchFamily="2" charset="-122"/>
              </a:rPr>
              <a:t>运行结果：</a:t>
            </a:r>
          </a:p>
          <a:p>
            <a:pPr marL="342900" indent="-342900" algn="l" defTabSz="762000" eaLnBrk="0" hangingPunct="0">
              <a:spcBef>
                <a:spcPct val="20000"/>
              </a:spcBef>
            </a:pPr>
            <a:r>
              <a:rPr lang="zh-CN" altLang="zh-CN" sz="2800" b="1">
                <a:solidFill>
                  <a:schemeClr val="bg1"/>
                </a:solidFill>
                <a:latin typeface="宋体" pitchFamily="2" charset="-122"/>
              </a:rPr>
              <a:t>   </a:t>
            </a:r>
            <a:r>
              <a:rPr lang="zh-CN" sz="2800" b="1">
                <a:solidFill>
                  <a:schemeClr val="bg1"/>
                </a:solidFill>
                <a:latin typeface="宋体" pitchFamily="2" charset="-122"/>
              </a:rPr>
              <a:t>ａ   ｂ</a:t>
            </a:r>
          </a:p>
          <a:p>
            <a:pPr marL="342900" indent="-342900" algn="l" defTabSz="762000" eaLnBrk="0" hangingPunct="0">
              <a:spcBef>
                <a:spcPct val="20000"/>
              </a:spcBef>
            </a:pPr>
            <a:r>
              <a:rPr lang="zh-CN" altLang="zh-CN" sz="2800" b="1">
                <a:solidFill>
                  <a:schemeClr val="bg1"/>
                </a:solidFill>
                <a:latin typeface="宋体" pitchFamily="2" charset="-122"/>
              </a:rPr>
              <a:t>   97   98</a:t>
            </a:r>
          </a:p>
        </p:txBody>
      </p:sp>
    </p:spTree>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0051"/>
                                        </p:tgtEl>
                                        <p:attrNameLst>
                                          <p:attrName>style.visibility</p:attrName>
                                        </p:attrNameLst>
                                      </p:cBhvr>
                                      <p:to>
                                        <p:strVal val="visible"/>
                                      </p:to>
                                    </p:set>
                                    <p:animEffect transition="in" filter="blinds(horizontal)">
                                      <p:cBhvr>
                                        <p:cTn id="7" dur="500"/>
                                        <p:tgtEl>
                                          <p:spTgt spid="13005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0052"/>
                                        </p:tgtEl>
                                        <p:attrNameLst>
                                          <p:attrName>style.visibility</p:attrName>
                                        </p:attrNameLst>
                                      </p:cBhvr>
                                      <p:to>
                                        <p:strVal val="visible"/>
                                      </p:to>
                                    </p:set>
                                    <p:animEffect transition="in" filter="blinds(horizontal)">
                                      <p:cBhvr>
                                        <p:cTn id="12" dur="500"/>
                                        <p:tgtEl>
                                          <p:spTgt spid="130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1" grpId="0" animBg="1" autoUpdateAnimBg="0"/>
      <p:bldP spid="130052"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bwMode="auto">
          <a:xfrm>
            <a:off x="179388" y="476250"/>
            <a:ext cx="8820150" cy="5761038"/>
          </a:xfrm>
          <a:solidFill>
            <a:srgbClr val="336699"/>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nSpc>
                <a:spcPct val="95000"/>
              </a:lnSpc>
              <a:defRPr/>
            </a:pPr>
            <a:r>
              <a:rPr lang="zh-CN" sz="3600" u="sng" smtClean="0">
                <a:solidFill>
                  <a:srgbClr val="66FF33"/>
                </a:solidFill>
                <a:effectLst/>
                <a:latin typeface="Times New Roman" pitchFamily="18" charset="0"/>
                <a:ea typeface="宋体" pitchFamily="2" charset="-122"/>
              </a:rPr>
              <a:t>例</a:t>
            </a:r>
            <a:r>
              <a:rPr lang="zh-CN" altLang="zh-CN" sz="3600" u="sng" smtClean="0">
                <a:solidFill>
                  <a:srgbClr val="66FF33"/>
                </a:solidFill>
                <a:effectLst/>
                <a:latin typeface="Times New Roman" pitchFamily="18" charset="0"/>
                <a:ea typeface="宋体" pitchFamily="2" charset="-122"/>
              </a:rPr>
              <a:t>3.7 </a:t>
            </a:r>
            <a:r>
              <a:rPr lang="zh-CN" sz="3600" u="sng" smtClean="0">
                <a:solidFill>
                  <a:srgbClr val="66FF33"/>
                </a:solidFill>
                <a:effectLst/>
                <a:latin typeface="Times New Roman" pitchFamily="18" charset="0"/>
                <a:ea typeface="宋体" pitchFamily="2" charset="-122"/>
              </a:rPr>
              <a:t>大小写字母的转换</a:t>
            </a:r>
            <a:r>
              <a:rPr lang="zh-CN" smtClean="0">
                <a:effectLst>
                  <a:outerShdw blurRad="38100" dist="38100" dir="2700000" algn="tl">
                    <a:srgbClr val="000000"/>
                  </a:outerShdw>
                </a:effectLst>
              </a:rPr>
              <a:t>  </a:t>
            </a:r>
            <a:r>
              <a:rPr lang="zh-CN" sz="3600" u="sng" smtClean="0">
                <a:solidFill>
                  <a:srgbClr val="66FF33"/>
                </a:solidFill>
                <a:effectLst/>
                <a:latin typeface="Times New Roman" pitchFamily="18" charset="0"/>
                <a:ea typeface="宋体" pitchFamily="2" charset="-122"/>
              </a:rPr>
              <a:t/>
            </a:r>
            <a:br>
              <a:rPr lang="zh-CN" sz="3600" u="sng" smtClean="0">
                <a:solidFill>
                  <a:srgbClr val="66FF33"/>
                </a:solidFill>
                <a:effectLst/>
                <a:latin typeface="Times New Roman" pitchFamily="18" charset="0"/>
                <a:ea typeface="宋体" pitchFamily="2" charset="-122"/>
              </a:rPr>
            </a:br>
            <a:r>
              <a:rPr lang="zh-CN" altLang="zh-CN" sz="3600" b="0" smtClean="0">
                <a:solidFill>
                  <a:schemeClr val="bg1"/>
                </a:solidFill>
                <a:effectLst/>
                <a:latin typeface="宋体" pitchFamily="2" charset="-122"/>
                <a:ea typeface="宋体" pitchFamily="2" charset="-122"/>
              </a:rPr>
              <a:t>#include &lt;stdio.h&gt;</a:t>
            </a:r>
            <a:br>
              <a:rPr lang="zh-CN" altLang="zh-CN" sz="3600" b="0" smtClean="0">
                <a:solidFill>
                  <a:schemeClr val="bg1"/>
                </a:solidFill>
                <a:effectLst/>
                <a:latin typeface="宋体" pitchFamily="2" charset="-122"/>
                <a:ea typeface="宋体" pitchFamily="2" charset="-122"/>
              </a:rPr>
            </a:br>
            <a:r>
              <a:rPr lang="zh-CN" altLang="zh-CN" sz="3600" b="0" smtClean="0">
                <a:solidFill>
                  <a:schemeClr val="bg1"/>
                </a:solidFill>
                <a:effectLst/>
                <a:latin typeface="宋体" pitchFamily="2" charset="-122"/>
                <a:ea typeface="宋体" pitchFamily="2" charset="-122"/>
              </a:rPr>
              <a:t>void main()</a:t>
            </a:r>
            <a:br>
              <a:rPr lang="zh-CN" altLang="zh-CN" sz="3600" b="0" smtClean="0">
                <a:solidFill>
                  <a:schemeClr val="bg1"/>
                </a:solidFill>
                <a:effectLst/>
                <a:latin typeface="宋体" pitchFamily="2" charset="-122"/>
                <a:ea typeface="宋体" pitchFamily="2" charset="-122"/>
              </a:rPr>
            </a:br>
            <a:r>
              <a:rPr lang="zh-CN" altLang="zh-CN" sz="3600" b="0" smtClean="0">
                <a:solidFill>
                  <a:schemeClr val="bg1"/>
                </a:solidFill>
                <a:effectLst/>
                <a:latin typeface="宋体" pitchFamily="2" charset="-122"/>
                <a:ea typeface="宋体" pitchFamily="2" charset="-122"/>
              </a:rPr>
              <a:t>   {char c1,c2</a:t>
            </a:r>
            <a:r>
              <a:rPr lang="zh-CN" sz="3600" b="0" smtClean="0">
                <a:solidFill>
                  <a:schemeClr val="bg1"/>
                </a:solidFill>
                <a:effectLst/>
                <a:latin typeface="宋体" pitchFamily="2" charset="-122"/>
                <a:ea typeface="宋体" pitchFamily="2" charset="-122"/>
              </a:rPr>
              <a:t>；</a:t>
            </a:r>
            <a:br>
              <a:rPr lang="zh-CN" sz="3600" b="0" smtClean="0">
                <a:solidFill>
                  <a:schemeClr val="bg1"/>
                </a:solidFill>
                <a:effectLst/>
                <a:latin typeface="宋体" pitchFamily="2" charset="-122"/>
                <a:ea typeface="宋体" pitchFamily="2" charset="-122"/>
              </a:rPr>
            </a:br>
            <a:r>
              <a:rPr lang="zh-CN" sz="3600" b="0" smtClean="0">
                <a:solidFill>
                  <a:schemeClr val="bg1"/>
                </a:solidFill>
                <a:effectLst/>
                <a:latin typeface="宋体" pitchFamily="2" charset="-122"/>
                <a:ea typeface="宋体" pitchFamily="2" charset="-122"/>
              </a:rPr>
              <a:t>    </a:t>
            </a:r>
            <a:r>
              <a:rPr lang="zh-CN" altLang="zh-CN" sz="3600" b="0" smtClean="0">
                <a:solidFill>
                  <a:schemeClr val="bg1"/>
                </a:solidFill>
                <a:effectLst/>
                <a:latin typeface="宋体" pitchFamily="2" charset="-122"/>
                <a:ea typeface="宋体" pitchFamily="2" charset="-122"/>
              </a:rPr>
              <a:t>c1=’a’;</a:t>
            </a:r>
            <a:br>
              <a:rPr lang="zh-CN" altLang="zh-CN" sz="3600" b="0" smtClean="0">
                <a:solidFill>
                  <a:schemeClr val="bg1"/>
                </a:solidFill>
                <a:effectLst/>
                <a:latin typeface="宋体" pitchFamily="2" charset="-122"/>
                <a:ea typeface="宋体" pitchFamily="2" charset="-122"/>
              </a:rPr>
            </a:br>
            <a:r>
              <a:rPr lang="zh-CN" altLang="zh-CN" sz="3600" b="0" smtClean="0">
                <a:solidFill>
                  <a:schemeClr val="bg1"/>
                </a:solidFill>
                <a:effectLst/>
                <a:latin typeface="宋体" pitchFamily="2" charset="-122"/>
                <a:ea typeface="宋体" pitchFamily="2" charset="-122"/>
              </a:rPr>
              <a:t>    c2=’b’;</a:t>
            </a:r>
            <a:br>
              <a:rPr lang="zh-CN" altLang="zh-CN" sz="3600" b="0" smtClean="0">
                <a:solidFill>
                  <a:schemeClr val="bg1"/>
                </a:solidFill>
                <a:effectLst/>
                <a:latin typeface="宋体" pitchFamily="2" charset="-122"/>
                <a:ea typeface="宋体" pitchFamily="2" charset="-122"/>
              </a:rPr>
            </a:br>
            <a:r>
              <a:rPr lang="zh-CN" altLang="zh-CN" sz="3600" b="0" smtClean="0">
                <a:solidFill>
                  <a:schemeClr val="bg1"/>
                </a:solidFill>
                <a:effectLst/>
                <a:latin typeface="宋体" pitchFamily="2" charset="-122"/>
                <a:ea typeface="宋体" pitchFamily="2" charset="-122"/>
              </a:rPr>
              <a:t>c1=c1-32;</a:t>
            </a:r>
            <a:br>
              <a:rPr lang="zh-CN" altLang="zh-CN" sz="3600" b="0" smtClean="0">
                <a:solidFill>
                  <a:schemeClr val="bg1"/>
                </a:solidFill>
                <a:effectLst/>
                <a:latin typeface="宋体" pitchFamily="2" charset="-122"/>
                <a:ea typeface="宋体" pitchFamily="2" charset="-122"/>
              </a:rPr>
            </a:br>
            <a:r>
              <a:rPr lang="zh-CN" altLang="zh-CN" sz="3600" b="0" smtClean="0">
                <a:solidFill>
                  <a:schemeClr val="bg1"/>
                </a:solidFill>
                <a:effectLst/>
                <a:latin typeface="宋体" pitchFamily="2" charset="-122"/>
                <a:ea typeface="宋体" pitchFamily="2" charset="-122"/>
              </a:rPr>
              <a:t>c2=c2-32;</a:t>
            </a:r>
            <a:br>
              <a:rPr lang="zh-CN" altLang="zh-CN" sz="3600" b="0" smtClean="0">
                <a:solidFill>
                  <a:schemeClr val="bg1"/>
                </a:solidFill>
                <a:effectLst/>
                <a:latin typeface="宋体" pitchFamily="2" charset="-122"/>
                <a:ea typeface="宋体" pitchFamily="2" charset="-122"/>
              </a:rPr>
            </a:br>
            <a:r>
              <a:rPr lang="zh-CN" altLang="zh-CN" sz="3600" b="0" smtClean="0">
                <a:solidFill>
                  <a:schemeClr val="bg1"/>
                </a:solidFill>
                <a:effectLst/>
                <a:latin typeface="宋体" pitchFamily="2" charset="-122"/>
                <a:ea typeface="宋体" pitchFamily="2" charset="-122"/>
              </a:rPr>
              <a:t>    printf(“</a:t>
            </a:r>
            <a:r>
              <a:rPr lang="zh-CN" sz="3600" b="0" smtClean="0">
                <a:solidFill>
                  <a:schemeClr val="bg1"/>
                </a:solidFill>
                <a:effectLst/>
                <a:latin typeface="宋体" pitchFamily="2" charset="-122"/>
                <a:ea typeface="宋体" pitchFamily="2" charset="-122"/>
              </a:rPr>
              <a:t>％</a:t>
            </a:r>
            <a:r>
              <a:rPr lang="zh-CN" altLang="zh-CN" sz="3600" b="0" smtClean="0">
                <a:solidFill>
                  <a:schemeClr val="bg1"/>
                </a:solidFill>
                <a:effectLst/>
                <a:latin typeface="宋体" pitchFamily="2" charset="-122"/>
                <a:ea typeface="宋体" pitchFamily="2" charset="-122"/>
              </a:rPr>
              <a:t>c </a:t>
            </a:r>
            <a:r>
              <a:rPr lang="zh-CN" sz="3600" b="0" smtClean="0">
                <a:solidFill>
                  <a:schemeClr val="bg1"/>
                </a:solidFill>
                <a:effectLst/>
                <a:latin typeface="宋体" pitchFamily="2" charset="-122"/>
                <a:ea typeface="宋体" pitchFamily="2" charset="-122"/>
              </a:rPr>
              <a:t>％</a:t>
            </a:r>
            <a:r>
              <a:rPr lang="zh-CN" altLang="zh-CN" sz="3600" b="0" smtClean="0">
                <a:solidFill>
                  <a:schemeClr val="bg1"/>
                </a:solidFill>
                <a:effectLst/>
                <a:latin typeface="宋体" pitchFamily="2" charset="-122"/>
                <a:ea typeface="宋体" pitchFamily="2" charset="-122"/>
              </a:rPr>
              <a:t>c″</a:t>
            </a:r>
            <a:r>
              <a:rPr lang="zh-CN" sz="3600" b="0" smtClean="0">
                <a:solidFill>
                  <a:schemeClr val="bg1"/>
                </a:solidFill>
                <a:effectLst/>
                <a:latin typeface="宋体" pitchFamily="2" charset="-122"/>
                <a:ea typeface="宋体" pitchFamily="2" charset="-122"/>
              </a:rPr>
              <a:t>，</a:t>
            </a:r>
            <a:r>
              <a:rPr lang="zh-CN" altLang="zh-CN" sz="3600" b="0" smtClean="0">
                <a:solidFill>
                  <a:schemeClr val="bg1"/>
                </a:solidFill>
                <a:effectLst/>
                <a:latin typeface="宋体" pitchFamily="2" charset="-122"/>
                <a:ea typeface="宋体" pitchFamily="2" charset="-122"/>
              </a:rPr>
              <a:t>c1,c2</a:t>
            </a:r>
            <a:r>
              <a:rPr lang="zh-CN" sz="3600" b="0" smtClean="0">
                <a:solidFill>
                  <a:schemeClr val="bg1"/>
                </a:solidFill>
                <a:effectLst/>
                <a:latin typeface="宋体" pitchFamily="2" charset="-122"/>
                <a:ea typeface="宋体" pitchFamily="2" charset="-122"/>
              </a:rPr>
              <a:t>）；</a:t>
            </a:r>
            <a:br>
              <a:rPr lang="zh-CN" sz="3600" b="0" smtClean="0">
                <a:solidFill>
                  <a:schemeClr val="bg1"/>
                </a:solidFill>
                <a:effectLst/>
                <a:latin typeface="宋体" pitchFamily="2" charset="-122"/>
                <a:ea typeface="宋体" pitchFamily="2" charset="-122"/>
              </a:rPr>
            </a:br>
            <a:r>
              <a:rPr lang="zh-CN" sz="3600" b="0" smtClean="0">
                <a:solidFill>
                  <a:schemeClr val="bg1"/>
                </a:solidFill>
                <a:effectLst/>
                <a:latin typeface="宋体" pitchFamily="2" charset="-122"/>
                <a:ea typeface="宋体" pitchFamily="2" charset="-122"/>
              </a:rPr>
              <a:t>    ｝</a:t>
            </a:r>
          </a:p>
        </p:txBody>
      </p:sp>
      <p:sp>
        <p:nvSpPr>
          <p:cNvPr id="131075" name="Rectangle 3"/>
          <p:cNvSpPr>
            <a:spLocks noChangeArrowheads="1"/>
          </p:cNvSpPr>
          <p:nvPr/>
        </p:nvSpPr>
        <p:spPr bwMode="auto">
          <a:xfrm>
            <a:off x="1798638" y="4221163"/>
            <a:ext cx="7345362" cy="2232025"/>
          </a:xfrm>
          <a:prstGeom prst="rect">
            <a:avLst/>
          </a:prstGeom>
          <a:solidFill>
            <a:schemeClr val="bg1"/>
          </a:solidFill>
          <a:ln w="9525" cmpd="sng">
            <a:solidFill>
              <a:srgbClr val="000099"/>
            </a:solidFill>
            <a:miter lim="800000"/>
            <a:headEnd/>
            <a:tailEnd/>
          </a:ln>
          <a:effectLst>
            <a:outerShdw dist="107763" dir="18900000" algn="ctr" rotWithShape="0">
              <a:schemeClr val="bg2"/>
            </a:outerShdw>
          </a:effectLst>
        </p:spPr>
        <p:txBody>
          <a:bodyPr/>
          <a:lstStyle/>
          <a:p>
            <a:pPr marL="342900" indent="-342900" algn="l" defTabSz="762000" eaLnBrk="0" hangingPunct="0">
              <a:spcBef>
                <a:spcPct val="20000"/>
              </a:spcBef>
              <a:buFontTx/>
              <a:buChar char="•"/>
              <a:defRPr/>
            </a:pPr>
            <a:r>
              <a:rPr lang="zh-CN" sz="2800" b="1" u="sng">
                <a:solidFill>
                  <a:srgbClr val="CC0000"/>
                </a:solidFill>
                <a:effectLst>
                  <a:outerShdw blurRad="38100" dist="38100" dir="2700000" algn="tl">
                    <a:srgbClr val="C0C0C0"/>
                  </a:outerShdw>
                </a:effectLst>
                <a:latin typeface="华文细黑" pitchFamily="2" charset="-122"/>
                <a:ea typeface="华文细黑" pitchFamily="2" charset="-122"/>
              </a:rPr>
              <a:t>说明：</a:t>
            </a:r>
            <a:r>
              <a:rPr lang="zh-CN" sz="2800">
                <a:latin typeface="宋体" pitchFamily="2" charset="-122"/>
              </a:rPr>
              <a:t>程序的作用是将两个小写字母</a:t>
            </a:r>
            <a:r>
              <a:rPr lang="zh-CN" altLang="zh-CN" sz="2800">
                <a:latin typeface="宋体" pitchFamily="2" charset="-122"/>
              </a:rPr>
              <a:t>a</a:t>
            </a:r>
            <a:r>
              <a:rPr lang="zh-CN" sz="2800">
                <a:latin typeface="宋体" pitchFamily="2" charset="-122"/>
              </a:rPr>
              <a:t>和</a:t>
            </a:r>
            <a:r>
              <a:rPr lang="zh-CN" altLang="zh-CN" sz="2800">
                <a:latin typeface="宋体" pitchFamily="2" charset="-122"/>
              </a:rPr>
              <a:t>b</a:t>
            </a:r>
            <a:r>
              <a:rPr lang="zh-CN" sz="2800">
                <a:latin typeface="宋体" pitchFamily="2" charset="-122"/>
              </a:rPr>
              <a:t>转换成大写字母</a:t>
            </a:r>
            <a:r>
              <a:rPr lang="zh-CN" altLang="zh-CN" sz="2800">
                <a:latin typeface="宋体" pitchFamily="2" charset="-122"/>
              </a:rPr>
              <a:t>A</a:t>
            </a:r>
            <a:r>
              <a:rPr lang="zh-CN" sz="2800">
                <a:latin typeface="宋体" pitchFamily="2" charset="-122"/>
              </a:rPr>
              <a:t>和</a:t>
            </a:r>
            <a:r>
              <a:rPr lang="zh-CN" altLang="zh-CN" sz="2800">
                <a:latin typeface="宋体" pitchFamily="2" charset="-122"/>
              </a:rPr>
              <a:t>B</a:t>
            </a:r>
            <a:r>
              <a:rPr lang="zh-CN" sz="2800">
                <a:latin typeface="宋体" pitchFamily="2" charset="-122"/>
              </a:rPr>
              <a:t>。从ＡＳＣＩＩ代码表中可以看到每一个小写字母比它相应的大写字母的</a:t>
            </a:r>
            <a:r>
              <a:rPr lang="zh-CN" altLang="zh-CN" sz="2800">
                <a:latin typeface="宋体" pitchFamily="2" charset="-122"/>
              </a:rPr>
              <a:t>ASCII</a:t>
            </a:r>
            <a:r>
              <a:rPr lang="zh-CN" sz="2800">
                <a:latin typeface="宋体" pitchFamily="2" charset="-122"/>
              </a:rPr>
              <a:t>码大</a:t>
            </a:r>
            <a:r>
              <a:rPr lang="zh-CN" altLang="zh-CN" sz="2800">
                <a:latin typeface="宋体" pitchFamily="2" charset="-122"/>
              </a:rPr>
              <a:t>32</a:t>
            </a:r>
            <a:r>
              <a:rPr lang="zh-CN" sz="2800">
                <a:latin typeface="宋体" pitchFamily="2" charset="-122"/>
              </a:rPr>
              <a:t>。Ｃ语言允许字符数据与整数直接进行算术运算。  　　　　</a:t>
            </a:r>
          </a:p>
        </p:txBody>
      </p:sp>
      <p:sp>
        <p:nvSpPr>
          <p:cNvPr id="131076" name="Rectangle 4"/>
          <p:cNvSpPr>
            <a:spLocks noChangeArrowheads="1"/>
          </p:cNvSpPr>
          <p:nvPr/>
        </p:nvSpPr>
        <p:spPr bwMode="auto">
          <a:xfrm>
            <a:off x="5435600" y="549275"/>
            <a:ext cx="3457575" cy="719138"/>
          </a:xfrm>
          <a:prstGeom prst="rect">
            <a:avLst/>
          </a:prstGeom>
          <a:solidFill>
            <a:srgbClr val="336600"/>
          </a:solidFill>
          <a:ln w="9525">
            <a:solidFill>
              <a:srgbClr val="FF0066"/>
            </a:solidFill>
            <a:miter lim="800000"/>
            <a:headEnd/>
            <a:tailEnd/>
          </a:ln>
        </p:spPr>
        <p:txBody>
          <a:bodyPr/>
          <a:lstStyle/>
          <a:p>
            <a:pPr marL="342900" indent="-342900" algn="l" defTabSz="762000" eaLnBrk="0" hangingPunct="0">
              <a:spcBef>
                <a:spcPct val="20000"/>
              </a:spcBef>
              <a:buFontTx/>
              <a:buChar char="•"/>
            </a:pPr>
            <a:r>
              <a:rPr lang="zh-CN" sz="2800" b="1" u="sng">
                <a:solidFill>
                  <a:srgbClr val="FFFF00"/>
                </a:solidFill>
                <a:latin typeface="华文细黑" pitchFamily="2" charset="-122"/>
                <a:ea typeface="华文细黑" pitchFamily="2" charset="-122"/>
              </a:rPr>
              <a:t>运行结果：</a:t>
            </a:r>
            <a:r>
              <a:rPr lang="zh-CN" sz="2800" b="1">
                <a:solidFill>
                  <a:schemeClr val="bg1"/>
                </a:solidFill>
                <a:latin typeface="宋体" pitchFamily="2" charset="-122"/>
              </a:rPr>
              <a:t>Ａ Ｂ</a:t>
            </a:r>
          </a:p>
          <a:p>
            <a:pPr marL="342900" indent="-342900" algn="l" defTabSz="762000" eaLnBrk="0" hangingPunct="0">
              <a:spcBef>
                <a:spcPct val="20000"/>
              </a:spcBef>
            </a:pPr>
            <a:r>
              <a:rPr lang="zh-CN" sz="2800" b="1">
                <a:solidFill>
                  <a:schemeClr val="bg1"/>
                </a:solidFill>
                <a:latin typeface="宋体" pitchFamily="2" charset="-122"/>
              </a:rPr>
              <a:t>   </a:t>
            </a:r>
          </a:p>
        </p:txBody>
      </p:sp>
    </p:spTree>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1075"/>
                                        </p:tgtEl>
                                        <p:attrNameLst>
                                          <p:attrName>style.visibility</p:attrName>
                                        </p:attrNameLst>
                                      </p:cBhvr>
                                      <p:to>
                                        <p:strVal val="visible"/>
                                      </p:to>
                                    </p:set>
                                    <p:animEffect transition="in" filter="blinds(horizontal)">
                                      <p:cBhvr>
                                        <p:cTn id="7" dur="500"/>
                                        <p:tgtEl>
                                          <p:spTgt spid="13107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1076"/>
                                        </p:tgtEl>
                                        <p:attrNameLst>
                                          <p:attrName>style.visibility</p:attrName>
                                        </p:attrNameLst>
                                      </p:cBhvr>
                                      <p:to>
                                        <p:strVal val="visible"/>
                                      </p:to>
                                    </p:set>
                                    <p:animEffect transition="in" filter="blinds(horizontal)">
                                      <p:cBhvr>
                                        <p:cTn id="12" dur="500"/>
                                        <p:tgtEl>
                                          <p:spTgt spid="131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5" grpId="0" animBg="1" autoUpdateAnimBg="0"/>
      <p:bldP spid="131076"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a:xfrm>
            <a:off x="357188" y="434975"/>
            <a:ext cx="8429625" cy="831850"/>
          </a:xfrm>
        </p:spPr>
        <p:txBody>
          <a:bodyPr/>
          <a:lstStyle/>
          <a:p>
            <a:pPr algn="ctr" eaLnBrk="1" hangingPunct="1">
              <a:defRPr/>
            </a:pPr>
            <a:r>
              <a:rPr lang="en-US" altLang="zh-CN" sz="4800" dirty="0" smtClean="0">
                <a:solidFill>
                  <a:srgbClr val="800000"/>
                </a:solidFill>
                <a:latin typeface="Arial" charset="0"/>
                <a:ea typeface="黑体" pitchFamily="2" charset="-122"/>
              </a:rPr>
              <a:t>1. 1 </a:t>
            </a:r>
            <a:r>
              <a:rPr lang="zh-CN" altLang="zh-CN" sz="4800" dirty="0" smtClean="0">
                <a:solidFill>
                  <a:srgbClr val="800000"/>
                </a:solidFill>
                <a:latin typeface="Arial" charset="0"/>
                <a:ea typeface="黑体" pitchFamily="2" charset="-122"/>
              </a:rPr>
              <a:t>数据类型</a:t>
            </a:r>
            <a:endParaRPr lang="zh-CN" altLang="en-US" sz="4800" dirty="0" smtClean="0">
              <a:solidFill>
                <a:srgbClr val="800000"/>
              </a:solidFill>
              <a:latin typeface="Arial" charset="0"/>
              <a:ea typeface="黑体" pitchFamily="2" charset="-122"/>
            </a:endParaRPr>
          </a:p>
        </p:txBody>
      </p:sp>
      <p:sp>
        <p:nvSpPr>
          <p:cNvPr id="18435" name="Rectangle 7"/>
          <p:cNvSpPr>
            <a:spLocks noGrp="1" noChangeArrowheads="1"/>
          </p:cNvSpPr>
          <p:nvPr>
            <p:ph type="body" sz="half" idx="1"/>
          </p:nvPr>
        </p:nvSpPr>
        <p:spPr>
          <a:xfrm>
            <a:off x="714375" y="1428750"/>
            <a:ext cx="8215313" cy="3357563"/>
          </a:xfrm>
        </p:spPr>
        <p:txBody>
          <a:bodyPr/>
          <a:lstStyle/>
          <a:p>
            <a:r>
              <a:rPr lang="zh-CN" altLang="zh-CN" smtClean="0"/>
              <a:t>所谓</a:t>
            </a:r>
            <a:r>
              <a:rPr lang="zh-CN" altLang="zh-CN" smtClean="0">
                <a:solidFill>
                  <a:srgbClr val="C00000"/>
                </a:solidFill>
              </a:rPr>
              <a:t>类型</a:t>
            </a:r>
            <a:r>
              <a:rPr lang="zh-CN" altLang="zh-CN" smtClean="0"/>
              <a:t>，就是对数据分配存储单元的安排，包括存储单元的长度</a:t>
            </a:r>
            <a:r>
              <a:rPr lang="en-US" altLang="zh-CN" smtClean="0"/>
              <a:t>(</a:t>
            </a:r>
            <a:r>
              <a:rPr lang="zh-CN" altLang="zh-CN" smtClean="0"/>
              <a:t>占多少字节</a:t>
            </a:r>
            <a:r>
              <a:rPr lang="en-US" altLang="zh-CN" smtClean="0"/>
              <a:t>)</a:t>
            </a:r>
            <a:r>
              <a:rPr lang="zh-CN" altLang="zh-CN" smtClean="0"/>
              <a:t>以及数据的存储形式</a:t>
            </a:r>
            <a:endParaRPr lang="en-US" altLang="zh-CN" smtClean="0"/>
          </a:p>
          <a:p>
            <a:r>
              <a:rPr lang="zh-CN" altLang="zh-CN" smtClean="0"/>
              <a:t>不同的类型分配不同的长度和存储形式</a:t>
            </a:r>
          </a:p>
        </p:txBody>
      </p:sp>
      <p:sp>
        <p:nvSpPr>
          <p:cNvPr id="18436"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8437"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8438"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pic>
        <p:nvPicPr>
          <p:cNvPr id="18439" name="图片 6" descr="Untitled2.png">
            <a:hlinkClick r:id="rId2" action="ppaction://hlinksldjump"/>
          </p:cNvPr>
          <p:cNvPicPr>
            <a:picLocks noChangeAspect="1"/>
          </p:cNvPicPr>
          <p:nvPr/>
        </p:nvPicPr>
        <p:blipFill>
          <a:blip r:embed="rId3"/>
          <a:srcRect/>
          <a:stretch>
            <a:fillRect/>
          </a:stretch>
        </p:blipFill>
        <p:spPr bwMode="auto">
          <a:xfrm>
            <a:off x="8429625" y="6143625"/>
            <a:ext cx="469900" cy="469900"/>
          </a:xfrm>
          <a:prstGeom prst="rect">
            <a:avLst/>
          </a:prstGeom>
          <a:noFill/>
          <a:ln w="9525">
            <a:noFill/>
            <a:miter lim="800000"/>
            <a:headEnd/>
            <a:tailEnd/>
          </a:ln>
        </p:spPr>
      </p:pic>
    </p:spTree>
  </p:cSld>
  <p:clrMapOvr>
    <a:masterClrMapping/>
  </p:clrMapOvr>
  <p:transition>
    <p:checker dir="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bwMode="auto">
          <a:xfrm>
            <a:off x="0" y="404813"/>
            <a:ext cx="9144000" cy="739775"/>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defRPr/>
            </a:pPr>
            <a:r>
              <a:rPr lang="zh-CN" altLang="zh-CN" sz="4000" smtClean="0"/>
              <a:t> </a:t>
            </a:r>
            <a:r>
              <a:rPr lang="zh-CN" altLang="zh-CN" sz="4000" smtClean="0">
                <a:solidFill>
                  <a:schemeClr val="tx2"/>
                </a:solidFill>
              </a:rPr>
              <a:t> </a:t>
            </a:r>
            <a:r>
              <a:rPr lang="zh-CN" altLang="zh-CN" sz="3600" smtClean="0">
                <a:solidFill>
                  <a:schemeClr val="tx2"/>
                </a:solidFill>
              </a:rPr>
              <a:t>3.5 </a:t>
            </a:r>
            <a:r>
              <a:rPr lang="zh-CN" sz="3600" smtClean="0">
                <a:solidFill>
                  <a:schemeClr val="tx2"/>
                </a:solidFill>
              </a:rPr>
              <a:t>字符型数据</a:t>
            </a:r>
          </a:p>
        </p:txBody>
      </p:sp>
      <p:sp>
        <p:nvSpPr>
          <p:cNvPr id="133123" name="Rectangle 3"/>
          <p:cNvSpPr>
            <a:spLocks noChangeArrowheads="1"/>
          </p:cNvSpPr>
          <p:nvPr/>
        </p:nvSpPr>
        <p:spPr bwMode="auto">
          <a:xfrm>
            <a:off x="323850" y="1268413"/>
            <a:ext cx="8497888" cy="4248150"/>
          </a:xfrm>
          <a:prstGeom prst="rect">
            <a:avLst/>
          </a:prstGeom>
          <a:noFill/>
          <a:ln w="9525">
            <a:noFill/>
            <a:miter lim="800000"/>
            <a:headEnd/>
            <a:tailEnd/>
          </a:ln>
        </p:spPr>
        <p:txBody>
          <a:bodyPr/>
          <a:lstStyle/>
          <a:p>
            <a:pPr marL="342900" indent="-342900" algn="l" defTabSz="762000" eaLnBrk="0" hangingPunct="0">
              <a:spcBef>
                <a:spcPct val="20000"/>
              </a:spcBef>
            </a:pPr>
            <a:r>
              <a:rPr lang="zh-CN" altLang="zh-CN" sz="3600" b="1">
                <a:solidFill>
                  <a:srgbClr val="4D4D4D"/>
                </a:solidFill>
              </a:rPr>
              <a:t>3.5.4</a:t>
            </a:r>
            <a:r>
              <a:rPr lang="zh-CN" sz="3600" b="1">
                <a:solidFill>
                  <a:srgbClr val="4D4D4D"/>
                </a:solidFill>
              </a:rPr>
              <a:t>字符串常量</a:t>
            </a:r>
            <a:endParaRPr lang="zh-CN" sz="3600">
              <a:solidFill>
                <a:srgbClr val="000099"/>
              </a:solidFill>
              <a:latin typeface="楷体_GB2312" pitchFamily="49" charset="-122"/>
              <a:ea typeface="楷体_GB2312" pitchFamily="49" charset="-122"/>
            </a:endParaRPr>
          </a:p>
          <a:p>
            <a:pPr marL="342900" indent="-342900" algn="l" defTabSz="762000" eaLnBrk="0" hangingPunct="0">
              <a:spcBef>
                <a:spcPct val="20000"/>
              </a:spcBef>
              <a:buFontTx/>
              <a:buChar char="•"/>
            </a:pPr>
            <a:r>
              <a:rPr lang="zh-CN" sz="3200">
                <a:solidFill>
                  <a:srgbClr val="663300"/>
                </a:solidFill>
                <a:latin typeface="楷体_GB2312" pitchFamily="49" charset="-122"/>
                <a:ea typeface="楷体_GB2312" pitchFamily="49" charset="-122"/>
              </a:rPr>
              <a:t>字符串常量是一对双撇号括起来的字符序列</a:t>
            </a:r>
            <a:r>
              <a:rPr lang="zh-CN" altLang="zh-CN" sz="3200">
                <a:solidFill>
                  <a:srgbClr val="663300"/>
                </a:solidFill>
                <a:latin typeface="楷体_GB2312" pitchFamily="49" charset="-122"/>
                <a:ea typeface="楷体_GB2312" pitchFamily="49" charset="-122"/>
              </a:rPr>
              <a:t>.</a:t>
            </a:r>
          </a:p>
          <a:p>
            <a:pPr marL="342900" indent="-342900" algn="l" defTabSz="762000" eaLnBrk="0" hangingPunct="0">
              <a:spcBef>
                <a:spcPct val="20000"/>
              </a:spcBef>
              <a:buFontTx/>
              <a:buChar char="•"/>
            </a:pPr>
            <a:r>
              <a:rPr lang="zh-CN" sz="3200">
                <a:solidFill>
                  <a:srgbClr val="000099"/>
                </a:solidFill>
                <a:latin typeface="楷体_GB2312" pitchFamily="49" charset="-122"/>
                <a:ea typeface="楷体_GB2312" pitchFamily="49" charset="-122"/>
              </a:rPr>
              <a:t>合法的字符串常量</a:t>
            </a:r>
            <a:r>
              <a:rPr lang="zh-CN" altLang="zh-CN" sz="3200">
                <a:solidFill>
                  <a:srgbClr val="000099"/>
                </a:solidFill>
                <a:latin typeface="楷体_GB2312" pitchFamily="49" charset="-122"/>
                <a:ea typeface="楷体_GB2312" pitchFamily="49" charset="-122"/>
              </a:rPr>
              <a:t>:</a:t>
            </a:r>
          </a:p>
          <a:p>
            <a:pPr marL="342900" indent="-342900" algn="l" defTabSz="762000" eaLnBrk="0" hangingPunct="0">
              <a:spcBef>
                <a:spcPct val="20000"/>
              </a:spcBef>
            </a:pPr>
            <a:r>
              <a:rPr lang="zh-CN" sz="3200">
                <a:solidFill>
                  <a:srgbClr val="000099"/>
                </a:solidFill>
                <a:latin typeface="楷体_GB2312" pitchFamily="49" charset="-122"/>
                <a:ea typeface="楷体_GB2312" pitchFamily="49" charset="-122"/>
              </a:rPr>
              <a:t>　　</a:t>
            </a:r>
            <a:r>
              <a:rPr lang="zh-CN" sz="3200">
                <a:solidFill>
                  <a:srgbClr val="000099"/>
                </a:solidFill>
                <a:ea typeface="楷体_GB2312" pitchFamily="49" charset="-122"/>
              </a:rPr>
              <a:t>“</a:t>
            </a:r>
            <a:r>
              <a:rPr lang="zh-CN" altLang="zh-CN" sz="3200">
                <a:solidFill>
                  <a:srgbClr val="000099"/>
                </a:solidFill>
                <a:latin typeface="楷体_GB2312" pitchFamily="49" charset="-122"/>
                <a:ea typeface="楷体_GB2312" pitchFamily="49" charset="-122"/>
              </a:rPr>
              <a:t>How do you do.</a:t>
            </a:r>
            <a:r>
              <a:rPr lang="zh-CN" altLang="zh-CN" sz="3200">
                <a:solidFill>
                  <a:srgbClr val="000099"/>
                </a:solidFill>
                <a:ea typeface="楷体_GB2312" pitchFamily="49" charset="-122"/>
              </a:rPr>
              <a:t>”</a:t>
            </a:r>
            <a:r>
              <a:rPr lang="zh-CN" altLang="zh-CN" sz="3200">
                <a:solidFill>
                  <a:srgbClr val="000099"/>
                </a:solidFill>
                <a:latin typeface="楷体_GB2312" pitchFamily="49" charset="-122"/>
                <a:ea typeface="楷体_GB2312" pitchFamily="49" charset="-122"/>
              </a:rPr>
              <a:t>, </a:t>
            </a:r>
            <a:r>
              <a:rPr lang="zh-CN" altLang="zh-CN" sz="3200">
                <a:solidFill>
                  <a:srgbClr val="000099"/>
                </a:solidFill>
                <a:ea typeface="楷体_GB2312" pitchFamily="49" charset="-122"/>
              </a:rPr>
              <a:t>“</a:t>
            </a:r>
            <a:r>
              <a:rPr lang="zh-CN" altLang="zh-CN" sz="3200">
                <a:solidFill>
                  <a:srgbClr val="000099"/>
                </a:solidFill>
                <a:latin typeface="楷体_GB2312" pitchFamily="49" charset="-122"/>
                <a:ea typeface="楷体_GB2312" pitchFamily="49" charset="-122"/>
              </a:rPr>
              <a:t>CHINA</a:t>
            </a:r>
            <a:r>
              <a:rPr lang="zh-CN" altLang="zh-CN" sz="3200">
                <a:solidFill>
                  <a:srgbClr val="000099"/>
                </a:solidFill>
                <a:ea typeface="楷体_GB2312" pitchFamily="49" charset="-122"/>
              </a:rPr>
              <a:t>”</a:t>
            </a:r>
            <a:r>
              <a:rPr lang="zh-CN" sz="3200">
                <a:solidFill>
                  <a:srgbClr val="000099"/>
                </a:solidFill>
                <a:latin typeface="楷体_GB2312" pitchFamily="49" charset="-122"/>
                <a:ea typeface="楷体_GB2312" pitchFamily="49" charset="-122"/>
              </a:rPr>
              <a:t>， </a:t>
            </a:r>
            <a:r>
              <a:rPr lang="zh-CN" sz="3200">
                <a:solidFill>
                  <a:srgbClr val="000099"/>
                </a:solidFill>
                <a:ea typeface="楷体_GB2312" pitchFamily="49" charset="-122"/>
              </a:rPr>
              <a:t>“</a:t>
            </a:r>
            <a:r>
              <a:rPr lang="zh-CN" altLang="zh-CN" sz="3200">
                <a:solidFill>
                  <a:srgbClr val="000099"/>
                </a:solidFill>
                <a:latin typeface="楷体_GB2312" pitchFamily="49" charset="-122"/>
                <a:ea typeface="楷体_GB2312" pitchFamily="49" charset="-122"/>
              </a:rPr>
              <a:t>a</a:t>
            </a:r>
            <a:r>
              <a:rPr lang="zh-CN" altLang="zh-CN" sz="3200">
                <a:solidFill>
                  <a:srgbClr val="000099"/>
                </a:solidFill>
                <a:ea typeface="楷体_GB2312" pitchFamily="49" charset="-122"/>
              </a:rPr>
              <a:t>”</a:t>
            </a:r>
            <a:r>
              <a:rPr lang="zh-CN" altLang="zh-CN" sz="3200">
                <a:solidFill>
                  <a:srgbClr val="000099"/>
                </a:solidFill>
                <a:latin typeface="楷体_GB2312" pitchFamily="49" charset="-122"/>
                <a:ea typeface="楷体_GB2312" pitchFamily="49" charset="-122"/>
              </a:rPr>
              <a:t> </a:t>
            </a:r>
            <a:r>
              <a:rPr lang="zh-CN" sz="3200">
                <a:solidFill>
                  <a:srgbClr val="000099"/>
                </a:solidFill>
                <a:latin typeface="楷体_GB2312" pitchFamily="49" charset="-122"/>
                <a:ea typeface="楷体_GB2312" pitchFamily="49" charset="-122"/>
              </a:rPr>
              <a:t>， </a:t>
            </a:r>
            <a:r>
              <a:rPr lang="zh-CN" sz="3200">
                <a:solidFill>
                  <a:srgbClr val="000099"/>
                </a:solidFill>
                <a:ea typeface="楷体_GB2312" pitchFamily="49" charset="-122"/>
              </a:rPr>
              <a:t>“</a:t>
            </a:r>
            <a:r>
              <a:rPr lang="zh-CN" altLang="zh-CN" sz="3200">
                <a:solidFill>
                  <a:srgbClr val="000099"/>
                </a:solidFill>
                <a:latin typeface="楷体_GB2312" pitchFamily="49" charset="-122"/>
                <a:ea typeface="楷体_GB2312" pitchFamily="49" charset="-122"/>
              </a:rPr>
              <a:t>$123.45</a:t>
            </a:r>
            <a:r>
              <a:rPr lang="zh-CN" altLang="zh-CN" sz="3200">
                <a:solidFill>
                  <a:srgbClr val="000099"/>
                </a:solidFill>
                <a:ea typeface="楷体_GB2312" pitchFamily="49" charset="-122"/>
              </a:rPr>
              <a:t>”</a:t>
            </a:r>
            <a:endParaRPr lang="zh-CN" altLang="zh-CN" sz="3200">
              <a:solidFill>
                <a:srgbClr val="000099"/>
              </a:solidFill>
              <a:latin typeface="楷体_GB2312" pitchFamily="49" charset="-122"/>
              <a:ea typeface="楷体_GB2312" pitchFamily="49" charset="-122"/>
            </a:endParaRPr>
          </a:p>
          <a:p>
            <a:pPr marL="342900" indent="-342900" algn="l" defTabSz="762000" eaLnBrk="0" hangingPunct="0">
              <a:spcBef>
                <a:spcPct val="20000"/>
              </a:spcBef>
              <a:buFontTx/>
              <a:buChar char="•"/>
            </a:pPr>
            <a:r>
              <a:rPr lang="zh-CN" sz="3200">
                <a:solidFill>
                  <a:srgbClr val="663300"/>
                </a:solidFill>
                <a:latin typeface="楷体_GB2312" pitchFamily="49" charset="-122"/>
                <a:ea typeface="楷体_GB2312" pitchFamily="49" charset="-122"/>
              </a:rPr>
              <a:t>可以输出一个字符串，如</a:t>
            </a:r>
          </a:p>
          <a:p>
            <a:pPr marL="342900" indent="-342900" algn="l" defTabSz="762000" eaLnBrk="0" hangingPunct="0">
              <a:spcBef>
                <a:spcPct val="20000"/>
              </a:spcBef>
            </a:pPr>
            <a:r>
              <a:rPr lang="zh-CN" sz="3200">
                <a:solidFill>
                  <a:srgbClr val="663300"/>
                </a:solidFill>
                <a:latin typeface="楷体_GB2312" pitchFamily="49" charset="-122"/>
                <a:ea typeface="楷体_GB2312" pitchFamily="49" charset="-122"/>
              </a:rPr>
              <a:t>　　</a:t>
            </a:r>
            <a:r>
              <a:rPr lang="zh-CN" altLang="zh-CN" sz="3200">
                <a:solidFill>
                  <a:srgbClr val="663300"/>
                </a:solidFill>
                <a:latin typeface="楷体_GB2312" pitchFamily="49" charset="-122"/>
                <a:ea typeface="楷体_GB2312" pitchFamily="49" charset="-122"/>
              </a:rPr>
              <a:t>printf(</a:t>
            </a:r>
            <a:r>
              <a:rPr lang="zh-CN" altLang="zh-CN" sz="3200">
                <a:solidFill>
                  <a:srgbClr val="663300"/>
                </a:solidFill>
                <a:ea typeface="楷体_GB2312" pitchFamily="49" charset="-122"/>
              </a:rPr>
              <a:t>“</a:t>
            </a:r>
            <a:r>
              <a:rPr lang="zh-CN" altLang="zh-CN" sz="3200">
                <a:solidFill>
                  <a:srgbClr val="663300"/>
                </a:solidFill>
                <a:latin typeface="楷体_GB2312" pitchFamily="49" charset="-122"/>
                <a:ea typeface="楷体_GB2312" pitchFamily="49" charset="-122"/>
              </a:rPr>
              <a:t>How do you do.</a:t>
            </a:r>
            <a:r>
              <a:rPr lang="zh-CN" altLang="zh-CN" sz="3200">
                <a:solidFill>
                  <a:srgbClr val="663300"/>
                </a:solidFill>
                <a:ea typeface="楷体_GB2312" pitchFamily="49" charset="-122"/>
              </a:rPr>
              <a:t>”</a:t>
            </a:r>
            <a:r>
              <a:rPr lang="zh-CN" altLang="zh-CN" sz="3200">
                <a:solidFill>
                  <a:srgbClr val="663300"/>
                </a:solidFill>
                <a:latin typeface="楷体_GB2312" pitchFamily="49" charset="-122"/>
                <a:ea typeface="楷体_GB2312" pitchFamily="49" charset="-122"/>
              </a:rPr>
              <a:t>)</a:t>
            </a:r>
            <a:r>
              <a:rPr lang="zh-CN" sz="3200">
                <a:solidFill>
                  <a:srgbClr val="663300"/>
                </a:solidFill>
                <a:latin typeface="楷体_GB2312" pitchFamily="49" charset="-122"/>
                <a:ea typeface="楷体_GB2312" pitchFamily="49" charset="-122"/>
              </a:rPr>
              <a:t>；</a:t>
            </a:r>
          </a:p>
        </p:txBody>
      </p:sp>
    </p:spTree>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3123"/>
                                        </p:tgtEl>
                                        <p:attrNameLst>
                                          <p:attrName>style.visibility</p:attrName>
                                        </p:attrNameLst>
                                      </p:cBhvr>
                                      <p:to>
                                        <p:strVal val="visible"/>
                                      </p:to>
                                    </p:set>
                                    <p:animEffect transition="in" filter="wipe(left)">
                                      <p:cBhvr>
                                        <p:cTn id="7" dur="1000"/>
                                        <p:tgtEl>
                                          <p:spTgt spid="133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3"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bwMode="auto">
          <a:xfrm>
            <a:off x="0" y="404813"/>
            <a:ext cx="9144000" cy="739775"/>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defRPr/>
            </a:pPr>
            <a:r>
              <a:rPr lang="zh-CN" altLang="zh-CN" smtClean="0"/>
              <a:t> </a:t>
            </a:r>
            <a:r>
              <a:rPr lang="zh-CN" altLang="zh-CN" smtClean="0">
                <a:solidFill>
                  <a:schemeClr val="tx2"/>
                </a:solidFill>
              </a:rPr>
              <a:t> </a:t>
            </a:r>
            <a:r>
              <a:rPr lang="zh-CN" altLang="zh-CN" sz="3600" smtClean="0">
                <a:solidFill>
                  <a:schemeClr val="tx2"/>
                </a:solidFill>
              </a:rPr>
              <a:t>3.5 </a:t>
            </a:r>
            <a:r>
              <a:rPr lang="zh-CN" sz="3600" smtClean="0">
                <a:solidFill>
                  <a:schemeClr val="tx2"/>
                </a:solidFill>
              </a:rPr>
              <a:t>字符型数据</a:t>
            </a:r>
          </a:p>
        </p:txBody>
      </p:sp>
      <p:sp>
        <p:nvSpPr>
          <p:cNvPr id="134147" name="Rectangle 3"/>
          <p:cNvSpPr>
            <a:spLocks noChangeArrowheads="1"/>
          </p:cNvSpPr>
          <p:nvPr/>
        </p:nvSpPr>
        <p:spPr bwMode="auto">
          <a:xfrm>
            <a:off x="323850" y="1196975"/>
            <a:ext cx="8497888" cy="3600450"/>
          </a:xfrm>
          <a:prstGeom prst="rect">
            <a:avLst/>
          </a:prstGeom>
          <a:noFill/>
          <a:ln w="9525">
            <a:noFill/>
            <a:miter lim="800000"/>
            <a:headEnd/>
            <a:tailEnd/>
          </a:ln>
        </p:spPr>
        <p:txBody>
          <a:bodyPr/>
          <a:lstStyle/>
          <a:p>
            <a:pPr marL="342900" indent="-342900" algn="l" defTabSz="762000" eaLnBrk="0" hangingPunct="0">
              <a:spcBef>
                <a:spcPct val="20000"/>
              </a:spcBef>
            </a:pPr>
            <a:r>
              <a:rPr lang="zh-CN" altLang="zh-CN" sz="3200">
                <a:solidFill>
                  <a:srgbClr val="000099"/>
                </a:solidFill>
                <a:latin typeface="楷体_GB2312" pitchFamily="49" charset="-122"/>
                <a:ea typeface="楷体_GB2312" pitchFamily="49" charset="-122"/>
              </a:rPr>
              <a:t> </a:t>
            </a:r>
            <a:r>
              <a:rPr lang="zh-CN" altLang="zh-CN" sz="3200">
                <a:solidFill>
                  <a:srgbClr val="000099"/>
                </a:solidFill>
                <a:ea typeface="楷体_GB2312" pitchFamily="49" charset="-122"/>
              </a:rPr>
              <a:t>‘</a:t>
            </a:r>
            <a:r>
              <a:rPr lang="zh-CN" sz="3200">
                <a:solidFill>
                  <a:srgbClr val="000099"/>
                </a:solidFill>
                <a:latin typeface="楷体_GB2312" pitchFamily="49" charset="-122"/>
                <a:ea typeface="楷体_GB2312" pitchFamily="49" charset="-122"/>
              </a:rPr>
              <a:t>ａ</a:t>
            </a:r>
            <a:r>
              <a:rPr lang="zh-CN" sz="3200">
                <a:solidFill>
                  <a:srgbClr val="000099"/>
                </a:solidFill>
                <a:ea typeface="楷体_GB2312" pitchFamily="49" charset="-122"/>
              </a:rPr>
              <a:t>’</a:t>
            </a:r>
            <a:r>
              <a:rPr lang="zh-CN" sz="3200">
                <a:solidFill>
                  <a:srgbClr val="000099"/>
                </a:solidFill>
                <a:latin typeface="楷体_GB2312" pitchFamily="49" charset="-122"/>
                <a:ea typeface="楷体_GB2312" pitchFamily="49" charset="-122"/>
              </a:rPr>
              <a:t>是字符常量，</a:t>
            </a:r>
            <a:r>
              <a:rPr lang="zh-CN" sz="3200">
                <a:solidFill>
                  <a:srgbClr val="000099"/>
                </a:solidFill>
                <a:ea typeface="楷体_GB2312" pitchFamily="49" charset="-122"/>
              </a:rPr>
              <a:t>”</a:t>
            </a:r>
            <a:r>
              <a:rPr lang="zh-CN" sz="3200">
                <a:solidFill>
                  <a:srgbClr val="000099"/>
                </a:solidFill>
                <a:latin typeface="楷体_GB2312" pitchFamily="49" charset="-122"/>
                <a:ea typeface="楷体_GB2312" pitchFamily="49" charset="-122"/>
              </a:rPr>
              <a:t>ａ</a:t>
            </a:r>
            <a:r>
              <a:rPr lang="zh-CN" sz="3200">
                <a:solidFill>
                  <a:srgbClr val="000099"/>
                </a:solidFill>
                <a:ea typeface="楷体_GB2312" pitchFamily="49" charset="-122"/>
              </a:rPr>
              <a:t>”</a:t>
            </a:r>
            <a:r>
              <a:rPr lang="zh-CN" sz="3200">
                <a:solidFill>
                  <a:srgbClr val="000099"/>
                </a:solidFill>
                <a:latin typeface="楷体_GB2312" pitchFamily="49" charset="-122"/>
                <a:ea typeface="楷体_GB2312" pitchFamily="49" charset="-122"/>
              </a:rPr>
              <a:t>是字符串常量，二者不</a:t>
            </a:r>
          </a:p>
          <a:p>
            <a:pPr marL="342900" indent="-342900" algn="l" defTabSz="762000" eaLnBrk="0" hangingPunct="0">
              <a:spcBef>
                <a:spcPct val="20000"/>
              </a:spcBef>
            </a:pPr>
            <a:r>
              <a:rPr lang="zh-CN" sz="3200">
                <a:solidFill>
                  <a:srgbClr val="000099"/>
                </a:solidFill>
                <a:latin typeface="楷体_GB2312" pitchFamily="49" charset="-122"/>
                <a:ea typeface="楷体_GB2312" pitchFamily="49" charset="-122"/>
              </a:rPr>
              <a:t>同。</a:t>
            </a:r>
          </a:p>
          <a:p>
            <a:pPr marL="342900" indent="-342900" algn="l" defTabSz="762000" eaLnBrk="0" hangingPunct="0">
              <a:spcBef>
                <a:spcPct val="20000"/>
              </a:spcBef>
            </a:pPr>
            <a:r>
              <a:rPr lang="zh-CN" sz="3200" b="1">
                <a:solidFill>
                  <a:srgbClr val="CC0000"/>
                </a:solidFill>
                <a:latin typeface="楷体_GB2312" pitchFamily="49" charset="-122"/>
                <a:ea typeface="楷体_GB2312" pitchFamily="49" charset="-122"/>
              </a:rPr>
              <a:t>  </a:t>
            </a:r>
            <a:r>
              <a:rPr lang="zh-CN" sz="3600" b="1">
                <a:solidFill>
                  <a:srgbClr val="CC0000"/>
                </a:solidFill>
                <a:latin typeface="楷体_GB2312" pitchFamily="49" charset="-122"/>
                <a:ea typeface="楷体_GB2312" pitchFamily="49" charset="-122"/>
              </a:rPr>
              <a:t>如：</a:t>
            </a:r>
            <a:r>
              <a:rPr lang="zh-CN" sz="3200">
                <a:solidFill>
                  <a:srgbClr val="000099"/>
                </a:solidFill>
                <a:latin typeface="楷体_GB2312" pitchFamily="49" charset="-122"/>
                <a:ea typeface="楷体_GB2312" pitchFamily="49" charset="-122"/>
              </a:rPr>
              <a:t>假设Ｃ被指定为字符变量</a:t>
            </a:r>
            <a:r>
              <a:rPr lang="zh-CN" sz="4400">
                <a:solidFill>
                  <a:srgbClr val="4D4D4D"/>
                </a:solidFill>
              </a:rPr>
              <a:t> </a:t>
            </a:r>
            <a:r>
              <a:rPr lang="zh-CN" sz="3200">
                <a:solidFill>
                  <a:srgbClr val="000099"/>
                </a:solidFill>
                <a:latin typeface="楷体_GB2312" pitchFamily="49" charset="-122"/>
                <a:ea typeface="楷体_GB2312" pitchFamily="49" charset="-122"/>
              </a:rPr>
              <a:t>：</a:t>
            </a:r>
            <a:r>
              <a:rPr lang="zh-CN" altLang="zh-CN" sz="3200">
                <a:solidFill>
                  <a:srgbClr val="000099"/>
                </a:solidFill>
                <a:latin typeface="楷体_GB2312" pitchFamily="49" charset="-122"/>
                <a:ea typeface="楷体_GB2312" pitchFamily="49" charset="-122"/>
              </a:rPr>
              <a:t>char c</a:t>
            </a:r>
          </a:p>
          <a:p>
            <a:pPr marL="342900" indent="-342900" algn="l" defTabSz="762000" eaLnBrk="0" hangingPunct="0">
              <a:spcBef>
                <a:spcPct val="20000"/>
              </a:spcBef>
              <a:buFontTx/>
              <a:buChar char="•"/>
            </a:pPr>
            <a:endParaRPr lang="zh-CN" altLang="zh-CN" sz="3200">
              <a:solidFill>
                <a:srgbClr val="663300"/>
              </a:solidFill>
              <a:latin typeface="楷体_GB2312" pitchFamily="49" charset="-122"/>
              <a:ea typeface="楷体_GB2312" pitchFamily="49" charset="-122"/>
            </a:endParaRPr>
          </a:p>
        </p:txBody>
      </p:sp>
      <p:sp>
        <p:nvSpPr>
          <p:cNvPr id="134148" name="Rectangle 4"/>
          <p:cNvSpPr>
            <a:spLocks noChangeArrowheads="1"/>
          </p:cNvSpPr>
          <p:nvPr/>
        </p:nvSpPr>
        <p:spPr bwMode="auto">
          <a:xfrm>
            <a:off x="2120900" y="3114675"/>
            <a:ext cx="5467350" cy="1066800"/>
          </a:xfrm>
          <a:prstGeom prst="rect">
            <a:avLst/>
          </a:prstGeom>
          <a:noFill/>
          <a:ln w="9525">
            <a:noFill/>
            <a:miter lim="800000"/>
            <a:headEnd/>
            <a:tailEnd/>
          </a:ln>
          <a:effectLst/>
        </p:spPr>
        <p:txBody>
          <a:bodyPr wrap="none">
            <a:spAutoFit/>
          </a:bodyPr>
          <a:lstStyle/>
          <a:p>
            <a:pPr lvl="1" algn="l" eaLnBrk="0" hangingPunct="0">
              <a:defRPr/>
            </a:pPr>
            <a:r>
              <a:rPr lang="zh-CN" altLang="zh-CN" sz="3200">
                <a:latin typeface="宋体" pitchFamily="2" charset="-122"/>
              </a:rPr>
              <a:t> c=’a’;</a:t>
            </a:r>
            <a:endParaRPr lang="zh-CN" altLang="zh-CN" sz="3200" b="1">
              <a:effectLst>
                <a:outerShdw blurRad="38100" dist="38100" dir="2700000" algn="tl">
                  <a:srgbClr val="C0C0C0"/>
                </a:outerShdw>
              </a:effectLst>
              <a:latin typeface="宋体" pitchFamily="2" charset="-122"/>
            </a:endParaRPr>
          </a:p>
          <a:p>
            <a:pPr algn="l">
              <a:defRPr/>
            </a:pPr>
            <a:r>
              <a:rPr lang="zh-CN" altLang="zh-CN" sz="3200">
                <a:latin typeface="宋体" pitchFamily="2" charset="-122"/>
              </a:rPr>
              <a:t>  </a:t>
            </a:r>
            <a:r>
              <a:rPr lang="zh-CN" sz="3200">
                <a:latin typeface="宋体" pitchFamily="2" charset="-122"/>
              </a:rPr>
              <a:t>ｃ＝”</a:t>
            </a:r>
            <a:r>
              <a:rPr lang="zh-CN" altLang="zh-CN" sz="3200">
                <a:latin typeface="宋体" pitchFamily="2" charset="-122"/>
              </a:rPr>
              <a:t>a”</a:t>
            </a:r>
            <a:r>
              <a:rPr lang="zh-CN" sz="3200">
                <a:latin typeface="宋体" pitchFamily="2" charset="-122"/>
              </a:rPr>
              <a:t>；</a:t>
            </a:r>
            <a:r>
              <a:rPr lang="zh-CN" altLang="zh-CN" sz="3200">
                <a:latin typeface="宋体" pitchFamily="2" charset="-122"/>
              </a:rPr>
              <a:t>c</a:t>
            </a:r>
            <a:r>
              <a:rPr lang="zh-CN" sz="3200">
                <a:latin typeface="宋体" pitchFamily="2" charset="-122"/>
              </a:rPr>
              <a:t>＝”</a:t>
            </a:r>
            <a:r>
              <a:rPr lang="zh-CN" altLang="zh-CN" sz="3200">
                <a:latin typeface="宋体" pitchFamily="2" charset="-122"/>
              </a:rPr>
              <a:t>CHINA”;</a:t>
            </a:r>
          </a:p>
        </p:txBody>
      </p:sp>
      <p:sp>
        <p:nvSpPr>
          <p:cNvPr id="134149" name="Rectangle 5"/>
          <p:cNvSpPr>
            <a:spLocks noChangeArrowheads="1"/>
          </p:cNvSpPr>
          <p:nvPr/>
        </p:nvSpPr>
        <p:spPr bwMode="auto">
          <a:xfrm>
            <a:off x="1358900" y="3068638"/>
            <a:ext cx="765175" cy="823912"/>
          </a:xfrm>
          <a:prstGeom prst="rect">
            <a:avLst/>
          </a:prstGeom>
          <a:noFill/>
          <a:ln w="9525">
            <a:noFill/>
            <a:miter lim="800000"/>
            <a:headEnd/>
            <a:tailEnd/>
          </a:ln>
        </p:spPr>
        <p:txBody>
          <a:bodyPr wrap="none">
            <a:spAutoFit/>
          </a:bodyPr>
          <a:lstStyle/>
          <a:p>
            <a:pPr algn="r">
              <a:spcBef>
                <a:spcPct val="20000"/>
              </a:spcBef>
              <a:buClr>
                <a:srgbClr val="CC99FF"/>
              </a:buClr>
              <a:buFont typeface="Monotype Sorts" pitchFamily="2" charset="2"/>
              <a:buNone/>
            </a:pPr>
            <a:r>
              <a:rPr lang="zh-CN" altLang="en-US" sz="3600" b="1">
                <a:solidFill>
                  <a:schemeClr val="accent2"/>
                </a:solidFill>
              </a:rPr>
              <a:t> </a:t>
            </a:r>
            <a:r>
              <a:rPr lang="zh-CN" altLang="en-US" sz="4800" b="1">
                <a:solidFill>
                  <a:schemeClr val="accent2"/>
                </a:solidFill>
                <a:sym typeface="Wingdings 2" pitchFamily="18" charset="2"/>
              </a:rPr>
              <a:t></a:t>
            </a:r>
            <a:endParaRPr lang="zh-CN" altLang="en-US" sz="4800" b="1">
              <a:solidFill>
                <a:schemeClr val="accent2"/>
              </a:solidFill>
              <a:sym typeface="Monotype Sorts" pitchFamily="2" charset="2"/>
            </a:endParaRPr>
          </a:p>
        </p:txBody>
      </p:sp>
      <p:sp>
        <p:nvSpPr>
          <p:cNvPr id="134150" name="Rectangle 6"/>
          <p:cNvSpPr>
            <a:spLocks noChangeArrowheads="1"/>
          </p:cNvSpPr>
          <p:nvPr/>
        </p:nvSpPr>
        <p:spPr bwMode="auto">
          <a:xfrm>
            <a:off x="1403350" y="3355975"/>
            <a:ext cx="885825" cy="1098550"/>
          </a:xfrm>
          <a:prstGeom prst="rect">
            <a:avLst/>
          </a:prstGeom>
          <a:noFill/>
          <a:ln w="9525">
            <a:noFill/>
            <a:miter lim="800000"/>
            <a:headEnd/>
            <a:tailEnd/>
          </a:ln>
        </p:spPr>
        <p:txBody>
          <a:bodyPr wrap="none">
            <a:spAutoFit/>
          </a:bodyPr>
          <a:lstStyle/>
          <a:p>
            <a:pPr algn="r">
              <a:spcBef>
                <a:spcPct val="20000"/>
              </a:spcBef>
              <a:buClr>
                <a:srgbClr val="CC99FF"/>
              </a:buClr>
              <a:buFont typeface="Monotype Sorts" pitchFamily="2" charset="2"/>
              <a:buNone/>
            </a:pPr>
            <a:r>
              <a:rPr lang="zh-CN" altLang="en-US" sz="6000" b="1">
                <a:solidFill>
                  <a:srgbClr val="FF0066"/>
                </a:solidFill>
                <a:sym typeface="Wingdings 2" pitchFamily="18" charset="2"/>
              </a:rPr>
              <a:t></a:t>
            </a:r>
            <a:r>
              <a:rPr lang="zh-CN" altLang="en-US" sz="6600" b="1">
                <a:solidFill>
                  <a:srgbClr val="FF3399"/>
                </a:solidFill>
                <a:sym typeface="Monotype Sorts" pitchFamily="2" charset="2"/>
              </a:rPr>
              <a:t> </a:t>
            </a:r>
          </a:p>
        </p:txBody>
      </p:sp>
      <p:sp>
        <p:nvSpPr>
          <p:cNvPr id="134151" name="Rectangle 7"/>
          <p:cNvSpPr>
            <a:spLocks noChangeArrowheads="1"/>
          </p:cNvSpPr>
          <p:nvPr/>
        </p:nvSpPr>
        <p:spPr bwMode="auto">
          <a:xfrm>
            <a:off x="250825" y="3644900"/>
            <a:ext cx="8497888" cy="1079500"/>
          </a:xfrm>
          <a:prstGeom prst="rect">
            <a:avLst/>
          </a:prstGeom>
          <a:noFill/>
          <a:ln w="9525">
            <a:noFill/>
            <a:miter lim="800000"/>
            <a:headEnd/>
            <a:tailEnd/>
          </a:ln>
        </p:spPr>
        <p:txBody>
          <a:bodyPr/>
          <a:lstStyle/>
          <a:p>
            <a:pPr marL="342900" indent="-342900" algn="l" defTabSz="762000" eaLnBrk="0" hangingPunct="0">
              <a:spcBef>
                <a:spcPct val="20000"/>
              </a:spcBef>
              <a:buFontTx/>
              <a:buChar char="•"/>
            </a:pPr>
            <a:endParaRPr lang="zh-CN" altLang="zh-CN" sz="3200">
              <a:solidFill>
                <a:srgbClr val="000099"/>
              </a:solidFill>
              <a:latin typeface="楷体_GB2312" pitchFamily="49" charset="-122"/>
              <a:ea typeface="楷体_GB2312" pitchFamily="49" charset="-122"/>
            </a:endParaRPr>
          </a:p>
          <a:p>
            <a:pPr marL="342900" indent="-342900" algn="l" defTabSz="762000" eaLnBrk="0" hangingPunct="0">
              <a:spcBef>
                <a:spcPct val="20000"/>
              </a:spcBef>
            </a:pPr>
            <a:r>
              <a:rPr lang="zh-CN" altLang="zh-CN" sz="3200" b="1">
                <a:solidFill>
                  <a:srgbClr val="CC0000"/>
                </a:solidFill>
                <a:latin typeface="楷体_GB2312" pitchFamily="49" charset="-122"/>
                <a:ea typeface="楷体_GB2312" pitchFamily="49" charset="-122"/>
              </a:rPr>
              <a:t>  </a:t>
            </a:r>
            <a:r>
              <a:rPr lang="zh-CN" sz="3200" b="1" u="sng">
                <a:solidFill>
                  <a:srgbClr val="CC0000"/>
                </a:solidFill>
                <a:latin typeface="楷体_GB2312" pitchFamily="49" charset="-122"/>
                <a:ea typeface="楷体_GB2312" pitchFamily="49" charset="-122"/>
              </a:rPr>
              <a:t>结论：</a:t>
            </a:r>
            <a:r>
              <a:rPr lang="zh-CN" sz="3200">
                <a:solidFill>
                  <a:srgbClr val="663300"/>
                </a:solidFill>
                <a:latin typeface="楷体_GB2312" pitchFamily="49" charset="-122"/>
                <a:ea typeface="楷体_GB2312" pitchFamily="49" charset="-122"/>
              </a:rPr>
              <a:t>不能把一个字符串常量赋给一个字符变量。</a:t>
            </a:r>
          </a:p>
        </p:txBody>
      </p:sp>
    </p:spTree>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4147"/>
                                        </p:tgtEl>
                                        <p:attrNameLst>
                                          <p:attrName>style.visibility</p:attrName>
                                        </p:attrNameLst>
                                      </p:cBhvr>
                                      <p:to>
                                        <p:strVal val="visible"/>
                                      </p:to>
                                    </p:set>
                                    <p:animEffect transition="in" filter="wipe(left)">
                                      <p:cBhvr>
                                        <p:cTn id="7" dur="1000"/>
                                        <p:tgtEl>
                                          <p:spTgt spid="13414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134148"/>
                                        </p:tgtEl>
                                        <p:attrNameLst>
                                          <p:attrName>style.visibility</p:attrName>
                                        </p:attrNameLst>
                                      </p:cBhvr>
                                      <p:to>
                                        <p:strVal val="visible"/>
                                      </p:to>
                                    </p:set>
                                    <p:animEffect transition="in" filter="blinds(vertical)">
                                      <p:cBhvr>
                                        <p:cTn id="12" dur="500"/>
                                        <p:tgtEl>
                                          <p:spTgt spid="134148"/>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34149"/>
                                        </p:tgtEl>
                                        <p:attrNameLst>
                                          <p:attrName>style.visibility</p:attrName>
                                        </p:attrNameLst>
                                      </p:cBhvr>
                                      <p:to>
                                        <p:strVal val="visible"/>
                                      </p:to>
                                    </p:set>
                                    <p:anim calcmode="lin" valueType="num">
                                      <p:cBhvr additive="base">
                                        <p:cTn id="17" dur="500" fill="hold"/>
                                        <p:tgtEl>
                                          <p:spTgt spid="134149"/>
                                        </p:tgtEl>
                                        <p:attrNameLst>
                                          <p:attrName>ppt_x</p:attrName>
                                        </p:attrNameLst>
                                      </p:cBhvr>
                                      <p:tavLst>
                                        <p:tav tm="0">
                                          <p:val>
                                            <p:strVal val="0-#ppt_w/2"/>
                                          </p:val>
                                        </p:tav>
                                        <p:tav tm="100000">
                                          <p:val>
                                            <p:strVal val="#ppt_x"/>
                                          </p:val>
                                        </p:tav>
                                      </p:tavLst>
                                    </p:anim>
                                    <p:anim calcmode="lin" valueType="num">
                                      <p:cBhvr additive="base">
                                        <p:cTn id="18" dur="500" fill="hold"/>
                                        <p:tgtEl>
                                          <p:spTgt spid="134149"/>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34150"/>
                                        </p:tgtEl>
                                        <p:attrNameLst>
                                          <p:attrName>style.visibility</p:attrName>
                                        </p:attrNameLst>
                                      </p:cBhvr>
                                      <p:to>
                                        <p:strVal val="visible"/>
                                      </p:to>
                                    </p:set>
                                    <p:anim calcmode="lin" valueType="num">
                                      <p:cBhvr additive="base">
                                        <p:cTn id="23" dur="500" fill="hold"/>
                                        <p:tgtEl>
                                          <p:spTgt spid="134150"/>
                                        </p:tgtEl>
                                        <p:attrNameLst>
                                          <p:attrName>ppt_x</p:attrName>
                                        </p:attrNameLst>
                                      </p:cBhvr>
                                      <p:tavLst>
                                        <p:tav tm="0">
                                          <p:val>
                                            <p:strVal val="0-#ppt_w/2"/>
                                          </p:val>
                                        </p:tav>
                                        <p:tav tm="100000">
                                          <p:val>
                                            <p:strVal val="#ppt_x"/>
                                          </p:val>
                                        </p:tav>
                                      </p:tavLst>
                                    </p:anim>
                                    <p:anim calcmode="lin" valueType="num">
                                      <p:cBhvr additive="base">
                                        <p:cTn id="24" dur="500" fill="hold"/>
                                        <p:tgtEl>
                                          <p:spTgt spid="134150"/>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34151"/>
                                        </p:tgtEl>
                                        <p:attrNameLst>
                                          <p:attrName>style.visibility</p:attrName>
                                        </p:attrNameLst>
                                      </p:cBhvr>
                                      <p:to>
                                        <p:strVal val="visible"/>
                                      </p:to>
                                    </p:set>
                                    <p:animEffect transition="in" filter="wipe(left)">
                                      <p:cBhvr>
                                        <p:cTn id="29" dur="1000"/>
                                        <p:tgtEl>
                                          <p:spTgt spid="1341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7" grpId="0" autoUpdateAnimBg="0"/>
      <p:bldP spid="134148" grpId="0" autoUpdateAnimBg="0"/>
      <p:bldP spid="134149" grpId="0" autoUpdateAnimBg="0"/>
      <p:bldP spid="134150" grpId="0" autoUpdateAnimBg="0"/>
      <p:bldP spid="134151"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ChangeArrowheads="1"/>
          </p:cNvSpPr>
          <p:nvPr/>
        </p:nvSpPr>
        <p:spPr bwMode="auto">
          <a:xfrm>
            <a:off x="250825" y="1628775"/>
            <a:ext cx="8497888" cy="3600450"/>
          </a:xfrm>
          <a:prstGeom prst="rect">
            <a:avLst/>
          </a:prstGeom>
          <a:noFill/>
          <a:ln w="9525">
            <a:noFill/>
            <a:miter lim="800000"/>
            <a:headEnd/>
            <a:tailEnd/>
          </a:ln>
        </p:spPr>
        <p:txBody>
          <a:bodyPr/>
          <a:lstStyle/>
          <a:p>
            <a:pPr marL="342900" indent="-342900" algn="l" defTabSz="762000" eaLnBrk="0" hangingPunct="0">
              <a:spcBef>
                <a:spcPct val="20000"/>
              </a:spcBef>
              <a:buFontTx/>
              <a:buChar char="•"/>
            </a:pPr>
            <a:r>
              <a:rPr lang="zh-CN" sz="2800">
                <a:solidFill>
                  <a:srgbClr val="000099"/>
                </a:solidFill>
                <a:latin typeface="楷体_GB2312" pitchFamily="49" charset="-122"/>
                <a:ea typeface="楷体_GB2312" pitchFamily="49" charset="-122"/>
              </a:rPr>
              <a:t>Ｃ规定：在每一个字符串常量的结尾加一个 </a:t>
            </a:r>
            <a:r>
              <a:rPr lang="zh-CN" sz="2800">
                <a:solidFill>
                  <a:srgbClr val="000099"/>
                </a:solidFill>
                <a:ea typeface="楷体_GB2312" pitchFamily="49" charset="-122"/>
              </a:rPr>
              <a:t>“</a:t>
            </a:r>
            <a:r>
              <a:rPr lang="zh-CN" sz="2800">
                <a:solidFill>
                  <a:srgbClr val="000099"/>
                </a:solidFill>
                <a:latin typeface="楷体_GB2312" pitchFamily="49" charset="-122"/>
                <a:ea typeface="楷体_GB2312" pitchFamily="49" charset="-122"/>
              </a:rPr>
              <a:t>字符</a:t>
            </a:r>
          </a:p>
          <a:p>
            <a:pPr marL="342900" indent="-342900" algn="l" defTabSz="762000" eaLnBrk="0" hangingPunct="0">
              <a:spcBef>
                <a:spcPct val="20000"/>
              </a:spcBef>
            </a:pPr>
            <a:r>
              <a:rPr lang="zh-CN" sz="2800">
                <a:solidFill>
                  <a:srgbClr val="000099"/>
                </a:solidFill>
                <a:latin typeface="楷体_GB2312" pitchFamily="49" charset="-122"/>
                <a:ea typeface="楷体_GB2312" pitchFamily="49" charset="-122"/>
              </a:rPr>
              <a:t>串结束标志</a:t>
            </a:r>
            <a:r>
              <a:rPr lang="zh-CN" sz="2800">
                <a:solidFill>
                  <a:srgbClr val="000099"/>
                </a:solidFill>
                <a:ea typeface="楷体_GB2312" pitchFamily="49" charset="-122"/>
              </a:rPr>
              <a:t>”</a:t>
            </a:r>
            <a:r>
              <a:rPr lang="zh-CN" sz="2800">
                <a:solidFill>
                  <a:srgbClr val="000099"/>
                </a:solidFill>
                <a:latin typeface="楷体_GB2312" pitchFamily="49" charset="-122"/>
                <a:ea typeface="楷体_GB2312" pitchFamily="49" charset="-122"/>
              </a:rPr>
              <a:t>，以便系统据此判断字符串是否结束。</a:t>
            </a:r>
          </a:p>
          <a:p>
            <a:pPr marL="342900" indent="-342900" algn="l" defTabSz="762000" eaLnBrk="0" hangingPunct="0">
              <a:spcBef>
                <a:spcPct val="20000"/>
              </a:spcBef>
            </a:pPr>
            <a:r>
              <a:rPr lang="zh-CN" sz="2800">
                <a:solidFill>
                  <a:srgbClr val="000099"/>
                </a:solidFill>
                <a:latin typeface="楷体_GB2312" pitchFamily="49" charset="-122"/>
                <a:ea typeface="楷体_GB2312" pitchFamily="49" charset="-122"/>
              </a:rPr>
              <a:t>Ｃ规定以字符</a:t>
            </a:r>
            <a:r>
              <a:rPr lang="zh-CN" sz="2800">
                <a:solidFill>
                  <a:srgbClr val="000099"/>
                </a:solidFill>
                <a:ea typeface="楷体_GB2312" pitchFamily="49" charset="-122"/>
              </a:rPr>
              <a:t>’</a:t>
            </a:r>
            <a:r>
              <a:rPr lang="zh-CN" sz="2800">
                <a:solidFill>
                  <a:srgbClr val="000099"/>
                </a:solidFill>
                <a:latin typeface="楷体_GB2312" pitchFamily="49" charset="-122"/>
                <a:ea typeface="楷体_GB2312" pitchFamily="49" charset="-122"/>
              </a:rPr>
              <a:t>＼０</a:t>
            </a:r>
            <a:r>
              <a:rPr lang="zh-CN" sz="2800">
                <a:solidFill>
                  <a:srgbClr val="000099"/>
                </a:solidFill>
                <a:ea typeface="楷体_GB2312" pitchFamily="49" charset="-122"/>
              </a:rPr>
              <a:t>’</a:t>
            </a:r>
            <a:r>
              <a:rPr lang="zh-CN" sz="2800">
                <a:solidFill>
                  <a:srgbClr val="000099"/>
                </a:solidFill>
                <a:latin typeface="楷体_GB2312" pitchFamily="49" charset="-122"/>
                <a:ea typeface="楷体_GB2312" pitchFamily="49" charset="-122"/>
              </a:rPr>
              <a:t>作为字符串结束标志。</a:t>
            </a:r>
          </a:p>
          <a:p>
            <a:pPr marL="342900" indent="-342900" algn="l" defTabSz="762000" eaLnBrk="0" hangingPunct="0">
              <a:spcBef>
                <a:spcPct val="20000"/>
              </a:spcBef>
              <a:buFontTx/>
              <a:buChar char="•"/>
            </a:pPr>
            <a:endParaRPr lang="zh-CN" altLang="zh-CN" sz="3200">
              <a:solidFill>
                <a:srgbClr val="663300"/>
              </a:solidFill>
              <a:latin typeface="楷体_GB2312" pitchFamily="49" charset="-122"/>
              <a:ea typeface="楷体_GB2312" pitchFamily="49" charset="-122"/>
            </a:endParaRPr>
          </a:p>
        </p:txBody>
      </p:sp>
      <p:sp>
        <p:nvSpPr>
          <p:cNvPr id="135171" name="Rectangle 3"/>
          <p:cNvSpPr>
            <a:spLocks noChangeArrowheads="1"/>
          </p:cNvSpPr>
          <p:nvPr/>
        </p:nvSpPr>
        <p:spPr bwMode="auto">
          <a:xfrm>
            <a:off x="179388" y="3141663"/>
            <a:ext cx="8497887" cy="1079500"/>
          </a:xfrm>
          <a:prstGeom prst="rect">
            <a:avLst/>
          </a:prstGeom>
          <a:noFill/>
          <a:ln w="9525">
            <a:noFill/>
            <a:miter lim="800000"/>
            <a:headEnd/>
            <a:tailEnd/>
          </a:ln>
        </p:spPr>
        <p:txBody>
          <a:bodyPr/>
          <a:lstStyle/>
          <a:p>
            <a:pPr marL="342900" indent="-342900" algn="l" defTabSz="762000" eaLnBrk="0" hangingPunct="0">
              <a:spcBef>
                <a:spcPct val="20000"/>
              </a:spcBef>
            </a:pPr>
            <a:r>
              <a:rPr lang="zh-CN" altLang="zh-CN" sz="3200">
                <a:solidFill>
                  <a:srgbClr val="663300"/>
                </a:solidFill>
                <a:latin typeface="楷体_GB2312" pitchFamily="49" charset="-122"/>
                <a:ea typeface="楷体_GB2312" pitchFamily="49" charset="-122"/>
              </a:rPr>
              <a:t> </a:t>
            </a:r>
            <a:r>
              <a:rPr lang="zh-CN" sz="3600" b="1">
                <a:solidFill>
                  <a:srgbClr val="CC0000"/>
                </a:solidFill>
                <a:latin typeface="楷体_GB2312" pitchFamily="49" charset="-122"/>
                <a:ea typeface="楷体_GB2312" pitchFamily="49" charset="-122"/>
              </a:rPr>
              <a:t>如：</a:t>
            </a:r>
            <a:r>
              <a:rPr lang="zh-CN" sz="2800">
                <a:solidFill>
                  <a:srgbClr val="663300"/>
                </a:solidFill>
                <a:latin typeface="宋体" pitchFamily="2" charset="-122"/>
              </a:rPr>
              <a:t>如果有一个字符串常量”ＣＨＩＮＡ” ，实际上在内存中是：</a:t>
            </a:r>
            <a:endParaRPr lang="zh-CN" sz="2800">
              <a:solidFill>
                <a:srgbClr val="4D4D4D"/>
              </a:solidFill>
              <a:latin typeface="宋体" pitchFamily="2" charset="-122"/>
            </a:endParaRPr>
          </a:p>
        </p:txBody>
      </p:sp>
      <p:graphicFrame>
        <p:nvGraphicFramePr>
          <p:cNvPr id="135172" name="Group 4"/>
          <p:cNvGraphicFramePr>
            <a:graphicFrameLocks noGrp="1"/>
          </p:cNvGraphicFramePr>
          <p:nvPr>
            <p:ph idx="1"/>
          </p:nvPr>
        </p:nvGraphicFramePr>
        <p:xfrm>
          <a:off x="4427538" y="3716338"/>
          <a:ext cx="2952750" cy="457200"/>
        </p:xfrm>
        <a:graphic>
          <a:graphicData uri="http://schemas.openxmlformats.org/drawingml/2006/table">
            <a:tbl>
              <a:tblPr/>
              <a:tblGrid>
                <a:gridCol w="492125"/>
                <a:gridCol w="492125"/>
                <a:gridCol w="492125"/>
                <a:gridCol w="492125"/>
                <a:gridCol w="492125"/>
                <a:gridCol w="492125"/>
              </a:tblGrid>
              <a:tr h="457200">
                <a:tc>
                  <a:txBody>
                    <a:bodyPr/>
                    <a:lstStyle/>
                    <a:p>
                      <a:pPr marL="0" marR="0" lvl="0" indent="0" algn="l" defTabSz="762000" rtl="0" eaLnBrk="0" fontAlgn="base" latinLnBrk="0" hangingPunct="0">
                        <a:lnSpc>
                          <a:spcPct val="100000"/>
                        </a:lnSpc>
                        <a:spcBef>
                          <a:spcPct val="20000"/>
                        </a:spcBef>
                        <a:spcAft>
                          <a:spcPct val="0"/>
                        </a:spcAft>
                        <a:buClrTx/>
                        <a:buSzTx/>
                        <a:buFontTx/>
                        <a:buNone/>
                        <a:tabLst/>
                      </a:pPr>
                      <a:r>
                        <a:rPr kumimoji="0" lang="zh-CN" altLang="zh-CN" sz="2400" b="0" i="0" u="none" strike="noStrike" cap="none" normalizeH="0" baseline="0" smtClean="0">
                          <a:ln>
                            <a:noFill/>
                          </a:ln>
                          <a:solidFill>
                            <a:srgbClr val="4D4D4D"/>
                          </a:solidFill>
                          <a:effectLst/>
                          <a:latin typeface="Times New Roman" pitchFamily="18" charset="0"/>
                          <a:ea typeface="宋体" pitchFamily="2" charset="-122"/>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0" fontAlgn="base" latinLnBrk="0" hangingPunct="0">
                        <a:lnSpc>
                          <a:spcPct val="100000"/>
                        </a:lnSpc>
                        <a:spcBef>
                          <a:spcPct val="20000"/>
                        </a:spcBef>
                        <a:spcAft>
                          <a:spcPct val="0"/>
                        </a:spcAft>
                        <a:buClrTx/>
                        <a:buSzTx/>
                        <a:buFontTx/>
                        <a:buNone/>
                        <a:tabLst/>
                      </a:pPr>
                      <a:r>
                        <a:rPr kumimoji="0" lang="zh-CN" altLang="zh-CN" sz="2400" b="0" i="0" u="none" strike="noStrike" cap="none" normalizeH="0" baseline="0" smtClean="0">
                          <a:ln>
                            <a:noFill/>
                          </a:ln>
                          <a:solidFill>
                            <a:srgbClr val="4D4D4D"/>
                          </a:solidFill>
                          <a:effectLst/>
                          <a:latin typeface="Times New Roman" pitchFamily="18" charset="0"/>
                          <a:ea typeface="宋体" pitchFamily="2" charset="-122"/>
                        </a:rPr>
                        <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0" fontAlgn="base" latinLnBrk="0" hangingPunct="0">
                        <a:lnSpc>
                          <a:spcPct val="100000"/>
                        </a:lnSpc>
                        <a:spcBef>
                          <a:spcPct val="20000"/>
                        </a:spcBef>
                        <a:spcAft>
                          <a:spcPct val="0"/>
                        </a:spcAft>
                        <a:buClrTx/>
                        <a:buSzTx/>
                        <a:buFontTx/>
                        <a:buNone/>
                        <a:tabLst/>
                      </a:pPr>
                      <a:r>
                        <a:rPr kumimoji="0" lang="zh-CN" altLang="zh-CN" sz="2400" b="0" i="0" u="none" strike="noStrike" cap="none" normalizeH="0" baseline="0" smtClean="0">
                          <a:ln>
                            <a:noFill/>
                          </a:ln>
                          <a:solidFill>
                            <a:srgbClr val="4D4D4D"/>
                          </a:solidFill>
                          <a:effectLst/>
                          <a:latin typeface="Times New Roman" pitchFamily="18" charset="0"/>
                          <a:ea typeface="宋体" pitchFamily="2" charset="-122"/>
                        </a:rPr>
                        <a:t>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0" fontAlgn="base" latinLnBrk="0" hangingPunct="0">
                        <a:lnSpc>
                          <a:spcPct val="100000"/>
                        </a:lnSpc>
                        <a:spcBef>
                          <a:spcPct val="20000"/>
                        </a:spcBef>
                        <a:spcAft>
                          <a:spcPct val="0"/>
                        </a:spcAft>
                        <a:buClrTx/>
                        <a:buSzTx/>
                        <a:buFontTx/>
                        <a:buNone/>
                        <a:tabLst/>
                      </a:pPr>
                      <a:r>
                        <a:rPr kumimoji="0" lang="zh-CN" altLang="zh-CN" sz="2400" b="0" i="0" u="none" strike="noStrike" cap="none" normalizeH="0" baseline="0" smtClean="0">
                          <a:ln>
                            <a:noFill/>
                          </a:ln>
                          <a:solidFill>
                            <a:srgbClr val="4D4D4D"/>
                          </a:solidFill>
                          <a:effectLst/>
                          <a:latin typeface="Times New Roman" pitchFamily="18" charset="0"/>
                          <a:ea typeface="宋体" pitchFamily="2" charset="-122"/>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0" fontAlgn="base" latinLnBrk="0" hangingPunct="0">
                        <a:lnSpc>
                          <a:spcPct val="100000"/>
                        </a:lnSpc>
                        <a:spcBef>
                          <a:spcPct val="20000"/>
                        </a:spcBef>
                        <a:spcAft>
                          <a:spcPct val="0"/>
                        </a:spcAft>
                        <a:buClrTx/>
                        <a:buSzTx/>
                        <a:buFontTx/>
                        <a:buNone/>
                        <a:tabLst/>
                      </a:pPr>
                      <a:r>
                        <a:rPr kumimoji="0" lang="zh-CN" altLang="zh-CN" sz="2400" b="0" i="0" u="none" strike="noStrike" cap="none" normalizeH="0" baseline="0" smtClean="0">
                          <a:ln>
                            <a:noFill/>
                          </a:ln>
                          <a:solidFill>
                            <a:srgbClr val="4D4D4D"/>
                          </a:solidFill>
                          <a:effectLst/>
                          <a:latin typeface="Times New Roman" pitchFamily="18" charset="0"/>
                          <a:ea typeface="宋体"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0" fontAlgn="base" latinLnBrk="0" hangingPunct="0">
                        <a:lnSpc>
                          <a:spcPct val="100000"/>
                        </a:lnSpc>
                        <a:spcBef>
                          <a:spcPct val="20000"/>
                        </a:spcBef>
                        <a:spcAft>
                          <a:spcPct val="0"/>
                        </a:spcAft>
                        <a:buClrTx/>
                        <a:buSzTx/>
                        <a:buFontTx/>
                        <a:buNone/>
                        <a:tabLst/>
                      </a:pPr>
                      <a:r>
                        <a:rPr kumimoji="0" lang="zh-CN" altLang="zh-CN" sz="2400" b="0" i="0" u="none" strike="noStrike" cap="none" normalizeH="0" baseline="0" smtClean="0">
                          <a:ln>
                            <a:noFill/>
                          </a:ln>
                          <a:solidFill>
                            <a:srgbClr val="4D4D4D"/>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35188" name="Rectangle 20"/>
          <p:cNvSpPr>
            <a:spLocks noChangeArrowheads="1"/>
          </p:cNvSpPr>
          <p:nvPr/>
        </p:nvSpPr>
        <p:spPr bwMode="auto">
          <a:xfrm>
            <a:off x="684213" y="4292600"/>
            <a:ext cx="7848600" cy="1584325"/>
          </a:xfrm>
          <a:prstGeom prst="rect">
            <a:avLst/>
          </a:prstGeom>
          <a:noFill/>
          <a:ln w="9525">
            <a:noFill/>
            <a:miter lim="800000"/>
            <a:headEnd/>
            <a:tailEnd/>
          </a:ln>
        </p:spPr>
        <p:txBody>
          <a:bodyPr/>
          <a:lstStyle/>
          <a:p>
            <a:pPr marL="342900" indent="-342900" algn="l" defTabSz="762000">
              <a:buFont typeface="Wingdings" pitchFamily="2" charset="2"/>
              <a:buNone/>
            </a:pPr>
            <a:r>
              <a:rPr lang="zh-CN" altLang="zh-CN" sz="3200">
                <a:solidFill>
                  <a:srgbClr val="000099"/>
                </a:solidFill>
                <a:latin typeface="楷体_GB2312" pitchFamily="49" charset="-122"/>
                <a:ea typeface="楷体_GB2312" pitchFamily="49" charset="-122"/>
              </a:rPr>
              <a:t> </a:t>
            </a:r>
            <a:r>
              <a:rPr lang="zh-CN" sz="2800">
                <a:solidFill>
                  <a:srgbClr val="663300"/>
                </a:solidFill>
                <a:latin typeface="宋体" pitchFamily="2" charset="-122"/>
              </a:rPr>
              <a:t>它占内存单元不是５个字符，而是６个字符，最后一个字符为’＼０’。但在输出时不输出’＼０’。</a:t>
            </a:r>
          </a:p>
        </p:txBody>
      </p:sp>
      <p:sp>
        <p:nvSpPr>
          <p:cNvPr id="135189" name="Rectangle 21"/>
          <p:cNvSpPr>
            <a:spLocks noGrp="1" noChangeArrowheads="1"/>
          </p:cNvSpPr>
          <p:nvPr>
            <p:ph type="title"/>
          </p:nvPr>
        </p:nvSpPr>
        <p:spPr bwMode="auto">
          <a:xfrm>
            <a:off x="0" y="404813"/>
            <a:ext cx="9144000" cy="739775"/>
          </a:xfrm>
          <a:ln>
            <a:miter lim="800000"/>
            <a:headEnd/>
            <a:tailEnd/>
          </a:ln>
        </p:spPr>
        <p:txBody>
          <a:bodyPr vert="horz" wrap="square" lIns="92075" tIns="46038" rIns="92075" bIns="46038" numCol="1" anchor="ctr" anchorCtr="0" compatLnSpc="1">
            <a:prstTxWarp prst="textNoShape">
              <a:avLst/>
            </a:prstTxWarp>
          </a:bodyPr>
          <a:lstStyle/>
          <a:p>
            <a:pPr>
              <a:defRPr/>
            </a:pPr>
            <a:r>
              <a:rPr lang="zh-CN" altLang="zh-CN" smtClean="0"/>
              <a:t>  </a:t>
            </a:r>
            <a:r>
              <a:rPr lang="zh-CN" altLang="zh-CN" sz="3600" smtClean="0">
                <a:solidFill>
                  <a:schemeClr val="tx2"/>
                </a:solidFill>
              </a:rPr>
              <a:t>3.5 </a:t>
            </a:r>
            <a:r>
              <a:rPr lang="zh-CN" sz="3600" smtClean="0">
                <a:solidFill>
                  <a:schemeClr val="tx2"/>
                </a:solidFill>
              </a:rPr>
              <a:t>字符型数据</a:t>
            </a:r>
          </a:p>
        </p:txBody>
      </p:sp>
    </p:spTree>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5170"/>
                                        </p:tgtEl>
                                        <p:attrNameLst>
                                          <p:attrName>style.visibility</p:attrName>
                                        </p:attrNameLst>
                                      </p:cBhvr>
                                      <p:to>
                                        <p:strVal val="visible"/>
                                      </p:to>
                                    </p:set>
                                    <p:animEffect transition="in" filter="wipe(left)">
                                      <p:cBhvr>
                                        <p:cTn id="7" dur="1000"/>
                                        <p:tgtEl>
                                          <p:spTgt spid="13517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5171"/>
                                        </p:tgtEl>
                                        <p:attrNameLst>
                                          <p:attrName>style.visibility</p:attrName>
                                        </p:attrNameLst>
                                      </p:cBhvr>
                                      <p:to>
                                        <p:strVal val="visible"/>
                                      </p:to>
                                    </p:set>
                                    <p:animEffect transition="in" filter="wipe(left)">
                                      <p:cBhvr>
                                        <p:cTn id="12" dur="1000"/>
                                        <p:tgtEl>
                                          <p:spTgt spid="13517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5172"/>
                                        </p:tgtEl>
                                        <p:attrNameLst>
                                          <p:attrName>style.visibility</p:attrName>
                                        </p:attrNameLst>
                                      </p:cBhvr>
                                      <p:to>
                                        <p:strVal val="visible"/>
                                      </p:to>
                                    </p:set>
                                    <p:animEffect transition="in" filter="blinds(horizontal)">
                                      <p:cBhvr>
                                        <p:cTn id="17" dur="500"/>
                                        <p:tgtEl>
                                          <p:spTgt spid="13517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5188"/>
                                        </p:tgtEl>
                                        <p:attrNameLst>
                                          <p:attrName>style.visibility</p:attrName>
                                        </p:attrNameLst>
                                      </p:cBhvr>
                                      <p:to>
                                        <p:strVal val="visible"/>
                                      </p:to>
                                    </p:set>
                                    <p:animEffect transition="in" filter="wipe(left)">
                                      <p:cBhvr>
                                        <p:cTn id="22" dur="1000"/>
                                        <p:tgtEl>
                                          <p:spTgt spid="135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0" grpId="0" autoUpdateAnimBg="0"/>
      <p:bldP spid="135171" grpId="0" autoUpdateAnimBg="0"/>
      <p:bldP spid="135188"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bwMode="auto">
          <a:xfrm>
            <a:off x="0" y="404813"/>
            <a:ext cx="9144000" cy="739775"/>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defRPr/>
            </a:pPr>
            <a:r>
              <a:rPr lang="zh-CN" altLang="zh-CN" smtClean="0">
                <a:solidFill>
                  <a:schemeClr val="tx2"/>
                </a:solidFill>
              </a:rPr>
              <a:t> </a:t>
            </a:r>
            <a:r>
              <a:rPr lang="zh-CN" altLang="zh-CN" sz="4000" smtClean="0">
                <a:solidFill>
                  <a:schemeClr val="tx2"/>
                </a:solidFill>
              </a:rPr>
              <a:t> </a:t>
            </a:r>
            <a:r>
              <a:rPr lang="zh-CN" altLang="zh-CN" sz="3600" smtClean="0">
                <a:solidFill>
                  <a:schemeClr val="tx2"/>
                </a:solidFill>
              </a:rPr>
              <a:t>3.6 </a:t>
            </a:r>
            <a:r>
              <a:rPr lang="zh-CN" sz="3600" smtClean="0">
                <a:solidFill>
                  <a:schemeClr val="tx2"/>
                </a:solidFill>
              </a:rPr>
              <a:t>变量赋初值</a:t>
            </a:r>
            <a:r>
              <a:rPr lang="zh-CN" smtClean="0"/>
              <a:t> </a:t>
            </a:r>
          </a:p>
        </p:txBody>
      </p:sp>
      <p:sp>
        <p:nvSpPr>
          <p:cNvPr id="136195" name="Rectangle 3"/>
          <p:cNvSpPr>
            <a:spLocks noChangeArrowheads="1"/>
          </p:cNvSpPr>
          <p:nvPr/>
        </p:nvSpPr>
        <p:spPr bwMode="auto">
          <a:xfrm>
            <a:off x="323850" y="1268413"/>
            <a:ext cx="8497888" cy="3671887"/>
          </a:xfrm>
          <a:prstGeom prst="rect">
            <a:avLst/>
          </a:prstGeom>
          <a:noFill/>
          <a:ln w="9525">
            <a:noFill/>
            <a:miter lim="800000"/>
            <a:headEnd/>
            <a:tailEnd/>
          </a:ln>
        </p:spPr>
        <p:txBody>
          <a:bodyPr/>
          <a:lstStyle/>
          <a:p>
            <a:pPr marL="342900" indent="-342900" algn="l" defTabSz="762000" eaLnBrk="0" hangingPunct="0">
              <a:spcBef>
                <a:spcPct val="20000"/>
              </a:spcBef>
            </a:pPr>
            <a:r>
              <a:rPr lang="zh-CN" altLang="en-US" sz="3200">
                <a:solidFill>
                  <a:srgbClr val="000099"/>
                </a:solidFill>
                <a:latin typeface="楷体_GB2312" pitchFamily="49" charset="-122"/>
                <a:ea typeface="楷体_GB2312" pitchFamily="49" charset="-122"/>
              </a:rPr>
              <a:t>字符串常量</a:t>
            </a:r>
            <a:endParaRPr lang="zh-CN" altLang="en-US" sz="3200">
              <a:solidFill>
                <a:srgbClr val="663300"/>
              </a:solidFill>
              <a:latin typeface="楷体_GB2312" pitchFamily="49" charset="-122"/>
              <a:ea typeface="楷体_GB2312" pitchFamily="49" charset="-122"/>
            </a:endParaRPr>
          </a:p>
          <a:p>
            <a:pPr marL="342900" indent="-342900" algn="l" defTabSz="762000" eaLnBrk="0" hangingPunct="0">
              <a:spcBef>
                <a:spcPct val="20000"/>
              </a:spcBef>
            </a:pPr>
            <a:r>
              <a:rPr lang="zh-CN" altLang="en-US" sz="3200">
                <a:solidFill>
                  <a:srgbClr val="663300"/>
                </a:solidFill>
                <a:latin typeface="楷体_GB2312" pitchFamily="49" charset="-122"/>
                <a:ea typeface="楷体_GB2312" pitchFamily="49" charset="-122"/>
              </a:rPr>
              <a:t>(1)</a:t>
            </a:r>
            <a:r>
              <a:rPr lang="zh-CN" altLang="en-US" sz="2800">
                <a:solidFill>
                  <a:srgbClr val="663300"/>
                </a:solidFill>
                <a:latin typeface="楷体_GB2312" pitchFamily="49" charset="-122"/>
                <a:ea typeface="楷体_GB2312" pitchFamily="49" charset="-122"/>
              </a:rPr>
              <a:t>Ｃ语言允许在定义变量的同时使变量初始化</a:t>
            </a:r>
          </a:p>
          <a:p>
            <a:pPr marL="342900" indent="-342900" algn="l" defTabSz="762000" eaLnBrk="0" hangingPunct="0">
              <a:spcBef>
                <a:spcPct val="20000"/>
              </a:spcBef>
            </a:pPr>
            <a:r>
              <a:rPr lang="zh-CN" altLang="en-US" sz="3200" b="1">
                <a:solidFill>
                  <a:srgbClr val="CC0000"/>
                </a:solidFill>
                <a:latin typeface="楷体_GB2312" pitchFamily="49" charset="-122"/>
                <a:ea typeface="楷体_GB2312" pitchFamily="49" charset="-122"/>
              </a:rPr>
              <a:t>如: </a:t>
            </a:r>
            <a:r>
              <a:rPr lang="zh-CN" altLang="en-US" sz="2800">
                <a:latin typeface="宋体" pitchFamily="2" charset="-122"/>
              </a:rPr>
              <a:t>int a=3; // 指定ａ为整型变量，初值为３　         </a:t>
            </a:r>
          </a:p>
          <a:p>
            <a:pPr marL="342900" indent="-342900" algn="l" defTabSz="762000" eaLnBrk="0" hangingPunct="0">
              <a:spcBef>
                <a:spcPct val="20000"/>
              </a:spcBef>
            </a:pPr>
            <a:r>
              <a:rPr lang="zh-CN" altLang="en-US" sz="2800">
                <a:latin typeface="宋体" pitchFamily="2" charset="-122"/>
              </a:rPr>
              <a:t>     float f=3.56; // 指定ｆ为浮点型变量，初值为３.56  </a:t>
            </a:r>
          </a:p>
          <a:p>
            <a:pPr marL="342900" indent="-342900" algn="l" defTabSz="762000" eaLnBrk="0" hangingPunct="0">
              <a:spcBef>
                <a:spcPct val="20000"/>
              </a:spcBef>
            </a:pPr>
            <a:r>
              <a:rPr lang="zh-CN" altLang="en-US" sz="2800">
                <a:latin typeface="宋体" pitchFamily="2" charset="-122"/>
              </a:rPr>
              <a:t>     char c= ‘a’; // 指定ｃ为字符变量，初值为‘a’ </a:t>
            </a:r>
          </a:p>
        </p:txBody>
      </p:sp>
    </p:spTree>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6195"/>
                                        </p:tgtEl>
                                        <p:attrNameLst>
                                          <p:attrName>style.visibility</p:attrName>
                                        </p:attrNameLst>
                                      </p:cBhvr>
                                      <p:to>
                                        <p:strVal val="visible"/>
                                      </p:to>
                                    </p:set>
                                    <p:animEffect transition="in" filter="wipe(left)">
                                      <p:cBhvr>
                                        <p:cTn id="7" dur="1000"/>
                                        <p:tgtEl>
                                          <p:spTgt spid="136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5"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bwMode="auto">
          <a:xfrm>
            <a:off x="0" y="404813"/>
            <a:ext cx="9144000" cy="739775"/>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defRPr/>
            </a:pPr>
            <a:r>
              <a:rPr lang="zh-CN" altLang="zh-CN" smtClean="0">
                <a:solidFill>
                  <a:schemeClr val="tx2"/>
                </a:solidFill>
              </a:rPr>
              <a:t>  </a:t>
            </a:r>
            <a:r>
              <a:rPr lang="zh-CN" altLang="zh-CN" sz="3600" smtClean="0">
                <a:solidFill>
                  <a:schemeClr val="tx2"/>
                </a:solidFill>
              </a:rPr>
              <a:t>3.6 </a:t>
            </a:r>
            <a:r>
              <a:rPr lang="zh-CN" sz="3600" smtClean="0">
                <a:solidFill>
                  <a:schemeClr val="tx2"/>
                </a:solidFill>
              </a:rPr>
              <a:t>变量赋初值</a:t>
            </a:r>
            <a:r>
              <a:rPr lang="zh-CN" smtClean="0"/>
              <a:t> </a:t>
            </a:r>
          </a:p>
        </p:txBody>
      </p:sp>
      <p:sp>
        <p:nvSpPr>
          <p:cNvPr id="137219" name="Rectangle 3"/>
          <p:cNvSpPr>
            <a:spLocks noChangeArrowheads="1"/>
          </p:cNvSpPr>
          <p:nvPr/>
        </p:nvSpPr>
        <p:spPr bwMode="auto">
          <a:xfrm>
            <a:off x="323850" y="1196975"/>
            <a:ext cx="8497888" cy="3671888"/>
          </a:xfrm>
          <a:prstGeom prst="rect">
            <a:avLst/>
          </a:prstGeom>
          <a:noFill/>
          <a:ln w="9525">
            <a:noFill/>
            <a:miter lim="800000"/>
            <a:headEnd/>
            <a:tailEnd/>
          </a:ln>
        </p:spPr>
        <p:txBody>
          <a:bodyPr/>
          <a:lstStyle/>
          <a:p>
            <a:pPr marL="342900" indent="-342900" algn="l" defTabSz="762000" eaLnBrk="0" hangingPunct="0">
              <a:spcBef>
                <a:spcPct val="20000"/>
              </a:spcBef>
            </a:pPr>
            <a:r>
              <a:rPr lang="zh-CN" altLang="zh-CN" sz="2800">
                <a:solidFill>
                  <a:srgbClr val="000099"/>
                </a:solidFill>
                <a:latin typeface="楷体_GB2312" pitchFamily="49" charset="-122"/>
                <a:ea typeface="楷体_GB2312" pitchFamily="49" charset="-122"/>
              </a:rPr>
              <a:t>(2)</a:t>
            </a:r>
            <a:r>
              <a:rPr lang="zh-CN" sz="2800">
                <a:solidFill>
                  <a:srgbClr val="000099"/>
                </a:solidFill>
                <a:latin typeface="楷体_GB2312" pitchFamily="49" charset="-122"/>
                <a:ea typeface="楷体_GB2312" pitchFamily="49" charset="-122"/>
              </a:rPr>
              <a:t>可以使被定义的变量的一部分赋初值。</a:t>
            </a:r>
          </a:p>
          <a:p>
            <a:pPr marL="342900" indent="-342900" algn="l" defTabSz="762000" eaLnBrk="0" hangingPunct="0">
              <a:spcBef>
                <a:spcPct val="20000"/>
              </a:spcBef>
            </a:pPr>
            <a:r>
              <a:rPr lang="zh-CN" altLang="zh-CN" sz="2800" b="1">
                <a:solidFill>
                  <a:srgbClr val="CC0000"/>
                </a:solidFill>
                <a:latin typeface="楷体_GB2312" pitchFamily="49" charset="-122"/>
                <a:ea typeface="楷体_GB2312" pitchFamily="49" charset="-122"/>
              </a:rPr>
              <a:t>  </a:t>
            </a:r>
            <a:r>
              <a:rPr lang="zh-CN" sz="3200" b="1">
                <a:solidFill>
                  <a:srgbClr val="CC0000"/>
                </a:solidFill>
                <a:latin typeface="楷体_GB2312" pitchFamily="49" charset="-122"/>
                <a:ea typeface="楷体_GB2312" pitchFamily="49" charset="-122"/>
              </a:rPr>
              <a:t>如</a:t>
            </a:r>
            <a:r>
              <a:rPr lang="zh-CN" altLang="zh-CN" sz="3200" b="1">
                <a:solidFill>
                  <a:srgbClr val="CC0000"/>
                </a:solidFill>
                <a:latin typeface="楷体_GB2312" pitchFamily="49" charset="-122"/>
                <a:ea typeface="楷体_GB2312" pitchFamily="49" charset="-122"/>
              </a:rPr>
              <a:t>:</a:t>
            </a:r>
            <a:r>
              <a:rPr lang="zh-CN" altLang="zh-CN" sz="2800">
                <a:solidFill>
                  <a:srgbClr val="000099"/>
                </a:solidFill>
                <a:latin typeface="楷体_GB2312" pitchFamily="49" charset="-122"/>
                <a:ea typeface="楷体_GB2312" pitchFamily="49" charset="-122"/>
              </a:rPr>
              <a:t>  </a:t>
            </a:r>
            <a:r>
              <a:rPr lang="zh-CN" altLang="zh-CN" sz="2800">
                <a:latin typeface="宋体" pitchFamily="2" charset="-122"/>
              </a:rPr>
              <a:t>int a,b,c=5</a:t>
            </a:r>
            <a:r>
              <a:rPr lang="zh-CN" sz="2800">
                <a:latin typeface="宋体" pitchFamily="2" charset="-122"/>
              </a:rPr>
              <a:t>；  表示指定ａ、ｂ、ｃ为整型变量，但只对ｃ初始化，</a:t>
            </a:r>
            <a:r>
              <a:rPr lang="zh-CN" altLang="zh-CN" sz="2800">
                <a:latin typeface="宋体" pitchFamily="2" charset="-122"/>
              </a:rPr>
              <a:t>c</a:t>
            </a:r>
            <a:r>
              <a:rPr lang="zh-CN" sz="2800">
                <a:latin typeface="宋体" pitchFamily="2" charset="-122"/>
              </a:rPr>
              <a:t>的初值为５</a:t>
            </a:r>
          </a:p>
          <a:p>
            <a:pPr marL="342900" indent="-342900" algn="l" defTabSz="762000" eaLnBrk="0" hangingPunct="0">
              <a:spcBef>
                <a:spcPct val="20000"/>
              </a:spcBef>
            </a:pPr>
            <a:r>
              <a:rPr lang="zh-CN" altLang="zh-CN" sz="2800">
                <a:solidFill>
                  <a:srgbClr val="663300"/>
                </a:solidFill>
                <a:latin typeface="楷体_GB2312" pitchFamily="49" charset="-122"/>
                <a:ea typeface="楷体_GB2312" pitchFamily="49" charset="-122"/>
              </a:rPr>
              <a:t>(3)</a:t>
            </a:r>
            <a:r>
              <a:rPr lang="zh-CN" sz="2800">
                <a:solidFill>
                  <a:srgbClr val="663300"/>
                </a:solidFill>
                <a:latin typeface="楷体_GB2312" pitchFamily="49" charset="-122"/>
                <a:ea typeface="楷体_GB2312" pitchFamily="49" charset="-122"/>
              </a:rPr>
              <a:t>如果对几个变量赋以同一个初值，</a:t>
            </a:r>
          </a:p>
          <a:p>
            <a:pPr marL="342900" indent="-342900" algn="l" defTabSz="762000" eaLnBrk="0" hangingPunct="0">
              <a:spcBef>
                <a:spcPct val="20000"/>
              </a:spcBef>
            </a:pPr>
            <a:r>
              <a:rPr lang="zh-CN" altLang="zh-CN" sz="2800">
                <a:solidFill>
                  <a:srgbClr val="663300"/>
                </a:solidFill>
                <a:latin typeface="楷体_GB2312" pitchFamily="49" charset="-122"/>
                <a:ea typeface="楷体_GB2312" pitchFamily="49" charset="-122"/>
              </a:rPr>
              <a:t>     </a:t>
            </a:r>
            <a:r>
              <a:rPr lang="zh-CN" sz="2800">
                <a:solidFill>
                  <a:srgbClr val="663300"/>
                </a:solidFill>
                <a:latin typeface="楷体_GB2312" pitchFamily="49" charset="-122"/>
                <a:ea typeface="楷体_GB2312" pitchFamily="49" charset="-122"/>
              </a:rPr>
              <a:t>应写成：</a:t>
            </a:r>
            <a:r>
              <a:rPr lang="zh-CN" altLang="zh-CN" sz="2800">
                <a:latin typeface="宋体" pitchFamily="2" charset="-122"/>
              </a:rPr>
              <a:t>int a=3,b=3,c=3;  </a:t>
            </a:r>
            <a:r>
              <a:rPr lang="zh-CN" sz="2800">
                <a:latin typeface="宋体" pitchFamily="2" charset="-122"/>
              </a:rPr>
              <a:t>表示ａ、ｂ、ｃ的初值都是３。</a:t>
            </a:r>
          </a:p>
          <a:p>
            <a:pPr marL="342900" indent="-342900" algn="l" defTabSz="762000" eaLnBrk="0" hangingPunct="0">
              <a:spcBef>
                <a:spcPct val="20000"/>
              </a:spcBef>
            </a:pPr>
            <a:r>
              <a:rPr lang="zh-CN" altLang="zh-CN" sz="2800">
                <a:solidFill>
                  <a:srgbClr val="663300"/>
                </a:solidFill>
                <a:latin typeface="楷体_GB2312" pitchFamily="49" charset="-122"/>
                <a:ea typeface="楷体_GB2312" pitchFamily="49" charset="-122"/>
              </a:rPr>
              <a:t>     </a:t>
            </a:r>
            <a:r>
              <a:rPr lang="zh-CN" sz="2800">
                <a:solidFill>
                  <a:srgbClr val="663300"/>
                </a:solidFill>
                <a:latin typeface="楷体_GB2312" pitchFamily="49" charset="-122"/>
                <a:ea typeface="楷体_GB2312" pitchFamily="49" charset="-122"/>
              </a:rPr>
              <a:t>不能写成∶</a:t>
            </a:r>
            <a:r>
              <a:rPr lang="zh-CN" sz="2800">
                <a:latin typeface="宋体" pitchFamily="2" charset="-122"/>
              </a:rPr>
              <a:t>  </a:t>
            </a:r>
            <a:r>
              <a:rPr lang="zh-CN" altLang="zh-CN" sz="2800">
                <a:latin typeface="宋体" pitchFamily="2" charset="-122"/>
              </a:rPr>
              <a:t>int a=b=c3;</a:t>
            </a:r>
          </a:p>
          <a:p>
            <a:pPr marL="342900" indent="-342900" algn="l" defTabSz="762000" eaLnBrk="0" hangingPunct="0">
              <a:spcBef>
                <a:spcPct val="20000"/>
              </a:spcBef>
            </a:pPr>
            <a:endParaRPr lang="zh-CN" altLang="zh-CN" sz="2800">
              <a:solidFill>
                <a:srgbClr val="000099"/>
              </a:solidFill>
              <a:latin typeface="楷体_GB2312" pitchFamily="49" charset="-122"/>
              <a:ea typeface="楷体_GB2312" pitchFamily="49" charset="-122"/>
            </a:endParaRPr>
          </a:p>
          <a:p>
            <a:pPr marL="342900" indent="-342900" algn="l" defTabSz="762000" eaLnBrk="0" hangingPunct="0">
              <a:spcBef>
                <a:spcPct val="20000"/>
              </a:spcBef>
              <a:buFont typeface="Wingdings" pitchFamily="2" charset="2"/>
              <a:buNone/>
            </a:pPr>
            <a:endParaRPr lang="zh-CN" altLang="zh-CN" sz="3200">
              <a:solidFill>
                <a:srgbClr val="000099"/>
              </a:solidFill>
              <a:latin typeface="楷体_GB2312" pitchFamily="49" charset="-122"/>
              <a:ea typeface="楷体_GB2312" pitchFamily="49" charset="-122"/>
            </a:endParaRPr>
          </a:p>
        </p:txBody>
      </p:sp>
      <p:sp>
        <p:nvSpPr>
          <p:cNvPr id="137220" name="Rectangle 4"/>
          <p:cNvSpPr>
            <a:spLocks noChangeArrowheads="1"/>
          </p:cNvSpPr>
          <p:nvPr/>
        </p:nvSpPr>
        <p:spPr bwMode="auto">
          <a:xfrm>
            <a:off x="177800" y="4725988"/>
            <a:ext cx="8497888" cy="3671887"/>
          </a:xfrm>
          <a:prstGeom prst="rect">
            <a:avLst/>
          </a:prstGeom>
          <a:noFill/>
          <a:ln w="9525">
            <a:noFill/>
            <a:miter lim="800000"/>
            <a:headEnd/>
            <a:tailEnd/>
          </a:ln>
        </p:spPr>
        <p:txBody>
          <a:bodyPr/>
          <a:lstStyle/>
          <a:p>
            <a:pPr marL="342900" indent="-342900" algn="l" defTabSz="762000" eaLnBrk="0" hangingPunct="0">
              <a:spcBef>
                <a:spcPct val="20000"/>
              </a:spcBef>
            </a:pPr>
            <a:r>
              <a:rPr lang="zh-CN" altLang="zh-CN" sz="2800">
                <a:solidFill>
                  <a:srgbClr val="000099"/>
                </a:solidFill>
                <a:latin typeface="楷体_GB2312" pitchFamily="49" charset="-122"/>
                <a:ea typeface="楷体_GB2312" pitchFamily="49" charset="-122"/>
              </a:rPr>
              <a:t> </a:t>
            </a:r>
            <a:r>
              <a:rPr lang="zh-CN" sz="2800" b="1" u="sng">
                <a:solidFill>
                  <a:srgbClr val="CC0000"/>
                </a:solidFill>
                <a:latin typeface="楷体_GB2312" pitchFamily="49" charset="-122"/>
                <a:ea typeface="楷体_GB2312" pitchFamily="49" charset="-122"/>
              </a:rPr>
              <a:t>注意：</a:t>
            </a:r>
            <a:r>
              <a:rPr lang="zh-CN" sz="2800">
                <a:solidFill>
                  <a:srgbClr val="000099"/>
                </a:solidFill>
                <a:latin typeface="楷体_GB2312" pitchFamily="49" charset="-122"/>
                <a:ea typeface="楷体_GB2312" pitchFamily="49" charset="-122"/>
              </a:rPr>
              <a:t>初始化不是在编译阶段完成的而是在程序运行时执行本函数时赋初值的，相当于有一个赋值语句。 </a:t>
            </a:r>
          </a:p>
          <a:p>
            <a:pPr marL="342900" indent="-342900" algn="l" defTabSz="762000" eaLnBrk="0" hangingPunct="0">
              <a:spcBef>
                <a:spcPct val="20000"/>
              </a:spcBef>
            </a:pPr>
            <a:endParaRPr lang="zh-CN" sz="2800">
              <a:solidFill>
                <a:srgbClr val="000099"/>
              </a:solidFill>
              <a:latin typeface="楷体_GB2312" pitchFamily="49" charset="-122"/>
              <a:ea typeface="楷体_GB2312" pitchFamily="49" charset="-122"/>
            </a:endParaRPr>
          </a:p>
          <a:p>
            <a:pPr marL="342900" indent="-342900" algn="l" defTabSz="762000" eaLnBrk="0" hangingPunct="0">
              <a:spcBef>
                <a:spcPct val="20000"/>
              </a:spcBef>
              <a:buFont typeface="Wingdings" pitchFamily="2" charset="2"/>
              <a:buNone/>
            </a:pPr>
            <a:endParaRPr lang="zh-CN" altLang="zh-CN" sz="3200">
              <a:solidFill>
                <a:srgbClr val="000099"/>
              </a:solidFill>
              <a:latin typeface="楷体_GB2312" pitchFamily="49" charset="-122"/>
              <a:ea typeface="楷体_GB2312" pitchFamily="49" charset="-122"/>
            </a:endParaRPr>
          </a:p>
        </p:txBody>
      </p:sp>
    </p:spTree>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7219"/>
                                        </p:tgtEl>
                                        <p:attrNameLst>
                                          <p:attrName>style.visibility</p:attrName>
                                        </p:attrNameLst>
                                      </p:cBhvr>
                                      <p:to>
                                        <p:strVal val="visible"/>
                                      </p:to>
                                    </p:set>
                                    <p:animEffect transition="in" filter="wipe(left)">
                                      <p:cBhvr>
                                        <p:cTn id="7" dur="1000"/>
                                        <p:tgtEl>
                                          <p:spTgt spid="1372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7220"/>
                                        </p:tgtEl>
                                        <p:attrNameLst>
                                          <p:attrName>style.visibility</p:attrName>
                                        </p:attrNameLst>
                                      </p:cBhvr>
                                      <p:to>
                                        <p:strVal val="visible"/>
                                      </p:to>
                                    </p:set>
                                    <p:animEffect transition="in" filter="wipe(left)">
                                      <p:cBhvr>
                                        <p:cTn id="12" dur="1000"/>
                                        <p:tgtEl>
                                          <p:spTgt spid="137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9" grpId="0" autoUpdateAnimBg="0"/>
      <p:bldP spid="137220"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bwMode="auto">
          <a:xfrm>
            <a:off x="0" y="404813"/>
            <a:ext cx="9144000" cy="739775"/>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defRPr/>
            </a:pPr>
            <a:r>
              <a:rPr lang="zh-CN" altLang="zh-CN" smtClean="0">
                <a:solidFill>
                  <a:schemeClr val="tx2"/>
                </a:solidFill>
              </a:rPr>
              <a:t>  </a:t>
            </a:r>
            <a:r>
              <a:rPr lang="zh-CN" altLang="zh-CN" sz="3600" smtClean="0">
                <a:solidFill>
                  <a:schemeClr val="tx2"/>
                </a:solidFill>
              </a:rPr>
              <a:t>3.7 </a:t>
            </a:r>
            <a:r>
              <a:rPr lang="zh-CN" sz="3600" smtClean="0">
                <a:solidFill>
                  <a:schemeClr val="tx2"/>
                </a:solidFill>
              </a:rPr>
              <a:t>各类数值型数据间的混合运算</a:t>
            </a:r>
            <a:r>
              <a:rPr lang="zh-CN" smtClean="0"/>
              <a:t> </a:t>
            </a:r>
          </a:p>
        </p:txBody>
      </p:sp>
      <p:sp>
        <p:nvSpPr>
          <p:cNvPr id="138243" name="Rectangle 3"/>
          <p:cNvSpPr>
            <a:spLocks noChangeArrowheads="1"/>
          </p:cNvSpPr>
          <p:nvPr/>
        </p:nvSpPr>
        <p:spPr bwMode="auto">
          <a:xfrm>
            <a:off x="323850" y="1196975"/>
            <a:ext cx="8569325" cy="2592388"/>
          </a:xfrm>
          <a:prstGeom prst="rect">
            <a:avLst/>
          </a:prstGeom>
          <a:noFill/>
          <a:ln w="9525">
            <a:noFill/>
            <a:miter lim="800000"/>
            <a:headEnd/>
            <a:tailEnd/>
          </a:ln>
        </p:spPr>
        <p:txBody>
          <a:bodyPr/>
          <a:lstStyle/>
          <a:p>
            <a:pPr marL="342900" indent="-342900" algn="l" defTabSz="762000" eaLnBrk="0" hangingPunct="0">
              <a:spcBef>
                <a:spcPct val="20000"/>
              </a:spcBef>
            </a:pPr>
            <a:r>
              <a:rPr lang="zh-CN" sz="3200" u="sng">
                <a:solidFill>
                  <a:srgbClr val="FF0000"/>
                </a:solidFill>
                <a:latin typeface="楷体_GB2312" pitchFamily="49" charset="-122"/>
                <a:ea typeface="楷体_GB2312" pitchFamily="49" charset="-122"/>
              </a:rPr>
              <a:t>混合运算：</a:t>
            </a:r>
            <a:r>
              <a:rPr lang="zh-CN" sz="3200">
                <a:solidFill>
                  <a:srgbClr val="000099"/>
                </a:solidFill>
                <a:latin typeface="楷体_GB2312" pitchFamily="49" charset="-122"/>
                <a:ea typeface="楷体_GB2312" pitchFamily="49" charset="-122"/>
              </a:rPr>
              <a:t>整型（包括</a:t>
            </a:r>
            <a:r>
              <a:rPr lang="zh-CN" altLang="zh-CN" sz="3200">
                <a:solidFill>
                  <a:srgbClr val="000099"/>
                </a:solidFill>
                <a:latin typeface="楷体_GB2312" pitchFamily="49" charset="-122"/>
                <a:ea typeface="楷体_GB2312" pitchFamily="49" charset="-122"/>
              </a:rPr>
              <a:t>int,short,long</a:t>
            </a:r>
            <a:r>
              <a:rPr lang="zh-CN" sz="3200">
                <a:solidFill>
                  <a:srgbClr val="000099"/>
                </a:solidFill>
                <a:latin typeface="楷体_GB2312" pitchFamily="49" charset="-122"/>
                <a:ea typeface="楷体_GB2312" pitchFamily="49" charset="-122"/>
              </a:rPr>
              <a:t>）、浮点型（包括</a:t>
            </a:r>
            <a:r>
              <a:rPr lang="zh-CN" altLang="zh-CN" sz="3200">
                <a:solidFill>
                  <a:srgbClr val="000099"/>
                </a:solidFill>
                <a:latin typeface="楷体_GB2312" pitchFamily="49" charset="-122"/>
                <a:ea typeface="楷体_GB2312" pitchFamily="49" charset="-122"/>
              </a:rPr>
              <a:t>float,double</a:t>
            </a:r>
            <a:r>
              <a:rPr lang="zh-CN" sz="3200">
                <a:solidFill>
                  <a:srgbClr val="000099"/>
                </a:solidFill>
                <a:latin typeface="楷体_GB2312" pitchFamily="49" charset="-122"/>
                <a:ea typeface="楷体_GB2312" pitchFamily="49" charset="-122"/>
              </a:rPr>
              <a:t>）可以混合运算。在进行运算时，不同类型的数据要先转换成同一类型</a:t>
            </a:r>
            <a:r>
              <a:rPr lang="zh-CN" altLang="zh-CN" sz="3200">
                <a:solidFill>
                  <a:srgbClr val="000099"/>
                </a:solidFill>
                <a:latin typeface="楷体_GB2312" pitchFamily="49" charset="-122"/>
                <a:ea typeface="楷体_GB2312" pitchFamily="49" charset="-122"/>
              </a:rPr>
              <a:t>,</a:t>
            </a:r>
            <a:r>
              <a:rPr lang="zh-CN" sz="3200">
                <a:solidFill>
                  <a:srgbClr val="000099"/>
                </a:solidFill>
                <a:latin typeface="楷体_GB2312" pitchFamily="49" charset="-122"/>
                <a:ea typeface="楷体_GB2312" pitchFamily="49" charset="-122"/>
              </a:rPr>
              <a:t>然后进行运算</a:t>
            </a:r>
            <a:r>
              <a:rPr lang="zh-CN" altLang="zh-CN" sz="3200">
                <a:solidFill>
                  <a:srgbClr val="000099"/>
                </a:solidFill>
                <a:latin typeface="楷体_GB2312" pitchFamily="49" charset="-122"/>
                <a:ea typeface="楷体_GB2312" pitchFamily="49" charset="-122"/>
              </a:rPr>
              <a:t>.</a:t>
            </a:r>
          </a:p>
        </p:txBody>
      </p:sp>
      <p:sp>
        <p:nvSpPr>
          <p:cNvPr id="138244" name="Rectangle 4"/>
          <p:cNvSpPr>
            <a:spLocks noChangeArrowheads="1"/>
          </p:cNvSpPr>
          <p:nvPr/>
        </p:nvSpPr>
        <p:spPr bwMode="auto">
          <a:xfrm>
            <a:off x="395288" y="3716338"/>
            <a:ext cx="3959225" cy="1584325"/>
          </a:xfrm>
          <a:prstGeom prst="rect">
            <a:avLst/>
          </a:prstGeom>
          <a:solidFill>
            <a:schemeClr val="bg1"/>
          </a:solidFill>
          <a:ln w="9525">
            <a:noFill/>
            <a:miter lim="800000"/>
            <a:headEnd/>
            <a:tailEnd/>
          </a:ln>
          <a:effectLst>
            <a:outerShdw dist="107763" dir="18900000" algn="ctr" rotWithShape="0">
              <a:srgbClr val="808080">
                <a:alpha val="50000"/>
              </a:srgbClr>
            </a:outerShdw>
          </a:effectLst>
        </p:spPr>
        <p:txBody>
          <a:bodyPr/>
          <a:lstStyle/>
          <a:p>
            <a:pPr marL="342900" indent="-342900" algn="l" defTabSz="762000" eaLnBrk="0" hangingPunct="0">
              <a:spcBef>
                <a:spcPct val="20000"/>
              </a:spcBef>
              <a:defRPr/>
            </a:pPr>
            <a:r>
              <a:rPr lang="zh-CN" sz="3200" u="sng">
                <a:solidFill>
                  <a:srgbClr val="FF0000"/>
                </a:solidFill>
                <a:latin typeface="楷体_GB2312" pitchFamily="49" charset="-122"/>
                <a:ea typeface="楷体_GB2312" pitchFamily="49" charset="-122"/>
              </a:rPr>
              <a:t>说明：</a:t>
            </a:r>
          </a:p>
          <a:p>
            <a:pPr marL="342900" indent="-342900" algn="l" defTabSz="762000" eaLnBrk="0" hangingPunct="0">
              <a:spcBef>
                <a:spcPct val="20000"/>
              </a:spcBef>
              <a:defRPr/>
            </a:pPr>
            <a:r>
              <a:rPr lang="zh-CN" sz="3200">
                <a:latin typeface="楷体_GB2312" pitchFamily="49" charset="-122"/>
                <a:ea typeface="楷体_GB2312" pitchFamily="49" charset="-122"/>
              </a:rPr>
              <a:t>  这种类型转换是由系统自动进行的。</a:t>
            </a:r>
          </a:p>
        </p:txBody>
      </p:sp>
      <p:pic>
        <p:nvPicPr>
          <p:cNvPr id="167941" name="Picture 5" descr="c10"/>
          <p:cNvPicPr>
            <a:picLocks noChangeAspect="1" noChangeArrowheads="1"/>
          </p:cNvPicPr>
          <p:nvPr/>
        </p:nvPicPr>
        <p:blipFill>
          <a:blip r:embed="rId2"/>
          <a:srcRect/>
          <a:stretch>
            <a:fillRect/>
          </a:stretch>
        </p:blipFill>
        <p:spPr bwMode="auto">
          <a:xfrm>
            <a:off x="4932363" y="3006725"/>
            <a:ext cx="3598862" cy="3230563"/>
          </a:xfrm>
          <a:prstGeom prst="rect">
            <a:avLst/>
          </a:prstGeom>
          <a:noFill/>
          <a:ln w="9525">
            <a:noFill/>
            <a:miter lim="800000"/>
            <a:headEnd/>
            <a:tailEnd/>
          </a:ln>
        </p:spPr>
      </p:pic>
    </p:spTree>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8243"/>
                                        </p:tgtEl>
                                        <p:attrNameLst>
                                          <p:attrName>style.visibility</p:attrName>
                                        </p:attrNameLst>
                                      </p:cBhvr>
                                      <p:to>
                                        <p:strVal val="visible"/>
                                      </p:to>
                                    </p:set>
                                    <p:animEffect transition="in" filter="wipe(left)">
                                      <p:cBhvr>
                                        <p:cTn id="7" dur="1000"/>
                                        <p:tgtEl>
                                          <p:spTgt spid="13824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8244"/>
                                        </p:tgtEl>
                                        <p:attrNameLst>
                                          <p:attrName>style.visibility</p:attrName>
                                        </p:attrNameLst>
                                      </p:cBhvr>
                                      <p:to>
                                        <p:strVal val="visible"/>
                                      </p:to>
                                    </p:set>
                                    <p:animEffect transition="in" filter="wipe(left)">
                                      <p:cBhvr>
                                        <p:cTn id="12" dur="1000"/>
                                        <p:tgtEl>
                                          <p:spTgt spid="138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3" grpId="0" autoUpdateAnimBg="0"/>
      <p:bldP spid="138244" grpId="0" animBg="1"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p:cNvSpPr>
          <p:nvPr>
            <p:ph type="title"/>
          </p:nvPr>
        </p:nvSpPr>
        <p:spPr/>
        <p:txBody>
          <a:bodyPr/>
          <a:lstStyle/>
          <a:p>
            <a:pPr algn="ctr" eaLnBrk="1" hangingPunct="1"/>
            <a:r>
              <a:rPr lang="zh-CN" altLang="en-US" sz="4400" dirty="0" smtClean="0">
                <a:latin typeface="黑体" pitchFamily="2" charset="-122"/>
                <a:ea typeface="黑体" pitchFamily="2" charset="-122"/>
              </a:rPr>
              <a:t>运算符与表达式</a:t>
            </a:r>
          </a:p>
        </p:txBody>
      </p:sp>
      <p:sp>
        <p:nvSpPr>
          <p:cNvPr id="31746" name="内容占位符 2"/>
          <p:cNvSpPr>
            <a:spLocks noGrp="1"/>
          </p:cNvSpPr>
          <p:nvPr>
            <p:ph idx="1"/>
          </p:nvPr>
        </p:nvSpPr>
        <p:spPr/>
        <p:txBody>
          <a:bodyPr/>
          <a:lstStyle/>
          <a:p>
            <a:pPr defTabSz="762000"/>
            <a:r>
              <a:rPr lang="zh-CN" altLang="en-US" dirty="0" smtClean="0">
                <a:solidFill>
                  <a:srgbClr val="663300"/>
                </a:solidFill>
                <a:latin typeface="楷体_GB2312" pitchFamily="49" charset="-122"/>
                <a:ea typeface="楷体_GB2312" pitchFamily="49" charset="-122"/>
              </a:rPr>
              <a:t>(1)算术运算符</a:t>
            </a:r>
          </a:p>
          <a:p>
            <a:pPr defTabSz="762000"/>
            <a:r>
              <a:rPr lang="zh-CN" altLang="en-US" dirty="0" smtClean="0">
                <a:solidFill>
                  <a:srgbClr val="000099"/>
                </a:solidFill>
                <a:latin typeface="楷体_GB2312" pitchFamily="49" charset="-122"/>
                <a:ea typeface="楷体_GB2312" pitchFamily="49" charset="-122"/>
              </a:rPr>
              <a:t>(2)关系运算符</a:t>
            </a:r>
          </a:p>
          <a:p>
            <a:pPr defTabSz="762000"/>
            <a:r>
              <a:rPr lang="zh-CN" altLang="en-US" dirty="0" smtClean="0">
                <a:solidFill>
                  <a:srgbClr val="663300"/>
                </a:solidFill>
                <a:latin typeface="楷体_GB2312" pitchFamily="49" charset="-122"/>
                <a:ea typeface="楷体_GB2312" pitchFamily="49" charset="-122"/>
              </a:rPr>
              <a:t>(3)逻辑运算符</a:t>
            </a:r>
          </a:p>
          <a:p>
            <a:pPr defTabSz="762000"/>
            <a:r>
              <a:rPr lang="zh-CN" altLang="en-US" dirty="0" smtClean="0">
                <a:solidFill>
                  <a:srgbClr val="663300"/>
                </a:solidFill>
                <a:latin typeface="楷体_GB2312" pitchFamily="49" charset="-122"/>
                <a:ea typeface="楷体_GB2312" pitchFamily="49" charset="-122"/>
              </a:rPr>
              <a:t>(5)赋值运算符</a:t>
            </a:r>
          </a:p>
          <a:p>
            <a:pPr defTabSz="762000"/>
            <a:r>
              <a:rPr lang="zh-CN" altLang="en-US" dirty="0" smtClean="0">
                <a:solidFill>
                  <a:srgbClr val="000099"/>
                </a:solidFill>
                <a:latin typeface="楷体_GB2312" pitchFamily="49" charset="-122"/>
                <a:ea typeface="楷体_GB2312" pitchFamily="49" charset="-122"/>
              </a:rPr>
              <a:t>(6)条件运算符</a:t>
            </a:r>
          </a:p>
          <a:p>
            <a:pPr defTabSz="762000"/>
            <a:r>
              <a:rPr lang="zh-CN" altLang="en-US" dirty="0" smtClean="0">
                <a:solidFill>
                  <a:srgbClr val="663300"/>
                </a:solidFill>
                <a:latin typeface="楷体_GB2312" pitchFamily="49" charset="-122"/>
                <a:ea typeface="楷体_GB2312" pitchFamily="49" charset="-122"/>
              </a:rPr>
              <a:t>(7)逗号运算符</a:t>
            </a:r>
          </a:p>
          <a:p>
            <a:pPr eaLnBrk="1" hangingPunct="1"/>
            <a:endParaRPr lang="en-US" altLang="zh-CN" dirty="0" smtClean="0">
              <a:sym typeface="Wingdings" pitchFamily="2" charset="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bwMode="auto">
          <a:xfrm>
            <a:off x="0" y="404813"/>
            <a:ext cx="9144000" cy="739775"/>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defRPr/>
            </a:pPr>
            <a:r>
              <a:rPr lang="zh-CN" altLang="zh-CN" smtClean="0">
                <a:solidFill>
                  <a:schemeClr val="tx2"/>
                </a:solidFill>
              </a:rPr>
              <a:t>  </a:t>
            </a:r>
            <a:r>
              <a:rPr lang="zh-CN" altLang="zh-CN" sz="3600" smtClean="0">
                <a:solidFill>
                  <a:schemeClr val="tx2"/>
                </a:solidFill>
              </a:rPr>
              <a:t>3.8 </a:t>
            </a:r>
            <a:r>
              <a:rPr lang="zh-CN" sz="3600" smtClean="0">
                <a:solidFill>
                  <a:schemeClr val="tx2"/>
                </a:solidFill>
              </a:rPr>
              <a:t>算术运算符和算术表达式</a:t>
            </a:r>
          </a:p>
        </p:txBody>
      </p:sp>
      <p:sp>
        <p:nvSpPr>
          <p:cNvPr id="141315" name="Rectangle 3"/>
          <p:cNvSpPr>
            <a:spLocks noChangeArrowheads="1"/>
          </p:cNvSpPr>
          <p:nvPr/>
        </p:nvSpPr>
        <p:spPr bwMode="auto">
          <a:xfrm>
            <a:off x="323850" y="1125538"/>
            <a:ext cx="8497888" cy="3671887"/>
          </a:xfrm>
          <a:prstGeom prst="rect">
            <a:avLst/>
          </a:prstGeom>
          <a:noFill/>
          <a:ln w="9525">
            <a:noFill/>
            <a:miter lim="800000"/>
            <a:headEnd/>
            <a:tailEnd/>
          </a:ln>
        </p:spPr>
        <p:txBody>
          <a:bodyPr/>
          <a:lstStyle/>
          <a:p>
            <a:pPr marL="838200" indent="-838200" algn="l" defTabSz="762000" eaLnBrk="0" hangingPunct="0">
              <a:spcBef>
                <a:spcPct val="20000"/>
              </a:spcBef>
            </a:pPr>
            <a:r>
              <a:rPr lang="zh-CN" altLang="zh-CN" sz="3200" b="1">
                <a:solidFill>
                  <a:srgbClr val="4D4D4D"/>
                </a:solidFill>
              </a:rPr>
              <a:t>3.8.2 </a:t>
            </a:r>
            <a:r>
              <a:rPr lang="zh-CN" sz="3200" b="1">
                <a:solidFill>
                  <a:srgbClr val="4D4D4D"/>
                </a:solidFill>
              </a:rPr>
              <a:t>算术运算符和算术表达式</a:t>
            </a:r>
            <a:r>
              <a:rPr lang="zh-CN" sz="3200">
                <a:solidFill>
                  <a:srgbClr val="4D4D4D"/>
                </a:solidFill>
              </a:rPr>
              <a:t> </a:t>
            </a:r>
            <a:endParaRPr lang="zh-CN" sz="3200" b="1">
              <a:solidFill>
                <a:srgbClr val="000099"/>
              </a:solidFill>
              <a:latin typeface="宋体" pitchFamily="2" charset="-122"/>
            </a:endParaRPr>
          </a:p>
          <a:p>
            <a:pPr marL="838200" indent="-838200" algn="l" defTabSz="762000" eaLnBrk="0" hangingPunct="0">
              <a:spcBef>
                <a:spcPct val="20000"/>
              </a:spcBef>
            </a:pPr>
            <a:r>
              <a:rPr lang="zh-CN" altLang="zh-CN" sz="3200" b="1">
                <a:solidFill>
                  <a:srgbClr val="000099"/>
                </a:solidFill>
                <a:latin typeface="楷体_GB2312" pitchFamily="49" charset="-122"/>
                <a:ea typeface="楷体_GB2312" pitchFamily="49" charset="-122"/>
              </a:rPr>
              <a:t>(1)</a:t>
            </a:r>
            <a:r>
              <a:rPr lang="zh-CN" sz="3200" b="1">
                <a:solidFill>
                  <a:srgbClr val="000099"/>
                </a:solidFill>
                <a:latin typeface="楷体_GB2312" pitchFamily="49" charset="-122"/>
                <a:ea typeface="楷体_GB2312" pitchFamily="49" charset="-122"/>
              </a:rPr>
              <a:t>基本的算术运算符</a:t>
            </a:r>
            <a:r>
              <a:rPr lang="zh-CN" altLang="zh-CN" sz="3200" b="1">
                <a:solidFill>
                  <a:srgbClr val="000099"/>
                </a:solidFill>
                <a:latin typeface="楷体_GB2312" pitchFamily="49" charset="-122"/>
                <a:ea typeface="楷体_GB2312" pitchFamily="49" charset="-122"/>
              </a:rPr>
              <a:t>:</a:t>
            </a:r>
          </a:p>
          <a:p>
            <a:pPr marL="838200" indent="-838200" algn="l" defTabSz="762000" eaLnBrk="0" hangingPunct="0">
              <a:spcBef>
                <a:spcPct val="20000"/>
              </a:spcBef>
              <a:buFontTx/>
              <a:buChar char="•"/>
            </a:pPr>
            <a:r>
              <a:rPr lang="zh-CN" sz="2800" b="1">
                <a:solidFill>
                  <a:srgbClr val="008000"/>
                </a:solidFill>
                <a:latin typeface="宋体" pitchFamily="2" charset="-122"/>
              </a:rPr>
              <a:t>＋ </a:t>
            </a:r>
            <a:r>
              <a:rPr lang="zh-CN" sz="2800">
                <a:latin typeface="宋体" pitchFamily="2" charset="-122"/>
              </a:rPr>
              <a:t>（</a:t>
            </a:r>
            <a:r>
              <a:rPr lang="zh-CN" sz="2400">
                <a:latin typeface="宋体" pitchFamily="2" charset="-122"/>
              </a:rPr>
              <a:t>加法运算符，或正值运算符。如</a:t>
            </a:r>
            <a:r>
              <a:rPr lang="zh-CN" altLang="zh-CN" sz="2400">
                <a:latin typeface="宋体" pitchFamily="2" charset="-122"/>
              </a:rPr>
              <a:t>:</a:t>
            </a:r>
            <a:r>
              <a:rPr lang="zh-CN" sz="2400">
                <a:latin typeface="宋体" pitchFamily="2" charset="-122"/>
              </a:rPr>
              <a:t>３＋５、＋３）</a:t>
            </a:r>
          </a:p>
          <a:p>
            <a:pPr marL="838200" indent="-838200" algn="l" defTabSz="762000" eaLnBrk="0" hangingPunct="0">
              <a:spcBef>
                <a:spcPct val="20000"/>
              </a:spcBef>
              <a:buFontTx/>
              <a:buChar char="•"/>
            </a:pPr>
            <a:r>
              <a:rPr lang="zh-CN" sz="2800" b="1">
                <a:solidFill>
                  <a:srgbClr val="008000"/>
                </a:solidFill>
                <a:latin typeface="宋体" pitchFamily="2" charset="-122"/>
              </a:rPr>
              <a:t>－ </a:t>
            </a:r>
            <a:r>
              <a:rPr lang="zh-CN" sz="2800">
                <a:latin typeface="宋体" pitchFamily="2" charset="-122"/>
              </a:rPr>
              <a:t>（</a:t>
            </a:r>
            <a:r>
              <a:rPr lang="zh-CN" sz="2400">
                <a:latin typeface="宋体" pitchFamily="2" charset="-122"/>
              </a:rPr>
              <a:t>减法运算符，或负值运算符。如</a:t>
            </a:r>
            <a:r>
              <a:rPr lang="zh-CN" altLang="zh-CN" sz="2400">
                <a:latin typeface="宋体" pitchFamily="2" charset="-122"/>
              </a:rPr>
              <a:t>:</a:t>
            </a:r>
            <a:r>
              <a:rPr lang="zh-CN" sz="2400">
                <a:latin typeface="宋体" pitchFamily="2" charset="-122"/>
              </a:rPr>
              <a:t>５－２、－３）</a:t>
            </a:r>
          </a:p>
          <a:p>
            <a:pPr marL="838200" indent="-838200" algn="l" defTabSz="762000" eaLnBrk="0" hangingPunct="0">
              <a:spcBef>
                <a:spcPct val="20000"/>
              </a:spcBef>
              <a:buFontTx/>
              <a:buChar char="•"/>
            </a:pPr>
            <a:r>
              <a:rPr lang="zh-CN" altLang="zh-CN" sz="2800" b="1">
                <a:solidFill>
                  <a:srgbClr val="008000"/>
                </a:solidFill>
                <a:latin typeface="宋体" pitchFamily="2" charset="-122"/>
              </a:rPr>
              <a:t>*  </a:t>
            </a:r>
            <a:r>
              <a:rPr lang="zh-CN" sz="2400">
                <a:latin typeface="宋体" pitchFamily="2" charset="-122"/>
              </a:rPr>
              <a:t>（乘法运算符。如</a:t>
            </a:r>
            <a:r>
              <a:rPr lang="zh-CN" altLang="zh-CN" sz="2400">
                <a:latin typeface="宋体" pitchFamily="2" charset="-122"/>
              </a:rPr>
              <a:t>:</a:t>
            </a:r>
            <a:r>
              <a:rPr lang="zh-CN" sz="2400">
                <a:latin typeface="宋体" pitchFamily="2" charset="-122"/>
              </a:rPr>
              <a:t>３*５）</a:t>
            </a:r>
          </a:p>
          <a:p>
            <a:pPr marL="838200" indent="-838200" algn="l" defTabSz="762000" eaLnBrk="0" hangingPunct="0">
              <a:spcBef>
                <a:spcPct val="20000"/>
              </a:spcBef>
              <a:buFontTx/>
              <a:buChar char="•"/>
            </a:pPr>
            <a:r>
              <a:rPr lang="zh-CN" sz="2800" b="1">
                <a:solidFill>
                  <a:srgbClr val="008000"/>
                </a:solidFill>
                <a:latin typeface="宋体" pitchFamily="2" charset="-122"/>
              </a:rPr>
              <a:t>／ </a:t>
            </a:r>
            <a:r>
              <a:rPr lang="zh-CN" sz="2800">
                <a:latin typeface="宋体" pitchFamily="2" charset="-122"/>
              </a:rPr>
              <a:t>（</a:t>
            </a:r>
            <a:r>
              <a:rPr lang="zh-CN" sz="2400">
                <a:latin typeface="宋体" pitchFamily="2" charset="-122"/>
              </a:rPr>
              <a:t>除法运算符。如</a:t>
            </a:r>
            <a:r>
              <a:rPr lang="zh-CN" altLang="zh-CN" sz="2400">
                <a:latin typeface="宋体" pitchFamily="2" charset="-122"/>
              </a:rPr>
              <a:t>:</a:t>
            </a:r>
            <a:r>
              <a:rPr lang="zh-CN" sz="2400">
                <a:latin typeface="宋体" pitchFamily="2" charset="-122"/>
              </a:rPr>
              <a:t>５／３）</a:t>
            </a:r>
          </a:p>
          <a:p>
            <a:pPr marL="838200" indent="-838200" algn="l" defTabSz="762000" eaLnBrk="0" hangingPunct="0">
              <a:spcBef>
                <a:spcPct val="20000"/>
              </a:spcBef>
              <a:buFontTx/>
              <a:buChar char="•"/>
            </a:pPr>
            <a:r>
              <a:rPr lang="zh-CN" sz="2800" b="1">
                <a:solidFill>
                  <a:srgbClr val="008000"/>
                </a:solidFill>
                <a:latin typeface="宋体" pitchFamily="2" charset="-122"/>
              </a:rPr>
              <a:t>％ </a:t>
            </a:r>
            <a:r>
              <a:rPr lang="zh-CN" sz="2800">
                <a:latin typeface="宋体" pitchFamily="2" charset="-122"/>
              </a:rPr>
              <a:t>（</a:t>
            </a:r>
            <a:r>
              <a:rPr lang="zh-CN" sz="2400">
                <a:latin typeface="宋体" pitchFamily="2" charset="-122"/>
              </a:rPr>
              <a:t>模运算符，或称求余运算符，％两侧均应为整型数据，如</a:t>
            </a:r>
            <a:r>
              <a:rPr lang="zh-CN" altLang="zh-CN" sz="2400">
                <a:latin typeface="宋体" pitchFamily="2" charset="-122"/>
              </a:rPr>
              <a:t>:</a:t>
            </a:r>
            <a:r>
              <a:rPr lang="zh-CN" sz="2400">
                <a:latin typeface="宋体" pitchFamily="2" charset="-122"/>
              </a:rPr>
              <a:t>７％４的值为３）。</a:t>
            </a:r>
          </a:p>
        </p:txBody>
      </p:sp>
    </p:spTree>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1315"/>
                                        </p:tgtEl>
                                        <p:attrNameLst>
                                          <p:attrName>style.visibility</p:attrName>
                                        </p:attrNameLst>
                                      </p:cBhvr>
                                      <p:to>
                                        <p:strVal val="visible"/>
                                      </p:to>
                                    </p:set>
                                    <p:animEffect transition="in" filter="wipe(left)">
                                      <p:cBhvr>
                                        <p:cTn id="7" dur="1000"/>
                                        <p:tgtEl>
                                          <p:spTgt spid="141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5"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bwMode="auto">
          <a:xfrm>
            <a:off x="0" y="404813"/>
            <a:ext cx="9144000" cy="739775"/>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defRPr/>
            </a:pPr>
            <a:r>
              <a:rPr lang="zh-CN" altLang="zh-CN" smtClean="0">
                <a:solidFill>
                  <a:schemeClr val="tx2"/>
                </a:solidFill>
              </a:rPr>
              <a:t>  </a:t>
            </a:r>
            <a:r>
              <a:rPr lang="zh-CN" altLang="zh-CN" sz="3600" smtClean="0">
                <a:solidFill>
                  <a:schemeClr val="tx2"/>
                </a:solidFill>
              </a:rPr>
              <a:t>3.8 </a:t>
            </a:r>
            <a:r>
              <a:rPr lang="zh-CN" sz="3600" smtClean="0">
                <a:solidFill>
                  <a:schemeClr val="tx2"/>
                </a:solidFill>
              </a:rPr>
              <a:t>算术运算符和算术表达式</a:t>
            </a:r>
          </a:p>
        </p:txBody>
      </p:sp>
      <p:sp>
        <p:nvSpPr>
          <p:cNvPr id="144387" name="Rectangle 3"/>
          <p:cNvSpPr>
            <a:spLocks noChangeArrowheads="1"/>
          </p:cNvSpPr>
          <p:nvPr/>
        </p:nvSpPr>
        <p:spPr bwMode="auto">
          <a:xfrm>
            <a:off x="323850" y="1125538"/>
            <a:ext cx="8497888" cy="3671887"/>
          </a:xfrm>
          <a:prstGeom prst="rect">
            <a:avLst/>
          </a:prstGeom>
          <a:noFill/>
          <a:ln w="9525">
            <a:noFill/>
            <a:miter lim="800000"/>
            <a:headEnd/>
            <a:tailEnd/>
          </a:ln>
        </p:spPr>
        <p:txBody>
          <a:bodyPr/>
          <a:lstStyle/>
          <a:p>
            <a:pPr marL="838200" indent="-838200" algn="l" defTabSz="762000" eaLnBrk="0" hangingPunct="0">
              <a:spcBef>
                <a:spcPct val="20000"/>
              </a:spcBef>
            </a:pPr>
            <a:r>
              <a:rPr lang="zh-CN" altLang="zh-CN" sz="3200" b="1">
                <a:solidFill>
                  <a:srgbClr val="000099"/>
                </a:solidFill>
                <a:latin typeface="楷体_GB2312" pitchFamily="49" charset="-122"/>
                <a:ea typeface="楷体_GB2312" pitchFamily="49" charset="-122"/>
              </a:rPr>
              <a:t>(3)</a:t>
            </a:r>
            <a:r>
              <a:rPr lang="zh-CN" sz="3200" b="1">
                <a:solidFill>
                  <a:srgbClr val="000099"/>
                </a:solidFill>
                <a:latin typeface="楷体_GB2312" pitchFamily="49" charset="-122"/>
                <a:ea typeface="楷体_GB2312" pitchFamily="49" charset="-122"/>
              </a:rPr>
              <a:t>强制类型转换运算符</a:t>
            </a:r>
          </a:p>
          <a:p>
            <a:pPr marL="838200" indent="-838200" algn="l" defTabSz="762000" eaLnBrk="0" hangingPunct="0">
              <a:spcBef>
                <a:spcPct val="20000"/>
              </a:spcBef>
            </a:pPr>
            <a:r>
              <a:rPr lang="zh-CN" altLang="zh-CN" sz="2800">
                <a:solidFill>
                  <a:srgbClr val="663300"/>
                </a:solidFill>
                <a:latin typeface="楷体_GB2312" pitchFamily="49" charset="-122"/>
                <a:ea typeface="楷体_GB2312" pitchFamily="49" charset="-122"/>
              </a:rPr>
              <a:t>  </a:t>
            </a:r>
            <a:r>
              <a:rPr lang="zh-CN" sz="2800">
                <a:solidFill>
                  <a:srgbClr val="663300"/>
                </a:solidFill>
                <a:latin typeface="宋体" pitchFamily="2" charset="-122"/>
              </a:rPr>
              <a:t>可以利用强制类型转换运算符将一个表达式转换成</a:t>
            </a:r>
          </a:p>
          <a:p>
            <a:pPr marL="838200" indent="-838200" algn="l" defTabSz="762000" eaLnBrk="0" hangingPunct="0">
              <a:spcBef>
                <a:spcPct val="20000"/>
              </a:spcBef>
            </a:pPr>
            <a:r>
              <a:rPr lang="zh-CN" sz="2800">
                <a:solidFill>
                  <a:srgbClr val="663300"/>
                </a:solidFill>
                <a:latin typeface="宋体" pitchFamily="2" charset="-122"/>
              </a:rPr>
              <a:t>所需类型。</a:t>
            </a:r>
          </a:p>
          <a:p>
            <a:pPr marL="838200" indent="-838200" algn="l" defTabSz="762000" eaLnBrk="0" hangingPunct="0">
              <a:spcBef>
                <a:spcPct val="20000"/>
              </a:spcBef>
            </a:pPr>
            <a:r>
              <a:rPr lang="zh-CN" altLang="zh-CN" sz="2800" b="1">
                <a:solidFill>
                  <a:srgbClr val="000099"/>
                </a:solidFill>
                <a:latin typeface="宋体" pitchFamily="2" charset="-122"/>
              </a:rPr>
              <a:t>     </a:t>
            </a:r>
            <a:r>
              <a:rPr lang="zh-CN" sz="2800">
                <a:solidFill>
                  <a:srgbClr val="663300"/>
                </a:solidFill>
                <a:latin typeface="宋体" pitchFamily="2" charset="-122"/>
              </a:rPr>
              <a:t>一般形式</a:t>
            </a:r>
            <a:r>
              <a:rPr lang="zh-CN" altLang="zh-CN" sz="2800">
                <a:solidFill>
                  <a:srgbClr val="663300"/>
                </a:solidFill>
                <a:latin typeface="宋体" pitchFamily="2" charset="-122"/>
              </a:rPr>
              <a:t>:</a:t>
            </a:r>
            <a:r>
              <a:rPr lang="zh-CN" sz="2800">
                <a:solidFill>
                  <a:srgbClr val="663300"/>
                </a:solidFill>
                <a:latin typeface="宋体" pitchFamily="2" charset="-122"/>
              </a:rPr>
              <a:t>（类型名）（表达式）</a:t>
            </a:r>
          </a:p>
          <a:p>
            <a:pPr marL="838200" indent="-838200" algn="l" defTabSz="762000" eaLnBrk="0" hangingPunct="0">
              <a:spcBef>
                <a:spcPct val="20000"/>
              </a:spcBef>
            </a:pPr>
            <a:r>
              <a:rPr lang="zh-CN" sz="2800" b="1">
                <a:solidFill>
                  <a:srgbClr val="CC0000"/>
                </a:solidFill>
                <a:latin typeface="楷体_GB2312" pitchFamily="49" charset="-122"/>
                <a:ea typeface="楷体_GB2312" pitchFamily="49" charset="-122"/>
              </a:rPr>
              <a:t>例如：</a:t>
            </a:r>
            <a:endParaRPr lang="zh-CN" sz="2800">
              <a:solidFill>
                <a:srgbClr val="CC0000"/>
              </a:solidFill>
              <a:latin typeface="楷体_GB2312" pitchFamily="49" charset="-122"/>
              <a:ea typeface="楷体_GB2312" pitchFamily="49" charset="-122"/>
            </a:endParaRPr>
          </a:p>
          <a:p>
            <a:pPr marL="838200" indent="-838200" algn="l" defTabSz="762000" eaLnBrk="0" hangingPunct="0">
              <a:spcBef>
                <a:spcPct val="20000"/>
              </a:spcBef>
              <a:buFontTx/>
              <a:buChar char="•"/>
            </a:pPr>
            <a:r>
              <a:rPr lang="zh-CN" altLang="zh-CN" sz="2800">
                <a:solidFill>
                  <a:srgbClr val="000099"/>
                </a:solidFill>
                <a:latin typeface="楷体_GB2312" pitchFamily="49" charset="-122"/>
                <a:ea typeface="楷体_GB2312" pitchFamily="49" charset="-122"/>
              </a:rPr>
              <a:t>(double)</a:t>
            </a:r>
            <a:r>
              <a:rPr lang="zh-CN" sz="2800">
                <a:solidFill>
                  <a:srgbClr val="000099"/>
                </a:solidFill>
                <a:latin typeface="楷体_GB2312" pitchFamily="49" charset="-122"/>
                <a:ea typeface="楷体_GB2312" pitchFamily="49" charset="-122"/>
              </a:rPr>
              <a:t>ａ      将ａ转换成</a:t>
            </a:r>
            <a:r>
              <a:rPr lang="zh-CN" altLang="zh-CN" sz="2800">
                <a:solidFill>
                  <a:srgbClr val="000099"/>
                </a:solidFill>
                <a:latin typeface="楷体_GB2312" pitchFamily="49" charset="-122"/>
                <a:ea typeface="楷体_GB2312" pitchFamily="49" charset="-122"/>
              </a:rPr>
              <a:t>double</a:t>
            </a:r>
            <a:r>
              <a:rPr lang="zh-CN" sz="2800">
                <a:solidFill>
                  <a:srgbClr val="000099"/>
                </a:solidFill>
                <a:latin typeface="楷体_GB2312" pitchFamily="49" charset="-122"/>
                <a:ea typeface="楷体_GB2312" pitchFamily="49" charset="-122"/>
              </a:rPr>
              <a:t>类型</a:t>
            </a:r>
          </a:p>
          <a:p>
            <a:pPr marL="838200" indent="-838200" algn="l" defTabSz="762000" eaLnBrk="0" hangingPunct="0">
              <a:spcBef>
                <a:spcPct val="20000"/>
              </a:spcBef>
              <a:buFontTx/>
              <a:buChar char="•"/>
            </a:pPr>
            <a:r>
              <a:rPr lang="zh-CN" altLang="zh-CN" sz="2800">
                <a:solidFill>
                  <a:srgbClr val="000099"/>
                </a:solidFill>
                <a:latin typeface="楷体_GB2312" pitchFamily="49" charset="-122"/>
                <a:ea typeface="楷体_GB2312" pitchFamily="49" charset="-122"/>
              </a:rPr>
              <a:t>(int)(x+y)      </a:t>
            </a:r>
            <a:r>
              <a:rPr lang="zh-CN" sz="2800">
                <a:solidFill>
                  <a:srgbClr val="000099"/>
                </a:solidFill>
                <a:latin typeface="楷体_GB2312" pitchFamily="49" charset="-122"/>
                <a:ea typeface="楷体_GB2312" pitchFamily="49" charset="-122"/>
              </a:rPr>
              <a:t>将</a:t>
            </a:r>
            <a:r>
              <a:rPr lang="zh-CN" altLang="zh-CN" sz="2800">
                <a:solidFill>
                  <a:srgbClr val="000099"/>
                </a:solidFill>
                <a:latin typeface="楷体_GB2312" pitchFamily="49" charset="-122"/>
                <a:ea typeface="楷体_GB2312" pitchFamily="49" charset="-122"/>
              </a:rPr>
              <a:t>x+y</a:t>
            </a:r>
            <a:r>
              <a:rPr lang="zh-CN" sz="2800">
                <a:solidFill>
                  <a:srgbClr val="000099"/>
                </a:solidFill>
                <a:latin typeface="楷体_GB2312" pitchFamily="49" charset="-122"/>
                <a:ea typeface="楷体_GB2312" pitchFamily="49" charset="-122"/>
              </a:rPr>
              <a:t>的值转换成整型</a:t>
            </a:r>
          </a:p>
          <a:p>
            <a:pPr marL="838200" indent="-838200" algn="l" defTabSz="762000" eaLnBrk="0" hangingPunct="0">
              <a:spcBef>
                <a:spcPct val="20000"/>
              </a:spcBef>
              <a:buFontTx/>
              <a:buChar char="•"/>
            </a:pPr>
            <a:r>
              <a:rPr lang="zh-CN" altLang="zh-CN" sz="2800">
                <a:solidFill>
                  <a:srgbClr val="000099"/>
                </a:solidFill>
                <a:latin typeface="楷体_GB2312" pitchFamily="49" charset="-122"/>
                <a:ea typeface="楷体_GB2312" pitchFamily="49" charset="-122"/>
              </a:rPr>
              <a:t>(float)</a:t>
            </a:r>
            <a:r>
              <a:rPr lang="zh-CN" sz="2800">
                <a:solidFill>
                  <a:srgbClr val="000099"/>
                </a:solidFill>
                <a:latin typeface="楷体_GB2312" pitchFamily="49" charset="-122"/>
                <a:ea typeface="楷体_GB2312" pitchFamily="49" charset="-122"/>
              </a:rPr>
              <a:t>（</a:t>
            </a:r>
            <a:r>
              <a:rPr lang="zh-CN" altLang="zh-CN" sz="2800">
                <a:solidFill>
                  <a:srgbClr val="000099"/>
                </a:solidFill>
                <a:latin typeface="楷体_GB2312" pitchFamily="49" charset="-122"/>
                <a:ea typeface="楷体_GB2312" pitchFamily="49" charset="-122"/>
              </a:rPr>
              <a:t>5%3</a:t>
            </a:r>
            <a:r>
              <a:rPr lang="zh-CN" sz="2800">
                <a:solidFill>
                  <a:srgbClr val="000099"/>
                </a:solidFill>
                <a:latin typeface="楷体_GB2312" pitchFamily="49" charset="-122"/>
                <a:ea typeface="楷体_GB2312" pitchFamily="49" charset="-122"/>
              </a:rPr>
              <a:t>）  将</a:t>
            </a:r>
            <a:r>
              <a:rPr lang="zh-CN" altLang="zh-CN" sz="2800">
                <a:solidFill>
                  <a:srgbClr val="000099"/>
                </a:solidFill>
                <a:latin typeface="楷体_GB2312" pitchFamily="49" charset="-122"/>
                <a:ea typeface="楷体_GB2312" pitchFamily="49" charset="-122"/>
              </a:rPr>
              <a:t>5%3</a:t>
            </a:r>
            <a:r>
              <a:rPr lang="zh-CN" sz="2800">
                <a:solidFill>
                  <a:srgbClr val="000099"/>
                </a:solidFill>
                <a:latin typeface="楷体_GB2312" pitchFamily="49" charset="-122"/>
                <a:ea typeface="楷体_GB2312" pitchFamily="49" charset="-122"/>
              </a:rPr>
              <a:t>的值转换成</a:t>
            </a:r>
            <a:r>
              <a:rPr lang="zh-CN" altLang="zh-CN" sz="2800">
                <a:solidFill>
                  <a:srgbClr val="000099"/>
                </a:solidFill>
                <a:latin typeface="楷体_GB2312" pitchFamily="49" charset="-122"/>
                <a:ea typeface="楷体_GB2312" pitchFamily="49" charset="-122"/>
              </a:rPr>
              <a:t>float</a:t>
            </a:r>
            <a:r>
              <a:rPr lang="zh-CN" sz="2800">
                <a:solidFill>
                  <a:srgbClr val="000099"/>
                </a:solidFill>
                <a:latin typeface="楷体_GB2312" pitchFamily="49" charset="-122"/>
                <a:ea typeface="楷体_GB2312" pitchFamily="49" charset="-122"/>
              </a:rPr>
              <a:t>型</a:t>
            </a:r>
          </a:p>
        </p:txBody>
      </p:sp>
    </p:spTree>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4387"/>
                                        </p:tgtEl>
                                        <p:attrNameLst>
                                          <p:attrName>style.visibility</p:attrName>
                                        </p:attrNameLst>
                                      </p:cBhvr>
                                      <p:to>
                                        <p:strVal val="visible"/>
                                      </p:to>
                                    </p:set>
                                    <p:animEffect transition="in" filter="wipe(left)">
                                      <p:cBhvr>
                                        <p:cTn id="7" dur="1000"/>
                                        <p:tgtEl>
                                          <p:spTgt spid="1443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7"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bwMode="auto">
          <a:xfrm>
            <a:off x="179388" y="476250"/>
            <a:ext cx="8820150" cy="5761038"/>
          </a:xfrm>
          <a:solidFill>
            <a:srgbClr val="336699"/>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nSpc>
                <a:spcPct val="95000"/>
              </a:lnSpc>
              <a:defRPr/>
            </a:pPr>
            <a:r>
              <a:rPr lang="zh-CN" sz="3600" u="sng" smtClean="0">
                <a:solidFill>
                  <a:srgbClr val="66FF33"/>
                </a:solidFill>
                <a:effectLst/>
                <a:latin typeface="Times New Roman" pitchFamily="18" charset="0"/>
                <a:ea typeface="宋体" pitchFamily="2" charset="-122"/>
              </a:rPr>
              <a:t>例</a:t>
            </a:r>
            <a:r>
              <a:rPr lang="zh-CN" altLang="zh-CN" sz="3600" u="sng" smtClean="0">
                <a:solidFill>
                  <a:srgbClr val="66FF33"/>
                </a:solidFill>
                <a:effectLst/>
                <a:latin typeface="Times New Roman" pitchFamily="18" charset="0"/>
                <a:ea typeface="宋体" pitchFamily="2" charset="-122"/>
              </a:rPr>
              <a:t>3.8 </a:t>
            </a:r>
            <a:r>
              <a:rPr lang="zh-CN" sz="3600" u="sng" smtClean="0">
                <a:solidFill>
                  <a:srgbClr val="66FF33"/>
                </a:solidFill>
                <a:effectLst/>
                <a:latin typeface="Times New Roman" pitchFamily="18" charset="0"/>
                <a:ea typeface="宋体" pitchFamily="2" charset="-122"/>
              </a:rPr>
              <a:t>强制类型转换。</a:t>
            </a:r>
            <a:r>
              <a:rPr lang="zh-CN" smtClean="0">
                <a:effectLst>
                  <a:outerShdw blurRad="38100" dist="38100" dir="2700000" algn="tl">
                    <a:srgbClr val="000000"/>
                  </a:outerShdw>
                </a:effectLst>
              </a:rPr>
              <a:t> </a:t>
            </a:r>
            <a:r>
              <a:rPr lang="zh-CN" sz="3600" u="sng" smtClean="0">
                <a:solidFill>
                  <a:srgbClr val="66FF33"/>
                </a:solidFill>
                <a:effectLst/>
                <a:latin typeface="Times New Roman" pitchFamily="18" charset="0"/>
                <a:ea typeface="宋体" pitchFamily="2" charset="-122"/>
              </a:rPr>
              <a:t/>
            </a:r>
            <a:br>
              <a:rPr lang="zh-CN" sz="3600" u="sng" smtClean="0">
                <a:solidFill>
                  <a:srgbClr val="66FF33"/>
                </a:solidFill>
                <a:effectLst/>
                <a:latin typeface="Times New Roman" pitchFamily="18" charset="0"/>
                <a:ea typeface="宋体" pitchFamily="2" charset="-122"/>
              </a:rPr>
            </a:br>
            <a:r>
              <a:rPr lang="zh-CN" altLang="zh-CN" sz="3600" b="0" smtClean="0">
                <a:solidFill>
                  <a:schemeClr val="bg1"/>
                </a:solidFill>
                <a:effectLst/>
                <a:latin typeface="宋体" pitchFamily="2" charset="-122"/>
                <a:ea typeface="宋体" pitchFamily="2" charset="-122"/>
              </a:rPr>
              <a:t>#include &lt;stdio.h&gt;</a:t>
            </a:r>
            <a:br>
              <a:rPr lang="zh-CN" altLang="zh-CN" sz="3600" b="0" smtClean="0">
                <a:solidFill>
                  <a:schemeClr val="bg1"/>
                </a:solidFill>
                <a:effectLst/>
                <a:latin typeface="宋体" pitchFamily="2" charset="-122"/>
                <a:ea typeface="宋体" pitchFamily="2" charset="-122"/>
              </a:rPr>
            </a:br>
            <a:r>
              <a:rPr lang="zh-CN" altLang="zh-CN" sz="3600" b="0" smtClean="0">
                <a:solidFill>
                  <a:schemeClr val="bg1"/>
                </a:solidFill>
                <a:effectLst/>
                <a:latin typeface="宋体" pitchFamily="2" charset="-122"/>
                <a:ea typeface="宋体" pitchFamily="2" charset="-122"/>
              </a:rPr>
              <a:t>void</a:t>
            </a:r>
            <a:r>
              <a:rPr lang="zh-CN" sz="3600" b="0" smtClean="0">
                <a:solidFill>
                  <a:schemeClr val="bg1"/>
                </a:solidFill>
                <a:effectLst/>
                <a:latin typeface="宋体" pitchFamily="2" charset="-122"/>
                <a:ea typeface="宋体" pitchFamily="2" charset="-122"/>
              </a:rPr>
              <a:t>ｍａｉｎ（）</a:t>
            </a:r>
            <a:br>
              <a:rPr lang="zh-CN" sz="3600" b="0" smtClean="0">
                <a:solidFill>
                  <a:schemeClr val="bg1"/>
                </a:solidFill>
                <a:effectLst/>
                <a:latin typeface="宋体" pitchFamily="2" charset="-122"/>
                <a:ea typeface="宋体" pitchFamily="2" charset="-122"/>
              </a:rPr>
            </a:br>
            <a:r>
              <a:rPr lang="zh-CN" sz="3600" b="0" smtClean="0">
                <a:solidFill>
                  <a:schemeClr val="bg1"/>
                </a:solidFill>
                <a:effectLst/>
                <a:latin typeface="宋体" pitchFamily="2" charset="-122"/>
                <a:ea typeface="宋体" pitchFamily="2" charset="-122"/>
              </a:rPr>
              <a:t>     ｛ｆｌｏａｔ ｘ；</a:t>
            </a:r>
            <a:br>
              <a:rPr lang="zh-CN" sz="3600" b="0" smtClean="0">
                <a:solidFill>
                  <a:schemeClr val="bg1"/>
                </a:solidFill>
                <a:effectLst/>
                <a:latin typeface="宋体" pitchFamily="2" charset="-122"/>
                <a:ea typeface="宋体" pitchFamily="2" charset="-122"/>
              </a:rPr>
            </a:br>
            <a:r>
              <a:rPr lang="zh-CN" sz="3600" b="0" smtClean="0">
                <a:solidFill>
                  <a:schemeClr val="bg1"/>
                </a:solidFill>
                <a:effectLst/>
                <a:latin typeface="宋体" pitchFamily="2" charset="-122"/>
                <a:ea typeface="宋体" pitchFamily="2" charset="-122"/>
              </a:rPr>
              <a:t>       ｉｎｔ ｉ；</a:t>
            </a:r>
            <a:br>
              <a:rPr lang="zh-CN" sz="3600" b="0" smtClean="0">
                <a:solidFill>
                  <a:schemeClr val="bg1"/>
                </a:solidFill>
                <a:effectLst/>
                <a:latin typeface="宋体" pitchFamily="2" charset="-122"/>
                <a:ea typeface="宋体" pitchFamily="2" charset="-122"/>
              </a:rPr>
            </a:br>
            <a:r>
              <a:rPr lang="zh-CN" sz="3600" b="0" smtClean="0">
                <a:solidFill>
                  <a:schemeClr val="bg1"/>
                </a:solidFill>
                <a:effectLst/>
                <a:latin typeface="宋体" pitchFamily="2" charset="-122"/>
                <a:ea typeface="宋体" pitchFamily="2" charset="-122"/>
              </a:rPr>
              <a:t>       ｘ＝３．６；</a:t>
            </a:r>
            <a:br>
              <a:rPr lang="zh-CN" sz="3600" b="0" smtClean="0">
                <a:solidFill>
                  <a:schemeClr val="bg1"/>
                </a:solidFill>
                <a:effectLst/>
                <a:latin typeface="宋体" pitchFamily="2" charset="-122"/>
                <a:ea typeface="宋体" pitchFamily="2" charset="-122"/>
              </a:rPr>
            </a:br>
            <a:r>
              <a:rPr lang="zh-CN" sz="3600" b="0" smtClean="0">
                <a:solidFill>
                  <a:schemeClr val="bg1"/>
                </a:solidFill>
                <a:effectLst/>
                <a:latin typeface="宋体" pitchFamily="2" charset="-122"/>
                <a:ea typeface="宋体" pitchFamily="2" charset="-122"/>
              </a:rPr>
              <a:t>       ｉ＝（ｉｎｔ）ｘ；</a:t>
            </a:r>
            <a:br>
              <a:rPr lang="zh-CN" sz="3600" b="0" smtClean="0">
                <a:solidFill>
                  <a:schemeClr val="bg1"/>
                </a:solidFill>
                <a:effectLst/>
                <a:latin typeface="宋体" pitchFamily="2" charset="-122"/>
                <a:ea typeface="宋体" pitchFamily="2" charset="-122"/>
              </a:rPr>
            </a:br>
            <a:r>
              <a:rPr lang="zh-CN" sz="3600" b="0" smtClean="0">
                <a:solidFill>
                  <a:schemeClr val="bg1"/>
                </a:solidFill>
                <a:effectLst/>
                <a:latin typeface="宋体" pitchFamily="2" charset="-122"/>
                <a:ea typeface="宋体" pitchFamily="2" charset="-122"/>
              </a:rPr>
              <a:t>       </a:t>
            </a:r>
            <a:r>
              <a:rPr lang="zh-CN" altLang="zh-CN" sz="3600" b="0" smtClean="0">
                <a:solidFill>
                  <a:schemeClr val="bg1"/>
                </a:solidFill>
                <a:effectLst/>
                <a:latin typeface="宋体" pitchFamily="2" charset="-122"/>
                <a:ea typeface="宋体" pitchFamily="2" charset="-122"/>
              </a:rPr>
              <a:t>printf("x=%f</a:t>
            </a:r>
            <a:r>
              <a:rPr lang="zh-CN" sz="3600" b="0" smtClean="0">
                <a:solidFill>
                  <a:schemeClr val="bg1"/>
                </a:solidFill>
                <a:effectLst/>
                <a:latin typeface="宋体" pitchFamily="2" charset="-122"/>
                <a:ea typeface="宋体" pitchFamily="2" charset="-122"/>
              </a:rPr>
              <a:t>， </a:t>
            </a:r>
            <a:r>
              <a:rPr lang="zh-CN" altLang="zh-CN" sz="3600" b="0" smtClean="0">
                <a:solidFill>
                  <a:schemeClr val="bg1"/>
                </a:solidFill>
                <a:effectLst/>
                <a:latin typeface="宋体" pitchFamily="2" charset="-122"/>
                <a:ea typeface="宋体" pitchFamily="2" charset="-122"/>
              </a:rPr>
              <a:t>i=%d\n"</a:t>
            </a:r>
            <a:r>
              <a:rPr lang="zh-CN" sz="3600" b="0" smtClean="0">
                <a:solidFill>
                  <a:schemeClr val="bg1"/>
                </a:solidFill>
                <a:effectLst/>
                <a:latin typeface="宋体" pitchFamily="2" charset="-122"/>
                <a:ea typeface="宋体" pitchFamily="2" charset="-122"/>
              </a:rPr>
              <a:t>，</a:t>
            </a:r>
            <a:r>
              <a:rPr lang="zh-CN" altLang="zh-CN" sz="3600" b="0" smtClean="0">
                <a:solidFill>
                  <a:schemeClr val="bg1"/>
                </a:solidFill>
                <a:effectLst/>
                <a:latin typeface="宋体" pitchFamily="2" charset="-122"/>
                <a:ea typeface="宋体" pitchFamily="2" charset="-122"/>
              </a:rPr>
              <a:t>x</a:t>
            </a:r>
            <a:r>
              <a:rPr lang="zh-CN" sz="3600" b="0" smtClean="0">
                <a:solidFill>
                  <a:schemeClr val="bg1"/>
                </a:solidFill>
                <a:effectLst/>
                <a:latin typeface="宋体" pitchFamily="2" charset="-122"/>
                <a:ea typeface="宋体" pitchFamily="2" charset="-122"/>
              </a:rPr>
              <a:t>，</a:t>
            </a:r>
            <a:r>
              <a:rPr lang="zh-CN" altLang="zh-CN" sz="3600" b="0" smtClean="0">
                <a:solidFill>
                  <a:schemeClr val="bg1"/>
                </a:solidFill>
                <a:effectLst/>
                <a:latin typeface="宋体" pitchFamily="2" charset="-122"/>
                <a:ea typeface="宋体" pitchFamily="2" charset="-122"/>
              </a:rPr>
              <a:t>i);</a:t>
            </a:r>
            <a:br>
              <a:rPr lang="zh-CN" altLang="zh-CN" sz="3600" b="0" smtClean="0">
                <a:solidFill>
                  <a:schemeClr val="bg1"/>
                </a:solidFill>
                <a:effectLst/>
                <a:latin typeface="宋体" pitchFamily="2" charset="-122"/>
                <a:ea typeface="宋体" pitchFamily="2" charset="-122"/>
              </a:rPr>
            </a:br>
            <a:r>
              <a:rPr lang="zh-CN" sz="3600" b="0" smtClean="0">
                <a:solidFill>
                  <a:schemeClr val="bg1"/>
                </a:solidFill>
                <a:effectLst/>
                <a:latin typeface="宋体" pitchFamily="2" charset="-122"/>
                <a:ea typeface="宋体" pitchFamily="2" charset="-122"/>
              </a:rPr>
              <a:t>｝</a:t>
            </a:r>
            <a:br>
              <a:rPr lang="zh-CN" sz="3600" b="0" smtClean="0">
                <a:solidFill>
                  <a:schemeClr val="bg1"/>
                </a:solidFill>
                <a:effectLst/>
                <a:latin typeface="宋体" pitchFamily="2" charset="-122"/>
                <a:ea typeface="宋体" pitchFamily="2" charset="-122"/>
              </a:rPr>
            </a:br>
            <a:r>
              <a:rPr lang="zh-CN" sz="3600" b="0" smtClean="0">
                <a:solidFill>
                  <a:schemeClr val="bg1"/>
                </a:solidFill>
                <a:effectLst/>
                <a:latin typeface="宋体" pitchFamily="2" charset="-122"/>
                <a:ea typeface="宋体" pitchFamily="2" charset="-122"/>
              </a:rPr>
              <a:t> </a:t>
            </a:r>
            <a:br>
              <a:rPr lang="zh-CN" sz="3600" b="0" smtClean="0">
                <a:solidFill>
                  <a:schemeClr val="bg1"/>
                </a:solidFill>
                <a:effectLst/>
                <a:latin typeface="宋体" pitchFamily="2" charset="-122"/>
                <a:ea typeface="宋体" pitchFamily="2" charset="-122"/>
              </a:rPr>
            </a:br>
            <a:endParaRPr lang="zh-CN" sz="3600" b="0" smtClean="0">
              <a:solidFill>
                <a:schemeClr val="bg1"/>
              </a:solidFill>
              <a:effectLst/>
              <a:latin typeface="宋体" pitchFamily="2" charset="-122"/>
              <a:ea typeface="宋体" pitchFamily="2" charset="-122"/>
            </a:endParaRPr>
          </a:p>
        </p:txBody>
      </p:sp>
      <p:sp>
        <p:nvSpPr>
          <p:cNvPr id="145411" name="Rectangle 3"/>
          <p:cNvSpPr>
            <a:spLocks noChangeArrowheads="1"/>
          </p:cNvSpPr>
          <p:nvPr/>
        </p:nvSpPr>
        <p:spPr bwMode="auto">
          <a:xfrm>
            <a:off x="827088" y="4221163"/>
            <a:ext cx="8101012" cy="2636837"/>
          </a:xfrm>
          <a:prstGeom prst="rect">
            <a:avLst/>
          </a:prstGeom>
          <a:solidFill>
            <a:schemeClr val="bg1"/>
          </a:solidFill>
          <a:ln w="9525" cmpd="sng">
            <a:solidFill>
              <a:srgbClr val="000099"/>
            </a:solidFill>
            <a:miter lim="800000"/>
            <a:headEnd/>
            <a:tailEnd/>
          </a:ln>
          <a:effectLst>
            <a:outerShdw dist="107763" dir="18900000" algn="ctr" rotWithShape="0">
              <a:schemeClr val="bg2"/>
            </a:outerShdw>
          </a:effectLst>
        </p:spPr>
        <p:txBody>
          <a:bodyPr/>
          <a:lstStyle/>
          <a:p>
            <a:pPr marL="342900" indent="-342900" algn="l" defTabSz="762000" eaLnBrk="0" hangingPunct="0">
              <a:spcBef>
                <a:spcPct val="20000"/>
              </a:spcBef>
              <a:buFontTx/>
              <a:buChar char="•"/>
              <a:defRPr/>
            </a:pPr>
            <a:r>
              <a:rPr lang="zh-CN" sz="2800" b="1" u="sng">
                <a:solidFill>
                  <a:srgbClr val="CC0000"/>
                </a:solidFill>
                <a:effectLst>
                  <a:outerShdw blurRad="38100" dist="38100" dir="2700000" algn="tl">
                    <a:srgbClr val="C0C0C0"/>
                  </a:outerShdw>
                </a:effectLst>
                <a:latin typeface="华文细黑" pitchFamily="2" charset="-122"/>
                <a:ea typeface="华文细黑" pitchFamily="2" charset="-122"/>
              </a:rPr>
              <a:t>说明：</a:t>
            </a:r>
            <a:r>
              <a:rPr lang="zh-CN" sz="2800">
                <a:latin typeface="宋体" pitchFamily="2" charset="-122"/>
              </a:rPr>
              <a:t>有两种类型转换，一种是在运算时不必用户指定，系统自动进行的类型转换，如</a:t>
            </a:r>
            <a:r>
              <a:rPr lang="zh-CN" altLang="zh-CN" sz="2800">
                <a:latin typeface="宋体" pitchFamily="2" charset="-122"/>
              </a:rPr>
              <a:t>3+6.5</a:t>
            </a:r>
            <a:r>
              <a:rPr lang="zh-CN" sz="2800">
                <a:latin typeface="宋体" pitchFamily="2" charset="-122"/>
              </a:rPr>
              <a:t>。第二种是强制类型转换。当自动类型转换不能实现目的时，可以用强制类型转换。</a:t>
            </a:r>
          </a:p>
        </p:txBody>
      </p:sp>
      <p:sp>
        <p:nvSpPr>
          <p:cNvPr id="145412" name="Rectangle 4"/>
          <p:cNvSpPr>
            <a:spLocks noChangeArrowheads="1"/>
          </p:cNvSpPr>
          <p:nvPr/>
        </p:nvSpPr>
        <p:spPr bwMode="auto">
          <a:xfrm>
            <a:off x="4572000" y="549275"/>
            <a:ext cx="4321175" cy="1223963"/>
          </a:xfrm>
          <a:prstGeom prst="rect">
            <a:avLst/>
          </a:prstGeom>
          <a:solidFill>
            <a:srgbClr val="336600"/>
          </a:solidFill>
          <a:ln w="9525">
            <a:solidFill>
              <a:srgbClr val="FF0066"/>
            </a:solidFill>
            <a:miter lim="800000"/>
            <a:headEnd/>
            <a:tailEnd/>
          </a:ln>
        </p:spPr>
        <p:txBody>
          <a:bodyPr/>
          <a:lstStyle/>
          <a:p>
            <a:pPr marL="342900" indent="-342900" algn="l" defTabSz="762000" eaLnBrk="0" hangingPunct="0">
              <a:spcBef>
                <a:spcPct val="20000"/>
              </a:spcBef>
              <a:buFontTx/>
              <a:buChar char="•"/>
            </a:pPr>
            <a:r>
              <a:rPr lang="zh-CN" sz="2800" b="1" u="sng">
                <a:solidFill>
                  <a:srgbClr val="FFFF00"/>
                </a:solidFill>
                <a:latin typeface="华文细黑" pitchFamily="2" charset="-122"/>
                <a:ea typeface="华文细黑" pitchFamily="2" charset="-122"/>
              </a:rPr>
              <a:t>运行结果：</a:t>
            </a:r>
          </a:p>
          <a:p>
            <a:pPr marL="342900" indent="-342900" algn="l" defTabSz="762000" eaLnBrk="0" hangingPunct="0">
              <a:spcBef>
                <a:spcPct val="20000"/>
              </a:spcBef>
            </a:pPr>
            <a:r>
              <a:rPr lang="zh-CN" altLang="zh-CN" sz="2800" b="1">
                <a:solidFill>
                  <a:schemeClr val="bg1"/>
                </a:solidFill>
                <a:latin typeface="宋体" pitchFamily="2" charset="-122"/>
              </a:rPr>
              <a:t>   </a:t>
            </a:r>
            <a:r>
              <a:rPr lang="zh-CN" altLang="zh-CN" sz="2800" b="1">
                <a:solidFill>
                  <a:schemeClr val="bg1"/>
                </a:solidFill>
              </a:rPr>
              <a:t>x</a:t>
            </a:r>
            <a:r>
              <a:rPr lang="zh-CN" sz="2800" b="1">
                <a:solidFill>
                  <a:schemeClr val="bg1"/>
                </a:solidFill>
              </a:rPr>
              <a:t>＝</a:t>
            </a:r>
            <a:r>
              <a:rPr lang="zh-CN" altLang="zh-CN" sz="2800" b="1">
                <a:solidFill>
                  <a:schemeClr val="bg1"/>
                </a:solidFill>
              </a:rPr>
              <a:t>3.600000</a:t>
            </a:r>
            <a:r>
              <a:rPr lang="zh-CN" sz="2800" b="1">
                <a:solidFill>
                  <a:schemeClr val="bg1"/>
                </a:solidFill>
              </a:rPr>
              <a:t>， </a:t>
            </a:r>
            <a:r>
              <a:rPr lang="zh-CN" altLang="zh-CN" sz="2800" b="1">
                <a:solidFill>
                  <a:schemeClr val="bg1"/>
                </a:solidFill>
              </a:rPr>
              <a:t>i=3</a:t>
            </a:r>
          </a:p>
        </p:txBody>
      </p:sp>
    </p:spTree>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5411"/>
                                        </p:tgtEl>
                                        <p:attrNameLst>
                                          <p:attrName>style.visibility</p:attrName>
                                        </p:attrNameLst>
                                      </p:cBhvr>
                                      <p:to>
                                        <p:strVal val="visible"/>
                                      </p:to>
                                    </p:set>
                                    <p:animEffect transition="in" filter="blinds(horizontal)">
                                      <p:cBhvr>
                                        <p:cTn id="7" dur="500"/>
                                        <p:tgtEl>
                                          <p:spTgt spid="1454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5412"/>
                                        </p:tgtEl>
                                        <p:attrNameLst>
                                          <p:attrName>style.visibility</p:attrName>
                                        </p:attrNameLst>
                                      </p:cBhvr>
                                      <p:to>
                                        <p:strVal val="visible"/>
                                      </p:to>
                                    </p:set>
                                    <p:animEffect transition="in" filter="blinds(horizontal)">
                                      <p:cBhvr>
                                        <p:cTn id="12" dur="500"/>
                                        <p:tgtEl>
                                          <p:spTgt spid="1454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1" grpId="0" animBg="1" autoUpdateAnimBg="0"/>
      <p:bldP spid="145412"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bwMode="auto">
          <a:xfrm>
            <a:off x="838200" y="333375"/>
            <a:ext cx="7772400" cy="739775"/>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defRPr/>
            </a:pPr>
            <a:r>
              <a:rPr lang="en-US" altLang="zh-CN" dirty="0" smtClean="0">
                <a:solidFill>
                  <a:srgbClr val="800000"/>
                </a:solidFill>
                <a:latin typeface="Arial" charset="0"/>
                <a:ea typeface="黑体" pitchFamily="2" charset="-122"/>
              </a:rPr>
              <a:t>1. 1 </a:t>
            </a:r>
            <a:r>
              <a:rPr lang="zh-CN" altLang="zh-CN" dirty="0" smtClean="0">
                <a:solidFill>
                  <a:srgbClr val="800000"/>
                </a:solidFill>
                <a:latin typeface="Arial" charset="0"/>
                <a:ea typeface="黑体" pitchFamily="2" charset="-122"/>
              </a:rPr>
              <a:t>数据类型</a:t>
            </a:r>
            <a:endParaRPr lang="zh-CN" sz="3600" dirty="0" smtClean="0">
              <a:solidFill>
                <a:schemeClr val="tx2"/>
              </a:solidFill>
            </a:endParaRPr>
          </a:p>
        </p:txBody>
      </p:sp>
      <p:sp>
        <p:nvSpPr>
          <p:cNvPr id="99331" name="Rectangle 3"/>
          <p:cNvSpPr>
            <a:spLocks noChangeArrowheads="1"/>
          </p:cNvSpPr>
          <p:nvPr/>
        </p:nvSpPr>
        <p:spPr bwMode="auto">
          <a:xfrm>
            <a:off x="539750" y="908050"/>
            <a:ext cx="8064500" cy="1441450"/>
          </a:xfrm>
          <a:prstGeom prst="rect">
            <a:avLst/>
          </a:prstGeom>
          <a:noFill/>
          <a:ln w="9525">
            <a:noFill/>
            <a:miter lim="800000"/>
            <a:headEnd/>
            <a:tailEnd/>
          </a:ln>
        </p:spPr>
        <p:txBody>
          <a:bodyPr/>
          <a:lstStyle/>
          <a:p>
            <a:pPr marL="342900" indent="-342900" algn="l" defTabSz="762000" eaLnBrk="0" hangingPunct="0">
              <a:spcBef>
                <a:spcPct val="20000"/>
              </a:spcBef>
            </a:pPr>
            <a:r>
              <a:rPr lang="zh-CN" altLang="zh-CN" sz="3200">
                <a:solidFill>
                  <a:srgbClr val="000099"/>
                </a:solidFill>
                <a:latin typeface="楷体_GB2312" pitchFamily="49" charset="-122"/>
                <a:ea typeface="楷体_GB2312" pitchFamily="49" charset="-122"/>
              </a:rPr>
              <a:t>C</a:t>
            </a:r>
            <a:r>
              <a:rPr lang="zh-CN" sz="3200">
                <a:solidFill>
                  <a:srgbClr val="000099"/>
                </a:solidFill>
                <a:latin typeface="楷体_GB2312" pitchFamily="49" charset="-122"/>
                <a:ea typeface="楷体_GB2312" pitchFamily="49" charset="-122"/>
              </a:rPr>
              <a:t>语言提供了以下一些数据类型。</a:t>
            </a:r>
            <a:r>
              <a:rPr lang="zh-CN" sz="4400">
                <a:solidFill>
                  <a:srgbClr val="4D4D4D"/>
                </a:solidFill>
              </a:rPr>
              <a:t> </a:t>
            </a:r>
            <a:r>
              <a:rPr lang="zh-CN" sz="3200">
                <a:solidFill>
                  <a:srgbClr val="663300"/>
                </a:solidFill>
                <a:latin typeface="楷体_GB2312" pitchFamily="49" charset="-122"/>
                <a:ea typeface="楷体_GB2312" pitchFamily="49" charset="-122"/>
              </a:rPr>
              <a:t>            </a:t>
            </a:r>
            <a:endParaRPr lang="zh-CN" sz="2400">
              <a:solidFill>
                <a:srgbClr val="663300"/>
              </a:solidFill>
              <a:latin typeface="楷体_GB2312" pitchFamily="49" charset="-122"/>
              <a:ea typeface="楷体_GB2312" pitchFamily="49" charset="-122"/>
            </a:endParaRPr>
          </a:p>
        </p:txBody>
      </p:sp>
      <p:sp>
        <p:nvSpPr>
          <p:cNvPr id="99332" name="Text Box 4"/>
          <p:cNvSpPr txBox="1">
            <a:spLocks noChangeArrowheads="1"/>
          </p:cNvSpPr>
          <p:nvPr/>
        </p:nvSpPr>
        <p:spPr bwMode="auto">
          <a:xfrm>
            <a:off x="293688" y="3833813"/>
            <a:ext cx="1814512" cy="579437"/>
          </a:xfrm>
          <a:prstGeom prst="rect">
            <a:avLst/>
          </a:prstGeom>
          <a:noFill/>
          <a:ln w="9525">
            <a:noFill/>
            <a:miter lim="800000"/>
            <a:headEnd/>
            <a:tailEnd/>
          </a:ln>
          <a:effectLst/>
        </p:spPr>
        <p:txBody>
          <a:bodyPr wrap="none">
            <a:spAutoFit/>
          </a:bodyPr>
          <a:lstStyle/>
          <a:p>
            <a:pPr>
              <a:spcBef>
                <a:spcPct val="20000"/>
              </a:spcBef>
              <a:buClr>
                <a:srgbClr val="CC99FF"/>
              </a:buClr>
              <a:buFont typeface="Monotype Sorts" pitchFamily="2" charset="2"/>
              <a:buNone/>
              <a:defRPr/>
            </a:pPr>
            <a:r>
              <a:rPr lang="zh-CN" sz="3200" b="1">
                <a:effectLst>
                  <a:outerShdw blurRad="38100" dist="38100" dir="2700000" algn="tl">
                    <a:srgbClr val="C0C0C0"/>
                  </a:outerShdw>
                </a:effectLst>
              </a:rPr>
              <a:t>数据类型</a:t>
            </a:r>
          </a:p>
        </p:txBody>
      </p:sp>
      <p:sp>
        <p:nvSpPr>
          <p:cNvPr id="99333" name="Text Box 5"/>
          <p:cNvSpPr txBox="1">
            <a:spLocks noChangeArrowheads="1"/>
          </p:cNvSpPr>
          <p:nvPr/>
        </p:nvSpPr>
        <p:spPr bwMode="auto">
          <a:xfrm>
            <a:off x="2279650" y="3910013"/>
            <a:ext cx="1816100" cy="579437"/>
          </a:xfrm>
          <a:prstGeom prst="rect">
            <a:avLst/>
          </a:prstGeom>
          <a:noFill/>
          <a:ln w="9525">
            <a:noFill/>
            <a:miter lim="800000"/>
            <a:headEnd/>
            <a:tailEnd/>
          </a:ln>
          <a:effectLst/>
        </p:spPr>
        <p:txBody>
          <a:bodyPr wrap="none">
            <a:spAutoFit/>
          </a:bodyPr>
          <a:lstStyle/>
          <a:p>
            <a:pPr algn="l">
              <a:spcBef>
                <a:spcPct val="20000"/>
              </a:spcBef>
              <a:buClr>
                <a:srgbClr val="CC99FF"/>
              </a:buClr>
              <a:buFont typeface="Monotype Sorts" pitchFamily="2" charset="2"/>
              <a:buNone/>
              <a:defRPr/>
            </a:pPr>
            <a:r>
              <a:rPr lang="zh-CN" sz="3200" b="1">
                <a:effectLst>
                  <a:outerShdw blurRad="38100" dist="38100" dir="2700000" algn="tl">
                    <a:srgbClr val="C0C0C0"/>
                  </a:outerShdw>
                </a:effectLst>
              </a:rPr>
              <a:t>构造类型</a:t>
            </a:r>
          </a:p>
        </p:txBody>
      </p:sp>
      <p:sp>
        <p:nvSpPr>
          <p:cNvPr id="99334" name="Text Box 6"/>
          <p:cNvSpPr txBox="1">
            <a:spLocks noChangeArrowheads="1"/>
          </p:cNvSpPr>
          <p:nvPr/>
        </p:nvSpPr>
        <p:spPr bwMode="auto">
          <a:xfrm>
            <a:off x="2279650" y="4870450"/>
            <a:ext cx="1816100" cy="579438"/>
          </a:xfrm>
          <a:prstGeom prst="rect">
            <a:avLst/>
          </a:prstGeom>
          <a:noFill/>
          <a:ln w="9525">
            <a:noFill/>
            <a:miter lim="800000"/>
            <a:headEnd/>
            <a:tailEnd/>
          </a:ln>
          <a:effectLst/>
        </p:spPr>
        <p:txBody>
          <a:bodyPr wrap="none">
            <a:spAutoFit/>
          </a:bodyPr>
          <a:lstStyle/>
          <a:p>
            <a:pPr algn="l">
              <a:spcBef>
                <a:spcPct val="20000"/>
              </a:spcBef>
              <a:buClr>
                <a:srgbClr val="CC99FF"/>
              </a:buClr>
              <a:buFont typeface="Monotype Sorts" pitchFamily="2" charset="2"/>
              <a:buNone/>
              <a:defRPr/>
            </a:pPr>
            <a:r>
              <a:rPr lang="zh-CN" sz="3200" b="1">
                <a:effectLst>
                  <a:outerShdw blurRad="38100" dist="38100" dir="2700000" algn="tl">
                    <a:srgbClr val="C0C0C0"/>
                  </a:outerShdw>
                </a:effectLst>
              </a:rPr>
              <a:t>指针类型</a:t>
            </a:r>
          </a:p>
        </p:txBody>
      </p:sp>
      <p:sp>
        <p:nvSpPr>
          <p:cNvPr id="99335" name="Text Box 7"/>
          <p:cNvSpPr txBox="1">
            <a:spLocks noChangeArrowheads="1"/>
          </p:cNvSpPr>
          <p:nvPr/>
        </p:nvSpPr>
        <p:spPr bwMode="auto">
          <a:xfrm>
            <a:off x="2362200" y="5586413"/>
            <a:ext cx="5084763" cy="579437"/>
          </a:xfrm>
          <a:prstGeom prst="rect">
            <a:avLst/>
          </a:prstGeom>
          <a:noFill/>
          <a:ln w="9525">
            <a:noFill/>
            <a:miter lim="800000"/>
            <a:headEnd/>
            <a:tailEnd/>
          </a:ln>
          <a:effectLst/>
        </p:spPr>
        <p:txBody>
          <a:bodyPr wrap="none">
            <a:spAutoFit/>
          </a:bodyPr>
          <a:lstStyle/>
          <a:p>
            <a:pPr algn="l">
              <a:spcBef>
                <a:spcPct val="20000"/>
              </a:spcBef>
              <a:buClr>
                <a:srgbClr val="CC99FF"/>
              </a:buClr>
              <a:buFont typeface="Monotype Sorts" pitchFamily="2" charset="2"/>
              <a:buNone/>
              <a:defRPr/>
            </a:pPr>
            <a:r>
              <a:rPr lang="zh-CN" sz="3200" b="1">
                <a:effectLst>
                  <a:outerShdw blurRad="38100" dist="38100" dir="2700000" algn="tl">
                    <a:srgbClr val="C0C0C0"/>
                  </a:outerShdw>
                </a:effectLst>
              </a:rPr>
              <a:t>空类型（</a:t>
            </a:r>
            <a:r>
              <a:rPr lang="zh-CN" sz="3200" b="1">
                <a:effectLst>
                  <a:outerShdw blurRad="38100" dist="38100" dir="2700000" algn="tl">
                    <a:srgbClr val="C0C0C0"/>
                  </a:outerShdw>
                </a:effectLst>
                <a:latin typeface="宋体" pitchFamily="2" charset="-122"/>
              </a:rPr>
              <a:t>无值类型）  </a:t>
            </a:r>
            <a:r>
              <a:rPr lang="zh-CN" altLang="zh-CN" sz="3200" b="1">
                <a:effectLst>
                  <a:outerShdw blurRad="38100" dist="38100" dir="2700000" algn="tl">
                    <a:srgbClr val="C0C0C0"/>
                  </a:outerShdw>
                </a:effectLst>
                <a:latin typeface="宋体" pitchFamily="2" charset="-122"/>
              </a:rPr>
              <a:t>void</a:t>
            </a:r>
          </a:p>
        </p:txBody>
      </p:sp>
      <p:sp>
        <p:nvSpPr>
          <p:cNvPr id="99336" name="AutoShape 8"/>
          <p:cNvSpPr>
            <a:spLocks/>
          </p:cNvSpPr>
          <p:nvPr/>
        </p:nvSpPr>
        <p:spPr bwMode="auto">
          <a:xfrm>
            <a:off x="2057400" y="2414588"/>
            <a:ext cx="381000" cy="3505200"/>
          </a:xfrm>
          <a:prstGeom prst="leftBrace">
            <a:avLst>
              <a:gd name="adj1" fmla="val 76667"/>
              <a:gd name="adj2" fmla="val 50000"/>
            </a:avLst>
          </a:prstGeom>
          <a:noFill/>
          <a:ln w="38100">
            <a:solidFill>
              <a:schemeClr val="tx1"/>
            </a:solidFill>
            <a:round/>
            <a:headEnd/>
            <a:tailEnd/>
          </a:ln>
        </p:spPr>
        <p:txBody>
          <a:bodyPr wrap="none" anchor="ctr"/>
          <a:lstStyle/>
          <a:p>
            <a:endParaRPr lang="zh-CN" altLang="en-US"/>
          </a:p>
        </p:txBody>
      </p:sp>
      <p:grpSp>
        <p:nvGrpSpPr>
          <p:cNvPr id="2" name="Group 9"/>
          <p:cNvGrpSpPr>
            <a:grpSpLocks/>
          </p:cNvGrpSpPr>
          <p:nvPr/>
        </p:nvGrpSpPr>
        <p:grpSpPr bwMode="auto">
          <a:xfrm>
            <a:off x="4038600" y="3252788"/>
            <a:ext cx="2863850" cy="2057400"/>
            <a:chOff x="0" y="0"/>
            <a:chExt cx="1804" cy="1296"/>
          </a:xfrm>
        </p:grpSpPr>
        <p:sp>
          <p:nvSpPr>
            <p:cNvPr id="99338" name="Text Box 10"/>
            <p:cNvSpPr txBox="1">
              <a:spLocks noChangeArrowheads="1"/>
            </p:cNvSpPr>
            <p:nvPr/>
          </p:nvSpPr>
          <p:spPr bwMode="auto">
            <a:xfrm>
              <a:off x="140" y="1008"/>
              <a:ext cx="1470" cy="288"/>
            </a:xfrm>
            <a:prstGeom prst="rect">
              <a:avLst/>
            </a:prstGeom>
            <a:noFill/>
            <a:ln w="9525">
              <a:noFill/>
              <a:miter lim="800000"/>
              <a:headEnd/>
              <a:tailEnd/>
            </a:ln>
            <a:effectLst/>
          </p:spPr>
          <p:txBody>
            <a:bodyPr wrap="none">
              <a:spAutoFit/>
            </a:bodyPr>
            <a:lstStyle/>
            <a:p>
              <a:pPr algn="l">
                <a:spcBef>
                  <a:spcPct val="20000"/>
                </a:spcBef>
                <a:buClr>
                  <a:srgbClr val="CC99FF"/>
                </a:buClr>
                <a:buFont typeface="Monotype Sorts" pitchFamily="2" charset="2"/>
                <a:buNone/>
                <a:defRPr/>
              </a:pPr>
              <a:r>
                <a:rPr lang="zh-CN" sz="2400" b="1">
                  <a:effectLst>
                    <a:outerShdw blurRad="38100" dist="38100" dir="2700000" algn="tl">
                      <a:srgbClr val="C0C0C0"/>
                    </a:outerShdw>
                  </a:effectLst>
                  <a:latin typeface="宋体" pitchFamily="2" charset="-122"/>
                </a:rPr>
                <a:t>枚举类型  </a:t>
              </a:r>
              <a:r>
                <a:rPr lang="zh-CN" altLang="zh-CN" sz="2400" b="1">
                  <a:effectLst>
                    <a:outerShdw blurRad="38100" dist="38100" dir="2700000" algn="tl">
                      <a:srgbClr val="C0C0C0"/>
                    </a:outerShdw>
                  </a:effectLst>
                  <a:latin typeface="宋体" pitchFamily="2" charset="-122"/>
                </a:rPr>
                <a:t>enum</a:t>
              </a:r>
              <a:endParaRPr lang="zh-CN" altLang="zh-CN" sz="2400" b="1">
                <a:effectLst>
                  <a:outerShdw blurRad="38100" dist="38100" dir="2700000" algn="tl">
                    <a:srgbClr val="C0C0C0"/>
                  </a:outerShdw>
                </a:effectLst>
              </a:endParaRPr>
            </a:p>
          </p:txBody>
        </p:sp>
        <p:sp>
          <p:nvSpPr>
            <p:cNvPr id="99339" name="Text Box 11"/>
            <p:cNvSpPr txBox="1">
              <a:spLocks noChangeArrowheads="1"/>
            </p:cNvSpPr>
            <p:nvPr/>
          </p:nvSpPr>
          <p:spPr bwMode="auto">
            <a:xfrm>
              <a:off x="140" y="0"/>
              <a:ext cx="888" cy="288"/>
            </a:xfrm>
            <a:prstGeom prst="rect">
              <a:avLst/>
            </a:prstGeom>
            <a:noFill/>
            <a:ln w="9525">
              <a:noFill/>
              <a:miter lim="800000"/>
              <a:headEnd/>
              <a:tailEnd/>
            </a:ln>
            <a:effectLst/>
          </p:spPr>
          <p:txBody>
            <a:bodyPr wrap="none">
              <a:spAutoFit/>
            </a:bodyPr>
            <a:lstStyle/>
            <a:p>
              <a:pPr algn="l">
                <a:spcBef>
                  <a:spcPct val="20000"/>
                </a:spcBef>
                <a:buClr>
                  <a:srgbClr val="CC99FF"/>
                </a:buClr>
                <a:buFont typeface="Monotype Sorts" pitchFamily="2" charset="2"/>
                <a:buNone/>
                <a:defRPr/>
              </a:pPr>
              <a:r>
                <a:rPr lang="zh-CN" sz="2400" b="1">
                  <a:effectLst>
                    <a:outerShdw blurRad="38100" dist="38100" dir="2700000" algn="tl">
                      <a:srgbClr val="C0C0C0"/>
                    </a:outerShdw>
                  </a:effectLst>
                </a:rPr>
                <a:t>数组类型</a:t>
              </a:r>
            </a:p>
          </p:txBody>
        </p:sp>
        <p:sp>
          <p:nvSpPr>
            <p:cNvPr id="99340" name="Text Box 12"/>
            <p:cNvSpPr txBox="1">
              <a:spLocks noChangeArrowheads="1"/>
            </p:cNvSpPr>
            <p:nvPr/>
          </p:nvSpPr>
          <p:spPr bwMode="auto">
            <a:xfrm>
              <a:off x="140" y="336"/>
              <a:ext cx="1664" cy="288"/>
            </a:xfrm>
            <a:prstGeom prst="rect">
              <a:avLst/>
            </a:prstGeom>
            <a:noFill/>
            <a:ln w="9525">
              <a:noFill/>
              <a:miter lim="800000"/>
              <a:headEnd/>
              <a:tailEnd/>
            </a:ln>
            <a:effectLst/>
          </p:spPr>
          <p:txBody>
            <a:bodyPr wrap="none">
              <a:spAutoFit/>
            </a:bodyPr>
            <a:lstStyle/>
            <a:p>
              <a:pPr algn="l">
                <a:spcBef>
                  <a:spcPct val="20000"/>
                </a:spcBef>
                <a:buClr>
                  <a:srgbClr val="CC99FF"/>
                </a:buClr>
                <a:buFont typeface="Monotype Sorts" pitchFamily="2" charset="2"/>
                <a:buNone/>
                <a:defRPr/>
              </a:pPr>
              <a:r>
                <a:rPr lang="zh-CN" sz="2400" b="1">
                  <a:effectLst>
                    <a:outerShdw blurRad="38100" dist="38100" dir="2700000" algn="tl">
                      <a:srgbClr val="C0C0C0"/>
                    </a:outerShdw>
                  </a:effectLst>
                  <a:latin typeface="宋体" pitchFamily="2" charset="-122"/>
                </a:rPr>
                <a:t>结构类型  </a:t>
              </a:r>
              <a:r>
                <a:rPr lang="zh-CN" altLang="zh-CN" sz="2400" b="1">
                  <a:effectLst>
                    <a:outerShdw blurRad="38100" dist="38100" dir="2700000" algn="tl">
                      <a:srgbClr val="C0C0C0"/>
                    </a:outerShdw>
                  </a:effectLst>
                  <a:latin typeface="宋体" pitchFamily="2" charset="-122"/>
                </a:rPr>
                <a:t>struct</a:t>
              </a:r>
              <a:endParaRPr lang="zh-CN" altLang="zh-CN" sz="2400" b="1">
                <a:effectLst>
                  <a:outerShdw blurRad="38100" dist="38100" dir="2700000" algn="tl">
                    <a:srgbClr val="C0C0C0"/>
                  </a:outerShdw>
                </a:effectLst>
              </a:endParaRPr>
            </a:p>
          </p:txBody>
        </p:sp>
        <p:sp>
          <p:nvSpPr>
            <p:cNvPr id="99341" name="Text Box 13"/>
            <p:cNvSpPr txBox="1">
              <a:spLocks noChangeArrowheads="1"/>
            </p:cNvSpPr>
            <p:nvPr/>
          </p:nvSpPr>
          <p:spPr bwMode="auto">
            <a:xfrm>
              <a:off x="142" y="672"/>
              <a:ext cx="1567" cy="288"/>
            </a:xfrm>
            <a:prstGeom prst="rect">
              <a:avLst/>
            </a:prstGeom>
            <a:noFill/>
            <a:ln w="9525">
              <a:noFill/>
              <a:miter lim="800000"/>
              <a:headEnd/>
              <a:tailEnd/>
            </a:ln>
            <a:effectLst/>
          </p:spPr>
          <p:txBody>
            <a:bodyPr wrap="none">
              <a:spAutoFit/>
            </a:bodyPr>
            <a:lstStyle/>
            <a:p>
              <a:pPr algn="l">
                <a:spcBef>
                  <a:spcPct val="20000"/>
                </a:spcBef>
                <a:buClr>
                  <a:srgbClr val="CC99FF"/>
                </a:buClr>
                <a:buFont typeface="Monotype Sorts" pitchFamily="2" charset="2"/>
                <a:buNone/>
                <a:defRPr/>
              </a:pPr>
              <a:r>
                <a:rPr lang="zh-CN" sz="2400" b="1">
                  <a:effectLst>
                    <a:outerShdw blurRad="38100" dist="38100" dir="2700000" algn="tl">
                      <a:srgbClr val="C0C0C0"/>
                    </a:outerShdw>
                  </a:effectLst>
                </a:rPr>
                <a:t>联合类型</a:t>
              </a:r>
              <a:r>
                <a:rPr lang="zh-CN" sz="2400" b="1">
                  <a:effectLst>
                    <a:outerShdw blurRad="38100" dist="38100" dir="2700000" algn="tl">
                      <a:srgbClr val="C0C0C0"/>
                    </a:outerShdw>
                  </a:effectLst>
                  <a:latin typeface="宋体" pitchFamily="2" charset="-122"/>
                </a:rPr>
                <a:t>  </a:t>
              </a:r>
              <a:r>
                <a:rPr lang="zh-CN" altLang="zh-CN" sz="2400" b="1">
                  <a:effectLst>
                    <a:outerShdw blurRad="38100" dist="38100" dir="2700000" algn="tl">
                      <a:srgbClr val="C0C0C0"/>
                    </a:outerShdw>
                  </a:effectLst>
                  <a:latin typeface="宋体" pitchFamily="2" charset="-122"/>
                </a:rPr>
                <a:t>union</a:t>
              </a:r>
              <a:endParaRPr lang="zh-CN" altLang="zh-CN" sz="2400" b="1">
                <a:effectLst>
                  <a:outerShdw blurRad="38100" dist="38100" dir="2700000" algn="tl">
                    <a:srgbClr val="C0C0C0"/>
                  </a:outerShdw>
                </a:effectLst>
              </a:endParaRPr>
            </a:p>
          </p:txBody>
        </p:sp>
        <p:sp>
          <p:nvSpPr>
            <p:cNvPr id="130072" name="AutoShape 14"/>
            <p:cNvSpPr>
              <a:spLocks/>
            </p:cNvSpPr>
            <p:nvPr/>
          </p:nvSpPr>
          <p:spPr bwMode="auto">
            <a:xfrm>
              <a:off x="0" y="155"/>
              <a:ext cx="192" cy="960"/>
            </a:xfrm>
            <a:prstGeom prst="leftBrace">
              <a:avLst>
                <a:gd name="adj1" fmla="val 41667"/>
                <a:gd name="adj2" fmla="val 50000"/>
              </a:avLst>
            </a:prstGeom>
            <a:noFill/>
            <a:ln w="38100">
              <a:solidFill>
                <a:schemeClr val="tx1"/>
              </a:solidFill>
              <a:round/>
              <a:headEnd/>
              <a:tailEnd/>
            </a:ln>
          </p:spPr>
          <p:txBody>
            <a:bodyPr wrap="none" anchor="ctr"/>
            <a:lstStyle/>
            <a:p>
              <a:endParaRPr lang="zh-CN" altLang="en-US"/>
            </a:p>
          </p:txBody>
        </p:sp>
      </p:grpSp>
      <p:grpSp>
        <p:nvGrpSpPr>
          <p:cNvPr id="3" name="Group 15"/>
          <p:cNvGrpSpPr>
            <a:grpSpLocks/>
          </p:cNvGrpSpPr>
          <p:nvPr/>
        </p:nvGrpSpPr>
        <p:grpSpPr bwMode="auto">
          <a:xfrm>
            <a:off x="2308225" y="1652588"/>
            <a:ext cx="4276725" cy="1524000"/>
            <a:chOff x="0" y="0"/>
            <a:chExt cx="2694" cy="960"/>
          </a:xfrm>
        </p:grpSpPr>
        <p:sp>
          <p:nvSpPr>
            <p:cNvPr id="99344" name="Text Box 16"/>
            <p:cNvSpPr txBox="1">
              <a:spLocks noChangeArrowheads="1"/>
            </p:cNvSpPr>
            <p:nvPr/>
          </p:nvSpPr>
          <p:spPr bwMode="auto">
            <a:xfrm>
              <a:off x="0" y="270"/>
              <a:ext cx="1144" cy="365"/>
            </a:xfrm>
            <a:prstGeom prst="rect">
              <a:avLst/>
            </a:prstGeom>
            <a:noFill/>
            <a:ln w="9525">
              <a:noFill/>
              <a:miter lim="800000"/>
              <a:headEnd/>
              <a:tailEnd/>
            </a:ln>
            <a:effectLst/>
          </p:spPr>
          <p:txBody>
            <a:bodyPr wrap="none">
              <a:spAutoFit/>
            </a:bodyPr>
            <a:lstStyle/>
            <a:p>
              <a:pPr algn="l">
                <a:spcBef>
                  <a:spcPct val="20000"/>
                </a:spcBef>
                <a:buClr>
                  <a:srgbClr val="CC99FF"/>
                </a:buClr>
                <a:buFont typeface="Monotype Sorts" pitchFamily="2" charset="2"/>
                <a:buNone/>
                <a:defRPr/>
              </a:pPr>
              <a:r>
                <a:rPr lang="zh-CN" sz="3200" b="1">
                  <a:effectLst>
                    <a:outerShdw blurRad="38100" dist="38100" dir="2700000" algn="tl">
                      <a:srgbClr val="C0C0C0"/>
                    </a:outerShdw>
                  </a:effectLst>
                </a:rPr>
                <a:t>基本类型</a:t>
              </a:r>
            </a:p>
          </p:txBody>
        </p:sp>
        <p:sp>
          <p:nvSpPr>
            <p:cNvPr id="99345" name="Text Box 17"/>
            <p:cNvSpPr txBox="1">
              <a:spLocks noChangeArrowheads="1"/>
            </p:cNvSpPr>
            <p:nvPr/>
          </p:nvSpPr>
          <p:spPr bwMode="auto">
            <a:xfrm>
              <a:off x="1232" y="0"/>
              <a:ext cx="1181" cy="288"/>
            </a:xfrm>
            <a:prstGeom prst="rect">
              <a:avLst/>
            </a:prstGeom>
            <a:noFill/>
            <a:ln w="9525">
              <a:noFill/>
              <a:miter lim="800000"/>
              <a:headEnd/>
              <a:tailEnd/>
            </a:ln>
            <a:effectLst/>
          </p:spPr>
          <p:txBody>
            <a:bodyPr wrap="none">
              <a:spAutoFit/>
            </a:bodyPr>
            <a:lstStyle/>
            <a:p>
              <a:pPr algn="l">
                <a:spcBef>
                  <a:spcPct val="20000"/>
                </a:spcBef>
                <a:buClr>
                  <a:srgbClr val="CC99FF"/>
                </a:buClr>
                <a:buFont typeface="Monotype Sorts" pitchFamily="2" charset="2"/>
                <a:buNone/>
                <a:defRPr/>
              </a:pPr>
              <a:r>
                <a:rPr lang="zh-CN" sz="2400" b="1">
                  <a:effectLst>
                    <a:outerShdw blurRad="38100" dist="38100" dir="2700000" algn="tl">
                      <a:srgbClr val="C0C0C0"/>
                    </a:outerShdw>
                  </a:effectLst>
                  <a:latin typeface="宋体" pitchFamily="2" charset="-122"/>
                </a:rPr>
                <a:t>整型    </a:t>
              </a:r>
              <a:r>
                <a:rPr lang="zh-CN" altLang="zh-CN" sz="2400" b="1">
                  <a:effectLst>
                    <a:outerShdw blurRad="38100" dist="38100" dir="2700000" algn="tl">
                      <a:srgbClr val="C0C0C0"/>
                    </a:outerShdw>
                  </a:effectLst>
                  <a:latin typeface="宋体" pitchFamily="2" charset="-122"/>
                </a:rPr>
                <a:t>int</a:t>
              </a:r>
              <a:endParaRPr lang="zh-CN" altLang="zh-CN" sz="2400" b="1">
                <a:effectLst>
                  <a:outerShdw blurRad="38100" dist="38100" dir="2700000" algn="tl">
                    <a:srgbClr val="C0C0C0"/>
                  </a:outerShdw>
                </a:effectLst>
              </a:endParaRPr>
            </a:p>
          </p:txBody>
        </p:sp>
        <p:sp>
          <p:nvSpPr>
            <p:cNvPr id="99346" name="Text Box 18"/>
            <p:cNvSpPr txBox="1">
              <a:spLocks noChangeArrowheads="1"/>
            </p:cNvSpPr>
            <p:nvPr/>
          </p:nvSpPr>
          <p:spPr bwMode="auto">
            <a:xfrm>
              <a:off x="1233" y="336"/>
              <a:ext cx="1277" cy="288"/>
            </a:xfrm>
            <a:prstGeom prst="rect">
              <a:avLst/>
            </a:prstGeom>
            <a:noFill/>
            <a:ln w="9525">
              <a:noFill/>
              <a:miter lim="800000"/>
              <a:headEnd/>
              <a:tailEnd/>
            </a:ln>
            <a:effectLst/>
          </p:spPr>
          <p:txBody>
            <a:bodyPr wrap="none">
              <a:spAutoFit/>
            </a:bodyPr>
            <a:lstStyle/>
            <a:p>
              <a:pPr algn="l">
                <a:spcBef>
                  <a:spcPct val="20000"/>
                </a:spcBef>
                <a:buClr>
                  <a:srgbClr val="CC99FF"/>
                </a:buClr>
                <a:buFont typeface="Monotype Sorts" pitchFamily="2" charset="2"/>
                <a:buNone/>
                <a:defRPr/>
              </a:pPr>
              <a:r>
                <a:rPr lang="zh-CN" sz="2400" b="1">
                  <a:effectLst>
                    <a:outerShdw blurRad="38100" dist="38100" dir="2700000" algn="tl">
                      <a:srgbClr val="C0C0C0"/>
                    </a:outerShdw>
                  </a:effectLst>
                  <a:latin typeface="宋体" pitchFamily="2" charset="-122"/>
                </a:rPr>
                <a:t>字符型  </a:t>
              </a:r>
              <a:r>
                <a:rPr lang="zh-CN" altLang="zh-CN" sz="2400" b="1">
                  <a:effectLst>
                    <a:outerShdw blurRad="38100" dist="38100" dir="2700000" algn="tl">
                      <a:srgbClr val="C0C0C0"/>
                    </a:outerShdw>
                  </a:effectLst>
                  <a:latin typeface="宋体" pitchFamily="2" charset="-122"/>
                </a:rPr>
                <a:t>char</a:t>
              </a:r>
            </a:p>
          </p:txBody>
        </p:sp>
        <p:sp>
          <p:nvSpPr>
            <p:cNvPr id="99347" name="Text Box 19"/>
            <p:cNvSpPr txBox="1">
              <a:spLocks noChangeArrowheads="1"/>
            </p:cNvSpPr>
            <p:nvPr/>
          </p:nvSpPr>
          <p:spPr bwMode="auto">
            <a:xfrm>
              <a:off x="1227" y="672"/>
              <a:ext cx="1467" cy="288"/>
            </a:xfrm>
            <a:prstGeom prst="rect">
              <a:avLst/>
            </a:prstGeom>
            <a:noFill/>
            <a:ln w="9525">
              <a:noFill/>
              <a:miter lim="800000"/>
              <a:headEnd/>
              <a:tailEnd/>
            </a:ln>
            <a:effectLst/>
          </p:spPr>
          <p:txBody>
            <a:bodyPr wrap="none">
              <a:spAutoFit/>
            </a:bodyPr>
            <a:lstStyle/>
            <a:p>
              <a:pPr algn="l">
                <a:spcBef>
                  <a:spcPct val="20000"/>
                </a:spcBef>
                <a:buClr>
                  <a:srgbClr val="CC99FF"/>
                </a:buClr>
                <a:buFont typeface="Monotype Sorts" pitchFamily="2" charset="2"/>
                <a:buNone/>
                <a:defRPr/>
              </a:pPr>
              <a:r>
                <a:rPr lang="zh-CN" sz="2400" b="1">
                  <a:effectLst>
                    <a:outerShdw blurRad="38100" dist="38100" dir="2700000" algn="tl">
                      <a:srgbClr val="C0C0C0"/>
                    </a:outerShdw>
                  </a:effectLst>
                </a:rPr>
                <a:t>实型（浮点型）</a:t>
              </a:r>
            </a:p>
          </p:txBody>
        </p:sp>
        <p:sp>
          <p:nvSpPr>
            <p:cNvPr id="130067" name="AutoShape 20"/>
            <p:cNvSpPr>
              <a:spLocks/>
            </p:cNvSpPr>
            <p:nvPr/>
          </p:nvSpPr>
          <p:spPr bwMode="auto">
            <a:xfrm>
              <a:off x="1090" y="107"/>
              <a:ext cx="192" cy="720"/>
            </a:xfrm>
            <a:prstGeom prst="leftBrace">
              <a:avLst>
                <a:gd name="adj1" fmla="val 31250"/>
                <a:gd name="adj2" fmla="val 50000"/>
              </a:avLst>
            </a:prstGeom>
            <a:noFill/>
            <a:ln w="38100">
              <a:solidFill>
                <a:schemeClr val="tx1"/>
              </a:solidFill>
              <a:round/>
              <a:headEnd/>
              <a:tailEnd/>
            </a:ln>
          </p:spPr>
          <p:txBody>
            <a:bodyPr wrap="none" anchor="ctr"/>
            <a:lstStyle/>
            <a:p>
              <a:endParaRPr lang="zh-CN" altLang="en-US"/>
            </a:p>
          </p:txBody>
        </p:sp>
      </p:grpSp>
      <p:grpSp>
        <p:nvGrpSpPr>
          <p:cNvPr id="4" name="Group 21"/>
          <p:cNvGrpSpPr>
            <a:grpSpLocks/>
          </p:cNvGrpSpPr>
          <p:nvPr/>
        </p:nvGrpSpPr>
        <p:grpSpPr bwMode="auto">
          <a:xfrm>
            <a:off x="6477000" y="2235200"/>
            <a:ext cx="2020888" cy="1703388"/>
            <a:chOff x="0" y="0"/>
            <a:chExt cx="1273" cy="1073"/>
          </a:xfrm>
        </p:grpSpPr>
        <p:sp>
          <p:nvSpPr>
            <p:cNvPr id="99350" name="Text Box 22"/>
            <p:cNvSpPr txBox="1">
              <a:spLocks noChangeArrowheads="1"/>
            </p:cNvSpPr>
            <p:nvPr/>
          </p:nvSpPr>
          <p:spPr bwMode="auto">
            <a:xfrm>
              <a:off x="187" y="0"/>
              <a:ext cx="1086" cy="449"/>
            </a:xfrm>
            <a:prstGeom prst="rect">
              <a:avLst/>
            </a:prstGeom>
            <a:noFill/>
            <a:ln w="9525">
              <a:noFill/>
              <a:miter lim="800000"/>
              <a:headEnd/>
              <a:tailEnd/>
            </a:ln>
            <a:effectLst/>
          </p:spPr>
          <p:txBody>
            <a:bodyPr wrap="none">
              <a:spAutoFit/>
            </a:bodyPr>
            <a:lstStyle/>
            <a:p>
              <a:pPr algn="l">
                <a:lnSpc>
                  <a:spcPct val="90000"/>
                </a:lnSpc>
                <a:buClr>
                  <a:srgbClr val="CC99FF"/>
                </a:buClr>
                <a:buFont typeface="Monotype Sorts" pitchFamily="2" charset="2"/>
                <a:buNone/>
                <a:defRPr/>
              </a:pPr>
              <a:r>
                <a:rPr lang="zh-CN" sz="2400" b="1">
                  <a:effectLst>
                    <a:outerShdw blurRad="38100" dist="38100" dir="2700000" algn="tl">
                      <a:srgbClr val="C0C0C0"/>
                    </a:outerShdw>
                  </a:effectLst>
                  <a:latin typeface="宋体" pitchFamily="2" charset="-122"/>
                </a:rPr>
                <a:t>单精度实型</a:t>
              </a:r>
            </a:p>
            <a:p>
              <a:pPr algn="l">
                <a:lnSpc>
                  <a:spcPct val="80000"/>
                </a:lnSpc>
                <a:buClr>
                  <a:srgbClr val="CC99FF"/>
                </a:buClr>
                <a:buFont typeface="Monotype Sorts" pitchFamily="2" charset="2"/>
                <a:buNone/>
                <a:defRPr/>
              </a:pPr>
              <a:r>
                <a:rPr lang="zh-CN" sz="2400" b="1">
                  <a:effectLst>
                    <a:outerShdw blurRad="38100" dist="38100" dir="2700000" algn="tl">
                      <a:srgbClr val="C0C0C0"/>
                    </a:outerShdw>
                  </a:effectLst>
                  <a:latin typeface="宋体" pitchFamily="2" charset="-122"/>
                </a:rPr>
                <a:t>     </a:t>
              </a:r>
              <a:r>
                <a:rPr lang="zh-CN" altLang="zh-CN" sz="2400" b="1">
                  <a:effectLst>
                    <a:outerShdw blurRad="38100" dist="38100" dir="2700000" algn="tl">
                      <a:srgbClr val="C0C0C0"/>
                    </a:outerShdw>
                  </a:effectLst>
                  <a:latin typeface="宋体" pitchFamily="2" charset="-122"/>
                </a:rPr>
                <a:t>float</a:t>
              </a:r>
            </a:p>
          </p:txBody>
        </p:sp>
        <p:sp>
          <p:nvSpPr>
            <p:cNvPr id="99351" name="Text Box 23"/>
            <p:cNvSpPr txBox="1">
              <a:spLocks noChangeArrowheads="1"/>
            </p:cNvSpPr>
            <p:nvPr/>
          </p:nvSpPr>
          <p:spPr bwMode="auto">
            <a:xfrm>
              <a:off x="187" y="624"/>
              <a:ext cx="1081" cy="449"/>
            </a:xfrm>
            <a:prstGeom prst="rect">
              <a:avLst/>
            </a:prstGeom>
            <a:noFill/>
            <a:ln w="9525">
              <a:noFill/>
              <a:miter lim="800000"/>
              <a:headEnd/>
              <a:tailEnd/>
            </a:ln>
            <a:effectLst/>
          </p:spPr>
          <p:txBody>
            <a:bodyPr wrap="none">
              <a:spAutoFit/>
            </a:bodyPr>
            <a:lstStyle/>
            <a:p>
              <a:pPr algn="l">
                <a:lnSpc>
                  <a:spcPct val="90000"/>
                </a:lnSpc>
                <a:buClr>
                  <a:srgbClr val="CC99FF"/>
                </a:buClr>
                <a:buFont typeface="Monotype Sorts" pitchFamily="2" charset="2"/>
                <a:buNone/>
                <a:defRPr/>
              </a:pPr>
              <a:r>
                <a:rPr lang="zh-CN" altLang="en-US" sz="2400" b="1">
                  <a:effectLst>
                    <a:outerShdw blurRad="38100" dist="38100" dir="2700000" algn="tl">
                      <a:srgbClr val="C0C0C0"/>
                    </a:outerShdw>
                  </a:effectLst>
                </a:rPr>
                <a:t>双精度实型</a:t>
              </a:r>
            </a:p>
            <a:p>
              <a:pPr algn="l">
                <a:lnSpc>
                  <a:spcPct val="80000"/>
                </a:lnSpc>
                <a:buClr>
                  <a:srgbClr val="CC99FF"/>
                </a:buClr>
                <a:buFont typeface="Monotype Sorts" pitchFamily="2" charset="2"/>
                <a:buNone/>
                <a:defRPr/>
              </a:pPr>
              <a:r>
                <a:rPr lang="zh-CN" altLang="en-US" sz="2400" b="1">
                  <a:effectLst>
                    <a:outerShdw blurRad="38100" dist="38100" dir="2700000" algn="tl">
                      <a:srgbClr val="C0C0C0"/>
                    </a:outerShdw>
                  </a:effectLst>
                </a:rPr>
                <a:t>        double</a:t>
              </a:r>
            </a:p>
          </p:txBody>
        </p:sp>
        <p:sp>
          <p:nvSpPr>
            <p:cNvPr id="130062" name="AutoShape 24"/>
            <p:cNvSpPr>
              <a:spLocks/>
            </p:cNvSpPr>
            <p:nvPr/>
          </p:nvSpPr>
          <p:spPr bwMode="auto">
            <a:xfrm>
              <a:off x="0" y="113"/>
              <a:ext cx="192" cy="672"/>
            </a:xfrm>
            <a:prstGeom prst="leftBrace">
              <a:avLst>
                <a:gd name="adj1" fmla="val 21211"/>
                <a:gd name="adj2" fmla="val 50000"/>
              </a:avLst>
            </a:prstGeom>
            <a:noFill/>
            <a:ln w="38100">
              <a:solidFill>
                <a:schemeClr val="tx1"/>
              </a:solidFill>
              <a:round/>
              <a:headEnd/>
              <a:tailEnd/>
            </a:ln>
          </p:spPr>
          <p:txBody>
            <a:bodyPr wrap="none" anchor="ctr"/>
            <a:lstStyle/>
            <a:p>
              <a:endParaRPr lang="zh-CN" altLang="en-US"/>
            </a:p>
          </p:txBody>
        </p:sp>
      </p:grpSp>
    </p:spTree>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9331"/>
                                        </p:tgtEl>
                                        <p:attrNameLst>
                                          <p:attrName>style.visibility</p:attrName>
                                        </p:attrNameLst>
                                      </p:cBhvr>
                                      <p:to>
                                        <p:strVal val="visible"/>
                                      </p:to>
                                    </p:set>
                                    <p:animEffect transition="in" filter="wipe(left)">
                                      <p:cBhvr>
                                        <p:cTn id="7" dur="1000"/>
                                        <p:tgtEl>
                                          <p:spTgt spid="9933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99332">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6" presetClass="entr" presetSubtype="42" fill="hold" grpId="0" nodeType="clickEffect">
                                  <p:stCondLst>
                                    <p:cond delay="0"/>
                                  </p:stCondLst>
                                  <p:childTnLst>
                                    <p:set>
                                      <p:cBhvr>
                                        <p:cTn id="15" dur="1" fill="hold">
                                          <p:stCondLst>
                                            <p:cond delay="0"/>
                                          </p:stCondLst>
                                        </p:cTn>
                                        <p:tgtEl>
                                          <p:spTgt spid="99336"/>
                                        </p:tgtEl>
                                        <p:attrNameLst>
                                          <p:attrName>style.visibility</p:attrName>
                                        </p:attrNameLst>
                                      </p:cBhvr>
                                      <p:to>
                                        <p:strVal val="visible"/>
                                      </p:to>
                                    </p:set>
                                    <p:animEffect transition="in" filter="barn(outHorizontal)">
                                      <p:cBhvr>
                                        <p:cTn id="16" dur="500"/>
                                        <p:tgtEl>
                                          <p:spTgt spid="9933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left)">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17" presetClass="entr" presetSubtype="8"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 calcmode="lin" valueType="num">
                                      <p:cBhvr>
                                        <p:cTn id="26" dur="500" fill="hold"/>
                                        <p:tgtEl>
                                          <p:spTgt spid="4"/>
                                        </p:tgtEl>
                                        <p:attrNameLst>
                                          <p:attrName>ppt_x</p:attrName>
                                        </p:attrNameLst>
                                      </p:cBhvr>
                                      <p:tavLst>
                                        <p:tav tm="0">
                                          <p:val>
                                            <p:strVal val="#ppt_x-#ppt_w/2"/>
                                          </p:val>
                                        </p:tav>
                                        <p:tav tm="100000">
                                          <p:val>
                                            <p:strVal val="#ppt_x"/>
                                          </p:val>
                                        </p:tav>
                                      </p:tavLst>
                                    </p:anim>
                                    <p:anim calcmode="lin" valueType="num">
                                      <p:cBhvr>
                                        <p:cTn id="27" dur="500" fill="hold"/>
                                        <p:tgtEl>
                                          <p:spTgt spid="4"/>
                                        </p:tgtEl>
                                        <p:attrNameLst>
                                          <p:attrName>ppt_y</p:attrName>
                                        </p:attrNameLst>
                                      </p:cBhvr>
                                      <p:tavLst>
                                        <p:tav tm="0">
                                          <p:val>
                                            <p:strVal val="#ppt_y"/>
                                          </p:val>
                                        </p:tav>
                                        <p:tav tm="100000">
                                          <p:val>
                                            <p:strVal val="#ppt_y"/>
                                          </p:val>
                                        </p:tav>
                                      </p:tavLst>
                                    </p:anim>
                                    <p:anim calcmode="lin" valueType="num">
                                      <p:cBhvr>
                                        <p:cTn id="28" dur="500" fill="hold"/>
                                        <p:tgtEl>
                                          <p:spTgt spid="4"/>
                                        </p:tgtEl>
                                        <p:attrNameLst>
                                          <p:attrName>ppt_w</p:attrName>
                                        </p:attrNameLst>
                                      </p:cBhvr>
                                      <p:tavLst>
                                        <p:tav tm="0">
                                          <p:val>
                                            <p:fltVal val="0"/>
                                          </p:val>
                                        </p:tav>
                                        <p:tav tm="100000">
                                          <p:val>
                                            <p:strVal val="#ppt_w"/>
                                          </p:val>
                                        </p:tav>
                                      </p:tavLst>
                                    </p:anim>
                                    <p:anim calcmode="lin" valueType="num">
                                      <p:cBhvr>
                                        <p:cTn id="29" dur="5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99333">
                                            <p:txEl>
                                              <p:pRg st="0" end="0"/>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wipe(left)">
                                      <p:cBhvr>
                                        <p:cTn id="38" dur="500"/>
                                        <p:tgtEl>
                                          <p:spTgt spid="2"/>
                                        </p:tgtEl>
                                      </p:cBhvr>
                                    </p:animEffect>
                                  </p:childTnLst>
                                </p:cTn>
                              </p:par>
                            </p:childTnLst>
                          </p:cTn>
                        </p:par>
                      </p:childTnLst>
                    </p:cTn>
                  </p:par>
                  <p:par>
                    <p:cTn id="39" fill="hold">
                      <p:stCondLst>
                        <p:cond delay="indefinite"/>
                      </p:stCondLst>
                      <p:childTnLst>
                        <p:par>
                          <p:cTn id="40" fill="hold">
                            <p:stCondLst>
                              <p:cond delay="0"/>
                            </p:stCondLst>
                            <p:childTnLst>
                              <p:par>
                                <p:cTn id="41" presetID="18" presetClass="entr" presetSubtype="3" fill="hold" grpId="0" nodeType="clickEffect">
                                  <p:stCondLst>
                                    <p:cond delay="0"/>
                                  </p:stCondLst>
                                  <p:childTnLst>
                                    <p:set>
                                      <p:cBhvr>
                                        <p:cTn id="42" dur="1" fill="hold">
                                          <p:stCondLst>
                                            <p:cond delay="0"/>
                                          </p:stCondLst>
                                        </p:cTn>
                                        <p:tgtEl>
                                          <p:spTgt spid="99334"/>
                                        </p:tgtEl>
                                        <p:attrNameLst>
                                          <p:attrName>style.visibility</p:attrName>
                                        </p:attrNameLst>
                                      </p:cBhvr>
                                      <p:to>
                                        <p:strVal val="visible"/>
                                      </p:to>
                                    </p:set>
                                    <p:animEffect transition="in" filter="strips(upRight)">
                                      <p:cBhvr>
                                        <p:cTn id="43" dur="500"/>
                                        <p:tgtEl>
                                          <p:spTgt spid="99334"/>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499"/>
                                          </p:stCondLst>
                                        </p:cTn>
                                        <p:tgtEl>
                                          <p:spTgt spid="9933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1" grpId="0" autoUpdateAnimBg="0"/>
      <p:bldP spid="99332" grpId="0" build="p" autoUpdateAnimBg="0"/>
      <p:bldP spid="99333" grpId="0" build="p" autoUpdateAnimBg="0"/>
      <p:bldP spid="99334" grpId="0" autoUpdateAnimBg="0"/>
      <p:bldP spid="99335" grpId="0" build="p" autoUpdateAnimBg="0"/>
      <p:bldP spid="9933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bwMode="auto">
          <a:xfrm>
            <a:off x="0" y="404813"/>
            <a:ext cx="9144000" cy="739775"/>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defRPr/>
            </a:pPr>
            <a:r>
              <a:rPr lang="zh-CN" altLang="zh-CN" smtClean="0">
                <a:solidFill>
                  <a:schemeClr val="tx2"/>
                </a:solidFill>
              </a:rPr>
              <a:t>  </a:t>
            </a:r>
            <a:r>
              <a:rPr lang="zh-CN" altLang="zh-CN" sz="3600" smtClean="0">
                <a:solidFill>
                  <a:schemeClr val="tx2"/>
                </a:solidFill>
              </a:rPr>
              <a:t>3.8 </a:t>
            </a:r>
            <a:r>
              <a:rPr lang="zh-CN" sz="3600" smtClean="0">
                <a:solidFill>
                  <a:schemeClr val="tx2"/>
                </a:solidFill>
              </a:rPr>
              <a:t>算术运算符和算术表达式</a:t>
            </a:r>
          </a:p>
        </p:txBody>
      </p:sp>
      <p:sp>
        <p:nvSpPr>
          <p:cNvPr id="146435" name="Rectangle 3"/>
          <p:cNvSpPr>
            <a:spLocks noChangeArrowheads="1"/>
          </p:cNvSpPr>
          <p:nvPr/>
        </p:nvSpPr>
        <p:spPr bwMode="auto">
          <a:xfrm>
            <a:off x="323850" y="1125538"/>
            <a:ext cx="8497888" cy="3671887"/>
          </a:xfrm>
          <a:prstGeom prst="rect">
            <a:avLst/>
          </a:prstGeom>
          <a:noFill/>
          <a:ln w="9525">
            <a:noFill/>
            <a:miter lim="800000"/>
            <a:headEnd/>
            <a:tailEnd/>
          </a:ln>
        </p:spPr>
        <p:txBody>
          <a:bodyPr/>
          <a:lstStyle/>
          <a:p>
            <a:pPr marL="838200" indent="-838200" algn="l" defTabSz="762000" eaLnBrk="0" hangingPunct="0">
              <a:spcBef>
                <a:spcPct val="20000"/>
              </a:spcBef>
            </a:pPr>
            <a:r>
              <a:rPr lang="zh-CN" altLang="zh-CN" sz="3200" b="1" dirty="0">
                <a:solidFill>
                  <a:srgbClr val="000099"/>
                </a:solidFill>
                <a:latin typeface="楷体_GB2312" pitchFamily="49" charset="-122"/>
                <a:ea typeface="楷体_GB2312" pitchFamily="49" charset="-122"/>
              </a:rPr>
              <a:t>(4)</a:t>
            </a:r>
            <a:r>
              <a:rPr lang="zh-CN" altLang="zh-CN" sz="4400" b="1" dirty="0">
                <a:solidFill>
                  <a:srgbClr val="4D4D4D"/>
                </a:solidFill>
              </a:rPr>
              <a:t> </a:t>
            </a:r>
            <a:r>
              <a:rPr lang="zh-CN" sz="3200" b="1" dirty="0">
                <a:solidFill>
                  <a:srgbClr val="000099"/>
                </a:solidFill>
                <a:latin typeface="楷体_GB2312" pitchFamily="49" charset="-122"/>
                <a:ea typeface="楷体_GB2312" pitchFamily="49" charset="-122"/>
              </a:rPr>
              <a:t>自增、自减运算符</a:t>
            </a:r>
          </a:p>
          <a:p>
            <a:pPr marL="838200" indent="-838200" algn="l" defTabSz="762000" eaLnBrk="0" hangingPunct="0">
              <a:spcBef>
                <a:spcPct val="20000"/>
              </a:spcBef>
            </a:pPr>
            <a:r>
              <a:rPr lang="zh-CN" altLang="zh-CN" sz="2800" dirty="0">
                <a:solidFill>
                  <a:srgbClr val="663300"/>
                </a:solidFill>
                <a:latin typeface="楷体_GB2312" pitchFamily="49" charset="-122"/>
                <a:ea typeface="楷体_GB2312" pitchFamily="49" charset="-122"/>
              </a:rPr>
              <a:t>  </a:t>
            </a:r>
            <a:r>
              <a:rPr lang="zh-CN" sz="2800" dirty="0">
                <a:solidFill>
                  <a:srgbClr val="663300"/>
                </a:solidFill>
              </a:rPr>
              <a:t>作用是使变量的值增１或减１</a:t>
            </a:r>
          </a:p>
          <a:p>
            <a:pPr marL="838200" indent="-838200" algn="l" defTabSz="762000" eaLnBrk="0" hangingPunct="0">
              <a:spcBef>
                <a:spcPct val="20000"/>
              </a:spcBef>
            </a:pPr>
            <a:r>
              <a:rPr lang="zh-CN" sz="3200" b="1" dirty="0">
                <a:solidFill>
                  <a:srgbClr val="CC0000"/>
                </a:solidFill>
                <a:latin typeface="楷体_GB2312" pitchFamily="49" charset="-122"/>
                <a:ea typeface="楷体_GB2312" pitchFamily="49" charset="-122"/>
              </a:rPr>
              <a:t>如</a:t>
            </a:r>
            <a:r>
              <a:rPr lang="zh-CN" sz="2800" dirty="0">
                <a:solidFill>
                  <a:srgbClr val="663300"/>
                </a:solidFill>
                <a:latin typeface="楷体_GB2312" pitchFamily="49" charset="-122"/>
                <a:ea typeface="楷体_GB2312" pitchFamily="49" charset="-122"/>
              </a:rPr>
              <a:t>： </a:t>
            </a:r>
          </a:p>
          <a:p>
            <a:pPr marL="838200" indent="-838200" algn="l" defTabSz="762000" eaLnBrk="0" hangingPunct="0">
              <a:spcBef>
                <a:spcPct val="20000"/>
              </a:spcBef>
              <a:buFontTx/>
              <a:buChar char="•"/>
            </a:pPr>
            <a:r>
              <a:rPr lang="zh-CN" sz="2800" dirty="0">
                <a:latin typeface="楷体_GB2312" pitchFamily="49" charset="-122"/>
                <a:ea typeface="楷体_GB2312" pitchFamily="49" charset="-122"/>
              </a:rPr>
              <a:t>＋＋ｉ，－－ｉ（在使用ｉ之前，先使ｉ的值加  </a:t>
            </a:r>
          </a:p>
          <a:p>
            <a:pPr marL="838200" indent="-838200" algn="l" defTabSz="762000" eaLnBrk="0" hangingPunct="0">
              <a:spcBef>
                <a:spcPct val="20000"/>
              </a:spcBef>
            </a:pPr>
            <a:r>
              <a:rPr lang="zh-CN" sz="2800" dirty="0">
                <a:latin typeface="楷体_GB2312" pitchFamily="49" charset="-122"/>
                <a:ea typeface="楷体_GB2312" pitchFamily="49" charset="-122"/>
              </a:rPr>
              <a:t>          （减）１）</a:t>
            </a:r>
          </a:p>
          <a:p>
            <a:pPr marL="838200" indent="-838200" algn="l" defTabSz="762000" eaLnBrk="0" hangingPunct="0">
              <a:spcBef>
                <a:spcPct val="20000"/>
              </a:spcBef>
              <a:buFontTx/>
              <a:buChar char="•"/>
            </a:pPr>
            <a:r>
              <a:rPr lang="zh-CN" sz="2800" dirty="0">
                <a:latin typeface="楷体_GB2312" pitchFamily="49" charset="-122"/>
                <a:ea typeface="楷体_GB2312" pitchFamily="49" charset="-122"/>
              </a:rPr>
              <a:t>ｉ＋＋，ｉ－－（在使用ｉ之后，使ｉ的值加（</a:t>
            </a:r>
          </a:p>
          <a:p>
            <a:pPr marL="838200" indent="-838200" algn="l" defTabSz="762000" eaLnBrk="0" hangingPunct="0">
              <a:spcBef>
                <a:spcPct val="20000"/>
              </a:spcBef>
            </a:pPr>
            <a:r>
              <a:rPr lang="zh-CN" sz="2800" dirty="0">
                <a:latin typeface="楷体_GB2312" pitchFamily="49" charset="-122"/>
                <a:ea typeface="楷体_GB2312" pitchFamily="49" charset="-122"/>
              </a:rPr>
              <a:t>        减）１）</a:t>
            </a:r>
          </a:p>
          <a:p>
            <a:pPr marL="838200" indent="-838200" algn="l" defTabSz="762000" eaLnBrk="0" hangingPunct="0">
              <a:spcBef>
                <a:spcPct val="20000"/>
              </a:spcBef>
            </a:pPr>
            <a:r>
              <a:rPr lang="zh-CN" sz="2800" dirty="0">
                <a:solidFill>
                  <a:srgbClr val="663300"/>
                </a:solidFill>
                <a:latin typeface="楷体_GB2312" pitchFamily="49" charset="-122"/>
                <a:ea typeface="楷体_GB2312" pitchFamily="49" charset="-122"/>
              </a:rPr>
              <a:t>    </a:t>
            </a:r>
          </a:p>
        </p:txBody>
      </p:sp>
    </p:spTree>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6435"/>
                                        </p:tgtEl>
                                        <p:attrNameLst>
                                          <p:attrName>style.visibility</p:attrName>
                                        </p:attrNameLst>
                                      </p:cBhvr>
                                      <p:to>
                                        <p:strVal val="visible"/>
                                      </p:to>
                                    </p:set>
                                    <p:animEffect transition="in" filter="wipe(left)">
                                      <p:cBhvr>
                                        <p:cTn id="7" dur="1000"/>
                                        <p:tgtEl>
                                          <p:spTgt spid="1464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5"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bwMode="auto">
          <a:xfrm>
            <a:off x="0" y="404813"/>
            <a:ext cx="9144000" cy="739775"/>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defRPr/>
            </a:pPr>
            <a:r>
              <a:rPr lang="zh-CN" altLang="zh-CN" smtClean="0">
                <a:solidFill>
                  <a:schemeClr val="tx2"/>
                </a:solidFill>
              </a:rPr>
              <a:t>  </a:t>
            </a:r>
            <a:r>
              <a:rPr lang="zh-CN" altLang="zh-CN" sz="3600" smtClean="0">
                <a:solidFill>
                  <a:schemeClr val="tx2"/>
                </a:solidFill>
              </a:rPr>
              <a:t>3.8 </a:t>
            </a:r>
            <a:r>
              <a:rPr lang="zh-CN" sz="3600" smtClean="0">
                <a:solidFill>
                  <a:schemeClr val="tx2"/>
                </a:solidFill>
              </a:rPr>
              <a:t>算术运算符和算术表达式</a:t>
            </a:r>
          </a:p>
        </p:txBody>
      </p:sp>
      <p:sp>
        <p:nvSpPr>
          <p:cNvPr id="147459" name="Rectangle 3"/>
          <p:cNvSpPr>
            <a:spLocks noChangeArrowheads="1"/>
          </p:cNvSpPr>
          <p:nvPr/>
        </p:nvSpPr>
        <p:spPr bwMode="auto">
          <a:xfrm>
            <a:off x="323850" y="1125538"/>
            <a:ext cx="8497888" cy="3671887"/>
          </a:xfrm>
          <a:prstGeom prst="rect">
            <a:avLst/>
          </a:prstGeom>
          <a:noFill/>
          <a:ln w="9525">
            <a:noFill/>
            <a:miter lim="800000"/>
            <a:headEnd/>
            <a:tailEnd/>
          </a:ln>
        </p:spPr>
        <p:txBody>
          <a:bodyPr/>
          <a:lstStyle/>
          <a:p>
            <a:pPr marL="838200" indent="-838200" algn="l" defTabSz="762000" eaLnBrk="0" hangingPunct="0">
              <a:spcBef>
                <a:spcPct val="20000"/>
              </a:spcBef>
            </a:pPr>
            <a:r>
              <a:rPr lang="zh-CN" altLang="zh-CN" sz="3200" b="1">
                <a:latin typeface="宋体" pitchFamily="2" charset="-122"/>
              </a:rPr>
              <a:t>i++</a:t>
            </a:r>
            <a:r>
              <a:rPr lang="zh-CN" sz="3200" b="1">
                <a:latin typeface="宋体" pitchFamily="2" charset="-122"/>
              </a:rPr>
              <a:t>与</a:t>
            </a:r>
            <a:r>
              <a:rPr lang="zh-CN" altLang="zh-CN" sz="3200" b="1">
                <a:latin typeface="宋体" pitchFamily="2" charset="-122"/>
              </a:rPr>
              <a:t>++i</a:t>
            </a:r>
            <a:r>
              <a:rPr lang="zh-CN" sz="3200" b="1">
                <a:latin typeface="宋体" pitchFamily="2" charset="-122"/>
              </a:rPr>
              <a:t>的区别：</a:t>
            </a:r>
          </a:p>
          <a:p>
            <a:pPr marL="838200" indent="-838200" algn="l" defTabSz="762000" eaLnBrk="0" hangingPunct="0">
              <a:spcBef>
                <a:spcPct val="20000"/>
              </a:spcBef>
            </a:pPr>
            <a:r>
              <a:rPr lang="zh-CN" altLang="zh-CN" sz="2800">
                <a:solidFill>
                  <a:srgbClr val="000099"/>
                </a:solidFill>
                <a:latin typeface="楷体_GB2312" pitchFamily="49" charset="-122"/>
                <a:ea typeface="楷体_GB2312" pitchFamily="49" charset="-122"/>
              </a:rPr>
              <a:t>  </a:t>
            </a:r>
            <a:r>
              <a:rPr lang="zh-CN" sz="2800">
                <a:solidFill>
                  <a:srgbClr val="663300"/>
                </a:solidFill>
                <a:latin typeface="楷体_GB2312" pitchFamily="49" charset="-122"/>
                <a:ea typeface="楷体_GB2312" pitchFamily="49" charset="-122"/>
              </a:rPr>
              <a:t>＋＋ｉ是先执行ｉ＝ｉ＋１后，再使用ｉ的值；</a:t>
            </a:r>
          </a:p>
          <a:p>
            <a:pPr marL="838200" indent="-838200" algn="l" defTabSz="762000" eaLnBrk="0" hangingPunct="0">
              <a:spcBef>
                <a:spcPct val="20000"/>
              </a:spcBef>
            </a:pPr>
            <a:r>
              <a:rPr lang="zh-CN" altLang="zh-CN" sz="2800">
                <a:solidFill>
                  <a:srgbClr val="663300"/>
                </a:solidFill>
                <a:latin typeface="楷体_GB2312" pitchFamily="49" charset="-122"/>
                <a:ea typeface="楷体_GB2312" pitchFamily="49" charset="-122"/>
              </a:rPr>
              <a:t>  </a:t>
            </a:r>
            <a:r>
              <a:rPr lang="zh-CN" sz="2800">
                <a:solidFill>
                  <a:srgbClr val="663300"/>
                </a:solidFill>
                <a:latin typeface="楷体_GB2312" pitchFamily="49" charset="-122"/>
                <a:ea typeface="楷体_GB2312" pitchFamily="49" charset="-122"/>
              </a:rPr>
              <a:t>ｉ＋＋是先使用ｉ的值后，再执行ｉ＝ｉ＋１。</a:t>
            </a:r>
          </a:p>
          <a:p>
            <a:pPr marL="838200" indent="-838200" algn="l" defTabSz="762000" eaLnBrk="0" hangingPunct="0">
              <a:spcBef>
                <a:spcPct val="20000"/>
              </a:spcBef>
            </a:pPr>
            <a:r>
              <a:rPr lang="zh-CN" sz="3200" b="1">
                <a:solidFill>
                  <a:srgbClr val="CC0000"/>
                </a:solidFill>
                <a:latin typeface="宋体" pitchFamily="2" charset="-122"/>
              </a:rPr>
              <a:t>例如：</a:t>
            </a:r>
          </a:p>
          <a:p>
            <a:pPr marL="838200" indent="-838200" algn="l" defTabSz="762000" eaLnBrk="0" hangingPunct="0">
              <a:spcBef>
                <a:spcPct val="20000"/>
              </a:spcBef>
            </a:pPr>
            <a:r>
              <a:rPr lang="zh-CN" altLang="zh-CN" sz="2800">
                <a:solidFill>
                  <a:srgbClr val="000099"/>
                </a:solidFill>
                <a:latin typeface="楷体_GB2312" pitchFamily="49" charset="-122"/>
                <a:ea typeface="楷体_GB2312" pitchFamily="49" charset="-122"/>
              </a:rPr>
              <a:t>  ①</a:t>
            </a:r>
            <a:r>
              <a:rPr lang="zh-CN" sz="2800">
                <a:solidFill>
                  <a:srgbClr val="000099"/>
                </a:solidFill>
                <a:latin typeface="楷体_GB2312" pitchFamily="49" charset="-122"/>
                <a:ea typeface="楷体_GB2312" pitchFamily="49" charset="-122"/>
              </a:rPr>
              <a:t>ｊ＝＋＋ｉ；　　　</a:t>
            </a:r>
          </a:p>
          <a:p>
            <a:pPr marL="838200" indent="-838200" algn="l" defTabSz="762000" eaLnBrk="0" hangingPunct="0">
              <a:spcBef>
                <a:spcPct val="20000"/>
              </a:spcBef>
            </a:pPr>
            <a:r>
              <a:rPr lang="zh-CN" altLang="zh-CN" sz="2800">
                <a:solidFill>
                  <a:srgbClr val="000099"/>
                </a:solidFill>
                <a:latin typeface="楷体_GB2312" pitchFamily="49" charset="-122"/>
                <a:ea typeface="楷体_GB2312" pitchFamily="49" charset="-122"/>
              </a:rPr>
              <a:t>    i</a:t>
            </a:r>
            <a:r>
              <a:rPr lang="zh-CN" sz="2800">
                <a:solidFill>
                  <a:srgbClr val="000099"/>
                </a:solidFill>
                <a:latin typeface="楷体_GB2312" pitchFamily="49" charset="-122"/>
                <a:ea typeface="楷体_GB2312" pitchFamily="49" charset="-122"/>
              </a:rPr>
              <a:t>的值先变成</a:t>
            </a:r>
            <a:r>
              <a:rPr lang="zh-CN" altLang="zh-CN" sz="2800">
                <a:solidFill>
                  <a:srgbClr val="000099"/>
                </a:solidFill>
                <a:latin typeface="楷体_GB2312" pitchFamily="49" charset="-122"/>
                <a:ea typeface="楷体_GB2312" pitchFamily="49" charset="-122"/>
              </a:rPr>
              <a:t>4, </a:t>
            </a:r>
            <a:r>
              <a:rPr lang="zh-CN" sz="2800">
                <a:solidFill>
                  <a:srgbClr val="000099"/>
                </a:solidFill>
                <a:latin typeface="楷体_GB2312" pitchFamily="49" charset="-122"/>
                <a:ea typeface="楷体_GB2312" pitchFamily="49" charset="-122"/>
              </a:rPr>
              <a:t>再赋给ｊ</a:t>
            </a:r>
            <a:r>
              <a:rPr lang="zh-CN" altLang="zh-CN" sz="2800">
                <a:solidFill>
                  <a:srgbClr val="000099"/>
                </a:solidFill>
                <a:latin typeface="楷体_GB2312" pitchFamily="49" charset="-122"/>
                <a:ea typeface="楷体_GB2312" pitchFamily="49" charset="-122"/>
              </a:rPr>
              <a:t>,j</a:t>
            </a:r>
            <a:r>
              <a:rPr lang="zh-CN" sz="2800">
                <a:solidFill>
                  <a:srgbClr val="000099"/>
                </a:solidFill>
                <a:latin typeface="楷体_GB2312" pitchFamily="49" charset="-122"/>
                <a:ea typeface="楷体_GB2312" pitchFamily="49" charset="-122"/>
              </a:rPr>
              <a:t>的值均为４</a:t>
            </a:r>
          </a:p>
          <a:p>
            <a:pPr marL="838200" indent="-838200" algn="l" defTabSz="762000" eaLnBrk="0" hangingPunct="0">
              <a:spcBef>
                <a:spcPct val="20000"/>
              </a:spcBef>
            </a:pPr>
            <a:r>
              <a:rPr lang="zh-CN" altLang="zh-CN" sz="2800">
                <a:solidFill>
                  <a:srgbClr val="000099"/>
                </a:solidFill>
                <a:latin typeface="楷体_GB2312" pitchFamily="49" charset="-122"/>
                <a:ea typeface="楷体_GB2312" pitchFamily="49" charset="-122"/>
              </a:rPr>
              <a:t>  ②</a:t>
            </a:r>
            <a:r>
              <a:rPr lang="zh-CN" sz="2800">
                <a:solidFill>
                  <a:srgbClr val="000099"/>
                </a:solidFill>
                <a:latin typeface="楷体_GB2312" pitchFamily="49" charset="-122"/>
                <a:ea typeface="楷体_GB2312" pitchFamily="49" charset="-122"/>
              </a:rPr>
              <a:t>ｊ＝ｉ＋＋；    </a:t>
            </a:r>
          </a:p>
          <a:p>
            <a:pPr marL="838200" indent="-838200" algn="l" defTabSz="762000" eaLnBrk="0" hangingPunct="0">
              <a:spcBef>
                <a:spcPct val="20000"/>
              </a:spcBef>
            </a:pPr>
            <a:r>
              <a:rPr lang="zh-CN" altLang="zh-CN" sz="2800">
                <a:solidFill>
                  <a:srgbClr val="000099"/>
                </a:solidFill>
                <a:latin typeface="楷体_GB2312" pitchFamily="49" charset="-122"/>
                <a:ea typeface="楷体_GB2312" pitchFamily="49" charset="-122"/>
              </a:rPr>
              <a:t>    </a:t>
            </a:r>
            <a:r>
              <a:rPr lang="zh-CN" sz="2800">
                <a:solidFill>
                  <a:srgbClr val="000099"/>
                </a:solidFill>
                <a:latin typeface="楷体_GB2312" pitchFamily="49" charset="-122"/>
                <a:ea typeface="楷体_GB2312" pitchFamily="49" charset="-122"/>
              </a:rPr>
              <a:t>先将 </a:t>
            </a:r>
            <a:r>
              <a:rPr lang="zh-CN" altLang="zh-CN" sz="2800">
                <a:solidFill>
                  <a:srgbClr val="000099"/>
                </a:solidFill>
                <a:latin typeface="楷体_GB2312" pitchFamily="49" charset="-122"/>
                <a:ea typeface="楷体_GB2312" pitchFamily="49" charset="-122"/>
              </a:rPr>
              <a:t>i</a:t>
            </a:r>
            <a:r>
              <a:rPr lang="zh-CN" sz="2800">
                <a:solidFill>
                  <a:srgbClr val="000099"/>
                </a:solidFill>
                <a:latin typeface="楷体_GB2312" pitchFamily="49" charset="-122"/>
                <a:ea typeface="楷体_GB2312" pitchFamily="49" charset="-122"/>
              </a:rPr>
              <a:t>的值</a:t>
            </a:r>
            <a:r>
              <a:rPr lang="zh-CN" altLang="zh-CN" sz="2800">
                <a:solidFill>
                  <a:srgbClr val="000099"/>
                </a:solidFill>
                <a:latin typeface="楷体_GB2312" pitchFamily="49" charset="-122"/>
                <a:ea typeface="楷体_GB2312" pitchFamily="49" charset="-122"/>
              </a:rPr>
              <a:t>3</a:t>
            </a:r>
            <a:r>
              <a:rPr lang="zh-CN" sz="2800">
                <a:solidFill>
                  <a:srgbClr val="000099"/>
                </a:solidFill>
                <a:latin typeface="楷体_GB2312" pitchFamily="49" charset="-122"/>
                <a:ea typeface="楷体_GB2312" pitchFamily="49" charset="-122"/>
              </a:rPr>
              <a:t>赋给ｊ</a:t>
            </a:r>
            <a:r>
              <a:rPr lang="zh-CN" altLang="zh-CN" sz="2800">
                <a:solidFill>
                  <a:srgbClr val="000099"/>
                </a:solidFill>
                <a:latin typeface="楷体_GB2312" pitchFamily="49" charset="-122"/>
                <a:ea typeface="楷体_GB2312" pitchFamily="49" charset="-122"/>
              </a:rPr>
              <a:t>,</a:t>
            </a:r>
            <a:r>
              <a:rPr lang="zh-CN" sz="2800">
                <a:solidFill>
                  <a:srgbClr val="000099"/>
                </a:solidFill>
                <a:latin typeface="楷体_GB2312" pitchFamily="49" charset="-122"/>
                <a:ea typeface="楷体_GB2312" pitchFamily="49" charset="-122"/>
              </a:rPr>
              <a:t>ｊ的值为３，然后ｉ变为４</a:t>
            </a:r>
          </a:p>
        </p:txBody>
      </p:sp>
    </p:spTree>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7459"/>
                                        </p:tgtEl>
                                        <p:attrNameLst>
                                          <p:attrName>style.visibility</p:attrName>
                                        </p:attrNameLst>
                                      </p:cBhvr>
                                      <p:to>
                                        <p:strVal val="visible"/>
                                      </p:to>
                                    </p:set>
                                    <p:animEffect transition="in" filter="wipe(left)">
                                      <p:cBhvr>
                                        <p:cTn id="7" dur="1000"/>
                                        <p:tgtEl>
                                          <p:spTgt spid="1474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bwMode="auto">
          <a:xfrm>
            <a:off x="0" y="404813"/>
            <a:ext cx="9144000" cy="739775"/>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defRPr/>
            </a:pPr>
            <a:r>
              <a:rPr lang="zh-CN" altLang="zh-CN" smtClean="0">
                <a:solidFill>
                  <a:schemeClr val="tx2"/>
                </a:solidFill>
              </a:rPr>
              <a:t>  </a:t>
            </a:r>
            <a:r>
              <a:rPr lang="zh-CN" altLang="zh-CN" sz="3600" smtClean="0">
                <a:solidFill>
                  <a:schemeClr val="tx2"/>
                </a:solidFill>
              </a:rPr>
              <a:t>3.8 </a:t>
            </a:r>
            <a:r>
              <a:rPr lang="zh-CN" sz="3600" smtClean="0">
                <a:solidFill>
                  <a:schemeClr val="tx2"/>
                </a:solidFill>
              </a:rPr>
              <a:t>算术运算符和算术表达式</a:t>
            </a:r>
          </a:p>
        </p:txBody>
      </p:sp>
      <p:sp>
        <p:nvSpPr>
          <p:cNvPr id="150531" name="Rectangle 3"/>
          <p:cNvSpPr>
            <a:spLocks noChangeArrowheads="1"/>
          </p:cNvSpPr>
          <p:nvPr/>
        </p:nvSpPr>
        <p:spPr bwMode="auto">
          <a:xfrm>
            <a:off x="323850" y="1125538"/>
            <a:ext cx="8497888" cy="3671887"/>
          </a:xfrm>
          <a:prstGeom prst="rect">
            <a:avLst/>
          </a:prstGeom>
          <a:noFill/>
          <a:ln w="9525">
            <a:noFill/>
            <a:miter lim="800000"/>
            <a:headEnd/>
            <a:tailEnd/>
          </a:ln>
        </p:spPr>
        <p:txBody>
          <a:bodyPr/>
          <a:lstStyle/>
          <a:p>
            <a:pPr marL="838200" indent="-838200" algn="l" defTabSz="762000" eaLnBrk="0" hangingPunct="0">
              <a:spcBef>
                <a:spcPct val="20000"/>
              </a:spcBef>
            </a:pPr>
            <a:r>
              <a:rPr lang="zh-CN" altLang="zh-CN" sz="2800">
                <a:solidFill>
                  <a:srgbClr val="4D4D4D"/>
                </a:solidFill>
              </a:rPr>
              <a:t>②</a:t>
            </a:r>
            <a:r>
              <a:rPr lang="zh-CN" sz="2800">
                <a:latin typeface="宋体" pitchFamily="2" charset="-122"/>
              </a:rPr>
              <a:t>Ｃ语言中有的运算符为一个字符，有的运算符由</a:t>
            </a:r>
          </a:p>
          <a:p>
            <a:pPr marL="838200" indent="-838200" algn="l" defTabSz="762000" eaLnBrk="0" hangingPunct="0">
              <a:spcBef>
                <a:spcPct val="20000"/>
              </a:spcBef>
            </a:pPr>
            <a:r>
              <a:rPr lang="zh-CN" sz="2800">
                <a:latin typeface="宋体" pitchFamily="2" charset="-122"/>
              </a:rPr>
              <a:t>两个字符组成 ，为避免误解，最好采取大家都能理</a:t>
            </a:r>
          </a:p>
          <a:p>
            <a:pPr marL="838200" indent="-838200" algn="l" defTabSz="762000" eaLnBrk="0" hangingPunct="0">
              <a:spcBef>
                <a:spcPct val="20000"/>
              </a:spcBef>
            </a:pPr>
            <a:r>
              <a:rPr lang="zh-CN" sz="2800">
                <a:latin typeface="宋体" pitchFamily="2" charset="-122"/>
              </a:rPr>
              <a:t>解的写法。</a:t>
            </a:r>
          </a:p>
          <a:p>
            <a:pPr marL="838200" indent="-838200" algn="l" defTabSz="762000" eaLnBrk="0" hangingPunct="0">
              <a:spcBef>
                <a:spcPct val="20000"/>
              </a:spcBef>
            </a:pPr>
            <a:r>
              <a:rPr lang="zh-CN" altLang="zh-CN" sz="3600">
                <a:solidFill>
                  <a:srgbClr val="CC0000"/>
                </a:solidFill>
                <a:latin typeface="楷体_GB2312" pitchFamily="49" charset="-122"/>
                <a:ea typeface="楷体_GB2312" pitchFamily="49" charset="-122"/>
              </a:rPr>
              <a:t>   </a:t>
            </a:r>
            <a:r>
              <a:rPr lang="zh-CN" sz="3600">
                <a:solidFill>
                  <a:srgbClr val="CC0000"/>
                </a:solidFill>
                <a:latin typeface="楷体_GB2312" pitchFamily="49" charset="-122"/>
                <a:ea typeface="楷体_GB2312" pitchFamily="49" charset="-122"/>
              </a:rPr>
              <a:t>例如</a:t>
            </a:r>
            <a:r>
              <a:rPr lang="zh-CN" sz="2800">
                <a:latin typeface="宋体" pitchFamily="2" charset="-122"/>
              </a:rPr>
              <a:t>：</a:t>
            </a:r>
            <a:r>
              <a:rPr lang="zh-CN" sz="2800">
                <a:solidFill>
                  <a:srgbClr val="000099"/>
                </a:solidFill>
                <a:latin typeface="楷体_GB2312" pitchFamily="49" charset="-122"/>
                <a:ea typeface="楷体_GB2312" pitchFamily="49" charset="-122"/>
              </a:rPr>
              <a:t>不要写成</a:t>
            </a:r>
            <a:r>
              <a:rPr lang="zh-CN" altLang="zh-CN" sz="2800">
                <a:solidFill>
                  <a:srgbClr val="000099"/>
                </a:solidFill>
                <a:latin typeface="楷体_GB2312" pitchFamily="49" charset="-122"/>
                <a:ea typeface="楷体_GB2312" pitchFamily="49" charset="-122"/>
              </a:rPr>
              <a:t>i+++j</a:t>
            </a:r>
            <a:r>
              <a:rPr lang="zh-CN" sz="2800">
                <a:solidFill>
                  <a:srgbClr val="000099"/>
                </a:solidFill>
                <a:latin typeface="楷体_GB2312" pitchFamily="49" charset="-122"/>
                <a:ea typeface="楷体_GB2312" pitchFamily="49" charset="-122"/>
              </a:rPr>
              <a:t>的形式，而应写成</a:t>
            </a:r>
          </a:p>
          <a:p>
            <a:pPr marL="838200" indent="-838200" algn="l" defTabSz="762000" eaLnBrk="0" hangingPunct="0">
              <a:spcBef>
                <a:spcPct val="20000"/>
              </a:spcBef>
            </a:pPr>
            <a:r>
              <a:rPr lang="zh-CN" altLang="zh-CN" sz="2800">
                <a:solidFill>
                  <a:srgbClr val="000099"/>
                </a:solidFill>
                <a:latin typeface="楷体_GB2312" pitchFamily="49" charset="-122"/>
                <a:ea typeface="楷体_GB2312" pitchFamily="49" charset="-122"/>
              </a:rPr>
              <a:t>  (i++)+j</a:t>
            </a:r>
            <a:r>
              <a:rPr lang="zh-CN" sz="2800">
                <a:solidFill>
                  <a:srgbClr val="000099"/>
                </a:solidFill>
                <a:latin typeface="楷体_GB2312" pitchFamily="49" charset="-122"/>
                <a:ea typeface="楷体_GB2312" pitchFamily="49" charset="-122"/>
              </a:rPr>
              <a:t>的形式 </a:t>
            </a:r>
          </a:p>
          <a:p>
            <a:pPr marL="838200" indent="-838200" algn="l" defTabSz="762000" eaLnBrk="0" hangingPunct="0">
              <a:spcBef>
                <a:spcPct val="20000"/>
              </a:spcBef>
            </a:pPr>
            <a:r>
              <a:rPr lang="zh-CN" altLang="zh-CN" sz="2800">
                <a:solidFill>
                  <a:srgbClr val="663300"/>
                </a:solidFill>
                <a:latin typeface="楷体_GB2312" pitchFamily="49" charset="-122"/>
                <a:ea typeface="楷体_GB2312" pitchFamily="49" charset="-122"/>
              </a:rPr>
              <a:t>    </a:t>
            </a:r>
          </a:p>
        </p:txBody>
      </p:sp>
    </p:spTree>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0531"/>
                                        </p:tgtEl>
                                        <p:attrNameLst>
                                          <p:attrName>style.visibility</p:attrName>
                                        </p:attrNameLst>
                                      </p:cBhvr>
                                      <p:to>
                                        <p:strVal val="visible"/>
                                      </p:to>
                                    </p:set>
                                    <p:animEffect transition="in" filter="wipe(left)">
                                      <p:cBhvr>
                                        <p:cTn id="7" dur="1000"/>
                                        <p:tgtEl>
                                          <p:spTgt spid="1505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1"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bwMode="auto">
          <a:xfrm>
            <a:off x="0" y="404813"/>
            <a:ext cx="9144000" cy="739775"/>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defRPr/>
            </a:pPr>
            <a:r>
              <a:rPr lang="zh-CN" altLang="zh-CN" sz="3600" smtClean="0"/>
              <a:t> </a:t>
            </a:r>
            <a:r>
              <a:rPr lang="zh-CN" altLang="zh-CN" sz="3600" smtClean="0">
                <a:solidFill>
                  <a:schemeClr val="tx2"/>
                </a:solidFill>
              </a:rPr>
              <a:t> 3.9 </a:t>
            </a:r>
            <a:r>
              <a:rPr lang="zh-CN" sz="3600" smtClean="0">
                <a:solidFill>
                  <a:schemeClr val="tx2"/>
                </a:solidFill>
              </a:rPr>
              <a:t>赋值运算符和赋值表达式</a:t>
            </a:r>
            <a:r>
              <a:rPr lang="zh-CN" smtClean="0"/>
              <a:t> </a:t>
            </a:r>
          </a:p>
        </p:txBody>
      </p:sp>
      <p:sp>
        <p:nvSpPr>
          <p:cNvPr id="152579" name="Rectangle 3"/>
          <p:cNvSpPr>
            <a:spLocks noChangeArrowheads="1"/>
          </p:cNvSpPr>
          <p:nvPr/>
        </p:nvSpPr>
        <p:spPr bwMode="auto">
          <a:xfrm>
            <a:off x="323850" y="1052513"/>
            <a:ext cx="8497888" cy="4897437"/>
          </a:xfrm>
          <a:prstGeom prst="rect">
            <a:avLst/>
          </a:prstGeom>
          <a:noFill/>
          <a:ln w="9525">
            <a:noFill/>
            <a:miter lim="800000"/>
            <a:headEnd/>
            <a:tailEnd/>
          </a:ln>
        </p:spPr>
        <p:txBody>
          <a:bodyPr/>
          <a:lstStyle/>
          <a:p>
            <a:pPr marL="838200" indent="-838200" algn="l" defTabSz="762000" eaLnBrk="0" hangingPunct="0">
              <a:spcBef>
                <a:spcPct val="20000"/>
              </a:spcBef>
            </a:pPr>
            <a:r>
              <a:rPr lang="zh-CN" altLang="zh-CN" sz="3200" b="1">
                <a:solidFill>
                  <a:srgbClr val="000099"/>
                </a:solidFill>
                <a:latin typeface="楷体_GB2312" pitchFamily="49" charset="-122"/>
                <a:ea typeface="楷体_GB2312" pitchFamily="49" charset="-122"/>
              </a:rPr>
              <a:t>(1)</a:t>
            </a:r>
            <a:r>
              <a:rPr lang="zh-CN" sz="3200" b="1">
                <a:solidFill>
                  <a:srgbClr val="000099"/>
                </a:solidFill>
                <a:latin typeface="楷体_GB2312" pitchFamily="49" charset="-122"/>
                <a:ea typeface="楷体_GB2312" pitchFamily="49" charset="-122"/>
              </a:rPr>
              <a:t>赋值运算符</a:t>
            </a:r>
          </a:p>
          <a:p>
            <a:pPr marL="838200" indent="-838200" algn="l" defTabSz="762000" eaLnBrk="0" hangingPunct="0">
              <a:spcBef>
                <a:spcPct val="20000"/>
              </a:spcBef>
            </a:pPr>
            <a:r>
              <a:rPr lang="zh-CN" altLang="zh-CN" sz="3200">
                <a:solidFill>
                  <a:srgbClr val="000099"/>
                </a:solidFill>
                <a:latin typeface="楷体_GB2312" pitchFamily="49" charset="-122"/>
                <a:ea typeface="楷体_GB2312" pitchFamily="49" charset="-122"/>
              </a:rPr>
              <a:t>  </a:t>
            </a:r>
            <a:r>
              <a:rPr lang="zh-CN" sz="2800">
                <a:latin typeface="宋体" pitchFamily="2" charset="-122"/>
              </a:rPr>
              <a:t>赋值符号“＝”就是赋值运算符，它的作用是</a:t>
            </a:r>
          </a:p>
          <a:p>
            <a:pPr marL="838200" indent="-838200" algn="l" defTabSz="762000" eaLnBrk="0" hangingPunct="0">
              <a:spcBef>
                <a:spcPct val="20000"/>
              </a:spcBef>
            </a:pPr>
            <a:r>
              <a:rPr lang="zh-CN" sz="2800">
                <a:latin typeface="宋体" pitchFamily="2" charset="-122"/>
              </a:rPr>
              <a:t>将一个数据赋给一个变量。如“ａ＝３”的作用</a:t>
            </a:r>
          </a:p>
          <a:p>
            <a:pPr marL="838200" indent="-838200" algn="l" defTabSz="762000" eaLnBrk="0" hangingPunct="0">
              <a:spcBef>
                <a:spcPct val="20000"/>
              </a:spcBef>
            </a:pPr>
            <a:r>
              <a:rPr lang="zh-CN" sz="2800">
                <a:latin typeface="宋体" pitchFamily="2" charset="-122"/>
              </a:rPr>
              <a:t>是执行一次赋值操作（或称赋值运算）。把常</a:t>
            </a:r>
          </a:p>
          <a:p>
            <a:pPr marL="838200" indent="-838200" algn="l" defTabSz="762000" eaLnBrk="0" hangingPunct="0">
              <a:spcBef>
                <a:spcPct val="20000"/>
              </a:spcBef>
            </a:pPr>
            <a:r>
              <a:rPr lang="zh-CN" sz="2800">
                <a:latin typeface="宋体" pitchFamily="2" charset="-122"/>
              </a:rPr>
              <a:t>量３赋给变量ａ。也可以将一个表达式的值赋</a:t>
            </a:r>
          </a:p>
          <a:p>
            <a:pPr marL="838200" indent="-838200" algn="l" defTabSz="762000" eaLnBrk="0" hangingPunct="0">
              <a:spcBef>
                <a:spcPct val="20000"/>
              </a:spcBef>
            </a:pPr>
            <a:r>
              <a:rPr lang="zh-CN" sz="2800">
                <a:latin typeface="宋体" pitchFamily="2" charset="-122"/>
              </a:rPr>
              <a:t>给一个变量</a:t>
            </a:r>
            <a:r>
              <a:rPr lang="zh-CN" altLang="zh-CN" sz="2800">
                <a:latin typeface="宋体" pitchFamily="2" charset="-122"/>
              </a:rPr>
              <a:t>.</a:t>
            </a:r>
          </a:p>
          <a:p>
            <a:pPr marL="838200" indent="-838200" algn="l" defTabSz="762000" eaLnBrk="0" hangingPunct="0">
              <a:spcBef>
                <a:spcPct val="20000"/>
              </a:spcBef>
            </a:pPr>
            <a:r>
              <a:rPr lang="zh-CN" altLang="zh-CN" sz="4400">
                <a:solidFill>
                  <a:srgbClr val="4D4D4D"/>
                </a:solidFill>
              </a:rPr>
              <a:t> </a:t>
            </a:r>
          </a:p>
        </p:txBody>
      </p:sp>
    </p:spTree>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2579"/>
                                        </p:tgtEl>
                                        <p:attrNameLst>
                                          <p:attrName>style.visibility</p:attrName>
                                        </p:attrNameLst>
                                      </p:cBhvr>
                                      <p:to>
                                        <p:strVal val="visible"/>
                                      </p:to>
                                    </p:set>
                                    <p:animEffect transition="in" filter="wipe(left)">
                                      <p:cBhvr>
                                        <p:cTn id="7" dur="1000"/>
                                        <p:tgtEl>
                                          <p:spTgt spid="1525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9"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bwMode="auto">
          <a:xfrm>
            <a:off x="0" y="404813"/>
            <a:ext cx="9144000" cy="739775"/>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defRPr/>
            </a:pPr>
            <a:r>
              <a:rPr lang="zh-CN" altLang="zh-CN" sz="3600" smtClean="0"/>
              <a:t> </a:t>
            </a:r>
            <a:r>
              <a:rPr lang="zh-CN" altLang="zh-CN" sz="3600" smtClean="0">
                <a:solidFill>
                  <a:schemeClr val="tx2"/>
                </a:solidFill>
              </a:rPr>
              <a:t> 3.9 </a:t>
            </a:r>
            <a:r>
              <a:rPr lang="zh-CN" sz="3600" smtClean="0">
                <a:solidFill>
                  <a:schemeClr val="tx2"/>
                </a:solidFill>
              </a:rPr>
              <a:t>赋值运算符和赋值表达式</a:t>
            </a:r>
            <a:r>
              <a:rPr lang="zh-CN" sz="3600" smtClean="0"/>
              <a:t> </a:t>
            </a:r>
          </a:p>
        </p:txBody>
      </p:sp>
      <p:sp>
        <p:nvSpPr>
          <p:cNvPr id="153603" name="Rectangle 3"/>
          <p:cNvSpPr>
            <a:spLocks noChangeArrowheads="1"/>
          </p:cNvSpPr>
          <p:nvPr/>
        </p:nvSpPr>
        <p:spPr bwMode="auto">
          <a:xfrm>
            <a:off x="323850" y="1052513"/>
            <a:ext cx="8497888" cy="4897437"/>
          </a:xfrm>
          <a:prstGeom prst="rect">
            <a:avLst/>
          </a:prstGeom>
          <a:noFill/>
          <a:ln w="9525">
            <a:noFill/>
            <a:miter lim="800000"/>
            <a:headEnd/>
            <a:tailEnd/>
          </a:ln>
        </p:spPr>
        <p:txBody>
          <a:bodyPr/>
          <a:lstStyle/>
          <a:p>
            <a:pPr marL="838200" indent="-838200" algn="l" defTabSz="762000" eaLnBrk="0" hangingPunct="0">
              <a:spcBef>
                <a:spcPct val="20000"/>
              </a:spcBef>
            </a:pPr>
            <a:r>
              <a:rPr lang="zh-CN" altLang="zh-CN" sz="3200" b="1">
                <a:solidFill>
                  <a:srgbClr val="000099"/>
                </a:solidFill>
                <a:latin typeface="楷体_GB2312" pitchFamily="49" charset="-122"/>
                <a:ea typeface="楷体_GB2312" pitchFamily="49" charset="-122"/>
              </a:rPr>
              <a:t> (2)</a:t>
            </a:r>
            <a:r>
              <a:rPr lang="zh-CN" sz="3200" b="1">
                <a:solidFill>
                  <a:srgbClr val="000099"/>
                </a:solidFill>
                <a:latin typeface="楷体_GB2312" pitchFamily="49" charset="-122"/>
                <a:ea typeface="楷体_GB2312" pitchFamily="49" charset="-122"/>
              </a:rPr>
              <a:t>类型转换</a:t>
            </a:r>
          </a:p>
          <a:p>
            <a:pPr marL="838200" indent="-838200" algn="just" defTabSz="762000" eaLnBrk="0" hangingPunct="0">
              <a:spcBef>
                <a:spcPct val="20000"/>
              </a:spcBef>
            </a:pPr>
            <a:r>
              <a:rPr lang="zh-CN" altLang="zh-CN" sz="2800">
                <a:solidFill>
                  <a:srgbClr val="663300"/>
                </a:solidFill>
                <a:latin typeface="宋体" pitchFamily="2" charset="-122"/>
              </a:rPr>
              <a:t>  </a:t>
            </a:r>
            <a:r>
              <a:rPr lang="zh-CN" sz="3200">
                <a:solidFill>
                  <a:srgbClr val="663300"/>
                </a:solidFill>
                <a:latin typeface="楷体_GB2312" pitchFamily="49" charset="-122"/>
                <a:ea typeface="楷体_GB2312" pitchFamily="49" charset="-122"/>
              </a:rPr>
              <a:t>如果赋值运算符两侧的类型不一致，但都</a:t>
            </a:r>
          </a:p>
          <a:p>
            <a:pPr marL="838200" indent="-838200" algn="just" defTabSz="762000" eaLnBrk="0" hangingPunct="0">
              <a:spcBef>
                <a:spcPct val="20000"/>
              </a:spcBef>
            </a:pPr>
            <a:r>
              <a:rPr lang="zh-CN" sz="3200">
                <a:solidFill>
                  <a:srgbClr val="663300"/>
                </a:solidFill>
                <a:latin typeface="楷体_GB2312" pitchFamily="49" charset="-122"/>
                <a:ea typeface="楷体_GB2312" pitchFamily="49" charset="-122"/>
              </a:rPr>
              <a:t>是数值型或字符型时，在赋值时要进行类型</a:t>
            </a:r>
          </a:p>
          <a:p>
            <a:pPr marL="838200" indent="-838200" algn="just" defTabSz="762000" eaLnBrk="0" hangingPunct="0">
              <a:spcBef>
                <a:spcPct val="20000"/>
              </a:spcBef>
            </a:pPr>
            <a:r>
              <a:rPr lang="zh-CN" sz="3200">
                <a:solidFill>
                  <a:srgbClr val="663300"/>
                </a:solidFill>
                <a:latin typeface="楷体_GB2312" pitchFamily="49" charset="-122"/>
                <a:ea typeface="楷体_GB2312" pitchFamily="49" charset="-122"/>
              </a:rPr>
              <a:t>转换。</a:t>
            </a:r>
          </a:p>
          <a:p>
            <a:pPr marL="838200" indent="-838200" algn="just" defTabSz="762000" eaLnBrk="0" hangingPunct="0">
              <a:spcBef>
                <a:spcPct val="20000"/>
              </a:spcBef>
            </a:pPr>
            <a:r>
              <a:rPr lang="zh-CN" altLang="zh-CN" sz="2800">
                <a:solidFill>
                  <a:srgbClr val="000099"/>
                </a:solidFill>
                <a:latin typeface="宋体" pitchFamily="2" charset="-122"/>
              </a:rPr>
              <a:t>①</a:t>
            </a:r>
            <a:r>
              <a:rPr lang="zh-CN" sz="2800">
                <a:solidFill>
                  <a:srgbClr val="000099"/>
                </a:solidFill>
                <a:latin typeface="宋体" pitchFamily="2" charset="-122"/>
              </a:rPr>
              <a:t>将浮点型数据（包括单、双精度）赋给整</a:t>
            </a:r>
          </a:p>
          <a:p>
            <a:pPr marL="838200" indent="-838200" algn="just" defTabSz="762000" eaLnBrk="0" hangingPunct="0">
              <a:spcBef>
                <a:spcPct val="20000"/>
              </a:spcBef>
            </a:pPr>
            <a:r>
              <a:rPr lang="zh-CN" sz="2800">
                <a:solidFill>
                  <a:srgbClr val="000099"/>
                </a:solidFill>
                <a:latin typeface="宋体" pitchFamily="2" charset="-122"/>
              </a:rPr>
              <a:t>型变量时，舍弃浮点数的小数部分。</a:t>
            </a:r>
          </a:p>
          <a:p>
            <a:pPr marL="838200" indent="-838200" algn="just" defTabSz="762000" eaLnBrk="0" hangingPunct="0">
              <a:spcBef>
                <a:spcPct val="20000"/>
              </a:spcBef>
            </a:pPr>
            <a:r>
              <a:rPr lang="zh-CN" sz="3200" b="1">
                <a:solidFill>
                  <a:srgbClr val="CC0000"/>
                </a:solidFill>
                <a:latin typeface="楷体_GB2312" pitchFamily="49" charset="-122"/>
                <a:ea typeface="楷体_GB2312" pitchFamily="49" charset="-122"/>
              </a:rPr>
              <a:t>如</a:t>
            </a:r>
            <a:r>
              <a:rPr lang="zh-CN" altLang="zh-CN" sz="3200" b="1">
                <a:solidFill>
                  <a:srgbClr val="CC0000"/>
                </a:solidFill>
                <a:latin typeface="楷体_GB2312" pitchFamily="49" charset="-122"/>
                <a:ea typeface="楷体_GB2312" pitchFamily="49" charset="-122"/>
              </a:rPr>
              <a:t>:</a:t>
            </a:r>
            <a:r>
              <a:rPr lang="zh-CN" sz="2800">
                <a:latin typeface="楷体_GB2312" pitchFamily="49" charset="-122"/>
                <a:ea typeface="楷体_GB2312" pitchFamily="49" charset="-122"/>
              </a:rPr>
              <a:t>ｉ为整型变量，执行</a:t>
            </a:r>
            <a:r>
              <a:rPr lang="zh-CN" sz="2800">
                <a:latin typeface="宋体" pitchFamily="2" charset="-122"/>
                <a:ea typeface="楷体_GB2312" pitchFamily="49" charset="-122"/>
              </a:rPr>
              <a:t>“</a:t>
            </a:r>
            <a:r>
              <a:rPr lang="zh-CN" altLang="zh-CN" sz="2800">
                <a:latin typeface="楷体_GB2312" pitchFamily="49" charset="-122"/>
                <a:ea typeface="楷体_GB2312" pitchFamily="49" charset="-122"/>
              </a:rPr>
              <a:t>i=3.56</a:t>
            </a:r>
            <a:r>
              <a:rPr lang="zh-CN" altLang="zh-CN" sz="2800">
                <a:latin typeface="宋体" pitchFamily="2" charset="-122"/>
                <a:ea typeface="楷体_GB2312" pitchFamily="49" charset="-122"/>
              </a:rPr>
              <a:t>”</a:t>
            </a:r>
            <a:r>
              <a:rPr lang="zh-CN" sz="2800">
                <a:latin typeface="楷体_GB2312" pitchFamily="49" charset="-122"/>
                <a:ea typeface="楷体_GB2312" pitchFamily="49" charset="-122"/>
              </a:rPr>
              <a:t>的结果是使</a:t>
            </a:r>
          </a:p>
          <a:p>
            <a:pPr marL="838200" indent="-838200" algn="just" defTabSz="762000" eaLnBrk="0" hangingPunct="0">
              <a:spcBef>
                <a:spcPct val="20000"/>
              </a:spcBef>
            </a:pPr>
            <a:r>
              <a:rPr lang="zh-CN" sz="2800">
                <a:latin typeface="楷体_GB2312" pitchFamily="49" charset="-122"/>
                <a:ea typeface="楷体_GB2312" pitchFamily="49" charset="-122"/>
              </a:rPr>
              <a:t>ｉ的值为３，以整数形式存储在整型变量中</a:t>
            </a:r>
            <a:r>
              <a:rPr lang="zh-CN" altLang="zh-CN" sz="2800">
                <a:latin typeface="楷体_GB2312" pitchFamily="49" charset="-122"/>
                <a:ea typeface="楷体_GB2312" pitchFamily="49" charset="-122"/>
              </a:rPr>
              <a:t>.</a:t>
            </a:r>
          </a:p>
        </p:txBody>
      </p:sp>
    </p:spTree>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3603"/>
                                        </p:tgtEl>
                                        <p:attrNameLst>
                                          <p:attrName>style.visibility</p:attrName>
                                        </p:attrNameLst>
                                      </p:cBhvr>
                                      <p:to>
                                        <p:strVal val="visible"/>
                                      </p:to>
                                    </p:set>
                                    <p:animEffect transition="in" filter="wipe(left)">
                                      <p:cBhvr>
                                        <p:cTn id="7" dur="1000"/>
                                        <p:tgtEl>
                                          <p:spTgt spid="1536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3"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bwMode="auto">
          <a:xfrm>
            <a:off x="0" y="404813"/>
            <a:ext cx="9144000" cy="739775"/>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defRPr/>
            </a:pPr>
            <a:r>
              <a:rPr lang="zh-CN" altLang="zh-CN" sz="3600" smtClean="0"/>
              <a:t> </a:t>
            </a:r>
            <a:r>
              <a:rPr lang="zh-CN" altLang="zh-CN" sz="3600" smtClean="0">
                <a:solidFill>
                  <a:schemeClr val="tx2"/>
                </a:solidFill>
              </a:rPr>
              <a:t> 3.9 </a:t>
            </a:r>
            <a:r>
              <a:rPr lang="zh-CN" sz="3600" smtClean="0">
                <a:solidFill>
                  <a:schemeClr val="tx2"/>
                </a:solidFill>
              </a:rPr>
              <a:t>赋值运算符和赋值表达式</a:t>
            </a:r>
            <a:r>
              <a:rPr lang="zh-CN" sz="3600" smtClean="0"/>
              <a:t> </a:t>
            </a:r>
          </a:p>
        </p:txBody>
      </p:sp>
      <p:sp>
        <p:nvSpPr>
          <p:cNvPr id="154627" name="Rectangle 3"/>
          <p:cNvSpPr>
            <a:spLocks noChangeArrowheads="1"/>
          </p:cNvSpPr>
          <p:nvPr/>
        </p:nvSpPr>
        <p:spPr bwMode="auto">
          <a:xfrm>
            <a:off x="323850" y="1196975"/>
            <a:ext cx="8497888" cy="4248150"/>
          </a:xfrm>
          <a:prstGeom prst="rect">
            <a:avLst/>
          </a:prstGeom>
          <a:noFill/>
          <a:ln w="9525">
            <a:noFill/>
            <a:miter lim="800000"/>
            <a:headEnd/>
            <a:tailEnd/>
          </a:ln>
        </p:spPr>
        <p:txBody>
          <a:bodyPr/>
          <a:lstStyle/>
          <a:p>
            <a:pPr marL="838200" indent="-838200" algn="l" defTabSz="762000" eaLnBrk="0" hangingPunct="0">
              <a:spcBef>
                <a:spcPct val="20000"/>
              </a:spcBef>
            </a:pPr>
            <a:r>
              <a:rPr lang="zh-CN" altLang="en-US" sz="2800" b="1">
                <a:solidFill>
                  <a:srgbClr val="000099"/>
                </a:solidFill>
                <a:latin typeface="楷体_GB2312" pitchFamily="49" charset="-122"/>
                <a:ea typeface="楷体_GB2312" pitchFamily="49" charset="-122"/>
              </a:rPr>
              <a:t> </a:t>
            </a:r>
            <a:r>
              <a:rPr lang="zh-CN" altLang="en-US" sz="2800">
                <a:solidFill>
                  <a:srgbClr val="4D4D4D"/>
                </a:solidFill>
              </a:rPr>
              <a:t> ②</a:t>
            </a:r>
            <a:r>
              <a:rPr lang="zh-CN" altLang="en-US" sz="2800">
                <a:solidFill>
                  <a:srgbClr val="000099"/>
                </a:solidFill>
                <a:latin typeface="宋体" pitchFamily="2" charset="-122"/>
              </a:rPr>
              <a:t>将整型数据赋给单、双精度变量时，数值不变，</a:t>
            </a:r>
          </a:p>
          <a:p>
            <a:pPr marL="838200" indent="-838200" algn="l" defTabSz="762000" eaLnBrk="0" hangingPunct="0">
              <a:spcBef>
                <a:spcPct val="20000"/>
              </a:spcBef>
            </a:pPr>
            <a:r>
              <a:rPr lang="zh-CN" altLang="en-US" sz="2800">
                <a:solidFill>
                  <a:srgbClr val="000099"/>
                </a:solidFill>
                <a:latin typeface="宋体" pitchFamily="2" charset="-122"/>
              </a:rPr>
              <a:t>但以浮点数形式存储到变量中</a:t>
            </a:r>
            <a:endParaRPr lang="zh-CN" altLang="en-US" sz="4400">
              <a:solidFill>
                <a:srgbClr val="4D4D4D"/>
              </a:solidFill>
            </a:endParaRPr>
          </a:p>
          <a:p>
            <a:pPr marL="838200" indent="-838200" algn="l" defTabSz="762000" eaLnBrk="0" hangingPunct="0">
              <a:spcBef>
                <a:spcPct val="20000"/>
              </a:spcBef>
            </a:pPr>
            <a:r>
              <a:rPr lang="zh-CN" altLang="en-US" sz="2800">
                <a:solidFill>
                  <a:srgbClr val="CC0000"/>
                </a:solidFill>
                <a:latin typeface="宋体" pitchFamily="2" charset="-122"/>
              </a:rPr>
              <a:t> </a:t>
            </a:r>
            <a:r>
              <a:rPr lang="zh-CN" altLang="en-US" sz="3200" b="1">
                <a:solidFill>
                  <a:srgbClr val="CC0000"/>
                </a:solidFill>
                <a:latin typeface="楷体_GB2312" pitchFamily="49" charset="-122"/>
                <a:ea typeface="楷体_GB2312" pitchFamily="49" charset="-122"/>
              </a:rPr>
              <a:t>如:</a:t>
            </a:r>
            <a:r>
              <a:rPr lang="zh-CN" altLang="en-US" sz="2800">
                <a:solidFill>
                  <a:srgbClr val="CC0000"/>
                </a:solidFill>
                <a:latin typeface="宋体" pitchFamily="2" charset="-122"/>
              </a:rPr>
              <a:t> </a:t>
            </a:r>
            <a:r>
              <a:rPr lang="zh-CN" altLang="en-US" sz="2800">
                <a:latin typeface="楷体_GB2312" pitchFamily="49" charset="-122"/>
                <a:ea typeface="楷体_GB2312" pitchFamily="49" charset="-122"/>
              </a:rPr>
              <a:t>将23赋给float变量ｆ，即执行ｆ＝23，先</a:t>
            </a:r>
          </a:p>
          <a:p>
            <a:pPr marL="838200" indent="-838200" algn="l" defTabSz="762000" eaLnBrk="0" hangingPunct="0">
              <a:spcBef>
                <a:spcPct val="20000"/>
              </a:spcBef>
            </a:pPr>
            <a:r>
              <a:rPr lang="zh-CN" altLang="en-US" sz="2800">
                <a:latin typeface="楷体_GB2312" pitchFamily="49" charset="-122"/>
                <a:ea typeface="楷体_GB2312" pitchFamily="49" charset="-122"/>
              </a:rPr>
              <a:t>将23转换成23．00000，再存储在ｆ中。</a:t>
            </a:r>
          </a:p>
          <a:p>
            <a:pPr marL="838200" indent="-838200" algn="l" defTabSz="762000" eaLnBrk="0" hangingPunct="0">
              <a:lnSpc>
                <a:spcPct val="120000"/>
              </a:lnSpc>
              <a:spcBef>
                <a:spcPct val="20000"/>
              </a:spcBef>
            </a:pPr>
            <a:r>
              <a:rPr lang="zh-CN" altLang="en-US" sz="2800">
                <a:latin typeface="楷体_GB2312" pitchFamily="49" charset="-122"/>
                <a:ea typeface="楷体_GB2312" pitchFamily="49" charset="-122"/>
              </a:rPr>
              <a:t>     将23赋给double型变量ｄ，即执行ｄ＝23，系统将23补足有效位数字为23．00000000000000，然后以双精度浮点数形式存储到变量ｄ中。</a:t>
            </a:r>
            <a:r>
              <a:rPr lang="zh-CN" altLang="en-US" sz="2800">
                <a:latin typeface="宋体" pitchFamily="2" charset="-122"/>
              </a:rPr>
              <a:t> </a:t>
            </a:r>
          </a:p>
        </p:txBody>
      </p:sp>
    </p:spTree>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4627"/>
                                        </p:tgtEl>
                                        <p:attrNameLst>
                                          <p:attrName>style.visibility</p:attrName>
                                        </p:attrNameLst>
                                      </p:cBhvr>
                                      <p:to>
                                        <p:strVal val="visible"/>
                                      </p:to>
                                    </p:set>
                                    <p:animEffect transition="in" filter="wipe(left)">
                                      <p:cBhvr>
                                        <p:cTn id="7" dur="1000"/>
                                        <p:tgtEl>
                                          <p:spTgt spid="1546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7"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bwMode="auto">
          <a:xfrm>
            <a:off x="457200" y="490538"/>
            <a:ext cx="8229600" cy="739775"/>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defRPr/>
            </a:pPr>
            <a:r>
              <a:rPr lang="zh-CN" altLang="zh-CN" sz="3600" smtClean="0"/>
              <a:t> </a:t>
            </a:r>
            <a:r>
              <a:rPr lang="zh-CN" altLang="zh-CN" sz="3600" smtClean="0">
                <a:solidFill>
                  <a:schemeClr val="tx2"/>
                </a:solidFill>
              </a:rPr>
              <a:t> 3.9 </a:t>
            </a:r>
            <a:r>
              <a:rPr lang="zh-CN" sz="3600" smtClean="0">
                <a:solidFill>
                  <a:schemeClr val="tx2"/>
                </a:solidFill>
              </a:rPr>
              <a:t>赋值运算符和赋值表达式</a:t>
            </a:r>
            <a:r>
              <a:rPr lang="zh-CN" sz="3600" smtClean="0"/>
              <a:t> </a:t>
            </a:r>
          </a:p>
        </p:txBody>
      </p:sp>
      <p:sp>
        <p:nvSpPr>
          <p:cNvPr id="156675" name="Rectangle 3"/>
          <p:cNvSpPr>
            <a:spLocks noChangeArrowheads="1"/>
          </p:cNvSpPr>
          <p:nvPr/>
        </p:nvSpPr>
        <p:spPr bwMode="auto">
          <a:xfrm>
            <a:off x="827088" y="1628775"/>
            <a:ext cx="7127875" cy="2376488"/>
          </a:xfrm>
          <a:prstGeom prst="rect">
            <a:avLst/>
          </a:prstGeom>
          <a:noFill/>
          <a:ln w="9525">
            <a:noFill/>
            <a:miter lim="800000"/>
            <a:headEnd/>
            <a:tailEnd/>
          </a:ln>
        </p:spPr>
        <p:txBody>
          <a:bodyPr/>
          <a:lstStyle/>
          <a:p>
            <a:pPr marL="838200" indent="-838200" algn="l" defTabSz="762000" eaLnBrk="0" hangingPunct="0">
              <a:spcBef>
                <a:spcPct val="20000"/>
              </a:spcBef>
            </a:pPr>
            <a:r>
              <a:rPr lang="zh-CN" altLang="zh-CN" sz="2800">
                <a:solidFill>
                  <a:srgbClr val="000099"/>
                </a:solidFill>
                <a:latin typeface="宋体" pitchFamily="2" charset="-122"/>
              </a:rPr>
              <a:t>④</a:t>
            </a:r>
            <a:r>
              <a:rPr lang="zh-CN" sz="2800">
                <a:solidFill>
                  <a:srgbClr val="000099"/>
                </a:solidFill>
                <a:latin typeface="宋体" pitchFamily="2" charset="-122"/>
              </a:rPr>
              <a:t>字符型数据赋给整型变量时，由于字符只</a:t>
            </a:r>
          </a:p>
          <a:p>
            <a:pPr marL="838200" indent="-838200" algn="l" defTabSz="762000" eaLnBrk="0" hangingPunct="0">
              <a:spcBef>
                <a:spcPct val="20000"/>
              </a:spcBef>
            </a:pPr>
            <a:r>
              <a:rPr lang="zh-CN" sz="2800">
                <a:solidFill>
                  <a:srgbClr val="000099"/>
                </a:solidFill>
                <a:latin typeface="宋体" pitchFamily="2" charset="-122"/>
              </a:rPr>
              <a:t>占</a:t>
            </a:r>
            <a:r>
              <a:rPr lang="zh-CN" altLang="zh-CN" sz="2800">
                <a:solidFill>
                  <a:srgbClr val="000099"/>
                </a:solidFill>
                <a:latin typeface="宋体" pitchFamily="2" charset="-122"/>
              </a:rPr>
              <a:t>1</a:t>
            </a:r>
            <a:r>
              <a:rPr lang="zh-CN" sz="2800">
                <a:solidFill>
                  <a:srgbClr val="000099"/>
                </a:solidFill>
                <a:latin typeface="宋体" pitchFamily="2" charset="-122"/>
              </a:rPr>
              <a:t>个字节，而整型变量为２个字节，因此将</a:t>
            </a:r>
          </a:p>
          <a:p>
            <a:pPr marL="838200" indent="-838200" algn="l" defTabSz="762000" eaLnBrk="0" hangingPunct="0">
              <a:spcBef>
                <a:spcPct val="20000"/>
              </a:spcBef>
            </a:pPr>
            <a:r>
              <a:rPr lang="zh-CN" sz="2800">
                <a:solidFill>
                  <a:srgbClr val="000099"/>
                </a:solidFill>
                <a:latin typeface="宋体" pitchFamily="2" charset="-122"/>
              </a:rPr>
              <a:t>字符数据（８个二进位）放到整型变量存储</a:t>
            </a:r>
          </a:p>
          <a:p>
            <a:pPr marL="838200" indent="-838200" algn="l" defTabSz="762000" eaLnBrk="0" hangingPunct="0">
              <a:spcBef>
                <a:spcPct val="20000"/>
              </a:spcBef>
            </a:pPr>
            <a:r>
              <a:rPr lang="zh-CN" sz="2800">
                <a:solidFill>
                  <a:srgbClr val="000099"/>
                </a:solidFill>
                <a:latin typeface="宋体" pitchFamily="2" charset="-122"/>
              </a:rPr>
              <a:t>单元的低８位中。</a:t>
            </a:r>
          </a:p>
        </p:txBody>
      </p:sp>
    </p:spTree>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6675"/>
                                        </p:tgtEl>
                                        <p:attrNameLst>
                                          <p:attrName>style.visibility</p:attrName>
                                        </p:attrNameLst>
                                      </p:cBhvr>
                                      <p:to>
                                        <p:strVal val="visible"/>
                                      </p:to>
                                    </p:set>
                                    <p:animEffect transition="in" filter="wipe(left)">
                                      <p:cBhvr>
                                        <p:cTn id="7" dur="1000"/>
                                        <p:tgtEl>
                                          <p:spTgt spid="1566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5"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bwMode="auto">
          <a:xfrm>
            <a:off x="0" y="404813"/>
            <a:ext cx="9144000" cy="739775"/>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defRPr/>
            </a:pPr>
            <a:r>
              <a:rPr lang="zh-CN" altLang="zh-CN" sz="3600" smtClean="0"/>
              <a:t> </a:t>
            </a:r>
            <a:r>
              <a:rPr lang="zh-CN" altLang="zh-CN" sz="3600" smtClean="0">
                <a:solidFill>
                  <a:schemeClr val="tx2"/>
                </a:solidFill>
              </a:rPr>
              <a:t> 3.9 </a:t>
            </a:r>
            <a:r>
              <a:rPr lang="zh-CN" sz="3600" smtClean="0">
                <a:solidFill>
                  <a:schemeClr val="tx2"/>
                </a:solidFill>
              </a:rPr>
              <a:t>赋值运算符和赋值表达式</a:t>
            </a:r>
            <a:r>
              <a:rPr lang="zh-CN" smtClean="0"/>
              <a:t> </a:t>
            </a:r>
          </a:p>
        </p:txBody>
      </p:sp>
      <p:sp>
        <p:nvSpPr>
          <p:cNvPr id="158723" name="Rectangle 3"/>
          <p:cNvSpPr>
            <a:spLocks noChangeArrowheads="1"/>
          </p:cNvSpPr>
          <p:nvPr/>
        </p:nvSpPr>
        <p:spPr bwMode="auto">
          <a:xfrm>
            <a:off x="323850" y="1268413"/>
            <a:ext cx="8569325" cy="1728787"/>
          </a:xfrm>
          <a:prstGeom prst="rect">
            <a:avLst/>
          </a:prstGeom>
          <a:noFill/>
          <a:ln w="9525">
            <a:noFill/>
            <a:miter lim="800000"/>
            <a:headEnd/>
            <a:tailEnd/>
          </a:ln>
        </p:spPr>
        <p:txBody>
          <a:bodyPr/>
          <a:lstStyle/>
          <a:p>
            <a:pPr marL="838200" indent="-838200" algn="l" defTabSz="762000" eaLnBrk="0" hangingPunct="0">
              <a:spcBef>
                <a:spcPct val="20000"/>
              </a:spcBef>
            </a:pPr>
            <a:r>
              <a:rPr lang="en-US" altLang="zh-CN" sz="2800">
                <a:solidFill>
                  <a:srgbClr val="000099"/>
                </a:solidFill>
                <a:latin typeface="宋体" pitchFamily="2" charset="-122"/>
              </a:rPr>
              <a:t>⑤</a:t>
            </a:r>
            <a:r>
              <a:rPr lang="zh-CN" altLang="en-US" sz="2800">
                <a:solidFill>
                  <a:srgbClr val="000099"/>
                </a:solidFill>
                <a:latin typeface="宋体" pitchFamily="2" charset="-122"/>
              </a:rPr>
              <a:t>将一个int、short、long型数据赋给一个char型变</a:t>
            </a:r>
          </a:p>
          <a:p>
            <a:pPr marL="838200" indent="-838200" algn="l" defTabSz="762000" eaLnBrk="0" hangingPunct="0">
              <a:spcBef>
                <a:spcPct val="20000"/>
              </a:spcBef>
            </a:pPr>
            <a:r>
              <a:rPr lang="zh-CN" altLang="en-US" sz="2800">
                <a:solidFill>
                  <a:srgbClr val="000099"/>
                </a:solidFill>
                <a:latin typeface="宋体" pitchFamily="2" charset="-122"/>
              </a:rPr>
              <a:t>量时，只将其低8位原封不动地送到char型变量（即</a:t>
            </a:r>
          </a:p>
          <a:p>
            <a:pPr marL="838200" indent="-838200" algn="l" defTabSz="762000" eaLnBrk="0" hangingPunct="0">
              <a:spcBef>
                <a:spcPct val="20000"/>
              </a:spcBef>
            </a:pPr>
            <a:r>
              <a:rPr lang="zh-CN" altLang="en-US" sz="2800">
                <a:solidFill>
                  <a:srgbClr val="000099"/>
                </a:solidFill>
                <a:latin typeface="宋体" pitchFamily="2" charset="-122"/>
              </a:rPr>
              <a:t>截断）。</a:t>
            </a:r>
            <a:r>
              <a:rPr lang="zh-CN" altLang="en-US" sz="3200" b="1">
                <a:solidFill>
                  <a:srgbClr val="CC0000"/>
                </a:solidFill>
                <a:ea typeface="楷体_GB2312" pitchFamily="49" charset="-122"/>
              </a:rPr>
              <a:t>例如：</a:t>
            </a:r>
            <a:r>
              <a:rPr lang="zh-CN" altLang="en-US" sz="2800">
                <a:solidFill>
                  <a:srgbClr val="008000"/>
                </a:solidFill>
              </a:rPr>
              <a:t>int i=289;char c=′a′;c=i;</a:t>
            </a:r>
            <a:endParaRPr lang="zh-CN" altLang="en-US" sz="4400">
              <a:solidFill>
                <a:srgbClr val="4D4D4D"/>
              </a:solidFill>
            </a:endParaRPr>
          </a:p>
        </p:txBody>
      </p:sp>
      <p:sp>
        <p:nvSpPr>
          <p:cNvPr id="158724" name="Rectangle 4"/>
          <p:cNvSpPr>
            <a:spLocks noChangeArrowheads="1"/>
          </p:cNvSpPr>
          <p:nvPr/>
        </p:nvSpPr>
        <p:spPr bwMode="auto">
          <a:xfrm>
            <a:off x="5076825" y="3357563"/>
            <a:ext cx="3743325" cy="2232025"/>
          </a:xfrm>
          <a:prstGeom prst="rect">
            <a:avLst/>
          </a:prstGeom>
          <a:solidFill>
            <a:srgbClr val="CCECFF"/>
          </a:solidFill>
          <a:ln w="9525">
            <a:noFill/>
            <a:miter lim="800000"/>
            <a:headEnd/>
            <a:tailEnd/>
          </a:ln>
        </p:spPr>
        <p:txBody>
          <a:bodyPr/>
          <a:lstStyle/>
          <a:p>
            <a:pPr marL="838200" indent="-838200" algn="l" defTabSz="762000" eaLnBrk="0" hangingPunct="0">
              <a:spcBef>
                <a:spcPct val="20000"/>
              </a:spcBef>
            </a:pPr>
            <a:r>
              <a:rPr lang="zh-CN" altLang="zh-CN" sz="2800">
                <a:solidFill>
                  <a:srgbClr val="000099"/>
                </a:solidFill>
                <a:latin typeface="宋体" pitchFamily="2" charset="-122"/>
              </a:rPr>
              <a:t>c</a:t>
            </a:r>
            <a:r>
              <a:rPr lang="zh-CN" sz="2800">
                <a:solidFill>
                  <a:srgbClr val="000099"/>
                </a:solidFill>
                <a:latin typeface="宋体" pitchFamily="2" charset="-122"/>
              </a:rPr>
              <a:t>的值为</a:t>
            </a:r>
            <a:r>
              <a:rPr lang="zh-CN" altLang="zh-CN" sz="2800">
                <a:solidFill>
                  <a:srgbClr val="000099"/>
                </a:solidFill>
                <a:latin typeface="宋体" pitchFamily="2" charset="-122"/>
              </a:rPr>
              <a:t>33</a:t>
            </a:r>
            <a:r>
              <a:rPr lang="zh-CN" sz="2800">
                <a:solidFill>
                  <a:srgbClr val="000099"/>
                </a:solidFill>
                <a:latin typeface="宋体" pitchFamily="2" charset="-122"/>
              </a:rPr>
              <a:t>，</a:t>
            </a:r>
          </a:p>
          <a:p>
            <a:pPr marL="838200" indent="-838200" algn="l" defTabSz="762000" eaLnBrk="0" hangingPunct="0">
              <a:spcBef>
                <a:spcPct val="20000"/>
              </a:spcBef>
            </a:pPr>
            <a:r>
              <a:rPr lang="zh-CN" sz="2800">
                <a:solidFill>
                  <a:srgbClr val="000099"/>
                </a:solidFill>
                <a:latin typeface="宋体" pitchFamily="2" charset="-122"/>
              </a:rPr>
              <a:t>如果用“</a:t>
            </a:r>
            <a:r>
              <a:rPr lang="zh-CN" altLang="zh-CN" sz="2800">
                <a:solidFill>
                  <a:srgbClr val="000099"/>
                </a:solidFill>
                <a:latin typeface="宋体" pitchFamily="2" charset="-122"/>
              </a:rPr>
              <a:t>%c”</a:t>
            </a:r>
            <a:r>
              <a:rPr lang="zh-CN" sz="2800">
                <a:solidFill>
                  <a:srgbClr val="000099"/>
                </a:solidFill>
                <a:latin typeface="宋体" pitchFamily="2" charset="-122"/>
              </a:rPr>
              <a:t>输</a:t>
            </a:r>
          </a:p>
          <a:p>
            <a:pPr marL="838200" indent="-838200" algn="l" defTabSz="762000" eaLnBrk="0" hangingPunct="0">
              <a:spcBef>
                <a:spcPct val="20000"/>
              </a:spcBef>
            </a:pPr>
            <a:r>
              <a:rPr lang="zh-CN" sz="2800">
                <a:solidFill>
                  <a:srgbClr val="000099"/>
                </a:solidFill>
                <a:latin typeface="宋体" pitchFamily="2" charset="-122"/>
              </a:rPr>
              <a:t>出</a:t>
            </a:r>
            <a:r>
              <a:rPr lang="zh-CN" altLang="zh-CN" sz="2800">
                <a:solidFill>
                  <a:srgbClr val="000099"/>
                </a:solidFill>
                <a:latin typeface="宋体" pitchFamily="2" charset="-122"/>
              </a:rPr>
              <a:t>c</a:t>
            </a:r>
            <a:r>
              <a:rPr lang="zh-CN" sz="2800">
                <a:solidFill>
                  <a:srgbClr val="000099"/>
                </a:solidFill>
                <a:latin typeface="宋体" pitchFamily="2" charset="-122"/>
              </a:rPr>
              <a:t>，将得到字符“</a:t>
            </a:r>
            <a:r>
              <a:rPr lang="zh-CN" altLang="zh-CN" sz="2800">
                <a:solidFill>
                  <a:srgbClr val="000099"/>
                </a:solidFill>
                <a:latin typeface="宋体" pitchFamily="2" charset="-122"/>
              </a:rPr>
              <a:t>!”</a:t>
            </a:r>
          </a:p>
          <a:p>
            <a:pPr marL="838200" indent="-838200" algn="l" defTabSz="762000" eaLnBrk="0" hangingPunct="0">
              <a:spcBef>
                <a:spcPct val="20000"/>
              </a:spcBef>
            </a:pPr>
            <a:r>
              <a:rPr lang="zh-CN" altLang="zh-CN" sz="2800">
                <a:solidFill>
                  <a:srgbClr val="000099"/>
                </a:solidFill>
                <a:latin typeface="宋体" pitchFamily="2" charset="-122"/>
              </a:rPr>
              <a:t> !</a:t>
            </a:r>
            <a:r>
              <a:rPr lang="zh-CN" sz="2800">
                <a:solidFill>
                  <a:srgbClr val="000099"/>
                </a:solidFill>
                <a:latin typeface="宋体" pitchFamily="2" charset="-122"/>
              </a:rPr>
              <a:t>的</a:t>
            </a:r>
            <a:r>
              <a:rPr lang="zh-CN" altLang="zh-CN" sz="2800">
                <a:solidFill>
                  <a:srgbClr val="000099"/>
                </a:solidFill>
                <a:latin typeface="宋体" pitchFamily="2" charset="-122"/>
              </a:rPr>
              <a:t>ASCII</a:t>
            </a:r>
            <a:r>
              <a:rPr lang="zh-CN" sz="2800">
                <a:solidFill>
                  <a:srgbClr val="000099"/>
                </a:solidFill>
                <a:latin typeface="宋体" pitchFamily="2" charset="-122"/>
              </a:rPr>
              <a:t>码为</a:t>
            </a:r>
            <a:r>
              <a:rPr lang="zh-CN" altLang="zh-CN" sz="2800">
                <a:solidFill>
                  <a:srgbClr val="000099"/>
                </a:solidFill>
                <a:latin typeface="宋体" pitchFamily="2" charset="-122"/>
              </a:rPr>
              <a:t>33</a:t>
            </a:r>
            <a:r>
              <a:rPr lang="zh-CN" sz="2800">
                <a:solidFill>
                  <a:srgbClr val="000099"/>
                </a:solidFill>
                <a:latin typeface="宋体" pitchFamily="2" charset="-122"/>
              </a:rPr>
              <a:t>。</a:t>
            </a:r>
            <a:r>
              <a:rPr lang="zh-CN" sz="3200">
                <a:solidFill>
                  <a:srgbClr val="4D4D4D"/>
                </a:solidFill>
                <a:latin typeface="楷体_GB2312" pitchFamily="49" charset="-122"/>
                <a:ea typeface="楷体_GB2312" pitchFamily="49" charset="-122"/>
              </a:rPr>
              <a:t> </a:t>
            </a:r>
          </a:p>
        </p:txBody>
      </p:sp>
      <p:pic>
        <p:nvPicPr>
          <p:cNvPr id="14343" name="Picture 5" descr="c12"/>
          <p:cNvPicPr>
            <a:picLocks noChangeAspect="1" noChangeArrowheads="1"/>
          </p:cNvPicPr>
          <p:nvPr/>
        </p:nvPicPr>
        <p:blipFill>
          <a:blip r:embed="rId3"/>
          <a:srcRect/>
          <a:stretch>
            <a:fillRect/>
          </a:stretch>
        </p:blipFill>
        <p:spPr bwMode="auto">
          <a:xfrm>
            <a:off x="323850" y="3644900"/>
            <a:ext cx="4572000" cy="1738313"/>
          </a:xfrm>
          <a:prstGeom prst="rect">
            <a:avLst/>
          </a:prstGeom>
          <a:noFill/>
          <a:ln w="9525">
            <a:noFill/>
            <a:miter lim="800000"/>
            <a:headEnd/>
            <a:tailEnd/>
          </a:ln>
        </p:spPr>
      </p:pic>
      <p:sp>
        <p:nvSpPr>
          <p:cNvPr id="14344" name="Rectangle 6"/>
          <p:cNvSpPr>
            <a:spLocks noChangeArrowheads="1"/>
          </p:cNvSpPr>
          <p:nvPr/>
        </p:nvSpPr>
        <p:spPr bwMode="auto">
          <a:xfrm>
            <a:off x="395288" y="2852738"/>
            <a:ext cx="1820862" cy="519112"/>
          </a:xfrm>
          <a:prstGeom prst="rect">
            <a:avLst/>
          </a:prstGeom>
          <a:solidFill>
            <a:srgbClr val="FFFFCC"/>
          </a:solidFill>
          <a:ln w="9525">
            <a:noFill/>
            <a:miter lim="800000"/>
            <a:headEnd/>
            <a:tailEnd/>
          </a:ln>
        </p:spPr>
        <p:txBody>
          <a:bodyPr wrap="none">
            <a:spAutoFit/>
          </a:bodyPr>
          <a:lstStyle/>
          <a:p>
            <a:pPr eaLnBrk="0" hangingPunct="0">
              <a:spcBef>
                <a:spcPct val="20000"/>
              </a:spcBef>
            </a:pPr>
            <a:r>
              <a:rPr lang="zh-CN" sz="2800" b="1">
                <a:solidFill>
                  <a:srgbClr val="FF0000"/>
                </a:solidFill>
              </a:rPr>
              <a:t>赋值情况 </a:t>
            </a:r>
            <a:r>
              <a:rPr lang="zh-CN" altLang="zh-CN" sz="2800" b="1">
                <a:solidFill>
                  <a:srgbClr val="FF0000"/>
                </a:solidFill>
              </a:rPr>
              <a:t>:</a:t>
            </a:r>
          </a:p>
        </p:txBody>
      </p:sp>
    </p:spTree>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8723"/>
                                        </p:tgtEl>
                                        <p:attrNameLst>
                                          <p:attrName>style.visibility</p:attrName>
                                        </p:attrNameLst>
                                      </p:cBhvr>
                                      <p:to>
                                        <p:strVal val="visible"/>
                                      </p:to>
                                    </p:set>
                                    <p:animEffect transition="in" filter="wipe(left)">
                                      <p:cBhvr>
                                        <p:cTn id="7" dur="1000"/>
                                        <p:tgtEl>
                                          <p:spTgt spid="1587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8724"/>
                                        </p:tgtEl>
                                        <p:attrNameLst>
                                          <p:attrName>style.visibility</p:attrName>
                                        </p:attrNameLst>
                                      </p:cBhvr>
                                      <p:to>
                                        <p:strVal val="visible"/>
                                      </p:to>
                                    </p:set>
                                    <p:animEffect transition="in" filter="wipe(left)">
                                      <p:cBhvr>
                                        <p:cTn id="12" dur="1000"/>
                                        <p:tgtEl>
                                          <p:spTgt spid="1587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3" grpId="0" autoUpdateAnimBg="0"/>
      <p:bldP spid="158724" grpId="0" animBg="1"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bwMode="auto">
          <a:xfrm>
            <a:off x="0" y="404813"/>
            <a:ext cx="9144000" cy="739775"/>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defRPr/>
            </a:pPr>
            <a:r>
              <a:rPr lang="zh-CN" altLang="zh-CN" sz="3600" smtClean="0"/>
              <a:t> </a:t>
            </a:r>
            <a:r>
              <a:rPr lang="zh-CN" altLang="zh-CN" sz="3600" smtClean="0">
                <a:solidFill>
                  <a:schemeClr val="tx2"/>
                </a:solidFill>
              </a:rPr>
              <a:t> 3.9 </a:t>
            </a:r>
            <a:r>
              <a:rPr lang="zh-CN" sz="3600" smtClean="0">
                <a:solidFill>
                  <a:schemeClr val="tx2"/>
                </a:solidFill>
              </a:rPr>
              <a:t>赋值运算符和赋值表达式</a:t>
            </a:r>
            <a:r>
              <a:rPr lang="zh-CN" smtClean="0"/>
              <a:t> </a:t>
            </a:r>
          </a:p>
        </p:txBody>
      </p:sp>
      <p:sp>
        <p:nvSpPr>
          <p:cNvPr id="164867" name="Rectangle 3"/>
          <p:cNvSpPr>
            <a:spLocks noChangeArrowheads="1"/>
          </p:cNvSpPr>
          <p:nvPr/>
        </p:nvSpPr>
        <p:spPr bwMode="auto">
          <a:xfrm>
            <a:off x="323850" y="1052513"/>
            <a:ext cx="8497888" cy="4464050"/>
          </a:xfrm>
          <a:prstGeom prst="rect">
            <a:avLst/>
          </a:prstGeom>
          <a:noFill/>
          <a:ln w="9525">
            <a:noFill/>
            <a:miter lim="800000"/>
            <a:headEnd/>
            <a:tailEnd/>
          </a:ln>
        </p:spPr>
        <p:txBody>
          <a:bodyPr/>
          <a:lstStyle/>
          <a:p>
            <a:pPr marL="838200" indent="-838200" algn="l" defTabSz="762000" eaLnBrk="0" hangingPunct="0">
              <a:spcBef>
                <a:spcPct val="20000"/>
              </a:spcBef>
            </a:pPr>
            <a:r>
              <a:rPr lang="zh-CN" altLang="zh-CN" sz="3200" b="1">
                <a:solidFill>
                  <a:srgbClr val="000099"/>
                </a:solidFill>
                <a:latin typeface="楷体_GB2312" pitchFamily="49" charset="-122"/>
                <a:ea typeface="楷体_GB2312" pitchFamily="49" charset="-122"/>
              </a:rPr>
              <a:t> (3) </a:t>
            </a:r>
            <a:r>
              <a:rPr lang="zh-CN" sz="3200" b="1">
                <a:solidFill>
                  <a:srgbClr val="000099"/>
                </a:solidFill>
                <a:latin typeface="楷体_GB2312" pitchFamily="49" charset="-122"/>
                <a:ea typeface="楷体_GB2312" pitchFamily="49" charset="-122"/>
              </a:rPr>
              <a:t>复合的赋值运算符</a:t>
            </a:r>
          </a:p>
          <a:p>
            <a:pPr marL="838200" indent="-838200" algn="just" defTabSz="762000" eaLnBrk="0" hangingPunct="0">
              <a:spcBef>
                <a:spcPct val="20000"/>
              </a:spcBef>
            </a:pPr>
            <a:r>
              <a:rPr lang="zh-CN" altLang="zh-CN" sz="2800">
                <a:solidFill>
                  <a:srgbClr val="000099"/>
                </a:solidFill>
                <a:latin typeface="宋体" pitchFamily="2" charset="-122"/>
              </a:rPr>
              <a:t>  </a:t>
            </a:r>
            <a:r>
              <a:rPr lang="zh-CN" sz="2800">
                <a:latin typeface="宋体" pitchFamily="2" charset="-122"/>
              </a:rPr>
              <a:t>在赋值符“＝”之前加上其他运算符，可以构成复</a:t>
            </a:r>
          </a:p>
          <a:p>
            <a:pPr marL="838200" indent="-838200" algn="just" defTabSz="762000" eaLnBrk="0" hangingPunct="0">
              <a:spcBef>
                <a:spcPct val="20000"/>
              </a:spcBef>
            </a:pPr>
            <a:r>
              <a:rPr lang="zh-CN" sz="2800">
                <a:latin typeface="宋体" pitchFamily="2" charset="-122"/>
              </a:rPr>
              <a:t>合的运算符。</a:t>
            </a:r>
          </a:p>
          <a:p>
            <a:pPr marL="838200" indent="-838200" algn="just" defTabSz="762000" eaLnBrk="0" hangingPunct="0">
              <a:spcBef>
                <a:spcPct val="20000"/>
              </a:spcBef>
            </a:pPr>
            <a:r>
              <a:rPr lang="zh-CN" sz="4400" b="1">
                <a:solidFill>
                  <a:srgbClr val="CC0000"/>
                </a:solidFill>
                <a:ea typeface="楷体_GB2312" pitchFamily="49" charset="-122"/>
              </a:rPr>
              <a:t>例如</a:t>
            </a:r>
            <a:r>
              <a:rPr lang="zh-CN" altLang="zh-CN" sz="4400" b="1">
                <a:solidFill>
                  <a:srgbClr val="CC0000"/>
                </a:solidFill>
                <a:ea typeface="楷体_GB2312" pitchFamily="49" charset="-122"/>
              </a:rPr>
              <a:t>:</a:t>
            </a:r>
          </a:p>
          <a:p>
            <a:pPr marL="838200" indent="-838200" algn="l" defTabSz="762000" eaLnBrk="0" hangingPunct="0">
              <a:spcBef>
                <a:spcPct val="20000"/>
              </a:spcBef>
              <a:buFontTx/>
              <a:buChar char="•"/>
            </a:pPr>
            <a:r>
              <a:rPr lang="zh-CN" sz="3200">
                <a:solidFill>
                  <a:srgbClr val="663300"/>
                </a:solidFill>
                <a:latin typeface="楷体_GB2312" pitchFamily="49" charset="-122"/>
                <a:ea typeface="楷体_GB2312" pitchFamily="49" charset="-122"/>
              </a:rPr>
              <a:t>ａ＋＝３     等价于  ａ＝ａ＋３</a:t>
            </a:r>
          </a:p>
          <a:p>
            <a:pPr marL="838200" indent="-838200" algn="l" defTabSz="762000" eaLnBrk="0" hangingPunct="0">
              <a:spcBef>
                <a:spcPct val="20000"/>
              </a:spcBef>
              <a:buFontTx/>
              <a:buChar char="•"/>
            </a:pPr>
            <a:r>
              <a:rPr lang="zh-CN" sz="3200">
                <a:solidFill>
                  <a:srgbClr val="000099"/>
                </a:solidFill>
                <a:latin typeface="楷体_GB2312" pitchFamily="49" charset="-122"/>
                <a:ea typeface="楷体_GB2312" pitchFamily="49" charset="-122"/>
              </a:rPr>
              <a:t>ｘ*＝ｙ＋８  等价于   ｘ＝ｘ*（ｙ＋８）</a:t>
            </a:r>
            <a:endParaRPr lang="zh-CN" sz="3200">
              <a:solidFill>
                <a:srgbClr val="663300"/>
              </a:solidFill>
              <a:latin typeface="楷体_GB2312" pitchFamily="49" charset="-122"/>
              <a:ea typeface="楷体_GB2312" pitchFamily="49" charset="-122"/>
            </a:endParaRPr>
          </a:p>
          <a:p>
            <a:pPr marL="838200" indent="-838200" algn="l" defTabSz="762000" eaLnBrk="0" hangingPunct="0">
              <a:spcBef>
                <a:spcPct val="20000"/>
              </a:spcBef>
              <a:buFontTx/>
              <a:buChar char="•"/>
            </a:pPr>
            <a:r>
              <a:rPr lang="zh-CN" sz="3200">
                <a:solidFill>
                  <a:srgbClr val="663300"/>
                </a:solidFill>
                <a:latin typeface="楷体_GB2312" pitchFamily="49" charset="-122"/>
                <a:ea typeface="楷体_GB2312" pitchFamily="49" charset="-122"/>
              </a:rPr>
              <a:t>ｘ％＝３     等价于  ｘ＝ｘ％３</a:t>
            </a:r>
          </a:p>
          <a:p>
            <a:pPr marL="838200" indent="-838200" algn="l" defTabSz="762000" eaLnBrk="0" hangingPunct="0">
              <a:spcBef>
                <a:spcPct val="20000"/>
              </a:spcBef>
            </a:pPr>
            <a:endParaRPr lang="zh-CN" altLang="zh-CN" sz="2800">
              <a:latin typeface="宋体" pitchFamily="2" charset="-122"/>
            </a:endParaRPr>
          </a:p>
        </p:txBody>
      </p:sp>
      <p:sp>
        <p:nvSpPr>
          <p:cNvPr id="164868" name="AutoShape 4"/>
          <p:cNvSpPr>
            <a:spLocks noChangeArrowheads="1"/>
          </p:cNvSpPr>
          <p:nvPr/>
        </p:nvSpPr>
        <p:spPr bwMode="auto">
          <a:xfrm>
            <a:off x="4284663" y="1412875"/>
            <a:ext cx="5508625" cy="2087563"/>
          </a:xfrm>
          <a:prstGeom prst="wedgeEllipseCallout">
            <a:avLst>
              <a:gd name="adj1" fmla="val -64755"/>
              <a:gd name="adj2" fmla="val 69773"/>
            </a:avLst>
          </a:prstGeom>
          <a:solidFill>
            <a:schemeClr val="bg1"/>
          </a:solidFill>
          <a:ln w="12700">
            <a:solidFill>
              <a:schemeClr val="tx1"/>
            </a:solidFill>
            <a:miter lim="800000"/>
            <a:headEnd/>
            <a:tailEnd/>
          </a:ln>
        </p:spPr>
        <p:txBody>
          <a:bodyPr anchor="ctr"/>
          <a:lstStyle/>
          <a:p>
            <a:r>
              <a:rPr lang="zh-CN" sz="2400"/>
              <a:t>以“ａ＋＝３”为例来说明，它相当于使ａ进行一次自加（３）的操作。即先使ａ加３，再赋给ａ。</a:t>
            </a:r>
          </a:p>
        </p:txBody>
      </p:sp>
    </p:spTree>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4867"/>
                                        </p:tgtEl>
                                        <p:attrNameLst>
                                          <p:attrName>style.visibility</p:attrName>
                                        </p:attrNameLst>
                                      </p:cBhvr>
                                      <p:to>
                                        <p:strVal val="visible"/>
                                      </p:to>
                                    </p:set>
                                    <p:animEffect transition="in" filter="wipe(left)">
                                      <p:cBhvr>
                                        <p:cTn id="7" dur="1000"/>
                                        <p:tgtEl>
                                          <p:spTgt spid="16486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164868"/>
                                        </p:tgtEl>
                                        <p:attrNameLst>
                                          <p:attrName>style.visibility</p:attrName>
                                        </p:attrNameLst>
                                      </p:cBhvr>
                                      <p:to>
                                        <p:strVal val="visible"/>
                                      </p:to>
                                    </p:set>
                                    <p:anim calcmode="lin" valueType="num">
                                      <p:cBhvr additive="base">
                                        <p:cTn id="12" dur="500" fill="hold"/>
                                        <p:tgtEl>
                                          <p:spTgt spid="164868"/>
                                        </p:tgtEl>
                                        <p:attrNameLst>
                                          <p:attrName>ppt_x</p:attrName>
                                        </p:attrNameLst>
                                      </p:cBhvr>
                                      <p:tavLst>
                                        <p:tav tm="0">
                                          <p:val>
                                            <p:strVal val="1+#ppt_w/2"/>
                                          </p:val>
                                        </p:tav>
                                        <p:tav tm="100000">
                                          <p:val>
                                            <p:strVal val="#ppt_x"/>
                                          </p:val>
                                        </p:tav>
                                      </p:tavLst>
                                    </p:anim>
                                    <p:anim calcmode="lin" valueType="num">
                                      <p:cBhvr additive="base">
                                        <p:cTn id="13" dur="500" fill="hold"/>
                                        <p:tgtEl>
                                          <p:spTgt spid="1648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7" grpId="0" autoUpdateAnimBg="0"/>
      <p:bldP spid="164868" grpId="0" animBg="1"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bwMode="auto">
          <a:xfrm>
            <a:off x="0" y="404813"/>
            <a:ext cx="9144000" cy="739775"/>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defRPr/>
            </a:pPr>
            <a:r>
              <a:rPr lang="zh-CN" altLang="zh-CN" sz="3600" smtClean="0"/>
              <a:t> </a:t>
            </a:r>
            <a:r>
              <a:rPr lang="zh-CN" altLang="zh-CN" sz="3600" smtClean="0">
                <a:solidFill>
                  <a:schemeClr val="tx2"/>
                </a:solidFill>
              </a:rPr>
              <a:t> 3.9 </a:t>
            </a:r>
            <a:r>
              <a:rPr lang="zh-CN" sz="3600" smtClean="0">
                <a:solidFill>
                  <a:schemeClr val="tx2"/>
                </a:solidFill>
              </a:rPr>
              <a:t>赋值运算符和赋值表达式</a:t>
            </a:r>
            <a:r>
              <a:rPr lang="zh-CN" smtClean="0"/>
              <a:t> </a:t>
            </a:r>
          </a:p>
        </p:txBody>
      </p:sp>
      <p:sp>
        <p:nvSpPr>
          <p:cNvPr id="165891" name="Rectangle 3"/>
          <p:cNvSpPr>
            <a:spLocks noChangeArrowheads="1"/>
          </p:cNvSpPr>
          <p:nvPr/>
        </p:nvSpPr>
        <p:spPr bwMode="auto">
          <a:xfrm>
            <a:off x="395288" y="1412875"/>
            <a:ext cx="8497887" cy="4464050"/>
          </a:xfrm>
          <a:prstGeom prst="rect">
            <a:avLst/>
          </a:prstGeom>
          <a:noFill/>
          <a:ln w="9525">
            <a:noFill/>
            <a:miter lim="800000"/>
            <a:headEnd/>
            <a:tailEnd/>
          </a:ln>
        </p:spPr>
        <p:txBody>
          <a:bodyPr/>
          <a:lstStyle/>
          <a:p>
            <a:pPr marL="838200" indent="-838200" algn="just" defTabSz="762000" eaLnBrk="0" hangingPunct="0">
              <a:spcBef>
                <a:spcPct val="20000"/>
              </a:spcBef>
            </a:pPr>
            <a:r>
              <a:rPr lang="zh-CN" altLang="en-US" sz="3200" b="1">
                <a:solidFill>
                  <a:srgbClr val="4D4D4D"/>
                </a:solidFill>
              </a:rPr>
              <a:t>为便于记忆，可以这样理解：</a:t>
            </a:r>
          </a:p>
          <a:p>
            <a:pPr marL="838200" indent="-838200" algn="just" defTabSz="762000" eaLnBrk="0" hangingPunct="0">
              <a:spcBef>
                <a:spcPct val="20000"/>
              </a:spcBef>
            </a:pPr>
            <a:r>
              <a:rPr lang="zh-CN" altLang="en-US" sz="3200">
                <a:solidFill>
                  <a:srgbClr val="663300"/>
                </a:solidFill>
                <a:latin typeface="楷体_GB2312" pitchFamily="49" charset="-122"/>
                <a:ea typeface="楷体_GB2312" pitchFamily="49" charset="-122"/>
              </a:rPr>
              <a:t> ① a += b   (其中a为变量，b为表达式)</a:t>
            </a:r>
          </a:p>
          <a:p>
            <a:pPr marL="838200" indent="-838200" algn="l" defTabSz="762000" eaLnBrk="0" hangingPunct="0">
              <a:spcBef>
                <a:spcPct val="20000"/>
              </a:spcBef>
            </a:pPr>
            <a:r>
              <a:rPr lang="zh-CN" altLang="en-US" sz="3200">
                <a:solidFill>
                  <a:srgbClr val="000099"/>
                </a:solidFill>
                <a:latin typeface="楷体_GB2312" pitchFamily="49" charset="-122"/>
                <a:ea typeface="楷体_GB2312" pitchFamily="49" charset="-122"/>
              </a:rPr>
              <a:t> ② a += b（将有下划线的</a:t>
            </a:r>
            <a:r>
              <a:rPr lang="zh-CN" altLang="en-US" sz="3200">
                <a:solidFill>
                  <a:srgbClr val="000099"/>
                </a:solidFill>
                <a:ea typeface="楷体_GB2312" pitchFamily="49" charset="-122"/>
              </a:rPr>
              <a:t>“</a:t>
            </a:r>
            <a:r>
              <a:rPr lang="zh-CN" altLang="en-US" sz="3200">
                <a:solidFill>
                  <a:srgbClr val="000099"/>
                </a:solidFill>
                <a:latin typeface="楷体_GB2312" pitchFamily="49" charset="-122"/>
                <a:ea typeface="楷体_GB2312" pitchFamily="49" charset="-122"/>
              </a:rPr>
              <a:t>a+</a:t>
            </a:r>
            <a:r>
              <a:rPr lang="zh-CN" altLang="en-US" sz="3200">
                <a:solidFill>
                  <a:srgbClr val="000099"/>
                </a:solidFill>
                <a:ea typeface="楷体_GB2312" pitchFamily="49" charset="-122"/>
              </a:rPr>
              <a:t>”</a:t>
            </a:r>
            <a:r>
              <a:rPr lang="zh-CN" altLang="en-US" sz="3200">
                <a:solidFill>
                  <a:srgbClr val="000099"/>
                </a:solidFill>
                <a:latin typeface="楷体_GB2312" pitchFamily="49" charset="-122"/>
                <a:ea typeface="楷体_GB2312" pitchFamily="49" charset="-122"/>
              </a:rPr>
              <a:t>移到</a:t>
            </a:r>
            <a:r>
              <a:rPr lang="zh-CN" altLang="en-US" sz="3200">
                <a:solidFill>
                  <a:srgbClr val="000099"/>
                </a:solidFill>
                <a:ea typeface="楷体_GB2312" pitchFamily="49" charset="-122"/>
              </a:rPr>
              <a:t>“</a:t>
            </a:r>
            <a:r>
              <a:rPr lang="zh-CN" altLang="en-US" sz="3200">
                <a:solidFill>
                  <a:srgbClr val="000099"/>
                </a:solidFill>
                <a:latin typeface="楷体_GB2312" pitchFamily="49" charset="-122"/>
                <a:ea typeface="楷体_GB2312" pitchFamily="49" charset="-122"/>
              </a:rPr>
              <a:t>=</a:t>
            </a:r>
            <a:r>
              <a:rPr lang="zh-CN" altLang="en-US" sz="3200">
                <a:solidFill>
                  <a:srgbClr val="000099"/>
                </a:solidFill>
                <a:ea typeface="楷体_GB2312" pitchFamily="49" charset="-122"/>
              </a:rPr>
              <a:t>”</a:t>
            </a:r>
            <a:r>
              <a:rPr lang="zh-CN" altLang="en-US" sz="3200">
                <a:solidFill>
                  <a:srgbClr val="000099"/>
                </a:solidFill>
                <a:latin typeface="楷体_GB2312" pitchFamily="49" charset="-122"/>
                <a:ea typeface="楷体_GB2312" pitchFamily="49" charset="-122"/>
              </a:rPr>
              <a:t>右侧）</a:t>
            </a:r>
          </a:p>
          <a:p>
            <a:pPr marL="838200" indent="-838200" algn="l" defTabSz="762000" eaLnBrk="0" hangingPunct="0">
              <a:spcBef>
                <a:spcPct val="20000"/>
              </a:spcBef>
            </a:pPr>
            <a:r>
              <a:rPr lang="zh-CN" altLang="en-US" sz="3200">
                <a:solidFill>
                  <a:srgbClr val="000099"/>
                </a:solidFill>
                <a:latin typeface="楷体_GB2312" pitchFamily="49" charset="-122"/>
                <a:ea typeface="楷体_GB2312" pitchFamily="49" charset="-122"/>
              </a:rPr>
              <a:t>     |___↑</a:t>
            </a:r>
          </a:p>
          <a:p>
            <a:pPr marL="838200" indent="-838200" algn="l" defTabSz="762000" eaLnBrk="0" hangingPunct="0">
              <a:spcBef>
                <a:spcPct val="20000"/>
              </a:spcBef>
            </a:pPr>
            <a:r>
              <a:rPr lang="zh-CN" altLang="en-US" sz="3200">
                <a:solidFill>
                  <a:srgbClr val="663300"/>
                </a:solidFill>
                <a:latin typeface="楷体_GB2312" pitchFamily="49" charset="-122"/>
                <a:ea typeface="楷体_GB2312" pitchFamily="49" charset="-122"/>
              </a:rPr>
              <a:t> ③ a = a + b （在</a:t>
            </a:r>
            <a:r>
              <a:rPr lang="zh-CN" altLang="en-US" sz="3200">
                <a:solidFill>
                  <a:srgbClr val="663300"/>
                </a:solidFill>
                <a:ea typeface="楷体_GB2312" pitchFamily="49" charset="-122"/>
              </a:rPr>
              <a:t>“</a:t>
            </a:r>
            <a:r>
              <a:rPr lang="zh-CN" altLang="en-US" sz="3200">
                <a:solidFill>
                  <a:srgbClr val="663300"/>
                </a:solidFill>
                <a:latin typeface="楷体_GB2312" pitchFamily="49" charset="-122"/>
                <a:ea typeface="楷体_GB2312" pitchFamily="49" charset="-122"/>
              </a:rPr>
              <a:t>=</a:t>
            </a:r>
            <a:r>
              <a:rPr lang="zh-CN" altLang="en-US" sz="3200">
                <a:solidFill>
                  <a:srgbClr val="663300"/>
                </a:solidFill>
                <a:ea typeface="楷体_GB2312" pitchFamily="49" charset="-122"/>
              </a:rPr>
              <a:t>”</a:t>
            </a:r>
            <a:r>
              <a:rPr lang="zh-CN" altLang="en-US" sz="3200">
                <a:solidFill>
                  <a:srgbClr val="663300"/>
                </a:solidFill>
                <a:latin typeface="楷体_GB2312" pitchFamily="49" charset="-122"/>
                <a:ea typeface="楷体_GB2312" pitchFamily="49" charset="-122"/>
              </a:rPr>
              <a:t>左侧补上变量名a） </a:t>
            </a:r>
          </a:p>
        </p:txBody>
      </p:sp>
    </p:spTree>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5891"/>
                                        </p:tgtEl>
                                        <p:attrNameLst>
                                          <p:attrName>style.visibility</p:attrName>
                                        </p:attrNameLst>
                                      </p:cBhvr>
                                      <p:to>
                                        <p:strVal val="visible"/>
                                      </p:to>
                                    </p:set>
                                    <p:animEffect transition="in" filter="wipe(left)">
                                      <p:cBhvr>
                                        <p:cTn id="7" dur="1000"/>
                                        <p:tgtEl>
                                          <p:spTgt spid="1658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1"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1"/>
          <p:cNvSpPr>
            <a:spLocks noGrp="1"/>
          </p:cNvSpPr>
          <p:nvPr>
            <p:ph type="title"/>
          </p:nvPr>
        </p:nvSpPr>
        <p:spPr>
          <a:xfrm>
            <a:off x="1219200" y="381000"/>
            <a:ext cx="7391400" cy="563563"/>
          </a:xfrm>
        </p:spPr>
        <p:txBody>
          <a:bodyPr/>
          <a:lstStyle/>
          <a:p>
            <a:pPr algn="ctr" eaLnBrk="1" hangingPunct="1"/>
            <a:r>
              <a:rPr lang="zh-CN" altLang="en-US" sz="3600" dirty="0" smtClean="0"/>
              <a:t>字节和位</a:t>
            </a:r>
          </a:p>
        </p:txBody>
      </p:sp>
      <p:sp>
        <p:nvSpPr>
          <p:cNvPr id="6" name="Rectangle 2"/>
          <p:cNvSpPr>
            <a:spLocks noGrp="1" noChangeArrowheads="1"/>
          </p:cNvSpPr>
          <p:nvPr>
            <p:ph idx="1"/>
          </p:nvPr>
        </p:nvSpPr>
        <p:spPr>
          <a:xfrm>
            <a:off x="762000" y="1371600"/>
            <a:ext cx="7891463" cy="1881188"/>
          </a:xfrm>
        </p:spPr>
        <p:txBody>
          <a:bodyPr/>
          <a:lstStyle/>
          <a:p>
            <a:pPr lvl="2" eaLnBrk="1" hangingPunct="1">
              <a:spcBef>
                <a:spcPct val="0"/>
              </a:spcBef>
              <a:buFontTx/>
              <a:buNone/>
            </a:pPr>
            <a:r>
              <a:rPr lang="en-US" altLang="zh-CN" dirty="0" smtClean="0"/>
              <a:t>	C</a:t>
            </a:r>
            <a:r>
              <a:rPr lang="zh-CN" altLang="en-US" dirty="0" smtClean="0"/>
              <a:t>语言中每种数据类型</a:t>
            </a:r>
            <a:r>
              <a:rPr lang="en-US" altLang="zh-CN" dirty="0" smtClean="0"/>
              <a:t>,</a:t>
            </a:r>
            <a:r>
              <a:rPr lang="zh-CN" altLang="en-US" dirty="0" smtClean="0"/>
              <a:t>是用这一数据内存所占的字节数或位数来表示</a:t>
            </a:r>
          </a:p>
          <a:p>
            <a:pPr lvl="3" eaLnBrk="1" hangingPunct="1">
              <a:spcBef>
                <a:spcPct val="0"/>
              </a:spcBef>
            </a:pPr>
            <a:r>
              <a:rPr lang="en-US" altLang="zh-CN" dirty="0" smtClean="0"/>
              <a:t>1</a:t>
            </a:r>
            <a:r>
              <a:rPr lang="zh-CN" altLang="en-US" dirty="0" smtClean="0"/>
              <a:t>个字节一般由</a:t>
            </a:r>
            <a:r>
              <a:rPr lang="en-US" altLang="zh-CN" dirty="0" smtClean="0"/>
              <a:t>8</a:t>
            </a:r>
            <a:r>
              <a:rPr lang="zh-CN" altLang="en-US" dirty="0" smtClean="0"/>
              <a:t>个二进制位组成</a:t>
            </a:r>
          </a:p>
          <a:p>
            <a:pPr lvl="3" eaLnBrk="1" hangingPunct="1">
              <a:spcBef>
                <a:spcPct val="0"/>
              </a:spcBef>
            </a:pPr>
            <a:r>
              <a:rPr lang="zh-CN" altLang="en-US" dirty="0" smtClean="0"/>
              <a:t>每个二进位的值是</a:t>
            </a:r>
            <a:r>
              <a:rPr lang="en-US" altLang="zh-CN" dirty="0" smtClean="0"/>
              <a:t>0</a:t>
            </a:r>
            <a:r>
              <a:rPr lang="zh-CN" altLang="en-US" dirty="0" smtClean="0"/>
              <a:t>或</a:t>
            </a:r>
            <a:r>
              <a:rPr lang="en-US" altLang="zh-CN" dirty="0" smtClean="0"/>
              <a:t>1</a:t>
            </a:r>
          </a:p>
        </p:txBody>
      </p:sp>
      <p:grpSp>
        <p:nvGrpSpPr>
          <p:cNvPr id="2" name="Group 3"/>
          <p:cNvGrpSpPr>
            <a:grpSpLocks/>
          </p:cNvGrpSpPr>
          <p:nvPr/>
        </p:nvGrpSpPr>
        <p:grpSpPr bwMode="auto">
          <a:xfrm>
            <a:off x="1447800" y="2971800"/>
            <a:ext cx="3846513" cy="769938"/>
            <a:chOff x="934" y="2615"/>
            <a:chExt cx="2423" cy="485"/>
          </a:xfrm>
        </p:grpSpPr>
        <p:sp>
          <p:nvSpPr>
            <p:cNvPr id="32799" name="Rectangle 4"/>
            <p:cNvSpPr>
              <a:spLocks noChangeArrowheads="1"/>
            </p:cNvSpPr>
            <p:nvPr/>
          </p:nvSpPr>
          <p:spPr bwMode="auto">
            <a:xfrm>
              <a:off x="934" y="2834"/>
              <a:ext cx="2423" cy="256"/>
            </a:xfrm>
            <a:prstGeom prst="rect">
              <a:avLst/>
            </a:prstGeom>
            <a:noFill/>
            <a:ln w="9525">
              <a:solidFill>
                <a:schemeClr val="tx1"/>
              </a:solidFill>
              <a:miter lim="800000"/>
              <a:headEnd/>
              <a:tailEnd/>
            </a:ln>
          </p:spPr>
          <p:txBody>
            <a:bodyPr lIns="90000" tIns="46800" rIns="90000" bIns="46800" anchor="ctr">
              <a:spAutoFit/>
            </a:bodyPr>
            <a:lstStyle/>
            <a:p>
              <a:endParaRPr lang="zh-CN" altLang="en-US"/>
            </a:p>
          </p:txBody>
        </p:sp>
        <p:sp>
          <p:nvSpPr>
            <p:cNvPr id="32800" name="Line 5"/>
            <p:cNvSpPr>
              <a:spLocks noChangeShapeType="1"/>
            </p:cNvSpPr>
            <p:nvPr/>
          </p:nvSpPr>
          <p:spPr bwMode="auto">
            <a:xfrm>
              <a:off x="2117" y="2811"/>
              <a:ext cx="0" cy="278"/>
            </a:xfrm>
            <a:prstGeom prst="line">
              <a:avLst/>
            </a:prstGeom>
            <a:noFill/>
            <a:ln w="9525">
              <a:solidFill>
                <a:schemeClr val="tx1"/>
              </a:solidFill>
              <a:round/>
              <a:headEnd/>
              <a:tailEnd/>
            </a:ln>
          </p:spPr>
          <p:txBody>
            <a:bodyPr wrap="none" lIns="90000" tIns="46800" rIns="90000" bIns="46800" anchor="ctr">
              <a:spAutoFit/>
            </a:bodyPr>
            <a:lstStyle/>
            <a:p>
              <a:endParaRPr lang="zh-CN" altLang="en-US"/>
            </a:p>
          </p:txBody>
        </p:sp>
        <p:sp>
          <p:nvSpPr>
            <p:cNvPr id="32801" name="Line 6"/>
            <p:cNvSpPr>
              <a:spLocks noChangeShapeType="1"/>
            </p:cNvSpPr>
            <p:nvPr/>
          </p:nvSpPr>
          <p:spPr bwMode="auto">
            <a:xfrm>
              <a:off x="1505" y="2811"/>
              <a:ext cx="0" cy="278"/>
            </a:xfrm>
            <a:prstGeom prst="line">
              <a:avLst/>
            </a:prstGeom>
            <a:noFill/>
            <a:ln w="9525">
              <a:solidFill>
                <a:schemeClr val="tx1"/>
              </a:solidFill>
              <a:round/>
              <a:headEnd/>
              <a:tailEnd/>
            </a:ln>
          </p:spPr>
          <p:txBody>
            <a:bodyPr lIns="90000" tIns="46800" rIns="90000" bIns="46800" anchor="ctr">
              <a:spAutoFit/>
            </a:bodyPr>
            <a:lstStyle/>
            <a:p>
              <a:endParaRPr lang="zh-CN" altLang="en-US"/>
            </a:p>
          </p:txBody>
        </p:sp>
        <p:sp>
          <p:nvSpPr>
            <p:cNvPr id="32802" name="Line 7"/>
            <p:cNvSpPr>
              <a:spLocks noChangeShapeType="1"/>
            </p:cNvSpPr>
            <p:nvPr/>
          </p:nvSpPr>
          <p:spPr bwMode="auto">
            <a:xfrm>
              <a:off x="1811" y="2811"/>
              <a:ext cx="0" cy="289"/>
            </a:xfrm>
            <a:prstGeom prst="line">
              <a:avLst/>
            </a:prstGeom>
            <a:noFill/>
            <a:ln w="9525">
              <a:solidFill>
                <a:schemeClr val="tx1"/>
              </a:solidFill>
              <a:round/>
              <a:headEnd/>
              <a:tailEnd/>
            </a:ln>
          </p:spPr>
          <p:txBody>
            <a:bodyPr lIns="90000" tIns="46800" rIns="90000" bIns="46800" anchor="ctr">
              <a:spAutoFit/>
            </a:bodyPr>
            <a:lstStyle/>
            <a:p>
              <a:endParaRPr lang="zh-CN" altLang="en-US"/>
            </a:p>
          </p:txBody>
        </p:sp>
        <p:sp>
          <p:nvSpPr>
            <p:cNvPr id="32803" name="Line 8"/>
            <p:cNvSpPr>
              <a:spLocks noChangeShapeType="1"/>
            </p:cNvSpPr>
            <p:nvPr/>
          </p:nvSpPr>
          <p:spPr bwMode="auto">
            <a:xfrm>
              <a:off x="1200" y="2811"/>
              <a:ext cx="0" cy="278"/>
            </a:xfrm>
            <a:prstGeom prst="line">
              <a:avLst/>
            </a:prstGeom>
            <a:noFill/>
            <a:ln w="9525">
              <a:solidFill>
                <a:schemeClr val="tx1"/>
              </a:solidFill>
              <a:round/>
              <a:headEnd/>
              <a:tailEnd/>
            </a:ln>
          </p:spPr>
          <p:txBody>
            <a:bodyPr wrap="none" lIns="90000" tIns="46800" rIns="90000" bIns="46800" anchor="ctr">
              <a:spAutoFit/>
            </a:bodyPr>
            <a:lstStyle/>
            <a:p>
              <a:endParaRPr lang="zh-CN" altLang="en-US"/>
            </a:p>
          </p:txBody>
        </p:sp>
        <p:sp>
          <p:nvSpPr>
            <p:cNvPr id="32804" name="Line 9"/>
            <p:cNvSpPr>
              <a:spLocks noChangeShapeType="1"/>
            </p:cNvSpPr>
            <p:nvPr/>
          </p:nvSpPr>
          <p:spPr bwMode="auto">
            <a:xfrm>
              <a:off x="2729" y="2811"/>
              <a:ext cx="0" cy="278"/>
            </a:xfrm>
            <a:prstGeom prst="line">
              <a:avLst/>
            </a:prstGeom>
            <a:noFill/>
            <a:ln w="9525">
              <a:solidFill>
                <a:schemeClr val="tx1"/>
              </a:solidFill>
              <a:round/>
              <a:headEnd/>
              <a:tailEnd/>
            </a:ln>
          </p:spPr>
          <p:txBody>
            <a:bodyPr wrap="none" lIns="90000" tIns="46800" rIns="90000" bIns="46800" anchor="ctr">
              <a:spAutoFit/>
            </a:bodyPr>
            <a:lstStyle/>
            <a:p>
              <a:endParaRPr lang="zh-CN" altLang="en-US"/>
            </a:p>
          </p:txBody>
        </p:sp>
        <p:sp>
          <p:nvSpPr>
            <p:cNvPr id="32805" name="Line 10"/>
            <p:cNvSpPr>
              <a:spLocks noChangeShapeType="1"/>
            </p:cNvSpPr>
            <p:nvPr/>
          </p:nvSpPr>
          <p:spPr bwMode="auto">
            <a:xfrm>
              <a:off x="2423" y="2811"/>
              <a:ext cx="0" cy="278"/>
            </a:xfrm>
            <a:prstGeom prst="line">
              <a:avLst/>
            </a:prstGeom>
            <a:noFill/>
            <a:ln w="9525">
              <a:solidFill>
                <a:schemeClr val="tx1"/>
              </a:solidFill>
              <a:round/>
              <a:headEnd/>
              <a:tailEnd/>
            </a:ln>
          </p:spPr>
          <p:txBody>
            <a:bodyPr wrap="none" lIns="90000" tIns="46800" rIns="90000" bIns="46800" anchor="ctr">
              <a:spAutoFit/>
            </a:bodyPr>
            <a:lstStyle/>
            <a:p>
              <a:endParaRPr lang="zh-CN" altLang="en-US"/>
            </a:p>
          </p:txBody>
        </p:sp>
        <p:sp>
          <p:nvSpPr>
            <p:cNvPr id="32806" name="Line 11"/>
            <p:cNvSpPr>
              <a:spLocks noChangeShapeType="1"/>
            </p:cNvSpPr>
            <p:nvPr/>
          </p:nvSpPr>
          <p:spPr bwMode="auto">
            <a:xfrm>
              <a:off x="3035" y="2811"/>
              <a:ext cx="0" cy="278"/>
            </a:xfrm>
            <a:prstGeom prst="line">
              <a:avLst/>
            </a:prstGeom>
            <a:noFill/>
            <a:ln w="9525">
              <a:solidFill>
                <a:schemeClr val="tx1"/>
              </a:solidFill>
              <a:round/>
              <a:headEnd/>
              <a:tailEnd/>
            </a:ln>
          </p:spPr>
          <p:txBody>
            <a:bodyPr wrap="none" lIns="90000" tIns="46800" rIns="90000" bIns="46800" anchor="ctr">
              <a:spAutoFit/>
            </a:bodyPr>
            <a:lstStyle/>
            <a:p>
              <a:endParaRPr lang="zh-CN" altLang="en-US"/>
            </a:p>
          </p:txBody>
        </p:sp>
        <p:sp>
          <p:nvSpPr>
            <p:cNvPr id="32807" name="Text Box 12"/>
            <p:cNvSpPr txBox="1">
              <a:spLocks noChangeArrowheads="1"/>
            </p:cNvSpPr>
            <p:nvPr/>
          </p:nvSpPr>
          <p:spPr bwMode="auto">
            <a:xfrm>
              <a:off x="3104" y="2615"/>
              <a:ext cx="194" cy="250"/>
            </a:xfrm>
            <a:prstGeom prst="rect">
              <a:avLst/>
            </a:prstGeom>
            <a:noFill/>
            <a:ln w="9525">
              <a:noFill/>
              <a:miter lim="800000"/>
              <a:headEnd/>
              <a:tailEnd/>
            </a:ln>
          </p:spPr>
          <p:txBody>
            <a:bodyPr wrap="none" lIns="90000" tIns="46800" rIns="90000" bIns="46800" anchor="ctr">
              <a:spAutoFit/>
            </a:bodyPr>
            <a:lstStyle/>
            <a:p>
              <a:pPr eaLnBrk="0" hangingPunct="0"/>
              <a:r>
                <a:rPr kumimoji="1" lang="en-US" altLang="zh-CN"/>
                <a:t>0</a:t>
              </a:r>
            </a:p>
          </p:txBody>
        </p:sp>
        <p:sp>
          <p:nvSpPr>
            <p:cNvPr id="32808" name="Text Box 13"/>
            <p:cNvSpPr txBox="1">
              <a:spLocks noChangeArrowheads="1"/>
            </p:cNvSpPr>
            <p:nvPr/>
          </p:nvSpPr>
          <p:spPr bwMode="auto">
            <a:xfrm>
              <a:off x="2822" y="2615"/>
              <a:ext cx="194" cy="250"/>
            </a:xfrm>
            <a:prstGeom prst="rect">
              <a:avLst/>
            </a:prstGeom>
            <a:noFill/>
            <a:ln w="9525">
              <a:noFill/>
              <a:miter lim="800000"/>
              <a:headEnd/>
              <a:tailEnd/>
            </a:ln>
          </p:spPr>
          <p:txBody>
            <a:bodyPr wrap="none" lIns="90000" tIns="46800" rIns="90000" bIns="46800" anchor="ctr">
              <a:spAutoFit/>
            </a:bodyPr>
            <a:lstStyle/>
            <a:p>
              <a:pPr eaLnBrk="0" hangingPunct="0"/>
              <a:r>
                <a:rPr kumimoji="1" lang="en-US" altLang="zh-CN"/>
                <a:t>1</a:t>
              </a:r>
            </a:p>
          </p:txBody>
        </p:sp>
        <p:sp>
          <p:nvSpPr>
            <p:cNvPr id="32809" name="Text Box 14"/>
            <p:cNvSpPr txBox="1">
              <a:spLocks noChangeArrowheads="1"/>
            </p:cNvSpPr>
            <p:nvPr/>
          </p:nvSpPr>
          <p:spPr bwMode="auto">
            <a:xfrm>
              <a:off x="2478" y="2615"/>
              <a:ext cx="194" cy="250"/>
            </a:xfrm>
            <a:prstGeom prst="rect">
              <a:avLst/>
            </a:prstGeom>
            <a:noFill/>
            <a:ln w="9525">
              <a:noFill/>
              <a:miter lim="800000"/>
              <a:headEnd/>
              <a:tailEnd/>
            </a:ln>
          </p:spPr>
          <p:txBody>
            <a:bodyPr wrap="none" lIns="90000" tIns="46800" rIns="90000" bIns="46800" anchor="ctr">
              <a:spAutoFit/>
            </a:bodyPr>
            <a:lstStyle/>
            <a:p>
              <a:pPr eaLnBrk="0" hangingPunct="0"/>
              <a:r>
                <a:rPr kumimoji="1" lang="en-US" altLang="zh-CN"/>
                <a:t>2</a:t>
              </a:r>
            </a:p>
          </p:txBody>
        </p:sp>
        <p:sp>
          <p:nvSpPr>
            <p:cNvPr id="32810" name="Text Box 15"/>
            <p:cNvSpPr txBox="1">
              <a:spLocks noChangeArrowheads="1"/>
            </p:cNvSpPr>
            <p:nvPr/>
          </p:nvSpPr>
          <p:spPr bwMode="auto">
            <a:xfrm>
              <a:off x="2211" y="2615"/>
              <a:ext cx="194" cy="250"/>
            </a:xfrm>
            <a:prstGeom prst="rect">
              <a:avLst/>
            </a:prstGeom>
            <a:noFill/>
            <a:ln w="9525">
              <a:noFill/>
              <a:miter lim="800000"/>
              <a:headEnd/>
              <a:tailEnd/>
            </a:ln>
          </p:spPr>
          <p:txBody>
            <a:bodyPr wrap="none" lIns="90000" tIns="46800" rIns="90000" bIns="46800" anchor="ctr">
              <a:spAutoFit/>
            </a:bodyPr>
            <a:lstStyle/>
            <a:p>
              <a:pPr eaLnBrk="0" hangingPunct="0"/>
              <a:r>
                <a:rPr kumimoji="1" lang="en-US" altLang="zh-CN"/>
                <a:t>3</a:t>
              </a:r>
            </a:p>
          </p:txBody>
        </p:sp>
        <p:sp>
          <p:nvSpPr>
            <p:cNvPr id="32811" name="Text Box 16"/>
            <p:cNvSpPr txBox="1">
              <a:spLocks noChangeArrowheads="1"/>
            </p:cNvSpPr>
            <p:nvPr/>
          </p:nvSpPr>
          <p:spPr bwMode="auto">
            <a:xfrm>
              <a:off x="1855" y="2615"/>
              <a:ext cx="194" cy="250"/>
            </a:xfrm>
            <a:prstGeom prst="rect">
              <a:avLst/>
            </a:prstGeom>
            <a:noFill/>
            <a:ln w="9525">
              <a:noFill/>
              <a:miter lim="800000"/>
              <a:headEnd/>
              <a:tailEnd/>
            </a:ln>
          </p:spPr>
          <p:txBody>
            <a:bodyPr wrap="none" lIns="90000" tIns="46800" rIns="90000" bIns="46800" anchor="ctr">
              <a:spAutoFit/>
            </a:bodyPr>
            <a:lstStyle/>
            <a:p>
              <a:pPr eaLnBrk="0" hangingPunct="0"/>
              <a:r>
                <a:rPr kumimoji="1" lang="en-US" altLang="zh-CN"/>
                <a:t>4</a:t>
              </a:r>
            </a:p>
          </p:txBody>
        </p:sp>
        <p:sp>
          <p:nvSpPr>
            <p:cNvPr id="32812" name="Text Box 17"/>
            <p:cNvSpPr txBox="1">
              <a:spLocks noChangeArrowheads="1"/>
            </p:cNvSpPr>
            <p:nvPr/>
          </p:nvSpPr>
          <p:spPr bwMode="auto">
            <a:xfrm>
              <a:off x="1578" y="2615"/>
              <a:ext cx="194" cy="250"/>
            </a:xfrm>
            <a:prstGeom prst="rect">
              <a:avLst/>
            </a:prstGeom>
            <a:noFill/>
            <a:ln w="9525">
              <a:noFill/>
              <a:miter lim="800000"/>
              <a:headEnd/>
              <a:tailEnd/>
            </a:ln>
          </p:spPr>
          <p:txBody>
            <a:bodyPr wrap="none" lIns="90000" tIns="46800" rIns="90000" bIns="46800" anchor="ctr">
              <a:spAutoFit/>
            </a:bodyPr>
            <a:lstStyle/>
            <a:p>
              <a:pPr eaLnBrk="0" hangingPunct="0"/>
              <a:r>
                <a:rPr kumimoji="1" lang="en-US" altLang="zh-CN"/>
                <a:t>5</a:t>
              </a:r>
            </a:p>
          </p:txBody>
        </p:sp>
        <p:sp>
          <p:nvSpPr>
            <p:cNvPr id="32813" name="Text Box 18"/>
            <p:cNvSpPr txBox="1">
              <a:spLocks noChangeArrowheads="1"/>
            </p:cNvSpPr>
            <p:nvPr/>
          </p:nvSpPr>
          <p:spPr bwMode="auto">
            <a:xfrm>
              <a:off x="1289" y="2615"/>
              <a:ext cx="194" cy="250"/>
            </a:xfrm>
            <a:prstGeom prst="rect">
              <a:avLst/>
            </a:prstGeom>
            <a:noFill/>
            <a:ln w="9525">
              <a:noFill/>
              <a:miter lim="800000"/>
              <a:headEnd/>
              <a:tailEnd/>
            </a:ln>
          </p:spPr>
          <p:txBody>
            <a:bodyPr wrap="none" lIns="90000" tIns="46800" rIns="90000" bIns="46800" anchor="ctr">
              <a:spAutoFit/>
            </a:bodyPr>
            <a:lstStyle/>
            <a:p>
              <a:pPr eaLnBrk="0" hangingPunct="0"/>
              <a:r>
                <a:rPr kumimoji="1" lang="en-US" altLang="zh-CN"/>
                <a:t>6</a:t>
              </a:r>
            </a:p>
          </p:txBody>
        </p:sp>
        <p:sp>
          <p:nvSpPr>
            <p:cNvPr id="32814" name="Text Box 19"/>
            <p:cNvSpPr txBox="1">
              <a:spLocks noChangeArrowheads="1"/>
            </p:cNvSpPr>
            <p:nvPr/>
          </p:nvSpPr>
          <p:spPr bwMode="auto">
            <a:xfrm>
              <a:off x="966" y="2615"/>
              <a:ext cx="194" cy="250"/>
            </a:xfrm>
            <a:prstGeom prst="rect">
              <a:avLst/>
            </a:prstGeom>
            <a:noFill/>
            <a:ln w="9525">
              <a:noFill/>
              <a:miter lim="800000"/>
              <a:headEnd/>
              <a:tailEnd/>
            </a:ln>
          </p:spPr>
          <p:txBody>
            <a:bodyPr wrap="none" lIns="90000" tIns="46800" rIns="90000" bIns="46800" anchor="ctr">
              <a:spAutoFit/>
            </a:bodyPr>
            <a:lstStyle/>
            <a:p>
              <a:pPr eaLnBrk="0" hangingPunct="0"/>
              <a:r>
                <a:rPr kumimoji="1" lang="en-US" altLang="zh-CN"/>
                <a:t>7</a:t>
              </a:r>
            </a:p>
          </p:txBody>
        </p:sp>
      </p:grpSp>
      <p:sp>
        <p:nvSpPr>
          <p:cNvPr id="26" name="Rectangle 2"/>
          <p:cNvSpPr txBox="1">
            <a:spLocks noChangeArrowheads="1"/>
          </p:cNvSpPr>
          <p:nvPr/>
        </p:nvSpPr>
        <p:spPr bwMode="auto">
          <a:xfrm>
            <a:off x="838200" y="3962400"/>
            <a:ext cx="5867400" cy="990600"/>
          </a:xfrm>
          <a:prstGeom prst="rect">
            <a:avLst/>
          </a:prstGeom>
          <a:noFill/>
          <a:ln w="9525">
            <a:noFill/>
            <a:miter lim="800000"/>
            <a:headEnd/>
            <a:tailEnd/>
          </a:ln>
        </p:spPr>
        <p:txBody>
          <a:bodyPr/>
          <a:lstStyle/>
          <a:p>
            <a:pPr marL="0" lvl="3"/>
            <a:r>
              <a:rPr lang="en-US" altLang="zh-CN"/>
              <a:t>	</a:t>
            </a:r>
            <a:r>
              <a:rPr lang="zh-CN" altLang="en-US"/>
              <a:t>在计算机编程中，内存以字节为单元组成的，</a:t>
            </a:r>
          </a:p>
          <a:p>
            <a:pPr marL="0" lvl="3"/>
            <a:r>
              <a:rPr lang="en-US" altLang="zh-CN"/>
              <a:t>	</a:t>
            </a:r>
            <a:r>
              <a:rPr lang="zh-CN" altLang="en-US"/>
              <a:t>每个字节有一个地址。</a:t>
            </a:r>
          </a:p>
        </p:txBody>
      </p:sp>
      <p:grpSp>
        <p:nvGrpSpPr>
          <p:cNvPr id="3" name="Group 20"/>
          <p:cNvGrpSpPr>
            <a:grpSpLocks/>
          </p:cNvGrpSpPr>
          <p:nvPr/>
        </p:nvGrpSpPr>
        <p:grpSpPr bwMode="auto">
          <a:xfrm>
            <a:off x="6629400" y="1905000"/>
            <a:ext cx="1978025" cy="3886200"/>
            <a:chOff x="3688" y="1384"/>
            <a:chExt cx="1246" cy="2593"/>
          </a:xfrm>
        </p:grpSpPr>
        <p:sp>
          <p:nvSpPr>
            <p:cNvPr id="32775" name="Rectangle 21"/>
            <p:cNvSpPr>
              <a:spLocks noChangeArrowheads="1"/>
            </p:cNvSpPr>
            <p:nvPr/>
          </p:nvSpPr>
          <p:spPr bwMode="auto">
            <a:xfrm>
              <a:off x="3956" y="1433"/>
              <a:ext cx="978" cy="2544"/>
            </a:xfrm>
            <a:prstGeom prst="rect">
              <a:avLst/>
            </a:prstGeom>
            <a:noFill/>
            <a:ln w="9525">
              <a:solidFill>
                <a:schemeClr val="tx1"/>
              </a:solidFill>
              <a:miter lim="800000"/>
              <a:headEnd/>
              <a:tailEnd/>
            </a:ln>
          </p:spPr>
          <p:txBody>
            <a:bodyPr wrap="none" anchor="ctr"/>
            <a:lstStyle/>
            <a:p>
              <a:endParaRPr lang="zh-CN" altLang="en-US"/>
            </a:p>
          </p:txBody>
        </p:sp>
        <p:sp>
          <p:nvSpPr>
            <p:cNvPr id="32776" name="Line 22"/>
            <p:cNvSpPr>
              <a:spLocks noChangeShapeType="1"/>
            </p:cNvSpPr>
            <p:nvPr/>
          </p:nvSpPr>
          <p:spPr bwMode="auto">
            <a:xfrm>
              <a:off x="3956" y="1600"/>
              <a:ext cx="978" cy="0"/>
            </a:xfrm>
            <a:prstGeom prst="line">
              <a:avLst/>
            </a:prstGeom>
            <a:noFill/>
            <a:ln w="9525">
              <a:solidFill>
                <a:schemeClr val="tx1"/>
              </a:solidFill>
              <a:round/>
              <a:headEnd/>
              <a:tailEnd/>
            </a:ln>
          </p:spPr>
          <p:txBody>
            <a:bodyPr wrap="none" anchor="ctr"/>
            <a:lstStyle/>
            <a:p>
              <a:endParaRPr lang="zh-CN" altLang="en-US"/>
            </a:p>
          </p:txBody>
        </p:sp>
        <p:sp>
          <p:nvSpPr>
            <p:cNvPr id="32777" name="Line 23"/>
            <p:cNvSpPr>
              <a:spLocks noChangeShapeType="1"/>
            </p:cNvSpPr>
            <p:nvPr/>
          </p:nvSpPr>
          <p:spPr bwMode="auto">
            <a:xfrm>
              <a:off x="3956" y="1781"/>
              <a:ext cx="978" cy="0"/>
            </a:xfrm>
            <a:prstGeom prst="line">
              <a:avLst/>
            </a:prstGeom>
            <a:noFill/>
            <a:ln w="9525">
              <a:solidFill>
                <a:schemeClr val="tx1"/>
              </a:solidFill>
              <a:round/>
              <a:headEnd/>
              <a:tailEnd/>
            </a:ln>
          </p:spPr>
          <p:txBody>
            <a:bodyPr wrap="none" anchor="ctr"/>
            <a:lstStyle/>
            <a:p>
              <a:endParaRPr lang="zh-CN" altLang="en-US"/>
            </a:p>
          </p:txBody>
        </p:sp>
        <p:sp>
          <p:nvSpPr>
            <p:cNvPr id="32778" name="Line 24"/>
            <p:cNvSpPr>
              <a:spLocks noChangeShapeType="1"/>
            </p:cNvSpPr>
            <p:nvPr/>
          </p:nvSpPr>
          <p:spPr bwMode="auto">
            <a:xfrm>
              <a:off x="3956" y="1963"/>
              <a:ext cx="978" cy="0"/>
            </a:xfrm>
            <a:prstGeom prst="line">
              <a:avLst/>
            </a:prstGeom>
            <a:noFill/>
            <a:ln w="9525">
              <a:solidFill>
                <a:schemeClr val="tx1"/>
              </a:solidFill>
              <a:round/>
              <a:headEnd/>
              <a:tailEnd/>
            </a:ln>
          </p:spPr>
          <p:txBody>
            <a:bodyPr wrap="none" anchor="ctr"/>
            <a:lstStyle/>
            <a:p>
              <a:endParaRPr lang="zh-CN" altLang="en-US"/>
            </a:p>
          </p:txBody>
        </p:sp>
        <p:sp>
          <p:nvSpPr>
            <p:cNvPr id="32779" name="Line 25"/>
            <p:cNvSpPr>
              <a:spLocks noChangeShapeType="1"/>
            </p:cNvSpPr>
            <p:nvPr/>
          </p:nvSpPr>
          <p:spPr bwMode="auto">
            <a:xfrm>
              <a:off x="3956" y="2144"/>
              <a:ext cx="978" cy="0"/>
            </a:xfrm>
            <a:prstGeom prst="line">
              <a:avLst/>
            </a:prstGeom>
            <a:noFill/>
            <a:ln w="9525">
              <a:solidFill>
                <a:schemeClr val="tx1"/>
              </a:solidFill>
              <a:round/>
              <a:headEnd/>
              <a:tailEnd/>
            </a:ln>
          </p:spPr>
          <p:txBody>
            <a:bodyPr wrap="none" anchor="ctr"/>
            <a:lstStyle/>
            <a:p>
              <a:endParaRPr lang="zh-CN" altLang="en-US"/>
            </a:p>
          </p:txBody>
        </p:sp>
        <p:sp>
          <p:nvSpPr>
            <p:cNvPr id="32780" name="Line 26"/>
            <p:cNvSpPr>
              <a:spLocks noChangeShapeType="1"/>
            </p:cNvSpPr>
            <p:nvPr/>
          </p:nvSpPr>
          <p:spPr bwMode="auto">
            <a:xfrm>
              <a:off x="3956" y="2326"/>
              <a:ext cx="978" cy="0"/>
            </a:xfrm>
            <a:prstGeom prst="line">
              <a:avLst/>
            </a:prstGeom>
            <a:noFill/>
            <a:ln w="9525">
              <a:solidFill>
                <a:schemeClr val="tx1"/>
              </a:solidFill>
              <a:round/>
              <a:headEnd/>
              <a:tailEnd/>
            </a:ln>
          </p:spPr>
          <p:txBody>
            <a:bodyPr wrap="none" anchor="ctr"/>
            <a:lstStyle/>
            <a:p>
              <a:endParaRPr lang="zh-CN" altLang="en-US"/>
            </a:p>
          </p:txBody>
        </p:sp>
        <p:sp>
          <p:nvSpPr>
            <p:cNvPr id="32781" name="Line 27"/>
            <p:cNvSpPr>
              <a:spLocks noChangeShapeType="1"/>
            </p:cNvSpPr>
            <p:nvPr/>
          </p:nvSpPr>
          <p:spPr bwMode="auto">
            <a:xfrm>
              <a:off x="3956" y="2508"/>
              <a:ext cx="978" cy="0"/>
            </a:xfrm>
            <a:prstGeom prst="line">
              <a:avLst/>
            </a:prstGeom>
            <a:noFill/>
            <a:ln w="9525">
              <a:solidFill>
                <a:schemeClr val="tx1"/>
              </a:solidFill>
              <a:round/>
              <a:headEnd/>
              <a:tailEnd/>
            </a:ln>
          </p:spPr>
          <p:txBody>
            <a:bodyPr wrap="none" anchor="ctr"/>
            <a:lstStyle/>
            <a:p>
              <a:endParaRPr lang="zh-CN" altLang="en-US"/>
            </a:p>
          </p:txBody>
        </p:sp>
        <p:sp>
          <p:nvSpPr>
            <p:cNvPr id="32782" name="Line 28"/>
            <p:cNvSpPr>
              <a:spLocks noChangeShapeType="1"/>
            </p:cNvSpPr>
            <p:nvPr/>
          </p:nvSpPr>
          <p:spPr bwMode="auto">
            <a:xfrm>
              <a:off x="3956" y="2689"/>
              <a:ext cx="978" cy="0"/>
            </a:xfrm>
            <a:prstGeom prst="line">
              <a:avLst/>
            </a:prstGeom>
            <a:noFill/>
            <a:ln w="9525">
              <a:solidFill>
                <a:schemeClr val="tx1"/>
              </a:solidFill>
              <a:round/>
              <a:headEnd/>
              <a:tailEnd/>
            </a:ln>
          </p:spPr>
          <p:txBody>
            <a:bodyPr wrap="none" anchor="ctr"/>
            <a:lstStyle/>
            <a:p>
              <a:endParaRPr lang="zh-CN" altLang="en-US"/>
            </a:p>
          </p:txBody>
        </p:sp>
        <p:sp>
          <p:nvSpPr>
            <p:cNvPr id="32783" name="Line 29"/>
            <p:cNvSpPr>
              <a:spLocks noChangeShapeType="1"/>
            </p:cNvSpPr>
            <p:nvPr/>
          </p:nvSpPr>
          <p:spPr bwMode="auto">
            <a:xfrm>
              <a:off x="3956" y="2871"/>
              <a:ext cx="978" cy="0"/>
            </a:xfrm>
            <a:prstGeom prst="line">
              <a:avLst/>
            </a:prstGeom>
            <a:noFill/>
            <a:ln w="9525">
              <a:solidFill>
                <a:schemeClr val="tx1"/>
              </a:solidFill>
              <a:round/>
              <a:headEnd/>
              <a:tailEnd/>
            </a:ln>
          </p:spPr>
          <p:txBody>
            <a:bodyPr wrap="none" anchor="ctr"/>
            <a:lstStyle/>
            <a:p>
              <a:endParaRPr lang="zh-CN" altLang="en-US"/>
            </a:p>
          </p:txBody>
        </p:sp>
        <p:sp>
          <p:nvSpPr>
            <p:cNvPr id="32784" name="Line 30"/>
            <p:cNvSpPr>
              <a:spLocks noChangeShapeType="1"/>
            </p:cNvSpPr>
            <p:nvPr/>
          </p:nvSpPr>
          <p:spPr bwMode="auto">
            <a:xfrm>
              <a:off x="3956" y="3052"/>
              <a:ext cx="978" cy="0"/>
            </a:xfrm>
            <a:prstGeom prst="line">
              <a:avLst/>
            </a:prstGeom>
            <a:noFill/>
            <a:ln w="9525">
              <a:solidFill>
                <a:schemeClr val="tx1"/>
              </a:solidFill>
              <a:round/>
              <a:headEnd/>
              <a:tailEnd/>
            </a:ln>
          </p:spPr>
          <p:txBody>
            <a:bodyPr wrap="none" anchor="ctr"/>
            <a:lstStyle/>
            <a:p>
              <a:endParaRPr lang="zh-CN" altLang="en-US"/>
            </a:p>
          </p:txBody>
        </p:sp>
        <p:sp>
          <p:nvSpPr>
            <p:cNvPr id="32785" name="Line 31"/>
            <p:cNvSpPr>
              <a:spLocks noChangeShapeType="1"/>
            </p:cNvSpPr>
            <p:nvPr/>
          </p:nvSpPr>
          <p:spPr bwMode="auto">
            <a:xfrm>
              <a:off x="3956" y="3234"/>
              <a:ext cx="978" cy="0"/>
            </a:xfrm>
            <a:prstGeom prst="line">
              <a:avLst/>
            </a:prstGeom>
            <a:noFill/>
            <a:ln w="9525">
              <a:solidFill>
                <a:schemeClr val="tx1"/>
              </a:solidFill>
              <a:round/>
              <a:headEnd/>
              <a:tailEnd/>
            </a:ln>
          </p:spPr>
          <p:txBody>
            <a:bodyPr wrap="none" anchor="ctr"/>
            <a:lstStyle/>
            <a:p>
              <a:endParaRPr lang="zh-CN" altLang="en-US"/>
            </a:p>
          </p:txBody>
        </p:sp>
        <p:sp>
          <p:nvSpPr>
            <p:cNvPr id="32786" name="Line 32"/>
            <p:cNvSpPr>
              <a:spLocks noChangeShapeType="1"/>
            </p:cNvSpPr>
            <p:nvPr/>
          </p:nvSpPr>
          <p:spPr bwMode="auto">
            <a:xfrm>
              <a:off x="3956" y="3416"/>
              <a:ext cx="978" cy="0"/>
            </a:xfrm>
            <a:prstGeom prst="line">
              <a:avLst/>
            </a:prstGeom>
            <a:noFill/>
            <a:ln w="9525">
              <a:solidFill>
                <a:schemeClr val="tx1"/>
              </a:solidFill>
              <a:round/>
              <a:headEnd/>
              <a:tailEnd/>
            </a:ln>
          </p:spPr>
          <p:txBody>
            <a:bodyPr wrap="none" anchor="ctr"/>
            <a:lstStyle/>
            <a:p>
              <a:endParaRPr lang="zh-CN" altLang="en-US"/>
            </a:p>
          </p:txBody>
        </p:sp>
        <p:sp>
          <p:nvSpPr>
            <p:cNvPr id="32787" name="Text Box 33"/>
            <p:cNvSpPr txBox="1">
              <a:spLocks noChangeArrowheads="1"/>
            </p:cNvSpPr>
            <p:nvPr/>
          </p:nvSpPr>
          <p:spPr bwMode="auto">
            <a:xfrm>
              <a:off x="3753" y="1384"/>
              <a:ext cx="196" cy="250"/>
            </a:xfrm>
            <a:prstGeom prst="rect">
              <a:avLst/>
            </a:prstGeom>
            <a:noFill/>
            <a:ln w="9525">
              <a:noFill/>
              <a:miter lim="800000"/>
              <a:headEnd/>
              <a:tailEnd/>
            </a:ln>
          </p:spPr>
          <p:txBody>
            <a:bodyPr wrap="none">
              <a:spAutoFit/>
            </a:bodyPr>
            <a:lstStyle/>
            <a:p>
              <a:pPr eaLnBrk="0" hangingPunct="0"/>
              <a:r>
                <a:rPr kumimoji="1" lang="en-US" altLang="zh-CN"/>
                <a:t>0</a:t>
              </a:r>
            </a:p>
          </p:txBody>
        </p:sp>
        <p:sp>
          <p:nvSpPr>
            <p:cNvPr id="32788" name="Text Box 34"/>
            <p:cNvSpPr txBox="1">
              <a:spLocks noChangeArrowheads="1"/>
            </p:cNvSpPr>
            <p:nvPr/>
          </p:nvSpPr>
          <p:spPr bwMode="auto">
            <a:xfrm>
              <a:off x="3753" y="1566"/>
              <a:ext cx="196" cy="250"/>
            </a:xfrm>
            <a:prstGeom prst="rect">
              <a:avLst/>
            </a:prstGeom>
            <a:noFill/>
            <a:ln w="9525">
              <a:noFill/>
              <a:miter lim="800000"/>
              <a:headEnd/>
              <a:tailEnd/>
            </a:ln>
          </p:spPr>
          <p:txBody>
            <a:bodyPr wrap="none">
              <a:spAutoFit/>
            </a:bodyPr>
            <a:lstStyle/>
            <a:p>
              <a:pPr eaLnBrk="0" hangingPunct="0"/>
              <a:r>
                <a:rPr kumimoji="1" lang="en-US" altLang="zh-CN"/>
                <a:t>1</a:t>
              </a:r>
            </a:p>
          </p:txBody>
        </p:sp>
        <p:sp>
          <p:nvSpPr>
            <p:cNvPr id="32789" name="Text Box 35"/>
            <p:cNvSpPr txBox="1">
              <a:spLocks noChangeArrowheads="1"/>
            </p:cNvSpPr>
            <p:nvPr/>
          </p:nvSpPr>
          <p:spPr bwMode="auto">
            <a:xfrm>
              <a:off x="3753" y="1748"/>
              <a:ext cx="196" cy="250"/>
            </a:xfrm>
            <a:prstGeom prst="rect">
              <a:avLst/>
            </a:prstGeom>
            <a:noFill/>
            <a:ln w="9525">
              <a:noFill/>
              <a:miter lim="800000"/>
              <a:headEnd/>
              <a:tailEnd/>
            </a:ln>
          </p:spPr>
          <p:txBody>
            <a:bodyPr wrap="none">
              <a:spAutoFit/>
            </a:bodyPr>
            <a:lstStyle/>
            <a:p>
              <a:pPr eaLnBrk="0" hangingPunct="0"/>
              <a:r>
                <a:rPr kumimoji="1" lang="en-US" altLang="zh-CN"/>
                <a:t>2</a:t>
              </a:r>
            </a:p>
          </p:txBody>
        </p:sp>
        <p:sp>
          <p:nvSpPr>
            <p:cNvPr id="32790" name="Text Box 36"/>
            <p:cNvSpPr txBox="1">
              <a:spLocks noChangeArrowheads="1"/>
            </p:cNvSpPr>
            <p:nvPr/>
          </p:nvSpPr>
          <p:spPr bwMode="auto">
            <a:xfrm>
              <a:off x="3753" y="1930"/>
              <a:ext cx="163" cy="250"/>
            </a:xfrm>
            <a:prstGeom prst="rect">
              <a:avLst/>
            </a:prstGeom>
            <a:noFill/>
            <a:ln w="9525">
              <a:noFill/>
              <a:miter lim="800000"/>
              <a:headEnd/>
              <a:tailEnd/>
            </a:ln>
          </p:spPr>
          <p:txBody>
            <a:bodyPr>
              <a:spAutoFit/>
            </a:bodyPr>
            <a:lstStyle/>
            <a:p>
              <a:pPr eaLnBrk="0" hangingPunct="0"/>
              <a:r>
                <a:rPr kumimoji="1" lang="en-US" altLang="zh-CN"/>
                <a:t>3</a:t>
              </a:r>
            </a:p>
          </p:txBody>
        </p:sp>
        <p:sp>
          <p:nvSpPr>
            <p:cNvPr id="32791" name="Text Box 37"/>
            <p:cNvSpPr txBox="1">
              <a:spLocks noChangeArrowheads="1"/>
            </p:cNvSpPr>
            <p:nvPr/>
          </p:nvSpPr>
          <p:spPr bwMode="auto">
            <a:xfrm>
              <a:off x="3753" y="2112"/>
              <a:ext cx="196" cy="250"/>
            </a:xfrm>
            <a:prstGeom prst="rect">
              <a:avLst/>
            </a:prstGeom>
            <a:noFill/>
            <a:ln w="9525">
              <a:noFill/>
              <a:miter lim="800000"/>
              <a:headEnd/>
              <a:tailEnd/>
            </a:ln>
          </p:spPr>
          <p:txBody>
            <a:bodyPr wrap="none">
              <a:spAutoFit/>
            </a:bodyPr>
            <a:lstStyle/>
            <a:p>
              <a:pPr eaLnBrk="0" hangingPunct="0"/>
              <a:r>
                <a:rPr kumimoji="1" lang="en-US" altLang="zh-CN"/>
                <a:t>4</a:t>
              </a:r>
            </a:p>
          </p:txBody>
        </p:sp>
        <p:sp>
          <p:nvSpPr>
            <p:cNvPr id="32792" name="Text Box 38"/>
            <p:cNvSpPr txBox="1">
              <a:spLocks noChangeArrowheads="1"/>
            </p:cNvSpPr>
            <p:nvPr/>
          </p:nvSpPr>
          <p:spPr bwMode="auto">
            <a:xfrm>
              <a:off x="3753" y="2294"/>
              <a:ext cx="196" cy="250"/>
            </a:xfrm>
            <a:prstGeom prst="rect">
              <a:avLst/>
            </a:prstGeom>
            <a:noFill/>
            <a:ln w="9525">
              <a:noFill/>
              <a:miter lim="800000"/>
              <a:headEnd/>
              <a:tailEnd/>
            </a:ln>
          </p:spPr>
          <p:txBody>
            <a:bodyPr wrap="none">
              <a:spAutoFit/>
            </a:bodyPr>
            <a:lstStyle/>
            <a:p>
              <a:pPr eaLnBrk="0" hangingPunct="0"/>
              <a:r>
                <a:rPr kumimoji="1" lang="en-US" altLang="zh-CN"/>
                <a:t>5</a:t>
              </a:r>
            </a:p>
          </p:txBody>
        </p:sp>
        <p:sp>
          <p:nvSpPr>
            <p:cNvPr id="32793" name="Text Box 39"/>
            <p:cNvSpPr txBox="1">
              <a:spLocks noChangeArrowheads="1"/>
            </p:cNvSpPr>
            <p:nvPr/>
          </p:nvSpPr>
          <p:spPr bwMode="auto">
            <a:xfrm>
              <a:off x="3753" y="2476"/>
              <a:ext cx="196" cy="250"/>
            </a:xfrm>
            <a:prstGeom prst="rect">
              <a:avLst/>
            </a:prstGeom>
            <a:noFill/>
            <a:ln w="9525">
              <a:noFill/>
              <a:miter lim="800000"/>
              <a:headEnd/>
              <a:tailEnd/>
            </a:ln>
          </p:spPr>
          <p:txBody>
            <a:bodyPr wrap="none">
              <a:spAutoFit/>
            </a:bodyPr>
            <a:lstStyle/>
            <a:p>
              <a:pPr eaLnBrk="0" hangingPunct="0"/>
              <a:r>
                <a:rPr kumimoji="1" lang="en-US" altLang="zh-CN"/>
                <a:t>6</a:t>
              </a:r>
            </a:p>
          </p:txBody>
        </p:sp>
        <p:sp>
          <p:nvSpPr>
            <p:cNvPr id="32794" name="Text Box 40"/>
            <p:cNvSpPr txBox="1">
              <a:spLocks noChangeArrowheads="1"/>
            </p:cNvSpPr>
            <p:nvPr/>
          </p:nvSpPr>
          <p:spPr bwMode="auto">
            <a:xfrm>
              <a:off x="3753" y="2658"/>
              <a:ext cx="196" cy="250"/>
            </a:xfrm>
            <a:prstGeom prst="rect">
              <a:avLst/>
            </a:prstGeom>
            <a:noFill/>
            <a:ln w="9525">
              <a:noFill/>
              <a:miter lim="800000"/>
              <a:headEnd/>
              <a:tailEnd/>
            </a:ln>
          </p:spPr>
          <p:txBody>
            <a:bodyPr wrap="none">
              <a:spAutoFit/>
            </a:bodyPr>
            <a:lstStyle/>
            <a:p>
              <a:pPr eaLnBrk="0" hangingPunct="0"/>
              <a:r>
                <a:rPr kumimoji="1" lang="en-US" altLang="zh-CN"/>
                <a:t>7</a:t>
              </a:r>
            </a:p>
          </p:txBody>
        </p:sp>
        <p:sp>
          <p:nvSpPr>
            <p:cNvPr id="32795" name="Text Box 41"/>
            <p:cNvSpPr txBox="1">
              <a:spLocks noChangeArrowheads="1"/>
            </p:cNvSpPr>
            <p:nvPr/>
          </p:nvSpPr>
          <p:spPr bwMode="auto">
            <a:xfrm>
              <a:off x="3753" y="2840"/>
              <a:ext cx="196" cy="250"/>
            </a:xfrm>
            <a:prstGeom prst="rect">
              <a:avLst/>
            </a:prstGeom>
            <a:noFill/>
            <a:ln w="9525">
              <a:noFill/>
              <a:miter lim="800000"/>
              <a:headEnd/>
              <a:tailEnd/>
            </a:ln>
          </p:spPr>
          <p:txBody>
            <a:bodyPr wrap="none">
              <a:spAutoFit/>
            </a:bodyPr>
            <a:lstStyle/>
            <a:p>
              <a:pPr eaLnBrk="0" hangingPunct="0"/>
              <a:r>
                <a:rPr kumimoji="1" lang="en-US" altLang="zh-CN"/>
                <a:t>8</a:t>
              </a:r>
            </a:p>
          </p:txBody>
        </p:sp>
        <p:sp>
          <p:nvSpPr>
            <p:cNvPr id="32796" name="Text Box 42"/>
            <p:cNvSpPr txBox="1">
              <a:spLocks noChangeArrowheads="1"/>
            </p:cNvSpPr>
            <p:nvPr/>
          </p:nvSpPr>
          <p:spPr bwMode="auto">
            <a:xfrm>
              <a:off x="3753" y="3022"/>
              <a:ext cx="196" cy="250"/>
            </a:xfrm>
            <a:prstGeom prst="rect">
              <a:avLst/>
            </a:prstGeom>
            <a:noFill/>
            <a:ln w="9525">
              <a:noFill/>
              <a:miter lim="800000"/>
              <a:headEnd/>
              <a:tailEnd/>
            </a:ln>
          </p:spPr>
          <p:txBody>
            <a:bodyPr wrap="none">
              <a:spAutoFit/>
            </a:bodyPr>
            <a:lstStyle/>
            <a:p>
              <a:pPr eaLnBrk="0" hangingPunct="0"/>
              <a:r>
                <a:rPr kumimoji="1" lang="en-US" altLang="zh-CN"/>
                <a:t>9</a:t>
              </a:r>
            </a:p>
          </p:txBody>
        </p:sp>
        <p:sp>
          <p:nvSpPr>
            <p:cNvPr id="32797" name="Text Box 43"/>
            <p:cNvSpPr txBox="1">
              <a:spLocks noChangeArrowheads="1"/>
            </p:cNvSpPr>
            <p:nvPr/>
          </p:nvSpPr>
          <p:spPr bwMode="auto">
            <a:xfrm>
              <a:off x="3688" y="3217"/>
              <a:ext cx="276" cy="250"/>
            </a:xfrm>
            <a:prstGeom prst="rect">
              <a:avLst/>
            </a:prstGeom>
            <a:noFill/>
            <a:ln w="9525">
              <a:noFill/>
              <a:miter lim="800000"/>
              <a:headEnd/>
              <a:tailEnd/>
            </a:ln>
          </p:spPr>
          <p:txBody>
            <a:bodyPr wrap="none">
              <a:spAutoFit/>
            </a:bodyPr>
            <a:lstStyle/>
            <a:p>
              <a:pPr eaLnBrk="0" hangingPunct="0"/>
              <a:r>
                <a:rPr kumimoji="1" lang="en-US" altLang="zh-CN"/>
                <a:t>10</a:t>
              </a:r>
            </a:p>
          </p:txBody>
        </p:sp>
        <p:sp>
          <p:nvSpPr>
            <p:cNvPr id="32798" name="Text Box 44"/>
            <p:cNvSpPr txBox="1">
              <a:spLocks noChangeArrowheads="1"/>
            </p:cNvSpPr>
            <p:nvPr/>
          </p:nvSpPr>
          <p:spPr bwMode="auto">
            <a:xfrm>
              <a:off x="4316" y="3449"/>
              <a:ext cx="308" cy="498"/>
            </a:xfrm>
            <a:prstGeom prst="rect">
              <a:avLst/>
            </a:prstGeom>
            <a:noFill/>
            <a:ln w="9525">
              <a:noFill/>
              <a:miter lim="800000"/>
              <a:headEnd/>
              <a:tailEnd/>
            </a:ln>
          </p:spPr>
          <p:txBody>
            <a:bodyPr vert="eaVert" wrap="none">
              <a:spAutoFit/>
            </a:bodyPr>
            <a:lstStyle/>
            <a:p>
              <a:pPr eaLnBrk="0" hangingPunct="0"/>
              <a:r>
                <a:rPr kumimoji="1" lang="en-US" altLang="zh-CN"/>
                <a:t>……...</a:t>
              </a:r>
            </a:p>
          </p:txBody>
        </p:sp>
      </p:grpSp>
      <p:sp>
        <p:nvSpPr>
          <p:cNvPr id="53" name="Rectangle 2"/>
          <p:cNvSpPr txBox="1">
            <a:spLocks noChangeArrowheads="1"/>
          </p:cNvSpPr>
          <p:nvPr/>
        </p:nvSpPr>
        <p:spPr bwMode="auto">
          <a:xfrm>
            <a:off x="6400800" y="5791200"/>
            <a:ext cx="2133600" cy="533400"/>
          </a:xfrm>
          <a:prstGeom prst="rect">
            <a:avLst/>
          </a:prstGeom>
          <a:noFill/>
          <a:ln w="9525">
            <a:noFill/>
            <a:miter lim="800000"/>
            <a:headEnd/>
            <a:tailEnd/>
          </a:ln>
        </p:spPr>
        <p:txBody>
          <a:bodyPr/>
          <a:lstStyle/>
          <a:p>
            <a:pPr marL="0" lvl="3"/>
            <a:r>
              <a:rPr lang="en-US" altLang="zh-CN"/>
              <a:t>	</a:t>
            </a:r>
            <a:r>
              <a:rPr lang="zh-CN" altLang="en-US"/>
              <a:t>内存模型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ox(out)">
                                      <p:cBhvr>
                                        <p:cTn id="7" dur="500"/>
                                        <p:tgtEl>
                                          <p:spTgt spid="6">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builtIn="1"/>
                                        </p:tgtEl>
                                      </p:cMediaNode>
                                    </p:audio>
                                  </p:subTnLst>
                                </p:cTn>
                              </p:par>
                              <p:par>
                                <p:cTn id="8" presetID="4" presetClass="entr" presetSubtype="32"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box(out)">
                                      <p:cBhvr>
                                        <p:cTn id="10" dur="500"/>
                                        <p:tgtEl>
                                          <p:spTgt spid="6">
                                            <p:txEl>
                                              <p:pRg st="1" end="1"/>
                                            </p:txEl>
                                          </p:spTgt>
                                        </p:tgtEl>
                                      </p:cBhvr>
                                    </p:animEffect>
                                  </p:childTnLst>
                                  <p:subTnLst>
                                    <p:audio>
                                      <p:cMediaNode>
                                        <p:cTn display="0" masterRel="sameClick">
                                          <p:stCondLst>
                                            <p:cond evt="begin" delay="0">
                                              <p:tn val="8"/>
                                            </p:cond>
                                          </p:stCondLst>
                                          <p:endCondLst>
                                            <p:cond evt="onStopAudio" delay="0">
                                              <p:tgtEl>
                                                <p:sldTgt/>
                                              </p:tgtEl>
                                            </p:cond>
                                          </p:endCondLst>
                                        </p:cTn>
                                        <p:tgtEl>
                                          <p:sndTgt r:embed="rId3" name="CAMERA.WAV" builtIn="1"/>
                                        </p:tgtEl>
                                      </p:cMediaNode>
                                    </p:audio>
                                  </p:subTnLst>
                                </p:cTn>
                              </p:par>
                              <p:par>
                                <p:cTn id="11" presetID="4" presetClass="entr" presetSubtype="32"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box(out)">
                                      <p:cBhvr>
                                        <p:cTn id="13" dur="500"/>
                                        <p:tgtEl>
                                          <p:spTgt spid="6">
                                            <p:txEl>
                                              <p:pRg st="2" end="2"/>
                                            </p:txEl>
                                          </p:spTgt>
                                        </p:tgtEl>
                                      </p:cBhvr>
                                    </p:animEffect>
                                  </p:childTnLst>
                                  <p:subTnLst>
                                    <p:audio>
                                      <p:cMediaNode>
                                        <p:cTn display="0" masterRel="sameClick">
                                          <p:stCondLst>
                                            <p:cond evt="begin" delay="0">
                                              <p:tn val="11"/>
                                            </p:cond>
                                          </p:stCondLst>
                                          <p:endCondLst>
                                            <p:cond evt="onStopAudio" delay="0">
                                              <p:tgtEl>
                                                <p:sldTgt/>
                                              </p:tgtEl>
                                            </p:cond>
                                          </p:endCondLst>
                                        </p:cTn>
                                        <p:tgtEl>
                                          <p:sndTgt r:embed="rId3" name="CAMERA.WAV" builtIn="1"/>
                                        </p:tgtEl>
                                      </p:cMediaNode>
                                    </p:audio>
                                  </p:subTnLst>
                                </p:cTn>
                              </p:par>
                            </p:childTnLst>
                          </p:cTn>
                        </p:par>
                      </p:childTnLst>
                    </p:cTn>
                  </p:par>
                  <p:par>
                    <p:cTn id="14" fill="hold">
                      <p:stCondLst>
                        <p:cond delay="indefinite"/>
                      </p:stCondLst>
                      <p:childTnLst>
                        <p:par>
                          <p:cTn id="15" fill="hold">
                            <p:stCondLst>
                              <p:cond delay="0"/>
                            </p:stCondLst>
                            <p:childTnLst>
                              <p:par>
                                <p:cTn id="16" presetID="4" presetClass="entr" presetSubtype="32"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box(out)">
                                      <p:cBhvr>
                                        <p:cTn id="18" dur="500"/>
                                        <p:tgtEl>
                                          <p:spTgt spid="2"/>
                                        </p:tgtEl>
                                      </p:cBhvr>
                                    </p:animEffect>
                                  </p:childTnLst>
                                  <p:subTnLst>
                                    <p:audio>
                                      <p:cMediaNode>
                                        <p:cTn display="0" masterRel="sameClick">
                                          <p:stCondLst>
                                            <p:cond evt="begin" delay="0">
                                              <p:tn val="16"/>
                                            </p:cond>
                                          </p:stCondLst>
                                          <p:endCondLst>
                                            <p:cond evt="onStopAudio" delay="0">
                                              <p:tgtEl>
                                                <p:sldTgt/>
                                              </p:tgtEl>
                                            </p:cond>
                                          </p:endCondLst>
                                        </p:cTn>
                                        <p:tgtEl>
                                          <p:sndTgt r:embed="rId3" name="CAMERA.WAV" builtIn="1"/>
                                        </p:tgtEl>
                                      </p:cMediaNode>
                                    </p:audio>
                                  </p:sub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box(in)">
                                      <p:cBhvr>
                                        <p:cTn id="23" dur="500"/>
                                        <p:tgtEl>
                                          <p:spTgt spid="26"/>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53"/>
                                        </p:tgtEl>
                                        <p:attrNameLst>
                                          <p:attrName>style.visibility</p:attrName>
                                        </p:attrNameLst>
                                      </p:cBhvr>
                                      <p:to>
                                        <p:strVal val="visible"/>
                                      </p:to>
                                    </p:set>
                                    <p:animEffect transition="in" filter="box(in)">
                                      <p:cBhvr>
                                        <p:cTn id="28" dur="500"/>
                                        <p:tgtEl>
                                          <p:spTgt spid="53"/>
                                        </p:tgtEl>
                                      </p:cBhvr>
                                    </p:animEffect>
                                  </p:childTnLst>
                                </p:cTn>
                              </p:par>
                              <p:par>
                                <p:cTn id="29" presetID="4" presetClass="entr" presetSubtype="16" fill="hold" nodeType="with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box(in)">
                                      <p:cBhvr>
                                        <p:cTn id="3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P spid="26" grpId="0"/>
      <p:bldP spid="53"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bwMode="auto">
          <a:xfrm>
            <a:off x="0" y="404813"/>
            <a:ext cx="9144000" cy="739775"/>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defRPr/>
            </a:pPr>
            <a:r>
              <a:rPr lang="zh-CN" altLang="zh-CN" sz="3600" smtClean="0"/>
              <a:t> </a:t>
            </a:r>
            <a:r>
              <a:rPr lang="zh-CN" altLang="zh-CN" sz="3600" smtClean="0">
                <a:solidFill>
                  <a:schemeClr val="tx2"/>
                </a:solidFill>
              </a:rPr>
              <a:t> 3.9 </a:t>
            </a:r>
            <a:r>
              <a:rPr lang="zh-CN" sz="3600" smtClean="0">
                <a:solidFill>
                  <a:schemeClr val="tx2"/>
                </a:solidFill>
              </a:rPr>
              <a:t>赋值运算符和赋值表达式</a:t>
            </a:r>
            <a:r>
              <a:rPr lang="zh-CN" smtClean="0"/>
              <a:t> </a:t>
            </a:r>
          </a:p>
        </p:txBody>
      </p:sp>
      <p:sp>
        <p:nvSpPr>
          <p:cNvPr id="166915" name="Rectangle 3"/>
          <p:cNvSpPr>
            <a:spLocks noChangeArrowheads="1"/>
          </p:cNvSpPr>
          <p:nvPr/>
        </p:nvSpPr>
        <p:spPr bwMode="auto">
          <a:xfrm>
            <a:off x="323850" y="1052513"/>
            <a:ext cx="8497888" cy="3313112"/>
          </a:xfrm>
          <a:prstGeom prst="rect">
            <a:avLst/>
          </a:prstGeom>
          <a:noFill/>
          <a:ln w="9525">
            <a:noFill/>
            <a:miter lim="800000"/>
            <a:headEnd/>
            <a:tailEnd/>
          </a:ln>
        </p:spPr>
        <p:txBody>
          <a:bodyPr/>
          <a:lstStyle/>
          <a:p>
            <a:pPr marL="838200" indent="-838200" algn="l" defTabSz="762000" eaLnBrk="0" hangingPunct="0">
              <a:spcBef>
                <a:spcPct val="20000"/>
              </a:spcBef>
            </a:pPr>
            <a:r>
              <a:rPr lang="zh-CN" sz="3200" b="1" u="sng">
                <a:solidFill>
                  <a:srgbClr val="CC0000"/>
                </a:solidFill>
                <a:latin typeface="宋体" pitchFamily="2" charset="-122"/>
              </a:rPr>
              <a:t>注意</a:t>
            </a:r>
            <a:r>
              <a:rPr lang="zh-CN" altLang="zh-CN" sz="3200" b="1" u="sng">
                <a:solidFill>
                  <a:srgbClr val="CC0000"/>
                </a:solidFill>
                <a:latin typeface="宋体" pitchFamily="2" charset="-122"/>
              </a:rPr>
              <a:t>:</a:t>
            </a:r>
            <a:r>
              <a:rPr lang="zh-CN" sz="2800" b="1">
                <a:solidFill>
                  <a:srgbClr val="4D4D4D"/>
                </a:solidFill>
                <a:latin typeface="楷体_GB2312" pitchFamily="49" charset="-122"/>
                <a:ea typeface="楷体_GB2312" pitchFamily="49" charset="-122"/>
              </a:rPr>
              <a:t>如果ｂ是包含若干项的表达式，则相当于它有</a:t>
            </a:r>
          </a:p>
          <a:p>
            <a:pPr marL="838200" indent="-838200" algn="l" defTabSz="762000" eaLnBrk="0" hangingPunct="0">
              <a:spcBef>
                <a:spcPct val="20000"/>
              </a:spcBef>
            </a:pPr>
            <a:r>
              <a:rPr lang="zh-CN" altLang="zh-CN" sz="2800" b="1">
                <a:solidFill>
                  <a:srgbClr val="4D4D4D"/>
                </a:solidFill>
                <a:latin typeface="楷体_GB2312" pitchFamily="49" charset="-122"/>
                <a:ea typeface="楷体_GB2312" pitchFamily="49" charset="-122"/>
              </a:rPr>
              <a:t>      </a:t>
            </a:r>
            <a:r>
              <a:rPr lang="zh-CN" sz="2800" b="1">
                <a:solidFill>
                  <a:srgbClr val="4D4D4D"/>
                </a:solidFill>
                <a:latin typeface="楷体_GB2312" pitchFamily="49" charset="-122"/>
                <a:ea typeface="楷体_GB2312" pitchFamily="49" charset="-122"/>
              </a:rPr>
              <a:t>括号。</a:t>
            </a:r>
          </a:p>
          <a:p>
            <a:pPr marL="838200" indent="-838200" algn="l" defTabSz="762000" eaLnBrk="0" hangingPunct="0">
              <a:spcBef>
                <a:spcPct val="20000"/>
              </a:spcBef>
            </a:pPr>
            <a:r>
              <a:rPr lang="zh-CN" sz="3200" b="1">
                <a:solidFill>
                  <a:srgbClr val="CC0000"/>
                </a:solidFill>
                <a:latin typeface="楷体_GB2312" pitchFamily="49" charset="-122"/>
                <a:ea typeface="楷体_GB2312" pitchFamily="49" charset="-122"/>
              </a:rPr>
              <a:t>如：</a:t>
            </a:r>
            <a:r>
              <a:rPr lang="zh-CN" sz="2800" b="1">
                <a:solidFill>
                  <a:srgbClr val="4D4D4D"/>
                </a:solidFill>
                <a:latin typeface="楷体_GB2312" pitchFamily="49" charset="-122"/>
                <a:ea typeface="楷体_GB2312" pitchFamily="49" charset="-122"/>
              </a:rPr>
              <a:t> </a:t>
            </a:r>
            <a:r>
              <a:rPr lang="zh-CN" sz="3200">
                <a:solidFill>
                  <a:srgbClr val="663300"/>
                </a:solidFill>
                <a:latin typeface="楷体_GB2312" pitchFamily="49" charset="-122"/>
                <a:ea typeface="楷体_GB2312" pitchFamily="49" charset="-122"/>
              </a:rPr>
              <a:t>① </a:t>
            </a:r>
            <a:r>
              <a:rPr lang="zh-CN" altLang="zh-CN" sz="3200">
                <a:solidFill>
                  <a:srgbClr val="663300"/>
                </a:solidFill>
                <a:latin typeface="楷体_GB2312" pitchFamily="49" charset="-122"/>
                <a:ea typeface="楷体_GB2312" pitchFamily="49" charset="-122"/>
              </a:rPr>
              <a:t>x %= y+3</a:t>
            </a:r>
          </a:p>
          <a:p>
            <a:pPr marL="838200" indent="-838200" algn="l" defTabSz="762000" eaLnBrk="0" hangingPunct="0">
              <a:spcBef>
                <a:spcPct val="20000"/>
              </a:spcBef>
            </a:pPr>
            <a:r>
              <a:rPr lang="zh-CN" altLang="zh-CN" sz="2800" b="1">
                <a:solidFill>
                  <a:srgbClr val="4D4D4D"/>
                </a:solidFill>
                <a:latin typeface="楷体_GB2312" pitchFamily="49" charset="-122"/>
                <a:ea typeface="楷体_GB2312" pitchFamily="49" charset="-122"/>
              </a:rPr>
              <a:t>      </a:t>
            </a:r>
            <a:r>
              <a:rPr lang="zh-CN" altLang="zh-CN" sz="3200">
                <a:solidFill>
                  <a:srgbClr val="000099"/>
                </a:solidFill>
                <a:latin typeface="楷体_GB2312" pitchFamily="49" charset="-122"/>
                <a:ea typeface="楷体_GB2312" pitchFamily="49" charset="-122"/>
              </a:rPr>
              <a:t>② x %= (y+3)</a:t>
            </a:r>
          </a:p>
          <a:p>
            <a:pPr marL="838200" indent="-838200" algn="l" defTabSz="762000" eaLnBrk="0" hangingPunct="0">
              <a:spcBef>
                <a:spcPct val="20000"/>
              </a:spcBef>
            </a:pPr>
            <a:r>
              <a:rPr lang="zh-CN" altLang="zh-CN" sz="3200">
                <a:solidFill>
                  <a:srgbClr val="000099"/>
                </a:solidFill>
                <a:latin typeface="楷体_GB2312" pitchFamily="49" charset="-122"/>
                <a:ea typeface="楷体_GB2312" pitchFamily="49" charset="-122"/>
              </a:rPr>
              <a:t>           |__↑</a:t>
            </a:r>
          </a:p>
          <a:p>
            <a:pPr marL="838200" indent="-838200" algn="l" defTabSz="762000" eaLnBrk="0" hangingPunct="0">
              <a:spcBef>
                <a:spcPct val="20000"/>
              </a:spcBef>
            </a:pPr>
            <a:r>
              <a:rPr lang="zh-CN" altLang="zh-CN" sz="2800" b="1">
                <a:solidFill>
                  <a:srgbClr val="4D4D4D"/>
                </a:solidFill>
                <a:latin typeface="楷体_GB2312" pitchFamily="49" charset="-122"/>
                <a:ea typeface="楷体_GB2312" pitchFamily="49" charset="-122"/>
              </a:rPr>
              <a:t>      </a:t>
            </a:r>
            <a:r>
              <a:rPr lang="zh-CN" altLang="zh-CN" sz="3200">
                <a:solidFill>
                  <a:srgbClr val="663300"/>
                </a:solidFill>
                <a:latin typeface="楷体_GB2312" pitchFamily="49" charset="-122"/>
                <a:ea typeface="楷体_GB2312" pitchFamily="49" charset="-122"/>
              </a:rPr>
              <a:t>③ x = x %(y+3)(</a:t>
            </a:r>
            <a:r>
              <a:rPr lang="zh-CN" sz="3200">
                <a:solidFill>
                  <a:srgbClr val="663300"/>
                </a:solidFill>
                <a:latin typeface="楷体_GB2312" pitchFamily="49" charset="-122"/>
                <a:ea typeface="楷体_GB2312" pitchFamily="49" charset="-122"/>
              </a:rPr>
              <a:t>不要错写成</a:t>
            </a:r>
            <a:r>
              <a:rPr lang="zh-CN" altLang="zh-CN" sz="3200">
                <a:solidFill>
                  <a:srgbClr val="663300"/>
                </a:solidFill>
                <a:latin typeface="楷体_GB2312" pitchFamily="49" charset="-122"/>
                <a:ea typeface="楷体_GB2312" pitchFamily="49" charset="-122"/>
              </a:rPr>
              <a:t>x=x%y+3)</a:t>
            </a:r>
            <a:r>
              <a:rPr lang="zh-CN" altLang="zh-CN" sz="2800">
                <a:solidFill>
                  <a:srgbClr val="4D4D4D"/>
                </a:solidFill>
                <a:latin typeface="楷体_GB2312" pitchFamily="49" charset="-122"/>
                <a:ea typeface="楷体_GB2312" pitchFamily="49" charset="-122"/>
              </a:rPr>
              <a:t> </a:t>
            </a:r>
            <a:endParaRPr lang="zh-CN" altLang="zh-CN" sz="2800" b="1">
              <a:solidFill>
                <a:srgbClr val="4D4D4D"/>
              </a:solidFill>
              <a:latin typeface="楷体_GB2312" pitchFamily="49" charset="-122"/>
              <a:ea typeface="楷体_GB2312" pitchFamily="49" charset="-122"/>
            </a:endParaRPr>
          </a:p>
          <a:p>
            <a:pPr marL="838200" indent="-838200" algn="just" defTabSz="762000" eaLnBrk="0" hangingPunct="0">
              <a:spcBef>
                <a:spcPct val="20000"/>
              </a:spcBef>
            </a:pPr>
            <a:endParaRPr lang="zh-CN" altLang="zh-CN" sz="2800">
              <a:solidFill>
                <a:srgbClr val="663300"/>
              </a:solidFill>
              <a:latin typeface="楷体_GB2312" pitchFamily="49" charset="-122"/>
              <a:ea typeface="楷体_GB2312" pitchFamily="49" charset="-122"/>
            </a:endParaRPr>
          </a:p>
        </p:txBody>
      </p:sp>
      <p:sp>
        <p:nvSpPr>
          <p:cNvPr id="166916" name="AutoShape 4"/>
          <p:cNvSpPr>
            <a:spLocks noChangeArrowheads="1"/>
          </p:cNvSpPr>
          <p:nvPr/>
        </p:nvSpPr>
        <p:spPr bwMode="auto">
          <a:xfrm>
            <a:off x="4787900" y="1125538"/>
            <a:ext cx="4356100" cy="2087562"/>
          </a:xfrm>
          <a:prstGeom prst="wedgeEllipseCallout">
            <a:avLst>
              <a:gd name="adj1" fmla="val -44532"/>
              <a:gd name="adj2" fmla="val 65894"/>
            </a:avLst>
          </a:prstGeom>
          <a:solidFill>
            <a:schemeClr val="bg1"/>
          </a:solidFill>
          <a:ln w="12700">
            <a:solidFill>
              <a:schemeClr val="tx1"/>
            </a:solidFill>
            <a:miter lim="800000"/>
            <a:headEnd/>
            <a:tailEnd/>
          </a:ln>
        </p:spPr>
        <p:txBody>
          <a:bodyPr anchor="ctr"/>
          <a:lstStyle/>
          <a:p>
            <a:r>
              <a:rPr lang="zh-CN" sz="2400"/>
              <a:t>凡是二元（二目）运算符，都可以与赋值符一起组合成复合赋值符。 </a:t>
            </a:r>
          </a:p>
        </p:txBody>
      </p:sp>
      <p:sp>
        <p:nvSpPr>
          <p:cNvPr id="166917" name="Rectangle 5"/>
          <p:cNvSpPr>
            <a:spLocks noChangeArrowheads="1"/>
          </p:cNvSpPr>
          <p:nvPr/>
        </p:nvSpPr>
        <p:spPr bwMode="auto">
          <a:xfrm>
            <a:off x="538163" y="4508500"/>
            <a:ext cx="8497887" cy="1944688"/>
          </a:xfrm>
          <a:prstGeom prst="rect">
            <a:avLst/>
          </a:prstGeom>
          <a:noFill/>
          <a:ln w="9525">
            <a:noFill/>
            <a:miter lim="800000"/>
            <a:headEnd/>
            <a:tailEnd/>
          </a:ln>
        </p:spPr>
        <p:txBody>
          <a:bodyPr/>
          <a:lstStyle/>
          <a:p>
            <a:pPr marL="838200" indent="-838200" algn="l" defTabSz="762000" eaLnBrk="0" hangingPunct="0">
              <a:spcBef>
                <a:spcPct val="20000"/>
              </a:spcBef>
            </a:pPr>
            <a:r>
              <a:rPr lang="zh-CN" sz="2800" b="1" dirty="0">
                <a:solidFill>
                  <a:srgbClr val="4D4D4D"/>
                </a:solidFill>
                <a:latin typeface="宋体" pitchFamily="2" charset="-122"/>
              </a:rPr>
              <a:t>Ｃ语言规定可以使用１０种复合赋值运算符：</a:t>
            </a:r>
          </a:p>
          <a:p>
            <a:pPr marL="838200" indent="-838200" algn="l" defTabSz="762000" eaLnBrk="0" hangingPunct="0">
              <a:spcBef>
                <a:spcPct val="20000"/>
              </a:spcBef>
            </a:pPr>
            <a:r>
              <a:rPr lang="zh-CN" sz="2800" b="1" dirty="0">
                <a:solidFill>
                  <a:srgbClr val="008000"/>
                </a:solidFill>
                <a:latin typeface="宋体" pitchFamily="2" charset="-122"/>
              </a:rPr>
              <a:t>＋＝，－＝，*＝，／＝，％＝，</a:t>
            </a:r>
            <a:r>
              <a:rPr lang="zh-CN" altLang="zh-CN" sz="2800" b="1" dirty="0">
                <a:solidFill>
                  <a:srgbClr val="008000"/>
                </a:solidFill>
                <a:latin typeface="宋体" pitchFamily="2" charset="-122"/>
              </a:rPr>
              <a:t>&lt;&lt;</a:t>
            </a:r>
            <a:r>
              <a:rPr lang="zh-CN" sz="2800" b="1" dirty="0">
                <a:solidFill>
                  <a:srgbClr val="008000"/>
                </a:solidFill>
                <a:latin typeface="宋体" pitchFamily="2" charset="-122"/>
              </a:rPr>
              <a:t>＝，</a:t>
            </a:r>
            <a:r>
              <a:rPr lang="zh-CN" altLang="zh-CN" sz="2800" b="1" dirty="0">
                <a:solidFill>
                  <a:srgbClr val="008000"/>
                </a:solidFill>
                <a:latin typeface="宋体" pitchFamily="2" charset="-122"/>
              </a:rPr>
              <a:t>&gt;&gt;</a:t>
            </a:r>
            <a:r>
              <a:rPr lang="zh-CN" sz="2800" b="1" dirty="0">
                <a:solidFill>
                  <a:srgbClr val="008000"/>
                </a:solidFill>
                <a:latin typeface="宋体" pitchFamily="2" charset="-122"/>
              </a:rPr>
              <a:t>＝，＆＝，∧＝，</a:t>
            </a:r>
            <a:r>
              <a:rPr lang="zh-CN" altLang="zh-CN" sz="2800" b="1" dirty="0">
                <a:solidFill>
                  <a:srgbClr val="008000"/>
                </a:solidFill>
                <a:latin typeface="宋体" pitchFamily="2" charset="-122"/>
              </a:rPr>
              <a:t>|</a:t>
            </a:r>
            <a:r>
              <a:rPr lang="zh-CN" sz="2800" b="1" dirty="0">
                <a:solidFill>
                  <a:srgbClr val="008000"/>
                </a:solidFill>
                <a:latin typeface="宋体" pitchFamily="2" charset="-122"/>
              </a:rPr>
              <a:t>＝</a:t>
            </a:r>
            <a:r>
              <a:rPr lang="zh-CN" sz="2800" dirty="0">
                <a:solidFill>
                  <a:srgbClr val="008000"/>
                </a:solidFill>
                <a:latin typeface="宋体" pitchFamily="2" charset="-122"/>
              </a:rPr>
              <a:t> </a:t>
            </a:r>
          </a:p>
        </p:txBody>
      </p:sp>
    </p:spTree>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6915"/>
                                        </p:tgtEl>
                                        <p:attrNameLst>
                                          <p:attrName>style.visibility</p:attrName>
                                        </p:attrNameLst>
                                      </p:cBhvr>
                                      <p:to>
                                        <p:strVal val="visible"/>
                                      </p:to>
                                    </p:set>
                                    <p:animEffect transition="in" filter="wipe(left)">
                                      <p:cBhvr>
                                        <p:cTn id="7" dur="1000"/>
                                        <p:tgtEl>
                                          <p:spTgt spid="16691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166916"/>
                                        </p:tgtEl>
                                        <p:attrNameLst>
                                          <p:attrName>style.visibility</p:attrName>
                                        </p:attrNameLst>
                                      </p:cBhvr>
                                      <p:to>
                                        <p:strVal val="visible"/>
                                      </p:to>
                                    </p:set>
                                    <p:anim calcmode="lin" valueType="num">
                                      <p:cBhvr additive="base">
                                        <p:cTn id="12" dur="500" fill="hold"/>
                                        <p:tgtEl>
                                          <p:spTgt spid="166916"/>
                                        </p:tgtEl>
                                        <p:attrNameLst>
                                          <p:attrName>ppt_x</p:attrName>
                                        </p:attrNameLst>
                                      </p:cBhvr>
                                      <p:tavLst>
                                        <p:tav tm="0">
                                          <p:val>
                                            <p:strVal val="1+#ppt_w/2"/>
                                          </p:val>
                                        </p:tav>
                                        <p:tav tm="100000">
                                          <p:val>
                                            <p:strVal val="#ppt_x"/>
                                          </p:val>
                                        </p:tav>
                                      </p:tavLst>
                                    </p:anim>
                                    <p:anim calcmode="lin" valueType="num">
                                      <p:cBhvr additive="base">
                                        <p:cTn id="13" dur="500" fill="hold"/>
                                        <p:tgtEl>
                                          <p:spTgt spid="166916"/>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66917"/>
                                        </p:tgtEl>
                                        <p:attrNameLst>
                                          <p:attrName>style.visibility</p:attrName>
                                        </p:attrNameLst>
                                      </p:cBhvr>
                                      <p:to>
                                        <p:strVal val="visible"/>
                                      </p:to>
                                    </p:set>
                                    <p:animEffect transition="in" filter="wipe(left)">
                                      <p:cBhvr>
                                        <p:cTn id="18" dur="1000"/>
                                        <p:tgtEl>
                                          <p:spTgt spid="1669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5" grpId="0" autoUpdateAnimBg="0"/>
      <p:bldP spid="166916" grpId="0" animBg="1" autoUpdateAnimBg="0"/>
      <p:bldP spid="166917"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bwMode="auto">
          <a:xfrm>
            <a:off x="0" y="404813"/>
            <a:ext cx="9144000" cy="739775"/>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defRPr/>
            </a:pPr>
            <a:r>
              <a:rPr lang="zh-CN" altLang="zh-CN" sz="3600" smtClean="0"/>
              <a:t> </a:t>
            </a:r>
            <a:r>
              <a:rPr lang="zh-CN" altLang="zh-CN" sz="3600" smtClean="0">
                <a:solidFill>
                  <a:schemeClr val="tx2"/>
                </a:solidFill>
              </a:rPr>
              <a:t> 3.9 </a:t>
            </a:r>
            <a:r>
              <a:rPr lang="zh-CN" sz="3600" smtClean="0">
                <a:solidFill>
                  <a:schemeClr val="tx2"/>
                </a:solidFill>
              </a:rPr>
              <a:t>赋值运算符和赋值表达式</a:t>
            </a:r>
            <a:r>
              <a:rPr lang="zh-CN" smtClean="0"/>
              <a:t> </a:t>
            </a:r>
          </a:p>
        </p:txBody>
      </p:sp>
      <p:sp>
        <p:nvSpPr>
          <p:cNvPr id="173059" name="Rectangle 3"/>
          <p:cNvSpPr>
            <a:spLocks noChangeArrowheads="1"/>
          </p:cNvSpPr>
          <p:nvPr/>
        </p:nvSpPr>
        <p:spPr bwMode="auto">
          <a:xfrm>
            <a:off x="323850" y="1052513"/>
            <a:ext cx="8497888" cy="863600"/>
          </a:xfrm>
          <a:prstGeom prst="rect">
            <a:avLst/>
          </a:prstGeom>
          <a:noFill/>
          <a:ln w="9525">
            <a:noFill/>
            <a:miter lim="800000"/>
            <a:headEnd/>
            <a:tailEnd/>
          </a:ln>
        </p:spPr>
        <p:txBody>
          <a:bodyPr/>
          <a:lstStyle/>
          <a:p>
            <a:pPr marL="838200" indent="-838200" algn="l" defTabSz="762000" eaLnBrk="0" hangingPunct="0">
              <a:spcBef>
                <a:spcPct val="20000"/>
              </a:spcBef>
            </a:pPr>
            <a:r>
              <a:rPr lang="zh-CN" altLang="en-US" sz="3200">
                <a:solidFill>
                  <a:srgbClr val="4D4D4D"/>
                </a:solidFill>
                <a:latin typeface="宋体" pitchFamily="2" charset="-122"/>
              </a:rPr>
              <a:t>赋值表达式也可以包含复合的赋值运算符。</a:t>
            </a:r>
          </a:p>
          <a:p>
            <a:pPr marL="838200" indent="-838200" algn="l" defTabSz="762000" eaLnBrk="0" hangingPunct="0">
              <a:spcBef>
                <a:spcPct val="20000"/>
              </a:spcBef>
            </a:pPr>
            <a:r>
              <a:rPr lang="zh-CN" altLang="en-US" sz="3200" b="1">
                <a:solidFill>
                  <a:srgbClr val="CC0000"/>
                </a:solidFill>
                <a:latin typeface="楷体_GB2312" pitchFamily="49" charset="-122"/>
                <a:ea typeface="楷体_GB2312" pitchFamily="49" charset="-122"/>
              </a:rPr>
              <a:t>      如：</a:t>
            </a:r>
            <a:r>
              <a:rPr lang="zh-CN" altLang="en-US" sz="3200">
                <a:solidFill>
                  <a:srgbClr val="4D4D4D"/>
                </a:solidFill>
                <a:latin typeface="宋体" pitchFamily="2" charset="-122"/>
              </a:rPr>
              <a:t>a+=a-=a*a</a:t>
            </a:r>
          </a:p>
        </p:txBody>
      </p:sp>
      <p:sp>
        <p:nvSpPr>
          <p:cNvPr id="173060" name="Rectangle 4"/>
          <p:cNvSpPr>
            <a:spLocks noChangeArrowheads="1"/>
          </p:cNvSpPr>
          <p:nvPr/>
        </p:nvSpPr>
        <p:spPr bwMode="auto">
          <a:xfrm>
            <a:off x="971550" y="2492375"/>
            <a:ext cx="7200900" cy="3384550"/>
          </a:xfrm>
          <a:prstGeom prst="rect">
            <a:avLst/>
          </a:prstGeom>
          <a:noFill/>
          <a:ln w="9525">
            <a:noFill/>
            <a:miter lim="800000"/>
            <a:headEnd/>
            <a:tailEnd/>
          </a:ln>
        </p:spPr>
        <p:txBody>
          <a:bodyPr/>
          <a:lstStyle/>
          <a:p>
            <a:pPr marL="838200" indent="-838200" algn="l" defTabSz="762000" eaLnBrk="0" hangingPunct="0">
              <a:spcBef>
                <a:spcPct val="20000"/>
              </a:spcBef>
            </a:pPr>
            <a:r>
              <a:rPr lang="zh-CN" sz="3200" b="1" u="sng">
                <a:solidFill>
                  <a:srgbClr val="CC0000"/>
                </a:solidFill>
                <a:latin typeface="宋体" pitchFamily="2" charset="-122"/>
              </a:rPr>
              <a:t>分析</a:t>
            </a:r>
            <a:r>
              <a:rPr lang="zh-CN" altLang="zh-CN" sz="2800" b="1" u="sng">
                <a:solidFill>
                  <a:srgbClr val="CC0000"/>
                </a:solidFill>
                <a:latin typeface="楷体_GB2312" pitchFamily="49" charset="-122"/>
                <a:ea typeface="楷体_GB2312" pitchFamily="49" charset="-122"/>
              </a:rPr>
              <a:t>:</a:t>
            </a:r>
            <a:r>
              <a:rPr lang="zh-CN" sz="2800">
                <a:solidFill>
                  <a:srgbClr val="4D4D4D"/>
                </a:solidFill>
                <a:latin typeface="楷体_GB2312" pitchFamily="49" charset="-122"/>
                <a:ea typeface="楷体_GB2312" pitchFamily="49" charset="-122"/>
              </a:rPr>
              <a:t>此赋值表达式的求解步骤如下∶</a:t>
            </a:r>
          </a:p>
          <a:p>
            <a:pPr marL="838200" indent="-838200" algn="l" defTabSz="762000" eaLnBrk="0" hangingPunct="0">
              <a:spcBef>
                <a:spcPct val="20000"/>
              </a:spcBef>
            </a:pPr>
            <a:r>
              <a:rPr lang="zh-CN" altLang="zh-CN" sz="2800">
                <a:solidFill>
                  <a:srgbClr val="4D4D4D"/>
                </a:solidFill>
                <a:latin typeface="楷体_GB2312" pitchFamily="49" charset="-122"/>
                <a:ea typeface="楷体_GB2312" pitchFamily="49" charset="-122"/>
              </a:rPr>
              <a:t>① </a:t>
            </a:r>
            <a:r>
              <a:rPr lang="zh-CN" sz="2800">
                <a:solidFill>
                  <a:srgbClr val="4D4D4D"/>
                </a:solidFill>
                <a:latin typeface="楷体_GB2312" pitchFamily="49" charset="-122"/>
                <a:ea typeface="楷体_GB2312" pitchFamily="49" charset="-122"/>
              </a:rPr>
              <a:t>先进行</a:t>
            </a:r>
            <a:r>
              <a:rPr lang="zh-CN" sz="2800">
                <a:solidFill>
                  <a:srgbClr val="4D4D4D"/>
                </a:solidFill>
                <a:ea typeface="楷体_GB2312" pitchFamily="49" charset="-122"/>
              </a:rPr>
              <a:t>“</a:t>
            </a:r>
            <a:r>
              <a:rPr lang="zh-CN" sz="2800">
                <a:solidFill>
                  <a:srgbClr val="4D4D4D"/>
                </a:solidFill>
                <a:latin typeface="楷体_GB2312" pitchFamily="49" charset="-122"/>
                <a:ea typeface="楷体_GB2312" pitchFamily="49" charset="-122"/>
              </a:rPr>
              <a:t>ａ－＝ａ*ａ</a:t>
            </a:r>
            <a:r>
              <a:rPr lang="zh-CN" sz="2800">
                <a:solidFill>
                  <a:srgbClr val="4D4D4D"/>
                </a:solidFill>
                <a:ea typeface="楷体_GB2312" pitchFamily="49" charset="-122"/>
              </a:rPr>
              <a:t>”</a:t>
            </a:r>
            <a:r>
              <a:rPr lang="zh-CN" sz="2800">
                <a:solidFill>
                  <a:srgbClr val="4D4D4D"/>
                </a:solidFill>
                <a:latin typeface="楷体_GB2312" pitchFamily="49" charset="-122"/>
                <a:ea typeface="楷体_GB2312" pitchFamily="49" charset="-122"/>
              </a:rPr>
              <a:t>的运算， 它相当于ａ＝ａ－ａ*ａ，</a:t>
            </a:r>
            <a:r>
              <a:rPr lang="zh-CN" altLang="zh-CN" sz="2800">
                <a:solidFill>
                  <a:srgbClr val="4D4D4D"/>
                </a:solidFill>
                <a:latin typeface="楷体_GB2312" pitchFamily="49" charset="-122"/>
                <a:ea typeface="楷体_GB2312" pitchFamily="49" charset="-122"/>
              </a:rPr>
              <a:t>a</a:t>
            </a:r>
            <a:r>
              <a:rPr lang="zh-CN" sz="2800">
                <a:solidFill>
                  <a:srgbClr val="4D4D4D"/>
                </a:solidFill>
                <a:latin typeface="楷体_GB2312" pitchFamily="49" charset="-122"/>
                <a:ea typeface="楷体_GB2312" pitchFamily="49" charset="-122"/>
              </a:rPr>
              <a:t>的值为１２－</a:t>
            </a:r>
            <a:r>
              <a:rPr lang="zh-CN" altLang="zh-CN" sz="2800">
                <a:solidFill>
                  <a:srgbClr val="4D4D4D"/>
                </a:solidFill>
                <a:latin typeface="楷体_GB2312" pitchFamily="49" charset="-122"/>
                <a:ea typeface="楷体_GB2312" pitchFamily="49" charset="-122"/>
              </a:rPr>
              <a:t>144</a:t>
            </a:r>
            <a:r>
              <a:rPr lang="zh-CN" sz="2800">
                <a:solidFill>
                  <a:srgbClr val="4D4D4D"/>
                </a:solidFill>
                <a:latin typeface="楷体_GB2312" pitchFamily="49" charset="-122"/>
                <a:ea typeface="楷体_GB2312" pitchFamily="49" charset="-122"/>
              </a:rPr>
              <a:t>＝－</a:t>
            </a:r>
            <a:r>
              <a:rPr lang="zh-CN" altLang="zh-CN" sz="2800">
                <a:solidFill>
                  <a:srgbClr val="4D4D4D"/>
                </a:solidFill>
                <a:latin typeface="楷体_GB2312" pitchFamily="49" charset="-122"/>
                <a:ea typeface="楷体_GB2312" pitchFamily="49" charset="-122"/>
              </a:rPr>
              <a:t>132</a:t>
            </a:r>
            <a:r>
              <a:rPr lang="zh-CN" sz="2800">
                <a:solidFill>
                  <a:srgbClr val="4D4D4D"/>
                </a:solidFill>
                <a:latin typeface="楷体_GB2312" pitchFamily="49" charset="-122"/>
                <a:ea typeface="楷体_GB2312" pitchFamily="49" charset="-122"/>
              </a:rPr>
              <a:t>。</a:t>
            </a:r>
          </a:p>
          <a:p>
            <a:pPr marL="838200" indent="-838200" algn="l" defTabSz="762000" eaLnBrk="0" hangingPunct="0">
              <a:spcBef>
                <a:spcPct val="20000"/>
              </a:spcBef>
            </a:pPr>
            <a:r>
              <a:rPr lang="zh-CN" altLang="zh-CN" sz="2800">
                <a:solidFill>
                  <a:srgbClr val="4D4D4D"/>
                </a:solidFill>
                <a:latin typeface="楷体_GB2312" pitchFamily="49" charset="-122"/>
                <a:ea typeface="楷体_GB2312" pitchFamily="49" charset="-122"/>
              </a:rPr>
              <a:t>②</a:t>
            </a:r>
            <a:r>
              <a:rPr lang="zh-CN" sz="2800">
                <a:solidFill>
                  <a:srgbClr val="4D4D4D"/>
                </a:solidFill>
                <a:latin typeface="楷体_GB2312" pitchFamily="49" charset="-122"/>
                <a:ea typeface="楷体_GB2312" pitchFamily="49" charset="-122"/>
              </a:rPr>
              <a:t>再进行</a:t>
            </a:r>
            <a:r>
              <a:rPr lang="zh-CN" sz="2800">
                <a:solidFill>
                  <a:srgbClr val="4D4D4D"/>
                </a:solidFill>
                <a:ea typeface="楷体_GB2312" pitchFamily="49" charset="-122"/>
              </a:rPr>
              <a:t>“</a:t>
            </a:r>
            <a:r>
              <a:rPr lang="zh-CN" sz="2800">
                <a:solidFill>
                  <a:srgbClr val="4D4D4D"/>
                </a:solidFill>
                <a:latin typeface="楷体_GB2312" pitchFamily="49" charset="-122"/>
                <a:ea typeface="楷体_GB2312" pitchFamily="49" charset="-122"/>
              </a:rPr>
              <a:t>ａ＋＝－１３２</a:t>
            </a:r>
            <a:r>
              <a:rPr lang="zh-CN" sz="2800">
                <a:solidFill>
                  <a:srgbClr val="4D4D4D"/>
                </a:solidFill>
                <a:ea typeface="楷体_GB2312" pitchFamily="49" charset="-122"/>
              </a:rPr>
              <a:t>”</a:t>
            </a:r>
            <a:r>
              <a:rPr lang="zh-CN" sz="2800">
                <a:solidFill>
                  <a:srgbClr val="4D4D4D"/>
                </a:solidFill>
                <a:latin typeface="楷体_GB2312" pitchFamily="49" charset="-122"/>
                <a:ea typeface="楷体_GB2312" pitchFamily="49" charset="-122"/>
              </a:rPr>
              <a:t>的运算，相当于ａ</a:t>
            </a:r>
            <a:r>
              <a:rPr lang="zh-CN" altLang="zh-CN" sz="2800">
                <a:solidFill>
                  <a:srgbClr val="4D4D4D"/>
                </a:solidFill>
                <a:latin typeface="楷体_GB2312" pitchFamily="49" charset="-122"/>
                <a:ea typeface="楷体_GB2312" pitchFamily="49" charset="-122"/>
              </a:rPr>
              <a:t>=a+(-132)</a:t>
            </a:r>
            <a:r>
              <a:rPr lang="zh-CN" sz="2800">
                <a:solidFill>
                  <a:srgbClr val="4D4D4D"/>
                </a:solidFill>
                <a:latin typeface="楷体_GB2312" pitchFamily="49" charset="-122"/>
                <a:ea typeface="楷体_GB2312" pitchFamily="49" charset="-122"/>
              </a:rPr>
              <a:t>，</a:t>
            </a:r>
            <a:r>
              <a:rPr lang="zh-CN" altLang="zh-CN" sz="2800">
                <a:solidFill>
                  <a:srgbClr val="4D4D4D"/>
                </a:solidFill>
                <a:latin typeface="楷体_GB2312" pitchFamily="49" charset="-122"/>
                <a:ea typeface="楷体_GB2312" pitchFamily="49" charset="-122"/>
              </a:rPr>
              <a:t>a</a:t>
            </a:r>
            <a:r>
              <a:rPr lang="zh-CN" sz="2800">
                <a:solidFill>
                  <a:srgbClr val="4D4D4D"/>
                </a:solidFill>
                <a:latin typeface="楷体_GB2312" pitchFamily="49" charset="-122"/>
                <a:ea typeface="楷体_GB2312" pitchFamily="49" charset="-122"/>
              </a:rPr>
              <a:t>的值为－</a:t>
            </a:r>
            <a:r>
              <a:rPr lang="zh-CN" altLang="zh-CN" sz="2800">
                <a:solidFill>
                  <a:srgbClr val="4D4D4D"/>
                </a:solidFill>
                <a:latin typeface="楷体_GB2312" pitchFamily="49" charset="-122"/>
                <a:ea typeface="楷体_GB2312" pitchFamily="49" charset="-122"/>
              </a:rPr>
              <a:t>132-132</a:t>
            </a:r>
            <a:r>
              <a:rPr lang="zh-CN" sz="2800">
                <a:solidFill>
                  <a:srgbClr val="4D4D4D"/>
                </a:solidFill>
                <a:latin typeface="楷体_GB2312" pitchFamily="49" charset="-122"/>
                <a:ea typeface="楷体_GB2312" pitchFamily="49" charset="-122"/>
              </a:rPr>
              <a:t>＝</a:t>
            </a:r>
            <a:r>
              <a:rPr lang="zh-CN" altLang="zh-CN" sz="2800">
                <a:solidFill>
                  <a:srgbClr val="4D4D4D"/>
                </a:solidFill>
                <a:latin typeface="楷体_GB2312" pitchFamily="49" charset="-122"/>
                <a:ea typeface="楷体_GB2312" pitchFamily="49" charset="-122"/>
              </a:rPr>
              <a:t>-264</a:t>
            </a:r>
            <a:r>
              <a:rPr lang="zh-CN" sz="2800">
                <a:solidFill>
                  <a:srgbClr val="4D4D4D"/>
                </a:solidFill>
                <a:latin typeface="楷体_GB2312" pitchFamily="49" charset="-122"/>
                <a:ea typeface="楷体_GB2312" pitchFamily="49" charset="-122"/>
              </a:rPr>
              <a:t>。</a:t>
            </a:r>
          </a:p>
        </p:txBody>
      </p:sp>
    </p:spTree>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3059"/>
                                        </p:tgtEl>
                                        <p:attrNameLst>
                                          <p:attrName>style.visibility</p:attrName>
                                        </p:attrNameLst>
                                      </p:cBhvr>
                                      <p:to>
                                        <p:strVal val="visible"/>
                                      </p:to>
                                    </p:set>
                                    <p:animEffect transition="in" filter="wipe(left)">
                                      <p:cBhvr>
                                        <p:cTn id="7" dur="1000"/>
                                        <p:tgtEl>
                                          <p:spTgt spid="17305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3060"/>
                                        </p:tgtEl>
                                        <p:attrNameLst>
                                          <p:attrName>style.visibility</p:attrName>
                                        </p:attrNameLst>
                                      </p:cBhvr>
                                      <p:to>
                                        <p:strVal val="visible"/>
                                      </p:to>
                                    </p:set>
                                    <p:animEffect transition="in" filter="wipe(left)">
                                      <p:cBhvr>
                                        <p:cTn id="12" dur="1000"/>
                                        <p:tgtEl>
                                          <p:spTgt spid="1730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59" grpId="0" autoUpdateAnimBg="0"/>
      <p:bldP spid="173060"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bwMode="auto">
          <a:xfrm>
            <a:off x="0" y="404813"/>
            <a:ext cx="9144000" cy="739775"/>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defRPr/>
            </a:pPr>
            <a:r>
              <a:rPr lang="zh-CN" altLang="zh-CN" sz="4000" smtClean="0"/>
              <a:t> </a:t>
            </a:r>
            <a:r>
              <a:rPr lang="zh-CN" altLang="zh-CN" sz="4000" smtClean="0">
                <a:solidFill>
                  <a:schemeClr val="tx2"/>
                </a:solidFill>
              </a:rPr>
              <a:t> </a:t>
            </a:r>
            <a:r>
              <a:rPr lang="zh-CN" altLang="zh-CN" sz="3600" smtClean="0">
                <a:solidFill>
                  <a:schemeClr val="tx2"/>
                </a:solidFill>
              </a:rPr>
              <a:t>3.10 </a:t>
            </a:r>
            <a:r>
              <a:rPr lang="zh-CN" sz="3600" smtClean="0">
                <a:solidFill>
                  <a:schemeClr val="tx2"/>
                </a:solidFill>
              </a:rPr>
              <a:t>逗号运算符和逗号表达式</a:t>
            </a:r>
          </a:p>
        </p:txBody>
      </p:sp>
      <p:sp>
        <p:nvSpPr>
          <p:cNvPr id="175107" name="Rectangle 3"/>
          <p:cNvSpPr>
            <a:spLocks noChangeArrowheads="1"/>
          </p:cNvSpPr>
          <p:nvPr/>
        </p:nvSpPr>
        <p:spPr bwMode="auto">
          <a:xfrm>
            <a:off x="611188" y="1341438"/>
            <a:ext cx="8497887" cy="863600"/>
          </a:xfrm>
          <a:prstGeom prst="rect">
            <a:avLst/>
          </a:prstGeom>
          <a:noFill/>
          <a:ln w="9525">
            <a:noFill/>
            <a:miter lim="800000"/>
            <a:headEnd/>
            <a:tailEnd/>
          </a:ln>
        </p:spPr>
        <p:txBody>
          <a:bodyPr/>
          <a:lstStyle/>
          <a:p>
            <a:pPr marL="838200" indent="-838200" algn="l" defTabSz="762000" eaLnBrk="0" hangingPunct="0">
              <a:spcBef>
                <a:spcPct val="20000"/>
              </a:spcBef>
            </a:pPr>
            <a:r>
              <a:rPr lang="zh-CN" altLang="en-US" sz="2800" b="1" u="sng">
                <a:latin typeface="楷体_GB2312" pitchFamily="49" charset="-122"/>
                <a:ea typeface="楷体_GB2312" pitchFamily="49" charset="-122"/>
              </a:rPr>
              <a:t>逗号运算符:</a:t>
            </a:r>
            <a:r>
              <a:rPr lang="zh-CN" altLang="en-US" sz="2800">
                <a:solidFill>
                  <a:srgbClr val="000099"/>
                </a:solidFill>
                <a:latin typeface="楷体_GB2312" pitchFamily="49" charset="-122"/>
                <a:ea typeface="楷体_GB2312" pitchFamily="49" charset="-122"/>
              </a:rPr>
              <a:t>将两个表达式连接起来,又称为</a:t>
            </a:r>
            <a:r>
              <a:rPr lang="zh-CN" altLang="en-US" sz="2800">
                <a:solidFill>
                  <a:srgbClr val="000099"/>
                </a:solidFill>
                <a:latin typeface="宋体" pitchFamily="2" charset="-122"/>
                <a:ea typeface="楷体_GB2312" pitchFamily="49" charset="-122"/>
              </a:rPr>
              <a:t>“</a:t>
            </a:r>
            <a:r>
              <a:rPr lang="zh-CN" altLang="en-US" sz="2800">
                <a:solidFill>
                  <a:srgbClr val="000099"/>
                </a:solidFill>
                <a:latin typeface="楷体_GB2312" pitchFamily="49" charset="-122"/>
                <a:ea typeface="楷体_GB2312" pitchFamily="49" charset="-122"/>
              </a:rPr>
              <a:t>顺序求</a:t>
            </a:r>
          </a:p>
          <a:p>
            <a:pPr marL="838200" indent="-838200" algn="l" defTabSz="762000" eaLnBrk="0" hangingPunct="0">
              <a:spcBef>
                <a:spcPct val="20000"/>
              </a:spcBef>
            </a:pPr>
            <a:r>
              <a:rPr lang="zh-CN" altLang="en-US" sz="2800">
                <a:solidFill>
                  <a:srgbClr val="000099"/>
                </a:solidFill>
                <a:latin typeface="楷体_GB2312" pitchFamily="49" charset="-122"/>
                <a:ea typeface="楷体_GB2312" pitchFamily="49" charset="-122"/>
              </a:rPr>
              <a:t>值运算符</a:t>
            </a:r>
            <a:r>
              <a:rPr lang="zh-CN" altLang="en-US" sz="2800">
                <a:solidFill>
                  <a:srgbClr val="000099"/>
                </a:solidFill>
                <a:latin typeface="宋体" pitchFamily="2" charset="-122"/>
                <a:ea typeface="楷体_GB2312" pitchFamily="49" charset="-122"/>
              </a:rPr>
              <a:t>”</a:t>
            </a:r>
            <a:endParaRPr lang="zh-CN" altLang="en-US" sz="2800">
              <a:solidFill>
                <a:srgbClr val="000099"/>
              </a:solidFill>
              <a:latin typeface="楷体_GB2312" pitchFamily="49" charset="-122"/>
              <a:ea typeface="楷体_GB2312" pitchFamily="49" charset="-122"/>
            </a:endParaRPr>
          </a:p>
          <a:p>
            <a:pPr marL="838200" indent="-838200" algn="l" defTabSz="762000" eaLnBrk="0" hangingPunct="0">
              <a:spcBef>
                <a:spcPct val="20000"/>
              </a:spcBef>
            </a:pPr>
            <a:r>
              <a:rPr lang="zh-CN" altLang="en-US" sz="3200" b="1">
                <a:solidFill>
                  <a:srgbClr val="000099"/>
                </a:solidFill>
                <a:latin typeface="楷体_GB2312" pitchFamily="49" charset="-122"/>
                <a:ea typeface="楷体_GB2312" pitchFamily="49" charset="-122"/>
              </a:rPr>
              <a:t>        </a:t>
            </a:r>
            <a:r>
              <a:rPr lang="zh-CN" altLang="en-US" sz="3200" b="1">
                <a:solidFill>
                  <a:srgbClr val="CC0000"/>
                </a:solidFill>
                <a:latin typeface="楷体_GB2312" pitchFamily="49" charset="-122"/>
                <a:ea typeface="楷体_GB2312" pitchFamily="49" charset="-122"/>
              </a:rPr>
              <a:t>如：</a:t>
            </a:r>
            <a:r>
              <a:rPr lang="zh-CN" altLang="en-US" sz="3200">
                <a:solidFill>
                  <a:srgbClr val="000099"/>
                </a:solidFill>
                <a:latin typeface="宋体" pitchFamily="2" charset="-122"/>
              </a:rPr>
              <a:t>３＋5，６＋８</a:t>
            </a:r>
          </a:p>
          <a:p>
            <a:pPr marL="838200" indent="-838200" algn="l" defTabSz="762000" eaLnBrk="0" hangingPunct="0">
              <a:spcBef>
                <a:spcPct val="20000"/>
              </a:spcBef>
            </a:pPr>
            <a:r>
              <a:rPr lang="zh-CN" altLang="en-US" sz="3200" b="1">
                <a:solidFill>
                  <a:srgbClr val="CC0000"/>
                </a:solidFill>
                <a:latin typeface="楷体_GB2312" pitchFamily="49" charset="-122"/>
                <a:ea typeface="楷体_GB2312" pitchFamily="49" charset="-122"/>
              </a:rPr>
              <a:t>              </a:t>
            </a:r>
          </a:p>
        </p:txBody>
      </p:sp>
      <p:sp>
        <p:nvSpPr>
          <p:cNvPr id="175108" name="Rectangle 4"/>
          <p:cNvSpPr>
            <a:spLocks noChangeArrowheads="1"/>
          </p:cNvSpPr>
          <p:nvPr/>
        </p:nvSpPr>
        <p:spPr bwMode="auto">
          <a:xfrm>
            <a:off x="250825" y="3068638"/>
            <a:ext cx="7991475" cy="719137"/>
          </a:xfrm>
          <a:prstGeom prst="rect">
            <a:avLst/>
          </a:prstGeom>
          <a:noFill/>
          <a:ln w="9525">
            <a:noFill/>
            <a:miter lim="800000"/>
            <a:headEnd/>
            <a:tailEnd/>
          </a:ln>
        </p:spPr>
        <p:txBody>
          <a:bodyPr/>
          <a:lstStyle/>
          <a:p>
            <a:pPr marL="838200" indent="-838200" algn="l" defTabSz="762000" eaLnBrk="0" hangingPunct="0">
              <a:spcBef>
                <a:spcPct val="20000"/>
              </a:spcBef>
            </a:pPr>
            <a:r>
              <a:rPr lang="zh-CN" altLang="zh-CN" sz="3200" b="1">
                <a:solidFill>
                  <a:srgbClr val="4D4D4D"/>
                </a:solidFill>
              </a:rPr>
              <a:t>   </a:t>
            </a:r>
            <a:r>
              <a:rPr lang="zh-CN" sz="2800" b="1" u="sng">
                <a:latin typeface="楷体_GB2312" pitchFamily="49" charset="-122"/>
                <a:ea typeface="楷体_GB2312" pitchFamily="49" charset="-122"/>
              </a:rPr>
              <a:t>一般形式</a:t>
            </a:r>
            <a:r>
              <a:rPr lang="zh-CN" altLang="zh-CN" sz="2800" b="1" u="sng">
                <a:latin typeface="楷体_GB2312" pitchFamily="49" charset="-122"/>
                <a:ea typeface="楷体_GB2312" pitchFamily="49" charset="-122"/>
              </a:rPr>
              <a:t>:</a:t>
            </a:r>
            <a:r>
              <a:rPr lang="zh-CN" altLang="zh-CN" sz="4400" b="1">
                <a:solidFill>
                  <a:srgbClr val="4D4D4D"/>
                </a:solidFill>
              </a:rPr>
              <a:t>   </a:t>
            </a:r>
            <a:r>
              <a:rPr lang="zh-CN" sz="3200" b="1">
                <a:solidFill>
                  <a:srgbClr val="008000"/>
                </a:solidFill>
                <a:ea typeface="楷体_GB2312" pitchFamily="49" charset="-122"/>
              </a:rPr>
              <a:t>表达式１，表达式２</a:t>
            </a:r>
          </a:p>
        </p:txBody>
      </p:sp>
      <p:sp>
        <p:nvSpPr>
          <p:cNvPr id="175109" name="Rectangle 5"/>
          <p:cNvSpPr>
            <a:spLocks noChangeArrowheads="1"/>
          </p:cNvSpPr>
          <p:nvPr/>
        </p:nvSpPr>
        <p:spPr bwMode="auto">
          <a:xfrm>
            <a:off x="539750" y="3933825"/>
            <a:ext cx="7991475" cy="2232025"/>
          </a:xfrm>
          <a:prstGeom prst="rect">
            <a:avLst/>
          </a:prstGeom>
          <a:noFill/>
          <a:ln w="9525">
            <a:noFill/>
            <a:miter lim="800000"/>
            <a:headEnd/>
            <a:tailEnd/>
          </a:ln>
        </p:spPr>
        <p:txBody>
          <a:bodyPr/>
          <a:lstStyle/>
          <a:p>
            <a:pPr marL="838200" indent="-838200" algn="l" defTabSz="762000" eaLnBrk="0" hangingPunct="0">
              <a:spcBef>
                <a:spcPct val="20000"/>
              </a:spcBef>
            </a:pPr>
            <a:r>
              <a:rPr lang="zh-CN" sz="2800" b="1" u="sng">
                <a:latin typeface="楷体_GB2312" pitchFamily="49" charset="-122"/>
                <a:ea typeface="楷体_GB2312" pitchFamily="49" charset="-122"/>
              </a:rPr>
              <a:t>求解过程：</a:t>
            </a:r>
          </a:p>
          <a:p>
            <a:pPr marL="838200" indent="-838200" algn="l" defTabSz="762000" eaLnBrk="0" hangingPunct="0">
              <a:spcBef>
                <a:spcPct val="20000"/>
              </a:spcBef>
            </a:pPr>
            <a:r>
              <a:rPr lang="zh-CN" altLang="zh-CN" sz="2800">
                <a:solidFill>
                  <a:srgbClr val="000099"/>
                </a:solidFill>
                <a:latin typeface="楷体_GB2312" pitchFamily="49" charset="-122"/>
                <a:ea typeface="楷体_GB2312" pitchFamily="49" charset="-122"/>
              </a:rPr>
              <a:t>  </a:t>
            </a:r>
            <a:r>
              <a:rPr lang="zh-CN" sz="2800">
                <a:solidFill>
                  <a:srgbClr val="000099"/>
                </a:solidFill>
                <a:latin typeface="楷体_GB2312" pitchFamily="49" charset="-122"/>
                <a:ea typeface="楷体_GB2312" pitchFamily="49" charset="-122"/>
              </a:rPr>
              <a:t>先求解表达式１，再求解表达式２。整个逗号表达式的值是表达式２的值。</a:t>
            </a:r>
            <a:r>
              <a:rPr lang="zh-CN" sz="2800">
                <a:solidFill>
                  <a:srgbClr val="4D4D4D"/>
                </a:solidFill>
                <a:latin typeface="楷体_GB2312" pitchFamily="49" charset="-122"/>
                <a:ea typeface="楷体_GB2312" pitchFamily="49" charset="-122"/>
              </a:rPr>
              <a:t> </a:t>
            </a:r>
          </a:p>
        </p:txBody>
      </p:sp>
      <p:sp>
        <p:nvSpPr>
          <p:cNvPr id="175110" name="AutoShape 6"/>
          <p:cNvSpPr>
            <a:spLocks noChangeArrowheads="1"/>
          </p:cNvSpPr>
          <p:nvPr/>
        </p:nvSpPr>
        <p:spPr bwMode="auto">
          <a:xfrm>
            <a:off x="5580063" y="1125538"/>
            <a:ext cx="3168650" cy="1296987"/>
          </a:xfrm>
          <a:prstGeom prst="wedgeEllipseCallout">
            <a:avLst>
              <a:gd name="adj1" fmla="val -43750"/>
              <a:gd name="adj2" fmla="val 70000"/>
            </a:avLst>
          </a:prstGeom>
          <a:solidFill>
            <a:schemeClr val="bg1"/>
          </a:solidFill>
          <a:ln w="12700">
            <a:solidFill>
              <a:schemeClr val="tx1"/>
            </a:solidFill>
            <a:miter lim="800000"/>
            <a:headEnd/>
            <a:tailEnd/>
          </a:ln>
        </p:spPr>
        <p:txBody>
          <a:bodyPr anchor="ctr"/>
          <a:lstStyle/>
          <a:p>
            <a:r>
              <a:rPr lang="zh-CN" sz="2400"/>
              <a:t>逗号表达式 的值为</a:t>
            </a:r>
            <a:r>
              <a:rPr lang="zh-CN" altLang="zh-CN" sz="2400"/>
              <a:t>14</a:t>
            </a:r>
          </a:p>
        </p:txBody>
      </p:sp>
    </p:spTree>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5107"/>
                                        </p:tgtEl>
                                        <p:attrNameLst>
                                          <p:attrName>style.visibility</p:attrName>
                                        </p:attrNameLst>
                                      </p:cBhvr>
                                      <p:to>
                                        <p:strVal val="visible"/>
                                      </p:to>
                                    </p:set>
                                    <p:animEffect transition="in" filter="wipe(left)">
                                      <p:cBhvr>
                                        <p:cTn id="7" dur="1000"/>
                                        <p:tgtEl>
                                          <p:spTgt spid="17510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5108"/>
                                        </p:tgtEl>
                                        <p:attrNameLst>
                                          <p:attrName>style.visibility</p:attrName>
                                        </p:attrNameLst>
                                      </p:cBhvr>
                                      <p:to>
                                        <p:strVal val="visible"/>
                                      </p:to>
                                    </p:set>
                                    <p:animEffect transition="in" filter="wipe(left)">
                                      <p:cBhvr>
                                        <p:cTn id="12" dur="1000"/>
                                        <p:tgtEl>
                                          <p:spTgt spid="17510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5109"/>
                                        </p:tgtEl>
                                        <p:attrNameLst>
                                          <p:attrName>style.visibility</p:attrName>
                                        </p:attrNameLst>
                                      </p:cBhvr>
                                      <p:to>
                                        <p:strVal val="visible"/>
                                      </p:to>
                                    </p:set>
                                    <p:animEffect transition="in" filter="wipe(left)">
                                      <p:cBhvr>
                                        <p:cTn id="17" dur="1000"/>
                                        <p:tgtEl>
                                          <p:spTgt spid="175109"/>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grpId="0" nodeType="clickEffect">
                                  <p:stCondLst>
                                    <p:cond delay="0"/>
                                  </p:stCondLst>
                                  <p:childTnLst>
                                    <p:set>
                                      <p:cBhvr>
                                        <p:cTn id="21" dur="1" fill="hold">
                                          <p:stCondLst>
                                            <p:cond delay="0"/>
                                          </p:stCondLst>
                                        </p:cTn>
                                        <p:tgtEl>
                                          <p:spTgt spid="175110"/>
                                        </p:tgtEl>
                                        <p:attrNameLst>
                                          <p:attrName>style.visibility</p:attrName>
                                        </p:attrNameLst>
                                      </p:cBhvr>
                                      <p:to>
                                        <p:strVal val="visible"/>
                                      </p:to>
                                    </p:set>
                                    <p:anim calcmode="lin" valueType="num">
                                      <p:cBhvr additive="base">
                                        <p:cTn id="22" dur="500" fill="hold"/>
                                        <p:tgtEl>
                                          <p:spTgt spid="175110"/>
                                        </p:tgtEl>
                                        <p:attrNameLst>
                                          <p:attrName>ppt_x</p:attrName>
                                        </p:attrNameLst>
                                      </p:cBhvr>
                                      <p:tavLst>
                                        <p:tav tm="0">
                                          <p:val>
                                            <p:strVal val="1+#ppt_w/2"/>
                                          </p:val>
                                        </p:tav>
                                        <p:tav tm="100000">
                                          <p:val>
                                            <p:strVal val="#ppt_x"/>
                                          </p:val>
                                        </p:tav>
                                      </p:tavLst>
                                    </p:anim>
                                    <p:anim calcmode="lin" valueType="num">
                                      <p:cBhvr additive="base">
                                        <p:cTn id="23" dur="500" fill="hold"/>
                                        <p:tgtEl>
                                          <p:spTgt spid="1751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7" grpId="0" autoUpdateAnimBg="0"/>
      <p:bldP spid="175108" grpId="0" autoUpdateAnimBg="0"/>
      <p:bldP spid="175109" grpId="0" autoUpdateAnimBg="0"/>
      <p:bldP spid="175110" grpId="0" animBg="1"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bwMode="auto">
          <a:xfrm>
            <a:off x="0" y="404813"/>
            <a:ext cx="9144000" cy="739775"/>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defRPr/>
            </a:pPr>
            <a:r>
              <a:rPr lang="zh-CN" altLang="zh-CN" sz="4000" smtClean="0"/>
              <a:t> </a:t>
            </a:r>
            <a:r>
              <a:rPr lang="zh-CN" altLang="zh-CN" sz="4000" smtClean="0">
                <a:solidFill>
                  <a:schemeClr val="tx2"/>
                </a:solidFill>
              </a:rPr>
              <a:t> </a:t>
            </a:r>
            <a:r>
              <a:rPr lang="zh-CN" altLang="zh-CN" sz="3600" smtClean="0">
                <a:solidFill>
                  <a:schemeClr val="tx2"/>
                </a:solidFill>
              </a:rPr>
              <a:t>3.10 </a:t>
            </a:r>
            <a:r>
              <a:rPr lang="zh-CN" sz="3600" smtClean="0">
                <a:solidFill>
                  <a:schemeClr val="tx2"/>
                </a:solidFill>
              </a:rPr>
              <a:t>逗号运算符和逗号表达式</a:t>
            </a:r>
          </a:p>
        </p:txBody>
      </p:sp>
      <p:sp>
        <p:nvSpPr>
          <p:cNvPr id="176131" name="Rectangle 3"/>
          <p:cNvSpPr>
            <a:spLocks noChangeArrowheads="1"/>
          </p:cNvSpPr>
          <p:nvPr/>
        </p:nvSpPr>
        <p:spPr bwMode="auto">
          <a:xfrm>
            <a:off x="323850" y="1052513"/>
            <a:ext cx="8351838" cy="1655762"/>
          </a:xfrm>
          <a:prstGeom prst="rect">
            <a:avLst/>
          </a:prstGeom>
          <a:noFill/>
          <a:ln w="9525">
            <a:noFill/>
            <a:miter lim="800000"/>
            <a:headEnd/>
            <a:tailEnd/>
          </a:ln>
        </p:spPr>
        <p:txBody>
          <a:bodyPr/>
          <a:lstStyle/>
          <a:p>
            <a:pPr marL="838200" indent="-838200" algn="l" defTabSz="762000" eaLnBrk="0" hangingPunct="0">
              <a:spcBef>
                <a:spcPct val="20000"/>
              </a:spcBef>
            </a:pPr>
            <a:r>
              <a:rPr lang="zh-CN" altLang="en-US" sz="3600" b="1">
                <a:solidFill>
                  <a:srgbClr val="CC0000"/>
                </a:solidFill>
                <a:latin typeface="楷体_GB2312" pitchFamily="49" charset="-122"/>
                <a:ea typeface="楷体_GB2312" pitchFamily="49" charset="-122"/>
              </a:rPr>
              <a:t>例：</a:t>
            </a:r>
            <a:r>
              <a:rPr lang="zh-CN" altLang="en-US" sz="3200">
                <a:solidFill>
                  <a:srgbClr val="000099"/>
                </a:solidFill>
                <a:latin typeface="楷体_GB2312" pitchFamily="49" charset="-122"/>
                <a:ea typeface="楷体_GB2312" pitchFamily="49" charset="-122"/>
              </a:rPr>
              <a:t>逗号表达式</a:t>
            </a:r>
            <a:r>
              <a:rPr lang="zh-CN" altLang="en-US" sz="3200">
                <a:solidFill>
                  <a:srgbClr val="008000"/>
                </a:solidFill>
                <a:latin typeface="楷体_GB2312" pitchFamily="49" charset="-122"/>
                <a:ea typeface="楷体_GB2312" pitchFamily="49" charset="-122"/>
              </a:rPr>
              <a:t>ａ＝３*5，ａ*４</a:t>
            </a:r>
            <a:r>
              <a:rPr lang="zh-CN" altLang="en-US" sz="3200" b="1">
                <a:solidFill>
                  <a:srgbClr val="CC0000"/>
                </a:solidFill>
                <a:latin typeface="楷体_GB2312" pitchFamily="49" charset="-122"/>
                <a:ea typeface="楷体_GB2312" pitchFamily="49" charset="-122"/>
              </a:rPr>
              <a:t> </a:t>
            </a:r>
          </a:p>
          <a:p>
            <a:pPr marL="838200" indent="-838200" algn="l" defTabSz="762000" eaLnBrk="0" hangingPunct="0">
              <a:spcBef>
                <a:spcPct val="20000"/>
              </a:spcBef>
            </a:pPr>
            <a:endParaRPr lang="zh-CN" altLang="en-US" sz="3200" b="1">
              <a:solidFill>
                <a:srgbClr val="CC0000"/>
              </a:solidFill>
              <a:latin typeface="楷体_GB2312" pitchFamily="49" charset="-122"/>
              <a:ea typeface="楷体_GB2312" pitchFamily="49" charset="-122"/>
            </a:endParaRPr>
          </a:p>
        </p:txBody>
      </p:sp>
      <p:sp>
        <p:nvSpPr>
          <p:cNvPr id="176132" name="Rectangle 4"/>
          <p:cNvSpPr>
            <a:spLocks noChangeArrowheads="1"/>
          </p:cNvSpPr>
          <p:nvPr/>
        </p:nvSpPr>
        <p:spPr bwMode="auto">
          <a:xfrm>
            <a:off x="250825" y="1700213"/>
            <a:ext cx="8351838" cy="1943100"/>
          </a:xfrm>
          <a:prstGeom prst="rect">
            <a:avLst/>
          </a:prstGeom>
          <a:noFill/>
          <a:ln w="9525">
            <a:noFill/>
            <a:miter lim="800000"/>
            <a:headEnd/>
            <a:tailEnd/>
          </a:ln>
        </p:spPr>
        <p:txBody>
          <a:bodyPr/>
          <a:lstStyle/>
          <a:p>
            <a:pPr marL="838200" indent="-838200" defTabSz="762000"/>
            <a:r>
              <a:rPr lang="zh-CN" sz="3200" b="1" u="sng">
                <a:solidFill>
                  <a:srgbClr val="CC0000"/>
                </a:solidFill>
                <a:latin typeface="宋体" pitchFamily="2" charset="-122"/>
              </a:rPr>
              <a:t>分析</a:t>
            </a:r>
            <a:r>
              <a:rPr lang="zh-CN" altLang="zh-CN" sz="3200" b="1" u="sng">
                <a:solidFill>
                  <a:srgbClr val="CC0000"/>
                </a:solidFill>
                <a:latin typeface="宋体" pitchFamily="2" charset="-122"/>
              </a:rPr>
              <a:t>:</a:t>
            </a:r>
            <a:r>
              <a:rPr lang="zh-CN" sz="2800">
                <a:solidFill>
                  <a:srgbClr val="663300"/>
                </a:solidFill>
                <a:latin typeface="楷体_GB2312" pitchFamily="49" charset="-122"/>
                <a:ea typeface="楷体_GB2312" pitchFamily="49" charset="-122"/>
              </a:rPr>
              <a:t>赋值运算符的优先级别高于逗号运算符， 因</a:t>
            </a:r>
          </a:p>
          <a:p>
            <a:pPr marL="838200" indent="-838200" algn="l" defTabSz="762000"/>
            <a:r>
              <a:rPr lang="zh-CN" sz="2800">
                <a:solidFill>
                  <a:srgbClr val="663300"/>
                </a:solidFill>
                <a:latin typeface="楷体_GB2312" pitchFamily="49" charset="-122"/>
                <a:ea typeface="楷体_GB2312" pitchFamily="49" charset="-122"/>
              </a:rPr>
              <a:t>此应先求解ａ＝３*</a:t>
            </a:r>
            <a:r>
              <a:rPr lang="zh-CN" altLang="zh-CN" sz="2800">
                <a:solidFill>
                  <a:srgbClr val="663300"/>
                </a:solidFill>
                <a:latin typeface="楷体_GB2312" pitchFamily="49" charset="-122"/>
                <a:ea typeface="楷体_GB2312" pitchFamily="49" charset="-122"/>
              </a:rPr>
              <a:t>5</a:t>
            </a:r>
            <a:r>
              <a:rPr lang="zh-CN" sz="2800">
                <a:solidFill>
                  <a:srgbClr val="663300"/>
                </a:solidFill>
                <a:latin typeface="楷体_GB2312" pitchFamily="49" charset="-122"/>
                <a:ea typeface="楷体_GB2312" pitchFamily="49" charset="-122"/>
              </a:rPr>
              <a:t>。</a:t>
            </a:r>
          </a:p>
        </p:txBody>
      </p:sp>
      <p:sp>
        <p:nvSpPr>
          <p:cNvPr id="176133" name="AutoShape 5"/>
          <p:cNvSpPr>
            <a:spLocks noChangeArrowheads="1"/>
          </p:cNvSpPr>
          <p:nvPr/>
        </p:nvSpPr>
        <p:spPr bwMode="auto">
          <a:xfrm>
            <a:off x="5903913" y="765175"/>
            <a:ext cx="3240087" cy="2016125"/>
          </a:xfrm>
          <a:prstGeom prst="wedgeEllipseCallout">
            <a:avLst>
              <a:gd name="adj1" fmla="val -67343"/>
              <a:gd name="adj2" fmla="val -8111"/>
            </a:avLst>
          </a:prstGeom>
          <a:solidFill>
            <a:srgbClr val="CCECFF"/>
          </a:solidFill>
          <a:ln w="12700">
            <a:solidFill>
              <a:schemeClr val="tx1"/>
            </a:solidFill>
            <a:miter lim="800000"/>
            <a:headEnd/>
            <a:tailEnd/>
          </a:ln>
        </p:spPr>
        <p:txBody>
          <a:bodyPr anchor="ctr"/>
          <a:lstStyle/>
          <a:p>
            <a:r>
              <a:rPr lang="zh-CN" sz="2400">
                <a:solidFill>
                  <a:srgbClr val="663300"/>
                </a:solidFill>
              </a:rPr>
              <a:t>ａ的值为１</a:t>
            </a:r>
            <a:r>
              <a:rPr lang="zh-CN" altLang="zh-CN" sz="2400">
                <a:solidFill>
                  <a:srgbClr val="663300"/>
                </a:solidFill>
              </a:rPr>
              <a:t>5</a:t>
            </a:r>
            <a:r>
              <a:rPr lang="zh-CN" sz="2400">
                <a:solidFill>
                  <a:srgbClr val="663300"/>
                </a:solidFill>
              </a:rPr>
              <a:t>，然后求解ａ*４，得６０。整个逗号表达式的值为６０。</a:t>
            </a:r>
          </a:p>
        </p:txBody>
      </p:sp>
      <p:sp>
        <p:nvSpPr>
          <p:cNvPr id="176134" name="Rectangle 6"/>
          <p:cNvSpPr>
            <a:spLocks noChangeArrowheads="1"/>
          </p:cNvSpPr>
          <p:nvPr/>
        </p:nvSpPr>
        <p:spPr bwMode="auto">
          <a:xfrm>
            <a:off x="323850" y="2781300"/>
            <a:ext cx="8351838" cy="3311525"/>
          </a:xfrm>
          <a:prstGeom prst="rect">
            <a:avLst/>
          </a:prstGeom>
          <a:noFill/>
          <a:ln w="9525">
            <a:noFill/>
            <a:miter lim="800000"/>
            <a:headEnd/>
            <a:tailEnd/>
          </a:ln>
        </p:spPr>
        <p:txBody>
          <a:bodyPr/>
          <a:lstStyle/>
          <a:p>
            <a:pPr marL="838200" indent="-838200" algn="l" defTabSz="762000" eaLnBrk="0" hangingPunct="0">
              <a:spcBef>
                <a:spcPct val="20000"/>
              </a:spcBef>
            </a:pPr>
            <a:r>
              <a:rPr lang="zh-CN" altLang="zh-CN" sz="2800">
                <a:solidFill>
                  <a:srgbClr val="000099"/>
                </a:solidFill>
              </a:rPr>
              <a:t>   </a:t>
            </a:r>
            <a:r>
              <a:rPr lang="zh-CN" sz="2800" b="1">
                <a:solidFill>
                  <a:srgbClr val="000099"/>
                </a:solidFill>
              </a:rPr>
              <a:t>一个逗号表达式又可以与另一个表达式组成一</a:t>
            </a:r>
          </a:p>
          <a:p>
            <a:pPr marL="838200" indent="-838200" algn="l" defTabSz="762000" eaLnBrk="0" hangingPunct="0">
              <a:spcBef>
                <a:spcPct val="20000"/>
              </a:spcBef>
            </a:pPr>
            <a:r>
              <a:rPr lang="zh-CN" sz="2800" b="1">
                <a:solidFill>
                  <a:srgbClr val="000099"/>
                </a:solidFill>
              </a:rPr>
              <a:t>个新的逗号表达式</a:t>
            </a:r>
            <a:endParaRPr lang="zh-CN" sz="2800" b="1">
              <a:solidFill>
                <a:srgbClr val="4D4D4D"/>
              </a:solidFill>
            </a:endParaRPr>
          </a:p>
          <a:p>
            <a:pPr marL="838200" indent="-838200" algn="l" defTabSz="762000" eaLnBrk="0" hangingPunct="0">
              <a:spcBef>
                <a:spcPct val="20000"/>
              </a:spcBef>
            </a:pPr>
            <a:r>
              <a:rPr lang="zh-CN" sz="2800" b="1">
                <a:solidFill>
                  <a:srgbClr val="CC0000"/>
                </a:solidFill>
                <a:latin typeface="楷体_GB2312" pitchFamily="49" charset="-122"/>
                <a:ea typeface="楷体_GB2312" pitchFamily="49" charset="-122"/>
              </a:rPr>
              <a:t>  如</a:t>
            </a:r>
            <a:r>
              <a:rPr lang="zh-CN" altLang="zh-CN" sz="2800" b="1">
                <a:solidFill>
                  <a:srgbClr val="CC0000"/>
                </a:solidFill>
                <a:latin typeface="楷体_GB2312" pitchFamily="49" charset="-122"/>
                <a:ea typeface="楷体_GB2312" pitchFamily="49" charset="-122"/>
              </a:rPr>
              <a:t>:</a:t>
            </a:r>
            <a:r>
              <a:rPr lang="zh-CN" sz="2800">
                <a:solidFill>
                  <a:srgbClr val="008000"/>
                </a:solidFill>
                <a:latin typeface="楷体_GB2312" pitchFamily="49" charset="-122"/>
                <a:ea typeface="楷体_GB2312" pitchFamily="49" charset="-122"/>
              </a:rPr>
              <a:t>（ａ＝３*５，ａ*４）</a:t>
            </a:r>
            <a:endParaRPr lang="zh-CN" sz="2800">
              <a:solidFill>
                <a:srgbClr val="663300"/>
              </a:solidFill>
              <a:latin typeface="楷体_GB2312" pitchFamily="49" charset="-122"/>
              <a:ea typeface="楷体_GB2312" pitchFamily="49" charset="-122"/>
            </a:endParaRPr>
          </a:p>
          <a:p>
            <a:pPr marL="838200" indent="-838200" algn="l" defTabSz="762000" eaLnBrk="0" hangingPunct="0">
              <a:spcBef>
                <a:spcPct val="20000"/>
              </a:spcBef>
            </a:pPr>
            <a:r>
              <a:rPr lang="zh-CN" sz="2800">
                <a:solidFill>
                  <a:srgbClr val="663300"/>
                </a:solidFill>
                <a:latin typeface="楷体_GB2312" pitchFamily="49" charset="-122"/>
                <a:ea typeface="楷体_GB2312" pitchFamily="49" charset="-122"/>
              </a:rPr>
              <a:t>  </a:t>
            </a:r>
            <a:r>
              <a:rPr lang="zh-CN" sz="2800">
                <a:latin typeface="楷体_GB2312" pitchFamily="49" charset="-122"/>
                <a:ea typeface="楷体_GB2312" pitchFamily="49" charset="-122"/>
              </a:rPr>
              <a:t>ａ＋５先计算出ａ的值等于１５，再进行ａ*４的运算得</a:t>
            </a:r>
            <a:r>
              <a:rPr lang="zh-CN" altLang="zh-CN" sz="2800">
                <a:latin typeface="楷体_GB2312" pitchFamily="49" charset="-122"/>
                <a:ea typeface="楷体_GB2312" pitchFamily="49" charset="-122"/>
              </a:rPr>
              <a:t>60</a:t>
            </a:r>
            <a:r>
              <a:rPr lang="zh-CN" sz="2800">
                <a:latin typeface="楷体_GB2312" pitchFamily="49" charset="-122"/>
                <a:ea typeface="楷体_GB2312" pitchFamily="49" charset="-122"/>
              </a:rPr>
              <a:t>（但ａ值未变，仍为</a:t>
            </a:r>
            <a:r>
              <a:rPr lang="zh-CN" altLang="zh-CN" sz="2800">
                <a:latin typeface="楷体_GB2312" pitchFamily="49" charset="-122"/>
                <a:ea typeface="楷体_GB2312" pitchFamily="49" charset="-122"/>
              </a:rPr>
              <a:t>15</a:t>
            </a:r>
            <a:r>
              <a:rPr lang="zh-CN" sz="2800">
                <a:latin typeface="楷体_GB2312" pitchFamily="49" charset="-122"/>
                <a:ea typeface="楷体_GB2312" pitchFamily="49" charset="-122"/>
              </a:rPr>
              <a:t>），再进行ａ＋５得２０，即整个表达式的值为２０。</a:t>
            </a:r>
          </a:p>
        </p:txBody>
      </p:sp>
    </p:spTree>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6131"/>
                                        </p:tgtEl>
                                        <p:attrNameLst>
                                          <p:attrName>style.visibility</p:attrName>
                                        </p:attrNameLst>
                                      </p:cBhvr>
                                      <p:to>
                                        <p:strVal val="visible"/>
                                      </p:to>
                                    </p:set>
                                    <p:animEffect transition="in" filter="wipe(left)">
                                      <p:cBhvr>
                                        <p:cTn id="7" dur="1000"/>
                                        <p:tgtEl>
                                          <p:spTgt spid="17613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6132"/>
                                        </p:tgtEl>
                                        <p:attrNameLst>
                                          <p:attrName>style.visibility</p:attrName>
                                        </p:attrNameLst>
                                      </p:cBhvr>
                                      <p:to>
                                        <p:strVal val="visible"/>
                                      </p:to>
                                    </p:set>
                                    <p:animEffect transition="in" filter="wipe(left)">
                                      <p:cBhvr>
                                        <p:cTn id="12" dur="1000"/>
                                        <p:tgtEl>
                                          <p:spTgt spid="17613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176133"/>
                                        </p:tgtEl>
                                        <p:attrNameLst>
                                          <p:attrName>style.visibility</p:attrName>
                                        </p:attrNameLst>
                                      </p:cBhvr>
                                      <p:to>
                                        <p:strVal val="visible"/>
                                      </p:to>
                                    </p:set>
                                    <p:anim calcmode="lin" valueType="num">
                                      <p:cBhvr additive="base">
                                        <p:cTn id="17" dur="500" fill="hold"/>
                                        <p:tgtEl>
                                          <p:spTgt spid="176133"/>
                                        </p:tgtEl>
                                        <p:attrNameLst>
                                          <p:attrName>ppt_x</p:attrName>
                                        </p:attrNameLst>
                                      </p:cBhvr>
                                      <p:tavLst>
                                        <p:tav tm="0">
                                          <p:val>
                                            <p:strVal val="1+#ppt_w/2"/>
                                          </p:val>
                                        </p:tav>
                                        <p:tav tm="100000">
                                          <p:val>
                                            <p:strVal val="#ppt_x"/>
                                          </p:val>
                                        </p:tav>
                                      </p:tavLst>
                                    </p:anim>
                                    <p:anim calcmode="lin" valueType="num">
                                      <p:cBhvr additive="base">
                                        <p:cTn id="18" dur="500" fill="hold"/>
                                        <p:tgtEl>
                                          <p:spTgt spid="176133"/>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76134"/>
                                        </p:tgtEl>
                                        <p:attrNameLst>
                                          <p:attrName>style.visibility</p:attrName>
                                        </p:attrNameLst>
                                      </p:cBhvr>
                                      <p:to>
                                        <p:strVal val="visible"/>
                                      </p:to>
                                    </p:set>
                                    <p:animEffect transition="in" filter="wipe(left)">
                                      <p:cBhvr>
                                        <p:cTn id="23" dur="1000"/>
                                        <p:tgtEl>
                                          <p:spTgt spid="176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1" grpId="0" autoUpdateAnimBg="0"/>
      <p:bldP spid="176132" grpId="0" autoUpdateAnimBg="0"/>
      <p:bldP spid="176133" grpId="0" animBg="1" autoUpdateAnimBg="0"/>
      <p:bldP spid="176134"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bwMode="auto">
          <a:xfrm>
            <a:off x="0" y="404813"/>
            <a:ext cx="9144000" cy="739775"/>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defRPr/>
            </a:pPr>
            <a:r>
              <a:rPr lang="zh-CN" altLang="zh-CN" sz="4000" smtClean="0"/>
              <a:t> </a:t>
            </a:r>
            <a:r>
              <a:rPr lang="zh-CN" altLang="zh-CN" sz="4000" smtClean="0">
                <a:solidFill>
                  <a:schemeClr val="tx2"/>
                </a:solidFill>
              </a:rPr>
              <a:t> </a:t>
            </a:r>
            <a:r>
              <a:rPr lang="zh-CN" altLang="zh-CN" sz="3600" smtClean="0">
                <a:solidFill>
                  <a:schemeClr val="tx2"/>
                </a:solidFill>
              </a:rPr>
              <a:t>3.10 </a:t>
            </a:r>
            <a:r>
              <a:rPr lang="zh-CN" sz="3600" smtClean="0">
                <a:solidFill>
                  <a:schemeClr val="tx2"/>
                </a:solidFill>
              </a:rPr>
              <a:t>逗号运算符和逗号表达式</a:t>
            </a:r>
          </a:p>
        </p:txBody>
      </p:sp>
      <p:sp>
        <p:nvSpPr>
          <p:cNvPr id="177155" name="Rectangle 3"/>
          <p:cNvSpPr>
            <a:spLocks noChangeArrowheads="1"/>
          </p:cNvSpPr>
          <p:nvPr/>
        </p:nvSpPr>
        <p:spPr bwMode="auto">
          <a:xfrm>
            <a:off x="323850" y="1052513"/>
            <a:ext cx="8351838" cy="1655762"/>
          </a:xfrm>
          <a:prstGeom prst="rect">
            <a:avLst/>
          </a:prstGeom>
          <a:noFill/>
          <a:ln w="9525">
            <a:noFill/>
            <a:miter lim="800000"/>
            <a:headEnd/>
            <a:tailEnd/>
          </a:ln>
        </p:spPr>
        <p:txBody>
          <a:bodyPr/>
          <a:lstStyle/>
          <a:p>
            <a:pPr marL="838200" indent="-838200" algn="l" defTabSz="762000" eaLnBrk="0" hangingPunct="0">
              <a:spcBef>
                <a:spcPct val="20000"/>
              </a:spcBef>
            </a:pPr>
            <a:r>
              <a:rPr lang="zh-CN" sz="3200">
                <a:solidFill>
                  <a:srgbClr val="4D4D4D"/>
                </a:solidFill>
                <a:latin typeface="宋体" pitchFamily="2" charset="-122"/>
              </a:rPr>
              <a:t>逗号表达式的一般形式可以扩展为</a:t>
            </a:r>
          </a:p>
          <a:p>
            <a:pPr marL="838200" indent="-838200" algn="l" defTabSz="762000" eaLnBrk="0" hangingPunct="0">
              <a:spcBef>
                <a:spcPct val="20000"/>
              </a:spcBef>
            </a:pPr>
            <a:r>
              <a:rPr lang="zh-CN" altLang="zh-CN" sz="2800">
                <a:solidFill>
                  <a:srgbClr val="4D4D4D"/>
                </a:solidFill>
                <a:ea typeface="楷体_GB2312" pitchFamily="49" charset="-122"/>
              </a:rPr>
              <a:t> </a:t>
            </a:r>
            <a:r>
              <a:rPr lang="zh-CN" sz="2800" b="1">
                <a:solidFill>
                  <a:srgbClr val="008000"/>
                </a:solidFill>
                <a:ea typeface="楷体_GB2312" pitchFamily="49" charset="-122"/>
              </a:rPr>
              <a:t>表达式１，表达式２，表达式３，</a:t>
            </a:r>
            <a:r>
              <a:rPr lang="zh-CN" altLang="zh-CN" sz="2800" b="1">
                <a:solidFill>
                  <a:srgbClr val="008000"/>
                </a:solidFill>
                <a:ea typeface="楷体_GB2312" pitchFamily="49" charset="-122"/>
              </a:rPr>
              <a:t>……</a:t>
            </a:r>
            <a:r>
              <a:rPr lang="zh-CN" sz="2800" b="1">
                <a:solidFill>
                  <a:srgbClr val="008000"/>
                </a:solidFill>
                <a:ea typeface="楷体_GB2312" pitchFamily="49" charset="-122"/>
              </a:rPr>
              <a:t>，表达式ｎ</a:t>
            </a:r>
          </a:p>
          <a:p>
            <a:pPr marL="838200" indent="-838200" algn="l" defTabSz="762000" eaLnBrk="0" hangingPunct="0">
              <a:spcBef>
                <a:spcPct val="20000"/>
              </a:spcBef>
            </a:pPr>
            <a:r>
              <a:rPr lang="zh-CN" altLang="zh-CN" sz="3200">
                <a:solidFill>
                  <a:srgbClr val="4D4D4D"/>
                </a:solidFill>
                <a:latin typeface="宋体" pitchFamily="2" charset="-122"/>
              </a:rPr>
              <a:t>   </a:t>
            </a:r>
            <a:r>
              <a:rPr lang="zh-CN" sz="3200">
                <a:solidFill>
                  <a:srgbClr val="4D4D4D"/>
                </a:solidFill>
                <a:latin typeface="宋体" pitchFamily="2" charset="-122"/>
              </a:rPr>
              <a:t>它的值为表达式ｎ的值。</a:t>
            </a:r>
          </a:p>
          <a:p>
            <a:pPr marL="838200" indent="-838200" algn="l" defTabSz="762000" eaLnBrk="0" hangingPunct="0">
              <a:spcBef>
                <a:spcPct val="20000"/>
              </a:spcBef>
            </a:pPr>
            <a:endParaRPr lang="zh-CN" altLang="zh-CN" sz="2800">
              <a:solidFill>
                <a:srgbClr val="CC0000"/>
              </a:solidFill>
              <a:latin typeface="楷体_GB2312" pitchFamily="49" charset="-122"/>
              <a:ea typeface="楷体_GB2312" pitchFamily="49" charset="-122"/>
            </a:endParaRPr>
          </a:p>
        </p:txBody>
      </p:sp>
      <p:sp>
        <p:nvSpPr>
          <p:cNvPr id="177156" name="Rectangle 4"/>
          <p:cNvSpPr>
            <a:spLocks noChangeArrowheads="1"/>
          </p:cNvSpPr>
          <p:nvPr/>
        </p:nvSpPr>
        <p:spPr bwMode="auto">
          <a:xfrm>
            <a:off x="323850" y="2781300"/>
            <a:ext cx="8351838" cy="3311525"/>
          </a:xfrm>
          <a:prstGeom prst="rect">
            <a:avLst/>
          </a:prstGeom>
          <a:noFill/>
          <a:ln w="9525">
            <a:noFill/>
            <a:miter lim="800000"/>
            <a:headEnd/>
            <a:tailEnd/>
          </a:ln>
        </p:spPr>
        <p:txBody>
          <a:bodyPr/>
          <a:lstStyle/>
          <a:p>
            <a:pPr marL="838200" indent="-838200" algn="l" defTabSz="762000" eaLnBrk="0" hangingPunct="0">
              <a:spcBef>
                <a:spcPct val="20000"/>
              </a:spcBef>
            </a:pPr>
            <a:r>
              <a:rPr lang="zh-CN" sz="2800">
                <a:solidFill>
                  <a:srgbClr val="4D4D4D"/>
                </a:solidFill>
              </a:rPr>
              <a:t>逗号运算符是所有运算符中级别最低的</a:t>
            </a:r>
          </a:p>
          <a:p>
            <a:pPr marL="838200" indent="-838200" algn="l" defTabSz="762000" eaLnBrk="0" hangingPunct="0">
              <a:spcBef>
                <a:spcPct val="20000"/>
              </a:spcBef>
            </a:pPr>
            <a:r>
              <a:rPr lang="zh-CN" sz="2800" b="1">
                <a:solidFill>
                  <a:srgbClr val="CC0000"/>
                </a:solidFill>
                <a:latin typeface="楷体_GB2312" pitchFamily="49" charset="-122"/>
                <a:ea typeface="楷体_GB2312" pitchFamily="49" charset="-122"/>
              </a:rPr>
              <a:t>例</a:t>
            </a:r>
            <a:r>
              <a:rPr lang="zh-CN" altLang="zh-CN" sz="2800" b="1">
                <a:solidFill>
                  <a:srgbClr val="CC0000"/>
                </a:solidFill>
                <a:latin typeface="楷体_GB2312" pitchFamily="49" charset="-122"/>
                <a:ea typeface="楷体_GB2312" pitchFamily="49" charset="-122"/>
              </a:rPr>
              <a:t>:  </a:t>
            </a:r>
            <a:r>
              <a:rPr lang="zh-CN" altLang="zh-CN" sz="2800">
                <a:solidFill>
                  <a:srgbClr val="4D4D4D"/>
                </a:solidFill>
                <a:ea typeface="楷体_GB2312" pitchFamily="49" charset="-122"/>
              </a:rPr>
              <a:t>① </a:t>
            </a:r>
            <a:r>
              <a:rPr lang="zh-CN" sz="2800">
                <a:solidFill>
                  <a:srgbClr val="4D4D4D"/>
                </a:solidFill>
                <a:ea typeface="楷体_GB2312" pitchFamily="49" charset="-122"/>
              </a:rPr>
              <a:t>ｘ＝（ａ＝３，６*３）</a:t>
            </a:r>
          </a:p>
          <a:p>
            <a:pPr marL="838200" indent="-838200" algn="l" defTabSz="762000" eaLnBrk="0" hangingPunct="0">
              <a:spcBef>
                <a:spcPct val="20000"/>
              </a:spcBef>
            </a:pPr>
            <a:r>
              <a:rPr lang="zh-CN" altLang="zh-CN" sz="2800">
                <a:solidFill>
                  <a:srgbClr val="4D4D4D"/>
                </a:solidFill>
                <a:ea typeface="楷体_GB2312" pitchFamily="49" charset="-122"/>
              </a:rPr>
              <a:t>          ② </a:t>
            </a:r>
            <a:r>
              <a:rPr lang="zh-CN" sz="2800">
                <a:solidFill>
                  <a:srgbClr val="4D4D4D"/>
                </a:solidFill>
                <a:ea typeface="楷体_GB2312" pitchFamily="49" charset="-122"/>
              </a:rPr>
              <a:t>ｘ＝ａ＝３，６*</a:t>
            </a:r>
            <a:r>
              <a:rPr lang="zh-CN" altLang="zh-CN" sz="2800">
                <a:solidFill>
                  <a:srgbClr val="4D4D4D"/>
                </a:solidFill>
                <a:ea typeface="楷体_GB2312" pitchFamily="49" charset="-122"/>
              </a:rPr>
              <a:t>3</a:t>
            </a:r>
          </a:p>
        </p:txBody>
      </p:sp>
      <p:sp>
        <p:nvSpPr>
          <p:cNvPr id="177157" name="AutoShape 5"/>
          <p:cNvSpPr>
            <a:spLocks noChangeArrowheads="1"/>
          </p:cNvSpPr>
          <p:nvPr/>
        </p:nvSpPr>
        <p:spPr bwMode="auto">
          <a:xfrm>
            <a:off x="5867400" y="1844675"/>
            <a:ext cx="3025775" cy="2089150"/>
          </a:xfrm>
          <a:prstGeom prst="wedgeEllipseCallout">
            <a:avLst>
              <a:gd name="adj1" fmla="val -65792"/>
              <a:gd name="adj2" fmla="val 35713"/>
            </a:avLst>
          </a:prstGeom>
          <a:solidFill>
            <a:schemeClr val="bg1"/>
          </a:solidFill>
          <a:ln w="12700">
            <a:solidFill>
              <a:schemeClr val="tx1"/>
            </a:solidFill>
            <a:miter lim="800000"/>
            <a:headEnd/>
            <a:tailEnd/>
          </a:ln>
        </p:spPr>
        <p:txBody>
          <a:bodyPr anchor="ctr"/>
          <a:lstStyle/>
          <a:p>
            <a:r>
              <a:rPr lang="zh-CN" sz="2400"/>
              <a:t>赋值表达式，将一个逗号表达式的值赋给ｘ，ｘ的值等于１８ </a:t>
            </a:r>
          </a:p>
        </p:txBody>
      </p:sp>
      <p:sp>
        <p:nvSpPr>
          <p:cNvPr id="177158" name="AutoShape 6"/>
          <p:cNvSpPr>
            <a:spLocks noChangeArrowheads="1"/>
          </p:cNvSpPr>
          <p:nvPr/>
        </p:nvSpPr>
        <p:spPr bwMode="auto">
          <a:xfrm>
            <a:off x="4859338" y="4005263"/>
            <a:ext cx="4106862" cy="2232025"/>
          </a:xfrm>
          <a:prstGeom prst="wedgeEllipseCallout">
            <a:avLst>
              <a:gd name="adj1" fmla="val -57963"/>
              <a:gd name="adj2" fmla="val -40681"/>
            </a:avLst>
          </a:prstGeom>
          <a:solidFill>
            <a:schemeClr val="bg1"/>
          </a:solidFill>
          <a:ln w="12700">
            <a:solidFill>
              <a:schemeClr val="tx1"/>
            </a:solidFill>
            <a:miter lim="800000"/>
            <a:headEnd/>
            <a:tailEnd/>
          </a:ln>
        </p:spPr>
        <p:txBody>
          <a:bodyPr anchor="ctr"/>
          <a:lstStyle/>
          <a:p>
            <a:r>
              <a:rPr lang="zh-CN" sz="2400"/>
              <a:t>逗号表达式，包括一个赋值表达式和一个算术表达式，ｘ的值为３，整个逗号表达式的值为</a:t>
            </a:r>
            <a:r>
              <a:rPr lang="zh-CN" altLang="zh-CN" sz="2400"/>
              <a:t>18</a:t>
            </a:r>
            <a:r>
              <a:rPr lang="zh-CN" sz="2400"/>
              <a:t>。 </a:t>
            </a:r>
          </a:p>
        </p:txBody>
      </p:sp>
    </p:spTree>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7155"/>
                                        </p:tgtEl>
                                        <p:attrNameLst>
                                          <p:attrName>style.visibility</p:attrName>
                                        </p:attrNameLst>
                                      </p:cBhvr>
                                      <p:to>
                                        <p:strVal val="visible"/>
                                      </p:to>
                                    </p:set>
                                    <p:animEffect transition="in" filter="wipe(left)">
                                      <p:cBhvr>
                                        <p:cTn id="7" dur="1000"/>
                                        <p:tgtEl>
                                          <p:spTgt spid="17715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7156"/>
                                        </p:tgtEl>
                                        <p:attrNameLst>
                                          <p:attrName>style.visibility</p:attrName>
                                        </p:attrNameLst>
                                      </p:cBhvr>
                                      <p:to>
                                        <p:strVal val="visible"/>
                                      </p:to>
                                    </p:set>
                                    <p:animEffect transition="in" filter="wipe(left)">
                                      <p:cBhvr>
                                        <p:cTn id="12" dur="1000"/>
                                        <p:tgtEl>
                                          <p:spTgt spid="17715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177157"/>
                                        </p:tgtEl>
                                        <p:attrNameLst>
                                          <p:attrName>style.visibility</p:attrName>
                                        </p:attrNameLst>
                                      </p:cBhvr>
                                      <p:to>
                                        <p:strVal val="visible"/>
                                      </p:to>
                                    </p:set>
                                    <p:anim calcmode="lin" valueType="num">
                                      <p:cBhvr additive="base">
                                        <p:cTn id="17" dur="500" fill="hold"/>
                                        <p:tgtEl>
                                          <p:spTgt spid="177157"/>
                                        </p:tgtEl>
                                        <p:attrNameLst>
                                          <p:attrName>ppt_x</p:attrName>
                                        </p:attrNameLst>
                                      </p:cBhvr>
                                      <p:tavLst>
                                        <p:tav tm="0">
                                          <p:val>
                                            <p:strVal val="1+#ppt_w/2"/>
                                          </p:val>
                                        </p:tav>
                                        <p:tav tm="100000">
                                          <p:val>
                                            <p:strVal val="#ppt_x"/>
                                          </p:val>
                                        </p:tav>
                                      </p:tavLst>
                                    </p:anim>
                                    <p:anim calcmode="lin" valueType="num">
                                      <p:cBhvr additive="base">
                                        <p:cTn id="18" dur="500" fill="hold"/>
                                        <p:tgtEl>
                                          <p:spTgt spid="177157"/>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177158"/>
                                        </p:tgtEl>
                                        <p:attrNameLst>
                                          <p:attrName>style.visibility</p:attrName>
                                        </p:attrNameLst>
                                      </p:cBhvr>
                                      <p:to>
                                        <p:strVal val="visible"/>
                                      </p:to>
                                    </p:set>
                                    <p:anim calcmode="lin" valueType="num">
                                      <p:cBhvr additive="base">
                                        <p:cTn id="23" dur="500" fill="hold"/>
                                        <p:tgtEl>
                                          <p:spTgt spid="177158"/>
                                        </p:tgtEl>
                                        <p:attrNameLst>
                                          <p:attrName>ppt_x</p:attrName>
                                        </p:attrNameLst>
                                      </p:cBhvr>
                                      <p:tavLst>
                                        <p:tav tm="0">
                                          <p:val>
                                            <p:strVal val="1+#ppt_w/2"/>
                                          </p:val>
                                        </p:tav>
                                        <p:tav tm="100000">
                                          <p:val>
                                            <p:strVal val="#ppt_x"/>
                                          </p:val>
                                        </p:tav>
                                      </p:tavLst>
                                    </p:anim>
                                    <p:anim calcmode="lin" valueType="num">
                                      <p:cBhvr additive="base">
                                        <p:cTn id="24" dur="500" fill="hold"/>
                                        <p:tgtEl>
                                          <p:spTgt spid="17715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5" grpId="0" autoUpdateAnimBg="0"/>
      <p:bldP spid="177156" grpId="0" autoUpdateAnimBg="0"/>
      <p:bldP spid="177157" grpId="0" animBg="1" autoUpdateAnimBg="0"/>
      <p:bldP spid="177158" grpId="0" animBg="1"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bwMode="auto">
          <a:xfrm>
            <a:off x="0" y="404813"/>
            <a:ext cx="9144000" cy="739775"/>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defRPr/>
            </a:pPr>
            <a:r>
              <a:rPr lang="zh-CN" altLang="zh-CN" sz="4000" smtClean="0">
                <a:solidFill>
                  <a:schemeClr val="tx2"/>
                </a:solidFill>
              </a:rPr>
              <a:t>  </a:t>
            </a:r>
            <a:r>
              <a:rPr lang="zh-CN" altLang="zh-CN" sz="3600" smtClean="0">
                <a:solidFill>
                  <a:schemeClr val="tx2"/>
                </a:solidFill>
              </a:rPr>
              <a:t>3.10 </a:t>
            </a:r>
            <a:r>
              <a:rPr lang="zh-CN" sz="3600" smtClean="0">
                <a:solidFill>
                  <a:schemeClr val="tx2"/>
                </a:solidFill>
              </a:rPr>
              <a:t>逗号运算符和逗号表达式</a:t>
            </a:r>
          </a:p>
        </p:txBody>
      </p:sp>
      <p:sp>
        <p:nvSpPr>
          <p:cNvPr id="178179" name="Rectangle 3"/>
          <p:cNvSpPr>
            <a:spLocks noChangeArrowheads="1"/>
          </p:cNvSpPr>
          <p:nvPr/>
        </p:nvSpPr>
        <p:spPr bwMode="auto">
          <a:xfrm>
            <a:off x="323850" y="1341438"/>
            <a:ext cx="8497888" cy="2447925"/>
          </a:xfrm>
          <a:prstGeom prst="rect">
            <a:avLst/>
          </a:prstGeom>
          <a:noFill/>
          <a:ln w="9525">
            <a:noFill/>
            <a:miter lim="800000"/>
            <a:headEnd/>
            <a:tailEnd/>
          </a:ln>
        </p:spPr>
        <p:txBody>
          <a:bodyPr/>
          <a:lstStyle/>
          <a:p>
            <a:pPr marL="838200" indent="-838200" algn="l" defTabSz="762000" eaLnBrk="0" hangingPunct="0">
              <a:spcBef>
                <a:spcPct val="20000"/>
              </a:spcBef>
            </a:pPr>
            <a:r>
              <a:rPr lang="zh-CN" altLang="en-US" sz="3200" b="1" u="sng">
                <a:solidFill>
                  <a:srgbClr val="CC0000"/>
                </a:solidFill>
                <a:latin typeface="宋体" pitchFamily="2" charset="-122"/>
              </a:rPr>
              <a:t>注意:</a:t>
            </a:r>
            <a:r>
              <a:rPr lang="zh-CN" altLang="en-US" sz="3200">
                <a:solidFill>
                  <a:srgbClr val="000099"/>
                </a:solidFill>
                <a:ea typeface="楷体_GB2312" pitchFamily="49" charset="-122"/>
              </a:rPr>
              <a:t>并不是任何地方出现的逗号都是作为逗号运算符。例如函数参数也是用逗号来间隔的。</a:t>
            </a:r>
          </a:p>
          <a:p>
            <a:pPr marL="838200" indent="-838200" algn="l" defTabSz="762000" eaLnBrk="0" hangingPunct="0">
              <a:spcBef>
                <a:spcPct val="20000"/>
              </a:spcBef>
            </a:pPr>
            <a:r>
              <a:rPr lang="zh-CN" altLang="en-US" sz="3200" b="1">
                <a:ea typeface="楷体_GB2312" pitchFamily="49" charset="-122"/>
              </a:rPr>
              <a:t>  如:        </a:t>
            </a:r>
            <a:r>
              <a:rPr lang="zh-CN" altLang="en-US" sz="3200">
                <a:ea typeface="楷体_GB2312" pitchFamily="49" charset="-122"/>
              </a:rPr>
              <a:t>printf(“%d,%d,%d”,a,b,c);</a:t>
            </a:r>
          </a:p>
        </p:txBody>
      </p:sp>
      <p:sp>
        <p:nvSpPr>
          <p:cNvPr id="178180" name="AutoShape 4"/>
          <p:cNvSpPr>
            <a:spLocks noChangeArrowheads="1"/>
          </p:cNvSpPr>
          <p:nvPr/>
        </p:nvSpPr>
        <p:spPr bwMode="auto">
          <a:xfrm>
            <a:off x="5940425" y="692150"/>
            <a:ext cx="3203575" cy="2160588"/>
          </a:xfrm>
          <a:prstGeom prst="wedgeEllipseCallout">
            <a:avLst>
              <a:gd name="adj1" fmla="val -49653"/>
              <a:gd name="adj2" fmla="val 58597"/>
            </a:avLst>
          </a:prstGeom>
          <a:solidFill>
            <a:schemeClr val="bg1"/>
          </a:solidFill>
          <a:ln w="12700">
            <a:solidFill>
              <a:schemeClr val="tx1"/>
            </a:solidFill>
            <a:miter lim="800000"/>
            <a:headEnd/>
            <a:tailEnd/>
          </a:ln>
        </p:spPr>
        <p:txBody>
          <a:bodyPr anchor="ctr"/>
          <a:lstStyle/>
          <a:p>
            <a:r>
              <a:rPr lang="zh-CN" altLang="zh-CN" sz="2400"/>
              <a:t>“</a:t>
            </a:r>
            <a:r>
              <a:rPr lang="zh-CN" sz="2400"/>
              <a:t>ａ，ｂ，ｃ”并不是一个逗号表达式，它是</a:t>
            </a:r>
            <a:r>
              <a:rPr lang="zh-CN" altLang="zh-CN" sz="2400"/>
              <a:t>printf</a:t>
            </a:r>
            <a:r>
              <a:rPr lang="zh-CN" sz="2400"/>
              <a:t>函数的</a:t>
            </a:r>
            <a:r>
              <a:rPr lang="zh-CN" altLang="zh-CN" sz="2400"/>
              <a:t>3</a:t>
            </a:r>
            <a:r>
              <a:rPr lang="zh-CN" sz="2400"/>
              <a:t>个参数</a:t>
            </a:r>
          </a:p>
        </p:txBody>
      </p:sp>
      <p:sp>
        <p:nvSpPr>
          <p:cNvPr id="178181" name="Rectangle 5"/>
          <p:cNvSpPr>
            <a:spLocks noChangeArrowheads="1"/>
          </p:cNvSpPr>
          <p:nvPr/>
        </p:nvSpPr>
        <p:spPr bwMode="auto">
          <a:xfrm>
            <a:off x="1908175" y="3573463"/>
            <a:ext cx="5761038" cy="2447925"/>
          </a:xfrm>
          <a:prstGeom prst="rect">
            <a:avLst/>
          </a:prstGeom>
          <a:noFill/>
          <a:ln w="9525">
            <a:noFill/>
            <a:miter lim="800000"/>
            <a:headEnd/>
            <a:tailEnd/>
          </a:ln>
        </p:spPr>
        <p:txBody>
          <a:bodyPr/>
          <a:lstStyle/>
          <a:p>
            <a:pPr marL="838200" indent="-838200" algn="l" defTabSz="762000" eaLnBrk="0" hangingPunct="0">
              <a:spcBef>
                <a:spcPct val="20000"/>
              </a:spcBef>
            </a:pPr>
            <a:r>
              <a:rPr lang="zh-CN" altLang="zh-CN" sz="3200">
                <a:ea typeface="楷体_GB2312" pitchFamily="49" charset="-122"/>
              </a:rPr>
              <a:t>printf(“%d,%d,%d”,(a,b,c),b,c)</a:t>
            </a:r>
            <a:r>
              <a:rPr lang="zh-CN" altLang="zh-CN" sz="4400">
                <a:solidFill>
                  <a:srgbClr val="4D4D4D"/>
                </a:solidFill>
              </a:rPr>
              <a:t> </a:t>
            </a:r>
          </a:p>
        </p:txBody>
      </p:sp>
      <p:sp>
        <p:nvSpPr>
          <p:cNvPr id="178182" name="AutoShape 6"/>
          <p:cNvSpPr>
            <a:spLocks noChangeArrowheads="1"/>
          </p:cNvSpPr>
          <p:nvPr/>
        </p:nvSpPr>
        <p:spPr bwMode="auto">
          <a:xfrm>
            <a:off x="5940425" y="3860800"/>
            <a:ext cx="3203575" cy="2160588"/>
          </a:xfrm>
          <a:prstGeom prst="wedgeEllipseCallout">
            <a:avLst>
              <a:gd name="adj1" fmla="val -88056"/>
              <a:gd name="adj2" fmla="val -31630"/>
            </a:avLst>
          </a:prstGeom>
          <a:solidFill>
            <a:schemeClr val="bg1"/>
          </a:solidFill>
          <a:ln w="12700">
            <a:solidFill>
              <a:schemeClr val="tx1"/>
            </a:solidFill>
            <a:miter lim="800000"/>
            <a:headEnd/>
            <a:tailEnd/>
          </a:ln>
        </p:spPr>
        <p:txBody>
          <a:bodyPr anchor="ctr"/>
          <a:lstStyle/>
          <a:p>
            <a:r>
              <a:rPr lang="zh-CN" altLang="zh-CN" sz="2400"/>
              <a:t>“</a:t>
            </a:r>
            <a:r>
              <a:rPr lang="zh-CN" sz="2400"/>
              <a:t>（ａ，ｂ，ｃ）”是一个逗号表达式，它的值等于ｃ的值。 </a:t>
            </a:r>
          </a:p>
        </p:txBody>
      </p:sp>
    </p:spTree>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8179"/>
                                        </p:tgtEl>
                                        <p:attrNameLst>
                                          <p:attrName>style.visibility</p:attrName>
                                        </p:attrNameLst>
                                      </p:cBhvr>
                                      <p:to>
                                        <p:strVal val="visible"/>
                                      </p:to>
                                    </p:set>
                                    <p:animEffect transition="in" filter="wipe(left)">
                                      <p:cBhvr>
                                        <p:cTn id="7" dur="1000"/>
                                        <p:tgtEl>
                                          <p:spTgt spid="17817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178180"/>
                                        </p:tgtEl>
                                        <p:attrNameLst>
                                          <p:attrName>style.visibility</p:attrName>
                                        </p:attrNameLst>
                                      </p:cBhvr>
                                      <p:to>
                                        <p:strVal val="visible"/>
                                      </p:to>
                                    </p:set>
                                    <p:anim calcmode="lin" valueType="num">
                                      <p:cBhvr additive="base">
                                        <p:cTn id="12" dur="500" fill="hold"/>
                                        <p:tgtEl>
                                          <p:spTgt spid="178180"/>
                                        </p:tgtEl>
                                        <p:attrNameLst>
                                          <p:attrName>ppt_x</p:attrName>
                                        </p:attrNameLst>
                                      </p:cBhvr>
                                      <p:tavLst>
                                        <p:tav tm="0">
                                          <p:val>
                                            <p:strVal val="1+#ppt_w/2"/>
                                          </p:val>
                                        </p:tav>
                                        <p:tav tm="100000">
                                          <p:val>
                                            <p:strVal val="#ppt_x"/>
                                          </p:val>
                                        </p:tav>
                                      </p:tavLst>
                                    </p:anim>
                                    <p:anim calcmode="lin" valueType="num">
                                      <p:cBhvr additive="base">
                                        <p:cTn id="13" dur="500" fill="hold"/>
                                        <p:tgtEl>
                                          <p:spTgt spid="178180"/>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78181"/>
                                        </p:tgtEl>
                                        <p:attrNameLst>
                                          <p:attrName>style.visibility</p:attrName>
                                        </p:attrNameLst>
                                      </p:cBhvr>
                                      <p:to>
                                        <p:strVal val="visible"/>
                                      </p:to>
                                    </p:set>
                                    <p:animEffect transition="in" filter="wipe(left)">
                                      <p:cBhvr>
                                        <p:cTn id="18" dur="1000"/>
                                        <p:tgtEl>
                                          <p:spTgt spid="178181"/>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178182"/>
                                        </p:tgtEl>
                                        <p:attrNameLst>
                                          <p:attrName>style.visibility</p:attrName>
                                        </p:attrNameLst>
                                      </p:cBhvr>
                                      <p:to>
                                        <p:strVal val="visible"/>
                                      </p:to>
                                    </p:set>
                                    <p:anim calcmode="lin" valueType="num">
                                      <p:cBhvr additive="base">
                                        <p:cTn id="23" dur="500" fill="hold"/>
                                        <p:tgtEl>
                                          <p:spTgt spid="178182"/>
                                        </p:tgtEl>
                                        <p:attrNameLst>
                                          <p:attrName>ppt_x</p:attrName>
                                        </p:attrNameLst>
                                      </p:cBhvr>
                                      <p:tavLst>
                                        <p:tav tm="0">
                                          <p:val>
                                            <p:strVal val="1+#ppt_w/2"/>
                                          </p:val>
                                        </p:tav>
                                        <p:tav tm="100000">
                                          <p:val>
                                            <p:strVal val="#ppt_x"/>
                                          </p:val>
                                        </p:tav>
                                      </p:tavLst>
                                    </p:anim>
                                    <p:anim calcmode="lin" valueType="num">
                                      <p:cBhvr additive="base">
                                        <p:cTn id="24" dur="500" fill="hold"/>
                                        <p:tgtEl>
                                          <p:spTgt spid="17818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79" grpId="0" autoUpdateAnimBg="0"/>
      <p:bldP spid="178180" grpId="0" animBg="1" autoUpdateAnimBg="0"/>
      <p:bldP spid="178181" grpId="0" autoUpdateAnimBg="0"/>
      <p:bldP spid="178182" grpId="0" animBg="1"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pPr algn="ctr" eaLnBrk="1" hangingPunct="1"/>
            <a:r>
              <a:rPr lang="zh-CN" altLang="en-US" dirty="0" smtClean="0">
                <a:latin typeface="黑体" pitchFamily="2" charset="-122"/>
                <a:ea typeface="黑体" pitchFamily="2" charset="-122"/>
              </a:rPr>
              <a:t>数据的输入与输出</a:t>
            </a:r>
          </a:p>
        </p:txBody>
      </p:sp>
      <p:sp>
        <p:nvSpPr>
          <p:cNvPr id="4099" name="内容占位符 2"/>
          <p:cNvSpPr>
            <a:spLocks noGrp="1"/>
          </p:cNvSpPr>
          <p:nvPr>
            <p:ph idx="1"/>
          </p:nvPr>
        </p:nvSpPr>
        <p:spPr>
          <a:xfrm>
            <a:off x="457200" y="1447800"/>
            <a:ext cx="8229600" cy="4525963"/>
          </a:xfrm>
        </p:spPr>
        <p:txBody>
          <a:bodyPr/>
          <a:lstStyle/>
          <a:p>
            <a:pPr eaLnBrk="1" hangingPunct="1">
              <a:lnSpc>
                <a:spcPct val="90000"/>
              </a:lnSpc>
            </a:pPr>
            <a:r>
              <a:rPr lang="en-US" altLang="zh-CN" dirty="0" smtClean="0"/>
              <a:t>3.1   </a:t>
            </a:r>
            <a:r>
              <a:rPr lang="zh-CN" altLang="en-US" dirty="0" smtClean="0"/>
              <a:t>数据输出</a:t>
            </a:r>
          </a:p>
          <a:p>
            <a:pPr lvl="1" eaLnBrk="1" hangingPunct="1">
              <a:lnSpc>
                <a:spcPct val="90000"/>
              </a:lnSpc>
              <a:buFontTx/>
              <a:buNone/>
            </a:pPr>
            <a:r>
              <a:rPr lang="en-US" altLang="zh-CN" dirty="0" smtClean="0">
                <a:solidFill>
                  <a:srgbClr val="FF0000"/>
                </a:solidFill>
              </a:rPr>
              <a:t>3.1.1   </a:t>
            </a:r>
            <a:r>
              <a:rPr lang="en-US" altLang="zh-CN" dirty="0" err="1" smtClean="0">
                <a:solidFill>
                  <a:srgbClr val="FF0000"/>
                </a:solidFill>
              </a:rPr>
              <a:t>printf</a:t>
            </a:r>
            <a:r>
              <a:rPr lang="zh-CN" altLang="en-US" dirty="0" smtClean="0">
                <a:solidFill>
                  <a:srgbClr val="FF0000"/>
                </a:solidFill>
              </a:rPr>
              <a:t>函数</a:t>
            </a:r>
            <a:endParaRPr lang="en-US" altLang="zh-CN" dirty="0" smtClean="0">
              <a:solidFill>
                <a:srgbClr val="FF0000"/>
              </a:solidFill>
            </a:endParaRPr>
          </a:p>
          <a:p>
            <a:pPr lvl="1" eaLnBrk="1" hangingPunct="1">
              <a:lnSpc>
                <a:spcPct val="90000"/>
              </a:lnSpc>
              <a:buFontTx/>
              <a:buNone/>
            </a:pPr>
            <a:r>
              <a:rPr lang="en-US" altLang="zh-CN" dirty="0" smtClean="0"/>
              <a:t>3.1.2   </a:t>
            </a:r>
            <a:r>
              <a:rPr lang="en-US" altLang="zh-CN" dirty="0" err="1" smtClean="0"/>
              <a:t>putchar</a:t>
            </a:r>
            <a:r>
              <a:rPr lang="zh-CN" altLang="en-US" dirty="0" smtClean="0"/>
              <a:t>函数</a:t>
            </a:r>
            <a:endParaRPr lang="en-US" altLang="zh-CN" dirty="0" smtClean="0"/>
          </a:p>
          <a:p>
            <a:pPr eaLnBrk="1" hangingPunct="1">
              <a:lnSpc>
                <a:spcPct val="90000"/>
              </a:lnSpc>
            </a:pPr>
            <a:r>
              <a:rPr lang="en-US" altLang="zh-CN" dirty="0" smtClean="0"/>
              <a:t>3.2   </a:t>
            </a:r>
            <a:r>
              <a:rPr lang="zh-CN" altLang="en-US" dirty="0" smtClean="0"/>
              <a:t>数据输入</a:t>
            </a:r>
          </a:p>
          <a:p>
            <a:pPr lvl="1" eaLnBrk="1" hangingPunct="1">
              <a:lnSpc>
                <a:spcPct val="90000"/>
              </a:lnSpc>
              <a:buFontTx/>
              <a:buNone/>
            </a:pPr>
            <a:r>
              <a:rPr lang="en-US" altLang="zh-CN" dirty="0" smtClean="0"/>
              <a:t>3.2.1   </a:t>
            </a:r>
            <a:r>
              <a:rPr lang="en-US" altLang="zh-CN" dirty="0" err="1" smtClean="0"/>
              <a:t>scanf</a:t>
            </a:r>
            <a:r>
              <a:rPr lang="zh-CN" altLang="en-US" dirty="0" smtClean="0"/>
              <a:t>函数</a:t>
            </a:r>
            <a:endParaRPr lang="en-US" altLang="zh-CN" dirty="0" smtClean="0"/>
          </a:p>
          <a:p>
            <a:pPr lvl="1" eaLnBrk="1" hangingPunct="1">
              <a:lnSpc>
                <a:spcPct val="90000"/>
              </a:lnSpc>
              <a:buFontTx/>
              <a:buNone/>
            </a:pPr>
            <a:r>
              <a:rPr lang="en-US" altLang="zh-CN" dirty="0" smtClean="0"/>
              <a:t>3.2.2   </a:t>
            </a:r>
            <a:r>
              <a:rPr lang="en-US" altLang="zh-CN" dirty="0" err="1" smtClean="0"/>
              <a:t>getchar</a:t>
            </a:r>
            <a:r>
              <a:rPr lang="zh-CN" altLang="en-US" dirty="0" smtClean="0"/>
              <a:t>函数</a:t>
            </a:r>
            <a:endParaRPr lang="en-US" altLang="zh-CN" dirty="0"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pPr eaLnBrk="1" hangingPunct="1"/>
            <a:r>
              <a:rPr lang="en-US" altLang="zh-CN" smtClean="0">
                <a:solidFill>
                  <a:schemeClr val="tx1"/>
                </a:solidFill>
                <a:latin typeface="黑体" pitchFamily="2" charset="-122"/>
                <a:ea typeface="黑体" pitchFamily="2" charset="-122"/>
              </a:rPr>
              <a:t>3.1.1  printf</a:t>
            </a:r>
            <a:r>
              <a:rPr lang="zh-CN" altLang="en-US" smtClean="0">
                <a:solidFill>
                  <a:schemeClr val="tx1"/>
                </a:solidFill>
                <a:latin typeface="黑体" pitchFamily="2" charset="-122"/>
                <a:ea typeface="黑体" pitchFamily="2" charset="-122"/>
              </a:rPr>
              <a:t>函数</a:t>
            </a:r>
          </a:p>
        </p:txBody>
      </p:sp>
      <p:sp>
        <p:nvSpPr>
          <p:cNvPr id="5123" name="矩形 6"/>
          <p:cNvSpPr>
            <a:spLocks noChangeArrowheads="1"/>
          </p:cNvSpPr>
          <p:nvPr/>
        </p:nvSpPr>
        <p:spPr bwMode="auto">
          <a:xfrm>
            <a:off x="1524000" y="1447800"/>
            <a:ext cx="5943600" cy="830263"/>
          </a:xfrm>
          <a:prstGeom prst="rect">
            <a:avLst/>
          </a:prstGeom>
          <a:noFill/>
          <a:ln w="9525">
            <a:noFill/>
            <a:miter lim="800000"/>
            <a:headEnd/>
            <a:tailEnd/>
          </a:ln>
        </p:spPr>
        <p:txBody>
          <a:bodyPr>
            <a:spAutoFit/>
          </a:bodyPr>
          <a:lstStyle/>
          <a:p>
            <a:pPr marL="525463" lvl="1" indent="-342900"/>
            <a:r>
              <a:rPr lang="en-US" altLang="zh-CN" sz="2400" dirty="0"/>
              <a:t>C</a:t>
            </a:r>
            <a:r>
              <a:rPr lang="zh-CN" altLang="zh-CN" sz="2400" dirty="0"/>
              <a:t>语言</a:t>
            </a:r>
            <a:r>
              <a:rPr lang="zh-CN" altLang="en-US" sz="2400" dirty="0"/>
              <a:t>程序的</a:t>
            </a:r>
            <a:r>
              <a:rPr lang="en-US" altLang="zh-CN" sz="2400" dirty="0"/>
              <a:t>I/O</a:t>
            </a:r>
            <a:r>
              <a:rPr lang="zh-CN" altLang="zh-CN" sz="2400" dirty="0"/>
              <a:t>操作由函数实现</a:t>
            </a:r>
            <a:r>
              <a:rPr lang="zh-CN" altLang="en-US" sz="2400" dirty="0"/>
              <a:t>。</a:t>
            </a:r>
          </a:p>
          <a:p>
            <a:pPr marL="525463" lvl="1" indent="-342900"/>
            <a:r>
              <a:rPr lang="zh-CN" altLang="zh-CN" sz="2400" dirty="0"/>
              <a:t> </a:t>
            </a:r>
            <a:r>
              <a:rPr lang="zh-CN" altLang="en-US" sz="2400" dirty="0"/>
              <a:t>在程序中需要添加</a:t>
            </a:r>
            <a:r>
              <a:rPr lang="zh-CN" altLang="zh-CN" sz="2400" dirty="0"/>
              <a:t>#</a:t>
            </a:r>
            <a:r>
              <a:rPr lang="en-US" altLang="zh-CN" sz="2400" dirty="0"/>
              <a:t>include &lt;</a:t>
            </a:r>
            <a:r>
              <a:rPr lang="en-US" altLang="zh-CN" sz="2400" dirty="0" err="1"/>
              <a:t>stdio.h</a:t>
            </a:r>
            <a:r>
              <a:rPr lang="en-US" altLang="zh-CN" sz="2400" dirty="0"/>
              <a:t>&gt;</a:t>
            </a:r>
          </a:p>
        </p:txBody>
      </p:sp>
      <p:sp>
        <p:nvSpPr>
          <p:cNvPr id="8" name="Rectangle 2"/>
          <p:cNvSpPr>
            <a:spLocks noChangeArrowheads="1"/>
          </p:cNvSpPr>
          <p:nvPr/>
        </p:nvSpPr>
        <p:spPr bwMode="auto">
          <a:xfrm>
            <a:off x="838200" y="2514600"/>
            <a:ext cx="7313613" cy="1235075"/>
          </a:xfrm>
          <a:prstGeom prst="rect">
            <a:avLst/>
          </a:prstGeom>
          <a:noFill/>
          <a:ln w="38100">
            <a:solidFill>
              <a:schemeClr val="tx2"/>
            </a:solidFill>
            <a:miter lim="800000"/>
            <a:headEnd/>
            <a:tailEnd/>
          </a:ln>
        </p:spPr>
        <p:txBody>
          <a:bodyPr wrap="none" anchor="ctr"/>
          <a:lstStyle/>
          <a:p>
            <a:pPr lvl="2" eaLnBrk="0" hangingPunct="0"/>
            <a:r>
              <a:rPr kumimoji="1" lang="zh-CN" altLang="en-US" sz="2000">
                <a:latin typeface="宋体" pitchFamily="2" charset="-122"/>
              </a:rPr>
              <a:t>格式：</a:t>
            </a:r>
            <a:r>
              <a:rPr kumimoji="1" lang="en-US" altLang="zh-CN" sz="2000">
                <a:latin typeface="宋体" pitchFamily="2" charset="-122"/>
              </a:rPr>
              <a:t>printf(“</a:t>
            </a:r>
            <a:r>
              <a:rPr kumimoji="1" lang="zh-CN" altLang="zh-CN" sz="2000">
                <a:latin typeface="宋体" pitchFamily="2" charset="-122"/>
              </a:rPr>
              <a:t>格式控制串”，输出表)</a:t>
            </a:r>
          </a:p>
          <a:p>
            <a:pPr lvl="2" eaLnBrk="0" hangingPunct="0"/>
            <a:r>
              <a:rPr kumimoji="1" lang="zh-CN" altLang="zh-CN" sz="2000">
                <a:latin typeface="宋体" pitchFamily="2" charset="-122"/>
              </a:rPr>
              <a:t>功能：按指定格式向显示器输出数据</a:t>
            </a:r>
          </a:p>
          <a:p>
            <a:pPr lvl="2" eaLnBrk="0" hangingPunct="0"/>
            <a:r>
              <a:rPr kumimoji="1" lang="zh-CN" altLang="zh-CN" sz="2000">
                <a:latin typeface="宋体" pitchFamily="2" charset="-122"/>
              </a:rPr>
              <a:t>返值：正常，返回输出字节数；出错，返回</a:t>
            </a:r>
            <a:r>
              <a:rPr kumimoji="1" lang="en-US" altLang="zh-CN" sz="2000">
                <a:latin typeface="宋体" pitchFamily="2" charset="-122"/>
              </a:rPr>
              <a:t>EOF(-1)</a:t>
            </a:r>
          </a:p>
        </p:txBody>
      </p:sp>
      <p:sp>
        <p:nvSpPr>
          <p:cNvPr id="9" name="Rectangle 4"/>
          <p:cNvSpPr>
            <a:spLocks noChangeArrowheads="1"/>
          </p:cNvSpPr>
          <p:nvPr/>
        </p:nvSpPr>
        <p:spPr bwMode="auto">
          <a:xfrm>
            <a:off x="403225" y="3886200"/>
            <a:ext cx="7826375" cy="2381250"/>
          </a:xfrm>
          <a:prstGeom prst="rect">
            <a:avLst/>
          </a:prstGeom>
          <a:noFill/>
          <a:ln w="9525">
            <a:noFill/>
            <a:miter lim="800000"/>
            <a:headEnd/>
            <a:tailEnd/>
          </a:ln>
        </p:spPr>
        <p:txBody>
          <a:bodyPr/>
          <a:lstStyle/>
          <a:p>
            <a:pPr marL="0" lvl="2">
              <a:buClr>
                <a:schemeClr val="tx2"/>
              </a:buClr>
              <a:buSzPct val="70000"/>
              <a:buFont typeface="Wingdings" pitchFamily="2" charset="2"/>
              <a:buChar char="n"/>
            </a:pPr>
            <a:r>
              <a:rPr lang="zh-CN" altLang="zh-CN" sz="2400"/>
              <a:t>格式控制串：包含两种信息</a:t>
            </a:r>
          </a:p>
          <a:p>
            <a:pPr marL="457200" lvl="4">
              <a:buClr>
                <a:schemeClr val="accent2"/>
              </a:buClr>
              <a:buSzPct val="70000"/>
              <a:buFont typeface="Wingdings" pitchFamily="2" charset="2"/>
              <a:buChar char="n"/>
            </a:pPr>
            <a:r>
              <a:rPr lang="zh-CN" altLang="en-US" sz="2000"/>
              <a:t>格式说明</a:t>
            </a:r>
            <a:r>
              <a:rPr lang="zh-CN" altLang="en-US" sz="2000">
                <a:solidFill>
                  <a:schemeClr val="hlink"/>
                </a:solidFill>
              </a:rPr>
              <a:t>：     </a:t>
            </a:r>
            <a:r>
              <a:rPr lang="en-US" altLang="zh-CN" sz="2400">
                <a:solidFill>
                  <a:schemeClr val="hlink"/>
                </a:solidFill>
              </a:rPr>
              <a:t>%[</a:t>
            </a:r>
            <a:r>
              <a:rPr lang="zh-CN" altLang="en-US" sz="2400">
                <a:solidFill>
                  <a:schemeClr val="hlink"/>
                </a:solidFill>
              </a:rPr>
              <a:t>修饰符</a:t>
            </a:r>
            <a:r>
              <a:rPr lang="en-US" altLang="zh-CN" sz="2400">
                <a:solidFill>
                  <a:schemeClr val="hlink"/>
                </a:solidFill>
              </a:rPr>
              <a:t>]</a:t>
            </a:r>
            <a:r>
              <a:rPr lang="zh-CN" altLang="en-US" sz="2400">
                <a:solidFill>
                  <a:schemeClr val="hlink"/>
                </a:solidFill>
              </a:rPr>
              <a:t>格式字符</a:t>
            </a:r>
            <a:r>
              <a:rPr lang="zh-CN" altLang="en-US" sz="2400">
                <a:solidFill>
                  <a:srgbClr val="FF0000"/>
                </a:solidFill>
              </a:rPr>
              <a:t>  </a:t>
            </a:r>
            <a:r>
              <a:rPr lang="zh-CN" altLang="en-US" sz="2000"/>
              <a:t>，用于指定输出格式</a:t>
            </a:r>
          </a:p>
          <a:p>
            <a:pPr marL="457200" lvl="4">
              <a:buClr>
                <a:schemeClr val="accent2"/>
              </a:buClr>
              <a:buSzPct val="70000"/>
              <a:buFont typeface="Wingdings" pitchFamily="2" charset="2"/>
              <a:buChar char="n"/>
            </a:pPr>
            <a:r>
              <a:rPr lang="zh-CN" altLang="en-US" sz="2000"/>
              <a:t>普通字符或转义序列：原样输出</a:t>
            </a:r>
          </a:p>
          <a:p>
            <a:pPr marL="0" lvl="2">
              <a:buClr>
                <a:schemeClr val="tx2"/>
              </a:buClr>
              <a:buSzPct val="70000"/>
              <a:buFont typeface="Wingdings" pitchFamily="2" charset="2"/>
              <a:buChar char="n"/>
            </a:pPr>
            <a:r>
              <a:rPr lang="zh-CN" altLang="zh-CN" sz="2400"/>
              <a:t>输出表：要输出的数据（可以没有，多个时以“,”分隔）</a:t>
            </a:r>
          </a:p>
        </p:txBody>
      </p:sp>
      <p:sp>
        <p:nvSpPr>
          <p:cNvPr id="6" name="圆角矩形 5"/>
          <p:cNvSpPr/>
          <p:nvPr/>
        </p:nvSpPr>
        <p:spPr>
          <a:xfrm>
            <a:off x="228600" y="1219200"/>
            <a:ext cx="13716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tx1"/>
                </a:solidFill>
              </a:rPr>
              <a:t>格式化输出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123"/>
                                        </p:tgtEl>
                                        <p:attrNameLst>
                                          <p:attrName>style.visibility</p:attrName>
                                        </p:attrNameLst>
                                      </p:cBhvr>
                                      <p:to>
                                        <p:strVal val="visible"/>
                                      </p:to>
                                    </p:set>
                                    <p:anim calcmode="lin" valueType="num">
                                      <p:cBhvr additive="base">
                                        <p:cTn id="13" dur="500" fill="hold"/>
                                        <p:tgtEl>
                                          <p:spTgt spid="5123"/>
                                        </p:tgtEl>
                                        <p:attrNameLst>
                                          <p:attrName>ppt_x</p:attrName>
                                        </p:attrNameLst>
                                      </p:cBhvr>
                                      <p:tavLst>
                                        <p:tav tm="0">
                                          <p:val>
                                            <p:strVal val="#ppt_x"/>
                                          </p:val>
                                        </p:tav>
                                        <p:tav tm="100000">
                                          <p:val>
                                            <p:strVal val="#ppt_x"/>
                                          </p:val>
                                        </p:tav>
                                      </p:tavLst>
                                    </p:anim>
                                    <p:anim calcmode="lin" valueType="num">
                                      <p:cBhvr additive="base">
                                        <p:cTn id="14" dur="500" fill="hold"/>
                                        <p:tgtEl>
                                          <p:spTgt spid="512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
                                            <p:txEl>
                                              <p:pRg st="0" end="0"/>
                                            </p:txEl>
                                          </p:spTgt>
                                        </p:tgtEl>
                                        <p:attrNameLst>
                                          <p:attrName>style.visibility</p:attrName>
                                        </p:attrNameLst>
                                      </p:cBhvr>
                                      <p:to>
                                        <p:strVal val="visible"/>
                                      </p:to>
                                    </p:set>
                                    <p:anim calcmode="lin" valueType="num">
                                      <p:cBhvr additive="base">
                                        <p:cTn id="25"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TYPE.WAV" builtIn="1"/>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9">
                                            <p:txEl>
                                              <p:pRg st="1" end="1"/>
                                            </p:txEl>
                                          </p:spTgt>
                                        </p:tgtEl>
                                        <p:attrNameLst>
                                          <p:attrName>style.visibility</p:attrName>
                                        </p:attrNameLst>
                                      </p:cBhvr>
                                      <p:to>
                                        <p:strVal val="visible"/>
                                      </p:to>
                                    </p:set>
                                    <p:anim calcmode="lin" valueType="num">
                                      <p:cBhvr additive="base">
                                        <p:cTn id="31" dur="500" fill="hold"/>
                                        <p:tgtEl>
                                          <p:spTgt spid="9">
                                            <p:txEl>
                                              <p:pRg st="1" end="1"/>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9">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TYPE.WAV" builtIn="1"/>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9">
                                            <p:txEl>
                                              <p:pRg st="2" end="2"/>
                                            </p:txEl>
                                          </p:spTgt>
                                        </p:tgtEl>
                                        <p:attrNameLst>
                                          <p:attrName>style.visibility</p:attrName>
                                        </p:attrNameLst>
                                      </p:cBhvr>
                                      <p:to>
                                        <p:strVal val="visible"/>
                                      </p:to>
                                    </p:set>
                                    <p:anim calcmode="lin" valueType="num">
                                      <p:cBhvr additive="base">
                                        <p:cTn id="37" dur="500" fill="hold"/>
                                        <p:tgtEl>
                                          <p:spTgt spid="9">
                                            <p:txEl>
                                              <p:pRg st="2" end="2"/>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9">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TYPE.WAV" builtIn="1"/>
                                        </p:tgtEl>
                                      </p:cMediaNode>
                                    </p:audio>
                                  </p:sub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9">
                                            <p:txEl>
                                              <p:pRg st="3" end="3"/>
                                            </p:txEl>
                                          </p:spTgt>
                                        </p:tgtEl>
                                        <p:attrNameLst>
                                          <p:attrName>style.visibility</p:attrName>
                                        </p:attrNameLst>
                                      </p:cBhvr>
                                      <p:to>
                                        <p:strVal val="visible"/>
                                      </p:to>
                                    </p:set>
                                    <p:anim calcmode="lin" valueType="num">
                                      <p:cBhvr additive="base">
                                        <p:cTn id="43" dur="500" fill="hold"/>
                                        <p:tgtEl>
                                          <p:spTgt spid="9">
                                            <p:txEl>
                                              <p:pRg st="3" end="3"/>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9">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TYPE.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p:bldP spid="8" grpId="0" animBg="1" autoUpdateAnimBg="0"/>
      <p:bldP spid="9" grpId="0" build="p" bldLvl="5" autoUpdateAnimBg="0"/>
      <p:bldP spid="6"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pPr eaLnBrk="1" hangingPunct="1"/>
            <a:r>
              <a:rPr lang="en-US" altLang="zh-CN" smtClean="0">
                <a:solidFill>
                  <a:schemeClr val="tx1"/>
                </a:solidFill>
                <a:latin typeface="黑体" pitchFamily="2" charset="-122"/>
                <a:ea typeface="黑体" pitchFamily="2" charset="-122"/>
              </a:rPr>
              <a:t>3.1.1  printf</a:t>
            </a:r>
            <a:r>
              <a:rPr lang="zh-CN" altLang="en-US" smtClean="0">
                <a:solidFill>
                  <a:schemeClr val="tx1"/>
                </a:solidFill>
                <a:latin typeface="黑体" pitchFamily="2" charset="-122"/>
                <a:ea typeface="黑体" pitchFamily="2" charset="-122"/>
              </a:rPr>
              <a:t>函数</a:t>
            </a:r>
          </a:p>
        </p:txBody>
      </p:sp>
      <p:sp>
        <p:nvSpPr>
          <p:cNvPr id="6147" name="Text Box 3"/>
          <p:cNvSpPr txBox="1">
            <a:spLocks noChangeArrowheads="1"/>
          </p:cNvSpPr>
          <p:nvPr/>
        </p:nvSpPr>
        <p:spPr bwMode="auto">
          <a:xfrm>
            <a:off x="1419225" y="1600200"/>
            <a:ext cx="6657975" cy="946150"/>
          </a:xfrm>
          <a:prstGeom prst="rect">
            <a:avLst/>
          </a:prstGeom>
          <a:noFill/>
          <a:ln w="9525">
            <a:noFill/>
            <a:miter lim="800000"/>
            <a:headEnd/>
            <a:tailEnd/>
          </a:ln>
        </p:spPr>
        <p:txBody>
          <a:bodyPr wrap="none">
            <a:spAutoFit/>
          </a:bodyPr>
          <a:lstStyle/>
          <a:p>
            <a:r>
              <a:rPr lang="en-US" altLang="zh-CN" sz="2800">
                <a:latin typeface="Courier New" pitchFamily="49" charset="0"/>
              </a:rPr>
              <a:t>int visitor_count = 150;</a:t>
            </a:r>
          </a:p>
          <a:p>
            <a:r>
              <a:rPr lang="en-US" altLang="zh-CN" sz="2800">
                <a:latin typeface="Courier New" pitchFamily="49" charset="0"/>
              </a:rPr>
              <a:t>printf (</a:t>
            </a:r>
            <a:r>
              <a:rPr lang="en-US" altLang="zh-CN" sz="2400">
                <a:latin typeface="Courier New" pitchFamily="49" charset="0"/>
              </a:rPr>
              <a:t>"</a:t>
            </a:r>
            <a:r>
              <a:rPr lang="en-US" altLang="zh-CN" sz="2400" b="1">
                <a:solidFill>
                  <a:schemeClr val="hlink"/>
                </a:solidFill>
                <a:latin typeface="Courier New" pitchFamily="49" charset="0"/>
              </a:rPr>
              <a:t> </a:t>
            </a:r>
            <a:r>
              <a:rPr lang="en-US" altLang="zh-CN" sz="2800">
                <a:latin typeface="Courier New" pitchFamily="49" charset="0"/>
              </a:rPr>
              <a:t>%d</a:t>
            </a:r>
            <a:r>
              <a:rPr lang="en-US" altLang="zh-CN" sz="2400">
                <a:latin typeface="Courier New" pitchFamily="49" charset="0"/>
              </a:rPr>
              <a:t>"</a:t>
            </a:r>
            <a:r>
              <a:rPr lang="en-US" altLang="zh-CN" sz="2400" b="1">
                <a:solidFill>
                  <a:schemeClr val="hlink"/>
                </a:solidFill>
                <a:latin typeface="Courier New" pitchFamily="49" charset="0"/>
              </a:rPr>
              <a:t> </a:t>
            </a:r>
            <a:r>
              <a:rPr lang="en-US" altLang="zh-CN" sz="2800">
                <a:latin typeface="Courier New" pitchFamily="49" charset="0"/>
              </a:rPr>
              <a:t>, visitor_count);</a:t>
            </a:r>
          </a:p>
        </p:txBody>
      </p:sp>
      <p:sp>
        <p:nvSpPr>
          <p:cNvPr id="73" name="Rectangle 4"/>
          <p:cNvSpPr>
            <a:spLocks noChangeArrowheads="1"/>
          </p:cNvSpPr>
          <p:nvPr/>
        </p:nvSpPr>
        <p:spPr bwMode="auto">
          <a:xfrm>
            <a:off x="1295400" y="1981200"/>
            <a:ext cx="1687513" cy="523875"/>
          </a:xfrm>
          <a:prstGeom prst="rect">
            <a:avLst/>
          </a:prstGeom>
          <a:solidFill>
            <a:schemeClr val="hlink"/>
          </a:solidFill>
          <a:ln w="9525">
            <a:noFill/>
            <a:miter lim="800000"/>
            <a:headEnd/>
            <a:tailEnd/>
          </a:ln>
        </p:spPr>
        <p:txBody>
          <a:bodyPr wrap="none">
            <a:spAutoFit/>
          </a:bodyPr>
          <a:lstStyle/>
          <a:p>
            <a:pPr algn="ctr"/>
            <a:r>
              <a:rPr lang="en-US" altLang="zh-CN" sz="2800" b="1" dirty="0" err="1">
                <a:solidFill>
                  <a:schemeClr val="bg1"/>
                </a:solidFill>
                <a:latin typeface="Courier New" pitchFamily="49" charset="0"/>
              </a:rPr>
              <a:t>Printf</a:t>
            </a:r>
            <a:r>
              <a:rPr lang="en-US" altLang="zh-CN" sz="2800" b="1" dirty="0">
                <a:solidFill>
                  <a:schemeClr val="bg1"/>
                </a:solidFill>
                <a:latin typeface="Courier New" pitchFamily="49" charset="0"/>
              </a:rPr>
              <a:t>(</a:t>
            </a:r>
          </a:p>
        </p:txBody>
      </p:sp>
      <p:sp>
        <p:nvSpPr>
          <p:cNvPr id="74" name="Text Box 5"/>
          <p:cNvSpPr txBox="1">
            <a:spLocks noChangeArrowheads="1"/>
          </p:cNvSpPr>
          <p:nvPr/>
        </p:nvSpPr>
        <p:spPr bwMode="auto">
          <a:xfrm>
            <a:off x="977900" y="2765425"/>
            <a:ext cx="7194550" cy="457200"/>
          </a:xfrm>
          <a:prstGeom prst="rect">
            <a:avLst/>
          </a:prstGeom>
          <a:noFill/>
          <a:ln w="9525">
            <a:noFill/>
            <a:miter lim="800000"/>
            <a:headEnd/>
            <a:tailEnd/>
          </a:ln>
        </p:spPr>
        <p:txBody>
          <a:bodyPr wrap="none">
            <a:spAutoFit/>
          </a:bodyPr>
          <a:lstStyle/>
          <a:p>
            <a:r>
              <a:rPr lang="zh-CN" altLang="en-US" sz="2400">
                <a:solidFill>
                  <a:schemeClr val="hlink"/>
                </a:solidFill>
                <a:latin typeface="Courier New" pitchFamily="49" charset="0"/>
                <a:ea typeface="黑体" pitchFamily="2" charset="-122"/>
              </a:rPr>
              <a:t>将一些信息按照指定的格式送到标准输出（显示器）</a:t>
            </a:r>
          </a:p>
        </p:txBody>
      </p:sp>
      <p:sp>
        <p:nvSpPr>
          <p:cNvPr id="75" name="Rectangle 7"/>
          <p:cNvSpPr>
            <a:spLocks noChangeArrowheads="1"/>
          </p:cNvSpPr>
          <p:nvPr/>
        </p:nvSpPr>
        <p:spPr bwMode="auto">
          <a:xfrm>
            <a:off x="2971800" y="1998663"/>
            <a:ext cx="1350963" cy="523875"/>
          </a:xfrm>
          <a:prstGeom prst="rect">
            <a:avLst/>
          </a:prstGeom>
          <a:solidFill>
            <a:srgbClr val="666699"/>
          </a:solidFill>
          <a:ln w="9525">
            <a:noFill/>
            <a:miter lim="800000"/>
            <a:headEnd/>
            <a:tailEnd/>
          </a:ln>
        </p:spPr>
        <p:txBody>
          <a:bodyPr wrap="none">
            <a:spAutoFit/>
          </a:bodyPr>
          <a:lstStyle/>
          <a:p>
            <a:pPr algn="ctr"/>
            <a:r>
              <a:rPr lang="en-US" altLang="zh-CN" sz="2400" b="1">
                <a:latin typeface="Courier New" pitchFamily="49" charset="0"/>
              </a:rPr>
              <a:t>"</a:t>
            </a:r>
            <a:r>
              <a:rPr lang="en-US" altLang="zh-CN" sz="2400" b="1">
                <a:solidFill>
                  <a:schemeClr val="hlink"/>
                </a:solidFill>
                <a:latin typeface="Courier New" pitchFamily="49" charset="0"/>
              </a:rPr>
              <a:t> </a:t>
            </a:r>
            <a:r>
              <a:rPr lang="en-US" altLang="zh-CN" sz="2800" b="1">
                <a:solidFill>
                  <a:schemeClr val="bg1"/>
                </a:solidFill>
                <a:latin typeface="Courier New" pitchFamily="49" charset="0"/>
              </a:rPr>
              <a:t>%d</a:t>
            </a:r>
            <a:r>
              <a:rPr lang="en-US" altLang="zh-CN" sz="2400" b="1">
                <a:latin typeface="Courier New" pitchFamily="49" charset="0"/>
              </a:rPr>
              <a:t>"</a:t>
            </a:r>
            <a:r>
              <a:rPr lang="en-US" altLang="zh-CN" sz="2400" b="1">
                <a:solidFill>
                  <a:schemeClr val="hlink"/>
                </a:solidFill>
                <a:latin typeface="Courier New" pitchFamily="49" charset="0"/>
              </a:rPr>
              <a:t> </a:t>
            </a:r>
          </a:p>
        </p:txBody>
      </p:sp>
      <p:sp>
        <p:nvSpPr>
          <p:cNvPr id="76" name="Rectangle 8"/>
          <p:cNvSpPr>
            <a:spLocks noChangeArrowheads="1"/>
          </p:cNvSpPr>
          <p:nvPr/>
        </p:nvSpPr>
        <p:spPr bwMode="auto">
          <a:xfrm>
            <a:off x="4594225" y="1981200"/>
            <a:ext cx="2949575" cy="519113"/>
          </a:xfrm>
          <a:prstGeom prst="rect">
            <a:avLst/>
          </a:prstGeom>
          <a:solidFill>
            <a:srgbClr val="99CCFF"/>
          </a:solidFill>
          <a:ln w="9525">
            <a:noFill/>
            <a:miter lim="800000"/>
            <a:headEnd/>
            <a:tailEnd/>
          </a:ln>
        </p:spPr>
        <p:txBody>
          <a:bodyPr wrap="none">
            <a:spAutoFit/>
          </a:bodyPr>
          <a:lstStyle/>
          <a:p>
            <a:pPr algn="ctr"/>
            <a:r>
              <a:rPr lang="en-US" altLang="zh-CN" sz="2800" b="1">
                <a:latin typeface="Courier New" pitchFamily="49" charset="0"/>
              </a:rPr>
              <a:t>visitor_count</a:t>
            </a:r>
          </a:p>
        </p:txBody>
      </p:sp>
      <p:sp>
        <p:nvSpPr>
          <p:cNvPr id="77" name="Text Box 9"/>
          <p:cNvSpPr txBox="1">
            <a:spLocks noChangeArrowheads="1"/>
          </p:cNvSpPr>
          <p:nvPr/>
        </p:nvSpPr>
        <p:spPr bwMode="auto">
          <a:xfrm>
            <a:off x="1833563" y="3140075"/>
            <a:ext cx="7005637" cy="457200"/>
          </a:xfrm>
          <a:prstGeom prst="rect">
            <a:avLst/>
          </a:prstGeom>
          <a:noFill/>
          <a:ln w="9525">
            <a:noFill/>
            <a:miter lim="800000"/>
            <a:headEnd/>
            <a:tailEnd/>
          </a:ln>
        </p:spPr>
        <p:txBody>
          <a:bodyPr>
            <a:spAutoFit/>
          </a:bodyPr>
          <a:lstStyle/>
          <a:p>
            <a:r>
              <a:rPr lang="zh-CN" altLang="en-US" sz="2400">
                <a:latin typeface="Courier New" pitchFamily="49" charset="0"/>
                <a:ea typeface="黑体" pitchFamily="2" charset="-122"/>
              </a:rPr>
              <a:t>将按指定的格式显示该变量的值</a:t>
            </a:r>
          </a:p>
        </p:txBody>
      </p:sp>
      <p:cxnSp>
        <p:nvCxnSpPr>
          <p:cNvPr id="78" name="AutoShape 10"/>
          <p:cNvCxnSpPr>
            <a:cxnSpLocks noChangeShapeType="1"/>
            <a:stCxn id="73" idx="1"/>
            <a:endCxn id="74" idx="1"/>
          </p:cNvCxnSpPr>
          <p:nvPr/>
        </p:nvCxnSpPr>
        <p:spPr bwMode="auto">
          <a:xfrm rot="10800000" flipV="1">
            <a:off x="977900" y="2243138"/>
            <a:ext cx="317500" cy="750887"/>
          </a:xfrm>
          <a:prstGeom prst="curvedConnector3">
            <a:avLst>
              <a:gd name="adj1" fmla="val 172000"/>
            </a:avLst>
          </a:prstGeom>
          <a:noFill/>
          <a:ln w="38100">
            <a:solidFill>
              <a:srgbClr val="FF0000"/>
            </a:solidFill>
            <a:round/>
            <a:headEnd/>
            <a:tailEnd type="triangle" w="med" len="med"/>
          </a:ln>
          <a:effectLst>
            <a:outerShdw dist="35921" dir="2700000" algn="ctr" rotWithShape="0">
              <a:schemeClr val="bg2"/>
            </a:outerShdw>
          </a:effectLst>
        </p:spPr>
      </p:cxnSp>
      <p:cxnSp>
        <p:nvCxnSpPr>
          <p:cNvPr id="79" name="AutoShape 11"/>
          <p:cNvCxnSpPr>
            <a:cxnSpLocks noChangeShapeType="1"/>
            <a:stCxn id="75" idx="1"/>
          </p:cNvCxnSpPr>
          <p:nvPr/>
        </p:nvCxnSpPr>
        <p:spPr bwMode="auto">
          <a:xfrm rot="10800000" flipV="1">
            <a:off x="1143000" y="2260600"/>
            <a:ext cx="1828800" cy="1930400"/>
          </a:xfrm>
          <a:prstGeom prst="curvedConnector2">
            <a:avLst/>
          </a:prstGeom>
          <a:noFill/>
          <a:ln w="38100">
            <a:solidFill>
              <a:srgbClr val="6666FF"/>
            </a:solidFill>
            <a:round/>
            <a:headEnd/>
            <a:tailEnd type="triangle" w="med" len="med"/>
          </a:ln>
          <a:effectLst>
            <a:outerShdw dist="35921" dir="2700000" algn="ctr" rotWithShape="0">
              <a:schemeClr val="bg2"/>
            </a:outerShdw>
          </a:effectLst>
        </p:spPr>
      </p:cxnSp>
      <p:cxnSp>
        <p:nvCxnSpPr>
          <p:cNvPr id="80" name="AutoShape 12"/>
          <p:cNvCxnSpPr>
            <a:cxnSpLocks noChangeShapeType="1"/>
          </p:cNvCxnSpPr>
          <p:nvPr/>
        </p:nvCxnSpPr>
        <p:spPr bwMode="auto">
          <a:xfrm rot="10800000" flipV="1">
            <a:off x="3124200" y="2362200"/>
            <a:ext cx="1541463" cy="914400"/>
          </a:xfrm>
          <a:prstGeom prst="curvedConnector3">
            <a:avLst>
              <a:gd name="adj1" fmla="val 111234"/>
            </a:avLst>
          </a:prstGeom>
          <a:noFill/>
          <a:ln w="38100">
            <a:solidFill>
              <a:schemeClr val="accent2"/>
            </a:solidFill>
            <a:round/>
            <a:headEnd/>
            <a:tailEnd type="triangle" w="med" len="med"/>
          </a:ln>
          <a:effectLst>
            <a:outerShdw dist="35921" dir="2700000" algn="ctr" rotWithShape="0">
              <a:schemeClr val="bg2"/>
            </a:outerShdw>
          </a:effectLst>
        </p:spPr>
      </p:cxnSp>
      <p:graphicFrame>
        <p:nvGraphicFramePr>
          <p:cNvPr id="81" name="Group 146"/>
          <p:cNvGraphicFramePr>
            <a:graphicFrameLocks noGrp="1"/>
          </p:cNvGraphicFramePr>
          <p:nvPr/>
        </p:nvGraphicFramePr>
        <p:xfrm>
          <a:off x="1116013" y="3716338"/>
          <a:ext cx="7343775" cy="2653983"/>
        </p:xfrm>
        <a:graphic>
          <a:graphicData uri="http://schemas.openxmlformats.org/drawingml/2006/table">
            <a:tbl>
              <a:tblPr/>
              <a:tblGrid>
                <a:gridCol w="1498600"/>
                <a:gridCol w="5845175"/>
              </a:tblGrid>
              <a:tr h="2921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bg1"/>
                          </a:solidFill>
                          <a:effectLst/>
                          <a:latin typeface="Arial" pitchFamily="34" charset="0"/>
                          <a:ea typeface="黑体" pitchFamily="2" charset="-122"/>
                          <a:cs typeface="Times New Roman" pitchFamily="18" charset="0"/>
                        </a:rPr>
                        <a:t>转换字符串</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996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bg1"/>
                          </a:solidFill>
                          <a:effectLst/>
                          <a:latin typeface="Arial" pitchFamily="34" charset="0"/>
                          <a:ea typeface="黑体" pitchFamily="2" charset="-122"/>
                          <a:cs typeface="Times New Roman" pitchFamily="18" charset="0"/>
                        </a:rPr>
                        <a:t>说 明</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9966"/>
                    </a:solidFill>
                  </a:tcPr>
                </a:tc>
              </a:tr>
              <a:tr h="4286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rgbClr val="FF5050"/>
                          </a:solidFill>
                          <a:effectLst/>
                          <a:latin typeface="Arial" pitchFamily="34" charset="0"/>
                          <a:ea typeface="黑体" pitchFamily="2" charset="-122"/>
                          <a:cs typeface="Times New Roman" pitchFamily="18" charset="0"/>
                        </a:rPr>
                        <a:t>%d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hi-IN" sz="1800" b="0" i="0" u="none" strike="noStrike" cap="none" normalizeH="0" baseline="0" smtClean="0">
                          <a:ln>
                            <a:noFill/>
                          </a:ln>
                          <a:solidFill>
                            <a:schemeClr val="tx1"/>
                          </a:solidFill>
                          <a:effectLst/>
                          <a:latin typeface="Arial" pitchFamily="34" charset="0"/>
                          <a:ea typeface="黑体" pitchFamily="2" charset="-122"/>
                        </a:rPr>
                        <a:t>将参数按整数形式转换输出，对应参数应是</a:t>
                      </a:r>
                      <a:r>
                        <a:rPr kumimoji="0" lang="hi-IN" altLang="zh-CN" sz="1800" b="0" i="0" u="none" strike="noStrike" cap="none" normalizeH="0" baseline="0" smtClean="0">
                          <a:ln>
                            <a:noFill/>
                          </a:ln>
                          <a:solidFill>
                            <a:schemeClr val="tx1"/>
                          </a:solidFill>
                          <a:effectLst/>
                          <a:latin typeface="Arial" pitchFamily="34" charset="0"/>
                          <a:ea typeface="宋体" pitchFamily="2" charset="-122"/>
                          <a:cs typeface="Mangal" pitchFamily="2"/>
                        </a:rPr>
                        <a:t>int </a:t>
                      </a:r>
                      <a:r>
                        <a:rPr kumimoji="0" lang="zh-CN" altLang="en-US" sz="1800" b="0" i="0" u="none" strike="noStrike" cap="none" normalizeH="0" baseline="0" smtClean="0">
                          <a:ln>
                            <a:noFill/>
                          </a:ln>
                          <a:solidFill>
                            <a:schemeClr val="tx1"/>
                          </a:solidFill>
                          <a:effectLst/>
                          <a:latin typeface="Arial" pitchFamily="34" charset="0"/>
                          <a:ea typeface="黑体" pitchFamily="2" charset="-122"/>
                        </a:rPr>
                        <a:t>类型</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70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rgbClr val="FF5050"/>
                          </a:solidFill>
                          <a:effectLst/>
                          <a:latin typeface="Arial" pitchFamily="34" charset="0"/>
                          <a:ea typeface="黑体" pitchFamily="2" charset="-122"/>
                          <a:cs typeface="Times New Roman" pitchFamily="18" charset="0"/>
                        </a:rPr>
                        <a:t>%ld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hi-IN" sz="1800" b="0" i="0" u="none" strike="noStrike" cap="none" normalizeH="0" baseline="0" dirty="0" smtClean="0">
                          <a:ln>
                            <a:noFill/>
                          </a:ln>
                          <a:solidFill>
                            <a:schemeClr val="tx1"/>
                          </a:solidFill>
                          <a:effectLst/>
                          <a:latin typeface="Arial" pitchFamily="34" charset="0"/>
                          <a:ea typeface="黑体" pitchFamily="2" charset="-122"/>
                        </a:rPr>
                        <a:t>将参数按长整数形式转换输出</a:t>
                      </a:r>
                      <a:r>
                        <a:rPr kumimoji="0" lang="zh-CN" altLang="en-US" sz="1800" b="0" i="0" u="none" strike="noStrike" cap="none" normalizeH="0" baseline="0" dirty="0" smtClean="0">
                          <a:ln>
                            <a:noFill/>
                          </a:ln>
                          <a:solidFill>
                            <a:schemeClr val="tx1"/>
                          </a:solidFill>
                          <a:effectLst/>
                          <a:latin typeface="Arial" pitchFamily="34" charset="0"/>
                          <a:ea typeface="宋体" pitchFamily="2" charset="-122"/>
                          <a:cs typeface="Mangal" pitchFamily="2"/>
                        </a:rPr>
                        <a:t>，</a:t>
                      </a:r>
                      <a:r>
                        <a:rPr kumimoji="0" lang="zh-CN" altLang="hi-IN" sz="1800" b="0" i="0" u="none" strike="noStrike" cap="none" normalizeH="0" baseline="0" dirty="0" smtClean="0">
                          <a:ln>
                            <a:noFill/>
                          </a:ln>
                          <a:solidFill>
                            <a:schemeClr val="tx1"/>
                          </a:solidFill>
                          <a:effectLst/>
                          <a:latin typeface="黑体" pitchFamily="2" charset="-122"/>
                          <a:ea typeface="黑体" pitchFamily="2" charset="-122"/>
                          <a:cs typeface="Mangal" pitchFamily="2"/>
                        </a:rPr>
                        <a:t>对应参数应是</a:t>
                      </a:r>
                      <a:r>
                        <a:rPr kumimoji="0" lang="hi-IN" altLang="zh-CN" sz="1800" b="0" i="0" u="none" strike="noStrike" cap="none" normalizeH="0" baseline="0" dirty="0" smtClean="0">
                          <a:ln>
                            <a:noFill/>
                          </a:ln>
                          <a:solidFill>
                            <a:schemeClr val="tx1"/>
                          </a:solidFill>
                          <a:effectLst/>
                          <a:latin typeface="Arial" pitchFamily="34" charset="0"/>
                          <a:ea typeface="宋体" pitchFamily="2" charset="-122"/>
                          <a:cs typeface="Mangal" pitchFamily="2"/>
                        </a:rPr>
                        <a:t>long </a:t>
                      </a:r>
                      <a:r>
                        <a:rPr kumimoji="0" lang="zh-CN" altLang="en-US" sz="1800" b="0" i="0" u="none" strike="noStrike" cap="none" normalizeH="0" baseline="0" dirty="0" smtClean="0">
                          <a:ln>
                            <a:noFill/>
                          </a:ln>
                          <a:solidFill>
                            <a:schemeClr val="tx1"/>
                          </a:solidFill>
                          <a:effectLst/>
                          <a:latin typeface="Arial" pitchFamily="34" charset="0"/>
                          <a:ea typeface="黑体" pitchFamily="2" charset="-122"/>
                        </a:rPr>
                        <a:t>类型</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19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FF5050"/>
                          </a:solidFill>
                          <a:effectLst/>
                          <a:latin typeface="Arial" pitchFamily="34" charset="0"/>
                          <a:ea typeface="黑体" pitchFamily="2" charset="-122"/>
                          <a:cs typeface="Times New Roman" pitchFamily="18" charset="0"/>
                        </a:rPr>
                        <a:t>%c</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hi-IN" sz="1800" b="0" i="0" u="none" strike="noStrike" cap="none" normalizeH="0" baseline="0" dirty="0" smtClean="0">
                          <a:ln>
                            <a:noFill/>
                          </a:ln>
                          <a:solidFill>
                            <a:schemeClr val="tx1"/>
                          </a:solidFill>
                          <a:effectLst/>
                          <a:latin typeface="Arial" pitchFamily="34" charset="0"/>
                          <a:ea typeface="黑体" pitchFamily="2" charset="-122"/>
                        </a:rPr>
                        <a:t>输出一个字符，对应参数应该是一个字符</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87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FF5050"/>
                          </a:solidFill>
                          <a:effectLst/>
                          <a:latin typeface="Arial" pitchFamily="34" charset="0"/>
                          <a:ea typeface="黑体" pitchFamily="2" charset="-122"/>
                          <a:cs typeface="Times New Roman" pitchFamily="18" charset="0"/>
                        </a:rPr>
                        <a:t>%s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hi-IN" sz="1800" b="0" i="0" u="none" strike="noStrike" cap="none" normalizeH="0" baseline="0" dirty="0" smtClean="0">
                          <a:ln>
                            <a:noFill/>
                          </a:ln>
                          <a:solidFill>
                            <a:schemeClr val="tx1"/>
                          </a:solidFill>
                          <a:effectLst/>
                          <a:latin typeface="Arial" pitchFamily="34" charset="0"/>
                          <a:ea typeface="黑体" pitchFamily="2" charset="-122"/>
                        </a:rPr>
                        <a:t>输出一个字符串，对应参数应该是一个字符串</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556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FF5050"/>
                          </a:solidFill>
                          <a:effectLst/>
                          <a:latin typeface="Arial" pitchFamily="34" charset="0"/>
                          <a:ea typeface="黑体" pitchFamily="2" charset="-122"/>
                          <a:cs typeface="Times New Roman" pitchFamily="18" charset="0"/>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hi-IN" sz="1800" b="0" i="0" u="none" strike="noStrike" cap="none" normalizeH="0" baseline="0" dirty="0" smtClean="0">
                          <a:ln>
                            <a:noFill/>
                          </a:ln>
                          <a:solidFill>
                            <a:schemeClr val="tx1"/>
                          </a:solidFill>
                          <a:effectLst/>
                          <a:latin typeface="Arial" pitchFamily="34" charset="0"/>
                          <a:ea typeface="黑体" pitchFamily="2" charset="-122"/>
                        </a:rPr>
                        <a:t>将参数按带小数点数形式输出，</a:t>
                      </a:r>
                      <a:r>
                        <a:rPr kumimoji="0" lang="zh-CN" altLang="en-US" sz="1800" b="0" i="0" u="none" strike="noStrike" cap="none" normalizeH="0" baseline="0" dirty="0" smtClean="0">
                          <a:ln>
                            <a:noFill/>
                          </a:ln>
                          <a:solidFill>
                            <a:schemeClr val="tx1"/>
                          </a:solidFill>
                          <a:effectLst/>
                          <a:latin typeface="Arial" pitchFamily="34" charset="0"/>
                          <a:ea typeface="黑体" pitchFamily="2" charset="-122"/>
                          <a:cs typeface="Times New Roman" pitchFamily="18" charset="0"/>
                        </a:rPr>
                        <a:t>对应参数应是</a:t>
                      </a:r>
                      <a:r>
                        <a:rPr kumimoji="0" lang="en-US" altLang="zh-CN" sz="1800" b="0" i="0" u="none" strike="noStrike" cap="none" normalizeH="0" baseline="0" dirty="0" smtClean="0">
                          <a:ln>
                            <a:noFill/>
                          </a:ln>
                          <a:solidFill>
                            <a:schemeClr val="tx1"/>
                          </a:solidFill>
                          <a:effectLst/>
                          <a:latin typeface="Arial" pitchFamily="34" charset="0"/>
                          <a:ea typeface="黑体" pitchFamily="2" charset="-122"/>
                          <a:cs typeface="Times New Roman" pitchFamily="18" charset="0"/>
                        </a:rPr>
                        <a:t>double </a:t>
                      </a:r>
                      <a:r>
                        <a:rPr kumimoji="0" lang="zh-CN" altLang="en-US" sz="1800" b="0" i="0" u="none" strike="noStrike" cap="none" normalizeH="0" baseline="0" dirty="0" smtClean="0">
                          <a:ln>
                            <a:noFill/>
                          </a:ln>
                          <a:solidFill>
                            <a:schemeClr val="tx1"/>
                          </a:solidFill>
                          <a:effectLst/>
                          <a:latin typeface="Arial" pitchFamily="34" charset="0"/>
                          <a:ea typeface="黑体" pitchFamily="2" charset="-122"/>
                          <a:cs typeface="Times New Roman" pitchFamily="18" charset="0"/>
                        </a:rPr>
                        <a:t>类型，默认情况下精确到</a:t>
                      </a:r>
                      <a:r>
                        <a:rPr kumimoji="0" lang="zh-CN" altLang="en-GB" sz="1800" b="0" i="0" u="none" strike="noStrike" cap="none" normalizeH="0" baseline="0" dirty="0" smtClean="0">
                          <a:ln>
                            <a:noFill/>
                          </a:ln>
                          <a:solidFill>
                            <a:schemeClr val="tx1"/>
                          </a:solidFill>
                          <a:effectLst/>
                          <a:latin typeface="Arial" pitchFamily="34" charset="0"/>
                          <a:ea typeface="黑体" pitchFamily="2" charset="-122"/>
                          <a:cs typeface="Times New Roman" pitchFamily="18" charset="0"/>
                        </a:rPr>
                        <a:t> </a:t>
                      </a:r>
                      <a:r>
                        <a:rPr kumimoji="0" lang="en-GB" altLang="zh-CN" sz="1800" b="0" i="0" u="none" strike="noStrike" cap="none" normalizeH="0" baseline="0" dirty="0" smtClean="0">
                          <a:ln>
                            <a:noFill/>
                          </a:ln>
                          <a:solidFill>
                            <a:schemeClr val="tx1"/>
                          </a:solidFill>
                          <a:effectLst/>
                          <a:latin typeface="Arial" pitchFamily="34" charset="0"/>
                          <a:ea typeface="黑体" pitchFamily="2" charset="-122"/>
                          <a:cs typeface="Times New Roman" pitchFamily="18" charset="0"/>
                        </a:rPr>
                        <a:t>6 </a:t>
                      </a:r>
                      <a:r>
                        <a:rPr kumimoji="0" lang="zh-CN" altLang="en-GB" sz="1800" b="0" i="0" u="none" strike="noStrike" cap="none" normalizeH="0" baseline="0" dirty="0" smtClean="0">
                          <a:ln>
                            <a:noFill/>
                          </a:ln>
                          <a:solidFill>
                            <a:schemeClr val="tx1"/>
                          </a:solidFill>
                          <a:effectLst/>
                          <a:latin typeface="Arial" pitchFamily="34" charset="0"/>
                          <a:ea typeface="黑体" pitchFamily="2" charset="-122"/>
                          <a:cs typeface="Times New Roman" pitchFamily="18" charset="0"/>
                        </a:rPr>
                        <a:t>位小数</a:t>
                      </a:r>
                      <a:endParaRPr kumimoji="0" lang="zh-CN" altLang="en-GB" sz="1800" b="0" i="0" u="none" strike="noStrike" cap="none" normalizeH="0" baseline="0" dirty="0" smtClean="0">
                        <a:ln>
                          <a:noFill/>
                        </a:ln>
                        <a:solidFill>
                          <a:schemeClr val="tx1"/>
                        </a:solidFill>
                        <a:effectLst/>
                        <a:latin typeface="Arial" pitchFamily="34" charset="0"/>
                        <a:ea typeface="黑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71" name="圆角矩形 70"/>
          <p:cNvSpPr/>
          <p:nvPr/>
        </p:nvSpPr>
        <p:spPr>
          <a:xfrm>
            <a:off x="4800600" y="1143000"/>
            <a:ext cx="4038600" cy="2362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lvl="3" indent="228600">
              <a:spcBef>
                <a:spcPts val="0"/>
              </a:spcBef>
              <a:buClr>
                <a:schemeClr val="accent2"/>
              </a:buClr>
              <a:buSzPct val="70000"/>
              <a:buFont typeface="Wingdings" pitchFamily="2" charset="2"/>
              <a:buChar char="n"/>
              <a:defRPr/>
            </a:pPr>
            <a:r>
              <a:rPr lang="zh-CN" altLang="en-US" sz="2000" dirty="0">
                <a:solidFill>
                  <a:schemeClr val="tx1"/>
                </a:solidFill>
              </a:rPr>
              <a:t>说明	</a:t>
            </a:r>
          </a:p>
          <a:p>
            <a:pPr marL="457200" lvl="5" indent="228600">
              <a:buClr>
                <a:schemeClr val="hlink"/>
              </a:buClr>
              <a:buSzPct val="70000"/>
              <a:buFont typeface="Wingdings" pitchFamily="2" charset="2"/>
              <a:buChar char="n"/>
              <a:defRPr/>
            </a:pPr>
            <a:r>
              <a:rPr lang="zh-CN" altLang="en-US" sz="2000" dirty="0">
                <a:solidFill>
                  <a:schemeClr val="tx1"/>
                </a:solidFill>
              </a:rPr>
              <a:t>格式字符要用小写</a:t>
            </a:r>
          </a:p>
          <a:p>
            <a:pPr marL="457200" lvl="5" indent="228600">
              <a:buClr>
                <a:schemeClr val="hlink"/>
              </a:buClr>
              <a:buSzPct val="70000"/>
              <a:buFont typeface="Wingdings" pitchFamily="2" charset="2"/>
              <a:buChar char="n"/>
              <a:defRPr/>
            </a:pPr>
            <a:r>
              <a:rPr lang="zh-CN" altLang="en-US" sz="2000" dirty="0">
                <a:solidFill>
                  <a:schemeClr val="tx1"/>
                </a:solidFill>
              </a:rPr>
              <a:t>格式字符与输出项个数应相同，按先后顺序一一对应</a:t>
            </a:r>
          </a:p>
          <a:p>
            <a:pPr marL="457200" lvl="5" indent="228600">
              <a:buClr>
                <a:schemeClr val="hlink"/>
              </a:buClr>
              <a:buSzPct val="70000"/>
              <a:buFont typeface="Wingdings" pitchFamily="2" charset="2"/>
              <a:buChar char="n"/>
              <a:defRPr/>
            </a:pPr>
            <a:r>
              <a:rPr lang="zh-CN" altLang="en-US" sz="2000" dirty="0">
                <a:solidFill>
                  <a:srgbClr val="0070C0"/>
                </a:solidFill>
              </a:rPr>
              <a:t>输出转换</a:t>
            </a:r>
            <a:r>
              <a:rPr lang="en-US" altLang="zh-CN" sz="2000" dirty="0">
                <a:solidFill>
                  <a:schemeClr val="tx1"/>
                </a:solidFill>
              </a:rPr>
              <a:t>:</a:t>
            </a:r>
            <a:r>
              <a:rPr lang="zh-CN" altLang="en-US" sz="2000" dirty="0">
                <a:solidFill>
                  <a:schemeClr val="tx1"/>
                </a:solidFill>
              </a:rPr>
              <a:t>格式字符与输出项类型不一致时，自动按指定格式输出</a:t>
            </a:r>
          </a:p>
          <a:p>
            <a:pPr algn="ctr">
              <a:defRPr/>
            </a:pPr>
            <a:endParaRPr lang="zh-CN" altLang="en-US" dirty="0">
              <a:solidFill>
                <a:schemeClr val="tx1"/>
              </a:solidFill>
            </a:endParaRPr>
          </a:p>
        </p:txBody>
      </p:sp>
      <p:sp>
        <p:nvSpPr>
          <p:cNvPr id="14" name="圆角矩形 13"/>
          <p:cNvSpPr/>
          <p:nvPr/>
        </p:nvSpPr>
        <p:spPr>
          <a:xfrm>
            <a:off x="228600" y="1219200"/>
            <a:ext cx="13716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tx1"/>
                </a:solidFill>
              </a:rPr>
              <a:t>格式化输出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73"/>
                                        </p:tgtEl>
                                        <p:attrNameLst>
                                          <p:attrName>style.visibility</p:attrName>
                                        </p:attrNameLst>
                                      </p:cBhvr>
                                      <p:to>
                                        <p:strVal val="visible"/>
                                      </p:to>
                                    </p:se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78"/>
                                        </p:tgtEl>
                                        <p:attrNameLst>
                                          <p:attrName>style.visibility</p:attrName>
                                        </p:attrNameLst>
                                      </p:cBhvr>
                                      <p:to>
                                        <p:strVal val="visible"/>
                                      </p:to>
                                    </p:set>
                                    <p:animEffect transition="in" filter="wipe(up)">
                                      <p:cBhvr>
                                        <p:cTn id="16" dur="500"/>
                                        <p:tgtEl>
                                          <p:spTgt spid="78"/>
                                        </p:tgtEl>
                                      </p:cBhvr>
                                    </p:animEffect>
                                  </p:childTnLst>
                                </p:cTn>
                              </p:par>
                            </p:childTnLst>
                          </p:cTn>
                        </p:par>
                        <p:par>
                          <p:cTn id="17" fill="hold">
                            <p:stCondLst>
                              <p:cond delay="1000"/>
                            </p:stCondLst>
                            <p:childTnLst>
                              <p:par>
                                <p:cTn id="18" presetID="1" presetClass="entr" presetSubtype="0" fill="hold" grpId="0" nodeType="afterEffect">
                                  <p:stCondLst>
                                    <p:cond delay="0"/>
                                  </p:stCondLst>
                                  <p:iterate type="lt">
                                    <p:tmAbs val="75"/>
                                  </p:iterate>
                                  <p:childTnLst>
                                    <p:set>
                                      <p:cBhvr>
                                        <p:cTn id="19" dur="1" fill="hold">
                                          <p:stCondLst>
                                            <p:cond delay="74"/>
                                          </p:stCondLst>
                                        </p:cTn>
                                        <p:tgtEl>
                                          <p:spTgt spid="74"/>
                                        </p:tgtEl>
                                        <p:attrNameLst>
                                          <p:attrName>style.visibility</p:attrName>
                                        </p:attrNameLst>
                                      </p:cBhvr>
                                      <p:to>
                                        <p:strVal val="visible"/>
                                      </p:to>
                                    </p:set>
                                  </p:childTnLst>
                                </p:cTn>
                              </p:par>
                            </p:childTnLst>
                          </p:cTn>
                        </p:par>
                        <p:par>
                          <p:cTn id="20" fill="hold">
                            <p:stCondLst>
                              <p:cond delay="2725"/>
                            </p:stCondLst>
                            <p:childTnLst>
                              <p:par>
                                <p:cTn id="21" presetID="1" presetClass="entr" presetSubtype="0" fill="hold" grpId="0" nodeType="afterEffect">
                                  <p:stCondLst>
                                    <p:cond delay="0"/>
                                  </p:stCondLst>
                                  <p:childTnLst>
                                    <p:set>
                                      <p:cBhvr>
                                        <p:cTn id="22" dur="1" fill="hold">
                                          <p:stCondLst>
                                            <p:cond delay="499"/>
                                          </p:stCondLst>
                                        </p:cTn>
                                        <p:tgtEl>
                                          <p:spTgt spid="75"/>
                                        </p:tgtEl>
                                        <p:attrNameLst>
                                          <p:attrName>style.visibility</p:attrName>
                                        </p:attrNameLst>
                                      </p:cBhvr>
                                      <p:to>
                                        <p:strVal val="visible"/>
                                      </p:to>
                                    </p:set>
                                  </p:childTnLst>
                                </p:cTn>
                              </p:par>
                            </p:childTnLst>
                          </p:cTn>
                        </p:par>
                        <p:par>
                          <p:cTn id="23" fill="hold">
                            <p:stCondLst>
                              <p:cond delay="3225"/>
                            </p:stCondLst>
                            <p:childTnLst>
                              <p:par>
                                <p:cTn id="24" presetID="22" presetClass="entr" presetSubtype="1" fill="hold" nodeType="afterEffect">
                                  <p:stCondLst>
                                    <p:cond delay="0"/>
                                  </p:stCondLst>
                                  <p:childTnLst>
                                    <p:set>
                                      <p:cBhvr>
                                        <p:cTn id="25" dur="1" fill="hold">
                                          <p:stCondLst>
                                            <p:cond delay="0"/>
                                          </p:stCondLst>
                                        </p:cTn>
                                        <p:tgtEl>
                                          <p:spTgt spid="79"/>
                                        </p:tgtEl>
                                        <p:attrNameLst>
                                          <p:attrName>style.visibility</p:attrName>
                                        </p:attrNameLst>
                                      </p:cBhvr>
                                      <p:to>
                                        <p:strVal val="visible"/>
                                      </p:to>
                                    </p:set>
                                    <p:animEffect transition="in" filter="wipe(up)">
                                      <p:cBhvr>
                                        <p:cTn id="26" dur="500"/>
                                        <p:tgtEl>
                                          <p:spTgt spid="79"/>
                                        </p:tgtEl>
                                      </p:cBhvr>
                                    </p:animEffect>
                                  </p:childTnLst>
                                </p:cTn>
                              </p:par>
                            </p:childTnLst>
                          </p:cTn>
                        </p:par>
                        <p:par>
                          <p:cTn id="27" fill="hold">
                            <p:stCondLst>
                              <p:cond delay="3725"/>
                            </p:stCondLst>
                            <p:childTnLst>
                              <p:par>
                                <p:cTn id="28" presetID="4" presetClass="entr" presetSubtype="32" fill="hold" nodeType="afterEffect">
                                  <p:stCondLst>
                                    <p:cond delay="0"/>
                                  </p:stCondLst>
                                  <p:childTnLst>
                                    <p:set>
                                      <p:cBhvr>
                                        <p:cTn id="29" dur="1" fill="hold">
                                          <p:stCondLst>
                                            <p:cond delay="0"/>
                                          </p:stCondLst>
                                        </p:cTn>
                                        <p:tgtEl>
                                          <p:spTgt spid="81"/>
                                        </p:tgtEl>
                                        <p:attrNameLst>
                                          <p:attrName>style.visibility</p:attrName>
                                        </p:attrNameLst>
                                      </p:cBhvr>
                                      <p:to>
                                        <p:strVal val="visible"/>
                                      </p:to>
                                    </p:set>
                                    <p:animEffect transition="in" filter="box(out)">
                                      <p:cBhvr>
                                        <p:cTn id="30" dur="500"/>
                                        <p:tgtEl>
                                          <p:spTgt spid="81"/>
                                        </p:tgtEl>
                                      </p:cBhvr>
                                    </p:animEffect>
                                  </p:childTnLst>
                                </p:cTn>
                              </p:par>
                            </p:childTnLst>
                          </p:cTn>
                        </p:par>
                        <p:par>
                          <p:cTn id="31" fill="hold">
                            <p:stCondLst>
                              <p:cond delay="4225"/>
                            </p:stCondLst>
                            <p:childTnLst>
                              <p:par>
                                <p:cTn id="32" presetID="1" presetClass="entr" presetSubtype="0" fill="hold" grpId="0" nodeType="afterEffect">
                                  <p:stCondLst>
                                    <p:cond delay="0"/>
                                  </p:stCondLst>
                                  <p:childTnLst>
                                    <p:set>
                                      <p:cBhvr>
                                        <p:cTn id="33" dur="1" fill="hold">
                                          <p:stCondLst>
                                            <p:cond delay="499"/>
                                          </p:stCondLst>
                                        </p:cTn>
                                        <p:tgtEl>
                                          <p:spTgt spid="76"/>
                                        </p:tgtEl>
                                        <p:attrNameLst>
                                          <p:attrName>style.visibility</p:attrName>
                                        </p:attrNameLst>
                                      </p:cBhvr>
                                      <p:to>
                                        <p:strVal val="visible"/>
                                      </p:to>
                                    </p:set>
                                  </p:childTnLst>
                                </p:cTn>
                              </p:par>
                            </p:childTnLst>
                          </p:cTn>
                        </p:par>
                        <p:par>
                          <p:cTn id="34" fill="hold">
                            <p:stCondLst>
                              <p:cond delay="4725"/>
                            </p:stCondLst>
                            <p:childTnLst>
                              <p:par>
                                <p:cTn id="35" presetID="22" presetClass="entr" presetSubtype="1" fill="hold" nodeType="afterEffect">
                                  <p:stCondLst>
                                    <p:cond delay="0"/>
                                  </p:stCondLst>
                                  <p:childTnLst>
                                    <p:set>
                                      <p:cBhvr>
                                        <p:cTn id="36" dur="1" fill="hold">
                                          <p:stCondLst>
                                            <p:cond delay="0"/>
                                          </p:stCondLst>
                                        </p:cTn>
                                        <p:tgtEl>
                                          <p:spTgt spid="80"/>
                                        </p:tgtEl>
                                        <p:attrNameLst>
                                          <p:attrName>style.visibility</p:attrName>
                                        </p:attrNameLst>
                                      </p:cBhvr>
                                      <p:to>
                                        <p:strVal val="visible"/>
                                      </p:to>
                                    </p:set>
                                    <p:animEffect transition="in" filter="wipe(up)">
                                      <p:cBhvr>
                                        <p:cTn id="37" dur="500"/>
                                        <p:tgtEl>
                                          <p:spTgt spid="80"/>
                                        </p:tgtEl>
                                      </p:cBhvr>
                                    </p:animEffect>
                                  </p:childTnLst>
                                </p:cTn>
                              </p:par>
                            </p:childTnLst>
                          </p:cTn>
                        </p:par>
                        <p:par>
                          <p:cTn id="38" fill="hold">
                            <p:stCondLst>
                              <p:cond delay="5225"/>
                            </p:stCondLst>
                            <p:childTnLst>
                              <p:par>
                                <p:cTn id="39" presetID="1" presetClass="entr" presetSubtype="0" fill="hold" grpId="0" nodeType="afterEffect">
                                  <p:stCondLst>
                                    <p:cond delay="0"/>
                                  </p:stCondLst>
                                  <p:iterate type="lt">
                                    <p:tmAbs val="75"/>
                                  </p:iterate>
                                  <p:childTnLst>
                                    <p:set>
                                      <p:cBhvr>
                                        <p:cTn id="40" dur="1" fill="hold">
                                          <p:stCondLst>
                                            <p:cond delay="74"/>
                                          </p:stCondLst>
                                        </p:cTn>
                                        <p:tgtEl>
                                          <p:spTgt spid="7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71"/>
                                        </p:tgtEl>
                                        <p:attrNameLst>
                                          <p:attrName>style.visibility</p:attrName>
                                        </p:attrNameLst>
                                      </p:cBhvr>
                                      <p:to>
                                        <p:strVal val="visible"/>
                                      </p:to>
                                    </p:set>
                                    <p:anim calcmode="lin" valueType="num">
                                      <p:cBhvr additive="base">
                                        <p:cTn id="45" dur="500" fill="hold"/>
                                        <p:tgtEl>
                                          <p:spTgt spid="71"/>
                                        </p:tgtEl>
                                        <p:attrNameLst>
                                          <p:attrName>ppt_x</p:attrName>
                                        </p:attrNameLst>
                                      </p:cBhvr>
                                      <p:tavLst>
                                        <p:tav tm="0">
                                          <p:val>
                                            <p:strVal val="#ppt_x"/>
                                          </p:val>
                                        </p:tav>
                                        <p:tav tm="100000">
                                          <p:val>
                                            <p:strVal val="#ppt_x"/>
                                          </p:val>
                                        </p:tav>
                                      </p:tavLst>
                                    </p:anim>
                                    <p:anim calcmode="lin" valueType="num">
                                      <p:cBhvr additive="base">
                                        <p:cTn id="46"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autoUpdateAnimBg="0"/>
      <p:bldP spid="74" grpId="0" autoUpdateAnimBg="0"/>
      <p:bldP spid="75" grpId="0" animBg="1" autoUpdateAnimBg="0"/>
      <p:bldP spid="76" grpId="0" animBg="1" autoUpdateAnimBg="0"/>
      <p:bldP spid="77" grpId="0" autoUpdateAnimBg="0"/>
      <p:bldP spid="14"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pPr eaLnBrk="1" hangingPunct="1"/>
            <a:r>
              <a:rPr lang="en-US" altLang="zh-CN" smtClean="0">
                <a:solidFill>
                  <a:schemeClr val="tx1"/>
                </a:solidFill>
                <a:latin typeface="黑体" pitchFamily="2" charset="-122"/>
                <a:ea typeface="黑体" pitchFamily="2" charset="-122"/>
              </a:rPr>
              <a:t>3.1.1  printf</a:t>
            </a:r>
            <a:r>
              <a:rPr lang="zh-CN" altLang="en-US" smtClean="0">
                <a:solidFill>
                  <a:schemeClr val="tx1"/>
                </a:solidFill>
                <a:latin typeface="黑体" pitchFamily="2" charset="-122"/>
                <a:ea typeface="黑体" pitchFamily="2" charset="-122"/>
              </a:rPr>
              <a:t>函数</a:t>
            </a:r>
          </a:p>
        </p:txBody>
      </p:sp>
      <p:sp>
        <p:nvSpPr>
          <p:cNvPr id="4" name="圆角矩形 3"/>
          <p:cNvSpPr/>
          <p:nvPr/>
        </p:nvSpPr>
        <p:spPr>
          <a:xfrm>
            <a:off x="457200" y="3429000"/>
            <a:ext cx="6781800" cy="3048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dirty="0">
                <a:solidFill>
                  <a:schemeClr val="tx1"/>
                </a:solidFill>
              </a:rPr>
              <a:t>#include    &lt;</a:t>
            </a:r>
            <a:r>
              <a:rPr lang="en-US" altLang="zh-CN" dirty="0" err="1">
                <a:solidFill>
                  <a:schemeClr val="tx1"/>
                </a:solidFill>
              </a:rPr>
              <a:t>stdio.h</a:t>
            </a:r>
            <a:r>
              <a:rPr lang="en-US" altLang="zh-CN" dirty="0">
                <a:solidFill>
                  <a:schemeClr val="tx1"/>
                </a:solidFill>
              </a:rPr>
              <a:t>&gt;</a:t>
            </a:r>
          </a:p>
          <a:p>
            <a:pPr>
              <a:defRPr/>
            </a:pPr>
            <a:endParaRPr lang="en-US" altLang="zh-CN" dirty="0">
              <a:solidFill>
                <a:schemeClr val="tx1"/>
              </a:solidFill>
            </a:endParaRPr>
          </a:p>
          <a:p>
            <a:pPr>
              <a:defRPr/>
            </a:pPr>
            <a:r>
              <a:rPr lang="en-US" altLang="zh-CN" dirty="0" err="1">
                <a:solidFill>
                  <a:schemeClr val="tx1"/>
                </a:solidFill>
              </a:rPr>
              <a:t>int</a:t>
            </a:r>
            <a:r>
              <a:rPr lang="en-US" altLang="zh-CN" dirty="0">
                <a:solidFill>
                  <a:schemeClr val="tx1"/>
                </a:solidFill>
              </a:rPr>
              <a:t>  main(void)</a:t>
            </a:r>
          </a:p>
          <a:p>
            <a:pPr>
              <a:defRPr/>
            </a:pPr>
            <a:r>
              <a:rPr lang="en-US" altLang="zh-CN" dirty="0">
                <a:solidFill>
                  <a:schemeClr val="tx1"/>
                </a:solidFill>
              </a:rPr>
              <a:t>{</a:t>
            </a:r>
          </a:p>
          <a:p>
            <a:pPr>
              <a:defRPr/>
            </a:pPr>
            <a:r>
              <a:rPr lang="en-US" altLang="zh-CN" dirty="0">
                <a:solidFill>
                  <a:schemeClr val="tx1"/>
                </a:solidFill>
              </a:rPr>
              <a:t>	</a:t>
            </a:r>
            <a:r>
              <a:rPr lang="en-US" altLang="zh-CN" dirty="0" err="1">
                <a:solidFill>
                  <a:schemeClr val="tx1"/>
                </a:solidFill>
              </a:rPr>
              <a:t>int</a:t>
            </a:r>
            <a:r>
              <a:rPr lang="en-US" altLang="zh-CN" dirty="0">
                <a:solidFill>
                  <a:schemeClr val="tx1"/>
                </a:solidFill>
              </a:rPr>
              <a:t>  </a:t>
            </a:r>
            <a:r>
              <a:rPr lang="en-US" altLang="zh-CN" dirty="0" err="1">
                <a:solidFill>
                  <a:schemeClr val="tx1"/>
                </a:solidFill>
              </a:rPr>
              <a:t>i</a:t>
            </a:r>
            <a:r>
              <a:rPr lang="en-US" altLang="zh-CN" dirty="0">
                <a:solidFill>
                  <a:schemeClr val="tx1"/>
                </a:solidFill>
              </a:rPr>
              <a:t>=10, j=20;</a:t>
            </a:r>
          </a:p>
          <a:p>
            <a:pPr>
              <a:defRPr/>
            </a:pPr>
            <a:r>
              <a:rPr lang="en-US" altLang="zh-CN" dirty="0">
                <a:solidFill>
                  <a:schemeClr val="tx1"/>
                </a:solidFill>
              </a:rPr>
              <a:t>	float  x=43.9823f, y= 5527.0f;</a:t>
            </a:r>
          </a:p>
          <a:p>
            <a:pPr>
              <a:defRPr/>
            </a:pPr>
            <a:r>
              <a:rPr lang="en-US" altLang="zh-CN" dirty="0">
                <a:solidFill>
                  <a:schemeClr val="tx1"/>
                </a:solidFill>
              </a:rPr>
              <a:t>	</a:t>
            </a:r>
            <a:r>
              <a:rPr lang="en-US" altLang="zh-CN" dirty="0" err="1">
                <a:solidFill>
                  <a:schemeClr val="tx1"/>
                </a:solidFill>
              </a:rPr>
              <a:t>printf</a:t>
            </a:r>
            <a:r>
              <a:rPr lang="en-US" altLang="zh-CN" dirty="0">
                <a:solidFill>
                  <a:schemeClr val="tx1"/>
                </a:solidFill>
              </a:rPr>
              <a:t>("</a:t>
            </a:r>
            <a:r>
              <a:rPr lang="en-US" altLang="zh-CN" dirty="0" err="1">
                <a:solidFill>
                  <a:schemeClr val="tx1"/>
                </a:solidFill>
              </a:rPr>
              <a:t>i</a:t>
            </a:r>
            <a:r>
              <a:rPr lang="en-US" altLang="zh-CN" dirty="0">
                <a:solidFill>
                  <a:schemeClr val="tx1"/>
                </a:solidFill>
              </a:rPr>
              <a:t> = %d, j = %d, x = %f, y = %f\n", </a:t>
            </a:r>
            <a:r>
              <a:rPr lang="en-US" altLang="zh-CN" dirty="0" err="1">
                <a:solidFill>
                  <a:schemeClr val="tx1"/>
                </a:solidFill>
              </a:rPr>
              <a:t>i</a:t>
            </a:r>
            <a:r>
              <a:rPr lang="en-US" altLang="zh-CN" dirty="0">
                <a:solidFill>
                  <a:schemeClr val="tx1"/>
                </a:solidFill>
              </a:rPr>
              <a:t>, j, x, y);</a:t>
            </a:r>
          </a:p>
          <a:p>
            <a:pPr>
              <a:defRPr/>
            </a:pPr>
            <a:r>
              <a:rPr lang="en-US" altLang="zh-CN" dirty="0">
                <a:solidFill>
                  <a:schemeClr val="tx1"/>
                </a:solidFill>
              </a:rPr>
              <a:t>	</a:t>
            </a:r>
            <a:r>
              <a:rPr lang="en-US" altLang="zh-CN" dirty="0" err="1">
                <a:solidFill>
                  <a:schemeClr val="tx1"/>
                </a:solidFill>
              </a:rPr>
              <a:t>printf</a:t>
            </a:r>
            <a:r>
              <a:rPr lang="en-US" altLang="zh-CN" dirty="0">
                <a:solidFill>
                  <a:schemeClr val="tx1"/>
                </a:solidFill>
              </a:rPr>
              <a:t>("</a:t>
            </a:r>
            <a:r>
              <a:rPr lang="en-US" altLang="zh-CN" dirty="0" err="1">
                <a:solidFill>
                  <a:schemeClr val="tx1"/>
                </a:solidFill>
              </a:rPr>
              <a:t>i</a:t>
            </a:r>
            <a:r>
              <a:rPr lang="en-US" altLang="zh-CN" dirty="0">
                <a:solidFill>
                  <a:schemeClr val="tx1"/>
                </a:solidFill>
              </a:rPr>
              <a:t> = %-5.3d, j = %5.3d, x = %8.3f, y = %8.2f\n",</a:t>
            </a:r>
          </a:p>
          <a:p>
            <a:pPr>
              <a:defRPr/>
            </a:pPr>
            <a:r>
              <a:rPr lang="en-US" altLang="zh-CN" dirty="0">
                <a:solidFill>
                  <a:schemeClr val="tx1"/>
                </a:solidFill>
              </a:rPr>
              <a:t>			</a:t>
            </a:r>
            <a:r>
              <a:rPr lang="en-US" altLang="zh-CN" dirty="0" err="1">
                <a:solidFill>
                  <a:schemeClr val="tx1"/>
                </a:solidFill>
              </a:rPr>
              <a:t>i</a:t>
            </a:r>
            <a:r>
              <a:rPr lang="en-US" altLang="zh-CN" dirty="0">
                <a:solidFill>
                  <a:schemeClr val="tx1"/>
                </a:solidFill>
              </a:rPr>
              <a:t>,  j ,  x , y);</a:t>
            </a:r>
          </a:p>
          <a:p>
            <a:pPr>
              <a:defRPr/>
            </a:pPr>
            <a:r>
              <a:rPr lang="en-US" altLang="zh-CN" dirty="0">
                <a:solidFill>
                  <a:schemeClr val="tx1"/>
                </a:solidFill>
              </a:rPr>
              <a:t>	return   0;</a:t>
            </a:r>
          </a:p>
          <a:p>
            <a:pPr>
              <a:defRPr/>
            </a:pPr>
            <a:r>
              <a:rPr lang="en-US" altLang="zh-CN" dirty="0">
                <a:solidFill>
                  <a:schemeClr val="tx1"/>
                </a:solidFill>
              </a:rPr>
              <a:t>}</a:t>
            </a:r>
          </a:p>
        </p:txBody>
      </p:sp>
      <p:pic>
        <p:nvPicPr>
          <p:cNvPr id="1026" name="Picture 2"/>
          <p:cNvPicPr>
            <a:picLocks noChangeAspect="1" noChangeArrowheads="1"/>
          </p:cNvPicPr>
          <p:nvPr/>
        </p:nvPicPr>
        <p:blipFill>
          <a:blip r:embed="rId2"/>
          <a:srcRect/>
          <a:stretch>
            <a:fillRect/>
          </a:stretch>
        </p:blipFill>
        <p:spPr bwMode="auto">
          <a:xfrm>
            <a:off x="914400" y="3200400"/>
            <a:ext cx="7772400" cy="660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云形标注 5"/>
          <p:cNvSpPr/>
          <p:nvPr/>
        </p:nvSpPr>
        <p:spPr>
          <a:xfrm>
            <a:off x="0" y="4191000"/>
            <a:ext cx="1447800" cy="612775"/>
          </a:xfrm>
          <a:prstGeom prst="cloudCallout">
            <a:avLst>
              <a:gd name="adj1" fmla="val 88582"/>
              <a:gd name="adj2" fmla="val -92738"/>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chemeClr val="tx1"/>
                </a:solidFill>
              </a:rPr>
              <a:t>输出的结果</a:t>
            </a:r>
          </a:p>
        </p:txBody>
      </p:sp>
      <p:grpSp>
        <p:nvGrpSpPr>
          <p:cNvPr id="2" name="Group 10"/>
          <p:cNvGrpSpPr>
            <a:grpSpLocks/>
          </p:cNvGrpSpPr>
          <p:nvPr/>
        </p:nvGrpSpPr>
        <p:grpSpPr bwMode="auto">
          <a:xfrm>
            <a:off x="1752600" y="914400"/>
            <a:ext cx="6934200" cy="2438400"/>
            <a:chOff x="447" y="348"/>
            <a:chExt cx="4318" cy="2069"/>
          </a:xfrm>
        </p:grpSpPr>
        <p:sp>
          <p:nvSpPr>
            <p:cNvPr id="7176" name="Rectangle 11"/>
            <p:cNvSpPr>
              <a:spLocks noChangeArrowheads="1"/>
            </p:cNvSpPr>
            <p:nvPr/>
          </p:nvSpPr>
          <p:spPr bwMode="auto">
            <a:xfrm>
              <a:off x="452" y="348"/>
              <a:ext cx="4252" cy="1675"/>
            </a:xfrm>
            <a:prstGeom prst="rect">
              <a:avLst/>
            </a:prstGeom>
            <a:solidFill>
              <a:srgbClr val="00B050"/>
            </a:solidFill>
            <a:ln w="38100">
              <a:solidFill>
                <a:schemeClr val="hlink"/>
              </a:solidFill>
              <a:miter lim="800000"/>
              <a:headEnd/>
              <a:tailEnd/>
            </a:ln>
          </p:spPr>
          <p:txBody>
            <a:bodyPr wrap="none" lIns="90000" tIns="46800" rIns="90000" bIns="46800" anchor="ctr"/>
            <a:lstStyle/>
            <a:p>
              <a:pPr algn="ctr"/>
              <a:endParaRPr kumimoji="1" lang="zh-CN" altLang="zh-CN">
                <a:latin typeface="Times New Roman" pitchFamily="18" charset="0"/>
              </a:endParaRPr>
            </a:p>
          </p:txBody>
        </p:sp>
        <p:sp>
          <p:nvSpPr>
            <p:cNvPr id="7177" name="Line 12"/>
            <p:cNvSpPr>
              <a:spLocks noChangeShapeType="1"/>
            </p:cNvSpPr>
            <p:nvPr/>
          </p:nvSpPr>
          <p:spPr bwMode="auto">
            <a:xfrm flipV="1">
              <a:off x="447" y="636"/>
              <a:ext cx="4272" cy="36"/>
            </a:xfrm>
            <a:prstGeom prst="line">
              <a:avLst/>
            </a:prstGeom>
            <a:noFill/>
            <a:ln w="9525">
              <a:solidFill>
                <a:srgbClr val="0000FF"/>
              </a:solidFill>
              <a:round/>
              <a:headEnd/>
              <a:tailEnd/>
            </a:ln>
          </p:spPr>
          <p:txBody>
            <a:bodyPr lIns="90000" tIns="46800" rIns="90000" bIns="46800" anchor="ctr">
              <a:spAutoFit/>
            </a:bodyPr>
            <a:lstStyle/>
            <a:p>
              <a:endParaRPr lang="zh-CN" altLang="en-US"/>
            </a:p>
          </p:txBody>
        </p:sp>
        <p:sp>
          <p:nvSpPr>
            <p:cNvPr id="7178" name="Line 13"/>
            <p:cNvSpPr>
              <a:spLocks noChangeShapeType="1"/>
            </p:cNvSpPr>
            <p:nvPr/>
          </p:nvSpPr>
          <p:spPr bwMode="auto">
            <a:xfrm>
              <a:off x="1067" y="395"/>
              <a:ext cx="29" cy="1628"/>
            </a:xfrm>
            <a:prstGeom prst="line">
              <a:avLst/>
            </a:prstGeom>
            <a:noFill/>
            <a:ln w="9525">
              <a:solidFill>
                <a:schemeClr val="hlink"/>
              </a:solidFill>
              <a:round/>
              <a:headEnd/>
              <a:tailEnd/>
            </a:ln>
          </p:spPr>
          <p:txBody>
            <a:bodyPr lIns="90000" tIns="46800" rIns="90000" bIns="46800" anchor="ctr">
              <a:spAutoFit/>
            </a:bodyPr>
            <a:lstStyle/>
            <a:p>
              <a:endParaRPr lang="zh-CN" altLang="en-US"/>
            </a:p>
          </p:txBody>
        </p:sp>
        <p:sp>
          <p:nvSpPr>
            <p:cNvPr id="7179" name="Line 14"/>
            <p:cNvSpPr>
              <a:spLocks noChangeShapeType="1"/>
            </p:cNvSpPr>
            <p:nvPr/>
          </p:nvSpPr>
          <p:spPr bwMode="auto">
            <a:xfrm flipV="1">
              <a:off x="1071" y="1305"/>
              <a:ext cx="3648" cy="39"/>
            </a:xfrm>
            <a:prstGeom prst="line">
              <a:avLst/>
            </a:prstGeom>
            <a:noFill/>
            <a:ln w="9525">
              <a:solidFill>
                <a:srgbClr val="0000FF"/>
              </a:solidFill>
              <a:round/>
              <a:headEnd/>
              <a:tailEnd/>
            </a:ln>
          </p:spPr>
          <p:txBody>
            <a:bodyPr lIns="90000" tIns="46800" rIns="90000" bIns="46800" anchor="ctr">
              <a:spAutoFit/>
            </a:bodyPr>
            <a:lstStyle/>
            <a:p>
              <a:endParaRPr lang="zh-CN" altLang="en-US"/>
            </a:p>
          </p:txBody>
        </p:sp>
        <p:sp>
          <p:nvSpPr>
            <p:cNvPr id="7180" name="Text Box 15"/>
            <p:cNvSpPr txBox="1">
              <a:spLocks noChangeArrowheads="1"/>
            </p:cNvSpPr>
            <p:nvPr/>
          </p:nvSpPr>
          <p:spPr bwMode="auto">
            <a:xfrm>
              <a:off x="627" y="1202"/>
              <a:ext cx="224" cy="292"/>
            </a:xfrm>
            <a:prstGeom prst="rect">
              <a:avLst/>
            </a:prstGeom>
            <a:noFill/>
            <a:ln w="9525">
              <a:noFill/>
              <a:miter lim="800000"/>
              <a:headEnd/>
              <a:tailEnd/>
            </a:ln>
          </p:spPr>
          <p:txBody>
            <a:bodyPr wrap="none" lIns="90000" tIns="46800" rIns="90000" bIns="46800">
              <a:spAutoFit/>
            </a:bodyPr>
            <a:lstStyle/>
            <a:p>
              <a:r>
                <a:rPr kumimoji="1" lang="en-US" altLang="zh-CN">
                  <a:solidFill>
                    <a:schemeClr val="accent1"/>
                  </a:solidFill>
                  <a:latin typeface="Times New Roman" pitchFamily="18" charset="0"/>
                  <a:ea typeface="隶书" pitchFamily="49" charset="-122"/>
                </a:rPr>
                <a:t>.n</a:t>
              </a:r>
            </a:p>
          </p:txBody>
        </p:sp>
        <p:sp>
          <p:nvSpPr>
            <p:cNvPr id="7181" name="Text Box 16"/>
            <p:cNvSpPr txBox="1">
              <a:spLocks noChangeArrowheads="1"/>
            </p:cNvSpPr>
            <p:nvPr/>
          </p:nvSpPr>
          <p:spPr bwMode="auto">
            <a:xfrm>
              <a:off x="1167" y="1066"/>
              <a:ext cx="3170" cy="509"/>
            </a:xfrm>
            <a:prstGeom prst="rect">
              <a:avLst/>
            </a:prstGeom>
            <a:noFill/>
            <a:ln w="9525">
              <a:noFill/>
              <a:miter lim="800000"/>
              <a:headEnd/>
              <a:tailEnd/>
            </a:ln>
          </p:spPr>
          <p:txBody>
            <a:bodyPr lIns="90000" tIns="46800" rIns="90000" bIns="46800">
              <a:spAutoFit/>
            </a:bodyPr>
            <a:lstStyle/>
            <a:p>
              <a:r>
                <a:rPr kumimoji="1" lang="zh-CN" altLang="en-US">
                  <a:solidFill>
                    <a:schemeClr val="bg1"/>
                  </a:solidFill>
                  <a:latin typeface="Times New Roman" pitchFamily="18" charset="0"/>
                  <a:ea typeface="隶书" pitchFamily="49" charset="-122"/>
                </a:rPr>
                <a:t>对实数</a:t>
              </a:r>
              <a:r>
                <a:rPr kumimoji="1" lang="en-US" altLang="zh-CN">
                  <a:solidFill>
                    <a:schemeClr val="bg1"/>
                  </a:solidFill>
                  <a:latin typeface="Times New Roman" pitchFamily="18" charset="0"/>
                  <a:ea typeface="隶书" pitchFamily="49" charset="-122"/>
                </a:rPr>
                <a:t>,</a:t>
              </a:r>
              <a:r>
                <a:rPr kumimoji="1" lang="zh-CN" altLang="en-US">
                  <a:solidFill>
                    <a:schemeClr val="bg1"/>
                  </a:solidFill>
                  <a:latin typeface="Times New Roman" pitchFamily="18" charset="0"/>
                  <a:ea typeface="隶书" pitchFamily="49" charset="-122"/>
                </a:rPr>
                <a:t>指定小数点后位数</a:t>
              </a:r>
              <a:r>
                <a:rPr kumimoji="1" lang="en-US" altLang="zh-CN">
                  <a:solidFill>
                    <a:schemeClr val="bg1"/>
                  </a:solidFill>
                  <a:latin typeface="Times New Roman" pitchFamily="18" charset="0"/>
                  <a:ea typeface="隶书" pitchFamily="49" charset="-122"/>
                </a:rPr>
                <a:t>(</a:t>
              </a:r>
              <a:r>
                <a:rPr kumimoji="1" lang="zh-CN" altLang="en-US">
                  <a:solidFill>
                    <a:schemeClr val="bg1"/>
                  </a:solidFill>
                  <a:latin typeface="Times New Roman" pitchFamily="18" charset="0"/>
                  <a:ea typeface="隶书" pitchFamily="49" charset="-122"/>
                </a:rPr>
                <a:t>四舍五入</a:t>
              </a:r>
              <a:r>
                <a:rPr kumimoji="1" lang="en-US" altLang="zh-CN">
                  <a:solidFill>
                    <a:schemeClr val="bg1"/>
                  </a:solidFill>
                  <a:latin typeface="Times New Roman" pitchFamily="18" charset="0"/>
                  <a:ea typeface="隶书" pitchFamily="49" charset="-122"/>
                </a:rPr>
                <a:t>)</a:t>
              </a:r>
            </a:p>
            <a:p>
              <a:r>
                <a:rPr kumimoji="1" lang="zh-CN" altLang="en-US">
                  <a:solidFill>
                    <a:schemeClr val="bg1"/>
                  </a:solidFill>
                  <a:latin typeface="Times New Roman" pitchFamily="18" charset="0"/>
                  <a:ea typeface="隶书" pitchFamily="49" charset="-122"/>
                </a:rPr>
                <a:t>对字符串</a:t>
              </a:r>
              <a:r>
                <a:rPr kumimoji="1" lang="en-US" altLang="zh-CN">
                  <a:solidFill>
                    <a:schemeClr val="bg1"/>
                  </a:solidFill>
                  <a:latin typeface="Times New Roman" pitchFamily="18" charset="0"/>
                  <a:ea typeface="隶书" pitchFamily="49" charset="-122"/>
                </a:rPr>
                <a:t>,</a:t>
              </a:r>
              <a:r>
                <a:rPr kumimoji="1" lang="zh-CN" altLang="en-US">
                  <a:solidFill>
                    <a:schemeClr val="bg1"/>
                  </a:solidFill>
                  <a:latin typeface="Times New Roman" pitchFamily="18" charset="0"/>
                  <a:ea typeface="隶书" pitchFamily="49" charset="-122"/>
                </a:rPr>
                <a:t>指定实际输出位数</a:t>
              </a:r>
            </a:p>
          </p:txBody>
        </p:sp>
        <p:sp>
          <p:nvSpPr>
            <p:cNvPr id="7182" name="Text Box 17"/>
            <p:cNvSpPr txBox="1">
              <a:spLocks noChangeArrowheads="1"/>
            </p:cNvSpPr>
            <p:nvPr/>
          </p:nvSpPr>
          <p:spPr bwMode="auto">
            <a:xfrm>
              <a:off x="447" y="348"/>
              <a:ext cx="551" cy="292"/>
            </a:xfrm>
            <a:prstGeom prst="rect">
              <a:avLst/>
            </a:prstGeom>
            <a:noFill/>
            <a:ln w="9525">
              <a:noFill/>
              <a:miter lim="800000"/>
              <a:headEnd/>
              <a:tailEnd/>
            </a:ln>
          </p:spPr>
          <p:txBody>
            <a:bodyPr wrap="none" lIns="90000" tIns="46800" rIns="90000" bIns="46800">
              <a:spAutoFit/>
            </a:bodyPr>
            <a:lstStyle/>
            <a:p>
              <a:r>
                <a:rPr kumimoji="1" lang="zh-CN" altLang="en-US">
                  <a:solidFill>
                    <a:schemeClr val="bg1"/>
                  </a:solidFill>
                  <a:latin typeface="Times New Roman" pitchFamily="18" charset="0"/>
                  <a:ea typeface="隶书" pitchFamily="49" charset="-122"/>
                </a:rPr>
                <a:t>修饰符</a:t>
              </a:r>
            </a:p>
          </p:txBody>
        </p:sp>
        <p:sp>
          <p:nvSpPr>
            <p:cNvPr id="7183" name="Text Box 18"/>
            <p:cNvSpPr txBox="1">
              <a:spLocks noChangeArrowheads="1"/>
            </p:cNvSpPr>
            <p:nvPr/>
          </p:nvSpPr>
          <p:spPr bwMode="auto">
            <a:xfrm>
              <a:off x="2271" y="348"/>
              <a:ext cx="1169" cy="292"/>
            </a:xfrm>
            <a:prstGeom prst="rect">
              <a:avLst/>
            </a:prstGeom>
            <a:noFill/>
            <a:ln w="9525">
              <a:noFill/>
              <a:miter lim="800000"/>
              <a:headEnd/>
              <a:tailEnd/>
            </a:ln>
          </p:spPr>
          <p:txBody>
            <a:bodyPr wrap="none" lIns="90000" tIns="46800" rIns="90000" bIns="46800">
              <a:spAutoFit/>
            </a:bodyPr>
            <a:lstStyle/>
            <a:p>
              <a:r>
                <a:rPr kumimoji="1" lang="zh-CN" altLang="en-US">
                  <a:solidFill>
                    <a:schemeClr val="bg1"/>
                  </a:solidFill>
                  <a:latin typeface="Times New Roman" pitchFamily="18" charset="0"/>
                  <a:ea typeface="隶书" pitchFamily="49" charset="-122"/>
                </a:rPr>
                <a:t>功                     能</a:t>
              </a:r>
            </a:p>
          </p:txBody>
        </p:sp>
        <p:sp>
          <p:nvSpPr>
            <p:cNvPr id="7184" name="Line 19"/>
            <p:cNvSpPr>
              <a:spLocks noChangeShapeType="1"/>
            </p:cNvSpPr>
            <p:nvPr/>
          </p:nvSpPr>
          <p:spPr bwMode="auto">
            <a:xfrm flipV="1">
              <a:off x="447" y="972"/>
              <a:ext cx="4272" cy="36"/>
            </a:xfrm>
            <a:prstGeom prst="line">
              <a:avLst/>
            </a:prstGeom>
            <a:noFill/>
            <a:ln w="9525">
              <a:solidFill>
                <a:srgbClr val="0000FF"/>
              </a:solidFill>
              <a:round/>
              <a:headEnd/>
              <a:tailEnd/>
            </a:ln>
          </p:spPr>
          <p:txBody>
            <a:bodyPr lIns="90000" tIns="46800" rIns="90000" bIns="46800" anchor="ctr">
              <a:spAutoFit/>
            </a:bodyPr>
            <a:lstStyle/>
            <a:p>
              <a:endParaRPr lang="zh-CN" altLang="en-US"/>
            </a:p>
          </p:txBody>
        </p:sp>
        <p:sp>
          <p:nvSpPr>
            <p:cNvPr id="7185" name="Text Box 20"/>
            <p:cNvSpPr txBox="1">
              <a:spLocks noChangeArrowheads="1"/>
            </p:cNvSpPr>
            <p:nvPr/>
          </p:nvSpPr>
          <p:spPr bwMode="auto">
            <a:xfrm>
              <a:off x="627" y="698"/>
              <a:ext cx="228" cy="292"/>
            </a:xfrm>
            <a:prstGeom prst="rect">
              <a:avLst/>
            </a:prstGeom>
            <a:noFill/>
            <a:ln w="9525">
              <a:noFill/>
              <a:miter lim="800000"/>
              <a:headEnd/>
              <a:tailEnd/>
            </a:ln>
          </p:spPr>
          <p:txBody>
            <a:bodyPr wrap="none" lIns="90000" tIns="46800" rIns="90000" bIns="46800">
              <a:spAutoFit/>
            </a:bodyPr>
            <a:lstStyle/>
            <a:p>
              <a:r>
                <a:rPr kumimoji="1" lang="en-US" altLang="zh-CN">
                  <a:solidFill>
                    <a:schemeClr val="accent1"/>
                  </a:solidFill>
                  <a:latin typeface="Times New Roman" pitchFamily="18" charset="0"/>
                  <a:ea typeface="隶书" pitchFamily="49" charset="-122"/>
                </a:rPr>
                <a:t>m</a:t>
              </a:r>
            </a:p>
          </p:txBody>
        </p:sp>
        <p:sp>
          <p:nvSpPr>
            <p:cNvPr id="7186" name="Text Box 21"/>
            <p:cNvSpPr txBox="1">
              <a:spLocks noChangeArrowheads="1"/>
            </p:cNvSpPr>
            <p:nvPr/>
          </p:nvSpPr>
          <p:spPr bwMode="auto">
            <a:xfrm>
              <a:off x="1071" y="707"/>
              <a:ext cx="3694" cy="292"/>
            </a:xfrm>
            <a:prstGeom prst="rect">
              <a:avLst/>
            </a:prstGeom>
            <a:noFill/>
            <a:ln w="9525">
              <a:noFill/>
              <a:miter lim="800000"/>
              <a:headEnd/>
              <a:tailEnd/>
            </a:ln>
          </p:spPr>
          <p:txBody>
            <a:bodyPr wrap="none" lIns="90000" tIns="46800" rIns="90000" bIns="46800">
              <a:spAutoFit/>
            </a:bodyPr>
            <a:lstStyle/>
            <a:p>
              <a:r>
                <a:rPr kumimoji="1" lang="zh-CN" altLang="en-US">
                  <a:solidFill>
                    <a:schemeClr val="bg1"/>
                  </a:solidFill>
                  <a:latin typeface="Times New Roman" pitchFamily="18" charset="0"/>
                  <a:ea typeface="隶书" pitchFamily="49" charset="-122"/>
                </a:rPr>
                <a:t>输出数据域宽，数据长度</a:t>
              </a:r>
              <a:r>
                <a:rPr kumimoji="1" lang="en-US" altLang="zh-CN">
                  <a:solidFill>
                    <a:schemeClr val="bg1"/>
                  </a:solidFill>
                  <a:latin typeface="Times New Roman" pitchFamily="18" charset="0"/>
                  <a:ea typeface="隶书" pitchFamily="49" charset="-122"/>
                </a:rPr>
                <a:t>&lt;m</a:t>
              </a:r>
              <a:r>
                <a:rPr kumimoji="1" lang="zh-CN" altLang="en-US">
                  <a:solidFill>
                    <a:schemeClr val="bg1"/>
                  </a:solidFill>
                  <a:latin typeface="Times New Roman" pitchFamily="18" charset="0"/>
                  <a:ea typeface="隶书" pitchFamily="49" charset="-122"/>
                </a:rPr>
                <a:t>，左补空格</a:t>
              </a:r>
              <a:r>
                <a:rPr kumimoji="1" lang="en-US" altLang="zh-CN">
                  <a:solidFill>
                    <a:schemeClr val="bg1"/>
                  </a:solidFill>
                  <a:latin typeface="Times New Roman" pitchFamily="18" charset="0"/>
                  <a:ea typeface="隶书" pitchFamily="49" charset="-122"/>
                </a:rPr>
                <a:t>;</a:t>
              </a:r>
              <a:r>
                <a:rPr kumimoji="1" lang="zh-CN" altLang="en-US">
                  <a:solidFill>
                    <a:schemeClr val="bg1"/>
                  </a:solidFill>
                  <a:latin typeface="Times New Roman" pitchFamily="18" charset="0"/>
                  <a:ea typeface="隶书" pitchFamily="49" charset="-122"/>
                </a:rPr>
                <a:t>否则按实际输出</a:t>
              </a:r>
            </a:p>
          </p:txBody>
        </p:sp>
        <p:sp>
          <p:nvSpPr>
            <p:cNvPr id="7187" name="Text Box 22"/>
            <p:cNvSpPr txBox="1">
              <a:spLocks noChangeArrowheads="1"/>
            </p:cNvSpPr>
            <p:nvPr/>
          </p:nvSpPr>
          <p:spPr bwMode="auto">
            <a:xfrm>
              <a:off x="1236" y="1682"/>
              <a:ext cx="3282" cy="315"/>
            </a:xfrm>
            <a:prstGeom prst="rect">
              <a:avLst/>
            </a:prstGeom>
            <a:noFill/>
            <a:ln w="9525">
              <a:noFill/>
              <a:miter lim="800000"/>
              <a:headEnd/>
              <a:tailEnd/>
            </a:ln>
          </p:spPr>
          <p:txBody>
            <a:bodyPr lIns="90000" tIns="46800" rIns="90000" bIns="46800">
              <a:spAutoFit/>
            </a:bodyPr>
            <a:lstStyle/>
            <a:p>
              <a:r>
                <a:rPr kumimoji="1" lang="zh-CN" altLang="en-US">
                  <a:solidFill>
                    <a:schemeClr val="bg1"/>
                  </a:solidFill>
                  <a:latin typeface="隶书" pitchFamily="49" charset="-122"/>
                  <a:ea typeface="隶书" pitchFamily="49" charset="-122"/>
                </a:rPr>
                <a:t>输出数据在域内左对齐（缺省是右对齐</a:t>
              </a:r>
              <a:r>
                <a:rPr kumimoji="1" lang="en-US" altLang="zh-CN">
                  <a:solidFill>
                    <a:schemeClr val="bg1"/>
                  </a:solidFill>
                  <a:latin typeface="隶书" pitchFamily="49" charset="-122"/>
                  <a:ea typeface="隶书" pitchFamily="49" charset="-122"/>
                </a:rPr>
                <a:t>)</a:t>
              </a:r>
            </a:p>
          </p:txBody>
        </p:sp>
        <p:sp>
          <p:nvSpPr>
            <p:cNvPr id="7188" name="Text Box 23"/>
            <p:cNvSpPr txBox="1">
              <a:spLocks noChangeArrowheads="1"/>
            </p:cNvSpPr>
            <p:nvPr/>
          </p:nvSpPr>
          <p:spPr bwMode="auto">
            <a:xfrm>
              <a:off x="627" y="1694"/>
              <a:ext cx="163" cy="292"/>
            </a:xfrm>
            <a:prstGeom prst="rect">
              <a:avLst/>
            </a:prstGeom>
            <a:noFill/>
            <a:ln w="9525">
              <a:noFill/>
              <a:miter lim="800000"/>
              <a:headEnd/>
              <a:tailEnd/>
            </a:ln>
          </p:spPr>
          <p:txBody>
            <a:bodyPr wrap="none" lIns="90000" tIns="46800" rIns="90000" bIns="46800">
              <a:spAutoFit/>
            </a:bodyPr>
            <a:lstStyle/>
            <a:p>
              <a:r>
                <a:rPr kumimoji="1" lang="en-US" altLang="zh-CN">
                  <a:solidFill>
                    <a:schemeClr val="accent1"/>
                  </a:solidFill>
                  <a:latin typeface="Times New Roman" pitchFamily="18" charset="0"/>
                  <a:ea typeface="隶书" pitchFamily="49" charset="-122"/>
                </a:rPr>
                <a:t>-</a:t>
              </a:r>
            </a:p>
          </p:txBody>
        </p:sp>
        <p:sp>
          <p:nvSpPr>
            <p:cNvPr id="7189" name="Text Box 24"/>
            <p:cNvSpPr txBox="1">
              <a:spLocks noChangeArrowheads="1"/>
            </p:cNvSpPr>
            <p:nvPr/>
          </p:nvSpPr>
          <p:spPr bwMode="auto">
            <a:xfrm>
              <a:off x="1236" y="2125"/>
              <a:ext cx="114" cy="292"/>
            </a:xfrm>
            <a:prstGeom prst="rect">
              <a:avLst/>
            </a:prstGeom>
            <a:noFill/>
            <a:ln w="9525">
              <a:noFill/>
              <a:miter lim="800000"/>
              <a:headEnd/>
              <a:tailEnd/>
            </a:ln>
          </p:spPr>
          <p:txBody>
            <a:bodyPr lIns="90000" tIns="46800" rIns="90000" bIns="46800">
              <a:spAutoFit/>
            </a:bodyPr>
            <a:lstStyle/>
            <a:p>
              <a:endParaRPr kumimoji="1" lang="zh-CN" altLang="zh-CN">
                <a:latin typeface="Times New Roman" pitchFamily="18" charset="0"/>
                <a:ea typeface="隶书" pitchFamily="49" charset="-122"/>
              </a:endParaRPr>
            </a:p>
          </p:txBody>
        </p:sp>
        <p:sp>
          <p:nvSpPr>
            <p:cNvPr id="7190" name="Line 33"/>
            <p:cNvSpPr>
              <a:spLocks noChangeShapeType="1"/>
            </p:cNvSpPr>
            <p:nvPr/>
          </p:nvSpPr>
          <p:spPr bwMode="auto">
            <a:xfrm flipV="1">
              <a:off x="447" y="1644"/>
              <a:ext cx="4272" cy="36"/>
            </a:xfrm>
            <a:prstGeom prst="line">
              <a:avLst/>
            </a:prstGeom>
            <a:noFill/>
            <a:ln w="9525">
              <a:solidFill>
                <a:srgbClr val="0000FF"/>
              </a:solidFill>
              <a:round/>
              <a:headEnd/>
              <a:tailEnd/>
            </a:ln>
          </p:spPr>
          <p:txBody>
            <a:bodyPr lIns="90000" tIns="46800" rIns="90000" bIns="46800" anchor="ctr">
              <a:spAutoFit/>
            </a:bodyPr>
            <a:lstStyle/>
            <a:p>
              <a:endParaRPr lang="zh-CN" altLang="en-US"/>
            </a:p>
          </p:txBody>
        </p:sp>
        <p:sp>
          <p:nvSpPr>
            <p:cNvPr id="7191" name="Line 34"/>
            <p:cNvSpPr>
              <a:spLocks noChangeShapeType="1"/>
            </p:cNvSpPr>
            <p:nvPr/>
          </p:nvSpPr>
          <p:spPr bwMode="auto">
            <a:xfrm>
              <a:off x="447" y="2016"/>
              <a:ext cx="4272" cy="36"/>
            </a:xfrm>
            <a:prstGeom prst="line">
              <a:avLst/>
            </a:prstGeom>
            <a:noFill/>
            <a:ln w="9525">
              <a:solidFill>
                <a:srgbClr val="0000FF"/>
              </a:solidFill>
              <a:round/>
              <a:headEnd/>
              <a:tailEnd/>
            </a:ln>
          </p:spPr>
          <p:txBody>
            <a:bodyPr lIns="90000" tIns="46800" rIns="90000" bIns="46800" anchor="ctr">
              <a:spAutoFit/>
            </a:bodyPr>
            <a:lstStyle/>
            <a:p>
              <a:endParaRPr lang="zh-CN" altLang="en-US"/>
            </a:p>
          </p:txBody>
        </p:sp>
      </p:grpSp>
      <p:sp>
        <p:nvSpPr>
          <p:cNvPr id="23" name="圆角矩形 22"/>
          <p:cNvSpPr/>
          <p:nvPr/>
        </p:nvSpPr>
        <p:spPr>
          <a:xfrm>
            <a:off x="228600" y="1219200"/>
            <a:ext cx="13716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tx1"/>
                </a:solidFill>
              </a:rPr>
              <a:t>格式化输出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42"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arn(outHorizontal)">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0-#ppt_w/2"/>
                                          </p:val>
                                        </p:tav>
                                        <p:tav tm="100000">
                                          <p:val>
                                            <p:strVal val="#ppt_x"/>
                                          </p:val>
                                        </p:tav>
                                      </p:tavLst>
                                    </p:anim>
                                    <p:anim calcmode="lin" valueType="num">
                                      <p:cBhvr additive="base">
                                        <p:cTn id="2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1026"/>
                                        </p:tgtEl>
                                        <p:attrNameLst>
                                          <p:attrName>style.visibility</p:attrName>
                                        </p:attrNameLst>
                                      </p:cBhvr>
                                      <p:to>
                                        <p:strVal val="visible"/>
                                      </p:to>
                                    </p:set>
                                    <p:animEffect transition="in" filter="wipe(left)">
                                      <p:cBhvr>
                                        <p:cTn id="29"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2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标题 1"/>
          <p:cNvSpPr>
            <a:spLocks noGrp="1"/>
          </p:cNvSpPr>
          <p:nvPr>
            <p:ph type="title"/>
          </p:nvPr>
        </p:nvSpPr>
        <p:spPr>
          <a:xfrm>
            <a:off x="1219200" y="381000"/>
            <a:ext cx="7391400" cy="563563"/>
          </a:xfrm>
        </p:spPr>
        <p:txBody>
          <a:bodyPr/>
          <a:lstStyle/>
          <a:p>
            <a:pPr eaLnBrk="1" hangingPunct="1"/>
            <a:r>
              <a:rPr lang="zh-CN" altLang="en-US" sz="3600" dirty="0" smtClean="0"/>
              <a:t>字节和位</a:t>
            </a:r>
          </a:p>
        </p:txBody>
      </p:sp>
      <p:sp>
        <p:nvSpPr>
          <p:cNvPr id="53" name="Rectangle 3"/>
          <p:cNvSpPr>
            <a:spLocks noGrp="1" noChangeArrowheads="1"/>
          </p:cNvSpPr>
          <p:nvPr>
            <p:ph idx="1"/>
          </p:nvPr>
        </p:nvSpPr>
        <p:spPr>
          <a:xfrm>
            <a:off x="1143000" y="1828800"/>
            <a:ext cx="7677150" cy="3973513"/>
          </a:xfrm>
        </p:spPr>
        <p:txBody>
          <a:bodyPr/>
          <a:lstStyle/>
          <a:p>
            <a:pPr eaLnBrk="1" hangingPunct="1">
              <a:buFontTx/>
              <a:buNone/>
            </a:pPr>
            <a:r>
              <a:rPr lang="en-US" altLang="zh-CN" smtClean="0"/>
              <a:t>Megabyte(MB) ,</a:t>
            </a:r>
            <a:r>
              <a:rPr lang="zh-CN" altLang="en-US" smtClean="0"/>
              <a:t>中文称为“兆”</a:t>
            </a:r>
          </a:p>
          <a:p>
            <a:pPr eaLnBrk="1" hangingPunct="1">
              <a:buFontTx/>
              <a:buNone/>
            </a:pPr>
            <a:r>
              <a:rPr lang="en-US" altLang="zh-CN" smtClean="0"/>
              <a:t>Kilobyte(KB) ,</a:t>
            </a:r>
            <a:r>
              <a:rPr lang="zh-CN" altLang="en-US" smtClean="0"/>
              <a:t>中文称为“</a:t>
            </a:r>
            <a:r>
              <a:rPr lang="en-US" altLang="zh-CN" smtClean="0"/>
              <a:t>K”</a:t>
            </a:r>
          </a:p>
          <a:p>
            <a:pPr eaLnBrk="1" hangingPunct="1">
              <a:buFontTx/>
              <a:buNone/>
            </a:pPr>
            <a:r>
              <a:rPr lang="en-US" altLang="zh-CN" smtClean="0"/>
              <a:t>Byte ,</a:t>
            </a:r>
            <a:r>
              <a:rPr lang="zh-CN" altLang="en-US" smtClean="0"/>
              <a:t>中文称为</a:t>
            </a:r>
            <a:r>
              <a:rPr lang="en-US" altLang="zh-CN" smtClean="0"/>
              <a:t>:</a:t>
            </a:r>
            <a:r>
              <a:rPr lang="zh-CN" altLang="en-US" smtClean="0"/>
              <a:t>字节</a:t>
            </a:r>
          </a:p>
          <a:p>
            <a:pPr eaLnBrk="1" hangingPunct="1">
              <a:buFontTx/>
              <a:buNone/>
            </a:pPr>
            <a:r>
              <a:rPr lang="en-US" altLang="zh-CN" smtClean="0"/>
              <a:t>Bit ,</a:t>
            </a:r>
            <a:r>
              <a:rPr lang="zh-CN" altLang="en-US" smtClean="0"/>
              <a:t>中文称为</a:t>
            </a:r>
            <a:r>
              <a:rPr lang="en-US" altLang="zh-CN" smtClean="0"/>
              <a:t>:</a:t>
            </a:r>
            <a:r>
              <a:rPr lang="zh-CN" altLang="en-US" smtClean="0"/>
              <a:t>位</a:t>
            </a:r>
          </a:p>
          <a:p>
            <a:pPr eaLnBrk="1" hangingPunct="1">
              <a:buFontTx/>
              <a:buNone/>
            </a:pPr>
            <a:r>
              <a:rPr lang="en-US" altLang="zh-CN" smtClean="0"/>
              <a:t>Gigobyte(GB),</a:t>
            </a:r>
            <a:r>
              <a:rPr lang="zh-CN" altLang="en-US" smtClean="0"/>
              <a:t>中文称为</a:t>
            </a:r>
            <a:r>
              <a:rPr lang="en-US" altLang="zh-CN" smtClean="0"/>
              <a:t>:G</a:t>
            </a:r>
          </a:p>
          <a:p>
            <a:pPr eaLnBrk="1" hangingPunct="1">
              <a:buFontTx/>
              <a:buNone/>
            </a:pPr>
            <a:r>
              <a:rPr lang="en-US" altLang="zh-CN" smtClean="0"/>
              <a:t>Terabyte(TB),</a:t>
            </a:r>
            <a:r>
              <a:rPr lang="zh-CN" altLang="en-US" smtClean="0"/>
              <a:t>中文称为</a:t>
            </a:r>
            <a:r>
              <a:rPr lang="en-US" altLang="zh-CN" smtClean="0"/>
              <a:t>:T</a:t>
            </a:r>
          </a:p>
          <a:p>
            <a:pPr eaLnBrk="1" hangingPunct="1">
              <a:buFontTx/>
              <a:buNone/>
            </a:pPr>
            <a:r>
              <a:rPr lang="zh-CN" altLang="en-US" smtClean="0"/>
              <a:t>有如下换算关系</a:t>
            </a:r>
          </a:p>
          <a:p>
            <a:pPr lvl="1" eaLnBrk="1" hangingPunct="1"/>
            <a:r>
              <a:rPr lang="en-US" altLang="zh-CN" smtClean="0"/>
              <a:t>1TB=1,024GB ,1GB = 1,024MB,1MB = 1,024KB ,1KB=1,024B,1B=8bit</a:t>
            </a:r>
          </a:p>
        </p:txBody>
      </p:sp>
      <p:sp>
        <p:nvSpPr>
          <p:cNvPr id="54" name="圆角矩形 53"/>
          <p:cNvSpPr/>
          <p:nvPr/>
        </p:nvSpPr>
        <p:spPr bwMode="auto">
          <a:xfrm>
            <a:off x="442686" y="1125991"/>
            <a:ext cx="1843314" cy="474209"/>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a:defRPr/>
            </a:pPr>
            <a:r>
              <a:rPr lang="zh-CN" altLang="en-US" dirty="0">
                <a:solidFill>
                  <a:schemeClr val="tx1"/>
                </a:solidFill>
              </a:rPr>
              <a:t>常用的字节单位</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slide(fromLeft)">
                                      <p:cBhvr>
                                        <p:cTn id="7" dur="500"/>
                                        <p:tgtEl>
                                          <p:spTgt spid="5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3">
                                            <p:txEl>
                                              <p:pRg st="0" end="0"/>
                                            </p:txEl>
                                          </p:spTgt>
                                        </p:tgtEl>
                                        <p:attrNameLst>
                                          <p:attrName>style.visibility</p:attrName>
                                        </p:attrNameLst>
                                      </p:cBhvr>
                                      <p:to>
                                        <p:strVal val="visible"/>
                                      </p:to>
                                    </p:set>
                                    <p:animEffect transition="in" filter="box(in)">
                                      <p:cBhvr>
                                        <p:cTn id="12" dur="500"/>
                                        <p:tgtEl>
                                          <p:spTgt spid="5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53">
                                            <p:txEl>
                                              <p:pRg st="1" end="1"/>
                                            </p:txEl>
                                          </p:spTgt>
                                        </p:tgtEl>
                                        <p:attrNameLst>
                                          <p:attrName>style.visibility</p:attrName>
                                        </p:attrNameLst>
                                      </p:cBhvr>
                                      <p:to>
                                        <p:strVal val="visible"/>
                                      </p:to>
                                    </p:set>
                                    <p:animEffect transition="in" filter="box(in)">
                                      <p:cBhvr>
                                        <p:cTn id="17" dur="500"/>
                                        <p:tgtEl>
                                          <p:spTgt spid="5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53">
                                            <p:txEl>
                                              <p:pRg st="2" end="2"/>
                                            </p:txEl>
                                          </p:spTgt>
                                        </p:tgtEl>
                                        <p:attrNameLst>
                                          <p:attrName>style.visibility</p:attrName>
                                        </p:attrNameLst>
                                      </p:cBhvr>
                                      <p:to>
                                        <p:strVal val="visible"/>
                                      </p:to>
                                    </p:set>
                                    <p:animEffect transition="in" filter="box(in)">
                                      <p:cBhvr>
                                        <p:cTn id="22" dur="500"/>
                                        <p:tgtEl>
                                          <p:spTgt spid="5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53">
                                            <p:txEl>
                                              <p:pRg st="3" end="3"/>
                                            </p:txEl>
                                          </p:spTgt>
                                        </p:tgtEl>
                                        <p:attrNameLst>
                                          <p:attrName>style.visibility</p:attrName>
                                        </p:attrNameLst>
                                      </p:cBhvr>
                                      <p:to>
                                        <p:strVal val="visible"/>
                                      </p:to>
                                    </p:set>
                                    <p:animEffect transition="in" filter="box(in)">
                                      <p:cBhvr>
                                        <p:cTn id="27" dur="500"/>
                                        <p:tgtEl>
                                          <p:spTgt spid="5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53">
                                            <p:txEl>
                                              <p:pRg st="4" end="4"/>
                                            </p:txEl>
                                          </p:spTgt>
                                        </p:tgtEl>
                                        <p:attrNameLst>
                                          <p:attrName>style.visibility</p:attrName>
                                        </p:attrNameLst>
                                      </p:cBhvr>
                                      <p:to>
                                        <p:strVal val="visible"/>
                                      </p:to>
                                    </p:set>
                                    <p:animEffect transition="in" filter="box(in)">
                                      <p:cBhvr>
                                        <p:cTn id="32" dur="500"/>
                                        <p:tgtEl>
                                          <p:spTgt spid="5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53">
                                            <p:txEl>
                                              <p:pRg st="5" end="5"/>
                                            </p:txEl>
                                          </p:spTgt>
                                        </p:tgtEl>
                                        <p:attrNameLst>
                                          <p:attrName>style.visibility</p:attrName>
                                        </p:attrNameLst>
                                      </p:cBhvr>
                                      <p:to>
                                        <p:strVal val="visible"/>
                                      </p:to>
                                    </p:set>
                                    <p:animEffect transition="in" filter="box(in)">
                                      <p:cBhvr>
                                        <p:cTn id="37" dur="500"/>
                                        <p:tgtEl>
                                          <p:spTgt spid="5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53">
                                            <p:txEl>
                                              <p:pRg st="6" end="6"/>
                                            </p:txEl>
                                          </p:spTgt>
                                        </p:tgtEl>
                                        <p:attrNameLst>
                                          <p:attrName>style.visibility</p:attrName>
                                        </p:attrNameLst>
                                      </p:cBhvr>
                                      <p:to>
                                        <p:strVal val="visible"/>
                                      </p:to>
                                    </p:set>
                                    <p:animEffect transition="in" filter="box(in)">
                                      <p:cBhvr>
                                        <p:cTn id="42" dur="500"/>
                                        <p:tgtEl>
                                          <p:spTgt spid="53">
                                            <p:txEl>
                                              <p:pRg st="6" end="6"/>
                                            </p:txEl>
                                          </p:spTgt>
                                        </p:tgtEl>
                                      </p:cBhvr>
                                    </p:animEffect>
                                  </p:childTnLst>
                                </p:cTn>
                              </p:par>
                              <p:par>
                                <p:cTn id="43" presetID="4" presetClass="entr" presetSubtype="16" fill="hold" grpId="0" nodeType="withEffect">
                                  <p:stCondLst>
                                    <p:cond delay="0"/>
                                  </p:stCondLst>
                                  <p:childTnLst>
                                    <p:set>
                                      <p:cBhvr>
                                        <p:cTn id="44" dur="1" fill="hold">
                                          <p:stCondLst>
                                            <p:cond delay="0"/>
                                          </p:stCondLst>
                                        </p:cTn>
                                        <p:tgtEl>
                                          <p:spTgt spid="53">
                                            <p:txEl>
                                              <p:pRg st="7" end="7"/>
                                            </p:txEl>
                                          </p:spTgt>
                                        </p:tgtEl>
                                        <p:attrNameLst>
                                          <p:attrName>style.visibility</p:attrName>
                                        </p:attrNameLst>
                                      </p:cBhvr>
                                      <p:to>
                                        <p:strVal val="visible"/>
                                      </p:to>
                                    </p:set>
                                    <p:animEffect transition="in" filter="box(in)">
                                      <p:cBhvr>
                                        <p:cTn id="45" dur="500"/>
                                        <p:tgtEl>
                                          <p:spTgt spid="5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pPr eaLnBrk="1" hangingPunct="1"/>
            <a:r>
              <a:rPr lang="en-US" altLang="zh-CN" smtClean="0">
                <a:solidFill>
                  <a:schemeClr val="tx1"/>
                </a:solidFill>
                <a:latin typeface="黑体" pitchFamily="2" charset="-122"/>
                <a:ea typeface="黑体" pitchFamily="2" charset="-122"/>
              </a:rPr>
              <a:t>3.1.1  printf</a:t>
            </a:r>
            <a:r>
              <a:rPr lang="zh-CN" altLang="en-US" smtClean="0">
                <a:solidFill>
                  <a:schemeClr val="tx1"/>
                </a:solidFill>
                <a:latin typeface="黑体" pitchFamily="2" charset="-122"/>
                <a:ea typeface="黑体" pitchFamily="2" charset="-122"/>
              </a:rPr>
              <a:t>函数</a:t>
            </a:r>
            <a:endParaRPr lang="zh-CN" altLang="en-US" smtClean="0">
              <a:latin typeface="黑体" pitchFamily="2" charset="-122"/>
              <a:ea typeface="黑体" pitchFamily="2" charset="-122"/>
            </a:endParaRPr>
          </a:p>
        </p:txBody>
      </p:sp>
      <p:grpSp>
        <p:nvGrpSpPr>
          <p:cNvPr id="2" name="Group 78"/>
          <p:cNvGrpSpPr>
            <a:grpSpLocks/>
          </p:cNvGrpSpPr>
          <p:nvPr/>
        </p:nvGrpSpPr>
        <p:grpSpPr bwMode="auto">
          <a:xfrm>
            <a:off x="76200" y="1676400"/>
            <a:ext cx="8978900" cy="4705350"/>
            <a:chOff x="0" y="35"/>
            <a:chExt cx="5656" cy="2964"/>
          </a:xfrm>
        </p:grpSpPr>
        <p:grpSp>
          <p:nvGrpSpPr>
            <p:cNvPr id="3" name="Group 77"/>
            <p:cNvGrpSpPr>
              <a:grpSpLocks/>
            </p:cNvGrpSpPr>
            <p:nvPr/>
          </p:nvGrpSpPr>
          <p:grpSpPr bwMode="auto">
            <a:xfrm>
              <a:off x="0" y="35"/>
              <a:ext cx="5656" cy="2964"/>
              <a:chOff x="0" y="35"/>
              <a:chExt cx="5656" cy="2964"/>
            </a:xfrm>
          </p:grpSpPr>
          <p:grpSp>
            <p:nvGrpSpPr>
              <p:cNvPr id="4" name="Group 73"/>
              <p:cNvGrpSpPr>
                <a:grpSpLocks/>
              </p:cNvGrpSpPr>
              <p:nvPr/>
            </p:nvGrpSpPr>
            <p:grpSpPr bwMode="auto">
              <a:xfrm>
                <a:off x="0" y="381"/>
                <a:ext cx="5656" cy="2589"/>
                <a:chOff x="31" y="381"/>
                <a:chExt cx="5656" cy="2589"/>
              </a:xfrm>
            </p:grpSpPr>
            <p:sp>
              <p:nvSpPr>
                <p:cNvPr id="8247" name="Rectangle 4"/>
                <p:cNvSpPr>
                  <a:spLocks noChangeArrowheads="1"/>
                </p:cNvSpPr>
                <p:nvPr/>
              </p:nvSpPr>
              <p:spPr bwMode="auto">
                <a:xfrm>
                  <a:off x="40" y="381"/>
                  <a:ext cx="5647" cy="2589"/>
                </a:xfrm>
                <a:prstGeom prst="rect">
                  <a:avLst/>
                </a:prstGeom>
                <a:solidFill>
                  <a:srgbClr val="92D050">
                    <a:alpha val="50195"/>
                  </a:srgbClr>
                </a:solidFill>
                <a:ln w="38100">
                  <a:solidFill>
                    <a:srgbClr val="009900"/>
                  </a:solidFill>
                  <a:miter lim="800000"/>
                  <a:headEnd/>
                  <a:tailEnd/>
                </a:ln>
              </p:spPr>
              <p:txBody>
                <a:bodyPr wrap="none" anchor="ctr"/>
                <a:lstStyle/>
                <a:p>
                  <a:endParaRPr lang="zh-CN" altLang="en-US"/>
                </a:p>
              </p:txBody>
            </p:sp>
            <p:sp>
              <p:nvSpPr>
                <p:cNvPr id="8248" name="Line 5"/>
                <p:cNvSpPr>
                  <a:spLocks noChangeShapeType="1"/>
                </p:cNvSpPr>
                <p:nvPr/>
              </p:nvSpPr>
              <p:spPr bwMode="auto">
                <a:xfrm>
                  <a:off x="49" y="644"/>
                  <a:ext cx="5638" cy="0"/>
                </a:xfrm>
                <a:prstGeom prst="line">
                  <a:avLst/>
                </a:prstGeom>
                <a:noFill/>
                <a:ln w="9525">
                  <a:solidFill>
                    <a:srgbClr val="009900"/>
                  </a:solidFill>
                  <a:round/>
                  <a:headEnd/>
                  <a:tailEnd/>
                </a:ln>
              </p:spPr>
              <p:txBody>
                <a:bodyPr wrap="none" anchor="ctr"/>
                <a:lstStyle/>
                <a:p>
                  <a:endParaRPr lang="zh-CN" altLang="en-US"/>
                </a:p>
              </p:txBody>
            </p:sp>
            <p:sp>
              <p:nvSpPr>
                <p:cNvPr id="8249" name="Line 6"/>
                <p:cNvSpPr>
                  <a:spLocks noChangeShapeType="1"/>
                </p:cNvSpPr>
                <p:nvPr/>
              </p:nvSpPr>
              <p:spPr bwMode="auto">
                <a:xfrm>
                  <a:off x="49" y="894"/>
                  <a:ext cx="5638" cy="0"/>
                </a:xfrm>
                <a:prstGeom prst="line">
                  <a:avLst/>
                </a:prstGeom>
                <a:noFill/>
                <a:ln w="9525">
                  <a:solidFill>
                    <a:srgbClr val="009900"/>
                  </a:solidFill>
                  <a:round/>
                  <a:headEnd/>
                  <a:tailEnd/>
                </a:ln>
              </p:spPr>
              <p:txBody>
                <a:bodyPr wrap="none" anchor="ctr"/>
                <a:lstStyle/>
                <a:p>
                  <a:endParaRPr lang="zh-CN" altLang="en-US"/>
                </a:p>
              </p:txBody>
            </p:sp>
            <p:sp>
              <p:nvSpPr>
                <p:cNvPr id="8250" name="Line 7"/>
                <p:cNvSpPr>
                  <a:spLocks noChangeShapeType="1"/>
                </p:cNvSpPr>
                <p:nvPr/>
              </p:nvSpPr>
              <p:spPr bwMode="auto">
                <a:xfrm>
                  <a:off x="31" y="1147"/>
                  <a:ext cx="5656" cy="0"/>
                </a:xfrm>
                <a:prstGeom prst="line">
                  <a:avLst/>
                </a:prstGeom>
                <a:noFill/>
                <a:ln w="9525">
                  <a:solidFill>
                    <a:srgbClr val="009900"/>
                  </a:solidFill>
                  <a:round/>
                  <a:headEnd/>
                  <a:tailEnd/>
                </a:ln>
              </p:spPr>
              <p:txBody>
                <a:bodyPr wrap="none" anchor="ctr"/>
                <a:lstStyle/>
                <a:p>
                  <a:endParaRPr lang="zh-CN" altLang="en-US"/>
                </a:p>
              </p:txBody>
            </p:sp>
            <p:sp>
              <p:nvSpPr>
                <p:cNvPr id="8251" name="Line 8"/>
                <p:cNvSpPr>
                  <a:spLocks noChangeShapeType="1"/>
                </p:cNvSpPr>
                <p:nvPr/>
              </p:nvSpPr>
              <p:spPr bwMode="auto">
                <a:xfrm>
                  <a:off x="49" y="1388"/>
                  <a:ext cx="5638" cy="0"/>
                </a:xfrm>
                <a:prstGeom prst="line">
                  <a:avLst/>
                </a:prstGeom>
                <a:noFill/>
                <a:ln w="9525">
                  <a:solidFill>
                    <a:srgbClr val="009900"/>
                  </a:solidFill>
                  <a:round/>
                  <a:headEnd/>
                  <a:tailEnd/>
                </a:ln>
              </p:spPr>
              <p:txBody>
                <a:bodyPr wrap="none" anchor="ctr"/>
                <a:lstStyle/>
                <a:p>
                  <a:endParaRPr lang="zh-CN" altLang="en-US"/>
                </a:p>
              </p:txBody>
            </p:sp>
            <p:sp>
              <p:nvSpPr>
                <p:cNvPr id="8252" name="Line 9"/>
                <p:cNvSpPr>
                  <a:spLocks noChangeShapeType="1"/>
                </p:cNvSpPr>
                <p:nvPr/>
              </p:nvSpPr>
              <p:spPr bwMode="auto">
                <a:xfrm>
                  <a:off x="49" y="1630"/>
                  <a:ext cx="5638" cy="6"/>
                </a:xfrm>
                <a:prstGeom prst="line">
                  <a:avLst/>
                </a:prstGeom>
                <a:noFill/>
                <a:ln w="9525">
                  <a:solidFill>
                    <a:srgbClr val="009900"/>
                  </a:solidFill>
                  <a:round/>
                  <a:headEnd/>
                  <a:tailEnd/>
                </a:ln>
              </p:spPr>
              <p:txBody>
                <a:bodyPr wrap="none" anchor="ctr"/>
                <a:lstStyle/>
                <a:p>
                  <a:endParaRPr lang="zh-CN" altLang="en-US"/>
                </a:p>
              </p:txBody>
            </p:sp>
            <p:sp>
              <p:nvSpPr>
                <p:cNvPr id="8253" name="Line 10"/>
                <p:cNvSpPr>
                  <a:spLocks noChangeShapeType="1"/>
                </p:cNvSpPr>
                <p:nvPr/>
              </p:nvSpPr>
              <p:spPr bwMode="auto">
                <a:xfrm>
                  <a:off x="40" y="1884"/>
                  <a:ext cx="5647" cy="2"/>
                </a:xfrm>
                <a:prstGeom prst="line">
                  <a:avLst/>
                </a:prstGeom>
                <a:noFill/>
                <a:ln w="9525">
                  <a:solidFill>
                    <a:srgbClr val="009900"/>
                  </a:solidFill>
                  <a:round/>
                  <a:headEnd/>
                  <a:tailEnd/>
                </a:ln>
              </p:spPr>
              <p:txBody>
                <a:bodyPr wrap="none" anchor="ctr"/>
                <a:lstStyle/>
                <a:p>
                  <a:endParaRPr lang="zh-CN" altLang="en-US"/>
                </a:p>
              </p:txBody>
            </p:sp>
            <p:sp>
              <p:nvSpPr>
                <p:cNvPr id="8254" name="Line 11"/>
                <p:cNvSpPr>
                  <a:spLocks noChangeShapeType="1"/>
                </p:cNvSpPr>
                <p:nvPr/>
              </p:nvSpPr>
              <p:spPr bwMode="auto">
                <a:xfrm>
                  <a:off x="40" y="2129"/>
                  <a:ext cx="5647" cy="1"/>
                </a:xfrm>
                <a:prstGeom prst="line">
                  <a:avLst/>
                </a:prstGeom>
                <a:noFill/>
                <a:ln w="9525">
                  <a:solidFill>
                    <a:srgbClr val="009900"/>
                  </a:solidFill>
                  <a:round/>
                  <a:headEnd/>
                  <a:tailEnd/>
                </a:ln>
              </p:spPr>
              <p:txBody>
                <a:bodyPr wrap="none" anchor="ctr"/>
                <a:lstStyle/>
                <a:p>
                  <a:endParaRPr lang="zh-CN" altLang="en-US"/>
                </a:p>
              </p:txBody>
            </p:sp>
            <p:sp>
              <p:nvSpPr>
                <p:cNvPr id="8255" name="Line 12"/>
                <p:cNvSpPr>
                  <a:spLocks noChangeShapeType="1"/>
                </p:cNvSpPr>
                <p:nvPr/>
              </p:nvSpPr>
              <p:spPr bwMode="auto">
                <a:xfrm>
                  <a:off x="49" y="2382"/>
                  <a:ext cx="5638" cy="0"/>
                </a:xfrm>
                <a:prstGeom prst="line">
                  <a:avLst/>
                </a:prstGeom>
                <a:noFill/>
                <a:ln w="9525">
                  <a:solidFill>
                    <a:srgbClr val="009900"/>
                  </a:solidFill>
                  <a:round/>
                  <a:headEnd/>
                  <a:tailEnd/>
                </a:ln>
              </p:spPr>
              <p:txBody>
                <a:bodyPr wrap="none" anchor="ctr"/>
                <a:lstStyle/>
                <a:p>
                  <a:endParaRPr lang="zh-CN" altLang="en-US"/>
                </a:p>
              </p:txBody>
            </p:sp>
            <p:sp>
              <p:nvSpPr>
                <p:cNvPr id="8256" name="Line 13"/>
                <p:cNvSpPr>
                  <a:spLocks noChangeShapeType="1"/>
                </p:cNvSpPr>
                <p:nvPr/>
              </p:nvSpPr>
              <p:spPr bwMode="auto">
                <a:xfrm>
                  <a:off x="49" y="2629"/>
                  <a:ext cx="5638" cy="0"/>
                </a:xfrm>
                <a:prstGeom prst="line">
                  <a:avLst/>
                </a:prstGeom>
                <a:noFill/>
                <a:ln w="9525">
                  <a:solidFill>
                    <a:srgbClr val="009900"/>
                  </a:solidFill>
                  <a:round/>
                  <a:headEnd/>
                  <a:tailEnd/>
                </a:ln>
              </p:spPr>
              <p:txBody>
                <a:bodyPr wrap="none" anchor="ctr"/>
                <a:lstStyle/>
                <a:p>
                  <a:endParaRPr lang="zh-CN" altLang="en-US"/>
                </a:p>
              </p:txBody>
            </p:sp>
          </p:grpSp>
          <p:grpSp>
            <p:nvGrpSpPr>
              <p:cNvPr id="5" name="Group 68"/>
              <p:cNvGrpSpPr>
                <a:grpSpLocks/>
              </p:cNvGrpSpPr>
              <p:nvPr/>
            </p:nvGrpSpPr>
            <p:grpSpPr bwMode="auto">
              <a:xfrm>
                <a:off x="0" y="381"/>
                <a:ext cx="462" cy="2589"/>
                <a:chOff x="0" y="381"/>
                <a:chExt cx="462" cy="2589"/>
              </a:xfrm>
            </p:grpSpPr>
            <p:sp>
              <p:nvSpPr>
                <p:cNvPr id="8236" name="Line 14"/>
                <p:cNvSpPr>
                  <a:spLocks noChangeShapeType="1"/>
                </p:cNvSpPr>
                <p:nvPr/>
              </p:nvSpPr>
              <p:spPr bwMode="auto">
                <a:xfrm>
                  <a:off x="462" y="381"/>
                  <a:ext cx="0" cy="2589"/>
                </a:xfrm>
                <a:prstGeom prst="line">
                  <a:avLst/>
                </a:prstGeom>
                <a:noFill/>
                <a:ln w="9525">
                  <a:solidFill>
                    <a:schemeClr val="tx1"/>
                  </a:solidFill>
                  <a:round/>
                  <a:headEnd/>
                  <a:tailEnd/>
                </a:ln>
              </p:spPr>
              <p:txBody>
                <a:bodyPr wrap="none" anchor="ctr"/>
                <a:lstStyle/>
                <a:p>
                  <a:endParaRPr lang="zh-CN" altLang="en-US"/>
                </a:p>
              </p:txBody>
            </p:sp>
            <p:sp>
              <p:nvSpPr>
                <p:cNvPr id="8237" name="Text Box 15"/>
                <p:cNvSpPr txBox="1">
                  <a:spLocks noChangeArrowheads="1"/>
                </p:cNvSpPr>
                <p:nvPr/>
              </p:nvSpPr>
              <p:spPr bwMode="auto">
                <a:xfrm>
                  <a:off x="62" y="399"/>
                  <a:ext cx="313" cy="288"/>
                </a:xfrm>
                <a:prstGeom prst="rect">
                  <a:avLst/>
                </a:prstGeom>
                <a:noFill/>
                <a:ln w="9525">
                  <a:noFill/>
                  <a:miter lim="800000"/>
                  <a:headEnd/>
                  <a:tailEnd/>
                </a:ln>
              </p:spPr>
              <p:txBody>
                <a:bodyPr wrap="none" anchor="ctr">
                  <a:spAutoFit/>
                </a:bodyPr>
                <a:lstStyle/>
                <a:p>
                  <a:pPr algn="ctr" eaLnBrk="0" hangingPunct="0"/>
                  <a:r>
                    <a:rPr kumimoji="1" lang="en-US" altLang="zh-CN" sz="2400">
                      <a:solidFill>
                        <a:srgbClr val="FF0000"/>
                      </a:solidFill>
                      <a:latin typeface="Times New Roman" pitchFamily="18" charset="0"/>
                    </a:rPr>
                    <a:t>d,i</a:t>
                  </a:r>
                </a:p>
              </p:txBody>
            </p:sp>
            <p:sp>
              <p:nvSpPr>
                <p:cNvPr id="8238" name="Text Box 16"/>
                <p:cNvSpPr txBox="1">
                  <a:spLocks noChangeArrowheads="1"/>
                </p:cNvSpPr>
                <p:nvPr/>
              </p:nvSpPr>
              <p:spPr bwMode="auto">
                <a:xfrm>
                  <a:off x="19" y="647"/>
                  <a:ext cx="399" cy="288"/>
                </a:xfrm>
                <a:prstGeom prst="rect">
                  <a:avLst/>
                </a:prstGeom>
                <a:noFill/>
                <a:ln w="9525">
                  <a:noFill/>
                  <a:miter lim="800000"/>
                  <a:headEnd/>
                  <a:tailEnd/>
                </a:ln>
              </p:spPr>
              <p:txBody>
                <a:bodyPr wrap="none" anchor="ctr">
                  <a:spAutoFit/>
                </a:bodyPr>
                <a:lstStyle/>
                <a:p>
                  <a:pPr algn="ctr" eaLnBrk="0" hangingPunct="0"/>
                  <a:r>
                    <a:rPr kumimoji="1" lang="en-US" altLang="zh-CN" sz="2400">
                      <a:solidFill>
                        <a:srgbClr val="FF0000"/>
                      </a:solidFill>
                      <a:latin typeface="Times New Roman" pitchFamily="18" charset="0"/>
                    </a:rPr>
                    <a:t>x,X</a:t>
                  </a:r>
                </a:p>
              </p:txBody>
            </p:sp>
            <p:sp>
              <p:nvSpPr>
                <p:cNvPr id="8239" name="Text Box 17"/>
                <p:cNvSpPr txBox="1">
                  <a:spLocks noChangeArrowheads="1"/>
                </p:cNvSpPr>
                <p:nvPr/>
              </p:nvSpPr>
              <p:spPr bwMode="auto">
                <a:xfrm>
                  <a:off x="112" y="895"/>
                  <a:ext cx="212" cy="288"/>
                </a:xfrm>
                <a:prstGeom prst="rect">
                  <a:avLst/>
                </a:prstGeom>
                <a:noFill/>
                <a:ln w="9525">
                  <a:noFill/>
                  <a:miter lim="800000"/>
                  <a:headEnd/>
                  <a:tailEnd/>
                </a:ln>
              </p:spPr>
              <p:txBody>
                <a:bodyPr wrap="none" anchor="ctr">
                  <a:spAutoFit/>
                </a:bodyPr>
                <a:lstStyle/>
                <a:p>
                  <a:pPr algn="ctr" eaLnBrk="0" hangingPunct="0"/>
                  <a:r>
                    <a:rPr kumimoji="1" lang="en-US" altLang="zh-CN" sz="2400">
                      <a:solidFill>
                        <a:srgbClr val="FF0000"/>
                      </a:solidFill>
                      <a:latin typeface="Times New Roman" pitchFamily="18" charset="0"/>
                    </a:rPr>
                    <a:t>o</a:t>
                  </a:r>
                </a:p>
              </p:txBody>
            </p:sp>
            <p:sp>
              <p:nvSpPr>
                <p:cNvPr id="8240" name="Text Box 18"/>
                <p:cNvSpPr txBox="1">
                  <a:spLocks noChangeArrowheads="1"/>
                </p:cNvSpPr>
                <p:nvPr/>
              </p:nvSpPr>
              <p:spPr bwMode="auto">
                <a:xfrm>
                  <a:off x="112" y="1143"/>
                  <a:ext cx="212" cy="288"/>
                </a:xfrm>
                <a:prstGeom prst="rect">
                  <a:avLst/>
                </a:prstGeom>
                <a:noFill/>
                <a:ln w="9525">
                  <a:noFill/>
                  <a:miter lim="800000"/>
                  <a:headEnd/>
                  <a:tailEnd/>
                </a:ln>
              </p:spPr>
              <p:txBody>
                <a:bodyPr wrap="none" anchor="ctr">
                  <a:spAutoFit/>
                </a:bodyPr>
                <a:lstStyle/>
                <a:p>
                  <a:pPr algn="ctr" eaLnBrk="0" hangingPunct="0"/>
                  <a:r>
                    <a:rPr kumimoji="1" lang="en-US" altLang="zh-CN" sz="2400">
                      <a:solidFill>
                        <a:srgbClr val="FF0000"/>
                      </a:solidFill>
                      <a:latin typeface="Times New Roman" pitchFamily="18" charset="0"/>
                    </a:rPr>
                    <a:t>u</a:t>
                  </a:r>
                </a:p>
              </p:txBody>
            </p:sp>
            <p:sp>
              <p:nvSpPr>
                <p:cNvPr id="8241" name="Text Box 19"/>
                <p:cNvSpPr txBox="1">
                  <a:spLocks noChangeArrowheads="1"/>
                </p:cNvSpPr>
                <p:nvPr/>
              </p:nvSpPr>
              <p:spPr bwMode="auto">
                <a:xfrm>
                  <a:off x="117" y="1391"/>
                  <a:ext cx="201" cy="288"/>
                </a:xfrm>
                <a:prstGeom prst="rect">
                  <a:avLst/>
                </a:prstGeom>
                <a:noFill/>
                <a:ln w="9525">
                  <a:noFill/>
                  <a:miter lim="800000"/>
                  <a:headEnd/>
                  <a:tailEnd/>
                </a:ln>
              </p:spPr>
              <p:txBody>
                <a:bodyPr wrap="none" anchor="ctr">
                  <a:spAutoFit/>
                </a:bodyPr>
                <a:lstStyle/>
                <a:p>
                  <a:pPr algn="ctr" eaLnBrk="0" hangingPunct="0"/>
                  <a:r>
                    <a:rPr kumimoji="1" lang="en-US" altLang="zh-CN" sz="2400">
                      <a:solidFill>
                        <a:srgbClr val="FF0000"/>
                      </a:solidFill>
                      <a:latin typeface="Times New Roman" pitchFamily="18" charset="0"/>
                    </a:rPr>
                    <a:t>c</a:t>
                  </a:r>
                </a:p>
              </p:txBody>
            </p:sp>
            <p:sp>
              <p:nvSpPr>
                <p:cNvPr id="8242" name="Text Box 20"/>
                <p:cNvSpPr txBox="1">
                  <a:spLocks noChangeArrowheads="1"/>
                </p:cNvSpPr>
                <p:nvPr/>
              </p:nvSpPr>
              <p:spPr bwMode="auto">
                <a:xfrm>
                  <a:off x="122" y="1639"/>
                  <a:ext cx="191" cy="288"/>
                </a:xfrm>
                <a:prstGeom prst="rect">
                  <a:avLst/>
                </a:prstGeom>
                <a:noFill/>
                <a:ln w="9525">
                  <a:noFill/>
                  <a:miter lim="800000"/>
                  <a:headEnd/>
                  <a:tailEnd/>
                </a:ln>
              </p:spPr>
              <p:txBody>
                <a:bodyPr wrap="none" anchor="ctr">
                  <a:spAutoFit/>
                </a:bodyPr>
                <a:lstStyle/>
                <a:p>
                  <a:pPr algn="ctr" eaLnBrk="0" hangingPunct="0"/>
                  <a:r>
                    <a:rPr kumimoji="1" lang="en-US" altLang="zh-CN" sz="2400">
                      <a:solidFill>
                        <a:srgbClr val="FF0000"/>
                      </a:solidFill>
                      <a:latin typeface="Times New Roman" pitchFamily="18" charset="0"/>
                    </a:rPr>
                    <a:t>s</a:t>
                  </a:r>
                </a:p>
              </p:txBody>
            </p:sp>
            <p:sp>
              <p:nvSpPr>
                <p:cNvPr id="8243" name="Text Box 21"/>
                <p:cNvSpPr txBox="1">
                  <a:spLocks noChangeArrowheads="1"/>
                </p:cNvSpPr>
                <p:nvPr/>
              </p:nvSpPr>
              <p:spPr bwMode="auto">
                <a:xfrm>
                  <a:off x="36" y="1887"/>
                  <a:ext cx="366" cy="288"/>
                </a:xfrm>
                <a:prstGeom prst="rect">
                  <a:avLst/>
                </a:prstGeom>
                <a:noFill/>
                <a:ln w="9525">
                  <a:noFill/>
                  <a:miter lim="800000"/>
                  <a:headEnd/>
                  <a:tailEnd/>
                </a:ln>
              </p:spPr>
              <p:txBody>
                <a:bodyPr wrap="none" anchor="ctr">
                  <a:spAutoFit/>
                </a:bodyPr>
                <a:lstStyle/>
                <a:p>
                  <a:pPr algn="ctr" eaLnBrk="0" hangingPunct="0"/>
                  <a:r>
                    <a:rPr kumimoji="1" lang="en-US" altLang="zh-CN" sz="2400">
                      <a:solidFill>
                        <a:srgbClr val="FF0000"/>
                      </a:solidFill>
                      <a:latin typeface="Times New Roman" pitchFamily="18" charset="0"/>
                    </a:rPr>
                    <a:t>e,E</a:t>
                  </a:r>
                </a:p>
              </p:txBody>
            </p:sp>
            <p:sp>
              <p:nvSpPr>
                <p:cNvPr id="8244" name="Text Box 22"/>
                <p:cNvSpPr txBox="1">
                  <a:spLocks noChangeArrowheads="1"/>
                </p:cNvSpPr>
                <p:nvPr/>
              </p:nvSpPr>
              <p:spPr bwMode="auto">
                <a:xfrm>
                  <a:off x="128" y="2135"/>
                  <a:ext cx="180" cy="288"/>
                </a:xfrm>
                <a:prstGeom prst="rect">
                  <a:avLst/>
                </a:prstGeom>
                <a:noFill/>
                <a:ln w="9525">
                  <a:noFill/>
                  <a:miter lim="800000"/>
                  <a:headEnd/>
                  <a:tailEnd/>
                </a:ln>
              </p:spPr>
              <p:txBody>
                <a:bodyPr wrap="none" anchor="ctr">
                  <a:spAutoFit/>
                </a:bodyPr>
                <a:lstStyle/>
                <a:p>
                  <a:pPr algn="ctr" eaLnBrk="0" hangingPunct="0"/>
                  <a:r>
                    <a:rPr kumimoji="1" lang="en-US" altLang="zh-CN" sz="2400">
                      <a:solidFill>
                        <a:srgbClr val="FF0000"/>
                      </a:solidFill>
                      <a:latin typeface="Times New Roman" pitchFamily="18" charset="0"/>
                    </a:rPr>
                    <a:t>f</a:t>
                  </a:r>
                </a:p>
              </p:txBody>
            </p:sp>
            <p:sp>
              <p:nvSpPr>
                <p:cNvPr id="8245" name="Text Box 23"/>
                <p:cNvSpPr txBox="1">
                  <a:spLocks noChangeArrowheads="1"/>
                </p:cNvSpPr>
                <p:nvPr/>
              </p:nvSpPr>
              <p:spPr bwMode="auto">
                <a:xfrm>
                  <a:off x="48" y="2339"/>
                  <a:ext cx="402" cy="291"/>
                </a:xfrm>
                <a:prstGeom prst="rect">
                  <a:avLst/>
                </a:prstGeom>
                <a:noFill/>
                <a:ln w="9525">
                  <a:noFill/>
                  <a:miter lim="800000"/>
                  <a:headEnd/>
                  <a:tailEnd/>
                </a:ln>
              </p:spPr>
              <p:txBody>
                <a:bodyPr wrap="none" anchor="ctr">
                  <a:spAutoFit/>
                </a:bodyPr>
                <a:lstStyle/>
                <a:p>
                  <a:pPr algn="ctr" eaLnBrk="0" hangingPunct="0"/>
                  <a:r>
                    <a:rPr kumimoji="1" lang="en-US" altLang="zh-CN" sz="2400">
                      <a:solidFill>
                        <a:srgbClr val="FF0000"/>
                      </a:solidFill>
                      <a:latin typeface="Times New Roman" pitchFamily="18" charset="0"/>
                    </a:rPr>
                    <a:t>g,G</a:t>
                  </a:r>
                </a:p>
              </p:txBody>
            </p:sp>
            <p:sp>
              <p:nvSpPr>
                <p:cNvPr id="8246" name="Text Box 24"/>
                <p:cNvSpPr txBox="1">
                  <a:spLocks noChangeArrowheads="1"/>
                </p:cNvSpPr>
                <p:nvPr/>
              </p:nvSpPr>
              <p:spPr bwMode="auto">
                <a:xfrm>
                  <a:off x="0" y="2634"/>
                  <a:ext cx="436" cy="288"/>
                </a:xfrm>
                <a:prstGeom prst="rect">
                  <a:avLst/>
                </a:prstGeom>
                <a:noFill/>
                <a:ln w="9525">
                  <a:noFill/>
                  <a:miter lim="800000"/>
                  <a:headEnd/>
                  <a:tailEnd/>
                </a:ln>
              </p:spPr>
              <p:txBody>
                <a:bodyPr wrap="none" anchor="ctr">
                  <a:spAutoFit/>
                </a:bodyPr>
                <a:lstStyle/>
                <a:p>
                  <a:pPr algn="ctr" eaLnBrk="0" hangingPunct="0"/>
                  <a:r>
                    <a:rPr kumimoji="1" lang="zh-CN" altLang="zh-CN" sz="2400">
                      <a:solidFill>
                        <a:srgbClr val="FF0000"/>
                      </a:solidFill>
                      <a:latin typeface="Times New Roman" pitchFamily="18" charset="0"/>
                    </a:rPr>
                    <a:t>%%</a:t>
                  </a:r>
                  <a:endParaRPr kumimoji="1" lang="en-US" altLang="zh-CN" sz="2400">
                    <a:solidFill>
                      <a:srgbClr val="FF0000"/>
                    </a:solidFill>
                    <a:latin typeface="Times New Roman" pitchFamily="18" charset="0"/>
                  </a:endParaRPr>
                </a:p>
              </p:txBody>
            </p:sp>
          </p:grpSp>
          <p:grpSp>
            <p:nvGrpSpPr>
              <p:cNvPr id="6" name="Group 72"/>
              <p:cNvGrpSpPr>
                <a:grpSpLocks/>
              </p:cNvGrpSpPr>
              <p:nvPr/>
            </p:nvGrpSpPr>
            <p:grpSpPr bwMode="auto">
              <a:xfrm>
                <a:off x="435" y="35"/>
                <a:ext cx="1556" cy="2844"/>
                <a:chOff x="435" y="35"/>
                <a:chExt cx="1556" cy="2844"/>
              </a:xfrm>
            </p:grpSpPr>
            <p:sp>
              <p:nvSpPr>
                <p:cNvPr id="8224" name="Text Box 2"/>
                <p:cNvSpPr txBox="1">
                  <a:spLocks noChangeArrowheads="1"/>
                </p:cNvSpPr>
                <p:nvPr/>
              </p:nvSpPr>
              <p:spPr bwMode="auto">
                <a:xfrm>
                  <a:off x="553" y="35"/>
                  <a:ext cx="116" cy="442"/>
                </a:xfrm>
                <a:prstGeom prst="rect">
                  <a:avLst/>
                </a:prstGeom>
                <a:noFill/>
                <a:ln w="9525">
                  <a:noFill/>
                  <a:miter lim="800000"/>
                  <a:headEnd/>
                  <a:tailEnd/>
                </a:ln>
              </p:spPr>
              <p:txBody>
                <a:bodyPr wrap="none" anchor="ctr">
                  <a:spAutoFit/>
                </a:bodyPr>
                <a:lstStyle/>
                <a:p>
                  <a:pPr algn="ctr" eaLnBrk="0" hangingPunct="0"/>
                  <a:endParaRPr kumimoji="1" lang="zh-CN" altLang="zh-CN" sz="4000">
                    <a:latin typeface="Times New Roman" pitchFamily="18" charset="0"/>
                  </a:endParaRPr>
                </a:p>
              </p:txBody>
            </p:sp>
            <p:sp>
              <p:nvSpPr>
                <p:cNvPr id="8225" name="Text Box 26"/>
                <p:cNvSpPr txBox="1">
                  <a:spLocks noChangeArrowheads="1"/>
                </p:cNvSpPr>
                <p:nvPr/>
              </p:nvSpPr>
              <p:spPr bwMode="auto">
                <a:xfrm>
                  <a:off x="435" y="644"/>
                  <a:ext cx="1556" cy="250"/>
                </a:xfrm>
                <a:prstGeom prst="rect">
                  <a:avLst/>
                </a:prstGeom>
                <a:noFill/>
                <a:ln w="9525">
                  <a:noFill/>
                  <a:miter lim="800000"/>
                  <a:headEnd/>
                  <a:tailEnd/>
                </a:ln>
              </p:spPr>
              <p:txBody>
                <a:bodyPr wrap="none" anchor="ctr">
                  <a:spAutoFit/>
                </a:bodyPr>
                <a:lstStyle/>
                <a:p>
                  <a:pPr algn="ctr" eaLnBrk="0" hangingPunct="0"/>
                  <a:r>
                    <a:rPr kumimoji="1" lang="zh-CN" altLang="zh-CN" sz="2000">
                      <a:solidFill>
                        <a:schemeClr val="accent2"/>
                      </a:solidFill>
                      <a:latin typeface="Times New Roman" pitchFamily="18" charset="0"/>
                    </a:rPr>
                    <a:t>十六进制无符号整数</a:t>
                  </a:r>
                  <a:endParaRPr kumimoji="1" lang="zh-CN" altLang="en-US" sz="4000">
                    <a:solidFill>
                      <a:schemeClr val="accent2"/>
                    </a:solidFill>
                    <a:latin typeface="Times New Roman" pitchFamily="18" charset="0"/>
                  </a:endParaRPr>
                </a:p>
              </p:txBody>
            </p:sp>
            <p:sp>
              <p:nvSpPr>
                <p:cNvPr id="8226" name="Text Box 28"/>
                <p:cNvSpPr txBox="1">
                  <a:spLocks noChangeArrowheads="1"/>
                </p:cNvSpPr>
                <p:nvPr/>
              </p:nvSpPr>
              <p:spPr bwMode="auto">
                <a:xfrm>
                  <a:off x="435" y="1136"/>
                  <a:ext cx="1556" cy="250"/>
                </a:xfrm>
                <a:prstGeom prst="rect">
                  <a:avLst/>
                </a:prstGeom>
                <a:noFill/>
                <a:ln w="9525">
                  <a:noFill/>
                  <a:miter lim="800000"/>
                  <a:headEnd/>
                  <a:tailEnd/>
                </a:ln>
              </p:spPr>
              <p:txBody>
                <a:bodyPr wrap="none" anchor="ctr">
                  <a:spAutoFit/>
                </a:bodyPr>
                <a:lstStyle/>
                <a:p>
                  <a:pPr algn="ctr" eaLnBrk="0" hangingPunct="0"/>
                  <a:r>
                    <a:rPr kumimoji="1" lang="zh-CN" altLang="zh-CN" sz="2000">
                      <a:solidFill>
                        <a:schemeClr val="accent2"/>
                      </a:solidFill>
                      <a:latin typeface="Times New Roman" pitchFamily="18" charset="0"/>
                    </a:rPr>
                    <a:t>不带符号十进制整数</a:t>
                  </a:r>
                  <a:endParaRPr kumimoji="1" lang="zh-CN" altLang="en-US" sz="4000">
                    <a:solidFill>
                      <a:schemeClr val="accent2"/>
                    </a:solidFill>
                    <a:latin typeface="Times New Roman" pitchFamily="18" charset="0"/>
                  </a:endParaRPr>
                </a:p>
              </p:txBody>
            </p:sp>
            <p:grpSp>
              <p:nvGrpSpPr>
                <p:cNvPr id="7" name="Group 69"/>
                <p:cNvGrpSpPr>
                  <a:grpSpLocks/>
                </p:cNvGrpSpPr>
                <p:nvPr/>
              </p:nvGrpSpPr>
              <p:grpSpPr bwMode="auto">
                <a:xfrm>
                  <a:off x="435" y="392"/>
                  <a:ext cx="1396" cy="2487"/>
                  <a:chOff x="435" y="392"/>
                  <a:chExt cx="1396" cy="2487"/>
                </a:xfrm>
              </p:grpSpPr>
              <p:sp>
                <p:nvSpPr>
                  <p:cNvPr id="8228" name="Text Box 25"/>
                  <p:cNvSpPr txBox="1">
                    <a:spLocks noChangeArrowheads="1"/>
                  </p:cNvSpPr>
                  <p:nvPr/>
                </p:nvSpPr>
                <p:spPr bwMode="auto">
                  <a:xfrm>
                    <a:off x="435" y="392"/>
                    <a:ext cx="916" cy="250"/>
                  </a:xfrm>
                  <a:prstGeom prst="rect">
                    <a:avLst/>
                  </a:prstGeom>
                  <a:noFill/>
                  <a:ln w="9525">
                    <a:noFill/>
                    <a:miter lim="800000"/>
                    <a:headEnd/>
                    <a:tailEnd/>
                  </a:ln>
                </p:spPr>
                <p:txBody>
                  <a:bodyPr wrap="none" anchor="ctr">
                    <a:spAutoFit/>
                  </a:bodyPr>
                  <a:lstStyle/>
                  <a:p>
                    <a:pPr algn="ctr" eaLnBrk="0" hangingPunct="0"/>
                    <a:r>
                      <a:rPr kumimoji="1" lang="zh-CN" altLang="zh-CN" sz="2000">
                        <a:solidFill>
                          <a:schemeClr val="accent2"/>
                        </a:solidFill>
                        <a:latin typeface="Times New Roman" pitchFamily="18" charset="0"/>
                      </a:rPr>
                      <a:t>十进制整数</a:t>
                    </a:r>
                    <a:endParaRPr kumimoji="1" lang="zh-CN" altLang="en-US" sz="4000">
                      <a:solidFill>
                        <a:schemeClr val="accent2"/>
                      </a:solidFill>
                      <a:latin typeface="Times New Roman" pitchFamily="18" charset="0"/>
                    </a:endParaRPr>
                  </a:p>
                </p:txBody>
              </p:sp>
              <p:sp>
                <p:nvSpPr>
                  <p:cNvPr id="8229" name="Text Box 27"/>
                  <p:cNvSpPr txBox="1">
                    <a:spLocks noChangeArrowheads="1"/>
                  </p:cNvSpPr>
                  <p:nvPr/>
                </p:nvSpPr>
                <p:spPr bwMode="auto">
                  <a:xfrm>
                    <a:off x="435" y="1880"/>
                    <a:ext cx="1396" cy="250"/>
                  </a:xfrm>
                  <a:prstGeom prst="rect">
                    <a:avLst/>
                  </a:prstGeom>
                  <a:noFill/>
                  <a:ln w="9525">
                    <a:noFill/>
                    <a:miter lim="800000"/>
                    <a:headEnd/>
                    <a:tailEnd/>
                  </a:ln>
                </p:spPr>
                <p:txBody>
                  <a:bodyPr wrap="none" anchor="ctr">
                    <a:spAutoFit/>
                  </a:bodyPr>
                  <a:lstStyle/>
                  <a:p>
                    <a:pPr algn="ctr" eaLnBrk="0" hangingPunct="0"/>
                    <a:r>
                      <a:rPr kumimoji="1" lang="zh-CN" altLang="zh-CN" sz="2000">
                        <a:solidFill>
                          <a:schemeClr val="accent2"/>
                        </a:solidFill>
                        <a:latin typeface="Times New Roman" pitchFamily="18" charset="0"/>
                      </a:rPr>
                      <a:t>指数形式浮点小数</a:t>
                    </a:r>
                    <a:endParaRPr kumimoji="1" lang="zh-CN" altLang="en-US" sz="4000">
                      <a:solidFill>
                        <a:schemeClr val="accent2"/>
                      </a:solidFill>
                      <a:latin typeface="Times New Roman" pitchFamily="18" charset="0"/>
                    </a:endParaRPr>
                  </a:p>
                </p:txBody>
              </p:sp>
              <p:sp>
                <p:nvSpPr>
                  <p:cNvPr id="8230" name="Text Box 29"/>
                  <p:cNvSpPr txBox="1">
                    <a:spLocks noChangeArrowheads="1"/>
                  </p:cNvSpPr>
                  <p:nvPr/>
                </p:nvSpPr>
                <p:spPr bwMode="auto">
                  <a:xfrm>
                    <a:off x="435" y="1382"/>
                    <a:ext cx="756" cy="250"/>
                  </a:xfrm>
                  <a:prstGeom prst="rect">
                    <a:avLst/>
                  </a:prstGeom>
                  <a:noFill/>
                  <a:ln w="9525">
                    <a:noFill/>
                    <a:miter lim="800000"/>
                    <a:headEnd/>
                    <a:tailEnd/>
                  </a:ln>
                </p:spPr>
                <p:txBody>
                  <a:bodyPr wrap="none" anchor="ctr">
                    <a:spAutoFit/>
                  </a:bodyPr>
                  <a:lstStyle/>
                  <a:p>
                    <a:pPr algn="ctr" eaLnBrk="0" hangingPunct="0"/>
                    <a:r>
                      <a:rPr kumimoji="1" lang="zh-CN" altLang="zh-CN" sz="2000">
                        <a:solidFill>
                          <a:schemeClr val="accent2"/>
                        </a:solidFill>
                        <a:latin typeface="Times New Roman" pitchFamily="18" charset="0"/>
                      </a:rPr>
                      <a:t>单一字符</a:t>
                    </a:r>
                    <a:endParaRPr kumimoji="1" lang="zh-CN" altLang="en-US" sz="4000">
                      <a:solidFill>
                        <a:schemeClr val="accent2"/>
                      </a:solidFill>
                      <a:latin typeface="Times New Roman" pitchFamily="18" charset="0"/>
                    </a:endParaRPr>
                  </a:p>
                </p:txBody>
              </p:sp>
              <p:sp>
                <p:nvSpPr>
                  <p:cNvPr id="8231" name="Text Box 30"/>
                  <p:cNvSpPr txBox="1">
                    <a:spLocks noChangeArrowheads="1"/>
                  </p:cNvSpPr>
                  <p:nvPr/>
                </p:nvSpPr>
                <p:spPr bwMode="auto">
                  <a:xfrm>
                    <a:off x="435" y="1632"/>
                    <a:ext cx="596" cy="250"/>
                  </a:xfrm>
                  <a:prstGeom prst="rect">
                    <a:avLst/>
                  </a:prstGeom>
                  <a:noFill/>
                  <a:ln w="9525">
                    <a:noFill/>
                    <a:miter lim="800000"/>
                    <a:headEnd/>
                    <a:tailEnd/>
                  </a:ln>
                </p:spPr>
                <p:txBody>
                  <a:bodyPr wrap="none" anchor="ctr">
                    <a:spAutoFit/>
                  </a:bodyPr>
                  <a:lstStyle/>
                  <a:p>
                    <a:pPr algn="ctr" eaLnBrk="0" hangingPunct="0"/>
                    <a:r>
                      <a:rPr kumimoji="1" lang="zh-CN" altLang="zh-CN" sz="2000">
                        <a:solidFill>
                          <a:schemeClr val="accent2"/>
                        </a:solidFill>
                        <a:latin typeface="Times New Roman" pitchFamily="18" charset="0"/>
                      </a:rPr>
                      <a:t>字符串</a:t>
                    </a:r>
                    <a:endParaRPr kumimoji="1" lang="zh-CN" altLang="en-US" sz="4000">
                      <a:solidFill>
                        <a:schemeClr val="accent2"/>
                      </a:solidFill>
                      <a:latin typeface="Times New Roman" pitchFamily="18" charset="0"/>
                    </a:endParaRPr>
                  </a:p>
                </p:txBody>
              </p:sp>
              <p:sp>
                <p:nvSpPr>
                  <p:cNvPr id="8232" name="Text Box 31"/>
                  <p:cNvSpPr txBox="1">
                    <a:spLocks noChangeArrowheads="1"/>
                  </p:cNvSpPr>
                  <p:nvPr/>
                </p:nvSpPr>
                <p:spPr bwMode="auto">
                  <a:xfrm>
                    <a:off x="435" y="886"/>
                    <a:ext cx="1396" cy="250"/>
                  </a:xfrm>
                  <a:prstGeom prst="rect">
                    <a:avLst/>
                  </a:prstGeom>
                  <a:noFill/>
                  <a:ln w="9525">
                    <a:noFill/>
                    <a:miter lim="800000"/>
                    <a:headEnd/>
                    <a:tailEnd/>
                  </a:ln>
                </p:spPr>
                <p:txBody>
                  <a:bodyPr wrap="none" anchor="ctr">
                    <a:spAutoFit/>
                  </a:bodyPr>
                  <a:lstStyle/>
                  <a:p>
                    <a:pPr algn="ctr" eaLnBrk="0" hangingPunct="0"/>
                    <a:r>
                      <a:rPr kumimoji="1" lang="zh-CN" altLang="zh-CN" sz="2000">
                        <a:solidFill>
                          <a:schemeClr val="accent2"/>
                        </a:solidFill>
                        <a:latin typeface="Times New Roman" pitchFamily="18" charset="0"/>
                      </a:rPr>
                      <a:t>八进制无符号整数</a:t>
                    </a:r>
                    <a:endParaRPr kumimoji="1" lang="zh-CN" altLang="en-US" sz="4000">
                      <a:solidFill>
                        <a:schemeClr val="accent2"/>
                      </a:solidFill>
                      <a:latin typeface="Times New Roman" pitchFamily="18" charset="0"/>
                    </a:endParaRPr>
                  </a:p>
                </p:txBody>
              </p:sp>
              <p:sp>
                <p:nvSpPr>
                  <p:cNvPr id="8233" name="Text Box 32"/>
                  <p:cNvSpPr txBox="1">
                    <a:spLocks noChangeArrowheads="1"/>
                  </p:cNvSpPr>
                  <p:nvPr/>
                </p:nvSpPr>
                <p:spPr bwMode="auto">
                  <a:xfrm>
                    <a:off x="435" y="2132"/>
                    <a:ext cx="1396" cy="250"/>
                  </a:xfrm>
                  <a:prstGeom prst="rect">
                    <a:avLst/>
                  </a:prstGeom>
                  <a:noFill/>
                  <a:ln w="9525">
                    <a:noFill/>
                    <a:miter lim="800000"/>
                    <a:headEnd/>
                    <a:tailEnd/>
                  </a:ln>
                </p:spPr>
                <p:txBody>
                  <a:bodyPr wrap="none" anchor="ctr">
                    <a:spAutoFit/>
                  </a:bodyPr>
                  <a:lstStyle/>
                  <a:p>
                    <a:pPr algn="ctr" eaLnBrk="0" hangingPunct="0"/>
                    <a:r>
                      <a:rPr kumimoji="1" lang="zh-CN" altLang="zh-CN" sz="2000">
                        <a:solidFill>
                          <a:schemeClr val="accent2"/>
                        </a:solidFill>
                        <a:latin typeface="Times New Roman" pitchFamily="18" charset="0"/>
                      </a:rPr>
                      <a:t>小数形式浮点小数</a:t>
                    </a:r>
                    <a:endParaRPr kumimoji="1" lang="zh-CN" altLang="en-US" sz="4000">
                      <a:solidFill>
                        <a:schemeClr val="accent2"/>
                      </a:solidFill>
                      <a:latin typeface="Times New Roman" pitchFamily="18" charset="0"/>
                    </a:endParaRPr>
                  </a:p>
                </p:txBody>
              </p:sp>
              <p:sp>
                <p:nvSpPr>
                  <p:cNvPr id="8234" name="Text Box 33"/>
                  <p:cNvSpPr txBox="1">
                    <a:spLocks noChangeArrowheads="1"/>
                  </p:cNvSpPr>
                  <p:nvPr/>
                </p:nvSpPr>
                <p:spPr bwMode="auto">
                  <a:xfrm>
                    <a:off x="435" y="2379"/>
                    <a:ext cx="1200" cy="250"/>
                  </a:xfrm>
                  <a:prstGeom prst="rect">
                    <a:avLst/>
                  </a:prstGeom>
                  <a:noFill/>
                  <a:ln w="9525">
                    <a:noFill/>
                    <a:miter lim="800000"/>
                    <a:headEnd/>
                    <a:tailEnd/>
                  </a:ln>
                </p:spPr>
                <p:txBody>
                  <a:bodyPr wrap="none" anchor="ctr">
                    <a:spAutoFit/>
                  </a:bodyPr>
                  <a:lstStyle/>
                  <a:p>
                    <a:pPr algn="ctr" eaLnBrk="0" hangingPunct="0"/>
                    <a:r>
                      <a:rPr kumimoji="1" lang="en-US" altLang="zh-CN" sz="2000">
                        <a:solidFill>
                          <a:schemeClr val="accent2"/>
                        </a:solidFill>
                        <a:latin typeface="Times New Roman" pitchFamily="18" charset="0"/>
                      </a:rPr>
                      <a:t>e</a:t>
                    </a:r>
                    <a:r>
                      <a:rPr kumimoji="1" lang="zh-CN" altLang="zh-CN" sz="2000">
                        <a:solidFill>
                          <a:schemeClr val="accent2"/>
                        </a:solidFill>
                        <a:latin typeface="Times New Roman" pitchFamily="18" charset="0"/>
                      </a:rPr>
                      <a:t>和</a:t>
                    </a:r>
                    <a:r>
                      <a:rPr kumimoji="1" lang="en-US" altLang="zh-CN" sz="2000">
                        <a:solidFill>
                          <a:schemeClr val="accent2"/>
                        </a:solidFill>
                        <a:latin typeface="Times New Roman" pitchFamily="18" charset="0"/>
                      </a:rPr>
                      <a:t>f</a:t>
                    </a:r>
                    <a:r>
                      <a:rPr kumimoji="1" lang="zh-CN" altLang="zh-CN" sz="2000">
                        <a:solidFill>
                          <a:schemeClr val="accent2"/>
                        </a:solidFill>
                        <a:latin typeface="Times New Roman" pitchFamily="18" charset="0"/>
                      </a:rPr>
                      <a:t>中较短一种</a:t>
                    </a:r>
                    <a:endParaRPr kumimoji="1" lang="zh-CN" altLang="en-US" sz="4000">
                      <a:solidFill>
                        <a:schemeClr val="accent2"/>
                      </a:solidFill>
                      <a:latin typeface="Times New Roman" pitchFamily="18" charset="0"/>
                    </a:endParaRPr>
                  </a:p>
                </p:txBody>
              </p:sp>
              <p:sp>
                <p:nvSpPr>
                  <p:cNvPr id="8235" name="Text Box 34"/>
                  <p:cNvSpPr txBox="1">
                    <a:spLocks noChangeArrowheads="1"/>
                  </p:cNvSpPr>
                  <p:nvPr/>
                </p:nvSpPr>
                <p:spPr bwMode="auto">
                  <a:xfrm>
                    <a:off x="435" y="2629"/>
                    <a:ext cx="916" cy="250"/>
                  </a:xfrm>
                  <a:prstGeom prst="rect">
                    <a:avLst/>
                  </a:prstGeom>
                  <a:noFill/>
                  <a:ln w="9525">
                    <a:noFill/>
                    <a:miter lim="800000"/>
                    <a:headEnd/>
                    <a:tailEnd/>
                  </a:ln>
                </p:spPr>
                <p:txBody>
                  <a:bodyPr wrap="none" anchor="ctr">
                    <a:spAutoFit/>
                  </a:bodyPr>
                  <a:lstStyle/>
                  <a:p>
                    <a:pPr algn="ctr" eaLnBrk="0" hangingPunct="0"/>
                    <a:r>
                      <a:rPr kumimoji="1" lang="zh-CN" altLang="zh-CN" sz="2000">
                        <a:solidFill>
                          <a:schemeClr val="accent2"/>
                        </a:solidFill>
                        <a:latin typeface="Times New Roman" pitchFamily="18" charset="0"/>
                      </a:rPr>
                      <a:t>百分号本身</a:t>
                    </a:r>
                    <a:endParaRPr kumimoji="1" lang="zh-CN" altLang="en-US" sz="4000">
                      <a:solidFill>
                        <a:schemeClr val="accent2"/>
                      </a:solidFill>
                      <a:latin typeface="Times New Roman" pitchFamily="18" charset="0"/>
                    </a:endParaRPr>
                  </a:p>
                </p:txBody>
              </p:sp>
            </p:grpSp>
          </p:grpSp>
          <p:sp>
            <p:nvSpPr>
              <p:cNvPr id="8222" name="Line 75"/>
              <p:cNvSpPr>
                <a:spLocks noChangeShapeType="1"/>
              </p:cNvSpPr>
              <p:nvPr/>
            </p:nvSpPr>
            <p:spPr bwMode="auto">
              <a:xfrm>
                <a:off x="4272" y="419"/>
                <a:ext cx="0" cy="2580"/>
              </a:xfrm>
              <a:prstGeom prst="line">
                <a:avLst/>
              </a:prstGeom>
              <a:noFill/>
              <a:ln w="9525">
                <a:solidFill>
                  <a:srgbClr val="009900"/>
                </a:solidFill>
                <a:round/>
                <a:headEnd/>
                <a:tailEnd/>
              </a:ln>
            </p:spPr>
            <p:txBody>
              <a:bodyPr wrap="none" lIns="90000" tIns="46800" rIns="90000" bIns="46800" anchor="ctr">
                <a:spAutoFit/>
              </a:bodyPr>
              <a:lstStyle/>
              <a:p>
                <a:endParaRPr lang="zh-CN" altLang="en-US"/>
              </a:p>
            </p:txBody>
          </p:sp>
          <p:sp>
            <p:nvSpPr>
              <p:cNvPr id="8223" name="Line 76"/>
              <p:cNvSpPr>
                <a:spLocks noChangeShapeType="1"/>
              </p:cNvSpPr>
              <p:nvPr/>
            </p:nvSpPr>
            <p:spPr bwMode="auto">
              <a:xfrm>
                <a:off x="1932" y="384"/>
                <a:ext cx="0" cy="2580"/>
              </a:xfrm>
              <a:prstGeom prst="line">
                <a:avLst/>
              </a:prstGeom>
              <a:noFill/>
              <a:ln w="9525">
                <a:solidFill>
                  <a:srgbClr val="009900"/>
                </a:solidFill>
                <a:round/>
                <a:headEnd/>
                <a:tailEnd/>
              </a:ln>
            </p:spPr>
            <p:txBody>
              <a:bodyPr wrap="none" lIns="90000" tIns="46800" rIns="90000" bIns="46800" anchor="ctr">
                <a:spAutoFit/>
              </a:bodyPr>
              <a:lstStyle/>
              <a:p>
                <a:endParaRPr lang="zh-CN" altLang="en-US"/>
              </a:p>
            </p:txBody>
          </p:sp>
        </p:grpSp>
        <p:sp>
          <p:nvSpPr>
            <p:cNvPr id="8218" name="Line 74"/>
            <p:cNvSpPr>
              <a:spLocks noChangeShapeType="1"/>
            </p:cNvSpPr>
            <p:nvPr/>
          </p:nvSpPr>
          <p:spPr bwMode="auto">
            <a:xfrm>
              <a:off x="432" y="384"/>
              <a:ext cx="0" cy="2580"/>
            </a:xfrm>
            <a:prstGeom prst="line">
              <a:avLst/>
            </a:prstGeom>
            <a:noFill/>
            <a:ln w="9525">
              <a:solidFill>
                <a:srgbClr val="009900"/>
              </a:solidFill>
              <a:round/>
              <a:headEnd/>
              <a:tailEnd/>
            </a:ln>
          </p:spPr>
          <p:txBody>
            <a:bodyPr wrap="none" lIns="90000" tIns="46800" rIns="90000" bIns="46800" anchor="ctr">
              <a:spAutoFit/>
            </a:bodyPr>
            <a:lstStyle/>
            <a:p>
              <a:endParaRPr lang="zh-CN" altLang="en-US"/>
            </a:p>
          </p:txBody>
        </p:sp>
      </p:grpSp>
      <p:sp>
        <p:nvSpPr>
          <p:cNvPr id="92" name="Text Box 36"/>
          <p:cNvSpPr txBox="1">
            <a:spLocks noChangeArrowheads="1"/>
          </p:cNvSpPr>
          <p:nvPr/>
        </p:nvSpPr>
        <p:spPr bwMode="auto">
          <a:xfrm>
            <a:off x="3200400" y="2286000"/>
            <a:ext cx="2887663" cy="396875"/>
          </a:xfrm>
          <a:prstGeom prst="rect">
            <a:avLst/>
          </a:prstGeom>
          <a:noFill/>
          <a:ln w="9525">
            <a:noFill/>
            <a:miter lim="800000"/>
            <a:headEnd/>
            <a:tailEnd/>
          </a:ln>
        </p:spPr>
        <p:txBody>
          <a:bodyPr wrap="none" anchor="ctr">
            <a:spAutoFit/>
          </a:bodyPr>
          <a:lstStyle/>
          <a:p>
            <a:pPr algn="ctr" eaLnBrk="0" hangingPunct="0"/>
            <a:r>
              <a:rPr kumimoji="1" lang="en-US" altLang="zh-CN" sz="2000">
                <a:solidFill>
                  <a:srgbClr val="CC6600"/>
                </a:solidFill>
                <a:latin typeface="Times New Roman" pitchFamily="18" charset="0"/>
              </a:rPr>
              <a:t>int a=567;printf ("%d",a);</a:t>
            </a:r>
            <a:endParaRPr kumimoji="1" lang="en-US" altLang="zh-CN" sz="4000">
              <a:solidFill>
                <a:srgbClr val="CC6600"/>
              </a:solidFill>
              <a:latin typeface="Times New Roman" pitchFamily="18" charset="0"/>
            </a:endParaRPr>
          </a:p>
        </p:txBody>
      </p:sp>
      <p:sp>
        <p:nvSpPr>
          <p:cNvPr id="93" name="Text Box 37"/>
          <p:cNvSpPr txBox="1">
            <a:spLocks noChangeArrowheads="1"/>
          </p:cNvSpPr>
          <p:nvPr/>
        </p:nvSpPr>
        <p:spPr bwMode="auto">
          <a:xfrm>
            <a:off x="3187700" y="2682875"/>
            <a:ext cx="2760663" cy="396875"/>
          </a:xfrm>
          <a:prstGeom prst="rect">
            <a:avLst/>
          </a:prstGeom>
          <a:noFill/>
          <a:ln w="9525">
            <a:noFill/>
            <a:miter lim="800000"/>
            <a:headEnd/>
            <a:tailEnd/>
          </a:ln>
        </p:spPr>
        <p:txBody>
          <a:bodyPr wrap="none" anchor="ctr">
            <a:spAutoFit/>
          </a:bodyPr>
          <a:lstStyle/>
          <a:p>
            <a:pPr algn="ctr" eaLnBrk="0" hangingPunct="0"/>
            <a:r>
              <a:rPr kumimoji="1" lang="en-US" altLang="zh-CN" sz="2000">
                <a:solidFill>
                  <a:srgbClr val="CC6600"/>
                </a:solidFill>
                <a:latin typeface="Times New Roman" pitchFamily="18" charset="0"/>
              </a:rPr>
              <a:t>int a=255;printf("%x",a);</a:t>
            </a:r>
            <a:endParaRPr kumimoji="1" lang="en-US" altLang="zh-CN" sz="4000">
              <a:solidFill>
                <a:srgbClr val="CC6600"/>
              </a:solidFill>
              <a:latin typeface="Times New Roman" pitchFamily="18" charset="0"/>
            </a:endParaRPr>
          </a:p>
        </p:txBody>
      </p:sp>
      <p:sp>
        <p:nvSpPr>
          <p:cNvPr id="94" name="Text Box 38"/>
          <p:cNvSpPr txBox="1">
            <a:spLocks noChangeArrowheads="1"/>
          </p:cNvSpPr>
          <p:nvPr/>
        </p:nvSpPr>
        <p:spPr bwMode="auto">
          <a:xfrm>
            <a:off x="3200400" y="3048000"/>
            <a:ext cx="2633663" cy="396875"/>
          </a:xfrm>
          <a:prstGeom prst="rect">
            <a:avLst/>
          </a:prstGeom>
          <a:noFill/>
          <a:ln w="9525">
            <a:noFill/>
            <a:miter lim="800000"/>
            <a:headEnd/>
            <a:tailEnd/>
          </a:ln>
        </p:spPr>
        <p:txBody>
          <a:bodyPr wrap="none" anchor="ctr">
            <a:spAutoFit/>
          </a:bodyPr>
          <a:lstStyle/>
          <a:p>
            <a:pPr algn="ctr" eaLnBrk="0" hangingPunct="0"/>
            <a:r>
              <a:rPr kumimoji="1" lang="en-US" altLang="zh-CN" sz="2000">
                <a:solidFill>
                  <a:srgbClr val="CC6600"/>
                </a:solidFill>
                <a:latin typeface="Times New Roman" pitchFamily="18" charset="0"/>
              </a:rPr>
              <a:t>int a=65;printf("%o",a);</a:t>
            </a:r>
            <a:endParaRPr kumimoji="1" lang="en-US" altLang="zh-CN" sz="4000">
              <a:solidFill>
                <a:srgbClr val="CC6600"/>
              </a:solidFill>
              <a:latin typeface="Times New Roman" pitchFamily="18" charset="0"/>
            </a:endParaRPr>
          </a:p>
        </p:txBody>
      </p:sp>
      <p:sp>
        <p:nvSpPr>
          <p:cNvPr id="95" name="Text Box 39"/>
          <p:cNvSpPr txBox="1">
            <a:spLocks noChangeArrowheads="1"/>
          </p:cNvSpPr>
          <p:nvPr/>
        </p:nvSpPr>
        <p:spPr bwMode="auto">
          <a:xfrm>
            <a:off x="3187700" y="3476625"/>
            <a:ext cx="2760663" cy="396875"/>
          </a:xfrm>
          <a:prstGeom prst="rect">
            <a:avLst/>
          </a:prstGeom>
          <a:noFill/>
          <a:ln w="9525">
            <a:noFill/>
            <a:miter lim="800000"/>
            <a:headEnd/>
            <a:tailEnd/>
          </a:ln>
        </p:spPr>
        <p:txBody>
          <a:bodyPr wrap="none" anchor="ctr">
            <a:spAutoFit/>
          </a:bodyPr>
          <a:lstStyle/>
          <a:p>
            <a:pPr algn="ctr" eaLnBrk="0" hangingPunct="0"/>
            <a:r>
              <a:rPr kumimoji="1" lang="en-US" altLang="zh-CN" sz="2000">
                <a:solidFill>
                  <a:srgbClr val="CC6600"/>
                </a:solidFill>
                <a:latin typeface="Times New Roman" pitchFamily="18" charset="0"/>
              </a:rPr>
              <a:t>int a=567;printf("%u",a);</a:t>
            </a:r>
            <a:endParaRPr kumimoji="1" lang="en-US" altLang="zh-CN" sz="4000">
              <a:solidFill>
                <a:srgbClr val="CC6600"/>
              </a:solidFill>
              <a:latin typeface="Times New Roman" pitchFamily="18" charset="0"/>
            </a:endParaRPr>
          </a:p>
        </p:txBody>
      </p:sp>
      <p:sp>
        <p:nvSpPr>
          <p:cNvPr id="96" name="Text Box 40"/>
          <p:cNvSpPr txBox="1">
            <a:spLocks noChangeArrowheads="1"/>
          </p:cNvSpPr>
          <p:nvPr/>
        </p:nvSpPr>
        <p:spPr bwMode="auto">
          <a:xfrm>
            <a:off x="3176588" y="3873500"/>
            <a:ext cx="2789237" cy="396875"/>
          </a:xfrm>
          <a:prstGeom prst="rect">
            <a:avLst/>
          </a:prstGeom>
          <a:noFill/>
          <a:ln w="9525">
            <a:noFill/>
            <a:miter lim="800000"/>
            <a:headEnd/>
            <a:tailEnd/>
          </a:ln>
        </p:spPr>
        <p:txBody>
          <a:bodyPr wrap="none" anchor="ctr">
            <a:spAutoFit/>
          </a:bodyPr>
          <a:lstStyle/>
          <a:p>
            <a:pPr algn="ctr" eaLnBrk="0" hangingPunct="0"/>
            <a:r>
              <a:rPr kumimoji="1" lang="en-US" altLang="zh-CN" sz="2000">
                <a:solidFill>
                  <a:srgbClr val="CC6600"/>
                </a:solidFill>
                <a:latin typeface="Times New Roman" pitchFamily="18" charset="0"/>
              </a:rPr>
              <a:t>char a=65;printf("%c",a);</a:t>
            </a:r>
            <a:endParaRPr kumimoji="1" lang="en-US" altLang="zh-CN" sz="4000">
              <a:solidFill>
                <a:srgbClr val="CC6600"/>
              </a:solidFill>
              <a:latin typeface="Times New Roman" pitchFamily="18" charset="0"/>
            </a:endParaRPr>
          </a:p>
        </p:txBody>
      </p:sp>
      <p:sp>
        <p:nvSpPr>
          <p:cNvPr id="97" name="Text Box 41"/>
          <p:cNvSpPr txBox="1">
            <a:spLocks noChangeArrowheads="1"/>
          </p:cNvSpPr>
          <p:nvPr/>
        </p:nvSpPr>
        <p:spPr bwMode="auto">
          <a:xfrm>
            <a:off x="3124200" y="4267200"/>
            <a:ext cx="2314575" cy="400050"/>
          </a:xfrm>
          <a:prstGeom prst="rect">
            <a:avLst/>
          </a:prstGeom>
          <a:noFill/>
          <a:ln w="9525">
            <a:noFill/>
            <a:miter lim="800000"/>
            <a:headEnd/>
            <a:tailEnd/>
          </a:ln>
        </p:spPr>
        <p:txBody>
          <a:bodyPr wrap="none" anchor="ctr">
            <a:spAutoFit/>
          </a:bodyPr>
          <a:lstStyle/>
          <a:p>
            <a:pPr algn="ctr" eaLnBrk="0" hangingPunct="0"/>
            <a:r>
              <a:rPr kumimoji="1" lang="en-US" altLang="zh-CN" sz="2000">
                <a:solidFill>
                  <a:srgbClr val="CC6600"/>
                </a:solidFill>
                <a:latin typeface="Times New Roman" pitchFamily="18" charset="0"/>
              </a:rPr>
              <a:t>printf("%s","ABC");</a:t>
            </a:r>
            <a:endParaRPr kumimoji="1" lang="en-US" altLang="zh-CN" sz="4000">
              <a:solidFill>
                <a:srgbClr val="CC6600"/>
              </a:solidFill>
              <a:latin typeface="Times New Roman" pitchFamily="18" charset="0"/>
            </a:endParaRPr>
          </a:p>
        </p:txBody>
      </p:sp>
      <p:sp>
        <p:nvSpPr>
          <p:cNvPr id="98" name="Text Box 42"/>
          <p:cNvSpPr txBox="1">
            <a:spLocks noChangeArrowheads="1"/>
          </p:cNvSpPr>
          <p:nvPr/>
        </p:nvSpPr>
        <p:spPr bwMode="auto">
          <a:xfrm>
            <a:off x="3187700" y="4665663"/>
            <a:ext cx="3387725" cy="396875"/>
          </a:xfrm>
          <a:prstGeom prst="rect">
            <a:avLst/>
          </a:prstGeom>
          <a:noFill/>
          <a:ln w="9525">
            <a:noFill/>
            <a:miter lim="800000"/>
            <a:headEnd/>
            <a:tailEnd/>
          </a:ln>
        </p:spPr>
        <p:txBody>
          <a:bodyPr wrap="none" anchor="ctr">
            <a:spAutoFit/>
          </a:bodyPr>
          <a:lstStyle/>
          <a:p>
            <a:pPr algn="ctr" eaLnBrk="0" hangingPunct="0"/>
            <a:r>
              <a:rPr kumimoji="1" lang="en-US" altLang="zh-CN" sz="2000">
                <a:solidFill>
                  <a:srgbClr val="CC6600"/>
                </a:solidFill>
                <a:latin typeface="Times New Roman" pitchFamily="18" charset="0"/>
              </a:rPr>
              <a:t>float a=567.789;printf("%e",a);</a:t>
            </a:r>
            <a:endParaRPr kumimoji="1" lang="en-US" altLang="zh-CN" sz="4000">
              <a:solidFill>
                <a:srgbClr val="CC6600"/>
              </a:solidFill>
              <a:latin typeface="Times New Roman" pitchFamily="18" charset="0"/>
            </a:endParaRPr>
          </a:p>
        </p:txBody>
      </p:sp>
      <p:sp>
        <p:nvSpPr>
          <p:cNvPr id="99" name="Text Box 43"/>
          <p:cNvSpPr txBox="1">
            <a:spLocks noChangeArrowheads="1"/>
          </p:cNvSpPr>
          <p:nvPr/>
        </p:nvSpPr>
        <p:spPr bwMode="auto">
          <a:xfrm>
            <a:off x="3201988" y="5065713"/>
            <a:ext cx="3359150" cy="396875"/>
          </a:xfrm>
          <a:prstGeom prst="rect">
            <a:avLst/>
          </a:prstGeom>
          <a:noFill/>
          <a:ln w="9525">
            <a:noFill/>
            <a:miter lim="800000"/>
            <a:headEnd/>
            <a:tailEnd/>
          </a:ln>
        </p:spPr>
        <p:txBody>
          <a:bodyPr wrap="none" anchor="ctr">
            <a:spAutoFit/>
          </a:bodyPr>
          <a:lstStyle/>
          <a:p>
            <a:pPr algn="ctr" eaLnBrk="0" hangingPunct="0"/>
            <a:r>
              <a:rPr kumimoji="1" lang="en-US" altLang="zh-CN" sz="2000">
                <a:solidFill>
                  <a:srgbClr val="CC6600"/>
                </a:solidFill>
                <a:latin typeface="Times New Roman" pitchFamily="18" charset="0"/>
              </a:rPr>
              <a:t>float a=567.789;printf("%f",a);</a:t>
            </a:r>
            <a:endParaRPr kumimoji="1" lang="en-US" altLang="zh-CN" sz="4000">
              <a:solidFill>
                <a:srgbClr val="CC6600"/>
              </a:solidFill>
              <a:latin typeface="Times New Roman" pitchFamily="18" charset="0"/>
            </a:endParaRPr>
          </a:p>
        </p:txBody>
      </p:sp>
      <p:sp>
        <p:nvSpPr>
          <p:cNvPr id="100" name="Text Box 44"/>
          <p:cNvSpPr txBox="1">
            <a:spLocks noChangeArrowheads="1"/>
          </p:cNvSpPr>
          <p:nvPr/>
        </p:nvSpPr>
        <p:spPr bwMode="auto">
          <a:xfrm>
            <a:off x="3195638" y="5457825"/>
            <a:ext cx="3402012" cy="396875"/>
          </a:xfrm>
          <a:prstGeom prst="rect">
            <a:avLst/>
          </a:prstGeom>
          <a:noFill/>
          <a:ln w="9525">
            <a:noFill/>
            <a:miter lim="800000"/>
            <a:headEnd/>
            <a:tailEnd/>
          </a:ln>
        </p:spPr>
        <p:txBody>
          <a:bodyPr wrap="none" anchor="ctr">
            <a:spAutoFit/>
          </a:bodyPr>
          <a:lstStyle/>
          <a:p>
            <a:pPr algn="ctr" eaLnBrk="0" hangingPunct="0"/>
            <a:r>
              <a:rPr kumimoji="1" lang="en-US" altLang="zh-CN" sz="2000">
                <a:solidFill>
                  <a:srgbClr val="CC6600"/>
                </a:solidFill>
                <a:latin typeface="Times New Roman" pitchFamily="18" charset="0"/>
              </a:rPr>
              <a:t>float a=567.789;printf("%g",a);</a:t>
            </a:r>
            <a:endParaRPr kumimoji="1" lang="en-US" altLang="zh-CN" sz="4000">
              <a:solidFill>
                <a:srgbClr val="CC6600"/>
              </a:solidFill>
              <a:latin typeface="Times New Roman" pitchFamily="18" charset="0"/>
            </a:endParaRPr>
          </a:p>
        </p:txBody>
      </p:sp>
      <p:sp>
        <p:nvSpPr>
          <p:cNvPr id="101" name="Text Box 45"/>
          <p:cNvSpPr txBox="1">
            <a:spLocks noChangeArrowheads="1"/>
          </p:cNvSpPr>
          <p:nvPr/>
        </p:nvSpPr>
        <p:spPr bwMode="auto">
          <a:xfrm>
            <a:off x="3201988" y="5854700"/>
            <a:ext cx="1631950" cy="396875"/>
          </a:xfrm>
          <a:prstGeom prst="rect">
            <a:avLst/>
          </a:prstGeom>
          <a:noFill/>
          <a:ln w="9525">
            <a:noFill/>
            <a:miter lim="800000"/>
            <a:headEnd/>
            <a:tailEnd/>
          </a:ln>
        </p:spPr>
        <p:txBody>
          <a:bodyPr wrap="none" anchor="ctr">
            <a:spAutoFit/>
          </a:bodyPr>
          <a:lstStyle/>
          <a:p>
            <a:pPr algn="ctr" eaLnBrk="0" hangingPunct="0"/>
            <a:r>
              <a:rPr kumimoji="1" lang="en-US" altLang="zh-CN" sz="2000">
                <a:solidFill>
                  <a:srgbClr val="CC6600"/>
                </a:solidFill>
                <a:latin typeface="Times New Roman" pitchFamily="18" charset="0"/>
              </a:rPr>
              <a:t>printf("%%");</a:t>
            </a:r>
            <a:endParaRPr kumimoji="1" lang="en-US" altLang="zh-CN" sz="4000">
              <a:solidFill>
                <a:srgbClr val="CC6600"/>
              </a:solidFill>
              <a:latin typeface="Times New Roman" pitchFamily="18" charset="0"/>
            </a:endParaRPr>
          </a:p>
        </p:txBody>
      </p:sp>
      <p:sp>
        <p:nvSpPr>
          <p:cNvPr id="102" name="Text Box 48"/>
          <p:cNvSpPr txBox="1">
            <a:spLocks noChangeArrowheads="1"/>
          </p:cNvSpPr>
          <p:nvPr/>
        </p:nvSpPr>
        <p:spPr bwMode="auto">
          <a:xfrm>
            <a:off x="7239000" y="2286000"/>
            <a:ext cx="811213" cy="396875"/>
          </a:xfrm>
          <a:prstGeom prst="rect">
            <a:avLst/>
          </a:prstGeom>
          <a:noFill/>
          <a:ln w="9525">
            <a:noFill/>
            <a:miter lim="800000"/>
            <a:headEnd/>
            <a:tailEnd/>
          </a:ln>
        </p:spPr>
        <p:txBody>
          <a:bodyPr anchor="ctr">
            <a:spAutoFit/>
          </a:bodyPr>
          <a:lstStyle/>
          <a:p>
            <a:pPr algn="ctr" eaLnBrk="0" hangingPunct="0"/>
            <a:r>
              <a:rPr kumimoji="1" lang="zh-CN" altLang="zh-CN" sz="2000">
                <a:solidFill>
                  <a:srgbClr val="0000FF"/>
                </a:solidFill>
                <a:latin typeface="Times New Roman" pitchFamily="18" charset="0"/>
              </a:rPr>
              <a:t>567</a:t>
            </a:r>
            <a:endParaRPr kumimoji="1" lang="en-US" altLang="zh-CN" sz="4000">
              <a:solidFill>
                <a:srgbClr val="0000FF"/>
              </a:solidFill>
              <a:latin typeface="Times New Roman" pitchFamily="18" charset="0"/>
            </a:endParaRPr>
          </a:p>
        </p:txBody>
      </p:sp>
      <p:sp>
        <p:nvSpPr>
          <p:cNvPr id="103" name="Text Box 49"/>
          <p:cNvSpPr txBox="1">
            <a:spLocks noChangeArrowheads="1"/>
          </p:cNvSpPr>
          <p:nvPr/>
        </p:nvSpPr>
        <p:spPr bwMode="auto">
          <a:xfrm>
            <a:off x="7437438" y="2682875"/>
            <a:ext cx="506412" cy="396875"/>
          </a:xfrm>
          <a:prstGeom prst="rect">
            <a:avLst/>
          </a:prstGeom>
          <a:noFill/>
          <a:ln w="9525">
            <a:noFill/>
            <a:miter lim="800000"/>
            <a:headEnd/>
            <a:tailEnd/>
          </a:ln>
        </p:spPr>
        <p:txBody>
          <a:bodyPr anchor="ctr">
            <a:spAutoFit/>
          </a:bodyPr>
          <a:lstStyle/>
          <a:p>
            <a:pPr algn="ctr" eaLnBrk="0" hangingPunct="0"/>
            <a:r>
              <a:rPr kumimoji="1" lang="en-US" altLang="zh-CN" sz="2000">
                <a:solidFill>
                  <a:srgbClr val="0000FF"/>
                </a:solidFill>
                <a:latin typeface="Times New Roman" pitchFamily="18" charset="0"/>
              </a:rPr>
              <a:t>ff</a:t>
            </a:r>
            <a:endParaRPr kumimoji="1" lang="en-US" altLang="zh-CN" sz="4000">
              <a:solidFill>
                <a:srgbClr val="0000FF"/>
              </a:solidFill>
              <a:latin typeface="Times New Roman" pitchFamily="18" charset="0"/>
            </a:endParaRPr>
          </a:p>
        </p:txBody>
      </p:sp>
      <p:sp>
        <p:nvSpPr>
          <p:cNvPr id="104" name="Text Box 50"/>
          <p:cNvSpPr txBox="1">
            <a:spLocks noChangeArrowheads="1"/>
          </p:cNvSpPr>
          <p:nvPr/>
        </p:nvSpPr>
        <p:spPr bwMode="auto">
          <a:xfrm>
            <a:off x="7239000" y="3079750"/>
            <a:ext cx="811213" cy="396875"/>
          </a:xfrm>
          <a:prstGeom prst="rect">
            <a:avLst/>
          </a:prstGeom>
          <a:noFill/>
          <a:ln w="9525">
            <a:noFill/>
            <a:miter lim="800000"/>
            <a:headEnd/>
            <a:tailEnd/>
          </a:ln>
        </p:spPr>
        <p:txBody>
          <a:bodyPr anchor="ctr">
            <a:spAutoFit/>
          </a:bodyPr>
          <a:lstStyle/>
          <a:p>
            <a:pPr algn="ctr" eaLnBrk="0" hangingPunct="0"/>
            <a:r>
              <a:rPr kumimoji="1" lang="zh-CN" altLang="zh-CN" sz="2000">
                <a:solidFill>
                  <a:srgbClr val="0000FF"/>
                </a:solidFill>
                <a:latin typeface="Times New Roman" pitchFamily="18" charset="0"/>
              </a:rPr>
              <a:t>101</a:t>
            </a:r>
            <a:endParaRPr kumimoji="1" lang="en-US" altLang="zh-CN" sz="4000">
              <a:solidFill>
                <a:srgbClr val="0000FF"/>
              </a:solidFill>
              <a:latin typeface="Times New Roman" pitchFamily="18" charset="0"/>
            </a:endParaRPr>
          </a:p>
        </p:txBody>
      </p:sp>
      <p:sp>
        <p:nvSpPr>
          <p:cNvPr id="105" name="Text Box 51"/>
          <p:cNvSpPr txBox="1">
            <a:spLocks noChangeArrowheads="1"/>
          </p:cNvSpPr>
          <p:nvPr/>
        </p:nvSpPr>
        <p:spPr bwMode="auto">
          <a:xfrm>
            <a:off x="7239000" y="3476625"/>
            <a:ext cx="811213" cy="396875"/>
          </a:xfrm>
          <a:prstGeom prst="rect">
            <a:avLst/>
          </a:prstGeom>
          <a:noFill/>
          <a:ln w="9525">
            <a:noFill/>
            <a:miter lim="800000"/>
            <a:headEnd/>
            <a:tailEnd/>
          </a:ln>
        </p:spPr>
        <p:txBody>
          <a:bodyPr anchor="ctr">
            <a:spAutoFit/>
          </a:bodyPr>
          <a:lstStyle/>
          <a:p>
            <a:pPr algn="ctr" eaLnBrk="0" hangingPunct="0"/>
            <a:r>
              <a:rPr kumimoji="1" lang="zh-CN" altLang="zh-CN" sz="2000">
                <a:solidFill>
                  <a:srgbClr val="0000FF"/>
                </a:solidFill>
                <a:latin typeface="Times New Roman" pitchFamily="18" charset="0"/>
              </a:rPr>
              <a:t>567</a:t>
            </a:r>
            <a:endParaRPr kumimoji="1" lang="en-US" altLang="zh-CN" sz="4000">
              <a:solidFill>
                <a:srgbClr val="0000FF"/>
              </a:solidFill>
              <a:latin typeface="Times New Roman" pitchFamily="18" charset="0"/>
            </a:endParaRPr>
          </a:p>
        </p:txBody>
      </p:sp>
      <p:sp>
        <p:nvSpPr>
          <p:cNvPr id="106" name="Text Box 52"/>
          <p:cNvSpPr txBox="1">
            <a:spLocks noChangeArrowheads="1"/>
          </p:cNvSpPr>
          <p:nvPr/>
        </p:nvSpPr>
        <p:spPr bwMode="auto">
          <a:xfrm>
            <a:off x="7423150" y="3873500"/>
            <a:ext cx="528638" cy="396875"/>
          </a:xfrm>
          <a:prstGeom prst="rect">
            <a:avLst/>
          </a:prstGeom>
          <a:noFill/>
          <a:ln w="9525">
            <a:noFill/>
            <a:miter lim="800000"/>
            <a:headEnd/>
            <a:tailEnd/>
          </a:ln>
        </p:spPr>
        <p:txBody>
          <a:bodyPr anchor="ctr">
            <a:spAutoFit/>
          </a:bodyPr>
          <a:lstStyle/>
          <a:p>
            <a:pPr algn="ctr" eaLnBrk="0" hangingPunct="0"/>
            <a:r>
              <a:rPr kumimoji="1" lang="en-US" altLang="zh-CN" sz="2000">
                <a:solidFill>
                  <a:srgbClr val="0000FF"/>
                </a:solidFill>
                <a:latin typeface="Times New Roman" pitchFamily="18" charset="0"/>
              </a:rPr>
              <a:t>A</a:t>
            </a:r>
            <a:endParaRPr kumimoji="1" lang="en-US" altLang="zh-CN" sz="4000">
              <a:solidFill>
                <a:srgbClr val="0000FF"/>
              </a:solidFill>
              <a:latin typeface="Times New Roman" pitchFamily="18" charset="0"/>
            </a:endParaRPr>
          </a:p>
        </p:txBody>
      </p:sp>
      <p:sp>
        <p:nvSpPr>
          <p:cNvPr id="107" name="Text Box 53"/>
          <p:cNvSpPr txBox="1">
            <a:spLocks noChangeArrowheads="1"/>
          </p:cNvSpPr>
          <p:nvPr/>
        </p:nvSpPr>
        <p:spPr bwMode="auto">
          <a:xfrm>
            <a:off x="7107238" y="4268788"/>
            <a:ext cx="1016000" cy="396875"/>
          </a:xfrm>
          <a:prstGeom prst="rect">
            <a:avLst/>
          </a:prstGeom>
          <a:noFill/>
          <a:ln w="9525">
            <a:noFill/>
            <a:miter lim="800000"/>
            <a:headEnd/>
            <a:tailEnd/>
          </a:ln>
        </p:spPr>
        <p:txBody>
          <a:bodyPr anchor="ctr">
            <a:spAutoFit/>
          </a:bodyPr>
          <a:lstStyle/>
          <a:p>
            <a:pPr algn="ctr" eaLnBrk="0" hangingPunct="0"/>
            <a:r>
              <a:rPr kumimoji="1" lang="en-US" altLang="zh-CN" sz="2000">
                <a:solidFill>
                  <a:srgbClr val="0000FF"/>
                </a:solidFill>
                <a:latin typeface="Times New Roman" pitchFamily="18" charset="0"/>
              </a:rPr>
              <a:t>ABC</a:t>
            </a:r>
            <a:endParaRPr kumimoji="1" lang="en-US" altLang="zh-CN" sz="4000">
              <a:solidFill>
                <a:srgbClr val="0000FF"/>
              </a:solidFill>
              <a:latin typeface="Times New Roman" pitchFamily="18" charset="0"/>
            </a:endParaRPr>
          </a:p>
        </p:txBody>
      </p:sp>
      <p:sp>
        <p:nvSpPr>
          <p:cNvPr id="108" name="Text Box 54"/>
          <p:cNvSpPr txBox="1">
            <a:spLocks noChangeArrowheads="1"/>
          </p:cNvSpPr>
          <p:nvPr/>
        </p:nvSpPr>
        <p:spPr bwMode="auto">
          <a:xfrm>
            <a:off x="6858000" y="4665663"/>
            <a:ext cx="1981200" cy="396875"/>
          </a:xfrm>
          <a:prstGeom prst="rect">
            <a:avLst/>
          </a:prstGeom>
          <a:noFill/>
          <a:ln w="9525">
            <a:noFill/>
            <a:miter lim="800000"/>
            <a:headEnd/>
            <a:tailEnd/>
          </a:ln>
        </p:spPr>
        <p:txBody>
          <a:bodyPr anchor="ctr">
            <a:spAutoFit/>
          </a:bodyPr>
          <a:lstStyle/>
          <a:p>
            <a:pPr algn="ctr" eaLnBrk="0" hangingPunct="0"/>
            <a:r>
              <a:rPr kumimoji="1" lang="zh-CN" altLang="zh-CN" sz="2000">
                <a:solidFill>
                  <a:srgbClr val="0000FF"/>
                </a:solidFill>
                <a:latin typeface="Times New Roman" pitchFamily="18" charset="0"/>
              </a:rPr>
              <a:t>5.677890</a:t>
            </a:r>
            <a:r>
              <a:rPr kumimoji="1" lang="en-US" altLang="zh-CN" sz="2000">
                <a:solidFill>
                  <a:srgbClr val="0000FF"/>
                </a:solidFill>
                <a:latin typeface="Times New Roman" pitchFamily="18" charset="0"/>
              </a:rPr>
              <a:t>e+02</a:t>
            </a:r>
            <a:endParaRPr kumimoji="1" lang="en-US" altLang="zh-CN" sz="4000">
              <a:solidFill>
                <a:srgbClr val="0000FF"/>
              </a:solidFill>
              <a:latin typeface="Times New Roman" pitchFamily="18" charset="0"/>
            </a:endParaRPr>
          </a:p>
        </p:txBody>
      </p:sp>
      <p:sp>
        <p:nvSpPr>
          <p:cNvPr id="109" name="Text Box 55"/>
          <p:cNvSpPr txBox="1">
            <a:spLocks noChangeArrowheads="1"/>
          </p:cNvSpPr>
          <p:nvPr/>
        </p:nvSpPr>
        <p:spPr bwMode="auto">
          <a:xfrm>
            <a:off x="6740525" y="5060950"/>
            <a:ext cx="1995488" cy="396875"/>
          </a:xfrm>
          <a:prstGeom prst="rect">
            <a:avLst/>
          </a:prstGeom>
          <a:noFill/>
          <a:ln w="9525">
            <a:noFill/>
            <a:miter lim="800000"/>
            <a:headEnd/>
            <a:tailEnd/>
          </a:ln>
        </p:spPr>
        <p:txBody>
          <a:bodyPr anchor="ctr">
            <a:spAutoFit/>
          </a:bodyPr>
          <a:lstStyle/>
          <a:p>
            <a:pPr algn="ctr" eaLnBrk="0" hangingPunct="0"/>
            <a:r>
              <a:rPr kumimoji="1" lang="zh-CN" altLang="zh-CN" sz="2000">
                <a:solidFill>
                  <a:srgbClr val="0000FF"/>
                </a:solidFill>
                <a:latin typeface="Times New Roman" pitchFamily="18" charset="0"/>
              </a:rPr>
              <a:t>567.789000</a:t>
            </a:r>
            <a:endParaRPr kumimoji="1" lang="en-US" altLang="zh-CN" sz="4000">
              <a:solidFill>
                <a:srgbClr val="0000FF"/>
              </a:solidFill>
              <a:latin typeface="Times New Roman" pitchFamily="18" charset="0"/>
            </a:endParaRPr>
          </a:p>
        </p:txBody>
      </p:sp>
      <p:sp>
        <p:nvSpPr>
          <p:cNvPr id="110" name="Text Box 56"/>
          <p:cNvSpPr txBox="1">
            <a:spLocks noChangeArrowheads="1"/>
          </p:cNvSpPr>
          <p:nvPr/>
        </p:nvSpPr>
        <p:spPr bwMode="auto">
          <a:xfrm>
            <a:off x="6905625" y="5457825"/>
            <a:ext cx="1449388" cy="396875"/>
          </a:xfrm>
          <a:prstGeom prst="rect">
            <a:avLst/>
          </a:prstGeom>
          <a:noFill/>
          <a:ln w="9525">
            <a:noFill/>
            <a:miter lim="800000"/>
            <a:headEnd/>
            <a:tailEnd/>
          </a:ln>
        </p:spPr>
        <p:txBody>
          <a:bodyPr anchor="ctr">
            <a:spAutoFit/>
          </a:bodyPr>
          <a:lstStyle/>
          <a:p>
            <a:pPr algn="ctr" eaLnBrk="0" hangingPunct="0"/>
            <a:r>
              <a:rPr kumimoji="1" lang="zh-CN" altLang="zh-CN" sz="2000">
                <a:solidFill>
                  <a:srgbClr val="0000FF"/>
                </a:solidFill>
                <a:latin typeface="Times New Roman" pitchFamily="18" charset="0"/>
              </a:rPr>
              <a:t>567.789</a:t>
            </a:r>
            <a:endParaRPr kumimoji="1" lang="en-US" altLang="zh-CN" sz="4000">
              <a:solidFill>
                <a:srgbClr val="0000FF"/>
              </a:solidFill>
              <a:latin typeface="Times New Roman" pitchFamily="18" charset="0"/>
            </a:endParaRPr>
          </a:p>
        </p:txBody>
      </p:sp>
      <p:sp>
        <p:nvSpPr>
          <p:cNvPr id="111" name="Text Box 57"/>
          <p:cNvSpPr txBox="1">
            <a:spLocks noChangeArrowheads="1"/>
          </p:cNvSpPr>
          <p:nvPr/>
        </p:nvSpPr>
        <p:spPr bwMode="auto">
          <a:xfrm>
            <a:off x="7427913" y="5854700"/>
            <a:ext cx="566737" cy="396875"/>
          </a:xfrm>
          <a:prstGeom prst="rect">
            <a:avLst/>
          </a:prstGeom>
          <a:noFill/>
          <a:ln w="9525">
            <a:noFill/>
            <a:miter lim="800000"/>
            <a:headEnd/>
            <a:tailEnd/>
          </a:ln>
        </p:spPr>
        <p:txBody>
          <a:bodyPr anchor="ctr">
            <a:spAutoFit/>
          </a:bodyPr>
          <a:lstStyle/>
          <a:p>
            <a:pPr algn="ctr" eaLnBrk="0" hangingPunct="0"/>
            <a:r>
              <a:rPr kumimoji="1" lang="zh-CN" altLang="zh-CN" sz="2000">
                <a:solidFill>
                  <a:srgbClr val="0000FF"/>
                </a:solidFill>
                <a:latin typeface="Times New Roman" pitchFamily="18" charset="0"/>
              </a:rPr>
              <a:t>%</a:t>
            </a:r>
            <a:endParaRPr kumimoji="1" lang="en-US" altLang="zh-CN" sz="4000">
              <a:solidFill>
                <a:srgbClr val="0000FF"/>
              </a:solidFill>
              <a:latin typeface="Times New Roman" pitchFamily="18" charset="0"/>
            </a:endParaRPr>
          </a:p>
        </p:txBody>
      </p:sp>
      <p:sp>
        <p:nvSpPr>
          <p:cNvPr id="112" name="圆角矩形 111"/>
          <p:cNvSpPr/>
          <p:nvPr/>
        </p:nvSpPr>
        <p:spPr>
          <a:xfrm>
            <a:off x="609600" y="1447800"/>
            <a:ext cx="23622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err="1">
                <a:solidFill>
                  <a:schemeClr val="tx1"/>
                </a:solidFill>
              </a:rPr>
              <a:t>printf</a:t>
            </a:r>
            <a:r>
              <a:rPr lang="zh-CN" altLang="en-US" dirty="0">
                <a:solidFill>
                  <a:schemeClr val="tx1"/>
                </a:solidFill>
              </a:rPr>
              <a:t>的格式输出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2"/>
                                        </p:tgtEl>
                                        <p:attrNameLst>
                                          <p:attrName>style.visibility</p:attrName>
                                        </p:attrNameLst>
                                      </p:cBhvr>
                                      <p:to>
                                        <p:strVal val="visible"/>
                                      </p:to>
                                    </p:set>
                                    <p:anim calcmode="lin" valueType="num">
                                      <p:cBhvr additive="base">
                                        <p:cTn id="7" dur="500" fill="hold"/>
                                        <p:tgtEl>
                                          <p:spTgt spid="112"/>
                                        </p:tgtEl>
                                        <p:attrNameLst>
                                          <p:attrName>ppt_x</p:attrName>
                                        </p:attrNameLst>
                                      </p:cBhvr>
                                      <p:tavLst>
                                        <p:tav tm="0">
                                          <p:val>
                                            <p:strVal val="#ppt_x"/>
                                          </p:val>
                                        </p:tav>
                                        <p:tav tm="100000">
                                          <p:val>
                                            <p:strVal val="#ppt_x"/>
                                          </p:val>
                                        </p:tav>
                                      </p:tavLst>
                                    </p:anim>
                                    <p:anim calcmode="lin" valueType="num">
                                      <p:cBhvr additive="base">
                                        <p:cTn id="8" dur="500" fill="hold"/>
                                        <p:tgtEl>
                                          <p:spTgt spid="1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32"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ox(out)">
                                      <p:cBhvr>
                                        <p:cTn id="13" dur="500"/>
                                        <p:tgtEl>
                                          <p:spTgt spid="2"/>
                                        </p:tgtEl>
                                      </p:cBhvr>
                                    </p:animEffect>
                                  </p:childTnLst>
                                  <p:subTnLst>
                                    <p:audio>
                                      <p:cMediaNode>
                                        <p:cTn display="0" masterRel="sameClick">
                                          <p:stCondLst>
                                            <p:cond evt="begin" delay="0">
                                              <p:tn val="11"/>
                                            </p:cond>
                                          </p:stCondLst>
                                          <p:endCondLst>
                                            <p:cond evt="onStopAudio" delay="0">
                                              <p:tgtEl>
                                                <p:sldTgt/>
                                              </p:tgtEl>
                                            </p:cond>
                                          </p:endCondLst>
                                        </p:cTn>
                                        <p:tgtEl>
                                          <p:sndTgt r:embed="rId2" name="CAMERA.WAV" builtIn="1"/>
                                        </p:tgtEl>
                                      </p:cMediaNode>
                                    </p:audio>
                                  </p:subTnLst>
                                </p:cTn>
                              </p:par>
                            </p:childTnLst>
                          </p:cTn>
                        </p:par>
                      </p:childTnLst>
                    </p:cTn>
                  </p:par>
                  <p:par>
                    <p:cTn id="14" fill="hold">
                      <p:stCondLst>
                        <p:cond delay="indefinite"/>
                      </p:stCondLst>
                      <p:childTnLst>
                        <p:par>
                          <p:cTn id="15" fill="hold">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92">
                                            <p:txEl>
                                              <p:pRg st="0" end="0"/>
                                            </p:txEl>
                                          </p:spTgt>
                                        </p:tgtEl>
                                        <p:attrNameLst>
                                          <p:attrName>style.visibility</p:attrName>
                                        </p:attrNameLst>
                                      </p:cBhvr>
                                      <p:to>
                                        <p:strVal val="visible"/>
                                      </p:to>
                                    </p:set>
                                    <p:animEffect transition="in" filter="box(out)">
                                      <p:cBhvr>
                                        <p:cTn id="18" dur="500"/>
                                        <p:tgtEl>
                                          <p:spTgt spid="92">
                                            <p:txEl>
                                              <p:pRg st="0" end="0"/>
                                            </p:txEl>
                                          </p:spTgt>
                                        </p:tgtEl>
                                      </p:cBhvr>
                                    </p:animEffect>
                                  </p:childTnLst>
                                  <p:subTnLst>
                                    <p:audio>
                                      <p:cMediaNode>
                                        <p:cTn display="0" masterRel="sameClick">
                                          <p:stCondLst>
                                            <p:cond evt="begin" delay="0">
                                              <p:tn val="16"/>
                                            </p:cond>
                                          </p:stCondLst>
                                          <p:endCondLst>
                                            <p:cond evt="onStopAudio" delay="0">
                                              <p:tgtEl>
                                                <p:sldTgt/>
                                              </p:tgtEl>
                                            </p:cond>
                                          </p:endCondLst>
                                        </p:cTn>
                                        <p:tgtEl>
                                          <p:sndTgt r:embed="rId2" name="CAMERA.WAV" builtIn="1"/>
                                        </p:tgtEl>
                                      </p:cMediaNode>
                                    </p:audio>
                                  </p:subTnLst>
                                </p:cTn>
                              </p:par>
                            </p:childTnLst>
                          </p:cTn>
                        </p:par>
                      </p:childTnLst>
                    </p:cTn>
                  </p:par>
                  <p:par>
                    <p:cTn id="19" fill="hold">
                      <p:stCondLst>
                        <p:cond delay="indefinite"/>
                      </p:stCondLst>
                      <p:childTnLst>
                        <p:par>
                          <p:cTn id="20" fill="hold">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102">
                                            <p:txEl>
                                              <p:pRg st="0" end="0"/>
                                            </p:txEl>
                                          </p:spTgt>
                                        </p:tgtEl>
                                        <p:attrNameLst>
                                          <p:attrName>style.visibility</p:attrName>
                                        </p:attrNameLst>
                                      </p:cBhvr>
                                      <p:to>
                                        <p:strVal val="visible"/>
                                      </p:to>
                                    </p:set>
                                    <p:animEffect transition="in" filter="box(out)">
                                      <p:cBhvr>
                                        <p:cTn id="23" dur="500"/>
                                        <p:tgtEl>
                                          <p:spTgt spid="102">
                                            <p:txEl>
                                              <p:pRg st="0" end="0"/>
                                            </p:txEl>
                                          </p:spTgt>
                                        </p:tgtEl>
                                      </p:cBhvr>
                                    </p:animEffect>
                                  </p:childTnLst>
                                  <p:subTnLst>
                                    <p:audio>
                                      <p:cMediaNode>
                                        <p:cTn display="0" masterRel="sameClick">
                                          <p:stCondLst>
                                            <p:cond evt="begin" delay="0">
                                              <p:tn val="21"/>
                                            </p:cond>
                                          </p:stCondLst>
                                          <p:endCondLst>
                                            <p:cond evt="onStopAudio" delay="0">
                                              <p:tgtEl>
                                                <p:sldTgt/>
                                              </p:tgtEl>
                                            </p:cond>
                                          </p:endCondLst>
                                        </p:cTn>
                                        <p:tgtEl>
                                          <p:sndTgt r:embed="rId2" name="CAMERA.WAV" builtIn="1"/>
                                        </p:tgtEl>
                                      </p:cMediaNode>
                                    </p:audio>
                                  </p:subTnLst>
                                </p:cTn>
                              </p:par>
                            </p:childTnLst>
                          </p:cTn>
                        </p:par>
                      </p:childTnLst>
                    </p:cTn>
                  </p:par>
                  <p:par>
                    <p:cTn id="24" fill="hold">
                      <p:stCondLst>
                        <p:cond delay="indefinite"/>
                      </p:stCondLst>
                      <p:childTnLst>
                        <p:par>
                          <p:cTn id="25" fill="hold">
                            <p:stCondLst>
                              <p:cond delay="0"/>
                            </p:stCondLst>
                            <p:childTnLst>
                              <p:par>
                                <p:cTn id="26" presetID="4" presetClass="entr" presetSubtype="32" fill="hold" grpId="0" nodeType="clickEffect">
                                  <p:stCondLst>
                                    <p:cond delay="0"/>
                                  </p:stCondLst>
                                  <p:childTnLst>
                                    <p:set>
                                      <p:cBhvr>
                                        <p:cTn id="27" dur="1" fill="hold">
                                          <p:stCondLst>
                                            <p:cond delay="0"/>
                                          </p:stCondLst>
                                        </p:cTn>
                                        <p:tgtEl>
                                          <p:spTgt spid="93">
                                            <p:txEl>
                                              <p:pRg st="0" end="0"/>
                                            </p:txEl>
                                          </p:spTgt>
                                        </p:tgtEl>
                                        <p:attrNameLst>
                                          <p:attrName>style.visibility</p:attrName>
                                        </p:attrNameLst>
                                      </p:cBhvr>
                                      <p:to>
                                        <p:strVal val="visible"/>
                                      </p:to>
                                    </p:set>
                                    <p:animEffect transition="in" filter="box(out)">
                                      <p:cBhvr>
                                        <p:cTn id="28" dur="500"/>
                                        <p:tgtEl>
                                          <p:spTgt spid="93">
                                            <p:txEl>
                                              <p:pRg st="0" end="0"/>
                                            </p:txEl>
                                          </p:spTgt>
                                        </p:tgtEl>
                                      </p:cBhvr>
                                    </p:animEffect>
                                  </p:childTnLst>
                                  <p:subTnLst>
                                    <p:audio>
                                      <p:cMediaNode>
                                        <p:cTn display="0" masterRel="sameClick">
                                          <p:stCondLst>
                                            <p:cond evt="begin" delay="0">
                                              <p:tn val="26"/>
                                            </p:cond>
                                          </p:stCondLst>
                                          <p:endCondLst>
                                            <p:cond evt="onStopAudio" delay="0">
                                              <p:tgtEl>
                                                <p:sldTgt/>
                                              </p:tgtEl>
                                            </p:cond>
                                          </p:endCondLst>
                                        </p:cTn>
                                        <p:tgtEl>
                                          <p:sndTgt r:embed="rId2" name="CAMERA.WAV" builtIn="1"/>
                                        </p:tgtEl>
                                      </p:cMediaNode>
                                    </p:audio>
                                  </p:subTnLst>
                                </p:cTn>
                              </p:par>
                            </p:childTnLst>
                          </p:cTn>
                        </p:par>
                      </p:childTnLst>
                    </p:cTn>
                  </p:par>
                  <p:par>
                    <p:cTn id="29" fill="hold">
                      <p:stCondLst>
                        <p:cond delay="indefinite"/>
                      </p:stCondLst>
                      <p:childTnLst>
                        <p:par>
                          <p:cTn id="30" fill="hold">
                            <p:stCondLst>
                              <p:cond delay="0"/>
                            </p:stCondLst>
                            <p:childTnLst>
                              <p:par>
                                <p:cTn id="31" presetID="4" presetClass="entr" presetSubtype="32" fill="hold" grpId="0" nodeType="clickEffect">
                                  <p:stCondLst>
                                    <p:cond delay="0"/>
                                  </p:stCondLst>
                                  <p:childTnLst>
                                    <p:set>
                                      <p:cBhvr>
                                        <p:cTn id="32" dur="1" fill="hold">
                                          <p:stCondLst>
                                            <p:cond delay="0"/>
                                          </p:stCondLst>
                                        </p:cTn>
                                        <p:tgtEl>
                                          <p:spTgt spid="103">
                                            <p:txEl>
                                              <p:pRg st="0" end="0"/>
                                            </p:txEl>
                                          </p:spTgt>
                                        </p:tgtEl>
                                        <p:attrNameLst>
                                          <p:attrName>style.visibility</p:attrName>
                                        </p:attrNameLst>
                                      </p:cBhvr>
                                      <p:to>
                                        <p:strVal val="visible"/>
                                      </p:to>
                                    </p:set>
                                    <p:animEffect transition="in" filter="box(out)">
                                      <p:cBhvr>
                                        <p:cTn id="33" dur="500"/>
                                        <p:tgtEl>
                                          <p:spTgt spid="103">
                                            <p:txEl>
                                              <p:pRg st="0" end="0"/>
                                            </p:txEl>
                                          </p:spTgt>
                                        </p:tgtEl>
                                      </p:cBhvr>
                                    </p:animEffect>
                                  </p:childTnLst>
                                  <p:subTnLst>
                                    <p:audio>
                                      <p:cMediaNode>
                                        <p:cTn display="0" masterRel="sameClick">
                                          <p:stCondLst>
                                            <p:cond evt="begin" delay="0">
                                              <p:tn val="31"/>
                                            </p:cond>
                                          </p:stCondLst>
                                          <p:endCondLst>
                                            <p:cond evt="onStopAudio" delay="0">
                                              <p:tgtEl>
                                                <p:sldTgt/>
                                              </p:tgtEl>
                                            </p:cond>
                                          </p:endCondLst>
                                        </p:cTn>
                                        <p:tgtEl>
                                          <p:sndTgt r:embed="rId2" name="CAMERA.WAV" builtIn="1"/>
                                        </p:tgtEl>
                                      </p:cMediaNode>
                                    </p:audio>
                                  </p:subTnLst>
                                </p:cTn>
                              </p:par>
                            </p:childTnLst>
                          </p:cTn>
                        </p:par>
                      </p:childTnLst>
                    </p:cTn>
                  </p:par>
                  <p:par>
                    <p:cTn id="34" fill="hold">
                      <p:stCondLst>
                        <p:cond delay="indefinite"/>
                      </p:stCondLst>
                      <p:childTnLst>
                        <p:par>
                          <p:cTn id="35" fill="hold">
                            <p:stCondLst>
                              <p:cond delay="0"/>
                            </p:stCondLst>
                            <p:childTnLst>
                              <p:par>
                                <p:cTn id="36" presetID="4" presetClass="entr" presetSubtype="32" fill="hold" grpId="0" nodeType="clickEffect">
                                  <p:stCondLst>
                                    <p:cond delay="0"/>
                                  </p:stCondLst>
                                  <p:childTnLst>
                                    <p:set>
                                      <p:cBhvr>
                                        <p:cTn id="37" dur="1" fill="hold">
                                          <p:stCondLst>
                                            <p:cond delay="0"/>
                                          </p:stCondLst>
                                        </p:cTn>
                                        <p:tgtEl>
                                          <p:spTgt spid="94">
                                            <p:txEl>
                                              <p:pRg st="0" end="0"/>
                                            </p:txEl>
                                          </p:spTgt>
                                        </p:tgtEl>
                                        <p:attrNameLst>
                                          <p:attrName>style.visibility</p:attrName>
                                        </p:attrNameLst>
                                      </p:cBhvr>
                                      <p:to>
                                        <p:strVal val="visible"/>
                                      </p:to>
                                    </p:set>
                                    <p:animEffect transition="in" filter="box(out)">
                                      <p:cBhvr>
                                        <p:cTn id="38" dur="500"/>
                                        <p:tgtEl>
                                          <p:spTgt spid="94">
                                            <p:txEl>
                                              <p:pRg st="0" end="0"/>
                                            </p:txEl>
                                          </p:spTgt>
                                        </p:tgtEl>
                                      </p:cBhvr>
                                    </p:animEffect>
                                  </p:childTnLst>
                                  <p:subTnLst>
                                    <p:audio>
                                      <p:cMediaNode>
                                        <p:cTn display="0" masterRel="sameClick">
                                          <p:stCondLst>
                                            <p:cond evt="begin" delay="0">
                                              <p:tn val="36"/>
                                            </p:cond>
                                          </p:stCondLst>
                                          <p:endCondLst>
                                            <p:cond evt="onStopAudio" delay="0">
                                              <p:tgtEl>
                                                <p:sldTgt/>
                                              </p:tgtEl>
                                            </p:cond>
                                          </p:endCondLst>
                                        </p:cTn>
                                        <p:tgtEl>
                                          <p:sndTgt r:embed="rId2" name="CAMERA.WAV" builtIn="1"/>
                                        </p:tgtEl>
                                      </p:cMediaNode>
                                    </p:audio>
                                  </p:subTnLst>
                                </p:cTn>
                              </p:par>
                            </p:childTnLst>
                          </p:cTn>
                        </p:par>
                      </p:childTnLst>
                    </p:cTn>
                  </p:par>
                  <p:par>
                    <p:cTn id="39" fill="hold">
                      <p:stCondLst>
                        <p:cond delay="indefinite"/>
                      </p:stCondLst>
                      <p:childTnLst>
                        <p:par>
                          <p:cTn id="40" fill="hold">
                            <p:stCondLst>
                              <p:cond delay="0"/>
                            </p:stCondLst>
                            <p:childTnLst>
                              <p:par>
                                <p:cTn id="41" presetID="4" presetClass="entr" presetSubtype="32" fill="hold" grpId="0" nodeType="clickEffect">
                                  <p:stCondLst>
                                    <p:cond delay="0"/>
                                  </p:stCondLst>
                                  <p:childTnLst>
                                    <p:set>
                                      <p:cBhvr>
                                        <p:cTn id="42" dur="1" fill="hold">
                                          <p:stCondLst>
                                            <p:cond delay="0"/>
                                          </p:stCondLst>
                                        </p:cTn>
                                        <p:tgtEl>
                                          <p:spTgt spid="104">
                                            <p:txEl>
                                              <p:pRg st="0" end="0"/>
                                            </p:txEl>
                                          </p:spTgt>
                                        </p:tgtEl>
                                        <p:attrNameLst>
                                          <p:attrName>style.visibility</p:attrName>
                                        </p:attrNameLst>
                                      </p:cBhvr>
                                      <p:to>
                                        <p:strVal val="visible"/>
                                      </p:to>
                                    </p:set>
                                    <p:animEffect transition="in" filter="box(out)">
                                      <p:cBhvr>
                                        <p:cTn id="43" dur="500"/>
                                        <p:tgtEl>
                                          <p:spTgt spid="104">
                                            <p:txEl>
                                              <p:pRg st="0" end="0"/>
                                            </p:txEl>
                                          </p:spTgt>
                                        </p:tgtEl>
                                      </p:cBhvr>
                                    </p:animEffect>
                                  </p:childTnLst>
                                  <p:subTnLst>
                                    <p:audio>
                                      <p:cMediaNode>
                                        <p:cTn display="0" masterRel="sameClick">
                                          <p:stCondLst>
                                            <p:cond evt="begin" delay="0">
                                              <p:tn val="41"/>
                                            </p:cond>
                                          </p:stCondLst>
                                          <p:endCondLst>
                                            <p:cond evt="onStopAudio" delay="0">
                                              <p:tgtEl>
                                                <p:sldTgt/>
                                              </p:tgtEl>
                                            </p:cond>
                                          </p:endCondLst>
                                        </p:cTn>
                                        <p:tgtEl>
                                          <p:sndTgt r:embed="rId2" name="CAMERA.WAV" builtIn="1"/>
                                        </p:tgtEl>
                                      </p:cMediaNode>
                                    </p:audio>
                                  </p:subTnLst>
                                </p:cTn>
                              </p:par>
                            </p:childTnLst>
                          </p:cTn>
                        </p:par>
                      </p:childTnLst>
                    </p:cTn>
                  </p:par>
                  <p:par>
                    <p:cTn id="44" fill="hold">
                      <p:stCondLst>
                        <p:cond delay="indefinite"/>
                      </p:stCondLst>
                      <p:childTnLst>
                        <p:par>
                          <p:cTn id="45" fill="hold">
                            <p:stCondLst>
                              <p:cond delay="0"/>
                            </p:stCondLst>
                            <p:childTnLst>
                              <p:par>
                                <p:cTn id="46" presetID="4" presetClass="entr" presetSubtype="32" fill="hold" grpId="0" nodeType="clickEffect">
                                  <p:stCondLst>
                                    <p:cond delay="0"/>
                                  </p:stCondLst>
                                  <p:childTnLst>
                                    <p:set>
                                      <p:cBhvr>
                                        <p:cTn id="47" dur="1" fill="hold">
                                          <p:stCondLst>
                                            <p:cond delay="0"/>
                                          </p:stCondLst>
                                        </p:cTn>
                                        <p:tgtEl>
                                          <p:spTgt spid="95">
                                            <p:txEl>
                                              <p:pRg st="0" end="0"/>
                                            </p:txEl>
                                          </p:spTgt>
                                        </p:tgtEl>
                                        <p:attrNameLst>
                                          <p:attrName>style.visibility</p:attrName>
                                        </p:attrNameLst>
                                      </p:cBhvr>
                                      <p:to>
                                        <p:strVal val="visible"/>
                                      </p:to>
                                    </p:set>
                                    <p:animEffect transition="in" filter="box(out)">
                                      <p:cBhvr>
                                        <p:cTn id="48" dur="500"/>
                                        <p:tgtEl>
                                          <p:spTgt spid="95">
                                            <p:txEl>
                                              <p:pRg st="0" end="0"/>
                                            </p:txEl>
                                          </p:spTgt>
                                        </p:tgtEl>
                                      </p:cBhvr>
                                    </p:animEffect>
                                  </p:childTnLst>
                                  <p:subTnLst>
                                    <p:audio>
                                      <p:cMediaNode>
                                        <p:cTn display="0" masterRel="sameClick">
                                          <p:stCondLst>
                                            <p:cond evt="begin" delay="0">
                                              <p:tn val="46"/>
                                            </p:cond>
                                          </p:stCondLst>
                                          <p:endCondLst>
                                            <p:cond evt="onStopAudio" delay="0">
                                              <p:tgtEl>
                                                <p:sldTgt/>
                                              </p:tgtEl>
                                            </p:cond>
                                          </p:endCondLst>
                                        </p:cTn>
                                        <p:tgtEl>
                                          <p:sndTgt r:embed="rId2" name="CAMERA.WAV" builtIn="1"/>
                                        </p:tgtEl>
                                      </p:cMediaNode>
                                    </p:audio>
                                  </p:subTnLst>
                                </p:cTn>
                              </p:par>
                            </p:childTnLst>
                          </p:cTn>
                        </p:par>
                      </p:childTnLst>
                    </p:cTn>
                  </p:par>
                  <p:par>
                    <p:cTn id="49" fill="hold">
                      <p:stCondLst>
                        <p:cond delay="indefinite"/>
                      </p:stCondLst>
                      <p:childTnLst>
                        <p:par>
                          <p:cTn id="50" fill="hold">
                            <p:stCondLst>
                              <p:cond delay="0"/>
                            </p:stCondLst>
                            <p:childTnLst>
                              <p:par>
                                <p:cTn id="51" presetID="4" presetClass="entr" presetSubtype="32" fill="hold" grpId="0" nodeType="clickEffect">
                                  <p:stCondLst>
                                    <p:cond delay="0"/>
                                  </p:stCondLst>
                                  <p:childTnLst>
                                    <p:set>
                                      <p:cBhvr>
                                        <p:cTn id="52" dur="1" fill="hold">
                                          <p:stCondLst>
                                            <p:cond delay="0"/>
                                          </p:stCondLst>
                                        </p:cTn>
                                        <p:tgtEl>
                                          <p:spTgt spid="105">
                                            <p:txEl>
                                              <p:pRg st="0" end="0"/>
                                            </p:txEl>
                                          </p:spTgt>
                                        </p:tgtEl>
                                        <p:attrNameLst>
                                          <p:attrName>style.visibility</p:attrName>
                                        </p:attrNameLst>
                                      </p:cBhvr>
                                      <p:to>
                                        <p:strVal val="visible"/>
                                      </p:to>
                                    </p:set>
                                    <p:animEffect transition="in" filter="box(out)">
                                      <p:cBhvr>
                                        <p:cTn id="53" dur="500"/>
                                        <p:tgtEl>
                                          <p:spTgt spid="105">
                                            <p:txEl>
                                              <p:pRg st="0" end="0"/>
                                            </p:txEl>
                                          </p:spTgt>
                                        </p:tgtEl>
                                      </p:cBhvr>
                                    </p:animEffect>
                                  </p:childTnLst>
                                  <p:subTnLst>
                                    <p:audio>
                                      <p:cMediaNode>
                                        <p:cTn display="0" masterRel="sameClick">
                                          <p:stCondLst>
                                            <p:cond evt="begin" delay="0">
                                              <p:tn val="51"/>
                                            </p:cond>
                                          </p:stCondLst>
                                          <p:endCondLst>
                                            <p:cond evt="onStopAudio" delay="0">
                                              <p:tgtEl>
                                                <p:sldTgt/>
                                              </p:tgtEl>
                                            </p:cond>
                                          </p:endCondLst>
                                        </p:cTn>
                                        <p:tgtEl>
                                          <p:sndTgt r:embed="rId2" name="CAMERA.WAV" builtIn="1"/>
                                        </p:tgtEl>
                                      </p:cMediaNode>
                                    </p:audio>
                                  </p:subTnLst>
                                </p:cTn>
                              </p:par>
                            </p:childTnLst>
                          </p:cTn>
                        </p:par>
                      </p:childTnLst>
                    </p:cTn>
                  </p:par>
                  <p:par>
                    <p:cTn id="54" fill="hold">
                      <p:stCondLst>
                        <p:cond delay="indefinite"/>
                      </p:stCondLst>
                      <p:childTnLst>
                        <p:par>
                          <p:cTn id="55" fill="hold">
                            <p:stCondLst>
                              <p:cond delay="0"/>
                            </p:stCondLst>
                            <p:childTnLst>
                              <p:par>
                                <p:cTn id="56" presetID="4" presetClass="entr" presetSubtype="32" fill="hold" grpId="0" nodeType="clickEffect">
                                  <p:stCondLst>
                                    <p:cond delay="0"/>
                                  </p:stCondLst>
                                  <p:childTnLst>
                                    <p:set>
                                      <p:cBhvr>
                                        <p:cTn id="57" dur="1" fill="hold">
                                          <p:stCondLst>
                                            <p:cond delay="0"/>
                                          </p:stCondLst>
                                        </p:cTn>
                                        <p:tgtEl>
                                          <p:spTgt spid="96">
                                            <p:txEl>
                                              <p:pRg st="0" end="0"/>
                                            </p:txEl>
                                          </p:spTgt>
                                        </p:tgtEl>
                                        <p:attrNameLst>
                                          <p:attrName>style.visibility</p:attrName>
                                        </p:attrNameLst>
                                      </p:cBhvr>
                                      <p:to>
                                        <p:strVal val="visible"/>
                                      </p:to>
                                    </p:set>
                                    <p:animEffect transition="in" filter="box(out)">
                                      <p:cBhvr>
                                        <p:cTn id="58" dur="500"/>
                                        <p:tgtEl>
                                          <p:spTgt spid="96">
                                            <p:txEl>
                                              <p:pRg st="0" end="0"/>
                                            </p:txEl>
                                          </p:spTgt>
                                        </p:tgtEl>
                                      </p:cBhvr>
                                    </p:animEffect>
                                  </p:childTnLst>
                                  <p:subTnLst>
                                    <p:audio>
                                      <p:cMediaNode>
                                        <p:cTn display="0" masterRel="sameClick">
                                          <p:stCondLst>
                                            <p:cond evt="begin" delay="0">
                                              <p:tn val="56"/>
                                            </p:cond>
                                          </p:stCondLst>
                                          <p:endCondLst>
                                            <p:cond evt="onStopAudio" delay="0">
                                              <p:tgtEl>
                                                <p:sldTgt/>
                                              </p:tgtEl>
                                            </p:cond>
                                          </p:endCondLst>
                                        </p:cTn>
                                        <p:tgtEl>
                                          <p:sndTgt r:embed="rId2" name="CAMERA.WAV" builtIn="1"/>
                                        </p:tgtEl>
                                      </p:cMediaNode>
                                    </p:audio>
                                  </p:subTnLst>
                                </p:cTn>
                              </p:par>
                            </p:childTnLst>
                          </p:cTn>
                        </p:par>
                      </p:childTnLst>
                    </p:cTn>
                  </p:par>
                  <p:par>
                    <p:cTn id="59" fill="hold">
                      <p:stCondLst>
                        <p:cond delay="indefinite"/>
                      </p:stCondLst>
                      <p:childTnLst>
                        <p:par>
                          <p:cTn id="60" fill="hold">
                            <p:stCondLst>
                              <p:cond delay="0"/>
                            </p:stCondLst>
                            <p:childTnLst>
                              <p:par>
                                <p:cTn id="61" presetID="4" presetClass="entr" presetSubtype="32" fill="hold" grpId="0" nodeType="clickEffect">
                                  <p:stCondLst>
                                    <p:cond delay="0"/>
                                  </p:stCondLst>
                                  <p:childTnLst>
                                    <p:set>
                                      <p:cBhvr>
                                        <p:cTn id="62" dur="1" fill="hold">
                                          <p:stCondLst>
                                            <p:cond delay="0"/>
                                          </p:stCondLst>
                                        </p:cTn>
                                        <p:tgtEl>
                                          <p:spTgt spid="106">
                                            <p:txEl>
                                              <p:pRg st="0" end="0"/>
                                            </p:txEl>
                                          </p:spTgt>
                                        </p:tgtEl>
                                        <p:attrNameLst>
                                          <p:attrName>style.visibility</p:attrName>
                                        </p:attrNameLst>
                                      </p:cBhvr>
                                      <p:to>
                                        <p:strVal val="visible"/>
                                      </p:to>
                                    </p:set>
                                    <p:animEffect transition="in" filter="box(out)">
                                      <p:cBhvr>
                                        <p:cTn id="63" dur="500"/>
                                        <p:tgtEl>
                                          <p:spTgt spid="106">
                                            <p:txEl>
                                              <p:pRg st="0" end="0"/>
                                            </p:txEl>
                                          </p:spTgt>
                                        </p:tgtEl>
                                      </p:cBhvr>
                                    </p:animEffect>
                                  </p:childTnLst>
                                  <p:subTnLst>
                                    <p:audio>
                                      <p:cMediaNode>
                                        <p:cTn display="0" masterRel="sameClick">
                                          <p:stCondLst>
                                            <p:cond evt="begin" delay="0">
                                              <p:tn val="61"/>
                                            </p:cond>
                                          </p:stCondLst>
                                          <p:endCondLst>
                                            <p:cond evt="onStopAudio" delay="0">
                                              <p:tgtEl>
                                                <p:sldTgt/>
                                              </p:tgtEl>
                                            </p:cond>
                                          </p:endCondLst>
                                        </p:cTn>
                                        <p:tgtEl>
                                          <p:sndTgt r:embed="rId2" name="CAMERA.WAV" builtIn="1"/>
                                        </p:tgtEl>
                                      </p:cMediaNode>
                                    </p:audio>
                                  </p:subTnLst>
                                </p:cTn>
                              </p:par>
                            </p:childTnLst>
                          </p:cTn>
                        </p:par>
                      </p:childTnLst>
                    </p:cTn>
                  </p:par>
                  <p:par>
                    <p:cTn id="64" fill="hold">
                      <p:stCondLst>
                        <p:cond delay="indefinite"/>
                      </p:stCondLst>
                      <p:childTnLst>
                        <p:par>
                          <p:cTn id="65" fill="hold">
                            <p:stCondLst>
                              <p:cond delay="0"/>
                            </p:stCondLst>
                            <p:childTnLst>
                              <p:par>
                                <p:cTn id="66" presetID="4" presetClass="entr" presetSubtype="32" fill="hold" grpId="0" nodeType="clickEffect">
                                  <p:stCondLst>
                                    <p:cond delay="0"/>
                                  </p:stCondLst>
                                  <p:childTnLst>
                                    <p:set>
                                      <p:cBhvr>
                                        <p:cTn id="67" dur="1" fill="hold">
                                          <p:stCondLst>
                                            <p:cond delay="0"/>
                                          </p:stCondLst>
                                        </p:cTn>
                                        <p:tgtEl>
                                          <p:spTgt spid="97">
                                            <p:txEl>
                                              <p:pRg st="0" end="0"/>
                                            </p:txEl>
                                          </p:spTgt>
                                        </p:tgtEl>
                                        <p:attrNameLst>
                                          <p:attrName>style.visibility</p:attrName>
                                        </p:attrNameLst>
                                      </p:cBhvr>
                                      <p:to>
                                        <p:strVal val="visible"/>
                                      </p:to>
                                    </p:set>
                                    <p:animEffect transition="in" filter="box(out)">
                                      <p:cBhvr>
                                        <p:cTn id="68" dur="500"/>
                                        <p:tgtEl>
                                          <p:spTgt spid="97">
                                            <p:txEl>
                                              <p:pRg st="0" end="0"/>
                                            </p:txEl>
                                          </p:spTgt>
                                        </p:tgtEl>
                                      </p:cBhvr>
                                    </p:animEffect>
                                  </p:childTnLst>
                                  <p:subTnLst>
                                    <p:audio>
                                      <p:cMediaNode>
                                        <p:cTn display="0" masterRel="sameClick">
                                          <p:stCondLst>
                                            <p:cond evt="begin" delay="0">
                                              <p:tn val="66"/>
                                            </p:cond>
                                          </p:stCondLst>
                                          <p:endCondLst>
                                            <p:cond evt="onStopAudio" delay="0">
                                              <p:tgtEl>
                                                <p:sldTgt/>
                                              </p:tgtEl>
                                            </p:cond>
                                          </p:endCondLst>
                                        </p:cTn>
                                        <p:tgtEl>
                                          <p:sndTgt r:embed="rId2" name="CAMERA.WAV" builtIn="1"/>
                                        </p:tgtEl>
                                      </p:cMediaNode>
                                    </p:audio>
                                  </p:subTnLst>
                                </p:cTn>
                              </p:par>
                            </p:childTnLst>
                          </p:cTn>
                        </p:par>
                      </p:childTnLst>
                    </p:cTn>
                  </p:par>
                  <p:par>
                    <p:cTn id="69" fill="hold">
                      <p:stCondLst>
                        <p:cond delay="indefinite"/>
                      </p:stCondLst>
                      <p:childTnLst>
                        <p:par>
                          <p:cTn id="70" fill="hold">
                            <p:stCondLst>
                              <p:cond delay="0"/>
                            </p:stCondLst>
                            <p:childTnLst>
                              <p:par>
                                <p:cTn id="71" presetID="4" presetClass="entr" presetSubtype="32" fill="hold" grpId="0" nodeType="clickEffect">
                                  <p:stCondLst>
                                    <p:cond delay="0"/>
                                  </p:stCondLst>
                                  <p:childTnLst>
                                    <p:set>
                                      <p:cBhvr>
                                        <p:cTn id="72" dur="1" fill="hold">
                                          <p:stCondLst>
                                            <p:cond delay="0"/>
                                          </p:stCondLst>
                                        </p:cTn>
                                        <p:tgtEl>
                                          <p:spTgt spid="107">
                                            <p:txEl>
                                              <p:pRg st="0" end="0"/>
                                            </p:txEl>
                                          </p:spTgt>
                                        </p:tgtEl>
                                        <p:attrNameLst>
                                          <p:attrName>style.visibility</p:attrName>
                                        </p:attrNameLst>
                                      </p:cBhvr>
                                      <p:to>
                                        <p:strVal val="visible"/>
                                      </p:to>
                                    </p:set>
                                    <p:animEffect transition="in" filter="box(out)">
                                      <p:cBhvr>
                                        <p:cTn id="73" dur="500"/>
                                        <p:tgtEl>
                                          <p:spTgt spid="107">
                                            <p:txEl>
                                              <p:pRg st="0" end="0"/>
                                            </p:txEl>
                                          </p:spTgt>
                                        </p:tgtEl>
                                      </p:cBhvr>
                                    </p:animEffect>
                                  </p:childTnLst>
                                  <p:subTnLst>
                                    <p:audio>
                                      <p:cMediaNode>
                                        <p:cTn display="0" masterRel="sameClick">
                                          <p:stCondLst>
                                            <p:cond evt="begin" delay="0">
                                              <p:tn val="71"/>
                                            </p:cond>
                                          </p:stCondLst>
                                          <p:endCondLst>
                                            <p:cond evt="onStopAudio" delay="0">
                                              <p:tgtEl>
                                                <p:sldTgt/>
                                              </p:tgtEl>
                                            </p:cond>
                                          </p:endCondLst>
                                        </p:cTn>
                                        <p:tgtEl>
                                          <p:sndTgt r:embed="rId2" name="CAMERA.WAV" builtIn="1"/>
                                        </p:tgtEl>
                                      </p:cMediaNode>
                                    </p:audio>
                                  </p:subTnLst>
                                </p:cTn>
                              </p:par>
                            </p:childTnLst>
                          </p:cTn>
                        </p:par>
                      </p:childTnLst>
                    </p:cTn>
                  </p:par>
                  <p:par>
                    <p:cTn id="74" fill="hold">
                      <p:stCondLst>
                        <p:cond delay="indefinite"/>
                      </p:stCondLst>
                      <p:childTnLst>
                        <p:par>
                          <p:cTn id="75" fill="hold">
                            <p:stCondLst>
                              <p:cond delay="0"/>
                            </p:stCondLst>
                            <p:childTnLst>
                              <p:par>
                                <p:cTn id="76" presetID="4" presetClass="entr" presetSubtype="32" fill="hold" grpId="0" nodeType="clickEffect">
                                  <p:stCondLst>
                                    <p:cond delay="0"/>
                                  </p:stCondLst>
                                  <p:childTnLst>
                                    <p:set>
                                      <p:cBhvr>
                                        <p:cTn id="77" dur="1" fill="hold">
                                          <p:stCondLst>
                                            <p:cond delay="0"/>
                                          </p:stCondLst>
                                        </p:cTn>
                                        <p:tgtEl>
                                          <p:spTgt spid="98">
                                            <p:txEl>
                                              <p:pRg st="0" end="0"/>
                                            </p:txEl>
                                          </p:spTgt>
                                        </p:tgtEl>
                                        <p:attrNameLst>
                                          <p:attrName>style.visibility</p:attrName>
                                        </p:attrNameLst>
                                      </p:cBhvr>
                                      <p:to>
                                        <p:strVal val="visible"/>
                                      </p:to>
                                    </p:set>
                                    <p:animEffect transition="in" filter="box(out)">
                                      <p:cBhvr>
                                        <p:cTn id="78" dur="500"/>
                                        <p:tgtEl>
                                          <p:spTgt spid="98">
                                            <p:txEl>
                                              <p:pRg st="0" end="0"/>
                                            </p:txEl>
                                          </p:spTgt>
                                        </p:tgtEl>
                                      </p:cBhvr>
                                    </p:animEffect>
                                  </p:childTnLst>
                                  <p:subTnLst>
                                    <p:audio>
                                      <p:cMediaNode>
                                        <p:cTn display="0" masterRel="sameClick">
                                          <p:stCondLst>
                                            <p:cond evt="begin" delay="0">
                                              <p:tn val="76"/>
                                            </p:cond>
                                          </p:stCondLst>
                                          <p:endCondLst>
                                            <p:cond evt="onStopAudio" delay="0">
                                              <p:tgtEl>
                                                <p:sldTgt/>
                                              </p:tgtEl>
                                            </p:cond>
                                          </p:endCondLst>
                                        </p:cTn>
                                        <p:tgtEl>
                                          <p:sndTgt r:embed="rId2" name="CAMERA.WAV" builtIn="1"/>
                                        </p:tgtEl>
                                      </p:cMediaNode>
                                    </p:audio>
                                  </p:subTnLst>
                                </p:cTn>
                              </p:par>
                            </p:childTnLst>
                          </p:cTn>
                        </p:par>
                      </p:childTnLst>
                    </p:cTn>
                  </p:par>
                  <p:par>
                    <p:cTn id="79" fill="hold">
                      <p:stCondLst>
                        <p:cond delay="indefinite"/>
                      </p:stCondLst>
                      <p:childTnLst>
                        <p:par>
                          <p:cTn id="80" fill="hold">
                            <p:stCondLst>
                              <p:cond delay="0"/>
                            </p:stCondLst>
                            <p:childTnLst>
                              <p:par>
                                <p:cTn id="81" presetID="4" presetClass="entr" presetSubtype="32" fill="hold" grpId="0" nodeType="clickEffect">
                                  <p:stCondLst>
                                    <p:cond delay="0"/>
                                  </p:stCondLst>
                                  <p:childTnLst>
                                    <p:set>
                                      <p:cBhvr>
                                        <p:cTn id="82" dur="1" fill="hold">
                                          <p:stCondLst>
                                            <p:cond delay="0"/>
                                          </p:stCondLst>
                                        </p:cTn>
                                        <p:tgtEl>
                                          <p:spTgt spid="108">
                                            <p:txEl>
                                              <p:pRg st="0" end="0"/>
                                            </p:txEl>
                                          </p:spTgt>
                                        </p:tgtEl>
                                        <p:attrNameLst>
                                          <p:attrName>style.visibility</p:attrName>
                                        </p:attrNameLst>
                                      </p:cBhvr>
                                      <p:to>
                                        <p:strVal val="visible"/>
                                      </p:to>
                                    </p:set>
                                    <p:animEffect transition="in" filter="box(out)">
                                      <p:cBhvr>
                                        <p:cTn id="83" dur="500"/>
                                        <p:tgtEl>
                                          <p:spTgt spid="108">
                                            <p:txEl>
                                              <p:pRg st="0" end="0"/>
                                            </p:txEl>
                                          </p:spTgt>
                                        </p:tgtEl>
                                      </p:cBhvr>
                                    </p:animEffect>
                                  </p:childTnLst>
                                  <p:subTnLst>
                                    <p:audio>
                                      <p:cMediaNode>
                                        <p:cTn display="0" masterRel="sameClick">
                                          <p:stCondLst>
                                            <p:cond evt="begin" delay="0">
                                              <p:tn val="81"/>
                                            </p:cond>
                                          </p:stCondLst>
                                          <p:endCondLst>
                                            <p:cond evt="onStopAudio" delay="0">
                                              <p:tgtEl>
                                                <p:sldTgt/>
                                              </p:tgtEl>
                                            </p:cond>
                                          </p:endCondLst>
                                        </p:cTn>
                                        <p:tgtEl>
                                          <p:sndTgt r:embed="rId2" name="CAMERA.WAV" builtIn="1"/>
                                        </p:tgtEl>
                                      </p:cMediaNode>
                                    </p:audio>
                                  </p:subTnLst>
                                </p:cTn>
                              </p:par>
                            </p:childTnLst>
                          </p:cTn>
                        </p:par>
                      </p:childTnLst>
                    </p:cTn>
                  </p:par>
                  <p:par>
                    <p:cTn id="84" fill="hold">
                      <p:stCondLst>
                        <p:cond delay="indefinite"/>
                      </p:stCondLst>
                      <p:childTnLst>
                        <p:par>
                          <p:cTn id="85" fill="hold">
                            <p:stCondLst>
                              <p:cond delay="0"/>
                            </p:stCondLst>
                            <p:childTnLst>
                              <p:par>
                                <p:cTn id="86" presetID="4" presetClass="entr" presetSubtype="32" fill="hold" grpId="0" nodeType="clickEffect">
                                  <p:stCondLst>
                                    <p:cond delay="0"/>
                                  </p:stCondLst>
                                  <p:childTnLst>
                                    <p:set>
                                      <p:cBhvr>
                                        <p:cTn id="87" dur="1" fill="hold">
                                          <p:stCondLst>
                                            <p:cond delay="0"/>
                                          </p:stCondLst>
                                        </p:cTn>
                                        <p:tgtEl>
                                          <p:spTgt spid="99">
                                            <p:txEl>
                                              <p:pRg st="0" end="0"/>
                                            </p:txEl>
                                          </p:spTgt>
                                        </p:tgtEl>
                                        <p:attrNameLst>
                                          <p:attrName>style.visibility</p:attrName>
                                        </p:attrNameLst>
                                      </p:cBhvr>
                                      <p:to>
                                        <p:strVal val="visible"/>
                                      </p:to>
                                    </p:set>
                                    <p:animEffect transition="in" filter="box(out)">
                                      <p:cBhvr>
                                        <p:cTn id="88" dur="500"/>
                                        <p:tgtEl>
                                          <p:spTgt spid="99">
                                            <p:txEl>
                                              <p:pRg st="0" end="0"/>
                                            </p:txEl>
                                          </p:spTgt>
                                        </p:tgtEl>
                                      </p:cBhvr>
                                    </p:animEffect>
                                  </p:childTnLst>
                                  <p:subTnLst>
                                    <p:audio>
                                      <p:cMediaNode>
                                        <p:cTn display="0" masterRel="sameClick">
                                          <p:stCondLst>
                                            <p:cond evt="begin" delay="0">
                                              <p:tn val="86"/>
                                            </p:cond>
                                          </p:stCondLst>
                                          <p:endCondLst>
                                            <p:cond evt="onStopAudio" delay="0">
                                              <p:tgtEl>
                                                <p:sldTgt/>
                                              </p:tgtEl>
                                            </p:cond>
                                          </p:endCondLst>
                                        </p:cTn>
                                        <p:tgtEl>
                                          <p:sndTgt r:embed="rId2" name="CAMERA.WAV" builtIn="1"/>
                                        </p:tgtEl>
                                      </p:cMediaNode>
                                    </p:audio>
                                  </p:subTnLst>
                                </p:cTn>
                              </p:par>
                            </p:childTnLst>
                          </p:cTn>
                        </p:par>
                      </p:childTnLst>
                    </p:cTn>
                  </p:par>
                  <p:par>
                    <p:cTn id="89" fill="hold">
                      <p:stCondLst>
                        <p:cond delay="indefinite"/>
                      </p:stCondLst>
                      <p:childTnLst>
                        <p:par>
                          <p:cTn id="90" fill="hold">
                            <p:stCondLst>
                              <p:cond delay="0"/>
                            </p:stCondLst>
                            <p:childTnLst>
                              <p:par>
                                <p:cTn id="91" presetID="4" presetClass="entr" presetSubtype="32" fill="hold" grpId="0" nodeType="clickEffect">
                                  <p:stCondLst>
                                    <p:cond delay="0"/>
                                  </p:stCondLst>
                                  <p:childTnLst>
                                    <p:set>
                                      <p:cBhvr>
                                        <p:cTn id="92" dur="1" fill="hold">
                                          <p:stCondLst>
                                            <p:cond delay="0"/>
                                          </p:stCondLst>
                                        </p:cTn>
                                        <p:tgtEl>
                                          <p:spTgt spid="109">
                                            <p:txEl>
                                              <p:pRg st="0" end="0"/>
                                            </p:txEl>
                                          </p:spTgt>
                                        </p:tgtEl>
                                        <p:attrNameLst>
                                          <p:attrName>style.visibility</p:attrName>
                                        </p:attrNameLst>
                                      </p:cBhvr>
                                      <p:to>
                                        <p:strVal val="visible"/>
                                      </p:to>
                                    </p:set>
                                    <p:animEffect transition="in" filter="box(out)">
                                      <p:cBhvr>
                                        <p:cTn id="93" dur="500"/>
                                        <p:tgtEl>
                                          <p:spTgt spid="109">
                                            <p:txEl>
                                              <p:pRg st="0" end="0"/>
                                            </p:txEl>
                                          </p:spTgt>
                                        </p:tgtEl>
                                      </p:cBhvr>
                                    </p:animEffect>
                                  </p:childTnLst>
                                  <p:subTnLst>
                                    <p:audio>
                                      <p:cMediaNode>
                                        <p:cTn display="0" masterRel="sameClick">
                                          <p:stCondLst>
                                            <p:cond evt="begin" delay="0">
                                              <p:tn val="91"/>
                                            </p:cond>
                                          </p:stCondLst>
                                          <p:endCondLst>
                                            <p:cond evt="onStopAudio" delay="0">
                                              <p:tgtEl>
                                                <p:sldTgt/>
                                              </p:tgtEl>
                                            </p:cond>
                                          </p:endCondLst>
                                        </p:cTn>
                                        <p:tgtEl>
                                          <p:sndTgt r:embed="rId2" name="CAMERA.WAV" builtIn="1"/>
                                        </p:tgtEl>
                                      </p:cMediaNode>
                                    </p:audio>
                                  </p:subTnLst>
                                </p:cTn>
                              </p:par>
                            </p:childTnLst>
                          </p:cTn>
                        </p:par>
                      </p:childTnLst>
                    </p:cTn>
                  </p:par>
                  <p:par>
                    <p:cTn id="94" fill="hold">
                      <p:stCondLst>
                        <p:cond delay="indefinite"/>
                      </p:stCondLst>
                      <p:childTnLst>
                        <p:par>
                          <p:cTn id="95" fill="hold">
                            <p:stCondLst>
                              <p:cond delay="0"/>
                            </p:stCondLst>
                            <p:childTnLst>
                              <p:par>
                                <p:cTn id="96" presetID="4" presetClass="entr" presetSubtype="32" fill="hold" grpId="0" nodeType="clickEffect">
                                  <p:stCondLst>
                                    <p:cond delay="0"/>
                                  </p:stCondLst>
                                  <p:childTnLst>
                                    <p:set>
                                      <p:cBhvr>
                                        <p:cTn id="97" dur="1" fill="hold">
                                          <p:stCondLst>
                                            <p:cond delay="0"/>
                                          </p:stCondLst>
                                        </p:cTn>
                                        <p:tgtEl>
                                          <p:spTgt spid="100">
                                            <p:txEl>
                                              <p:pRg st="0" end="0"/>
                                            </p:txEl>
                                          </p:spTgt>
                                        </p:tgtEl>
                                        <p:attrNameLst>
                                          <p:attrName>style.visibility</p:attrName>
                                        </p:attrNameLst>
                                      </p:cBhvr>
                                      <p:to>
                                        <p:strVal val="visible"/>
                                      </p:to>
                                    </p:set>
                                    <p:animEffect transition="in" filter="box(out)">
                                      <p:cBhvr>
                                        <p:cTn id="98" dur="500"/>
                                        <p:tgtEl>
                                          <p:spTgt spid="100">
                                            <p:txEl>
                                              <p:pRg st="0" end="0"/>
                                            </p:txEl>
                                          </p:spTgt>
                                        </p:tgtEl>
                                      </p:cBhvr>
                                    </p:animEffect>
                                  </p:childTnLst>
                                  <p:subTnLst>
                                    <p:audio>
                                      <p:cMediaNode>
                                        <p:cTn display="0" masterRel="sameClick">
                                          <p:stCondLst>
                                            <p:cond evt="begin" delay="0">
                                              <p:tn val="96"/>
                                            </p:cond>
                                          </p:stCondLst>
                                          <p:endCondLst>
                                            <p:cond evt="onStopAudio" delay="0">
                                              <p:tgtEl>
                                                <p:sldTgt/>
                                              </p:tgtEl>
                                            </p:cond>
                                          </p:endCondLst>
                                        </p:cTn>
                                        <p:tgtEl>
                                          <p:sndTgt r:embed="rId2" name="CAMERA.WAV" builtIn="1"/>
                                        </p:tgtEl>
                                      </p:cMediaNode>
                                    </p:audio>
                                  </p:subTnLst>
                                </p:cTn>
                              </p:par>
                            </p:childTnLst>
                          </p:cTn>
                        </p:par>
                      </p:childTnLst>
                    </p:cTn>
                  </p:par>
                  <p:par>
                    <p:cTn id="99" fill="hold">
                      <p:stCondLst>
                        <p:cond delay="indefinite"/>
                      </p:stCondLst>
                      <p:childTnLst>
                        <p:par>
                          <p:cTn id="100" fill="hold">
                            <p:stCondLst>
                              <p:cond delay="0"/>
                            </p:stCondLst>
                            <p:childTnLst>
                              <p:par>
                                <p:cTn id="101" presetID="4" presetClass="entr" presetSubtype="32" fill="hold" grpId="0" nodeType="clickEffect">
                                  <p:stCondLst>
                                    <p:cond delay="0"/>
                                  </p:stCondLst>
                                  <p:childTnLst>
                                    <p:set>
                                      <p:cBhvr>
                                        <p:cTn id="102" dur="1" fill="hold">
                                          <p:stCondLst>
                                            <p:cond delay="0"/>
                                          </p:stCondLst>
                                        </p:cTn>
                                        <p:tgtEl>
                                          <p:spTgt spid="110">
                                            <p:txEl>
                                              <p:pRg st="0" end="0"/>
                                            </p:txEl>
                                          </p:spTgt>
                                        </p:tgtEl>
                                        <p:attrNameLst>
                                          <p:attrName>style.visibility</p:attrName>
                                        </p:attrNameLst>
                                      </p:cBhvr>
                                      <p:to>
                                        <p:strVal val="visible"/>
                                      </p:to>
                                    </p:set>
                                    <p:animEffect transition="in" filter="box(out)">
                                      <p:cBhvr>
                                        <p:cTn id="103" dur="500"/>
                                        <p:tgtEl>
                                          <p:spTgt spid="110">
                                            <p:txEl>
                                              <p:pRg st="0" end="0"/>
                                            </p:txEl>
                                          </p:spTgt>
                                        </p:tgtEl>
                                      </p:cBhvr>
                                    </p:animEffect>
                                  </p:childTnLst>
                                  <p:subTnLst>
                                    <p:audio>
                                      <p:cMediaNode>
                                        <p:cTn display="0" masterRel="sameClick">
                                          <p:stCondLst>
                                            <p:cond evt="begin" delay="0">
                                              <p:tn val="101"/>
                                            </p:cond>
                                          </p:stCondLst>
                                          <p:endCondLst>
                                            <p:cond evt="onStopAudio" delay="0">
                                              <p:tgtEl>
                                                <p:sldTgt/>
                                              </p:tgtEl>
                                            </p:cond>
                                          </p:endCondLst>
                                        </p:cTn>
                                        <p:tgtEl>
                                          <p:sndTgt r:embed="rId2" name="CAMERA.WAV" builtIn="1"/>
                                        </p:tgtEl>
                                      </p:cMediaNode>
                                    </p:audio>
                                  </p:subTnLst>
                                </p:cTn>
                              </p:par>
                            </p:childTnLst>
                          </p:cTn>
                        </p:par>
                      </p:childTnLst>
                    </p:cTn>
                  </p:par>
                  <p:par>
                    <p:cTn id="104" fill="hold">
                      <p:stCondLst>
                        <p:cond delay="indefinite"/>
                      </p:stCondLst>
                      <p:childTnLst>
                        <p:par>
                          <p:cTn id="105" fill="hold">
                            <p:stCondLst>
                              <p:cond delay="0"/>
                            </p:stCondLst>
                            <p:childTnLst>
                              <p:par>
                                <p:cTn id="106" presetID="4" presetClass="entr" presetSubtype="32" fill="hold" grpId="0" nodeType="clickEffect">
                                  <p:stCondLst>
                                    <p:cond delay="0"/>
                                  </p:stCondLst>
                                  <p:childTnLst>
                                    <p:set>
                                      <p:cBhvr>
                                        <p:cTn id="107" dur="1" fill="hold">
                                          <p:stCondLst>
                                            <p:cond delay="0"/>
                                          </p:stCondLst>
                                        </p:cTn>
                                        <p:tgtEl>
                                          <p:spTgt spid="101">
                                            <p:txEl>
                                              <p:pRg st="0" end="0"/>
                                            </p:txEl>
                                          </p:spTgt>
                                        </p:tgtEl>
                                        <p:attrNameLst>
                                          <p:attrName>style.visibility</p:attrName>
                                        </p:attrNameLst>
                                      </p:cBhvr>
                                      <p:to>
                                        <p:strVal val="visible"/>
                                      </p:to>
                                    </p:set>
                                    <p:animEffect transition="in" filter="box(out)">
                                      <p:cBhvr>
                                        <p:cTn id="108" dur="500"/>
                                        <p:tgtEl>
                                          <p:spTgt spid="101">
                                            <p:txEl>
                                              <p:pRg st="0" end="0"/>
                                            </p:txEl>
                                          </p:spTgt>
                                        </p:tgtEl>
                                      </p:cBhvr>
                                    </p:animEffect>
                                  </p:childTnLst>
                                  <p:subTnLst>
                                    <p:audio>
                                      <p:cMediaNode>
                                        <p:cTn display="0" masterRel="sameClick">
                                          <p:stCondLst>
                                            <p:cond evt="begin" delay="0">
                                              <p:tn val="106"/>
                                            </p:cond>
                                          </p:stCondLst>
                                          <p:endCondLst>
                                            <p:cond evt="onStopAudio" delay="0">
                                              <p:tgtEl>
                                                <p:sldTgt/>
                                              </p:tgtEl>
                                            </p:cond>
                                          </p:endCondLst>
                                        </p:cTn>
                                        <p:tgtEl>
                                          <p:sndTgt r:embed="rId2" name="CAMERA.WAV" builtIn="1"/>
                                        </p:tgtEl>
                                      </p:cMediaNode>
                                    </p:audio>
                                  </p:subTnLst>
                                </p:cTn>
                              </p:par>
                            </p:childTnLst>
                          </p:cTn>
                        </p:par>
                      </p:childTnLst>
                    </p:cTn>
                  </p:par>
                  <p:par>
                    <p:cTn id="109" fill="hold">
                      <p:stCondLst>
                        <p:cond delay="indefinite"/>
                      </p:stCondLst>
                      <p:childTnLst>
                        <p:par>
                          <p:cTn id="110" fill="hold">
                            <p:stCondLst>
                              <p:cond delay="0"/>
                            </p:stCondLst>
                            <p:childTnLst>
                              <p:par>
                                <p:cTn id="111" presetID="4" presetClass="entr" presetSubtype="32" fill="hold" grpId="0" nodeType="clickEffect">
                                  <p:stCondLst>
                                    <p:cond delay="0"/>
                                  </p:stCondLst>
                                  <p:childTnLst>
                                    <p:set>
                                      <p:cBhvr>
                                        <p:cTn id="112" dur="1" fill="hold">
                                          <p:stCondLst>
                                            <p:cond delay="0"/>
                                          </p:stCondLst>
                                        </p:cTn>
                                        <p:tgtEl>
                                          <p:spTgt spid="111">
                                            <p:txEl>
                                              <p:pRg st="0" end="0"/>
                                            </p:txEl>
                                          </p:spTgt>
                                        </p:tgtEl>
                                        <p:attrNameLst>
                                          <p:attrName>style.visibility</p:attrName>
                                        </p:attrNameLst>
                                      </p:cBhvr>
                                      <p:to>
                                        <p:strVal val="visible"/>
                                      </p:to>
                                    </p:set>
                                    <p:animEffect transition="in" filter="box(out)">
                                      <p:cBhvr>
                                        <p:cTn id="113" dur="500"/>
                                        <p:tgtEl>
                                          <p:spTgt spid="111">
                                            <p:txEl>
                                              <p:pRg st="0" end="0"/>
                                            </p:txEl>
                                          </p:spTgt>
                                        </p:tgtEl>
                                      </p:cBhvr>
                                    </p:animEffect>
                                  </p:childTnLst>
                                  <p:subTnLst>
                                    <p:audio>
                                      <p:cMediaNode>
                                        <p:cTn display="0" masterRel="sameClick">
                                          <p:stCondLst>
                                            <p:cond evt="begin" delay="0">
                                              <p:tn val="111"/>
                                            </p:cond>
                                          </p:stCondLst>
                                          <p:endCondLst>
                                            <p:cond evt="onStopAudio" delay="0">
                                              <p:tgtEl>
                                                <p:sldTgt/>
                                              </p:tgtEl>
                                            </p:cond>
                                          </p:endCondLst>
                                        </p:cTn>
                                        <p:tgtEl>
                                          <p:sndTgt r:embed="rId2" name="CAMERA.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build="p" autoUpdateAnimBg="0"/>
      <p:bldP spid="93" grpId="0" build="p" autoUpdateAnimBg="0"/>
      <p:bldP spid="94" grpId="0" build="p" autoUpdateAnimBg="0"/>
      <p:bldP spid="95" grpId="0" build="p" autoUpdateAnimBg="0"/>
      <p:bldP spid="96" grpId="0" build="p" autoUpdateAnimBg="0"/>
      <p:bldP spid="97" grpId="0" build="p" autoUpdateAnimBg="0"/>
      <p:bldP spid="98" grpId="0" build="p" autoUpdateAnimBg="0"/>
      <p:bldP spid="99" grpId="0" build="p" autoUpdateAnimBg="0"/>
      <p:bldP spid="100" grpId="0" build="p" autoUpdateAnimBg="0"/>
      <p:bldP spid="101" grpId="0" build="p" autoUpdateAnimBg="0"/>
      <p:bldP spid="102" grpId="0" build="p" autoUpdateAnimBg="0"/>
      <p:bldP spid="103" grpId="0" build="p" autoUpdateAnimBg="0"/>
      <p:bldP spid="104" grpId="0" build="p" autoUpdateAnimBg="0"/>
      <p:bldP spid="105" grpId="0" build="p" autoUpdateAnimBg="0"/>
      <p:bldP spid="106" grpId="0" build="p" autoUpdateAnimBg="0"/>
      <p:bldP spid="107" grpId="0" build="p" autoUpdateAnimBg="0"/>
      <p:bldP spid="108" grpId="0" build="p" autoUpdateAnimBg="0"/>
      <p:bldP spid="109" grpId="0" build="p" autoUpdateAnimBg="0"/>
      <p:bldP spid="110" grpId="0" build="p" autoUpdateAnimBg="0"/>
      <p:bldP spid="111" grpId="0" build="p" autoUpdateAnimBg="0"/>
      <p:bldP spid="112"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
          <p:cNvGrpSpPr>
            <a:grpSpLocks/>
          </p:cNvGrpSpPr>
          <p:nvPr/>
        </p:nvGrpSpPr>
        <p:grpSpPr bwMode="auto">
          <a:xfrm>
            <a:off x="685800" y="2209800"/>
            <a:ext cx="8080375" cy="3352800"/>
            <a:chOff x="447" y="348"/>
            <a:chExt cx="5090" cy="4179"/>
          </a:xfrm>
        </p:grpSpPr>
        <p:sp>
          <p:nvSpPr>
            <p:cNvPr id="9224" name="Rectangle 11"/>
            <p:cNvSpPr>
              <a:spLocks noChangeArrowheads="1"/>
            </p:cNvSpPr>
            <p:nvPr/>
          </p:nvSpPr>
          <p:spPr bwMode="auto">
            <a:xfrm>
              <a:off x="452" y="348"/>
              <a:ext cx="5080" cy="4179"/>
            </a:xfrm>
            <a:prstGeom prst="rect">
              <a:avLst/>
            </a:prstGeom>
            <a:solidFill>
              <a:srgbClr val="00B050"/>
            </a:solidFill>
            <a:ln w="38100">
              <a:solidFill>
                <a:schemeClr val="hlink"/>
              </a:solidFill>
              <a:miter lim="800000"/>
              <a:headEnd/>
              <a:tailEnd/>
            </a:ln>
          </p:spPr>
          <p:txBody>
            <a:bodyPr wrap="none" lIns="90000" tIns="46800" rIns="90000" bIns="46800" anchor="ctr"/>
            <a:lstStyle/>
            <a:p>
              <a:pPr algn="ctr"/>
              <a:endParaRPr kumimoji="1" lang="zh-CN" altLang="zh-CN" sz="2000">
                <a:latin typeface="Times New Roman" pitchFamily="18" charset="0"/>
              </a:endParaRPr>
            </a:p>
          </p:txBody>
        </p:sp>
        <p:sp>
          <p:nvSpPr>
            <p:cNvPr id="9225" name="Line 12"/>
            <p:cNvSpPr>
              <a:spLocks noChangeShapeType="1"/>
            </p:cNvSpPr>
            <p:nvPr/>
          </p:nvSpPr>
          <p:spPr bwMode="auto">
            <a:xfrm>
              <a:off x="447" y="823"/>
              <a:ext cx="5066" cy="0"/>
            </a:xfrm>
            <a:prstGeom prst="line">
              <a:avLst/>
            </a:prstGeom>
            <a:noFill/>
            <a:ln w="9525">
              <a:solidFill>
                <a:srgbClr val="0000FF"/>
              </a:solidFill>
              <a:round/>
              <a:headEnd/>
              <a:tailEnd/>
            </a:ln>
          </p:spPr>
          <p:txBody>
            <a:bodyPr wrap="none" lIns="90000" tIns="46800" rIns="90000" bIns="46800" anchor="ctr">
              <a:spAutoFit/>
            </a:bodyPr>
            <a:lstStyle/>
            <a:p>
              <a:endParaRPr lang="zh-CN" altLang="en-US"/>
            </a:p>
          </p:txBody>
        </p:sp>
        <p:sp>
          <p:nvSpPr>
            <p:cNvPr id="9226" name="Line 13"/>
            <p:cNvSpPr>
              <a:spLocks noChangeShapeType="1"/>
            </p:cNvSpPr>
            <p:nvPr/>
          </p:nvSpPr>
          <p:spPr bwMode="auto">
            <a:xfrm flipH="1">
              <a:off x="1023" y="395"/>
              <a:ext cx="44" cy="4037"/>
            </a:xfrm>
            <a:prstGeom prst="line">
              <a:avLst/>
            </a:prstGeom>
            <a:noFill/>
            <a:ln w="9525">
              <a:solidFill>
                <a:schemeClr val="hlink"/>
              </a:solidFill>
              <a:round/>
              <a:headEnd/>
              <a:tailEnd/>
            </a:ln>
          </p:spPr>
          <p:txBody>
            <a:bodyPr lIns="90000" tIns="46800" rIns="90000" bIns="46800" anchor="ctr">
              <a:spAutoFit/>
            </a:bodyPr>
            <a:lstStyle/>
            <a:p>
              <a:endParaRPr lang="zh-CN" altLang="en-US"/>
            </a:p>
          </p:txBody>
        </p:sp>
        <p:sp>
          <p:nvSpPr>
            <p:cNvPr id="9227" name="Text Box 17"/>
            <p:cNvSpPr txBox="1">
              <a:spLocks noChangeArrowheads="1"/>
            </p:cNvSpPr>
            <p:nvPr/>
          </p:nvSpPr>
          <p:spPr bwMode="auto">
            <a:xfrm>
              <a:off x="447" y="409"/>
              <a:ext cx="599" cy="279"/>
            </a:xfrm>
            <a:prstGeom prst="rect">
              <a:avLst/>
            </a:prstGeom>
            <a:noFill/>
            <a:ln w="9525">
              <a:noFill/>
              <a:miter lim="800000"/>
              <a:headEnd/>
              <a:tailEnd/>
            </a:ln>
          </p:spPr>
          <p:txBody>
            <a:bodyPr wrap="none" lIns="90000" tIns="46800" rIns="90000" bIns="46800">
              <a:spAutoFit/>
            </a:bodyPr>
            <a:lstStyle/>
            <a:p>
              <a:r>
                <a:rPr kumimoji="1" lang="zh-CN" altLang="en-US" sz="2000">
                  <a:solidFill>
                    <a:schemeClr val="bg1"/>
                  </a:solidFill>
                  <a:latin typeface="Times New Roman" pitchFamily="18" charset="0"/>
                  <a:ea typeface="隶书" pitchFamily="49" charset="-122"/>
                </a:rPr>
                <a:t>修饰符</a:t>
              </a:r>
            </a:p>
          </p:txBody>
        </p:sp>
        <p:sp>
          <p:nvSpPr>
            <p:cNvPr id="9228" name="Text Box 18"/>
            <p:cNvSpPr txBox="1">
              <a:spLocks noChangeArrowheads="1"/>
            </p:cNvSpPr>
            <p:nvPr/>
          </p:nvSpPr>
          <p:spPr bwMode="auto">
            <a:xfrm>
              <a:off x="2246" y="409"/>
              <a:ext cx="1286" cy="279"/>
            </a:xfrm>
            <a:prstGeom prst="rect">
              <a:avLst/>
            </a:prstGeom>
            <a:noFill/>
            <a:ln w="9525">
              <a:noFill/>
              <a:miter lim="800000"/>
              <a:headEnd/>
              <a:tailEnd/>
            </a:ln>
          </p:spPr>
          <p:txBody>
            <a:bodyPr wrap="none" lIns="90000" tIns="46800" rIns="90000" bIns="46800">
              <a:spAutoFit/>
            </a:bodyPr>
            <a:lstStyle/>
            <a:p>
              <a:r>
                <a:rPr kumimoji="1" lang="zh-CN" altLang="en-US" sz="2000">
                  <a:solidFill>
                    <a:schemeClr val="bg1"/>
                  </a:solidFill>
                  <a:latin typeface="Times New Roman" pitchFamily="18" charset="0"/>
                  <a:ea typeface="隶书" pitchFamily="49" charset="-122"/>
                </a:rPr>
                <a:t>功                     能</a:t>
              </a:r>
            </a:p>
          </p:txBody>
        </p:sp>
        <p:sp>
          <p:nvSpPr>
            <p:cNvPr id="9229" name="Text Box 25"/>
            <p:cNvSpPr txBox="1">
              <a:spLocks noChangeArrowheads="1"/>
            </p:cNvSpPr>
            <p:nvPr/>
          </p:nvSpPr>
          <p:spPr bwMode="auto">
            <a:xfrm>
              <a:off x="1215" y="823"/>
              <a:ext cx="3282" cy="279"/>
            </a:xfrm>
            <a:prstGeom prst="rect">
              <a:avLst/>
            </a:prstGeom>
            <a:noFill/>
            <a:ln w="9525">
              <a:noFill/>
              <a:miter lim="800000"/>
              <a:headEnd/>
              <a:tailEnd/>
            </a:ln>
          </p:spPr>
          <p:txBody>
            <a:bodyPr lIns="90000" tIns="46800" rIns="90000" bIns="46800">
              <a:spAutoFit/>
            </a:bodyPr>
            <a:lstStyle/>
            <a:p>
              <a:r>
                <a:rPr kumimoji="1" lang="zh-CN" altLang="en-US" sz="2000">
                  <a:solidFill>
                    <a:schemeClr val="bg1"/>
                  </a:solidFill>
                  <a:latin typeface="隶书" pitchFamily="49" charset="-122"/>
                  <a:ea typeface="隶书" pitchFamily="49" charset="-122"/>
                </a:rPr>
                <a:t>指定在有符号数</a:t>
              </a:r>
              <a:r>
                <a:rPr kumimoji="1" lang="zh-CN" altLang="zh-CN" sz="2000">
                  <a:solidFill>
                    <a:schemeClr val="bg1"/>
                  </a:solidFill>
                  <a:latin typeface="隶书" pitchFamily="49" charset="-122"/>
                  <a:ea typeface="隶书" pitchFamily="49" charset="-122"/>
                </a:rPr>
                <a:t>的正数前显示正号(+)</a:t>
              </a:r>
              <a:endParaRPr kumimoji="1" lang="en-US" altLang="zh-CN" sz="2000">
                <a:solidFill>
                  <a:schemeClr val="bg1"/>
                </a:solidFill>
                <a:latin typeface="Times New Roman" pitchFamily="18" charset="0"/>
              </a:endParaRPr>
            </a:p>
          </p:txBody>
        </p:sp>
        <p:sp>
          <p:nvSpPr>
            <p:cNvPr id="9230" name="Text Box 26"/>
            <p:cNvSpPr txBox="1">
              <a:spLocks noChangeArrowheads="1"/>
            </p:cNvSpPr>
            <p:nvPr/>
          </p:nvSpPr>
          <p:spPr bwMode="auto">
            <a:xfrm>
              <a:off x="639" y="918"/>
              <a:ext cx="205" cy="279"/>
            </a:xfrm>
            <a:prstGeom prst="rect">
              <a:avLst/>
            </a:prstGeom>
            <a:noFill/>
            <a:ln w="9525">
              <a:noFill/>
              <a:miter lim="800000"/>
              <a:headEnd/>
              <a:tailEnd/>
            </a:ln>
          </p:spPr>
          <p:txBody>
            <a:bodyPr wrap="none" lIns="90000" tIns="46800" rIns="90000" bIns="46800">
              <a:spAutoFit/>
            </a:bodyPr>
            <a:lstStyle/>
            <a:p>
              <a:r>
                <a:rPr kumimoji="1" lang="en-US" altLang="zh-CN" sz="2000">
                  <a:solidFill>
                    <a:schemeClr val="accent1"/>
                  </a:solidFill>
                  <a:latin typeface="Times New Roman" pitchFamily="18" charset="0"/>
                  <a:ea typeface="隶书" pitchFamily="49" charset="-122"/>
                </a:rPr>
                <a:t>+</a:t>
              </a:r>
            </a:p>
          </p:txBody>
        </p:sp>
        <p:sp>
          <p:nvSpPr>
            <p:cNvPr id="9231" name="Text Box 27"/>
            <p:cNvSpPr txBox="1">
              <a:spLocks noChangeArrowheads="1"/>
            </p:cNvSpPr>
            <p:nvPr/>
          </p:nvSpPr>
          <p:spPr bwMode="auto">
            <a:xfrm>
              <a:off x="1215" y="1393"/>
              <a:ext cx="3858" cy="279"/>
            </a:xfrm>
            <a:prstGeom prst="rect">
              <a:avLst/>
            </a:prstGeom>
            <a:noFill/>
            <a:ln w="9525">
              <a:noFill/>
              <a:miter lim="800000"/>
              <a:headEnd/>
              <a:tailEnd/>
            </a:ln>
          </p:spPr>
          <p:txBody>
            <a:bodyPr lIns="90000" tIns="46800" rIns="90000" bIns="46800">
              <a:spAutoFit/>
            </a:bodyPr>
            <a:lstStyle/>
            <a:p>
              <a:r>
                <a:rPr kumimoji="1" lang="zh-CN" altLang="en-US" sz="2000">
                  <a:solidFill>
                    <a:schemeClr val="bg1"/>
                  </a:solidFill>
                  <a:latin typeface="隶书" pitchFamily="49" charset="-122"/>
                  <a:ea typeface="隶书" pitchFamily="49" charset="-122"/>
                </a:rPr>
                <a:t>输出数值时指定左面不使用的空位置自动填</a:t>
              </a:r>
              <a:r>
                <a:rPr kumimoji="1" lang="en-US" altLang="zh-CN" sz="2000">
                  <a:solidFill>
                    <a:schemeClr val="bg1"/>
                  </a:solidFill>
                  <a:latin typeface="隶书" pitchFamily="49" charset="-122"/>
                  <a:ea typeface="隶书" pitchFamily="49" charset="-122"/>
                </a:rPr>
                <a:t>0</a:t>
              </a:r>
            </a:p>
          </p:txBody>
        </p:sp>
        <p:sp>
          <p:nvSpPr>
            <p:cNvPr id="9232" name="Text Box 28"/>
            <p:cNvSpPr txBox="1">
              <a:spLocks noChangeArrowheads="1"/>
            </p:cNvSpPr>
            <p:nvPr/>
          </p:nvSpPr>
          <p:spPr bwMode="auto">
            <a:xfrm>
              <a:off x="639" y="1393"/>
              <a:ext cx="195" cy="279"/>
            </a:xfrm>
            <a:prstGeom prst="rect">
              <a:avLst/>
            </a:prstGeom>
            <a:noFill/>
            <a:ln w="9525">
              <a:noFill/>
              <a:miter lim="800000"/>
              <a:headEnd/>
              <a:tailEnd/>
            </a:ln>
          </p:spPr>
          <p:txBody>
            <a:bodyPr wrap="none" lIns="90000" tIns="46800" rIns="90000" bIns="46800">
              <a:spAutoFit/>
            </a:bodyPr>
            <a:lstStyle/>
            <a:p>
              <a:r>
                <a:rPr kumimoji="1" lang="en-US" altLang="zh-CN" sz="2000">
                  <a:solidFill>
                    <a:schemeClr val="accent1"/>
                  </a:solidFill>
                  <a:latin typeface="Times New Roman" pitchFamily="18" charset="0"/>
                  <a:ea typeface="隶书" pitchFamily="49" charset="-122"/>
                </a:rPr>
                <a:t>0</a:t>
              </a:r>
            </a:p>
          </p:txBody>
        </p:sp>
        <p:sp>
          <p:nvSpPr>
            <p:cNvPr id="9233" name="Text Box 29"/>
            <p:cNvSpPr txBox="1">
              <a:spLocks noChangeArrowheads="1"/>
            </p:cNvSpPr>
            <p:nvPr/>
          </p:nvSpPr>
          <p:spPr bwMode="auto">
            <a:xfrm>
              <a:off x="1215" y="1963"/>
              <a:ext cx="3474" cy="279"/>
            </a:xfrm>
            <a:prstGeom prst="rect">
              <a:avLst/>
            </a:prstGeom>
            <a:noFill/>
            <a:ln w="9525">
              <a:noFill/>
              <a:miter lim="800000"/>
              <a:headEnd/>
              <a:tailEnd/>
            </a:ln>
          </p:spPr>
          <p:txBody>
            <a:bodyPr lIns="90000" tIns="46800" rIns="90000" bIns="46800">
              <a:spAutoFit/>
            </a:bodyPr>
            <a:lstStyle/>
            <a:p>
              <a:r>
                <a:rPr kumimoji="1" lang="zh-CN" altLang="zh-CN" sz="2000">
                  <a:solidFill>
                    <a:schemeClr val="bg1"/>
                  </a:solidFill>
                  <a:latin typeface="隶书" pitchFamily="49" charset="-122"/>
                  <a:ea typeface="隶书" pitchFamily="49" charset="-122"/>
                </a:rPr>
                <a:t>在八进制和十六进制数前显示前导0，0</a:t>
              </a:r>
              <a:r>
                <a:rPr kumimoji="1" lang="en-US" altLang="zh-CN" sz="2000">
                  <a:solidFill>
                    <a:schemeClr val="bg1"/>
                  </a:solidFill>
                  <a:latin typeface="隶书" pitchFamily="49" charset="-122"/>
                  <a:ea typeface="隶书" pitchFamily="49" charset="-122"/>
                </a:rPr>
                <a:t>x</a:t>
              </a:r>
              <a:endParaRPr kumimoji="1" lang="en-US" altLang="zh-CN" sz="2000">
                <a:latin typeface="隶书" pitchFamily="49" charset="-122"/>
                <a:ea typeface="隶书" pitchFamily="49" charset="-122"/>
              </a:endParaRPr>
            </a:p>
          </p:txBody>
        </p:sp>
        <p:sp>
          <p:nvSpPr>
            <p:cNvPr id="9234" name="Text Box 30"/>
            <p:cNvSpPr txBox="1">
              <a:spLocks noChangeArrowheads="1"/>
            </p:cNvSpPr>
            <p:nvPr/>
          </p:nvSpPr>
          <p:spPr bwMode="auto">
            <a:xfrm>
              <a:off x="639" y="1963"/>
              <a:ext cx="195" cy="279"/>
            </a:xfrm>
            <a:prstGeom prst="rect">
              <a:avLst/>
            </a:prstGeom>
            <a:noFill/>
            <a:ln w="9525">
              <a:noFill/>
              <a:miter lim="800000"/>
              <a:headEnd/>
              <a:tailEnd/>
            </a:ln>
          </p:spPr>
          <p:txBody>
            <a:bodyPr wrap="none" lIns="90000" tIns="46800" rIns="90000" bIns="46800">
              <a:spAutoFit/>
            </a:bodyPr>
            <a:lstStyle/>
            <a:p>
              <a:r>
                <a:rPr kumimoji="1" lang="en-US" altLang="zh-CN" sz="2000">
                  <a:solidFill>
                    <a:schemeClr val="accent1"/>
                  </a:solidFill>
                  <a:latin typeface="Times New Roman" pitchFamily="18" charset="0"/>
                  <a:ea typeface="隶书" pitchFamily="49" charset="-122"/>
                </a:rPr>
                <a:t>#</a:t>
              </a:r>
            </a:p>
          </p:txBody>
        </p:sp>
        <p:sp>
          <p:nvSpPr>
            <p:cNvPr id="9235" name="Rectangle 31"/>
            <p:cNvSpPr>
              <a:spLocks noChangeArrowheads="1"/>
            </p:cNvSpPr>
            <p:nvPr/>
          </p:nvSpPr>
          <p:spPr bwMode="auto">
            <a:xfrm>
              <a:off x="1215" y="2627"/>
              <a:ext cx="3282" cy="885"/>
            </a:xfrm>
            <a:prstGeom prst="rect">
              <a:avLst/>
            </a:prstGeom>
            <a:noFill/>
            <a:ln w="9525">
              <a:noFill/>
              <a:miter lim="800000"/>
              <a:headEnd/>
              <a:tailEnd/>
            </a:ln>
          </p:spPr>
          <p:txBody>
            <a:bodyPr lIns="90000" tIns="46800" rIns="90000" bIns="46800">
              <a:spAutoFit/>
            </a:bodyPr>
            <a:lstStyle/>
            <a:p>
              <a:r>
                <a:rPr kumimoji="1" lang="zh-CN" altLang="zh-CN" sz="2000">
                  <a:solidFill>
                    <a:schemeClr val="bg1"/>
                  </a:solidFill>
                  <a:latin typeface="隶书" pitchFamily="49" charset="-122"/>
                  <a:ea typeface="隶书" pitchFamily="49" charset="-122"/>
                </a:rPr>
                <a:t>在</a:t>
              </a:r>
              <a:r>
                <a:rPr kumimoji="1" lang="en-US" altLang="zh-CN" sz="2000">
                  <a:solidFill>
                    <a:schemeClr val="bg1"/>
                  </a:solidFill>
                  <a:latin typeface="隶书" pitchFamily="49" charset="-122"/>
                  <a:ea typeface="隶书" pitchFamily="49" charset="-122"/>
                </a:rPr>
                <a:t>d,o,x,u</a:t>
              </a:r>
              <a:r>
                <a:rPr kumimoji="1" lang="zh-CN" altLang="zh-CN" sz="2000">
                  <a:solidFill>
                    <a:schemeClr val="bg1"/>
                  </a:solidFill>
                  <a:latin typeface="隶书" pitchFamily="49" charset="-122"/>
                  <a:ea typeface="隶书" pitchFamily="49" charset="-122"/>
                </a:rPr>
                <a:t>前，指定输出精度为</a:t>
              </a:r>
              <a:r>
                <a:rPr kumimoji="1" lang="en-US" altLang="zh-CN" sz="2000">
                  <a:solidFill>
                    <a:schemeClr val="bg1"/>
                  </a:solidFill>
                  <a:latin typeface="隶书" pitchFamily="49" charset="-122"/>
                  <a:ea typeface="隶书" pitchFamily="49" charset="-122"/>
                </a:rPr>
                <a:t>long</a:t>
              </a:r>
              <a:r>
                <a:rPr kumimoji="1" lang="zh-CN" altLang="zh-CN" sz="2000">
                  <a:solidFill>
                    <a:schemeClr val="bg1"/>
                  </a:solidFill>
                  <a:latin typeface="隶书" pitchFamily="49" charset="-122"/>
                  <a:ea typeface="隶书" pitchFamily="49" charset="-122"/>
                </a:rPr>
                <a:t>型</a:t>
              </a:r>
            </a:p>
            <a:p>
              <a:r>
                <a:rPr kumimoji="1" lang="zh-CN" altLang="zh-CN" sz="2000">
                  <a:solidFill>
                    <a:schemeClr val="bg1"/>
                  </a:solidFill>
                  <a:latin typeface="隶书" pitchFamily="49" charset="-122"/>
                  <a:ea typeface="隶书" pitchFamily="49" charset="-122"/>
                </a:rPr>
                <a:t>在</a:t>
              </a:r>
              <a:r>
                <a:rPr kumimoji="1" lang="en-US" altLang="zh-CN" sz="2000">
                  <a:solidFill>
                    <a:schemeClr val="bg1"/>
                  </a:solidFill>
                  <a:latin typeface="隶书" pitchFamily="49" charset="-122"/>
                  <a:ea typeface="隶书" pitchFamily="49" charset="-122"/>
                </a:rPr>
                <a:t>e,f,g</a:t>
              </a:r>
              <a:r>
                <a:rPr kumimoji="1" lang="zh-CN" altLang="zh-CN" sz="2000">
                  <a:solidFill>
                    <a:schemeClr val="bg1"/>
                  </a:solidFill>
                  <a:latin typeface="隶书" pitchFamily="49" charset="-122"/>
                  <a:ea typeface="隶书" pitchFamily="49" charset="-122"/>
                </a:rPr>
                <a:t>前，指定输出精度为</a:t>
              </a:r>
              <a:r>
                <a:rPr kumimoji="1" lang="en-US" altLang="zh-CN" sz="2000">
                  <a:solidFill>
                    <a:schemeClr val="bg1"/>
                  </a:solidFill>
                  <a:latin typeface="隶书" pitchFamily="49" charset="-122"/>
                  <a:ea typeface="隶书" pitchFamily="49" charset="-122"/>
                </a:rPr>
                <a:t>double</a:t>
              </a:r>
              <a:r>
                <a:rPr kumimoji="1" lang="zh-CN" altLang="zh-CN" sz="2000">
                  <a:solidFill>
                    <a:schemeClr val="bg1"/>
                  </a:solidFill>
                  <a:latin typeface="隶书" pitchFamily="49" charset="-122"/>
                  <a:ea typeface="隶书" pitchFamily="49" charset="-122"/>
                </a:rPr>
                <a:t>型</a:t>
              </a:r>
              <a:endParaRPr kumimoji="1" lang="zh-CN" altLang="en-US" sz="2000">
                <a:solidFill>
                  <a:schemeClr val="bg1"/>
                </a:solidFill>
                <a:latin typeface="隶书" pitchFamily="49" charset="-122"/>
                <a:ea typeface="隶书" pitchFamily="49" charset="-122"/>
              </a:endParaRPr>
            </a:p>
          </p:txBody>
        </p:sp>
        <p:sp>
          <p:nvSpPr>
            <p:cNvPr id="9236" name="Text Box 32"/>
            <p:cNvSpPr txBox="1">
              <a:spLocks noChangeArrowheads="1"/>
            </p:cNvSpPr>
            <p:nvPr/>
          </p:nvSpPr>
          <p:spPr bwMode="auto">
            <a:xfrm>
              <a:off x="639" y="2817"/>
              <a:ext cx="159" cy="279"/>
            </a:xfrm>
            <a:prstGeom prst="rect">
              <a:avLst/>
            </a:prstGeom>
            <a:noFill/>
            <a:ln w="9525">
              <a:noFill/>
              <a:miter lim="800000"/>
              <a:headEnd/>
              <a:tailEnd/>
            </a:ln>
          </p:spPr>
          <p:txBody>
            <a:bodyPr wrap="none" lIns="90000" tIns="46800" rIns="90000" bIns="46800">
              <a:spAutoFit/>
            </a:bodyPr>
            <a:lstStyle/>
            <a:p>
              <a:r>
                <a:rPr kumimoji="1" lang="en-US" altLang="zh-CN" sz="2000">
                  <a:solidFill>
                    <a:schemeClr val="accent1"/>
                  </a:solidFill>
                  <a:latin typeface="Times New Roman" pitchFamily="18" charset="0"/>
                  <a:ea typeface="隶书" pitchFamily="49" charset="-122"/>
                </a:rPr>
                <a:t>l</a:t>
              </a:r>
            </a:p>
          </p:txBody>
        </p:sp>
        <p:sp>
          <p:nvSpPr>
            <p:cNvPr id="9237" name="Line 35"/>
            <p:cNvSpPr>
              <a:spLocks noChangeShapeType="1"/>
            </p:cNvSpPr>
            <p:nvPr/>
          </p:nvSpPr>
          <p:spPr bwMode="auto">
            <a:xfrm>
              <a:off x="447" y="1298"/>
              <a:ext cx="5066" cy="0"/>
            </a:xfrm>
            <a:prstGeom prst="line">
              <a:avLst/>
            </a:prstGeom>
            <a:noFill/>
            <a:ln w="9525">
              <a:solidFill>
                <a:srgbClr val="0000FF"/>
              </a:solidFill>
              <a:round/>
              <a:headEnd/>
              <a:tailEnd/>
            </a:ln>
          </p:spPr>
          <p:txBody>
            <a:bodyPr wrap="none" lIns="90000" tIns="46800" rIns="90000" bIns="46800" anchor="ctr">
              <a:spAutoFit/>
            </a:bodyPr>
            <a:lstStyle/>
            <a:p>
              <a:endParaRPr lang="zh-CN" altLang="en-US"/>
            </a:p>
          </p:txBody>
        </p:sp>
        <p:sp>
          <p:nvSpPr>
            <p:cNvPr id="9238" name="Line 36"/>
            <p:cNvSpPr>
              <a:spLocks noChangeShapeType="1"/>
            </p:cNvSpPr>
            <p:nvPr/>
          </p:nvSpPr>
          <p:spPr bwMode="auto">
            <a:xfrm>
              <a:off x="447" y="2532"/>
              <a:ext cx="5066" cy="0"/>
            </a:xfrm>
            <a:prstGeom prst="line">
              <a:avLst/>
            </a:prstGeom>
            <a:noFill/>
            <a:ln w="9525">
              <a:solidFill>
                <a:srgbClr val="0000FF"/>
              </a:solidFill>
              <a:round/>
              <a:headEnd/>
              <a:tailEnd/>
            </a:ln>
          </p:spPr>
          <p:txBody>
            <a:bodyPr wrap="none" lIns="90000" tIns="46800" rIns="90000" bIns="46800" anchor="ctr">
              <a:spAutoFit/>
            </a:bodyPr>
            <a:lstStyle/>
            <a:p>
              <a:endParaRPr lang="zh-CN" altLang="en-US"/>
            </a:p>
          </p:txBody>
        </p:sp>
        <p:sp>
          <p:nvSpPr>
            <p:cNvPr id="9239" name="Line 37"/>
            <p:cNvSpPr>
              <a:spLocks noChangeShapeType="1"/>
            </p:cNvSpPr>
            <p:nvPr/>
          </p:nvSpPr>
          <p:spPr bwMode="auto">
            <a:xfrm>
              <a:off x="447" y="1868"/>
              <a:ext cx="5066" cy="0"/>
            </a:xfrm>
            <a:prstGeom prst="line">
              <a:avLst/>
            </a:prstGeom>
            <a:noFill/>
            <a:ln w="9525">
              <a:solidFill>
                <a:srgbClr val="0000FF"/>
              </a:solidFill>
              <a:round/>
              <a:headEnd/>
              <a:tailEnd/>
            </a:ln>
          </p:spPr>
          <p:txBody>
            <a:bodyPr wrap="none" lIns="90000" tIns="46800" rIns="90000" bIns="46800" anchor="ctr">
              <a:spAutoFit/>
            </a:bodyPr>
            <a:lstStyle/>
            <a:p>
              <a:endParaRPr lang="zh-CN" altLang="en-US"/>
            </a:p>
          </p:txBody>
        </p:sp>
        <p:sp>
          <p:nvSpPr>
            <p:cNvPr id="9240" name="Line 38"/>
            <p:cNvSpPr>
              <a:spLocks noChangeShapeType="1"/>
            </p:cNvSpPr>
            <p:nvPr/>
          </p:nvSpPr>
          <p:spPr bwMode="auto">
            <a:xfrm flipV="1">
              <a:off x="1023" y="3102"/>
              <a:ext cx="4514" cy="57"/>
            </a:xfrm>
            <a:prstGeom prst="line">
              <a:avLst/>
            </a:prstGeom>
            <a:noFill/>
            <a:ln w="9525">
              <a:solidFill>
                <a:srgbClr val="0000FF"/>
              </a:solidFill>
              <a:round/>
              <a:headEnd/>
              <a:tailEnd/>
            </a:ln>
          </p:spPr>
          <p:txBody>
            <a:bodyPr lIns="90000" tIns="46800" rIns="90000" bIns="46800" anchor="ctr">
              <a:spAutoFit/>
            </a:bodyPr>
            <a:lstStyle/>
            <a:p>
              <a:endParaRPr lang="zh-CN" altLang="en-US"/>
            </a:p>
          </p:txBody>
        </p:sp>
      </p:grpSp>
      <p:sp>
        <p:nvSpPr>
          <p:cNvPr id="33" name="圆角矩形 32"/>
          <p:cNvSpPr/>
          <p:nvPr/>
        </p:nvSpPr>
        <p:spPr>
          <a:xfrm>
            <a:off x="609600" y="1447800"/>
            <a:ext cx="26670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err="1">
                <a:solidFill>
                  <a:schemeClr val="tx1"/>
                </a:solidFill>
              </a:rPr>
              <a:t>printf</a:t>
            </a:r>
            <a:r>
              <a:rPr lang="zh-CN" altLang="en-US" dirty="0">
                <a:solidFill>
                  <a:schemeClr val="tx1"/>
                </a:solidFill>
              </a:rPr>
              <a:t>的格式输出</a:t>
            </a:r>
            <a:r>
              <a:rPr lang="en-US" altLang="zh-CN" dirty="0">
                <a:solidFill>
                  <a:schemeClr val="tx1"/>
                </a:solidFill>
              </a:rPr>
              <a:t>(</a:t>
            </a:r>
            <a:r>
              <a:rPr lang="zh-CN" altLang="en-US" dirty="0">
                <a:solidFill>
                  <a:schemeClr val="tx1"/>
                </a:solidFill>
              </a:rPr>
              <a:t>续</a:t>
            </a:r>
            <a:r>
              <a:rPr lang="en-US" altLang="zh-CN" dirty="0">
                <a:solidFill>
                  <a:schemeClr val="tx1"/>
                </a:solidFill>
              </a:rPr>
              <a:t>)</a:t>
            </a:r>
            <a:endParaRPr lang="zh-CN" altLang="en-US" dirty="0">
              <a:solidFill>
                <a:schemeClr val="tx1"/>
              </a:solidFill>
            </a:endParaRPr>
          </a:p>
        </p:txBody>
      </p:sp>
      <p:sp>
        <p:nvSpPr>
          <p:cNvPr id="9220" name="标题 1"/>
          <p:cNvSpPr>
            <a:spLocks noGrp="1"/>
          </p:cNvSpPr>
          <p:nvPr>
            <p:ph type="title"/>
          </p:nvPr>
        </p:nvSpPr>
        <p:spPr/>
        <p:txBody>
          <a:bodyPr/>
          <a:lstStyle/>
          <a:p>
            <a:pPr eaLnBrk="1" hangingPunct="1"/>
            <a:r>
              <a:rPr lang="en-US" altLang="zh-CN" smtClean="0">
                <a:solidFill>
                  <a:schemeClr val="tx1"/>
                </a:solidFill>
                <a:latin typeface="黑体" pitchFamily="2" charset="-122"/>
                <a:ea typeface="黑体" pitchFamily="2" charset="-122"/>
              </a:rPr>
              <a:t>3.1.1  printf</a:t>
            </a:r>
            <a:r>
              <a:rPr lang="zh-CN" altLang="en-US" smtClean="0">
                <a:solidFill>
                  <a:schemeClr val="tx1"/>
                </a:solidFill>
                <a:latin typeface="黑体" pitchFamily="2" charset="-122"/>
                <a:ea typeface="黑体" pitchFamily="2" charset="-122"/>
              </a:rPr>
              <a:t>函数</a:t>
            </a:r>
            <a:endParaRPr lang="zh-CN" altLang="en-US" smtClean="0">
              <a:latin typeface="黑体" pitchFamily="2" charset="-122"/>
              <a:ea typeface="黑体" pitchFamily="2" charset="-122"/>
            </a:endParaRPr>
          </a:p>
        </p:txBody>
      </p:sp>
      <p:sp>
        <p:nvSpPr>
          <p:cNvPr id="9221" name="Text Box 19"/>
          <p:cNvSpPr txBox="1">
            <a:spLocks noChangeArrowheads="1"/>
          </p:cNvSpPr>
          <p:nvPr/>
        </p:nvSpPr>
        <p:spPr bwMode="auto">
          <a:xfrm>
            <a:off x="1905000" y="4953000"/>
            <a:ext cx="4541838" cy="401638"/>
          </a:xfrm>
          <a:prstGeom prst="rect">
            <a:avLst/>
          </a:prstGeom>
          <a:noFill/>
          <a:ln w="9525">
            <a:noFill/>
            <a:miter lim="800000"/>
            <a:headEnd/>
            <a:tailEnd/>
          </a:ln>
        </p:spPr>
        <p:txBody>
          <a:bodyPr wrap="none" lIns="90000" tIns="46800" rIns="90000" bIns="46800">
            <a:spAutoFit/>
          </a:bodyPr>
          <a:lstStyle/>
          <a:p>
            <a:r>
              <a:rPr kumimoji="1" lang="zh-CN" altLang="zh-CN" sz="2000">
                <a:solidFill>
                  <a:schemeClr val="bg1"/>
                </a:solidFill>
                <a:latin typeface="隶书" pitchFamily="49" charset="-122"/>
                <a:ea typeface="隶书" pitchFamily="49" charset="-122"/>
              </a:rPr>
              <a:t>用于</a:t>
            </a:r>
            <a:r>
              <a:rPr kumimoji="1" lang="en-US" altLang="zh-CN" sz="2000">
                <a:solidFill>
                  <a:schemeClr val="bg1"/>
                </a:solidFill>
                <a:latin typeface="隶书" pitchFamily="49" charset="-122"/>
                <a:ea typeface="隶书" pitchFamily="49" charset="-122"/>
              </a:rPr>
              <a:t>d,o,x</a:t>
            </a:r>
            <a:r>
              <a:rPr kumimoji="1" lang="zh-CN" altLang="zh-CN" sz="2000">
                <a:solidFill>
                  <a:schemeClr val="bg1"/>
                </a:solidFill>
                <a:latin typeface="隶书" pitchFamily="49" charset="-122"/>
                <a:ea typeface="隶书" pitchFamily="49" charset="-122"/>
              </a:rPr>
              <a:t>前，指定输入为</a:t>
            </a:r>
            <a:r>
              <a:rPr kumimoji="1" lang="en-US" altLang="zh-CN" sz="2000">
                <a:solidFill>
                  <a:schemeClr val="bg1"/>
                </a:solidFill>
                <a:latin typeface="隶书" pitchFamily="49" charset="-122"/>
                <a:ea typeface="隶书" pitchFamily="49" charset="-122"/>
              </a:rPr>
              <a:t>short</a:t>
            </a:r>
            <a:r>
              <a:rPr kumimoji="1" lang="zh-CN" altLang="zh-CN" sz="2000">
                <a:solidFill>
                  <a:schemeClr val="bg1"/>
                </a:solidFill>
                <a:latin typeface="隶书" pitchFamily="49" charset="-122"/>
                <a:ea typeface="隶书" pitchFamily="49" charset="-122"/>
              </a:rPr>
              <a:t>型整数</a:t>
            </a:r>
            <a:endParaRPr kumimoji="1" lang="zh-CN" altLang="en-US" sz="2000">
              <a:solidFill>
                <a:schemeClr val="bg1"/>
              </a:solidFill>
              <a:latin typeface="隶书" pitchFamily="49" charset="-122"/>
              <a:ea typeface="隶书" pitchFamily="49" charset="-122"/>
            </a:endParaRPr>
          </a:p>
        </p:txBody>
      </p:sp>
      <p:sp>
        <p:nvSpPr>
          <p:cNvPr id="9222" name="Text Box 13"/>
          <p:cNvSpPr txBox="1">
            <a:spLocks noChangeArrowheads="1"/>
          </p:cNvSpPr>
          <p:nvPr/>
        </p:nvSpPr>
        <p:spPr bwMode="auto">
          <a:xfrm>
            <a:off x="990600" y="4953000"/>
            <a:ext cx="309563" cy="401638"/>
          </a:xfrm>
          <a:prstGeom prst="rect">
            <a:avLst/>
          </a:prstGeom>
          <a:noFill/>
          <a:ln w="9525">
            <a:noFill/>
            <a:miter lim="800000"/>
            <a:headEnd/>
            <a:tailEnd/>
          </a:ln>
        </p:spPr>
        <p:txBody>
          <a:bodyPr wrap="none" lIns="90000" tIns="46800" rIns="90000" bIns="46800">
            <a:spAutoFit/>
          </a:bodyPr>
          <a:lstStyle/>
          <a:p>
            <a:r>
              <a:rPr kumimoji="1" lang="en-US" altLang="zh-CN" sz="2000">
                <a:solidFill>
                  <a:schemeClr val="bg1"/>
                </a:solidFill>
                <a:latin typeface="隶书" pitchFamily="49" charset="-122"/>
                <a:ea typeface="隶书" pitchFamily="49" charset="-122"/>
              </a:rPr>
              <a:t>h</a:t>
            </a:r>
          </a:p>
        </p:txBody>
      </p:sp>
      <p:sp>
        <p:nvSpPr>
          <p:cNvPr id="9223" name="Line 36"/>
          <p:cNvSpPr>
            <a:spLocks noChangeShapeType="1"/>
          </p:cNvSpPr>
          <p:nvPr/>
        </p:nvSpPr>
        <p:spPr bwMode="auto">
          <a:xfrm>
            <a:off x="685800" y="4876800"/>
            <a:ext cx="8042275" cy="0"/>
          </a:xfrm>
          <a:prstGeom prst="line">
            <a:avLst/>
          </a:prstGeom>
          <a:noFill/>
          <a:ln w="9525">
            <a:solidFill>
              <a:srgbClr val="0000FF"/>
            </a:solidFill>
            <a:round/>
            <a:headEnd/>
            <a:tailEnd/>
          </a:ln>
        </p:spPr>
        <p:txBody>
          <a:bodyPr wrap="none" lIns="90000" tIns="46800" rIns="90000" bIns="46800" anchor="ct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ppt_x"/>
                                          </p:val>
                                        </p:tav>
                                        <p:tav tm="100000">
                                          <p:val>
                                            <p:strVal val="#ppt_x"/>
                                          </p:val>
                                        </p:tav>
                                      </p:tavLst>
                                    </p:anim>
                                    <p:anim calcmode="lin" valueType="num">
                                      <p:cBhvr additive="base">
                                        <p:cTn id="8"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9223"/>
                                        </p:tgtEl>
                                        <p:attrNameLst>
                                          <p:attrName>style.visibility</p:attrName>
                                        </p:attrNameLst>
                                      </p:cBhvr>
                                      <p:to>
                                        <p:strVal val="visible"/>
                                      </p:to>
                                    </p:set>
                                    <p:anim calcmode="lin" valueType="num">
                                      <p:cBhvr additive="base">
                                        <p:cTn id="17" dur="500" fill="hold"/>
                                        <p:tgtEl>
                                          <p:spTgt spid="9223"/>
                                        </p:tgtEl>
                                        <p:attrNameLst>
                                          <p:attrName>ppt_x</p:attrName>
                                        </p:attrNameLst>
                                      </p:cBhvr>
                                      <p:tavLst>
                                        <p:tav tm="0">
                                          <p:val>
                                            <p:strVal val="#ppt_x"/>
                                          </p:val>
                                        </p:tav>
                                        <p:tav tm="100000">
                                          <p:val>
                                            <p:strVal val="#ppt_x"/>
                                          </p:val>
                                        </p:tav>
                                      </p:tavLst>
                                    </p:anim>
                                    <p:anim calcmode="lin" valueType="num">
                                      <p:cBhvr additive="base">
                                        <p:cTn id="18" dur="500" fill="hold"/>
                                        <p:tgtEl>
                                          <p:spTgt spid="92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9223"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pPr eaLnBrk="1" hangingPunct="1"/>
            <a:r>
              <a:rPr lang="zh-CN" altLang="en-US" smtClean="0">
                <a:latin typeface="黑体" pitchFamily="2" charset="-122"/>
                <a:ea typeface="黑体" pitchFamily="2" charset="-122"/>
              </a:rPr>
              <a:t>目 录</a:t>
            </a:r>
          </a:p>
        </p:txBody>
      </p:sp>
      <p:sp>
        <p:nvSpPr>
          <p:cNvPr id="10243" name="内容占位符 2"/>
          <p:cNvSpPr>
            <a:spLocks noGrp="1"/>
          </p:cNvSpPr>
          <p:nvPr>
            <p:ph idx="1"/>
          </p:nvPr>
        </p:nvSpPr>
        <p:spPr>
          <a:xfrm>
            <a:off x="457200" y="1447800"/>
            <a:ext cx="8229600" cy="4525963"/>
          </a:xfrm>
        </p:spPr>
        <p:txBody>
          <a:bodyPr/>
          <a:lstStyle/>
          <a:p>
            <a:pPr eaLnBrk="1" hangingPunct="1">
              <a:lnSpc>
                <a:spcPct val="90000"/>
              </a:lnSpc>
            </a:pPr>
            <a:r>
              <a:rPr lang="en-US" altLang="zh-CN" dirty="0" smtClean="0"/>
              <a:t>3.1   </a:t>
            </a:r>
            <a:r>
              <a:rPr lang="zh-CN" altLang="en-US" dirty="0" smtClean="0"/>
              <a:t>数据输出</a:t>
            </a:r>
          </a:p>
          <a:p>
            <a:pPr lvl="1" eaLnBrk="1" hangingPunct="1">
              <a:lnSpc>
                <a:spcPct val="90000"/>
              </a:lnSpc>
              <a:buFontTx/>
              <a:buNone/>
            </a:pPr>
            <a:r>
              <a:rPr lang="en-US" altLang="zh-CN" dirty="0" smtClean="0"/>
              <a:t>3.1.1   </a:t>
            </a:r>
            <a:r>
              <a:rPr lang="en-US" altLang="zh-CN" dirty="0" err="1" smtClean="0"/>
              <a:t>printf</a:t>
            </a:r>
            <a:r>
              <a:rPr lang="zh-CN" altLang="en-US" dirty="0" smtClean="0"/>
              <a:t>函数</a:t>
            </a:r>
            <a:endParaRPr lang="en-US" altLang="zh-CN" dirty="0" smtClean="0"/>
          </a:p>
          <a:p>
            <a:pPr lvl="1" eaLnBrk="1" hangingPunct="1">
              <a:lnSpc>
                <a:spcPct val="90000"/>
              </a:lnSpc>
              <a:buFontTx/>
              <a:buNone/>
            </a:pPr>
            <a:r>
              <a:rPr lang="en-US" altLang="zh-CN" dirty="0" smtClean="0">
                <a:solidFill>
                  <a:srgbClr val="FF0000"/>
                </a:solidFill>
              </a:rPr>
              <a:t>3.1.2   </a:t>
            </a:r>
            <a:r>
              <a:rPr lang="en-US" altLang="zh-CN" dirty="0" err="1" smtClean="0">
                <a:solidFill>
                  <a:srgbClr val="FF0000"/>
                </a:solidFill>
              </a:rPr>
              <a:t>putchar</a:t>
            </a:r>
            <a:r>
              <a:rPr lang="zh-CN" altLang="en-US" dirty="0" smtClean="0">
                <a:solidFill>
                  <a:srgbClr val="FF0000"/>
                </a:solidFill>
              </a:rPr>
              <a:t>函数</a:t>
            </a:r>
            <a:endParaRPr lang="en-US" altLang="zh-CN" dirty="0" smtClean="0">
              <a:solidFill>
                <a:srgbClr val="FF0000"/>
              </a:solidFill>
            </a:endParaRPr>
          </a:p>
          <a:p>
            <a:pPr eaLnBrk="1" hangingPunct="1">
              <a:lnSpc>
                <a:spcPct val="90000"/>
              </a:lnSpc>
            </a:pPr>
            <a:r>
              <a:rPr lang="en-US" altLang="zh-CN" dirty="0" smtClean="0"/>
              <a:t>3.2   </a:t>
            </a:r>
            <a:r>
              <a:rPr lang="zh-CN" altLang="en-US" dirty="0" smtClean="0"/>
              <a:t>数据输入</a:t>
            </a:r>
          </a:p>
          <a:p>
            <a:pPr lvl="1" eaLnBrk="1" hangingPunct="1">
              <a:lnSpc>
                <a:spcPct val="90000"/>
              </a:lnSpc>
              <a:buFontTx/>
              <a:buNone/>
            </a:pPr>
            <a:r>
              <a:rPr lang="en-US" altLang="zh-CN" dirty="0" smtClean="0"/>
              <a:t>3.2.1   </a:t>
            </a:r>
            <a:r>
              <a:rPr lang="en-US" altLang="zh-CN" dirty="0" err="1" smtClean="0"/>
              <a:t>scanf</a:t>
            </a:r>
            <a:r>
              <a:rPr lang="zh-CN" altLang="en-US" dirty="0" smtClean="0"/>
              <a:t>函数</a:t>
            </a:r>
            <a:endParaRPr lang="en-US" altLang="zh-CN" dirty="0" smtClean="0"/>
          </a:p>
          <a:p>
            <a:pPr lvl="1" eaLnBrk="1" hangingPunct="1">
              <a:lnSpc>
                <a:spcPct val="90000"/>
              </a:lnSpc>
              <a:buFontTx/>
              <a:buNone/>
            </a:pPr>
            <a:r>
              <a:rPr lang="en-US" altLang="zh-CN" dirty="0" smtClean="0"/>
              <a:t>3.2.2   </a:t>
            </a:r>
            <a:r>
              <a:rPr lang="en-US" altLang="zh-CN" dirty="0" err="1" smtClean="0"/>
              <a:t>getchar</a:t>
            </a:r>
            <a:r>
              <a:rPr lang="zh-CN" altLang="en-US" dirty="0" smtClean="0"/>
              <a:t>函数</a:t>
            </a:r>
            <a:endParaRPr lang="en-US" altLang="zh-CN" dirty="0" smtClean="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pPr eaLnBrk="1" hangingPunct="1"/>
            <a:r>
              <a:rPr lang="en-US" altLang="zh-CN" smtClean="0">
                <a:latin typeface="黑体" pitchFamily="2" charset="-122"/>
                <a:ea typeface="黑体" pitchFamily="2" charset="-122"/>
              </a:rPr>
              <a:t>3.1.2  putchar</a:t>
            </a:r>
            <a:r>
              <a:rPr lang="zh-CN" altLang="en-US" smtClean="0">
                <a:latin typeface="黑体" pitchFamily="2" charset="-122"/>
                <a:ea typeface="黑体" pitchFamily="2" charset="-122"/>
              </a:rPr>
              <a:t>函数</a:t>
            </a:r>
          </a:p>
        </p:txBody>
      </p:sp>
      <p:sp>
        <p:nvSpPr>
          <p:cNvPr id="4" name="Text Box 3"/>
          <p:cNvSpPr txBox="1">
            <a:spLocks noChangeArrowheads="1"/>
          </p:cNvSpPr>
          <p:nvPr/>
        </p:nvSpPr>
        <p:spPr bwMode="auto">
          <a:xfrm>
            <a:off x="457200" y="2459038"/>
            <a:ext cx="5562600" cy="4094162"/>
          </a:xfrm>
          <a:prstGeom prst="rect">
            <a:avLst/>
          </a:prstGeom>
          <a:solidFill>
            <a:srgbClr val="00B0F0"/>
          </a:solidFill>
          <a:ln w="38100">
            <a:solidFill>
              <a:srgbClr val="0000FF"/>
            </a:solidFill>
            <a:miter lim="800000"/>
            <a:headEnd/>
            <a:tailEnd/>
          </a:ln>
        </p:spPr>
        <p:txBody>
          <a:bodyPr>
            <a:spAutoFit/>
          </a:bodyPr>
          <a:lstStyle/>
          <a:p>
            <a:r>
              <a:rPr kumimoji="1" lang="en-US" altLang="zh-CN" sz="2000" dirty="0">
                <a:latin typeface="Times New Roman" pitchFamily="18" charset="0"/>
              </a:rPr>
              <a:t>/*ch3_1.c*/</a:t>
            </a:r>
          </a:p>
          <a:p>
            <a:r>
              <a:rPr kumimoji="1" lang="en-US" altLang="zh-CN" sz="2000" dirty="0">
                <a:latin typeface="Times New Roman" pitchFamily="18" charset="0"/>
              </a:rPr>
              <a:t>#include &lt;</a:t>
            </a:r>
            <a:r>
              <a:rPr kumimoji="1" lang="en-US" altLang="zh-CN" sz="2000" dirty="0" err="1">
                <a:latin typeface="Times New Roman" pitchFamily="18" charset="0"/>
              </a:rPr>
              <a:t>stdio.h</a:t>
            </a:r>
            <a:r>
              <a:rPr kumimoji="1" lang="en-US" altLang="zh-CN" sz="2000" dirty="0">
                <a:latin typeface="Times New Roman" pitchFamily="18" charset="0"/>
              </a:rPr>
              <a:t>&gt;</a:t>
            </a:r>
          </a:p>
          <a:p>
            <a:endParaRPr kumimoji="1" lang="en-US" altLang="zh-CN" sz="2000" dirty="0">
              <a:latin typeface="Times New Roman" pitchFamily="18" charset="0"/>
            </a:endParaRPr>
          </a:p>
          <a:p>
            <a:r>
              <a:rPr kumimoji="1" lang="en-US" altLang="zh-CN" sz="2000" dirty="0" err="1">
                <a:latin typeface="Times New Roman" pitchFamily="18" charset="0"/>
              </a:rPr>
              <a:t>int</a:t>
            </a:r>
            <a:r>
              <a:rPr kumimoji="1" lang="en-US" altLang="zh-CN" sz="2000" dirty="0">
                <a:latin typeface="Times New Roman" pitchFamily="18" charset="0"/>
              </a:rPr>
              <a:t>  main(void)</a:t>
            </a:r>
          </a:p>
          <a:p>
            <a:r>
              <a:rPr kumimoji="1" lang="en-US" altLang="zh-CN" sz="2000" dirty="0">
                <a:latin typeface="Times New Roman" pitchFamily="18" charset="0"/>
              </a:rPr>
              <a:t>{   </a:t>
            </a:r>
          </a:p>
          <a:p>
            <a:r>
              <a:rPr kumimoji="1" lang="en-US" altLang="zh-CN" sz="2000" dirty="0">
                <a:latin typeface="Times New Roman" pitchFamily="18" charset="0"/>
              </a:rPr>
              <a:t>    </a:t>
            </a:r>
            <a:r>
              <a:rPr kumimoji="1" lang="en-US" altLang="zh-CN" sz="2000" dirty="0" err="1">
                <a:latin typeface="Times New Roman" pitchFamily="18" charset="0"/>
              </a:rPr>
              <a:t>int</a:t>
            </a:r>
            <a:r>
              <a:rPr kumimoji="1" lang="en-US" altLang="zh-CN" sz="2000" dirty="0">
                <a:latin typeface="Times New Roman" pitchFamily="18" charset="0"/>
              </a:rPr>
              <a:t> c=65;</a:t>
            </a:r>
          </a:p>
          <a:p>
            <a:r>
              <a:rPr kumimoji="1" lang="en-US" altLang="zh-CN" sz="2000" dirty="0">
                <a:latin typeface="Times New Roman" pitchFamily="18" charset="0"/>
              </a:rPr>
              <a:t>    char a='B';;</a:t>
            </a:r>
          </a:p>
          <a:p>
            <a:r>
              <a:rPr kumimoji="1" lang="en-US" altLang="zh-CN" sz="2000" dirty="0">
                <a:latin typeface="Times New Roman" pitchFamily="18" charset="0"/>
              </a:rPr>
              <a:t>/* c </a:t>
            </a:r>
            <a:r>
              <a:rPr kumimoji="1" lang="zh-CN" altLang="en-US" sz="2000" dirty="0">
                <a:latin typeface="Times New Roman" pitchFamily="18" charset="0"/>
              </a:rPr>
              <a:t>表示</a:t>
            </a:r>
            <a:r>
              <a:rPr kumimoji="1" lang="en-US" altLang="zh-CN" sz="2000" dirty="0">
                <a:latin typeface="Times New Roman" pitchFamily="18" charset="0"/>
              </a:rPr>
              <a:t>ASCII</a:t>
            </a:r>
            <a:r>
              <a:rPr kumimoji="1" lang="zh-CN" altLang="en-US" sz="2000" dirty="0">
                <a:latin typeface="Times New Roman" pitchFamily="18" charset="0"/>
              </a:rPr>
              <a:t>码</a:t>
            </a:r>
            <a:r>
              <a:rPr kumimoji="1" lang="en-US" altLang="zh-CN" sz="2000" dirty="0">
                <a:latin typeface="Times New Roman" pitchFamily="18" charset="0"/>
              </a:rPr>
              <a:t>A,’\n’</a:t>
            </a:r>
            <a:r>
              <a:rPr kumimoji="1" lang="zh-CN" altLang="en-US" sz="2000" dirty="0">
                <a:latin typeface="Times New Roman" pitchFamily="18" charset="0"/>
              </a:rPr>
              <a:t>是转义符</a:t>
            </a:r>
            <a:r>
              <a:rPr kumimoji="1" lang="en-US" altLang="zh-CN" sz="2000" dirty="0">
                <a:latin typeface="Times New Roman" pitchFamily="18" charset="0"/>
              </a:rPr>
              <a:t>,’B’</a:t>
            </a:r>
            <a:r>
              <a:rPr kumimoji="1" lang="zh-CN" altLang="en-US" sz="2000" dirty="0">
                <a:latin typeface="Times New Roman" pitchFamily="18" charset="0"/>
              </a:rPr>
              <a:t>字符常量*</a:t>
            </a:r>
            <a:r>
              <a:rPr kumimoji="1" lang="en-US" altLang="zh-CN" sz="2000" dirty="0">
                <a:latin typeface="Times New Roman" pitchFamily="18" charset="0"/>
              </a:rPr>
              <a:t>/</a:t>
            </a:r>
          </a:p>
          <a:p>
            <a:r>
              <a:rPr kumimoji="1" lang="en-US" altLang="zh-CN" sz="2000" dirty="0">
                <a:latin typeface="Times New Roman" pitchFamily="18" charset="0"/>
              </a:rPr>
              <a:t>    </a:t>
            </a:r>
            <a:r>
              <a:rPr kumimoji="1" lang="en-US" altLang="zh-CN" sz="2000" dirty="0" err="1">
                <a:latin typeface="Times New Roman" pitchFamily="18" charset="0"/>
              </a:rPr>
              <a:t>putchar</a:t>
            </a:r>
            <a:r>
              <a:rPr kumimoji="1" lang="en-US" altLang="zh-CN" sz="2000" dirty="0">
                <a:latin typeface="Times New Roman" pitchFamily="18" charset="0"/>
              </a:rPr>
              <a:t>(c); </a:t>
            </a:r>
          </a:p>
          <a:p>
            <a:r>
              <a:rPr kumimoji="1" lang="en-US" altLang="zh-CN" sz="2000" dirty="0">
                <a:latin typeface="Times New Roman" pitchFamily="18" charset="0"/>
              </a:rPr>
              <a:t>    </a:t>
            </a:r>
            <a:r>
              <a:rPr kumimoji="1" lang="en-US" altLang="zh-CN" sz="2000" dirty="0" err="1">
                <a:latin typeface="Times New Roman" pitchFamily="18" charset="0"/>
              </a:rPr>
              <a:t>putchar</a:t>
            </a:r>
            <a:r>
              <a:rPr kumimoji="1" lang="en-US" altLang="zh-CN" sz="2000" dirty="0">
                <a:latin typeface="Times New Roman" pitchFamily="18" charset="0"/>
              </a:rPr>
              <a:t>('\n'); </a:t>
            </a:r>
          </a:p>
          <a:p>
            <a:r>
              <a:rPr kumimoji="1" lang="en-US" altLang="zh-CN" sz="2000" dirty="0">
                <a:latin typeface="Times New Roman" pitchFamily="18" charset="0"/>
              </a:rPr>
              <a:t>    </a:t>
            </a:r>
            <a:r>
              <a:rPr kumimoji="1" lang="en-US" altLang="zh-CN" sz="2000" dirty="0" err="1">
                <a:latin typeface="Times New Roman" pitchFamily="18" charset="0"/>
              </a:rPr>
              <a:t>putchar</a:t>
            </a:r>
            <a:r>
              <a:rPr kumimoji="1" lang="en-US" altLang="zh-CN" sz="2000" dirty="0">
                <a:latin typeface="Times New Roman" pitchFamily="18" charset="0"/>
              </a:rPr>
              <a:t>(a);</a:t>
            </a:r>
          </a:p>
          <a:p>
            <a:r>
              <a:rPr kumimoji="1" lang="en-US" altLang="zh-CN" sz="2000" dirty="0">
                <a:latin typeface="Times New Roman" pitchFamily="18" charset="0"/>
              </a:rPr>
              <a:t>	return  0;</a:t>
            </a:r>
          </a:p>
          <a:p>
            <a:r>
              <a:rPr kumimoji="1" lang="en-US" altLang="zh-CN" sz="2000" dirty="0">
                <a:latin typeface="Times New Roman" pitchFamily="18" charset="0"/>
              </a:rPr>
              <a:t>}</a:t>
            </a:r>
          </a:p>
        </p:txBody>
      </p:sp>
      <p:sp>
        <p:nvSpPr>
          <p:cNvPr id="5" name="Text Box 5"/>
          <p:cNvSpPr txBox="1">
            <a:spLocks noChangeArrowheads="1"/>
          </p:cNvSpPr>
          <p:nvPr/>
        </p:nvSpPr>
        <p:spPr bwMode="auto">
          <a:xfrm>
            <a:off x="6248400" y="4191000"/>
            <a:ext cx="2270125" cy="860425"/>
          </a:xfrm>
          <a:prstGeom prst="rect">
            <a:avLst/>
          </a:prstGeom>
          <a:solidFill>
            <a:srgbClr val="00B0F0"/>
          </a:solidFill>
          <a:ln w="38100">
            <a:solidFill>
              <a:srgbClr val="009900"/>
            </a:solidFill>
            <a:miter lim="800000"/>
            <a:headEnd/>
            <a:tailEnd/>
          </a:ln>
        </p:spPr>
        <p:txBody>
          <a:bodyPr>
            <a:spAutoFit/>
          </a:bodyPr>
          <a:lstStyle/>
          <a:p>
            <a:r>
              <a:rPr kumimoji="1" lang="zh-CN" altLang="en-US" sz="2400">
                <a:latin typeface="Times New Roman" pitchFamily="18" charset="0"/>
              </a:rPr>
              <a:t>运行结果：</a:t>
            </a:r>
            <a:r>
              <a:rPr kumimoji="1" lang="en-US" altLang="zh-CN" sz="2400">
                <a:latin typeface="Times New Roman" pitchFamily="18" charset="0"/>
              </a:rPr>
              <a:t>A</a:t>
            </a:r>
          </a:p>
          <a:p>
            <a:r>
              <a:rPr kumimoji="1" lang="en-US" altLang="zh-CN" sz="2400">
                <a:latin typeface="Times New Roman" pitchFamily="18" charset="0"/>
              </a:rPr>
              <a:t>                    B</a:t>
            </a:r>
          </a:p>
        </p:txBody>
      </p:sp>
      <p:sp>
        <p:nvSpPr>
          <p:cNvPr id="7" name="圆角矩形 6"/>
          <p:cNvSpPr/>
          <p:nvPr/>
        </p:nvSpPr>
        <p:spPr>
          <a:xfrm>
            <a:off x="228600" y="1295400"/>
            <a:ext cx="13716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tx1"/>
                </a:solidFill>
              </a:rPr>
              <a:t>字符输出</a:t>
            </a:r>
          </a:p>
        </p:txBody>
      </p:sp>
      <p:sp>
        <p:nvSpPr>
          <p:cNvPr id="6" name="Rectangle 2"/>
          <p:cNvSpPr>
            <a:spLocks noChangeArrowheads="1"/>
          </p:cNvSpPr>
          <p:nvPr/>
        </p:nvSpPr>
        <p:spPr bwMode="auto">
          <a:xfrm>
            <a:off x="2209800" y="1066800"/>
            <a:ext cx="6629400" cy="1333500"/>
          </a:xfrm>
          <a:prstGeom prst="rect">
            <a:avLst/>
          </a:prstGeom>
          <a:noFill/>
          <a:ln w="38100">
            <a:solidFill>
              <a:schemeClr val="tx2"/>
            </a:solidFill>
            <a:miter lim="800000"/>
            <a:headEnd/>
            <a:tailEnd/>
          </a:ln>
        </p:spPr>
        <p:txBody>
          <a:bodyPr wrap="none" anchor="ctr"/>
          <a:lstStyle/>
          <a:p>
            <a:pPr lvl="2" eaLnBrk="0" hangingPunct="0"/>
            <a:r>
              <a:rPr kumimoji="1" lang="zh-CN" altLang="en-US" sz="2000" dirty="0">
                <a:latin typeface="宋体" pitchFamily="2" charset="-122"/>
              </a:rPr>
              <a:t>格式</a:t>
            </a:r>
            <a:r>
              <a:rPr kumimoji="1" lang="en-US" altLang="zh-CN" sz="2000" dirty="0">
                <a:latin typeface="宋体" pitchFamily="2" charset="-122"/>
              </a:rPr>
              <a:t>: </a:t>
            </a:r>
            <a:r>
              <a:rPr kumimoji="1" lang="en-US" altLang="zh-CN" sz="2000" dirty="0" err="1">
                <a:latin typeface="宋体" pitchFamily="2" charset="-122"/>
              </a:rPr>
              <a:t>putchar</a:t>
            </a:r>
            <a:r>
              <a:rPr kumimoji="1" lang="en-US" altLang="zh-CN" sz="2000" dirty="0">
                <a:latin typeface="宋体" pitchFamily="2" charset="-122"/>
              </a:rPr>
              <a:t>( c )</a:t>
            </a:r>
          </a:p>
          <a:p>
            <a:pPr lvl="2" eaLnBrk="0" hangingPunct="0"/>
            <a:r>
              <a:rPr kumimoji="1" lang="zh-CN" altLang="en-US" sz="2000" dirty="0">
                <a:latin typeface="宋体" pitchFamily="2" charset="-122"/>
              </a:rPr>
              <a:t>参数</a:t>
            </a:r>
            <a:r>
              <a:rPr kumimoji="1" lang="en-US" altLang="zh-CN" sz="2000" dirty="0">
                <a:latin typeface="宋体" pitchFamily="2" charset="-122"/>
              </a:rPr>
              <a:t>: c</a:t>
            </a:r>
            <a:r>
              <a:rPr kumimoji="1" lang="zh-CN" altLang="en-US" sz="2000" dirty="0">
                <a:latin typeface="宋体" pitchFamily="2" charset="-122"/>
              </a:rPr>
              <a:t>为字符常量、变量或表达式</a:t>
            </a:r>
          </a:p>
          <a:p>
            <a:pPr lvl="2" eaLnBrk="0" hangingPunct="0"/>
            <a:r>
              <a:rPr kumimoji="1" lang="zh-CN" altLang="zh-CN" sz="2000" dirty="0">
                <a:latin typeface="宋体" pitchFamily="2" charset="-122"/>
              </a:rPr>
              <a:t>功能：把字符</a:t>
            </a:r>
            <a:r>
              <a:rPr kumimoji="1" lang="en-US" altLang="zh-CN" sz="2000" dirty="0">
                <a:latin typeface="宋体" pitchFamily="2" charset="-122"/>
              </a:rPr>
              <a:t>c</a:t>
            </a:r>
            <a:r>
              <a:rPr kumimoji="1" lang="zh-CN" altLang="zh-CN" sz="2000" dirty="0">
                <a:latin typeface="宋体" pitchFamily="2" charset="-122"/>
              </a:rPr>
              <a:t>输出到显示器上</a:t>
            </a:r>
          </a:p>
          <a:p>
            <a:pPr lvl="2" eaLnBrk="0" hangingPunct="0"/>
            <a:r>
              <a:rPr kumimoji="1" lang="zh-CN" altLang="zh-CN" sz="2000" dirty="0">
                <a:latin typeface="宋体" pitchFamily="2" charset="-122"/>
              </a:rPr>
              <a:t>返值：正常，为显示的代码值；出错，为</a:t>
            </a:r>
            <a:r>
              <a:rPr kumimoji="1" lang="en-US" altLang="zh-CN" sz="2000" dirty="0">
                <a:latin typeface="宋体" pitchFamily="2" charset="-122"/>
              </a:rPr>
              <a:t>EOF(-1)</a:t>
            </a:r>
            <a:endParaRPr kumimoji="1" lang="en-US" altLang="zh-CN" sz="2000"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ox(out)">
                                      <p:cBhvr>
                                        <p:cTn id="13" dur="500"/>
                                        <p:tgtEl>
                                          <p:spTgt spid="6"/>
                                        </p:tgtEl>
                                      </p:cBhvr>
                                    </p:animEffect>
                                  </p:childTnLst>
                                  <p:subTnLst>
                                    <p:audio>
                                      <p:cMediaNode>
                                        <p:cTn display="0" masterRel="sameClick">
                                          <p:stCondLst>
                                            <p:cond evt="begin" delay="0">
                                              <p:tn val="11"/>
                                            </p:cond>
                                          </p:stCondLst>
                                          <p:endCondLst>
                                            <p:cond evt="onStopAudio" delay="0">
                                              <p:tgtEl>
                                                <p:sldTgt/>
                                              </p:tgtEl>
                                            </p:cond>
                                          </p:endCondLst>
                                        </p:cTn>
                                        <p:tgtEl>
                                          <p:sndTgt r:embed="rId2" name="CAMERA.WAV" builtIn="1"/>
                                        </p:tgtEl>
                                      </p:cMediaNode>
                                    </p:audio>
                                  </p:subTnLst>
                                </p:cTn>
                              </p:par>
                            </p:childTnLst>
                          </p:cTn>
                        </p:par>
                      </p:childTnLst>
                    </p:cTn>
                  </p:par>
                  <p:par>
                    <p:cTn id="14" fill="hold">
                      <p:stCondLst>
                        <p:cond delay="indefinite"/>
                      </p:stCondLst>
                      <p:childTnLst>
                        <p:par>
                          <p:cTn id="15" fill="hold">
                            <p:stCondLst>
                              <p:cond delay="0"/>
                            </p:stCondLst>
                            <p:childTnLst>
                              <p:par>
                                <p:cTn id="16" presetID="23" presetClass="entr" presetSubtype="36"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p:cTn id="18" dur="500" fill="hold"/>
                                        <p:tgtEl>
                                          <p:spTgt spid="4"/>
                                        </p:tgtEl>
                                        <p:attrNameLst>
                                          <p:attrName>ppt_w</p:attrName>
                                        </p:attrNameLst>
                                      </p:cBhvr>
                                      <p:tavLst>
                                        <p:tav tm="0">
                                          <p:val>
                                            <p:strVal val="(6*min(max(#ppt_w*#ppt_h,.3),1)-7.4)/-.7*#ppt_w"/>
                                          </p:val>
                                        </p:tav>
                                        <p:tav tm="100000">
                                          <p:val>
                                            <p:strVal val="#ppt_w"/>
                                          </p:val>
                                        </p:tav>
                                      </p:tavLst>
                                    </p:anim>
                                    <p:anim calcmode="lin" valueType="num">
                                      <p:cBhvr>
                                        <p:cTn id="19" dur="500" fill="hold"/>
                                        <p:tgtEl>
                                          <p:spTgt spid="4"/>
                                        </p:tgtEl>
                                        <p:attrNameLst>
                                          <p:attrName>ppt_h</p:attrName>
                                        </p:attrNameLst>
                                      </p:cBhvr>
                                      <p:tavLst>
                                        <p:tav tm="0">
                                          <p:val>
                                            <p:strVal val="(6*min(max(#ppt_w*#ppt_h,.3),1)-7.4)/-.7*#ppt_h"/>
                                          </p:val>
                                        </p:tav>
                                        <p:tav tm="100000">
                                          <p:val>
                                            <p:strVal val="#ppt_h"/>
                                          </p:val>
                                        </p:tav>
                                      </p:tavLst>
                                    </p:anim>
                                    <p:anim calcmode="lin" valueType="num">
                                      <p:cBhvr>
                                        <p:cTn id="20" dur="500" fill="hold"/>
                                        <p:tgtEl>
                                          <p:spTgt spid="4"/>
                                        </p:tgtEl>
                                        <p:attrNameLst>
                                          <p:attrName>ppt_x</p:attrName>
                                        </p:attrNameLst>
                                      </p:cBhvr>
                                      <p:tavLst>
                                        <p:tav tm="0">
                                          <p:val>
                                            <p:fltVal val="0.5"/>
                                          </p:val>
                                        </p:tav>
                                        <p:tav tm="100000">
                                          <p:val>
                                            <p:strVal val="#ppt_x"/>
                                          </p:val>
                                        </p:tav>
                                      </p:tavLst>
                                    </p:anim>
                                    <p:anim calcmode="lin" valueType="num">
                                      <p:cBhvr>
                                        <p:cTn id="21" dur="500" fill="hold"/>
                                        <p:tgtEl>
                                          <p:spTgt spid="4"/>
                                        </p:tgtEl>
                                        <p:attrNameLst>
                                          <p:attrName>ppt_y</p:attrName>
                                        </p:attrNameLst>
                                      </p:cBhvr>
                                      <p:tavLst>
                                        <p:tav tm="0">
                                          <p:val>
                                            <p:strVal val="1+(6*min(max(#ppt_w*#ppt_h,.3),1)-7.4)/-.7*#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8"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additive="base">
                                        <p:cTn id="26" dur="500" fill="hold"/>
                                        <p:tgtEl>
                                          <p:spTgt spid="5"/>
                                        </p:tgtEl>
                                        <p:attrNameLst>
                                          <p:attrName>ppt_x</p:attrName>
                                        </p:attrNameLst>
                                      </p:cBhvr>
                                      <p:tavLst>
                                        <p:tav tm="0">
                                          <p:val>
                                            <p:strVal val="0-#ppt_w/2"/>
                                          </p:val>
                                        </p:tav>
                                        <p:tav tm="100000">
                                          <p:val>
                                            <p:strVal val="#ppt_x"/>
                                          </p:val>
                                        </p:tav>
                                      </p:tavLst>
                                    </p:anim>
                                    <p:anim calcmode="lin" valueType="num">
                                      <p:cBhvr additive="base">
                                        <p:cTn id="27"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P spid="5" grpId="0" animBg="1" autoUpdateAnimBg="0"/>
      <p:bldP spid="7" grpId="0" animBg="1"/>
      <p:bldP spid="6" grpId="0" animBg="1"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pPr eaLnBrk="1" hangingPunct="1"/>
            <a:r>
              <a:rPr lang="zh-CN" altLang="en-US" smtClean="0">
                <a:latin typeface="黑体" pitchFamily="2" charset="-122"/>
                <a:ea typeface="黑体" pitchFamily="2" charset="-122"/>
              </a:rPr>
              <a:t>目 录</a:t>
            </a:r>
          </a:p>
        </p:txBody>
      </p:sp>
      <p:sp>
        <p:nvSpPr>
          <p:cNvPr id="20483" name="内容占位符 2"/>
          <p:cNvSpPr>
            <a:spLocks noGrp="1"/>
          </p:cNvSpPr>
          <p:nvPr>
            <p:ph idx="1"/>
          </p:nvPr>
        </p:nvSpPr>
        <p:spPr>
          <a:xfrm>
            <a:off x="457200" y="1447800"/>
            <a:ext cx="8229600" cy="4525963"/>
          </a:xfrm>
        </p:spPr>
        <p:txBody>
          <a:bodyPr/>
          <a:lstStyle/>
          <a:p>
            <a:pPr eaLnBrk="1" hangingPunct="1">
              <a:lnSpc>
                <a:spcPct val="90000"/>
              </a:lnSpc>
            </a:pPr>
            <a:r>
              <a:rPr lang="en-US" altLang="zh-CN" dirty="0" smtClean="0"/>
              <a:t>3.1   </a:t>
            </a:r>
            <a:r>
              <a:rPr lang="zh-CN" altLang="en-US" dirty="0" smtClean="0"/>
              <a:t>数据输出</a:t>
            </a:r>
          </a:p>
          <a:p>
            <a:pPr lvl="1" eaLnBrk="1" hangingPunct="1">
              <a:lnSpc>
                <a:spcPct val="90000"/>
              </a:lnSpc>
              <a:buFontTx/>
              <a:buNone/>
            </a:pPr>
            <a:r>
              <a:rPr lang="en-US" altLang="zh-CN" dirty="0" smtClean="0"/>
              <a:t>3.1.1   </a:t>
            </a:r>
            <a:r>
              <a:rPr lang="en-US" altLang="zh-CN" dirty="0" err="1" smtClean="0"/>
              <a:t>printf</a:t>
            </a:r>
            <a:r>
              <a:rPr lang="zh-CN" altLang="en-US" dirty="0" smtClean="0"/>
              <a:t>函数</a:t>
            </a:r>
            <a:endParaRPr lang="en-US" altLang="zh-CN" dirty="0" smtClean="0"/>
          </a:p>
          <a:p>
            <a:pPr lvl="1" eaLnBrk="1" hangingPunct="1">
              <a:lnSpc>
                <a:spcPct val="90000"/>
              </a:lnSpc>
              <a:buFontTx/>
              <a:buNone/>
            </a:pPr>
            <a:r>
              <a:rPr lang="en-US" altLang="zh-CN" dirty="0" smtClean="0"/>
              <a:t>3.1.2   </a:t>
            </a:r>
            <a:r>
              <a:rPr lang="en-US" altLang="zh-CN" dirty="0" err="1" smtClean="0"/>
              <a:t>putchar</a:t>
            </a:r>
            <a:r>
              <a:rPr lang="zh-CN" altLang="en-US" dirty="0" smtClean="0"/>
              <a:t>函数</a:t>
            </a:r>
            <a:endParaRPr lang="en-US" altLang="zh-CN" dirty="0" smtClean="0"/>
          </a:p>
          <a:p>
            <a:pPr eaLnBrk="1" hangingPunct="1">
              <a:lnSpc>
                <a:spcPct val="90000"/>
              </a:lnSpc>
            </a:pPr>
            <a:r>
              <a:rPr lang="en-US" altLang="zh-CN" dirty="0" smtClean="0"/>
              <a:t>3.2   </a:t>
            </a:r>
            <a:r>
              <a:rPr lang="zh-CN" altLang="en-US" dirty="0" smtClean="0"/>
              <a:t>数据输入</a:t>
            </a:r>
          </a:p>
          <a:p>
            <a:pPr lvl="1" eaLnBrk="1" hangingPunct="1">
              <a:lnSpc>
                <a:spcPct val="90000"/>
              </a:lnSpc>
              <a:buFontTx/>
              <a:buNone/>
            </a:pPr>
            <a:r>
              <a:rPr lang="en-US" altLang="zh-CN" dirty="0" smtClean="0">
                <a:solidFill>
                  <a:srgbClr val="FF0000"/>
                </a:solidFill>
              </a:rPr>
              <a:t>3.2.1   </a:t>
            </a:r>
            <a:r>
              <a:rPr lang="en-US" altLang="zh-CN" dirty="0" err="1" smtClean="0">
                <a:solidFill>
                  <a:srgbClr val="FF0000"/>
                </a:solidFill>
              </a:rPr>
              <a:t>scanf</a:t>
            </a:r>
            <a:r>
              <a:rPr lang="zh-CN" altLang="en-US" dirty="0" smtClean="0">
                <a:solidFill>
                  <a:srgbClr val="FF0000"/>
                </a:solidFill>
              </a:rPr>
              <a:t>函数</a:t>
            </a:r>
            <a:endParaRPr lang="en-US" altLang="zh-CN" dirty="0" smtClean="0">
              <a:solidFill>
                <a:srgbClr val="FF0000"/>
              </a:solidFill>
            </a:endParaRPr>
          </a:p>
          <a:p>
            <a:pPr lvl="1" eaLnBrk="1" hangingPunct="1">
              <a:lnSpc>
                <a:spcPct val="90000"/>
              </a:lnSpc>
              <a:buFontTx/>
              <a:buNone/>
            </a:pPr>
            <a:r>
              <a:rPr lang="en-US" altLang="zh-CN" dirty="0" smtClean="0"/>
              <a:t>3.2.2   </a:t>
            </a:r>
            <a:r>
              <a:rPr lang="en-US" altLang="zh-CN" dirty="0" err="1" smtClean="0"/>
              <a:t>getchar</a:t>
            </a:r>
            <a:r>
              <a:rPr lang="zh-CN" altLang="en-US" dirty="0" smtClean="0"/>
              <a:t>函数</a:t>
            </a:r>
            <a:endParaRPr lang="en-US" altLang="zh-CN" dirty="0" smtClean="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pPr eaLnBrk="1" hangingPunct="1"/>
            <a:r>
              <a:rPr lang="en-US" altLang="zh-CN" smtClean="0">
                <a:latin typeface="黑体" pitchFamily="2" charset="-122"/>
                <a:ea typeface="黑体" pitchFamily="2" charset="-122"/>
              </a:rPr>
              <a:t>3.2.1  scanf</a:t>
            </a:r>
            <a:r>
              <a:rPr lang="zh-CN" altLang="en-US" smtClean="0">
                <a:latin typeface="黑体" pitchFamily="2" charset="-122"/>
                <a:ea typeface="黑体" pitchFamily="2" charset="-122"/>
              </a:rPr>
              <a:t>函数</a:t>
            </a:r>
          </a:p>
        </p:txBody>
      </p:sp>
      <p:sp>
        <p:nvSpPr>
          <p:cNvPr id="4" name="圆角矩形 3"/>
          <p:cNvSpPr/>
          <p:nvPr/>
        </p:nvSpPr>
        <p:spPr>
          <a:xfrm>
            <a:off x="685800" y="2667000"/>
            <a:ext cx="7620000" cy="2819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dirty="0">
                <a:solidFill>
                  <a:schemeClr val="tx1"/>
                </a:solidFill>
              </a:rPr>
              <a:t>#include    &lt;</a:t>
            </a:r>
            <a:r>
              <a:rPr lang="en-US" altLang="zh-CN" dirty="0" err="1">
                <a:solidFill>
                  <a:schemeClr val="tx1"/>
                </a:solidFill>
              </a:rPr>
              <a:t>stdio.h</a:t>
            </a:r>
            <a:r>
              <a:rPr lang="en-US" altLang="zh-CN" dirty="0">
                <a:solidFill>
                  <a:schemeClr val="tx1"/>
                </a:solidFill>
              </a:rPr>
              <a:t>&gt;</a:t>
            </a:r>
          </a:p>
          <a:p>
            <a:pPr>
              <a:defRPr/>
            </a:pPr>
            <a:endParaRPr lang="en-US" altLang="zh-CN" dirty="0">
              <a:solidFill>
                <a:schemeClr val="tx1"/>
              </a:solidFill>
            </a:endParaRPr>
          </a:p>
          <a:p>
            <a:pPr>
              <a:defRPr/>
            </a:pPr>
            <a:r>
              <a:rPr lang="en-US" altLang="zh-CN" dirty="0" err="1">
                <a:solidFill>
                  <a:schemeClr val="tx1"/>
                </a:solidFill>
              </a:rPr>
              <a:t>int</a:t>
            </a:r>
            <a:r>
              <a:rPr lang="en-US" altLang="zh-CN" dirty="0">
                <a:solidFill>
                  <a:schemeClr val="tx1"/>
                </a:solidFill>
              </a:rPr>
              <a:t>  main(void)</a:t>
            </a:r>
          </a:p>
          <a:p>
            <a:pPr>
              <a:defRPr/>
            </a:pPr>
            <a:r>
              <a:rPr lang="en-US" altLang="zh-CN" dirty="0">
                <a:solidFill>
                  <a:schemeClr val="tx1"/>
                </a:solidFill>
              </a:rPr>
              <a:t>{</a:t>
            </a:r>
          </a:p>
          <a:p>
            <a:pPr>
              <a:defRPr/>
            </a:pPr>
            <a:r>
              <a:rPr lang="en-US" altLang="zh-CN" dirty="0">
                <a:solidFill>
                  <a:schemeClr val="tx1"/>
                </a:solidFill>
              </a:rPr>
              <a:t>	</a:t>
            </a:r>
            <a:r>
              <a:rPr lang="en-US" altLang="zh-CN" dirty="0" err="1">
                <a:solidFill>
                  <a:schemeClr val="tx1"/>
                </a:solidFill>
              </a:rPr>
              <a:t>int</a:t>
            </a:r>
            <a:r>
              <a:rPr lang="en-US" altLang="zh-CN" dirty="0">
                <a:solidFill>
                  <a:schemeClr val="tx1"/>
                </a:solidFill>
              </a:rPr>
              <a:t>   </a:t>
            </a:r>
            <a:r>
              <a:rPr lang="en-US" altLang="zh-CN" dirty="0" err="1">
                <a:solidFill>
                  <a:schemeClr val="tx1"/>
                </a:solidFill>
              </a:rPr>
              <a:t>i</a:t>
            </a:r>
            <a:r>
              <a:rPr lang="en-US" altLang="zh-CN" dirty="0">
                <a:solidFill>
                  <a:schemeClr val="tx1"/>
                </a:solidFill>
              </a:rPr>
              <a:t>, j;</a:t>
            </a:r>
          </a:p>
          <a:p>
            <a:pPr>
              <a:defRPr/>
            </a:pPr>
            <a:r>
              <a:rPr lang="en-US" altLang="zh-CN" dirty="0">
                <a:solidFill>
                  <a:schemeClr val="tx1"/>
                </a:solidFill>
              </a:rPr>
              <a:t>	</a:t>
            </a:r>
            <a:r>
              <a:rPr lang="en-US" altLang="zh-CN" dirty="0" err="1">
                <a:solidFill>
                  <a:schemeClr val="tx1"/>
                </a:solidFill>
              </a:rPr>
              <a:t>printf</a:t>
            </a:r>
            <a:r>
              <a:rPr lang="en-US" altLang="zh-CN" dirty="0">
                <a:solidFill>
                  <a:schemeClr val="tx1"/>
                </a:solidFill>
              </a:rPr>
              <a:t>("Enter  two  integer:\n");</a:t>
            </a:r>
          </a:p>
          <a:p>
            <a:pPr>
              <a:defRPr/>
            </a:pPr>
            <a:r>
              <a:rPr lang="en-US" altLang="zh-CN" dirty="0">
                <a:solidFill>
                  <a:schemeClr val="tx1"/>
                </a:solidFill>
              </a:rPr>
              <a:t>	</a:t>
            </a:r>
            <a:r>
              <a:rPr lang="en-US" altLang="zh-CN" dirty="0" err="1">
                <a:solidFill>
                  <a:schemeClr val="tx1"/>
                </a:solidFill>
              </a:rPr>
              <a:t>scanf</a:t>
            </a:r>
            <a:r>
              <a:rPr lang="en-US" altLang="zh-CN" dirty="0">
                <a:solidFill>
                  <a:schemeClr val="tx1"/>
                </a:solidFill>
              </a:rPr>
              <a:t>("%</a:t>
            </a:r>
            <a:r>
              <a:rPr lang="en-US" altLang="zh-CN" dirty="0" err="1">
                <a:solidFill>
                  <a:schemeClr val="tx1"/>
                </a:solidFill>
              </a:rPr>
              <a:t>d%d</a:t>
            </a:r>
            <a:r>
              <a:rPr lang="en-US" altLang="zh-CN" dirty="0">
                <a:solidFill>
                  <a:schemeClr val="tx1"/>
                </a:solidFill>
              </a:rPr>
              <a:t>", &amp;</a:t>
            </a:r>
            <a:r>
              <a:rPr lang="en-US" altLang="zh-CN" dirty="0" err="1">
                <a:solidFill>
                  <a:schemeClr val="tx1"/>
                </a:solidFill>
              </a:rPr>
              <a:t>i</a:t>
            </a:r>
            <a:r>
              <a:rPr lang="en-US" altLang="zh-CN" dirty="0">
                <a:solidFill>
                  <a:schemeClr val="tx1"/>
                </a:solidFill>
              </a:rPr>
              <a:t>, &amp;j);</a:t>
            </a:r>
          </a:p>
          <a:p>
            <a:pPr>
              <a:defRPr/>
            </a:pPr>
            <a:r>
              <a:rPr lang="en-US" altLang="zh-CN" dirty="0">
                <a:solidFill>
                  <a:schemeClr val="tx1"/>
                </a:solidFill>
              </a:rPr>
              <a:t>	</a:t>
            </a:r>
            <a:r>
              <a:rPr lang="en-US" altLang="zh-CN" dirty="0" err="1">
                <a:solidFill>
                  <a:schemeClr val="tx1"/>
                </a:solidFill>
              </a:rPr>
              <a:t>printf</a:t>
            </a:r>
            <a:r>
              <a:rPr lang="en-US" altLang="zh-CN" dirty="0">
                <a:solidFill>
                  <a:schemeClr val="tx1"/>
                </a:solidFill>
              </a:rPr>
              <a:t>("</a:t>
            </a:r>
            <a:r>
              <a:rPr lang="en-US" altLang="zh-CN" dirty="0" err="1">
                <a:solidFill>
                  <a:schemeClr val="tx1"/>
                </a:solidFill>
              </a:rPr>
              <a:t>i</a:t>
            </a:r>
            <a:r>
              <a:rPr lang="en-US" altLang="zh-CN" dirty="0">
                <a:solidFill>
                  <a:schemeClr val="tx1"/>
                </a:solidFill>
              </a:rPr>
              <a:t>=%d, j=%d\n",  </a:t>
            </a:r>
            <a:r>
              <a:rPr lang="en-US" altLang="zh-CN" dirty="0" err="1">
                <a:solidFill>
                  <a:schemeClr val="tx1"/>
                </a:solidFill>
              </a:rPr>
              <a:t>i</a:t>
            </a:r>
            <a:r>
              <a:rPr lang="en-US" altLang="zh-CN" dirty="0">
                <a:solidFill>
                  <a:schemeClr val="tx1"/>
                </a:solidFill>
              </a:rPr>
              <a:t> ,  j);</a:t>
            </a:r>
          </a:p>
          <a:p>
            <a:pPr>
              <a:defRPr/>
            </a:pPr>
            <a:r>
              <a:rPr lang="en-US" altLang="zh-CN" dirty="0">
                <a:solidFill>
                  <a:schemeClr val="tx1"/>
                </a:solidFill>
              </a:rPr>
              <a:t>	return  0;</a:t>
            </a:r>
          </a:p>
          <a:p>
            <a:pPr>
              <a:defRPr/>
            </a:pPr>
            <a:r>
              <a:rPr lang="en-US" altLang="zh-CN" dirty="0">
                <a:solidFill>
                  <a:schemeClr val="tx1"/>
                </a:solidFill>
              </a:rPr>
              <a:t>}</a:t>
            </a:r>
          </a:p>
        </p:txBody>
      </p:sp>
      <p:pic>
        <p:nvPicPr>
          <p:cNvPr id="3074" name="Picture 2"/>
          <p:cNvPicPr>
            <a:picLocks noChangeAspect="1" noChangeArrowheads="1"/>
          </p:cNvPicPr>
          <p:nvPr/>
        </p:nvPicPr>
        <p:blipFill>
          <a:blip r:embed="rId3"/>
          <a:srcRect/>
          <a:stretch>
            <a:fillRect/>
          </a:stretch>
        </p:blipFill>
        <p:spPr bwMode="auto">
          <a:xfrm>
            <a:off x="1295400" y="5486400"/>
            <a:ext cx="3962400" cy="1025525"/>
          </a:xfrm>
          <a:prstGeom prst="rect">
            <a:avLst/>
          </a:prstGeom>
          <a:noFill/>
          <a:ln w="9525">
            <a:noFill/>
            <a:miter lim="800000"/>
            <a:headEnd/>
            <a:tailEnd/>
          </a:ln>
        </p:spPr>
      </p:pic>
      <p:sp>
        <p:nvSpPr>
          <p:cNvPr id="6" name="云形标注 5"/>
          <p:cNvSpPr/>
          <p:nvPr/>
        </p:nvSpPr>
        <p:spPr>
          <a:xfrm>
            <a:off x="152400" y="4191000"/>
            <a:ext cx="1447800" cy="612775"/>
          </a:xfrm>
          <a:prstGeom prst="cloudCallout">
            <a:avLst>
              <a:gd name="adj1" fmla="val 65804"/>
              <a:gd name="adj2" fmla="val 191033"/>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chemeClr val="tx1"/>
                </a:solidFill>
              </a:rPr>
              <a:t>输出的结果</a:t>
            </a:r>
          </a:p>
        </p:txBody>
      </p:sp>
      <p:sp>
        <p:nvSpPr>
          <p:cNvPr id="8" name="Rectangle 4"/>
          <p:cNvSpPr>
            <a:spLocks noChangeArrowheads="1"/>
          </p:cNvSpPr>
          <p:nvPr/>
        </p:nvSpPr>
        <p:spPr bwMode="auto">
          <a:xfrm>
            <a:off x="2057400" y="1233488"/>
            <a:ext cx="6477000" cy="1357312"/>
          </a:xfrm>
          <a:prstGeom prst="rect">
            <a:avLst/>
          </a:prstGeom>
          <a:noFill/>
          <a:ln w="38100">
            <a:solidFill>
              <a:schemeClr val="tx2"/>
            </a:solidFill>
            <a:miter lim="800000"/>
            <a:headEnd/>
            <a:tailEnd/>
          </a:ln>
        </p:spPr>
        <p:txBody>
          <a:bodyPr wrap="none" anchor="ctr"/>
          <a:lstStyle/>
          <a:p>
            <a:pPr marL="0" lvl="2" eaLnBrk="0" hangingPunct="0"/>
            <a:r>
              <a:rPr kumimoji="1" lang="zh-CN" altLang="en-US" sz="2000" dirty="0">
                <a:latin typeface="宋体" pitchFamily="2" charset="-122"/>
              </a:rPr>
              <a:t>格式</a:t>
            </a:r>
            <a:r>
              <a:rPr kumimoji="1" lang="en-US" altLang="zh-CN" sz="2000" dirty="0">
                <a:latin typeface="宋体" pitchFamily="2" charset="-122"/>
              </a:rPr>
              <a:t>: </a:t>
            </a:r>
            <a:r>
              <a:rPr kumimoji="1" lang="en-US" altLang="zh-CN" sz="2000" dirty="0" err="1">
                <a:latin typeface="宋体" pitchFamily="2" charset="-122"/>
              </a:rPr>
              <a:t>scanf</a:t>
            </a:r>
            <a:r>
              <a:rPr kumimoji="1" lang="en-US" altLang="zh-CN" sz="2000" dirty="0">
                <a:latin typeface="宋体" pitchFamily="2" charset="-122"/>
              </a:rPr>
              <a:t>(</a:t>
            </a:r>
            <a:r>
              <a:rPr kumimoji="1" lang="en-US" altLang="zh-CN" sz="2000" dirty="0">
                <a:latin typeface="Times New Roman" pitchFamily="18" charset="0"/>
              </a:rPr>
              <a:t>“</a:t>
            </a:r>
            <a:r>
              <a:rPr kumimoji="1" lang="zh-CN" altLang="zh-CN" sz="2000" dirty="0">
                <a:solidFill>
                  <a:srgbClr val="0070C0"/>
                </a:solidFill>
                <a:latin typeface="宋体" pitchFamily="2" charset="-122"/>
              </a:rPr>
              <a:t>格式控制串</a:t>
            </a:r>
            <a:r>
              <a:rPr kumimoji="1" lang="zh-CN" altLang="zh-CN" sz="2000" dirty="0">
                <a:latin typeface="Times New Roman" pitchFamily="18" charset="0"/>
              </a:rPr>
              <a:t>”</a:t>
            </a:r>
            <a:r>
              <a:rPr kumimoji="1" lang="zh-CN" altLang="zh-CN" sz="2000" dirty="0">
                <a:latin typeface="宋体" pitchFamily="2" charset="-122"/>
              </a:rPr>
              <a:t>，地址表）</a:t>
            </a:r>
          </a:p>
          <a:p>
            <a:pPr marL="0" lvl="2" eaLnBrk="0" hangingPunct="0"/>
            <a:r>
              <a:rPr kumimoji="1" lang="zh-CN" altLang="zh-CN" sz="2000" dirty="0">
                <a:latin typeface="宋体" pitchFamily="2" charset="-122"/>
              </a:rPr>
              <a:t>功能：按指定格式从键盘读入数据，存入地址表指定的</a:t>
            </a:r>
          </a:p>
          <a:p>
            <a:pPr marL="0" lvl="2" eaLnBrk="0" hangingPunct="0"/>
            <a:r>
              <a:rPr kumimoji="1" lang="zh-CN" altLang="zh-CN" sz="2000" dirty="0">
                <a:latin typeface="宋体" pitchFamily="2" charset="-122"/>
              </a:rPr>
              <a:t>      存储单元中,并按回车键结束</a:t>
            </a:r>
          </a:p>
          <a:p>
            <a:pPr marL="0" lvl="2" eaLnBrk="0" hangingPunct="0"/>
            <a:r>
              <a:rPr kumimoji="1" lang="zh-CN" altLang="zh-CN" sz="2000" dirty="0">
                <a:latin typeface="宋体" pitchFamily="2" charset="-122"/>
              </a:rPr>
              <a:t>返值：正常，返回输入数据个数</a:t>
            </a:r>
            <a:endParaRPr kumimoji="1" lang="zh-CN" altLang="en-US" sz="2000" dirty="0">
              <a:latin typeface="Times New Roman" pitchFamily="18" charset="0"/>
            </a:endParaRPr>
          </a:p>
        </p:txBody>
      </p:sp>
      <p:sp>
        <p:nvSpPr>
          <p:cNvPr id="9" name="矩形 8"/>
          <p:cNvSpPr>
            <a:spLocks noChangeArrowheads="1"/>
          </p:cNvSpPr>
          <p:nvPr/>
        </p:nvSpPr>
        <p:spPr bwMode="auto">
          <a:xfrm>
            <a:off x="4495800" y="2895600"/>
            <a:ext cx="3505200" cy="892175"/>
          </a:xfrm>
          <a:prstGeom prst="rect">
            <a:avLst/>
          </a:prstGeom>
          <a:noFill/>
          <a:ln w="9525">
            <a:noFill/>
            <a:miter lim="800000"/>
            <a:headEnd/>
            <a:tailEnd/>
          </a:ln>
        </p:spPr>
        <p:txBody>
          <a:bodyPr>
            <a:spAutoFit/>
          </a:bodyPr>
          <a:lstStyle/>
          <a:p>
            <a:pPr marL="215900" lvl="2" indent="-228600">
              <a:buClr>
                <a:schemeClr val="tx2"/>
              </a:buClr>
              <a:buSzPct val="70000"/>
              <a:buFont typeface="Wingdings" pitchFamily="2" charset="2"/>
              <a:buChar char="n"/>
            </a:pPr>
            <a:r>
              <a:rPr lang="zh-CN" altLang="en-US" sz="2400"/>
              <a:t>地址表：变量的地址，常用取址运算符</a:t>
            </a:r>
            <a:r>
              <a:rPr lang="en-US" altLang="zh-CN" sz="2800">
                <a:solidFill>
                  <a:schemeClr val="hlink"/>
                </a:solidFill>
              </a:rPr>
              <a:t>&amp;</a:t>
            </a:r>
            <a:endParaRPr lang="en-US" altLang="zh-CN" sz="2400">
              <a:solidFill>
                <a:schemeClr val="hlink"/>
              </a:solidFill>
            </a:endParaRPr>
          </a:p>
        </p:txBody>
      </p:sp>
      <p:cxnSp>
        <p:nvCxnSpPr>
          <p:cNvPr id="17" name="直接箭头连接符 16"/>
          <p:cNvCxnSpPr>
            <a:stCxn id="9" idx="0"/>
          </p:cNvCxnSpPr>
          <p:nvPr/>
        </p:nvCxnSpPr>
        <p:spPr>
          <a:xfrm rot="16200000" flipV="1">
            <a:off x="5486400" y="2133600"/>
            <a:ext cx="1295400"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9" idx="2"/>
          </p:cNvCxnSpPr>
          <p:nvPr/>
        </p:nvCxnSpPr>
        <p:spPr>
          <a:xfrm rot="5400000">
            <a:off x="4865687" y="3113088"/>
            <a:ext cx="708025" cy="2057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圆角矩形 9"/>
          <p:cNvSpPr/>
          <p:nvPr/>
        </p:nvSpPr>
        <p:spPr>
          <a:xfrm>
            <a:off x="228600" y="1295400"/>
            <a:ext cx="17526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tx1"/>
                </a:solidFill>
              </a:rPr>
              <a:t>格式化输入</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ox(out)">
                                      <p:cBhvr>
                                        <p:cTn id="13" dur="500"/>
                                        <p:tgtEl>
                                          <p:spTgt spid="8"/>
                                        </p:tgtEl>
                                      </p:cBhvr>
                                    </p:animEffect>
                                  </p:childTnLst>
                                  <p:subTnLst>
                                    <p:audio>
                                      <p:cMediaNode>
                                        <p:cTn display="0" masterRel="sameClick">
                                          <p:stCondLst>
                                            <p:cond evt="begin" delay="0">
                                              <p:tn val="11"/>
                                            </p:cond>
                                          </p:stCondLst>
                                          <p:endCondLst>
                                            <p:cond evt="onStopAudio" delay="0">
                                              <p:tgtEl>
                                                <p:sldTgt/>
                                              </p:tgtEl>
                                            </p:cond>
                                          </p:endCondLst>
                                        </p:cTn>
                                        <p:tgtEl>
                                          <p:sndTgt r:embed="rId2" name="CAMERA.WAV" builtIn="1"/>
                                        </p:tgtEl>
                                      </p:cMediaNode>
                                    </p:audio>
                                  </p:sub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ppt_x"/>
                                          </p:val>
                                        </p:tav>
                                        <p:tav tm="100000">
                                          <p:val>
                                            <p:strVal val="#ppt_x"/>
                                          </p:val>
                                        </p:tav>
                                      </p:tavLst>
                                    </p:anim>
                                    <p:anim calcmode="lin" valueType="num">
                                      <p:cBhvr additive="base">
                                        <p:cTn id="28" dur="500" fill="hold"/>
                                        <p:tgtEl>
                                          <p:spTgt spid="17"/>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ppt_x"/>
                                          </p:val>
                                        </p:tav>
                                        <p:tav tm="100000">
                                          <p:val>
                                            <p:strVal val="#ppt_x"/>
                                          </p:val>
                                        </p:tav>
                                      </p:tavLst>
                                    </p:anim>
                                    <p:anim calcmode="lin" valueType="num">
                                      <p:cBhvr additive="base">
                                        <p:cTn id="3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0-#ppt_w/2"/>
                                          </p:val>
                                        </p:tav>
                                        <p:tav tm="100000">
                                          <p:val>
                                            <p:strVal val="#ppt_x"/>
                                          </p:val>
                                        </p:tav>
                                      </p:tavLst>
                                    </p:anim>
                                    <p:anim calcmode="lin" valueType="num">
                                      <p:cBhvr additive="base">
                                        <p:cTn id="3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3074"/>
                                        </p:tgtEl>
                                        <p:attrNameLst>
                                          <p:attrName>style.visibility</p:attrName>
                                        </p:attrNameLst>
                                      </p:cBhvr>
                                      <p:to>
                                        <p:strVal val="visible"/>
                                      </p:to>
                                    </p:set>
                                    <p:animEffect transition="in" filter="wipe(left)">
                                      <p:cBhvr>
                                        <p:cTn id="43"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autoUpdateAnimBg="0"/>
      <p:bldP spid="9" grpId="0"/>
      <p:bldP spid="10"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pPr eaLnBrk="1" hangingPunct="1"/>
            <a:r>
              <a:rPr lang="en-US" altLang="zh-CN" smtClean="0">
                <a:latin typeface="黑体" pitchFamily="2" charset="-122"/>
                <a:ea typeface="黑体" pitchFamily="2" charset="-122"/>
              </a:rPr>
              <a:t>3.2.1  scanf</a:t>
            </a:r>
            <a:r>
              <a:rPr lang="zh-CN" altLang="en-US" smtClean="0">
                <a:latin typeface="黑体" pitchFamily="2" charset="-122"/>
                <a:ea typeface="黑体" pitchFamily="2" charset="-122"/>
              </a:rPr>
              <a:t>函数</a:t>
            </a:r>
          </a:p>
        </p:txBody>
      </p:sp>
      <p:sp>
        <p:nvSpPr>
          <p:cNvPr id="9" name="Rectangle 3"/>
          <p:cNvSpPr>
            <a:spLocks noGrp="1" noChangeArrowheads="1"/>
          </p:cNvSpPr>
          <p:nvPr>
            <p:ph idx="1"/>
          </p:nvPr>
        </p:nvSpPr>
        <p:spPr>
          <a:xfrm>
            <a:off x="1066800" y="1797050"/>
            <a:ext cx="7658100" cy="1631950"/>
          </a:xfrm>
        </p:spPr>
        <p:txBody>
          <a:bodyPr/>
          <a:lstStyle/>
          <a:p>
            <a:pPr marL="0" lvl="2" eaLnBrk="1" hangingPunct="1">
              <a:spcBef>
                <a:spcPct val="0"/>
              </a:spcBef>
              <a:buFontTx/>
              <a:buNone/>
            </a:pPr>
            <a:r>
              <a:rPr lang="zh-CN" altLang="en-US" sz="2800" dirty="0" smtClean="0"/>
              <a:t>输入分隔符的指定</a:t>
            </a:r>
          </a:p>
          <a:p>
            <a:pPr marL="457200" lvl="4" eaLnBrk="1" hangingPunct="1">
              <a:spcBef>
                <a:spcPct val="0"/>
              </a:spcBef>
            </a:pPr>
            <a:r>
              <a:rPr lang="zh-CN" altLang="en-US" sz="2400" dirty="0" smtClean="0"/>
              <a:t>一般以空格、</a:t>
            </a:r>
            <a:r>
              <a:rPr lang="en-US" altLang="zh-CN" sz="2400" dirty="0" smtClean="0"/>
              <a:t>TAB</a:t>
            </a:r>
            <a:r>
              <a:rPr lang="zh-CN" altLang="zh-CN" sz="2400" dirty="0" smtClean="0"/>
              <a:t>或回车键作为分隔符</a:t>
            </a:r>
          </a:p>
          <a:p>
            <a:pPr marL="457200" lvl="4" eaLnBrk="1" hangingPunct="1">
              <a:spcBef>
                <a:spcPct val="0"/>
              </a:spcBef>
            </a:pPr>
            <a:r>
              <a:rPr lang="zh-CN" altLang="zh-CN" sz="2400" dirty="0" smtClean="0"/>
              <a:t>其它字符做分隔符：格式串中两个格式符</a:t>
            </a:r>
            <a:r>
              <a:rPr lang="zh-CN" altLang="en-US" sz="2400" dirty="0" smtClean="0"/>
              <a:t>之</a:t>
            </a:r>
            <a:r>
              <a:rPr lang="zh-CN" altLang="zh-CN" sz="2400" dirty="0" smtClean="0"/>
              <a:t>间</a:t>
            </a:r>
            <a:r>
              <a:rPr lang="zh-CN" altLang="en-US" sz="2400" dirty="0" smtClean="0"/>
              <a:t>的</a:t>
            </a:r>
            <a:r>
              <a:rPr lang="zh-CN" altLang="zh-CN" sz="2400" dirty="0" smtClean="0"/>
              <a:t>字符</a:t>
            </a:r>
            <a:endParaRPr lang="en-US" altLang="zh-CN" sz="2400" dirty="0" smtClean="0"/>
          </a:p>
          <a:p>
            <a:pPr marL="457200" lvl="4" eaLnBrk="1" hangingPunct="1">
              <a:spcBef>
                <a:spcPct val="0"/>
              </a:spcBef>
            </a:pPr>
            <a:r>
              <a:rPr lang="zh-CN" altLang="zh-CN" sz="2400" dirty="0" smtClean="0"/>
              <a:t>用“%</a:t>
            </a:r>
            <a:r>
              <a:rPr lang="en-US" altLang="zh-CN" sz="2400" dirty="0" smtClean="0"/>
              <a:t>c</a:t>
            </a:r>
            <a:r>
              <a:rPr lang="zh-CN" altLang="en-US" sz="2400" dirty="0" smtClean="0"/>
              <a:t>”</a:t>
            </a:r>
            <a:r>
              <a:rPr lang="zh-CN" altLang="zh-CN" sz="2400" dirty="0" smtClean="0"/>
              <a:t>格式符时，没有</a:t>
            </a:r>
            <a:r>
              <a:rPr lang="zh-CN" altLang="en-US" sz="2400" dirty="0" smtClean="0"/>
              <a:t>分隔符，全部输入</a:t>
            </a:r>
          </a:p>
          <a:p>
            <a:pPr marL="457200" lvl="4" eaLnBrk="1" hangingPunct="1">
              <a:spcBef>
                <a:spcPct val="0"/>
              </a:spcBef>
            </a:pPr>
            <a:endParaRPr lang="en-US" altLang="zh-CN" sz="2800" dirty="0" smtClean="0"/>
          </a:p>
        </p:txBody>
      </p:sp>
      <p:sp>
        <p:nvSpPr>
          <p:cNvPr id="10" name="Rectangle 6"/>
          <p:cNvSpPr>
            <a:spLocks noChangeArrowheads="1"/>
          </p:cNvSpPr>
          <p:nvPr/>
        </p:nvSpPr>
        <p:spPr bwMode="auto">
          <a:xfrm>
            <a:off x="1066800" y="3352800"/>
            <a:ext cx="6019800" cy="1622425"/>
          </a:xfrm>
          <a:prstGeom prst="rect">
            <a:avLst/>
          </a:prstGeom>
          <a:noFill/>
          <a:ln w="9525">
            <a:noFill/>
            <a:miter lim="800000"/>
            <a:headEnd/>
            <a:tailEnd/>
          </a:ln>
          <a:effectLst/>
        </p:spPr>
        <p:txBody>
          <a:bodyPr/>
          <a:lstStyle/>
          <a:p>
            <a:pPr marL="0" lvl="3" indent="-228600">
              <a:spcBef>
                <a:spcPts val="0"/>
              </a:spcBef>
              <a:buClr>
                <a:schemeClr val="accent2"/>
              </a:buClr>
              <a:buSzPct val="70000"/>
              <a:defRPr/>
            </a:pPr>
            <a:r>
              <a:rPr lang="zh-CN" altLang="zh-CN" sz="2400" dirty="0">
                <a:latin typeface="Arial" charset="0"/>
              </a:rPr>
              <a:t>输入数据时，遇以下情况认为该数据结束：</a:t>
            </a:r>
          </a:p>
          <a:p>
            <a:pPr marL="457200" lvl="5" indent="-228600">
              <a:buClr>
                <a:schemeClr val="hlink"/>
              </a:buClr>
              <a:buSzPct val="70000"/>
              <a:buFont typeface="Wingdings" pitchFamily="2" charset="2"/>
              <a:buChar char="n"/>
              <a:defRPr/>
            </a:pPr>
            <a:r>
              <a:rPr lang="zh-CN" altLang="zh-CN" sz="2400" dirty="0">
                <a:latin typeface="Arial" charset="0"/>
              </a:rPr>
              <a:t>空格、</a:t>
            </a:r>
            <a:r>
              <a:rPr lang="en-US" altLang="zh-CN" sz="2400" dirty="0">
                <a:latin typeface="Arial" charset="0"/>
              </a:rPr>
              <a:t>TAB</a:t>
            </a:r>
            <a:r>
              <a:rPr lang="zh-CN" altLang="zh-CN" sz="2400" dirty="0">
                <a:latin typeface="Arial" charset="0"/>
              </a:rPr>
              <a:t>或回车</a:t>
            </a:r>
          </a:p>
          <a:p>
            <a:pPr marL="457200" lvl="5" indent="-228600">
              <a:buClr>
                <a:schemeClr val="hlink"/>
              </a:buClr>
              <a:buSzPct val="70000"/>
              <a:buFont typeface="Wingdings" pitchFamily="2" charset="2"/>
              <a:buChar char="n"/>
              <a:defRPr/>
            </a:pPr>
            <a:r>
              <a:rPr lang="zh-CN" altLang="en-US" sz="2400" dirty="0">
                <a:latin typeface="Arial" charset="0"/>
              </a:rPr>
              <a:t>输入了预期的数据</a:t>
            </a:r>
            <a:r>
              <a:rPr lang="zh-CN" altLang="zh-CN" sz="2400" dirty="0">
                <a:latin typeface="Arial" charset="0"/>
              </a:rPr>
              <a:t>宽度</a:t>
            </a:r>
          </a:p>
          <a:p>
            <a:pPr marL="457200" lvl="5" indent="-228600">
              <a:buClr>
                <a:schemeClr val="hlink"/>
              </a:buClr>
              <a:buSzPct val="70000"/>
              <a:buFont typeface="Wingdings" pitchFamily="2" charset="2"/>
              <a:buChar char="n"/>
              <a:defRPr/>
            </a:pPr>
            <a:r>
              <a:rPr lang="zh-CN" altLang="zh-CN" sz="2400" dirty="0">
                <a:latin typeface="Arial" charset="0"/>
              </a:rPr>
              <a:t>非法输入</a:t>
            </a:r>
            <a:endParaRPr lang="zh-CN" altLang="en-US" sz="2400" dirty="0">
              <a:latin typeface="Arial" charset="0"/>
            </a:endParaRPr>
          </a:p>
        </p:txBody>
      </p:sp>
      <p:sp>
        <p:nvSpPr>
          <p:cNvPr id="11" name="Text Box 13"/>
          <p:cNvSpPr txBox="1">
            <a:spLocks noChangeArrowheads="1"/>
          </p:cNvSpPr>
          <p:nvPr/>
        </p:nvSpPr>
        <p:spPr bwMode="auto">
          <a:xfrm>
            <a:off x="1042988" y="4829175"/>
            <a:ext cx="7567612" cy="1571625"/>
          </a:xfrm>
          <a:prstGeom prst="rect">
            <a:avLst/>
          </a:prstGeom>
          <a:noFill/>
          <a:ln w="9525">
            <a:noFill/>
            <a:miter lim="800000"/>
            <a:headEnd/>
            <a:tailEnd/>
          </a:ln>
        </p:spPr>
        <p:txBody>
          <a:bodyPr wrap="none" lIns="90000" tIns="46800" rIns="90000" bIns="46800">
            <a:spAutoFit/>
          </a:bodyPr>
          <a:lstStyle/>
          <a:p>
            <a:pPr marL="0" lvl="3"/>
            <a:r>
              <a:rPr lang="zh-CN" altLang="en-US" sz="2400"/>
              <a:t>输入函数留下的“</a:t>
            </a:r>
            <a:r>
              <a:rPr lang="zh-CN" altLang="en-US" sz="2400">
                <a:solidFill>
                  <a:srgbClr val="FF0000"/>
                </a:solidFill>
              </a:rPr>
              <a:t>垃圾输入</a:t>
            </a:r>
            <a:r>
              <a:rPr lang="zh-CN" altLang="en-US" sz="2400"/>
              <a:t>”的</a:t>
            </a:r>
            <a:r>
              <a:rPr kumimoji="1" lang="zh-CN" altLang="en-US" sz="2400">
                <a:latin typeface="黑体" pitchFamily="2" charset="-122"/>
                <a:ea typeface="黑体" pitchFamily="2" charset="-122"/>
              </a:rPr>
              <a:t>解决方法</a:t>
            </a:r>
            <a:r>
              <a:rPr kumimoji="1" lang="zh-CN" altLang="en-US" sz="2400">
                <a:latin typeface="隶书" pitchFamily="49" charset="-122"/>
                <a:ea typeface="隶书" pitchFamily="49" charset="-122"/>
              </a:rPr>
              <a:t>：</a:t>
            </a:r>
          </a:p>
          <a:p>
            <a:r>
              <a:rPr kumimoji="1" lang="zh-CN" altLang="en-US" sz="2400">
                <a:latin typeface="隶书" pitchFamily="49" charset="-122"/>
                <a:ea typeface="隶书" pitchFamily="49" charset="-122"/>
              </a:rPr>
              <a:t>（</a:t>
            </a:r>
            <a:r>
              <a:rPr kumimoji="1" lang="en-US" altLang="zh-CN" sz="2400">
                <a:latin typeface="隶书" pitchFamily="49" charset="-122"/>
                <a:ea typeface="隶书" pitchFamily="49" charset="-122"/>
              </a:rPr>
              <a:t>1</a:t>
            </a:r>
            <a:r>
              <a:rPr kumimoji="1" lang="zh-CN" altLang="en-US" sz="2400">
                <a:latin typeface="隶书" pitchFamily="49" charset="-122"/>
                <a:ea typeface="隶书" pitchFamily="49" charset="-122"/>
              </a:rPr>
              <a:t>）用</a:t>
            </a:r>
            <a:r>
              <a:rPr kumimoji="1" lang="en-US" altLang="zh-CN" sz="2400">
                <a:latin typeface="隶书" pitchFamily="49" charset="-122"/>
                <a:ea typeface="隶书" pitchFamily="49" charset="-122"/>
              </a:rPr>
              <a:t>getchar()</a:t>
            </a:r>
            <a:r>
              <a:rPr kumimoji="1" lang="zh-CN" altLang="zh-CN" sz="2400">
                <a:latin typeface="隶书" pitchFamily="49" charset="-122"/>
                <a:ea typeface="隶书" pitchFamily="49" charset="-122"/>
              </a:rPr>
              <a:t>清除</a:t>
            </a:r>
          </a:p>
          <a:p>
            <a:r>
              <a:rPr kumimoji="1" lang="zh-CN" altLang="zh-CN" sz="2400">
                <a:latin typeface="隶书" pitchFamily="49" charset="-122"/>
                <a:ea typeface="隶书" pitchFamily="49" charset="-122"/>
              </a:rPr>
              <a:t>（2）用函数</a:t>
            </a:r>
            <a:r>
              <a:rPr kumimoji="1" lang="en-US" altLang="zh-CN" sz="2400">
                <a:latin typeface="隶书" pitchFamily="49" charset="-122"/>
                <a:ea typeface="隶书" pitchFamily="49" charset="-122"/>
              </a:rPr>
              <a:t>fflush(stdin)</a:t>
            </a:r>
            <a:r>
              <a:rPr kumimoji="1" lang="zh-CN" altLang="zh-CN" sz="2400">
                <a:latin typeface="隶书" pitchFamily="49" charset="-122"/>
                <a:ea typeface="隶书" pitchFamily="49" charset="-122"/>
              </a:rPr>
              <a:t>清除全部剩余内容</a:t>
            </a:r>
            <a:r>
              <a:rPr kumimoji="1" lang="zh-CN" altLang="en-US" sz="2400">
                <a:latin typeface="隶书" pitchFamily="49" charset="-122"/>
                <a:ea typeface="隶书" pitchFamily="49" charset="-122"/>
              </a:rPr>
              <a:t>（常用）</a:t>
            </a:r>
            <a:endParaRPr kumimoji="1" lang="zh-CN" altLang="zh-CN" sz="2400">
              <a:latin typeface="隶书" pitchFamily="49" charset="-122"/>
              <a:ea typeface="隶书" pitchFamily="49" charset="-122"/>
            </a:endParaRPr>
          </a:p>
          <a:p>
            <a:r>
              <a:rPr kumimoji="1" lang="zh-CN" altLang="zh-CN" sz="2400">
                <a:latin typeface="隶书" pitchFamily="49" charset="-122"/>
                <a:ea typeface="隶书" pitchFamily="49" charset="-122"/>
              </a:rPr>
              <a:t> (3) 用格式串中空格或</a:t>
            </a:r>
            <a:r>
              <a:rPr kumimoji="1" lang="zh-CN" altLang="zh-CN" sz="2400">
                <a:latin typeface="Times New Roman" pitchFamily="18" charset="0"/>
                <a:ea typeface="隶书" pitchFamily="49" charset="-122"/>
              </a:rPr>
              <a:t>“</a:t>
            </a:r>
            <a:r>
              <a:rPr kumimoji="1" lang="zh-CN" altLang="zh-CN" sz="2400">
                <a:latin typeface="隶书" pitchFamily="49" charset="-122"/>
                <a:ea typeface="隶书" pitchFamily="49" charset="-122"/>
              </a:rPr>
              <a:t>%*</a:t>
            </a:r>
            <a:r>
              <a:rPr kumimoji="1" lang="en-US" altLang="zh-CN" sz="2400">
                <a:latin typeface="隶书" pitchFamily="49" charset="-122"/>
                <a:ea typeface="隶书" pitchFamily="49" charset="-122"/>
              </a:rPr>
              <a:t>c</a:t>
            </a:r>
            <a:r>
              <a:rPr kumimoji="1" lang="en-US" altLang="zh-CN" sz="2400">
                <a:latin typeface="Times New Roman" pitchFamily="18" charset="0"/>
                <a:ea typeface="隶书" pitchFamily="49" charset="-122"/>
              </a:rPr>
              <a:t>”</a:t>
            </a:r>
            <a:r>
              <a:rPr kumimoji="1" lang="zh-CN" altLang="zh-CN" sz="2400">
                <a:latin typeface="隶书" pitchFamily="49" charset="-122"/>
                <a:ea typeface="隶书" pitchFamily="49" charset="-122"/>
              </a:rPr>
              <a:t>来</a:t>
            </a:r>
            <a:r>
              <a:rPr kumimoji="1" lang="zh-CN" altLang="zh-CN" sz="2400">
                <a:latin typeface="Times New Roman" pitchFamily="18" charset="0"/>
                <a:ea typeface="隶书" pitchFamily="49" charset="-122"/>
              </a:rPr>
              <a:t>“</a:t>
            </a:r>
            <a:r>
              <a:rPr kumimoji="1" lang="zh-CN" altLang="zh-CN" sz="2400">
                <a:latin typeface="隶书" pitchFamily="49" charset="-122"/>
                <a:ea typeface="隶书" pitchFamily="49" charset="-122"/>
              </a:rPr>
              <a:t>吃掉</a:t>
            </a:r>
            <a:r>
              <a:rPr kumimoji="1" lang="zh-CN" altLang="zh-CN" sz="2400">
                <a:latin typeface="Times New Roman" pitchFamily="18" charset="0"/>
                <a:ea typeface="隶书" pitchFamily="49" charset="-122"/>
              </a:rPr>
              <a:t>”</a:t>
            </a:r>
            <a:endParaRPr kumimoji="1" lang="zh-CN" altLang="en-US" sz="2400">
              <a:latin typeface="Times New Roman" pitchFamily="18" charset="0"/>
            </a:endParaRPr>
          </a:p>
        </p:txBody>
      </p:sp>
      <p:sp>
        <p:nvSpPr>
          <p:cNvPr id="6" name="圆角矩形 5"/>
          <p:cNvSpPr/>
          <p:nvPr/>
        </p:nvSpPr>
        <p:spPr>
          <a:xfrm>
            <a:off x="228600" y="1295400"/>
            <a:ext cx="17526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tx1"/>
                </a:solidFill>
              </a:rPr>
              <a:t>格式化输入</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Effect transition="in" filter="box(out)">
                                      <p:cBhvr>
                                        <p:cTn id="13" dur="500"/>
                                        <p:tgtEl>
                                          <p:spTgt spid="9">
                                            <p:txEl>
                                              <p:pRg st="0" end="0"/>
                                            </p:txEl>
                                          </p:spTgt>
                                        </p:tgtEl>
                                      </p:cBhvr>
                                    </p:animEffect>
                                  </p:childTnLst>
                                  <p:subTnLst>
                                    <p:audio>
                                      <p:cMediaNode>
                                        <p:cTn display="0" masterRel="sameClick">
                                          <p:stCondLst>
                                            <p:cond evt="begin" delay="0">
                                              <p:tn val="11"/>
                                            </p:cond>
                                          </p:stCondLst>
                                          <p:endCondLst>
                                            <p:cond evt="onStopAudio" delay="0">
                                              <p:tgtEl>
                                                <p:sldTgt/>
                                              </p:tgtEl>
                                            </p:cond>
                                          </p:endCondLst>
                                        </p:cTn>
                                        <p:tgtEl>
                                          <p:sndTgt r:embed="rId2" name="CAMERA.WAV" builtIn="1"/>
                                        </p:tgtEl>
                                      </p:cMediaNode>
                                    </p:audio>
                                  </p:subTnLst>
                                </p:cTn>
                              </p:par>
                            </p:childTnLst>
                          </p:cTn>
                        </p:par>
                      </p:childTnLst>
                    </p:cTn>
                  </p:par>
                  <p:par>
                    <p:cTn id="14" fill="hold">
                      <p:stCondLst>
                        <p:cond delay="indefinite"/>
                      </p:stCondLst>
                      <p:childTnLst>
                        <p:par>
                          <p:cTn id="15" fill="hold">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9">
                                            <p:txEl>
                                              <p:pRg st="1" end="1"/>
                                            </p:txEl>
                                          </p:spTgt>
                                        </p:tgtEl>
                                        <p:attrNameLst>
                                          <p:attrName>style.visibility</p:attrName>
                                        </p:attrNameLst>
                                      </p:cBhvr>
                                      <p:to>
                                        <p:strVal val="visible"/>
                                      </p:to>
                                    </p:set>
                                    <p:animEffect transition="in" filter="box(out)">
                                      <p:cBhvr>
                                        <p:cTn id="18" dur="500"/>
                                        <p:tgtEl>
                                          <p:spTgt spid="9">
                                            <p:txEl>
                                              <p:pRg st="1" end="1"/>
                                            </p:txEl>
                                          </p:spTgt>
                                        </p:tgtEl>
                                      </p:cBhvr>
                                    </p:animEffect>
                                  </p:childTnLst>
                                  <p:subTnLst>
                                    <p:audio>
                                      <p:cMediaNode>
                                        <p:cTn display="0" masterRel="sameClick">
                                          <p:stCondLst>
                                            <p:cond evt="begin" delay="0">
                                              <p:tn val="16"/>
                                            </p:cond>
                                          </p:stCondLst>
                                          <p:endCondLst>
                                            <p:cond evt="onStopAudio" delay="0">
                                              <p:tgtEl>
                                                <p:sldTgt/>
                                              </p:tgtEl>
                                            </p:cond>
                                          </p:endCondLst>
                                        </p:cTn>
                                        <p:tgtEl>
                                          <p:sndTgt r:embed="rId2" name="CAMERA.WAV" builtIn="1"/>
                                        </p:tgtEl>
                                      </p:cMediaNode>
                                    </p:audio>
                                  </p:subTnLst>
                                </p:cTn>
                              </p:par>
                            </p:childTnLst>
                          </p:cTn>
                        </p:par>
                      </p:childTnLst>
                    </p:cTn>
                  </p:par>
                  <p:par>
                    <p:cTn id="19" fill="hold">
                      <p:stCondLst>
                        <p:cond delay="indefinite"/>
                      </p:stCondLst>
                      <p:childTnLst>
                        <p:par>
                          <p:cTn id="20" fill="hold">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9">
                                            <p:txEl>
                                              <p:pRg st="2" end="2"/>
                                            </p:txEl>
                                          </p:spTgt>
                                        </p:tgtEl>
                                        <p:attrNameLst>
                                          <p:attrName>style.visibility</p:attrName>
                                        </p:attrNameLst>
                                      </p:cBhvr>
                                      <p:to>
                                        <p:strVal val="visible"/>
                                      </p:to>
                                    </p:set>
                                    <p:animEffect transition="in" filter="box(out)">
                                      <p:cBhvr>
                                        <p:cTn id="23" dur="500"/>
                                        <p:tgtEl>
                                          <p:spTgt spid="9">
                                            <p:txEl>
                                              <p:pRg st="2" end="2"/>
                                            </p:txEl>
                                          </p:spTgt>
                                        </p:tgtEl>
                                      </p:cBhvr>
                                    </p:animEffect>
                                  </p:childTnLst>
                                  <p:subTnLst>
                                    <p:audio>
                                      <p:cMediaNode>
                                        <p:cTn display="0" masterRel="sameClick">
                                          <p:stCondLst>
                                            <p:cond evt="begin" delay="0">
                                              <p:tn val="21"/>
                                            </p:cond>
                                          </p:stCondLst>
                                          <p:endCondLst>
                                            <p:cond evt="onStopAudio" delay="0">
                                              <p:tgtEl>
                                                <p:sldTgt/>
                                              </p:tgtEl>
                                            </p:cond>
                                          </p:endCondLst>
                                        </p:cTn>
                                        <p:tgtEl>
                                          <p:sndTgt r:embed="rId2" name="CAMERA.WAV" builtIn="1"/>
                                        </p:tgtEl>
                                      </p:cMediaNode>
                                    </p:audio>
                                  </p:subTnLst>
                                </p:cTn>
                              </p:par>
                            </p:childTnLst>
                          </p:cTn>
                        </p:par>
                      </p:childTnLst>
                    </p:cTn>
                  </p:par>
                  <p:par>
                    <p:cTn id="24" fill="hold">
                      <p:stCondLst>
                        <p:cond delay="indefinite"/>
                      </p:stCondLst>
                      <p:childTnLst>
                        <p:par>
                          <p:cTn id="25" fill="hold">
                            <p:stCondLst>
                              <p:cond delay="0"/>
                            </p:stCondLst>
                            <p:childTnLst>
                              <p:par>
                                <p:cTn id="26" presetID="4" presetClass="entr" presetSubtype="32" fill="hold" grpId="0" nodeType="clickEffect">
                                  <p:stCondLst>
                                    <p:cond delay="0"/>
                                  </p:stCondLst>
                                  <p:childTnLst>
                                    <p:set>
                                      <p:cBhvr>
                                        <p:cTn id="27" dur="1" fill="hold">
                                          <p:stCondLst>
                                            <p:cond delay="0"/>
                                          </p:stCondLst>
                                        </p:cTn>
                                        <p:tgtEl>
                                          <p:spTgt spid="9">
                                            <p:txEl>
                                              <p:pRg st="3" end="3"/>
                                            </p:txEl>
                                          </p:spTgt>
                                        </p:tgtEl>
                                        <p:attrNameLst>
                                          <p:attrName>style.visibility</p:attrName>
                                        </p:attrNameLst>
                                      </p:cBhvr>
                                      <p:to>
                                        <p:strVal val="visible"/>
                                      </p:to>
                                    </p:set>
                                    <p:animEffect transition="in" filter="box(out)">
                                      <p:cBhvr>
                                        <p:cTn id="28" dur="500"/>
                                        <p:tgtEl>
                                          <p:spTgt spid="9">
                                            <p:txEl>
                                              <p:pRg st="3" end="3"/>
                                            </p:txEl>
                                          </p:spTgt>
                                        </p:tgtEl>
                                      </p:cBhvr>
                                    </p:animEffect>
                                  </p:childTnLst>
                                  <p:subTnLst>
                                    <p:audio>
                                      <p:cMediaNode>
                                        <p:cTn display="0" masterRel="sameClick">
                                          <p:stCondLst>
                                            <p:cond evt="begin" delay="0">
                                              <p:tn val="26"/>
                                            </p:cond>
                                          </p:stCondLst>
                                          <p:endCondLst>
                                            <p:cond evt="onStopAudio" delay="0">
                                              <p:tgtEl>
                                                <p:sldTgt/>
                                              </p:tgtEl>
                                            </p:cond>
                                          </p:endCondLst>
                                        </p:cTn>
                                        <p:tgtEl>
                                          <p:sndTgt r:embed="rId2" name="CAMERA.WAV" builtIn="1"/>
                                        </p:tgtEl>
                                      </p:cMediaNode>
                                    </p:audio>
                                  </p:sub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0-#ppt_w/2"/>
                                          </p:val>
                                        </p:tav>
                                        <p:tav tm="100000">
                                          <p:val>
                                            <p:strVal val="#ppt_x"/>
                                          </p:val>
                                        </p:tav>
                                      </p:tavLst>
                                    </p:anim>
                                    <p:anim calcmode="lin" valueType="num">
                                      <p:cBhvr additive="base">
                                        <p:cTn id="34" dur="500" fill="hold"/>
                                        <p:tgtEl>
                                          <p:spTgt spid="1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1"/>
                                            </p:cond>
                                          </p:stCondLst>
                                          <p:endCondLst>
                                            <p:cond evt="onStopAudio" delay="0">
                                              <p:tgtEl>
                                                <p:sldTgt/>
                                              </p:tgtEl>
                                            </p:cond>
                                          </p:endCondLst>
                                        </p:cTn>
                                        <p:tgtEl>
                                          <p:sndTgt r:embed="rId3" name="WHOOSH.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bldLvl="5" autoUpdateAnimBg="0"/>
      <p:bldP spid="11" grpId="0" autoUpdateAnimBg="0"/>
      <p:bldP spid="6"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pPr eaLnBrk="1" hangingPunct="1"/>
            <a:r>
              <a:rPr lang="en-US" altLang="zh-CN" smtClean="0">
                <a:latin typeface="黑体" pitchFamily="2" charset="-122"/>
                <a:ea typeface="黑体" pitchFamily="2" charset="-122"/>
              </a:rPr>
              <a:t>3.2.1  scanf</a:t>
            </a:r>
            <a:r>
              <a:rPr lang="zh-CN" altLang="en-US" smtClean="0">
                <a:latin typeface="黑体" pitchFamily="2" charset="-122"/>
                <a:ea typeface="黑体" pitchFamily="2" charset="-122"/>
              </a:rPr>
              <a:t>函数</a:t>
            </a:r>
          </a:p>
        </p:txBody>
      </p:sp>
      <p:sp>
        <p:nvSpPr>
          <p:cNvPr id="23555" name="Rectangle 3"/>
          <p:cNvSpPr>
            <a:spLocks noGrp="1" noChangeArrowheads="1"/>
          </p:cNvSpPr>
          <p:nvPr>
            <p:ph idx="1"/>
          </p:nvPr>
        </p:nvSpPr>
        <p:spPr>
          <a:xfrm>
            <a:off x="295275" y="1946275"/>
            <a:ext cx="8524875" cy="3311525"/>
          </a:xfrm>
        </p:spPr>
        <p:txBody>
          <a:bodyPr/>
          <a:lstStyle/>
          <a:p>
            <a:pPr eaLnBrk="1" hangingPunct="1"/>
            <a:r>
              <a:rPr lang="zh-CN" altLang="en-US" sz="2400" dirty="0" smtClean="0"/>
              <a:t>使用</a:t>
            </a:r>
            <a:r>
              <a:rPr lang="en-US" altLang="zh-CN" sz="2400" dirty="0" err="1" smtClean="0"/>
              <a:t>scanf</a:t>
            </a:r>
            <a:r>
              <a:rPr lang="zh-CN" altLang="en-US" sz="2400" dirty="0" smtClean="0"/>
              <a:t>是属于潜在风险较大的函数，主要问题有：</a:t>
            </a:r>
          </a:p>
          <a:p>
            <a:pPr lvl="1" eaLnBrk="1" hangingPunct="1"/>
            <a:r>
              <a:rPr lang="zh-CN" altLang="en-US" sz="2400" dirty="0" smtClean="0"/>
              <a:t>无法防止缓冲区溢出</a:t>
            </a:r>
          </a:p>
          <a:p>
            <a:pPr lvl="1" eaLnBrk="1" hangingPunct="1"/>
            <a:r>
              <a:rPr lang="zh-CN" altLang="en-US" sz="2400" dirty="0" smtClean="0"/>
              <a:t>对错误输入的容错性处理比较困难，一旦错误会形成连锁反应</a:t>
            </a:r>
          </a:p>
          <a:p>
            <a:pPr eaLnBrk="1" hangingPunct="1"/>
            <a:r>
              <a:rPr lang="zh-CN" altLang="en-US" sz="2400" dirty="0" smtClean="0"/>
              <a:t>因此不建议在正式运行的程序采用这个函数，相应的功能可以完全用其它函数代替</a:t>
            </a:r>
          </a:p>
          <a:p>
            <a:pPr lvl="1" eaLnBrk="1" hangingPunct="1"/>
            <a:r>
              <a:rPr lang="zh-CN" altLang="en-US" sz="2400" dirty="0" smtClean="0"/>
              <a:t>如输入采用命令行参数，文件或管道代替</a:t>
            </a:r>
            <a:r>
              <a:rPr lang="en-US" altLang="zh-CN" sz="2400" dirty="0" err="1" smtClean="0"/>
              <a:t>scanf</a:t>
            </a:r>
            <a:endParaRPr lang="zh-CN" altLang="en-US" sz="2400" dirty="0" smtClean="0"/>
          </a:p>
        </p:txBody>
      </p:sp>
      <p:sp>
        <p:nvSpPr>
          <p:cNvPr id="4" name="圆角矩形 3"/>
          <p:cNvSpPr/>
          <p:nvPr/>
        </p:nvSpPr>
        <p:spPr>
          <a:xfrm>
            <a:off x="228600" y="1295400"/>
            <a:ext cx="19050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tx1"/>
                </a:solidFill>
              </a:rPr>
              <a:t>格式化输入注意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555">
                                            <p:txEl>
                                              <p:pRg st="0" end="0"/>
                                            </p:txEl>
                                          </p:spTgt>
                                        </p:tgtEl>
                                        <p:attrNameLst>
                                          <p:attrName>style.visibility</p:attrName>
                                        </p:attrNameLst>
                                      </p:cBhvr>
                                      <p:to>
                                        <p:strVal val="visible"/>
                                      </p:to>
                                    </p:set>
                                    <p:anim calcmode="lin" valueType="num">
                                      <p:cBhvr additive="base">
                                        <p:cTn id="13" dur="500" fill="hold"/>
                                        <p:tgtEl>
                                          <p:spTgt spid="2355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3555">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3555">
                                            <p:txEl>
                                              <p:pRg st="1" end="1"/>
                                            </p:txEl>
                                          </p:spTgt>
                                        </p:tgtEl>
                                        <p:attrNameLst>
                                          <p:attrName>style.visibility</p:attrName>
                                        </p:attrNameLst>
                                      </p:cBhvr>
                                      <p:to>
                                        <p:strVal val="visible"/>
                                      </p:to>
                                    </p:set>
                                    <p:anim calcmode="lin" valueType="num">
                                      <p:cBhvr additive="base">
                                        <p:cTn id="17" dur="500" fill="hold"/>
                                        <p:tgtEl>
                                          <p:spTgt spid="23555">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3555">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3555">
                                            <p:txEl>
                                              <p:pRg st="2" end="2"/>
                                            </p:txEl>
                                          </p:spTgt>
                                        </p:tgtEl>
                                        <p:attrNameLst>
                                          <p:attrName>style.visibility</p:attrName>
                                        </p:attrNameLst>
                                      </p:cBhvr>
                                      <p:to>
                                        <p:strVal val="visible"/>
                                      </p:to>
                                    </p:set>
                                    <p:anim calcmode="lin" valueType="num">
                                      <p:cBhvr additive="base">
                                        <p:cTn id="21" dur="500" fill="hold"/>
                                        <p:tgtEl>
                                          <p:spTgt spid="23555">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355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3555">
                                            <p:txEl>
                                              <p:pRg st="3" end="3"/>
                                            </p:txEl>
                                          </p:spTgt>
                                        </p:tgtEl>
                                        <p:attrNameLst>
                                          <p:attrName>style.visibility</p:attrName>
                                        </p:attrNameLst>
                                      </p:cBhvr>
                                      <p:to>
                                        <p:strVal val="visible"/>
                                      </p:to>
                                    </p:set>
                                    <p:anim calcmode="lin" valueType="num">
                                      <p:cBhvr additive="base">
                                        <p:cTn id="27" dur="500" fill="hold"/>
                                        <p:tgtEl>
                                          <p:spTgt spid="23555">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3555">
                                            <p:txEl>
                                              <p:pRg st="3" end="3"/>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3555">
                                            <p:txEl>
                                              <p:pRg st="4" end="4"/>
                                            </p:txEl>
                                          </p:spTgt>
                                        </p:tgtEl>
                                        <p:attrNameLst>
                                          <p:attrName>style.visibility</p:attrName>
                                        </p:attrNameLst>
                                      </p:cBhvr>
                                      <p:to>
                                        <p:strVal val="visible"/>
                                      </p:to>
                                    </p:set>
                                    <p:anim calcmode="lin" valueType="num">
                                      <p:cBhvr additive="base">
                                        <p:cTn id="31" dur="500" fill="hold"/>
                                        <p:tgtEl>
                                          <p:spTgt spid="2355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355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p:bldP spid="4"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pPr eaLnBrk="1" hangingPunct="1"/>
            <a:r>
              <a:rPr lang="en-US" altLang="zh-CN" smtClean="0">
                <a:latin typeface="黑体" pitchFamily="2" charset="-122"/>
                <a:ea typeface="黑体" pitchFamily="2" charset="-122"/>
              </a:rPr>
              <a:t>3.2.1  scanf</a:t>
            </a:r>
            <a:r>
              <a:rPr lang="zh-CN" altLang="en-US" smtClean="0">
                <a:latin typeface="黑体" pitchFamily="2" charset="-122"/>
                <a:ea typeface="黑体" pitchFamily="2" charset="-122"/>
              </a:rPr>
              <a:t>函数</a:t>
            </a:r>
          </a:p>
        </p:txBody>
      </p:sp>
      <p:sp>
        <p:nvSpPr>
          <p:cNvPr id="24579" name="Rectangle 7"/>
          <p:cNvSpPr>
            <a:spLocks noGrp="1" noChangeArrowheads="1"/>
          </p:cNvSpPr>
          <p:nvPr>
            <p:ph idx="1"/>
          </p:nvPr>
        </p:nvSpPr>
        <p:spPr>
          <a:xfrm>
            <a:off x="457200" y="1824038"/>
            <a:ext cx="8229600" cy="1300162"/>
          </a:xfrm>
        </p:spPr>
        <p:txBody>
          <a:bodyPr/>
          <a:lstStyle/>
          <a:p>
            <a:pPr eaLnBrk="1" hangingPunct="1"/>
            <a:r>
              <a:rPr lang="zh-CN" altLang="en-US" sz="2400" dirty="0" smtClean="0"/>
              <a:t>以下是使用</a:t>
            </a:r>
            <a:r>
              <a:rPr lang="en-US" altLang="zh-CN" sz="2400" dirty="0" err="1" smtClean="0"/>
              <a:t>scanf</a:t>
            </a:r>
            <a:r>
              <a:rPr lang="zh-CN" altLang="en-US" sz="2400" dirty="0" smtClean="0"/>
              <a:t>产生缓冲区溢出实例</a:t>
            </a:r>
          </a:p>
          <a:p>
            <a:pPr lvl="1" eaLnBrk="1" hangingPunct="1"/>
            <a:r>
              <a:rPr lang="zh-CN" altLang="en-US" sz="2400" dirty="0" smtClean="0"/>
              <a:t>当用户输入字符超过</a:t>
            </a:r>
            <a:r>
              <a:rPr lang="en-US" altLang="zh-CN" sz="2400" dirty="0" smtClean="0"/>
              <a:t>6</a:t>
            </a:r>
            <a:r>
              <a:rPr lang="zh-CN" altLang="en-US" sz="2400" dirty="0" smtClean="0"/>
              <a:t>个时，造成内存越界。</a:t>
            </a:r>
          </a:p>
        </p:txBody>
      </p:sp>
      <p:sp>
        <p:nvSpPr>
          <p:cNvPr id="6" name="Text Box 5"/>
          <p:cNvSpPr txBox="1">
            <a:spLocks noChangeArrowheads="1"/>
          </p:cNvSpPr>
          <p:nvPr/>
        </p:nvSpPr>
        <p:spPr bwMode="auto">
          <a:xfrm>
            <a:off x="592138" y="2936875"/>
            <a:ext cx="3268662" cy="3540125"/>
          </a:xfrm>
          <a:prstGeom prst="rect">
            <a:avLst/>
          </a:prstGeom>
          <a:solidFill>
            <a:srgbClr val="00B050"/>
          </a:solidFill>
          <a:ln w="38100">
            <a:solidFill>
              <a:srgbClr val="0000FF"/>
            </a:solidFill>
            <a:miter lim="800000"/>
            <a:headEnd/>
            <a:tailEnd/>
          </a:ln>
        </p:spPr>
        <p:txBody>
          <a:bodyPr wrap="none">
            <a:spAutoFit/>
          </a:bodyPr>
          <a:lstStyle/>
          <a:p>
            <a:r>
              <a:rPr kumimoji="1" lang="en-US" altLang="zh-CN" sz="2800" dirty="0">
                <a:solidFill>
                  <a:schemeClr val="bg1"/>
                </a:solidFill>
                <a:latin typeface="Times New Roman" pitchFamily="18" charset="0"/>
              </a:rPr>
              <a:t>#include &lt;</a:t>
            </a:r>
            <a:r>
              <a:rPr kumimoji="1" lang="en-US" altLang="zh-CN" sz="2800" dirty="0" err="1">
                <a:solidFill>
                  <a:schemeClr val="bg1"/>
                </a:solidFill>
                <a:latin typeface="Times New Roman" pitchFamily="18" charset="0"/>
              </a:rPr>
              <a:t>stdio.h</a:t>
            </a:r>
            <a:r>
              <a:rPr kumimoji="1" lang="en-US" altLang="zh-CN" sz="2800" dirty="0">
                <a:solidFill>
                  <a:schemeClr val="bg1"/>
                </a:solidFill>
                <a:latin typeface="Times New Roman" pitchFamily="18" charset="0"/>
              </a:rPr>
              <a:t>&gt;</a:t>
            </a:r>
          </a:p>
          <a:p>
            <a:endParaRPr kumimoji="1" lang="en-US" altLang="zh-CN" sz="2800" dirty="0">
              <a:solidFill>
                <a:schemeClr val="bg1"/>
              </a:solidFill>
              <a:latin typeface="Times New Roman" pitchFamily="18" charset="0"/>
            </a:endParaRPr>
          </a:p>
          <a:p>
            <a:r>
              <a:rPr kumimoji="1" lang="en-US" altLang="zh-CN" sz="2800" dirty="0" err="1">
                <a:solidFill>
                  <a:schemeClr val="bg1"/>
                </a:solidFill>
                <a:latin typeface="Times New Roman" pitchFamily="18" charset="0"/>
              </a:rPr>
              <a:t>int</a:t>
            </a:r>
            <a:r>
              <a:rPr kumimoji="1" lang="en-US" altLang="zh-CN" sz="2800" dirty="0">
                <a:solidFill>
                  <a:schemeClr val="bg1"/>
                </a:solidFill>
                <a:latin typeface="Times New Roman" pitchFamily="18" charset="0"/>
              </a:rPr>
              <a:t> main(void)</a:t>
            </a:r>
          </a:p>
          <a:p>
            <a:r>
              <a:rPr kumimoji="1" lang="en-US" altLang="zh-CN" sz="2800" dirty="0">
                <a:solidFill>
                  <a:schemeClr val="bg1"/>
                </a:solidFill>
                <a:latin typeface="Times New Roman" pitchFamily="18" charset="0"/>
              </a:rPr>
              <a:t>{ </a:t>
            </a:r>
          </a:p>
          <a:p>
            <a:r>
              <a:rPr kumimoji="1" lang="en-US" altLang="zh-CN" sz="2800" dirty="0">
                <a:solidFill>
                  <a:schemeClr val="bg1"/>
                </a:solidFill>
                <a:latin typeface="Times New Roman" pitchFamily="18" charset="0"/>
              </a:rPr>
              <a:t>   char buffer[6];</a:t>
            </a:r>
          </a:p>
          <a:p>
            <a:r>
              <a:rPr kumimoji="1" lang="en-US" altLang="zh-CN" sz="2800" dirty="0">
                <a:solidFill>
                  <a:schemeClr val="bg1"/>
                </a:solidFill>
                <a:latin typeface="Times New Roman" pitchFamily="18" charset="0"/>
              </a:rPr>
              <a:t>   </a:t>
            </a:r>
            <a:r>
              <a:rPr kumimoji="1" lang="en-US" altLang="zh-CN" sz="2800" dirty="0" err="1">
                <a:solidFill>
                  <a:schemeClr val="bg1"/>
                </a:solidFill>
                <a:latin typeface="Times New Roman" pitchFamily="18" charset="0"/>
              </a:rPr>
              <a:t>scanf</a:t>
            </a:r>
            <a:r>
              <a:rPr kumimoji="1" lang="en-US" altLang="zh-CN" sz="2800" dirty="0">
                <a:solidFill>
                  <a:schemeClr val="bg1"/>
                </a:solidFill>
                <a:latin typeface="Times New Roman" pitchFamily="18" charset="0"/>
              </a:rPr>
              <a:t>("%</a:t>
            </a:r>
            <a:r>
              <a:rPr kumimoji="1" lang="en-US" altLang="zh-CN" sz="2800" dirty="0" err="1">
                <a:solidFill>
                  <a:schemeClr val="bg1"/>
                </a:solidFill>
                <a:latin typeface="Times New Roman" pitchFamily="18" charset="0"/>
              </a:rPr>
              <a:t>s",buffer</a:t>
            </a:r>
            <a:r>
              <a:rPr kumimoji="1" lang="en-US" altLang="zh-CN" sz="2800" dirty="0">
                <a:solidFill>
                  <a:schemeClr val="bg1"/>
                </a:solidFill>
                <a:latin typeface="Times New Roman" pitchFamily="18" charset="0"/>
              </a:rPr>
              <a:t>);</a:t>
            </a:r>
          </a:p>
          <a:p>
            <a:r>
              <a:rPr kumimoji="1" lang="en-US" altLang="zh-CN" sz="2800" dirty="0">
                <a:solidFill>
                  <a:schemeClr val="bg1"/>
                </a:solidFill>
                <a:latin typeface="Times New Roman" pitchFamily="18" charset="0"/>
              </a:rPr>
              <a:t>   return 0;</a:t>
            </a:r>
          </a:p>
          <a:p>
            <a:r>
              <a:rPr kumimoji="1" lang="en-US" altLang="zh-CN" sz="2800" dirty="0">
                <a:solidFill>
                  <a:schemeClr val="bg1"/>
                </a:solidFill>
                <a:latin typeface="Times New Roman" pitchFamily="18" charset="0"/>
              </a:rPr>
              <a:t>}</a:t>
            </a:r>
          </a:p>
        </p:txBody>
      </p:sp>
      <p:sp>
        <p:nvSpPr>
          <p:cNvPr id="8" name="Text Box 6"/>
          <p:cNvSpPr txBox="1">
            <a:spLocks noChangeArrowheads="1"/>
          </p:cNvSpPr>
          <p:nvPr/>
        </p:nvSpPr>
        <p:spPr bwMode="auto">
          <a:xfrm>
            <a:off x="4017963" y="3976688"/>
            <a:ext cx="3216275" cy="1411287"/>
          </a:xfrm>
          <a:prstGeom prst="rect">
            <a:avLst/>
          </a:prstGeom>
          <a:solidFill>
            <a:schemeClr val="bg2"/>
          </a:solidFill>
          <a:ln w="38100">
            <a:solidFill>
              <a:srgbClr val="009900"/>
            </a:solidFill>
            <a:miter lim="800000"/>
            <a:headEnd/>
            <a:tailEnd/>
          </a:ln>
        </p:spPr>
        <p:txBody>
          <a:bodyPr>
            <a:spAutoFit/>
          </a:bodyPr>
          <a:lstStyle/>
          <a:p>
            <a:r>
              <a:rPr kumimoji="1" lang="zh-CN" altLang="en-US" sz="2800">
                <a:latin typeface="Times New Roman" pitchFamily="18" charset="0"/>
              </a:rPr>
              <a:t>运行结果：</a:t>
            </a:r>
          </a:p>
          <a:p>
            <a:r>
              <a:rPr kumimoji="1" lang="en-US" altLang="zh-CN" sz="2800">
                <a:latin typeface="Times New Roman" pitchFamily="18" charset="0"/>
              </a:rPr>
              <a:t>Input:1234567890</a:t>
            </a:r>
            <a:r>
              <a:rPr kumimoji="1" lang="en-US" altLang="zh-CN" sz="2800">
                <a:latin typeface="Times New Roman" pitchFamily="18" charset="0"/>
                <a:sym typeface="Symbol" pitchFamily="18" charset="2"/>
              </a:rPr>
              <a:t></a:t>
            </a:r>
          </a:p>
          <a:p>
            <a:r>
              <a:rPr kumimoji="1" lang="zh-CN" altLang="en-US" sz="2800">
                <a:solidFill>
                  <a:srgbClr val="C00000"/>
                </a:solidFill>
                <a:latin typeface="Times New Roman" pitchFamily="18" charset="0"/>
                <a:sym typeface="Symbol" pitchFamily="18" charset="2"/>
              </a:rPr>
              <a:t>回车后程序崩溃</a:t>
            </a:r>
            <a:endParaRPr kumimoji="1" lang="zh-CN" altLang="en-US" sz="2800">
              <a:solidFill>
                <a:srgbClr val="C00000"/>
              </a:solidFill>
              <a:latin typeface="Times New Roman" pitchFamily="18" charset="0"/>
            </a:endParaRPr>
          </a:p>
        </p:txBody>
      </p:sp>
      <p:sp>
        <p:nvSpPr>
          <p:cNvPr id="9" name="圆角矩形 8"/>
          <p:cNvSpPr/>
          <p:nvPr/>
        </p:nvSpPr>
        <p:spPr>
          <a:xfrm>
            <a:off x="228600" y="1295400"/>
            <a:ext cx="19050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tx1"/>
                </a:solidFill>
              </a:rPr>
              <a:t>格式化输入注意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ox(out)">
                                      <p:cBhvr>
                                        <p:cTn id="13" dur="500"/>
                                        <p:tgtEl>
                                          <p:spTgt spid="6"/>
                                        </p:tgtEl>
                                      </p:cBhvr>
                                    </p:animEffect>
                                  </p:childTnLst>
                                  <p:subTnLst>
                                    <p:audio>
                                      <p:cMediaNode>
                                        <p:cTn display="0" masterRel="sameClick">
                                          <p:stCondLst>
                                            <p:cond evt="begin" delay="0">
                                              <p:tn val="11"/>
                                            </p:cond>
                                          </p:stCondLst>
                                          <p:endCondLst>
                                            <p:cond evt="onStopAudio" delay="0">
                                              <p:tgtEl>
                                                <p:sldTgt/>
                                              </p:tgtEl>
                                            </p:cond>
                                          </p:endCondLst>
                                        </p:cTn>
                                        <p:tgtEl>
                                          <p:sndTgt r:embed="rId2" name="CAMERA.WAV" builtIn="1"/>
                                        </p:tgtEl>
                                      </p:cMediaNode>
                                    </p:audio>
                                  </p:subTnLst>
                                </p:cTn>
                              </p:par>
                            </p:childTnLst>
                          </p:cTn>
                        </p:par>
                      </p:childTnLst>
                    </p:cTn>
                  </p:par>
                  <p:par>
                    <p:cTn id="14" fill="hold">
                      <p:stCondLst>
                        <p:cond delay="indefinite"/>
                      </p:stCondLst>
                      <p:childTnLst>
                        <p:par>
                          <p:cTn id="15" fill="hold">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ox(out)">
                                      <p:cBhvr>
                                        <p:cTn id="18" dur="500"/>
                                        <p:tgtEl>
                                          <p:spTgt spid="8"/>
                                        </p:tgtEl>
                                      </p:cBhvr>
                                    </p:animEffect>
                                  </p:childTnLst>
                                  <p:subTnLst>
                                    <p:audio>
                                      <p:cMediaNode>
                                        <p:cTn display="0" masterRel="sameClick">
                                          <p:stCondLst>
                                            <p:cond evt="begin" delay="0">
                                              <p:tn val="16"/>
                                            </p:cond>
                                          </p:stCondLst>
                                          <p:endCondLst>
                                            <p:cond evt="onStopAudio" delay="0">
                                              <p:tgtEl>
                                                <p:sldTgt/>
                                              </p:tgtEl>
                                            </p:cond>
                                          </p:endCondLst>
                                        </p:cTn>
                                        <p:tgtEl>
                                          <p:sndTgt r:embed="rId2" name="CAMERA.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P spid="8" grpId="0" animBg="1" autoUpdateAnimBg="0"/>
      <p:bldP spid="9"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pPr eaLnBrk="1" hangingPunct="1"/>
            <a:r>
              <a:rPr lang="zh-CN" altLang="en-US" smtClean="0">
                <a:latin typeface="黑体" pitchFamily="2" charset="-122"/>
                <a:ea typeface="黑体" pitchFamily="2" charset="-122"/>
              </a:rPr>
              <a:t>目 录</a:t>
            </a:r>
          </a:p>
        </p:txBody>
      </p:sp>
      <p:sp>
        <p:nvSpPr>
          <p:cNvPr id="25603" name="内容占位符 2"/>
          <p:cNvSpPr>
            <a:spLocks noGrp="1"/>
          </p:cNvSpPr>
          <p:nvPr>
            <p:ph idx="1"/>
          </p:nvPr>
        </p:nvSpPr>
        <p:spPr>
          <a:xfrm>
            <a:off x="457200" y="1447800"/>
            <a:ext cx="8229600" cy="4525963"/>
          </a:xfrm>
        </p:spPr>
        <p:txBody>
          <a:bodyPr/>
          <a:lstStyle/>
          <a:p>
            <a:pPr eaLnBrk="1" hangingPunct="1">
              <a:lnSpc>
                <a:spcPct val="90000"/>
              </a:lnSpc>
            </a:pPr>
            <a:r>
              <a:rPr lang="en-US" altLang="zh-CN" dirty="0" smtClean="0"/>
              <a:t>3.1   </a:t>
            </a:r>
            <a:r>
              <a:rPr lang="zh-CN" altLang="en-US" dirty="0" smtClean="0"/>
              <a:t>数据输出</a:t>
            </a:r>
          </a:p>
          <a:p>
            <a:pPr lvl="1" eaLnBrk="1" hangingPunct="1">
              <a:lnSpc>
                <a:spcPct val="90000"/>
              </a:lnSpc>
              <a:buFontTx/>
              <a:buNone/>
            </a:pPr>
            <a:r>
              <a:rPr lang="en-US" altLang="zh-CN" dirty="0" smtClean="0"/>
              <a:t>3.1.1   </a:t>
            </a:r>
            <a:r>
              <a:rPr lang="en-US" altLang="zh-CN" dirty="0" err="1" smtClean="0"/>
              <a:t>printf</a:t>
            </a:r>
            <a:r>
              <a:rPr lang="zh-CN" altLang="en-US" dirty="0" smtClean="0"/>
              <a:t>函数</a:t>
            </a:r>
            <a:endParaRPr lang="en-US" altLang="zh-CN" dirty="0" smtClean="0"/>
          </a:p>
          <a:p>
            <a:pPr lvl="1" eaLnBrk="1" hangingPunct="1">
              <a:lnSpc>
                <a:spcPct val="90000"/>
              </a:lnSpc>
              <a:buFontTx/>
              <a:buNone/>
            </a:pPr>
            <a:r>
              <a:rPr lang="en-US" altLang="zh-CN" dirty="0" smtClean="0"/>
              <a:t>3.1.2   </a:t>
            </a:r>
            <a:r>
              <a:rPr lang="en-US" altLang="zh-CN" dirty="0" err="1" smtClean="0"/>
              <a:t>putchar</a:t>
            </a:r>
            <a:r>
              <a:rPr lang="zh-CN" altLang="en-US" dirty="0" smtClean="0"/>
              <a:t>函数</a:t>
            </a:r>
            <a:endParaRPr lang="en-US" altLang="zh-CN" dirty="0" smtClean="0"/>
          </a:p>
          <a:p>
            <a:pPr lvl="1" eaLnBrk="1" hangingPunct="1">
              <a:lnSpc>
                <a:spcPct val="90000"/>
              </a:lnSpc>
              <a:buFontTx/>
              <a:buNone/>
            </a:pPr>
            <a:r>
              <a:rPr lang="en-US" altLang="zh-CN" dirty="0" smtClean="0"/>
              <a:t>3.1.3   </a:t>
            </a:r>
            <a:r>
              <a:rPr lang="en-US" altLang="zh-CN" dirty="0" err="1" smtClean="0"/>
              <a:t>sprintf</a:t>
            </a:r>
            <a:r>
              <a:rPr lang="zh-CN" altLang="en-US" dirty="0" smtClean="0"/>
              <a:t>函数</a:t>
            </a:r>
            <a:endParaRPr lang="en-US" altLang="zh-CN" dirty="0" smtClean="0"/>
          </a:p>
          <a:p>
            <a:pPr lvl="1" eaLnBrk="1" hangingPunct="1">
              <a:lnSpc>
                <a:spcPct val="90000"/>
              </a:lnSpc>
              <a:buFontTx/>
              <a:buNone/>
            </a:pPr>
            <a:r>
              <a:rPr lang="en-US" altLang="zh-CN" dirty="0" smtClean="0"/>
              <a:t>3.1.4   </a:t>
            </a:r>
            <a:r>
              <a:rPr lang="en-US" altLang="zh-CN" dirty="0" err="1" smtClean="0"/>
              <a:t>fprintf</a:t>
            </a:r>
            <a:r>
              <a:rPr lang="zh-CN" altLang="en-US" dirty="0" smtClean="0"/>
              <a:t>函数</a:t>
            </a:r>
            <a:endParaRPr lang="en-US" altLang="zh-CN" dirty="0" smtClean="0"/>
          </a:p>
          <a:p>
            <a:pPr eaLnBrk="1" hangingPunct="1">
              <a:lnSpc>
                <a:spcPct val="90000"/>
              </a:lnSpc>
            </a:pPr>
            <a:r>
              <a:rPr lang="en-US" altLang="zh-CN" dirty="0" smtClean="0"/>
              <a:t>3.2   </a:t>
            </a:r>
            <a:r>
              <a:rPr lang="zh-CN" altLang="en-US" dirty="0" smtClean="0"/>
              <a:t>数据输入</a:t>
            </a:r>
          </a:p>
          <a:p>
            <a:pPr lvl="1" eaLnBrk="1" hangingPunct="1">
              <a:lnSpc>
                <a:spcPct val="90000"/>
              </a:lnSpc>
              <a:buFontTx/>
              <a:buNone/>
            </a:pPr>
            <a:r>
              <a:rPr lang="en-US" altLang="zh-CN" dirty="0" smtClean="0"/>
              <a:t>3.2.1   </a:t>
            </a:r>
            <a:r>
              <a:rPr lang="en-US" altLang="zh-CN" dirty="0" err="1" smtClean="0"/>
              <a:t>scanf</a:t>
            </a:r>
            <a:r>
              <a:rPr lang="zh-CN" altLang="en-US" dirty="0" smtClean="0"/>
              <a:t>函数</a:t>
            </a:r>
            <a:endParaRPr lang="en-US" altLang="zh-CN" dirty="0" smtClean="0"/>
          </a:p>
          <a:p>
            <a:pPr lvl="1" eaLnBrk="1" hangingPunct="1">
              <a:lnSpc>
                <a:spcPct val="90000"/>
              </a:lnSpc>
              <a:buFontTx/>
              <a:buNone/>
            </a:pPr>
            <a:r>
              <a:rPr lang="en-US" altLang="zh-CN" dirty="0" smtClean="0">
                <a:solidFill>
                  <a:srgbClr val="FF0000"/>
                </a:solidFill>
              </a:rPr>
              <a:t>3.2.2   </a:t>
            </a:r>
            <a:r>
              <a:rPr lang="en-US" altLang="zh-CN" dirty="0" err="1" smtClean="0">
                <a:solidFill>
                  <a:srgbClr val="FF0000"/>
                </a:solidFill>
              </a:rPr>
              <a:t>getchar</a:t>
            </a:r>
            <a:r>
              <a:rPr lang="zh-CN" altLang="en-US" dirty="0" smtClean="0">
                <a:solidFill>
                  <a:srgbClr val="FF0000"/>
                </a:solidFill>
              </a:rPr>
              <a:t>函数</a:t>
            </a:r>
            <a:endParaRPr lang="en-US" altLang="zh-CN" dirty="0" smtClean="0">
              <a:solidFill>
                <a:srgbClr val="FF000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bwMode="auto">
          <a:xfrm>
            <a:off x="0" y="404813"/>
            <a:ext cx="9144000" cy="739775"/>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defRPr/>
            </a:pPr>
            <a:r>
              <a:rPr lang="zh-CN" altLang="zh-CN" sz="3600" dirty="0" smtClean="0"/>
              <a:t> </a:t>
            </a:r>
            <a:r>
              <a:rPr lang="zh-CN" altLang="zh-CN" sz="3600" dirty="0" smtClean="0">
                <a:solidFill>
                  <a:schemeClr val="tx2"/>
                </a:solidFill>
              </a:rPr>
              <a:t> </a:t>
            </a:r>
            <a:r>
              <a:rPr lang="en-US" altLang="zh-CN" sz="3600" dirty="0" smtClean="0">
                <a:solidFill>
                  <a:schemeClr val="tx2"/>
                </a:solidFill>
              </a:rPr>
              <a:t>1</a:t>
            </a:r>
            <a:r>
              <a:rPr lang="zh-CN" altLang="zh-CN" sz="3600" dirty="0" smtClean="0">
                <a:solidFill>
                  <a:schemeClr val="tx2"/>
                </a:solidFill>
              </a:rPr>
              <a:t>.2 </a:t>
            </a:r>
            <a:r>
              <a:rPr lang="zh-CN" sz="3600" dirty="0" smtClean="0">
                <a:solidFill>
                  <a:schemeClr val="tx2"/>
                </a:solidFill>
              </a:rPr>
              <a:t>常量与变量</a:t>
            </a:r>
            <a:endParaRPr lang="zh-CN" dirty="0" smtClean="0"/>
          </a:p>
        </p:txBody>
      </p:sp>
      <p:sp>
        <p:nvSpPr>
          <p:cNvPr id="100355" name="Rectangle 3"/>
          <p:cNvSpPr>
            <a:spLocks noChangeArrowheads="1"/>
          </p:cNvSpPr>
          <p:nvPr/>
        </p:nvSpPr>
        <p:spPr bwMode="auto">
          <a:xfrm>
            <a:off x="323850" y="1052513"/>
            <a:ext cx="8497888" cy="1944687"/>
          </a:xfrm>
          <a:prstGeom prst="rect">
            <a:avLst/>
          </a:prstGeom>
          <a:noFill/>
          <a:ln w="9525">
            <a:noFill/>
            <a:miter lim="800000"/>
            <a:headEnd/>
            <a:tailEnd/>
          </a:ln>
        </p:spPr>
        <p:txBody>
          <a:bodyPr/>
          <a:lstStyle/>
          <a:p>
            <a:pPr marL="342900" indent="-342900" algn="l" defTabSz="762000" eaLnBrk="0" hangingPunct="0">
              <a:spcBef>
                <a:spcPct val="20000"/>
              </a:spcBef>
            </a:pPr>
            <a:r>
              <a:rPr lang="zh-CN" altLang="zh-CN" sz="3200" b="1" dirty="0">
                <a:solidFill>
                  <a:srgbClr val="4D4D4D"/>
                </a:solidFill>
              </a:rPr>
              <a:t>3.2.1  </a:t>
            </a:r>
            <a:r>
              <a:rPr lang="zh-CN" sz="3200" b="1" dirty="0">
                <a:solidFill>
                  <a:srgbClr val="4D4D4D"/>
                </a:solidFill>
              </a:rPr>
              <a:t>常量和符号常量</a:t>
            </a:r>
            <a:endParaRPr lang="zh-CN" sz="3200" dirty="0">
              <a:solidFill>
                <a:srgbClr val="000099"/>
              </a:solidFill>
              <a:latin typeface="楷体_GB2312" pitchFamily="49" charset="-122"/>
              <a:ea typeface="楷体_GB2312" pitchFamily="49" charset="-122"/>
            </a:endParaRPr>
          </a:p>
          <a:p>
            <a:pPr marL="342900" indent="-342900" algn="l" defTabSz="762000" eaLnBrk="0" hangingPunct="0">
              <a:spcBef>
                <a:spcPct val="20000"/>
              </a:spcBef>
              <a:buFontTx/>
              <a:buChar char="•"/>
            </a:pPr>
            <a:r>
              <a:rPr lang="zh-CN" sz="2800" dirty="0">
                <a:solidFill>
                  <a:srgbClr val="000099"/>
                </a:solidFill>
                <a:latin typeface="楷体_GB2312" pitchFamily="49" charset="-122"/>
                <a:ea typeface="楷体_GB2312" pitchFamily="49" charset="-122"/>
              </a:rPr>
              <a:t>在程序运行过程中</a:t>
            </a:r>
            <a:r>
              <a:rPr lang="zh-CN" altLang="zh-CN" sz="2800" dirty="0">
                <a:solidFill>
                  <a:srgbClr val="000099"/>
                </a:solidFill>
                <a:latin typeface="楷体_GB2312" pitchFamily="49" charset="-122"/>
                <a:ea typeface="楷体_GB2312" pitchFamily="49" charset="-122"/>
              </a:rPr>
              <a:t>,</a:t>
            </a:r>
            <a:r>
              <a:rPr lang="zh-CN" sz="2800" dirty="0">
                <a:solidFill>
                  <a:srgbClr val="000099"/>
                </a:solidFill>
                <a:latin typeface="楷体_GB2312" pitchFamily="49" charset="-122"/>
                <a:ea typeface="楷体_GB2312" pitchFamily="49" charset="-122"/>
              </a:rPr>
              <a:t>其值不能被改变的量称为常量</a:t>
            </a:r>
          </a:p>
          <a:p>
            <a:pPr marL="342900" indent="-342900" algn="l" defTabSz="762000" eaLnBrk="0" hangingPunct="0">
              <a:spcBef>
                <a:spcPct val="20000"/>
              </a:spcBef>
              <a:buFontTx/>
              <a:buChar char="•"/>
            </a:pPr>
            <a:r>
              <a:rPr lang="zh-CN" sz="2800" dirty="0">
                <a:solidFill>
                  <a:srgbClr val="663300"/>
                </a:solidFill>
                <a:latin typeface="楷体_GB2312" pitchFamily="49" charset="-122"/>
                <a:ea typeface="楷体_GB2312" pitchFamily="49" charset="-122"/>
              </a:rPr>
              <a:t>常量区分为不同的类型：</a:t>
            </a:r>
          </a:p>
        </p:txBody>
      </p:sp>
      <p:sp>
        <p:nvSpPr>
          <p:cNvPr id="100356" name="AutoShape 4"/>
          <p:cNvSpPr>
            <a:spLocks/>
          </p:cNvSpPr>
          <p:nvPr/>
        </p:nvSpPr>
        <p:spPr bwMode="auto">
          <a:xfrm>
            <a:off x="1403350" y="3228975"/>
            <a:ext cx="631825" cy="1784350"/>
          </a:xfrm>
          <a:prstGeom prst="leftBrace">
            <a:avLst>
              <a:gd name="adj1" fmla="val 23534"/>
              <a:gd name="adj2" fmla="val 50000"/>
            </a:avLst>
          </a:prstGeom>
          <a:noFill/>
          <a:ln w="57150">
            <a:solidFill>
              <a:schemeClr val="accent2"/>
            </a:solidFill>
            <a:round/>
            <a:headEnd/>
            <a:tailEnd/>
          </a:ln>
        </p:spPr>
        <p:txBody>
          <a:bodyPr wrap="none" lIns="90000" tIns="46800" rIns="90000" bIns="46800" anchor="ctr"/>
          <a:lstStyle/>
          <a:p>
            <a:endParaRPr lang="zh-CN" altLang="en-US"/>
          </a:p>
        </p:txBody>
      </p:sp>
      <p:sp>
        <p:nvSpPr>
          <p:cNvPr id="100357" name="Text Box 5"/>
          <p:cNvSpPr txBox="1">
            <a:spLocks noChangeArrowheads="1"/>
          </p:cNvSpPr>
          <p:nvPr/>
        </p:nvSpPr>
        <p:spPr bwMode="auto">
          <a:xfrm>
            <a:off x="2195513" y="2871788"/>
            <a:ext cx="5905500" cy="3049169"/>
          </a:xfrm>
          <a:prstGeom prst="rect">
            <a:avLst/>
          </a:prstGeom>
          <a:noFill/>
          <a:ln w="9525">
            <a:noFill/>
            <a:miter lim="800000"/>
            <a:headEnd/>
            <a:tailEnd/>
          </a:ln>
        </p:spPr>
        <p:txBody>
          <a:bodyPr lIns="90000" tIns="46800" rIns="90000" bIns="46800" anchor="ctr">
            <a:spAutoFit/>
          </a:bodyPr>
          <a:lstStyle/>
          <a:p>
            <a:pPr algn="l" eaLnBrk="0" hangingPunct="0">
              <a:lnSpc>
                <a:spcPct val="120000"/>
              </a:lnSpc>
            </a:pPr>
            <a:r>
              <a:rPr lang="zh-CN" altLang="en-US" sz="3200" dirty="0">
                <a:solidFill>
                  <a:srgbClr val="000099"/>
                </a:solidFill>
                <a:latin typeface="楷体_GB2312" pitchFamily="49" charset="-122"/>
                <a:ea typeface="楷体_GB2312" pitchFamily="49" charset="-122"/>
              </a:rPr>
              <a:t>整型 100，125，-100，0</a:t>
            </a:r>
          </a:p>
          <a:p>
            <a:pPr algn="l" eaLnBrk="0" hangingPunct="0">
              <a:lnSpc>
                <a:spcPct val="120000"/>
              </a:lnSpc>
            </a:pPr>
            <a:r>
              <a:rPr lang="zh-CN" altLang="en-US" sz="3200" dirty="0">
                <a:solidFill>
                  <a:srgbClr val="000099"/>
                </a:solidFill>
                <a:latin typeface="楷体_GB2312" pitchFamily="49" charset="-122"/>
                <a:ea typeface="楷体_GB2312" pitchFamily="49" charset="-122"/>
              </a:rPr>
              <a:t>实型 3.14 ， 0.125，-3.789</a:t>
            </a:r>
          </a:p>
          <a:p>
            <a:pPr algn="l" eaLnBrk="0" hangingPunct="0">
              <a:lnSpc>
                <a:spcPct val="120000"/>
              </a:lnSpc>
            </a:pPr>
            <a:r>
              <a:rPr lang="zh-CN" altLang="en-US" sz="3200" dirty="0">
                <a:solidFill>
                  <a:srgbClr val="000099"/>
                </a:solidFill>
                <a:latin typeface="楷体_GB2312" pitchFamily="49" charset="-122"/>
                <a:ea typeface="楷体_GB2312" pitchFamily="49" charset="-122"/>
              </a:rPr>
              <a:t>字符型 </a:t>
            </a:r>
            <a:r>
              <a:rPr lang="zh-CN" altLang="en-US" sz="3200" dirty="0">
                <a:solidFill>
                  <a:srgbClr val="000099"/>
                </a:solidFill>
                <a:ea typeface="楷体_GB2312" pitchFamily="49" charset="-122"/>
              </a:rPr>
              <a:t>‘</a:t>
            </a:r>
            <a:r>
              <a:rPr lang="en-US" altLang="zh-CN" sz="3200" dirty="0">
                <a:solidFill>
                  <a:srgbClr val="000099"/>
                </a:solidFill>
                <a:latin typeface="楷体_GB2312" pitchFamily="49" charset="-122"/>
                <a:ea typeface="楷体_GB2312" pitchFamily="49" charset="-122"/>
              </a:rPr>
              <a:t>a</a:t>
            </a:r>
            <a:r>
              <a:rPr lang="en-US" altLang="zh-CN" sz="3200" dirty="0">
                <a:solidFill>
                  <a:srgbClr val="000099"/>
                </a:solidFill>
                <a:ea typeface="楷体_GB2312" pitchFamily="49" charset="-122"/>
              </a:rPr>
              <a:t>’</a:t>
            </a:r>
            <a:r>
              <a:rPr lang="en-US" altLang="zh-CN" sz="3200" dirty="0">
                <a:solidFill>
                  <a:srgbClr val="000099"/>
                </a:solidFill>
                <a:latin typeface="楷体_GB2312" pitchFamily="49" charset="-122"/>
                <a:ea typeface="楷体_GB2312" pitchFamily="49" charset="-122"/>
              </a:rPr>
              <a:t>,   </a:t>
            </a:r>
            <a:r>
              <a:rPr lang="en-US" altLang="zh-CN" sz="3200" dirty="0">
                <a:solidFill>
                  <a:srgbClr val="000099"/>
                </a:solidFill>
                <a:ea typeface="楷体_GB2312" pitchFamily="49" charset="-122"/>
              </a:rPr>
              <a:t>‘</a:t>
            </a:r>
            <a:r>
              <a:rPr lang="en-US" altLang="zh-CN" sz="3200" dirty="0">
                <a:solidFill>
                  <a:srgbClr val="000099"/>
                </a:solidFill>
                <a:latin typeface="楷体_GB2312" pitchFamily="49" charset="-122"/>
                <a:ea typeface="楷体_GB2312" pitchFamily="49" charset="-122"/>
              </a:rPr>
              <a:t>b</a:t>
            </a:r>
            <a:r>
              <a:rPr lang="en-US" altLang="zh-CN" sz="3200" dirty="0">
                <a:solidFill>
                  <a:srgbClr val="000099"/>
                </a:solidFill>
                <a:ea typeface="楷体_GB2312" pitchFamily="49" charset="-122"/>
              </a:rPr>
              <a:t>’</a:t>
            </a:r>
            <a:r>
              <a:rPr lang="zh-CN" altLang="en-US" sz="3200" dirty="0">
                <a:solidFill>
                  <a:srgbClr val="000099"/>
                </a:solidFill>
                <a:latin typeface="楷体_GB2312" pitchFamily="49" charset="-122"/>
                <a:ea typeface="楷体_GB2312" pitchFamily="49" charset="-122"/>
              </a:rPr>
              <a:t>，</a:t>
            </a:r>
            <a:r>
              <a:rPr lang="zh-CN" altLang="en-US" sz="3200" dirty="0">
                <a:solidFill>
                  <a:srgbClr val="000099"/>
                </a:solidFill>
                <a:ea typeface="楷体_GB2312" pitchFamily="49" charset="-122"/>
              </a:rPr>
              <a:t>‘</a:t>
            </a:r>
            <a:r>
              <a:rPr lang="zh-CN" altLang="en-US" sz="3200" dirty="0">
                <a:solidFill>
                  <a:srgbClr val="000099"/>
                </a:solidFill>
                <a:latin typeface="楷体_GB2312" pitchFamily="49" charset="-122"/>
                <a:ea typeface="楷体_GB2312" pitchFamily="49" charset="-122"/>
              </a:rPr>
              <a:t>2</a:t>
            </a:r>
            <a:r>
              <a:rPr lang="zh-CN" altLang="en-US" sz="3200" dirty="0">
                <a:solidFill>
                  <a:srgbClr val="000099"/>
                </a:solidFill>
                <a:ea typeface="楷体_GB2312" pitchFamily="49" charset="-122"/>
              </a:rPr>
              <a:t>’</a:t>
            </a:r>
            <a:endParaRPr lang="zh-CN" altLang="en-US" sz="3200" dirty="0">
              <a:solidFill>
                <a:srgbClr val="000099"/>
              </a:solidFill>
              <a:latin typeface="楷体_GB2312" pitchFamily="49" charset="-122"/>
              <a:ea typeface="楷体_GB2312" pitchFamily="49" charset="-122"/>
            </a:endParaRPr>
          </a:p>
          <a:p>
            <a:pPr algn="l" eaLnBrk="0" hangingPunct="0">
              <a:lnSpc>
                <a:spcPct val="120000"/>
              </a:lnSpc>
            </a:pPr>
            <a:r>
              <a:rPr lang="zh-CN" altLang="en-US" sz="3200" dirty="0">
                <a:solidFill>
                  <a:srgbClr val="000099"/>
                </a:solidFill>
                <a:latin typeface="楷体_GB2312" pitchFamily="49" charset="-122"/>
                <a:ea typeface="楷体_GB2312" pitchFamily="49" charset="-122"/>
              </a:rPr>
              <a:t>字符串 </a:t>
            </a:r>
            <a:r>
              <a:rPr lang="en-US" altLang="zh-CN" sz="3200" dirty="0" smtClean="0">
                <a:solidFill>
                  <a:srgbClr val="000099"/>
                </a:solidFill>
                <a:latin typeface="楷体_GB2312" pitchFamily="49" charset="-122"/>
                <a:ea typeface="楷体_GB2312" pitchFamily="49" charset="-122"/>
              </a:rPr>
              <a:t>“a”,   “</a:t>
            </a:r>
            <a:r>
              <a:rPr lang="zh-CN" altLang="en-US" sz="3200" dirty="0" smtClean="0">
                <a:solidFill>
                  <a:srgbClr val="000099"/>
                </a:solidFill>
                <a:latin typeface="楷体_GB2312" pitchFamily="49" charset="-122"/>
                <a:ea typeface="楷体_GB2312" pitchFamily="49" charset="-122"/>
              </a:rPr>
              <a:t>a</a:t>
            </a:r>
            <a:r>
              <a:rPr lang="en-US" altLang="zh-CN" sz="3200" dirty="0" smtClean="0">
                <a:solidFill>
                  <a:srgbClr val="000099"/>
                </a:solidFill>
                <a:latin typeface="楷体_GB2312" pitchFamily="49" charset="-122"/>
                <a:ea typeface="楷体_GB2312" pitchFamily="49" charset="-122"/>
              </a:rPr>
              <a:t>b”</a:t>
            </a:r>
            <a:r>
              <a:rPr lang="zh-CN" altLang="en-US" sz="3200" dirty="0" smtClean="0">
                <a:solidFill>
                  <a:srgbClr val="000099"/>
                </a:solidFill>
                <a:latin typeface="楷体_GB2312" pitchFamily="49" charset="-122"/>
                <a:ea typeface="楷体_GB2312" pitchFamily="49" charset="-122"/>
              </a:rPr>
              <a:t>，</a:t>
            </a:r>
            <a:r>
              <a:rPr lang="en-US" altLang="zh-CN" sz="3200" dirty="0" smtClean="0">
                <a:solidFill>
                  <a:srgbClr val="000099"/>
                </a:solidFill>
                <a:latin typeface="楷体_GB2312" pitchFamily="49" charset="-122"/>
                <a:ea typeface="楷体_GB2312" pitchFamily="49" charset="-122"/>
              </a:rPr>
              <a:t>”</a:t>
            </a:r>
            <a:r>
              <a:rPr lang="zh-CN" altLang="en-US" sz="3200" dirty="0" smtClean="0">
                <a:solidFill>
                  <a:srgbClr val="000099"/>
                </a:solidFill>
                <a:latin typeface="楷体_GB2312" pitchFamily="49" charset="-122"/>
                <a:ea typeface="楷体_GB2312" pitchFamily="49" charset="-122"/>
              </a:rPr>
              <a:t>1232</a:t>
            </a:r>
            <a:r>
              <a:rPr lang="en-US" altLang="zh-CN" sz="3200" dirty="0" smtClean="0">
                <a:solidFill>
                  <a:srgbClr val="000099"/>
                </a:solidFill>
                <a:latin typeface="楷体_GB2312" pitchFamily="49" charset="-122"/>
                <a:ea typeface="楷体_GB2312" pitchFamily="49" charset="-122"/>
              </a:rPr>
              <a:t>”</a:t>
            </a:r>
            <a:endParaRPr lang="zh-CN" altLang="en-US" sz="3200" dirty="0">
              <a:solidFill>
                <a:srgbClr val="000099"/>
              </a:solidFill>
              <a:latin typeface="楷体_GB2312" pitchFamily="49" charset="-122"/>
              <a:ea typeface="楷体_GB2312" pitchFamily="49" charset="-122"/>
            </a:endParaRPr>
          </a:p>
        </p:txBody>
      </p:sp>
    </p:spTree>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0355"/>
                                        </p:tgtEl>
                                        <p:attrNameLst>
                                          <p:attrName>style.visibility</p:attrName>
                                        </p:attrNameLst>
                                      </p:cBhvr>
                                      <p:to>
                                        <p:strVal val="visible"/>
                                      </p:to>
                                    </p:set>
                                    <p:animEffect transition="in" filter="wipe(left)">
                                      <p:cBhvr>
                                        <p:cTn id="7" dur="1000"/>
                                        <p:tgtEl>
                                          <p:spTgt spid="10035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100356"/>
                                        </p:tgtEl>
                                        <p:attrNameLst>
                                          <p:attrName>style.visibility</p:attrName>
                                        </p:attrNameLst>
                                      </p:cBhvr>
                                      <p:to>
                                        <p:strVal val="visible"/>
                                      </p:to>
                                    </p:set>
                                    <p:animEffect transition="in" filter="barn(outHorizontal)">
                                      <p:cBhvr>
                                        <p:cTn id="12" dur="500"/>
                                        <p:tgtEl>
                                          <p:spTgt spid="100356"/>
                                        </p:tgtEl>
                                      </p:cBhvr>
                                    </p:animEffect>
                                  </p:childTnLst>
                                </p:cTn>
                              </p:par>
                            </p:childTnLst>
                          </p:cTn>
                        </p:par>
                        <p:par>
                          <p:cTn id="13" fill="hold">
                            <p:stCondLst>
                              <p:cond delay="500"/>
                            </p:stCondLst>
                            <p:childTnLst>
                              <p:par>
                                <p:cTn id="14" presetID="17" presetClass="entr" presetSubtype="8" fill="hold" grpId="0" nodeType="afterEffect">
                                  <p:stCondLst>
                                    <p:cond delay="0"/>
                                  </p:stCondLst>
                                  <p:childTnLst>
                                    <p:set>
                                      <p:cBhvr>
                                        <p:cTn id="15" dur="1" fill="hold">
                                          <p:stCondLst>
                                            <p:cond delay="0"/>
                                          </p:stCondLst>
                                        </p:cTn>
                                        <p:tgtEl>
                                          <p:spTgt spid="100357"/>
                                        </p:tgtEl>
                                        <p:attrNameLst>
                                          <p:attrName>style.visibility</p:attrName>
                                        </p:attrNameLst>
                                      </p:cBhvr>
                                      <p:to>
                                        <p:strVal val="visible"/>
                                      </p:to>
                                    </p:set>
                                    <p:anim calcmode="lin" valueType="num">
                                      <p:cBhvr>
                                        <p:cTn id="16" dur="500" fill="hold"/>
                                        <p:tgtEl>
                                          <p:spTgt spid="100357"/>
                                        </p:tgtEl>
                                        <p:attrNameLst>
                                          <p:attrName>ppt_x</p:attrName>
                                        </p:attrNameLst>
                                      </p:cBhvr>
                                      <p:tavLst>
                                        <p:tav tm="0">
                                          <p:val>
                                            <p:strVal val="#ppt_x-#ppt_w/2"/>
                                          </p:val>
                                        </p:tav>
                                        <p:tav tm="100000">
                                          <p:val>
                                            <p:strVal val="#ppt_x"/>
                                          </p:val>
                                        </p:tav>
                                      </p:tavLst>
                                    </p:anim>
                                    <p:anim calcmode="lin" valueType="num">
                                      <p:cBhvr>
                                        <p:cTn id="17" dur="500" fill="hold"/>
                                        <p:tgtEl>
                                          <p:spTgt spid="100357"/>
                                        </p:tgtEl>
                                        <p:attrNameLst>
                                          <p:attrName>ppt_y</p:attrName>
                                        </p:attrNameLst>
                                      </p:cBhvr>
                                      <p:tavLst>
                                        <p:tav tm="0">
                                          <p:val>
                                            <p:strVal val="#ppt_y"/>
                                          </p:val>
                                        </p:tav>
                                        <p:tav tm="100000">
                                          <p:val>
                                            <p:strVal val="#ppt_y"/>
                                          </p:val>
                                        </p:tav>
                                      </p:tavLst>
                                    </p:anim>
                                    <p:anim calcmode="lin" valueType="num">
                                      <p:cBhvr>
                                        <p:cTn id="18" dur="500" fill="hold"/>
                                        <p:tgtEl>
                                          <p:spTgt spid="100357"/>
                                        </p:tgtEl>
                                        <p:attrNameLst>
                                          <p:attrName>ppt_w</p:attrName>
                                        </p:attrNameLst>
                                      </p:cBhvr>
                                      <p:tavLst>
                                        <p:tav tm="0">
                                          <p:val>
                                            <p:fltVal val="0"/>
                                          </p:val>
                                        </p:tav>
                                        <p:tav tm="100000">
                                          <p:val>
                                            <p:strVal val="#ppt_w"/>
                                          </p:val>
                                        </p:tav>
                                      </p:tavLst>
                                    </p:anim>
                                    <p:anim calcmode="lin" valueType="num">
                                      <p:cBhvr>
                                        <p:cTn id="19" dur="500" fill="hold"/>
                                        <p:tgtEl>
                                          <p:spTgt spid="10035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autoUpdateAnimBg="0"/>
      <p:bldP spid="100356" grpId="0" animBg="1"/>
      <p:bldP spid="100357" grpId="0"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pPr eaLnBrk="1" hangingPunct="1"/>
            <a:r>
              <a:rPr lang="en-US" altLang="zh-CN" smtClean="0">
                <a:latin typeface="黑体" pitchFamily="2" charset="-122"/>
                <a:ea typeface="黑体" pitchFamily="2" charset="-122"/>
              </a:rPr>
              <a:t>3.2.2  getchar</a:t>
            </a:r>
            <a:r>
              <a:rPr lang="zh-CN" altLang="en-US" smtClean="0">
                <a:latin typeface="黑体" pitchFamily="2" charset="-122"/>
                <a:ea typeface="黑体" pitchFamily="2" charset="-122"/>
              </a:rPr>
              <a:t>函数</a:t>
            </a:r>
          </a:p>
        </p:txBody>
      </p:sp>
      <p:sp>
        <p:nvSpPr>
          <p:cNvPr id="4" name="Rectangle 3"/>
          <p:cNvSpPr>
            <a:spLocks noChangeArrowheads="1"/>
          </p:cNvSpPr>
          <p:nvPr/>
        </p:nvSpPr>
        <p:spPr bwMode="auto">
          <a:xfrm>
            <a:off x="1611313" y="1219200"/>
            <a:ext cx="7380287" cy="1323975"/>
          </a:xfrm>
          <a:prstGeom prst="rect">
            <a:avLst/>
          </a:prstGeom>
          <a:noFill/>
          <a:ln w="38100">
            <a:solidFill>
              <a:schemeClr val="tx2"/>
            </a:solidFill>
            <a:miter lim="800000"/>
            <a:headEnd/>
            <a:tailEnd/>
          </a:ln>
        </p:spPr>
        <p:txBody>
          <a:bodyPr wrap="none" anchor="ctr"/>
          <a:lstStyle/>
          <a:p>
            <a:pPr marL="0" lvl="2" eaLnBrk="0" hangingPunct="0"/>
            <a:r>
              <a:rPr kumimoji="1" lang="zh-CN" altLang="en-US" sz="2400" dirty="0">
                <a:latin typeface="宋体" pitchFamily="2" charset="-122"/>
              </a:rPr>
              <a:t>格式</a:t>
            </a:r>
            <a:r>
              <a:rPr kumimoji="1" lang="en-US" altLang="zh-CN" sz="2400" dirty="0">
                <a:latin typeface="宋体" pitchFamily="2" charset="-122"/>
              </a:rPr>
              <a:t>: </a:t>
            </a:r>
            <a:r>
              <a:rPr kumimoji="1" lang="en-US" altLang="zh-CN" sz="2400" dirty="0" err="1">
                <a:latin typeface="宋体" pitchFamily="2" charset="-122"/>
              </a:rPr>
              <a:t>getchar</a:t>
            </a:r>
            <a:r>
              <a:rPr kumimoji="1" lang="en-US" altLang="zh-CN" sz="2400" dirty="0">
                <a:latin typeface="宋体" pitchFamily="2" charset="-122"/>
              </a:rPr>
              <a:t>( )</a:t>
            </a:r>
          </a:p>
          <a:p>
            <a:pPr marL="0" lvl="2" eaLnBrk="0" hangingPunct="0"/>
            <a:r>
              <a:rPr kumimoji="1" lang="zh-CN" altLang="zh-CN" sz="2400" dirty="0">
                <a:latin typeface="宋体" pitchFamily="2" charset="-122"/>
              </a:rPr>
              <a:t>功能：从键盘读一字符</a:t>
            </a:r>
          </a:p>
          <a:p>
            <a:pPr marL="0" lvl="2" eaLnBrk="0" hangingPunct="0"/>
            <a:r>
              <a:rPr kumimoji="1" lang="zh-CN" altLang="zh-CN" sz="2400" dirty="0">
                <a:latin typeface="宋体" pitchFamily="2" charset="-122"/>
              </a:rPr>
              <a:t>返值：正常，返回读取的代码值；出错,返回</a:t>
            </a:r>
            <a:r>
              <a:rPr kumimoji="1" lang="en-US" altLang="zh-CN" sz="2400" dirty="0">
                <a:latin typeface="宋体" pitchFamily="2" charset="-122"/>
              </a:rPr>
              <a:t>EOF(-1)</a:t>
            </a:r>
            <a:endParaRPr kumimoji="1" lang="en-US" altLang="zh-CN" sz="2400" dirty="0">
              <a:latin typeface="Times New Roman" pitchFamily="18" charset="0"/>
            </a:endParaRPr>
          </a:p>
        </p:txBody>
      </p:sp>
      <p:sp>
        <p:nvSpPr>
          <p:cNvPr id="5" name="Text Box 10"/>
          <p:cNvSpPr txBox="1">
            <a:spLocks noChangeArrowheads="1"/>
          </p:cNvSpPr>
          <p:nvPr/>
        </p:nvSpPr>
        <p:spPr bwMode="auto">
          <a:xfrm>
            <a:off x="685800" y="2590800"/>
            <a:ext cx="4724400" cy="4154488"/>
          </a:xfrm>
          <a:prstGeom prst="rect">
            <a:avLst/>
          </a:prstGeom>
          <a:solidFill>
            <a:srgbClr val="00B050"/>
          </a:solidFill>
          <a:ln w="38100">
            <a:solidFill>
              <a:srgbClr val="0000FF"/>
            </a:solidFill>
            <a:miter lim="800000"/>
            <a:headEnd/>
            <a:tailEnd/>
          </a:ln>
        </p:spPr>
        <p:txBody>
          <a:bodyPr wrap="none">
            <a:spAutoFit/>
          </a:bodyPr>
          <a:lstStyle/>
          <a:p>
            <a:r>
              <a:rPr kumimoji="1" lang="en-US" altLang="zh-CN" sz="2400" dirty="0">
                <a:solidFill>
                  <a:schemeClr val="bg1"/>
                </a:solidFill>
                <a:latin typeface="Times New Roman" pitchFamily="18" charset="0"/>
              </a:rPr>
              <a:t>/*ch3_4.c*/</a:t>
            </a:r>
          </a:p>
          <a:p>
            <a:r>
              <a:rPr kumimoji="1" lang="en-US" altLang="zh-CN" sz="2400" dirty="0">
                <a:solidFill>
                  <a:schemeClr val="bg1"/>
                </a:solidFill>
                <a:latin typeface="Times New Roman" pitchFamily="18" charset="0"/>
              </a:rPr>
              <a:t>#include &lt;</a:t>
            </a:r>
            <a:r>
              <a:rPr kumimoji="1" lang="en-US" altLang="zh-CN" sz="2400" dirty="0" err="1">
                <a:solidFill>
                  <a:schemeClr val="bg1"/>
                </a:solidFill>
                <a:latin typeface="Times New Roman" pitchFamily="18" charset="0"/>
              </a:rPr>
              <a:t>stdio.h</a:t>
            </a:r>
            <a:r>
              <a:rPr kumimoji="1" lang="en-US" altLang="zh-CN" sz="2400" dirty="0">
                <a:solidFill>
                  <a:schemeClr val="bg1"/>
                </a:solidFill>
                <a:latin typeface="Times New Roman" pitchFamily="18" charset="0"/>
              </a:rPr>
              <a:t>&gt;</a:t>
            </a:r>
          </a:p>
          <a:p>
            <a:endParaRPr kumimoji="1" lang="en-US" altLang="zh-CN" sz="2400" dirty="0">
              <a:solidFill>
                <a:schemeClr val="bg1"/>
              </a:solidFill>
              <a:latin typeface="Times New Roman" pitchFamily="18" charset="0"/>
            </a:endParaRPr>
          </a:p>
          <a:p>
            <a:r>
              <a:rPr kumimoji="1" lang="en-US" altLang="zh-CN" sz="2400" dirty="0" err="1">
                <a:solidFill>
                  <a:schemeClr val="bg1"/>
                </a:solidFill>
                <a:latin typeface="Times New Roman" pitchFamily="18" charset="0"/>
              </a:rPr>
              <a:t>int</a:t>
            </a:r>
            <a:r>
              <a:rPr kumimoji="1" lang="en-US" altLang="zh-CN" sz="2400" dirty="0">
                <a:solidFill>
                  <a:schemeClr val="bg1"/>
                </a:solidFill>
                <a:latin typeface="Times New Roman" pitchFamily="18" charset="0"/>
              </a:rPr>
              <a:t>  main(void)</a:t>
            </a:r>
          </a:p>
          <a:p>
            <a:r>
              <a:rPr kumimoji="1" lang="en-US" altLang="zh-CN" sz="2400" dirty="0">
                <a:solidFill>
                  <a:schemeClr val="bg1"/>
                </a:solidFill>
                <a:latin typeface="Times New Roman" pitchFamily="18" charset="0"/>
              </a:rPr>
              <a:t>{  </a:t>
            </a:r>
          </a:p>
          <a:p>
            <a:r>
              <a:rPr kumimoji="1" lang="en-US" altLang="zh-CN" sz="2400" dirty="0">
                <a:solidFill>
                  <a:schemeClr val="bg1"/>
                </a:solidFill>
                <a:latin typeface="Times New Roman" pitchFamily="18" charset="0"/>
              </a:rPr>
              <a:t>	</a:t>
            </a:r>
            <a:r>
              <a:rPr kumimoji="1" lang="en-US" altLang="zh-CN" sz="2400" dirty="0" err="1">
                <a:solidFill>
                  <a:schemeClr val="bg1"/>
                </a:solidFill>
                <a:latin typeface="Times New Roman" pitchFamily="18" charset="0"/>
              </a:rPr>
              <a:t>int</a:t>
            </a:r>
            <a:r>
              <a:rPr kumimoji="1" lang="en-US" altLang="zh-CN" sz="2400" dirty="0">
                <a:solidFill>
                  <a:schemeClr val="bg1"/>
                </a:solidFill>
                <a:latin typeface="Times New Roman" pitchFamily="18" charset="0"/>
              </a:rPr>
              <a:t> c;</a:t>
            </a:r>
          </a:p>
          <a:p>
            <a:r>
              <a:rPr kumimoji="1" lang="en-US" altLang="zh-CN" sz="2400" dirty="0">
                <a:solidFill>
                  <a:schemeClr val="bg1"/>
                </a:solidFill>
                <a:latin typeface="Times New Roman" pitchFamily="18" charset="0"/>
              </a:rPr>
              <a:t>	</a:t>
            </a:r>
            <a:r>
              <a:rPr kumimoji="1" lang="en-US" altLang="zh-CN" sz="2400" dirty="0" err="1">
                <a:solidFill>
                  <a:schemeClr val="bg1"/>
                </a:solidFill>
                <a:latin typeface="Times New Roman" pitchFamily="18" charset="0"/>
              </a:rPr>
              <a:t>printf</a:t>
            </a:r>
            <a:r>
              <a:rPr kumimoji="1" lang="en-US" altLang="zh-CN" sz="2400" dirty="0">
                <a:solidFill>
                  <a:schemeClr val="bg1"/>
                </a:solidFill>
                <a:latin typeface="Times New Roman" pitchFamily="18" charset="0"/>
              </a:rPr>
              <a:t>("Enter a character:");</a:t>
            </a:r>
          </a:p>
          <a:p>
            <a:r>
              <a:rPr kumimoji="1" lang="en-US" altLang="zh-CN" sz="2400" dirty="0">
                <a:solidFill>
                  <a:schemeClr val="bg1"/>
                </a:solidFill>
                <a:latin typeface="Times New Roman" pitchFamily="18" charset="0"/>
              </a:rPr>
              <a:t>	c=</a:t>
            </a:r>
            <a:r>
              <a:rPr kumimoji="1" lang="en-US" altLang="zh-CN" sz="2400" dirty="0" err="1">
                <a:solidFill>
                  <a:schemeClr val="bg1"/>
                </a:solidFill>
                <a:latin typeface="Times New Roman" pitchFamily="18" charset="0"/>
              </a:rPr>
              <a:t>getchar</a:t>
            </a:r>
            <a:r>
              <a:rPr kumimoji="1" lang="en-US" altLang="zh-CN" sz="2400" dirty="0">
                <a:solidFill>
                  <a:schemeClr val="bg1"/>
                </a:solidFill>
                <a:latin typeface="Times New Roman" pitchFamily="18" charset="0"/>
              </a:rPr>
              <a:t>();</a:t>
            </a:r>
          </a:p>
          <a:p>
            <a:r>
              <a:rPr kumimoji="1" lang="en-US" altLang="zh-CN" sz="2400" dirty="0">
                <a:solidFill>
                  <a:schemeClr val="bg1"/>
                </a:solidFill>
                <a:latin typeface="Times New Roman" pitchFamily="18" charset="0"/>
              </a:rPr>
              <a:t>	</a:t>
            </a:r>
            <a:r>
              <a:rPr kumimoji="1" lang="en-US" altLang="zh-CN" sz="2400" dirty="0" err="1">
                <a:solidFill>
                  <a:schemeClr val="bg1"/>
                </a:solidFill>
                <a:latin typeface="Times New Roman" pitchFamily="18" charset="0"/>
              </a:rPr>
              <a:t>printf</a:t>
            </a:r>
            <a:r>
              <a:rPr kumimoji="1" lang="en-US" altLang="zh-CN" sz="2400" dirty="0">
                <a:solidFill>
                  <a:schemeClr val="bg1"/>
                </a:solidFill>
                <a:latin typeface="Times New Roman" pitchFamily="18" charset="0"/>
              </a:rPr>
              <a:t>("%c---&gt;</a:t>
            </a:r>
            <a:r>
              <a:rPr kumimoji="1" lang="en-US" altLang="zh-CN" sz="2400" dirty="0" err="1">
                <a:solidFill>
                  <a:schemeClr val="bg1"/>
                </a:solidFill>
                <a:latin typeface="Times New Roman" pitchFamily="18" charset="0"/>
              </a:rPr>
              <a:t>hex%x</a:t>
            </a:r>
            <a:r>
              <a:rPr kumimoji="1" lang="en-US" altLang="zh-CN" sz="2400" dirty="0">
                <a:solidFill>
                  <a:schemeClr val="bg1"/>
                </a:solidFill>
                <a:latin typeface="Times New Roman" pitchFamily="18" charset="0"/>
              </a:rPr>
              <a:t>\</a:t>
            </a:r>
            <a:r>
              <a:rPr kumimoji="1" lang="en-US" altLang="zh-CN" sz="2400" dirty="0" err="1">
                <a:solidFill>
                  <a:schemeClr val="bg1"/>
                </a:solidFill>
                <a:latin typeface="Times New Roman" pitchFamily="18" charset="0"/>
              </a:rPr>
              <a:t>n",c,c</a:t>
            </a:r>
            <a:r>
              <a:rPr kumimoji="1" lang="en-US" altLang="zh-CN" sz="2400" dirty="0">
                <a:solidFill>
                  <a:schemeClr val="bg1"/>
                </a:solidFill>
                <a:latin typeface="Times New Roman" pitchFamily="18" charset="0"/>
              </a:rPr>
              <a:t>);</a:t>
            </a:r>
          </a:p>
          <a:p>
            <a:r>
              <a:rPr kumimoji="1" lang="en-US" altLang="zh-CN" sz="2400" dirty="0">
                <a:solidFill>
                  <a:schemeClr val="bg1"/>
                </a:solidFill>
                <a:latin typeface="Times New Roman" pitchFamily="18" charset="0"/>
              </a:rPr>
              <a:t>	return   0;</a:t>
            </a:r>
          </a:p>
          <a:p>
            <a:r>
              <a:rPr kumimoji="1" lang="en-US" altLang="zh-CN" sz="2400" dirty="0">
                <a:solidFill>
                  <a:schemeClr val="bg1"/>
                </a:solidFill>
                <a:latin typeface="Times New Roman" pitchFamily="18" charset="0"/>
              </a:rPr>
              <a:t>}</a:t>
            </a:r>
          </a:p>
        </p:txBody>
      </p:sp>
      <p:sp>
        <p:nvSpPr>
          <p:cNvPr id="6" name="Text Box 12"/>
          <p:cNvSpPr txBox="1">
            <a:spLocks noChangeArrowheads="1"/>
          </p:cNvSpPr>
          <p:nvPr/>
        </p:nvSpPr>
        <p:spPr bwMode="auto">
          <a:xfrm>
            <a:off x="5715000" y="4038600"/>
            <a:ext cx="3216275" cy="1411288"/>
          </a:xfrm>
          <a:prstGeom prst="rect">
            <a:avLst/>
          </a:prstGeom>
          <a:solidFill>
            <a:schemeClr val="bg2"/>
          </a:solidFill>
          <a:ln w="38100">
            <a:solidFill>
              <a:srgbClr val="009900"/>
            </a:solidFill>
            <a:miter lim="800000"/>
            <a:headEnd/>
            <a:tailEnd/>
          </a:ln>
        </p:spPr>
        <p:txBody>
          <a:bodyPr wrap="none">
            <a:spAutoFit/>
          </a:bodyPr>
          <a:lstStyle/>
          <a:p>
            <a:r>
              <a:rPr kumimoji="1" lang="zh-CN" altLang="en-US" sz="2800">
                <a:latin typeface="Times New Roman" pitchFamily="18" charset="0"/>
              </a:rPr>
              <a:t>运行结果：</a:t>
            </a:r>
          </a:p>
          <a:p>
            <a:r>
              <a:rPr kumimoji="1" lang="en-US" altLang="zh-CN" sz="2800">
                <a:latin typeface="Times New Roman" pitchFamily="18" charset="0"/>
              </a:rPr>
              <a:t>Enter a character:A</a:t>
            </a:r>
            <a:r>
              <a:rPr kumimoji="1" lang="en-US" altLang="zh-CN" sz="2800">
                <a:latin typeface="Times New Roman" pitchFamily="18" charset="0"/>
                <a:sym typeface="Symbol" pitchFamily="18" charset="2"/>
              </a:rPr>
              <a:t></a:t>
            </a:r>
          </a:p>
          <a:p>
            <a:r>
              <a:rPr kumimoji="1" lang="en-US" altLang="zh-CN" sz="2800">
                <a:latin typeface="Times New Roman" pitchFamily="18" charset="0"/>
                <a:sym typeface="Symbol" pitchFamily="18" charset="2"/>
              </a:rPr>
              <a:t>A---&gt;hex41</a:t>
            </a:r>
            <a:endParaRPr kumimoji="1" lang="en-US" altLang="zh-CN" sz="2800">
              <a:latin typeface="Times New Roman" pitchFamily="18" charset="0"/>
            </a:endParaRPr>
          </a:p>
        </p:txBody>
      </p:sp>
      <p:sp>
        <p:nvSpPr>
          <p:cNvPr id="7" name="圆角矩形 6"/>
          <p:cNvSpPr/>
          <p:nvPr/>
        </p:nvSpPr>
        <p:spPr>
          <a:xfrm>
            <a:off x="228600" y="1219200"/>
            <a:ext cx="12954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tx1"/>
                </a:solidFill>
              </a:rPr>
              <a:t>字符输入</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ox(out)">
                                      <p:cBhvr>
                                        <p:cTn id="13" dur="500"/>
                                        <p:tgtEl>
                                          <p:spTgt spid="4"/>
                                        </p:tgtEl>
                                      </p:cBhvr>
                                    </p:animEffect>
                                  </p:childTnLst>
                                  <p:subTnLst>
                                    <p:audio>
                                      <p:cMediaNode>
                                        <p:cTn display="0" masterRel="sameClick">
                                          <p:stCondLst>
                                            <p:cond evt="begin" delay="0">
                                              <p:tn val="11"/>
                                            </p:cond>
                                          </p:stCondLst>
                                          <p:endCondLst>
                                            <p:cond evt="onStopAudio" delay="0">
                                              <p:tgtEl>
                                                <p:sldTgt/>
                                              </p:tgtEl>
                                            </p:cond>
                                          </p:endCondLst>
                                        </p:cTn>
                                        <p:tgtEl>
                                          <p:sndTgt r:embed="rId2" name="CAMERA.WAV" builtIn="1"/>
                                        </p:tgtEl>
                                      </p:cMediaNode>
                                    </p:audio>
                                  </p:subTnLst>
                                </p:cTn>
                              </p:par>
                            </p:childTnLst>
                          </p:cTn>
                        </p:par>
                      </p:childTnLst>
                    </p:cTn>
                  </p:par>
                  <p:par>
                    <p:cTn id="14" fill="hold">
                      <p:stCondLst>
                        <p:cond delay="indefinite"/>
                      </p:stCondLst>
                      <p:childTnLst>
                        <p:par>
                          <p:cTn id="15" fill="hold">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ox(out)">
                                      <p:cBhvr>
                                        <p:cTn id="18" dur="500"/>
                                        <p:tgtEl>
                                          <p:spTgt spid="5"/>
                                        </p:tgtEl>
                                      </p:cBhvr>
                                    </p:animEffect>
                                  </p:childTnLst>
                                  <p:subTnLst>
                                    <p:audio>
                                      <p:cMediaNode>
                                        <p:cTn display="0" masterRel="sameClick">
                                          <p:stCondLst>
                                            <p:cond evt="begin" delay="0">
                                              <p:tn val="16"/>
                                            </p:cond>
                                          </p:stCondLst>
                                          <p:endCondLst>
                                            <p:cond evt="onStopAudio" delay="0">
                                              <p:tgtEl>
                                                <p:sldTgt/>
                                              </p:tgtEl>
                                            </p:cond>
                                          </p:endCondLst>
                                        </p:cTn>
                                        <p:tgtEl>
                                          <p:sndTgt r:embed="rId2" name="CAMERA.WAV" builtIn="1"/>
                                        </p:tgtEl>
                                      </p:cMediaNode>
                                    </p:audio>
                                  </p:subTnLst>
                                </p:cTn>
                              </p:par>
                            </p:childTnLst>
                          </p:cTn>
                        </p:par>
                      </p:childTnLst>
                    </p:cTn>
                  </p:par>
                  <p:par>
                    <p:cTn id="19" fill="hold">
                      <p:stCondLst>
                        <p:cond delay="indefinite"/>
                      </p:stCondLst>
                      <p:childTnLst>
                        <p:par>
                          <p:cTn id="20" fill="hold">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box(out)">
                                      <p:cBhvr>
                                        <p:cTn id="23" dur="500"/>
                                        <p:tgtEl>
                                          <p:spTgt spid="6"/>
                                        </p:tgtEl>
                                      </p:cBhvr>
                                    </p:animEffect>
                                  </p:childTnLst>
                                  <p:subTnLst>
                                    <p:audio>
                                      <p:cMediaNode>
                                        <p:cTn display="0" masterRel="sameClick">
                                          <p:stCondLst>
                                            <p:cond evt="begin" delay="0">
                                              <p:tn val="21"/>
                                            </p:cond>
                                          </p:stCondLst>
                                          <p:endCondLst>
                                            <p:cond evt="onStopAudio" delay="0">
                                              <p:tgtEl>
                                                <p:sldTgt/>
                                              </p:tgtEl>
                                            </p:cond>
                                          </p:endCondLst>
                                        </p:cTn>
                                        <p:tgtEl>
                                          <p:sndTgt r:embed="rId2" name="CAMERA.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P spid="5" grpId="0" animBg="1" autoUpdateAnimBg="0"/>
      <p:bldP spid="6" grpId="0" animBg="1" autoUpdateAnimBg="0"/>
      <p:bldP spid="7"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838200" y="2286000"/>
            <a:ext cx="7315200" cy="2124075"/>
          </a:xfrm>
          <a:prstGeom prst="rect">
            <a:avLst/>
          </a:prstGeom>
          <a:noFill/>
          <a:ln w="9525">
            <a:noFill/>
            <a:miter lim="800000"/>
            <a:headEnd/>
            <a:tailEnd/>
          </a:ln>
        </p:spPr>
        <p:txBody>
          <a:bodyPr>
            <a:spAutoFit/>
          </a:bodyPr>
          <a:lstStyle/>
          <a:p>
            <a:r>
              <a:rPr lang="en-US" altLang="zh-CN" sz="4400" b="1">
                <a:solidFill>
                  <a:srgbClr val="00B0F0"/>
                </a:solidFill>
              </a:rPr>
              <a:t>Thank you  view   reading</a:t>
            </a:r>
          </a:p>
          <a:p>
            <a:endParaRPr lang="en-US" altLang="zh-CN" sz="4400" b="1">
              <a:solidFill>
                <a:srgbClr val="00B0F0"/>
              </a:solidFill>
            </a:endParaRPr>
          </a:p>
          <a:p>
            <a:pPr algn="ctr"/>
            <a:r>
              <a:rPr lang="zh-CN" altLang="en-US" sz="4400" b="1">
                <a:solidFill>
                  <a:srgbClr val="00B0F0"/>
                </a:solidFill>
                <a:ea typeface="黑体" pitchFamily="2" charset="-122"/>
              </a:rPr>
              <a:t>谢谢观阅</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20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2000" fill="hold"/>
                                        <p:tgtEl>
                                          <p:spTgt spid="4"/>
                                        </p:tgtEl>
                                        <p:attrNameLst>
                                          <p:attrName>ppt_y</p:attrName>
                                        </p:attrNameLst>
                                      </p:cBhvr>
                                      <p:tavLst>
                                        <p:tav tm="0">
                                          <p:val>
                                            <p:strVal val="#ppt_y"/>
                                          </p:val>
                                        </p:tav>
                                        <p:tav tm="100000">
                                          <p:val>
                                            <p:strVal val="#ppt_y"/>
                                          </p:val>
                                        </p:tav>
                                      </p:tavLst>
                                    </p:anim>
                                    <p:anim calcmode="lin" valueType="num">
                                      <p:cBhvr>
                                        <p:cTn id="9" dur="20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20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bwMode="auto">
          <a:xfrm>
            <a:off x="179388" y="476250"/>
            <a:ext cx="8820150" cy="4897438"/>
          </a:xfrm>
          <a:solidFill>
            <a:srgbClr val="336699"/>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nSpc>
                <a:spcPct val="95000"/>
              </a:lnSpc>
            </a:pPr>
            <a:r>
              <a:rPr lang="zh-CN" sz="2800" u="sng" smtClean="0">
                <a:solidFill>
                  <a:srgbClr val="66FF33"/>
                </a:solidFill>
                <a:effectLst/>
                <a:latin typeface="Times New Roman" pitchFamily="18" charset="0"/>
                <a:ea typeface="宋体" pitchFamily="2" charset="-122"/>
              </a:rPr>
              <a:t>例</a:t>
            </a:r>
            <a:r>
              <a:rPr lang="zh-CN" altLang="zh-CN" sz="2800" u="sng" smtClean="0">
                <a:solidFill>
                  <a:srgbClr val="66FF33"/>
                </a:solidFill>
                <a:effectLst/>
                <a:latin typeface="Times New Roman" pitchFamily="18" charset="0"/>
                <a:ea typeface="宋体" pitchFamily="2" charset="-122"/>
              </a:rPr>
              <a:t>3.1 </a:t>
            </a:r>
            <a:r>
              <a:rPr lang="zh-CN" sz="2800" u="sng" smtClean="0">
                <a:solidFill>
                  <a:srgbClr val="66FF33"/>
                </a:solidFill>
                <a:effectLst/>
                <a:latin typeface="Times New Roman" pitchFamily="18" charset="0"/>
                <a:ea typeface="宋体" pitchFamily="2" charset="-122"/>
              </a:rPr>
              <a:t>符号常量的使用</a:t>
            </a:r>
            <a:r>
              <a:rPr lang="zh-CN" sz="2800" b="0" smtClean="0">
                <a:solidFill>
                  <a:schemeClr val="bg1"/>
                </a:solidFill>
                <a:effectLst/>
                <a:latin typeface="宋体" pitchFamily="2" charset="-122"/>
                <a:ea typeface="宋体" pitchFamily="2" charset="-122"/>
              </a:rPr>
              <a:t/>
            </a:r>
            <a:br>
              <a:rPr lang="zh-CN" sz="2800" b="0" smtClean="0">
                <a:solidFill>
                  <a:schemeClr val="bg1"/>
                </a:solidFill>
                <a:effectLst/>
                <a:latin typeface="宋体" pitchFamily="2" charset="-122"/>
                <a:ea typeface="宋体" pitchFamily="2" charset="-122"/>
              </a:rPr>
            </a:br>
            <a:r>
              <a:rPr lang="zh-CN" altLang="zh-CN" sz="2800" b="0" smtClean="0">
                <a:solidFill>
                  <a:schemeClr val="bg1"/>
                </a:solidFill>
                <a:effectLst/>
                <a:latin typeface="宋体" pitchFamily="2" charset="-122"/>
                <a:ea typeface="宋体" pitchFamily="2" charset="-122"/>
              </a:rPr>
              <a:t>#define  PRICE  30</a:t>
            </a:r>
            <a:br>
              <a:rPr lang="zh-CN" altLang="zh-CN" sz="2800" b="0" smtClean="0">
                <a:solidFill>
                  <a:schemeClr val="bg1"/>
                </a:solidFill>
                <a:effectLst/>
                <a:latin typeface="宋体" pitchFamily="2" charset="-122"/>
                <a:ea typeface="宋体" pitchFamily="2" charset="-122"/>
              </a:rPr>
            </a:br>
            <a:r>
              <a:rPr lang="zh-CN" altLang="zh-CN" sz="2800" b="0" smtClean="0">
                <a:solidFill>
                  <a:schemeClr val="bg1"/>
                </a:solidFill>
                <a:effectLst/>
                <a:latin typeface="宋体" pitchFamily="2" charset="-122"/>
                <a:ea typeface="宋体" pitchFamily="2" charset="-122"/>
              </a:rPr>
              <a:t>#include &lt;stdio.h&gt;</a:t>
            </a:r>
            <a:br>
              <a:rPr lang="zh-CN" altLang="zh-CN" sz="2800" b="0" smtClean="0">
                <a:solidFill>
                  <a:schemeClr val="bg1"/>
                </a:solidFill>
                <a:effectLst/>
                <a:latin typeface="宋体" pitchFamily="2" charset="-122"/>
                <a:ea typeface="宋体" pitchFamily="2" charset="-122"/>
              </a:rPr>
            </a:br>
            <a:r>
              <a:rPr lang="zh-CN" altLang="zh-CN" sz="2800" b="0" smtClean="0">
                <a:solidFill>
                  <a:schemeClr val="bg1"/>
                </a:solidFill>
                <a:effectLst/>
                <a:latin typeface="宋体" pitchFamily="2" charset="-122"/>
                <a:ea typeface="宋体" pitchFamily="2" charset="-122"/>
              </a:rPr>
              <a:t>void main ( )</a:t>
            </a:r>
            <a:br>
              <a:rPr lang="zh-CN" altLang="zh-CN" sz="2800" b="0" smtClean="0">
                <a:solidFill>
                  <a:schemeClr val="bg1"/>
                </a:solidFill>
                <a:effectLst/>
                <a:latin typeface="宋体" pitchFamily="2" charset="-122"/>
                <a:ea typeface="宋体" pitchFamily="2" charset="-122"/>
              </a:rPr>
            </a:br>
            <a:r>
              <a:rPr lang="zh-CN" altLang="zh-CN" sz="2800" b="0" smtClean="0">
                <a:solidFill>
                  <a:schemeClr val="bg1"/>
                </a:solidFill>
                <a:effectLst/>
                <a:latin typeface="宋体" pitchFamily="2" charset="-122"/>
                <a:ea typeface="宋体" pitchFamily="2" charset="-122"/>
              </a:rPr>
              <a:t>   {</a:t>
            </a:r>
            <a:br>
              <a:rPr lang="zh-CN" altLang="zh-CN" sz="2800" b="0" smtClean="0">
                <a:solidFill>
                  <a:schemeClr val="bg1"/>
                </a:solidFill>
                <a:effectLst/>
                <a:latin typeface="宋体" pitchFamily="2" charset="-122"/>
                <a:ea typeface="宋体" pitchFamily="2" charset="-122"/>
              </a:rPr>
            </a:br>
            <a:r>
              <a:rPr lang="zh-CN" altLang="zh-CN" sz="2800" b="0" smtClean="0">
                <a:solidFill>
                  <a:schemeClr val="bg1"/>
                </a:solidFill>
                <a:effectLst/>
                <a:latin typeface="宋体" pitchFamily="2" charset="-122"/>
                <a:ea typeface="宋体" pitchFamily="2" charset="-122"/>
              </a:rPr>
              <a:t>     int num, total;</a:t>
            </a:r>
            <a:br>
              <a:rPr lang="zh-CN" altLang="zh-CN" sz="2800" b="0" smtClean="0">
                <a:solidFill>
                  <a:schemeClr val="bg1"/>
                </a:solidFill>
                <a:effectLst/>
                <a:latin typeface="宋体" pitchFamily="2" charset="-122"/>
                <a:ea typeface="宋体" pitchFamily="2" charset="-122"/>
              </a:rPr>
            </a:br>
            <a:r>
              <a:rPr lang="zh-CN" altLang="zh-CN" sz="2800" b="0" smtClean="0">
                <a:solidFill>
                  <a:schemeClr val="bg1"/>
                </a:solidFill>
                <a:effectLst/>
                <a:latin typeface="宋体" pitchFamily="2" charset="-122"/>
                <a:ea typeface="宋体" pitchFamily="2" charset="-122"/>
              </a:rPr>
              <a:t>     num=10;</a:t>
            </a:r>
            <a:br>
              <a:rPr lang="zh-CN" altLang="zh-CN" sz="2800" b="0" smtClean="0">
                <a:solidFill>
                  <a:schemeClr val="bg1"/>
                </a:solidFill>
                <a:effectLst/>
                <a:latin typeface="宋体" pitchFamily="2" charset="-122"/>
                <a:ea typeface="宋体" pitchFamily="2" charset="-122"/>
              </a:rPr>
            </a:br>
            <a:r>
              <a:rPr lang="zh-CN" altLang="zh-CN" sz="2800" b="0" smtClean="0">
                <a:solidFill>
                  <a:schemeClr val="bg1"/>
                </a:solidFill>
                <a:effectLst/>
                <a:latin typeface="宋体" pitchFamily="2" charset="-122"/>
                <a:ea typeface="宋体" pitchFamily="2" charset="-122"/>
              </a:rPr>
              <a:t>     total=num * PRICE;</a:t>
            </a:r>
            <a:br>
              <a:rPr lang="zh-CN" altLang="zh-CN" sz="2800" b="0" smtClean="0">
                <a:solidFill>
                  <a:schemeClr val="bg1"/>
                </a:solidFill>
                <a:effectLst/>
                <a:latin typeface="宋体" pitchFamily="2" charset="-122"/>
                <a:ea typeface="宋体" pitchFamily="2" charset="-122"/>
              </a:rPr>
            </a:br>
            <a:r>
              <a:rPr lang="zh-CN" altLang="zh-CN" sz="2800" b="0" smtClean="0">
                <a:solidFill>
                  <a:schemeClr val="bg1"/>
                </a:solidFill>
                <a:effectLst/>
                <a:latin typeface="宋体" pitchFamily="2" charset="-122"/>
                <a:ea typeface="宋体" pitchFamily="2" charset="-122"/>
              </a:rPr>
              <a:t>     printf(″total=%d\n″,total);</a:t>
            </a:r>
            <a:br>
              <a:rPr lang="zh-CN" altLang="zh-CN" sz="2800" b="0" smtClean="0">
                <a:solidFill>
                  <a:schemeClr val="bg1"/>
                </a:solidFill>
                <a:effectLst/>
                <a:latin typeface="宋体" pitchFamily="2" charset="-122"/>
                <a:ea typeface="宋体" pitchFamily="2" charset="-122"/>
              </a:rPr>
            </a:br>
            <a:r>
              <a:rPr lang="zh-CN" altLang="zh-CN" sz="2800" b="0" smtClean="0">
                <a:solidFill>
                  <a:schemeClr val="bg1"/>
                </a:solidFill>
                <a:effectLst/>
                <a:latin typeface="宋体" pitchFamily="2" charset="-122"/>
                <a:ea typeface="宋体" pitchFamily="2" charset="-122"/>
              </a:rPr>
              <a:t>    }</a:t>
            </a:r>
            <a:r>
              <a:rPr lang="zh-CN" altLang="zh-CN" b="0" smtClean="0">
                <a:effectLst/>
              </a:rPr>
              <a:t></a:t>
            </a:r>
          </a:p>
        </p:txBody>
      </p:sp>
      <p:sp>
        <p:nvSpPr>
          <p:cNvPr id="101379" name="Rectangle 3"/>
          <p:cNvSpPr>
            <a:spLocks noChangeArrowheads="1"/>
          </p:cNvSpPr>
          <p:nvPr/>
        </p:nvSpPr>
        <p:spPr bwMode="auto">
          <a:xfrm>
            <a:off x="2051050" y="4797425"/>
            <a:ext cx="6553200" cy="1584325"/>
          </a:xfrm>
          <a:prstGeom prst="rect">
            <a:avLst/>
          </a:prstGeom>
          <a:solidFill>
            <a:schemeClr val="bg1"/>
          </a:solidFill>
          <a:ln w="9525" cmpd="sng">
            <a:solidFill>
              <a:srgbClr val="000099"/>
            </a:solidFill>
            <a:miter lim="800000"/>
            <a:headEnd/>
            <a:tailEnd/>
          </a:ln>
          <a:effectLst>
            <a:outerShdw dist="107763" dir="18900000" algn="ctr" rotWithShape="0">
              <a:schemeClr val="bg2"/>
            </a:outerShdw>
          </a:effectLst>
        </p:spPr>
        <p:txBody>
          <a:bodyPr/>
          <a:lstStyle/>
          <a:p>
            <a:pPr marL="342900" indent="-342900" algn="l" defTabSz="762000" eaLnBrk="0" hangingPunct="0">
              <a:lnSpc>
                <a:spcPct val="120000"/>
              </a:lnSpc>
              <a:spcBef>
                <a:spcPct val="5000"/>
              </a:spcBef>
              <a:defRPr/>
            </a:pPr>
            <a:r>
              <a:rPr lang="zh-CN" sz="2800" b="1" u="sng">
                <a:solidFill>
                  <a:srgbClr val="CC0000"/>
                </a:solidFill>
                <a:effectLst>
                  <a:outerShdw blurRad="38100" dist="38100" dir="2700000" algn="tl">
                    <a:srgbClr val="C0C0C0"/>
                  </a:outerShdw>
                </a:effectLst>
                <a:latin typeface="华文细黑" pitchFamily="2" charset="-122"/>
                <a:ea typeface="华文细黑" pitchFamily="2" charset="-122"/>
              </a:rPr>
              <a:t>符号常量</a:t>
            </a:r>
            <a:r>
              <a:rPr lang="zh-CN" altLang="zh-CN" sz="2800" b="1" u="sng">
                <a:solidFill>
                  <a:srgbClr val="CC0000"/>
                </a:solidFill>
                <a:effectLst>
                  <a:outerShdw blurRad="38100" dist="38100" dir="2700000" algn="tl">
                    <a:srgbClr val="C0C0C0"/>
                  </a:outerShdw>
                </a:effectLst>
                <a:latin typeface="华文细黑" pitchFamily="2" charset="-122"/>
                <a:ea typeface="华文细黑" pitchFamily="2" charset="-122"/>
              </a:rPr>
              <a:t>: </a:t>
            </a:r>
            <a:r>
              <a:rPr lang="zh-CN" sz="2800">
                <a:latin typeface="宋体" pitchFamily="2" charset="-122"/>
              </a:rPr>
              <a:t>用一个标识符代表一个常量。符号常量的值在其作用域内不能改变</a:t>
            </a:r>
            <a:r>
              <a:rPr lang="zh-CN" altLang="zh-CN" sz="2800">
                <a:latin typeface="宋体" pitchFamily="2" charset="-122"/>
              </a:rPr>
              <a:t>,</a:t>
            </a:r>
            <a:r>
              <a:rPr lang="zh-CN" sz="2800">
                <a:latin typeface="宋体" pitchFamily="2" charset="-122"/>
              </a:rPr>
              <a:t>也不能再被赋值。 </a:t>
            </a:r>
          </a:p>
        </p:txBody>
      </p:sp>
      <p:sp>
        <p:nvSpPr>
          <p:cNvPr id="101380" name="Rectangle 4"/>
          <p:cNvSpPr>
            <a:spLocks noChangeArrowheads="1"/>
          </p:cNvSpPr>
          <p:nvPr/>
        </p:nvSpPr>
        <p:spPr bwMode="auto">
          <a:xfrm>
            <a:off x="4822825" y="404813"/>
            <a:ext cx="4321175" cy="647700"/>
          </a:xfrm>
          <a:prstGeom prst="rect">
            <a:avLst/>
          </a:prstGeom>
          <a:solidFill>
            <a:srgbClr val="336600"/>
          </a:solidFill>
          <a:ln w="9525">
            <a:solidFill>
              <a:srgbClr val="006699"/>
            </a:solidFill>
            <a:miter lim="800000"/>
            <a:headEnd/>
            <a:tailEnd/>
          </a:ln>
        </p:spPr>
        <p:txBody>
          <a:bodyPr/>
          <a:lstStyle/>
          <a:p>
            <a:pPr marL="342900" indent="-342900" algn="l" defTabSz="762000" eaLnBrk="0" hangingPunct="0">
              <a:lnSpc>
                <a:spcPct val="120000"/>
              </a:lnSpc>
              <a:spcBef>
                <a:spcPct val="5000"/>
              </a:spcBef>
            </a:pPr>
            <a:r>
              <a:rPr lang="zh-CN" sz="2800" b="1" u="sng">
                <a:solidFill>
                  <a:srgbClr val="FFFF00"/>
                </a:solidFill>
                <a:latin typeface="华文细黑" pitchFamily="2" charset="-122"/>
                <a:ea typeface="华文细黑" pitchFamily="2" charset="-122"/>
              </a:rPr>
              <a:t>运行结果：</a:t>
            </a:r>
            <a:r>
              <a:rPr lang="zh-CN" sz="2800" b="1" u="sng">
                <a:solidFill>
                  <a:schemeClr val="bg1"/>
                </a:solidFill>
                <a:latin typeface="华文细黑" pitchFamily="2" charset="-122"/>
                <a:ea typeface="华文细黑" pitchFamily="2" charset="-122"/>
              </a:rPr>
              <a:t> </a:t>
            </a:r>
            <a:r>
              <a:rPr lang="zh-CN" altLang="zh-CN" sz="2800" b="1">
                <a:solidFill>
                  <a:schemeClr val="bg1"/>
                </a:solidFill>
                <a:latin typeface="宋体" pitchFamily="2" charset="-122"/>
              </a:rPr>
              <a:t>total=300</a:t>
            </a:r>
          </a:p>
        </p:txBody>
      </p:sp>
      <p:sp>
        <p:nvSpPr>
          <p:cNvPr id="101381" name="Rectangle 5"/>
          <p:cNvSpPr>
            <a:spLocks noChangeArrowheads="1"/>
          </p:cNvSpPr>
          <p:nvPr/>
        </p:nvSpPr>
        <p:spPr bwMode="auto">
          <a:xfrm>
            <a:off x="1979613" y="4365625"/>
            <a:ext cx="7164387" cy="2160588"/>
          </a:xfrm>
          <a:prstGeom prst="rect">
            <a:avLst/>
          </a:prstGeom>
          <a:solidFill>
            <a:schemeClr val="bg1"/>
          </a:solidFill>
          <a:ln w="9525" cmpd="sng">
            <a:solidFill>
              <a:srgbClr val="000099"/>
            </a:solidFill>
            <a:miter lim="800000"/>
            <a:headEnd/>
            <a:tailEnd/>
          </a:ln>
          <a:effectLst>
            <a:outerShdw dist="107763" dir="18900000" algn="ctr" rotWithShape="0">
              <a:schemeClr val="bg2"/>
            </a:outerShdw>
          </a:effectLst>
        </p:spPr>
        <p:txBody>
          <a:bodyPr/>
          <a:lstStyle/>
          <a:p>
            <a:pPr marL="342900" indent="-342900" algn="l" defTabSz="762000" eaLnBrk="0" hangingPunct="0">
              <a:lnSpc>
                <a:spcPct val="120000"/>
              </a:lnSpc>
              <a:spcBef>
                <a:spcPct val="5000"/>
              </a:spcBef>
              <a:defRPr/>
            </a:pPr>
            <a:r>
              <a:rPr lang="zh-CN" sz="2800" b="1" u="sng">
                <a:solidFill>
                  <a:srgbClr val="CC0000"/>
                </a:solidFill>
                <a:effectLst>
                  <a:outerShdw blurRad="38100" dist="38100" dir="2700000" algn="tl">
                    <a:srgbClr val="C0C0C0"/>
                  </a:outerShdw>
                </a:effectLst>
                <a:latin typeface="华文细黑" pitchFamily="2" charset="-122"/>
                <a:ea typeface="华文细黑" pitchFamily="2" charset="-122"/>
              </a:rPr>
              <a:t>说明： </a:t>
            </a:r>
            <a:r>
              <a:rPr lang="zh-CN" sz="2800">
                <a:latin typeface="宋体" pitchFamily="2" charset="-122"/>
              </a:rPr>
              <a:t> </a:t>
            </a:r>
            <a:r>
              <a:rPr lang="zh-CN" sz="4400">
                <a:solidFill>
                  <a:srgbClr val="4D4D4D"/>
                </a:solidFill>
              </a:rPr>
              <a:t> </a:t>
            </a:r>
            <a:r>
              <a:rPr lang="zh-CN" sz="2800">
                <a:latin typeface="宋体" pitchFamily="2" charset="-122"/>
              </a:rPr>
              <a:t>程序中用</a:t>
            </a:r>
            <a:r>
              <a:rPr lang="zh-CN" altLang="zh-CN" sz="2800">
                <a:latin typeface="宋体" pitchFamily="2" charset="-122"/>
              </a:rPr>
              <a:t>#define</a:t>
            </a:r>
            <a:r>
              <a:rPr lang="zh-CN" sz="2800">
                <a:latin typeface="宋体" pitchFamily="2" charset="-122"/>
              </a:rPr>
              <a:t>命令行定义</a:t>
            </a:r>
            <a:r>
              <a:rPr lang="zh-CN" altLang="zh-CN" sz="2800">
                <a:latin typeface="宋体" pitchFamily="2" charset="-122"/>
              </a:rPr>
              <a:t>PRICE</a:t>
            </a:r>
            <a:r>
              <a:rPr lang="zh-CN" sz="2800">
                <a:latin typeface="宋体" pitchFamily="2" charset="-122"/>
              </a:rPr>
              <a:t>代表常量</a:t>
            </a:r>
            <a:r>
              <a:rPr lang="zh-CN" altLang="zh-CN" sz="2800">
                <a:latin typeface="宋体" pitchFamily="2" charset="-122"/>
              </a:rPr>
              <a:t>30,</a:t>
            </a:r>
            <a:r>
              <a:rPr lang="zh-CN" sz="2800">
                <a:latin typeface="宋体" pitchFamily="2" charset="-122"/>
              </a:rPr>
              <a:t>此后凡在本文件中出现的</a:t>
            </a:r>
            <a:r>
              <a:rPr lang="zh-CN" altLang="zh-CN" sz="2800">
                <a:latin typeface="宋体" pitchFamily="2" charset="-122"/>
              </a:rPr>
              <a:t>PRICE</a:t>
            </a:r>
            <a:r>
              <a:rPr lang="zh-CN" sz="2800">
                <a:latin typeface="宋体" pitchFamily="2" charset="-122"/>
              </a:rPr>
              <a:t>都代表</a:t>
            </a:r>
            <a:r>
              <a:rPr lang="zh-CN" altLang="zh-CN" sz="2800">
                <a:latin typeface="宋体" pitchFamily="2" charset="-122"/>
              </a:rPr>
              <a:t>30,</a:t>
            </a:r>
            <a:r>
              <a:rPr lang="zh-CN" sz="2800">
                <a:latin typeface="宋体" pitchFamily="2" charset="-122"/>
              </a:rPr>
              <a:t>可以和常量一样进行运算</a:t>
            </a:r>
          </a:p>
        </p:txBody>
      </p:sp>
      <p:sp>
        <p:nvSpPr>
          <p:cNvPr id="101382" name="Rectangle 6"/>
          <p:cNvSpPr>
            <a:spLocks noChangeArrowheads="1"/>
          </p:cNvSpPr>
          <p:nvPr/>
        </p:nvSpPr>
        <p:spPr bwMode="auto">
          <a:xfrm>
            <a:off x="2159000" y="1557338"/>
            <a:ext cx="6985000" cy="1150937"/>
          </a:xfrm>
          <a:prstGeom prst="rect">
            <a:avLst/>
          </a:prstGeom>
          <a:solidFill>
            <a:schemeClr val="bg1"/>
          </a:solidFill>
          <a:ln w="9525" cmpd="sng">
            <a:solidFill>
              <a:srgbClr val="000099"/>
            </a:solidFill>
            <a:miter lim="800000"/>
            <a:headEnd/>
            <a:tailEnd/>
          </a:ln>
          <a:effectLst>
            <a:outerShdw dist="107763" dir="18900000" algn="ctr" rotWithShape="0">
              <a:schemeClr val="bg2"/>
            </a:outerShdw>
          </a:effectLst>
        </p:spPr>
        <p:txBody>
          <a:bodyPr/>
          <a:lstStyle/>
          <a:p>
            <a:pPr marL="342900" indent="-342900" algn="l" defTabSz="762000" eaLnBrk="0" hangingPunct="0">
              <a:spcBef>
                <a:spcPct val="20000"/>
              </a:spcBef>
              <a:defRPr/>
            </a:pPr>
            <a:r>
              <a:rPr lang="zh-CN" sz="2800" b="1" u="sng">
                <a:solidFill>
                  <a:srgbClr val="CC0000"/>
                </a:solidFill>
                <a:effectLst>
                  <a:outerShdw blurRad="38100" dist="38100" dir="2700000" algn="tl">
                    <a:srgbClr val="C0C0C0"/>
                  </a:outerShdw>
                </a:effectLst>
                <a:latin typeface="华文细黑" pitchFamily="2" charset="-122"/>
                <a:ea typeface="华文细黑" pitchFamily="2" charset="-122"/>
              </a:rPr>
              <a:t>说明：</a:t>
            </a:r>
            <a:r>
              <a:rPr lang="zh-CN" sz="2800">
                <a:latin typeface="宋体" pitchFamily="2" charset="-122"/>
              </a:rPr>
              <a:t>如再用赋值语句给</a:t>
            </a:r>
            <a:r>
              <a:rPr lang="zh-CN" altLang="zh-CN" sz="2800">
                <a:latin typeface="宋体" pitchFamily="2" charset="-122"/>
              </a:rPr>
              <a:t>PRICE</a:t>
            </a:r>
            <a:r>
              <a:rPr lang="zh-CN" sz="2800">
                <a:latin typeface="宋体" pitchFamily="2" charset="-122"/>
              </a:rPr>
              <a:t>赋值是错的</a:t>
            </a:r>
          </a:p>
          <a:p>
            <a:pPr marL="342900" indent="-342900" algn="l" defTabSz="762000" eaLnBrk="0" hangingPunct="0">
              <a:spcBef>
                <a:spcPct val="20000"/>
              </a:spcBef>
              <a:defRPr/>
            </a:pPr>
            <a:r>
              <a:rPr lang="zh-CN" sz="2800">
                <a:latin typeface="宋体" pitchFamily="2" charset="-122"/>
              </a:rPr>
              <a:t>  </a:t>
            </a:r>
            <a:r>
              <a:rPr lang="zh-CN" altLang="zh-CN" sz="2800">
                <a:latin typeface="宋体" pitchFamily="2" charset="-122"/>
              </a:rPr>
              <a:t>PRICE=40;</a:t>
            </a:r>
            <a:r>
              <a:rPr lang="zh-CN" altLang="zh-CN" sz="2400">
                <a:solidFill>
                  <a:srgbClr val="008000"/>
                </a:solidFill>
                <a:latin typeface="宋体" pitchFamily="2" charset="-122"/>
              </a:rPr>
              <a:t>/* </a:t>
            </a:r>
            <a:r>
              <a:rPr lang="zh-CN" sz="2400">
                <a:solidFill>
                  <a:srgbClr val="008000"/>
                </a:solidFill>
                <a:latin typeface="宋体" pitchFamily="2" charset="-122"/>
              </a:rPr>
              <a:t>错误，不能给符号常量赋值</a:t>
            </a:r>
          </a:p>
        </p:txBody>
      </p:sp>
    </p:spTree>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1381"/>
                                        </p:tgtEl>
                                        <p:attrNameLst>
                                          <p:attrName>style.visibility</p:attrName>
                                        </p:attrNameLst>
                                      </p:cBhvr>
                                      <p:to>
                                        <p:strVal val="visible"/>
                                      </p:to>
                                    </p:set>
                                    <p:animEffect transition="in" filter="blinds(horizontal)">
                                      <p:cBhvr>
                                        <p:cTn id="7" dur="500"/>
                                        <p:tgtEl>
                                          <p:spTgt spid="10138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1379"/>
                                        </p:tgtEl>
                                        <p:attrNameLst>
                                          <p:attrName>style.visibility</p:attrName>
                                        </p:attrNameLst>
                                      </p:cBhvr>
                                      <p:to>
                                        <p:strVal val="visible"/>
                                      </p:to>
                                    </p:set>
                                    <p:animEffect transition="in" filter="blinds(horizontal)">
                                      <p:cBhvr>
                                        <p:cTn id="12" dur="500"/>
                                        <p:tgtEl>
                                          <p:spTgt spid="10137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1382"/>
                                        </p:tgtEl>
                                        <p:attrNameLst>
                                          <p:attrName>style.visibility</p:attrName>
                                        </p:attrNameLst>
                                      </p:cBhvr>
                                      <p:to>
                                        <p:strVal val="visible"/>
                                      </p:to>
                                    </p:set>
                                    <p:animEffect transition="in" filter="blinds(horizontal)">
                                      <p:cBhvr>
                                        <p:cTn id="17" dur="500"/>
                                        <p:tgtEl>
                                          <p:spTgt spid="10138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1380"/>
                                        </p:tgtEl>
                                        <p:attrNameLst>
                                          <p:attrName>style.visibility</p:attrName>
                                        </p:attrNameLst>
                                      </p:cBhvr>
                                      <p:to>
                                        <p:strVal val="visible"/>
                                      </p:to>
                                    </p:set>
                                    <p:animEffect transition="in" filter="blinds(horizontal)">
                                      <p:cBhvr>
                                        <p:cTn id="22" dur="500"/>
                                        <p:tgtEl>
                                          <p:spTgt spid="1013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9" grpId="0" animBg="1" autoUpdateAnimBg="0"/>
      <p:bldP spid="101380" grpId="0" animBg="1" autoUpdateAnimBg="0"/>
      <p:bldP spid="101381" grpId="0" animBg="1" autoUpdateAnimBg="0"/>
      <p:bldP spid="101382"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bwMode="auto">
          <a:xfrm>
            <a:off x="381000" y="228600"/>
            <a:ext cx="8763000" cy="739775"/>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defRPr/>
            </a:pPr>
            <a:r>
              <a:rPr lang="zh-CN" altLang="zh-CN" sz="3600" dirty="0" smtClean="0"/>
              <a:t> </a:t>
            </a:r>
            <a:r>
              <a:rPr lang="zh-CN" altLang="zh-CN" sz="3600" dirty="0" smtClean="0">
                <a:solidFill>
                  <a:schemeClr val="tx2"/>
                </a:solidFill>
              </a:rPr>
              <a:t> </a:t>
            </a:r>
            <a:r>
              <a:rPr lang="en-US" altLang="zh-CN" sz="3600" dirty="0" smtClean="0">
                <a:solidFill>
                  <a:schemeClr val="tx2"/>
                </a:solidFill>
              </a:rPr>
              <a:t>1</a:t>
            </a:r>
            <a:r>
              <a:rPr lang="zh-CN" altLang="zh-CN" sz="3600" dirty="0" smtClean="0">
                <a:solidFill>
                  <a:schemeClr val="tx2"/>
                </a:solidFill>
              </a:rPr>
              <a:t>.2 </a:t>
            </a:r>
            <a:r>
              <a:rPr lang="zh-CN" sz="3600" dirty="0" smtClean="0">
                <a:solidFill>
                  <a:schemeClr val="tx2"/>
                </a:solidFill>
              </a:rPr>
              <a:t>常量与变量</a:t>
            </a:r>
            <a:endParaRPr lang="zh-CN" dirty="0" smtClean="0"/>
          </a:p>
        </p:txBody>
      </p:sp>
      <p:sp>
        <p:nvSpPr>
          <p:cNvPr id="102403" name="Rectangle 3"/>
          <p:cNvSpPr>
            <a:spLocks noChangeArrowheads="1"/>
          </p:cNvSpPr>
          <p:nvPr/>
        </p:nvSpPr>
        <p:spPr bwMode="auto">
          <a:xfrm>
            <a:off x="323850" y="1052513"/>
            <a:ext cx="8497888" cy="4897437"/>
          </a:xfrm>
          <a:prstGeom prst="rect">
            <a:avLst/>
          </a:prstGeom>
          <a:noFill/>
          <a:ln w="9525">
            <a:noFill/>
            <a:miter lim="800000"/>
            <a:headEnd/>
            <a:tailEnd/>
          </a:ln>
        </p:spPr>
        <p:txBody>
          <a:bodyPr/>
          <a:lstStyle/>
          <a:p>
            <a:pPr marL="342900" indent="-342900" algn="l" defTabSz="762000" eaLnBrk="0" hangingPunct="0">
              <a:spcBef>
                <a:spcPct val="20000"/>
              </a:spcBef>
            </a:pPr>
            <a:r>
              <a:rPr lang="zh-CN" altLang="zh-CN" sz="3200" b="1">
                <a:solidFill>
                  <a:srgbClr val="4D4D4D"/>
                </a:solidFill>
              </a:rPr>
              <a:t>3.2.2</a:t>
            </a:r>
            <a:r>
              <a:rPr lang="zh-CN" sz="3200" b="1">
                <a:solidFill>
                  <a:srgbClr val="4D4D4D"/>
                </a:solidFill>
              </a:rPr>
              <a:t>　变量</a:t>
            </a:r>
            <a:endParaRPr lang="zh-CN" sz="3200">
              <a:solidFill>
                <a:srgbClr val="000099"/>
              </a:solidFill>
              <a:latin typeface="楷体_GB2312" pitchFamily="49" charset="-122"/>
              <a:ea typeface="楷体_GB2312" pitchFamily="49" charset="-122"/>
            </a:endParaRPr>
          </a:p>
          <a:p>
            <a:pPr marL="342900" indent="-342900" algn="l" defTabSz="762000" eaLnBrk="0" hangingPunct="0">
              <a:spcBef>
                <a:spcPct val="20000"/>
              </a:spcBef>
              <a:buFontTx/>
              <a:buChar char="•"/>
            </a:pPr>
            <a:r>
              <a:rPr lang="zh-CN" sz="3200">
                <a:solidFill>
                  <a:srgbClr val="000099"/>
                </a:solidFill>
                <a:latin typeface="楷体_GB2312" pitchFamily="49" charset="-122"/>
                <a:ea typeface="楷体_GB2312" pitchFamily="49" charset="-122"/>
              </a:rPr>
              <a:t>变量代表内存中具有特定属性的一个存储单元，它用来存放数据，这就是变量的值，在程序运行期间，这些值是可以改变的。</a:t>
            </a:r>
          </a:p>
          <a:p>
            <a:pPr marL="342900" indent="-342900" algn="l" defTabSz="762000" eaLnBrk="0" hangingPunct="0">
              <a:spcBef>
                <a:spcPct val="20000"/>
              </a:spcBef>
              <a:buFontTx/>
              <a:buChar char="•"/>
            </a:pPr>
            <a:r>
              <a:rPr lang="zh-CN" sz="3200">
                <a:solidFill>
                  <a:srgbClr val="663300"/>
                </a:solidFill>
                <a:latin typeface="楷体_GB2312" pitchFamily="49" charset="-122"/>
                <a:ea typeface="楷体_GB2312" pitchFamily="49" charset="-122"/>
              </a:rPr>
              <a:t>变量名实际上是一个以一个名字对应代表一个地址，在对程序编译连接时由编译系统给每一个变量名分配对应的内存地址。从变量中取值，实际上是通过变量名找到相应的内存地址，从该存储单元中读取数据。</a:t>
            </a:r>
          </a:p>
        </p:txBody>
      </p:sp>
      <p:grpSp>
        <p:nvGrpSpPr>
          <p:cNvPr id="2" name="Group 4"/>
          <p:cNvGrpSpPr>
            <a:grpSpLocks/>
          </p:cNvGrpSpPr>
          <p:nvPr/>
        </p:nvGrpSpPr>
        <p:grpSpPr bwMode="auto">
          <a:xfrm>
            <a:off x="5867400" y="4292600"/>
            <a:ext cx="3024188" cy="2087563"/>
            <a:chOff x="0" y="0"/>
            <a:chExt cx="1905" cy="1315"/>
          </a:xfrm>
        </p:grpSpPr>
        <p:sp>
          <p:nvSpPr>
            <p:cNvPr id="102405" name="Rectangle 5"/>
            <p:cNvSpPr>
              <a:spLocks noChangeArrowheads="1"/>
            </p:cNvSpPr>
            <p:nvPr/>
          </p:nvSpPr>
          <p:spPr bwMode="auto">
            <a:xfrm>
              <a:off x="0" y="0"/>
              <a:ext cx="1905" cy="1315"/>
            </a:xfrm>
            <a:prstGeom prst="rect">
              <a:avLst/>
            </a:prstGeom>
            <a:solidFill>
              <a:schemeClr val="bg1"/>
            </a:solidFill>
            <a:ln w="9525" cmpd="sng">
              <a:solidFill>
                <a:srgbClr val="000099"/>
              </a:solidFill>
              <a:miter lim="800000"/>
              <a:headEnd/>
              <a:tailEnd/>
            </a:ln>
            <a:effectLst>
              <a:outerShdw dist="107763" dir="18900000" algn="ctr" rotWithShape="0">
                <a:schemeClr val="bg2"/>
              </a:outerShdw>
            </a:effectLst>
          </p:spPr>
          <p:txBody>
            <a:bodyPr/>
            <a:lstStyle/>
            <a:p>
              <a:pPr marL="342900" indent="-342900" defTabSz="762000" eaLnBrk="0" hangingPunct="0">
                <a:spcBef>
                  <a:spcPct val="20000"/>
                </a:spcBef>
                <a:defRPr/>
              </a:pPr>
              <a:endParaRPr lang="zh-CN" altLang="zh-CN" sz="2800">
                <a:latin typeface="宋体" pitchFamily="2" charset="-122"/>
              </a:endParaRPr>
            </a:p>
            <a:p>
              <a:pPr marL="342900" indent="-342900" defTabSz="762000" eaLnBrk="0" hangingPunct="0">
                <a:spcBef>
                  <a:spcPct val="20000"/>
                </a:spcBef>
                <a:defRPr/>
              </a:pPr>
              <a:endParaRPr lang="zh-CN" altLang="zh-CN" sz="2800">
                <a:latin typeface="宋体" pitchFamily="2" charset="-122"/>
              </a:endParaRPr>
            </a:p>
            <a:p>
              <a:pPr marL="342900" indent="-342900" defTabSz="762000" eaLnBrk="0" hangingPunct="0">
                <a:spcBef>
                  <a:spcPct val="20000"/>
                </a:spcBef>
                <a:defRPr/>
              </a:pPr>
              <a:endParaRPr lang="zh-CN" altLang="zh-CN" sz="2800">
                <a:latin typeface="宋体" pitchFamily="2" charset="-122"/>
              </a:endParaRPr>
            </a:p>
            <a:p>
              <a:pPr marL="342900" indent="-342900" defTabSz="762000" eaLnBrk="0" hangingPunct="0">
                <a:spcBef>
                  <a:spcPct val="20000"/>
                </a:spcBef>
                <a:defRPr/>
              </a:pPr>
              <a:endParaRPr lang="zh-CN" altLang="zh-CN" sz="2800">
                <a:latin typeface="宋体" pitchFamily="2" charset="-122"/>
              </a:endParaRPr>
            </a:p>
            <a:p>
              <a:pPr marL="342900" indent="-342900" defTabSz="762000" eaLnBrk="0" hangingPunct="0">
                <a:spcBef>
                  <a:spcPct val="20000"/>
                </a:spcBef>
                <a:defRPr/>
              </a:pPr>
              <a:endParaRPr lang="zh-CN" altLang="zh-CN" sz="2800">
                <a:latin typeface="宋体" pitchFamily="2" charset="-122"/>
              </a:endParaRPr>
            </a:p>
            <a:p>
              <a:pPr marL="342900" indent="-342900" defTabSz="762000" eaLnBrk="0" hangingPunct="0">
                <a:spcBef>
                  <a:spcPct val="20000"/>
                </a:spcBef>
                <a:defRPr/>
              </a:pPr>
              <a:endParaRPr lang="zh-CN" altLang="zh-CN" sz="2800">
                <a:latin typeface="宋体" pitchFamily="2" charset="-122"/>
              </a:endParaRPr>
            </a:p>
            <a:p>
              <a:pPr marL="342900" indent="-342900" defTabSz="762000" eaLnBrk="0" hangingPunct="0">
                <a:spcBef>
                  <a:spcPct val="20000"/>
                </a:spcBef>
                <a:defRPr/>
              </a:pPr>
              <a:endParaRPr lang="zh-CN" altLang="zh-CN" sz="2800">
                <a:latin typeface="宋体" pitchFamily="2" charset="-122"/>
              </a:endParaRPr>
            </a:p>
            <a:p>
              <a:pPr marL="342900" indent="-342900" defTabSz="762000" eaLnBrk="0" hangingPunct="0">
                <a:spcBef>
                  <a:spcPct val="20000"/>
                </a:spcBef>
                <a:defRPr/>
              </a:pPr>
              <a:endParaRPr lang="zh-CN" altLang="zh-CN" sz="2800">
                <a:latin typeface="宋体" pitchFamily="2" charset="-122"/>
              </a:endParaRPr>
            </a:p>
            <a:p>
              <a:pPr marL="342900" indent="-342900" defTabSz="762000" eaLnBrk="0" hangingPunct="0">
                <a:spcBef>
                  <a:spcPct val="20000"/>
                </a:spcBef>
                <a:defRPr/>
              </a:pPr>
              <a:endParaRPr lang="zh-CN" altLang="zh-CN" sz="2800">
                <a:latin typeface="宋体" pitchFamily="2" charset="-122"/>
              </a:endParaRPr>
            </a:p>
            <a:p>
              <a:pPr marL="342900" indent="-342900" defTabSz="762000" eaLnBrk="0" hangingPunct="0">
                <a:spcBef>
                  <a:spcPct val="20000"/>
                </a:spcBef>
                <a:defRPr/>
              </a:pPr>
              <a:endParaRPr lang="zh-CN" altLang="zh-CN" sz="2800">
                <a:latin typeface="宋体" pitchFamily="2" charset="-122"/>
              </a:endParaRPr>
            </a:p>
          </p:txBody>
        </p:sp>
        <p:pic>
          <p:nvPicPr>
            <p:cNvPr id="133126" name="Picture 6" descr="c1"/>
            <p:cNvPicPr>
              <a:picLocks noChangeAspect="1" noChangeArrowheads="1"/>
            </p:cNvPicPr>
            <p:nvPr/>
          </p:nvPicPr>
          <p:blipFill>
            <a:blip r:embed="rId2"/>
            <a:srcRect/>
            <a:stretch>
              <a:fillRect/>
            </a:stretch>
          </p:blipFill>
          <p:spPr bwMode="auto">
            <a:xfrm>
              <a:off x="227" y="91"/>
              <a:ext cx="1452" cy="1138"/>
            </a:xfrm>
            <a:prstGeom prst="rect">
              <a:avLst/>
            </a:prstGeom>
            <a:noFill/>
            <a:ln w="9525">
              <a:noFill/>
              <a:miter lim="800000"/>
              <a:headEnd/>
              <a:tailEnd/>
            </a:ln>
          </p:spPr>
        </p:pic>
      </p:grpSp>
    </p:spTree>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2403"/>
                                        </p:tgtEl>
                                        <p:attrNameLst>
                                          <p:attrName>style.visibility</p:attrName>
                                        </p:attrNameLst>
                                      </p:cBhvr>
                                      <p:to>
                                        <p:strVal val="visible"/>
                                      </p:to>
                                    </p:set>
                                    <p:animEffect transition="in" filter="wipe(left)">
                                      <p:cBhvr>
                                        <p:cTn id="7" dur="1000"/>
                                        <p:tgtEl>
                                          <p:spTgt spid="10240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out)">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3" grpId="0" autoUpdateAnimBg="0"/>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2602</TotalTime>
  <Words>5345</Words>
  <Application>Microsoft Office PowerPoint</Application>
  <PresentationFormat>全屏显示(4:3)</PresentationFormat>
  <Paragraphs>671</Paragraphs>
  <Slides>71</Slides>
  <Notes>3</Notes>
  <HiddenSlides>0</HiddenSlides>
  <MMClips>0</MMClips>
  <ScaleCrop>false</ScaleCrop>
  <HeadingPairs>
    <vt:vector size="4" baseType="variant">
      <vt:variant>
        <vt:lpstr>主题</vt:lpstr>
      </vt:variant>
      <vt:variant>
        <vt:i4>1</vt:i4>
      </vt:variant>
      <vt:variant>
        <vt:lpstr>幻灯片标题</vt:lpstr>
      </vt:variant>
      <vt:variant>
        <vt:i4>71</vt:i4>
      </vt:variant>
    </vt:vector>
  </HeadingPairs>
  <TitlesOfParts>
    <vt:vector size="72" baseType="lpstr">
      <vt:lpstr>默认设计模板</vt:lpstr>
      <vt:lpstr>幻灯片 1</vt:lpstr>
      <vt:lpstr>数据类型</vt:lpstr>
      <vt:lpstr>1. 1 数据类型</vt:lpstr>
      <vt:lpstr>1. 1 数据类型</vt:lpstr>
      <vt:lpstr>字节和位</vt:lpstr>
      <vt:lpstr>字节和位</vt:lpstr>
      <vt:lpstr>  1.2 常量与变量</vt:lpstr>
      <vt:lpstr>例3.1 符号常量的使用 #define  PRICE  30 #include &lt;stdio.h&gt; void main ( )    {      int num, total;      num=10;      total=num * PRICE;      printf(″total=%d\n″,total);     }</vt:lpstr>
      <vt:lpstr>  1.2 常量与变量</vt:lpstr>
      <vt:lpstr>  1.2 常量与变量</vt:lpstr>
      <vt:lpstr>  1.2 常量与变量</vt:lpstr>
      <vt:lpstr>  1.3  整型数据</vt:lpstr>
      <vt:lpstr>  1.3  整型数据</vt:lpstr>
      <vt:lpstr>  1.3  整型数据</vt:lpstr>
      <vt:lpstr>  3.3  整型数据</vt:lpstr>
      <vt:lpstr>  3.3  整型数据</vt:lpstr>
      <vt:lpstr>  3.3  整型数据</vt:lpstr>
      <vt:lpstr>例3.2 整型变量的定义与使用 #include &lt;stdio.h&gt; void main（）     ｛int a,b,c,d;       /*指定ａ、ｂ、ｃ、ｄ为整型变量*／      unsigned ｕ；  ／*指定ｕ为无符号整型变量*／       ａ＝12；ｂ＝-24；ｕ＝10；       ｃ＝ａ＋ｕ；ｄ＝ｂ＋ｕ；       printf（″ａ＋ｕ＝％ｄ，ｂ＋ｕ＝％ｄ＼ｎ″，ｃ，ｄ）；       ｝</vt:lpstr>
      <vt:lpstr>  3.4 浮点型数据</vt:lpstr>
      <vt:lpstr>  3.4 浮点型数据</vt:lpstr>
      <vt:lpstr>  3.4 浮点型数据</vt:lpstr>
      <vt:lpstr>例3.4 浮点型数据的舍入误差 #include &lt;stdio.h&gt; void main() {float a,b;  a = 123456.789e5;  b = a + 20 ;  printf(“%f\n”,b);     }  </vt:lpstr>
      <vt:lpstr>  3.4 浮点型数据</vt:lpstr>
      <vt:lpstr>  3.5 字符型数据 </vt:lpstr>
      <vt:lpstr>  3.5 字符型数据 </vt:lpstr>
      <vt:lpstr>  3.5 字符型数据 </vt:lpstr>
      <vt:lpstr>  3.5 字符型数据 </vt:lpstr>
      <vt:lpstr>例3.6 向字符变量赋以整数。  #include &lt;stdio.h&gt; void main()     {char c1,c2;      c1=97;      c2=98;      printf(“%c %c\n”,c1,c2);      printf(“%d %d\n”,c1,c2);      ｝     </vt:lpstr>
      <vt:lpstr>例3.7 大小写字母的转换   #include &lt;stdio.h&gt; void main()    {char c1,c2；     c1=’a’;     c2=’b’; c1=c1-32; c2=c2-32;     printf(“％c ％c″，c1,c2）；     ｝</vt:lpstr>
      <vt:lpstr>  3.5 字符型数据</vt:lpstr>
      <vt:lpstr>  3.5 字符型数据</vt:lpstr>
      <vt:lpstr>  3.5 字符型数据</vt:lpstr>
      <vt:lpstr>  3.6 变量赋初值 </vt:lpstr>
      <vt:lpstr>  3.6 变量赋初值 </vt:lpstr>
      <vt:lpstr>  3.7 各类数值型数据间的混合运算 </vt:lpstr>
      <vt:lpstr>运算符与表达式</vt:lpstr>
      <vt:lpstr>  3.8 算术运算符和算术表达式</vt:lpstr>
      <vt:lpstr>  3.8 算术运算符和算术表达式</vt:lpstr>
      <vt:lpstr>例3.8 强制类型转换。  #include &lt;stdio.h&gt; voidｍａｉｎ（）      ｛ｆｌｏａｔ ｘ；        ｉｎｔ ｉ；        ｘ＝３．６；        ｉ＝（ｉｎｔ）ｘ；        printf("x=%f， i=%d\n"，x，i); ｝   </vt:lpstr>
      <vt:lpstr>  3.8 算术运算符和算术表达式</vt:lpstr>
      <vt:lpstr>  3.8 算术运算符和算术表达式</vt:lpstr>
      <vt:lpstr>  3.8 算术运算符和算术表达式</vt:lpstr>
      <vt:lpstr>  3.9 赋值运算符和赋值表达式 </vt:lpstr>
      <vt:lpstr>  3.9 赋值运算符和赋值表达式 </vt:lpstr>
      <vt:lpstr>  3.9 赋值运算符和赋值表达式 </vt:lpstr>
      <vt:lpstr>  3.9 赋值运算符和赋值表达式 </vt:lpstr>
      <vt:lpstr>  3.9 赋值运算符和赋值表达式 </vt:lpstr>
      <vt:lpstr>  3.9 赋值运算符和赋值表达式 </vt:lpstr>
      <vt:lpstr>  3.9 赋值运算符和赋值表达式 </vt:lpstr>
      <vt:lpstr>  3.9 赋值运算符和赋值表达式 </vt:lpstr>
      <vt:lpstr>  3.9 赋值运算符和赋值表达式 </vt:lpstr>
      <vt:lpstr>  3.10 逗号运算符和逗号表达式</vt:lpstr>
      <vt:lpstr>  3.10 逗号运算符和逗号表达式</vt:lpstr>
      <vt:lpstr>  3.10 逗号运算符和逗号表达式</vt:lpstr>
      <vt:lpstr>  3.10 逗号运算符和逗号表达式</vt:lpstr>
      <vt:lpstr>数据的输入与输出</vt:lpstr>
      <vt:lpstr>3.1.1  printf函数</vt:lpstr>
      <vt:lpstr>3.1.1  printf函数</vt:lpstr>
      <vt:lpstr>3.1.1  printf函数</vt:lpstr>
      <vt:lpstr>3.1.1  printf函数</vt:lpstr>
      <vt:lpstr>3.1.1  printf函数</vt:lpstr>
      <vt:lpstr>目 录</vt:lpstr>
      <vt:lpstr>3.1.2  putchar函数</vt:lpstr>
      <vt:lpstr>目 录</vt:lpstr>
      <vt:lpstr>3.2.1  scanf函数</vt:lpstr>
      <vt:lpstr>3.2.1  scanf函数</vt:lpstr>
      <vt:lpstr>3.2.1  scanf函数</vt:lpstr>
      <vt:lpstr>3.2.1  scanf函数</vt:lpstr>
      <vt:lpstr>目 录</vt:lpstr>
      <vt:lpstr>3.2.2  getchar函数</vt:lpstr>
      <vt:lpstr>幻灯片 71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嵌入式教程--C语言</dc:title>
  <dc:creator>曾健</dc:creator>
  <cp:lastModifiedBy>tang</cp:lastModifiedBy>
  <cp:revision>220</cp:revision>
  <cp:lastPrinted>1601-01-01T00:00:00Z</cp:lastPrinted>
  <dcterms:created xsi:type="dcterms:W3CDTF">1601-01-01T00:00:00Z</dcterms:created>
  <dcterms:modified xsi:type="dcterms:W3CDTF">2015-03-19T03:58:58Z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