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8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279" r:id="rId18"/>
    <p:sldId id="408" r:id="rId19"/>
    <p:sldId id="409" r:id="rId20"/>
    <p:sldId id="410" r:id="rId21"/>
    <p:sldId id="411" r:id="rId22"/>
    <p:sldId id="412" r:id="rId23"/>
    <p:sldId id="415" r:id="rId24"/>
    <p:sldId id="414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1" r:id="rId78"/>
    <p:sldId id="364" r:id="rId79"/>
    <p:sldId id="365" r:id="rId80"/>
    <p:sldId id="366" r:id="rId81"/>
    <p:sldId id="367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267" r:id="rId9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400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01A793-DA76-4DD4-A974-00D53F9A1E10}" type="datetimeFigureOut">
              <a:rPr lang="zh-CN" altLang="en-US"/>
              <a:pPr>
                <a:defRPr/>
              </a:pPr>
              <a:t>2015-3-18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026F74F-F988-4922-B12A-2BDA4A6089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3CE460D-DF59-4F12-8002-D07AEB48211A}" type="datetimeFigureOut">
              <a:rPr lang="zh-CN" altLang="en-US"/>
              <a:pPr>
                <a:defRPr/>
              </a:pPr>
              <a:t>2015-3-18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3D8BCE-2572-4F98-973C-5A467D7BC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3CA436-0E1F-4202-8B9B-D254885336F5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字符串：一串字符以</a:t>
            </a:r>
            <a:r>
              <a:rPr lang="en-US" altLang="zh-CN" smtClean="0"/>
              <a:t>\0</a:t>
            </a:r>
            <a:r>
              <a:rPr lang="zh-CN" altLang="en-US" smtClean="0"/>
              <a:t>结束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字符数组：数组元素为字符的数组。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	char  ch[5]={'h','e','l','l','o'};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	printf("%s\n" , ch ) 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数组以字符串打印时，没有</a:t>
            </a:r>
            <a:r>
              <a:rPr lang="en-US" altLang="zh-CN" smtClean="0"/>
              <a:t>\0</a:t>
            </a:r>
            <a:r>
              <a:rPr lang="zh-CN" altLang="en-US" smtClean="0"/>
              <a:t>结尾。打印函数会一直寻找</a:t>
            </a:r>
            <a:r>
              <a:rPr lang="en-US" altLang="zh-CN" smtClean="0"/>
              <a:t>\0</a:t>
            </a:r>
            <a:r>
              <a:rPr lang="zh-CN" altLang="en-US" smtClean="0"/>
              <a:t>作为打印结束，打印出来的内容与原意不同。</a:t>
            </a: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6DA9-83C7-4E03-B9A0-411D41E29AE5}" type="slidenum">
              <a:rPr lang="zh-CN" altLang="en-US" smtClean="0"/>
              <a:pPr/>
              <a:t>76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813CC-7015-450F-98C6-717145998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E0085-5F82-4B4C-AC6A-1FBB20E7F4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15388-A443-41A6-A003-F0B0CD85A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67600" cy="838200"/>
          </a:xfrm>
        </p:spPr>
        <p:txBody>
          <a:bodyPr/>
          <a:lstStyle>
            <a:lvl1pPr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?"/>
              <a:defRPr>
                <a:sym typeface="Wingding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E7768-0974-48E0-AB4A-8AB12951F9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8A1E-2959-4547-8761-3419831D3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5CFBB-648F-4B59-A7FD-058AC35346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D12E3-98D8-462A-881F-F07286269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CBF6F-1749-47EE-BDE8-002CEE3D9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AF87-473A-4835-AAAF-8EB6EA83D4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889B7-72F1-4AD1-A867-F2435FE1A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Wingding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02A0A-B1AC-4651-85F6-FDC902BE3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98438"/>
            <a:ext cx="7467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Wingdings" pitchFamily="2" charset="2"/>
              </a:rPr>
              <a:t>单击此处编辑母版文本样式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41B530F-F08B-40A6-B2E7-E48A9E1D7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1600200" y="2209800"/>
            <a:ext cx="6477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条件判断语句</a:t>
            </a:r>
            <a:endParaRPr lang="en-US" altLang="zh-CN" sz="44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44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4400" dirty="0" smtClean="0"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循环语句</a:t>
            </a:r>
            <a:endParaRPr lang="en-US" altLang="zh-CN" sz="44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44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4400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数组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1600200" y="838200"/>
            <a:ext cx="5791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本课内容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1.1</a:t>
            </a:r>
            <a:r>
              <a:rPr lang="zh-CN" altLang="zh-CN" dirty="0" smtClean="0"/>
              <a:t> if</a:t>
            </a:r>
            <a:r>
              <a:rPr lang="zh-CN" altLang="en-US" dirty="0" smtClean="0"/>
              <a:t>语句</a:t>
            </a:r>
            <a:endParaRPr lang="zh-CN" sz="3600" dirty="0" smtClean="0">
              <a:solidFill>
                <a:schemeClr val="tx2"/>
              </a:solidFill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匹配规则：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总是与它上面的，最近的，统一复合语句中的，未配</a:t>
            </a:r>
          </a:p>
          <a:p>
            <a:pPr algn="l"/>
            <a:r>
              <a:rPr lang="zh-CN" sz="2800">
                <a:latin typeface="楷体_GB2312" pitchFamily="49" charset="-122"/>
                <a:ea typeface="楷体_GB2312" pitchFamily="49" charset="-122"/>
              </a:rPr>
              <a:t>对的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语句配对。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2852738"/>
            <a:ext cx="4427538" cy="266382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If()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if()  </a:t>
            </a:r>
            <a:r>
              <a:rPr 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algn="l"/>
            <a:r>
              <a:rPr lang="zh-CN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if()  </a:t>
            </a:r>
            <a:r>
              <a:rPr 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/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else     </a:t>
            </a:r>
            <a:r>
              <a:rPr 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4427538" y="2852738"/>
            <a:ext cx="4716462" cy="266382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</a:p>
          <a:p>
            <a:pPr algn="l"/>
            <a:r>
              <a:rPr lang="zh-CN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If()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{if()  </a:t>
            </a:r>
            <a:r>
              <a:rPr 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1}</a:t>
            </a:r>
          </a:p>
          <a:p>
            <a:pPr algn="l"/>
            <a:r>
              <a:rPr lang="zh-CN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if()  </a:t>
            </a:r>
            <a:r>
              <a:rPr 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/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else     </a:t>
            </a:r>
            <a:r>
              <a:rPr 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0" y="5516563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数目不同时，可以加</a:t>
            </a:r>
            <a:r>
              <a:rPr 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花括号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来确定配对关系。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1.1</a:t>
            </a:r>
            <a:r>
              <a:rPr lang="zh-CN" altLang="zh-CN" dirty="0" smtClean="0"/>
              <a:t> if</a:t>
            </a:r>
            <a:r>
              <a:rPr lang="zh-CN" altLang="en-US" dirty="0" smtClean="0"/>
              <a:t>语句</a:t>
            </a:r>
            <a:endParaRPr lang="zh-CN" sz="3600" dirty="0" smtClean="0">
              <a:solidFill>
                <a:schemeClr val="tx2"/>
              </a:solidFill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0" y="1484313"/>
            <a:ext cx="9144000" cy="4824412"/>
          </a:xfrm>
          <a:prstGeom prst="rect">
            <a:avLst/>
          </a:prstGeom>
          <a:solidFill>
            <a:srgbClr val="006699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en-US" sz="2800">
                <a:solidFill>
                  <a:schemeClr val="bg1"/>
                </a:solidFill>
              </a:rPr>
              <a:t>                                           -1     (x&lt;0)</a:t>
            </a:r>
          </a:p>
          <a:p>
            <a:pPr algn="l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 5.3 有一个函数 y=  0  (x=0),编一程序，输入一个x</a:t>
            </a:r>
          </a:p>
          <a:p>
            <a:pPr algn="l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值，输出y值</a:t>
            </a:r>
            <a:r>
              <a:rPr lang="zh-CN" altLang="en-US" sz="2800">
                <a:solidFill>
                  <a:schemeClr val="bg1"/>
                </a:solidFill>
              </a:rPr>
              <a:t>。                  1     (x&gt;0)</a:t>
            </a:r>
          </a:p>
          <a:p>
            <a:pPr algn="l"/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算法1：                 算法1：</a:t>
            </a:r>
          </a:p>
          <a:p>
            <a:pPr algn="l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输入x                    输入x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若x&lt;0,则y=-1             若x&lt;0,则y=-1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若x=0,则y=0              否则：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若x&gt;0,则y=1              若x=0,则y=0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输出y                    若x&gt;0,则y=1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                    输出y</a:t>
            </a:r>
          </a:p>
          <a:p>
            <a:pPr algn="l"/>
            <a:r>
              <a:rPr lang="zh-CN" altLang="en-US" sz="2400" b="1">
                <a:solidFill>
                  <a:srgbClr val="FFFF00"/>
                </a:solidFill>
              </a:rPr>
              <a:t>                                            </a:t>
            </a:r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auto">
          <a:xfrm>
            <a:off x="4067175" y="2924175"/>
            <a:ext cx="0" cy="33845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1.1</a:t>
            </a:r>
            <a:r>
              <a:rPr lang="zh-CN" altLang="zh-CN" dirty="0" smtClean="0"/>
              <a:t> if</a:t>
            </a:r>
            <a:r>
              <a:rPr lang="zh-CN" altLang="en-US" dirty="0" smtClean="0"/>
              <a:t>语句</a:t>
            </a:r>
            <a:endParaRPr lang="zh-CN" sz="3600" dirty="0" smtClean="0">
              <a:solidFill>
                <a:schemeClr val="tx2"/>
              </a:solidFill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0" y="1628775"/>
            <a:ext cx="4572000" cy="4464050"/>
          </a:xfrm>
          <a:prstGeom prst="rect">
            <a:avLst/>
          </a:prstGeom>
          <a:solidFill>
            <a:srgbClr val="006699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zh-CN" sz="2800">
                <a:solidFill>
                  <a:schemeClr val="bg1"/>
                </a:solidFill>
              </a:rPr>
              <a:t> #include&lt;stdio.h&gt;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</a:rPr>
              <a:t>void main()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</a:rPr>
              <a:t>  int x,y;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</a:rPr>
              <a:t> scanf(“%d”,&amp;x);</a:t>
            </a:r>
          </a:p>
          <a:p>
            <a:pPr algn="l"/>
            <a:r>
              <a:rPr lang="zh-CN" altLang="zh-CN" sz="2800">
                <a:solidFill>
                  <a:srgbClr val="FFFF00"/>
                </a:solidFill>
              </a:rPr>
              <a:t>{</a:t>
            </a:r>
          </a:p>
          <a:p>
            <a:pPr algn="l"/>
            <a:r>
              <a:rPr lang="zh-CN" altLang="zh-CN" sz="2800">
                <a:solidFill>
                  <a:srgbClr val="FFFF00"/>
                </a:solidFill>
              </a:rPr>
              <a:t>    </a:t>
            </a:r>
            <a:r>
              <a:rPr lang="zh-CN" sz="2800">
                <a:solidFill>
                  <a:srgbClr val="FFFF00"/>
                </a:solidFill>
              </a:rPr>
              <a:t>程序段</a:t>
            </a:r>
          </a:p>
          <a:p>
            <a:pPr algn="l"/>
            <a:r>
              <a:rPr lang="zh-CN" altLang="zh-CN" sz="2800">
                <a:solidFill>
                  <a:srgbClr val="FFFF00"/>
                </a:solidFill>
              </a:rPr>
              <a:t>}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</a:rPr>
              <a:t> printf(“x=%d,y=%d\n”,x,y);</a:t>
            </a:r>
          </a:p>
          <a:p>
            <a:pPr algn="l"/>
            <a:r>
              <a:rPr lang="zh-CN" altLang="zh-CN" sz="2800">
                <a:solidFill>
                  <a:schemeClr val="bg1"/>
                </a:solidFill>
              </a:rPr>
              <a:t>}                                          </a:t>
            </a:r>
            <a:endParaRPr lang="zh-CN" altLang="zh-CN" sz="2400" b="1">
              <a:solidFill>
                <a:srgbClr val="FFFF00"/>
              </a:solidFill>
            </a:endParaRPr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76250"/>
            <a:ext cx="45720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 </a:t>
            </a:r>
            <a:r>
              <a:rPr lang="en-US" altLang="zh-CN" sz="3600" dirty="0" smtClean="0">
                <a:solidFill>
                  <a:schemeClr val="tx2"/>
                </a:solidFill>
              </a:rPr>
              <a:t>1</a:t>
            </a:r>
            <a:r>
              <a:rPr lang="zh-CN" altLang="zh-CN" sz="3600" dirty="0" smtClean="0">
                <a:solidFill>
                  <a:schemeClr val="tx2"/>
                </a:solidFill>
              </a:rPr>
              <a:t>.</a:t>
            </a:r>
            <a:r>
              <a:rPr lang="en-US" altLang="zh-CN" sz="3600" dirty="0" smtClean="0">
                <a:solidFill>
                  <a:schemeClr val="tx2"/>
                </a:solidFill>
              </a:rPr>
              <a:t>2</a:t>
            </a: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zh-CN" altLang="zh-CN" sz="3600" dirty="0" smtClean="0">
                <a:solidFill>
                  <a:schemeClr val="tx2"/>
                </a:solidFill>
                <a:effectLst/>
              </a:rPr>
              <a:t>switch</a:t>
            </a:r>
            <a:r>
              <a:rPr lang="zh-CN" sz="3600" dirty="0" smtClean="0">
                <a:solidFill>
                  <a:schemeClr val="tx2"/>
                </a:solidFill>
                <a:effectLst/>
              </a:rPr>
              <a:t>语句</a:t>
            </a:r>
            <a:endParaRPr lang="zh-CN" sz="3600" dirty="0" smtClean="0">
              <a:solidFill>
                <a:schemeClr val="tx2"/>
              </a:solidFill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468313" y="1268413"/>
            <a:ext cx="79914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语句的格式：</a:t>
            </a:r>
          </a:p>
          <a:p>
            <a:pPr algn="l"/>
            <a:endParaRPr lang="zh-CN" altLang="zh-CN" sz="280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（表达式）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　常量表达式１：语句１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 case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　常量表达式２：语句２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800">
                <a:ea typeface="楷体_GB2312" pitchFamily="49" charset="-122"/>
              </a:rPr>
              <a:t>…</a:t>
            </a:r>
            <a:endParaRPr lang="zh-CN" altLang="zh-CN" sz="280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 case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　常量表达式ｎ：语句ｎ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      default   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：语句ｎ＋１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 </a:t>
            </a:r>
            <a:r>
              <a:rPr lang="en-US" altLang="zh-CN" sz="3600" dirty="0" smtClean="0">
                <a:solidFill>
                  <a:schemeClr val="tx2"/>
                </a:solidFill>
              </a:rPr>
              <a:t>1</a:t>
            </a:r>
            <a:r>
              <a:rPr lang="zh-CN" altLang="zh-CN" sz="3600" dirty="0" smtClean="0">
                <a:solidFill>
                  <a:schemeClr val="tx2"/>
                </a:solidFill>
              </a:rPr>
              <a:t>.</a:t>
            </a:r>
            <a:r>
              <a:rPr lang="en-US" altLang="zh-CN" sz="3600" dirty="0" smtClean="0">
                <a:solidFill>
                  <a:schemeClr val="tx2"/>
                </a:solidFill>
              </a:rPr>
              <a:t>2</a:t>
            </a: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zh-CN" altLang="zh-CN" sz="3600" dirty="0" smtClean="0">
                <a:solidFill>
                  <a:schemeClr val="tx2"/>
                </a:solidFill>
                <a:effectLst/>
              </a:rPr>
              <a:t>switch</a:t>
            </a:r>
            <a:r>
              <a:rPr lang="zh-CN" sz="3600" dirty="0" smtClean="0">
                <a:solidFill>
                  <a:schemeClr val="tx2"/>
                </a:solidFill>
                <a:effectLst/>
              </a:rPr>
              <a:t>语句 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50825" y="1196975"/>
            <a:ext cx="871378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sz="28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zh-CN" sz="28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/>
            <a:r>
              <a:rPr lang="zh-CN" sz="28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要求按照考试成绩的等级输出百分制分数段，用</a:t>
            </a:r>
          </a:p>
          <a:p>
            <a:pPr algn="l"/>
            <a:r>
              <a:rPr lang="zh-CN" altLang="zh-CN" sz="28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sz="28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语句实现：</a:t>
            </a:r>
            <a:r>
              <a:rPr lang="zh-CN" sz="2800" b="1">
                <a:solidFill>
                  <a:srgbClr val="336600"/>
                </a:solidFill>
              </a:rPr>
              <a:t>　　</a:t>
            </a:r>
          </a:p>
          <a:p>
            <a:pPr algn="l"/>
            <a:r>
              <a:rPr lang="zh-CN" altLang="zh-CN" sz="2800" b="1">
                <a:solidFill>
                  <a:schemeClr val="accent2"/>
                </a:solidFill>
              </a:rPr>
              <a:t>switch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grade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/>
            <a:r>
              <a:rPr lang="zh-CN" sz="2800" b="1">
                <a:latin typeface="楷体_GB2312" pitchFamily="49" charset="-122"/>
                <a:ea typeface="楷体_GB2312" pitchFamily="49" charset="-122"/>
              </a:rPr>
              <a:t>｛ </a:t>
            </a:r>
            <a:r>
              <a:rPr lang="zh-CN" altLang="zh-CN" sz="2800" b="1"/>
              <a:t>case  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Ａ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′∶printf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８５～１００＼ｎ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/>
            <a:r>
              <a:rPr lang="zh-CN" sz="2800" b="1">
                <a:latin typeface="楷体_GB2312" pitchFamily="49" charset="-122"/>
                <a:ea typeface="楷体_GB2312" pitchFamily="49" charset="-122"/>
              </a:rPr>
              <a:t>　 </a:t>
            </a:r>
            <a:r>
              <a:rPr lang="zh-CN" altLang="zh-CN" sz="2800" b="1"/>
              <a:t>case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 ′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′∶ printf 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７０～８４＼ｎ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/>
            <a:r>
              <a:rPr lang="zh-CN" sz="2800" b="1">
                <a:latin typeface="楷体_GB2312" pitchFamily="49" charset="-122"/>
                <a:ea typeface="楷体_GB2312" pitchFamily="49" charset="-122"/>
              </a:rPr>
              <a:t>　 </a:t>
            </a:r>
            <a:r>
              <a:rPr lang="zh-CN" altLang="zh-CN" sz="2800" b="1"/>
              <a:t>case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 ′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Ｃ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′∶ printf 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６０～６９＼ｎ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/>
            <a:r>
              <a:rPr lang="zh-CN" sz="2800" b="1">
                <a:latin typeface="楷体_GB2312" pitchFamily="49" charset="-122"/>
                <a:ea typeface="楷体_GB2312" pitchFamily="49" charset="-122"/>
              </a:rPr>
              <a:t>　 </a:t>
            </a:r>
            <a:r>
              <a:rPr lang="zh-CN" altLang="zh-CN" sz="2800" b="1"/>
              <a:t>case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 ′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Ｄ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′∶ printf 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＜６０＼ｎ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/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/>
              <a:t>default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∶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printf 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ｅｒｒｏｒ＼ｎ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″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/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  </a:t>
            </a:r>
            <a:r>
              <a:rPr lang="en-US" altLang="zh-CN" sz="3600" dirty="0" smtClean="0">
                <a:solidFill>
                  <a:schemeClr val="tx2"/>
                </a:solidFill>
              </a:rPr>
              <a:t>1</a:t>
            </a:r>
            <a:r>
              <a:rPr lang="zh-CN" altLang="zh-CN" sz="3600" dirty="0" smtClean="0">
                <a:solidFill>
                  <a:schemeClr val="tx2"/>
                </a:solidFill>
              </a:rPr>
              <a:t>.</a:t>
            </a:r>
            <a:r>
              <a:rPr lang="en-US" altLang="zh-CN" sz="3600" dirty="0" smtClean="0">
                <a:solidFill>
                  <a:schemeClr val="tx2"/>
                </a:solidFill>
              </a:rPr>
              <a:t>2</a:t>
            </a: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zh-CN" altLang="zh-CN" sz="3600" dirty="0" smtClean="0">
                <a:solidFill>
                  <a:schemeClr val="tx2"/>
                </a:solidFill>
                <a:effectLst/>
              </a:rPr>
              <a:t>switch</a:t>
            </a:r>
            <a:r>
              <a:rPr lang="zh-CN" sz="3600" dirty="0" smtClean="0">
                <a:solidFill>
                  <a:schemeClr val="tx2"/>
                </a:solidFill>
                <a:effectLst/>
              </a:rPr>
              <a:t>语句 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95288" y="1125538"/>
            <a:ext cx="799306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/>
            <a:r>
              <a:rPr lang="zh-CN" sz="2800" u="sng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endParaRPr lang="zh-CN" sz="2800" b="1" u="sng"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l"/>
            <a:r>
              <a:rPr 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后面括弧内的</a:t>
            </a:r>
            <a:r>
              <a:rPr lang="zh-CN" sz="2800" b="1">
                <a:ea typeface="楷体_GB2312" pitchFamily="49" charset="-122"/>
              </a:rPr>
              <a:t>“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sz="2800" b="1">
                <a:ea typeface="楷体_GB2312" pitchFamily="49" charset="-122"/>
              </a:rPr>
              <a:t>”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， ＡＮＳＩ标准允许它为任何类型。</a:t>
            </a:r>
          </a:p>
          <a:p>
            <a:pPr marL="457200" indent="-457200" algn="l"/>
            <a:r>
              <a:rPr lang="zh-CN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当表达式的值与某一个</a:t>
            </a:r>
            <a:r>
              <a:rPr lang="zh-CN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后面的常量表达式的值相等时，就执行此</a:t>
            </a:r>
            <a:r>
              <a:rPr lang="zh-CN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后面的语句，若所有的</a:t>
            </a:r>
            <a:r>
              <a:rPr lang="zh-CN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中的常量表达式的值都没有与表达式的值匹配的，就执行</a:t>
            </a:r>
            <a:r>
              <a:rPr lang="zh-CN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后面的语句。</a:t>
            </a:r>
          </a:p>
          <a:p>
            <a:pPr marL="457200" indent="-457200" algn="l"/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每一个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的常量表达式的值必须互不相同，否则就    会出现互相矛盾的现象（对表达式的同一个值，有两种或多种执行方案）。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 </a:t>
            </a:r>
            <a:r>
              <a:rPr lang="en-US" altLang="zh-CN" sz="3600" dirty="0" smtClean="0">
                <a:solidFill>
                  <a:schemeClr val="tx2"/>
                </a:solidFill>
              </a:rPr>
              <a:t>1</a:t>
            </a:r>
            <a:r>
              <a:rPr lang="zh-CN" altLang="zh-CN" sz="3600" dirty="0" smtClean="0">
                <a:solidFill>
                  <a:schemeClr val="tx2"/>
                </a:solidFill>
              </a:rPr>
              <a:t>.</a:t>
            </a:r>
            <a:r>
              <a:rPr lang="en-US" altLang="zh-CN" sz="3600" dirty="0" smtClean="0">
                <a:solidFill>
                  <a:schemeClr val="tx2"/>
                </a:solidFill>
              </a:rPr>
              <a:t>2</a:t>
            </a: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zh-CN" altLang="zh-CN" sz="3600" dirty="0" smtClean="0">
                <a:solidFill>
                  <a:schemeClr val="tx2"/>
                </a:solidFill>
                <a:effectLst/>
              </a:rPr>
              <a:t>switch</a:t>
            </a:r>
            <a:r>
              <a:rPr lang="zh-CN" sz="3600" dirty="0" smtClean="0">
                <a:solidFill>
                  <a:schemeClr val="tx2"/>
                </a:solidFill>
                <a:effectLst/>
              </a:rPr>
              <a:t>语句 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574675" y="1268413"/>
            <a:ext cx="8174038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(4) </a:t>
            </a:r>
            <a:r>
              <a:rPr lang="zh-CN" sz="2800" b="1"/>
              <a:t>各个</a:t>
            </a:r>
            <a:r>
              <a:rPr lang="zh-CN" altLang="zh-CN" sz="2800" b="1"/>
              <a:t>case</a:t>
            </a:r>
            <a:r>
              <a:rPr lang="zh-CN" sz="2800" b="1"/>
              <a:t>和</a:t>
            </a:r>
            <a:r>
              <a:rPr lang="zh-CN" altLang="zh-CN" sz="2800" b="1"/>
              <a:t>default</a:t>
            </a:r>
            <a:r>
              <a:rPr lang="zh-CN" sz="2800" b="1"/>
              <a:t>的出现次序不影响执行结</a:t>
            </a:r>
          </a:p>
          <a:p>
            <a:pPr algn="l"/>
            <a:r>
              <a:rPr lang="zh-CN" altLang="zh-CN" sz="2800" b="1"/>
              <a:t>    </a:t>
            </a:r>
            <a:r>
              <a:rPr lang="zh-CN" sz="2800" b="1"/>
              <a:t>果。例如，可以先出现“</a:t>
            </a:r>
            <a:r>
              <a:rPr lang="zh-CN" altLang="zh-CN" sz="2800" b="1"/>
              <a:t>default</a:t>
            </a:r>
            <a:r>
              <a:rPr lang="zh-CN" sz="2800" b="1"/>
              <a:t>：</a:t>
            </a:r>
            <a:r>
              <a:rPr lang="zh-CN" altLang="zh-CN" sz="2800" b="1"/>
              <a:t>…”</a:t>
            </a:r>
            <a:r>
              <a:rPr lang="zh-CN" sz="2800" b="1"/>
              <a:t>，再出现</a:t>
            </a:r>
          </a:p>
          <a:p>
            <a:pPr algn="l"/>
            <a:r>
              <a:rPr lang="zh-CN" altLang="zh-CN" sz="2800" b="1"/>
              <a:t>    “case ′</a:t>
            </a:r>
            <a:r>
              <a:rPr lang="zh-CN" sz="2800" b="1"/>
              <a:t>Ｄ</a:t>
            </a:r>
            <a:r>
              <a:rPr lang="zh-CN" altLang="zh-CN" sz="2800" b="1"/>
              <a:t>′</a:t>
            </a:r>
            <a:r>
              <a:rPr lang="zh-CN" sz="2800" b="1"/>
              <a:t>：</a:t>
            </a:r>
            <a:r>
              <a:rPr lang="zh-CN" altLang="zh-CN" sz="2800" b="1"/>
              <a:t>…”</a:t>
            </a:r>
            <a:r>
              <a:rPr lang="zh-CN" sz="2800" b="1"/>
              <a:t>，然后是“</a:t>
            </a:r>
            <a:r>
              <a:rPr lang="zh-CN" altLang="zh-CN" sz="2800" b="1"/>
              <a:t>case′</a:t>
            </a:r>
            <a:r>
              <a:rPr lang="zh-CN" sz="2800" b="1"/>
              <a:t>Ａ</a:t>
            </a:r>
            <a:r>
              <a:rPr lang="zh-CN" altLang="zh-CN" sz="2800" b="1"/>
              <a:t>′</a:t>
            </a:r>
            <a:r>
              <a:rPr lang="zh-CN" sz="2800" b="1"/>
              <a:t>：</a:t>
            </a:r>
            <a:r>
              <a:rPr lang="zh-CN" altLang="zh-CN" sz="2800" b="1"/>
              <a:t>…”</a:t>
            </a:r>
            <a:r>
              <a:rPr lang="zh-CN" sz="2800" b="1"/>
              <a:t>。</a:t>
            </a:r>
          </a:p>
          <a:p>
            <a:pPr algn="l"/>
            <a:r>
              <a:rPr lang="zh-CN" altLang="zh-CN" sz="2800" b="1">
                <a:solidFill>
                  <a:schemeClr val="accent2"/>
                </a:solidFill>
              </a:rPr>
              <a:t>(5) </a:t>
            </a:r>
            <a:r>
              <a:rPr lang="zh-CN" sz="2800" b="1">
                <a:solidFill>
                  <a:schemeClr val="accent2"/>
                </a:solidFill>
              </a:rPr>
              <a:t>执行完一个</a:t>
            </a:r>
            <a:r>
              <a:rPr lang="zh-CN" altLang="zh-CN" sz="2800" b="1">
                <a:solidFill>
                  <a:schemeClr val="accent2"/>
                </a:solidFill>
              </a:rPr>
              <a:t>case</a:t>
            </a:r>
            <a:r>
              <a:rPr lang="zh-CN" sz="2800" b="1">
                <a:solidFill>
                  <a:schemeClr val="accent2"/>
                </a:solidFill>
              </a:rPr>
              <a:t>后面的语句后，流程控制转移到下一 个</a:t>
            </a:r>
            <a:r>
              <a:rPr lang="zh-CN" altLang="zh-CN" sz="2800" b="1">
                <a:solidFill>
                  <a:schemeClr val="accent2"/>
                </a:solidFill>
              </a:rPr>
              <a:t>case</a:t>
            </a:r>
            <a:r>
              <a:rPr lang="zh-CN" sz="2800" b="1">
                <a:solidFill>
                  <a:schemeClr val="accent2"/>
                </a:solidFill>
              </a:rPr>
              <a:t>继续执行。“</a:t>
            </a:r>
            <a:r>
              <a:rPr lang="zh-CN" altLang="zh-CN" sz="2800" b="1">
                <a:solidFill>
                  <a:schemeClr val="accent2"/>
                </a:solidFill>
              </a:rPr>
              <a:t>case</a:t>
            </a:r>
            <a:r>
              <a:rPr lang="zh-CN" sz="2800" b="1">
                <a:solidFill>
                  <a:schemeClr val="accent2"/>
                </a:solidFill>
              </a:rPr>
              <a:t>常量表达式”只是起语句标号作用，并不是在条件判断。在执行 </a:t>
            </a:r>
            <a:r>
              <a:rPr lang="zh-CN" altLang="zh-CN" sz="2800" b="1">
                <a:solidFill>
                  <a:schemeClr val="accent2"/>
                </a:solidFill>
              </a:rPr>
              <a:t>switch</a:t>
            </a:r>
            <a:r>
              <a:rPr lang="zh-CN" sz="2800" b="1">
                <a:solidFill>
                  <a:schemeClr val="accent2"/>
                </a:solidFill>
              </a:rPr>
              <a:t>语句时，根据</a:t>
            </a:r>
            <a:r>
              <a:rPr lang="zh-CN" altLang="zh-CN" sz="2800" b="1">
                <a:solidFill>
                  <a:schemeClr val="accent2"/>
                </a:solidFill>
              </a:rPr>
              <a:t>switch</a:t>
            </a:r>
            <a:r>
              <a:rPr lang="zh-CN" sz="2800" b="1">
                <a:solidFill>
                  <a:schemeClr val="accent2"/>
                </a:solidFill>
              </a:rPr>
              <a:t>后面表达式的值    找到匹配的入口标号，就从此标号开始执行下去，不再进行判断。</a:t>
            </a:r>
            <a:r>
              <a:rPr lang="zh-CN" sz="2800" b="1">
                <a:solidFill>
                  <a:srgbClr val="CC0000"/>
                </a:solidFill>
              </a:rPr>
              <a:t>应该在执行一个</a:t>
            </a:r>
            <a:r>
              <a:rPr lang="zh-CN" altLang="zh-CN" sz="2800" b="1">
                <a:solidFill>
                  <a:srgbClr val="CC0000"/>
                </a:solidFill>
              </a:rPr>
              <a:t>case</a:t>
            </a:r>
            <a:r>
              <a:rPr lang="zh-CN" sz="2800" b="1">
                <a:solidFill>
                  <a:srgbClr val="CC0000"/>
                </a:solidFill>
              </a:rPr>
              <a:t>分支后</a:t>
            </a:r>
            <a:r>
              <a:rPr lang="zh-CN" altLang="zh-CN" sz="2800" b="1">
                <a:solidFill>
                  <a:srgbClr val="CC0000"/>
                </a:solidFill>
              </a:rPr>
              <a:t>,</a:t>
            </a:r>
            <a:r>
              <a:rPr lang="zh-CN" sz="2800" b="1">
                <a:solidFill>
                  <a:srgbClr val="CC0000"/>
                </a:solidFill>
              </a:rPr>
              <a:t>可以用一个</a:t>
            </a:r>
          </a:p>
          <a:p>
            <a:pPr algn="l"/>
            <a:r>
              <a:rPr lang="zh-CN" altLang="zh-CN" sz="2800" b="1">
                <a:solidFill>
                  <a:srgbClr val="CC0000"/>
                </a:solidFill>
              </a:rPr>
              <a:t>    break</a:t>
            </a:r>
            <a:r>
              <a:rPr lang="zh-CN" sz="2800" b="1">
                <a:solidFill>
                  <a:srgbClr val="CC0000"/>
                </a:solidFill>
              </a:rPr>
              <a:t>语句来终止</a:t>
            </a:r>
            <a:r>
              <a:rPr lang="zh-CN" altLang="zh-CN" sz="2800" b="1">
                <a:solidFill>
                  <a:srgbClr val="CC0000"/>
                </a:solidFill>
              </a:rPr>
              <a:t>switch</a:t>
            </a:r>
            <a:r>
              <a:rPr lang="zh-CN" sz="2800" b="1">
                <a:solidFill>
                  <a:srgbClr val="CC0000"/>
                </a:solidFill>
              </a:rPr>
              <a:t>语句的执行。</a:t>
            </a:r>
            <a:r>
              <a:rPr lang="zh-CN" sz="2800" b="1">
                <a:solidFill>
                  <a:schemeClr val="accent2"/>
                </a:solidFill>
              </a:rPr>
              <a:t> </a:t>
            </a:r>
          </a:p>
          <a:p>
            <a:pPr algn="l"/>
            <a:r>
              <a:rPr lang="zh-CN" altLang="zh-CN" sz="2800" b="1"/>
              <a:t>(6) </a:t>
            </a:r>
            <a:r>
              <a:rPr lang="zh-CN" sz="2800" b="1"/>
              <a:t>多个可以共用一组执行语句。</a:t>
            </a:r>
            <a:r>
              <a:rPr lang="zh-CN" sz="2800"/>
              <a:t>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CN" altLang="en-US" sz="4800" b="1" dirty="0" smtClean="0">
                <a:sym typeface="Wingdings" pitchFamily="2" charset="2"/>
              </a:rPr>
              <a:t>                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2728913" y="1847850"/>
            <a:ext cx="5410200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eaLnBrk="0" hangingPunct="0">
              <a:lnSpc>
                <a:spcPct val="120000"/>
              </a:lnSpc>
            </a:pPr>
            <a:endParaRPr lang="zh-CN" altLang="en-US" sz="3600" b="1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11188" y="404813"/>
            <a:ext cx="7772400" cy="792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6600"/>
              </a:buClr>
              <a:buSzPct val="60000"/>
              <a:defRPr/>
            </a:pPr>
            <a:r>
              <a:rPr lang="zh-CN" altLang="en-US" sz="4000" dirty="0" smtClean="0">
                <a:solidFill>
                  <a:srgbClr val="990099"/>
                </a:solidFill>
              </a:rPr>
              <a:t>循环语句</a:t>
            </a:r>
            <a:endParaRPr lang="zh-CN" sz="4000" b="0" dirty="0" smtClean="0">
              <a:solidFill>
                <a:srgbClr val="006600"/>
              </a:solidFill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268413"/>
            <a:ext cx="6985000" cy="4681537"/>
          </a:xfrm>
        </p:spPr>
        <p:txBody>
          <a:bodyPr/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6.1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概述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6.2  goto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语句以及用</a:t>
            </a: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goto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语句构成循环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6.3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用</a:t>
            </a: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while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语句实现循环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6.4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用</a:t>
            </a: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do-while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语句实现循环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6.5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用</a:t>
            </a: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for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语句实现循环 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6.6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循环的嵌套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6.7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几种循环的比较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6.8  break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语句</a:t>
            </a: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continue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和语句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6.9 </a:t>
            </a:r>
            <a:r>
              <a:rPr lang="zh-CN" sz="3200" b="1" dirty="0" smtClean="0">
                <a:solidFill>
                  <a:srgbClr val="008000"/>
                </a:solidFill>
                <a:latin typeface="方正姚体" pitchFamily="2" charset="-122"/>
                <a:ea typeface="方正姚体" pitchFamily="2" charset="-122"/>
              </a:rPr>
              <a:t>程 序 举 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6.1 </a:t>
            </a:r>
            <a:r>
              <a:rPr lang="zh-CN" sz="3600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4643438" y="620713"/>
            <a:ext cx="38528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sz="32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什么是循环？</a:t>
            </a:r>
          </a:p>
          <a:p>
            <a:pPr algn="l"/>
            <a:r>
              <a:rPr lang="zh-CN" sz="32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为什么要使用循环？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1412875"/>
            <a:ext cx="2436812" cy="1174750"/>
            <a:chOff x="0" y="0"/>
            <a:chExt cx="1535" cy="740"/>
          </a:xfrm>
        </p:grpSpPr>
        <p:graphicFrame>
          <p:nvGraphicFramePr>
            <p:cNvPr id="24578" name="Object 5"/>
            <p:cNvGraphicFramePr>
              <a:graphicFrameLocks noChangeAspect="1"/>
            </p:cNvGraphicFramePr>
            <p:nvPr/>
          </p:nvGraphicFramePr>
          <p:xfrm>
            <a:off x="841" y="0"/>
            <a:ext cx="694" cy="740"/>
          </p:xfrm>
          <a:graphic>
            <a:graphicData uri="http://schemas.openxmlformats.org/presentationml/2006/ole">
              <p:oleObj spid="_x0000_s102402" r:id="rId3" imgW="558875" imgH="431930" progId="Equation.3">
                <p:embed/>
              </p:oleObj>
            </a:graphicData>
          </a:graphic>
        </p:graphicFrame>
        <p:sp>
          <p:nvSpPr>
            <p:cNvPr id="270342" name="Rectangle 6"/>
            <p:cNvSpPr>
              <a:spLocks noChangeArrowheads="1"/>
            </p:cNvSpPr>
            <p:nvPr/>
          </p:nvSpPr>
          <p:spPr bwMode="auto">
            <a:xfrm>
              <a:off x="0" y="108"/>
              <a:ext cx="1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sz="3200" b="1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问题</a:t>
              </a:r>
              <a:r>
                <a:rPr lang="zh-CN" altLang="zh-CN" sz="3200" b="1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sz="3200" b="1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endParaRPr 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468313" y="2562225"/>
            <a:ext cx="8347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问题2: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求学生平均成绩</a:t>
            </a:r>
            <a:r>
              <a:rPr lang="zh-CN" altLang="en-US"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分数相加后除以课数</a:t>
            </a:r>
            <a:endParaRPr lang="zh-CN" altLang="en-US" sz="3200" b="1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0" y="2708275"/>
            <a:ext cx="8893175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在许多问题中需要用到循环控制。循环结构是结构化程序设计的基本结构之一，它和顺序结构、选择结构共同作为各种复杂程序的基本构造单元。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autoUpdateAnimBg="0"/>
      <p:bldP spid="270343" grpId="0" autoUpdateAnimBg="0"/>
      <p:bldP spid="2703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 </a:t>
            </a:r>
            <a:r>
              <a:rPr lang="en-US" altLang="zh-CN" sz="3600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/>
              <a:t>.1 </a:t>
            </a:r>
            <a:r>
              <a:rPr lang="zh-CN" altLang="zh-CN" sz="3600" dirty="0" smtClean="0">
                <a:solidFill>
                  <a:schemeClr val="tx2"/>
                </a:solidFill>
              </a:rPr>
              <a:t>if</a:t>
            </a:r>
            <a:r>
              <a:rPr lang="zh-CN" sz="3600" dirty="0" smtClean="0">
                <a:solidFill>
                  <a:schemeClr val="tx2"/>
                </a:solidFill>
              </a:rPr>
              <a:t>语句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611188" y="1700213"/>
            <a:ext cx="76676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1.If</a:t>
            </a:r>
            <a:r>
              <a:rPr 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语句的三种基本形式</a:t>
            </a:r>
          </a:p>
          <a:p>
            <a:pPr algn="l"/>
            <a:endParaRPr lang="zh-CN" altLang="zh-CN" sz="320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zh-CN" sz="3200">
                <a:latin typeface="楷体_GB2312" pitchFamily="49" charset="-122"/>
                <a:ea typeface="楷体_GB2312" pitchFamily="49" charset="-122"/>
              </a:rPr>
              <a:t>(1)if  </a:t>
            </a:r>
            <a:r>
              <a:rPr lang="zh-CN" sz="3200">
                <a:latin typeface="楷体_GB2312" pitchFamily="49" charset="-122"/>
                <a:ea typeface="楷体_GB2312" pitchFamily="49" charset="-122"/>
              </a:rPr>
              <a:t>（表达式）  语句</a:t>
            </a:r>
          </a:p>
          <a:p>
            <a:pPr algn="l"/>
            <a:endParaRPr lang="zh-CN" altLang="zh-CN" sz="3200">
              <a:solidFill>
                <a:srgbClr val="CC0000"/>
              </a:solidFill>
              <a:ea typeface="楷体_GB2312" pitchFamily="49" charset="-122"/>
            </a:endParaRPr>
          </a:p>
          <a:p>
            <a:pPr algn="l"/>
            <a:endParaRPr lang="zh-CN" altLang="zh-CN" sz="3200">
              <a:solidFill>
                <a:srgbClr val="CC0000"/>
              </a:solidFill>
              <a:ea typeface="楷体_GB2312" pitchFamily="49" charset="-122"/>
            </a:endParaRPr>
          </a:p>
          <a:p>
            <a:pPr algn="l"/>
            <a:r>
              <a:rPr lang="zh-CN" sz="3200">
                <a:solidFill>
                  <a:srgbClr val="CC0000"/>
                </a:solidFill>
                <a:ea typeface="楷体_GB2312" pitchFamily="49" charset="-122"/>
              </a:rPr>
              <a:t>例：</a:t>
            </a:r>
          </a:p>
          <a:p>
            <a:pPr algn="l"/>
            <a:r>
              <a:rPr lang="zh-CN" altLang="zh-CN" sz="3200">
                <a:ea typeface="楷体_GB2312" pitchFamily="49" charset="-122"/>
              </a:rPr>
              <a:t>      if(x&gt;y)     printf(“%d”,x);</a:t>
            </a:r>
          </a:p>
          <a:p>
            <a:pPr algn="l"/>
            <a:endParaRPr lang="zh-CN" altLang="zh-CN" sz="2400"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35600" y="2205038"/>
            <a:ext cx="3455988" cy="3024187"/>
            <a:chOff x="0" y="0"/>
            <a:chExt cx="2722" cy="2086"/>
          </a:xfrm>
        </p:grpSpPr>
        <p:sp>
          <p:nvSpPr>
            <p:cNvPr id="252933" name="AutoShape 5"/>
            <p:cNvSpPr>
              <a:spLocks noChangeArrowheads="1"/>
            </p:cNvSpPr>
            <p:nvPr/>
          </p:nvSpPr>
          <p:spPr bwMode="auto">
            <a:xfrm>
              <a:off x="227" y="272"/>
              <a:ext cx="1452" cy="499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sz="2400">
                  <a:solidFill>
                    <a:srgbClr val="CC0000"/>
                  </a:solidFill>
                </a:rPr>
                <a:t>表达式</a:t>
              </a:r>
            </a:p>
          </p:txBody>
        </p:sp>
        <p:sp>
          <p:nvSpPr>
            <p:cNvPr id="252934" name="AutoShape 6"/>
            <p:cNvSpPr>
              <a:spLocks noChangeArrowheads="1"/>
            </p:cNvSpPr>
            <p:nvPr/>
          </p:nvSpPr>
          <p:spPr bwMode="auto">
            <a:xfrm>
              <a:off x="318" y="1224"/>
              <a:ext cx="1315" cy="384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sz="2400">
                  <a:solidFill>
                    <a:srgbClr val="CC0000"/>
                  </a:solidFill>
                </a:rPr>
                <a:t>语句</a:t>
              </a:r>
            </a:p>
          </p:txBody>
        </p:sp>
        <p:cxnSp>
          <p:nvCxnSpPr>
            <p:cNvPr id="252935" name="AutoShape 7"/>
            <p:cNvCxnSpPr>
              <a:cxnSpLocks noChangeShapeType="1"/>
              <a:stCxn id="252933" idx="2"/>
            </p:cNvCxnSpPr>
            <p:nvPr/>
          </p:nvCxnSpPr>
          <p:spPr bwMode="auto">
            <a:xfrm>
              <a:off x="953" y="771"/>
              <a:ext cx="0" cy="4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2936" name="AutoShape 8"/>
            <p:cNvCxnSpPr>
              <a:cxnSpLocks noChangeShapeType="1"/>
              <a:stCxn id="252934" idx="2"/>
            </p:cNvCxnSpPr>
            <p:nvPr/>
          </p:nvCxnSpPr>
          <p:spPr bwMode="auto">
            <a:xfrm flipH="1">
              <a:off x="975" y="1608"/>
              <a:ext cx="1" cy="4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2937" name="AutoShape 9"/>
            <p:cNvCxnSpPr>
              <a:cxnSpLocks noChangeShapeType="1"/>
              <a:stCxn id="252933" idx="3"/>
            </p:cNvCxnSpPr>
            <p:nvPr/>
          </p:nvCxnSpPr>
          <p:spPr bwMode="auto">
            <a:xfrm>
              <a:off x="1679" y="522"/>
              <a:ext cx="499" cy="133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52938" name="AutoShape 10"/>
            <p:cNvCxnSpPr>
              <a:cxnSpLocks noChangeShapeType="1"/>
            </p:cNvCxnSpPr>
            <p:nvPr/>
          </p:nvCxnSpPr>
          <p:spPr bwMode="auto">
            <a:xfrm flipH="1">
              <a:off x="953" y="1859"/>
              <a:ext cx="12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2939" name="AutoShape 11"/>
            <p:cNvCxnSpPr>
              <a:cxnSpLocks noChangeShapeType="1"/>
              <a:endCxn id="252933" idx="0"/>
            </p:cNvCxnSpPr>
            <p:nvPr/>
          </p:nvCxnSpPr>
          <p:spPr bwMode="auto">
            <a:xfrm>
              <a:off x="953" y="0"/>
              <a:ext cx="0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2940" name="Rectangle 12"/>
            <p:cNvSpPr>
              <a:spLocks noChangeArrowheads="1"/>
            </p:cNvSpPr>
            <p:nvPr/>
          </p:nvSpPr>
          <p:spPr bwMode="auto">
            <a:xfrm>
              <a:off x="0" y="771"/>
              <a:ext cx="68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sz="2400">
                  <a:solidFill>
                    <a:srgbClr val="CC0000"/>
                  </a:solidFill>
                </a:rPr>
                <a:t>真（非</a:t>
              </a:r>
              <a:r>
                <a:rPr lang="zh-CN" altLang="zh-CN" sz="2400">
                  <a:solidFill>
                    <a:srgbClr val="CC0000"/>
                  </a:solidFill>
                </a:rPr>
                <a:t>0</a:t>
              </a:r>
              <a:r>
                <a:rPr lang="zh-CN" sz="2400">
                  <a:solidFill>
                    <a:srgbClr val="CC0000"/>
                  </a:solidFill>
                </a:rPr>
                <a:t>）</a:t>
              </a:r>
            </a:p>
          </p:txBody>
        </p:sp>
        <p:sp>
          <p:nvSpPr>
            <p:cNvPr id="252941" name="Rectangle 13"/>
            <p:cNvSpPr>
              <a:spLocks noChangeArrowheads="1"/>
            </p:cNvSpPr>
            <p:nvPr/>
          </p:nvSpPr>
          <p:spPr bwMode="auto">
            <a:xfrm>
              <a:off x="2268" y="725"/>
              <a:ext cx="454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sz="2400">
                  <a:solidFill>
                    <a:srgbClr val="CC0000"/>
                  </a:solidFill>
                </a:rPr>
                <a:t>假</a:t>
              </a:r>
            </a:p>
            <a:p>
              <a:r>
                <a:rPr lang="zh-CN" sz="2400">
                  <a:solidFill>
                    <a:srgbClr val="CC0000"/>
                  </a:solidFill>
                </a:rPr>
                <a:t>（</a:t>
              </a:r>
              <a:r>
                <a:rPr lang="zh-CN" altLang="zh-CN" sz="2400">
                  <a:solidFill>
                    <a:srgbClr val="CC0000"/>
                  </a:solidFill>
                </a:rPr>
                <a:t>0</a:t>
              </a:r>
              <a:r>
                <a:rPr lang="zh-CN" sz="2400">
                  <a:solidFill>
                    <a:srgbClr val="CC0000"/>
                  </a:solidFill>
                </a:rPr>
                <a:t>）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6.2  goto</a:t>
            </a:r>
            <a:r>
              <a:rPr lang="zh-CN" sz="3600" smtClean="0">
                <a:solidFill>
                  <a:schemeClr val="tx2"/>
                </a:solidFill>
              </a:rPr>
              <a:t>语句以及用</a:t>
            </a:r>
            <a:r>
              <a:rPr lang="zh-CN" altLang="zh-CN" sz="3600" smtClean="0">
                <a:solidFill>
                  <a:schemeClr val="tx2"/>
                </a:solidFill>
              </a:rPr>
              <a:t>goto</a:t>
            </a:r>
            <a:r>
              <a:rPr lang="zh-CN" sz="3600" smtClean="0">
                <a:solidFill>
                  <a:schemeClr val="tx2"/>
                </a:solidFill>
              </a:rPr>
              <a:t>语句构成循环 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23850" y="1341438"/>
            <a:ext cx="8497888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goto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3200">
                <a:solidFill>
                  <a:srgbClr val="000099"/>
                </a:solidFill>
                <a:ea typeface="楷体_GB2312" pitchFamily="49" charset="-122"/>
              </a:rPr>
              <a:t>——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无条件转向语句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goto </a:t>
            </a:r>
            <a:r>
              <a:rPr 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语句标号；</a:t>
            </a: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语句标号用标识符表示，它的定名规则与变量名相同，即由字母、数字和下划线组成，其第一个字符必须为字母或下划线。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goto  label_1; </a:t>
            </a:r>
            <a:r>
              <a:rPr 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合法</a:t>
            </a: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       goto  123</a:t>
            </a:r>
            <a:r>
              <a:rPr 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；    不合法</a:t>
            </a: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6.2  goto</a:t>
            </a:r>
            <a:r>
              <a:rPr lang="zh-CN" sz="3600" smtClean="0">
                <a:solidFill>
                  <a:schemeClr val="tx2"/>
                </a:solidFill>
              </a:rPr>
              <a:t>语句以及用</a:t>
            </a:r>
            <a:r>
              <a:rPr lang="zh-CN" altLang="zh-CN" sz="3600" smtClean="0">
                <a:solidFill>
                  <a:schemeClr val="tx2"/>
                </a:solidFill>
              </a:rPr>
              <a:t>goto</a:t>
            </a:r>
            <a:r>
              <a:rPr lang="zh-CN" sz="3600" smtClean="0">
                <a:solidFill>
                  <a:schemeClr val="tx2"/>
                </a:solidFill>
              </a:rPr>
              <a:t>语句构成循环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23850" y="1052513"/>
            <a:ext cx="8208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latin typeface="宋体" pitchFamily="2" charset="-122"/>
              </a:rPr>
              <a:t>  </a:t>
            </a:r>
            <a:r>
              <a:rPr lang="zh-CN" sz="2800">
                <a:latin typeface="宋体" pitchFamily="2" charset="-122"/>
              </a:rPr>
              <a:t>结构化程序设计方法主张限制使用</a:t>
            </a:r>
            <a:r>
              <a:rPr lang="zh-CN" altLang="zh-CN" sz="2800">
                <a:latin typeface="宋体" pitchFamily="2" charset="-122"/>
              </a:rPr>
              <a:t>goto</a:t>
            </a:r>
            <a:r>
              <a:rPr lang="zh-CN" sz="2800">
                <a:latin typeface="宋体" pitchFamily="2" charset="-122"/>
              </a:rPr>
              <a:t>语句，因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2800">
                <a:latin typeface="宋体" pitchFamily="2" charset="-122"/>
              </a:rPr>
              <a:t>为滥用</a:t>
            </a:r>
            <a:r>
              <a:rPr lang="zh-CN" altLang="zh-CN" sz="2800">
                <a:latin typeface="宋体" pitchFamily="2" charset="-122"/>
              </a:rPr>
              <a:t>goto</a:t>
            </a:r>
            <a:r>
              <a:rPr lang="zh-CN" sz="2800">
                <a:latin typeface="宋体" pitchFamily="2" charset="-122"/>
              </a:rPr>
              <a:t>语句将使程序流程无规律、可读性差。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2800">
                <a:latin typeface="宋体" pitchFamily="2" charset="-122"/>
              </a:rPr>
              <a:t>一般来说，可以有两种用途：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语句一起构成循环结构；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从循环体中跳转到循环体外。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但是这种用法不符合结构化原则，一般不宜采用，只有在不得已时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例如能大大提高效率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才使用。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76250"/>
            <a:ext cx="8675688" cy="5329238"/>
          </a:xfrm>
          <a:solidFill>
            <a:srgbClr val="336699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6.1  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用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语句和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goto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语句构成循环，求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到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100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的和</a:t>
            </a:r>
            <a:b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void main( )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{      int i</a:t>
            </a: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， </a:t>
            </a: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sum=0;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    i=1;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loop:   if(i&lt;=100)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{ sum=sum+i;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  i++;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  goto loop;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}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       printf("%d\\n″</a:t>
            </a: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sum);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0" y="0"/>
          <a:ext cx="304800" cy="428625"/>
        </p:xfrm>
        <a:graphic>
          <a:graphicData uri="http://schemas.openxmlformats.org/presentationml/2006/ole">
            <p:oleObj spid="_x0000_s103426" r:id="rId3" imgW="304985" imgH="431930" progId="Equation.3">
              <p:embed/>
            </p:oleObj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73025" y="4149725"/>
            <a:ext cx="5219700" cy="2016125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28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sz="2800">
                <a:latin typeface="宋体" pitchFamily="2" charset="-122"/>
              </a:rPr>
              <a:t>这里用的是“当型”循环结构，当满足“</a:t>
            </a:r>
            <a:r>
              <a:rPr lang="zh-CN" altLang="zh-CN" sz="2800">
                <a:latin typeface="宋体" pitchFamily="2" charset="-122"/>
              </a:rPr>
              <a:t>i&lt;=100” </a:t>
            </a:r>
            <a:r>
              <a:rPr lang="zh-CN" sz="2800">
                <a:latin typeface="宋体" pitchFamily="2" charset="-122"/>
              </a:rPr>
              <a:t>时执行花括弧内的循环体。 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5292725" y="260350"/>
            <a:ext cx="3600450" cy="64770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sz="2800" b="1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  <a:r>
              <a:rPr lang="zh-CN" altLang="zh-CN" sz="2800" b="1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5050</a:t>
            </a:r>
            <a:endParaRPr lang="zh-CN" altLang="zh-CN" sz="2800" b="1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nimBg="1" autoUpdateAnimBg="0"/>
      <p:bldP spid="27341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06363" y="622300"/>
            <a:ext cx="9142413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200" smtClean="0"/>
              <a:t> </a:t>
            </a:r>
            <a:r>
              <a:rPr lang="zh-CN" altLang="zh-CN" sz="3200" smtClean="0">
                <a:solidFill>
                  <a:schemeClr val="tx2"/>
                </a:solidFill>
              </a:rPr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6.3 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while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0" y="1412875"/>
            <a:ext cx="70199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语句用来实现</a:t>
            </a:r>
            <a:r>
              <a:rPr lang="zh-CN" sz="3200">
                <a:solidFill>
                  <a:srgbClr val="000099"/>
                </a:solidFill>
                <a:ea typeface="楷体_GB2312" pitchFamily="49" charset="-122"/>
              </a:rPr>
              <a:t>“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当型</a:t>
            </a:r>
            <a:r>
              <a:rPr lang="zh-CN" sz="3200">
                <a:solidFill>
                  <a:srgbClr val="000099"/>
                </a:solidFill>
                <a:ea typeface="楷体_GB2312" pitchFamily="49" charset="-122"/>
              </a:rPr>
              <a:t>”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循环结构。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2800" b="1">
                <a:latin typeface="宋体" pitchFamily="2" charset="-122"/>
              </a:rPr>
              <a:t>一般形式：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while (</a:t>
            </a:r>
            <a:r>
              <a:rPr 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当表达式为非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值时，执行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语句中的内嵌语句。其特点是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先判断表达式，后执行语句。</a:t>
            </a:r>
          </a:p>
        </p:txBody>
      </p:sp>
      <p:pic>
        <p:nvPicPr>
          <p:cNvPr id="287748" name="Picture 4" descr="f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836613"/>
            <a:ext cx="22098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76250"/>
            <a:ext cx="8675688" cy="5329238"/>
          </a:xfrm>
          <a:solidFill>
            <a:srgbClr val="336699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6.2  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求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到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100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的和</a:t>
            </a:r>
            <a:b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#include &lt;stdio.h&gt;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void main()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{int i</a:t>
            </a: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sum=0;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i=1;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while (i&lt;=100)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{ sum=sum+i;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i++;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}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printf(″%d\\n″</a:t>
            </a: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sum);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}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0" y="0"/>
          <a:ext cx="304800" cy="428625"/>
        </p:xfrm>
        <a:graphic>
          <a:graphicData uri="http://schemas.openxmlformats.org/presentationml/2006/ole">
            <p:oleObj spid="_x0000_s104450" r:id="rId3" imgW="304985" imgH="431930" progId="Equation.3">
              <p:embed/>
            </p:oleObj>
          </a:graphicData>
        </a:graphic>
      </p:graphicFrame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3059113" y="3933825"/>
            <a:ext cx="5940425" cy="2303463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28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altLang="zh-CN" sz="2800">
                <a:latin typeface="宋体" pitchFamily="2" charset="-122"/>
              </a:rPr>
              <a:t>(1)</a:t>
            </a:r>
            <a:r>
              <a:rPr lang="zh-CN" sz="2800">
                <a:latin typeface="宋体" pitchFamily="2" charset="-122"/>
              </a:rPr>
              <a:t>循环体如果包含一个以上的语句，应该用花括弧括起来，以复合语句形式出现</a:t>
            </a:r>
            <a:r>
              <a:rPr lang="zh-CN" altLang="zh-CN" sz="2800">
                <a:latin typeface="宋体" pitchFamily="2" charset="-122"/>
              </a:rPr>
              <a:t>.(2)</a:t>
            </a:r>
            <a:r>
              <a:rPr lang="zh-CN" sz="2800">
                <a:latin typeface="宋体" pitchFamily="2" charset="-122"/>
              </a:rPr>
              <a:t>在循环体中应有使循环趋向于结束的语句</a:t>
            </a:r>
          </a:p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2800">
                <a:latin typeface="宋体" pitchFamily="2" charset="-122"/>
              </a:rPr>
              <a:t>。</a:t>
            </a:r>
            <a:r>
              <a:rPr lang="zh-CN" sz="4400">
                <a:solidFill>
                  <a:srgbClr val="4D4D4D"/>
                </a:solidFill>
              </a:rPr>
              <a:t> 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5364163" y="476250"/>
            <a:ext cx="3600450" cy="64770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sz="2800" b="1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  <a:r>
              <a:rPr lang="zh-CN" altLang="zh-CN" sz="2800" b="1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5050</a:t>
            </a:r>
            <a:endParaRPr lang="zh-CN" altLang="zh-CN" sz="2800" b="1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nimBg="1" autoUpdateAnimBg="0"/>
      <p:bldP spid="27546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200" smtClean="0"/>
              <a:t> </a:t>
            </a:r>
            <a:r>
              <a:rPr lang="zh-CN" altLang="zh-CN" sz="3200" smtClean="0">
                <a:solidFill>
                  <a:schemeClr val="tx2"/>
                </a:solidFill>
              </a:rPr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6.3 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while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395288" y="1341438"/>
            <a:ext cx="8424862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indent="-838200" algn="l" defTabSz="762000" eaLnBrk="0" hangingPunct="0">
              <a:spcBef>
                <a:spcPct val="20000"/>
              </a:spcBef>
            </a:pPr>
            <a:r>
              <a:rPr lang="zh-CN" sz="3600" b="1" u="sng">
                <a:solidFill>
                  <a:srgbClr val="CC0000"/>
                </a:solidFill>
                <a:latin typeface="宋体" pitchFamily="2" charset="-122"/>
              </a:rPr>
              <a:t>注意：</a:t>
            </a:r>
          </a:p>
          <a:p>
            <a:pPr marL="838200" indent="-838200" algn="l" defTabSz="762000" eaLnBrk="0" hangingPunct="0">
              <a:spcBef>
                <a:spcPct val="20000"/>
              </a:spcBef>
              <a:buFontTx/>
              <a:buAutoNum type="arabicParenBoth"/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循环体如果包含一个以上的语句，应该用花括弧括起来，以复合语句形式出现。 </a:t>
            </a:r>
          </a:p>
          <a:p>
            <a:pPr marL="838200" indent="-838200" algn="l" defTabSz="762000" eaLnBrk="0" hangingPunct="0">
              <a:spcBef>
                <a:spcPct val="20000"/>
              </a:spcBef>
              <a:buFontTx/>
              <a:buAutoNum type="arabicParenBoth"/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在循环体中应有使循环趋向于结束的语句。如果无此语句，则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的值始终不改变，循环永不结束。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6.4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do-while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  <a:endParaRPr lang="zh-CN" smtClean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0" y="1196975"/>
            <a:ext cx="6227763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do-while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语句的特点</a:t>
            </a: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先执行循环体，然后判断循环条件是否成立。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latin typeface="宋体" pitchFamily="2" charset="-122"/>
              </a:rPr>
              <a:t>   </a:t>
            </a:r>
            <a:r>
              <a:rPr lang="zh-CN" sz="2800" b="1">
                <a:latin typeface="宋体" pitchFamily="2" charset="-122"/>
              </a:rPr>
              <a:t>一般形式</a:t>
            </a:r>
            <a:r>
              <a:rPr lang="zh-CN" altLang="zh-CN" sz="2800" b="1">
                <a:latin typeface="宋体" pitchFamily="2" charset="-122"/>
              </a:rPr>
              <a:t>:</a:t>
            </a: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do 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循环体语句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250825" y="3860800"/>
            <a:ext cx="63373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2800" b="1">
                <a:latin typeface="宋体" pitchFamily="2" charset="-122"/>
              </a:rPr>
              <a:t>执行过程：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先执行一次指定的循环体语句，然后判别表达式，当表达式的值为非零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800">
                <a:ea typeface="楷体_GB2312" pitchFamily="49" charset="-122"/>
              </a:rPr>
              <a:t>“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sz="2800">
                <a:ea typeface="楷体_GB2312" pitchFamily="49" charset="-122"/>
              </a:rPr>
              <a:t>”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时，返回重新执行循环体语句，如此反复，直到表达式的值等于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为止，此时循环结束。</a:t>
            </a: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endParaRPr lang="zh-CN" altLang="zh-CN" sz="28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9797" name="Picture 5" descr="f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0"/>
            <a:ext cx="4932362" cy="3205163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76250"/>
            <a:ext cx="8675688" cy="5329238"/>
          </a:xfrm>
          <a:solidFill>
            <a:srgbClr val="336699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6.3  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求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到</a:t>
            </a: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100</a:t>
            </a:r>
            <a: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的和</a:t>
            </a:r>
            <a:br>
              <a:rPr lang="zh-CN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#include &lt;stdio.h&gt;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void main()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{ int i</a:t>
            </a: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sum=0;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i=1;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do 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{sum=sum+i;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i++;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}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while(i&lt;=100);</a:t>
            </a:r>
            <a:b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printf("%d\\n″</a:t>
            </a: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sum)</a:t>
            </a: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；</a:t>
            </a:r>
            <a:b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zh-CN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5364163" y="476250"/>
            <a:ext cx="3600450" cy="64770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sz="2800" b="1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  <a:r>
              <a:rPr lang="zh-CN" altLang="zh-CN" sz="2800" b="1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5050</a:t>
            </a:r>
            <a:endParaRPr lang="zh-CN" altLang="zh-CN" sz="2800" b="1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0" y="0"/>
          <a:ext cx="304800" cy="428625"/>
        </p:xfrm>
        <a:graphic>
          <a:graphicData uri="http://schemas.openxmlformats.org/presentationml/2006/ole">
            <p:oleObj spid="_x0000_s105474" r:id="rId3" imgW="304985" imgH="431930" progId="Equation.3">
              <p:embed/>
            </p:oleObj>
          </a:graphicData>
        </a:graphic>
      </p:graphicFrame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6.4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do-while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  <a:endParaRPr lang="zh-CN" smtClean="0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88925" y="1341438"/>
            <a:ext cx="86042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latin typeface="宋体" pitchFamily="2" charset="-122"/>
              </a:rPr>
              <a:t>while</a:t>
            </a:r>
            <a:r>
              <a:rPr lang="zh-CN" sz="3200" b="1">
                <a:latin typeface="宋体" pitchFamily="2" charset="-122"/>
              </a:rPr>
              <a:t>语句和用</a:t>
            </a:r>
            <a:r>
              <a:rPr lang="zh-CN" altLang="zh-CN" sz="3200" b="1">
                <a:latin typeface="宋体" pitchFamily="2" charset="-122"/>
              </a:rPr>
              <a:t>do-while</a:t>
            </a:r>
            <a:r>
              <a:rPr lang="zh-CN" sz="3200" b="1">
                <a:latin typeface="宋体" pitchFamily="2" charset="-122"/>
              </a:rPr>
              <a:t>语句的比较</a:t>
            </a:r>
            <a:r>
              <a:rPr lang="zh-CN" altLang="zh-CN" sz="3200" b="1">
                <a:latin typeface="宋体" pitchFamily="2" charset="-122"/>
              </a:rPr>
              <a:t>: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在一般情况下，用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语句和用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句处理同一问题时，若二者的循环体部分是一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样的，它们的结果也一样。但是如果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后面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的表达式一开始就为假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(0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时，两种循环的结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果是不同的。</a:t>
            </a: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endParaRPr lang="zh-CN" altLang="zh-CN" sz="32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语言中的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语句使用最为灵活，不仅可以用于循环次数已经确定的情况，而且可以用于循环次数不确定而只给出循环结束条件的情况，它完全可以代替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语句。</a:t>
            </a: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sz="3200" b="1">
                <a:latin typeface="宋体" pitchFamily="2" charset="-122"/>
              </a:rPr>
              <a:t>一般形式</a:t>
            </a:r>
            <a:r>
              <a:rPr lang="zh-CN" altLang="zh-CN" sz="3200" b="1">
                <a:latin typeface="宋体" pitchFamily="2" charset="-122"/>
              </a:rPr>
              <a:t>: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1.1</a:t>
            </a:r>
            <a:r>
              <a:rPr lang="zh-CN" altLang="zh-CN" sz="3600" dirty="0" smtClean="0">
                <a:solidFill>
                  <a:schemeClr val="tx2"/>
                </a:solidFill>
              </a:rPr>
              <a:t> if</a:t>
            </a:r>
            <a:r>
              <a:rPr lang="zh-CN" sz="3600" dirty="0" smtClean="0">
                <a:solidFill>
                  <a:schemeClr val="tx2"/>
                </a:solidFill>
              </a:rPr>
              <a:t>语句 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250825" y="1628775"/>
            <a:ext cx="61214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zh-CN" sz="3200">
                <a:latin typeface="楷体_GB2312" pitchFamily="49" charset="-122"/>
                <a:ea typeface="楷体_GB2312" pitchFamily="49" charset="-122"/>
              </a:rPr>
              <a:t>(2)if(</a:t>
            </a:r>
            <a:r>
              <a:rPr lang="zh-CN" sz="320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>
                <a:latin typeface="楷体_GB2312" pitchFamily="49" charset="-122"/>
                <a:ea typeface="楷体_GB2312" pitchFamily="49" charset="-122"/>
              </a:rPr>
              <a:t>)     </a:t>
            </a:r>
            <a:r>
              <a:rPr lang="zh-CN" sz="320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320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algn="l"/>
            <a:r>
              <a:rPr lang="zh-CN" altLang="zh-CN" sz="3200">
                <a:latin typeface="楷体_GB2312" pitchFamily="49" charset="-122"/>
                <a:ea typeface="楷体_GB2312" pitchFamily="49" charset="-122"/>
              </a:rPr>
              <a:t>     else            </a:t>
            </a:r>
            <a:r>
              <a:rPr lang="zh-CN" sz="320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320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/>
            <a:endParaRPr lang="zh-CN" altLang="zh-CN" sz="32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sz="3200">
                <a:solidFill>
                  <a:srgbClr val="CC0000"/>
                </a:solidFill>
                <a:ea typeface="楷体_GB2312" pitchFamily="49" charset="-122"/>
              </a:rPr>
              <a:t>例：</a:t>
            </a:r>
          </a:p>
          <a:p>
            <a:pPr algn="l"/>
            <a:r>
              <a:rPr lang="zh-CN" sz="3200"/>
              <a:t>       </a:t>
            </a:r>
            <a:r>
              <a:rPr lang="zh-CN" altLang="zh-CN" sz="3200"/>
              <a:t>if (x&gt;y)   printf(“%d”,x);</a:t>
            </a:r>
          </a:p>
          <a:p>
            <a:pPr algn="l"/>
            <a:r>
              <a:rPr lang="zh-CN" altLang="zh-CN" sz="3200"/>
              <a:t>       else  printf(“%d”,y);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92725" y="3141663"/>
            <a:ext cx="3851275" cy="2743200"/>
            <a:chOff x="0" y="0"/>
            <a:chExt cx="2304" cy="1728"/>
          </a:xfrm>
        </p:grpSpPr>
        <p:sp>
          <p:nvSpPr>
            <p:cNvPr id="2539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304" cy="1728"/>
            </a:xfrm>
            <a:prstGeom prst="rect">
              <a:avLst/>
            </a:prstGeom>
            <a:solidFill>
              <a:schemeClr val="bg1"/>
            </a:solidFill>
            <a:ln w="25400" cap="sq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 eaLnBrk="0" hangingPunct="0"/>
              <a:r>
                <a:rPr lang="zh-CN" altLang="zh-CN" sz="2400"/>
                <a:t>         </a:t>
              </a:r>
            </a:p>
            <a:p>
              <a:pPr algn="l" eaLnBrk="0" hangingPunct="0"/>
              <a:r>
                <a:rPr lang="zh-CN" altLang="zh-CN" sz="2400"/>
                <a:t>         </a:t>
              </a:r>
              <a:endParaRPr lang="zh-CN" altLang="zh-CN" sz="2400">
                <a:solidFill>
                  <a:srgbClr val="000099"/>
                </a:solidFill>
              </a:endParaRPr>
            </a:p>
            <a:p>
              <a:pPr algn="l" eaLnBrk="0" hangingPunct="0"/>
              <a:r>
                <a:rPr lang="zh-CN" altLang="zh-CN" sz="2400">
                  <a:solidFill>
                    <a:srgbClr val="000099"/>
                  </a:solidFill>
                </a:rPr>
                <a:t>                </a:t>
              </a:r>
            </a:p>
            <a:p>
              <a:pPr algn="l" eaLnBrk="0" hangingPunct="0"/>
              <a:r>
                <a:rPr lang="zh-CN" altLang="zh-CN" sz="2400">
                  <a:solidFill>
                    <a:srgbClr val="000099"/>
                  </a:solidFill>
                </a:rPr>
                <a:t>              </a:t>
              </a:r>
              <a:endParaRPr lang="zh-CN" altLang="zh-CN" sz="2400">
                <a:solidFill>
                  <a:schemeClr val="hlink"/>
                </a:solidFill>
              </a:endParaRPr>
            </a:p>
            <a:p>
              <a:pPr algn="l" eaLnBrk="0" hangingPunct="0"/>
              <a:r>
                <a:rPr lang="zh-CN" altLang="zh-CN" sz="2400">
                  <a:solidFill>
                    <a:srgbClr val="000099"/>
                  </a:solidFill>
                </a:rPr>
                <a:t>               </a:t>
              </a:r>
            </a:p>
            <a:p>
              <a:pPr algn="l" eaLnBrk="0" hangingPunct="0"/>
              <a:r>
                <a:rPr lang="zh-CN" altLang="zh-CN" sz="2400">
                  <a:solidFill>
                    <a:srgbClr val="000099"/>
                  </a:solidFill>
                </a:rPr>
                <a:t>       </a:t>
              </a:r>
              <a:endParaRPr lang="zh-CN" altLang="zh-CN" sz="2400">
                <a:solidFill>
                  <a:schemeClr val="hlink"/>
                </a:solidFill>
              </a:endParaRPr>
            </a:p>
          </p:txBody>
        </p:sp>
        <p:sp>
          <p:nvSpPr>
            <p:cNvPr id="253958" name="AutoShape 6"/>
            <p:cNvSpPr>
              <a:spLocks noChangeArrowheads="1"/>
            </p:cNvSpPr>
            <p:nvPr/>
          </p:nvSpPr>
          <p:spPr bwMode="auto">
            <a:xfrm>
              <a:off x="684" y="336"/>
              <a:ext cx="864" cy="432"/>
            </a:xfrm>
            <a:prstGeom prst="flowChartDecision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59" name="AutoShape 7"/>
            <p:cNvSpPr>
              <a:spLocks noChangeArrowheads="1"/>
            </p:cNvSpPr>
            <p:nvPr/>
          </p:nvSpPr>
          <p:spPr bwMode="auto">
            <a:xfrm>
              <a:off x="108" y="816"/>
              <a:ext cx="721" cy="288"/>
            </a:xfrm>
            <a:prstGeom prst="flowChartProcess">
              <a:avLst/>
            </a:prstGeom>
            <a:noFill/>
            <a:ln w="12700" cap="sq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60" name="AutoShape 8"/>
            <p:cNvSpPr>
              <a:spLocks noChangeArrowheads="1"/>
            </p:cNvSpPr>
            <p:nvPr/>
          </p:nvSpPr>
          <p:spPr bwMode="auto">
            <a:xfrm>
              <a:off x="1451" y="816"/>
              <a:ext cx="721" cy="288"/>
            </a:xfrm>
            <a:prstGeom prst="flowChartProcess">
              <a:avLst/>
            </a:prstGeom>
            <a:noFill/>
            <a:ln w="12700" cap="sq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61" name="Line 9"/>
            <p:cNvSpPr>
              <a:spLocks noChangeShapeType="1"/>
            </p:cNvSpPr>
            <p:nvPr/>
          </p:nvSpPr>
          <p:spPr bwMode="auto">
            <a:xfrm>
              <a:off x="444" y="528"/>
              <a:ext cx="0" cy="288"/>
            </a:xfrm>
            <a:prstGeom prst="line">
              <a:avLst/>
            </a:prstGeom>
            <a:noFill/>
            <a:ln w="12700" cap="sq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62" name="Line 10"/>
            <p:cNvSpPr>
              <a:spLocks noChangeShapeType="1"/>
            </p:cNvSpPr>
            <p:nvPr/>
          </p:nvSpPr>
          <p:spPr bwMode="auto">
            <a:xfrm>
              <a:off x="1836" y="528"/>
              <a:ext cx="0" cy="288"/>
            </a:xfrm>
            <a:prstGeom prst="line">
              <a:avLst/>
            </a:prstGeom>
            <a:noFill/>
            <a:ln w="12700" cap="sq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63" name="Line 11"/>
            <p:cNvSpPr>
              <a:spLocks noChangeShapeType="1"/>
            </p:cNvSpPr>
            <p:nvPr/>
          </p:nvSpPr>
          <p:spPr bwMode="auto">
            <a:xfrm>
              <a:off x="444" y="528"/>
              <a:ext cx="288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964" name="Line 12"/>
            <p:cNvSpPr>
              <a:spLocks noChangeShapeType="1"/>
            </p:cNvSpPr>
            <p:nvPr/>
          </p:nvSpPr>
          <p:spPr bwMode="auto">
            <a:xfrm>
              <a:off x="1548" y="528"/>
              <a:ext cx="288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965" name="Line 13"/>
            <p:cNvSpPr>
              <a:spLocks noChangeShapeType="1"/>
            </p:cNvSpPr>
            <p:nvPr/>
          </p:nvSpPr>
          <p:spPr bwMode="auto">
            <a:xfrm>
              <a:off x="444" y="1104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966" name="Line 14"/>
            <p:cNvSpPr>
              <a:spLocks noChangeShapeType="1"/>
            </p:cNvSpPr>
            <p:nvPr/>
          </p:nvSpPr>
          <p:spPr bwMode="auto">
            <a:xfrm>
              <a:off x="1836" y="1104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967" name="Line 15"/>
            <p:cNvSpPr>
              <a:spLocks noChangeShapeType="1"/>
            </p:cNvSpPr>
            <p:nvPr/>
          </p:nvSpPr>
          <p:spPr bwMode="auto">
            <a:xfrm>
              <a:off x="444" y="1392"/>
              <a:ext cx="1392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968" name="Line 16"/>
            <p:cNvSpPr>
              <a:spLocks noChangeShapeType="1"/>
            </p:cNvSpPr>
            <p:nvPr/>
          </p:nvSpPr>
          <p:spPr bwMode="auto">
            <a:xfrm>
              <a:off x="1116" y="1392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969" name="Line 17"/>
            <p:cNvSpPr>
              <a:spLocks noChangeShapeType="1"/>
            </p:cNvSpPr>
            <p:nvPr/>
          </p:nvSpPr>
          <p:spPr bwMode="auto">
            <a:xfrm>
              <a:off x="1116" y="48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970" name="Rectangle 18"/>
            <p:cNvSpPr>
              <a:spLocks noChangeArrowheads="1"/>
            </p:cNvSpPr>
            <p:nvPr/>
          </p:nvSpPr>
          <p:spPr bwMode="auto">
            <a:xfrm>
              <a:off x="876" y="38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sz="2400" b="1">
                  <a:solidFill>
                    <a:srgbClr val="CC0000"/>
                  </a:solidFill>
                </a:rPr>
                <a:t>条件</a:t>
              </a:r>
            </a:p>
          </p:txBody>
        </p:sp>
        <p:sp>
          <p:nvSpPr>
            <p:cNvPr id="253971" name="Rectangle 19"/>
            <p:cNvSpPr>
              <a:spLocks noChangeArrowheads="1"/>
            </p:cNvSpPr>
            <p:nvPr/>
          </p:nvSpPr>
          <p:spPr bwMode="auto">
            <a:xfrm>
              <a:off x="88" y="816"/>
              <a:ext cx="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zh-CN" sz="2400" b="1">
                  <a:solidFill>
                    <a:schemeClr val="folHlink"/>
                  </a:solidFill>
                </a:rPr>
                <a:t>  </a:t>
              </a:r>
              <a:r>
                <a:rPr lang="zh-CN" sz="2400" b="1">
                  <a:solidFill>
                    <a:srgbClr val="CC0000"/>
                  </a:solidFill>
                </a:rPr>
                <a:t>语句</a:t>
              </a:r>
              <a:r>
                <a:rPr lang="zh-CN" altLang="zh-CN" sz="2400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253972" name="Rectangle 20"/>
            <p:cNvSpPr>
              <a:spLocks noChangeArrowheads="1"/>
            </p:cNvSpPr>
            <p:nvPr/>
          </p:nvSpPr>
          <p:spPr bwMode="auto">
            <a:xfrm>
              <a:off x="1404" y="816"/>
              <a:ext cx="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zh-CN" sz="2400" b="1">
                  <a:solidFill>
                    <a:schemeClr val="folHlink"/>
                  </a:solidFill>
                </a:rPr>
                <a:t>  </a:t>
              </a:r>
              <a:r>
                <a:rPr lang="zh-CN" sz="2400" b="1">
                  <a:solidFill>
                    <a:srgbClr val="CC0000"/>
                  </a:solidFill>
                </a:rPr>
                <a:t>语句</a:t>
              </a:r>
              <a:r>
                <a:rPr lang="zh-CN" altLang="zh-CN" sz="2400" b="1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253973" name="Rectangle 21"/>
            <p:cNvSpPr>
              <a:spLocks noChangeArrowheads="1"/>
            </p:cNvSpPr>
            <p:nvPr/>
          </p:nvSpPr>
          <p:spPr bwMode="auto">
            <a:xfrm>
              <a:off x="477" y="288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zh-CN" sz="2400" b="1">
                  <a:solidFill>
                    <a:srgbClr val="CC0000"/>
                  </a:solidFill>
                </a:rPr>
                <a:t>Y</a:t>
              </a:r>
            </a:p>
          </p:txBody>
        </p:sp>
        <p:sp>
          <p:nvSpPr>
            <p:cNvPr id="253974" name="Rectangle 22"/>
            <p:cNvSpPr>
              <a:spLocks noChangeArrowheads="1"/>
            </p:cNvSpPr>
            <p:nvPr/>
          </p:nvSpPr>
          <p:spPr bwMode="auto">
            <a:xfrm>
              <a:off x="1629" y="288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zh-CN" sz="2400" b="1">
                  <a:solidFill>
                    <a:srgbClr val="CC0000"/>
                  </a:solidFill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647700" y="333375"/>
            <a:ext cx="79565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latin typeface="宋体" pitchFamily="2" charset="-122"/>
              </a:rPr>
              <a:t>for</a:t>
            </a:r>
            <a:r>
              <a:rPr lang="zh-CN" sz="3200" b="1">
                <a:latin typeface="宋体" pitchFamily="2" charset="-122"/>
              </a:rPr>
              <a:t>语句的执行过程：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(1) 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先求解表达式</a:t>
            </a: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(2) 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求解表达式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，若其值为真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值为非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0)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，则执  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语句中指定的内嵌语句，然后执行下  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面第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步。若为假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值为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0)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，则结束循环，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转到第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步。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(3) 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求解表达式</a:t>
            </a: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(4) 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转回上面第</a:t>
            </a:r>
            <a:r>
              <a:rPr lang="zh-CN" alt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步骤继续执行。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(5) 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循环结束，执行</a:t>
            </a:r>
            <a:r>
              <a:rPr lang="zh-CN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语句下面的一个语句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pic>
        <p:nvPicPr>
          <p:cNvPr id="282628" name="Picture 4" descr="f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333375"/>
            <a:ext cx="2578100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620713"/>
            <a:ext cx="3311525" cy="5424487"/>
            <a:chOff x="0" y="0"/>
            <a:chExt cx="2086" cy="2924"/>
          </a:xfrm>
        </p:grpSpPr>
        <p:sp>
          <p:nvSpPr>
            <p:cNvPr id="29389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178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sp>
          <p:nvSpPr>
            <p:cNvPr id="293900" name="AutoShape 5"/>
            <p:cNvSpPr>
              <a:spLocks noChangeArrowheads="1"/>
            </p:cNvSpPr>
            <p:nvPr/>
          </p:nvSpPr>
          <p:spPr bwMode="auto">
            <a:xfrm>
              <a:off x="368" y="796"/>
              <a:ext cx="1392" cy="410"/>
            </a:xfrm>
            <a:prstGeom prst="diamond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1" name="Text Box 6"/>
            <p:cNvSpPr txBox="1">
              <a:spLocks noChangeArrowheads="1"/>
            </p:cNvSpPr>
            <p:nvPr/>
          </p:nvSpPr>
          <p:spPr bwMode="auto">
            <a:xfrm>
              <a:off x="656" y="804"/>
              <a:ext cx="81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>
                  <a:solidFill>
                    <a:srgbClr val="FFFF00"/>
                  </a:solidFill>
                </a:rPr>
                <a:t>表达式</a:t>
              </a:r>
              <a:r>
                <a:rPr lang="zh-CN" altLang="zh-CN" sz="2400" b="1">
                  <a:solidFill>
                    <a:srgbClr val="FFFF00"/>
                  </a:solidFill>
                </a:rPr>
                <a:t>2</a:t>
              </a:r>
              <a:r>
                <a:rPr lang="zh-CN" altLang="zh-CN" sz="2400">
                  <a:solidFill>
                    <a:srgbClr val="FFFF00"/>
                  </a:solidFill>
                </a:rPr>
                <a:t>?</a:t>
              </a:r>
            </a:p>
          </p:txBody>
        </p:sp>
        <p:sp>
          <p:nvSpPr>
            <p:cNvPr id="293902" name="Text Box 7"/>
            <p:cNvSpPr txBox="1">
              <a:spLocks noChangeArrowheads="1"/>
            </p:cNvSpPr>
            <p:nvPr/>
          </p:nvSpPr>
          <p:spPr bwMode="auto">
            <a:xfrm>
              <a:off x="438" y="1378"/>
              <a:ext cx="1262" cy="30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sz="2400">
                  <a:solidFill>
                    <a:srgbClr val="FFFF00"/>
                  </a:solidFill>
                </a:rPr>
                <a:t>执行</a:t>
              </a:r>
              <a:r>
                <a:rPr lang="zh-CN" sz="2400" b="1">
                  <a:solidFill>
                    <a:srgbClr val="FFFF00"/>
                  </a:solidFill>
                </a:rPr>
                <a:t>语句</a:t>
              </a:r>
              <a:endParaRPr lang="zh-CN" sz="2400">
                <a:solidFill>
                  <a:srgbClr val="FFFF00"/>
                </a:solidFill>
              </a:endParaRPr>
            </a:p>
          </p:txBody>
        </p:sp>
        <p:sp>
          <p:nvSpPr>
            <p:cNvPr id="293903" name="Line 8"/>
            <p:cNvSpPr>
              <a:spLocks noChangeShapeType="1"/>
            </p:cNvSpPr>
            <p:nvPr/>
          </p:nvSpPr>
          <p:spPr bwMode="auto">
            <a:xfrm>
              <a:off x="1064" y="58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4" name="Line 9"/>
            <p:cNvSpPr>
              <a:spLocks noChangeShapeType="1"/>
            </p:cNvSpPr>
            <p:nvPr/>
          </p:nvSpPr>
          <p:spPr bwMode="auto">
            <a:xfrm>
              <a:off x="1064" y="1199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5" name="Line 10"/>
            <p:cNvSpPr>
              <a:spLocks noChangeShapeType="1"/>
            </p:cNvSpPr>
            <p:nvPr/>
          </p:nvSpPr>
          <p:spPr bwMode="auto">
            <a:xfrm>
              <a:off x="1760" y="997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6" name="Line 11"/>
            <p:cNvSpPr>
              <a:spLocks noChangeShapeType="1"/>
            </p:cNvSpPr>
            <p:nvPr/>
          </p:nvSpPr>
          <p:spPr bwMode="auto">
            <a:xfrm>
              <a:off x="2004" y="983"/>
              <a:ext cx="0" cy="1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7" name="Line 12"/>
            <p:cNvSpPr>
              <a:spLocks noChangeShapeType="1"/>
            </p:cNvSpPr>
            <p:nvPr/>
          </p:nvSpPr>
          <p:spPr bwMode="auto">
            <a:xfrm flipH="1">
              <a:off x="1058" y="169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8" name="Line 13"/>
            <p:cNvSpPr>
              <a:spLocks noChangeShapeType="1"/>
            </p:cNvSpPr>
            <p:nvPr/>
          </p:nvSpPr>
          <p:spPr bwMode="auto">
            <a:xfrm flipH="1">
              <a:off x="1047" y="2495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9" name="Text Box 14"/>
            <p:cNvSpPr txBox="1">
              <a:spLocks noChangeArrowheads="1"/>
            </p:cNvSpPr>
            <p:nvPr/>
          </p:nvSpPr>
          <p:spPr bwMode="auto">
            <a:xfrm>
              <a:off x="1162" y="1139"/>
              <a:ext cx="4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sz="1600" b="1">
                  <a:solidFill>
                    <a:schemeClr val="accent2"/>
                  </a:solidFill>
                </a:rPr>
                <a:t>成立</a:t>
              </a:r>
              <a:endParaRPr 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293910" name="Text Box 15"/>
            <p:cNvSpPr txBox="1">
              <a:spLocks noChangeArrowheads="1"/>
            </p:cNvSpPr>
            <p:nvPr/>
          </p:nvSpPr>
          <p:spPr bwMode="auto">
            <a:xfrm>
              <a:off x="1623" y="818"/>
              <a:ext cx="4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sz="1600" b="1">
                  <a:solidFill>
                    <a:schemeClr val="accent2"/>
                  </a:solidFill>
                </a:rPr>
                <a:t>不成立</a:t>
              </a:r>
              <a:endParaRPr 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293911" name="Line 16"/>
            <p:cNvSpPr>
              <a:spLocks noChangeShapeType="1"/>
            </p:cNvSpPr>
            <p:nvPr/>
          </p:nvSpPr>
          <p:spPr bwMode="auto">
            <a:xfrm flipH="1">
              <a:off x="58" y="2309"/>
              <a:ext cx="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12" name="Line 17"/>
            <p:cNvSpPr>
              <a:spLocks noChangeShapeType="1"/>
            </p:cNvSpPr>
            <p:nvPr/>
          </p:nvSpPr>
          <p:spPr bwMode="auto">
            <a:xfrm flipV="1">
              <a:off x="64" y="684"/>
              <a:ext cx="0" cy="1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13" name="Line 18"/>
            <p:cNvSpPr>
              <a:spLocks noChangeShapeType="1"/>
            </p:cNvSpPr>
            <p:nvPr/>
          </p:nvSpPr>
          <p:spPr bwMode="auto">
            <a:xfrm flipV="1">
              <a:off x="74" y="684"/>
              <a:ext cx="1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14" name="Line 19"/>
            <p:cNvSpPr>
              <a:spLocks noChangeShapeType="1"/>
            </p:cNvSpPr>
            <p:nvPr/>
          </p:nvSpPr>
          <p:spPr bwMode="auto">
            <a:xfrm flipH="1">
              <a:off x="1047" y="248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15" name="Text Box 20"/>
            <p:cNvSpPr txBox="1">
              <a:spLocks noChangeArrowheads="1"/>
            </p:cNvSpPr>
            <p:nvPr/>
          </p:nvSpPr>
          <p:spPr bwMode="auto">
            <a:xfrm>
              <a:off x="3" y="2712"/>
              <a:ext cx="2083" cy="21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FF00"/>
                  </a:solidFill>
                </a:rPr>
                <a:t>执行</a:t>
              </a:r>
              <a:r>
                <a:rPr lang="en-US" altLang="zh-CN" sz="2400">
                  <a:solidFill>
                    <a:srgbClr val="FFFF00"/>
                  </a:solidFill>
                </a:rPr>
                <a:t>for</a:t>
              </a:r>
              <a:r>
                <a:rPr lang="zh-CN" altLang="en-US" sz="2400">
                  <a:solidFill>
                    <a:srgbClr val="FFFF00"/>
                  </a:solidFill>
                </a:rPr>
                <a:t>循环之后的语句</a:t>
              </a:r>
            </a:p>
          </p:txBody>
        </p:sp>
        <p:sp>
          <p:nvSpPr>
            <p:cNvPr id="293916" name="Text Box 21"/>
            <p:cNvSpPr txBox="1">
              <a:spLocks noChangeArrowheads="1"/>
            </p:cNvSpPr>
            <p:nvPr/>
          </p:nvSpPr>
          <p:spPr bwMode="auto">
            <a:xfrm>
              <a:off x="433" y="1847"/>
              <a:ext cx="1262" cy="30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sz="2400">
                  <a:solidFill>
                    <a:srgbClr val="FFFF00"/>
                  </a:solidFill>
                </a:rPr>
                <a:t>执行表达式</a:t>
              </a:r>
              <a:r>
                <a:rPr lang="zh-CN" altLang="zh-CN" sz="24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93917" name="Line 22"/>
            <p:cNvSpPr>
              <a:spLocks noChangeShapeType="1"/>
            </p:cNvSpPr>
            <p:nvPr/>
          </p:nvSpPr>
          <p:spPr bwMode="auto">
            <a:xfrm flipH="1">
              <a:off x="1053" y="2168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18" name="Text Box 23"/>
            <p:cNvSpPr txBox="1">
              <a:spLocks noChangeArrowheads="1"/>
            </p:cNvSpPr>
            <p:nvPr/>
          </p:nvSpPr>
          <p:spPr bwMode="auto">
            <a:xfrm>
              <a:off x="466" y="282"/>
              <a:ext cx="1261" cy="30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sz="2400" b="1">
                  <a:solidFill>
                    <a:srgbClr val="FFFF00"/>
                  </a:solidFill>
                </a:rPr>
                <a:t>执行表达式</a:t>
              </a:r>
              <a:r>
                <a:rPr lang="zh-CN" altLang="zh-CN" sz="2400" b="1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83672" name="AutoShape 24"/>
          <p:cNvSpPr>
            <a:spLocks noChangeArrowheads="1"/>
          </p:cNvSpPr>
          <p:nvPr/>
        </p:nvSpPr>
        <p:spPr bwMode="auto">
          <a:xfrm>
            <a:off x="3779838" y="1412875"/>
            <a:ext cx="2084387" cy="304800"/>
          </a:xfrm>
          <a:prstGeom prst="rightArrow">
            <a:avLst>
              <a:gd name="adj1" fmla="val 50000"/>
              <a:gd name="adj2" fmla="val 170964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6011863" y="1341438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sz="2400" b="1">
                <a:solidFill>
                  <a:srgbClr val="336600"/>
                </a:solidFill>
              </a:rPr>
              <a:t>循环初始条件</a:t>
            </a:r>
          </a:p>
        </p:txBody>
      </p:sp>
      <p:sp>
        <p:nvSpPr>
          <p:cNvPr id="283674" name="AutoShape 26"/>
          <p:cNvSpPr>
            <a:spLocks noChangeArrowheads="1"/>
          </p:cNvSpPr>
          <p:nvPr/>
        </p:nvSpPr>
        <p:spPr bwMode="auto">
          <a:xfrm>
            <a:off x="3851275" y="2205038"/>
            <a:ext cx="2043113" cy="361950"/>
          </a:xfrm>
          <a:prstGeom prst="rightArrow">
            <a:avLst>
              <a:gd name="adj1" fmla="val 50000"/>
              <a:gd name="adj2" fmla="val 14111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5" name="Text Box 27"/>
          <p:cNvSpPr txBox="1">
            <a:spLocks noChangeArrowheads="1"/>
          </p:cNvSpPr>
          <p:nvPr/>
        </p:nvSpPr>
        <p:spPr bwMode="auto">
          <a:xfrm>
            <a:off x="6011863" y="21336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sz="2400" b="1">
                <a:solidFill>
                  <a:srgbClr val="336600"/>
                </a:solidFill>
              </a:rPr>
              <a:t>循环控制条件</a:t>
            </a:r>
          </a:p>
        </p:txBody>
      </p:sp>
      <p:sp>
        <p:nvSpPr>
          <p:cNvPr id="283676" name="AutoShape 28"/>
          <p:cNvSpPr>
            <a:spLocks noChangeArrowheads="1"/>
          </p:cNvSpPr>
          <p:nvPr/>
        </p:nvSpPr>
        <p:spPr bwMode="auto">
          <a:xfrm>
            <a:off x="3779838" y="3141663"/>
            <a:ext cx="2073275" cy="1057275"/>
          </a:xfrm>
          <a:prstGeom prst="rightArrow">
            <a:avLst>
              <a:gd name="adj1" fmla="val 50000"/>
              <a:gd name="adj2" fmla="val 49024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7" name="Text Box 29"/>
          <p:cNvSpPr txBox="1">
            <a:spLocks noChangeArrowheads="1"/>
          </p:cNvSpPr>
          <p:nvPr/>
        </p:nvSpPr>
        <p:spPr bwMode="auto">
          <a:xfrm>
            <a:off x="6084888" y="3429000"/>
            <a:ext cx="2033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sz="2400" b="1">
                <a:solidFill>
                  <a:srgbClr val="336600"/>
                </a:solidFill>
              </a:rPr>
              <a:t>循环体</a:t>
            </a:r>
          </a:p>
        </p:txBody>
      </p:sp>
      <p:sp>
        <p:nvSpPr>
          <p:cNvPr id="283678" name="Rectangle 30"/>
          <p:cNvSpPr>
            <a:spLocks noChangeArrowheads="1"/>
          </p:cNvSpPr>
          <p:nvPr/>
        </p:nvSpPr>
        <p:spPr bwMode="auto">
          <a:xfrm>
            <a:off x="4283075" y="3976688"/>
            <a:ext cx="4752975" cy="2620962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altLang="zh-CN" sz="2400" b="1">
                <a:solidFill>
                  <a:srgbClr val="FFFF00"/>
                </a:solidFill>
              </a:rPr>
              <a:t>for</a:t>
            </a:r>
            <a:r>
              <a:rPr lang="zh-CN" sz="2400" b="1">
                <a:solidFill>
                  <a:srgbClr val="FFFF00"/>
                </a:solidFill>
              </a:rPr>
              <a:t>语句等价于下列语句：</a:t>
            </a:r>
          </a:p>
          <a:p>
            <a:pPr marL="742950" lvl="1" indent="-285750" algn="l" defTabSz="762000" eaLnBrk="0" hangingPunct="0">
              <a:spcBef>
                <a:spcPct val="20000"/>
              </a:spcBef>
            </a:pPr>
            <a:r>
              <a:rPr lang="zh-CN" sz="2400" b="1">
                <a:solidFill>
                  <a:srgbClr val="FFFF00"/>
                </a:solidFill>
              </a:rPr>
              <a:t>表达式</a:t>
            </a:r>
            <a:r>
              <a:rPr lang="zh-CN" altLang="zh-CN" sz="2400" b="1">
                <a:solidFill>
                  <a:srgbClr val="FFFF00"/>
                </a:solidFill>
              </a:rPr>
              <a:t>1</a:t>
            </a:r>
            <a:r>
              <a:rPr lang="zh-CN" sz="2400" b="1">
                <a:solidFill>
                  <a:srgbClr val="FFFF00"/>
                </a:solidFill>
              </a:rPr>
              <a:t>；</a:t>
            </a:r>
          </a:p>
          <a:p>
            <a:pPr marL="742950" lvl="1" indent="-285750" algn="l" defTabSz="762000" eaLnBrk="0" hangingPunct="0">
              <a:spcBef>
                <a:spcPct val="20000"/>
              </a:spcBef>
            </a:pPr>
            <a:r>
              <a:rPr lang="zh-CN" altLang="zh-CN" sz="2400" b="1">
                <a:solidFill>
                  <a:srgbClr val="FFFF00"/>
                </a:solidFill>
              </a:rPr>
              <a:t>while </a:t>
            </a:r>
            <a:r>
              <a:rPr lang="zh-CN" sz="2400" b="1">
                <a:solidFill>
                  <a:srgbClr val="FFFF00"/>
                </a:solidFill>
              </a:rPr>
              <a:t>（表达式</a:t>
            </a:r>
            <a:r>
              <a:rPr lang="zh-CN" altLang="zh-CN" sz="2400" b="1">
                <a:solidFill>
                  <a:srgbClr val="FFFF00"/>
                </a:solidFill>
              </a:rPr>
              <a:t>2</a:t>
            </a:r>
            <a:r>
              <a:rPr lang="zh-CN" sz="2400" b="1">
                <a:solidFill>
                  <a:srgbClr val="FFFF00"/>
                </a:solidFill>
              </a:rPr>
              <a:t>）</a:t>
            </a:r>
          </a:p>
          <a:p>
            <a:pPr marL="742950" lvl="1" indent="-285750" algn="l" defTabSz="762000" eaLnBrk="0" hangingPunct="0">
              <a:spcBef>
                <a:spcPct val="20000"/>
              </a:spcBef>
            </a:pPr>
            <a:r>
              <a:rPr lang="zh-CN" altLang="zh-CN" sz="2400" b="1">
                <a:solidFill>
                  <a:srgbClr val="FFFF00"/>
                </a:solidFill>
              </a:rPr>
              <a:t>{  </a:t>
            </a:r>
            <a:r>
              <a:rPr lang="zh-CN" sz="2400" b="1">
                <a:solidFill>
                  <a:srgbClr val="FFFF00"/>
                </a:solidFill>
              </a:rPr>
              <a:t>语句；</a:t>
            </a:r>
          </a:p>
          <a:p>
            <a:pPr marL="742950" lvl="1" indent="-285750" algn="l" defTabSz="762000" eaLnBrk="0" hangingPunct="0">
              <a:spcBef>
                <a:spcPct val="20000"/>
              </a:spcBef>
            </a:pPr>
            <a:r>
              <a:rPr lang="zh-CN" altLang="zh-CN" sz="2400" b="1">
                <a:solidFill>
                  <a:srgbClr val="FFFF00"/>
                </a:solidFill>
              </a:rPr>
              <a:t>   </a:t>
            </a:r>
            <a:r>
              <a:rPr lang="zh-CN" sz="2400" b="1">
                <a:solidFill>
                  <a:srgbClr val="FFFF00"/>
                </a:solidFill>
              </a:rPr>
              <a:t>表达式</a:t>
            </a:r>
            <a:r>
              <a:rPr lang="zh-CN" altLang="zh-CN" sz="2400" b="1">
                <a:solidFill>
                  <a:srgbClr val="FFFF00"/>
                </a:solidFill>
              </a:rPr>
              <a:t>3</a:t>
            </a:r>
            <a:r>
              <a:rPr lang="zh-CN" sz="2400" b="1">
                <a:solidFill>
                  <a:srgbClr val="FFFF00"/>
                </a:solidFill>
              </a:rPr>
              <a:t>；</a:t>
            </a:r>
          </a:p>
          <a:p>
            <a:pPr marL="742950" lvl="1" indent="-285750" algn="l" defTabSz="762000" eaLnBrk="0" hangingPunct="0">
              <a:spcBef>
                <a:spcPct val="20000"/>
              </a:spcBef>
            </a:pPr>
            <a:r>
              <a:rPr lang="zh-CN" altLang="zh-CN" sz="2400" b="1">
                <a:solidFill>
                  <a:srgbClr val="FFFF00"/>
                </a:solidFill>
              </a:rPr>
              <a:t>}</a:t>
            </a:r>
            <a:endParaRPr lang="zh-CN" altLang="zh-CN" sz="2400">
              <a:solidFill>
                <a:srgbClr val="FFFF00"/>
              </a:solidFill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2" grpId="0" animBg="1"/>
      <p:bldP spid="283673" grpId="0" build="p" autoUpdateAnimBg="0"/>
      <p:bldP spid="283674" grpId="0" animBg="1"/>
      <p:bldP spid="283675" grpId="0" build="p" autoUpdateAnimBg="0"/>
      <p:bldP spid="283676" grpId="0" animBg="1"/>
      <p:bldP spid="283677" grpId="0" build="p" autoUpdateAnimBg="0"/>
      <p:bldP spid="28367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0" y="1196975"/>
            <a:ext cx="91440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语句最简单的形式：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for(</a:t>
            </a:r>
            <a:r>
              <a:rPr 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循环变量赋初值；循环条件；循环变量增值</a:t>
            </a:r>
            <a:r>
              <a:rPr lang="zh-CN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0" y="2492375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zh-CN" sz="32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 for(i=1;i&lt;=100;i++) sum=sum+i;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611188" y="3141663"/>
            <a:ext cx="4211637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 b="1">
                <a:latin typeface="宋体" pitchFamily="2" charset="-122"/>
              </a:rPr>
              <a:t>相当于：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  i=1;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  while(i&lt;=100)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   {sum=sum+i;i++;}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5292725" y="3573463"/>
            <a:ext cx="2663825" cy="1223962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sz="3200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用</a:t>
            </a:r>
            <a:r>
              <a:rPr lang="zh-CN" altLang="zh-CN" sz="3200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for</a:t>
            </a:r>
            <a:r>
              <a:rPr lang="zh-CN" sz="3200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语句</a:t>
            </a:r>
          </a:p>
          <a:p>
            <a:pPr marL="342900" indent="-342900" algn="just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简单、方便。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autoUpdateAnimBg="0"/>
      <p:bldP spid="284676" grpId="0" autoUpdateAnimBg="0"/>
      <p:bldP spid="284677" grpId="0" autoUpdateAnimBg="0"/>
      <p:bldP spid="28467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79388" y="1266825"/>
            <a:ext cx="8785225" cy="4754563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15000"/>
              </a:lnSpc>
              <a:spcBef>
                <a:spcPct val="5000"/>
              </a:spcBef>
              <a:defRPr/>
            </a:pPr>
            <a:r>
              <a:rPr lang="zh-CN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</a:p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(1) for</a:t>
            </a:r>
            <a:r>
              <a:rPr lang="zh-CN" sz="2800">
                <a:latin typeface="宋体" pitchFamily="2" charset="-122"/>
              </a:rPr>
              <a:t>语句的一般形式中的“表达式</a:t>
            </a:r>
            <a:r>
              <a:rPr lang="zh-CN" altLang="zh-CN" sz="2800">
                <a:latin typeface="宋体" pitchFamily="2" charset="-122"/>
              </a:rPr>
              <a:t>1”</a:t>
            </a:r>
            <a:r>
              <a:rPr lang="zh-CN" sz="2800">
                <a:latin typeface="宋体" pitchFamily="2" charset="-122"/>
              </a:rPr>
              <a:t>可以省略，此时应在</a:t>
            </a:r>
            <a:r>
              <a:rPr lang="zh-CN" altLang="zh-CN" sz="2800">
                <a:latin typeface="宋体" pitchFamily="2" charset="-122"/>
              </a:rPr>
              <a:t>for</a:t>
            </a:r>
            <a:r>
              <a:rPr lang="zh-CN" sz="2800">
                <a:latin typeface="宋体" pitchFamily="2" charset="-122"/>
              </a:rPr>
              <a:t>语句之前给循环变量赋初值。注意省略表达式</a:t>
            </a:r>
            <a:r>
              <a:rPr lang="zh-CN" altLang="zh-CN" sz="2800">
                <a:latin typeface="宋体" pitchFamily="2" charset="-122"/>
              </a:rPr>
              <a:t>1</a:t>
            </a:r>
            <a:r>
              <a:rPr lang="zh-CN" sz="2800">
                <a:latin typeface="宋体" pitchFamily="2" charset="-122"/>
              </a:rPr>
              <a:t>时，其后的分号不能省略。如</a:t>
            </a:r>
          </a:p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</a:t>
            </a:r>
            <a:r>
              <a:rPr lang="zh-CN" altLang="zh-CN" sz="2800" b="1">
                <a:solidFill>
                  <a:srgbClr val="336600"/>
                </a:solidFill>
              </a:rPr>
              <a:t>for(</a:t>
            </a:r>
            <a:r>
              <a:rPr lang="zh-CN" sz="2800" b="1">
                <a:solidFill>
                  <a:srgbClr val="336600"/>
                </a:solidFill>
              </a:rPr>
              <a:t>；</a:t>
            </a:r>
            <a:r>
              <a:rPr lang="zh-CN" altLang="zh-CN" sz="2800" b="1">
                <a:solidFill>
                  <a:srgbClr val="336600"/>
                </a:solidFill>
              </a:rPr>
              <a:t>i&lt;=100;i++)  sum=sum+i;</a:t>
            </a:r>
            <a:r>
              <a:rPr lang="zh-CN" altLang="zh-CN" sz="2800">
                <a:latin typeface="宋体" pitchFamily="2" charset="-122"/>
              </a:rPr>
              <a:t> </a:t>
            </a:r>
          </a:p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 </a:t>
            </a:r>
            <a:r>
              <a:rPr lang="zh-CN" sz="2800">
                <a:latin typeface="宋体" pitchFamily="2" charset="-122"/>
              </a:rPr>
              <a:t>执行时，跳过“求解表达式</a:t>
            </a:r>
            <a:r>
              <a:rPr lang="zh-CN" altLang="zh-CN" sz="2800">
                <a:latin typeface="宋体" pitchFamily="2" charset="-122"/>
              </a:rPr>
              <a:t>1”</a:t>
            </a:r>
            <a:r>
              <a:rPr lang="zh-CN" sz="2800">
                <a:latin typeface="宋体" pitchFamily="2" charset="-122"/>
              </a:rPr>
              <a:t>这一步，其他不变。</a:t>
            </a:r>
          </a:p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  <a:defRPr/>
            </a:pPr>
            <a:endParaRPr lang="zh-CN" altLang="zh-CN" sz="2800">
              <a:latin typeface="宋体" pitchFamily="2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endParaRPr lang="zh-CN" sz="2800">
              <a:latin typeface="宋体" pitchFamily="2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(2) </a:t>
            </a:r>
            <a:r>
              <a:rPr lang="zh-CN" sz="2800">
                <a:latin typeface="宋体" pitchFamily="2" charset="-122"/>
              </a:rPr>
              <a:t>如果表达式</a:t>
            </a:r>
            <a:r>
              <a:rPr lang="zh-CN" altLang="zh-CN" sz="2800">
                <a:latin typeface="宋体" pitchFamily="2" charset="-122"/>
              </a:rPr>
              <a:t>2</a:t>
            </a:r>
            <a:r>
              <a:rPr lang="zh-CN" sz="2800">
                <a:latin typeface="宋体" pitchFamily="2" charset="-122"/>
              </a:rPr>
              <a:t>省略，即不判断循环条件，循环无终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止地进行下去。也就是认为表达式</a:t>
            </a:r>
            <a:r>
              <a:rPr lang="zh-CN" altLang="zh-CN" sz="2800">
                <a:latin typeface="宋体" pitchFamily="2" charset="-122"/>
              </a:rPr>
              <a:t>2</a:t>
            </a:r>
            <a:r>
              <a:rPr lang="zh-CN" sz="2800">
                <a:latin typeface="宋体" pitchFamily="2" charset="-122"/>
              </a:rPr>
              <a:t>始终为真。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 b="1">
                <a:latin typeface="宋体" pitchFamily="2" charset="-122"/>
              </a:rPr>
              <a:t>例如：</a:t>
            </a:r>
            <a:r>
              <a:rPr lang="zh-CN" altLang="zh-CN" sz="2800" b="1">
                <a:solidFill>
                  <a:srgbClr val="336600"/>
                </a:solidFill>
              </a:rPr>
              <a:t>for(i=1; ;i++) sum=sum+i;</a:t>
            </a:r>
            <a:r>
              <a:rPr lang="zh-CN" altLang="zh-CN" sz="2800">
                <a:latin typeface="宋体" pitchFamily="2" charset="-122"/>
              </a:rPr>
              <a:t> 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表达式</a:t>
            </a:r>
            <a:r>
              <a:rPr lang="zh-CN" altLang="zh-CN" sz="2800">
                <a:latin typeface="宋体" pitchFamily="2" charset="-122"/>
              </a:rPr>
              <a:t>1</a:t>
            </a:r>
            <a:r>
              <a:rPr lang="zh-CN" sz="2800">
                <a:latin typeface="宋体" pitchFamily="2" charset="-122"/>
              </a:rPr>
              <a:t>是一个赋值表达式，表达式</a:t>
            </a:r>
            <a:r>
              <a:rPr lang="zh-CN" altLang="zh-CN" sz="2800">
                <a:latin typeface="宋体" pitchFamily="2" charset="-122"/>
              </a:rPr>
              <a:t>2</a:t>
            </a:r>
            <a:r>
              <a:rPr lang="zh-CN" sz="2800">
                <a:latin typeface="宋体" pitchFamily="2" charset="-122"/>
              </a:rPr>
              <a:t>空缺。它相当于：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   </a:t>
            </a:r>
            <a:r>
              <a:rPr lang="zh-CN" altLang="zh-CN" sz="2800" b="1">
                <a:solidFill>
                  <a:srgbClr val="336600"/>
                </a:solidFill>
              </a:rPr>
              <a:t>i=1;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 b="1">
                <a:solidFill>
                  <a:srgbClr val="336600"/>
                </a:solidFill>
              </a:rPr>
              <a:t>        while(1)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 b="1">
                <a:solidFill>
                  <a:srgbClr val="336600"/>
                </a:solidFill>
              </a:rPr>
              <a:t>         {sum=sum+1;i++;}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endParaRPr lang="zh-CN" sz="2800">
              <a:latin typeface="宋体" pitchFamily="2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(3) </a:t>
            </a:r>
            <a:r>
              <a:rPr lang="zh-CN" sz="2800">
                <a:latin typeface="宋体" pitchFamily="2" charset="-122"/>
              </a:rPr>
              <a:t>表达式</a:t>
            </a:r>
            <a:r>
              <a:rPr lang="zh-CN" altLang="zh-CN" sz="2800">
                <a:latin typeface="宋体" pitchFamily="2" charset="-122"/>
              </a:rPr>
              <a:t>3</a:t>
            </a:r>
            <a:r>
              <a:rPr lang="zh-CN" sz="2800">
                <a:latin typeface="宋体" pitchFamily="2" charset="-122"/>
              </a:rPr>
              <a:t>也可以省略，但此时程序设计者应另外设法保证循环能正常结束。</a:t>
            </a:r>
            <a:r>
              <a:rPr lang="zh-CN" sz="2800" b="1">
                <a:latin typeface="宋体" pitchFamily="2" charset="-122"/>
              </a:rPr>
              <a:t>如：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   </a:t>
            </a:r>
            <a:r>
              <a:rPr lang="zh-CN" altLang="zh-CN" sz="2800" b="1">
                <a:solidFill>
                  <a:srgbClr val="336600"/>
                </a:solidFill>
              </a:rPr>
              <a:t>for(i=1;i&lt;=100;)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 b="1">
                <a:solidFill>
                  <a:srgbClr val="336600"/>
                </a:solidFill>
              </a:rPr>
              <a:t>               {sum=sum+i;i++;}</a:t>
            </a:r>
            <a:r>
              <a:rPr lang="zh-CN" altLang="zh-CN" sz="2800">
                <a:latin typeface="宋体" pitchFamily="2" charset="-122"/>
              </a:rPr>
              <a:t> 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  </a:t>
            </a:r>
            <a:r>
              <a:rPr lang="zh-CN" sz="2800">
                <a:latin typeface="宋体" pitchFamily="2" charset="-122"/>
              </a:rPr>
              <a:t>在上面的</a:t>
            </a:r>
            <a:r>
              <a:rPr lang="zh-CN" altLang="zh-CN" sz="2800">
                <a:latin typeface="宋体" pitchFamily="2" charset="-122"/>
              </a:rPr>
              <a:t>for</a:t>
            </a:r>
            <a:r>
              <a:rPr lang="zh-CN" sz="2800">
                <a:latin typeface="宋体" pitchFamily="2" charset="-122"/>
              </a:rPr>
              <a:t>语句中只有表达式</a:t>
            </a:r>
            <a:r>
              <a:rPr lang="zh-CN" altLang="zh-CN" sz="2800">
                <a:latin typeface="宋体" pitchFamily="2" charset="-122"/>
              </a:rPr>
              <a:t>1</a:t>
            </a:r>
            <a:r>
              <a:rPr lang="zh-CN" sz="2800">
                <a:latin typeface="宋体" pitchFamily="2" charset="-122"/>
              </a:rPr>
              <a:t>和表达式</a:t>
            </a:r>
            <a:r>
              <a:rPr lang="zh-CN" altLang="zh-CN" sz="2800">
                <a:latin typeface="宋体" pitchFamily="2" charset="-122"/>
              </a:rPr>
              <a:t>2</a:t>
            </a:r>
            <a:r>
              <a:rPr lang="zh-CN" sz="2800">
                <a:latin typeface="宋体" pitchFamily="2" charset="-122"/>
              </a:rPr>
              <a:t>，而没有表达式</a:t>
            </a:r>
            <a:r>
              <a:rPr lang="zh-CN" altLang="zh-CN" sz="2800">
                <a:latin typeface="宋体" pitchFamily="2" charset="-122"/>
              </a:rPr>
              <a:t>3</a:t>
            </a:r>
            <a:r>
              <a:rPr lang="zh-CN" sz="2800">
                <a:latin typeface="宋体" pitchFamily="2" charset="-122"/>
              </a:rPr>
              <a:t>。</a:t>
            </a:r>
            <a:r>
              <a:rPr lang="zh-CN" altLang="zh-CN" sz="2800">
                <a:latin typeface="宋体" pitchFamily="2" charset="-122"/>
              </a:rPr>
              <a:t>i++</a:t>
            </a:r>
            <a:r>
              <a:rPr lang="zh-CN" sz="2800">
                <a:latin typeface="宋体" pitchFamily="2" charset="-122"/>
              </a:rPr>
              <a:t>的操作不放在</a:t>
            </a:r>
            <a:r>
              <a:rPr lang="zh-CN" altLang="zh-CN" sz="2800">
                <a:latin typeface="宋体" pitchFamily="2" charset="-122"/>
              </a:rPr>
              <a:t>for</a:t>
            </a:r>
            <a:r>
              <a:rPr lang="zh-CN" sz="2800">
                <a:latin typeface="宋体" pitchFamily="2" charset="-122"/>
              </a:rPr>
              <a:t>语句的表达式</a:t>
            </a:r>
            <a:r>
              <a:rPr lang="zh-CN" altLang="zh-CN" sz="2800">
                <a:latin typeface="宋体" pitchFamily="2" charset="-122"/>
              </a:rPr>
              <a:t>3</a:t>
            </a:r>
            <a:r>
              <a:rPr lang="zh-CN" sz="2800">
                <a:latin typeface="宋体" pitchFamily="2" charset="-122"/>
              </a:rPr>
              <a:t>的位置处，而作为循环体的一部分，效果是一样的，都能使循环正常结束。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    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endParaRPr lang="zh-CN" sz="2800">
              <a:latin typeface="宋体" pitchFamily="2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(4) </a:t>
            </a:r>
            <a:r>
              <a:rPr lang="zh-CN" sz="2800">
                <a:latin typeface="宋体" pitchFamily="2" charset="-122"/>
              </a:rPr>
              <a:t>可以省略表达式</a:t>
            </a:r>
            <a:r>
              <a:rPr lang="zh-CN" altLang="zh-CN" sz="2800">
                <a:latin typeface="宋体" pitchFamily="2" charset="-122"/>
              </a:rPr>
              <a:t>1</a:t>
            </a:r>
            <a:r>
              <a:rPr lang="zh-CN" sz="2800">
                <a:latin typeface="宋体" pitchFamily="2" charset="-122"/>
              </a:rPr>
              <a:t>和表达式</a:t>
            </a:r>
            <a:r>
              <a:rPr lang="zh-CN" altLang="zh-CN" sz="2800">
                <a:latin typeface="宋体" pitchFamily="2" charset="-122"/>
              </a:rPr>
              <a:t>3</a:t>
            </a:r>
            <a:r>
              <a:rPr lang="zh-CN" sz="2800">
                <a:latin typeface="宋体" pitchFamily="2" charset="-122"/>
              </a:rPr>
              <a:t>，只有表达式</a:t>
            </a:r>
            <a:r>
              <a:rPr lang="zh-CN" altLang="zh-CN" sz="2800">
                <a:latin typeface="宋体" pitchFamily="2" charset="-122"/>
              </a:rPr>
              <a:t>2</a:t>
            </a:r>
            <a:r>
              <a:rPr lang="zh-CN" sz="2800">
                <a:latin typeface="宋体" pitchFamily="2" charset="-122"/>
              </a:rPr>
              <a:t>，即只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给循环条件。</a:t>
            </a:r>
            <a:r>
              <a:rPr lang="zh-CN" sz="2800" b="1">
                <a:latin typeface="宋体" pitchFamily="2" charset="-122"/>
              </a:rPr>
              <a:t>如：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</a:t>
            </a:r>
            <a:r>
              <a:rPr lang="zh-CN" altLang="zh-CN" sz="2800" b="1">
                <a:solidFill>
                  <a:srgbClr val="336600"/>
                </a:solidFill>
              </a:rPr>
              <a:t>for(;i&lt;=100;)                         while(i&lt;=100)      {sum=sum+i;       </a:t>
            </a:r>
            <a:r>
              <a:rPr lang="zh-CN" sz="2800">
                <a:latin typeface="宋体" pitchFamily="2" charset="-122"/>
              </a:rPr>
              <a:t>相当于</a:t>
            </a:r>
            <a:r>
              <a:rPr lang="zh-CN" sz="2800" b="1">
                <a:solidFill>
                  <a:srgbClr val="336600"/>
                </a:solidFill>
              </a:rPr>
              <a:t>         </a:t>
            </a:r>
            <a:r>
              <a:rPr lang="zh-CN" altLang="zh-CN" sz="2800" b="1">
                <a:solidFill>
                  <a:srgbClr val="336600"/>
                </a:solidFill>
              </a:rPr>
              <a:t>{sum=sum+i;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 b="1">
                <a:solidFill>
                  <a:srgbClr val="336600"/>
                </a:solidFill>
              </a:rPr>
              <a:t>   i++;}                                                  i++;}</a:t>
            </a:r>
            <a:r>
              <a:rPr lang="zh-CN" altLang="zh-CN" sz="2800">
                <a:latin typeface="宋体" pitchFamily="2" charset="-122"/>
              </a:rPr>
              <a:t>   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  </a:t>
            </a:r>
            <a:r>
              <a:rPr lang="zh-CN" sz="2800">
                <a:latin typeface="宋体" pitchFamily="2" charset="-122"/>
              </a:rPr>
              <a:t>在这种情况下，完全等同于</a:t>
            </a:r>
            <a:r>
              <a:rPr lang="zh-CN" altLang="zh-CN" sz="2800">
                <a:latin typeface="宋体" pitchFamily="2" charset="-122"/>
              </a:rPr>
              <a:t>while</a:t>
            </a:r>
            <a:r>
              <a:rPr lang="zh-CN" sz="2800">
                <a:latin typeface="宋体" pitchFamily="2" charset="-122"/>
              </a:rPr>
              <a:t>语句。可见</a:t>
            </a:r>
            <a:r>
              <a:rPr lang="zh-CN" altLang="zh-CN" sz="2800">
                <a:latin typeface="宋体" pitchFamily="2" charset="-122"/>
              </a:rPr>
              <a:t>for</a:t>
            </a:r>
            <a:r>
              <a:rPr lang="zh-CN" sz="2800">
                <a:latin typeface="宋体" pitchFamily="2" charset="-122"/>
              </a:rPr>
              <a:t>语句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比</a:t>
            </a:r>
            <a:r>
              <a:rPr lang="zh-CN" altLang="zh-CN" sz="2800">
                <a:latin typeface="宋体" pitchFamily="2" charset="-122"/>
              </a:rPr>
              <a:t>while</a:t>
            </a:r>
            <a:r>
              <a:rPr lang="zh-CN" sz="2800">
                <a:latin typeface="宋体" pitchFamily="2" charset="-122"/>
              </a:rPr>
              <a:t>语句功能强，除了可以给出循环条件外，还可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以赋初值，使循环变量自动增值等。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endParaRPr lang="zh-CN" sz="2800">
              <a:latin typeface="宋体" pitchFamily="2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(5) 3</a:t>
            </a:r>
            <a:r>
              <a:rPr lang="zh-CN" sz="2800">
                <a:latin typeface="宋体" pitchFamily="2" charset="-122"/>
              </a:rPr>
              <a:t>个表达式都可省略，</a:t>
            </a:r>
            <a:r>
              <a:rPr lang="zh-CN" sz="2800" b="1">
                <a:latin typeface="宋体" pitchFamily="2" charset="-122"/>
              </a:rPr>
              <a:t>如：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     </a:t>
            </a:r>
            <a:r>
              <a:rPr lang="zh-CN" altLang="zh-CN" sz="2800">
                <a:latin typeface="宋体" pitchFamily="2" charset="-122"/>
              </a:rPr>
              <a:t>for(; ;) </a:t>
            </a:r>
            <a:r>
              <a:rPr lang="zh-CN" sz="2800">
                <a:latin typeface="宋体" pitchFamily="2" charset="-122"/>
              </a:rPr>
              <a:t>语句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         相当于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     </a:t>
            </a:r>
            <a:r>
              <a:rPr lang="zh-CN" altLang="zh-CN" sz="2800">
                <a:latin typeface="宋体" pitchFamily="2" charset="-122"/>
              </a:rPr>
              <a:t>while(1) </a:t>
            </a:r>
            <a:r>
              <a:rPr lang="zh-CN" sz="2800">
                <a:latin typeface="宋体" pitchFamily="2" charset="-122"/>
              </a:rPr>
              <a:t>语句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  即不设初值，不判断条件</a:t>
            </a:r>
            <a:r>
              <a:rPr lang="zh-CN" altLang="zh-CN" sz="2800">
                <a:latin typeface="宋体" pitchFamily="2" charset="-122"/>
              </a:rPr>
              <a:t>(</a:t>
            </a:r>
            <a:r>
              <a:rPr lang="zh-CN" sz="2800">
                <a:latin typeface="宋体" pitchFamily="2" charset="-122"/>
              </a:rPr>
              <a:t>认为表达式</a:t>
            </a:r>
            <a:r>
              <a:rPr lang="zh-CN" altLang="zh-CN" sz="2800">
                <a:latin typeface="宋体" pitchFamily="2" charset="-122"/>
              </a:rPr>
              <a:t>2</a:t>
            </a:r>
            <a:r>
              <a:rPr lang="zh-CN" sz="2800">
                <a:latin typeface="宋体" pitchFamily="2" charset="-122"/>
              </a:rPr>
              <a:t>为真值</a:t>
            </a:r>
            <a:r>
              <a:rPr lang="zh-CN" altLang="zh-CN" sz="2800">
                <a:latin typeface="宋体" pitchFamily="2" charset="-122"/>
              </a:rPr>
              <a:t>)</a:t>
            </a:r>
            <a:r>
              <a:rPr lang="zh-CN" sz="2800">
                <a:latin typeface="宋体" pitchFamily="2" charset="-122"/>
              </a:rPr>
              <a:t>，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循环变量不增值。无终止地执行循环体。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endParaRPr lang="zh-CN" sz="2800">
              <a:latin typeface="宋体" pitchFamily="2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(6) </a:t>
            </a:r>
            <a:r>
              <a:rPr lang="zh-CN" sz="2800">
                <a:latin typeface="宋体" pitchFamily="2" charset="-122"/>
              </a:rPr>
              <a:t>表达式</a:t>
            </a:r>
            <a:r>
              <a:rPr lang="zh-CN" altLang="zh-CN" sz="2800">
                <a:latin typeface="宋体" pitchFamily="2" charset="-122"/>
              </a:rPr>
              <a:t>1</a:t>
            </a:r>
            <a:r>
              <a:rPr lang="zh-CN" sz="2800">
                <a:latin typeface="宋体" pitchFamily="2" charset="-122"/>
              </a:rPr>
              <a:t>可以是设置循环变量初值的赋值表达式，也可以是与循环变量无关的其他表达式。</a:t>
            </a:r>
            <a:r>
              <a:rPr lang="zh-CN" sz="2800" b="1">
                <a:latin typeface="宋体" pitchFamily="2" charset="-122"/>
              </a:rPr>
              <a:t>如</a:t>
            </a:r>
            <a:r>
              <a:rPr lang="zh-CN" altLang="zh-CN" sz="2800" b="1">
                <a:latin typeface="宋体" pitchFamily="2" charset="-122"/>
              </a:rPr>
              <a:t>:</a:t>
            </a:r>
            <a:r>
              <a:rPr lang="zh-CN" altLang="zh-CN" sz="2800">
                <a:latin typeface="宋体" pitchFamily="2" charset="-122"/>
              </a:rPr>
              <a:t> 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     </a:t>
            </a:r>
            <a:r>
              <a:rPr lang="zh-CN" altLang="zh-CN" sz="2800" b="1">
                <a:solidFill>
                  <a:srgbClr val="336600"/>
                </a:solidFill>
              </a:rPr>
              <a:t>for (sum=0;i&lt;=100;i++) 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 b="1">
                <a:solidFill>
                  <a:srgbClr val="336600"/>
                </a:solidFill>
              </a:rPr>
              <a:t>                       sum=sum+i;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zh-CN" sz="2800">
                <a:latin typeface="宋体" pitchFamily="2" charset="-122"/>
              </a:rPr>
              <a:t>  </a:t>
            </a:r>
            <a:r>
              <a:rPr lang="zh-CN" sz="2800">
                <a:latin typeface="宋体" pitchFamily="2" charset="-122"/>
              </a:rPr>
              <a:t>表达式</a:t>
            </a:r>
            <a:r>
              <a:rPr lang="zh-CN" altLang="zh-CN" sz="2800">
                <a:latin typeface="宋体" pitchFamily="2" charset="-122"/>
              </a:rPr>
              <a:t>3</a:t>
            </a:r>
            <a:r>
              <a:rPr lang="zh-CN" sz="2800">
                <a:latin typeface="宋体" pitchFamily="2" charset="-122"/>
              </a:rPr>
              <a:t>也可以是与循环控制无关的任意表达式。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endParaRPr lang="zh-CN" sz="2800">
              <a:latin typeface="宋体" pitchFamily="2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表达式</a:t>
            </a:r>
            <a:r>
              <a:rPr lang="zh-CN" altLang="zh-CN" sz="2800">
                <a:latin typeface="宋体" pitchFamily="2" charset="-122"/>
              </a:rPr>
              <a:t>1</a:t>
            </a:r>
            <a:r>
              <a:rPr lang="zh-CN" sz="2800">
                <a:latin typeface="宋体" pitchFamily="2" charset="-122"/>
              </a:rPr>
              <a:t>和表达式</a:t>
            </a:r>
            <a:r>
              <a:rPr lang="zh-CN" altLang="zh-CN" sz="2800">
                <a:latin typeface="宋体" pitchFamily="2" charset="-122"/>
              </a:rPr>
              <a:t>3</a:t>
            </a:r>
            <a:r>
              <a:rPr lang="zh-CN" sz="2800">
                <a:latin typeface="宋体" pitchFamily="2" charset="-122"/>
              </a:rPr>
              <a:t>可以是一个简单的表达式，也可以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是逗号表达式，即包含一个以上的简单表达式，中间用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逗号间隔。</a:t>
            </a:r>
            <a:r>
              <a:rPr lang="zh-CN" sz="2800" b="1">
                <a:latin typeface="宋体" pitchFamily="2" charset="-122"/>
              </a:rPr>
              <a:t>如：</a:t>
            </a:r>
            <a:r>
              <a:rPr lang="zh-CN" sz="2800">
                <a:latin typeface="宋体" pitchFamily="2" charset="-122"/>
              </a:rPr>
              <a:t> 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</a:t>
            </a:r>
            <a:r>
              <a:rPr lang="zh-CN" altLang="zh-CN" sz="2800" b="1">
                <a:solidFill>
                  <a:srgbClr val="336600"/>
                </a:solidFill>
              </a:rPr>
              <a:t>for(sum=0</a:t>
            </a:r>
            <a:r>
              <a:rPr lang="zh-CN" sz="2800" b="1">
                <a:solidFill>
                  <a:srgbClr val="336600"/>
                </a:solidFill>
              </a:rPr>
              <a:t>，</a:t>
            </a:r>
            <a:r>
              <a:rPr lang="zh-CN" altLang="zh-CN" sz="2800" b="1">
                <a:solidFill>
                  <a:srgbClr val="336600"/>
                </a:solidFill>
              </a:rPr>
              <a:t>i=1;i&lt;=100;i++) sum=sum+i;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或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</a:t>
            </a:r>
            <a:r>
              <a:rPr lang="zh-CN" altLang="zh-CN" sz="2800" b="1">
                <a:solidFill>
                  <a:srgbClr val="336600"/>
                </a:solidFill>
              </a:rPr>
              <a:t>for(i=0</a:t>
            </a:r>
            <a:r>
              <a:rPr lang="zh-CN" sz="2800" b="1">
                <a:solidFill>
                  <a:srgbClr val="336600"/>
                </a:solidFill>
              </a:rPr>
              <a:t>，</a:t>
            </a:r>
            <a:r>
              <a:rPr lang="zh-CN" altLang="zh-CN" sz="2800" b="1">
                <a:solidFill>
                  <a:srgbClr val="336600"/>
                </a:solidFill>
              </a:rPr>
              <a:t>j=100;i&lt;=j;i++</a:t>
            </a:r>
            <a:r>
              <a:rPr lang="zh-CN" sz="2800" b="1">
                <a:solidFill>
                  <a:srgbClr val="336600"/>
                </a:solidFill>
              </a:rPr>
              <a:t>，</a:t>
            </a:r>
            <a:r>
              <a:rPr lang="zh-CN" altLang="zh-CN" sz="2800" b="1">
                <a:solidFill>
                  <a:srgbClr val="336600"/>
                </a:solidFill>
              </a:rPr>
              <a:t>j--) k=i+j</a:t>
            </a:r>
            <a:r>
              <a:rPr lang="zh-CN" sz="2800" b="1">
                <a:solidFill>
                  <a:srgbClr val="336600"/>
                </a:solidFill>
              </a:rPr>
              <a:t>；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  表达式</a:t>
            </a:r>
            <a:r>
              <a:rPr lang="zh-CN" altLang="zh-CN" sz="2800">
                <a:latin typeface="宋体" pitchFamily="2" charset="-122"/>
              </a:rPr>
              <a:t>1</a:t>
            </a:r>
            <a:r>
              <a:rPr lang="zh-CN" sz="2800">
                <a:latin typeface="宋体" pitchFamily="2" charset="-122"/>
              </a:rPr>
              <a:t>和表达式</a:t>
            </a:r>
            <a:r>
              <a:rPr lang="zh-CN" altLang="zh-CN" sz="2800">
                <a:latin typeface="宋体" pitchFamily="2" charset="-122"/>
              </a:rPr>
              <a:t>3</a:t>
            </a:r>
            <a:r>
              <a:rPr lang="zh-CN" sz="2800">
                <a:latin typeface="宋体" pitchFamily="2" charset="-122"/>
              </a:rPr>
              <a:t>都是逗号表达式，各包含两个赋值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sz="2800">
                <a:latin typeface="宋体" pitchFamily="2" charset="-122"/>
              </a:rPr>
              <a:t>表达式，即同时设两个初值，使两个变量增值</a:t>
            </a:r>
            <a:r>
              <a:rPr lang="zh-CN" altLang="zh-CN" sz="2800">
                <a:latin typeface="宋体" pitchFamily="2" charset="-122"/>
              </a:rPr>
              <a:t>.</a:t>
            </a:r>
          </a:p>
        </p:txBody>
      </p:sp>
      <p:pic>
        <p:nvPicPr>
          <p:cNvPr id="291844" name="Picture 4" descr="f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6063" y="333375"/>
            <a:ext cx="2171700" cy="6048375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1.1</a:t>
            </a:r>
            <a:r>
              <a:rPr lang="zh-CN" altLang="zh-CN" dirty="0" smtClean="0"/>
              <a:t> if</a:t>
            </a:r>
            <a:r>
              <a:rPr lang="zh-CN" altLang="en-US" dirty="0" smtClean="0"/>
              <a:t>语句</a:t>
            </a:r>
            <a:endParaRPr lang="zh-CN" sz="3600" dirty="0" smtClean="0">
              <a:solidFill>
                <a:schemeClr val="tx2"/>
              </a:solidFill>
            </a:endParaRP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0" y="1628775"/>
            <a:ext cx="45005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(3)if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（表达式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）语句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else if(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else if(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800">
                <a:ea typeface="楷体_GB2312" pitchFamily="49" charset="-122"/>
              </a:rPr>
              <a:t>……</a:t>
            </a:r>
            <a:endParaRPr lang="zh-CN" altLang="zh-CN" sz="280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else if(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m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else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algn="l"/>
            <a:endParaRPr lang="zh-CN" altLang="zh-CN" sz="2800"/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916113"/>
            <a:ext cx="471646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 defTabSz="762000" eaLnBrk="0" hangingPunct="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endParaRPr lang="zh-CN" altLang="en-US" sz="2800">
              <a:latin typeface="宋体" pitchFamily="2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en-US" sz="2800">
                <a:latin typeface="宋体" pitchFamily="2" charset="-122"/>
              </a:rPr>
              <a:t>  在逗号表达式内按自左至右顺序求解，整个逗号表达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en-US" sz="2800">
                <a:latin typeface="宋体" pitchFamily="2" charset="-122"/>
              </a:rPr>
              <a:t>式的值为其中最右边的表达式的值。</a:t>
            </a:r>
            <a:r>
              <a:rPr lang="zh-CN" altLang="en-US" sz="2800" b="1">
                <a:latin typeface="宋体" pitchFamily="2" charset="-122"/>
              </a:rPr>
              <a:t>如: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en-US" sz="2800">
                <a:latin typeface="宋体" pitchFamily="2" charset="-122"/>
              </a:rPr>
              <a:t>     </a:t>
            </a:r>
            <a:r>
              <a:rPr lang="zh-CN" altLang="en-US" sz="2800" b="1">
                <a:solidFill>
                  <a:srgbClr val="336600"/>
                </a:solidFill>
              </a:rPr>
              <a:t>for(i=1;i&lt;=100;i++，i++) sum=sum+i;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en-US" sz="2800">
                <a:latin typeface="宋体" pitchFamily="2" charset="-122"/>
              </a:rPr>
              <a:t>相当于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en-US" sz="2800">
                <a:latin typeface="宋体" pitchFamily="2" charset="-122"/>
              </a:rPr>
              <a:t>     </a:t>
            </a:r>
            <a:r>
              <a:rPr lang="zh-CN" altLang="en-US" sz="2800" b="1">
                <a:solidFill>
                  <a:srgbClr val="336600"/>
                </a:solidFill>
              </a:rPr>
              <a:t>for(i=1;i&lt;=100;i=i+2) sum=sum+i;</a:t>
            </a:r>
          </a:p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lang="zh-CN" altLang="en-US" sz="2800">
                <a:latin typeface="宋体" pitchFamily="2" charset="-122"/>
              </a:rPr>
              <a:t>  </a:t>
            </a:r>
            <a:endParaRPr lang="zh-CN" altLang="en-US">
              <a:solidFill>
                <a:srgbClr val="336600"/>
              </a:solidFill>
            </a:endParaRPr>
          </a:p>
          <a:p>
            <a:pPr marL="742950" lvl="1" indent="-285750" algn="l" defTabSz="762000" eaLnBrk="0" hangingPunct="0">
              <a:spcBef>
                <a:spcPct val="20000"/>
              </a:spcBef>
              <a:defRPr/>
            </a:pPr>
            <a:endParaRPr lang="zh-CN" altLang="en-US" sz="2000">
              <a:latin typeface="宋体" pitchFamily="2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6.5 </a:t>
            </a:r>
            <a:r>
              <a:rPr lang="zh-CN" sz="3600" smtClean="0">
                <a:solidFill>
                  <a:schemeClr val="tx2"/>
                </a:solidFill>
              </a:rPr>
              <a:t>用</a:t>
            </a:r>
            <a:r>
              <a:rPr lang="zh-CN" altLang="zh-CN" sz="3600" smtClean="0">
                <a:solidFill>
                  <a:schemeClr val="tx2"/>
                </a:solidFill>
              </a:rPr>
              <a:t>for </a:t>
            </a:r>
            <a:r>
              <a:rPr lang="zh-CN" sz="360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360363" y="835025"/>
            <a:ext cx="8964612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 b="1" u="sng">
                <a:solidFill>
                  <a:srgbClr val="CC0000"/>
                </a:solidFill>
                <a:latin typeface="宋体" pitchFamily="2" charset="-122"/>
              </a:rPr>
              <a:t>注意</a:t>
            </a:r>
            <a:r>
              <a:rPr lang="zh-CN" altLang="zh-CN" sz="3200" b="1" u="sng">
                <a:solidFill>
                  <a:srgbClr val="CC0000"/>
                </a:solidFill>
                <a:latin typeface="宋体" pitchFamily="2" charset="-122"/>
              </a:rPr>
              <a:t>: 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语言中的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语句比其他语言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BASIC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PASCAL)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语句功能强得多。可以把循环体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和一些与循环控制无关的操作也作为表达式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出现，这样程序可以短小简洁。但过分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地利用这一特点会使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语句显得杂乱，可读性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降低，最好不要把与循环控制无关的内容放到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语句中。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6.6 </a:t>
            </a:r>
            <a:r>
              <a:rPr lang="zh-CN" sz="3600" smtClean="0">
                <a:solidFill>
                  <a:schemeClr val="tx2"/>
                </a:solidFill>
              </a:rPr>
              <a:t>循环的嵌套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250825" y="908050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一个循环体内又包含另一个完整的循环结构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称为循环的嵌套。内嵌的循环中还可以嵌套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循环，这就是多层循环。</a:t>
            </a: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三种循环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循环、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循环和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可以互相嵌套。</a:t>
            </a:r>
            <a:endParaRPr lang="zh-CN" sz="32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6.6 </a:t>
            </a:r>
            <a:r>
              <a:rPr lang="zh-CN" sz="3600" smtClean="0">
                <a:solidFill>
                  <a:schemeClr val="tx2"/>
                </a:solidFill>
              </a:rPr>
              <a:t>循环的嵌套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250825" y="692150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下面几种都是合法的形式：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(1)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>
                <a:solidFill>
                  <a:srgbClr val="336600"/>
                </a:solidFill>
              </a:rPr>
              <a:t>while( )           (2) do                   (3) for(;;)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{…                       {…                     {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        while( )            do                        for(;;)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   {…}                          {… }                   {… }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}                                    while( );          }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                               } while( );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zh-CN" altLang="zh-CN" sz="4400">
                <a:solidFill>
                  <a:srgbClr val="4D4D4D"/>
                </a:solidFill>
              </a:rPr>
              <a:t>        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6.6  </a:t>
            </a:r>
            <a:r>
              <a:rPr lang="zh-CN" sz="3600" smtClean="0">
                <a:solidFill>
                  <a:schemeClr val="tx2"/>
                </a:solidFill>
              </a:rPr>
              <a:t>循环的嵌套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250825" y="908050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(4)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>
                <a:solidFill>
                  <a:srgbClr val="336600"/>
                </a:solidFill>
              </a:rPr>
              <a:t>while( )        (5) for(;;)           (6) do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{…                   {…                          {…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  do{…}                while( )                    for(;;){ }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      while( )                {  }                   …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    {…}               …                            }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}                        }                              while( )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336600"/>
                </a:solidFill>
              </a:rPr>
              <a:t>                                    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zh-CN" altLang="zh-CN" sz="4400">
                <a:solidFill>
                  <a:srgbClr val="4D4D4D"/>
                </a:solidFill>
              </a:rPr>
              <a:t>        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6.7 </a:t>
            </a:r>
            <a:r>
              <a:rPr lang="zh-CN" sz="3600" smtClean="0">
                <a:solidFill>
                  <a:schemeClr val="tx2"/>
                </a:solidFill>
              </a:rPr>
              <a:t>几种循环的比较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250825" y="908050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四种循环都可以用来处理同一问题，一般情况下它们可以互相代替。但一般不提倡用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goto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型循环。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循环和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循环中，只在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后面的括号内指定循环条件，因此为了使循环能正常结束，应在循环体中包含使循环趋于结束的语句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i++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，或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i=i+1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sz="440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6.7  </a:t>
            </a:r>
            <a:r>
              <a:rPr lang="zh-CN" sz="3600" smtClean="0">
                <a:solidFill>
                  <a:schemeClr val="tx2"/>
                </a:solidFill>
              </a:rPr>
              <a:t>几种循环的比较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250825" y="476250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循环可以在表达式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中包含使循环趋于结束的操作，甚至可以将循环体中的操作全部放到表达式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中。因此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语句的功能更强，凡用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循环能完成的，用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循环都能实现。</a:t>
            </a:r>
            <a:r>
              <a:rPr lang="zh-CN" sz="4400">
                <a:solidFill>
                  <a:srgbClr val="4D4D4D"/>
                </a:solidFill>
              </a:rPr>
              <a:t> </a:t>
            </a:r>
            <a:endParaRPr lang="zh-CN" sz="32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循环时，循环变量初始化的操作应在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语句之前完成。而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语句可以在表达式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中实现循环变量的初始化。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6.8  break</a:t>
            </a:r>
            <a:r>
              <a:rPr lang="zh-CN" sz="3600" smtClean="0">
                <a:solidFill>
                  <a:schemeClr val="tx2"/>
                </a:solidFill>
              </a:rPr>
              <a:t>语句和</a:t>
            </a:r>
            <a:r>
              <a:rPr lang="zh-CN" altLang="zh-CN" sz="3600" smtClean="0">
                <a:solidFill>
                  <a:schemeClr val="tx2"/>
                </a:solidFill>
              </a:rPr>
              <a:t>continue</a:t>
            </a:r>
            <a:r>
              <a:rPr lang="zh-CN" sz="3600" smtClean="0">
                <a:solidFill>
                  <a:schemeClr val="tx2"/>
                </a:solidFill>
              </a:rPr>
              <a:t>语句</a:t>
            </a:r>
            <a:r>
              <a:rPr lang="zh-CN" smtClean="0"/>
              <a:t> 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250825" y="1052513"/>
            <a:ext cx="86423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solidFill>
                  <a:srgbClr val="4D4D4D"/>
                </a:solidFill>
                <a:latin typeface="宋体" pitchFamily="2" charset="-122"/>
              </a:rPr>
              <a:t>6.8.1 break</a:t>
            </a:r>
            <a:r>
              <a:rPr lang="zh-CN" sz="3200" b="1">
                <a:solidFill>
                  <a:srgbClr val="4D4D4D"/>
                </a:solidFill>
                <a:latin typeface="宋体" pitchFamily="2" charset="-122"/>
              </a:rPr>
              <a:t>语句</a:t>
            </a:r>
            <a:r>
              <a:rPr lang="zh-CN" sz="4400">
                <a:solidFill>
                  <a:srgbClr val="4D4D4D"/>
                </a:solidFill>
              </a:rPr>
              <a:t> </a:t>
            </a:r>
            <a:endParaRPr 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语句可以用来从循环体内跳出循环体，即提前结束循环，接着执行循环下面的语句</a:t>
            </a:r>
            <a:endParaRPr lang="zh-CN" sz="4400">
              <a:solidFill>
                <a:srgbClr val="4D4D4D"/>
              </a:solidFill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 b="1">
                <a:latin typeface="宋体" pitchFamily="2" charset="-122"/>
              </a:rPr>
              <a:t>  一般形式：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break;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 b="1" u="sng">
                <a:solidFill>
                  <a:srgbClr val="CC0000"/>
                </a:solidFill>
                <a:latin typeface="宋体" pitchFamily="2" charset="-122"/>
              </a:rPr>
              <a:t>注意</a:t>
            </a:r>
            <a:r>
              <a:rPr lang="zh-CN" altLang="zh-CN" sz="3200" b="1" u="sng">
                <a:solidFill>
                  <a:srgbClr val="CC0000"/>
                </a:solidFill>
                <a:latin typeface="宋体" pitchFamily="2" charset="-122"/>
              </a:rPr>
              <a:t>: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语句不能用于循环语句和</a:t>
            </a: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语句之外的任何其他语句中。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6.8 break</a:t>
            </a:r>
            <a:r>
              <a:rPr lang="zh-CN" sz="3600" smtClean="0">
                <a:solidFill>
                  <a:schemeClr val="tx2"/>
                </a:solidFill>
              </a:rPr>
              <a:t>语句和</a:t>
            </a:r>
            <a:r>
              <a:rPr lang="zh-CN" altLang="zh-CN" sz="3600" smtClean="0">
                <a:solidFill>
                  <a:schemeClr val="tx2"/>
                </a:solidFill>
              </a:rPr>
              <a:t>continue</a:t>
            </a:r>
            <a:r>
              <a:rPr lang="zh-CN" sz="3600" smtClean="0">
                <a:solidFill>
                  <a:schemeClr val="tx2"/>
                </a:solidFill>
              </a:rPr>
              <a:t>语句</a:t>
            </a:r>
            <a:r>
              <a:rPr lang="zh-CN" smtClean="0"/>
              <a:t> 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250825" y="1052513"/>
            <a:ext cx="86423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 b="1">
                <a:solidFill>
                  <a:srgbClr val="4D4D4D"/>
                </a:solidFill>
                <a:latin typeface="宋体" pitchFamily="2" charset="-122"/>
              </a:rPr>
              <a:t>6.8.2 continue</a:t>
            </a:r>
            <a:r>
              <a:rPr lang="zh-CN" sz="3200" b="1">
                <a:solidFill>
                  <a:srgbClr val="4D4D4D"/>
                </a:solidFill>
                <a:latin typeface="宋体" pitchFamily="2" charset="-122"/>
              </a:rPr>
              <a:t>语句</a:t>
            </a:r>
            <a:r>
              <a:rPr lang="zh-CN" sz="4400">
                <a:solidFill>
                  <a:srgbClr val="4D4D4D"/>
                </a:solidFill>
              </a:rPr>
              <a:t> </a:t>
            </a:r>
            <a:endParaRPr lang="zh-CN" sz="32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作用为结束本次循环，即跳过循环体中下面尚未执行的语句，接着进行下一次是否执行循环的判定</a:t>
            </a: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zh-CN" sz="4400">
              <a:solidFill>
                <a:srgbClr val="4D4D4D"/>
              </a:solidFill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3200" b="1">
                <a:solidFill>
                  <a:srgbClr val="663300"/>
                </a:solidFill>
                <a:latin typeface="宋体" pitchFamily="2" charset="-122"/>
              </a:rPr>
              <a:t>一般形式：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zh-CN" sz="3200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continue;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6.8 break</a:t>
            </a:r>
            <a:r>
              <a:rPr lang="zh-CN" sz="3600" smtClean="0">
                <a:solidFill>
                  <a:schemeClr val="tx2"/>
                </a:solidFill>
              </a:rPr>
              <a:t>语句和</a:t>
            </a:r>
            <a:r>
              <a:rPr lang="zh-CN" altLang="zh-CN" sz="3600" smtClean="0">
                <a:solidFill>
                  <a:schemeClr val="tx2"/>
                </a:solidFill>
              </a:rPr>
              <a:t>continue</a:t>
            </a:r>
            <a:r>
              <a:rPr lang="zh-CN" sz="3600" smtClean="0">
                <a:solidFill>
                  <a:schemeClr val="tx2"/>
                </a:solidFill>
              </a:rPr>
              <a:t>语句</a:t>
            </a:r>
            <a:r>
              <a:rPr lang="zh-CN" smtClean="0"/>
              <a:t> 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250825" y="549275"/>
            <a:ext cx="86423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latin typeface="宋体" pitchFamily="2" charset="-122"/>
              </a:rPr>
              <a:t>continue</a:t>
            </a:r>
            <a:r>
              <a:rPr lang="zh-CN" sz="3200">
                <a:latin typeface="宋体" pitchFamily="2" charset="-122"/>
              </a:rPr>
              <a:t>语句和</a:t>
            </a:r>
            <a:r>
              <a:rPr lang="zh-CN" altLang="zh-CN" sz="3200">
                <a:latin typeface="宋体" pitchFamily="2" charset="-122"/>
              </a:rPr>
              <a:t>break</a:t>
            </a:r>
            <a:r>
              <a:rPr lang="zh-CN" sz="3200">
                <a:latin typeface="宋体" pitchFamily="2" charset="-122"/>
              </a:rPr>
              <a:t>语句的区别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continue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语句只结束本次循环，而不是终止整个循环的执行。</a:t>
            </a:r>
            <a:r>
              <a:rPr lang="zh-CN" sz="4400">
                <a:solidFill>
                  <a:srgbClr val="4D4D4D"/>
                </a:solidFill>
              </a:rPr>
              <a:t> 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79388" y="2349500"/>
            <a:ext cx="53292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CC0000"/>
                </a:solidFill>
              </a:rPr>
              <a:t>while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zh-CN" sz="2800" b="1">
                <a:solidFill>
                  <a:srgbClr val="CC0000"/>
                </a:solidFill>
              </a:rPr>
              <a:t>for</a:t>
            </a:r>
            <a:endParaRPr lang="zh-CN" altLang="zh-CN" sz="32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800" b="1">
                <a:solidFill>
                  <a:srgbClr val="CC0000"/>
                </a:solidFill>
              </a:rPr>
              <a:t>{ …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800" b="1">
                <a:solidFill>
                  <a:srgbClr val="CC0000"/>
                </a:solidFill>
              </a:rPr>
              <a:t> if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zh-CN" sz="2800" b="1">
                <a:solidFill>
                  <a:srgbClr val="CC0000"/>
                </a:solidFill>
              </a:rPr>
              <a:t>continue;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800" b="1">
                <a:solidFill>
                  <a:srgbClr val="CC0000"/>
                </a:solidFill>
              </a:rPr>
              <a:t>…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rgbClr val="CC0000"/>
                </a:solidFill>
              </a:rPr>
              <a:t>    }0</a:t>
            </a:r>
          </a:p>
        </p:txBody>
      </p:sp>
      <p:pic>
        <p:nvPicPr>
          <p:cNvPr id="317445" name="Picture 5" descr="f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0"/>
            <a:ext cx="2970212" cy="6308725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  <p:bldP spid="3072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4000" dirty="0" smtClean="0">
                <a:solidFill>
                  <a:schemeClr val="tx2"/>
                </a:solidFill>
              </a:rPr>
              <a:t> </a:t>
            </a:r>
            <a:r>
              <a:rPr lang="en-US" altLang="zh-CN" sz="4000" dirty="0" smtClean="0"/>
              <a:t>1.1</a:t>
            </a:r>
            <a:r>
              <a:rPr lang="zh-CN" altLang="zh-CN" sz="4000" dirty="0" smtClean="0"/>
              <a:t> if</a:t>
            </a:r>
            <a:r>
              <a:rPr lang="zh-CN" altLang="en-US" sz="4000" dirty="0" smtClean="0"/>
              <a:t>语句</a:t>
            </a:r>
            <a:endParaRPr lang="zh-CN" sz="4000" dirty="0" smtClean="0">
              <a:solidFill>
                <a:schemeClr val="tx2"/>
              </a:solidFill>
            </a:endParaRP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611188" y="1412875"/>
            <a:ext cx="7416800" cy="4608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sz="3200" u="sng">
                <a:solidFill>
                  <a:srgbClr val="CC0000"/>
                </a:solidFill>
              </a:rPr>
              <a:t>说明：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(1)3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种形式的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语句中在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后面都有表达式，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一般为逻辑表达式或关系表达式。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第二，第三种形式的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语句中，在每个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else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前面有一个分号，整个语句结束处有一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个分号。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后面可以只含有一个内嵌的操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作语句，也可以由多个操作语句，此时用花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括号将几个语句括起来成为一个复合语句。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6.8 break</a:t>
            </a:r>
            <a:r>
              <a:rPr lang="zh-CN" sz="3600" smtClean="0">
                <a:solidFill>
                  <a:schemeClr val="tx2"/>
                </a:solidFill>
              </a:rPr>
              <a:t>语句和</a:t>
            </a:r>
            <a:r>
              <a:rPr lang="zh-CN" altLang="zh-CN" sz="3600" smtClean="0">
                <a:solidFill>
                  <a:schemeClr val="tx2"/>
                </a:solidFill>
              </a:rPr>
              <a:t>continue</a:t>
            </a:r>
            <a:r>
              <a:rPr lang="zh-CN" sz="3600" smtClean="0">
                <a:solidFill>
                  <a:schemeClr val="tx2"/>
                </a:solidFill>
              </a:rPr>
              <a:t>语句</a:t>
            </a:r>
            <a:r>
              <a:rPr lang="zh-CN" smtClean="0"/>
              <a:t> 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179388" y="1412875"/>
            <a:ext cx="60848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/>
            <a:r>
              <a:rPr lang="zh-CN" altLang="zh-CN" sz="3200">
                <a:latin typeface="宋体" pitchFamily="2" charset="-122"/>
              </a:rPr>
              <a:t>  continue</a:t>
            </a:r>
            <a:r>
              <a:rPr lang="zh-CN" sz="3200">
                <a:latin typeface="宋体" pitchFamily="2" charset="-122"/>
              </a:rPr>
              <a:t>和</a:t>
            </a:r>
            <a:r>
              <a:rPr lang="zh-CN" altLang="zh-CN" sz="3200">
                <a:latin typeface="宋体" pitchFamily="2" charset="-122"/>
              </a:rPr>
              <a:t>break</a:t>
            </a:r>
            <a:r>
              <a:rPr lang="zh-CN" sz="3200">
                <a:latin typeface="宋体" pitchFamily="2" charset="-122"/>
              </a:rPr>
              <a:t>的区别</a:t>
            </a:r>
          </a:p>
          <a:p>
            <a:pPr marL="342900" indent="-342900" algn="l" defTabSz="762000" eaLnBrk="0" hangingPunct="0"/>
            <a:r>
              <a:rPr lang="zh-CN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break</a:t>
            </a:r>
            <a:r>
              <a:rPr 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语句则是结束整个循环过程，不再判断执行循环的条件是否成立。</a:t>
            </a:r>
            <a:r>
              <a:rPr lang="zh-CN" sz="4400">
                <a:solidFill>
                  <a:srgbClr val="4D4D4D"/>
                </a:solidFill>
              </a:rPr>
              <a:t> 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1042988" y="3429000"/>
            <a:ext cx="5329237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/>
            <a:r>
              <a:rPr lang="zh-CN" altLang="zh-CN" sz="4400">
                <a:solidFill>
                  <a:srgbClr val="4D4D4D"/>
                </a:solidFill>
              </a:rPr>
              <a:t> </a:t>
            </a:r>
            <a:r>
              <a:rPr lang="zh-CN" altLang="zh-CN" sz="2800" b="1">
                <a:solidFill>
                  <a:srgbClr val="CC0000"/>
                </a:solidFill>
              </a:rPr>
              <a:t>while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zh-CN" sz="2800" b="1">
                <a:solidFill>
                  <a:srgbClr val="CC0000"/>
                </a:solidFill>
              </a:rPr>
              <a:t>for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marL="342900" indent="-342900" algn="l" defTabSz="762000" eaLnBrk="0" hangingPunct="0"/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800" b="1">
                <a:solidFill>
                  <a:srgbClr val="CC0000"/>
                </a:solidFill>
              </a:rPr>
              <a:t>{ …</a:t>
            </a:r>
          </a:p>
          <a:p>
            <a:pPr marL="342900" indent="-342900" algn="l" defTabSz="762000" eaLnBrk="0" hangingPunct="0"/>
            <a:r>
              <a:rPr lang="zh-CN" altLang="zh-CN" sz="2800" b="1">
                <a:solidFill>
                  <a:srgbClr val="CC0000"/>
                </a:solidFill>
              </a:rPr>
              <a:t>     if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zh-CN" sz="2800" b="1">
                <a:solidFill>
                  <a:srgbClr val="CC0000"/>
                </a:solidFill>
              </a:rPr>
              <a:t>break;</a:t>
            </a:r>
          </a:p>
          <a:p>
            <a:pPr marL="342900" indent="-342900" algn="l" defTabSz="762000" eaLnBrk="0" hangingPunct="0"/>
            <a:r>
              <a:rPr lang="zh-CN" altLang="zh-CN" sz="2800" b="1">
                <a:solidFill>
                  <a:srgbClr val="CC0000"/>
                </a:solidFill>
              </a:rPr>
              <a:t>…</a:t>
            </a:r>
          </a:p>
          <a:p>
            <a:pPr marL="342900" indent="-342900" algn="l" defTabSz="762000" eaLnBrk="0" hangingPunct="0"/>
            <a:r>
              <a:rPr lang="zh-CN" altLang="zh-CN" sz="2800" b="1">
                <a:solidFill>
                  <a:srgbClr val="CC0000"/>
                </a:solidFill>
              </a:rPr>
              <a:t>    } </a:t>
            </a:r>
          </a:p>
        </p:txBody>
      </p:sp>
      <p:pic>
        <p:nvPicPr>
          <p:cNvPr id="308229" name="Picture 5" descr="f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333375"/>
            <a:ext cx="2460625" cy="5949950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autoUpdateAnimBg="0"/>
      <p:bldP spid="3082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smtClean="0"/>
              <a:t> </a:t>
            </a:r>
            <a:r>
              <a:rPr lang="zh-CN" altLang="zh-CN" sz="3600" smtClean="0">
                <a:solidFill>
                  <a:schemeClr val="tx2"/>
                </a:solidFill>
              </a:rPr>
              <a:t>  6.9 </a:t>
            </a:r>
            <a:r>
              <a:rPr lang="zh-CN" sz="3600" smtClean="0">
                <a:solidFill>
                  <a:schemeClr val="tx2"/>
                </a:solidFill>
              </a:rPr>
              <a:t>程序举例</a:t>
            </a:r>
            <a:r>
              <a:rPr lang="zh-CN" smtClean="0"/>
              <a:t> 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611188" y="1268413"/>
            <a:ext cx="748982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336600"/>
                </a:solidFill>
                <a:latin typeface="宋体" pitchFamily="2" charset="-122"/>
              </a:rPr>
              <a:t>例6.10</a:t>
            </a:r>
            <a:r>
              <a:rPr lang="zh-CN" altLang="en-US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 译密码。为使电文保密，往往按一定规律将其转换成密码，收报人再按约定的规律将其译回原文。</a:t>
            </a:r>
          </a:p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思路：</a:t>
            </a:r>
            <a:r>
              <a:rPr lang="zh-CN" altLang="en-US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可以按以下规律将电文变成密码：</a:t>
            </a:r>
          </a:p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将字母A变成字母E，a变成e，即变成其后的第4个字母，W变成A，X变成B，Y变成C，Z变成D。</a:t>
            </a:r>
          </a:p>
          <a:p>
            <a:pPr marL="342900" indent="-342900" algn="l" defTabSz="7620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p:oleObj spid="_x0000_s106498" r:id="rId3" imgW="165202" imgH="215936" progId="Equation.3">
              <p:embed/>
            </p:oleObj>
          </a:graphicData>
        </a:graphic>
      </p:graphicFrame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8675688" cy="5256212"/>
          </a:xfrm>
          <a:solidFill>
            <a:srgbClr val="336699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  <a:t>例6.10输入一行字符，要求输出其相应的密码</a:t>
            </a:r>
            <a:br>
              <a:rPr lang="zh-CN" altLang="en-US" sz="2800" u="sng" smtClean="0">
                <a:solidFill>
                  <a:srgbClr val="66FF33"/>
                </a:solidFill>
                <a:effectLst/>
                <a:latin typeface="Times New Roman" pitchFamily="18" charset="0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include &lt;stdio.h&gt;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void main()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{char c;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while((c=getchar())!=′＼n′)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{if((c&gt;=′a′ &amp;&amp; c&lt;=′z′) || (c&gt;=′A′ &amp;&amp; c&lt;=′Z′))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{ c=c+4;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if(c&gt;′Z′ &amp;&amp; c&lt;=′Z′+4 || c&gt;′z′) c=c-26;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   }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 printf(″%c\n″，c);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       }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0" y="0"/>
          <a:ext cx="304800" cy="428625"/>
        </p:xfrm>
        <a:graphic>
          <a:graphicData uri="http://schemas.openxmlformats.org/presentationml/2006/ole">
            <p:oleObj spid="_x0000_s107522" r:id="rId3" imgW="304985" imgH="431930" progId="Equation.3">
              <p:embed/>
            </p:oleObj>
          </a:graphicData>
        </a:graphic>
      </p:graphicFrame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6156325" y="4508500"/>
            <a:ext cx="2700338" cy="1584325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defTabSz="762000" eaLnBrk="0" hangingPunct="0">
              <a:spcBef>
                <a:spcPct val="20000"/>
              </a:spcBef>
              <a:buFontTx/>
              <a:buChar char="•"/>
            </a:pPr>
            <a:r>
              <a:rPr lang="zh-CN" sz="2800" b="1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  <a:r>
              <a:rPr lang="zh-CN" sz="2400" b="1">
                <a:solidFill>
                  <a:schemeClr val="bg1"/>
                </a:solidFill>
              </a:rPr>
              <a:t>  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sz="2400" b="1">
                <a:solidFill>
                  <a:schemeClr val="bg1"/>
                </a:solidFill>
              </a:rPr>
              <a:t>    </a:t>
            </a:r>
            <a:r>
              <a:rPr lang="zh-CN" altLang="zh-CN" sz="2800" b="1" u="sng">
                <a:solidFill>
                  <a:schemeClr val="bg1"/>
                </a:solidFill>
              </a:rPr>
              <a:t>China!↙</a:t>
            </a:r>
            <a:r>
              <a:rPr lang="zh-CN" altLang="zh-CN" sz="2800" b="1">
                <a:solidFill>
                  <a:schemeClr val="bg1"/>
                </a:solidFill>
              </a:rPr>
              <a:t> 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zh-CN" sz="2800" b="1">
                <a:solidFill>
                  <a:schemeClr val="bg1"/>
                </a:solidFill>
              </a:rPr>
              <a:t>   Glmre!</a:t>
            </a:r>
            <a:r>
              <a:rPr lang="zh-CN" altLang="zh-CN" sz="28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p:oleObj spid="_x0000_s108546" r:id="rId3" imgW="165202" imgH="215936" progId="Equation.3">
              <p:embed/>
            </p:oleObj>
          </a:graphicData>
        </a:graphic>
      </p:graphicFrame>
      <p:pic>
        <p:nvPicPr>
          <p:cNvPr id="39940" name="Picture 4" descr="f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1412875"/>
            <a:ext cx="2317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trips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数组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2.1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一维数组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 </a:t>
            </a:r>
            <a:r>
              <a:rPr lang="zh-CN" altLang="en-US" dirty="0" smtClean="0">
                <a:sym typeface="Wingdings" pitchFamily="2" charset="2"/>
              </a:rPr>
              <a:t>二维数组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字符数组与字符串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 一维数组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2088" y="1270000"/>
            <a:ext cx="85740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buFontTx/>
              <a:buChar char="•"/>
            </a:pPr>
            <a:r>
              <a:rPr kumimoji="1" lang="zh-CN" altLang="en-US" sz="2400">
                <a:latin typeface="隶书"/>
                <a:ea typeface="隶书"/>
                <a:cs typeface="隶书"/>
              </a:rPr>
              <a:t>构造数据类型之一</a:t>
            </a:r>
          </a:p>
          <a:p>
            <a:pPr lvl="1" eaLnBrk="0" hangingPunct="0">
              <a:buFontTx/>
              <a:buChar char="•"/>
            </a:pPr>
            <a:r>
              <a:rPr kumimoji="1" lang="zh-CN" altLang="en-US" sz="2400">
                <a:latin typeface="隶书"/>
                <a:ea typeface="隶书"/>
                <a:cs typeface="隶书"/>
              </a:rPr>
              <a:t>数组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:</a:t>
            </a:r>
            <a:r>
              <a:rPr kumimoji="1" lang="zh-CN" altLang="en-US" sz="2400">
                <a:latin typeface="隶书"/>
                <a:ea typeface="隶书"/>
                <a:cs typeface="隶书"/>
              </a:rPr>
              <a:t>有序数据的集合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,</a:t>
            </a:r>
            <a:r>
              <a:rPr kumimoji="1" lang="zh-CN" altLang="en-US" sz="2400">
                <a:latin typeface="隶书"/>
                <a:ea typeface="隶书"/>
                <a:cs typeface="隶书"/>
              </a:rPr>
              <a:t>用数组名标识</a:t>
            </a:r>
          </a:p>
          <a:p>
            <a:pPr lvl="1" eaLnBrk="0" hangingPunct="0">
              <a:buFontTx/>
              <a:buChar char="•"/>
            </a:pPr>
            <a:r>
              <a:rPr kumimoji="1" lang="zh-CN" altLang="en-US" sz="2400">
                <a:latin typeface="隶书"/>
                <a:ea typeface="隶书"/>
                <a:cs typeface="隶书"/>
              </a:rPr>
              <a:t>元素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:</a:t>
            </a:r>
            <a:r>
              <a:rPr kumimoji="1" lang="zh-CN" altLang="en-US" sz="2400">
                <a:latin typeface="隶书"/>
                <a:ea typeface="隶书"/>
                <a:cs typeface="隶书"/>
              </a:rPr>
              <a:t>属同一数据类型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,</a:t>
            </a:r>
            <a:r>
              <a:rPr kumimoji="1" lang="zh-CN" altLang="en-US" sz="2400">
                <a:latin typeface="隶书"/>
                <a:ea typeface="隶书"/>
                <a:cs typeface="隶书"/>
              </a:rPr>
              <a:t>用数组名和下标确定</a:t>
            </a:r>
            <a:endParaRPr kumimoji="1" lang="zh-CN" altLang="en-US" sz="2400">
              <a:latin typeface="Times New Roman" pitchFamily="18" charset="0"/>
            </a:endParaRPr>
          </a:p>
          <a:p>
            <a:pPr eaLnBrk="0" hangingPunct="0">
              <a:buFontTx/>
              <a:buChar char="§"/>
            </a:pPr>
            <a:r>
              <a:rPr kumimoji="1" lang="zh-CN" altLang="en-US" sz="3200">
                <a:latin typeface="隶书"/>
                <a:ea typeface="隶书"/>
                <a:cs typeface="隶书"/>
              </a:rPr>
              <a:t>一维数组</a:t>
            </a:r>
            <a:endParaRPr kumimoji="1" lang="zh-CN" altLang="en-US" sz="2400">
              <a:latin typeface="Times New Roman" pitchFamily="18" charset="0"/>
            </a:endParaRPr>
          </a:p>
          <a:p>
            <a:pPr lvl="1" eaLnBrk="0" hangingPunct="0">
              <a:buClr>
                <a:schemeClr val="hlink"/>
              </a:buClr>
              <a:buFont typeface="Wingdings" pitchFamily="2" charset="2"/>
              <a:buChar char="«"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一维数组的定义</a:t>
            </a:r>
            <a:endParaRPr kumimoji="1" lang="zh-CN" altLang="en-US" sz="2400">
              <a:latin typeface="Times New Roman" pitchFamily="18" charset="0"/>
            </a:endParaRPr>
          </a:p>
          <a:p>
            <a:pPr lvl="2" eaLnBrk="0" hangingPunct="0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2400">
                <a:latin typeface="隶书"/>
                <a:ea typeface="隶书"/>
                <a:cs typeface="隶书"/>
              </a:rPr>
              <a:t>定义方式：</a:t>
            </a:r>
            <a:r>
              <a:rPr kumimoji="1" lang="zh-CN" altLang="en-US" sz="2400">
                <a:solidFill>
                  <a:schemeClr val="hlink"/>
                </a:solidFill>
                <a:latin typeface="隶书"/>
                <a:ea typeface="隶书"/>
                <a:cs typeface="隶书"/>
              </a:rPr>
              <a:t>   数据类型  数组名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[</a:t>
            </a:r>
            <a:r>
              <a:rPr kumimoji="1" lang="zh-CN" altLang="en-US" sz="2400">
                <a:latin typeface="隶书"/>
                <a:ea typeface="隶书"/>
                <a:cs typeface="隶书"/>
              </a:rPr>
              <a:t>常量</a:t>
            </a:r>
            <a:r>
              <a:rPr kumimoji="1" lang="zh-CN" altLang="en-US" sz="2400">
                <a:solidFill>
                  <a:schemeClr val="hlink"/>
                </a:solidFill>
                <a:latin typeface="隶书"/>
                <a:ea typeface="隶书"/>
                <a:cs typeface="隶书"/>
              </a:rPr>
              <a:t>表达式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]</a:t>
            </a:r>
            <a:r>
              <a:rPr kumimoji="1" lang="zh-CN" altLang="en-US" sz="2400">
                <a:solidFill>
                  <a:srgbClr val="FFFF99"/>
                </a:solidFill>
                <a:latin typeface="隶书"/>
                <a:ea typeface="隶书"/>
                <a:cs typeface="隶书"/>
              </a:rPr>
              <a:t>；</a:t>
            </a:r>
            <a:r>
              <a:rPr kumimoji="1" lang="zh-CN" altLang="en-US" sz="2400">
                <a:latin typeface="隶书"/>
                <a:ea typeface="隶书"/>
                <a:cs typeface="隶书"/>
              </a:rPr>
              <a:t>  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659313" y="4240213"/>
            <a:ext cx="1463675" cy="401637"/>
          </a:xfrm>
          <a:prstGeom prst="wedgeRectCallout">
            <a:avLst>
              <a:gd name="adj1" fmla="val 8847"/>
              <a:gd name="adj2" fmla="val -183940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合法标识符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557963" y="4144963"/>
            <a:ext cx="1976437" cy="709612"/>
          </a:xfrm>
          <a:prstGeom prst="wedgeRectCallout">
            <a:avLst>
              <a:gd name="adj1" fmla="val -36338"/>
              <a:gd name="adj2" fmla="val -126181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表示元素个数。</a:t>
            </a:r>
          </a:p>
          <a:p>
            <a:pPr algn="ctr"/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</a:rPr>
              <a:t>下标从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</a:rPr>
              <a:t>开始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62800" y="1157288"/>
            <a:ext cx="1981200" cy="1654175"/>
          </a:xfrm>
          <a:prstGeom prst="wedgeRectCallout">
            <a:avLst>
              <a:gd name="adj1" fmla="val -65144"/>
              <a:gd name="adj2" fmla="val 84069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[ ]   :</a:t>
            </a: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</a:rPr>
              <a:t>数组运算符</a:t>
            </a:r>
          </a:p>
          <a:p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单目运算符</a:t>
            </a:r>
          </a:p>
          <a:p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优先级</a:t>
            </a:r>
            <a:r>
              <a:rPr kumimoji="1" lang="en-US" altLang="zh-CN" sz="2000">
                <a:solidFill>
                  <a:srgbClr val="00B050"/>
                </a:solidFill>
                <a:latin typeface="Times New Roman" pitchFamily="18" charset="0"/>
              </a:rPr>
              <a:t>(1)</a:t>
            </a:r>
          </a:p>
          <a:p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左结合</a:t>
            </a:r>
          </a:p>
          <a:p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</a:rPr>
              <a:t>不能用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( )</a:t>
            </a:r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</a:rPr>
              <a:t>代替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[]</a:t>
            </a:r>
            <a:endParaRPr kumimoji="1" lang="en-US" altLang="zh-CN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7200" y="3784600"/>
            <a:ext cx="2590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/>
            <a:r>
              <a:rPr kumimoji="1" lang="zh-CN" altLang="en-US" sz="2400">
                <a:latin typeface="隶书"/>
                <a:ea typeface="隶书"/>
                <a:cs typeface="隶书"/>
              </a:rPr>
              <a:t>例 </a:t>
            </a: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int a[6];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133600" y="4114800"/>
            <a:ext cx="2624138" cy="2408238"/>
            <a:chOff x="1473" y="2412"/>
            <a:chExt cx="1653" cy="1517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92" y="2479"/>
              <a:ext cx="1137" cy="1450"/>
              <a:chOff x="1689" y="864"/>
              <a:chExt cx="1459" cy="1450"/>
            </a:xfrm>
          </p:grpSpPr>
          <p:sp>
            <p:nvSpPr>
              <p:cNvPr id="17421" name="Rectangle 11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2" name="Line 12"/>
              <p:cNvSpPr>
                <a:spLocks noChangeShapeType="1"/>
              </p:cNvSpPr>
              <p:nvPr/>
            </p:nvSpPr>
            <p:spPr bwMode="auto">
              <a:xfrm>
                <a:off x="1861" y="1109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3" name="Text Box 13"/>
              <p:cNvSpPr txBox="1">
                <a:spLocks noChangeArrowheads="1"/>
              </p:cNvSpPr>
              <p:nvPr/>
            </p:nvSpPr>
            <p:spPr bwMode="auto">
              <a:xfrm>
                <a:off x="2265" y="864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a[0]</a:t>
                </a:r>
              </a:p>
            </p:txBody>
          </p:sp>
          <p:sp>
            <p:nvSpPr>
              <p:cNvPr id="17424" name="Line 14"/>
              <p:cNvSpPr>
                <a:spLocks noChangeShapeType="1"/>
              </p:cNvSpPr>
              <p:nvPr/>
            </p:nvSpPr>
            <p:spPr bwMode="auto">
              <a:xfrm>
                <a:off x="1890" y="1327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5" name="Line 15"/>
              <p:cNvSpPr>
                <a:spLocks noChangeShapeType="1"/>
              </p:cNvSpPr>
              <p:nvPr/>
            </p:nvSpPr>
            <p:spPr bwMode="auto">
              <a:xfrm>
                <a:off x="1863" y="157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6" name="Line 16"/>
              <p:cNvSpPr>
                <a:spLocks noChangeShapeType="1"/>
              </p:cNvSpPr>
              <p:nvPr/>
            </p:nvSpPr>
            <p:spPr bwMode="auto">
              <a:xfrm>
                <a:off x="1881" y="182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Text Box 17"/>
              <p:cNvSpPr txBox="1">
                <a:spLocks noChangeArrowheads="1"/>
              </p:cNvSpPr>
              <p:nvPr/>
            </p:nvSpPr>
            <p:spPr bwMode="auto">
              <a:xfrm>
                <a:off x="1699" y="889"/>
                <a:ext cx="2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7428" name="Text Box 18"/>
              <p:cNvSpPr txBox="1">
                <a:spLocks noChangeArrowheads="1"/>
              </p:cNvSpPr>
              <p:nvPr/>
            </p:nvSpPr>
            <p:spPr bwMode="auto">
              <a:xfrm>
                <a:off x="1699" y="1107"/>
                <a:ext cx="2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429" name="Text Box 19"/>
              <p:cNvSpPr txBox="1">
                <a:spLocks noChangeArrowheads="1"/>
              </p:cNvSpPr>
              <p:nvPr/>
            </p:nvSpPr>
            <p:spPr bwMode="auto">
              <a:xfrm>
                <a:off x="1699" y="1824"/>
                <a:ext cx="2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430" name="Line 20"/>
              <p:cNvSpPr>
                <a:spLocks noChangeShapeType="1"/>
              </p:cNvSpPr>
              <p:nvPr/>
            </p:nvSpPr>
            <p:spPr bwMode="auto">
              <a:xfrm>
                <a:off x="1863" y="2053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1" name="Text Box 21"/>
              <p:cNvSpPr txBox="1">
                <a:spLocks noChangeArrowheads="1"/>
              </p:cNvSpPr>
              <p:nvPr/>
            </p:nvSpPr>
            <p:spPr bwMode="auto">
              <a:xfrm>
                <a:off x="1699" y="2064"/>
                <a:ext cx="2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7432" name="Text Box 22"/>
              <p:cNvSpPr txBox="1">
                <a:spLocks noChangeArrowheads="1"/>
              </p:cNvSpPr>
              <p:nvPr/>
            </p:nvSpPr>
            <p:spPr bwMode="auto">
              <a:xfrm>
                <a:off x="2265" y="1104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a[1]</a:t>
                </a:r>
              </a:p>
            </p:txBody>
          </p:sp>
          <p:sp>
            <p:nvSpPr>
              <p:cNvPr id="17433" name="Text Box 23"/>
              <p:cNvSpPr txBox="1">
                <a:spLocks noChangeArrowheads="1"/>
              </p:cNvSpPr>
              <p:nvPr/>
            </p:nvSpPr>
            <p:spPr bwMode="auto">
              <a:xfrm>
                <a:off x="2265" y="1344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a[2]</a:t>
                </a:r>
              </a:p>
            </p:txBody>
          </p:sp>
          <p:sp>
            <p:nvSpPr>
              <p:cNvPr id="17434" name="Text Box 24"/>
              <p:cNvSpPr txBox="1">
                <a:spLocks noChangeArrowheads="1"/>
              </p:cNvSpPr>
              <p:nvPr/>
            </p:nvSpPr>
            <p:spPr bwMode="auto">
              <a:xfrm>
                <a:off x="2265" y="1584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a[3]</a:t>
                </a:r>
              </a:p>
            </p:txBody>
          </p:sp>
          <p:sp>
            <p:nvSpPr>
              <p:cNvPr id="17435" name="Text Box 25"/>
              <p:cNvSpPr txBox="1">
                <a:spLocks noChangeArrowheads="1"/>
              </p:cNvSpPr>
              <p:nvPr/>
            </p:nvSpPr>
            <p:spPr bwMode="auto">
              <a:xfrm>
                <a:off x="2265" y="1824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a[4]</a:t>
                </a:r>
              </a:p>
            </p:txBody>
          </p:sp>
          <p:sp>
            <p:nvSpPr>
              <p:cNvPr id="17436" name="Text Box 26"/>
              <p:cNvSpPr txBox="1">
                <a:spLocks noChangeArrowheads="1"/>
              </p:cNvSpPr>
              <p:nvPr/>
            </p:nvSpPr>
            <p:spPr bwMode="auto">
              <a:xfrm>
                <a:off x="2265" y="2064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a[5]</a:t>
                </a:r>
              </a:p>
            </p:txBody>
          </p:sp>
          <p:sp>
            <p:nvSpPr>
              <p:cNvPr id="17437" name="Text Box 27"/>
              <p:cNvSpPr txBox="1">
                <a:spLocks noChangeArrowheads="1"/>
              </p:cNvSpPr>
              <p:nvPr/>
            </p:nvSpPr>
            <p:spPr bwMode="auto">
              <a:xfrm>
                <a:off x="1689" y="1296"/>
                <a:ext cx="2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438" name="Text Box 28"/>
              <p:cNvSpPr txBox="1">
                <a:spLocks noChangeArrowheads="1"/>
              </p:cNvSpPr>
              <p:nvPr/>
            </p:nvSpPr>
            <p:spPr bwMode="auto">
              <a:xfrm>
                <a:off x="1689" y="1584"/>
                <a:ext cx="2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7419" name="Line 29"/>
            <p:cNvSpPr>
              <a:spLocks noChangeShapeType="1"/>
            </p:cNvSpPr>
            <p:nvPr/>
          </p:nvSpPr>
          <p:spPr bwMode="auto">
            <a:xfrm>
              <a:off x="1644" y="2580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0" name="Text Box 30"/>
            <p:cNvSpPr txBox="1">
              <a:spLocks noChangeArrowheads="1"/>
            </p:cNvSpPr>
            <p:nvPr/>
          </p:nvSpPr>
          <p:spPr bwMode="auto">
            <a:xfrm>
              <a:off x="1473" y="2412"/>
              <a:ext cx="19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4953000" y="5334000"/>
            <a:ext cx="3927475" cy="1017588"/>
          </a:xfrm>
          <a:prstGeom prst="wedgeRectCallout">
            <a:avLst>
              <a:gd name="adj1" fmla="val -52352"/>
              <a:gd name="adj2" fmla="val -93616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编译时分配连续内存</a:t>
            </a:r>
          </a:p>
          <a:p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内存字节数</a:t>
            </a:r>
            <a:r>
              <a:rPr kumimoji="1" lang="en-US" altLang="zh-CN" sz="2000">
                <a:solidFill>
                  <a:srgbClr val="00B050"/>
                </a:solidFill>
                <a:latin typeface="Times New Roman" pitchFamily="18" charset="0"/>
              </a:rPr>
              <a:t>=</a:t>
            </a:r>
          </a:p>
          <a:p>
            <a:r>
              <a:rPr kumimoji="1" lang="en-US" altLang="zh-CN" sz="2000">
                <a:solidFill>
                  <a:srgbClr val="00B050"/>
                </a:solidFill>
                <a:latin typeface="Times New Roman" pitchFamily="18" charset="0"/>
              </a:rPr>
              <a:t>   </a:t>
            </a:r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元素个数</a:t>
            </a:r>
            <a:r>
              <a:rPr kumimoji="1" lang="en-US" altLang="zh-CN" sz="2000">
                <a:solidFill>
                  <a:srgbClr val="00B050"/>
                </a:solidFill>
                <a:latin typeface="Times New Roman" pitchFamily="18" charset="0"/>
              </a:rPr>
              <a:t>*sizeof(</a:t>
            </a:r>
            <a:r>
              <a:rPr kumimoji="1" lang="zh-CN" altLang="en-US" sz="2000">
                <a:solidFill>
                  <a:srgbClr val="00B050"/>
                </a:solidFill>
                <a:latin typeface="Times New Roman" pitchFamily="18" charset="0"/>
              </a:rPr>
              <a:t>元素数据类型</a:t>
            </a:r>
            <a:r>
              <a:rPr kumimoji="1" lang="en-US" altLang="zh-CN" sz="2000">
                <a:solidFill>
                  <a:srgbClr val="00B05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228600" y="5486400"/>
            <a:ext cx="2798763" cy="709613"/>
          </a:xfrm>
          <a:prstGeom prst="wedgeRectCallout">
            <a:avLst>
              <a:gd name="adj1" fmla="val 16648"/>
              <a:gd name="adj2" fmla="val -176440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zh-CN" sz="2000">
                <a:solidFill>
                  <a:srgbClr val="00B050"/>
                </a:solidFill>
                <a:latin typeface="Times New Roman" pitchFamily="18" charset="0"/>
              </a:rPr>
              <a:t>数组名表示内存首地址，</a:t>
            </a:r>
          </a:p>
          <a:p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kumimoji="1" lang="zh-CN" altLang="zh-CN" sz="2000">
                <a:solidFill>
                  <a:srgbClr val="FF0000"/>
                </a:solidFill>
                <a:latin typeface="Times New Roman" pitchFamily="18" charset="0"/>
              </a:rPr>
              <a:t>地址常量</a:t>
            </a:r>
            <a:endParaRPr kumimoji="1" lang="zh-CN" altLang="en-US" sz="2400">
              <a:latin typeface="Times New Roman" pitchFamily="18" charset="0"/>
              <a:ea typeface="隶书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 autoUpdateAnimBg="0"/>
      <p:bldP spid="6" grpId="0" animBg="1" autoUpdateAnimBg="0"/>
      <p:bldP spid="7" grpId="0" animBg="1" autoUpdateAnimBg="0"/>
      <p:bldP spid="8" grpId="0" animBg="1" autoUpdateAnimBg="0"/>
      <p:bldP spid="9" grpId="0" build="p" bldLvl="4" autoUpdateAnimBg="0"/>
      <p:bldP spid="32" grpId="0" animBg="1" autoUpdateAnimBg="0"/>
      <p:bldP spid="3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一维数组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4375" y="1112838"/>
            <a:ext cx="8153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buClr>
                <a:schemeClr val="hlink"/>
              </a:buClr>
              <a:buFont typeface="Wingdings" pitchFamily="2" charset="2"/>
              <a:buChar char="«"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一维数组的引用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数组必须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先定义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，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后使用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只能逐个引用数组元素，不能一次引用整个数组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数组元素表示形式：</a:t>
            </a:r>
            <a:r>
              <a:rPr kumimoji="1" lang="zh-CN" altLang="zh-CN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  数组名[下标]</a:t>
            </a:r>
            <a:endParaRPr kumimoji="1" lang="en-US" altLang="zh-CN" sz="2400">
              <a:solidFill>
                <a:schemeClr val="hlink"/>
              </a:solidFill>
              <a:latin typeface="Times New Roman" pitchFamily="18" charset="0"/>
              <a:ea typeface="隶书"/>
              <a:cs typeface="隶书"/>
            </a:endParaRPr>
          </a:p>
          <a:p>
            <a:pPr lvl="3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其中：下标可以是常量或整型表达式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8638" y="3100388"/>
            <a:ext cx="8615362" cy="709612"/>
          </a:xfrm>
          <a:prstGeom prst="rect">
            <a:avLst/>
          </a:prstGeom>
          <a:solidFill>
            <a:srgbClr val="00B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例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int i=15;</a:t>
            </a:r>
          </a:p>
          <a:p>
            <a:pPr eaLnBrk="0" hangingPunct="0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       int data[i];            (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)(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不能用变量定义数组的元素个数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0225" y="3992563"/>
            <a:ext cx="8613775" cy="709612"/>
          </a:xfrm>
          <a:prstGeom prst="rect">
            <a:avLst/>
          </a:prstGeom>
          <a:solidFill>
            <a:srgbClr val="00B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例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int data[5];     </a:t>
            </a:r>
          </a:p>
          <a:p>
            <a:pPr eaLnBrk="0" hangingPunct="0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      data[5]=10;     //C</a:t>
            </a:r>
            <a:r>
              <a:rPr kumimoji="1" lang="zh-CN" altLang="zh-CN" sz="2000">
                <a:solidFill>
                  <a:srgbClr val="0000FF"/>
                </a:solidFill>
                <a:latin typeface="Times New Roman" pitchFamily="18" charset="0"/>
              </a:rPr>
              <a:t>语言对数组不作越界检查，使用时要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注意有效性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6575" y="4906963"/>
            <a:ext cx="8607425" cy="1349375"/>
          </a:xfrm>
          <a:prstGeom prst="rect">
            <a:avLst/>
          </a:prstGeom>
          <a:solidFill>
            <a:srgbClr val="00B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例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int a[10];</a:t>
            </a:r>
          </a:p>
          <a:p>
            <a:pPr eaLnBrk="0" hangingPunct="0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           printf("%d",a); (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zh-CN" altLang="zh-CN" sz="2000">
                <a:solidFill>
                  <a:srgbClr val="0000FF"/>
                </a:solidFill>
                <a:latin typeface="Times New Roman" pitchFamily="18" charset="0"/>
              </a:rPr>
              <a:t>必须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for(j=0;j&lt;10;j++)</a:t>
            </a:r>
          </a:p>
          <a:p>
            <a:pPr eaLnBrk="0" hangingPunct="0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                printf("%d\t ",a[j]); (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sym typeface="Wingdings 2" pitchFamily="18" charset="2"/>
              </a:rPr>
              <a:t>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  <p:bldP spid="4" grpId="0" animBg="1" autoUpdateAnimBg="0"/>
      <p:bldP spid="5" grpId="0" animBg="1" autoUpdateAnimBg="0"/>
      <p:bldP spid="6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一维数组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1323975"/>
            <a:ext cx="8229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初始化方式               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95350" y="1828800"/>
            <a:ext cx="8248650" cy="860425"/>
          </a:xfrm>
          <a:prstGeom prst="wedgeRectCallout">
            <a:avLst>
              <a:gd name="adj1" fmla="val -35162"/>
              <a:gd name="adj2" fmla="val -47602"/>
            </a:avLst>
          </a:prstGeom>
          <a:solidFill>
            <a:srgbClr val="00B0F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在定义数组时，为数组元素赋初值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(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在编译阶段使之得到初值）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6938" y="2709863"/>
            <a:ext cx="8247062" cy="984250"/>
          </a:xfrm>
          <a:prstGeom prst="rect">
            <a:avLst/>
          </a:prstGeom>
          <a:solidFill>
            <a:srgbClr val="00B0F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 int a[5]={1,2,3,4,5};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zh-CN" sz="2800">
                <a:latin typeface="Times New Roman" pitchFamily="18" charset="0"/>
                <a:ea typeface="隶书"/>
                <a:cs typeface="隶书"/>
              </a:rPr>
              <a:t>等价于：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a[0]=1;  a[1]=2; a[2]=3; a[3]=4; a[4]=5;</a:t>
            </a:r>
            <a:endParaRPr kumimoji="1" lang="en-US" altLang="zh-CN" sz="2400"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687763"/>
            <a:ext cx="86868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说明：</a:t>
            </a:r>
            <a:endParaRPr kumimoji="1" lang="zh-CN" altLang="en-US" sz="2400">
              <a:latin typeface="Times New Roman" pitchFamily="18" charset="0"/>
            </a:endParaRPr>
          </a:p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数组不初始化，其元素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初</a:t>
            </a: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值为随机数</a:t>
            </a:r>
          </a:p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对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静态和全局的</a:t>
            </a: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数组元素不系统会自动赋以0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的初</a:t>
            </a: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值</a:t>
            </a:r>
            <a:endParaRPr kumimoji="1" lang="zh-CN" altLang="en-US" sz="2400"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96938" y="5086350"/>
            <a:ext cx="8247062" cy="984250"/>
          </a:xfrm>
          <a:prstGeom prst="rect">
            <a:avLst/>
          </a:prstGeom>
          <a:solidFill>
            <a:srgbClr val="00B0F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static int a[5];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zh-CN" sz="2800">
                <a:latin typeface="Times New Roman" pitchFamily="18" charset="0"/>
                <a:ea typeface="隶书"/>
                <a:cs typeface="隶书"/>
              </a:rPr>
              <a:t>等价于：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a[0]=0;  a[1]=0; a[2]=0; a[3]=0; a[4]=0;</a:t>
            </a:r>
            <a:endParaRPr kumimoji="1" lang="en-US" altLang="zh-CN" sz="2400">
              <a:latin typeface="Times New Roman" pitchFamily="18" charset="0"/>
              <a:ea typeface="隶书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  <p:bldP spid="4" grpId="0" animBg="1" autoUpdateAnimBg="0"/>
      <p:bldP spid="5" grpId="0" build="p" bldLvl="3" animBg="1" autoUpdateAnimBg="0"/>
      <p:bldP spid="6" grpId="0" build="p" bldLvl="4" autoUpdateAnimBg="0"/>
      <p:bldP spid="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  一维数组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0700" y="2892425"/>
            <a:ext cx="82296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当全部数组元素赋初值时，可不指定数组长度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7213" y="990600"/>
            <a:ext cx="53101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只给部分数组元素赋初值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4788" y="1441450"/>
            <a:ext cx="8939212" cy="1411288"/>
          </a:xfrm>
          <a:prstGeom prst="rect">
            <a:avLst/>
          </a:prstGeom>
          <a:solidFill>
            <a:srgbClr val="92D050">
              <a:alpha val="74901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lvl="3" eaLnBrk="0" hangingPunct="0">
              <a:buClr>
                <a:srgbClr val="FFCC00"/>
              </a:buClr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如    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int a[5]={6,2,3};</a:t>
            </a:r>
          </a:p>
          <a:p>
            <a:pPr lvl="3" eaLnBrk="0" hangingPunct="0"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  </a:t>
            </a:r>
            <a:r>
              <a:rPr kumimoji="1" lang="zh-CN" altLang="zh-CN" sz="2800">
                <a:latin typeface="Times New Roman" pitchFamily="18" charset="0"/>
                <a:ea typeface="隶书"/>
                <a:cs typeface="隶书"/>
              </a:rPr>
              <a:t>等价于：  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a[0]=6; a[1]=2;a[2]=3; a[3]=0; a[4]=0;</a:t>
            </a:r>
          </a:p>
          <a:p>
            <a:pPr lvl="3" eaLnBrk="0" hangingPunct="0">
              <a:buClr>
                <a:srgbClr val="FFCC00"/>
              </a:buClr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如     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int a[3]={6,2,3,5,1};     (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  <a:sym typeface="Symbol" pitchFamily="18" charset="2"/>
              </a:rPr>
              <a:t>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)</a:t>
            </a:r>
            <a:endParaRPr kumimoji="1" lang="en-US" altLang="zh-CN" sz="2400"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6375" y="3409950"/>
            <a:ext cx="8937625" cy="984250"/>
          </a:xfrm>
          <a:prstGeom prst="rect">
            <a:avLst/>
          </a:prstGeom>
          <a:solidFill>
            <a:srgbClr val="92D050">
              <a:alpha val="74901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 int a[]={1,2,3,4,5,6};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zh-CN" sz="2800">
                <a:latin typeface="Times New Roman" pitchFamily="18" charset="0"/>
                <a:ea typeface="隶书"/>
                <a:cs typeface="隶书"/>
              </a:rPr>
              <a:t>编译系统根据初值个数确定数组</a:t>
            </a: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个数和唯</a:t>
            </a:r>
            <a:r>
              <a:rPr kumimoji="1" lang="zh-CN" altLang="zh-CN" sz="2800">
                <a:latin typeface="Times New Roman" pitchFamily="18" charset="0"/>
                <a:ea typeface="隶书"/>
                <a:cs typeface="隶书"/>
              </a:rPr>
              <a:t>数</a:t>
            </a:r>
            <a:endParaRPr kumimoji="1" lang="zh-CN" altLang="en-US" sz="2400"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4988" y="4548188"/>
            <a:ext cx="82296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数组长度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可以通过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sizeof(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数组名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)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直接求出</a:t>
            </a:r>
          </a:p>
          <a:p>
            <a:pPr lvl="4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注意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,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如果数组名作为函数参数传入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,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将变形为一个指针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,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恒等于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sizeof(void *)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71450" y="5705475"/>
            <a:ext cx="8972550" cy="525463"/>
          </a:xfrm>
          <a:prstGeom prst="rect">
            <a:avLst/>
          </a:prstGeom>
          <a:solidFill>
            <a:srgbClr val="92D050">
              <a:alpha val="74901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#define ARY_SIZE(a) (sizeof((a))/(sizeof((a[0])))</a:t>
            </a:r>
            <a:endParaRPr kumimoji="1" lang="en-US" altLang="zh-CN" sz="2400">
              <a:latin typeface="Times New Roman" pitchFamily="18" charset="0"/>
              <a:ea typeface="隶书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  <p:bldP spid="4" grpId="0" build="p" bldLvl="4" autoUpdateAnimBg="0"/>
      <p:bldP spid="5" grpId="0" animBg="1" autoUpdateAnimBg="0"/>
      <p:bldP spid="6" grpId="0" animBg="1" autoUpdateAnimBg="0"/>
      <p:bldP spid="7" grpId="0" build="p" bldLvl="4" autoUpdateAnimBg="0"/>
      <p:bldP spid="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一维数组</a:t>
            </a: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2286000" y="995363"/>
            <a:ext cx="4648200" cy="5634037"/>
          </a:xfrm>
          <a:prstGeom prst="rect">
            <a:avLst/>
          </a:prstGeom>
          <a:solidFill>
            <a:srgbClr val="92D050">
              <a:alpha val="50195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#include &lt;stdio.h&gt;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#define  SIZE  10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int  main(void)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{  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int x[SIZE],i,max,min;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printf("Enter 10 integers:\n");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    for(i=0;i&lt;SIZE;i++)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    {   	printf("%d: ",i+1);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	scanf("%d",&amp;x[i]);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    }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</a:rPr>
              <a:t>    for(i=1,max=min=x[0]; i&lt;SIZE; i++)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</a:rPr>
              <a:t>    { 	 if(max&lt;x[i])  max=x[i];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</a:rPr>
              <a:t>      	 if(min&gt;x[i])  min=x[i];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</a:rPr>
              <a:t>    }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printf("Maximum value is %d\n",max);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printf("Minimum value is %d\n",min);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return  0;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10668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一维数组示例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715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4000" dirty="0" smtClean="0">
                <a:solidFill>
                  <a:schemeClr val="tx2"/>
                </a:solidFill>
              </a:rPr>
              <a:t> </a:t>
            </a:r>
            <a:r>
              <a:rPr lang="en-US" altLang="zh-CN" sz="4000" dirty="0" smtClean="0"/>
              <a:t>1.1</a:t>
            </a:r>
            <a:r>
              <a:rPr lang="zh-CN" altLang="zh-CN" sz="4000" dirty="0" smtClean="0"/>
              <a:t> if</a:t>
            </a:r>
            <a:r>
              <a:rPr lang="zh-CN" altLang="en-US" sz="4000" dirty="0" smtClean="0"/>
              <a:t>语句</a:t>
            </a:r>
            <a:endParaRPr lang="zh-CN" sz="4000" dirty="0" smtClean="0">
              <a:solidFill>
                <a:schemeClr val="tx2"/>
              </a:solidFill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4751388"/>
          </a:xfrm>
          <a:prstGeom prst="rect">
            <a:avLst/>
          </a:prstGeom>
          <a:solidFill>
            <a:srgbClr val="3366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 eaLnBrk="0" hangingPunct="0">
              <a:lnSpc>
                <a:spcPct val="95000"/>
              </a:lnSpc>
            </a:pPr>
            <a:r>
              <a:rPr 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5.1 </a:t>
            </a:r>
            <a:r>
              <a:rPr 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输入两个实数，按代数值由小到大的顺序输出这两个数。</a:t>
            </a:r>
            <a:r>
              <a:rPr lang="zh-CN" sz="2800">
                <a:solidFill>
                  <a:schemeClr val="bg1"/>
                </a:solidFill>
                <a:latin typeface="宋体" pitchFamily="2" charset="-122"/>
              </a:rPr>
              <a:t/>
            </a:r>
            <a:br>
              <a:rPr lang="zh-CN" sz="280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chemeClr val="bg1"/>
                </a:solidFill>
                <a:latin typeface="宋体" pitchFamily="2" charset="-122"/>
              </a:rPr>
              <a:t>#include&lt;stdio.h&gt;</a:t>
            </a:r>
            <a:br>
              <a:rPr lang="zh-CN" altLang="zh-CN" sz="280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chemeClr val="bg1"/>
                </a:solidFill>
                <a:latin typeface="宋体" pitchFamily="2" charset="-122"/>
              </a:rPr>
              <a:t>void main()</a:t>
            </a:r>
            <a:br>
              <a:rPr lang="zh-CN" altLang="zh-CN" sz="280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chemeClr val="bg1"/>
                </a:solidFill>
                <a:latin typeface="宋体" pitchFamily="2" charset="-122"/>
              </a:rPr>
              <a:t>{float a,b,t;</a:t>
            </a:r>
            <a:br>
              <a:rPr lang="zh-CN" altLang="zh-CN" sz="280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chemeClr val="bg1"/>
                </a:solidFill>
                <a:latin typeface="宋体" pitchFamily="2" charset="-122"/>
              </a:rPr>
              <a:t>scanf(″%f,%f″,&amp;a,&amp;b);</a:t>
            </a:r>
            <a:br>
              <a:rPr lang="zh-CN" altLang="zh-CN" sz="280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  <a:t>if(a&gt;b)</a:t>
            </a:r>
            <a:b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  <a:t>{t=a;</a:t>
            </a:r>
            <a:b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  <a:t>a=b;</a:t>
            </a:r>
            <a:b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  <a:t>b=t;}</a:t>
            </a:r>
            <a:b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</a:br>
            <a: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  <a:t>printf(</a:t>
            </a:r>
            <a:r>
              <a:rPr lang="zh-CN" altLang="zh-CN" sz="2800">
                <a:solidFill>
                  <a:schemeClr val="bg1"/>
                </a:solidFill>
                <a:latin typeface="宋体" pitchFamily="2" charset="-122"/>
              </a:rPr>
              <a:t>″</a:t>
            </a:r>
            <a: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  <a:t>%5.2f,%5.2f\n</a:t>
            </a:r>
            <a:r>
              <a:rPr lang="zh-CN" altLang="zh-CN" sz="2800">
                <a:solidFill>
                  <a:schemeClr val="bg1"/>
                </a:solidFill>
                <a:latin typeface="宋体" pitchFamily="2" charset="-122"/>
              </a:rPr>
              <a:t>″</a:t>
            </a:r>
            <a:r>
              <a:rPr lang="zh-CN" altLang="zh-CN" sz="2800">
                <a:solidFill>
                  <a:srgbClr val="FFFF00"/>
                </a:solidFill>
                <a:latin typeface="宋体" pitchFamily="2" charset="-122"/>
              </a:rPr>
              <a:t>,a,b);</a:t>
            </a:r>
            <a:r>
              <a:rPr lang="zh-CN" altLang="zh-CN" sz="2800">
                <a:solidFill>
                  <a:schemeClr val="bg1"/>
                </a:solidFill>
                <a:latin typeface="宋体" pitchFamily="2" charset="-122"/>
              </a:rPr>
              <a:t>}</a:t>
            </a:r>
            <a:br>
              <a:rPr lang="zh-CN" altLang="zh-CN" sz="2800">
                <a:solidFill>
                  <a:schemeClr val="bg1"/>
                </a:solidFill>
                <a:latin typeface="宋体" pitchFamily="2" charset="-122"/>
              </a:rPr>
            </a:br>
            <a:endParaRPr lang="zh-CN" altLang="zh-CN" sz="2800">
              <a:solidFill>
                <a:schemeClr val="bg1"/>
              </a:solidFill>
              <a:latin typeface="宋体" pitchFamily="2" charset="-122"/>
            </a:endParaRPr>
          </a:p>
        </p:txBody>
      </p:sp>
      <p:cxnSp>
        <p:nvCxnSpPr>
          <p:cNvPr id="258052" name="AutoShape 4"/>
          <p:cNvCxnSpPr>
            <a:cxnSpLocks noChangeShapeType="1"/>
            <a:stCxn id="258059" idx="3"/>
            <a:endCxn id="241667" idx="3"/>
          </p:cNvCxnSpPr>
          <p:nvPr/>
        </p:nvCxnSpPr>
        <p:spPr bwMode="auto">
          <a:xfrm>
            <a:off x="7567613" y="2960688"/>
            <a:ext cx="1576387" cy="1044575"/>
          </a:xfrm>
          <a:prstGeom prst="bentConnector3">
            <a:avLst>
              <a:gd name="adj1" fmla="val 114500"/>
            </a:avLst>
          </a:prstGeom>
          <a:noFill/>
          <a:ln w="9525">
            <a:noFill/>
            <a:miter lim="800000"/>
            <a:headEnd/>
            <a:tailEnd/>
          </a:ln>
        </p:spPr>
      </p:cxn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35600" y="2205038"/>
            <a:ext cx="2808288" cy="3646487"/>
            <a:chOff x="0" y="0"/>
            <a:chExt cx="1769" cy="2297"/>
          </a:xfrm>
        </p:grpSpPr>
        <p:cxnSp>
          <p:nvCxnSpPr>
            <p:cNvPr id="258054" name="AutoShape 6"/>
            <p:cNvCxnSpPr>
              <a:cxnSpLocks noChangeShapeType="1"/>
              <a:endCxn id="258060" idx="0"/>
            </p:cNvCxnSpPr>
            <p:nvPr/>
          </p:nvCxnSpPr>
          <p:spPr bwMode="auto">
            <a:xfrm>
              <a:off x="763" y="0"/>
              <a:ext cx="17" cy="11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248"/>
              <a:ext cx="1769" cy="2049"/>
              <a:chOff x="0" y="0"/>
              <a:chExt cx="1769" cy="2049"/>
            </a:xfrm>
          </p:grpSpPr>
          <p:sp>
            <p:nvSpPr>
              <p:cNvPr id="258056" name="Rectangle 8"/>
              <p:cNvSpPr>
                <a:spLocks noChangeArrowheads="1"/>
              </p:cNvSpPr>
              <p:nvPr/>
            </p:nvSpPr>
            <p:spPr bwMode="auto">
              <a:xfrm>
                <a:off x="0" y="456"/>
                <a:ext cx="5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>
                    <a:solidFill>
                      <a:srgbClr val="CC0000"/>
                    </a:solidFill>
                  </a:rPr>
                  <a:t>y</a:t>
                </a:r>
              </a:p>
            </p:txBody>
          </p:sp>
          <p:sp>
            <p:nvSpPr>
              <p:cNvPr id="258057" name="Rectangle 9"/>
              <p:cNvSpPr>
                <a:spLocks noChangeArrowheads="1"/>
              </p:cNvSpPr>
              <p:nvPr/>
            </p:nvSpPr>
            <p:spPr bwMode="auto">
              <a:xfrm>
                <a:off x="1406" y="432"/>
                <a:ext cx="363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>
                    <a:solidFill>
                      <a:srgbClr val="CC0000"/>
                    </a:solidFill>
                  </a:rPr>
                  <a:t>n</a:t>
                </a:r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82" y="0"/>
                <a:ext cx="1569" cy="2049"/>
                <a:chOff x="0" y="0"/>
                <a:chExt cx="1569" cy="2049"/>
              </a:xfrm>
            </p:grpSpPr>
            <p:sp>
              <p:nvSpPr>
                <p:cNvPr id="258059" name="AutoShap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61" cy="456"/>
                </a:xfrm>
                <a:prstGeom prst="flowChartDecision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zh-CN" sz="2400">
                      <a:solidFill>
                        <a:srgbClr val="CC0000"/>
                      </a:solidFill>
                    </a:rPr>
                    <a:t>a&gt;b</a:t>
                  </a:r>
                </a:p>
              </p:txBody>
            </p:sp>
            <p:sp>
              <p:nvSpPr>
                <p:cNvPr id="258060" name="AutoShape 12"/>
                <p:cNvSpPr>
                  <a:spLocks noChangeArrowheads="1"/>
                </p:cNvSpPr>
                <p:nvPr/>
              </p:nvSpPr>
              <p:spPr bwMode="auto">
                <a:xfrm>
                  <a:off x="72" y="870"/>
                  <a:ext cx="1052" cy="696"/>
                </a:xfrm>
                <a:prstGeom prst="flowChartProcess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zh-CN" sz="2400">
                      <a:solidFill>
                        <a:srgbClr val="CC0000"/>
                      </a:solidFill>
                    </a:rPr>
                    <a:t>T=a</a:t>
                  </a:r>
                </a:p>
                <a:p>
                  <a:r>
                    <a:rPr lang="zh-CN" altLang="zh-CN" sz="2400">
                      <a:solidFill>
                        <a:srgbClr val="CC0000"/>
                      </a:solidFill>
                    </a:rPr>
                    <a:t>A=b</a:t>
                  </a:r>
                </a:p>
                <a:p>
                  <a:r>
                    <a:rPr lang="zh-CN" altLang="zh-CN" sz="2400">
                      <a:solidFill>
                        <a:srgbClr val="CC0000"/>
                      </a:solidFill>
                    </a:rPr>
                    <a:t>B=t</a:t>
                  </a:r>
                </a:p>
              </p:txBody>
            </p:sp>
            <p:cxnSp>
              <p:nvCxnSpPr>
                <p:cNvPr id="258061" name="AutoShape 13"/>
                <p:cNvCxnSpPr>
                  <a:cxnSpLocks noChangeShapeType="1"/>
                  <a:stCxn id="258059" idx="2"/>
                </p:cNvCxnSpPr>
                <p:nvPr/>
              </p:nvCxnSpPr>
              <p:spPr bwMode="auto">
                <a:xfrm>
                  <a:off x="581" y="456"/>
                  <a:ext cx="0" cy="41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58062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589" y="1612"/>
                  <a:ext cx="1" cy="43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58063" name="AutoShape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589" y="1793"/>
                  <a:ext cx="980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58064" name="AutoShape 16"/>
                <p:cNvCxnSpPr>
                  <a:cxnSpLocks noChangeShapeType="1"/>
                  <a:stCxn id="258059" idx="3"/>
                </p:cNvCxnSpPr>
                <p:nvPr/>
              </p:nvCxnSpPr>
              <p:spPr bwMode="auto">
                <a:xfrm>
                  <a:off x="1161" y="228"/>
                  <a:ext cx="381" cy="1565"/>
                </a:xfrm>
                <a:prstGeom prst="bentConnector2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一维数组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81000" y="10668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一维数组示例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04838" y="1887538"/>
            <a:ext cx="463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dirty="0"/>
              <a:t>用</a:t>
            </a:r>
            <a:r>
              <a:rPr kumimoji="1" lang="zh-CN" altLang="en-US" sz="2400" dirty="0">
                <a:solidFill>
                  <a:srgbClr val="0070C0"/>
                </a:solidFill>
              </a:rPr>
              <a:t>冒泡法</a:t>
            </a:r>
            <a:r>
              <a:rPr kumimoji="1" lang="zh-CN" altLang="en-US" sz="2400" dirty="0"/>
              <a:t>对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个数从小到大排序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2588" y="2613025"/>
            <a:ext cx="7999412" cy="2568575"/>
          </a:xfrm>
          <a:prstGeom prst="rect">
            <a:avLst/>
          </a:prstGeom>
          <a:solidFill>
            <a:srgbClr val="92D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1"/>
            <a:r>
              <a:rPr kumimoji="1" lang="zh-CN" altLang="en-US" sz="2000" dirty="0">
                <a:latin typeface="Times New Roman" pitchFamily="18" charset="0"/>
              </a:rPr>
              <a:t>排序过程：</a:t>
            </a:r>
          </a:p>
          <a:p>
            <a:pPr lvl="1"/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>
                <a:latin typeface="Times New Roman" pitchFamily="18" charset="0"/>
              </a:rPr>
              <a:t>1</a:t>
            </a:r>
            <a:r>
              <a:rPr kumimoji="1" lang="zh-CN" altLang="en-US" sz="2000" dirty="0">
                <a:latin typeface="Times New Roman" pitchFamily="18" charset="0"/>
              </a:rPr>
              <a:t>）比较第一个数与第二个数，若为逆序</a:t>
            </a:r>
            <a:r>
              <a:rPr kumimoji="1" lang="en-US" altLang="zh-CN" sz="2000" dirty="0">
                <a:latin typeface="Times New Roman" pitchFamily="18" charset="0"/>
              </a:rPr>
              <a:t>a[0]&gt;a[1]</a:t>
            </a:r>
            <a:r>
              <a:rPr kumimoji="1" lang="zh-CN" altLang="en-US" sz="2000" dirty="0">
                <a:latin typeface="Times New Roman" pitchFamily="18" charset="0"/>
              </a:rPr>
              <a:t>，</a:t>
            </a:r>
            <a:r>
              <a:rPr kumimoji="1" lang="zh-CN" altLang="zh-CN" sz="2000" dirty="0">
                <a:latin typeface="Times New Roman" pitchFamily="18" charset="0"/>
              </a:rPr>
              <a:t>则交换；然</a:t>
            </a:r>
          </a:p>
          <a:p>
            <a:pPr lvl="1"/>
            <a:r>
              <a:rPr kumimoji="1" lang="zh-CN" altLang="zh-CN" sz="2000" dirty="0">
                <a:latin typeface="Times New Roman" pitchFamily="18" charset="0"/>
              </a:rPr>
              <a:t>         后比较第二个数与第三个数；依次类推，直至第</a:t>
            </a:r>
            <a:r>
              <a:rPr kumimoji="1" lang="en-US" altLang="zh-CN" sz="2000" dirty="0">
                <a:latin typeface="Times New Roman" pitchFamily="18" charset="0"/>
              </a:rPr>
              <a:t>n-1</a:t>
            </a:r>
            <a:r>
              <a:rPr kumimoji="1" lang="zh-CN" altLang="zh-CN" sz="2000" dirty="0">
                <a:latin typeface="Times New Roman" pitchFamily="18" charset="0"/>
              </a:rPr>
              <a:t>个数和第</a:t>
            </a:r>
          </a:p>
          <a:p>
            <a:pPr lvl="1"/>
            <a:r>
              <a:rPr kumimoji="1" lang="zh-CN" altLang="zh-CN" sz="2000" dirty="0">
                <a:latin typeface="Times New Roman" pitchFamily="18" charset="0"/>
              </a:rPr>
              <a:t>         </a:t>
            </a:r>
            <a:r>
              <a:rPr kumimoji="1" lang="en-US" altLang="zh-CN" sz="2000" dirty="0">
                <a:latin typeface="Times New Roman" pitchFamily="18" charset="0"/>
              </a:rPr>
              <a:t>n</a:t>
            </a:r>
            <a:r>
              <a:rPr kumimoji="1" lang="zh-CN" altLang="zh-CN" sz="2000" dirty="0">
                <a:latin typeface="Times New Roman" pitchFamily="18" charset="0"/>
              </a:rPr>
              <a:t>个数比较为止——第一趟冒泡排序，结果最大的数被安置在</a:t>
            </a:r>
          </a:p>
          <a:p>
            <a:pPr lvl="1"/>
            <a:r>
              <a:rPr kumimoji="1" lang="zh-CN" altLang="zh-CN" sz="2000" dirty="0">
                <a:latin typeface="Times New Roman" pitchFamily="18" charset="0"/>
              </a:rPr>
              <a:t>        最后一个元素位置上</a:t>
            </a:r>
          </a:p>
          <a:p>
            <a:pPr lvl="1"/>
            <a:r>
              <a:rPr kumimoji="1" lang="zh-CN" altLang="zh-CN" sz="2000" dirty="0">
                <a:latin typeface="Times New Roman" pitchFamily="18" charset="0"/>
              </a:rPr>
              <a:t>（2）对前</a:t>
            </a:r>
            <a:r>
              <a:rPr kumimoji="1" lang="en-US" altLang="zh-CN" sz="2000" dirty="0">
                <a:latin typeface="Times New Roman" pitchFamily="18" charset="0"/>
              </a:rPr>
              <a:t>n-1</a:t>
            </a:r>
            <a:r>
              <a:rPr kumimoji="1" lang="zh-CN" altLang="zh-CN" sz="2000" dirty="0">
                <a:latin typeface="Times New Roman" pitchFamily="18" charset="0"/>
              </a:rPr>
              <a:t>个数进行第二趟冒泡排序，结果使次大的数被安置在</a:t>
            </a:r>
          </a:p>
          <a:p>
            <a:pPr lvl="1"/>
            <a:r>
              <a:rPr kumimoji="1" lang="zh-CN" altLang="zh-CN" sz="2000" dirty="0">
                <a:latin typeface="Times New Roman" pitchFamily="18" charset="0"/>
              </a:rPr>
              <a:t>        第</a:t>
            </a:r>
            <a:r>
              <a:rPr kumimoji="1" lang="en-US" altLang="zh-CN" sz="2000" dirty="0">
                <a:latin typeface="Times New Roman" pitchFamily="18" charset="0"/>
              </a:rPr>
              <a:t>n-1</a:t>
            </a:r>
            <a:r>
              <a:rPr kumimoji="1" lang="zh-CN" altLang="zh-CN" sz="2000" dirty="0">
                <a:latin typeface="Times New Roman" pitchFamily="18" charset="0"/>
              </a:rPr>
              <a:t>个元素位置</a:t>
            </a:r>
          </a:p>
          <a:p>
            <a:pPr lvl="1"/>
            <a:r>
              <a:rPr kumimoji="1" lang="zh-CN" altLang="zh-CN" sz="2000" dirty="0">
                <a:latin typeface="Times New Roman" pitchFamily="18" charset="0"/>
              </a:rPr>
              <a:t>（3）重复上述过程，共经过</a:t>
            </a:r>
            <a:r>
              <a:rPr kumimoji="1" lang="en-US" altLang="zh-CN" sz="2000" dirty="0">
                <a:latin typeface="Times New Roman" pitchFamily="18" charset="0"/>
              </a:rPr>
              <a:t>n-1</a:t>
            </a:r>
            <a:r>
              <a:rPr kumimoji="1" lang="zh-CN" altLang="zh-CN" sz="2000" dirty="0">
                <a:latin typeface="Times New Roman" pitchFamily="18" charset="0"/>
              </a:rPr>
              <a:t>趟冒泡排序后，排序结束</a:t>
            </a:r>
            <a:endParaRPr kumimoji="1" lang="zh-CN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utoUpdateAnimBg="0"/>
      <p:bldP spid="6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一维数组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905000"/>
            <a:ext cx="3862388" cy="3429000"/>
            <a:chOff x="1488" y="672"/>
            <a:chExt cx="2815" cy="216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88" y="672"/>
              <a:ext cx="2784" cy="2160"/>
              <a:chOff x="1488" y="672"/>
              <a:chExt cx="2784" cy="2160"/>
            </a:xfrm>
          </p:grpSpPr>
          <p:sp>
            <p:nvSpPr>
              <p:cNvPr id="25616" name="Rectangle 4"/>
              <p:cNvSpPr>
                <a:spLocks noChangeArrowheads="1"/>
              </p:cNvSpPr>
              <p:nvPr/>
            </p:nvSpPr>
            <p:spPr bwMode="auto">
              <a:xfrm>
                <a:off x="1488" y="672"/>
                <a:ext cx="2784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7" name="Line 5"/>
              <p:cNvSpPr>
                <a:spLocks noChangeShapeType="1"/>
              </p:cNvSpPr>
              <p:nvPr/>
            </p:nvSpPr>
            <p:spPr bwMode="auto">
              <a:xfrm>
                <a:off x="1488" y="100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Line 6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9" name="Line 7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Line 8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Line 9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2" name="Line 10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3" name="Line 11"/>
              <p:cNvSpPr>
                <a:spLocks noChangeShapeType="1"/>
              </p:cNvSpPr>
              <p:nvPr/>
            </p:nvSpPr>
            <p:spPr bwMode="auto">
              <a:xfrm>
                <a:off x="3264" y="201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4" name="Line 12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06" name="Text Box 13"/>
            <p:cNvSpPr txBox="1">
              <a:spLocks noChangeArrowheads="1"/>
            </p:cNvSpPr>
            <p:nvPr/>
          </p:nvSpPr>
          <p:spPr bwMode="auto">
            <a:xfrm>
              <a:off x="1862" y="729"/>
              <a:ext cx="22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latin typeface="Times New Roman" pitchFamily="18" charset="0"/>
                </a:rPr>
                <a:t>输入</a:t>
              </a:r>
              <a:r>
                <a:rPr kumimoji="1" lang="en-US" altLang="zh-CN" sz="2000">
                  <a:latin typeface="Times New Roman" pitchFamily="18" charset="0"/>
                </a:rPr>
                <a:t>n </a:t>
              </a:r>
              <a:r>
                <a:rPr kumimoji="1" lang="zh-CN" altLang="zh-CN" sz="2000">
                  <a:latin typeface="Times New Roman" pitchFamily="18" charset="0"/>
                </a:rPr>
                <a:t>个数给</a:t>
              </a:r>
              <a:r>
                <a:rPr kumimoji="1" lang="en-US" altLang="zh-CN" sz="2000">
                  <a:latin typeface="Times New Roman" pitchFamily="18" charset="0"/>
                </a:rPr>
                <a:t>a[0] </a:t>
              </a:r>
              <a:r>
                <a:rPr kumimoji="1" lang="zh-CN" altLang="zh-CN" sz="2000">
                  <a:latin typeface="Times New Roman" pitchFamily="18" charset="0"/>
                </a:rPr>
                <a:t>到 </a:t>
              </a:r>
              <a:r>
                <a:rPr kumimoji="1" lang="en-US" altLang="zh-CN" sz="2000">
                  <a:latin typeface="Times New Roman" pitchFamily="18" charset="0"/>
                </a:rPr>
                <a:t>a[n-1]</a:t>
              </a:r>
            </a:p>
          </p:txBody>
        </p:sp>
        <p:sp>
          <p:nvSpPr>
            <p:cNvPr id="25607" name="Text Box 14"/>
            <p:cNvSpPr txBox="1">
              <a:spLocks noChangeArrowheads="1"/>
            </p:cNvSpPr>
            <p:nvPr/>
          </p:nvSpPr>
          <p:spPr bwMode="auto">
            <a:xfrm>
              <a:off x="2054" y="1017"/>
              <a:ext cx="17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for  i=0  to  n-1(</a:t>
              </a:r>
              <a:r>
                <a:rPr kumimoji="1" lang="zh-CN" altLang="en-US" sz="2000">
                  <a:latin typeface="Times New Roman" pitchFamily="18" charset="0"/>
                </a:rPr>
                <a:t>包含</a:t>
              </a:r>
              <a:r>
                <a:rPr kumimoji="1" lang="en-US" altLang="zh-CN" sz="20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5608" name="Text Box 15"/>
            <p:cNvSpPr txBox="1">
              <a:spLocks noChangeArrowheads="1"/>
            </p:cNvSpPr>
            <p:nvPr/>
          </p:nvSpPr>
          <p:spPr bwMode="auto">
            <a:xfrm>
              <a:off x="2160" y="1392"/>
              <a:ext cx="19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for  j=0  to  n-1-j (</a:t>
              </a:r>
              <a:r>
                <a:rPr kumimoji="1" lang="zh-CN" altLang="en-US" sz="2000">
                  <a:latin typeface="Times New Roman" pitchFamily="18" charset="0"/>
                </a:rPr>
                <a:t>包含</a:t>
              </a:r>
              <a:r>
                <a:rPr kumimoji="1" lang="en-US" altLang="zh-CN" sz="20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5609" name="Line 16"/>
            <p:cNvSpPr>
              <a:spLocks noChangeShapeType="1"/>
            </p:cNvSpPr>
            <p:nvPr/>
          </p:nvSpPr>
          <p:spPr bwMode="auto">
            <a:xfrm>
              <a:off x="2208" y="168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7"/>
            <p:cNvSpPr>
              <a:spLocks noChangeShapeType="1"/>
            </p:cNvSpPr>
            <p:nvPr/>
          </p:nvSpPr>
          <p:spPr bwMode="auto">
            <a:xfrm flipV="1">
              <a:off x="3264" y="1680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Text Box 18"/>
            <p:cNvSpPr txBox="1">
              <a:spLocks noChangeArrowheads="1"/>
            </p:cNvSpPr>
            <p:nvPr/>
          </p:nvSpPr>
          <p:spPr bwMode="auto">
            <a:xfrm>
              <a:off x="2880" y="1680"/>
              <a:ext cx="9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a[j]&gt;a[j+1]</a:t>
              </a:r>
            </a:p>
          </p:txBody>
        </p:sp>
        <p:sp>
          <p:nvSpPr>
            <p:cNvPr id="25612" name="Text Box 19"/>
            <p:cNvSpPr txBox="1">
              <a:spLocks noChangeArrowheads="1"/>
            </p:cNvSpPr>
            <p:nvPr/>
          </p:nvSpPr>
          <p:spPr bwMode="auto">
            <a:xfrm>
              <a:off x="2256" y="177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5613" name="Text Box 20"/>
            <p:cNvSpPr txBox="1">
              <a:spLocks noChangeArrowheads="1"/>
            </p:cNvSpPr>
            <p:nvPr/>
          </p:nvSpPr>
          <p:spPr bwMode="auto">
            <a:xfrm>
              <a:off x="3984" y="1776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5614" name="Text Box 21"/>
            <p:cNvSpPr txBox="1">
              <a:spLocks noChangeArrowheads="1"/>
            </p:cNvSpPr>
            <p:nvPr/>
          </p:nvSpPr>
          <p:spPr bwMode="auto">
            <a:xfrm>
              <a:off x="2304" y="2108"/>
              <a:ext cx="10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a[j]</a:t>
              </a:r>
              <a:r>
                <a:rPr kumimoji="1" lang="en-US" altLang="zh-CN" sz="2000">
                  <a:latin typeface="Times New Roman" pitchFamily="18" charset="0"/>
                  <a:sym typeface="Symbol" pitchFamily="18" charset="2"/>
                </a:rPr>
                <a:t></a:t>
              </a:r>
              <a:r>
                <a:rPr kumimoji="1" lang="en-US" altLang="zh-CN" sz="2000">
                  <a:latin typeface="Times New Roman" pitchFamily="18" charset="0"/>
                </a:rPr>
                <a:t>a[j+1]</a:t>
              </a:r>
            </a:p>
          </p:txBody>
        </p:sp>
        <p:sp>
          <p:nvSpPr>
            <p:cNvPr id="25615" name="Text Box 22"/>
            <p:cNvSpPr txBox="1">
              <a:spLocks noChangeArrowheads="1"/>
            </p:cNvSpPr>
            <p:nvPr/>
          </p:nvSpPr>
          <p:spPr bwMode="auto">
            <a:xfrm>
              <a:off x="2208" y="2496"/>
              <a:ext cx="15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latin typeface="Times New Roman" pitchFamily="18" charset="0"/>
                </a:rPr>
                <a:t>输出</a:t>
              </a:r>
              <a:r>
                <a:rPr kumimoji="1" lang="en-US" altLang="zh-CN" sz="2000">
                  <a:latin typeface="Times New Roman" pitchFamily="18" charset="0"/>
                </a:rPr>
                <a:t>a[0] </a:t>
              </a:r>
              <a:r>
                <a:rPr kumimoji="1" lang="zh-CN" altLang="zh-CN" sz="2000">
                  <a:latin typeface="Times New Roman" pitchFamily="18" charset="0"/>
                </a:rPr>
                <a:t>到 </a:t>
              </a:r>
              <a:r>
                <a:rPr kumimoji="1" lang="en-US" altLang="zh-CN" sz="2000">
                  <a:latin typeface="Times New Roman" pitchFamily="18" charset="0"/>
                </a:rPr>
                <a:t>a[n-1]</a:t>
              </a:r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38638" y="762000"/>
            <a:ext cx="4718050" cy="5634038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#include &lt;stdio.h&gt;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int  main(void)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{  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 int  a[10] = {10,3,5,7,9,8,2,1,6};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 int  i,j,t;</a:t>
            </a: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    for(i=0 ; i&lt;10 ; i++)</a:t>
            </a: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       for( j=0 ; j&lt;10-i ; j++)</a:t>
            </a: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          if(a[j]&gt;a[j+1])</a:t>
            </a: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        { t=a[j]; a[j]=a[j+1]; a[j+1]=t; }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 printf("\nThe sorted numbers:\n");</a:t>
            </a:r>
          </a:p>
          <a:p>
            <a:r>
              <a:rPr kumimoji="1" lang="en-US" altLang="zh-CN" sz="2400">
                <a:solidFill>
                  <a:srgbClr val="0070C0"/>
                </a:solidFill>
                <a:latin typeface="Times New Roman" pitchFamily="18" charset="0"/>
              </a:rPr>
              <a:t>    for(i=0 ; i&lt;10 ; i++)</a:t>
            </a:r>
          </a:p>
          <a:p>
            <a:r>
              <a:rPr kumimoji="1" lang="en-US" altLang="zh-CN" sz="2400">
                <a:solidFill>
                  <a:srgbClr val="0070C0"/>
                </a:solidFill>
                <a:latin typeface="Times New Roman" pitchFamily="18" charset="0"/>
              </a:rPr>
              <a:t>	printf("%d ",a[i]);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 return  0;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81000" y="10668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一维数组示例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一维数组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B0F0"/>
                </a:solidFill>
                <a:sym typeface="Wingdings" pitchFamily="2" charset="2"/>
              </a:rPr>
              <a:t>数组名</a:t>
            </a:r>
            <a:r>
              <a:rPr lang="zh-CN" altLang="en-US" sz="2400" smtClean="0">
                <a:sym typeface="Wingdings" pitchFamily="2" charset="2"/>
              </a:rPr>
              <a:t>相当于一个地址</a:t>
            </a:r>
            <a:r>
              <a:rPr lang="en-US" altLang="zh-CN" sz="2400" smtClean="0">
                <a:sym typeface="Wingdings" pitchFamily="2" charset="2"/>
              </a:rPr>
              <a:t>,</a:t>
            </a:r>
            <a:r>
              <a:rPr lang="zh-CN" altLang="en-US" sz="2400" smtClean="0">
                <a:sym typeface="Wingdings" pitchFamily="2" charset="2"/>
              </a:rPr>
              <a:t>因此可以按地址一样引用</a:t>
            </a:r>
            <a:r>
              <a:rPr lang="en-US" altLang="zh-CN" sz="2400" smtClean="0">
                <a:sym typeface="Wingdings" pitchFamily="2" charset="2"/>
              </a:rPr>
              <a:t>,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如有</a:t>
            </a:r>
            <a:r>
              <a:rPr lang="en-US" altLang="zh-CN" sz="2400" smtClean="0">
                <a:sym typeface="Wingdings" pitchFamily="2" charset="2"/>
              </a:rPr>
              <a:t>int  a[10],i ;</a:t>
            </a:r>
            <a:r>
              <a:rPr lang="zh-CN" altLang="en-US" sz="2400" smtClean="0">
                <a:sym typeface="Wingdings" pitchFamily="2" charset="2"/>
              </a:rPr>
              <a:t>定义</a:t>
            </a:r>
          </a:p>
          <a:p>
            <a:pPr lvl="1" eaLnBrk="1" hangingPunct="1"/>
            <a:r>
              <a:rPr lang="en-US" altLang="zh-CN" sz="2400" smtClean="0"/>
              <a:t>a[i] </a:t>
            </a:r>
            <a:r>
              <a:rPr lang="zh-CN" altLang="en-US" sz="2400" smtClean="0"/>
              <a:t>等效于 *</a:t>
            </a:r>
            <a:r>
              <a:rPr lang="en-US" altLang="zh-CN" sz="2400" smtClean="0"/>
              <a:t>(a+i);</a:t>
            </a:r>
          </a:p>
          <a:p>
            <a:pPr lvl="1" eaLnBrk="1" hangingPunct="1"/>
            <a:r>
              <a:rPr lang="en-US" altLang="zh-CN" sz="2400" smtClean="0"/>
              <a:t>&amp;a[i]</a:t>
            </a:r>
            <a:r>
              <a:rPr lang="zh-CN" altLang="en-US" sz="2400" smtClean="0"/>
              <a:t>等效于</a:t>
            </a:r>
            <a:r>
              <a:rPr lang="en-US" altLang="zh-CN" sz="2400" smtClean="0"/>
              <a:t>a+i;</a:t>
            </a:r>
          </a:p>
          <a:p>
            <a:pPr lvl="2" eaLnBrk="1" hangingPunct="1"/>
            <a:r>
              <a:rPr lang="en-US" altLang="zh-CN" smtClean="0"/>
              <a:t>scanf("%d",&amp;a[i])</a:t>
            </a:r>
            <a:r>
              <a:rPr lang="zh-CN" altLang="en-US" smtClean="0"/>
              <a:t>可以改写为</a:t>
            </a:r>
            <a:r>
              <a:rPr lang="en-US" altLang="zh-CN" smtClean="0"/>
              <a:t>scanf("%d",a+i);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2.2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二维数组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</a:t>
            </a:r>
            <a:r>
              <a:rPr lang="zh-CN" altLang="en-US" dirty="0" smtClean="0">
                <a:sym typeface="Wingdings" pitchFamily="2" charset="2"/>
              </a:rPr>
              <a:t>字符数组与字符串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2.4   </a:t>
            </a:r>
            <a:r>
              <a:rPr lang="zh-CN" altLang="en-US" dirty="0" smtClean="0">
                <a:sym typeface="Wingdings" pitchFamily="2" charset="2"/>
              </a:rPr>
              <a:t>常用字符串处理函数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 二维数组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220788"/>
            <a:ext cx="83820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Tx/>
              <a:buChar char="§"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二维数组的定义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定义方式：　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　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数据类型　数组名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[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常量表达式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][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常量表达式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]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；</a:t>
            </a:r>
            <a:endParaRPr kumimoji="1" lang="zh-CN" altLang="en-US" sz="2400">
              <a:solidFill>
                <a:schemeClr val="hlink"/>
              </a:solidFill>
              <a:latin typeface="Times New Roman" pitchFamily="18" charset="0"/>
              <a:ea typeface="隶书"/>
              <a:cs typeface="隶书"/>
              <a:sym typeface="Symbol" pitchFamily="18" charset="2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005013" y="3276600"/>
            <a:ext cx="1809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kumimoji="1" lang="zh-CN" altLang="zh-CN" sz="2000">
              <a:latin typeface="Times New Roman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72050" y="1211263"/>
            <a:ext cx="976313" cy="565150"/>
          </a:xfrm>
          <a:prstGeom prst="wedgeEllipseCallout">
            <a:avLst>
              <a:gd name="adj1" fmla="val -43750"/>
              <a:gd name="adj2" fmla="val 24574"/>
            </a:avLst>
          </a:prstGeom>
          <a:solidFill>
            <a:srgbClr val="00B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000">
                <a:latin typeface="Times New Roman" pitchFamily="18" charset="0"/>
              </a:rPr>
              <a:t>行数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610350" y="1273175"/>
            <a:ext cx="976313" cy="565150"/>
          </a:xfrm>
          <a:prstGeom prst="wedgeEllipseCallout">
            <a:avLst>
              <a:gd name="adj1" fmla="val -29560"/>
              <a:gd name="adj2" fmla="val 38134"/>
            </a:avLst>
          </a:prstGeom>
          <a:solidFill>
            <a:srgbClr val="00B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000">
                <a:latin typeface="Times New Roman" pitchFamily="18" charset="0"/>
              </a:rPr>
              <a:t>列数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667375" y="2909888"/>
            <a:ext cx="3524250" cy="565150"/>
          </a:xfrm>
          <a:prstGeom prst="wedgeEllipseCallout">
            <a:avLst>
              <a:gd name="adj1" fmla="val -33699"/>
              <a:gd name="adj2" fmla="val -119208"/>
            </a:avLst>
          </a:prstGeom>
          <a:solidFill>
            <a:srgbClr val="00B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000">
                <a:latin typeface="Times New Roman" pitchFamily="18" charset="0"/>
              </a:rPr>
              <a:t>元素个数</a:t>
            </a:r>
            <a:r>
              <a:rPr kumimoji="1" lang="en-US" altLang="zh-CN" sz="2000">
                <a:latin typeface="Times New Roman" pitchFamily="18" charset="0"/>
              </a:rPr>
              <a:t>=</a:t>
            </a:r>
            <a:r>
              <a:rPr kumimoji="1" lang="zh-CN" altLang="en-US" sz="2000">
                <a:latin typeface="Times New Roman" pitchFamily="18" charset="0"/>
              </a:rPr>
              <a:t>行数*列数</a:t>
            </a:r>
          </a:p>
        </p:txBody>
      </p:sp>
      <p:sp>
        <p:nvSpPr>
          <p:cNvPr id="9" name="Rectangle 100"/>
          <p:cNvSpPr>
            <a:spLocks noChangeArrowheads="1"/>
          </p:cNvSpPr>
          <p:nvPr/>
        </p:nvSpPr>
        <p:spPr bwMode="auto">
          <a:xfrm>
            <a:off x="952500" y="4389438"/>
            <a:ext cx="552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2"/>
          <p:cNvSpPr txBox="1">
            <a:spLocks noChangeArrowheads="1"/>
          </p:cNvSpPr>
          <p:nvPr/>
        </p:nvSpPr>
        <p:spPr bwMode="auto">
          <a:xfrm>
            <a:off x="1831975" y="3559175"/>
            <a:ext cx="3922713" cy="1590675"/>
          </a:xfrm>
          <a:prstGeom prst="rect">
            <a:avLst/>
          </a:prstGeom>
          <a:solidFill>
            <a:srgbClr val="00B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例  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int a[3][4];  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     float b[2][5];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     int c[2][3][4];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     int a[3,4];           (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  <a:sym typeface="Symbol" pitchFamily="18" charset="2"/>
              </a:rPr>
              <a:t>)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utoUpdateAnimBg="0"/>
      <p:bldP spid="6" grpId="0" animBg="1" autoUpdateAnimBg="0"/>
      <p:bldP spid="7" grpId="0" animBg="1" autoUpdateAnimBg="0"/>
      <p:bldP spid="8" grpId="0" animBg="1" autoUpdateAnimBg="0"/>
      <p:bldP spid="9" grpId="0" animBg="1"/>
      <p:bldP spid="10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二维数组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3429000"/>
            <a:ext cx="4144963" cy="2301875"/>
            <a:chOff x="251" y="355"/>
            <a:chExt cx="2611" cy="1450"/>
          </a:xfrm>
        </p:grpSpPr>
        <p:sp>
          <p:nvSpPr>
            <p:cNvPr id="29756" name="AutoShape 6"/>
            <p:cNvSpPr>
              <a:spLocks noChangeArrowheads="1"/>
            </p:cNvSpPr>
            <p:nvPr/>
          </p:nvSpPr>
          <p:spPr bwMode="auto">
            <a:xfrm>
              <a:off x="251" y="403"/>
              <a:ext cx="1088" cy="354"/>
            </a:xfrm>
            <a:prstGeom prst="wedgeEllipseCallout">
              <a:avLst>
                <a:gd name="adj1" fmla="val 57574"/>
                <a:gd name="adj2" fmla="val 943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int a[3][2]</a:t>
              </a:r>
            </a:p>
          </p:txBody>
        </p:sp>
        <p:sp>
          <p:nvSpPr>
            <p:cNvPr id="29757" name="Rectangle 7"/>
            <p:cNvSpPr>
              <a:spLocks noChangeArrowheads="1"/>
            </p:cNvSpPr>
            <p:nvPr/>
          </p:nvSpPr>
          <p:spPr bwMode="auto">
            <a:xfrm>
              <a:off x="1586" y="355"/>
              <a:ext cx="1267" cy="144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Line 8"/>
            <p:cNvSpPr>
              <a:spLocks noChangeShapeType="1"/>
            </p:cNvSpPr>
            <p:nvPr/>
          </p:nvSpPr>
          <p:spPr bwMode="auto">
            <a:xfrm>
              <a:off x="1575" y="600"/>
              <a:ext cx="1256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Line 9"/>
            <p:cNvSpPr>
              <a:spLocks noChangeShapeType="1"/>
            </p:cNvSpPr>
            <p:nvPr/>
          </p:nvSpPr>
          <p:spPr bwMode="auto">
            <a:xfrm>
              <a:off x="1604" y="818"/>
              <a:ext cx="1256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Line 10"/>
            <p:cNvSpPr>
              <a:spLocks noChangeShapeType="1"/>
            </p:cNvSpPr>
            <p:nvPr/>
          </p:nvSpPr>
          <p:spPr bwMode="auto">
            <a:xfrm>
              <a:off x="1577" y="1065"/>
              <a:ext cx="1267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Line 11"/>
            <p:cNvSpPr>
              <a:spLocks noChangeShapeType="1"/>
            </p:cNvSpPr>
            <p:nvPr/>
          </p:nvSpPr>
          <p:spPr bwMode="auto">
            <a:xfrm>
              <a:off x="1595" y="1315"/>
              <a:ext cx="1267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2" name="Line 12"/>
            <p:cNvSpPr>
              <a:spLocks noChangeShapeType="1"/>
            </p:cNvSpPr>
            <p:nvPr/>
          </p:nvSpPr>
          <p:spPr bwMode="auto">
            <a:xfrm>
              <a:off x="1577" y="1544"/>
              <a:ext cx="1267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3" name="Text Box 13"/>
            <p:cNvSpPr txBox="1">
              <a:spLocks noChangeArrowheads="1"/>
            </p:cNvSpPr>
            <p:nvPr/>
          </p:nvSpPr>
          <p:spPr bwMode="auto">
            <a:xfrm>
              <a:off x="1979" y="59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a[0][1]</a:t>
              </a:r>
            </a:p>
          </p:txBody>
        </p:sp>
        <p:sp>
          <p:nvSpPr>
            <p:cNvPr id="29764" name="Text Box 14"/>
            <p:cNvSpPr txBox="1">
              <a:spLocks noChangeArrowheads="1"/>
            </p:cNvSpPr>
            <p:nvPr/>
          </p:nvSpPr>
          <p:spPr bwMode="auto">
            <a:xfrm>
              <a:off x="1979" y="8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a[1][0]</a:t>
              </a:r>
            </a:p>
          </p:txBody>
        </p:sp>
        <p:sp>
          <p:nvSpPr>
            <p:cNvPr id="29765" name="Text Box 15"/>
            <p:cNvSpPr txBox="1">
              <a:spLocks noChangeArrowheads="1"/>
            </p:cNvSpPr>
            <p:nvPr/>
          </p:nvSpPr>
          <p:spPr bwMode="auto">
            <a:xfrm>
              <a:off x="1979" y="107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a[1][1]</a:t>
              </a:r>
            </a:p>
          </p:txBody>
        </p:sp>
        <p:sp>
          <p:nvSpPr>
            <p:cNvPr id="29766" name="Text Box 16"/>
            <p:cNvSpPr txBox="1">
              <a:spLocks noChangeArrowheads="1"/>
            </p:cNvSpPr>
            <p:nvPr/>
          </p:nvSpPr>
          <p:spPr bwMode="auto">
            <a:xfrm>
              <a:off x="1979" y="131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a[2][0]</a:t>
              </a:r>
            </a:p>
          </p:txBody>
        </p:sp>
        <p:sp>
          <p:nvSpPr>
            <p:cNvPr id="29767" name="Text Box 17"/>
            <p:cNvSpPr txBox="1">
              <a:spLocks noChangeArrowheads="1"/>
            </p:cNvSpPr>
            <p:nvPr/>
          </p:nvSpPr>
          <p:spPr bwMode="auto">
            <a:xfrm>
              <a:off x="1979" y="155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a[2][1]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403" y="380"/>
              <a:ext cx="206" cy="1425"/>
              <a:chOff x="1403" y="380"/>
              <a:chExt cx="206" cy="1425"/>
            </a:xfrm>
          </p:grpSpPr>
          <p:sp>
            <p:nvSpPr>
              <p:cNvPr id="29770" name="Text Box 19"/>
              <p:cNvSpPr txBox="1">
                <a:spLocks noChangeArrowheads="1"/>
              </p:cNvSpPr>
              <p:nvPr/>
            </p:nvSpPr>
            <p:spPr bwMode="auto">
              <a:xfrm>
                <a:off x="1413" y="38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9771" name="Text Box 20"/>
              <p:cNvSpPr txBox="1">
                <a:spLocks noChangeArrowheads="1"/>
              </p:cNvSpPr>
              <p:nvPr/>
            </p:nvSpPr>
            <p:spPr bwMode="auto">
              <a:xfrm>
                <a:off x="1413" y="59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9772" name="Text Box 21"/>
              <p:cNvSpPr txBox="1">
                <a:spLocks noChangeArrowheads="1"/>
              </p:cNvSpPr>
              <p:nvPr/>
            </p:nvSpPr>
            <p:spPr bwMode="auto">
              <a:xfrm>
                <a:off x="1413" y="131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9773" name="Text Box 22"/>
              <p:cNvSpPr txBox="1">
                <a:spLocks noChangeArrowheads="1"/>
              </p:cNvSpPr>
              <p:nvPr/>
            </p:nvSpPr>
            <p:spPr bwMode="auto">
              <a:xfrm>
                <a:off x="1413" y="15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9774" name="Text Box 23"/>
              <p:cNvSpPr txBox="1">
                <a:spLocks noChangeArrowheads="1"/>
              </p:cNvSpPr>
              <p:nvPr/>
            </p:nvSpPr>
            <p:spPr bwMode="auto">
              <a:xfrm>
                <a:off x="1403" y="78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9775" name="Text Box 24"/>
              <p:cNvSpPr txBox="1">
                <a:spLocks noChangeArrowheads="1"/>
              </p:cNvSpPr>
              <p:nvPr/>
            </p:nvSpPr>
            <p:spPr bwMode="auto">
              <a:xfrm>
                <a:off x="1403" y="107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29769" name="Text Box 25"/>
            <p:cNvSpPr txBox="1">
              <a:spLocks noChangeArrowheads="1"/>
            </p:cNvSpPr>
            <p:nvPr/>
          </p:nvSpPr>
          <p:spPr bwMode="auto">
            <a:xfrm>
              <a:off x="1979" y="35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a[0][0]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941763" y="255588"/>
            <a:ext cx="4802187" cy="6602412"/>
            <a:chOff x="2503" y="161"/>
            <a:chExt cx="3025" cy="4159"/>
          </a:xfrm>
        </p:grpSpPr>
        <p:sp>
          <p:nvSpPr>
            <p:cNvPr id="29701" name="AutoShape 31"/>
            <p:cNvSpPr>
              <a:spLocks noChangeArrowheads="1"/>
            </p:cNvSpPr>
            <p:nvPr/>
          </p:nvSpPr>
          <p:spPr bwMode="auto">
            <a:xfrm>
              <a:off x="2503" y="730"/>
              <a:ext cx="1307" cy="336"/>
            </a:xfrm>
            <a:prstGeom prst="wedgeEllipseCallout">
              <a:avLst>
                <a:gd name="adj1" fmla="val 59106"/>
                <a:gd name="adj2" fmla="val 9613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int c[2][3][4]</a:t>
              </a:r>
            </a:p>
          </p:txBody>
        </p:sp>
        <p:sp>
          <p:nvSpPr>
            <p:cNvPr id="29702" name="Rectangle 32"/>
            <p:cNvSpPr>
              <a:spLocks noChangeArrowheads="1"/>
            </p:cNvSpPr>
            <p:nvPr/>
          </p:nvSpPr>
          <p:spPr bwMode="auto">
            <a:xfrm>
              <a:off x="4173" y="232"/>
              <a:ext cx="1344" cy="40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33"/>
            <p:cNvSpPr>
              <a:spLocks noChangeShapeType="1"/>
            </p:cNvSpPr>
            <p:nvPr/>
          </p:nvSpPr>
          <p:spPr bwMode="auto">
            <a:xfrm>
              <a:off x="4173" y="42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Line 34"/>
            <p:cNvSpPr>
              <a:spLocks noChangeShapeType="1"/>
            </p:cNvSpPr>
            <p:nvPr/>
          </p:nvSpPr>
          <p:spPr bwMode="auto">
            <a:xfrm>
              <a:off x="4184" y="58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Line 35"/>
            <p:cNvSpPr>
              <a:spLocks noChangeShapeType="1"/>
            </p:cNvSpPr>
            <p:nvPr/>
          </p:nvSpPr>
          <p:spPr bwMode="auto">
            <a:xfrm>
              <a:off x="4184" y="758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36"/>
            <p:cNvSpPr>
              <a:spLocks noChangeShapeType="1"/>
            </p:cNvSpPr>
            <p:nvPr/>
          </p:nvSpPr>
          <p:spPr bwMode="auto">
            <a:xfrm>
              <a:off x="4184" y="92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Line 37"/>
            <p:cNvSpPr>
              <a:spLocks noChangeShapeType="1"/>
            </p:cNvSpPr>
            <p:nvPr/>
          </p:nvSpPr>
          <p:spPr bwMode="auto">
            <a:xfrm>
              <a:off x="4184" y="109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38"/>
            <p:cNvSpPr>
              <a:spLocks noChangeShapeType="1"/>
            </p:cNvSpPr>
            <p:nvPr/>
          </p:nvSpPr>
          <p:spPr bwMode="auto">
            <a:xfrm>
              <a:off x="4184" y="1264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39"/>
            <p:cNvSpPr>
              <a:spLocks noChangeShapeType="1"/>
            </p:cNvSpPr>
            <p:nvPr/>
          </p:nvSpPr>
          <p:spPr bwMode="auto">
            <a:xfrm>
              <a:off x="4184" y="143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40"/>
            <p:cNvSpPr>
              <a:spLocks noChangeShapeType="1"/>
            </p:cNvSpPr>
            <p:nvPr/>
          </p:nvSpPr>
          <p:spPr bwMode="auto">
            <a:xfrm>
              <a:off x="4184" y="160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41"/>
            <p:cNvSpPr>
              <a:spLocks noChangeShapeType="1"/>
            </p:cNvSpPr>
            <p:nvPr/>
          </p:nvSpPr>
          <p:spPr bwMode="auto">
            <a:xfrm>
              <a:off x="4184" y="1770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42"/>
            <p:cNvSpPr>
              <a:spLocks noChangeShapeType="1"/>
            </p:cNvSpPr>
            <p:nvPr/>
          </p:nvSpPr>
          <p:spPr bwMode="auto">
            <a:xfrm>
              <a:off x="4184" y="193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43"/>
            <p:cNvSpPr>
              <a:spLocks noChangeShapeType="1"/>
            </p:cNvSpPr>
            <p:nvPr/>
          </p:nvSpPr>
          <p:spPr bwMode="auto">
            <a:xfrm>
              <a:off x="4184" y="210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44"/>
            <p:cNvSpPr>
              <a:spLocks noChangeShapeType="1"/>
            </p:cNvSpPr>
            <p:nvPr/>
          </p:nvSpPr>
          <p:spPr bwMode="auto">
            <a:xfrm>
              <a:off x="4184" y="2276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45"/>
            <p:cNvSpPr>
              <a:spLocks noChangeShapeType="1"/>
            </p:cNvSpPr>
            <p:nvPr/>
          </p:nvSpPr>
          <p:spPr bwMode="auto">
            <a:xfrm>
              <a:off x="4184" y="244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46"/>
            <p:cNvSpPr>
              <a:spLocks noChangeShapeType="1"/>
            </p:cNvSpPr>
            <p:nvPr/>
          </p:nvSpPr>
          <p:spPr bwMode="auto">
            <a:xfrm>
              <a:off x="4184" y="261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47"/>
            <p:cNvSpPr>
              <a:spLocks noChangeShapeType="1"/>
            </p:cNvSpPr>
            <p:nvPr/>
          </p:nvSpPr>
          <p:spPr bwMode="auto">
            <a:xfrm>
              <a:off x="4184" y="2782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48"/>
            <p:cNvSpPr>
              <a:spLocks noChangeShapeType="1"/>
            </p:cNvSpPr>
            <p:nvPr/>
          </p:nvSpPr>
          <p:spPr bwMode="auto">
            <a:xfrm>
              <a:off x="4184" y="295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49"/>
            <p:cNvSpPr>
              <a:spLocks noChangeShapeType="1"/>
            </p:cNvSpPr>
            <p:nvPr/>
          </p:nvSpPr>
          <p:spPr bwMode="auto">
            <a:xfrm>
              <a:off x="4184" y="311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50"/>
            <p:cNvSpPr>
              <a:spLocks noChangeShapeType="1"/>
            </p:cNvSpPr>
            <p:nvPr/>
          </p:nvSpPr>
          <p:spPr bwMode="auto">
            <a:xfrm>
              <a:off x="4184" y="3288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51"/>
            <p:cNvSpPr>
              <a:spLocks noChangeShapeType="1"/>
            </p:cNvSpPr>
            <p:nvPr/>
          </p:nvSpPr>
          <p:spPr bwMode="auto">
            <a:xfrm>
              <a:off x="4184" y="345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52"/>
            <p:cNvSpPr>
              <a:spLocks noChangeShapeType="1"/>
            </p:cNvSpPr>
            <p:nvPr/>
          </p:nvSpPr>
          <p:spPr bwMode="auto">
            <a:xfrm>
              <a:off x="4184" y="362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53"/>
            <p:cNvSpPr>
              <a:spLocks noChangeShapeType="1"/>
            </p:cNvSpPr>
            <p:nvPr/>
          </p:nvSpPr>
          <p:spPr bwMode="auto">
            <a:xfrm>
              <a:off x="4184" y="3794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54"/>
            <p:cNvSpPr>
              <a:spLocks noChangeShapeType="1"/>
            </p:cNvSpPr>
            <p:nvPr/>
          </p:nvSpPr>
          <p:spPr bwMode="auto">
            <a:xfrm>
              <a:off x="4184" y="396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55"/>
            <p:cNvSpPr>
              <a:spLocks noChangeShapeType="1"/>
            </p:cNvSpPr>
            <p:nvPr/>
          </p:nvSpPr>
          <p:spPr bwMode="auto">
            <a:xfrm>
              <a:off x="4184" y="4132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3954" y="161"/>
              <a:ext cx="387" cy="4159"/>
              <a:chOff x="3954" y="161"/>
              <a:chExt cx="387" cy="4159"/>
            </a:xfrm>
          </p:grpSpPr>
          <p:sp>
            <p:nvSpPr>
              <p:cNvPr id="29752" name="Text Box 57"/>
              <p:cNvSpPr txBox="1">
                <a:spLocks noChangeArrowheads="1"/>
              </p:cNvSpPr>
              <p:nvPr/>
            </p:nvSpPr>
            <p:spPr bwMode="auto">
              <a:xfrm>
                <a:off x="4025" y="161"/>
                <a:ext cx="19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9753" name="Text Box 58"/>
              <p:cNvSpPr txBox="1">
                <a:spLocks noChangeArrowheads="1"/>
              </p:cNvSpPr>
              <p:nvPr/>
            </p:nvSpPr>
            <p:spPr bwMode="auto">
              <a:xfrm>
                <a:off x="4025" y="856"/>
                <a:ext cx="19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5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6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9754" name="Text Box 59"/>
              <p:cNvSpPr txBox="1">
                <a:spLocks noChangeArrowheads="1"/>
              </p:cNvSpPr>
              <p:nvPr/>
            </p:nvSpPr>
            <p:spPr bwMode="auto">
              <a:xfrm>
                <a:off x="4033" y="1726"/>
                <a:ext cx="308" cy="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………...</a:t>
                </a:r>
              </a:p>
            </p:txBody>
          </p:sp>
          <p:sp>
            <p:nvSpPr>
              <p:cNvPr id="29755" name="Text Box 60"/>
              <p:cNvSpPr txBox="1">
                <a:spLocks noChangeArrowheads="1"/>
              </p:cNvSpPr>
              <p:nvPr/>
            </p:nvSpPr>
            <p:spPr bwMode="auto">
              <a:xfrm>
                <a:off x="3954" y="3494"/>
                <a:ext cx="27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20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21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22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23</a:t>
                </a:r>
              </a:p>
            </p:txBody>
          </p:sp>
        </p:grp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4503" y="194"/>
              <a:ext cx="684" cy="4126"/>
              <a:chOff x="3975" y="194"/>
              <a:chExt cx="684" cy="4126"/>
            </a:xfrm>
          </p:grpSpPr>
          <p:sp>
            <p:nvSpPr>
              <p:cNvPr id="29728" name="Text Box 62"/>
              <p:cNvSpPr txBox="1">
                <a:spLocks noChangeArrowheads="1"/>
              </p:cNvSpPr>
              <p:nvPr/>
            </p:nvSpPr>
            <p:spPr bwMode="auto">
              <a:xfrm>
                <a:off x="3975" y="194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</a:rPr>
                  <a:t>c[0][0][0]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9" name="Text Box 63"/>
              <p:cNvSpPr txBox="1">
                <a:spLocks noChangeArrowheads="1"/>
              </p:cNvSpPr>
              <p:nvPr/>
            </p:nvSpPr>
            <p:spPr bwMode="auto">
              <a:xfrm>
                <a:off x="3975" y="368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</a:rPr>
                  <a:t>c[0][0][1]</a:t>
                </a:r>
              </a:p>
            </p:txBody>
          </p:sp>
          <p:sp>
            <p:nvSpPr>
              <p:cNvPr id="29730" name="Text Box 64"/>
              <p:cNvSpPr txBox="1">
                <a:spLocks noChangeArrowheads="1"/>
              </p:cNvSpPr>
              <p:nvPr/>
            </p:nvSpPr>
            <p:spPr bwMode="auto">
              <a:xfrm>
                <a:off x="3975" y="537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</a:rPr>
                  <a:t>c[0][0][2]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31" name="Text Box 65"/>
              <p:cNvSpPr txBox="1">
                <a:spLocks noChangeArrowheads="1"/>
              </p:cNvSpPr>
              <p:nvPr/>
            </p:nvSpPr>
            <p:spPr bwMode="auto">
              <a:xfrm>
                <a:off x="3975" y="706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</a:rPr>
                  <a:t>c[0][0][3]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32" name="Text Box 66"/>
              <p:cNvSpPr txBox="1">
                <a:spLocks noChangeArrowheads="1"/>
              </p:cNvSpPr>
              <p:nvPr/>
            </p:nvSpPr>
            <p:spPr bwMode="auto">
              <a:xfrm>
                <a:off x="3975" y="875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>
                    <a:solidFill>
                      <a:srgbClr val="669900"/>
                    </a:solidFill>
                    <a:latin typeface="Times New Roman" pitchFamily="18" charset="0"/>
                  </a:rPr>
                  <a:t>c[0][1][0]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33" name="Text Box 67"/>
              <p:cNvSpPr txBox="1">
                <a:spLocks noChangeArrowheads="1"/>
              </p:cNvSpPr>
              <p:nvPr/>
            </p:nvSpPr>
            <p:spPr bwMode="auto">
              <a:xfrm>
                <a:off x="3975" y="1044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669900"/>
                    </a:solidFill>
                    <a:latin typeface="Times New Roman" pitchFamily="18" charset="0"/>
                  </a:rPr>
                  <a:t>c[0][1][1]</a:t>
                </a:r>
              </a:p>
            </p:txBody>
          </p:sp>
          <p:sp>
            <p:nvSpPr>
              <p:cNvPr id="29734" name="Text Box 68"/>
              <p:cNvSpPr txBox="1">
                <a:spLocks noChangeArrowheads="1"/>
              </p:cNvSpPr>
              <p:nvPr/>
            </p:nvSpPr>
            <p:spPr bwMode="auto">
              <a:xfrm>
                <a:off x="3975" y="1214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669900"/>
                    </a:solidFill>
                    <a:latin typeface="Times New Roman" pitchFamily="18" charset="0"/>
                  </a:rPr>
                  <a:t>c[0][1][2]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35" name="Text Box 69"/>
              <p:cNvSpPr txBox="1">
                <a:spLocks noChangeArrowheads="1"/>
              </p:cNvSpPr>
              <p:nvPr/>
            </p:nvSpPr>
            <p:spPr bwMode="auto">
              <a:xfrm>
                <a:off x="3975" y="1383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669900"/>
                    </a:solidFill>
                    <a:latin typeface="Times New Roman" pitchFamily="18" charset="0"/>
                  </a:rPr>
                  <a:t>c[0][1][3]</a:t>
                </a:r>
              </a:p>
            </p:txBody>
          </p:sp>
          <p:sp>
            <p:nvSpPr>
              <p:cNvPr id="29736" name="Text Box 70"/>
              <p:cNvSpPr txBox="1">
                <a:spLocks noChangeArrowheads="1"/>
              </p:cNvSpPr>
              <p:nvPr/>
            </p:nvSpPr>
            <p:spPr bwMode="auto">
              <a:xfrm>
                <a:off x="3975" y="1552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9900"/>
                    </a:solidFill>
                    <a:latin typeface="Times New Roman" pitchFamily="18" charset="0"/>
                  </a:rPr>
                  <a:t>c[0][2][0]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37" name="Text Box 71"/>
              <p:cNvSpPr txBox="1">
                <a:spLocks noChangeArrowheads="1"/>
              </p:cNvSpPr>
              <p:nvPr/>
            </p:nvSpPr>
            <p:spPr bwMode="auto">
              <a:xfrm>
                <a:off x="3975" y="1721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9900"/>
                    </a:solidFill>
                    <a:latin typeface="Times New Roman" pitchFamily="18" charset="0"/>
                  </a:rPr>
                  <a:t>c[0][2][1]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38" name="Text Box 72"/>
              <p:cNvSpPr txBox="1">
                <a:spLocks noChangeArrowheads="1"/>
              </p:cNvSpPr>
              <p:nvPr/>
            </p:nvSpPr>
            <p:spPr bwMode="auto">
              <a:xfrm>
                <a:off x="3975" y="1890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9900"/>
                    </a:solidFill>
                    <a:latin typeface="Times New Roman" pitchFamily="18" charset="0"/>
                  </a:rPr>
                  <a:t>c[0][2][2]</a:t>
                </a:r>
              </a:p>
            </p:txBody>
          </p:sp>
          <p:sp>
            <p:nvSpPr>
              <p:cNvPr id="29739" name="Text Box 73"/>
              <p:cNvSpPr txBox="1">
                <a:spLocks noChangeArrowheads="1"/>
              </p:cNvSpPr>
              <p:nvPr/>
            </p:nvSpPr>
            <p:spPr bwMode="auto">
              <a:xfrm>
                <a:off x="3975" y="2059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9900"/>
                    </a:solidFill>
                    <a:latin typeface="Times New Roman" pitchFamily="18" charset="0"/>
                  </a:rPr>
                  <a:t>c[0][2][3]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40" name="Text Box 74"/>
              <p:cNvSpPr txBox="1">
                <a:spLocks noChangeArrowheads="1"/>
              </p:cNvSpPr>
              <p:nvPr/>
            </p:nvSpPr>
            <p:spPr bwMode="auto">
              <a:xfrm>
                <a:off x="3975" y="2229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c[1][0][0]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41" name="Text Box 75"/>
              <p:cNvSpPr txBox="1">
                <a:spLocks noChangeArrowheads="1"/>
              </p:cNvSpPr>
              <p:nvPr/>
            </p:nvSpPr>
            <p:spPr bwMode="auto">
              <a:xfrm>
                <a:off x="3975" y="2398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c[1][0][1]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42" name="Text Box 76"/>
              <p:cNvSpPr txBox="1">
                <a:spLocks noChangeArrowheads="1"/>
              </p:cNvSpPr>
              <p:nvPr/>
            </p:nvSpPr>
            <p:spPr bwMode="auto">
              <a:xfrm>
                <a:off x="3975" y="2567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c[1][0][2]</a:t>
                </a:r>
              </a:p>
            </p:txBody>
          </p:sp>
          <p:sp>
            <p:nvSpPr>
              <p:cNvPr id="29743" name="Text Box 77"/>
              <p:cNvSpPr txBox="1">
                <a:spLocks noChangeArrowheads="1"/>
              </p:cNvSpPr>
              <p:nvPr/>
            </p:nvSpPr>
            <p:spPr bwMode="auto">
              <a:xfrm>
                <a:off x="3975" y="2736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c[1][0][3]</a:t>
                </a:r>
              </a:p>
            </p:txBody>
          </p:sp>
          <p:sp>
            <p:nvSpPr>
              <p:cNvPr id="29744" name="Text Box 78"/>
              <p:cNvSpPr txBox="1">
                <a:spLocks noChangeArrowheads="1"/>
              </p:cNvSpPr>
              <p:nvPr/>
            </p:nvSpPr>
            <p:spPr bwMode="auto">
              <a:xfrm>
                <a:off x="3975" y="2905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c[1][1][0]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45" name="Text Box 79"/>
              <p:cNvSpPr txBox="1">
                <a:spLocks noChangeArrowheads="1"/>
              </p:cNvSpPr>
              <p:nvPr/>
            </p:nvSpPr>
            <p:spPr bwMode="auto">
              <a:xfrm>
                <a:off x="3975" y="3074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c[1][1][1]</a:t>
                </a:r>
              </a:p>
            </p:txBody>
          </p:sp>
          <p:sp>
            <p:nvSpPr>
              <p:cNvPr id="29746" name="Text Box 80"/>
              <p:cNvSpPr txBox="1">
                <a:spLocks noChangeArrowheads="1"/>
              </p:cNvSpPr>
              <p:nvPr/>
            </p:nvSpPr>
            <p:spPr bwMode="auto">
              <a:xfrm>
                <a:off x="3975" y="3244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c[1][1][2]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47" name="Text Box 81"/>
              <p:cNvSpPr txBox="1">
                <a:spLocks noChangeArrowheads="1"/>
              </p:cNvSpPr>
              <p:nvPr/>
            </p:nvSpPr>
            <p:spPr bwMode="auto">
              <a:xfrm>
                <a:off x="3975" y="3413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c[1][1][3]</a:t>
                </a:r>
                <a:endParaRPr kumimoji="1" lang="en-US" altLang="zh-CN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48" name="Text Box 82"/>
              <p:cNvSpPr txBox="1">
                <a:spLocks noChangeArrowheads="1"/>
              </p:cNvSpPr>
              <p:nvPr/>
            </p:nvSpPr>
            <p:spPr bwMode="auto">
              <a:xfrm>
                <a:off x="3975" y="3582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chemeClr val="bg2"/>
                    </a:solidFill>
                    <a:latin typeface="Times New Roman" pitchFamily="18" charset="0"/>
                  </a:rPr>
                  <a:t>c[1][2][0]</a:t>
                </a:r>
              </a:p>
            </p:txBody>
          </p:sp>
          <p:sp>
            <p:nvSpPr>
              <p:cNvPr id="29749" name="Text Box 83"/>
              <p:cNvSpPr txBox="1">
                <a:spLocks noChangeArrowheads="1"/>
              </p:cNvSpPr>
              <p:nvPr/>
            </p:nvSpPr>
            <p:spPr bwMode="auto">
              <a:xfrm>
                <a:off x="3975" y="3751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chemeClr val="bg2"/>
                    </a:solidFill>
                    <a:latin typeface="Times New Roman" pitchFamily="18" charset="0"/>
                  </a:rPr>
                  <a:t>c[1][2][1]</a:t>
                </a:r>
              </a:p>
            </p:txBody>
          </p:sp>
          <p:sp>
            <p:nvSpPr>
              <p:cNvPr id="29750" name="Text Box 84"/>
              <p:cNvSpPr txBox="1">
                <a:spLocks noChangeArrowheads="1"/>
              </p:cNvSpPr>
              <p:nvPr/>
            </p:nvSpPr>
            <p:spPr bwMode="auto">
              <a:xfrm>
                <a:off x="3975" y="3920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chemeClr val="bg2"/>
                    </a:solidFill>
                    <a:latin typeface="Times New Roman" pitchFamily="18" charset="0"/>
                  </a:rPr>
                  <a:t>c[1][2][2]</a:t>
                </a:r>
              </a:p>
            </p:txBody>
          </p:sp>
          <p:sp>
            <p:nvSpPr>
              <p:cNvPr id="29751" name="Text Box 85"/>
              <p:cNvSpPr txBox="1">
                <a:spLocks noChangeArrowheads="1"/>
              </p:cNvSpPr>
              <p:nvPr/>
            </p:nvSpPr>
            <p:spPr bwMode="auto">
              <a:xfrm>
                <a:off x="3975" y="4089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chemeClr val="bg2"/>
                    </a:solidFill>
                    <a:latin typeface="Times New Roman" pitchFamily="18" charset="0"/>
                  </a:rPr>
                  <a:t>c[1][2][3]</a:t>
                </a:r>
              </a:p>
            </p:txBody>
          </p:sp>
        </p:grpSp>
      </p:grpSp>
      <p:sp>
        <p:nvSpPr>
          <p:cNvPr id="85" name="Rectangle 168"/>
          <p:cNvSpPr>
            <a:spLocks noChangeArrowheads="1"/>
          </p:cNvSpPr>
          <p:nvPr/>
        </p:nvSpPr>
        <p:spPr bwMode="auto">
          <a:xfrm>
            <a:off x="76200" y="1339850"/>
            <a:ext cx="609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数组元素的存放顺序</a:t>
            </a:r>
          </a:p>
          <a:p>
            <a:pPr marL="898525"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原因:内存是一维的</a:t>
            </a:r>
          </a:p>
          <a:p>
            <a:pPr marL="898525"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二维数组：按行序优先</a:t>
            </a:r>
          </a:p>
          <a:p>
            <a:pPr marL="898525"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多维数组：最右下标变化最快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bldLvl="4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二维数组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5138" y="1866900"/>
            <a:ext cx="5394325" cy="2876550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例    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int a[3][4];</a:t>
            </a: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12925" y="2492375"/>
            <a:ext cx="3319463" cy="1697038"/>
            <a:chOff x="1538" y="2026"/>
            <a:chExt cx="1723" cy="1069"/>
          </a:xfrm>
        </p:grpSpPr>
        <p:sp>
          <p:nvSpPr>
            <p:cNvPr id="30792" name="Rectangle 8"/>
            <p:cNvSpPr>
              <a:spLocks noChangeArrowheads="1"/>
            </p:cNvSpPr>
            <p:nvPr/>
          </p:nvSpPr>
          <p:spPr bwMode="auto">
            <a:xfrm>
              <a:off x="1538" y="2051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30793" name="Line 9"/>
            <p:cNvSpPr>
              <a:spLocks noChangeShapeType="1"/>
            </p:cNvSpPr>
            <p:nvPr/>
          </p:nvSpPr>
          <p:spPr bwMode="auto">
            <a:xfrm>
              <a:off x="1549" y="2429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4" name="Line 10"/>
            <p:cNvSpPr>
              <a:spLocks noChangeShapeType="1"/>
            </p:cNvSpPr>
            <p:nvPr/>
          </p:nvSpPr>
          <p:spPr bwMode="auto">
            <a:xfrm>
              <a:off x="1538" y="2762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5" name="Line 11"/>
            <p:cNvSpPr>
              <a:spLocks noChangeShapeType="1"/>
            </p:cNvSpPr>
            <p:nvPr/>
          </p:nvSpPr>
          <p:spPr bwMode="auto">
            <a:xfrm>
              <a:off x="2394" y="2051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6" name="Line 12"/>
            <p:cNvSpPr>
              <a:spLocks noChangeShapeType="1"/>
            </p:cNvSpPr>
            <p:nvPr/>
          </p:nvSpPr>
          <p:spPr bwMode="auto">
            <a:xfrm>
              <a:off x="1949" y="2051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7" name="Line 13"/>
            <p:cNvSpPr>
              <a:spLocks noChangeShapeType="1"/>
            </p:cNvSpPr>
            <p:nvPr/>
          </p:nvSpPr>
          <p:spPr bwMode="auto">
            <a:xfrm>
              <a:off x="2827" y="2051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705" y="2725"/>
              <a:ext cx="1373" cy="250"/>
              <a:chOff x="2137" y="1438"/>
              <a:chExt cx="1373" cy="250"/>
            </a:xfrm>
          </p:grpSpPr>
          <p:sp>
            <p:nvSpPr>
              <p:cNvPr id="30809" name="Text Box 26"/>
              <p:cNvSpPr txBox="1">
                <a:spLocks noChangeArrowheads="1"/>
              </p:cNvSpPr>
              <p:nvPr/>
            </p:nvSpPr>
            <p:spPr bwMode="auto">
              <a:xfrm>
                <a:off x="2137" y="1438"/>
                <a:ext cx="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10" name="Text Box 27"/>
              <p:cNvSpPr txBox="1">
                <a:spLocks noChangeArrowheads="1"/>
              </p:cNvSpPr>
              <p:nvPr/>
            </p:nvSpPr>
            <p:spPr bwMode="auto">
              <a:xfrm>
                <a:off x="2545" y="1438"/>
                <a:ext cx="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11" name="Text Box 28"/>
              <p:cNvSpPr txBox="1">
                <a:spLocks noChangeArrowheads="1"/>
              </p:cNvSpPr>
              <p:nvPr/>
            </p:nvSpPr>
            <p:spPr bwMode="auto">
              <a:xfrm>
                <a:off x="2984" y="1438"/>
                <a:ext cx="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12" name="Text Box 29"/>
              <p:cNvSpPr txBox="1">
                <a:spLocks noChangeArrowheads="1"/>
              </p:cNvSpPr>
              <p:nvPr/>
            </p:nvSpPr>
            <p:spPr bwMode="auto">
              <a:xfrm>
                <a:off x="3415" y="1438"/>
                <a:ext cx="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713" y="2376"/>
              <a:ext cx="1372" cy="250"/>
              <a:chOff x="2138" y="1438"/>
              <a:chExt cx="1372" cy="250"/>
            </a:xfrm>
          </p:grpSpPr>
          <p:sp>
            <p:nvSpPr>
              <p:cNvPr id="30805" name="Text Box 31"/>
              <p:cNvSpPr txBox="1">
                <a:spLocks noChangeArrowheads="1"/>
              </p:cNvSpPr>
              <p:nvPr/>
            </p:nvSpPr>
            <p:spPr bwMode="auto">
              <a:xfrm>
                <a:off x="2138" y="1438"/>
                <a:ext cx="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06" name="Text Box 32"/>
              <p:cNvSpPr txBox="1">
                <a:spLocks noChangeArrowheads="1"/>
              </p:cNvSpPr>
              <p:nvPr/>
            </p:nvSpPr>
            <p:spPr bwMode="auto">
              <a:xfrm>
                <a:off x="2547" y="1438"/>
                <a:ext cx="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07" name="Text Box 33"/>
              <p:cNvSpPr txBox="1">
                <a:spLocks noChangeArrowheads="1"/>
              </p:cNvSpPr>
              <p:nvPr/>
            </p:nvSpPr>
            <p:spPr bwMode="auto">
              <a:xfrm>
                <a:off x="2986" y="1438"/>
                <a:ext cx="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08" name="Text Box 34"/>
              <p:cNvSpPr txBox="1">
                <a:spLocks noChangeArrowheads="1"/>
              </p:cNvSpPr>
              <p:nvPr/>
            </p:nvSpPr>
            <p:spPr bwMode="auto">
              <a:xfrm>
                <a:off x="3415" y="1438"/>
                <a:ext cx="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1705" y="2026"/>
              <a:ext cx="1374" cy="250"/>
              <a:chOff x="2137" y="1438"/>
              <a:chExt cx="1374" cy="250"/>
            </a:xfrm>
          </p:grpSpPr>
          <p:sp>
            <p:nvSpPr>
              <p:cNvPr id="30801" name="Text Box 36"/>
              <p:cNvSpPr txBox="1">
                <a:spLocks noChangeArrowheads="1"/>
              </p:cNvSpPr>
              <p:nvPr/>
            </p:nvSpPr>
            <p:spPr bwMode="auto">
              <a:xfrm>
                <a:off x="2137" y="1438"/>
                <a:ext cx="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02" name="Text Box 37"/>
              <p:cNvSpPr txBox="1">
                <a:spLocks noChangeArrowheads="1"/>
              </p:cNvSpPr>
              <p:nvPr/>
            </p:nvSpPr>
            <p:spPr bwMode="auto">
              <a:xfrm>
                <a:off x="2545" y="1438"/>
                <a:ext cx="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03" name="Text Box 38"/>
              <p:cNvSpPr txBox="1">
                <a:spLocks noChangeArrowheads="1"/>
              </p:cNvSpPr>
              <p:nvPr/>
            </p:nvSpPr>
            <p:spPr bwMode="auto">
              <a:xfrm>
                <a:off x="2984" y="1438"/>
                <a:ext cx="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0804" name="Text Box 39"/>
              <p:cNvSpPr txBox="1">
                <a:spLocks noChangeArrowheads="1"/>
              </p:cNvSpPr>
              <p:nvPr/>
            </p:nvSpPr>
            <p:spPr bwMode="auto">
              <a:xfrm>
                <a:off x="3416" y="1438"/>
                <a:ext cx="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kumimoji="1" lang="en-US" altLang="zh-CN" sz="2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771650" y="2633663"/>
            <a:ext cx="3398838" cy="396875"/>
            <a:chOff x="1503" y="2097"/>
            <a:chExt cx="2141" cy="250"/>
          </a:xfrm>
        </p:grpSpPr>
        <p:sp>
          <p:nvSpPr>
            <p:cNvPr id="30788" name="Text Box 43"/>
            <p:cNvSpPr txBox="1">
              <a:spLocks noChangeArrowheads="1"/>
            </p:cNvSpPr>
            <p:nvPr/>
          </p:nvSpPr>
          <p:spPr bwMode="auto">
            <a:xfrm>
              <a:off x="1503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a[0][0]</a:t>
              </a:r>
            </a:p>
          </p:txBody>
        </p:sp>
        <p:sp>
          <p:nvSpPr>
            <p:cNvPr id="30789" name="Text Box 45"/>
            <p:cNvSpPr txBox="1">
              <a:spLocks noChangeArrowheads="1"/>
            </p:cNvSpPr>
            <p:nvPr/>
          </p:nvSpPr>
          <p:spPr bwMode="auto">
            <a:xfrm>
              <a:off x="2031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a[0][1]</a:t>
              </a:r>
            </a:p>
          </p:txBody>
        </p:sp>
        <p:sp>
          <p:nvSpPr>
            <p:cNvPr id="30790" name="Text Box 46"/>
            <p:cNvSpPr txBox="1">
              <a:spLocks noChangeArrowheads="1"/>
            </p:cNvSpPr>
            <p:nvPr/>
          </p:nvSpPr>
          <p:spPr bwMode="auto">
            <a:xfrm>
              <a:off x="2559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a[0][2]</a:t>
              </a:r>
            </a:p>
          </p:txBody>
        </p:sp>
        <p:sp>
          <p:nvSpPr>
            <p:cNvPr id="30791" name="Text Box 47"/>
            <p:cNvSpPr txBox="1">
              <a:spLocks noChangeArrowheads="1"/>
            </p:cNvSpPr>
            <p:nvPr/>
          </p:nvSpPr>
          <p:spPr bwMode="auto">
            <a:xfrm>
              <a:off x="3087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a[0][3]</a:t>
              </a:r>
              <a:endParaRPr kumimoji="1" lang="en-US" altLang="zh-CN" sz="2000">
                <a:solidFill>
                  <a:srgbClr val="6699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1757363" y="3176588"/>
            <a:ext cx="3398837" cy="396875"/>
            <a:chOff x="1503" y="2097"/>
            <a:chExt cx="2141" cy="250"/>
          </a:xfrm>
        </p:grpSpPr>
        <p:sp>
          <p:nvSpPr>
            <p:cNvPr id="30784" name="Text Box 50"/>
            <p:cNvSpPr txBox="1">
              <a:spLocks noChangeArrowheads="1"/>
            </p:cNvSpPr>
            <p:nvPr/>
          </p:nvSpPr>
          <p:spPr bwMode="auto">
            <a:xfrm>
              <a:off x="1503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a[1][0]</a:t>
              </a:r>
              <a:endParaRPr kumimoji="1" lang="en-US" altLang="zh-CN" sz="2000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  <p:sp>
          <p:nvSpPr>
            <p:cNvPr id="30785" name="Text Box 51"/>
            <p:cNvSpPr txBox="1">
              <a:spLocks noChangeArrowheads="1"/>
            </p:cNvSpPr>
            <p:nvPr/>
          </p:nvSpPr>
          <p:spPr bwMode="auto">
            <a:xfrm>
              <a:off x="2031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a[1][1]</a:t>
              </a:r>
              <a:endParaRPr kumimoji="1" lang="en-US" altLang="zh-CN" sz="2000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  <p:sp>
          <p:nvSpPr>
            <p:cNvPr id="30786" name="Text Box 52"/>
            <p:cNvSpPr txBox="1">
              <a:spLocks noChangeArrowheads="1"/>
            </p:cNvSpPr>
            <p:nvPr/>
          </p:nvSpPr>
          <p:spPr bwMode="auto">
            <a:xfrm>
              <a:off x="2559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a[1][2]</a:t>
              </a:r>
            </a:p>
          </p:txBody>
        </p:sp>
        <p:sp>
          <p:nvSpPr>
            <p:cNvPr id="30787" name="Text Box 53"/>
            <p:cNvSpPr txBox="1">
              <a:spLocks noChangeArrowheads="1"/>
            </p:cNvSpPr>
            <p:nvPr/>
          </p:nvSpPr>
          <p:spPr bwMode="auto">
            <a:xfrm>
              <a:off x="3087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a[1][3]</a:t>
              </a:r>
              <a:endParaRPr kumimoji="1" lang="en-US" altLang="zh-CN" sz="2000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1743075" y="3719513"/>
            <a:ext cx="3398838" cy="396875"/>
            <a:chOff x="1503" y="2097"/>
            <a:chExt cx="2141" cy="250"/>
          </a:xfrm>
        </p:grpSpPr>
        <p:sp>
          <p:nvSpPr>
            <p:cNvPr id="30780" name="Text Box 55"/>
            <p:cNvSpPr txBox="1">
              <a:spLocks noChangeArrowheads="1"/>
            </p:cNvSpPr>
            <p:nvPr/>
          </p:nvSpPr>
          <p:spPr bwMode="auto">
            <a:xfrm>
              <a:off x="1503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9900"/>
                  </a:solidFill>
                  <a:latin typeface="Times New Roman" pitchFamily="18" charset="0"/>
                </a:rPr>
                <a:t>a[2][0]</a:t>
              </a:r>
            </a:p>
          </p:txBody>
        </p:sp>
        <p:sp>
          <p:nvSpPr>
            <p:cNvPr id="30781" name="Text Box 56"/>
            <p:cNvSpPr txBox="1">
              <a:spLocks noChangeArrowheads="1"/>
            </p:cNvSpPr>
            <p:nvPr/>
          </p:nvSpPr>
          <p:spPr bwMode="auto">
            <a:xfrm>
              <a:off x="2031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9900"/>
                  </a:solidFill>
                  <a:latin typeface="Times New Roman" pitchFamily="18" charset="0"/>
                </a:rPr>
                <a:t>a[2][1]</a:t>
              </a:r>
            </a:p>
          </p:txBody>
        </p:sp>
        <p:sp>
          <p:nvSpPr>
            <p:cNvPr id="30782" name="Text Box 57"/>
            <p:cNvSpPr txBox="1">
              <a:spLocks noChangeArrowheads="1"/>
            </p:cNvSpPr>
            <p:nvPr/>
          </p:nvSpPr>
          <p:spPr bwMode="auto">
            <a:xfrm>
              <a:off x="2559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9900"/>
                  </a:solidFill>
                  <a:latin typeface="Times New Roman" pitchFamily="18" charset="0"/>
                </a:rPr>
                <a:t>a[2][2]</a:t>
              </a:r>
            </a:p>
          </p:txBody>
        </p:sp>
        <p:sp>
          <p:nvSpPr>
            <p:cNvPr id="30783" name="Text Box 58"/>
            <p:cNvSpPr txBox="1">
              <a:spLocks noChangeArrowheads="1"/>
            </p:cNvSpPr>
            <p:nvPr/>
          </p:nvSpPr>
          <p:spPr bwMode="auto">
            <a:xfrm>
              <a:off x="3087" y="2097"/>
              <a:ext cx="55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9900"/>
                  </a:solidFill>
                  <a:latin typeface="Times New Roman" pitchFamily="18" charset="0"/>
                </a:rPr>
                <a:t>a[2][3]</a:t>
              </a:r>
            </a:p>
          </p:txBody>
        </p:sp>
      </p:grpSp>
      <p:sp>
        <p:nvSpPr>
          <p:cNvPr id="42" name="AutoShape 62"/>
          <p:cNvSpPr>
            <a:spLocks noChangeArrowheads="1"/>
          </p:cNvSpPr>
          <p:nvPr/>
        </p:nvSpPr>
        <p:spPr bwMode="auto">
          <a:xfrm>
            <a:off x="1262063" y="5008563"/>
            <a:ext cx="4540250" cy="998537"/>
          </a:xfrm>
          <a:prstGeom prst="wedgeEllipseCallout">
            <a:avLst>
              <a:gd name="adj1" fmla="val -15264"/>
              <a:gd name="adj2" fmla="val -112301"/>
            </a:avLst>
          </a:prstGeom>
          <a:solidFill>
            <a:srgbClr val="92D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000">
                <a:latin typeface="Times New Roman" pitchFamily="18" charset="0"/>
              </a:rPr>
              <a:t>每个元素</a:t>
            </a:r>
            <a:r>
              <a:rPr kumimoji="1" lang="en-US" altLang="zh-CN" sz="2000">
                <a:latin typeface="Times New Roman" pitchFamily="18" charset="0"/>
              </a:rPr>
              <a:t>a[i]</a:t>
            </a:r>
            <a:r>
              <a:rPr kumimoji="1" lang="zh-CN" altLang="en-US" sz="2000">
                <a:latin typeface="Times New Roman" pitchFamily="18" charset="0"/>
              </a:rPr>
              <a:t>由包含</a:t>
            </a:r>
            <a:r>
              <a:rPr kumimoji="1" lang="en-US" altLang="zh-CN" sz="2000">
                <a:latin typeface="Times New Roman" pitchFamily="18" charset="0"/>
              </a:rPr>
              <a:t>4</a:t>
            </a:r>
            <a:r>
              <a:rPr kumimoji="1" lang="zh-CN" altLang="en-US" sz="2000">
                <a:latin typeface="Times New Roman" pitchFamily="18" charset="0"/>
              </a:rPr>
              <a:t>个元素</a:t>
            </a:r>
          </a:p>
          <a:p>
            <a:pPr algn="ctr"/>
            <a:r>
              <a:rPr kumimoji="1" lang="zh-CN" altLang="en-US" sz="2000">
                <a:latin typeface="Times New Roman" pitchFamily="18" charset="0"/>
              </a:rPr>
              <a:t>的一维数组组成</a:t>
            </a:r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2514600" y="990600"/>
            <a:ext cx="3276600" cy="998538"/>
          </a:xfrm>
          <a:prstGeom prst="wedgeEllipseCallout">
            <a:avLst>
              <a:gd name="adj1" fmla="val -4972"/>
              <a:gd name="adj2" fmla="val 98468"/>
            </a:avLst>
          </a:prstGeom>
          <a:solidFill>
            <a:srgbClr val="92D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000">
                <a:latin typeface="Times New Roman" pitchFamily="18" charset="0"/>
              </a:rPr>
              <a:t>二维数组</a:t>
            </a:r>
            <a:r>
              <a:rPr kumimoji="1" lang="en-US" altLang="zh-CN" sz="2000">
                <a:latin typeface="Times New Roman" pitchFamily="18" charset="0"/>
              </a:rPr>
              <a:t>a</a:t>
            </a:r>
            <a:r>
              <a:rPr kumimoji="1" lang="zh-CN" altLang="en-US" sz="2000">
                <a:latin typeface="Times New Roman" pitchFamily="18" charset="0"/>
              </a:rPr>
              <a:t>由</a:t>
            </a:r>
            <a:r>
              <a:rPr kumimoji="1" lang="en-US" altLang="zh-CN" sz="2000">
                <a:latin typeface="Times New Roman" pitchFamily="18" charset="0"/>
              </a:rPr>
              <a:t>3</a:t>
            </a:r>
            <a:r>
              <a:rPr kumimoji="1" lang="zh-CN" altLang="en-US" sz="2000">
                <a:latin typeface="Times New Roman" pitchFamily="18" charset="0"/>
              </a:rPr>
              <a:t>个元素组成</a:t>
            </a:r>
          </a:p>
        </p:txBody>
      </p: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1249363" y="2611438"/>
            <a:ext cx="592137" cy="1425575"/>
            <a:chOff x="1111" y="2101"/>
            <a:chExt cx="373" cy="898"/>
          </a:xfrm>
        </p:grpSpPr>
        <p:sp>
          <p:nvSpPr>
            <p:cNvPr id="30777" name="Text Box 7"/>
            <p:cNvSpPr txBox="1">
              <a:spLocks noChangeArrowheads="1"/>
            </p:cNvSpPr>
            <p:nvPr/>
          </p:nvSpPr>
          <p:spPr bwMode="auto">
            <a:xfrm>
              <a:off x="1111" y="210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a[0]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0778" name="Text Box 41"/>
            <p:cNvSpPr txBox="1">
              <a:spLocks noChangeArrowheads="1"/>
            </p:cNvSpPr>
            <p:nvPr/>
          </p:nvSpPr>
          <p:spPr bwMode="auto">
            <a:xfrm>
              <a:off x="1111" y="2425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a[1]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0779" name="Text Box 42"/>
            <p:cNvSpPr txBox="1">
              <a:spLocks noChangeArrowheads="1"/>
            </p:cNvSpPr>
            <p:nvPr/>
          </p:nvSpPr>
          <p:spPr bwMode="auto">
            <a:xfrm>
              <a:off x="1111" y="2749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rgbClr val="FF9900"/>
                  </a:solidFill>
                  <a:latin typeface="Times New Roman" pitchFamily="18" charset="0"/>
                </a:rPr>
                <a:t>a[2]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481013" y="4038600"/>
            <a:ext cx="1004887" cy="603250"/>
            <a:chOff x="663" y="3012"/>
            <a:chExt cx="633" cy="380"/>
          </a:xfrm>
        </p:grpSpPr>
        <p:sp>
          <p:nvSpPr>
            <p:cNvPr id="30775" name="Line 60"/>
            <p:cNvSpPr>
              <a:spLocks noChangeShapeType="1"/>
            </p:cNvSpPr>
            <p:nvPr/>
          </p:nvSpPr>
          <p:spPr bwMode="auto">
            <a:xfrm flipV="1">
              <a:off x="996" y="3012"/>
              <a:ext cx="30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6" name="Text Box 61"/>
            <p:cNvSpPr txBox="1">
              <a:spLocks noChangeArrowheads="1"/>
            </p:cNvSpPr>
            <p:nvPr/>
          </p:nvSpPr>
          <p:spPr bwMode="auto">
            <a:xfrm>
              <a:off x="663" y="3142"/>
              <a:ext cx="43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行名</a:t>
              </a:r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5961063" y="1241425"/>
            <a:ext cx="2770187" cy="4595813"/>
            <a:chOff x="3755" y="782"/>
            <a:chExt cx="1745" cy="2895"/>
          </a:xfrm>
        </p:grpSpPr>
        <p:grpSp>
          <p:nvGrpSpPr>
            <p:cNvPr id="13" name="Group 130"/>
            <p:cNvGrpSpPr>
              <a:grpSpLocks/>
            </p:cNvGrpSpPr>
            <p:nvPr/>
          </p:nvGrpSpPr>
          <p:grpSpPr bwMode="auto">
            <a:xfrm>
              <a:off x="3755" y="811"/>
              <a:ext cx="1330" cy="2866"/>
              <a:chOff x="3971" y="223"/>
              <a:chExt cx="1330" cy="2866"/>
            </a:xfrm>
          </p:grpSpPr>
          <p:sp>
            <p:nvSpPr>
              <p:cNvPr id="30737" name="Rectangle 72"/>
              <p:cNvSpPr>
                <a:spLocks noChangeArrowheads="1"/>
              </p:cNvSpPr>
              <p:nvPr/>
            </p:nvSpPr>
            <p:spPr bwMode="auto">
              <a:xfrm>
                <a:off x="4189" y="247"/>
                <a:ext cx="1112" cy="283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8" name="Line 73"/>
              <p:cNvSpPr>
                <a:spLocks noChangeShapeType="1"/>
              </p:cNvSpPr>
              <p:nvPr/>
            </p:nvSpPr>
            <p:spPr bwMode="auto">
              <a:xfrm>
                <a:off x="4181" y="492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9" name="Line 74"/>
              <p:cNvSpPr>
                <a:spLocks noChangeShapeType="1"/>
              </p:cNvSpPr>
              <p:nvPr/>
            </p:nvSpPr>
            <p:spPr bwMode="auto">
              <a:xfrm>
                <a:off x="4181" y="726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0" name="Line 75"/>
              <p:cNvSpPr>
                <a:spLocks noChangeShapeType="1"/>
              </p:cNvSpPr>
              <p:nvPr/>
            </p:nvSpPr>
            <p:spPr bwMode="auto">
              <a:xfrm>
                <a:off x="4181" y="961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Line 76"/>
              <p:cNvSpPr>
                <a:spLocks noChangeShapeType="1"/>
              </p:cNvSpPr>
              <p:nvPr/>
            </p:nvSpPr>
            <p:spPr bwMode="auto">
              <a:xfrm>
                <a:off x="4181" y="1195"/>
                <a:ext cx="111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Line 77"/>
              <p:cNvSpPr>
                <a:spLocks noChangeShapeType="1"/>
              </p:cNvSpPr>
              <p:nvPr/>
            </p:nvSpPr>
            <p:spPr bwMode="auto">
              <a:xfrm>
                <a:off x="4181" y="1430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3" name="Line 95"/>
              <p:cNvSpPr>
                <a:spLocks noChangeShapeType="1"/>
              </p:cNvSpPr>
              <p:nvPr/>
            </p:nvSpPr>
            <p:spPr bwMode="auto">
              <a:xfrm>
                <a:off x="4181" y="1664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4" name="Line 96"/>
              <p:cNvSpPr>
                <a:spLocks noChangeShapeType="1"/>
              </p:cNvSpPr>
              <p:nvPr/>
            </p:nvSpPr>
            <p:spPr bwMode="auto">
              <a:xfrm>
                <a:off x="4181" y="1899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5" name="Line 97"/>
              <p:cNvSpPr>
                <a:spLocks noChangeShapeType="1"/>
              </p:cNvSpPr>
              <p:nvPr/>
            </p:nvSpPr>
            <p:spPr bwMode="auto">
              <a:xfrm>
                <a:off x="4181" y="2134"/>
                <a:ext cx="111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6" name="Line 98"/>
              <p:cNvSpPr>
                <a:spLocks noChangeShapeType="1"/>
              </p:cNvSpPr>
              <p:nvPr/>
            </p:nvSpPr>
            <p:spPr bwMode="auto">
              <a:xfrm>
                <a:off x="4181" y="2368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7" name="Line 99"/>
              <p:cNvSpPr>
                <a:spLocks noChangeShapeType="1"/>
              </p:cNvSpPr>
              <p:nvPr/>
            </p:nvSpPr>
            <p:spPr bwMode="auto">
              <a:xfrm>
                <a:off x="4181" y="2603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8" name="Line 100"/>
              <p:cNvSpPr>
                <a:spLocks noChangeShapeType="1"/>
              </p:cNvSpPr>
              <p:nvPr/>
            </p:nvSpPr>
            <p:spPr bwMode="auto">
              <a:xfrm>
                <a:off x="4181" y="2837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83"/>
              <p:cNvGrpSpPr>
                <a:grpSpLocks/>
              </p:cNvGrpSpPr>
              <p:nvPr/>
            </p:nvGrpSpPr>
            <p:grpSpPr bwMode="auto">
              <a:xfrm>
                <a:off x="3983" y="260"/>
                <a:ext cx="206" cy="1425"/>
                <a:chOff x="1403" y="380"/>
                <a:chExt cx="206" cy="1425"/>
              </a:xfrm>
            </p:grpSpPr>
            <p:sp>
              <p:nvSpPr>
                <p:cNvPr id="30769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413" y="38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30770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413" y="59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077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413" y="131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077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413" y="155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30773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403" y="78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077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403" y="107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30750" name="Text Box 78"/>
              <p:cNvSpPr txBox="1">
                <a:spLocks noChangeArrowheads="1"/>
              </p:cNvSpPr>
              <p:nvPr/>
            </p:nvSpPr>
            <p:spPr bwMode="auto">
              <a:xfrm>
                <a:off x="4439" y="463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a[0][1]</a:t>
                </a:r>
              </a:p>
            </p:txBody>
          </p:sp>
          <p:sp>
            <p:nvSpPr>
              <p:cNvPr id="30751" name="Text Box 79"/>
              <p:cNvSpPr txBox="1">
                <a:spLocks noChangeArrowheads="1"/>
              </p:cNvSpPr>
              <p:nvPr/>
            </p:nvSpPr>
            <p:spPr bwMode="auto">
              <a:xfrm>
                <a:off x="4439" y="703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a[0][2]</a:t>
                </a:r>
              </a:p>
            </p:txBody>
          </p:sp>
          <p:sp>
            <p:nvSpPr>
              <p:cNvPr id="30752" name="Text Box 80"/>
              <p:cNvSpPr txBox="1">
                <a:spLocks noChangeArrowheads="1"/>
              </p:cNvSpPr>
              <p:nvPr/>
            </p:nvSpPr>
            <p:spPr bwMode="auto">
              <a:xfrm>
                <a:off x="4439" y="943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a[0][3]</a:t>
                </a:r>
              </a:p>
            </p:txBody>
          </p:sp>
          <p:sp>
            <p:nvSpPr>
              <p:cNvPr id="30753" name="Text Box 81"/>
              <p:cNvSpPr txBox="1">
                <a:spLocks noChangeArrowheads="1"/>
              </p:cNvSpPr>
              <p:nvPr/>
            </p:nvSpPr>
            <p:spPr bwMode="auto">
              <a:xfrm>
                <a:off x="4439" y="1183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FF3300"/>
                    </a:solidFill>
                    <a:latin typeface="Times New Roman" pitchFamily="18" charset="0"/>
                  </a:rPr>
                  <a:t>a[1][0]</a:t>
                </a:r>
              </a:p>
            </p:txBody>
          </p:sp>
          <p:sp>
            <p:nvSpPr>
              <p:cNvPr id="30754" name="Text Box 82"/>
              <p:cNvSpPr txBox="1">
                <a:spLocks noChangeArrowheads="1"/>
              </p:cNvSpPr>
              <p:nvPr/>
            </p:nvSpPr>
            <p:spPr bwMode="auto">
              <a:xfrm>
                <a:off x="4439" y="1423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FF3300"/>
                    </a:solidFill>
                    <a:latin typeface="Times New Roman" pitchFamily="18" charset="0"/>
                  </a:rPr>
                  <a:t>a[1][1]</a:t>
                </a:r>
              </a:p>
            </p:txBody>
          </p:sp>
          <p:sp>
            <p:nvSpPr>
              <p:cNvPr id="30755" name="Text Box 90"/>
              <p:cNvSpPr txBox="1">
                <a:spLocks noChangeArrowheads="1"/>
              </p:cNvSpPr>
              <p:nvPr/>
            </p:nvSpPr>
            <p:spPr bwMode="auto">
              <a:xfrm>
                <a:off x="4439" y="223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a[0][0]</a:t>
                </a:r>
              </a:p>
            </p:txBody>
          </p:sp>
          <p:sp>
            <p:nvSpPr>
              <p:cNvPr id="30756" name="Text Box 109"/>
              <p:cNvSpPr txBox="1">
                <a:spLocks noChangeArrowheads="1"/>
              </p:cNvSpPr>
              <p:nvPr/>
            </p:nvSpPr>
            <p:spPr bwMode="auto">
              <a:xfrm>
                <a:off x="4439" y="1879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FF3300"/>
                    </a:solidFill>
                    <a:latin typeface="Times New Roman" pitchFamily="18" charset="0"/>
                  </a:rPr>
                  <a:t>a[1][3]</a:t>
                </a:r>
              </a:p>
            </p:txBody>
          </p:sp>
          <p:sp>
            <p:nvSpPr>
              <p:cNvPr id="30757" name="Text Box 110"/>
              <p:cNvSpPr txBox="1">
                <a:spLocks noChangeArrowheads="1"/>
              </p:cNvSpPr>
              <p:nvPr/>
            </p:nvSpPr>
            <p:spPr bwMode="auto">
              <a:xfrm>
                <a:off x="4439" y="2119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CC6600"/>
                    </a:solidFill>
                    <a:latin typeface="Times New Roman" pitchFamily="18" charset="0"/>
                  </a:rPr>
                  <a:t>a[2][0]</a:t>
                </a:r>
              </a:p>
            </p:txBody>
          </p:sp>
          <p:sp>
            <p:nvSpPr>
              <p:cNvPr id="30758" name="Text Box 111"/>
              <p:cNvSpPr txBox="1">
                <a:spLocks noChangeArrowheads="1"/>
              </p:cNvSpPr>
              <p:nvPr/>
            </p:nvSpPr>
            <p:spPr bwMode="auto">
              <a:xfrm>
                <a:off x="4439" y="2359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CC6600"/>
                    </a:solidFill>
                    <a:latin typeface="Times New Roman" pitchFamily="18" charset="0"/>
                  </a:rPr>
                  <a:t>a[2][1]</a:t>
                </a:r>
              </a:p>
            </p:txBody>
          </p:sp>
          <p:sp>
            <p:nvSpPr>
              <p:cNvPr id="30759" name="Text Box 112"/>
              <p:cNvSpPr txBox="1">
                <a:spLocks noChangeArrowheads="1"/>
              </p:cNvSpPr>
              <p:nvPr/>
            </p:nvSpPr>
            <p:spPr bwMode="auto">
              <a:xfrm>
                <a:off x="4439" y="2599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CC6600"/>
                    </a:solidFill>
                    <a:latin typeface="Times New Roman" pitchFamily="18" charset="0"/>
                  </a:rPr>
                  <a:t>a[2][2]</a:t>
                </a:r>
              </a:p>
            </p:txBody>
          </p:sp>
          <p:sp>
            <p:nvSpPr>
              <p:cNvPr id="30760" name="Text Box 113"/>
              <p:cNvSpPr txBox="1">
                <a:spLocks noChangeArrowheads="1"/>
              </p:cNvSpPr>
              <p:nvPr/>
            </p:nvSpPr>
            <p:spPr bwMode="auto">
              <a:xfrm>
                <a:off x="4439" y="2839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CC6600"/>
                    </a:solidFill>
                    <a:latin typeface="Times New Roman" pitchFamily="18" charset="0"/>
                  </a:rPr>
                  <a:t>a[2][3]</a:t>
                </a:r>
              </a:p>
            </p:txBody>
          </p:sp>
          <p:sp>
            <p:nvSpPr>
              <p:cNvPr id="30761" name="Text Box 114"/>
              <p:cNvSpPr txBox="1">
                <a:spLocks noChangeArrowheads="1"/>
              </p:cNvSpPr>
              <p:nvPr/>
            </p:nvSpPr>
            <p:spPr bwMode="auto">
              <a:xfrm>
                <a:off x="4439" y="1639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FF3300"/>
                    </a:solidFill>
                    <a:latin typeface="Times New Roman" pitchFamily="18" charset="0"/>
                  </a:rPr>
                  <a:t>a[1][2]</a:t>
                </a:r>
              </a:p>
            </p:txBody>
          </p:sp>
          <p:grpSp>
            <p:nvGrpSpPr>
              <p:cNvPr id="15" name="Group 122"/>
              <p:cNvGrpSpPr>
                <a:grpSpLocks/>
              </p:cNvGrpSpPr>
              <p:nvPr/>
            </p:nvGrpSpPr>
            <p:grpSpPr bwMode="auto">
              <a:xfrm>
                <a:off x="3971" y="1664"/>
                <a:ext cx="286" cy="1425"/>
                <a:chOff x="1403" y="380"/>
                <a:chExt cx="286" cy="1425"/>
              </a:xfrm>
            </p:grpSpPr>
            <p:sp>
              <p:nvSpPr>
                <p:cNvPr id="3076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13" y="38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3076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413" y="59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3076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413" y="131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3076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413" y="155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3076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403" y="78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076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403" y="107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itchFamily="18" charset="0"/>
                    </a:rPr>
                    <a:t>9</a:t>
                  </a:r>
                </a:p>
              </p:txBody>
            </p:sp>
          </p:grpSp>
        </p:grpSp>
        <p:sp>
          <p:nvSpPr>
            <p:cNvPr id="30734" name="Text Box 131"/>
            <p:cNvSpPr txBox="1">
              <a:spLocks noChangeArrowheads="1"/>
            </p:cNvSpPr>
            <p:nvPr/>
          </p:nvSpPr>
          <p:spPr bwMode="auto">
            <a:xfrm>
              <a:off x="5042" y="782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a[0]</a:t>
              </a:r>
            </a:p>
          </p:txBody>
        </p:sp>
        <p:sp>
          <p:nvSpPr>
            <p:cNvPr id="30735" name="Text Box 132"/>
            <p:cNvSpPr txBox="1">
              <a:spLocks noChangeArrowheads="1"/>
            </p:cNvSpPr>
            <p:nvPr/>
          </p:nvSpPr>
          <p:spPr bwMode="auto">
            <a:xfrm>
              <a:off x="5066" y="1754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a[1]</a:t>
              </a:r>
            </a:p>
          </p:txBody>
        </p:sp>
        <p:sp>
          <p:nvSpPr>
            <p:cNvPr id="30736" name="Text Box 132"/>
            <p:cNvSpPr txBox="1">
              <a:spLocks noChangeArrowheads="1"/>
            </p:cNvSpPr>
            <p:nvPr/>
          </p:nvSpPr>
          <p:spPr bwMode="auto">
            <a:xfrm>
              <a:off x="5075" y="2708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a[2]</a:t>
              </a:r>
            </a:p>
          </p:txBody>
        </p:sp>
      </p:grpSp>
      <p:sp>
        <p:nvSpPr>
          <p:cNvPr id="95" name="圆角矩形 94"/>
          <p:cNvSpPr/>
          <p:nvPr/>
        </p:nvSpPr>
        <p:spPr>
          <a:xfrm>
            <a:off x="381000" y="10668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理解二维数组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 autoUpdateAnimBg="0"/>
      <p:bldP spid="9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 二维数组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1752600"/>
            <a:ext cx="56388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buClr>
                <a:schemeClr val="hlink"/>
              </a:buClr>
              <a:buFont typeface="Wingdings" pitchFamily="2" charset="2"/>
              <a:buChar char="«"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二维数组元素的引用</a:t>
            </a:r>
            <a:endParaRPr kumimoji="1" lang="zh-CN" altLang="en-US" sz="2400">
              <a:latin typeface="Times New Roman" pitchFamily="18" charset="0"/>
            </a:endParaRP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形式：  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数组名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[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下标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][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下标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/>
                <a:cs typeface="隶书"/>
              </a:rPr>
              <a:t>]</a:t>
            </a:r>
          </a:p>
          <a:p>
            <a:pPr lvl="1" eaLnBrk="0" hangingPunct="0">
              <a:buClr>
                <a:schemeClr val="hlink"/>
              </a:buClr>
              <a:buFont typeface="Wingdings" pitchFamily="2" charset="2"/>
              <a:buChar char="«"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二维数组元素的初始化</a:t>
            </a:r>
          </a:p>
          <a:p>
            <a:pPr lvl="2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分行初始化：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989013" y="2671762"/>
            <a:ext cx="7724774" cy="3348038"/>
            <a:chOff x="623" y="867"/>
            <a:chExt cx="4866" cy="2109"/>
          </a:xfrm>
          <a:solidFill>
            <a:srgbClr val="92D050"/>
          </a:solidFill>
        </p:grpSpPr>
        <p:grpSp>
          <p:nvGrpSpPr>
            <p:cNvPr id="3" name="Group 84"/>
            <p:cNvGrpSpPr>
              <a:grpSpLocks/>
            </p:cNvGrpSpPr>
            <p:nvPr/>
          </p:nvGrpSpPr>
          <p:grpSpPr bwMode="auto">
            <a:xfrm>
              <a:off x="623" y="1395"/>
              <a:ext cx="4046" cy="1581"/>
              <a:chOff x="1211" y="2127"/>
              <a:chExt cx="4046" cy="1581"/>
            </a:xfrm>
            <a:grpFill/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211" y="2127"/>
                <a:ext cx="4046" cy="1581"/>
              </a:xfrm>
              <a:prstGeom prst="rect">
                <a:avLst/>
              </a:prstGeom>
              <a:grp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kumimoji="1" lang="en-US" altLang="zh-CN" sz="240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r>
                  <a:rPr kumimoji="1" lang="en-US" altLang="zh-CN" sz="2400">
                    <a:latin typeface="Times New Roman" pitchFamily="18" charset="0"/>
                    <a:ea typeface="隶书" pitchFamily="49" charset="-122"/>
                  </a:rPr>
                  <a:t>           </a:t>
                </a:r>
                <a:r>
                  <a:rPr kumimoji="1" lang="zh-CN" altLang="en-US" sz="2400">
                    <a:latin typeface="Times New Roman" pitchFamily="18" charset="0"/>
                    <a:ea typeface="隶书" pitchFamily="49" charset="-122"/>
                  </a:rPr>
                  <a:t>例   </a:t>
                </a:r>
                <a:r>
                  <a:rPr kumimoji="1" lang="en-US" altLang="zh-CN" sz="2400">
                    <a:latin typeface="Times New Roman" pitchFamily="18" charset="0"/>
                    <a:ea typeface="隶书" pitchFamily="49" charset="-122"/>
                  </a:rPr>
                  <a:t>int a[2][3]={{1,2,3},{4,5,6}};</a:t>
                </a:r>
              </a:p>
              <a:p>
                <a:pPr>
                  <a:defRPr/>
                </a:pPr>
                <a:endParaRPr kumimoji="1" lang="en-US" altLang="zh-CN" sz="240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1476" y="2743"/>
                <a:ext cx="3576" cy="334"/>
              </a:xfrm>
              <a:prstGeom prst="rect">
                <a:avLst/>
              </a:prstGeom>
              <a:grp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kumimoji="1" lang="zh-CN" altLang="zh-CN" sz="2000">
                  <a:latin typeface="Times New Roman" pitchFamily="18" charset="0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100" y="2748"/>
                <a:ext cx="0" cy="348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2697" y="2748"/>
                <a:ext cx="0" cy="348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294" y="2748"/>
                <a:ext cx="0" cy="348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891" y="2748"/>
                <a:ext cx="0" cy="348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488" y="2748"/>
                <a:ext cx="0" cy="348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478" y="3102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a[0][0]</a:t>
                </a:r>
              </a:p>
            </p:txBody>
          </p: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2076" y="3102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a[0][1]</a:t>
                </a:r>
              </a:p>
            </p:txBody>
          </p:sp>
          <p:sp>
            <p:nvSpPr>
              <p:cNvPr id="17" name="Text Box 22"/>
              <p:cNvSpPr txBox="1">
                <a:spLocks noChangeArrowheads="1"/>
              </p:cNvSpPr>
              <p:nvPr/>
            </p:nvSpPr>
            <p:spPr bwMode="auto">
              <a:xfrm>
                <a:off x="2674" y="3102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a[0][2]</a:t>
                </a:r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3271" y="3102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a[1][0]</a:t>
                </a:r>
              </a:p>
            </p:txBody>
          </p:sp>
          <p:sp>
            <p:nvSpPr>
              <p:cNvPr id="19" name="Text Box 24"/>
              <p:cNvSpPr txBox="1">
                <a:spLocks noChangeArrowheads="1"/>
              </p:cNvSpPr>
              <p:nvPr/>
            </p:nvSpPr>
            <p:spPr bwMode="auto">
              <a:xfrm>
                <a:off x="3869" y="3102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a[1][1]</a:t>
                </a:r>
              </a:p>
            </p:txBody>
          </p:sp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4466" y="3102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a[1][2]</a:t>
                </a:r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731" y="2817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2" name="Text Box 29"/>
              <p:cNvSpPr txBox="1">
                <a:spLocks noChangeArrowheads="1"/>
              </p:cNvSpPr>
              <p:nvPr/>
            </p:nvSpPr>
            <p:spPr bwMode="auto">
              <a:xfrm>
                <a:off x="2316" y="2817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2902" y="2817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3487" y="2817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4073" y="2817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6" name="Text Box 33"/>
              <p:cNvSpPr txBox="1">
                <a:spLocks noChangeArrowheads="1"/>
              </p:cNvSpPr>
              <p:nvPr/>
            </p:nvSpPr>
            <p:spPr bwMode="auto">
              <a:xfrm>
                <a:off x="4659" y="2817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7" name="AutoShape 80"/>
            <p:cNvSpPr>
              <a:spLocks noChangeArrowheads="1"/>
            </p:cNvSpPr>
            <p:nvPr/>
          </p:nvSpPr>
          <p:spPr bwMode="auto">
            <a:xfrm>
              <a:off x="4085" y="867"/>
              <a:ext cx="1404" cy="386"/>
            </a:xfrm>
            <a:prstGeom prst="cloudCallout">
              <a:avLst>
                <a:gd name="adj1" fmla="val -45523"/>
                <a:gd name="adj2" fmla="val 85977"/>
              </a:avLst>
            </a:prstGeom>
            <a:grp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000">
                  <a:latin typeface="Times New Roman" pitchFamily="18" charset="0"/>
                </a:rPr>
                <a:t>全部初始化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81000" y="10668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理解二维数组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utoUpdateAnimBg="0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 二维数组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1120775" y="1905000"/>
            <a:ext cx="6423025" cy="3533775"/>
            <a:chOff x="646" y="855"/>
            <a:chExt cx="4046" cy="2226"/>
          </a:xfrm>
          <a:solidFill>
            <a:srgbClr val="92D050"/>
          </a:solidFill>
        </p:grpSpPr>
        <p:grpSp>
          <p:nvGrpSpPr>
            <p:cNvPr id="3" name="Group 179"/>
            <p:cNvGrpSpPr>
              <a:grpSpLocks/>
            </p:cNvGrpSpPr>
            <p:nvPr/>
          </p:nvGrpSpPr>
          <p:grpSpPr bwMode="auto">
            <a:xfrm>
              <a:off x="646" y="1500"/>
              <a:ext cx="4046" cy="1581"/>
              <a:chOff x="1211" y="2283"/>
              <a:chExt cx="4046" cy="1581"/>
            </a:xfrm>
            <a:grpFill/>
          </p:grpSpPr>
          <p:sp>
            <p:nvSpPr>
              <p:cNvPr id="51" name="Rectangle 180"/>
              <p:cNvSpPr>
                <a:spLocks noChangeArrowheads="1"/>
              </p:cNvSpPr>
              <p:nvPr/>
            </p:nvSpPr>
            <p:spPr bwMode="auto">
              <a:xfrm>
                <a:off x="1211" y="2283"/>
                <a:ext cx="4046" cy="1581"/>
              </a:xfrm>
              <a:prstGeom prst="rect">
                <a:avLst/>
              </a:prstGeom>
              <a:grp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r>
                  <a:rPr kumimoji="1" lang="en-US" altLang="zh-CN" sz="2400" dirty="0">
                    <a:latin typeface="Times New Roman" pitchFamily="18" charset="0"/>
                    <a:ea typeface="隶书" pitchFamily="49" charset="-122"/>
                  </a:rPr>
                  <a:t>           </a:t>
                </a:r>
                <a:r>
                  <a:rPr kumimoji="1" lang="zh-CN" altLang="en-US" sz="2400" dirty="0">
                    <a:latin typeface="Times New Roman" pitchFamily="18" charset="0"/>
                    <a:ea typeface="隶书" pitchFamily="49" charset="-122"/>
                  </a:rPr>
                  <a:t>例   </a:t>
                </a:r>
                <a:r>
                  <a:rPr kumimoji="1" lang="en-US" altLang="zh-CN" sz="2400" dirty="0" err="1">
                    <a:latin typeface="Times New Roman" pitchFamily="18" charset="0"/>
                    <a:ea typeface="隶书" pitchFamily="49" charset="-122"/>
                  </a:rPr>
                  <a:t>int</a:t>
                </a:r>
                <a:r>
                  <a:rPr kumimoji="1" lang="en-US" altLang="zh-CN" sz="2400" dirty="0">
                    <a:latin typeface="Times New Roman" pitchFamily="18" charset="0"/>
                    <a:ea typeface="隶书" pitchFamily="49" charset="-122"/>
                  </a:rPr>
                  <a:t> a[2][3]={{1,2},{4}};</a:t>
                </a: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52" name="Rectangle 181"/>
              <p:cNvSpPr>
                <a:spLocks noChangeArrowheads="1"/>
              </p:cNvSpPr>
              <p:nvPr/>
            </p:nvSpPr>
            <p:spPr bwMode="auto">
              <a:xfrm>
                <a:off x="1476" y="2810"/>
                <a:ext cx="3576" cy="394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kumimoji="1" lang="zh-CN" altLang="zh-CN" sz="2000">
                  <a:latin typeface="Times New Roman" pitchFamily="18" charset="0"/>
                </a:endParaRPr>
              </a:p>
            </p:txBody>
          </p:sp>
          <p:sp>
            <p:nvSpPr>
              <p:cNvPr id="53" name="Line 182"/>
              <p:cNvSpPr>
                <a:spLocks noChangeShapeType="1"/>
              </p:cNvSpPr>
              <p:nvPr/>
            </p:nvSpPr>
            <p:spPr bwMode="auto">
              <a:xfrm>
                <a:off x="2112" y="2858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83"/>
              <p:cNvSpPr>
                <a:spLocks noChangeShapeType="1"/>
              </p:cNvSpPr>
              <p:nvPr/>
            </p:nvSpPr>
            <p:spPr bwMode="auto">
              <a:xfrm>
                <a:off x="2706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84"/>
              <p:cNvSpPr>
                <a:spLocks noChangeShapeType="1"/>
              </p:cNvSpPr>
              <p:nvPr/>
            </p:nvSpPr>
            <p:spPr bwMode="auto">
              <a:xfrm>
                <a:off x="3300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85"/>
              <p:cNvSpPr>
                <a:spLocks noChangeShapeType="1"/>
              </p:cNvSpPr>
              <p:nvPr/>
            </p:nvSpPr>
            <p:spPr bwMode="auto">
              <a:xfrm>
                <a:off x="3894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86"/>
              <p:cNvSpPr>
                <a:spLocks noChangeShapeType="1"/>
              </p:cNvSpPr>
              <p:nvPr/>
            </p:nvSpPr>
            <p:spPr bwMode="auto">
              <a:xfrm>
                <a:off x="4488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Text Box 187"/>
              <p:cNvSpPr txBox="1">
                <a:spLocks noChangeArrowheads="1"/>
              </p:cNvSpPr>
              <p:nvPr/>
            </p:nvSpPr>
            <p:spPr bwMode="auto">
              <a:xfrm>
                <a:off x="1478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a[0][0]</a:t>
                </a:r>
              </a:p>
            </p:txBody>
          </p:sp>
          <p:sp>
            <p:nvSpPr>
              <p:cNvPr id="59" name="Text Box 188"/>
              <p:cNvSpPr txBox="1">
                <a:spLocks noChangeArrowheads="1"/>
              </p:cNvSpPr>
              <p:nvPr/>
            </p:nvSpPr>
            <p:spPr bwMode="auto">
              <a:xfrm>
                <a:off x="2076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a[0][1]</a:t>
                </a:r>
              </a:p>
            </p:txBody>
          </p:sp>
          <p:sp>
            <p:nvSpPr>
              <p:cNvPr id="60" name="Text Box 189"/>
              <p:cNvSpPr txBox="1">
                <a:spLocks noChangeArrowheads="1"/>
              </p:cNvSpPr>
              <p:nvPr/>
            </p:nvSpPr>
            <p:spPr bwMode="auto">
              <a:xfrm>
                <a:off x="2674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dirty="0">
                    <a:latin typeface="Times New Roman" pitchFamily="18" charset="0"/>
                  </a:rPr>
                  <a:t>a[0][2]</a:t>
                </a:r>
              </a:p>
            </p:txBody>
          </p:sp>
          <p:sp>
            <p:nvSpPr>
              <p:cNvPr id="61" name="Text Box 190"/>
              <p:cNvSpPr txBox="1">
                <a:spLocks noChangeArrowheads="1"/>
              </p:cNvSpPr>
              <p:nvPr/>
            </p:nvSpPr>
            <p:spPr bwMode="auto">
              <a:xfrm>
                <a:off x="3271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a[1][0]</a:t>
                </a:r>
              </a:p>
            </p:txBody>
          </p:sp>
          <p:sp>
            <p:nvSpPr>
              <p:cNvPr id="62" name="Text Box 191"/>
              <p:cNvSpPr txBox="1">
                <a:spLocks noChangeArrowheads="1"/>
              </p:cNvSpPr>
              <p:nvPr/>
            </p:nvSpPr>
            <p:spPr bwMode="auto">
              <a:xfrm>
                <a:off x="3869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a[1][1]</a:t>
                </a:r>
              </a:p>
            </p:txBody>
          </p:sp>
          <p:sp>
            <p:nvSpPr>
              <p:cNvPr id="63" name="Text Box 192"/>
              <p:cNvSpPr txBox="1">
                <a:spLocks noChangeArrowheads="1"/>
              </p:cNvSpPr>
              <p:nvPr/>
            </p:nvSpPr>
            <p:spPr bwMode="auto">
              <a:xfrm>
                <a:off x="4466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a[1][2]</a:t>
                </a:r>
              </a:p>
            </p:txBody>
          </p:sp>
          <p:sp>
            <p:nvSpPr>
              <p:cNvPr id="64" name="Text Box 193"/>
              <p:cNvSpPr txBox="1">
                <a:spLocks noChangeArrowheads="1"/>
              </p:cNvSpPr>
              <p:nvPr/>
            </p:nvSpPr>
            <p:spPr bwMode="auto">
              <a:xfrm>
                <a:off x="1731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5" name="Text Box 194"/>
              <p:cNvSpPr txBox="1">
                <a:spLocks noChangeArrowheads="1"/>
              </p:cNvSpPr>
              <p:nvPr/>
            </p:nvSpPr>
            <p:spPr bwMode="auto">
              <a:xfrm>
                <a:off x="2316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6" name="Text Box 195"/>
              <p:cNvSpPr txBox="1">
                <a:spLocks noChangeArrowheads="1"/>
              </p:cNvSpPr>
              <p:nvPr/>
            </p:nvSpPr>
            <p:spPr bwMode="auto">
              <a:xfrm>
                <a:off x="2902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" name="Text Box 196"/>
              <p:cNvSpPr txBox="1">
                <a:spLocks noChangeArrowheads="1"/>
              </p:cNvSpPr>
              <p:nvPr/>
            </p:nvSpPr>
            <p:spPr bwMode="auto">
              <a:xfrm>
                <a:off x="3487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8" name="Text Box 197"/>
              <p:cNvSpPr txBox="1">
                <a:spLocks noChangeArrowheads="1"/>
              </p:cNvSpPr>
              <p:nvPr/>
            </p:nvSpPr>
            <p:spPr bwMode="auto">
              <a:xfrm>
                <a:off x="4073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9" name="Text Box 198"/>
              <p:cNvSpPr txBox="1">
                <a:spLocks noChangeArrowheads="1"/>
              </p:cNvSpPr>
              <p:nvPr/>
            </p:nvSpPr>
            <p:spPr bwMode="auto">
              <a:xfrm>
                <a:off x="4659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50" name="AutoShape 199"/>
            <p:cNvSpPr>
              <a:spLocks noChangeArrowheads="1"/>
            </p:cNvSpPr>
            <p:nvPr/>
          </p:nvSpPr>
          <p:spPr bwMode="auto">
            <a:xfrm>
              <a:off x="3245" y="855"/>
              <a:ext cx="1404" cy="386"/>
            </a:xfrm>
            <a:prstGeom prst="cloudCallout">
              <a:avLst>
                <a:gd name="adj1" fmla="val -37602"/>
                <a:gd name="adj2" fmla="val 114551"/>
              </a:avLst>
            </a:prstGeom>
            <a:grp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000">
                  <a:latin typeface="Times New Roman" pitchFamily="18" charset="0"/>
                </a:rPr>
                <a:t>部分初始化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81000" y="1066800"/>
            <a:ext cx="1905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二维数组初始化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 二维数组</a:t>
            </a:r>
          </a:p>
        </p:txBody>
      </p:sp>
      <p:grpSp>
        <p:nvGrpSpPr>
          <p:cNvPr id="2" name="Group 200"/>
          <p:cNvGrpSpPr>
            <a:grpSpLocks/>
          </p:cNvGrpSpPr>
          <p:nvPr/>
        </p:nvGrpSpPr>
        <p:grpSpPr bwMode="auto">
          <a:xfrm>
            <a:off x="1066800" y="1905000"/>
            <a:ext cx="7575550" cy="3724275"/>
            <a:chOff x="634" y="951"/>
            <a:chExt cx="4772" cy="2346"/>
          </a:xfrm>
        </p:grpSpPr>
        <p:grpSp>
          <p:nvGrpSpPr>
            <p:cNvPr id="3" name="Group 201"/>
            <p:cNvGrpSpPr>
              <a:grpSpLocks/>
            </p:cNvGrpSpPr>
            <p:nvPr/>
          </p:nvGrpSpPr>
          <p:grpSpPr bwMode="auto">
            <a:xfrm>
              <a:off x="634" y="1716"/>
              <a:ext cx="4046" cy="1581"/>
              <a:chOff x="1211" y="2283"/>
              <a:chExt cx="4046" cy="1581"/>
            </a:xfrm>
          </p:grpSpPr>
          <p:sp>
            <p:nvSpPr>
              <p:cNvPr id="33798" name="Rectangle 202"/>
              <p:cNvSpPr>
                <a:spLocks noChangeArrowheads="1"/>
              </p:cNvSpPr>
              <p:nvPr/>
            </p:nvSpPr>
            <p:spPr bwMode="auto">
              <a:xfrm>
                <a:off x="1211" y="2283"/>
                <a:ext cx="4046" cy="158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r>
                  <a:rPr kumimoji="1" lang="en-US" altLang="zh-CN" sz="2400">
                    <a:latin typeface="Times New Roman" pitchFamily="18" charset="0"/>
                    <a:ea typeface="隶书"/>
                    <a:cs typeface="隶书"/>
                  </a:rPr>
                  <a:t>           </a:t>
                </a:r>
                <a:r>
                  <a:rPr kumimoji="1" lang="zh-CN" altLang="en-US" sz="2400">
                    <a:latin typeface="Times New Roman" pitchFamily="18" charset="0"/>
                    <a:ea typeface="隶书"/>
                    <a:cs typeface="隶书"/>
                  </a:rPr>
                  <a:t>例   </a:t>
                </a:r>
                <a:r>
                  <a:rPr kumimoji="1" lang="en-US" altLang="zh-CN" sz="2400">
                    <a:latin typeface="Times New Roman" pitchFamily="18" charset="0"/>
                    <a:ea typeface="隶书"/>
                    <a:cs typeface="隶书"/>
                  </a:rPr>
                  <a:t>int a[][3]={{1},{4,5}};</a:t>
                </a: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</p:txBody>
          </p:sp>
          <p:sp>
            <p:nvSpPr>
              <p:cNvPr id="33799" name="Rectangle 203"/>
              <p:cNvSpPr>
                <a:spLocks noChangeArrowheads="1"/>
              </p:cNvSpPr>
              <p:nvPr/>
            </p:nvSpPr>
            <p:spPr bwMode="auto">
              <a:xfrm>
                <a:off x="1476" y="2850"/>
                <a:ext cx="3576" cy="39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kumimoji="1" lang="zh-CN" altLang="zh-CN" sz="2000">
                  <a:latin typeface="Times New Roman" pitchFamily="18" charset="0"/>
                </a:endParaRPr>
              </a:p>
            </p:txBody>
          </p:sp>
          <p:sp>
            <p:nvSpPr>
              <p:cNvPr id="33800" name="Line 204"/>
              <p:cNvSpPr>
                <a:spLocks noChangeShapeType="1"/>
              </p:cNvSpPr>
              <p:nvPr/>
            </p:nvSpPr>
            <p:spPr bwMode="auto">
              <a:xfrm>
                <a:off x="2112" y="285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1" name="Line 205"/>
              <p:cNvSpPr>
                <a:spLocks noChangeShapeType="1"/>
              </p:cNvSpPr>
              <p:nvPr/>
            </p:nvSpPr>
            <p:spPr bwMode="auto">
              <a:xfrm>
                <a:off x="2706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2" name="Line 206"/>
              <p:cNvSpPr>
                <a:spLocks noChangeShapeType="1"/>
              </p:cNvSpPr>
              <p:nvPr/>
            </p:nvSpPr>
            <p:spPr bwMode="auto">
              <a:xfrm>
                <a:off x="3300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3" name="Line 207"/>
              <p:cNvSpPr>
                <a:spLocks noChangeShapeType="1"/>
              </p:cNvSpPr>
              <p:nvPr/>
            </p:nvSpPr>
            <p:spPr bwMode="auto">
              <a:xfrm>
                <a:off x="3894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4" name="Line 208"/>
              <p:cNvSpPr>
                <a:spLocks noChangeShapeType="1"/>
              </p:cNvSpPr>
              <p:nvPr/>
            </p:nvSpPr>
            <p:spPr bwMode="auto">
              <a:xfrm>
                <a:off x="4488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5" name="Text Box 209"/>
              <p:cNvSpPr txBox="1">
                <a:spLocks noChangeArrowheads="1"/>
              </p:cNvSpPr>
              <p:nvPr/>
            </p:nvSpPr>
            <p:spPr bwMode="auto">
              <a:xfrm>
                <a:off x="1478" y="3219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a[0][0]</a:t>
                </a:r>
              </a:p>
            </p:txBody>
          </p:sp>
          <p:sp>
            <p:nvSpPr>
              <p:cNvPr id="33806" name="Text Box 210"/>
              <p:cNvSpPr txBox="1">
                <a:spLocks noChangeArrowheads="1"/>
              </p:cNvSpPr>
              <p:nvPr/>
            </p:nvSpPr>
            <p:spPr bwMode="auto">
              <a:xfrm>
                <a:off x="2076" y="3219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a[0][1]</a:t>
                </a:r>
              </a:p>
            </p:txBody>
          </p:sp>
          <p:sp>
            <p:nvSpPr>
              <p:cNvPr id="33807" name="Text Box 211"/>
              <p:cNvSpPr txBox="1">
                <a:spLocks noChangeArrowheads="1"/>
              </p:cNvSpPr>
              <p:nvPr/>
            </p:nvSpPr>
            <p:spPr bwMode="auto">
              <a:xfrm>
                <a:off x="2674" y="3219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a[0][2]</a:t>
                </a:r>
              </a:p>
            </p:txBody>
          </p:sp>
          <p:sp>
            <p:nvSpPr>
              <p:cNvPr id="33808" name="Text Box 212"/>
              <p:cNvSpPr txBox="1">
                <a:spLocks noChangeArrowheads="1"/>
              </p:cNvSpPr>
              <p:nvPr/>
            </p:nvSpPr>
            <p:spPr bwMode="auto">
              <a:xfrm>
                <a:off x="3271" y="3219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a[1][0]</a:t>
                </a:r>
              </a:p>
            </p:txBody>
          </p:sp>
          <p:sp>
            <p:nvSpPr>
              <p:cNvPr id="33809" name="Text Box 213"/>
              <p:cNvSpPr txBox="1">
                <a:spLocks noChangeArrowheads="1"/>
              </p:cNvSpPr>
              <p:nvPr/>
            </p:nvSpPr>
            <p:spPr bwMode="auto">
              <a:xfrm>
                <a:off x="3869" y="3219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a[1][1]</a:t>
                </a:r>
              </a:p>
            </p:txBody>
          </p:sp>
          <p:sp>
            <p:nvSpPr>
              <p:cNvPr id="33810" name="Text Box 214"/>
              <p:cNvSpPr txBox="1">
                <a:spLocks noChangeArrowheads="1"/>
              </p:cNvSpPr>
              <p:nvPr/>
            </p:nvSpPr>
            <p:spPr bwMode="auto">
              <a:xfrm>
                <a:off x="4466" y="3219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a[1][2]</a:t>
                </a:r>
              </a:p>
            </p:txBody>
          </p:sp>
          <p:sp>
            <p:nvSpPr>
              <p:cNvPr id="33811" name="Text Box 215"/>
              <p:cNvSpPr txBox="1">
                <a:spLocks noChangeArrowheads="1"/>
              </p:cNvSpPr>
              <p:nvPr/>
            </p:nvSpPr>
            <p:spPr bwMode="auto">
              <a:xfrm>
                <a:off x="1731" y="2895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3812" name="Text Box 216"/>
              <p:cNvSpPr txBox="1">
                <a:spLocks noChangeArrowheads="1"/>
              </p:cNvSpPr>
              <p:nvPr/>
            </p:nvSpPr>
            <p:spPr bwMode="auto">
              <a:xfrm>
                <a:off x="2316" y="2895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3813" name="Text Box 217"/>
              <p:cNvSpPr txBox="1">
                <a:spLocks noChangeArrowheads="1"/>
              </p:cNvSpPr>
              <p:nvPr/>
            </p:nvSpPr>
            <p:spPr bwMode="auto">
              <a:xfrm>
                <a:off x="2902" y="2895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3814" name="Text Box 218"/>
              <p:cNvSpPr txBox="1">
                <a:spLocks noChangeArrowheads="1"/>
              </p:cNvSpPr>
              <p:nvPr/>
            </p:nvSpPr>
            <p:spPr bwMode="auto">
              <a:xfrm>
                <a:off x="3487" y="2895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3815" name="Text Box 219"/>
              <p:cNvSpPr txBox="1">
                <a:spLocks noChangeArrowheads="1"/>
              </p:cNvSpPr>
              <p:nvPr/>
            </p:nvSpPr>
            <p:spPr bwMode="auto">
              <a:xfrm>
                <a:off x="4073" y="2895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3816" name="Text Box 220"/>
              <p:cNvSpPr txBox="1">
                <a:spLocks noChangeArrowheads="1"/>
              </p:cNvSpPr>
              <p:nvPr/>
            </p:nvSpPr>
            <p:spPr bwMode="auto">
              <a:xfrm>
                <a:off x="4659" y="2895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3797" name="AutoShape 221"/>
            <p:cNvSpPr>
              <a:spLocks noChangeArrowheads="1"/>
            </p:cNvSpPr>
            <p:nvPr/>
          </p:nvSpPr>
          <p:spPr bwMode="auto">
            <a:xfrm>
              <a:off x="2772" y="951"/>
              <a:ext cx="2634" cy="38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rgbClr val="92D050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sz="2000">
                  <a:latin typeface="Times New Roman" pitchFamily="18" charset="0"/>
                </a:rPr>
                <a:t>第一维长度省略初始化</a:t>
              </a:r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81000" y="1066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二维数组初始化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4000" dirty="0" smtClean="0">
                <a:solidFill>
                  <a:schemeClr val="tx2"/>
                </a:solidFill>
              </a:rPr>
              <a:t> </a:t>
            </a:r>
            <a:r>
              <a:rPr lang="en-US" altLang="zh-CN" sz="4000" dirty="0" smtClean="0"/>
              <a:t>1.1</a:t>
            </a:r>
            <a:r>
              <a:rPr lang="zh-CN" altLang="zh-CN" sz="4000" dirty="0" smtClean="0"/>
              <a:t> if</a:t>
            </a:r>
            <a:r>
              <a:rPr lang="zh-CN" altLang="en-US" sz="4000" dirty="0" smtClean="0"/>
              <a:t>语句 练习</a:t>
            </a:r>
            <a:endParaRPr lang="zh-CN" sz="4000" dirty="0" smtClean="0">
              <a:solidFill>
                <a:schemeClr val="tx2"/>
              </a:solidFill>
            </a:endParaRP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792163"/>
          </a:xfrm>
          <a:prstGeom prst="rect">
            <a:avLst/>
          </a:prstGeom>
          <a:solidFill>
            <a:srgbClr val="3366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 defTabSz="762000" eaLnBrk="0" hangingPunct="0">
              <a:lnSpc>
                <a:spcPct val="95000"/>
              </a:lnSpc>
            </a:pPr>
            <a:r>
              <a:rPr lang="zh-CN" sz="28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zh-CN" sz="28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输入三个数</a:t>
            </a:r>
            <a:r>
              <a:rPr lang="zh-CN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a,b,c,</a:t>
            </a:r>
            <a:r>
              <a:rPr 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要求按由小到大的顺序输出。</a:t>
            </a:r>
            <a:endParaRPr lang="zh-CN" sz="2800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79388" y="2781300"/>
            <a:ext cx="38877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  a&gt;b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对换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  a&gt;c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对换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  b&gt;c   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对换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56100" y="2133600"/>
            <a:ext cx="4824413" cy="3382963"/>
            <a:chOff x="0" y="0"/>
            <a:chExt cx="3039" cy="2131"/>
          </a:xfrm>
        </p:grpSpPr>
        <p:sp>
          <p:nvSpPr>
            <p:cNvPr id="259078" name="AutoShape 6"/>
            <p:cNvSpPr>
              <a:spLocks noChangeArrowheads="1"/>
            </p:cNvSpPr>
            <p:nvPr/>
          </p:nvSpPr>
          <p:spPr bwMode="auto">
            <a:xfrm>
              <a:off x="0" y="226"/>
              <a:ext cx="1179" cy="384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a&gt;b</a:t>
              </a:r>
            </a:p>
          </p:txBody>
        </p:sp>
        <p:sp>
          <p:nvSpPr>
            <p:cNvPr id="259079" name="AutoShape 7"/>
            <p:cNvSpPr>
              <a:spLocks noChangeArrowheads="1"/>
            </p:cNvSpPr>
            <p:nvPr/>
          </p:nvSpPr>
          <p:spPr bwMode="auto">
            <a:xfrm>
              <a:off x="1089" y="680"/>
              <a:ext cx="908" cy="384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a&gt;c</a:t>
              </a:r>
            </a:p>
          </p:txBody>
        </p:sp>
        <p:sp>
          <p:nvSpPr>
            <p:cNvPr id="259080" name="AutoShape 8"/>
            <p:cNvSpPr>
              <a:spLocks noChangeArrowheads="1"/>
            </p:cNvSpPr>
            <p:nvPr/>
          </p:nvSpPr>
          <p:spPr bwMode="auto">
            <a:xfrm>
              <a:off x="2086" y="1360"/>
              <a:ext cx="953" cy="384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b&gt;c</a:t>
              </a:r>
            </a:p>
          </p:txBody>
        </p:sp>
        <p:sp>
          <p:nvSpPr>
            <p:cNvPr id="259081" name="AutoShape 9"/>
            <p:cNvSpPr>
              <a:spLocks noChangeArrowheads="1"/>
            </p:cNvSpPr>
            <p:nvPr/>
          </p:nvSpPr>
          <p:spPr bwMode="auto">
            <a:xfrm>
              <a:off x="91" y="1859"/>
              <a:ext cx="862" cy="272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a</a:t>
              </a:r>
              <a:r>
                <a:rPr lang="zh-CN" sz="2400"/>
                <a:t>和</a:t>
              </a:r>
              <a:r>
                <a:rPr lang="zh-CN" altLang="zh-CN" sz="2400"/>
                <a:t>b</a:t>
              </a:r>
              <a:r>
                <a:rPr lang="zh-CN" sz="2400"/>
                <a:t>交换</a:t>
              </a:r>
            </a:p>
          </p:txBody>
        </p:sp>
        <p:cxnSp>
          <p:nvCxnSpPr>
            <p:cNvPr id="259082" name="AutoShape 10"/>
            <p:cNvCxnSpPr>
              <a:cxnSpLocks noChangeShapeType="1"/>
            </p:cNvCxnSpPr>
            <p:nvPr/>
          </p:nvCxnSpPr>
          <p:spPr bwMode="auto">
            <a:xfrm flipH="1">
              <a:off x="544" y="589"/>
              <a:ext cx="45" cy="12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9083" name="AutoShape 11"/>
            <p:cNvSpPr>
              <a:spLocks noChangeArrowheads="1"/>
            </p:cNvSpPr>
            <p:nvPr/>
          </p:nvSpPr>
          <p:spPr bwMode="auto">
            <a:xfrm>
              <a:off x="1089" y="1859"/>
              <a:ext cx="862" cy="272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a</a:t>
              </a:r>
              <a:r>
                <a:rPr lang="zh-CN" sz="2400"/>
                <a:t>和</a:t>
              </a:r>
              <a:r>
                <a:rPr lang="zh-CN" altLang="zh-CN" sz="2400"/>
                <a:t>c</a:t>
              </a:r>
              <a:r>
                <a:rPr lang="zh-CN" sz="2400"/>
                <a:t>交换</a:t>
              </a:r>
            </a:p>
          </p:txBody>
        </p:sp>
        <p:sp>
          <p:nvSpPr>
            <p:cNvPr id="259084" name="AutoShape 12"/>
            <p:cNvSpPr>
              <a:spLocks noChangeArrowheads="1"/>
            </p:cNvSpPr>
            <p:nvPr/>
          </p:nvSpPr>
          <p:spPr bwMode="auto">
            <a:xfrm>
              <a:off x="2132" y="1859"/>
              <a:ext cx="862" cy="272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c</a:t>
              </a:r>
              <a:r>
                <a:rPr lang="zh-CN" sz="2400"/>
                <a:t>和</a:t>
              </a:r>
              <a:r>
                <a:rPr lang="zh-CN" altLang="zh-CN" sz="2400"/>
                <a:t>b</a:t>
              </a:r>
              <a:r>
                <a:rPr lang="zh-CN" sz="2400"/>
                <a:t>交换</a:t>
              </a:r>
            </a:p>
          </p:txBody>
        </p:sp>
        <p:cxnSp>
          <p:nvCxnSpPr>
            <p:cNvPr id="259085" name="AutoShape 13"/>
            <p:cNvCxnSpPr>
              <a:cxnSpLocks noChangeShapeType="1"/>
              <a:stCxn id="259079" idx="2"/>
              <a:endCxn id="259083" idx="0"/>
            </p:cNvCxnSpPr>
            <p:nvPr/>
          </p:nvCxnSpPr>
          <p:spPr bwMode="auto">
            <a:xfrm flipH="1">
              <a:off x="1520" y="1064"/>
              <a:ext cx="23" cy="7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9086" name="AutoShape 14"/>
            <p:cNvCxnSpPr>
              <a:cxnSpLocks noChangeShapeType="1"/>
              <a:stCxn id="259080" idx="2"/>
              <a:endCxn id="259084" idx="0"/>
            </p:cNvCxnSpPr>
            <p:nvPr/>
          </p:nvCxnSpPr>
          <p:spPr bwMode="auto">
            <a:xfrm>
              <a:off x="2563" y="1744"/>
              <a:ext cx="0" cy="1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9087" name="AutoShape 15"/>
            <p:cNvCxnSpPr>
              <a:cxnSpLocks noChangeShapeType="1"/>
              <a:stCxn id="259078" idx="3"/>
            </p:cNvCxnSpPr>
            <p:nvPr/>
          </p:nvCxnSpPr>
          <p:spPr bwMode="auto">
            <a:xfrm flipV="1">
              <a:off x="1179" y="408"/>
              <a:ext cx="363" cy="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9088" name="AutoShape 16"/>
            <p:cNvCxnSpPr>
              <a:cxnSpLocks noChangeShapeType="1"/>
            </p:cNvCxnSpPr>
            <p:nvPr/>
          </p:nvCxnSpPr>
          <p:spPr bwMode="auto">
            <a:xfrm>
              <a:off x="1542" y="408"/>
              <a:ext cx="0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9089" name="AutoShape 17"/>
            <p:cNvCxnSpPr>
              <a:cxnSpLocks noChangeShapeType="1"/>
              <a:endCxn id="259080" idx="0"/>
            </p:cNvCxnSpPr>
            <p:nvPr/>
          </p:nvCxnSpPr>
          <p:spPr bwMode="auto">
            <a:xfrm>
              <a:off x="2563" y="861"/>
              <a:ext cx="0" cy="4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9090" name="AutoShape 18"/>
            <p:cNvCxnSpPr>
              <a:cxnSpLocks noChangeShapeType="1"/>
              <a:endCxn id="259079" idx="3"/>
            </p:cNvCxnSpPr>
            <p:nvPr/>
          </p:nvCxnSpPr>
          <p:spPr bwMode="auto">
            <a:xfrm flipH="1">
              <a:off x="1997" y="861"/>
              <a:ext cx="543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9091" name="Rectangle 19"/>
            <p:cNvSpPr>
              <a:spLocks noChangeArrowheads="1"/>
            </p:cNvSpPr>
            <p:nvPr/>
          </p:nvSpPr>
          <p:spPr bwMode="auto">
            <a:xfrm>
              <a:off x="136" y="725"/>
              <a:ext cx="36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y</a:t>
              </a:r>
            </a:p>
          </p:txBody>
        </p:sp>
        <p:sp>
          <p:nvSpPr>
            <p:cNvPr id="259092" name="Rectangle 20"/>
            <p:cNvSpPr>
              <a:spLocks noChangeArrowheads="1"/>
            </p:cNvSpPr>
            <p:nvPr/>
          </p:nvSpPr>
          <p:spPr bwMode="auto">
            <a:xfrm>
              <a:off x="2177" y="1406"/>
              <a:ext cx="36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y</a:t>
              </a:r>
            </a:p>
          </p:txBody>
        </p:sp>
        <p:sp>
          <p:nvSpPr>
            <p:cNvPr id="259093" name="Rectangle 21"/>
            <p:cNvSpPr>
              <a:spLocks noChangeArrowheads="1"/>
            </p:cNvSpPr>
            <p:nvPr/>
          </p:nvSpPr>
          <p:spPr bwMode="auto">
            <a:xfrm>
              <a:off x="1179" y="1179"/>
              <a:ext cx="36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y</a:t>
              </a:r>
            </a:p>
          </p:txBody>
        </p:sp>
        <p:sp>
          <p:nvSpPr>
            <p:cNvPr id="259094" name="Rectangle 22"/>
            <p:cNvSpPr>
              <a:spLocks noChangeArrowheads="1"/>
            </p:cNvSpPr>
            <p:nvPr/>
          </p:nvSpPr>
          <p:spPr bwMode="auto">
            <a:xfrm>
              <a:off x="1179" y="0"/>
              <a:ext cx="36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n</a:t>
              </a:r>
            </a:p>
          </p:txBody>
        </p:sp>
        <p:sp>
          <p:nvSpPr>
            <p:cNvPr id="259095" name="Rectangle 23"/>
            <p:cNvSpPr>
              <a:spLocks noChangeArrowheads="1"/>
            </p:cNvSpPr>
            <p:nvPr/>
          </p:nvSpPr>
          <p:spPr bwMode="auto">
            <a:xfrm>
              <a:off x="1996" y="498"/>
              <a:ext cx="36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nimBg="1" autoUpdateAnimBg="0"/>
      <p:bldP spid="24269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二维数组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04800" y="1828800"/>
            <a:ext cx="8763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按元素的一维排列顺序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--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全部初始化  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69988" y="2392363"/>
            <a:ext cx="7724775" cy="3348037"/>
            <a:chOff x="623" y="867"/>
            <a:chExt cx="4866" cy="210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23" y="1395"/>
              <a:ext cx="4046" cy="1581"/>
              <a:chOff x="1211" y="2127"/>
              <a:chExt cx="4046" cy="1581"/>
            </a:xfrm>
          </p:grpSpPr>
          <p:sp>
            <p:nvSpPr>
              <p:cNvPr id="34823" name="Rectangle 7"/>
              <p:cNvSpPr>
                <a:spLocks noChangeArrowheads="1"/>
              </p:cNvSpPr>
              <p:nvPr/>
            </p:nvSpPr>
            <p:spPr bwMode="auto">
              <a:xfrm>
                <a:off x="1211" y="2127"/>
                <a:ext cx="4046" cy="158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r>
                  <a:rPr kumimoji="1" lang="en-US" altLang="zh-CN" sz="2400">
                    <a:latin typeface="Times New Roman" pitchFamily="18" charset="0"/>
                    <a:ea typeface="隶书"/>
                    <a:cs typeface="隶书"/>
                  </a:rPr>
                  <a:t>           </a:t>
                </a:r>
                <a:r>
                  <a:rPr kumimoji="1" lang="zh-CN" altLang="en-US" sz="2400">
                    <a:latin typeface="Times New Roman" pitchFamily="18" charset="0"/>
                    <a:ea typeface="隶书"/>
                    <a:cs typeface="隶书"/>
                  </a:rPr>
                  <a:t>例  </a:t>
                </a:r>
                <a:r>
                  <a:rPr kumimoji="1" lang="en-US" altLang="zh-CN" sz="2400">
                    <a:latin typeface="Times New Roman" pitchFamily="18" charset="0"/>
                    <a:ea typeface="隶书"/>
                    <a:cs typeface="隶书"/>
                  </a:rPr>
                  <a:t>int a[2][3]={1,2,3,4,5,6};</a:t>
                </a: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  <a:p>
                <a:endParaRPr kumimoji="1" lang="en-US" altLang="zh-CN" sz="2400">
                  <a:latin typeface="Times New Roman" pitchFamily="18" charset="0"/>
                  <a:ea typeface="隶书"/>
                  <a:cs typeface="隶书"/>
                </a:endParaRPr>
              </a:p>
            </p:txBody>
          </p:sp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1476" y="2743"/>
                <a:ext cx="3576" cy="33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kumimoji="1" lang="zh-CN" altLang="zh-CN" sz="2000">
                  <a:latin typeface="Times New Roman" pitchFamily="18" charset="0"/>
                </a:endParaRPr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>
                <a:off x="2100" y="2748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>
                <a:off x="2697" y="2748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>
                <a:off x="3294" y="2748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3891" y="2748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29" name="Line 13"/>
              <p:cNvSpPr>
                <a:spLocks noChangeShapeType="1"/>
              </p:cNvSpPr>
              <p:nvPr/>
            </p:nvSpPr>
            <p:spPr bwMode="auto">
              <a:xfrm>
                <a:off x="4488" y="2748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0" name="Text Box 14"/>
              <p:cNvSpPr txBox="1">
                <a:spLocks noChangeArrowheads="1"/>
              </p:cNvSpPr>
              <p:nvPr/>
            </p:nvSpPr>
            <p:spPr bwMode="auto">
              <a:xfrm>
                <a:off x="1478" y="3102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a[0][0]</a:t>
                </a:r>
              </a:p>
            </p:txBody>
          </p:sp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076" y="3102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a[0][1]</a:t>
                </a:r>
              </a:p>
            </p:txBody>
          </p:sp>
          <p:sp>
            <p:nvSpPr>
              <p:cNvPr id="34832" name="Text Box 16"/>
              <p:cNvSpPr txBox="1">
                <a:spLocks noChangeArrowheads="1"/>
              </p:cNvSpPr>
              <p:nvPr/>
            </p:nvSpPr>
            <p:spPr bwMode="auto">
              <a:xfrm>
                <a:off x="2674" y="3102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a[0][2]</a:t>
                </a:r>
              </a:p>
            </p:txBody>
          </p:sp>
          <p:sp>
            <p:nvSpPr>
              <p:cNvPr id="34833" name="Text Box 17"/>
              <p:cNvSpPr txBox="1">
                <a:spLocks noChangeArrowheads="1"/>
              </p:cNvSpPr>
              <p:nvPr/>
            </p:nvSpPr>
            <p:spPr bwMode="auto">
              <a:xfrm>
                <a:off x="3271" y="3102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a[1][0]</a:t>
                </a:r>
              </a:p>
            </p:txBody>
          </p:sp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3869" y="3102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a[1][1]</a:t>
                </a:r>
              </a:p>
            </p:txBody>
          </p:sp>
          <p:sp>
            <p:nvSpPr>
              <p:cNvPr id="34835" name="Text Box 19"/>
              <p:cNvSpPr txBox="1">
                <a:spLocks noChangeArrowheads="1"/>
              </p:cNvSpPr>
              <p:nvPr/>
            </p:nvSpPr>
            <p:spPr bwMode="auto">
              <a:xfrm>
                <a:off x="4466" y="3102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a[1][2]</a:t>
                </a:r>
              </a:p>
            </p:txBody>
          </p:sp>
          <p:sp>
            <p:nvSpPr>
              <p:cNvPr id="34836" name="Text Box 20"/>
              <p:cNvSpPr txBox="1">
                <a:spLocks noChangeArrowheads="1"/>
              </p:cNvSpPr>
              <p:nvPr/>
            </p:nvSpPr>
            <p:spPr bwMode="auto">
              <a:xfrm>
                <a:off x="1731" y="2817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16" y="2817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4838" name="Text Box 22"/>
              <p:cNvSpPr txBox="1">
                <a:spLocks noChangeArrowheads="1"/>
              </p:cNvSpPr>
              <p:nvPr/>
            </p:nvSpPr>
            <p:spPr bwMode="auto">
              <a:xfrm>
                <a:off x="2902" y="2817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4839" name="Text Box 23"/>
              <p:cNvSpPr txBox="1">
                <a:spLocks noChangeArrowheads="1"/>
              </p:cNvSpPr>
              <p:nvPr/>
            </p:nvSpPr>
            <p:spPr bwMode="auto">
              <a:xfrm>
                <a:off x="3487" y="2817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4073" y="2817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4841" name="Text Box 25"/>
              <p:cNvSpPr txBox="1">
                <a:spLocks noChangeArrowheads="1"/>
              </p:cNvSpPr>
              <p:nvPr/>
            </p:nvSpPr>
            <p:spPr bwMode="auto">
              <a:xfrm>
                <a:off x="4659" y="2817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34822" name="AutoShape 26"/>
            <p:cNvSpPr>
              <a:spLocks noChangeArrowheads="1"/>
            </p:cNvSpPr>
            <p:nvPr/>
          </p:nvSpPr>
          <p:spPr bwMode="auto">
            <a:xfrm>
              <a:off x="4085" y="867"/>
              <a:ext cx="1404" cy="386"/>
            </a:xfrm>
            <a:prstGeom prst="cloudCallout">
              <a:avLst>
                <a:gd name="adj1" fmla="val -45523"/>
                <a:gd name="adj2" fmla="val 85977"/>
              </a:avLst>
            </a:prstGeom>
            <a:solidFill>
              <a:srgbClr val="92D050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sz="2000">
                  <a:latin typeface="Times New Roman" pitchFamily="18" charset="0"/>
                </a:rPr>
                <a:t>全部初始化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81000" y="1066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二维数组初始化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二维数组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04800" y="1828800"/>
            <a:ext cx="7772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按元素的一维排列顺序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--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部分初始化 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31913" y="2181225"/>
            <a:ext cx="6423025" cy="3533775"/>
            <a:chOff x="646" y="855"/>
            <a:chExt cx="4046" cy="2226"/>
          </a:xfrm>
          <a:solidFill>
            <a:srgbClr val="92D050"/>
          </a:solidFill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646" y="1500"/>
              <a:ext cx="4046" cy="1581"/>
              <a:chOff x="1211" y="2283"/>
              <a:chExt cx="4046" cy="1581"/>
            </a:xfrm>
            <a:grpFill/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211" y="2283"/>
                <a:ext cx="4046" cy="1581"/>
              </a:xfrm>
              <a:prstGeom prst="rect">
                <a:avLst/>
              </a:prstGeom>
              <a:grp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r>
                  <a:rPr kumimoji="1" lang="en-US" altLang="zh-CN" sz="2400" dirty="0">
                    <a:latin typeface="Times New Roman" pitchFamily="18" charset="0"/>
                    <a:ea typeface="隶书" pitchFamily="49" charset="-122"/>
                  </a:rPr>
                  <a:t>           </a:t>
                </a:r>
                <a:r>
                  <a:rPr kumimoji="1" lang="zh-CN" altLang="en-US" sz="2400" dirty="0">
                    <a:latin typeface="Times New Roman" pitchFamily="18" charset="0"/>
                    <a:ea typeface="隶书" pitchFamily="49" charset="-122"/>
                  </a:rPr>
                  <a:t>例   </a:t>
                </a:r>
                <a:r>
                  <a:rPr kumimoji="1" lang="en-US" altLang="zh-CN" sz="2400" dirty="0" err="1">
                    <a:latin typeface="Times New Roman" pitchFamily="18" charset="0"/>
                    <a:ea typeface="隶书" pitchFamily="49" charset="-122"/>
                  </a:rPr>
                  <a:t>int</a:t>
                </a:r>
                <a:r>
                  <a:rPr kumimoji="1" lang="en-US" altLang="zh-CN" sz="2400" dirty="0">
                    <a:latin typeface="Times New Roman" pitchFamily="18" charset="0"/>
                    <a:ea typeface="隶书" pitchFamily="49" charset="-122"/>
                  </a:rPr>
                  <a:t> a[2][3]={1,2,4};</a:t>
                </a: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476" y="2808"/>
                <a:ext cx="3576" cy="39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kumimoji="1" lang="zh-CN" altLang="zh-CN" sz="2000">
                  <a:latin typeface="Times New Roman" pitchFamily="18" charset="0"/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2112" y="2858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2706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3300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3894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4488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1478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a[0][0]</a:t>
                </a:r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2076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a[0][1]</a:t>
                </a:r>
              </a:p>
            </p:txBody>
          </p:sp>
          <p:sp>
            <p:nvSpPr>
              <p:cNvPr id="39" name="Text Box 38"/>
              <p:cNvSpPr txBox="1">
                <a:spLocks noChangeArrowheads="1"/>
              </p:cNvSpPr>
              <p:nvPr/>
            </p:nvSpPr>
            <p:spPr bwMode="auto">
              <a:xfrm>
                <a:off x="2674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a[0][2]</a:t>
                </a:r>
              </a:p>
            </p:txBody>
          </p:sp>
          <p:sp>
            <p:nvSpPr>
              <p:cNvPr id="40" name="Text Box 39"/>
              <p:cNvSpPr txBox="1">
                <a:spLocks noChangeArrowheads="1"/>
              </p:cNvSpPr>
              <p:nvPr/>
            </p:nvSpPr>
            <p:spPr bwMode="auto">
              <a:xfrm>
                <a:off x="3271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a[1][0]</a:t>
                </a:r>
              </a:p>
            </p:txBody>
          </p:sp>
          <p:sp>
            <p:nvSpPr>
              <p:cNvPr id="41" name="Text Box 40"/>
              <p:cNvSpPr txBox="1">
                <a:spLocks noChangeArrowheads="1"/>
              </p:cNvSpPr>
              <p:nvPr/>
            </p:nvSpPr>
            <p:spPr bwMode="auto">
              <a:xfrm>
                <a:off x="3869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a[1][1]</a:t>
                </a:r>
              </a:p>
            </p:txBody>
          </p:sp>
          <p:sp>
            <p:nvSpPr>
              <p:cNvPr id="42" name="Text Box 41"/>
              <p:cNvSpPr txBox="1">
                <a:spLocks noChangeArrowheads="1"/>
              </p:cNvSpPr>
              <p:nvPr/>
            </p:nvSpPr>
            <p:spPr bwMode="auto">
              <a:xfrm>
                <a:off x="4466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a[1][2]</a:t>
                </a:r>
              </a:p>
            </p:txBody>
          </p:sp>
          <p:sp>
            <p:nvSpPr>
              <p:cNvPr id="43" name="Text Box 42"/>
              <p:cNvSpPr txBox="1">
                <a:spLocks noChangeArrowheads="1"/>
              </p:cNvSpPr>
              <p:nvPr/>
            </p:nvSpPr>
            <p:spPr bwMode="auto">
              <a:xfrm>
                <a:off x="1731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auto">
              <a:xfrm>
                <a:off x="2316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5" name="Text Box 44"/>
              <p:cNvSpPr txBox="1">
                <a:spLocks noChangeArrowheads="1"/>
              </p:cNvSpPr>
              <p:nvPr/>
            </p:nvSpPr>
            <p:spPr bwMode="auto">
              <a:xfrm>
                <a:off x="2902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3487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073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59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9" name="AutoShape 48"/>
            <p:cNvSpPr>
              <a:spLocks noChangeArrowheads="1"/>
            </p:cNvSpPr>
            <p:nvPr/>
          </p:nvSpPr>
          <p:spPr bwMode="auto">
            <a:xfrm>
              <a:off x="3245" y="855"/>
              <a:ext cx="1404" cy="386"/>
            </a:xfrm>
            <a:prstGeom prst="cloudCallout">
              <a:avLst>
                <a:gd name="adj1" fmla="val -37602"/>
                <a:gd name="adj2" fmla="val 114551"/>
              </a:avLst>
            </a:prstGeom>
            <a:grp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000">
                  <a:latin typeface="Times New Roman" pitchFamily="18" charset="0"/>
                </a:rPr>
                <a:t>部分初始化</a:t>
              </a: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381000" y="1066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二维数组初始化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二维数组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965200" y="2371725"/>
            <a:ext cx="7575550" cy="3724275"/>
            <a:chOff x="634" y="951"/>
            <a:chExt cx="4772" cy="2346"/>
          </a:xfrm>
          <a:solidFill>
            <a:srgbClr val="92D050"/>
          </a:solidFill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634" y="1716"/>
              <a:ext cx="4046" cy="1581"/>
              <a:chOff x="1211" y="2283"/>
              <a:chExt cx="4046" cy="1581"/>
            </a:xfrm>
            <a:grpFill/>
          </p:grpSpPr>
          <p:sp>
            <p:nvSpPr>
              <p:cNvPr id="50" name="Rectangle 51"/>
              <p:cNvSpPr>
                <a:spLocks noChangeArrowheads="1"/>
              </p:cNvSpPr>
              <p:nvPr/>
            </p:nvSpPr>
            <p:spPr bwMode="auto">
              <a:xfrm>
                <a:off x="1211" y="2283"/>
                <a:ext cx="4046" cy="1581"/>
              </a:xfrm>
              <a:prstGeom prst="rect">
                <a:avLst/>
              </a:prstGeom>
              <a:grp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r>
                  <a:rPr kumimoji="1" lang="en-US" altLang="zh-CN" sz="2400" dirty="0">
                    <a:latin typeface="Times New Roman" pitchFamily="18" charset="0"/>
                    <a:ea typeface="隶书" pitchFamily="49" charset="-122"/>
                  </a:rPr>
                  <a:t>           </a:t>
                </a:r>
                <a:r>
                  <a:rPr kumimoji="1" lang="zh-CN" altLang="en-US" sz="2400" dirty="0">
                    <a:latin typeface="Times New Roman" pitchFamily="18" charset="0"/>
                    <a:ea typeface="隶书" pitchFamily="49" charset="-122"/>
                  </a:rPr>
                  <a:t>例   </a:t>
                </a:r>
                <a:r>
                  <a:rPr kumimoji="1" lang="en-US" altLang="zh-CN" sz="2400" dirty="0" err="1">
                    <a:latin typeface="Times New Roman" pitchFamily="18" charset="0"/>
                    <a:ea typeface="隶书" pitchFamily="49" charset="-122"/>
                  </a:rPr>
                  <a:t>int</a:t>
                </a:r>
                <a:r>
                  <a:rPr kumimoji="1" lang="en-US" altLang="zh-CN" sz="2400" dirty="0">
                    <a:latin typeface="Times New Roman" pitchFamily="18" charset="0"/>
                    <a:ea typeface="隶书" pitchFamily="49" charset="-122"/>
                  </a:rPr>
                  <a:t> a[][3]={1,2,3,4,5};</a:t>
                </a: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51" name="Rectangle 52"/>
              <p:cNvSpPr>
                <a:spLocks noChangeArrowheads="1"/>
              </p:cNvSpPr>
              <p:nvPr/>
            </p:nvSpPr>
            <p:spPr bwMode="auto">
              <a:xfrm>
                <a:off x="1476" y="2808"/>
                <a:ext cx="3576" cy="394"/>
              </a:xfrm>
              <a:prstGeom prst="rect">
                <a:avLst/>
              </a:prstGeom>
              <a:grp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kumimoji="1" lang="zh-CN" altLang="zh-CN" sz="2000">
                  <a:latin typeface="Times New Roman" pitchFamily="18" charset="0"/>
                </a:endParaRPr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2112" y="2858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2706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3300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3894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4488" y="2844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Text Box 58"/>
              <p:cNvSpPr txBox="1">
                <a:spLocks noChangeArrowheads="1"/>
              </p:cNvSpPr>
              <p:nvPr/>
            </p:nvSpPr>
            <p:spPr bwMode="auto">
              <a:xfrm>
                <a:off x="1478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a[0][0]</a:t>
                </a:r>
              </a:p>
            </p:txBody>
          </p:sp>
          <p:sp>
            <p:nvSpPr>
              <p:cNvPr id="58" name="Text Box 59"/>
              <p:cNvSpPr txBox="1">
                <a:spLocks noChangeArrowheads="1"/>
              </p:cNvSpPr>
              <p:nvPr/>
            </p:nvSpPr>
            <p:spPr bwMode="auto">
              <a:xfrm>
                <a:off x="2076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a[0][1]</a:t>
                </a:r>
              </a:p>
            </p:txBody>
          </p:sp>
          <p:sp>
            <p:nvSpPr>
              <p:cNvPr id="59" name="Text Box 60"/>
              <p:cNvSpPr txBox="1">
                <a:spLocks noChangeArrowheads="1"/>
              </p:cNvSpPr>
              <p:nvPr/>
            </p:nvSpPr>
            <p:spPr bwMode="auto">
              <a:xfrm>
                <a:off x="2674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a[0][2]</a:t>
                </a:r>
              </a:p>
            </p:txBody>
          </p:sp>
          <p:sp>
            <p:nvSpPr>
              <p:cNvPr id="60" name="Text Box 61"/>
              <p:cNvSpPr txBox="1">
                <a:spLocks noChangeArrowheads="1"/>
              </p:cNvSpPr>
              <p:nvPr/>
            </p:nvSpPr>
            <p:spPr bwMode="auto">
              <a:xfrm>
                <a:off x="3271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a[1][0]</a:t>
                </a:r>
              </a:p>
            </p:txBody>
          </p:sp>
          <p:sp>
            <p:nvSpPr>
              <p:cNvPr id="61" name="Text Box 62"/>
              <p:cNvSpPr txBox="1">
                <a:spLocks noChangeArrowheads="1"/>
              </p:cNvSpPr>
              <p:nvPr/>
            </p:nvSpPr>
            <p:spPr bwMode="auto">
              <a:xfrm>
                <a:off x="3869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a[1][1]</a:t>
                </a:r>
              </a:p>
            </p:txBody>
          </p:sp>
          <p:sp>
            <p:nvSpPr>
              <p:cNvPr id="62" name="Text Box 63"/>
              <p:cNvSpPr txBox="1">
                <a:spLocks noChangeArrowheads="1"/>
              </p:cNvSpPr>
              <p:nvPr/>
            </p:nvSpPr>
            <p:spPr bwMode="auto">
              <a:xfrm>
                <a:off x="4466" y="3219"/>
                <a:ext cx="647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latin typeface="Times New Roman" pitchFamily="18" charset="0"/>
                  </a:rPr>
                  <a:t>a[1][2]</a:t>
                </a:r>
              </a:p>
            </p:txBody>
          </p:sp>
          <p:sp>
            <p:nvSpPr>
              <p:cNvPr id="63" name="Text Box 64"/>
              <p:cNvSpPr txBox="1">
                <a:spLocks noChangeArrowheads="1"/>
              </p:cNvSpPr>
              <p:nvPr/>
            </p:nvSpPr>
            <p:spPr bwMode="auto">
              <a:xfrm>
                <a:off x="1731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4" name="Text Box 65"/>
              <p:cNvSpPr txBox="1">
                <a:spLocks noChangeArrowheads="1"/>
              </p:cNvSpPr>
              <p:nvPr/>
            </p:nvSpPr>
            <p:spPr bwMode="auto">
              <a:xfrm>
                <a:off x="2316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5" name="Text Box 66"/>
              <p:cNvSpPr txBox="1">
                <a:spLocks noChangeArrowheads="1"/>
              </p:cNvSpPr>
              <p:nvPr/>
            </p:nvSpPr>
            <p:spPr bwMode="auto">
              <a:xfrm>
                <a:off x="2902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6" name="Text Box 67"/>
              <p:cNvSpPr txBox="1">
                <a:spLocks noChangeArrowheads="1"/>
              </p:cNvSpPr>
              <p:nvPr/>
            </p:nvSpPr>
            <p:spPr bwMode="auto">
              <a:xfrm>
                <a:off x="3487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7" name="Text Box 68"/>
              <p:cNvSpPr txBox="1">
                <a:spLocks noChangeArrowheads="1"/>
              </p:cNvSpPr>
              <p:nvPr/>
            </p:nvSpPr>
            <p:spPr bwMode="auto">
              <a:xfrm>
                <a:off x="4073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68" name="Text Box 69"/>
              <p:cNvSpPr txBox="1">
                <a:spLocks noChangeArrowheads="1"/>
              </p:cNvSpPr>
              <p:nvPr/>
            </p:nvSpPr>
            <p:spPr bwMode="auto">
              <a:xfrm>
                <a:off x="4659" y="2895"/>
                <a:ext cx="195" cy="25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9" name="AutoShape 70"/>
            <p:cNvSpPr>
              <a:spLocks noChangeArrowheads="1"/>
            </p:cNvSpPr>
            <p:nvPr/>
          </p:nvSpPr>
          <p:spPr bwMode="auto">
            <a:xfrm>
              <a:off x="2772" y="951"/>
              <a:ext cx="2634" cy="386"/>
            </a:xfrm>
            <a:prstGeom prst="cloudCallout">
              <a:avLst>
                <a:gd name="adj1" fmla="val -37602"/>
                <a:gd name="adj2" fmla="val 114551"/>
              </a:avLst>
            </a:prstGeom>
            <a:grp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000">
                  <a:latin typeface="Times New Roman" pitchFamily="18" charset="0"/>
                </a:rPr>
                <a:t>第一维长度省略初始化</a:t>
              </a:r>
            </a:p>
          </p:txBody>
        </p:sp>
      </p:grp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04800" y="1828800"/>
            <a:ext cx="8763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按元素的一维排列顺序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—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省略长度初始化    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81000" y="1066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二维数组初始化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二维数组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62000" y="1600200"/>
            <a:ext cx="5138738" cy="5019675"/>
          </a:xfrm>
          <a:prstGeom prst="rect">
            <a:avLst/>
          </a:prstGeom>
          <a:solidFill>
            <a:srgbClr val="92D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#include &lt;stdio.h&gt;</a:t>
            </a:r>
          </a:p>
          <a:p>
            <a:endParaRPr kumimoji="1" lang="en-US" altLang="zh-CN" sz="2000">
              <a:latin typeface="Times New Roman" pitchFamily="18" charset="0"/>
            </a:endParaRPr>
          </a:p>
          <a:p>
            <a:r>
              <a:rPr kumimoji="1" lang="en-US" altLang="zh-CN" sz="2000">
                <a:latin typeface="Times New Roman" pitchFamily="18" charset="0"/>
              </a:rPr>
              <a:t>int  main(void)</a:t>
            </a:r>
          </a:p>
          <a:p>
            <a:r>
              <a:rPr kumimoji="1" lang="en-US" altLang="zh-CN" sz="2000">
                <a:latin typeface="Times New Roman" pitchFamily="18" charset="0"/>
              </a:rPr>
              <a:t>{   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 int a[3][3]={1,2,3,4,5,6,7,8,9};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 int b[3][3],i,j;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printf("array a:\n");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for(i=0; i&lt;3 ; i++)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{   for(j=0; j&lt;3 ; j++)</a:t>
            </a:r>
          </a:p>
          <a:p>
            <a:r>
              <a:rPr kumimoji="1" lang="en-US" altLang="zh-CN" sz="2000">
                <a:latin typeface="Times New Roman" pitchFamily="18" charset="0"/>
              </a:rPr>
              <a:t>	{   printf("%5d",a[i][j]);</a:t>
            </a:r>
          </a:p>
          <a:p>
            <a:r>
              <a:rPr kumimoji="1" lang="en-US" altLang="zh-CN" sz="2000">
                <a:latin typeface="Times New Roman" pitchFamily="18" charset="0"/>
              </a:rPr>
              <a:t>	    b[j][i]=a[i][j];</a:t>
            </a:r>
          </a:p>
          <a:p>
            <a:r>
              <a:rPr kumimoji="1" lang="en-US" altLang="zh-CN" sz="2000">
                <a:latin typeface="Times New Roman" pitchFamily="18" charset="0"/>
              </a:rPr>
              <a:t>	}</a:t>
            </a:r>
          </a:p>
          <a:p>
            <a:r>
              <a:rPr kumimoji="1" lang="en-US" altLang="zh-CN" sz="2000">
                <a:latin typeface="Times New Roman" pitchFamily="18" charset="0"/>
              </a:rPr>
              <a:t>	printf("\n");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return   0;</a:t>
            </a:r>
          </a:p>
          <a:p>
            <a:r>
              <a:rPr kumimoji="1" lang="en-US" altLang="zh-CN" sz="2000">
                <a:latin typeface="Times New Roman" pitchFamily="18" charset="0"/>
              </a:rPr>
              <a:t>}    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486400" y="914400"/>
            <a:ext cx="3159125" cy="1041400"/>
            <a:chOff x="798" y="1745"/>
            <a:chExt cx="1990" cy="656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798" y="1761"/>
              <a:ext cx="864" cy="640"/>
              <a:chOff x="1198" y="1872"/>
              <a:chExt cx="864" cy="640"/>
            </a:xfrm>
          </p:grpSpPr>
          <p:sp>
            <p:nvSpPr>
              <p:cNvPr id="37900" name="Text Box 15"/>
              <p:cNvSpPr txBox="1">
                <a:spLocks noChangeArrowheads="1"/>
              </p:cNvSpPr>
              <p:nvPr/>
            </p:nvSpPr>
            <p:spPr bwMode="auto">
              <a:xfrm>
                <a:off x="1198" y="192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a=</a:t>
                </a:r>
              </a:p>
            </p:txBody>
          </p:sp>
          <p:sp>
            <p:nvSpPr>
              <p:cNvPr id="37901" name="Text Box 16"/>
              <p:cNvSpPr txBox="1">
                <a:spLocks noChangeArrowheads="1"/>
              </p:cNvSpPr>
              <p:nvPr/>
            </p:nvSpPr>
            <p:spPr bwMode="auto">
              <a:xfrm>
                <a:off x="1531" y="1872"/>
                <a:ext cx="520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1  2  3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4  5  6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7  8  9</a:t>
                </a:r>
              </a:p>
            </p:txBody>
          </p:sp>
          <p:sp>
            <p:nvSpPr>
              <p:cNvPr id="37902" name="AutoShape 17"/>
              <p:cNvSpPr>
                <a:spLocks/>
              </p:cNvSpPr>
              <p:nvPr/>
            </p:nvSpPr>
            <p:spPr bwMode="auto">
              <a:xfrm>
                <a:off x="1509" y="1944"/>
                <a:ext cx="29" cy="440"/>
              </a:xfrm>
              <a:prstGeom prst="leftBracket">
                <a:avLst>
                  <a:gd name="adj" fmla="val 5514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AutoShape 18"/>
              <p:cNvSpPr>
                <a:spLocks/>
              </p:cNvSpPr>
              <p:nvPr/>
            </p:nvSpPr>
            <p:spPr bwMode="auto">
              <a:xfrm>
                <a:off x="2022" y="1944"/>
                <a:ext cx="40" cy="488"/>
              </a:xfrm>
              <a:prstGeom prst="rightBracket">
                <a:avLst>
                  <a:gd name="adj" fmla="val 4309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902" y="1745"/>
              <a:ext cx="886" cy="640"/>
              <a:chOff x="2091" y="1812"/>
              <a:chExt cx="886" cy="640"/>
            </a:xfrm>
          </p:grpSpPr>
          <p:sp>
            <p:nvSpPr>
              <p:cNvPr id="37896" name="Text Box 21"/>
              <p:cNvSpPr txBox="1">
                <a:spLocks noChangeArrowheads="1"/>
              </p:cNvSpPr>
              <p:nvPr/>
            </p:nvSpPr>
            <p:spPr bwMode="auto">
              <a:xfrm>
                <a:off x="2091" y="1956"/>
                <a:ext cx="28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b=</a:t>
                </a:r>
              </a:p>
            </p:txBody>
          </p:sp>
          <p:sp>
            <p:nvSpPr>
              <p:cNvPr id="37897" name="Text Box 22"/>
              <p:cNvSpPr txBox="1">
                <a:spLocks noChangeArrowheads="1"/>
              </p:cNvSpPr>
              <p:nvPr/>
            </p:nvSpPr>
            <p:spPr bwMode="auto">
              <a:xfrm>
                <a:off x="2427" y="1812"/>
                <a:ext cx="520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1  4  7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2  5  8</a:t>
                </a:r>
              </a:p>
              <a:p>
                <a:r>
                  <a:rPr kumimoji="1" lang="en-US" altLang="zh-CN" sz="2000">
                    <a:latin typeface="Times New Roman" pitchFamily="18" charset="0"/>
                  </a:rPr>
                  <a:t>3  6  9</a:t>
                </a:r>
              </a:p>
            </p:txBody>
          </p:sp>
          <p:sp>
            <p:nvSpPr>
              <p:cNvPr id="37898" name="AutoShape 23"/>
              <p:cNvSpPr>
                <a:spLocks/>
              </p:cNvSpPr>
              <p:nvPr/>
            </p:nvSpPr>
            <p:spPr bwMode="auto">
              <a:xfrm>
                <a:off x="2379" y="1860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AutoShape 24"/>
              <p:cNvSpPr>
                <a:spLocks/>
              </p:cNvSpPr>
              <p:nvPr/>
            </p:nvSpPr>
            <p:spPr bwMode="auto">
              <a:xfrm>
                <a:off x="2907" y="1860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381000" y="1066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二维数组示例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62200" y="1066800"/>
            <a:ext cx="152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 eaLnBrk="0" hangingPunct="0">
              <a:buClr>
                <a:srgbClr val="FFCC00"/>
              </a:buClr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矩阵转置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 animBg="1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 idx="4294967295"/>
          </p:nvPr>
        </p:nvSpPr>
        <p:spPr>
          <a:xfrm>
            <a:off x="1219200" y="228600"/>
            <a:ext cx="7467600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二维数组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19812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buClr>
                <a:schemeClr val="hlink"/>
              </a:buClr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	int arr[][4] = {{1},{3},{4,5}};</a:t>
            </a:r>
          </a:p>
          <a:p>
            <a:pPr lvl="2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arr</a:t>
            </a: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有多少个元素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?</a:t>
            </a:r>
          </a:p>
          <a:p>
            <a:pPr lvl="2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arr</a:t>
            </a: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有多少行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?</a:t>
            </a:r>
          </a:p>
          <a:p>
            <a:pPr lvl="2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arr[0][1]</a:t>
            </a: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的值是多少？</a:t>
            </a:r>
          </a:p>
          <a:p>
            <a:pPr lvl="2" algn="just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假如二维数组首地址为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0x01,  </a:t>
            </a:r>
          </a:p>
          <a:p>
            <a:pPr lvl="2" algn="just" eaLnBrk="0" hangingPunct="0">
              <a:buClr>
                <a:srgbClr val="FFCC00"/>
              </a:buClr>
            </a:pP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	</a:t>
            </a: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则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arr + 1 = ? arr[0] + 1 = ? &amp;arr[0][0] + 1 = ?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1066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utoUpdateAnimBg="0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 </a:t>
            </a:r>
            <a:r>
              <a:rPr lang="zh-CN" altLang="en-US" dirty="0" smtClean="0">
                <a:sym typeface="Wingdings" pitchFamily="2" charset="2"/>
              </a:rPr>
              <a:t>二维数组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2.3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字符数组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与字符串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字符数组与字符串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0" y="1039813"/>
            <a:ext cx="88392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Tx/>
              <a:buChar char="§"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字符串：一串以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</a:rPr>
              <a:t>\0</a:t>
            </a: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结束的字符</a:t>
            </a:r>
            <a:endParaRPr kumimoji="1" lang="en-US" altLang="zh-CN" sz="2800">
              <a:latin typeface="Times New Roman" pitchFamily="18" charset="0"/>
              <a:ea typeface="隶书"/>
              <a:cs typeface="隶书"/>
            </a:endParaRPr>
          </a:p>
          <a:p>
            <a:pPr eaLnBrk="0" hangingPunct="0">
              <a:buFontTx/>
              <a:buChar char="§"/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字符数组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定义 </a:t>
            </a:r>
            <a:endParaRPr kumimoji="1" lang="en-US" altLang="zh-CN" sz="2400"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90600" y="1981200"/>
            <a:ext cx="8839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字符数组的初始化</a:t>
            </a:r>
          </a:p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逐个字符赋值</a:t>
            </a:r>
          </a:p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用字符串常量，</a:t>
            </a:r>
            <a:r>
              <a:rPr kumimoji="1" lang="zh-CN" altLang="en-US" sz="2400">
                <a:solidFill>
                  <a:srgbClr val="0070C0"/>
                </a:solidFill>
                <a:latin typeface="Times New Roman" pitchFamily="18" charset="0"/>
                <a:ea typeface="隶书"/>
                <a:cs typeface="隶书"/>
              </a:rPr>
              <a:t>自动加</a:t>
            </a:r>
            <a:r>
              <a:rPr kumimoji="1" lang="en-US" altLang="zh-CN" sz="2400">
                <a:solidFill>
                  <a:srgbClr val="0070C0"/>
                </a:solidFill>
                <a:latin typeface="Times New Roman" pitchFamily="18" charset="0"/>
                <a:ea typeface="隶书"/>
                <a:cs typeface="隶书"/>
              </a:rPr>
              <a:t>‘\0’</a:t>
            </a:r>
            <a:r>
              <a:rPr kumimoji="1" lang="zh-CN" altLang="en-US" sz="2400">
                <a:solidFill>
                  <a:srgbClr val="0070C0"/>
                </a:solidFill>
                <a:latin typeface="Times New Roman" pitchFamily="18" charset="0"/>
                <a:ea typeface="隶书"/>
                <a:cs typeface="隶书"/>
              </a:rPr>
              <a:t>结束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191000" y="1524000"/>
            <a:ext cx="3230563" cy="495300"/>
          </a:xfrm>
          <a:prstGeom prst="rect">
            <a:avLst/>
          </a:prstGeom>
          <a:solidFill>
            <a:srgbClr val="92D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例   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char c[10], ch[3][4];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930276" y="2895600"/>
            <a:ext cx="7956552" cy="3314701"/>
            <a:chOff x="730" y="1773"/>
            <a:chExt cx="5012" cy="2088"/>
          </a:xfrm>
          <a:solidFill>
            <a:srgbClr val="92D050"/>
          </a:solidFill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730" y="2280"/>
              <a:ext cx="5012" cy="1581"/>
              <a:chOff x="634" y="2184"/>
              <a:chExt cx="5012" cy="1581"/>
            </a:xfrm>
            <a:grpFill/>
          </p:grpSpPr>
          <p:sp>
            <p:nvSpPr>
              <p:cNvPr id="10" name="Rectangle 41"/>
              <p:cNvSpPr>
                <a:spLocks noChangeArrowheads="1"/>
              </p:cNvSpPr>
              <p:nvPr/>
            </p:nvSpPr>
            <p:spPr bwMode="auto">
              <a:xfrm>
                <a:off x="634" y="2184"/>
                <a:ext cx="4046" cy="1581"/>
              </a:xfrm>
              <a:prstGeom prst="rect">
                <a:avLst/>
              </a:prstGeom>
              <a:grp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r>
                  <a:rPr kumimoji="1" lang="en-US" altLang="zh-CN" sz="2400" dirty="0">
                    <a:solidFill>
                      <a:schemeClr val="bg2"/>
                    </a:solidFill>
                    <a:latin typeface="Times New Roman" pitchFamily="18" charset="0"/>
                    <a:ea typeface="隶书" pitchFamily="49" charset="-122"/>
                  </a:rPr>
                  <a:t>           </a:t>
                </a:r>
                <a:r>
                  <a:rPr kumimoji="1" lang="zh-CN" altLang="en-US" sz="2400" dirty="0">
                    <a:solidFill>
                      <a:schemeClr val="bg2"/>
                    </a:solidFill>
                    <a:latin typeface="Times New Roman" pitchFamily="18" charset="0"/>
                    <a:ea typeface="隶书" pitchFamily="49" charset="-122"/>
                  </a:rPr>
                  <a:t>例 </a:t>
                </a:r>
                <a:r>
                  <a:rPr kumimoji="1" lang="it-IT" altLang="zh-CN" sz="2400" dirty="0">
                    <a:solidFill>
                      <a:schemeClr val="bg2"/>
                    </a:solidFill>
                    <a:latin typeface="Times New Roman" pitchFamily="18" charset="0"/>
                    <a:ea typeface="隶书" pitchFamily="49" charset="-122"/>
                  </a:rPr>
                  <a:t>char  ch[5]={'H','e','l','l','o'};</a:t>
                </a: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  <a:p>
                <a:pPr>
                  <a:defRPr/>
                </a:pPr>
                <a:endParaRPr kumimoji="1" lang="en-US" altLang="zh-CN" sz="2400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" name="Rectangle 42"/>
              <p:cNvSpPr>
                <a:spLocks noChangeArrowheads="1"/>
              </p:cNvSpPr>
              <p:nvPr/>
            </p:nvSpPr>
            <p:spPr bwMode="auto">
              <a:xfrm>
                <a:off x="899" y="2685"/>
                <a:ext cx="2988" cy="394"/>
              </a:xfrm>
              <a:prstGeom prst="rect">
                <a:avLst/>
              </a:prstGeom>
              <a:grp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kumimoji="1" lang="zh-CN" altLang="zh-CN" sz="2000">
                  <a:latin typeface="Times New Roman" pitchFamily="18" charset="0"/>
                </a:endParaRPr>
              </a:p>
            </p:txBody>
          </p: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>
                <a:off x="1535" y="2685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44"/>
              <p:cNvSpPr>
                <a:spLocks noChangeShapeType="1"/>
              </p:cNvSpPr>
              <p:nvPr/>
            </p:nvSpPr>
            <p:spPr bwMode="auto">
              <a:xfrm>
                <a:off x="2129" y="2685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45"/>
              <p:cNvSpPr>
                <a:spLocks noChangeShapeType="1"/>
              </p:cNvSpPr>
              <p:nvPr/>
            </p:nvSpPr>
            <p:spPr bwMode="auto">
              <a:xfrm>
                <a:off x="2723" y="2685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46"/>
              <p:cNvSpPr>
                <a:spLocks noChangeShapeType="1"/>
              </p:cNvSpPr>
              <p:nvPr/>
            </p:nvSpPr>
            <p:spPr bwMode="auto">
              <a:xfrm>
                <a:off x="3317" y="2685"/>
                <a:ext cx="0" cy="395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Text Box 47"/>
              <p:cNvSpPr txBox="1">
                <a:spLocks noChangeArrowheads="1"/>
              </p:cNvSpPr>
              <p:nvPr/>
            </p:nvSpPr>
            <p:spPr bwMode="auto">
              <a:xfrm>
                <a:off x="937" y="3120"/>
                <a:ext cx="647" cy="288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dirty="0" err="1">
                    <a:solidFill>
                      <a:schemeClr val="bg2"/>
                    </a:solidFill>
                    <a:latin typeface="Times New Roman" pitchFamily="18" charset="0"/>
                  </a:rPr>
                  <a:t>ch</a:t>
                </a:r>
                <a:r>
                  <a:rPr kumimoji="1" lang="en-US" altLang="zh-CN" sz="2400" dirty="0">
                    <a:solidFill>
                      <a:schemeClr val="bg2"/>
                    </a:solidFill>
                    <a:latin typeface="Times New Roman" pitchFamily="18" charset="0"/>
                  </a:rPr>
                  <a:t>[0]</a:t>
                </a:r>
              </a:p>
            </p:txBody>
          </p:sp>
          <p:sp>
            <p:nvSpPr>
              <p:cNvPr id="17" name="Text Box 48"/>
              <p:cNvSpPr txBox="1">
                <a:spLocks noChangeArrowheads="1"/>
              </p:cNvSpPr>
              <p:nvPr/>
            </p:nvSpPr>
            <p:spPr bwMode="auto">
              <a:xfrm>
                <a:off x="1154" y="2796"/>
                <a:ext cx="230" cy="25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H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18" name="Text Box 49"/>
              <p:cNvSpPr txBox="1">
                <a:spLocks noChangeArrowheads="1"/>
              </p:cNvSpPr>
              <p:nvPr/>
            </p:nvSpPr>
            <p:spPr bwMode="auto">
              <a:xfrm>
                <a:off x="1739" y="2796"/>
                <a:ext cx="185" cy="25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e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19" name="Text Box 50"/>
              <p:cNvSpPr txBox="1">
                <a:spLocks noChangeArrowheads="1"/>
              </p:cNvSpPr>
              <p:nvPr/>
            </p:nvSpPr>
            <p:spPr bwMode="auto">
              <a:xfrm>
                <a:off x="2325" y="2796"/>
                <a:ext cx="158" cy="25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0" name="Text Box 51"/>
              <p:cNvSpPr txBox="1">
                <a:spLocks noChangeArrowheads="1"/>
              </p:cNvSpPr>
              <p:nvPr/>
            </p:nvSpPr>
            <p:spPr bwMode="auto">
              <a:xfrm>
                <a:off x="2910" y="2796"/>
                <a:ext cx="158" cy="25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1" name="Text Box 52"/>
              <p:cNvSpPr txBox="1">
                <a:spLocks noChangeArrowheads="1"/>
              </p:cNvSpPr>
              <p:nvPr/>
            </p:nvSpPr>
            <p:spPr bwMode="auto">
              <a:xfrm>
                <a:off x="3496" y="2796"/>
                <a:ext cx="194" cy="25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o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2" name="AutoShape 53"/>
              <p:cNvSpPr>
                <a:spLocks noChangeArrowheads="1"/>
              </p:cNvSpPr>
              <p:nvPr/>
            </p:nvSpPr>
            <p:spPr bwMode="auto">
              <a:xfrm>
                <a:off x="3504" y="2445"/>
                <a:ext cx="2142" cy="386"/>
              </a:xfrm>
              <a:prstGeom prst="cloudCallout">
                <a:avLst>
                  <a:gd name="adj1" fmla="val -66485"/>
                  <a:gd name="adj2" fmla="val -34672"/>
                </a:avLst>
              </a:prstGeom>
              <a:grpFill/>
              <a:ln w="38100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000" dirty="0">
                    <a:solidFill>
                      <a:srgbClr val="669900"/>
                    </a:solidFill>
                    <a:latin typeface="Times New Roman" pitchFamily="18" charset="0"/>
                  </a:rPr>
                  <a:t>可以逐个字符赋值</a:t>
                </a:r>
                <a:endParaRPr kumimoji="1" lang="zh-CN" altLang="en-US" sz="20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1522" y="3120"/>
                <a:ext cx="647" cy="288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dirty="0" err="1">
                    <a:solidFill>
                      <a:schemeClr val="bg2"/>
                    </a:solidFill>
                    <a:latin typeface="Times New Roman" pitchFamily="18" charset="0"/>
                  </a:rPr>
                  <a:t>ch</a:t>
                </a:r>
                <a:r>
                  <a:rPr kumimoji="1" lang="en-US" altLang="zh-CN" sz="2400" dirty="0">
                    <a:solidFill>
                      <a:schemeClr val="bg2"/>
                    </a:solidFill>
                    <a:latin typeface="Times New Roman" pitchFamily="18" charset="0"/>
                  </a:rPr>
                  <a:t>[1]</a:t>
                </a:r>
              </a:p>
            </p:txBody>
          </p:sp>
          <p:sp>
            <p:nvSpPr>
              <p:cNvPr id="24" name="Text Box 55"/>
              <p:cNvSpPr txBox="1">
                <a:spLocks noChangeArrowheads="1"/>
              </p:cNvSpPr>
              <p:nvPr/>
            </p:nvSpPr>
            <p:spPr bwMode="auto">
              <a:xfrm>
                <a:off x="2107" y="3120"/>
                <a:ext cx="647" cy="288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ch[2]</a:t>
                </a:r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2692" y="3120"/>
                <a:ext cx="647" cy="288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ch[3]</a:t>
                </a:r>
              </a:p>
            </p:txBody>
          </p:sp>
          <p:sp>
            <p:nvSpPr>
              <p:cNvPr id="26" name="Text Box 57"/>
              <p:cNvSpPr txBox="1">
                <a:spLocks noChangeArrowheads="1"/>
              </p:cNvSpPr>
              <p:nvPr/>
            </p:nvSpPr>
            <p:spPr bwMode="auto">
              <a:xfrm>
                <a:off x="3277" y="3120"/>
                <a:ext cx="647" cy="288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ch[4]</a:t>
                </a:r>
              </a:p>
            </p:txBody>
          </p:sp>
        </p:grpSp>
        <p:sp>
          <p:nvSpPr>
            <p:cNvPr id="8" name="AutoShape 38"/>
            <p:cNvSpPr>
              <a:spLocks noChangeArrowheads="1"/>
            </p:cNvSpPr>
            <p:nvPr/>
          </p:nvSpPr>
          <p:spPr bwMode="auto">
            <a:xfrm>
              <a:off x="3360" y="1773"/>
              <a:ext cx="2304" cy="712"/>
            </a:xfrm>
            <a:prstGeom prst="irregularSeal1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打印会有点问题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</a:rPr>
                <a:t>!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4" autoUpdateAnimBg="0"/>
      <p:bldP spid="6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字符数组与字符串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049463" y="1352550"/>
            <a:ext cx="5418137" cy="4895850"/>
          </a:xfrm>
          <a:prstGeom prst="rect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/*</a:t>
            </a:r>
            <a:r>
              <a:rPr kumimoji="1" lang="zh-CN" altLang="en-US" sz="2400"/>
              <a:t>逐个字符输出成一串字符</a:t>
            </a:r>
            <a:r>
              <a:rPr kumimoji="1" lang="en-US" altLang="zh-CN" sz="2400">
                <a:latin typeface="Times New Roman" pitchFamily="18" charset="0"/>
              </a:rPr>
              <a:t>*/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#include &lt;stdio.h&gt;</a:t>
            </a: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int main(void)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{   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 char c[10]={'I',' ','a','m',' ','a',' ','b','o','y'};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 int i;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 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 for(i=0;i&lt;10;i++)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    printf("%c",c[i]);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 printf("\n");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 return 0;</a:t>
            </a:r>
          </a:p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467600" y="1524000"/>
            <a:ext cx="1349375" cy="4057650"/>
            <a:chOff x="4322" y="804"/>
            <a:chExt cx="850" cy="2556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4536" y="804"/>
              <a:ext cx="636" cy="2556"/>
              <a:chOff x="4764" y="492"/>
              <a:chExt cx="636" cy="2556"/>
            </a:xfrm>
          </p:grpSpPr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4764" y="492"/>
                <a:ext cx="636" cy="2556"/>
                <a:chOff x="4764" y="492"/>
                <a:chExt cx="636" cy="2556"/>
              </a:xfrm>
            </p:grpSpPr>
            <p:sp>
              <p:nvSpPr>
                <p:cNvPr id="45080" name="Rectangle 9"/>
                <p:cNvSpPr>
                  <a:spLocks noChangeArrowheads="1"/>
                </p:cNvSpPr>
                <p:nvPr/>
              </p:nvSpPr>
              <p:spPr bwMode="auto">
                <a:xfrm>
                  <a:off x="4764" y="492"/>
                  <a:ext cx="624" cy="2556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kumimoji="1" lang="zh-CN" altLang="zh-CN" sz="2000">
                    <a:solidFill>
                      <a:srgbClr val="8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5081" name="Line 10"/>
                <p:cNvSpPr>
                  <a:spLocks noChangeShapeType="1"/>
                </p:cNvSpPr>
                <p:nvPr/>
              </p:nvSpPr>
              <p:spPr bwMode="auto">
                <a:xfrm>
                  <a:off x="4776" y="732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2" name="Line 11"/>
                <p:cNvSpPr>
                  <a:spLocks noChangeShapeType="1"/>
                </p:cNvSpPr>
                <p:nvPr/>
              </p:nvSpPr>
              <p:spPr bwMode="auto">
                <a:xfrm>
                  <a:off x="4776" y="99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3" name="Line 12"/>
                <p:cNvSpPr>
                  <a:spLocks noChangeShapeType="1"/>
                </p:cNvSpPr>
                <p:nvPr/>
              </p:nvSpPr>
              <p:spPr bwMode="auto">
                <a:xfrm>
                  <a:off x="4776" y="125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4" name="Line 13"/>
                <p:cNvSpPr>
                  <a:spLocks noChangeShapeType="1"/>
                </p:cNvSpPr>
                <p:nvPr/>
              </p:nvSpPr>
              <p:spPr bwMode="auto">
                <a:xfrm>
                  <a:off x="4776" y="151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5" name="Line 14"/>
                <p:cNvSpPr>
                  <a:spLocks noChangeShapeType="1"/>
                </p:cNvSpPr>
                <p:nvPr/>
              </p:nvSpPr>
              <p:spPr bwMode="auto">
                <a:xfrm>
                  <a:off x="4776" y="202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6" name="Line 15"/>
                <p:cNvSpPr>
                  <a:spLocks noChangeShapeType="1"/>
                </p:cNvSpPr>
                <p:nvPr/>
              </p:nvSpPr>
              <p:spPr bwMode="auto">
                <a:xfrm>
                  <a:off x="4776" y="254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7" name="Line 16"/>
                <p:cNvSpPr>
                  <a:spLocks noChangeShapeType="1"/>
                </p:cNvSpPr>
                <p:nvPr/>
              </p:nvSpPr>
              <p:spPr bwMode="auto">
                <a:xfrm>
                  <a:off x="4776" y="280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8" name="Line 17"/>
                <p:cNvSpPr>
                  <a:spLocks noChangeShapeType="1"/>
                </p:cNvSpPr>
                <p:nvPr/>
              </p:nvSpPr>
              <p:spPr bwMode="auto">
                <a:xfrm>
                  <a:off x="4776" y="228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9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177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5073" name="Text Box 19"/>
              <p:cNvSpPr txBox="1">
                <a:spLocks noChangeArrowheads="1"/>
              </p:cNvSpPr>
              <p:nvPr/>
            </p:nvSpPr>
            <p:spPr bwMode="auto">
              <a:xfrm>
                <a:off x="4995" y="501"/>
                <a:ext cx="167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45074" name="Text Box 22"/>
              <p:cNvSpPr txBox="1">
                <a:spLocks noChangeArrowheads="1"/>
              </p:cNvSpPr>
              <p:nvPr/>
            </p:nvSpPr>
            <p:spPr bwMode="auto">
              <a:xfrm>
                <a:off x="4995" y="1010"/>
                <a:ext cx="185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5075" name="Text Box 23"/>
              <p:cNvSpPr txBox="1">
                <a:spLocks noChangeArrowheads="1"/>
              </p:cNvSpPr>
              <p:nvPr/>
            </p:nvSpPr>
            <p:spPr bwMode="auto">
              <a:xfrm>
                <a:off x="4995" y="1265"/>
                <a:ext cx="238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45076" name="Text Box 25"/>
              <p:cNvSpPr txBox="1">
                <a:spLocks noChangeArrowheads="1"/>
              </p:cNvSpPr>
              <p:nvPr/>
            </p:nvSpPr>
            <p:spPr bwMode="auto">
              <a:xfrm>
                <a:off x="4995" y="1774"/>
                <a:ext cx="185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5077" name="Text Box 27"/>
              <p:cNvSpPr txBox="1">
                <a:spLocks noChangeArrowheads="1"/>
              </p:cNvSpPr>
              <p:nvPr/>
            </p:nvSpPr>
            <p:spPr bwMode="auto">
              <a:xfrm>
                <a:off x="4995" y="2283"/>
                <a:ext cx="19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5078" name="Text Box 28"/>
              <p:cNvSpPr txBox="1">
                <a:spLocks noChangeArrowheads="1"/>
              </p:cNvSpPr>
              <p:nvPr/>
            </p:nvSpPr>
            <p:spPr bwMode="auto">
              <a:xfrm>
                <a:off x="4995" y="2538"/>
                <a:ext cx="19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45079" name="Text Box 29"/>
              <p:cNvSpPr txBox="1">
                <a:spLocks noChangeArrowheads="1"/>
              </p:cNvSpPr>
              <p:nvPr/>
            </p:nvSpPr>
            <p:spPr bwMode="auto">
              <a:xfrm>
                <a:off x="4995" y="2793"/>
                <a:ext cx="19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45062" name="Text Box 31"/>
            <p:cNvSpPr txBox="1">
              <a:spLocks noChangeArrowheads="1"/>
            </p:cNvSpPr>
            <p:nvPr/>
          </p:nvSpPr>
          <p:spPr bwMode="auto">
            <a:xfrm>
              <a:off x="4322" y="8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063" name="Text Box 32"/>
            <p:cNvSpPr txBox="1">
              <a:spLocks noChangeArrowheads="1"/>
            </p:cNvSpPr>
            <p:nvPr/>
          </p:nvSpPr>
          <p:spPr bwMode="auto">
            <a:xfrm>
              <a:off x="4322" y="108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064" name="Text Box 33"/>
            <p:cNvSpPr txBox="1">
              <a:spLocks noChangeArrowheads="1"/>
            </p:cNvSpPr>
            <p:nvPr/>
          </p:nvSpPr>
          <p:spPr bwMode="auto">
            <a:xfrm>
              <a:off x="4322" y="133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65" name="Text Box 34"/>
            <p:cNvSpPr txBox="1">
              <a:spLocks noChangeArrowheads="1"/>
            </p:cNvSpPr>
            <p:nvPr/>
          </p:nvSpPr>
          <p:spPr bwMode="auto">
            <a:xfrm>
              <a:off x="4322" y="15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66" name="Text Box 35"/>
            <p:cNvSpPr txBox="1">
              <a:spLocks noChangeArrowheads="1"/>
            </p:cNvSpPr>
            <p:nvPr/>
          </p:nvSpPr>
          <p:spPr bwMode="auto">
            <a:xfrm>
              <a:off x="4322" y="184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67" name="Text Box 36"/>
            <p:cNvSpPr txBox="1">
              <a:spLocks noChangeArrowheads="1"/>
            </p:cNvSpPr>
            <p:nvPr/>
          </p:nvSpPr>
          <p:spPr bwMode="auto">
            <a:xfrm>
              <a:off x="4322" y="20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5068" name="Text Box 37"/>
            <p:cNvSpPr txBox="1">
              <a:spLocks noChangeArrowheads="1"/>
            </p:cNvSpPr>
            <p:nvPr/>
          </p:nvSpPr>
          <p:spPr bwMode="auto">
            <a:xfrm>
              <a:off x="4322" y="23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69" name="Text Box 38"/>
            <p:cNvSpPr txBox="1">
              <a:spLocks noChangeArrowheads="1"/>
            </p:cNvSpPr>
            <p:nvPr/>
          </p:nvSpPr>
          <p:spPr bwMode="auto">
            <a:xfrm>
              <a:off x="4322" y="260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5070" name="Text Box 39"/>
            <p:cNvSpPr txBox="1">
              <a:spLocks noChangeArrowheads="1"/>
            </p:cNvSpPr>
            <p:nvPr/>
          </p:nvSpPr>
          <p:spPr bwMode="auto">
            <a:xfrm>
              <a:off x="4322" y="285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71" name="Text Box 40"/>
            <p:cNvSpPr txBox="1">
              <a:spLocks noChangeArrowheads="1"/>
            </p:cNvSpPr>
            <p:nvPr/>
          </p:nvSpPr>
          <p:spPr bwMode="auto">
            <a:xfrm>
              <a:off x="4322" y="310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81000" y="10668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字符数组与字符串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781175"/>
            <a:ext cx="8610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C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语言</a:t>
            </a: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无字符串变量，用字符数组处理字符串</a:t>
            </a:r>
          </a:p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zh-CN" sz="2400">
                <a:latin typeface="Times New Roman" pitchFamily="18" charset="0"/>
                <a:ea typeface="隶书"/>
                <a:cs typeface="隶书"/>
              </a:rPr>
              <a:t>字符串结束标志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-- '\0' </a:t>
            </a:r>
            <a:r>
              <a:rPr kumimoji="1" lang="zh-CN" altLang="zh-CN" sz="2400">
                <a:solidFill>
                  <a:srgbClr val="FFFFFF"/>
                </a:solidFill>
                <a:latin typeface="Times New Roman" pitchFamily="18" charset="0"/>
                <a:ea typeface="隶书"/>
                <a:cs typeface="隶书"/>
              </a:rPr>
              <a:t>：‘\0’</a:t>
            </a:r>
            <a:endParaRPr kumimoji="1" lang="en-US" altLang="zh-CN" sz="2400">
              <a:latin typeface="Times New Roman" pitchFamily="18" charset="0"/>
              <a:ea typeface="隶书"/>
              <a:cs typeface="隶书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14388" y="3189288"/>
            <a:ext cx="7523162" cy="2833687"/>
            <a:chOff x="459" y="1466"/>
            <a:chExt cx="4739" cy="1785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459" y="1466"/>
              <a:ext cx="4715" cy="1260"/>
              <a:chOff x="459" y="1466"/>
              <a:chExt cx="4715" cy="1260"/>
            </a:xfrm>
          </p:grpSpPr>
          <p:sp>
            <p:nvSpPr>
              <p:cNvPr id="48135" name="Text Box 18"/>
              <p:cNvSpPr txBox="1">
                <a:spLocks noChangeArrowheads="1"/>
              </p:cNvSpPr>
              <p:nvPr/>
            </p:nvSpPr>
            <p:spPr bwMode="auto">
              <a:xfrm>
                <a:off x="459" y="1466"/>
                <a:ext cx="4715" cy="126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r>
                  <a:rPr kumimoji="1" lang="zh-CN" altLang="zh-CN" sz="2400">
                    <a:solidFill>
                      <a:schemeClr val="bg2"/>
                    </a:solidFill>
                    <a:latin typeface="Times New Roman" pitchFamily="18" charset="0"/>
                    <a:ea typeface="隶书"/>
                    <a:cs typeface="隶书"/>
                  </a:rPr>
                  <a:t>例  </a:t>
                </a:r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  <a:ea typeface="隶书"/>
                    <a:cs typeface="隶书"/>
                  </a:rPr>
                  <a:t>hello</a:t>
                </a:r>
                <a:r>
                  <a:rPr kumimoji="1" lang="zh-CN" altLang="zh-CN" sz="2400">
                    <a:solidFill>
                      <a:schemeClr val="bg2"/>
                    </a:solidFill>
                    <a:latin typeface="Times New Roman" pitchFamily="18" charset="0"/>
                    <a:ea typeface="隶书"/>
                    <a:cs typeface="隶书"/>
                  </a:rPr>
                  <a:t>共5个字符，在内存占6个字节   字符串长度5</a:t>
                </a:r>
                <a:r>
                  <a:rPr kumimoji="1"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1555" y="1835"/>
                <a:ext cx="2311" cy="301"/>
                <a:chOff x="1556" y="2121"/>
                <a:chExt cx="2311" cy="301"/>
              </a:xfrm>
            </p:grpSpPr>
            <p:sp>
              <p:nvSpPr>
                <p:cNvPr id="48144" name="Line 4"/>
                <p:cNvSpPr>
                  <a:spLocks noChangeShapeType="1"/>
                </p:cNvSpPr>
                <p:nvPr/>
              </p:nvSpPr>
              <p:spPr bwMode="auto">
                <a:xfrm>
                  <a:off x="2667" y="2145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5" name="Line 5"/>
                <p:cNvSpPr>
                  <a:spLocks noChangeShapeType="1"/>
                </p:cNvSpPr>
                <p:nvPr/>
              </p:nvSpPr>
              <p:spPr bwMode="auto">
                <a:xfrm>
                  <a:off x="1934" y="2144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6" name="Line 6"/>
                <p:cNvSpPr>
                  <a:spLocks noChangeShapeType="1"/>
                </p:cNvSpPr>
                <p:nvPr/>
              </p:nvSpPr>
              <p:spPr bwMode="auto">
                <a:xfrm>
                  <a:off x="2300" y="2144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7" name="Line 7"/>
                <p:cNvSpPr>
                  <a:spLocks noChangeShapeType="1"/>
                </p:cNvSpPr>
                <p:nvPr/>
              </p:nvSpPr>
              <p:spPr bwMode="auto">
                <a:xfrm>
                  <a:off x="3056" y="2132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8" name="Line 8"/>
                <p:cNvSpPr>
                  <a:spLocks noChangeShapeType="1"/>
                </p:cNvSpPr>
                <p:nvPr/>
              </p:nvSpPr>
              <p:spPr bwMode="auto">
                <a:xfrm>
                  <a:off x="3445" y="2144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9" name="Rectangle 9"/>
                <p:cNvSpPr>
                  <a:spLocks noChangeArrowheads="1"/>
                </p:cNvSpPr>
                <p:nvPr/>
              </p:nvSpPr>
              <p:spPr bwMode="auto">
                <a:xfrm>
                  <a:off x="1556" y="2121"/>
                  <a:ext cx="2311" cy="301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 sz="4000">
                      <a:latin typeface="Times New Roman" pitchFamily="18" charset="0"/>
                    </a:rPr>
                    <a:t> </a:t>
                  </a:r>
                  <a:r>
                    <a:rPr kumimoji="1" lang="en-US" altLang="zh-CN" sz="2000">
                      <a:solidFill>
                        <a:schemeClr val="bg2"/>
                      </a:solidFill>
                      <a:latin typeface="宋体" charset="-122"/>
                    </a:rPr>
                    <a:t>h    e    l    l   o    </a:t>
                  </a:r>
                  <a:r>
                    <a:rPr kumimoji="1" lang="en-US" altLang="zh-CN" sz="2000">
                      <a:solidFill>
                        <a:srgbClr val="0000FF"/>
                      </a:solidFill>
                      <a:latin typeface="宋体" charset="-122"/>
                    </a:rPr>
                    <a:t>\0</a:t>
                  </a:r>
                  <a:endParaRPr kumimoji="1" lang="en-US" altLang="zh-CN" sz="4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564" y="2244"/>
                <a:ext cx="2311" cy="301"/>
                <a:chOff x="1556" y="2121"/>
                <a:chExt cx="2311" cy="301"/>
              </a:xfrm>
            </p:grpSpPr>
            <p:sp>
              <p:nvSpPr>
                <p:cNvPr id="48138" name="Line 12"/>
                <p:cNvSpPr>
                  <a:spLocks noChangeShapeType="1"/>
                </p:cNvSpPr>
                <p:nvPr/>
              </p:nvSpPr>
              <p:spPr bwMode="auto">
                <a:xfrm>
                  <a:off x="2667" y="2145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9" name="Line 13"/>
                <p:cNvSpPr>
                  <a:spLocks noChangeShapeType="1"/>
                </p:cNvSpPr>
                <p:nvPr/>
              </p:nvSpPr>
              <p:spPr bwMode="auto">
                <a:xfrm>
                  <a:off x="1934" y="2144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0" name="Line 14"/>
                <p:cNvSpPr>
                  <a:spLocks noChangeShapeType="1"/>
                </p:cNvSpPr>
                <p:nvPr/>
              </p:nvSpPr>
              <p:spPr bwMode="auto">
                <a:xfrm>
                  <a:off x="2300" y="2144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1" name="Line 15"/>
                <p:cNvSpPr>
                  <a:spLocks noChangeShapeType="1"/>
                </p:cNvSpPr>
                <p:nvPr/>
              </p:nvSpPr>
              <p:spPr bwMode="auto">
                <a:xfrm>
                  <a:off x="3056" y="2132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2" name="Line 16"/>
                <p:cNvSpPr>
                  <a:spLocks noChangeShapeType="1"/>
                </p:cNvSpPr>
                <p:nvPr/>
              </p:nvSpPr>
              <p:spPr bwMode="auto">
                <a:xfrm>
                  <a:off x="3445" y="2144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56" y="2121"/>
                  <a:ext cx="2311" cy="301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 sz="2000">
                      <a:solidFill>
                        <a:schemeClr val="bg2"/>
                      </a:solidFill>
                      <a:latin typeface="宋体" charset="-122"/>
                    </a:rPr>
                    <a:t>104  101 108  108  111   0</a:t>
                  </a:r>
                  <a:endParaRPr kumimoji="1" lang="en-US" altLang="zh-CN" sz="40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8134" name="AutoShape 20"/>
            <p:cNvSpPr>
              <a:spLocks noChangeArrowheads="1"/>
            </p:cNvSpPr>
            <p:nvPr/>
          </p:nvSpPr>
          <p:spPr bwMode="auto">
            <a:xfrm>
              <a:off x="2853" y="2895"/>
              <a:ext cx="2345" cy="356"/>
            </a:xfrm>
            <a:prstGeom prst="wedgeEllipseCallout">
              <a:avLst>
                <a:gd name="adj1" fmla="val -30769"/>
                <a:gd name="adj2" fmla="val -140111"/>
              </a:avLst>
            </a:prstGeom>
            <a:solidFill>
              <a:schemeClr val="tx1">
                <a:alpha val="72940"/>
              </a:scheme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00B050"/>
                  </a:solidFill>
                  <a:latin typeface="Times New Roman" pitchFamily="18" charset="0"/>
                </a:rPr>
                <a:t>内存存放字符</a:t>
              </a:r>
              <a:r>
                <a:rPr kumimoji="1" lang="en-US" altLang="zh-CN" sz="2000">
                  <a:solidFill>
                    <a:srgbClr val="00B050"/>
                  </a:solidFill>
                  <a:latin typeface="Times New Roman" pitchFamily="18" charset="0"/>
                </a:rPr>
                <a:t>ASCII</a:t>
              </a:r>
              <a:r>
                <a:rPr kumimoji="1" lang="zh-CN" altLang="en-US" sz="2000">
                  <a:solidFill>
                    <a:srgbClr val="00B050"/>
                  </a:solidFill>
                  <a:latin typeface="Times New Roman" pitchFamily="18" charset="0"/>
                </a:rPr>
                <a:t>码</a:t>
              </a: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381000" y="10668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utoUpdateAnimBg="0"/>
      <p:bldP spid="2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字符数组与字符串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3250" y="1852613"/>
            <a:ext cx="3929063" cy="830262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it-IT" sz="2400">
                <a:solidFill>
                  <a:schemeClr val="bg2"/>
                </a:solidFill>
                <a:latin typeface="Times New Roman" pitchFamily="18" charset="0"/>
              </a:rPr>
              <a:t>例   </a:t>
            </a:r>
            <a:r>
              <a:rPr kumimoji="1" lang="it-IT" altLang="zh-CN" sz="2400">
                <a:solidFill>
                  <a:schemeClr val="bg2"/>
                </a:solidFill>
                <a:latin typeface="Times New Roman" pitchFamily="18" charset="0"/>
              </a:rPr>
              <a:t>char a[5]={'H','e','l','l','o'};</a:t>
            </a:r>
          </a:p>
          <a:p>
            <a:pPr eaLnBrk="0" hangingPunct="0"/>
            <a:r>
              <a:rPr kumimoji="1" lang="it-IT" altLang="zh-CN" sz="2400">
                <a:solidFill>
                  <a:schemeClr val="bg2"/>
                </a:solidFill>
                <a:latin typeface="Times New Roman" pitchFamily="18" charset="0"/>
              </a:rPr>
              <a:t>       printf("%s",a);</a:t>
            </a:r>
            <a:endParaRPr kumimoji="1" lang="en-US" altLang="zh-CN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600" y="3667125"/>
            <a:ext cx="4722813" cy="830263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例  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char a[ ]="Hello";</a:t>
            </a:r>
          </a:p>
          <a:p>
            <a:pPr eaLnBrk="0" hangingPunct="0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   printf("%s",a);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564188" y="1824038"/>
            <a:ext cx="2944812" cy="784225"/>
            <a:chOff x="3139" y="1800"/>
            <a:chExt cx="1855" cy="494"/>
          </a:xfrm>
        </p:grpSpPr>
        <p:sp>
          <p:nvSpPr>
            <p:cNvPr id="49160" name="Rectangle 17"/>
            <p:cNvSpPr>
              <a:spLocks noChangeArrowheads="1"/>
            </p:cNvSpPr>
            <p:nvPr/>
          </p:nvSpPr>
          <p:spPr bwMode="auto">
            <a:xfrm>
              <a:off x="3139" y="1991"/>
              <a:ext cx="1855" cy="30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1" lang="en-US" altLang="zh-CN" sz="4000">
                  <a:latin typeface="Times New Roman" pitchFamily="18" charset="0"/>
                </a:rPr>
                <a:t> </a:t>
              </a:r>
              <a:r>
                <a:rPr kumimoji="1" lang="en-US" altLang="zh-CN" sz="2000">
                  <a:solidFill>
                    <a:schemeClr val="bg2"/>
                  </a:solidFill>
                  <a:latin typeface="宋体" charset="-122"/>
                </a:rPr>
                <a:t>h    e    l    l   o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49161" name="Line 12"/>
            <p:cNvSpPr>
              <a:spLocks noChangeShapeType="1"/>
            </p:cNvSpPr>
            <p:nvPr/>
          </p:nvSpPr>
          <p:spPr bwMode="auto">
            <a:xfrm>
              <a:off x="4250" y="2027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13"/>
            <p:cNvSpPr>
              <a:spLocks noChangeShapeType="1"/>
            </p:cNvSpPr>
            <p:nvPr/>
          </p:nvSpPr>
          <p:spPr bwMode="auto">
            <a:xfrm>
              <a:off x="3517" y="2026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14"/>
            <p:cNvSpPr>
              <a:spLocks noChangeShapeType="1"/>
            </p:cNvSpPr>
            <p:nvPr/>
          </p:nvSpPr>
          <p:spPr bwMode="auto">
            <a:xfrm>
              <a:off x="3883" y="2026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15"/>
            <p:cNvSpPr>
              <a:spLocks noChangeShapeType="1"/>
            </p:cNvSpPr>
            <p:nvPr/>
          </p:nvSpPr>
          <p:spPr bwMode="auto">
            <a:xfrm>
              <a:off x="4639" y="2014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3230" y="1800"/>
              <a:ext cx="1652" cy="231"/>
              <a:chOff x="3230" y="1800"/>
              <a:chExt cx="1652" cy="231"/>
            </a:xfrm>
          </p:grpSpPr>
          <p:sp>
            <p:nvSpPr>
              <p:cNvPr id="49166" name="Text Box 26"/>
              <p:cNvSpPr txBox="1">
                <a:spLocks noChangeArrowheads="1"/>
              </p:cNvSpPr>
              <p:nvPr/>
            </p:nvSpPr>
            <p:spPr bwMode="auto">
              <a:xfrm>
                <a:off x="3230" y="18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167" name="Text Box 31"/>
              <p:cNvSpPr txBox="1">
                <a:spLocks noChangeArrowheads="1"/>
              </p:cNvSpPr>
              <p:nvPr/>
            </p:nvSpPr>
            <p:spPr bwMode="auto">
              <a:xfrm>
                <a:off x="3962" y="18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68" name="Text Box 32"/>
              <p:cNvSpPr txBox="1">
                <a:spLocks noChangeArrowheads="1"/>
              </p:cNvSpPr>
              <p:nvPr/>
            </p:nvSpPr>
            <p:spPr bwMode="auto">
              <a:xfrm>
                <a:off x="4328" y="18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9169" name="Text Box 33"/>
              <p:cNvSpPr txBox="1">
                <a:spLocks noChangeArrowheads="1"/>
              </p:cNvSpPr>
              <p:nvPr/>
            </p:nvSpPr>
            <p:spPr bwMode="auto">
              <a:xfrm>
                <a:off x="3596" y="18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170" name="Text Box 34"/>
              <p:cNvSpPr txBox="1">
                <a:spLocks noChangeArrowheads="1"/>
              </p:cNvSpPr>
              <p:nvPr/>
            </p:nvSpPr>
            <p:spPr bwMode="auto">
              <a:xfrm>
                <a:off x="4694" y="18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4</a:t>
                </a:r>
              </a:p>
            </p:txBody>
          </p:sp>
        </p:grp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267200" y="5638800"/>
            <a:ext cx="348615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用</a:t>
            </a:r>
            <a:r>
              <a:rPr kumimoji="1" lang="en-US" altLang="zh-CN">
                <a:solidFill>
                  <a:srgbClr val="FF0000"/>
                </a:solidFill>
              </a:rPr>
              <a:t>"%s"</a:t>
            </a:r>
            <a:r>
              <a:rPr kumimoji="1" lang="zh-CN" altLang="en-US">
                <a:solidFill>
                  <a:srgbClr val="FF0000"/>
                </a:solidFill>
              </a:rPr>
              <a:t>输出时，遇第一个</a:t>
            </a:r>
            <a:r>
              <a:rPr kumimoji="1" lang="en-US" altLang="zh-CN">
                <a:solidFill>
                  <a:srgbClr val="FF0000"/>
                </a:solidFill>
              </a:rPr>
              <a:t>'\0'</a:t>
            </a:r>
            <a:r>
              <a:rPr kumimoji="1" lang="zh-CN" altLang="en-US">
                <a:solidFill>
                  <a:srgbClr val="FF0000"/>
                </a:solidFill>
              </a:rPr>
              <a:t>结束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486400" y="2971800"/>
            <a:ext cx="3048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能打印前部分，但后部分不是预期的打印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81000" y="10668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打印字符串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2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4000" dirty="0" smtClean="0">
                <a:solidFill>
                  <a:schemeClr val="tx2"/>
                </a:solidFill>
              </a:rPr>
              <a:t> </a:t>
            </a:r>
            <a:r>
              <a:rPr lang="en-US" altLang="zh-CN" sz="4000" dirty="0" smtClean="0"/>
              <a:t>1.1</a:t>
            </a:r>
            <a:r>
              <a:rPr lang="zh-CN" altLang="zh-CN" sz="4000" dirty="0" smtClean="0"/>
              <a:t> if</a:t>
            </a:r>
            <a:r>
              <a:rPr lang="zh-CN" altLang="en-US" sz="4000" dirty="0" smtClean="0"/>
              <a:t>语句</a:t>
            </a:r>
            <a:endParaRPr lang="zh-CN" sz="4000" dirty="0" smtClean="0">
              <a:solidFill>
                <a:schemeClr val="tx2"/>
              </a:solidFill>
            </a:endParaRP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4751388"/>
          </a:xfrm>
          <a:prstGeom prst="rect">
            <a:avLst/>
          </a:prstGeom>
          <a:solidFill>
            <a:srgbClr val="336699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defTabSz="762000" eaLnBrk="0" hangingPunct="0">
              <a:lnSpc>
                <a:spcPct val="95000"/>
              </a:lnSpc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  <a:b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void main ( )                 </a:t>
            </a:r>
            <a:b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{ float a,b,c,t;</a:t>
            </a:r>
            <a:b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scanf(</a:t>
            </a:r>
            <a:r>
              <a:rPr lang="zh-CN" altLang="en-US" sz="2800">
                <a:solidFill>
                  <a:schemeClr val="bg1"/>
                </a:solidFill>
                <a:latin typeface="宋体" pitchFamily="2" charset="-122"/>
              </a:rPr>
              <a:t>″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%f,%f,%f</a:t>
            </a:r>
            <a:r>
              <a:rPr lang="zh-CN" altLang="en-US" sz="2800">
                <a:solidFill>
                  <a:schemeClr val="bg1"/>
                </a:solidFill>
                <a:latin typeface="宋体" pitchFamily="2" charset="-122"/>
              </a:rPr>
              <a:t>″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,&amp;a,&amp;b,&amp;c);</a:t>
            </a:r>
            <a:b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if(a&gt;b)</a:t>
            </a:r>
            <a:b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   {t=a;a=b;b=t;}    </a:t>
            </a:r>
            <a:b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if(a&gt;c)</a:t>
            </a:r>
            <a:b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   {t=a;a=c;c=t;}</a:t>
            </a:r>
            <a:b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	if(b&gt;c)      </a:t>
            </a:r>
            <a:b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   {t=b;b=c;c=t;}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b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 printf("%5.2f,%5.2f,%5.2f\n",a,b,c);</a:t>
            </a:r>
            <a:b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字符数组与字符串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752600"/>
            <a:ext cx="86106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逐个字符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I/O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：   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%c</a:t>
            </a:r>
          </a:p>
          <a:p>
            <a:pPr lvl="3" eaLnBrk="0" hangingPunct="0">
              <a:buClr>
                <a:srgbClr val="FFCC00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整个字符串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I/O</a:t>
            </a: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：  </a:t>
            </a:r>
            <a:r>
              <a:rPr kumimoji="1" lang="en-US" altLang="zh-CN" sz="2400">
                <a:latin typeface="Times New Roman" pitchFamily="18" charset="0"/>
                <a:ea typeface="隶书"/>
                <a:cs typeface="隶书"/>
              </a:rPr>
              <a:t>%s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09600" y="2689225"/>
            <a:ext cx="4157663" cy="3787775"/>
          </a:xfrm>
          <a:prstGeom prst="rect">
            <a:avLst/>
          </a:prstGeom>
          <a:solidFill>
            <a:schemeClr val="tx1">
              <a:alpha val="79999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/*</a:t>
            </a:r>
            <a:r>
              <a:rPr kumimoji="1" lang="zh-CN" altLang="en-US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例  用</a:t>
            </a:r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%c</a:t>
            </a:r>
            <a:r>
              <a:rPr kumimoji="1" lang="zh-CN" altLang="en-US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打印   *</a:t>
            </a:r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/ 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#include  &lt;stdio.h&gt;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int  main(void)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{    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      char   str[5];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      int i; 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隶书"/>
                <a:ea typeface="隶书"/>
                <a:cs typeface="隶书"/>
              </a:rPr>
              <a:t>      for(i=0;i&lt;5;i++)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隶书"/>
                <a:ea typeface="隶书"/>
                <a:cs typeface="隶书"/>
              </a:rPr>
              <a:t>          scanf("%c", &amp;str[i]);</a:t>
            </a:r>
          </a:p>
          <a:p>
            <a:r>
              <a:rPr kumimoji="1" lang="en-US" altLang="zh-CN" sz="2000">
                <a:solidFill>
                  <a:srgbClr val="00B050"/>
                </a:solidFill>
                <a:latin typeface="隶书"/>
                <a:ea typeface="隶书"/>
                <a:cs typeface="隶书"/>
              </a:rPr>
              <a:t>      for(i=0;i&lt;5;i++)</a:t>
            </a:r>
          </a:p>
          <a:p>
            <a:r>
              <a:rPr kumimoji="1" lang="en-US" altLang="zh-CN" sz="2000">
                <a:solidFill>
                  <a:srgbClr val="00B050"/>
                </a:solidFill>
                <a:latin typeface="隶书"/>
                <a:ea typeface="隶书"/>
                <a:cs typeface="隶书"/>
              </a:rPr>
              <a:t>          printf("%c", str[i]);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      return 0;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}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410200" y="2971800"/>
            <a:ext cx="3259138" cy="3171825"/>
          </a:xfrm>
          <a:prstGeom prst="rect">
            <a:avLst/>
          </a:prstGeom>
          <a:solidFill>
            <a:schemeClr val="tx1">
              <a:alpha val="79999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/*</a:t>
            </a:r>
            <a:r>
              <a:rPr kumimoji="1" lang="zh-CN" altLang="en-US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例  用</a:t>
            </a:r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%s</a:t>
            </a:r>
            <a:r>
              <a:rPr kumimoji="1" lang="zh-CN" altLang="en-US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打印  *</a:t>
            </a:r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/ 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#include  &lt;stdio.h&gt;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int main(void)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{    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      char   str[5];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隶书"/>
                <a:ea typeface="隶书"/>
                <a:cs typeface="隶书"/>
              </a:rPr>
              <a:t>      scanf("%s", str);</a:t>
            </a:r>
          </a:p>
          <a:p>
            <a:r>
              <a:rPr kumimoji="1" lang="en-US" altLang="zh-CN" sz="2000">
                <a:solidFill>
                  <a:srgbClr val="00B050"/>
                </a:solidFill>
                <a:latin typeface="隶书"/>
                <a:ea typeface="隶书"/>
                <a:cs typeface="隶书"/>
              </a:rPr>
              <a:t>      printf("%s", str);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      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      return 0;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}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257800" y="1676400"/>
            <a:ext cx="2640013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70C0"/>
                </a:solidFill>
              </a:rPr>
              <a:t>用字符数组名时不要加</a:t>
            </a:r>
            <a:r>
              <a:rPr kumimoji="1" lang="en-US" altLang="zh-CN">
                <a:solidFill>
                  <a:srgbClr val="0070C0"/>
                </a:solidFill>
              </a:rPr>
              <a:t>&amp;</a:t>
            </a:r>
          </a:p>
          <a:p>
            <a:r>
              <a:rPr kumimoji="1" lang="zh-CN" altLang="en-US">
                <a:solidFill>
                  <a:srgbClr val="669900"/>
                </a:solidFill>
              </a:rPr>
              <a:t>输入串长度</a:t>
            </a:r>
            <a:r>
              <a:rPr kumimoji="1" lang="en-US" altLang="zh-CN">
                <a:solidFill>
                  <a:srgbClr val="669900"/>
                </a:solidFill>
              </a:rPr>
              <a:t>&lt;</a:t>
            </a:r>
            <a:r>
              <a:rPr kumimoji="1" lang="zh-CN" altLang="en-US">
                <a:solidFill>
                  <a:srgbClr val="669900"/>
                </a:solidFill>
              </a:rPr>
              <a:t>数组维数</a:t>
            </a:r>
          </a:p>
          <a:p>
            <a:r>
              <a:rPr kumimoji="1" lang="zh-CN" altLang="en-US">
                <a:solidFill>
                  <a:srgbClr val="FF9900"/>
                </a:solidFill>
              </a:rPr>
              <a:t>遇空格或回车结束</a:t>
            </a:r>
          </a:p>
          <a:p>
            <a:r>
              <a:rPr kumimoji="1" lang="zh-CN" altLang="en-US">
                <a:solidFill>
                  <a:srgbClr val="800000"/>
                </a:solidFill>
              </a:rPr>
              <a:t>自动加</a:t>
            </a:r>
            <a:r>
              <a:rPr kumimoji="1" lang="en-US" altLang="zh-CN">
                <a:latin typeface="Times New Roman" pitchFamily="18" charset="0"/>
                <a:ea typeface="隶书"/>
                <a:cs typeface="隶书"/>
              </a:rPr>
              <a:t>'\0' </a:t>
            </a:r>
            <a:endParaRPr kumimoji="1" lang="en-US" altLang="zh-CN">
              <a:solidFill>
                <a:srgbClr val="80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1000" y="10668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打印字符串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  <p:bldP spid="5" grpId="0" animBg="1"/>
      <p:bldP spid="6" grpId="0" animBg="1" autoUpdateAnimBg="0"/>
      <p:bldP spid="7" grpId="0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字符数组与字符串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79500" y="4979988"/>
            <a:ext cx="5976938" cy="1211262"/>
            <a:chOff x="2555" y="1312"/>
            <a:chExt cx="3765" cy="76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557" y="1316"/>
              <a:ext cx="1256" cy="263"/>
              <a:chOff x="3001" y="1416"/>
              <a:chExt cx="1256" cy="263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51242" name="Line 9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43" name="Line 10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44" name="Line 11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45" name="Line 12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46" name="Rectangle 13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 sz="4000">
                      <a:latin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51241" name="Text Box 14"/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9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H   o    w    \0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557" y="1569"/>
              <a:ext cx="1256" cy="263"/>
              <a:chOff x="3001" y="1416"/>
              <a:chExt cx="1256" cy="263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51235" name="Line 17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6" name="Line 18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7" name="Line 19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8" name="Line 20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9" name="Rectangle 21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 sz="4000">
                      <a:latin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51234" name="Text Box 22"/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9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a    r     e    \0</a:t>
                </a:r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555" y="1812"/>
              <a:ext cx="1256" cy="263"/>
              <a:chOff x="3001" y="1416"/>
              <a:chExt cx="1256" cy="263"/>
            </a:xfrm>
          </p:grpSpPr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51228" name="Line 25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29" name="Line 26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0" name="Line 27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1" name="Line 28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2" name="Rectangle 29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 sz="4000">
                      <a:latin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51227" name="Text Box 30"/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11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latin typeface="Times New Roman" pitchFamily="18" charset="0"/>
                  </a:rPr>
                  <a:t>y    o    u    ?    \0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809" y="1312"/>
              <a:ext cx="1256" cy="252"/>
              <a:chOff x="3001" y="1416"/>
              <a:chExt cx="1256" cy="252"/>
            </a:xfrm>
          </p:grpSpPr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51221" name="Line 33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22" name="Line 34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23" name="Line 35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24" name="Line 36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25" name="Rectangle 37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 sz="4000">
                      <a:latin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51220" name="Text Box 38"/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5064" y="1312"/>
              <a:ext cx="1256" cy="252"/>
              <a:chOff x="3001" y="1416"/>
              <a:chExt cx="1256" cy="252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51214" name="Line 41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15" name="Line 42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16" name="Line 43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17" name="Line 44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1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 sz="4000">
                      <a:latin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51213" name="Text Box 46"/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000">
                  <a:latin typeface="Times New Roman" pitchFamily="18" charset="0"/>
                </a:endParaRPr>
              </a:p>
            </p:txBody>
          </p:sp>
        </p:grpSp>
      </p:grp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1081088" y="1676400"/>
            <a:ext cx="4325937" cy="3171825"/>
          </a:xfrm>
          <a:prstGeom prst="rect">
            <a:avLst/>
          </a:prstGeom>
          <a:solidFill>
            <a:srgbClr val="92D05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#include &lt;stdio.h&gt;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int   main(void)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{ 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char a[15],b[5],c[5];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</a:rPr>
              <a:t>    scanf("%s%s%s",a,b,c);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printf("a=%s\nb=%s\nc=%s\n",a,b,c);</a:t>
            </a:r>
          </a:p>
          <a:p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</a:rPr>
              <a:t>    scanf("%s",a);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printf("a=%s\n",a);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    return  0;</a:t>
            </a:r>
          </a:p>
          <a:p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6330950" y="1820863"/>
            <a:ext cx="2508250" cy="2235200"/>
          </a:xfrm>
          <a:prstGeom prst="rect">
            <a:avLst/>
          </a:prstGeom>
          <a:solidFill>
            <a:schemeClr val="bg2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itchFamily="18" charset="0"/>
              </a:rPr>
              <a:t>运行情况：</a:t>
            </a:r>
          </a:p>
          <a:p>
            <a:r>
              <a:rPr kumimoji="1" lang="zh-CN" altLang="en-US" sz="2000">
                <a:latin typeface="Times New Roman" pitchFamily="18" charset="0"/>
              </a:rPr>
              <a:t>输入：</a:t>
            </a:r>
            <a:r>
              <a:rPr kumimoji="1" lang="en-US" altLang="zh-CN" sz="2000">
                <a:latin typeface="Times New Roman" pitchFamily="18" charset="0"/>
              </a:rPr>
              <a:t>How  are  you?</a:t>
            </a:r>
          </a:p>
          <a:p>
            <a:r>
              <a:rPr kumimoji="1" lang="zh-CN" altLang="zh-CN" sz="2000">
                <a:latin typeface="Times New Roman" pitchFamily="18" charset="0"/>
              </a:rPr>
              <a:t>输出：</a:t>
            </a:r>
            <a:r>
              <a:rPr kumimoji="1" lang="en-US" altLang="zh-CN" sz="2000">
                <a:latin typeface="Times New Roman" pitchFamily="18" charset="0"/>
              </a:rPr>
              <a:t>a=How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        b=are</a:t>
            </a:r>
          </a:p>
          <a:p>
            <a:r>
              <a:rPr kumimoji="1" lang="en-US" altLang="zh-CN" sz="2000">
                <a:latin typeface="Times New Roman" pitchFamily="18" charset="0"/>
              </a:rPr>
              <a:t>            c=you?</a:t>
            </a:r>
          </a:p>
          <a:p>
            <a:r>
              <a:rPr kumimoji="1" lang="zh-CN" altLang="zh-CN" sz="2000">
                <a:latin typeface="Times New Roman" pitchFamily="18" charset="0"/>
              </a:rPr>
              <a:t>输入：</a:t>
            </a:r>
            <a:r>
              <a:rPr kumimoji="1" lang="en-US" altLang="zh-CN" sz="2000">
                <a:latin typeface="Times New Roman" pitchFamily="18" charset="0"/>
              </a:rPr>
              <a:t>How  are  you?</a:t>
            </a:r>
          </a:p>
          <a:p>
            <a:r>
              <a:rPr kumimoji="1" lang="zh-CN" altLang="zh-CN" sz="2000">
                <a:latin typeface="Times New Roman" pitchFamily="18" charset="0"/>
              </a:rPr>
              <a:t>输出：</a:t>
            </a:r>
            <a:r>
              <a:rPr kumimoji="1" lang="en-US" altLang="zh-CN" sz="2000">
                <a:latin typeface="Times New Roman" pitchFamily="18" charset="0"/>
              </a:rPr>
              <a:t>a=How</a:t>
            </a:r>
          </a:p>
        </p:txBody>
      </p:sp>
      <p:sp>
        <p:nvSpPr>
          <p:cNvPr id="51205" name="Rectangle 50"/>
          <p:cNvSpPr>
            <a:spLocks noChangeArrowheads="1"/>
          </p:cNvSpPr>
          <p:nvPr/>
        </p:nvSpPr>
        <p:spPr bwMode="auto">
          <a:xfrm>
            <a:off x="1066800" y="6248400"/>
            <a:ext cx="40386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scanf</a:t>
            </a:r>
            <a:r>
              <a:rPr kumimoji="1" lang="zh-CN" altLang="zh-CN">
                <a:solidFill>
                  <a:srgbClr val="FF0000"/>
                </a:solidFill>
              </a:rPr>
              <a:t>中%</a:t>
            </a:r>
            <a:r>
              <a:rPr kumimoji="1" lang="en-US" altLang="zh-CN">
                <a:solidFill>
                  <a:srgbClr val="FF0000"/>
                </a:solidFill>
              </a:rPr>
              <a:t>s</a:t>
            </a:r>
            <a:r>
              <a:rPr kumimoji="1" lang="zh-CN" altLang="zh-CN">
                <a:solidFill>
                  <a:srgbClr val="FF0000"/>
                </a:solidFill>
              </a:rPr>
              <a:t>输入时,遇空格或回车结束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81000" y="10668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0"/>
      <p:bldP spid="50" grpId="0" animBg="1" autoUpdateAnimBg="0"/>
      <p:bldP spid="5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 </a:t>
            </a:r>
            <a:r>
              <a:rPr lang="zh-CN" altLang="en-US" dirty="0" smtClean="0">
                <a:sym typeface="Wingdings" pitchFamily="2" charset="2"/>
              </a:rPr>
              <a:t>二维数组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字符串与字符数组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2.4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常用字符串处理函数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常用字符串处理函数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1675" y="1824038"/>
            <a:ext cx="510540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  <a:ea typeface="隶书"/>
                <a:cs typeface="隶书"/>
              </a:rPr>
              <a:t>包含在头文件  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string.h</a:t>
            </a:r>
          </a:p>
          <a:p>
            <a:pPr lvl="2" eaLnBrk="0" hangingPunct="0">
              <a:buClr>
                <a:schemeClr val="accent2"/>
              </a:buClr>
              <a:buFont typeface="Wingdings" pitchFamily="2" charset="2"/>
              <a:buChar char="v"/>
            </a:pPr>
            <a:endParaRPr kumimoji="1" lang="en-US" altLang="zh-CN" sz="2400"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77950" y="2406650"/>
            <a:ext cx="6318250" cy="1590675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Clr>
                <a:srgbClr val="008000"/>
              </a:buClr>
              <a:buFont typeface="Wingdings" pitchFamily="2" charset="2"/>
              <a:buChar char="u"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字符串输出函数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puts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格式：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  <a:ea typeface="隶书"/>
                <a:cs typeface="隶书"/>
              </a:rPr>
              <a:t>puts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(</a:t>
            </a:r>
            <a:r>
              <a:rPr kumimoji="1" lang="zh-CN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字符数组)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功能：向显示器输出字符串（输出完，换行）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说明：字符数组必须以‘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\0’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结束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89063" y="4292600"/>
            <a:ext cx="6303962" cy="1955800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Clr>
                <a:srgbClr val="669900"/>
              </a:buClr>
              <a:buFont typeface="Wingdings" pitchFamily="2" charset="2"/>
              <a:buChar char="u"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字符串输入函数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gets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格式：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  <a:ea typeface="隶书"/>
                <a:cs typeface="隶书"/>
              </a:rPr>
              <a:t>gets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(</a:t>
            </a:r>
            <a:r>
              <a:rPr kumimoji="1" lang="zh-CN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字符数组)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功能：从键盘输入一以</a:t>
            </a:r>
            <a:r>
              <a:rPr kumimoji="1" lang="zh-CN" altLang="zh-CN" sz="24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回车结束</a:t>
            </a:r>
            <a:r>
              <a:rPr kumimoji="1" lang="zh-CN" altLang="zh-CN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的字符串放入字符数组中，并自动加‘\0’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说明：输入串长度应小于字符数组维数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1000" y="1066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字符串输入输出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utoUpdateAnimBg="0"/>
      <p:bldP spid="5" grpId="0" animBg="1" autoUpdateAnimBg="0"/>
      <p:bldP spid="6" grpId="0" animBg="1" autoUpdateAnimBg="0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常用字符串处理函数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438400" y="1447800"/>
            <a:ext cx="4881563" cy="4833938"/>
          </a:xfrm>
          <a:prstGeom prst="rect">
            <a:avLst/>
          </a:prstGeom>
          <a:solidFill>
            <a:schemeClr val="tx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800">
                <a:solidFill>
                  <a:schemeClr val="bg2"/>
                </a:solidFill>
                <a:latin typeface="Times New Roman" pitchFamily="18" charset="0"/>
              </a:rPr>
              <a:t>例   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#include &lt;stdio.h&gt;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 int main(void )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{     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	    char string[80];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        printf("Input a string:");</a:t>
            </a:r>
          </a:p>
          <a:p>
            <a:r>
              <a:rPr kumimoji="1" lang="en-US" altLang="zh-CN" sz="2800">
                <a:solidFill>
                  <a:srgbClr val="00B050"/>
                </a:solidFill>
                <a:latin typeface="Times New Roman" pitchFamily="18" charset="0"/>
              </a:rPr>
              <a:t>              gets(string);</a:t>
            </a:r>
          </a:p>
          <a:p>
            <a:r>
              <a:rPr kumimoji="1" lang="en-US" altLang="zh-CN" sz="2800">
                <a:solidFill>
                  <a:srgbClr val="00B050"/>
                </a:solidFill>
                <a:latin typeface="Times New Roman" pitchFamily="18" charset="0"/>
              </a:rPr>
              <a:t>              puts(string);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        return 0;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 }</a:t>
            </a:r>
          </a:p>
          <a:p>
            <a:r>
              <a:rPr kumimoji="1" lang="zh-CN" altLang="en-US" sz="2800">
                <a:solidFill>
                  <a:schemeClr val="bg2"/>
                </a:solidFill>
                <a:latin typeface="Times New Roman" pitchFamily="18" charset="0"/>
              </a:rPr>
              <a:t>输入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:  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How  are  you?</a:t>
            </a:r>
          </a:p>
          <a:p>
            <a:r>
              <a:rPr kumimoji="1" lang="zh-CN" altLang="en-US" sz="2800">
                <a:solidFill>
                  <a:schemeClr val="bg2"/>
                </a:solidFill>
                <a:latin typeface="Times New Roman" pitchFamily="18" charset="0"/>
              </a:rPr>
              <a:t>输出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:  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</a:rPr>
              <a:t>How  are  you ?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1066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字符串输入输出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常用字符串处理函数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11263" y="2227263"/>
            <a:ext cx="5235575" cy="1817687"/>
          </a:xfrm>
          <a:prstGeom prst="rect">
            <a:avLst/>
          </a:prstGeom>
          <a:solidFill>
            <a:schemeClr val="tx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800">
                <a:solidFill>
                  <a:schemeClr val="bg2"/>
                </a:solidFill>
                <a:latin typeface="Times New Roman" pitchFamily="18" charset="0"/>
              </a:rPr>
              <a:t>例  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char str1[20],str2[20],str3[40];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str1={"Hello!"};	      (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str2=str1;                          (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     str3= str1+str2;		      (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19200" y="4419600"/>
            <a:ext cx="541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除了定义时能初始化为字符串外，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中没有将字符串赋值给字符数组的语句。要在程序的其他位置赋值，则需要使用</a:t>
            </a:r>
            <a:r>
              <a:rPr lang="zh-CN" altLang="en-US" dirty="0">
                <a:solidFill>
                  <a:srgbClr val="00B0F0"/>
                </a:solidFill>
              </a:rPr>
              <a:t>字符串拷贝和连接函数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1000" y="10668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常用字符串处理函数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7162800" cy="2246313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Clr>
                <a:srgbClr val="669900"/>
              </a:buClr>
              <a:buFont typeface="Wingdings" pitchFamily="2" charset="2"/>
              <a:buChar char="u"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字符串连接函数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strcat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格式：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隶书"/>
                <a:cs typeface="隶书"/>
              </a:rPr>
              <a:t>strcat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(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字符数组1,字符数组2)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功能：把字符数组2连到字符数组1后面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返值：返回字符数组1的首地址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说明：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字符数组1必须足够大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            连接前,两串均以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'\0'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结束;连接后,串1的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'\0'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取消,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               新串最后加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'\0'</a:t>
            </a:r>
            <a:endParaRPr kumimoji="1" lang="en-US" altLang="zh-CN" sz="20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9200" y="4137025"/>
            <a:ext cx="7162800" cy="2263775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Clr>
                <a:srgbClr val="669900"/>
              </a:buClr>
              <a:buFont typeface="Wingdings" pitchFamily="2" charset="2"/>
              <a:buChar char="u"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字符串拷贝函数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strcpy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格式：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隶书"/>
                <a:cs typeface="隶书"/>
              </a:rPr>
              <a:t>strcpy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(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字符数组1,字符串2)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功能：将字符串2，拷贝到字符数组1中去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返值：返回字符数组1的首地址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说明：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字符数组1必须足够大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            拷贝时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'\0'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一同拷贝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            </a:t>
            </a:r>
            <a:r>
              <a:rPr kumimoji="1" lang="zh-CN" altLang="zh-CN" sz="20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  <a:sym typeface="Wingdings" pitchFamily="2" charset="2"/>
              </a:rPr>
              <a:t>不能使用赋值语句为一个字符数组赋值</a:t>
            </a:r>
            <a:endParaRPr kumimoji="1" lang="zh-CN" altLang="en-US" sz="2000">
              <a:solidFill>
                <a:schemeClr val="bg2"/>
              </a:solidFill>
              <a:latin typeface="Times New Roman" pitchFamily="18" charset="0"/>
              <a:ea typeface="隶书"/>
              <a:cs typeface="隶书"/>
              <a:sym typeface="Wingdings" pitchFamily="2" charset="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1000" y="1066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字符串拷贝与连接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常用字符串处理函数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5800" y="1981200"/>
            <a:ext cx="4468813" cy="4525963"/>
          </a:xfrm>
          <a:prstGeom prst="rect">
            <a:avLst/>
          </a:prstGeom>
          <a:solidFill>
            <a:schemeClr val="tx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#include &lt;string.h&gt;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#include &lt;stdio.h&gt;</a:t>
            </a:r>
          </a:p>
          <a:p>
            <a:endParaRPr kumimoji="1"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int  main(void)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{  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char  destination[25];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char  hello[] = "hello ", c[]= "C";</a:t>
            </a:r>
          </a:p>
          <a:p>
            <a:r>
              <a:rPr kumimoji="1" lang="en-US" altLang="zh-CN" sz="2400">
                <a:solidFill>
                  <a:srgbClr val="00B050"/>
                </a:solidFill>
                <a:latin typeface="Times New Roman" pitchFamily="18" charset="0"/>
              </a:rPr>
              <a:t>   strcpy(destination, hello);</a:t>
            </a:r>
          </a:p>
          <a:p>
            <a:r>
              <a:rPr kumimoji="1" lang="en-US" altLang="zh-CN" sz="2400">
                <a:solidFill>
                  <a:srgbClr val="0070C0"/>
                </a:solidFill>
                <a:latin typeface="Times New Roman" pitchFamily="18" charset="0"/>
              </a:rPr>
              <a:t>   strcat(destination, c);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printf("%s\n", destination);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  return  0;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} 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132513" y="1271588"/>
            <a:ext cx="1444625" cy="5048250"/>
            <a:chOff x="3998" y="840"/>
            <a:chExt cx="910" cy="3180"/>
          </a:xfrm>
        </p:grpSpPr>
        <p:sp>
          <p:nvSpPr>
            <p:cNvPr id="58410" name="Rectangle 15"/>
            <p:cNvSpPr>
              <a:spLocks noChangeArrowheads="1"/>
            </p:cNvSpPr>
            <p:nvPr/>
          </p:nvSpPr>
          <p:spPr bwMode="auto">
            <a:xfrm>
              <a:off x="4260" y="840"/>
              <a:ext cx="624" cy="31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kumimoji="1" lang="zh-CN" altLang="zh-CN" sz="2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58411" name="Line 16"/>
            <p:cNvSpPr>
              <a:spLocks noChangeShapeType="1"/>
            </p:cNvSpPr>
            <p:nvPr/>
          </p:nvSpPr>
          <p:spPr bwMode="auto">
            <a:xfrm>
              <a:off x="4272" y="108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2" name="Line 17"/>
            <p:cNvSpPr>
              <a:spLocks noChangeShapeType="1"/>
            </p:cNvSpPr>
            <p:nvPr/>
          </p:nvSpPr>
          <p:spPr bwMode="auto">
            <a:xfrm>
              <a:off x="4272" y="1339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3" name="Line 18"/>
            <p:cNvSpPr>
              <a:spLocks noChangeShapeType="1"/>
            </p:cNvSpPr>
            <p:nvPr/>
          </p:nvSpPr>
          <p:spPr bwMode="auto">
            <a:xfrm>
              <a:off x="4272" y="1599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4" name="Line 19"/>
            <p:cNvSpPr>
              <a:spLocks noChangeShapeType="1"/>
            </p:cNvSpPr>
            <p:nvPr/>
          </p:nvSpPr>
          <p:spPr bwMode="auto">
            <a:xfrm>
              <a:off x="4272" y="1858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5" name="Line 20"/>
            <p:cNvSpPr>
              <a:spLocks noChangeShapeType="1"/>
            </p:cNvSpPr>
            <p:nvPr/>
          </p:nvSpPr>
          <p:spPr bwMode="auto">
            <a:xfrm>
              <a:off x="4272" y="2377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6" name="Line 21"/>
            <p:cNvSpPr>
              <a:spLocks noChangeShapeType="1"/>
            </p:cNvSpPr>
            <p:nvPr/>
          </p:nvSpPr>
          <p:spPr bwMode="auto">
            <a:xfrm>
              <a:off x="4272" y="2896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7" name="Line 22"/>
            <p:cNvSpPr>
              <a:spLocks noChangeShapeType="1"/>
            </p:cNvSpPr>
            <p:nvPr/>
          </p:nvSpPr>
          <p:spPr bwMode="auto">
            <a:xfrm>
              <a:off x="4272" y="3156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8" name="Line 23"/>
            <p:cNvSpPr>
              <a:spLocks noChangeShapeType="1"/>
            </p:cNvSpPr>
            <p:nvPr/>
          </p:nvSpPr>
          <p:spPr bwMode="auto">
            <a:xfrm>
              <a:off x="4272" y="2637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9" name="Line 24"/>
            <p:cNvSpPr>
              <a:spLocks noChangeShapeType="1"/>
            </p:cNvSpPr>
            <p:nvPr/>
          </p:nvSpPr>
          <p:spPr bwMode="auto">
            <a:xfrm>
              <a:off x="4272" y="2118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20" name="Text Box 25"/>
            <p:cNvSpPr txBox="1">
              <a:spLocks noChangeArrowheads="1"/>
            </p:cNvSpPr>
            <p:nvPr/>
          </p:nvSpPr>
          <p:spPr bwMode="auto">
            <a:xfrm>
              <a:off x="4491" y="849"/>
              <a:ext cx="195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8421" name="Text Box 26"/>
            <p:cNvSpPr txBox="1">
              <a:spLocks noChangeArrowheads="1"/>
            </p:cNvSpPr>
            <p:nvPr/>
          </p:nvSpPr>
          <p:spPr bwMode="auto">
            <a:xfrm>
              <a:off x="4491" y="1358"/>
              <a:ext cx="159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8422" name="Text Box 27"/>
            <p:cNvSpPr txBox="1">
              <a:spLocks noChangeArrowheads="1"/>
            </p:cNvSpPr>
            <p:nvPr/>
          </p:nvSpPr>
          <p:spPr bwMode="auto">
            <a:xfrm>
              <a:off x="4491" y="1613"/>
              <a:ext cx="159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8423" name="Text Box 28"/>
            <p:cNvSpPr txBox="1">
              <a:spLocks noChangeArrowheads="1"/>
            </p:cNvSpPr>
            <p:nvPr/>
          </p:nvSpPr>
          <p:spPr bwMode="auto">
            <a:xfrm>
              <a:off x="4479" y="1858"/>
              <a:ext cx="195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8424" name="Text Box 29"/>
            <p:cNvSpPr txBox="1">
              <a:spLocks noChangeArrowheads="1"/>
            </p:cNvSpPr>
            <p:nvPr/>
          </p:nvSpPr>
          <p:spPr bwMode="auto">
            <a:xfrm>
              <a:off x="4479" y="2355"/>
              <a:ext cx="240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\0</a:t>
              </a:r>
            </a:p>
          </p:txBody>
        </p:sp>
        <p:sp>
          <p:nvSpPr>
            <p:cNvPr id="58425" name="Text Box 32"/>
            <p:cNvSpPr txBox="1">
              <a:spLocks noChangeArrowheads="1"/>
            </p:cNvSpPr>
            <p:nvPr/>
          </p:nvSpPr>
          <p:spPr bwMode="auto">
            <a:xfrm>
              <a:off x="4046" y="86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8426" name="Text Box 33"/>
            <p:cNvSpPr txBox="1">
              <a:spLocks noChangeArrowheads="1"/>
            </p:cNvSpPr>
            <p:nvPr/>
          </p:nvSpPr>
          <p:spPr bwMode="auto">
            <a:xfrm>
              <a:off x="4046" y="11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427" name="Text Box 34"/>
            <p:cNvSpPr txBox="1">
              <a:spLocks noChangeArrowheads="1"/>
            </p:cNvSpPr>
            <p:nvPr/>
          </p:nvSpPr>
          <p:spPr bwMode="auto">
            <a:xfrm>
              <a:off x="4046" y="13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428" name="Text Box 35"/>
            <p:cNvSpPr txBox="1">
              <a:spLocks noChangeArrowheads="1"/>
            </p:cNvSpPr>
            <p:nvPr/>
          </p:nvSpPr>
          <p:spPr bwMode="auto">
            <a:xfrm>
              <a:off x="4046" y="16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8429" name="Text Box 36"/>
            <p:cNvSpPr txBox="1">
              <a:spLocks noChangeArrowheads="1"/>
            </p:cNvSpPr>
            <p:nvPr/>
          </p:nvSpPr>
          <p:spPr bwMode="auto">
            <a:xfrm>
              <a:off x="4046" y="187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8430" name="Text Box 37"/>
            <p:cNvSpPr txBox="1">
              <a:spLocks noChangeArrowheads="1"/>
            </p:cNvSpPr>
            <p:nvPr/>
          </p:nvSpPr>
          <p:spPr bwMode="auto">
            <a:xfrm>
              <a:off x="4046" y="21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431" name="Text Box 38"/>
            <p:cNvSpPr txBox="1">
              <a:spLocks noChangeArrowheads="1"/>
            </p:cNvSpPr>
            <p:nvPr/>
          </p:nvSpPr>
          <p:spPr bwMode="auto">
            <a:xfrm>
              <a:off x="4046" y="23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8432" name="Text Box 39"/>
            <p:cNvSpPr txBox="1">
              <a:spLocks noChangeArrowheads="1"/>
            </p:cNvSpPr>
            <p:nvPr/>
          </p:nvSpPr>
          <p:spPr bwMode="auto">
            <a:xfrm>
              <a:off x="4046" y="26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8433" name="Text Box 40"/>
            <p:cNvSpPr txBox="1">
              <a:spLocks noChangeArrowheads="1"/>
            </p:cNvSpPr>
            <p:nvPr/>
          </p:nvSpPr>
          <p:spPr bwMode="auto">
            <a:xfrm>
              <a:off x="4046" y="289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8434" name="Text Box 41"/>
            <p:cNvSpPr txBox="1">
              <a:spLocks noChangeArrowheads="1"/>
            </p:cNvSpPr>
            <p:nvPr/>
          </p:nvSpPr>
          <p:spPr bwMode="auto">
            <a:xfrm>
              <a:off x="4046" y="314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8435" name="Text Box 73"/>
            <p:cNvSpPr txBox="1">
              <a:spLocks noChangeArrowheads="1"/>
            </p:cNvSpPr>
            <p:nvPr/>
          </p:nvSpPr>
          <p:spPr bwMode="auto">
            <a:xfrm>
              <a:off x="4503" y="1094"/>
              <a:ext cx="186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8436" name="Line 75"/>
            <p:cNvSpPr>
              <a:spLocks noChangeShapeType="1"/>
            </p:cNvSpPr>
            <p:nvPr/>
          </p:nvSpPr>
          <p:spPr bwMode="auto">
            <a:xfrm>
              <a:off x="4248" y="3384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37" name="Line 76"/>
            <p:cNvSpPr>
              <a:spLocks noChangeShapeType="1"/>
            </p:cNvSpPr>
            <p:nvPr/>
          </p:nvSpPr>
          <p:spPr bwMode="auto">
            <a:xfrm>
              <a:off x="4284" y="378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38" name="Text Box 77"/>
            <p:cNvSpPr txBox="1">
              <a:spLocks noChangeArrowheads="1"/>
            </p:cNvSpPr>
            <p:nvPr/>
          </p:nvSpPr>
          <p:spPr bwMode="auto">
            <a:xfrm>
              <a:off x="3998" y="375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8439" name="Text Box 78"/>
            <p:cNvSpPr txBox="1">
              <a:spLocks noChangeArrowheads="1"/>
            </p:cNvSpPr>
            <p:nvPr/>
          </p:nvSpPr>
          <p:spPr bwMode="auto">
            <a:xfrm>
              <a:off x="4422" y="3463"/>
              <a:ext cx="344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>
              <a:spAutoFit/>
            </a:bodyPr>
            <a:lstStyle/>
            <a:p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…….</a:t>
              </a:r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7450138" y="1247775"/>
            <a:ext cx="1444625" cy="5048250"/>
            <a:chOff x="3950" y="768"/>
            <a:chExt cx="910" cy="3180"/>
          </a:xfrm>
        </p:grpSpPr>
        <p:grpSp>
          <p:nvGrpSpPr>
            <p:cNvPr id="4" name="Group 116"/>
            <p:cNvGrpSpPr>
              <a:grpSpLocks/>
            </p:cNvGrpSpPr>
            <p:nvPr/>
          </p:nvGrpSpPr>
          <p:grpSpPr bwMode="auto">
            <a:xfrm>
              <a:off x="3950" y="768"/>
              <a:ext cx="910" cy="3180"/>
              <a:chOff x="3998" y="840"/>
              <a:chExt cx="910" cy="3180"/>
            </a:xfrm>
          </p:grpSpPr>
          <p:sp>
            <p:nvSpPr>
              <p:cNvPr id="58377" name="Rectangle 117"/>
              <p:cNvSpPr>
                <a:spLocks noChangeArrowheads="1"/>
              </p:cNvSpPr>
              <p:nvPr/>
            </p:nvSpPr>
            <p:spPr bwMode="auto">
              <a:xfrm>
                <a:off x="4260" y="840"/>
                <a:ext cx="624" cy="318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kumimoji="1" lang="zh-CN" altLang="zh-CN" sz="2000">
                  <a:solidFill>
                    <a:srgbClr val="8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378" name="Line 118"/>
              <p:cNvSpPr>
                <a:spLocks noChangeShapeType="1"/>
              </p:cNvSpPr>
              <p:nvPr/>
            </p:nvSpPr>
            <p:spPr bwMode="auto">
              <a:xfrm>
                <a:off x="4272" y="1080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79" name="Line 119"/>
              <p:cNvSpPr>
                <a:spLocks noChangeShapeType="1"/>
              </p:cNvSpPr>
              <p:nvPr/>
            </p:nvSpPr>
            <p:spPr bwMode="auto">
              <a:xfrm>
                <a:off x="4272" y="1339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0" name="Line 120"/>
              <p:cNvSpPr>
                <a:spLocks noChangeShapeType="1"/>
              </p:cNvSpPr>
              <p:nvPr/>
            </p:nvSpPr>
            <p:spPr bwMode="auto">
              <a:xfrm>
                <a:off x="4272" y="1599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1" name="Line 121"/>
              <p:cNvSpPr>
                <a:spLocks noChangeShapeType="1"/>
              </p:cNvSpPr>
              <p:nvPr/>
            </p:nvSpPr>
            <p:spPr bwMode="auto">
              <a:xfrm>
                <a:off x="4272" y="185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2" name="Line 122"/>
              <p:cNvSpPr>
                <a:spLocks noChangeShapeType="1"/>
              </p:cNvSpPr>
              <p:nvPr/>
            </p:nvSpPr>
            <p:spPr bwMode="auto">
              <a:xfrm>
                <a:off x="4272" y="2377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3" name="Line 123"/>
              <p:cNvSpPr>
                <a:spLocks noChangeShapeType="1"/>
              </p:cNvSpPr>
              <p:nvPr/>
            </p:nvSpPr>
            <p:spPr bwMode="auto">
              <a:xfrm>
                <a:off x="4272" y="2896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4" name="Line 124"/>
              <p:cNvSpPr>
                <a:spLocks noChangeShapeType="1"/>
              </p:cNvSpPr>
              <p:nvPr/>
            </p:nvSpPr>
            <p:spPr bwMode="auto">
              <a:xfrm>
                <a:off x="4272" y="3156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5" name="Line 125"/>
              <p:cNvSpPr>
                <a:spLocks noChangeShapeType="1"/>
              </p:cNvSpPr>
              <p:nvPr/>
            </p:nvSpPr>
            <p:spPr bwMode="auto">
              <a:xfrm>
                <a:off x="4272" y="2637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6" name="Line 126"/>
              <p:cNvSpPr>
                <a:spLocks noChangeShapeType="1"/>
              </p:cNvSpPr>
              <p:nvPr/>
            </p:nvSpPr>
            <p:spPr bwMode="auto">
              <a:xfrm>
                <a:off x="4272" y="211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387" name="Text Box 127"/>
              <p:cNvSpPr txBox="1">
                <a:spLocks noChangeArrowheads="1"/>
              </p:cNvSpPr>
              <p:nvPr/>
            </p:nvSpPr>
            <p:spPr bwMode="auto">
              <a:xfrm>
                <a:off x="4491" y="849"/>
                <a:ext cx="212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58388" name="Text Box 128"/>
              <p:cNvSpPr txBox="1">
                <a:spLocks noChangeArrowheads="1"/>
              </p:cNvSpPr>
              <p:nvPr/>
            </p:nvSpPr>
            <p:spPr bwMode="auto">
              <a:xfrm>
                <a:off x="4491" y="1358"/>
                <a:ext cx="167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58389" name="Text Box 129"/>
              <p:cNvSpPr txBox="1">
                <a:spLocks noChangeArrowheads="1"/>
              </p:cNvSpPr>
              <p:nvPr/>
            </p:nvSpPr>
            <p:spPr bwMode="auto">
              <a:xfrm>
                <a:off x="4491" y="1613"/>
                <a:ext cx="19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8390" name="Text Box 130"/>
              <p:cNvSpPr txBox="1">
                <a:spLocks noChangeArrowheads="1"/>
              </p:cNvSpPr>
              <p:nvPr/>
            </p:nvSpPr>
            <p:spPr bwMode="auto">
              <a:xfrm>
                <a:off x="4479" y="1858"/>
                <a:ext cx="19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8391" name="Text Box 131"/>
              <p:cNvSpPr txBox="1">
                <a:spLocks noChangeArrowheads="1"/>
              </p:cNvSpPr>
              <p:nvPr/>
            </p:nvSpPr>
            <p:spPr bwMode="auto">
              <a:xfrm>
                <a:off x="4479" y="2355"/>
                <a:ext cx="223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  <a:endParaRPr kumimoji="1" lang="en-US" altLang="zh-CN" sz="20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392" name="Text Box 132"/>
              <p:cNvSpPr txBox="1">
                <a:spLocks noChangeArrowheads="1"/>
              </p:cNvSpPr>
              <p:nvPr/>
            </p:nvSpPr>
            <p:spPr bwMode="auto">
              <a:xfrm>
                <a:off x="4479" y="2659"/>
                <a:ext cx="11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kumimoji="1" lang="zh-CN" altLang="zh-CN" sz="20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393" name="Text Box 133"/>
              <p:cNvSpPr txBox="1">
                <a:spLocks noChangeArrowheads="1"/>
              </p:cNvSpPr>
              <p:nvPr/>
            </p:nvSpPr>
            <p:spPr bwMode="auto">
              <a:xfrm>
                <a:off x="4491" y="2890"/>
                <a:ext cx="11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kumimoji="1" lang="zh-CN" altLang="zh-CN" sz="20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394" name="Text Box 134"/>
              <p:cNvSpPr txBox="1">
                <a:spLocks noChangeArrowheads="1"/>
              </p:cNvSpPr>
              <p:nvPr/>
            </p:nvSpPr>
            <p:spPr bwMode="auto">
              <a:xfrm>
                <a:off x="4046" y="86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8395" name="Text Box 135"/>
              <p:cNvSpPr txBox="1">
                <a:spLocks noChangeArrowheads="1"/>
              </p:cNvSpPr>
              <p:nvPr/>
            </p:nvSpPr>
            <p:spPr bwMode="auto">
              <a:xfrm>
                <a:off x="4046" y="111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8396" name="Text Box 136"/>
              <p:cNvSpPr txBox="1">
                <a:spLocks noChangeArrowheads="1"/>
              </p:cNvSpPr>
              <p:nvPr/>
            </p:nvSpPr>
            <p:spPr bwMode="auto">
              <a:xfrm>
                <a:off x="4046" y="137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8397" name="Text Box 137"/>
              <p:cNvSpPr txBox="1">
                <a:spLocks noChangeArrowheads="1"/>
              </p:cNvSpPr>
              <p:nvPr/>
            </p:nvSpPr>
            <p:spPr bwMode="auto">
              <a:xfrm>
                <a:off x="4046" y="16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8398" name="Text Box 138"/>
              <p:cNvSpPr txBox="1">
                <a:spLocks noChangeArrowheads="1"/>
              </p:cNvSpPr>
              <p:nvPr/>
            </p:nvSpPr>
            <p:spPr bwMode="auto">
              <a:xfrm>
                <a:off x="4046" y="187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8399" name="Text Box 139"/>
              <p:cNvSpPr txBox="1">
                <a:spLocks noChangeArrowheads="1"/>
              </p:cNvSpPr>
              <p:nvPr/>
            </p:nvSpPr>
            <p:spPr bwMode="auto">
              <a:xfrm>
                <a:off x="4046" y="213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58400" name="Text Box 140"/>
              <p:cNvSpPr txBox="1">
                <a:spLocks noChangeArrowheads="1"/>
              </p:cNvSpPr>
              <p:nvPr/>
            </p:nvSpPr>
            <p:spPr bwMode="auto">
              <a:xfrm>
                <a:off x="4046" y="238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58401" name="Text Box 141"/>
              <p:cNvSpPr txBox="1">
                <a:spLocks noChangeArrowheads="1"/>
              </p:cNvSpPr>
              <p:nvPr/>
            </p:nvSpPr>
            <p:spPr bwMode="auto">
              <a:xfrm>
                <a:off x="4046" y="263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58402" name="Text Box 142"/>
              <p:cNvSpPr txBox="1">
                <a:spLocks noChangeArrowheads="1"/>
              </p:cNvSpPr>
              <p:nvPr/>
            </p:nvSpPr>
            <p:spPr bwMode="auto">
              <a:xfrm>
                <a:off x="4046" y="289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58403" name="Text Box 143"/>
              <p:cNvSpPr txBox="1">
                <a:spLocks noChangeArrowheads="1"/>
              </p:cNvSpPr>
              <p:nvPr/>
            </p:nvSpPr>
            <p:spPr bwMode="auto">
              <a:xfrm>
                <a:off x="4046" y="314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58404" name="Text Box 144"/>
              <p:cNvSpPr txBox="1">
                <a:spLocks noChangeArrowheads="1"/>
              </p:cNvSpPr>
              <p:nvPr/>
            </p:nvSpPr>
            <p:spPr bwMode="auto">
              <a:xfrm>
                <a:off x="4503" y="1094"/>
                <a:ext cx="19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58405" name="Text Box 145"/>
              <p:cNvSpPr txBox="1">
                <a:spLocks noChangeArrowheads="1"/>
              </p:cNvSpPr>
              <p:nvPr/>
            </p:nvSpPr>
            <p:spPr bwMode="auto">
              <a:xfrm>
                <a:off x="4467" y="3118"/>
                <a:ext cx="11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kumimoji="1" lang="zh-CN" altLang="zh-CN" sz="20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406" name="Line 146"/>
              <p:cNvSpPr>
                <a:spLocks noChangeShapeType="1"/>
              </p:cNvSpPr>
              <p:nvPr/>
            </p:nvSpPr>
            <p:spPr bwMode="auto">
              <a:xfrm>
                <a:off x="4248" y="3384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07" name="Line 147"/>
              <p:cNvSpPr>
                <a:spLocks noChangeShapeType="1"/>
              </p:cNvSpPr>
              <p:nvPr/>
            </p:nvSpPr>
            <p:spPr bwMode="auto">
              <a:xfrm>
                <a:off x="4284" y="3780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08" name="Text Box 148"/>
              <p:cNvSpPr txBox="1">
                <a:spLocks noChangeArrowheads="1"/>
              </p:cNvSpPr>
              <p:nvPr/>
            </p:nvSpPr>
            <p:spPr bwMode="auto">
              <a:xfrm>
                <a:off x="3998" y="3756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24</a:t>
                </a:r>
              </a:p>
            </p:txBody>
          </p:sp>
          <p:sp>
            <p:nvSpPr>
              <p:cNvPr id="58409" name="Text Box 149"/>
              <p:cNvSpPr txBox="1">
                <a:spLocks noChangeArrowheads="1"/>
              </p:cNvSpPr>
              <p:nvPr/>
            </p:nvSpPr>
            <p:spPr bwMode="auto">
              <a:xfrm>
                <a:off x="4422" y="3463"/>
                <a:ext cx="344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lIns="90000" tIns="46800" rIns="90000" bIns="46800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…….</a:t>
                </a:r>
              </a:p>
            </p:txBody>
          </p:sp>
        </p:grpSp>
        <p:sp>
          <p:nvSpPr>
            <p:cNvPr id="58376" name="Text Box 184"/>
            <p:cNvSpPr txBox="1">
              <a:spLocks noChangeArrowheads="1"/>
            </p:cNvSpPr>
            <p:nvPr/>
          </p:nvSpPr>
          <p:spPr bwMode="auto">
            <a:xfrm>
              <a:off x="4345" y="2910"/>
              <a:ext cx="34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>
              <a:spAutoFit/>
            </a:bodyPr>
            <a:lstStyle/>
            <a:p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…...</a:t>
              </a:r>
            </a:p>
          </p:txBody>
        </p:sp>
      </p:grpSp>
      <p:sp>
        <p:nvSpPr>
          <p:cNvPr id="58373" name="Text Box 29"/>
          <p:cNvSpPr txBox="1">
            <a:spLocks noChangeArrowheads="1"/>
          </p:cNvSpPr>
          <p:nvPr/>
        </p:nvSpPr>
        <p:spPr bwMode="auto">
          <a:xfrm>
            <a:off x="8153400" y="4114800"/>
            <a:ext cx="381000" cy="401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\0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81000" y="1066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字符串拷贝与连接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7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常用字符串处理函数</a:t>
            </a: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1009650" y="1828800"/>
            <a:ext cx="7356475" cy="2873375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Clr>
                <a:srgbClr val="669900"/>
              </a:buClr>
              <a:buFont typeface="Wingdings" pitchFamily="2" charset="2"/>
              <a:buChar char="u"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字符串比较函数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strcmp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格式：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strcmp(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字符串1,字符串2)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功能：比较两个字符串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比较规则：对两串从左向右逐个字符比较（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ASCII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码），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                    直到遇到不同字符或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'\0'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为止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返值：返回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int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型整数，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a. 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若字符串1</a:t>
            </a:r>
            <a:r>
              <a:rPr kumimoji="1" lang="zh-CN" altLang="zh-CN" sz="2000">
                <a:solidFill>
                  <a:srgbClr val="FF3300"/>
                </a:solidFill>
                <a:latin typeface="Times New Roman" pitchFamily="18" charset="0"/>
                <a:ea typeface="隶书"/>
                <a:cs typeface="隶书"/>
              </a:rPr>
              <a:t>&lt;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 字符串2， 返回</a:t>
            </a:r>
            <a:r>
              <a:rPr kumimoji="1" lang="zh-CN" altLang="zh-CN" sz="2000">
                <a:solidFill>
                  <a:srgbClr val="0000FF"/>
                </a:solidFill>
                <a:latin typeface="Times New Roman" pitchFamily="18" charset="0"/>
                <a:ea typeface="隶书"/>
                <a:cs typeface="隶书"/>
              </a:rPr>
              <a:t>负整数</a:t>
            </a:r>
            <a:endParaRPr kumimoji="1" lang="zh-CN" altLang="zh-CN" sz="20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                                        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b. 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若字符串1</a:t>
            </a:r>
            <a:r>
              <a:rPr kumimoji="1" lang="zh-CN" altLang="zh-CN" sz="2000">
                <a:solidFill>
                  <a:srgbClr val="FF3300"/>
                </a:solidFill>
                <a:latin typeface="Times New Roman" pitchFamily="18" charset="0"/>
                <a:ea typeface="隶书"/>
                <a:cs typeface="隶书"/>
              </a:rPr>
              <a:t>&gt;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 字符串2， 返回</a:t>
            </a:r>
            <a:r>
              <a:rPr kumimoji="1" lang="zh-CN" altLang="zh-CN" sz="2000">
                <a:solidFill>
                  <a:srgbClr val="0000FF"/>
                </a:solidFill>
                <a:latin typeface="Times New Roman" pitchFamily="18" charset="0"/>
                <a:ea typeface="隶书"/>
                <a:cs typeface="隶书"/>
              </a:rPr>
              <a:t>正整数</a:t>
            </a:r>
            <a:endParaRPr kumimoji="1" lang="zh-CN" altLang="zh-CN" sz="20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                                        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c. 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若字符串1</a:t>
            </a:r>
            <a:r>
              <a:rPr kumimoji="1" lang="zh-CN" altLang="zh-CN" sz="2000">
                <a:solidFill>
                  <a:srgbClr val="FF3300"/>
                </a:solidFill>
                <a:latin typeface="Times New Roman" pitchFamily="18" charset="0"/>
                <a:ea typeface="隶书"/>
                <a:cs typeface="隶书"/>
              </a:rPr>
              <a:t>== 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字符串2， 返回</a:t>
            </a:r>
            <a:r>
              <a:rPr kumimoji="1" lang="zh-CN" altLang="zh-CN" sz="2000">
                <a:solidFill>
                  <a:srgbClr val="0000FF"/>
                </a:solidFill>
                <a:latin typeface="Times New Roman" pitchFamily="18" charset="0"/>
                <a:ea typeface="隶书"/>
                <a:cs typeface="隶书"/>
              </a:rPr>
              <a:t>零</a:t>
            </a:r>
            <a:endParaRPr kumimoji="1" lang="zh-CN" altLang="zh-CN" sz="20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说明：</a:t>
            </a:r>
            <a:r>
              <a:rPr kumimoji="1" lang="zh-CN" altLang="zh-CN" sz="20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字符串比较不能用“==”,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必须用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strcmp</a:t>
            </a:r>
            <a:endParaRPr kumimoji="1" lang="en-US" altLang="zh-CN" sz="2000">
              <a:solidFill>
                <a:schemeClr val="bg2"/>
              </a:solidFill>
              <a:latin typeface="Times New Roman" pitchFamily="18" charset="0"/>
              <a:ea typeface="隶书"/>
              <a:cs typeface="隶书"/>
              <a:sym typeface="Wingdings" pitchFamily="2" charset="2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993775" y="4911725"/>
            <a:ext cx="7388225" cy="1349375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Clr>
                <a:srgbClr val="669900"/>
              </a:buClr>
              <a:buFont typeface="Wingdings" pitchFamily="2" charset="2"/>
              <a:buChar char="u"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字符串长度函数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strlen</a:t>
            </a:r>
          </a:p>
          <a:p>
            <a:pPr eaLnBrk="0" hangingPunct="0">
              <a:buClr>
                <a:srgbClr val="669900"/>
              </a:buClr>
              <a:buFont typeface="Wingdings" pitchFamily="2" charset="2"/>
              <a:buNone/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格式：</a:t>
            </a: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strlen(</a:t>
            </a: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字符数组)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功能：计算字符串长度</a:t>
            </a:r>
          </a:p>
          <a:p>
            <a:pPr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zh-CN" sz="2000">
                <a:solidFill>
                  <a:schemeClr val="bg2"/>
                </a:solidFill>
                <a:latin typeface="Times New Roman" pitchFamily="18" charset="0"/>
                <a:ea typeface="隶书"/>
                <a:cs typeface="隶书"/>
              </a:rPr>
              <a:t>返值：返回字符串实际长度，</a:t>
            </a:r>
            <a:r>
              <a:rPr kumimoji="1" lang="zh-CN" altLang="zh-CN" sz="20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不包括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'\0'</a:t>
            </a:r>
            <a:r>
              <a:rPr kumimoji="1" lang="zh-CN" altLang="zh-CN" sz="20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在内</a:t>
            </a:r>
            <a:endParaRPr kumimoji="1" lang="zh-CN" altLang="zh-CN" sz="2000">
              <a:solidFill>
                <a:schemeClr val="bg2"/>
              </a:solidFill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1000" y="1066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字符串长度与比较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utoUpdateAnimBg="0"/>
      <p:bldP spid="75" grpId="0" animBg="1" autoUpdateAnimBg="0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7315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00B0F0"/>
                </a:solidFill>
              </a:rPr>
              <a:t>Thank you  view   reading</a:t>
            </a:r>
          </a:p>
          <a:p>
            <a:endParaRPr lang="en-US" altLang="zh-CN" sz="4400" b="1">
              <a:solidFill>
                <a:srgbClr val="00B0F0"/>
              </a:solidFill>
            </a:endParaRPr>
          </a:p>
          <a:p>
            <a:pPr algn="ctr"/>
            <a:r>
              <a:rPr lang="zh-CN" altLang="en-US" sz="4400" b="1">
                <a:solidFill>
                  <a:srgbClr val="00B0F0"/>
                </a:solidFill>
                <a:ea typeface="黑体" pitchFamily="2" charset="-122"/>
              </a:rPr>
              <a:t>谢谢观阅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1.1</a:t>
            </a:r>
            <a:r>
              <a:rPr lang="zh-CN" altLang="zh-CN" dirty="0" smtClean="0"/>
              <a:t> if</a:t>
            </a:r>
            <a:r>
              <a:rPr lang="zh-CN" altLang="en-US" dirty="0" smtClean="0"/>
              <a:t>语句</a:t>
            </a:r>
            <a:endParaRPr lang="zh-CN" sz="3600" dirty="0" smtClean="0">
              <a:solidFill>
                <a:schemeClr val="tx2"/>
              </a:solidFill>
            </a:endParaRP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0" y="1700213"/>
            <a:ext cx="91440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2.If</a:t>
            </a:r>
            <a:r>
              <a:rPr 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语句的嵌套</a:t>
            </a:r>
          </a:p>
          <a:p>
            <a:pPr algn="l"/>
            <a:r>
              <a:rPr lang="zh-CN" sz="28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语句中又包含一个或多个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语句称为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语句的嵌套。</a:t>
            </a:r>
          </a:p>
          <a:p>
            <a:pPr algn="l"/>
            <a:r>
              <a:rPr 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形式：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If()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if()  </a:t>
            </a:r>
            <a:r>
              <a:rPr 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algn="l"/>
            <a:r>
              <a:rPr lang="zh-CN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	else  </a:t>
            </a:r>
            <a:r>
              <a:rPr 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algn="l"/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if()  </a:t>
            </a:r>
            <a:r>
              <a:rPr 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algn="l"/>
            <a:r>
              <a:rPr lang="zh-CN" alt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	else  </a:t>
            </a:r>
            <a:r>
              <a:rPr 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261124" name="AutoShape 4"/>
          <p:cNvSpPr>
            <a:spLocks noChangeArrowheads="1"/>
          </p:cNvSpPr>
          <p:nvPr/>
        </p:nvSpPr>
        <p:spPr bwMode="auto">
          <a:xfrm>
            <a:off x="3132138" y="3573463"/>
            <a:ext cx="503237" cy="719137"/>
          </a:xfrm>
          <a:prstGeom prst="curvedLeftArrow">
            <a:avLst>
              <a:gd name="adj1" fmla="val 28580"/>
              <a:gd name="adj2" fmla="val 57161"/>
              <a:gd name="adj3" fmla="val 33333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/>
          <p:cNvSpPr>
            <a:spLocks noChangeArrowheads="1"/>
          </p:cNvSpPr>
          <p:nvPr/>
        </p:nvSpPr>
        <p:spPr bwMode="auto">
          <a:xfrm>
            <a:off x="3203575" y="4868863"/>
            <a:ext cx="503238" cy="719137"/>
          </a:xfrm>
          <a:prstGeom prst="curvedLeftArrow">
            <a:avLst>
              <a:gd name="adj1" fmla="val 28580"/>
              <a:gd name="adj2" fmla="val 57161"/>
              <a:gd name="adj3" fmla="val 33333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3995738" y="3716338"/>
            <a:ext cx="914400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sz="2400" b="1">
                <a:latin typeface="楷体_GB2312" pitchFamily="49" charset="-122"/>
                <a:ea typeface="楷体_GB2312" pitchFamily="49" charset="-122"/>
              </a:rPr>
              <a:t>内嵌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6491</Words>
  <Application>Microsoft Office PowerPoint</Application>
  <PresentationFormat>全屏显示(4:3)</PresentationFormat>
  <Paragraphs>1116</Paragraphs>
  <Slides>89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1" baseType="lpstr">
      <vt:lpstr>默认设计模板</vt:lpstr>
      <vt:lpstr>Microsoft 公式 3.0</vt:lpstr>
      <vt:lpstr>幻灯片 1</vt:lpstr>
      <vt:lpstr>  1.1 if语句</vt:lpstr>
      <vt:lpstr> 1.1 if语句 </vt:lpstr>
      <vt:lpstr> 1.1 if语句</vt:lpstr>
      <vt:lpstr> 1.1 if语句</vt:lpstr>
      <vt:lpstr> 1.1 if语句</vt:lpstr>
      <vt:lpstr> 1.1 if语句 练习</vt:lpstr>
      <vt:lpstr> 1.1 if语句</vt:lpstr>
      <vt:lpstr> 1.1 if语句</vt:lpstr>
      <vt:lpstr> 1.1 if语句</vt:lpstr>
      <vt:lpstr> 1.1 if语句</vt:lpstr>
      <vt:lpstr> 1.1 if语句</vt:lpstr>
      <vt:lpstr>  1.2 switch语句</vt:lpstr>
      <vt:lpstr>  1.2 switch语句 </vt:lpstr>
      <vt:lpstr>   1.2 switch语句 </vt:lpstr>
      <vt:lpstr>  1.2 switch语句 </vt:lpstr>
      <vt:lpstr>幻灯片 17</vt:lpstr>
      <vt:lpstr>循环语句</vt:lpstr>
      <vt:lpstr>  6.1 概述</vt:lpstr>
      <vt:lpstr>  6.2  goto语句以及用goto语句构成循环 </vt:lpstr>
      <vt:lpstr>  6.2  goto语句以及用goto语句构成循环</vt:lpstr>
      <vt:lpstr>例6.1  用if语句和goto语句构成循环，求1到100的和 void main( )     {      int i， sum=0;            i=1; loop:   if(i&lt;=100)        { sum=sum+i;          i++;          goto loop;        }               printf("%d\\n″，sum);     }</vt:lpstr>
      <vt:lpstr>  6.3  用while语句实现循环</vt:lpstr>
      <vt:lpstr>例6.2  求1到100的和 #include &lt;stdio.h&gt; void main()    {int i，sum=0;     i=1;     while (i&lt;=100)      { sum=sum+i;        i++;      }     printf(″%d\\n″，sum);    }</vt:lpstr>
      <vt:lpstr>  6.3  用while语句实现循环</vt:lpstr>
      <vt:lpstr>  6.4 用do-while语句实现循环</vt:lpstr>
      <vt:lpstr>例6.3  求1到100的和 #include &lt;stdio.h&gt; void main()    { int i，sum=0;     i=1;     do        {sum=sum+i;        i++;       }     while(i&lt;=100);     printf("%d\\n″，sum)；    }</vt:lpstr>
      <vt:lpstr>  6.4 用do-while语句实现循环</vt:lpstr>
      <vt:lpstr>   6.5 用for 语句实现循环</vt:lpstr>
      <vt:lpstr>  6.5 用for 语句实现循环</vt:lpstr>
      <vt:lpstr>   6.5 用for 语句实现循环</vt:lpstr>
      <vt:lpstr>   6.5 用for 语句实现循环</vt:lpstr>
      <vt:lpstr>   6.5 用for 语句实现循环</vt:lpstr>
      <vt:lpstr>   6.5 用for 语句实现循环</vt:lpstr>
      <vt:lpstr>   6.5 用for 语句实现循环</vt:lpstr>
      <vt:lpstr>   6.5 用for 语句实现循环</vt:lpstr>
      <vt:lpstr>   6.5 用for 语句实现循环</vt:lpstr>
      <vt:lpstr>   6.5 用for 语句实现循环</vt:lpstr>
      <vt:lpstr>   6.5 用for 语句实现循环</vt:lpstr>
      <vt:lpstr>  6.5 用for 语句实现循环</vt:lpstr>
      <vt:lpstr>  6.5 用for 语句实现循环</vt:lpstr>
      <vt:lpstr>   6.6 循环的嵌套</vt:lpstr>
      <vt:lpstr>  6.6 循环的嵌套</vt:lpstr>
      <vt:lpstr>  6.6  循环的嵌套</vt:lpstr>
      <vt:lpstr>  6.7 几种循环的比较</vt:lpstr>
      <vt:lpstr>  6.7  几种循环的比较</vt:lpstr>
      <vt:lpstr>  6.8  break语句和continue语句 </vt:lpstr>
      <vt:lpstr>   6.8 break语句和continue语句 </vt:lpstr>
      <vt:lpstr>   6.8 break语句和continue语句 </vt:lpstr>
      <vt:lpstr>   6.8 break语句和continue语句 </vt:lpstr>
      <vt:lpstr>   6.9 程序举例 </vt:lpstr>
      <vt:lpstr>例6.10输入一行字符，要求输出其相应的密码 include &lt;stdio.h&gt;     void main()      {char c;       while((c=getchar())!=′＼n′)      {if((c&gt;=′a′ &amp;&amp; c&lt;=′z′) || (c&gt;=′A′ &amp;&amp; c&lt;=′Z′))      { c=c+4;   if(c&gt;′Z′ &amp;&amp; c&lt;=′Z′+4 || c&gt;′z′) c=c-26;           }         printf(″%c\n″，c);        } }</vt:lpstr>
      <vt:lpstr>幻灯片 53</vt:lpstr>
      <vt:lpstr>          数组</vt:lpstr>
      <vt:lpstr>           一维数组</vt:lpstr>
      <vt:lpstr>          一维数组</vt:lpstr>
      <vt:lpstr>一维数组</vt:lpstr>
      <vt:lpstr>            一维数组</vt:lpstr>
      <vt:lpstr>          一维数组</vt:lpstr>
      <vt:lpstr>          一维数组</vt:lpstr>
      <vt:lpstr>          一维数组</vt:lpstr>
      <vt:lpstr>        一维数组</vt:lpstr>
      <vt:lpstr>目 录</vt:lpstr>
      <vt:lpstr>           二维数组</vt:lpstr>
      <vt:lpstr>          二维数组</vt:lpstr>
      <vt:lpstr>          二维数组</vt:lpstr>
      <vt:lpstr>           二维数组</vt:lpstr>
      <vt:lpstr>           二维数组</vt:lpstr>
      <vt:lpstr>           二维数组</vt:lpstr>
      <vt:lpstr>          二维数组</vt:lpstr>
      <vt:lpstr>          二维数组</vt:lpstr>
      <vt:lpstr>         二维数组</vt:lpstr>
      <vt:lpstr>          二维数组</vt:lpstr>
      <vt:lpstr>        二维数组</vt:lpstr>
      <vt:lpstr>目 录</vt:lpstr>
      <vt:lpstr>      字符数组与字符串</vt:lpstr>
      <vt:lpstr>       字符数组与字符串</vt:lpstr>
      <vt:lpstr>      字符数组与字符串</vt:lpstr>
      <vt:lpstr>      字符数组与字符串</vt:lpstr>
      <vt:lpstr>     字符数组与字符串</vt:lpstr>
      <vt:lpstr>      字符数组与字符串</vt:lpstr>
      <vt:lpstr>目 录</vt:lpstr>
      <vt:lpstr>    常用字符串处理函数</vt:lpstr>
      <vt:lpstr>      常用字符串处理函数</vt:lpstr>
      <vt:lpstr>     常用字符串处理函数</vt:lpstr>
      <vt:lpstr>     常用字符串处理函数</vt:lpstr>
      <vt:lpstr>      常用字符串处理函数</vt:lpstr>
      <vt:lpstr>     常用字符串处理函数</vt:lpstr>
      <vt:lpstr>幻灯片 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嵌入式教程--C语言</dc:title>
  <dc:creator>曾健</dc:creator>
  <cp:lastModifiedBy>tang</cp:lastModifiedBy>
  <cp:revision>193</cp:revision>
  <cp:lastPrinted>1601-01-01T00:00:00Z</cp:lastPrinted>
  <dcterms:created xsi:type="dcterms:W3CDTF">1601-01-01T00:00:00Z</dcterms:created>
  <dcterms:modified xsi:type="dcterms:W3CDTF">2015-03-18T02:06:35Z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