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14.xml" ContentType="application/vnd.openxmlformats-officedocument.presentationml.notesSlide+xml"/>
  <Override PartName="/docProps/custom.xml" ContentType="application/vnd.openxmlformats-officedocument.custom-properties+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Default Extension="wav" ContentType="audio/wav"/>
  <Override PartName="/ppt/diagrams/layout6.xml" ContentType="application/vnd.openxmlformats-officedocument.drawingml.diagram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316" r:id="rId2"/>
    <p:sldId id="322" r:id="rId3"/>
    <p:sldId id="317" r:id="rId4"/>
    <p:sldId id="321" r:id="rId5"/>
    <p:sldId id="318" r:id="rId6"/>
    <p:sldId id="319" r:id="rId7"/>
    <p:sldId id="270" r:id="rId8"/>
    <p:sldId id="272" r:id="rId9"/>
    <p:sldId id="289" r:id="rId10"/>
    <p:sldId id="285" r:id="rId11"/>
    <p:sldId id="271" r:id="rId12"/>
    <p:sldId id="274" r:id="rId13"/>
    <p:sldId id="278" r:id="rId14"/>
    <p:sldId id="290" r:id="rId15"/>
    <p:sldId id="312" r:id="rId16"/>
    <p:sldId id="291" r:id="rId17"/>
    <p:sldId id="279" r:id="rId18"/>
    <p:sldId id="294" r:id="rId19"/>
    <p:sldId id="311" r:id="rId20"/>
    <p:sldId id="320" r:id="rId21"/>
    <p:sldId id="299" r:id="rId22"/>
    <p:sldId id="300" r:id="rId23"/>
    <p:sldId id="301" r:id="rId24"/>
    <p:sldId id="303" r:id="rId25"/>
    <p:sldId id="304" r:id="rId26"/>
    <p:sldId id="305" r:id="rId27"/>
    <p:sldId id="306" r:id="rId28"/>
    <p:sldId id="307" r:id="rId29"/>
    <p:sldId id="308" r:id="rId30"/>
    <p:sldId id="309" r:id="rId31"/>
    <p:sldId id="293" r:id="rId32"/>
    <p:sldId id="267" r:id="rId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6046" autoAdjust="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88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hyperlink" Target="http://baike.baidu.com/view/56177.htm" TargetMode="External"/><Relationship Id="rId7" Type="http://schemas.openxmlformats.org/officeDocument/2006/relationships/image" Target="../media/image6.jpeg"/><Relationship Id="rId2" Type="http://schemas.openxmlformats.org/officeDocument/2006/relationships/hyperlink" Target="http://baike.baidu.com/view/13714.htm" TargetMode="External"/><Relationship Id="rId1" Type="http://schemas.openxmlformats.org/officeDocument/2006/relationships/hyperlink" Target="http://baike.baidu.com/view/37115.htm" TargetMode="Externa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diagrams/_rels/data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diagrams/_rels/data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diagrams/_rels/data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diagrams/_rels/data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5.jpeg"/><Relationship Id="rId1" Type="http://schemas.openxmlformats.org/officeDocument/2006/relationships/image" Target="../media/image22.jpeg"/></Relationships>
</file>

<file path=ppt/diagrams/_rels/data6.xml.rels><?xml version="1.0" encoding="UTF-8" standalone="yes"?>
<Relationships xmlns="http://schemas.openxmlformats.org/package/2006/relationships"><Relationship Id="rId1" Type="http://schemas.openxmlformats.org/officeDocument/2006/relationships/image" Target="../media/image27.jpeg"/></Relationships>
</file>

<file path=ppt/diagrams/colors1.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5C8F58-F58C-4A5D-9B56-CD5302276A26}" type="doc">
      <dgm:prSet loTypeId="urn:microsoft.com/office/officeart/2005/8/layout/vList3" loCatId="list" qsTypeId="urn:microsoft.com/office/officeart/2005/8/quickstyle/simple1#7" qsCatId="simple" csTypeId="urn:microsoft.com/office/officeart/2005/8/colors/accent1_2#7" csCatId="accent1" phldr="1"/>
      <dgm:spPr/>
    </dgm:pt>
    <dgm:pt modelId="{BD8E29C9-BE5D-4FBF-AC8E-37155A0F74C3}">
      <dgm:prSet phldrT="[文本]"/>
      <dgm:spPr/>
      <dgm:t>
        <a:bodyPr/>
        <a:lstStyle/>
        <a:p>
          <a:pPr algn="l"/>
          <a:r>
            <a:rPr lang="en-US" altLang="zh-CN" b="1" dirty="0" smtClean="0">
              <a:solidFill>
                <a:schemeClr val="tx1"/>
              </a:solidFill>
            </a:rPr>
            <a:t>C</a:t>
          </a:r>
          <a:r>
            <a:rPr lang="zh-CN" altLang="en-US" b="1" dirty="0" smtClean="0">
              <a:solidFill>
                <a:schemeClr val="tx1"/>
              </a:solidFill>
            </a:rPr>
            <a:t>语言的原型</a:t>
          </a:r>
          <a:r>
            <a:rPr lang="en-US" altLang="zh-CN" b="1" dirty="0" smtClean="0">
              <a:solidFill>
                <a:schemeClr val="tx1"/>
              </a:solidFill>
            </a:rPr>
            <a:t>ALGOL 60</a:t>
          </a:r>
          <a:r>
            <a:rPr lang="zh-CN" altLang="en-US" b="1" dirty="0" smtClean="0">
              <a:solidFill>
                <a:schemeClr val="tx1"/>
              </a:solidFill>
            </a:rPr>
            <a:t>语言。（也称为</a:t>
          </a:r>
          <a:r>
            <a:rPr lang="en-US" altLang="zh-CN" b="1" dirty="0" smtClean="0">
              <a:solidFill>
                <a:schemeClr val="tx1"/>
              </a:solidFill>
            </a:rPr>
            <a:t>A</a:t>
          </a:r>
          <a:r>
            <a:rPr lang="zh-CN" altLang="en-US" b="1" dirty="0" smtClean="0">
              <a:solidFill>
                <a:schemeClr val="tx1"/>
              </a:solidFill>
            </a:rPr>
            <a:t>语言）</a:t>
          </a:r>
          <a:endParaRPr lang="zh-CN" altLang="en-US" b="1" dirty="0">
            <a:solidFill>
              <a:schemeClr val="tx1"/>
            </a:solidFill>
          </a:endParaRPr>
        </a:p>
      </dgm:t>
    </dgm:pt>
    <dgm:pt modelId="{3B6B0D42-7C2B-4F02-8A55-302EB8B6FF95}" type="parTrans" cxnId="{5A183260-FD34-48E2-80D9-CCFC3A7812B7}">
      <dgm:prSet/>
      <dgm:spPr/>
      <dgm:t>
        <a:bodyPr/>
        <a:lstStyle/>
        <a:p>
          <a:endParaRPr lang="zh-CN" altLang="en-US" b="1">
            <a:solidFill>
              <a:schemeClr val="tx1"/>
            </a:solidFill>
          </a:endParaRPr>
        </a:p>
      </dgm:t>
    </dgm:pt>
    <dgm:pt modelId="{CD5E0B66-04B0-4475-84D6-E695EED65486}" type="sibTrans" cxnId="{5A183260-FD34-48E2-80D9-CCFC3A7812B7}">
      <dgm:prSet/>
      <dgm:spPr/>
      <dgm:t>
        <a:bodyPr/>
        <a:lstStyle/>
        <a:p>
          <a:endParaRPr lang="zh-CN" altLang="en-US" b="1">
            <a:solidFill>
              <a:schemeClr val="tx1"/>
            </a:solidFill>
          </a:endParaRPr>
        </a:p>
      </dgm:t>
    </dgm:pt>
    <dgm:pt modelId="{9C5C06AA-B739-47E8-94D1-F47A1DD1620D}">
      <dgm:prSet phldrT="[文本]"/>
      <dgm:spPr/>
      <dgm:t>
        <a:bodyPr/>
        <a:lstStyle/>
        <a:p>
          <a:pPr algn="l"/>
          <a:r>
            <a:rPr lang="en-US" altLang="zh-CN" b="1" dirty="0" smtClean="0">
              <a:solidFill>
                <a:schemeClr val="tx1"/>
              </a:solidFill>
            </a:rPr>
            <a:t>1967</a:t>
          </a:r>
          <a:r>
            <a:rPr lang="zh-CN" altLang="en-US" b="1" dirty="0" smtClean="0">
              <a:solidFill>
                <a:schemeClr val="tx1"/>
              </a:solidFill>
            </a:rPr>
            <a:t>年，剑桥大学的</a:t>
          </a:r>
          <a:r>
            <a:rPr lang="en-US" altLang="zh-CN" b="1" dirty="0" smtClean="0">
              <a:solidFill>
                <a:schemeClr val="tx1"/>
              </a:solidFill>
            </a:rPr>
            <a:t>Martin Richards </a:t>
          </a:r>
          <a:r>
            <a:rPr lang="zh-CN" altLang="en-US" b="1" dirty="0" smtClean="0">
              <a:solidFill>
                <a:schemeClr val="tx1"/>
              </a:solidFill>
            </a:rPr>
            <a:t>对</a:t>
          </a:r>
          <a:r>
            <a:rPr lang="en-US" altLang="zh-CN" b="1" dirty="0" smtClean="0">
              <a:solidFill>
                <a:schemeClr val="tx1"/>
              </a:solidFill>
            </a:rPr>
            <a:t>CPL</a:t>
          </a:r>
          <a:r>
            <a:rPr lang="zh-CN" altLang="en-US" b="1" dirty="0" smtClean="0">
              <a:solidFill>
                <a:schemeClr val="tx1"/>
              </a:solidFill>
            </a:rPr>
            <a:t>语言进行了简化，于是产生了</a:t>
          </a:r>
          <a:r>
            <a:rPr lang="en-US" altLang="zh-CN" b="1" dirty="0" smtClean="0">
              <a:solidFill>
                <a:schemeClr val="tx1"/>
              </a:solidFill>
            </a:rPr>
            <a:t>BCPL</a:t>
          </a:r>
          <a:r>
            <a:rPr lang="zh-CN" altLang="en-US" b="1" dirty="0" smtClean="0">
              <a:solidFill>
                <a:schemeClr val="tx1"/>
              </a:solidFill>
            </a:rPr>
            <a:t>语言。</a:t>
          </a:r>
          <a:br>
            <a:rPr lang="zh-CN" altLang="en-US" b="1" dirty="0" smtClean="0">
              <a:solidFill>
                <a:schemeClr val="tx1"/>
              </a:solidFill>
            </a:rPr>
          </a:br>
          <a:endParaRPr lang="zh-CN" altLang="en-US" b="1" dirty="0">
            <a:solidFill>
              <a:schemeClr val="tx1"/>
            </a:solidFill>
          </a:endParaRPr>
        </a:p>
      </dgm:t>
    </dgm:pt>
    <dgm:pt modelId="{E2B5B313-96BE-4B1C-B681-5207A19AAAD5}" type="parTrans" cxnId="{61965A4A-792C-46B3-B2FE-4D01FC20A1B4}">
      <dgm:prSet/>
      <dgm:spPr/>
      <dgm:t>
        <a:bodyPr/>
        <a:lstStyle/>
        <a:p>
          <a:endParaRPr lang="zh-CN" altLang="en-US" b="1">
            <a:solidFill>
              <a:schemeClr val="tx1"/>
            </a:solidFill>
          </a:endParaRPr>
        </a:p>
      </dgm:t>
    </dgm:pt>
    <dgm:pt modelId="{639E1E53-8F35-4ABA-8A8E-62347C7DF8EF}" type="sibTrans" cxnId="{61965A4A-792C-46B3-B2FE-4D01FC20A1B4}">
      <dgm:prSet/>
      <dgm:spPr/>
      <dgm:t>
        <a:bodyPr/>
        <a:lstStyle/>
        <a:p>
          <a:endParaRPr lang="zh-CN" altLang="en-US" b="1">
            <a:solidFill>
              <a:schemeClr val="tx1"/>
            </a:solidFill>
          </a:endParaRPr>
        </a:p>
      </dgm:t>
    </dgm:pt>
    <dgm:pt modelId="{8E32E5EE-594D-4751-AC7F-61D6FDACD61E}">
      <dgm:prSet phldrT="[文本]"/>
      <dgm:spPr/>
      <dgm:t>
        <a:bodyPr/>
        <a:lstStyle/>
        <a:p>
          <a:pPr algn="l"/>
          <a:r>
            <a:rPr lang="en-US" altLang="zh-CN" b="1" dirty="0" smtClean="0">
              <a:solidFill>
                <a:schemeClr val="tx1"/>
              </a:solidFill>
            </a:rPr>
            <a:t>1970</a:t>
          </a:r>
          <a:r>
            <a:rPr lang="zh-CN" altLang="en-US" b="1" dirty="0" smtClean="0">
              <a:solidFill>
                <a:schemeClr val="tx1"/>
              </a:solidFill>
            </a:rPr>
            <a:t>年，美国</a:t>
          </a:r>
          <a:r>
            <a:rPr lang="zh-CN" altLang="en-US" b="1" dirty="0" smtClean="0">
              <a:solidFill>
                <a:schemeClr val="tx1"/>
              </a:solidFill>
              <a:hlinkClick xmlns:r="http://schemas.openxmlformats.org/officeDocument/2006/relationships" r:id="rId1" action="ppaction://hlinkfile"/>
            </a:rPr>
            <a:t>贝尔实验室</a:t>
          </a:r>
          <a:r>
            <a:rPr lang="zh-CN" altLang="en-US" b="1" dirty="0" smtClean="0">
              <a:solidFill>
                <a:schemeClr val="tx1"/>
              </a:solidFill>
            </a:rPr>
            <a:t>的</a:t>
          </a:r>
          <a:r>
            <a:rPr lang="en-US" altLang="zh-CN" b="1" dirty="0" smtClean="0">
              <a:solidFill>
                <a:schemeClr val="tx1"/>
              </a:solidFill>
            </a:rPr>
            <a:t>Ken Thompson</a:t>
          </a:r>
          <a:r>
            <a:rPr lang="zh-CN" altLang="en-US" b="1" dirty="0" smtClean="0">
              <a:solidFill>
                <a:schemeClr val="tx1"/>
              </a:solidFill>
            </a:rPr>
            <a:t>将</a:t>
          </a:r>
          <a:r>
            <a:rPr lang="en-US" altLang="zh-CN" b="1" dirty="0" smtClean="0">
              <a:solidFill>
                <a:schemeClr val="tx1"/>
              </a:solidFill>
            </a:rPr>
            <a:t>BCPL</a:t>
          </a:r>
          <a:r>
            <a:rPr lang="zh-CN" altLang="en-US" b="1" dirty="0" smtClean="0">
              <a:solidFill>
                <a:schemeClr val="tx1"/>
              </a:solidFill>
            </a:rPr>
            <a:t>进行了修改，并为它起了一个有趣的名字“</a:t>
          </a:r>
          <a:r>
            <a:rPr lang="en-US" altLang="zh-CN" b="1" dirty="0" smtClean="0">
              <a:solidFill>
                <a:schemeClr val="tx1"/>
              </a:solidFill>
            </a:rPr>
            <a:t>B</a:t>
          </a:r>
          <a:r>
            <a:rPr lang="zh-CN" altLang="en-US" b="1" dirty="0" smtClean="0">
              <a:solidFill>
                <a:schemeClr val="tx1"/>
              </a:solidFill>
            </a:rPr>
            <a:t>语言”。</a:t>
          </a:r>
          <a:endParaRPr lang="zh-CN" altLang="en-US" b="1" dirty="0">
            <a:solidFill>
              <a:schemeClr val="tx1"/>
            </a:solidFill>
          </a:endParaRPr>
        </a:p>
      </dgm:t>
    </dgm:pt>
    <dgm:pt modelId="{DC77F09E-BE9A-4FC0-979A-DAC13793D5A6}" type="parTrans" cxnId="{183E0AF4-7201-4672-9198-44E37BFD625F}">
      <dgm:prSet/>
      <dgm:spPr/>
      <dgm:t>
        <a:bodyPr/>
        <a:lstStyle/>
        <a:p>
          <a:endParaRPr lang="zh-CN" altLang="en-US" b="1">
            <a:solidFill>
              <a:schemeClr val="tx1"/>
            </a:solidFill>
          </a:endParaRPr>
        </a:p>
      </dgm:t>
    </dgm:pt>
    <dgm:pt modelId="{960DD969-333C-4075-940A-2CC540ABCE6B}" type="sibTrans" cxnId="{183E0AF4-7201-4672-9198-44E37BFD625F}">
      <dgm:prSet/>
      <dgm:spPr/>
      <dgm:t>
        <a:bodyPr/>
        <a:lstStyle/>
        <a:p>
          <a:endParaRPr lang="zh-CN" altLang="en-US" b="1">
            <a:solidFill>
              <a:schemeClr val="tx1"/>
            </a:solidFill>
          </a:endParaRPr>
        </a:p>
      </dgm:t>
    </dgm:pt>
    <dgm:pt modelId="{7466428C-1412-4942-B6E6-57514767C055}">
      <dgm:prSet phldrT="[文本]"/>
      <dgm:spPr/>
      <dgm:t>
        <a:bodyPr/>
        <a:lstStyle/>
        <a:p>
          <a:pPr algn="l"/>
          <a:r>
            <a:rPr lang="en-US" altLang="zh-CN" b="1" dirty="0" smtClean="0">
              <a:solidFill>
                <a:schemeClr val="tx1"/>
              </a:solidFill>
            </a:rPr>
            <a:t>1972</a:t>
          </a:r>
          <a:r>
            <a:rPr lang="zh-CN" altLang="en-US" b="1" dirty="0" smtClean="0">
              <a:solidFill>
                <a:schemeClr val="tx1"/>
              </a:solidFill>
            </a:rPr>
            <a:t>年，美国贝尔实验室的</a:t>
          </a:r>
          <a:r>
            <a:rPr lang="en-US" altLang="zh-CN" b="1" dirty="0" err="1" smtClean="0">
              <a:solidFill>
                <a:schemeClr val="tx1"/>
              </a:solidFill>
            </a:rPr>
            <a:t>D.M.Ritchie</a:t>
          </a:r>
          <a:r>
            <a:rPr lang="zh-CN" altLang="en-US" b="1" dirty="0" smtClean="0">
              <a:solidFill>
                <a:schemeClr val="tx1"/>
              </a:solidFill>
            </a:rPr>
            <a:t>在</a:t>
          </a:r>
          <a:r>
            <a:rPr lang="en-US" altLang="zh-CN" b="1" dirty="0" smtClean="0">
              <a:solidFill>
                <a:schemeClr val="tx1"/>
              </a:solidFill>
            </a:rPr>
            <a:t>B</a:t>
          </a:r>
          <a:r>
            <a:rPr lang="zh-CN" altLang="en-US" b="1" dirty="0" smtClean="0">
              <a:solidFill>
                <a:schemeClr val="tx1"/>
              </a:solidFill>
            </a:rPr>
            <a:t>语言的基础上最终设计出了一种新的语言，他取了</a:t>
          </a:r>
          <a:r>
            <a:rPr lang="en-US" altLang="zh-CN" b="1" dirty="0" smtClean="0">
              <a:solidFill>
                <a:schemeClr val="tx1"/>
              </a:solidFill>
            </a:rPr>
            <a:t>BCPL</a:t>
          </a:r>
          <a:r>
            <a:rPr lang="zh-CN" altLang="en-US" b="1" dirty="0" smtClean="0">
              <a:solidFill>
                <a:schemeClr val="tx1"/>
              </a:solidFill>
            </a:rPr>
            <a:t>的第二个字母作为这种语言的名字，这就是</a:t>
          </a:r>
          <a:r>
            <a:rPr lang="en-US" altLang="zh-CN" b="1" dirty="0" smtClean="0">
              <a:solidFill>
                <a:schemeClr val="tx1"/>
              </a:solidFill>
            </a:rPr>
            <a:t>C</a:t>
          </a:r>
          <a:r>
            <a:rPr lang="zh-CN" altLang="en-US" b="1" dirty="0" smtClean="0">
              <a:solidFill>
                <a:schemeClr val="tx1"/>
              </a:solidFill>
            </a:rPr>
            <a:t>语言。</a:t>
          </a:r>
          <a:endParaRPr lang="zh-CN" altLang="en-US" b="1" dirty="0">
            <a:solidFill>
              <a:schemeClr val="tx1"/>
            </a:solidFill>
          </a:endParaRPr>
        </a:p>
      </dgm:t>
    </dgm:pt>
    <dgm:pt modelId="{EAA01AEA-C736-4BF4-A3C3-457340ABE85D}" type="parTrans" cxnId="{096D86C3-81D5-4E41-9A11-4EEF445AF18C}">
      <dgm:prSet/>
      <dgm:spPr/>
      <dgm:t>
        <a:bodyPr/>
        <a:lstStyle/>
        <a:p>
          <a:endParaRPr lang="zh-CN" altLang="en-US" b="1">
            <a:solidFill>
              <a:schemeClr val="tx1"/>
            </a:solidFill>
          </a:endParaRPr>
        </a:p>
      </dgm:t>
    </dgm:pt>
    <dgm:pt modelId="{258016DD-9DC3-47F7-81E2-145F98FDC411}" type="sibTrans" cxnId="{096D86C3-81D5-4E41-9A11-4EEF445AF18C}">
      <dgm:prSet/>
      <dgm:spPr/>
      <dgm:t>
        <a:bodyPr/>
        <a:lstStyle/>
        <a:p>
          <a:endParaRPr lang="zh-CN" altLang="en-US" b="1">
            <a:solidFill>
              <a:schemeClr val="tx1"/>
            </a:solidFill>
          </a:endParaRPr>
        </a:p>
      </dgm:t>
    </dgm:pt>
    <dgm:pt modelId="{7FB0B573-D912-40F0-892E-BF7E3FA07030}">
      <dgm:prSet phldrT="[文本]"/>
      <dgm:spPr/>
      <dgm:t>
        <a:bodyPr/>
        <a:lstStyle/>
        <a:p>
          <a:pPr algn="l"/>
          <a:r>
            <a:rPr lang="en-US" altLang="zh-CN" b="1" dirty="0" smtClean="0">
              <a:solidFill>
                <a:schemeClr val="tx1"/>
              </a:solidFill>
            </a:rPr>
            <a:t>1978</a:t>
          </a:r>
          <a:r>
            <a:rPr lang="zh-CN" altLang="en-US" b="1" dirty="0" smtClean="0">
              <a:solidFill>
                <a:schemeClr val="tx1"/>
              </a:solidFill>
            </a:rPr>
            <a:t>年由美国电话电报公司</a:t>
          </a:r>
          <a:r>
            <a:rPr lang="en-US" altLang="zh-CN" b="1" dirty="0" smtClean="0">
              <a:solidFill>
                <a:schemeClr val="tx1"/>
              </a:solidFill>
            </a:rPr>
            <a:t>(AT&amp;T)</a:t>
          </a:r>
          <a:r>
            <a:rPr lang="zh-CN" altLang="en-US" b="1" dirty="0" smtClean="0">
              <a:solidFill>
                <a:schemeClr val="tx1"/>
              </a:solidFill>
            </a:rPr>
            <a:t>贝尔实验室正式发表了Ｃ语言。</a:t>
          </a:r>
          <a:endParaRPr lang="zh-CN" altLang="en-US" b="1" dirty="0">
            <a:solidFill>
              <a:schemeClr val="tx1"/>
            </a:solidFill>
          </a:endParaRPr>
        </a:p>
      </dgm:t>
    </dgm:pt>
    <dgm:pt modelId="{E30E7181-B502-4FFB-8C94-03E48713434D}" type="parTrans" cxnId="{076E7288-8AE9-4C87-9090-29A7B8A2F3D9}">
      <dgm:prSet/>
      <dgm:spPr/>
      <dgm:t>
        <a:bodyPr/>
        <a:lstStyle/>
        <a:p>
          <a:endParaRPr lang="zh-CN" altLang="en-US" b="1">
            <a:solidFill>
              <a:schemeClr val="tx1"/>
            </a:solidFill>
          </a:endParaRPr>
        </a:p>
      </dgm:t>
    </dgm:pt>
    <dgm:pt modelId="{7E39C271-F548-45A8-BC2E-76A279FD2406}" type="sibTrans" cxnId="{076E7288-8AE9-4C87-9090-29A7B8A2F3D9}">
      <dgm:prSet/>
      <dgm:spPr/>
      <dgm:t>
        <a:bodyPr/>
        <a:lstStyle/>
        <a:p>
          <a:endParaRPr lang="zh-CN" altLang="en-US" b="1">
            <a:solidFill>
              <a:schemeClr val="tx1"/>
            </a:solidFill>
          </a:endParaRPr>
        </a:p>
      </dgm:t>
    </dgm:pt>
    <dgm:pt modelId="{F906FBAD-57A3-4849-9647-E68C9D417434}">
      <dgm:prSet phldrT="[文本]"/>
      <dgm:spPr/>
      <dgm:t>
        <a:bodyPr/>
        <a:lstStyle/>
        <a:p>
          <a:pPr algn="l"/>
          <a:r>
            <a:rPr lang="en-US" altLang="zh-CN" b="1" dirty="0" smtClean="0">
              <a:solidFill>
                <a:schemeClr val="tx1"/>
              </a:solidFill>
            </a:rPr>
            <a:t>1963</a:t>
          </a:r>
          <a:r>
            <a:rPr lang="zh-CN" altLang="en-US" b="1" dirty="0" smtClean="0">
              <a:solidFill>
                <a:schemeClr val="tx1"/>
              </a:solidFill>
            </a:rPr>
            <a:t>年，</a:t>
          </a:r>
          <a:r>
            <a:rPr lang="zh-CN" altLang="en-US" b="1" dirty="0" smtClean="0">
              <a:solidFill>
                <a:schemeClr val="tx1"/>
              </a:solidFill>
              <a:hlinkClick xmlns:r="http://schemas.openxmlformats.org/officeDocument/2006/relationships" r:id="rId2" action="ppaction://hlinkfile"/>
            </a:rPr>
            <a:t>剑桥大学</a:t>
          </a:r>
          <a:r>
            <a:rPr lang="zh-CN" altLang="en-US" b="1" dirty="0" smtClean="0">
              <a:solidFill>
                <a:schemeClr val="tx1"/>
              </a:solidFill>
            </a:rPr>
            <a:t>将</a:t>
          </a:r>
          <a:r>
            <a:rPr lang="en-US" b="1" dirty="0" smtClean="0">
              <a:solidFill>
                <a:schemeClr val="tx1"/>
              </a:solidFill>
            </a:rPr>
            <a:t>ALGOL 60</a:t>
          </a:r>
          <a:r>
            <a:rPr lang="zh-CN" altLang="en-US" b="1" dirty="0" smtClean="0">
              <a:solidFill>
                <a:schemeClr val="tx1"/>
              </a:solidFill>
            </a:rPr>
            <a:t>语言发展成为</a:t>
          </a:r>
          <a:r>
            <a:rPr lang="en-US" b="1" dirty="0" smtClean="0">
              <a:solidFill>
                <a:schemeClr val="tx1"/>
              </a:solidFill>
              <a:hlinkClick xmlns:r="http://schemas.openxmlformats.org/officeDocument/2006/relationships" r:id="rId3" action="ppaction://hlinkfile"/>
            </a:rPr>
            <a:t>CPL</a:t>
          </a:r>
          <a:r>
            <a:rPr lang="en-US" b="1" dirty="0" smtClean="0">
              <a:solidFill>
                <a:schemeClr val="tx1"/>
              </a:solidFill>
            </a:rPr>
            <a:t>(Combined Programming Language)</a:t>
          </a:r>
          <a:r>
            <a:rPr lang="zh-CN" altLang="en-US" b="1" dirty="0" smtClean="0">
              <a:solidFill>
                <a:schemeClr val="tx1"/>
              </a:solidFill>
            </a:rPr>
            <a:t>语言。</a:t>
          </a:r>
          <a:endParaRPr lang="zh-CN" altLang="en-US" b="1" dirty="0">
            <a:solidFill>
              <a:schemeClr val="tx1"/>
            </a:solidFill>
          </a:endParaRPr>
        </a:p>
      </dgm:t>
    </dgm:pt>
    <dgm:pt modelId="{F6CF35A2-B7DD-421A-BF2E-4B02689B064A}" type="parTrans" cxnId="{41E8EAA9-9885-462E-B45C-5CFA6E7F7854}">
      <dgm:prSet/>
      <dgm:spPr/>
      <dgm:t>
        <a:bodyPr/>
        <a:lstStyle/>
        <a:p>
          <a:endParaRPr lang="zh-CN" altLang="en-US" b="1">
            <a:solidFill>
              <a:schemeClr val="tx1"/>
            </a:solidFill>
          </a:endParaRPr>
        </a:p>
      </dgm:t>
    </dgm:pt>
    <dgm:pt modelId="{1EBD8C35-F1FB-480B-897D-A13F2C9CA0DF}" type="sibTrans" cxnId="{41E8EAA9-9885-462E-B45C-5CFA6E7F7854}">
      <dgm:prSet/>
      <dgm:spPr/>
      <dgm:t>
        <a:bodyPr/>
        <a:lstStyle/>
        <a:p>
          <a:endParaRPr lang="zh-CN" altLang="en-US" b="1">
            <a:solidFill>
              <a:schemeClr val="tx1"/>
            </a:solidFill>
          </a:endParaRPr>
        </a:p>
      </dgm:t>
    </dgm:pt>
    <dgm:pt modelId="{7623E065-33FD-4C46-8987-751F31B5A325}" type="pres">
      <dgm:prSet presAssocID="{E35C8F58-F58C-4A5D-9B56-CD5302276A26}" presName="linearFlow" presStyleCnt="0">
        <dgm:presLayoutVars>
          <dgm:dir/>
          <dgm:resizeHandles val="exact"/>
        </dgm:presLayoutVars>
      </dgm:prSet>
      <dgm:spPr/>
    </dgm:pt>
    <dgm:pt modelId="{4E3F94C1-ACAB-40A7-A26D-4E42426C5540}" type="pres">
      <dgm:prSet presAssocID="{BD8E29C9-BE5D-4FBF-AC8E-37155A0F74C3}" presName="composite" presStyleCnt="0"/>
      <dgm:spPr/>
    </dgm:pt>
    <dgm:pt modelId="{56659991-D3C9-4E27-9A54-70E53D3CDF72}" type="pres">
      <dgm:prSet presAssocID="{BD8E29C9-BE5D-4FBF-AC8E-37155A0F74C3}" presName="imgShp" presStyleLbl="fgImgPlace1" presStyleIdx="0" presStyleCnt="6" custScaleX="130163" custLinFactX="-71628" custLinFactNeighborX="-100000"/>
      <dgm:spPr>
        <a:blipFill rotWithShape="0">
          <a:blip xmlns:r="http://schemas.openxmlformats.org/officeDocument/2006/relationships" r:embed="rId4"/>
          <a:stretch>
            <a:fillRect/>
          </a:stretch>
        </a:blipFill>
      </dgm:spPr>
    </dgm:pt>
    <dgm:pt modelId="{D0060F8D-23DA-46DE-BCE6-22F263592101}" type="pres">
      <dgm:prSet presAssocID="{BD8E29C9-BE5D-4FBF-AC8E-37155A0F74C3}" presName="txShp" presStyleLbl="node1" presStyleIdx="0" presStyleCnt="6" custScaleX="130163">
        <dgm:presLayoutVars>
          <dgm:bulletEnabled val="1"/>
        </dgm:presLayoutVars>
      </dgm:prSet>
      <dgm:spPr/>
      <dgm:t>
        <a:bodyPr/>
        <a:lstStyle/>
        <a:p>
          <a:endParaRPr lang="zh-CN" altLang="en-US"/>
        </a:p>
      </dgm:t>
    </dgm:pt>
    <dgm:pt modelId="{97A70FD4-9500-4182-96C3-4217C2683155}" type="pres">
      <dgm:prSet presAssocID="{CD5E0B66-04B0-4475-84D6-E695EED65486}" presName="spacing" presStyleCnt="0"/>
      <dgm:spPr/>
    </dgm:pt>
    <dgm:pt modelId="{7CA39875-19E6-40B7-B951-B323826D3C53}" type="pres">
      <dgm:prSet presAssocID="{F906FBAD-57A3-4849-9647-E68C9D417434}" presName="composite" presStyleCnt="0"/>
      <dgm:spPr/>
    </dgm:pt>
    <dgm:pt modelId="{915ABFA2-5F28-4FF3-A1D0-55145BBFC9AB}" type="pres">
      <dgm:prSet presAssocID="{F906FBAD-57A3-4849-9647-E68C9D417434}" presName="imgShp" presStyleLbl="fgImgPlace1" presStyleIdx="1" presStyleCnt="6" custScaleX="130163" custLinFactX="-71628" custLinFactNeighborX="-100000"/>
      <dgm:spPr>
        <a:blipFill rotWithShape="0">
          <a:blip xmlns:r="http://schemas.openxmlformats.org/officeDocument/2006/relationships" r:embed="rId5"/>
          <a:stretch>
            <a:fillRect/>
          </a:stretch>
        </a:blipFill>
      </dgm:spPr>
    </dgm:pt>
    <dgm:pt modelId="{304FB0A9-916F-45C6-899C-729D8C3E51F8}" type="pres">
      <dgm:prSet presAssocID="{F906FBAD-57A3-4849-9647-E68C9D417434}" presName="txShp" presStyleLbl="node1" presStyleIdx="1" presStyleCnt="6" custScaleX="130163">
        <dgm:presLayoutVars>
          <dgm:bulletEnabled val="1"/>
        </dgm:presLayoutVars>
      </dgm:prSet>
      <dgm:spPr/>
      <dgm:t>
        <a:bodyPr/>
        <a:lstStyle/>
        <a:p>
          <a:endParaRPr lang="zh-CN" altLang="en-US"/>
        </a:p>
      </dgm:t>
    </dgm:pt>
    <dgm:pt modelId="{ED67E747-592A-4008-8117-F39D9425DBF2}" type="pres">
      <dgm:prSet presAssocID="{1EBD8C35-F1FB-480B-897D-A13F2C9CA0DF}" presName="spacing" presStyleCnt="0"/>
      <dgm:spPr/>
    </dgm:pt>
    <dgm:pt modelId="{E0FD868D-5DA6-4FBE-B4A2-65F9B7C7AB30}" type="pres">
      <dgm:prSet presAssocID="{9C5C06AA-B739-47E8-94D1-F47A1DD1620D}" presName="composite" presStyleCnt="0"/>
      <dgm:spPr/>
    </dgm:pt>
    <dgm:pt modelId="{BB338E05-9C61-454A-AF47-45FF0BA797E9}" type="pres">
      <dgm:prSet presAssocID="{9C5C06AA-B739-47E8-94D1-F47A1DD1620D}" presName="imgShp" presStyleLbl="fgImgPlace1" presStyleIdx="2" presStyleCnt="6" custScaleX="130163" custLinFactX="-71628" custLinFactNeighborX="-100000"/>
      <dgm:spPr>
        <a:blipFill rotWithShape="0">
          <a:blip xmlns:r="http://schemas.openxmlformats.org/officeDocument/2006/relationships" r:embed="rId6"/>
          <a:stretch>
            <a:fillRect/>
          </a:stretch>
        </a:blipFill>
      </dgm:spPr>
    </dgm:pt>
    <dgm:pt modelId="{341B3598-977D-4888-9AA3-56EE1E26DF58}" type="pres">
      <dgm:prSet presAssocID="{9C5C06AA-B739-47E8-94D1-F47A1DD1620D}" presName="txShp" presStyleLbl="node1" presStyleIdx="2" presStyleCnt="6" custScaleX="130163">
        <dgm:presLayoutVars>
          <dgm:bulletEnabled val="1"/>
        </dgm:presLayoutVars>
      </dgm:prSet>
      <dgm:spPr/>
      <dgm:t>
        <a:bodyPr/>
        <a:lstStyle/>
        <a:p>
          <a:endParaRPr lang="zh-CN" altLang="en-US"/>
        </a:p>
      </dgm:t>
    </dgm:pt>
    <dgm:pt modelId="{FAAE4F76-ED7B-4F60-B6AE-B6933CFC3396}" type="pres">
      <dgm:prSet presAssocID="{639E1E53-8F35-4ABA-8A8E-62347C7DF8EF}" presName="spacing" presStyleCnt="0"/>
      <dgm:spPr/>
    </dgm:pt>
    <dgm:pt modelId="{4951463F-DB8A-4E79-96BF-E9F8861569A5}" type="pres">
      <dgm:prSet presAssocID="{8E32E5EE-594D-4751-AC7F-61D6FDACD61E}" presName="composite" presStyleCnt="0"/>
      <dgm:spPr/>
    </dgm:pt>
    <dgm:pt modelId="{8C69210B-8ED9-462D-B9CD-9B3953EF2B75}" type="pres">
      <dgm:prSet presAssocID="{8E32E5EE-594D-4751-AC7F-61D6FDACD61E}" presName="imgShp" presStyleLbl="fgImgPlace1" presStyleIdx="3" presStyleCnt="6" custScaleX="130163" custLinFactX="-71628" custLinFactNeighborX="-100000"/>
      <dgm:spPr>
        <a:blipFill rotWithShape="0">
          <a:blip xmlns:r="http://schemas.openxmlformats.org/officeDocument/2006/relationships" r:embed="rId7"/>
          <a:stretch>
            <a:fillRect/>
          </a:stretch>
        </a:blipFill>
      </dgm:spPr>
    </dgm:pt>
    <dgm:pt modelId="{143F2019-1326-426B-93E4-9AA3097E2D6D}" type="pres">
      <dgm:prSet presAssocID="{8E32E5EE-594D-4751-AC7F-61D6FDACD61E}" presName="txShp" presStyleLbl="node1" presStyleIdx="3" presStyleCnt="6" custScaleX="130163">
        <dgm:presLayoutVars>
          <dgm:bulletEnabled val="1"/>
        </dgm:presLayoutVars>
      </dgm:prSet>
      <dgm:spPr/>
      <dgm:t>
        <a:bodyPr/>
        <a:lstStyle/>
        <a:p>
          <a:endParaRPr lang="zh-CN" altLang="en-US"/>
        </a:p>
      </dgm:t>
    </dgm:pt>
    <dgm:pt modelId="{A7663226-178F-4B78-8134-55E1E17B7BA4}" type="pres">
      <dgm:prSet presAssocID="{960DD969-333C-4075-940A-2CC540ABCE6B}" presName="spacing" presStyleCnt="0"/>
      <dgm:spPr/>
    </dgm:pt>
    <dgm:pt modelId="{9657B52A-211F-4A00-8AD8-7E7EFE25EA73}" type="pres">
      <dgm:prSet presAssocID="{7466428C-1412-4942-B6E6-57514767C055}" presName="composite" presStyleCnt="0"/>
      <dgm:spPr/>
    </dgm:pt>
    <dgm:pt modelId="{63E52CC5-3D06-4FCE-A992-ABD72B465261}" type="pres">
      <dgm:prSet presAssocID="{7466428C-1412-4942-B6E6-57514767C055}" presName="imgShp" presStyleLbl="fgImgPlace1" presStyleIdx="4" presStyleCnt="6" custScaleX="130163" custLinFactX="-71628" custLinFactNeighborX="-100000"/>
      <dgm:spPr>
        <a:blipFill rotWithShape="0">
          <a:blip xmlns:r="http://schemas.openxmlformats.org/officeDocument/2006/relationships" r:embed="rId8"/>
          <a:stretch>
            <a:fillRect/>
          </a:stretch>
        </a:blipFill>
      </dgm:spPr>
    </dgm:pt>
    <dgm:pt modelId="{6B070FAE-3EB6-42C0-ABA2-1DC3B4300181}" type="pres">
      <dgm:prSet presAssocID="{7466428C-1412-4942-B6E6-57514767C055}" presName="txShp" presStyleLbl="node1" presStyleIdx="4" presStyleCnt="6" custScaleX="130163">
        <dgm:presLayoutVars>
          <dgm:bulletEnabled val="1"/>
        </dgm:presLayoutVars>
      </dgm:prSet>
      <dgm:spPr/>
      <dgm:t>
        <a:bodyPr/>
        <a:lstStyle/>
        <a:p>
          <a:endParaRPr lang="zh-CN" altLang="en-US"/>
        </a:p>
      </dgm:t>
    </dgm:pt>
    <dgm:pt modelId="{C638CBB9-513A-461F-807C-E99730D81E2F}" type="pres">
      <dgm:prSet presAssocID="{258016DD-9DC3-47F7-81E2-145F98FDC411}" presName="spacing" presStyleCnt="0"/>
      <dgm:spPr/>
    </dgm:pt>
    <dgm:pt modelId="{D5D0ED8B-AFE9-42AC-B6C1-16B675F9EAFC}" type="pres">
      <dgm:prSet presAssocID="{7FB0B573-D912-40F0-892E-BF7E3FA07030}" presName="composite" presStyleCnt="0"/>
      <dgm:spPr/>
    </dgm:pt>
    <dgm:pt modelId="{9DA9F3E0-0777-44DD-9550-57B9464CDFA0}" type="pres">
      <dgm:prSet presAssocID="{7FB0B573-D912-40F0-892E-BF7E3FA07030}" presName="imgShp" presStyleLbl="fgImgPlace1" presStyleIdx="5" presStyleCnt="6" custScaleX="130163" custLinFactX="-71628" custLinFactNeighborX="-100000"/>
      <dgm:spPr>
        <a:blipFill rotWithShape="0">
          <a:blip xmlns:r="http://schemas.openxmlformats.org/officeDocument/2006/relationships" r:embed="rId9"/>
          <a:stretch>
            <a:fillRect/>
          </a:stretch>
        </a:blipFill>
      </dgm:spPr>
    </dgm:pt>
    <dgm:pt modelId="{06EE99AE-A20C-4B53-B15D-5B576E406AEE}" type="pres">
      <dgm:prSet presAssocID="{7FB0B573-D912-40F0-892E-BF7E3FA07030}" presName="txShp" presStyleLbl="node1" presStyleIdx="5" presStyleCnt="6" custScaleX="130163">
        <dgm:presLayoutVars>
          <dgm:bulletEnabled val="1"/>
        </dgm:presLayoutVars>
      </dgm:prSet>
      <dgm:spPr/>
      <dgm:t>
        <a:bodyPr/>
        <a:lstStyle/>
        <a:p>
          <a:endParaRPr lang="zh-CN" altLang="en-US"/>
        </a:p>
      </dgm:t>
    </dgm:pt>
  </dgm:ptLst>
  <dgm:cxnLst>
    <dgm:cxn modelId="{F2DFBDBF-0BB9-44A9-A6E8-C6051D5F67F7}" type="presOf" srcId="{F906FBAD-57A3-4849-9647-E68C9D417434}" destId="{304FB0A9-916F-45C6-899C-729D8C3E51F8}" srcOrd="0" destOrd="0" presId="urn:microsoft.com/office/officeart/2005/8/layout/vList3"/>
    <dgm:cxn modelId="{076E7288-8AE9-4C87-9090-29A7B8A2F3D9}" srcId="{E35C8F58-F58C-4A5D-9B56-CD5302276A26}" destId="{7FB0B573-D912-40F0-892E-BF7E3FA07030}" srcOrd="5" destOrd="0" parTransId="{E30E7181-B502-4FFB-8C94-03E48713434D}" sibTransId="{7E39C271-F548-45A8-BC2E-76A279FD2406}"/>
    <dgm:cxn modelId="{1C9F719F-1D96-420F-8CBC-B4084724FA3C}" type="presOf" srcId="{7FB0B573-D912-40F0-892E-BF7E3FA07030}" destId="{06EE99AE-A20C-4B53-B15D-5B576E406AEE}" srcOrd="0" destOrd="0" presId="urn:microsoft.com/office/officeart/2005/8/layout/vList3"/>
    <dgm:cxn modelId="{5A183260-FD34-48E2-80D9-CCFC3A7812B7}" srcId="{E35C8F58-F58C-4A5D-9B56-CD5302276A26}" destId="{BD8E29C9-BE5D-4FBF-AC8E-37155A0F74C3}" srcOrd="0" destOrd="0" parTransId="{3B6B0D42-7C2B-4F02-8A55-302EB8B6FF95}" sibTransId="{CD5E0B66-04B0-4475-84D6-E695EED65486}"/>
    <dgm:cxn modelId="{DD07FCB6-0169-4247-8F00-D1FD2D3789A8}" type="presOf" srcId="{7466428C-1412-4942-B6E6-57514767C055}" destId="{6B070FAE-3EB6-42C0-ABA2-1DC3B4300181}" srcOrd="0" destOrd="0" presId="urn:microsoft.com/office/officeart/2005/8/layout/vList3"/>
    <dgm:cxn modelId="{41E8EAA9-9885-462E-B45C-5CFA6E7F7854}" srcId="{E35C8F58-F58C-4A5D-9B56-CD5302276A26}" destId="{F906FBAD-57A3-4849-9647-E68C9D417434}" srcOrd="1" destOrd="0" parTransId="{F6CF35A2-B7DD-421A-BF2E-4B02689B064A}" sibTransId="{1EBD8C35-F1FB-480B-897D-A13F2C9CA0DF}"/>
    <dgm:cxn modelId="{3A1868A1-0D4B-4728-A5A7-CC2F46614749}" type="presOf" srcId="{E35C8F58-F58C-4A5D-9B56-CD5302276A26}" destId="{7623E065-33FD-4C46-8987-751F31B5A325}" srcOrd="0" destOrd="0" presId="urn:microsoft.com/office/officeart/2005/8/layout/vList3"/>
    <dgm:cxn modelId="{61965A4A-792C-46B3-B2FE-4D01FC20A1B4}" srcId="{E35C8F58-F58C-4A5D-9B56-CD5302276A26}" destId="{9C5C06AA-B739-47E8-94D1-F47A1DD1620D}" srcOrd="2" destOrd="0" parTransId="{E2B5B313-96BE-4B1C-B681-5207A19AAAD5}" sibTransId="{639E1E53-8F35-4ABA-8A8E-62347C7DF8EF}"/>
    <dgm:cxn modelId="{0A20619F-3027-4B28-97A8-72675D77DBB2}" type="presOf" srcId="{9C5C06AA-B739-47E8-94D1-F47A1DD1620D}" destId="{341B3598-977D-4888-9AA3-56EE1E26DF58}" srcOrd="0" destOrd="0" presId="urn:microsoft.com/office/officeart/2005/8/layout/vList3"/>
    <dgm:cxn modelId="{096D86C3-81D5-4E41-9A11-4EEF445AF18C}" srcId="{E35C8F58-F58C-4A5D-9B56-CD5302276A26}" destId="{7466428C-1412-4942-B6E6-57514767C055}" srcOrd="4" destOrd="0" parTransId="{EAA01AEA-C736-4BF4-A3C3-457340ABE85D}" sibTransId="{258016DD-9DC3-47F7-81E2-145F98FDC411}"/>
    <dgm:cxn modelId="{67AB3FFE-A4CF-4C23-A0C9-47B3D394797E}" type="presOf" srcId="{8E32E5EE-594D-4751-AC7F-61D6FDACD61E}" destId="{143F2019-1326-426B-93E4-9AA3097E2D6D}" srcOrd="0" destOrd="0" presId="urn:microsoft.com/office/officeart/2005/8/layout/vList3"/>
    <dgm:cxn modelId="{5C21A418-114B-4EFA-8F86-6AF66726DD90}" type="presOf" srcId="{BD8E29C9-BE5D-4FBF-AC8E-37155A0F74C3}" destId="{D0060F8D-23DA-46DE-BCE6-22F263592101}" srcOrd="0" destOrd="0" presId="urn:microsoft.com/office/officeart/2005/8/layout/vList3"/>
    <dgm:cxn modelId="{183E0AF4-7201-4672-9198-44E37BFD625F}" srcId="{E35C8F58-F58C-4A5D-9B56-CD5302276A26}" destId="{8E32E5EE-594D-4751-AC7F-61D6FDACD61E}" srcOrd="3" destOrd="0" parTransId="{DC77F09E-BE9A-4FC0-979A-DAC13793D5A6}" sibTransId="{960DD969-333C-4075-940A-2CC540ABCE6B}"/>
    <dgm:cxn modelId="{8DE4DB17-5218-4B55-80B7-7561CDD33B2F}" type="presParOf" srcId="{7623E065-33FD-4C46-8987-751F31B5A325}" destId="{4E3F94C1-ACAB-40A7-A26D-4E42426C5540}" srcOrd="0" destOrd="0" presId="urn:microsoft.com/office/officeart/2005/8/layout/vList3"/>
    <dgm:cxn modelId="{64C27EB6-759C-4969-8363-4795BF6267BC}" type="presParOf" srcId="{4E3F94C1-ACAB-40A7-A26D-4E42426C5540}" destId="{56659991-D3C9-4E27-9A54-70E53D3CDF72}" srcOrd="0" destOrd="0" presId="urn:microsoft.com/office/officeart/2005/8/layout/vList3"/>
    <dgm:cxn modelId="{B242EDAA-B464-464B-B2F0-8550239319F3}" type="presParOf" srcId="{4E3F94C1-ACAB-40A7-A26D-4E42426C5540}" destId="{D0060F8D-23DA-46DE-BCE6-22F263592101}" srcOrd="1" destOrd="0" presId="urn:microsoft.com/office/officeart/2005/8/layout/vList3"/>
    <dgm:cxn modelId="{6F6F7FD1-0217-4C62-BD7A-2F6F814ED397}" type="presParOf" srcId="{7623E065-33FD-4C46-8987-751F31B5A325}" destId="{97A70FD4-9500-4182-96C3-4217C2683155}" srcOrd="1" destOrd="0" presId="urn:microsoft.com/office/officeart/2005/8/layout/vList3"/>
    <dgm:cxn modelId="{6DA40A32-6C57-48B9-97B2-CF6FC9CF8858}" type="presParOf" srcId="{7623E065-33FD-4C46-8987-751F31B5A325}" destId="{7CA39875-19E6-40B7-B951-B323826D3C53}" srcOrd="2" destOrd="0" presId="urn:microsoft.com/office/officeart/2005/8/layout/vList3"/>
    <dgm:cxn modelId="{B6FA8B57-70BC-4CA3-986D-8BA472B12D84}" type="presParOf" srcId="{7CA39875-19E6-40B7-B951-B323826D3C53}" destId="{915ABFA2-5F28-4FF3-A1D0-55145BBFC9AB}" srcOrd="0" destOrd="0" presId="urn:microsoft.com/office/officeart/2005/8/layout/vList3"/>
    <dgm:cxn modelId="{E2320EF4-FA75-4579-901F-DD663FB97E3B}" type="presParOf" srcId="{7CA39875-19E6-40B7-B951-B323826D3C53}" destId="{304FB0A9-916F-45C6-899C-729D8C3E51F8}" srcOrd="1" destOrd="0" presId="urn:microsoft.com/office/officeart/2005/8/layout/vList3"/>
    <dgm:cxn modelId="{3C603E17-E3DE-4FAA-933A-DA332B3A0ACF}" type="presParOf" srcId="{7623E065-33FD-4C46-8987-751F31B5A325}" destId="{ED67E747-592A-4008-8117-F39D9425DBF2}" srcOrd="3" destOrd="0" presId="urn:microsoft.com/office/officeart/2005/8/layout/vList3"/>
    <dgm:cxn modelId="{7B21A535-56F2-4AB3-A587-4F16E33CFF79}" type="presParOf" srcId="{7623E065-33FD-4C46-8987-751F31B5A325}" destId="{E0FD868D-5DA6-4FBE-B4A2-65F9B7C7AB30}" srcOrd="4" destOrd="0" presId="urn:microsoft.com/office/officeart/2005/8/layout/vList3"/>
    <dgm:cxn modelId="{080C1B64-C2AB-4F6C-8915-4CE57E1EB71E}" type="presParOf" srcId="{E0FD868D-5DA6-4FBE-B4A2-65F9B7C7AB30}" destId="{BB338E05-9C61-454A-AF47-45FF0BA797E9}" srcOrd="0" destOrd="0" presId="urn:microsoft.com/office/officeart/2005/8/layout/vList3"/>
    <dgm:cxn modelId="{E830E0EF-58F0-4240-8470-A853F2212B31}" type="presParOf" srcId="{E0FD868D-5DA6-4FBE-B4A2-65F9B7C7AB30}" destId="{341B3598-977D-4888-9AA3-56EE1E26DF58}" srcOrd="1" destOrd="0" presId="urn:microsoft.com/office/officeart/2005/8/layout/vList3"/>
    <dgm:cxn modelId="{86A5F50C-BE32-4C88-99B6-05C1C25C0A3E}" type="presParOf" srcId="{7623E065-33FD-4C46-8987-751F31B5A325}" destId="{FAAE4F76-ED7B-4F60-B6AE-B6933CFC3396}" srcOrd="5" destOrd="0" presId="urn:microsoft.com/office/officeart/2005/8/layout/vList3"/>
    <dgm:cxn modelId="{7813EB9E-0B7D-489A-82C6-4E4220696B39}" type="presParOf" srcId="{7623E065-33FD-4C46-8987-751F31B5A325}" destId="{4951463F-DB8A-4E79-96BF-E9F8861569A5}" srcOrd="6" destOrd="0" presId="urn:microsoft.com/office/officeart/2005/8/layout/vList3"/>
    <dgm:cxn modelId="{73419422-2568-4040-ACAC-7D01ABB09F7D}" type="presParOf" srcId="{4951463F-DB8A-4E79-96BF-E9F8861569A5}" destId="{8C69210B-8ED9-462D-B9CD-9B3953EF2B75}" srcOrd="0" destOrd="0" presId="urn:microsoft.com/office/officeart/2005/8/layout/vList3"/>
    <dgm:cxn modelId="{A49C8AFB-0F06-44C3-A891-5FD509B7430B}" type="presParOf" srcId="{4951463F-DB8A-4E79-96BF-E9F8861569A5}" destId="{143F2019-1326-426B-93E4-9AA3097E2D6D}" srcOrd="1" destOrd="0" presId="urn:microsoft.com/office/officeart/2005/8/layout/vList3"/>
    <dgm:cxn modelId="{260650F1-D346-489C-9790-9990E25996AC}" type="presParOf" srcId="{7623E065-33FD-4C46-8987-751F31B5A325}" destId="{A7663226-178F-4B78-8134-55E1E17B7BA4}" srcOrd="7" destOrd="0" presId="urn:microsoft.com/office/officeart/2005/8/layout/vList3"/>
    <dgm:cxn modelId="{7C86CF5D-5B87-407E-92F6-30050A3CEE5D}" type="presParOf" srcId="{7623E065-33FD-4C46-8987-751F31B5A325}" destId="{9657B52A-211F-4A00-8AD8-7E7EFE25EA73}" srcOrd="8" destOrd="0" presId="urn:microsoft.com/office/officeart/2005/8/layout/vList3"/>
    <dgm:cxn modelId="{18B7492E-99D5-465A-9BAD-1609891D109C}" type="presParOf" srcId="{9657B52A-211F-4A00-8AD8-7E7EFE25EA73}" destId="{63E52CC5-3D06-4FCE-A992-ABD72B465261}" srcOrd="0" destOrd="0" presId="urn:microsoft.com/office/officeart/2005/8/layout/vList3"/>
    <dgm:cxn modelId="{EC66A707-27F0-42CC-AC78-799574BE00C0}" type="presParOf" srcId="{9657B52A-211F-4A00-8AD8-7E7EFE25EA73}" destId="{6B070FAE-3EB6-42C0-ABA2-1DC3B4300181}" srcOrd="1" destOrd="0" presId="urn:microsoft.com/office/officeart/2005/8/layout/vList3"/>
    <dgm:cxn modelId="{EA022978-F90D-43C8-9D2C-236E70A84380}" type="presParOf" srcId="{7623E065-33FD-4C46-8987-751F31B5A325}" destId="{C638CBB9-513A-461F-807C-E99730D81E2F}" srcOrd="9" destOrd="0" presId="urn:microsoft.com/office/officeart/2005/8/layout/vList3"/>
    <dgm:cxn modelId="{AE144181-B024-45F4-876F-534387F3435B}" type="presParOf" srcId="{7623E065-33FD-4C46-8987-751F31B5A325}" destId="{D5D0ED8B-AFE9-42AC-B6C1-16B675F9EAFC}" srcOrd="10" destOrd="0" presId="urn:microsoft.com/office/officeart/2005/8/layout/vList3"/>
    <dgm:cxn modelId="{DBD2E330-0DD9-4583-B5BB-7D03EC16CA23}" type="presParOf" srcId="{D5D0ED8B-AFE9-42AC-B6C1-16B675F9EAFC}" destId="{9DA9F3E0-0777-44DD-9550-57B9464CDFA0}" srcOrd="0" destOrd="0" presId="urn:microsoft.com/office/officeart/2005/8/layout/vList3"/>
    <dgm:cxn modelId="{C98F9AF7-DCE5-4F94-9EA3-6ADBC88362EB}" type="presParOf" srcId="{D5D0ED8B-AFE9-42AC-B6C1-16B675F9EAFC}" destId="{06EE99AE-A20C-4B53-B15D-5B576E406AEE}" srcOrd="1" destOrd="0" presId="urn:microsoft.com/office/officeart/2005/8/layout/vList3"/>
  </dgm:cxnLst>
  <dgm:bg/>
  <dgm:whole/>
  <dgm:extLst>
    <a:ext uri="http://schemas.microsoft.com/office/drawing/2008/diagram"/>
  </dgm:extLst>
</dgm:dataModel>
</file>

<file path=ppt/diagrams/data2.xml><?xml version="1.0" encoding="utf-8"?>
<dgm:dataModel xmlns:dgm="http://schemas.openxmlformats.org/drawingml/2006/diagram" xmlns:a="http://schemas.openxmlformats.org/drawingml/2006/main">
  <dgm:ptLst>
    <dgm:pt modelId="{E35C8F58-F58C-4A5D-9B56-CD5302276A26}" type="doc">
      <dgm:prSet loTypeId="urn:microsoft.com/office/officeart/2005/8/layout/vList3" loCatId="list" qsTypeId="urn:microsoft.com/office/officeart/2005/8/quickstyle/simple1#8" qsCatId="simple" csTypeId="urn:microsoft.com/office/officeart/2005/8/colors/accent1_2#8" csCatId="accent1" phldr="1"/>
      <dgm:spPr/>
    </dgm:pt>
    <dgm:pt modelId="{BD8E29C9-BE5D-4FBF-AC8E-37155A0F74C3}">
      <dgm:prSet phldrT="[文本]"/>
      <dgm:spPr/>
      <dgm:t>
        <a:bodyPr/>
        <a:lstStyle/>
        <a:p>
          <a:pPr algn="l"/>
          <a:r>
            <a:rPr lang="en-US" altLang="zh-CN" dirty="0" smtClean="0">
              <a:solidFill>
                <a:schemeClr val="tx1"/>
              </a:solidFill>
            </a:rPr>
            <a:t>1987</a:t>
          </a:r>
          <a:r>
            <a:rPr lang="zh-CN" altLang="en-US" dirty="0" smtClean="0">
              <a:solidFill>
                <a:schemeClr val="tx1"/>
              </a:solidFill>
            </a:rPr>
            <a:t>年，美国国家标准化协会</a:t>
          </a:r>
          <a:r>
            <a:rPr lang="en-US" altLang="zh-CN" dirty="0" smtClean="0">
              <a:solidFill>
                <a:schemeClr val="tx1"/>
              </a:solidFill>
            </a:rPr>
            <a:t>(ANSI)</a:t>
          </a:r>
          <a:r>
            <a:rPr lang="zh-CN" altLang="en-US" dirty="0" smtClean="0">
              <a:solidFill>
                <a:schemeClr val="tx1"/>
              </a:solidFill>
            </a:rPr>
            <a:t>为</a:t>
          </a:r>
          <a:r>
            <a:rPr lang="en-US" altLang="zh-CN" dirty="0" smtClean="0">
              <a:solidFill>
                <a:schemeClr val="tx1"/>
              </a:solidFill>
            </a:rPr>
            <a:t>C</a:t>
          </a:r>
          <a:r>
            <a:rPr lang="zh-CN" altLang="en-US" dirty="0" smtClean="0">
              <a:solidFill>
                <a:schemeClr val="tx1"/>
              </a:solidFill>
            </a:rPr>
            <a:t>语言制定了一套</a:t>
          </a:r>
          <a:r>
            <a:rPr lang="en-US" altLang="zh-CN" dirty="0" smtClean="0">
              <a:solidFill>
                <a:schemeClr val="tx1"/>
              </a:solidFill>
            </a:rPr>
            <a:t>ANSI</a:t>
          </a:r>
          <a:r>
            <a:rPr lang="zh-CN" altLang="en-US" dirty="0" smtClean="0">
              <a:solidFill>
                <a:schemeClr val="tx1"/>
              </a:solidFill>
            </a:rPr>
            <a:t>标准</a:t>
          </a:r>
          <a:r>
            <a:rPr lang="en-US" altLang="zh-CN" dirty="0" smtClean="0">
              <a:solidFill>
                <a:schemeClr val="tx1"/>
              </a:solidFill>
            </a:rPr>
            <a:t>——87 ANSI C</a:t>
          </a:r>
          <a:r>
            <a:rPr lang="zh-CN" altLang="en-US" dirty="0" smtClean="0">
              <a:solidFill>
                <a:schemeClr val="tx1"/>
              </a:solidFill>
            </a:rPr>
            <a:t>，成为现行的</a:t>
          </a:r>
          <a:r>
            <a:rPr lang="en-US" altLang="zh-CN" dirty="0" smtClean="0">
              <a:solidFill>
                <a:schemeClr val="tx1"/>
              </a:solidFill>
            </a:rPr>
            <a:t>C</a:t>
          </a:r>
          <a:r>
            <a:rPr lang="zh-CN" altLang="en-US" dirty="0" smtClean="0">
              <a:solidFill>
                <a:schemeClr val="tx1"/>
              </a:solidFill>
            </a:rPr>
            <a:t>语言标准。</a:t>
          </a:r>
          <a:endParaRPr lang="zh-CN" altLang="en-US" b="1" dirty="0">
            <a:solidFill>
              <a:schemeClr val="tx1"/>
            </a:solidFill>
          </a:endParaRPr>
        </a:p>
      </dgm:t>
    </dgm:pt>
    <dgm:pt modelId="{3B6B0D42-7C2B-4F02-8A55-302EB8B6FF95}" type="parTrans" cxnId="{5A183260-FD34-48E2-80D9-CCFC3A7812B7}">
      <dgm:prSet/>
      <dgm:spPr/>
      <dgm:t>
        <a:bodyPr/>
        <a:lstStyle/>
        <a:p>
          <a:endParaRPr lang="zh-CN" altLang="en-US" b="1">
            <a:solidFill>
              <a:schemeClr val="tx1"/>
            </a:solidFill>
          </a:endParaRPr>
        </a:p>
      </dgm:t>
    </dgm:pt>
    <dgm:pt modelId="{CD5E0B66-04B0-4475-84D6-E695EED65486}" type="sibTrans" cxnId="{5A183260-FD34-48E2-80D9-CCFC3A7812B7}">
      <dgm:prSet/>
      <dgm:spPr/>
      <dgm:t>
        <a:bodyPr/>
        <a:lstStyle/>
        <a:p>
          <a:endParaRPr lang="zh-CN" altLang="en-US" b="1">
            <a:solidFill>
              <a:schemeClr val="tx1"/>
            </a:solidFill>
          </a:endParaRPr>
        </a:p>
      </dgm:t>
    </dgm:pt>
    <dgm:pt modelId="{F906FBAD-57A3-4849-9647-E68C9D417434}">
      <dgm:prSet phldrT="[文本]"/>
      <dgm:spPr/>
      <dgm:t>
        <a:bodyPr/>
        <a:lstStyle/>
        <a:p>
          <a:pPr algn="l"/>
          <a:r>
            <a:rPr lang="en-US" altLang="zh-CN" dirty="0" smtClean="0">
              <a:solidFill>
                <a:schemeClr val="tx1"/>
              </a:solidFill>
            </a:rPr>
            <a:t>1990</a:t>
          </a:r>
          <a:r>
            <a:rPr lang="zh-CN" altLang="en-US" dirty="0" smtClean="0">
              <a:solidFill>
                <a:schemeClr val="tx1"/>
              </a:solidFill>
            </a:rPr>
            <a:t>年，国际标准化组织</a:t>
          </a:r>
          <a:r>
            <a:rPr lang="en-US" dirty="0" err="1" smtClean="0">
              <a:solidFill>
                <a:schemeClr val="tx1"/>
              </a:solidFill>
            </a:rPr>
            <a:t>ISO（International</a:t>
          </a:r>
          <a:r>
            <a:rPr lang="en-US" dirty="0" smtClean="0">
              <a:solidFill>
                <a:schemeClr val="tx1"/>
              </a:solidFill>
            </a:rPr>
            <a:t> </a:t>
          </a:r>
          <a:r>
            <a:rPr lang="en-US" dirty="0" err="1" smtClean="0">
              <a:solidFill>
                <a:schemeClr val="tx1"/>
              </a:solidFill>
            </a:rPr>
            <a:t>StandardOrganization</a:t>
          </a:r>
          <a:r>
            <a:rPr lang="en-US" dirty="0" smtClean="0">
              <a:solidFill>
                <a:schemeClr val="tx1"/>
              </a:solidFill>
            </a:rPr>
            <a:t>）</a:t>
          </a:r>
          <a:r>
            <a:rPr lang="zh-CN" altLang="en-US" dirty="0" smtClean="0">
              <a:solidFill>
                <a:schemeClr val="tx1"/>
              </a:solidFill>
            </a:rPr>
            <a:t>接受了</a:t>
          </a:r>
          <a:r>
            <a:rPr lang="en-US" altLang="zh-CN" dirty="0" smtClean="0">
              <a:solidFill>
                <a:schemeClr val="tx1"/>
              </a:solidFill>
            </a:rPr>
            <a:t>87 </a:t>
          </a:r>
          <a:r>
            <a:rPr lang="en-US" dirty="0" smtClean="0">
              <a:solidFill>
                <a:schemeClr val="tx1"/>
              </a:solidFill>
            </a:rPr>
            <a:t>ANSI C </a:t>
          </a:r>
          <a:r>
            <a:rPr lang="zh-CN" altLang="en-US" dirty="0" smtClean="0">
              <a:solidFill>
                <a:schemeClr val="tx1"/>
              </a:solidFill>
            </a:rPr>
            <a:t>为</a:t>
          </a:r>
          <a:r>
            <a:rPr lang="en-US" dirty="0" smtClean="0">
              <a:solidFill>
                <a:schemeClr val="tx1"/>
              </a:solidFill>
            </a:rPr>
            <a:t>I SO C </a:t>
          </a:r>
          <a:r>
            <a:rPr lang="zh-CN" altLang="en-US" dirty="0" smtClean="0">
              <a:solidFill>
                <a:schemeClr val="tx1"/>
              </a:solidFill>
            </a:rPr>
            <a:t>的标准（</a:t>
          </a:r>
          <a:r>
            <a:rPr lang="en-US" dirty="0" smtClean="0">
              <a:solidFill>
                <a:schemeClr val="tx1"/>
              </a:solidFill>
            </a:rPr>
            <a:t>ISO9899-1990）。</a:t>
          </a:r>
          <a:r>
            <a:rPr lang="zh-CN" altLang="en-US" dirty="0" smtClean="0">
              <a:solidFill>
                <a:schemeClr val="tx1"/>
              </a:solidFill>
            </a:rPr>
            <a:t/>
          </a:r>
          <a:br>
            <a:rPr lang="zh-CN" altLang="en-US" dirty="0" smtClean="0">
              <a:solidFill>
                <a:schemeClr val="tx1"/>
              </a:solidFill>
            </a:rPr>
          </a:br>
          <a:endParaRPr lang="zh-CN" altLang="en-US" b="1" dirty="0">
            <a:solidFill>
              <a:schemeClr val="tx1"/>
            </a:solidFill>
          </a:endParaRPr>
        </a:p>
      </dgm:t>
    </dgm:pt>
    <dgm:pt modelId="{F6CF35A2-B7DD-421A-BF2E-4B02689B064A}" type="parTrans" cxnId="{41E8EAA9-9885-462E-B45C-5CFA6E7F7854}">
      <dgm:prSet/>
      <dgm:spPr/>
      <dgm:t>
        <a:bodyPr/>
        <a:lstStyle/>
        <a:p>
          <a:endParaRPr lang="zh-CN" altLang="en-US" b="1">
            <a:solidFill>
              <a:schemeClr val="tx1"/>
            </a:solidFill>
          </a:endParaRPr>
        </a:p>
      </dgm:t>
    </dgm:pt>
    <dgm:pt modelId="{1EBD8C35-F1FB-480B-897D-A13F2C9CA0DF}" type="sibTrans" cxnId="{41E8EAA9-9885-462E-B45C-5CFA6E7F7854}">
      <dgm:prSet/>
      <dgm:spPr/>
      <dgm:t>
        <a:bodyPr/>
        <a:lstStyle/>
        <a:p>
          <a:endParaRPr lang="zh-CN" altLang="en-US" b="1">
            <a:solidFill>
              <a:schemeClr val="tx1"/>
            </a:solidFill>
          </a:endParaRPr>
        </a:p>
      </dgm:t>
    </dgm:pt>
    <dgm:pt modelId="{5D7A5881-0EF6-442D-98E6-6F6141D34940}">
      <dgm:prSet phldrT="[文本]"/>
      <dgm:spPr/>
      <dgm:t>
        <a:bodyPr/>
        <a:lstStyle/>
        <a:p>
          <a:r>
            <a:rPr lang="en-US" altLang="zh-CN" dirty="0" smtClean="0">
              <a:solidFill>
                <a:schemeClr val="tx1"/>
              </a:solidFill>
            </a:rPr>
            <a:t>1999</a:t>
          </a:r>
          <a:r>
            <a:rPr lang="zh-CN" altLang="en-US" dirty="0" smtClean="0">
              <a:solidFill>
                <a:schemeClr val="tx1"/>
              </a:solidFill>
            </a:rPr>
            <a:t>年发布的</a:t>
          </a:r>
          <a:r>
            <a:rPr lang="en-US" dirty="0" smtClean="0">
              <a:solidFill>
                <a:schemeClr val="tx1"/>
              </a:solidFill>
            </a:rPr>
            <a:t>C99</a:t>
          </a:r>
          <a:r>
            <a:rPr lang="zh-CN" altLang="en-US" dirty="0" smtClean="0">
              <a:solidFill>
                <a:schemeClr val="tx1"/>
              </a:solidFill>
            </a:rPr>
            <a:t>标准</a:t>
          </a:r>
          <a:r>
            <a:rPr lang="en-US" dirty="0" smtClean="0">
              <a:solidFill>
                <a:schemeClr val="tx1"/>
              </a:solidFill>
            </a:rPr>
            <a:t>。</a:t>
          </a:r>
          <a:r>
            <a:rPr lang="zh-CN" altLang="en-US" dirty="0" smtClean="0">
              <a:solidFill>
                <a:schemeClr val="tx1"/>
              </a:solidFill>
            </a:rPr>
            <a:t>它被</a:t>
          </a:r>
          <a:r>
            <a:rPr lang="en-US" dirty="0" smtClean="0">
              <a:solidFill>
                <a:schemeClr val="tx1"/>
              </a:solidFill>
            </a:rPr>
            <a:t>ANSI</a:t>
          </a:r>
          <a:r>
            <a:rPr lang="zh-CN" altLang="en-US" dirty="0" smtClean="0">
              <a:solidFill>
                <a:schemeClr val="tx1"/>
              </a:solidFill>
            </a:rPr>
            <a:t>于</a:t>
          </a:r>
          <a:r>
            <a:rPr lang="en-US" altLang="zh-CN" dirty="0" smtClean="0">
              <a:solidFill>
                <a:schemeClr val="tx1"/>
              </a:solidFill>
            </a:rPr>
            <a:t>2000</a:t>
          </a:r>
          <a:r>
            <a:rPr lang="zh-CN" altLang="en-US" dirty="0" smtClean="0">
              <a:solidFill>
                <a:schemeClr val="tx1"/>
              </a:solidFill>
            </a:rPr>
            <a:t>年</a:t>
          </a:r>
          <a:r>
            <a:rPr lang="en-US" altLang="zh-CN" dirty="0" smtClean="0">
              <a:solidFill>
                <a:schemeClr val="tx1"/>
              </a:solidFill>
            </a:rPr>
            <a:t>3</a:t>
          </a:r>
          <a:r>
            <a:rPr lang="zh-CN" altLang="en-US" dirty="0" smtClean="0">
              <a:solidFill>
                <a:schemeClr val="tx1"/>
              </a:solidFill>
            </a:rPr>
            <a:t>月采用</a:t>
          </a:r>
          <a:r>
            <a:rPr lang="en-US" dirty="0" smtClean="0">
              <a:solidFill>
                <a:schemeClr val="tx1"/>
              </a:solidFill>
            </a:rPr>
            <a:t>。</a:t>
          </a:r>
          <a:r>
            <a:rPr lang="zh-CN" altLang="en-US" dirty="0" smtClean="0">
              <a:solidFill>
                <a:schemeClr val="tx1"/>
              </a:solidFill>
            </a:rPr>
            <a:t/>
          </a:r>
          <a:br>
            <a:rPr lang="zh-CN" altLang="en-US" dirty="0" smtClean="0">
              <a:solidFill>
                <a:schemeClr val="tx1"/>
              </a:solidFill>
            </a:rPr>
          </a:br>
          <a:endParaRPr lang="zh-CN" altLang="en-US" b="1" dirty="0">
            <a:solidFill>
              <a:schemeClr val="tx1"/>
            </a:solidFill>
          </a:endParaRPr>
        </a:p>
      </dgm:t>
    </dgm:pt>
    <dgm:pt modelId="{573BB79F-7563-444A-A51A-32B5656E145E}" type="parTrans" cxnId="{B74D77CF-9A58-4D18-82F3-B2929C34206C}">
      <dgm:prSet/>
      <dgm:spPr/>
      <dgm:t>
        <a:bodyPr/>
        <a:lstStyle/>
        <a:p>
          <a:endParaRPr lang="zh-CN" altLang="en-US">
            <a:solidFill>
              <a:schemeClr val="tx1"/>
            </a:solidFill>
          </a:endParaRPr>
        </a:p>
      </dgm:t>
    </dgm:pt>
    <dgm:pt modelId="{3F5F34B5-0725-4623-AB9E-7C689739A619}" type="sibTrans" cxnId="{B74D77CF-9A58-4D18-82F3-B2929C34206C}">
      <dgm:prSet/>
      <dgm:spPr/>
      <dgm:t>
        <a:bodyPr/>
        <a:lstStyle/>
        <a:p>
          <a:endParaRPr lang="zh-CN" altLang="en-US">
            <a:solidFill>
              <a:schemeClr val="tx1"/>
            </a:solidFill>
          </a:endParaRPr>
        </a:p>
      </dgm:t>
    </dgm:pt>
    <dgm:pt modelId="{7623E065-33FD-4C46-8987-751F31B5A325}" type="pres">
      <dgm:prSet presAssocID="{E35C8F58-F58C-4A5D-9B56-CD5302276A26}" presName="linearFlow" presStyleCnt="0">
        <dgm:presLayoutVars>
          <dgm:dir/>
          <dgm:resizeHandles val="exact"/>
        </dgm:presLayoutVars>
      </dgm:prSet>
      <dgm:spPr/>
    </dgm:pt>
    <dgm:pt modelId="{4E3F94C1-ACAB-40A7-A26D-4E42426C5540}" type="pres">
      <dgm:prSet presAssocID="{BD8E29C9-BE5D-4FBF-AC8E-37155A0F74C3}" presName="composite" presStyleCnt="0"/>
      <dgm:spPr/>
    </dgm:pt>
    <dgm:pt modelId="{56659991-D3C9-4E27-9A54-70E53D3CDF72}" type="pres">
      <dgm:prSet presAssocID="{BD8E29C9-BE5D-4FBF-AC8E-37155A0F74C3}" presName="imgShp" presStyleLbl="fgImgPlace1" presStyleIdx="0" presStyleCnt="3" custScaleX="100343" custLinFactX="-71628" custLinFactNeighborX="-100000"/>
      <dgm:spPr>
        <a:blipFill rotWithShape="0">
          <a:blip xmlns:r="http://schemas.openxmlformats.org/officeDocument/2006/relationships" r:embed="rId1"/>
          <a:stretch>
            <a:fillRect/>
          </a:stretch>
        </a:blipFill>
      </dgm:spPr>
    </dgm:pt>
    <dgm:pt modelId="{D0060F8D-23DA-46DE-BCE6-22F263592101}" type="pres">
      <dgm:prSet presAssocID="{BD8E29C9-BE5D-4FBF-AC8E-37155A0F74C3}" presName="txShp" presStyleLbl="node1" presStyleIdx="0" presStyleCnt="3" custScaleX="130163" custLinFactNeighborX="5647">
        <dgm:presLayoutVars>
          <dgm:bulletEnabled val="1"/>
        </dgm:presLayoutVars>
      </dgm:prSet>
      <dgm:spPr/>
      <dgm:t>
        <a:bodyPr/>
        <a:lstStyle/>
        <a:p>
          <a:endParaRPr lang="zh-CN" altLang="en-US"/>
        </a:p>
      </dgm:t>
    </dgm:pt>
    <dgm:pt modelId="{97A70FD4-9500-4182-96C3-4217C2683155}" type="pres">
      <dgm:prSet presAssocID="{CD5E0B66-04B0-4475-84D6-E695EED65486}" presName="spacing" presStyleCnt="0"/>
      <dgm:spPr/>
    </dgm:pt>
    <dgm:pt modelId="{7CA39875-19E6-40B7-B951-B323826D3C53}" type="pres">
      <dgm:prSet presAssocID="{F906FBAD-57A3-4849-9647-E68C9D417434}" presName="composite" presStyleCnt="0"/>
      <dgm:spPr/>
    </dgm:pt>
    <dgm:pt modelId="{915ABFA2-5F28-4FF3-A1D0-55145BBFC9AB}" type="pres">
      <dgm:prSet presAssocID="{F906FBAD-57A3-4849-9647-E68C9D417434}" presName="imgShp" presStyleLbl="fgImgPlace1" presStyleIdx="1" presStyleCnt="3" custScaleX="100343" custLinFactX="-71628" custLinFactNeighborX="-100000"/>
      <dgm:spPr>
        <a:blipFill rotWithShape="0">
          <a:blip xmlns:r="http://schemas.openxmlformats.org/officeDocument/2006/relationships" r:embed="rId2"/>
          <a:stretch>
            <a:fillRect/>
          </a:stretch>
        </a:blipFill>
      </dgm:spPr>
    </dgm:pt>
    <dgm:pt modelId="{304FB0A9-916F-45C6-899C-729D8C3E51F8}" type="pres">
      <dgm:prSet presAssocID="{F906FBAD-57A3-4849-9647-E68C9D417434}" presName="txShp" presStyleLbl="node1" presStyleIdx="1" presStyleCnt="3" custScaleX="130163" custLinFactNeighborX="5647">
        <dgm:presLayoutVars>
          <dgm:bulletEnabled val="1"/>
        </dgm:presLayoutVars>
      </dgm:prSet>
      <dgm:spPr/>
      <dgm:t>
        <a:bodyPr/>
        <a:lstStyle/>
        <a:p>
          <a:endParaRPr lang="zh-CN" altLang="en-US"/>
        </a:p>
      </dgm:t>
    </dgm:pt>
    <dgm:pt modelId="{ED67E747-592A-4008-8117-F39D9425DBF2}" type="pres">
      <dgm:prSet presAssocID="{1EBD8C35-F1FB-480B-897D-A13F2C9CA0DF}" presName="spacing" presStyleCnt="0"/>
      <dgm:spPr/>
    </dgm:pt>
    <dgm:pt modelId="{87059274-CFF9-4DF7-A9B8-DAD640B3B098}" type="pres">
      <dgm:prSet presAssocID="{5D7A5881-0EF6-442D-98E6-6F6141D34940}" presName="composite" presStyleCnt="0"/>
      <dgm:spPr/>
    </dgm:pt>
    <dgm:pt modelId="{54EFF4E3-B2EA-40CC-ADFD-A4CDB9E748AD}" type="pres">
      <dgm:prSet presAssocID="{5D7A5881-0EF6-442D-98E6-6F6141D34940}" presName="imgShp" presStyleLbl="fgImgPlace1" presStyleIdx="2" presStyleCnt="3" custScaleX="100343" custLinFactX="-71628" custLinFactNeighborX="-100000"/>
      <dgm:spPr>
        <a:blipFill rotWithShape="0">
          <a:blip xmlns:r="http://schemas.openxmlformats.org/officeDocument/2006/relationships" r:embed="rId3"/>
          <a:stretch>
            <a:fillRect/>
          </a:stretch>
        </a:blipFill>
      </dgm:spPr>
    </dgm:pt>
    <dgm:pt modelId="{B86D01D5-60A9-4E27-8499-093FCF93E1EC}" type="pres">
      <dgm:prSet presAssocID="{5D7A5881-0EF6-442D-98E6-6F6141D34940}" presName="txShp" presStyleLbl="node1" presStyleIdx="2" presStyleCnt="3" custScaleX="130163" custLinFactNeighborX="5647">
        <dgm:presLayoutVars>
          <dgm:bulletEnabled val="1"/>
        </dgm:presLayoutVars>
      </dgm:prSet>
      <dgm:spPr/>
      <dgm:t>
        <a:bodyPr/>
        <a:lstStyle/>
        <a:p>
          <a:endParaRPr lang="zh-CN" altLang="en-US"/>
        </a:p>
      </dgm:t>
    </dgm:pt>
  </dgm:ptLst>
  <dgm:cxnLst>
    <dgm:cxn modelId="{588E9278-2E44-4A35-BB05-544727333848}" type="presOf" srcId="{BD8E29C9-BE5D-4FBF-AC8E-37155A0F74C3}" destId="{D0060F8D-23DA-46DE-BCE6-22F263592101}" srcOrd="0" destOrd="0" presId="urn:microsoft.com/office/officeart/2005/8/layout/vList3"/>
    <dgm:cxn modelId="{429FC836-9D3B-4A85-B30F-6670CFFD7C08}" type="presOf" srcId="{5D7A5881-0EF6-442D-98E6-6F6141D34940}" destId="{B86D01D5-60A9-4E27-8499-093FCF93E1EC}" srcOrd="0" destOrd="0" presId="urn:microsoft.com/office/officeart/2005/8/layout/vList3"/>
    <dgm:cxn modelId="{AE767145-FFD8-4F64-A225-57FF2EE36849}" type="presOf" srcId="{E35C8F58-F58C-4A5D-9B56-CD5302276A26}" destId="{7623E065-33FD-4C46-8987-751F31B5A325}" srcOrd="0" destOrd="0" presId="urn:microsoft.com/office/officeart/2005/8/layout/vList3"/>
    <dgm:cxn modelId="{9A8B683A-B0B6-4836-B436-CE424C7BA385}" type="presOf" srcId="{F906FBAD-57A3-4849-9647-E68C9D417434}" destId="{304FB0A9-916F-45C6-899C-729D8C3E51F8}" srcOrd="0" destOrd="0" presId="urn:microsoft.com/office/officeart/2005/8/layout/vList3"/>
    <dgm:cxn modelId="{B74D77CF-9A58-4D18-82F3-B2929C34206C}" srcId="{E35C8F58-F58C-4A5D-9B56-CD5302276A26}" destId="{5D7A5881-0EF6-442D-98E6-6F6141D34940}" srcOrd="2" destOrd="0" parTransId="{573BB79F-7563-444A-A51A-32B5656E145E}" sibTransId="{3F5F34B5-0725-4623-AB9E-7C689739A619}"/>
    <dgm:cxn modelId="{5A183260-FD34-48E2-80D9-CCFC3A7812B7}" srcId="{E35C8F58-F58C-4A5D-9B56-CD5302276A26}" destId="{BD8E29C9-BE5D-4FBF-AC8E-37155A0F74C3}" srcOrd="0" destOrd="0" parTransId="{3B6B0D42-7C2B-4F02-8A55-302EB8B6FF95}" sibTransId="{CD5E0B66-04B0-4475-84D6-E695EED65486}"/>
    <dgm:cxn modelId="{41E8EAA9-9885-462E-B45C-5CFA6E7F7854}" srcId="{E35C8F58-F58C-4A5D-9B56-CD5302276A26}" destId="{F906FBAD-57A3-4849-9647-E68C9D417434}" srcOrd="1" destOrd="0" parTransId="{F6CF35A2-B7DD-421A-BF2E-4B02689B064A}" sibTransId="{1EBD8C35-F1FB-480B-897D-A13F2C9CA0DF}"/>
    <dgm:cxn modelId="{FD85EF77-2AD2-49C6-B19D-48A541400F6A}" type="presParOf" srcId="{7623E065-33FD-4C46-8987-751F31B5A325}" destId="{4E3F94C1-ACAB-40A7-A26D-4E42426C5540}" srcOrd="0" destOrd="0" presId="urn:microsoft.com/office/officeart/2005/8/layout/vList3"/>
    <dgm:cxn modelId="{8B709719-5D53-45C1-8872-D04525722D7B}" type="presParOf" srcId="{4E3F94C1-ACAB-40A7-A26D-4E42426C5540}" destId="{56659991-D3C9-4E27-9A54-70E53D3CDF72}" srcOrd="0" destOrd="0" presId="urn:microsoft.com/office/officeart/2005/8/layout/vList3"/>
    <dgm:cxn modelId="{F53FC6B7-06D8-4899-AF5E-F2BAC9C1CC50}" type="presParOf" srcId="{4E3F94C1-ACAB-40A7-A26D-4E42426C5540}" destId="{D0060F8D-23DA-46DE-BCE6-22F263592101}" srcOrd="1" destOrd="0" presId="urn:microsoft.com/office/officeart/2005/8/layout/vList3"/>
    <dgm:cxn modelId="{45FEC162-BB09-466B-9562-869023E80454}" type="presParOf" srcId="{7623E065-33FD-4C46-8987-751F31B5A325}" destId="{97A70FD4-9500-4182-96C3-4217C2683155}" srcOrd="1" destOrd="0" presId="urn:microsoft.com/office/officeart/2005/8/layout/vList3"/>
    <dgm:cxn modelId="{760FC2B3-FEFD-4CB9-9FCF-571E600907B0}" type="presParOf" srcId="{7623E065-33FD-4C46-8987-751F31B5A325}" destId="{7CA39875-19E6-40B7-B951-B323826D3C53}" srcOrd="2" destOrd="0" presId="urn:microsoft.com/office/officeart/2005/8/layout/vList3"/>
    <dgm:cxn modelId="{45E0A9DB-2818-499D-B511-8C0F849D94F2}" type="presParOf" srcId="{7CA39875-19E6-40B7-B951-B323826D3C53}" destId="{915ABFA2-5F28-4FF3-A1D0-55145BBFC9AB}" srcOrd="0" destOrd="0" presId="urn:microsoft.com/office/officeart/2005/8/layout/vList3"/>
    <dgm:cxn modelId="{055F6888-6A29-4EE7-8F96-F07AAF7B0E18}" type="presParOf" srcId="{7CA39875-19E6-40B7-B951-B323826D3C53}" destId="{304FB0A9-916F-45C6-899C-729D8C3E51F8}" srcOrd="1" destOrd="0" presId="urn:microsoft.com/office/officeart/2005/8/layout/vList3"/>
    <dgm:cxn modelId="{090CD8EF-C2AF-457B-8024-B37A34C72493}" type="presParOf" srcId="{7623E065-33FD-4C46-8987-751F31B5A325}" destId="{ED67E747-592A-4008-8117-F39D9425DBF2}" srcOrd="3" destOrd="0" presId="urn:microsoft.com/office/officeart/2005/8/layout/vList3"/>
    <dgm:cxn modelId="{1AE0067D-326B-479F-ADBE-23225507AB9E}" type="presParOf" srcId="{7623E065-33FD-4C46-8987-751F31B5A325}" destId="{87059274-CFF9-4DF7-A9B8-DAD640B3B098}" srcOrd="4" destOrd="0" presId="urn:microsoft.com/office/officeart/2005/8/layout/vList3"/>
    <dgm:cxn modelId="{5FC9C354-65ED-4D4A-8795-3F872F813957}" type="presParOf" srcId="{87059274-CFF9-4DF7-A9B8-DAD640B3B098}" destId="{54EFF4E3-B2EA-40CC-ADFD-A4CDB9E748AD}" srcOrd="0" destOrd="0" presId="urn:microsoft.com/office/officeart/2005/8/layout/vList3"/>
    <dgm:cxn modelId="{A2CF8E31-B4CE-4B3D-9D9A-D8ACBCAED4F7}" type="presParOf" srcId="{87059274-CFF9-4DF7-A9B8-DAD640B3B098}" destId="{B86D01D5-60A9-4E27-8499-093FCF93E1EC}" srcOrd="1" destOrd="0" presId="urn:microsoft.com/office/officeart/2005/8/layout/vList3"/>
  </dgm:cxnLst>
  <dgm:bg/>
  <dgm:whole/>
  <dgm:extLst>
    <a:ext uri="http://schemas.microsoft.com/office/drawing/2008/diagram"/>
  </dgm:extLst>
</dgm:dataModel>
</file>

<file path=ppt/diagrams/data3.xml><?xml version="1.0" encoding="utf-8"?>
<dgm:dataModel xmlns:dgm="http://schemas.openxmlformats.org/drawingml/2006/diagram" xmlns:a="http://schemas.openxmlformats.org/drawingml/2006/main">
  <dgm:ptLst>
    <dgm:pt modelId="{E35C8F58-F58C-4A5D-9B56-CD5302276A26}" type="doc">
      <dgm:prSet loTypeId="urn:microsoft.com/office/officeart/2005/8/layout/vList3" loCatId="list" qsTypeId="urn:microsoft.com/office/officeart/2005/8/quickstyle/simple1#9" qsCatId="simple" csTypeId="urn:microsoft.com/office/officeart/2005/8/colors/accent1_2#9" csCatId="accent1" phldr="1"/>
      <dgm:spPr/>
    </dgm:pt>
    <dgm:pt modelId="{BD8E29C9-BE5D-4FBF-AC8E-37155A0F74C3}">
      <dgm:prSet phldrT="[文本]"/>
      <dgm:spPr/>
      <dgm:t>
        <a:bodyPr/>
        <a:lstStyle/>
        <a:p>
          <a:pPr algn="l"/>
          <a:r>
            <a:rPr lang="en-US" altLang="zh-CN" b="1" dirty="0" smtClean="0">
              <a:solidFill>
                <a:srgbClr val="C00000"/>
              </a:solidFill>
            </a:rPr>
            <a:t>C++: </a:t>
          </a:r>
          <a:r>
            <a:rPr lang="zh-CN" altLang="en-US" b="1" dirty="0" smtClean="0">
              <a:solidFill>
                <a:schemeClr val="tx1"/>
              </a:solidFill>
            </a:rPr>
            <a:t>包括了所有</a:t>
          </a:r>
          <a:r>
            <a:rPr lang="en-US" altLang="zh-CN" b="1" dirty="0" smtClean="0">
              <a:solidFill>
                <a:schemeClr val="tx1"/>
              </a:solidFill>
            </a:rPr>
            <a:t>C</a:t>
          </a:r>
          <a:r>
            <a:rPr lang="zh-CN" altLang="en-US" b="1" dirty="0" smtClean="0">
              <a:solidFill>
                <a:schemeClr val="tx1"/>
              </a:solidFill>
            </a:rPr>
            <a:t>特性</a:t>
          </a:r>
          <a:r>
            <a:rPr lang="en-US" altLang="zh-CN" b="1" dirty="0" smtClean="0">
              <a:solidFill>
                <a:schemeClr val="tx1"/>
              </a:solidFill>
            </a:rPr>
            <a:t>,</a:t>
          </a:r>
          <a:r>
            <a:rPr lang="zh-CN" altLang="en-US" b="1" dirty="0" smtClean="0">
              <a:solidFill>
                <a:schemeClr val="tx1"/>
              </a:solidFill>
            </a:rPr>
            <a:t>但增加了类和其他特性以支持面向对象编程。</a:t>
          </a:r>
          <a:endParaRPr lang="zh-CN" altLang="en-US" b="1" dirty="0">
            <a:solidFill>
              <a:schemeClr val="tx1"/>
            </a:solidFill>
          </a:endParaRPr>
        </a:p>
      </dgm:t>
    </dgm:pt>
    <dgm:pt modelId="{3B6B0D42-7C2B-4F02-8A55-302EB8B6FF95}" type="parTrans" cxnId="{5A183260-FD34-48E2-80D9-CCFC3A7812B7}">
      <dgm:prSet/>
      <dgm:spPr/>
      <dgm:t>
        <a:bodyPr/>
        <a:lstStyle/>
        <a:p>
          <a:endParaRPr lang="zh-CN" altLang="en-US" b="1">
            <a:solidFill>
              <a:schemeClr val="tx1"/>
            </a:solidFill>
          </a:endParaRPr>
        </a:p>
      </dgm:t>
    </dgm:pt>
    <dgm:pt modelId="{CD5E0B66-04B0-4475-84D6-E695EED65486}" type="sibTrans" cxnId="{5A183260-FD34-48E2-80D9-CCFC3A7812B7}">
      <dgm:prSet/>
      <dgm:spPr/>
      <dgm:t>
        <a:bodyPr/>
        <a:lstStyle/>
        <a:p>
          <a:endParaRPr lang="zh-CN" altLang="en-US" b="1">
            <a:solidFill>
              <a:schemeClr val="tx1"/>
            </a:solidFill>
          </a:endParaRPr>
        </a:p>
      </dgm:t>
    </dgm:pt>
    <dgm:pt modelId="{9C5C06AA-B739-47E8-94D1-F47A1DD1620D}">
      <dgm:prSet phldrT="[文本]"/>
      <dgm:spPr/>
      <dgm:t>
        <a:bodyPr/>
        <a:lstStyle/>
        <a:p>
          <a:pPr algn="l"/>
          <a:r>
            <a:rPr lang="en-US" altLang="zh-CN" b="1" dirty="0" smtClean="0">
              <a:solidFill>
                <a:schemeClr val="tx1"/>
              </a:solidFill>
            </a:rPr>
            <a:t>C#：</a:t>
          </a:r>
          <a:r>
            <a:rPr lang="zh-CN" altLang="en-US" b="1" baseline="0" dirty="0" smtClean="0">
              <a:solidFill>
                <a:schemeClr val="tx1"/>
              </a:solidFill>
            </a:rPr>
            <a:t>  是由</a:t>
          </a:r>
          <a:r>
            <a:rPr lang="en-US" altLang="zh-CN" b="1" baseline="0" dirty="0" smtClean="0">
              <a:solidFill>
                <a:schemeClr val="tx1"/>
              </a:solidFill>
            </a:rPr>
            <a:t>C++</a:t>
          </a:r>
          <a:r>
            <a:rPr lang="zh-CN" altLang="en-US" b="1" baseline="0" dirty="0" smtClean="0">
              <a:solidFill>
                <a:schemeClr val="tx1"/>
              </a:solidFill>
            </a:rPr>
            <a:t>和</a:t>
          </a:r>
          <a:r>
            <a:rPr lang="en-US" altLang="zh-CN" b="1" baseline="0" dirty="0" smtClean="0">
              <a:solidFill>
                <a:schemeClr val="tx1"/>
              </a:solidFill>
            </a:rPr>
            <a:t>Java</a:t>
          </a:r>
          <a:r>
            <a:rPr lang="zh-CN" altLang="en-US" b="1" baseline="0" dirty="0" smtClean="0">
              <a:solidFill>
                <a:schemeClr val="tx1"/>
              </a:solidFill>
            </a:rPr>
            <a:t>发展起来的一种较新的语言</a:t>
          </a:r>
          <a:r>
            <a:rPr lang="zh-CN" altLang="en-US" b="1" dirty="0" smtClean="0">
              <a:solidFill>
                <a:schemeClr val="tx1"/>
              </a:solidFill>
            </a:rPr>
            <a:t>。</a:t>
          </a:r>
          <a:br>
            <a:rPr lang="zh-CN" altLang="en-US" b="1" dirty="0" smtClean="0">
              <a:solidFill>
                <a:schemeClr val="tx1"/>
              </a:solidFill>
            </a:rPr>
          </a:br>
          <a:endParaRPr lang="zh-CN" altLang="en-US" b="1" dirty="0">
            <a:solidFill>
              <a:schemeClr val="tx1"/>
            </a:solidFill>
          </a:endParaRPr>
        </a:p>
      </dgm:t>
    </dgm:pt>
    <dgm:pt modelId="{E2B5B313-96BE-4B1C-B681-5207A19AAAD5}" type="parTrans" cxnId="{61965A4A-792C-46B3-B2FE-4D01FC20A1B4}">
      <dgm:prSet/>
      <dgm:spPr/>
      <dgm:t>
        <a:bodyPr/>
        <a:lstStyle/>
        <a:p>
          <a:endParaRPr lang="zh-CN" altLang="en-US" b="1">
            <a:solidFill>
              <a:schemeClr val="tx1"/>
            </a:solidFill>
          </a:endParaRPr>
        </a:p>
      </dgm:t>
    </dgm:pt>
    <dgm:pt modelId="{639E1E53-8F35-4ABA-8A8E-62347C7DF8EF}" type="sibTrans" cxnId="{61965A4A-792C-46B3-B2FE-4D01FC20A1B4}">
      <dgm:prSet/>
      <dgm:spPr/>
      <dgm:t>
        <a:bodyPr/>
        <a:lstStyle/>
        <a:p>
          <a:endParaRPr lang="zh-CN" altLang="en-US" b="1">
            <a:solidFill>
              <a:schemeClr val="tx1"/>
            </a:solidFill>
          </a:endParaRPr>
        </a:p>
      </dgm:t>
    </dgm:pt>
    <dgm:pt modelId="{F906FBAD-57A3-4849-9647-E68C9D417434}">
      <dgm:prSet phldrT="[文本]"/>
      <dgm:spPr/>
      <dgm:t>
        <a:bodyPr/>
        <a:lstStyle/>
        <a:p>
          <a:pPr algn="l"/>
          <a:r>
            <a:rPr lang="en-US" altLang="zh-CN" b="1" dirty="0" smtClean="0">
              <a:solidFill>
                <a:srgbClr val="C00000"/>
              </a:solidFill>
            </a:rPr>
            <a:t>Java: </a:t>
          </a:r>
          <a:r>
            <a:rPr lang="zh-CN" altLang="en-US" b="1" dirty="0" smtClean="0">
              <a:solidFill>
                <a:schemeClr val="tx1"/>
              </a:solidFill>
            </a:rPr>
            <a:t>是基于</a:t>
          </a:r>
          <a:r>
            <a:rPr lang="en-US" altLang="zh-CN" b="1" dirty="0" smtClean="0">
              <a:solidFill>
                <a:schemeClr val="tx1"/>
              </a:solidFill>
            </a:rPr>
            <a:t>C++</a:t>
          </a:r>
          <a:r>
            <a:rPr lang="zh-CN" altLang="en-US" b="1" dirty="0" smtClean="0">
              <a:solidFill>
                <a:schemeClr val="tx1"/>
              </a:solidFill>
            </a:rPr>
            <a:t>的，所以也继承了</a:t>
          </a:r>
          <a:r>
            <a:rPr lang="en-US" altLang="zh-CN" b="1" dirty="0" smtClean="0">
              <a:solidFill>
                <a:schemeClr val="tx1"/>
              </a:solidFill>
            </a:rPr>
            <a:t>C</a:t>
          </a:r>
          <a:r>
            <a:rPr lang="zh-CN" altLang="en-US" b="1" dirty="0" smtClean="0">
              <a:solidFill>
                <a:schemeClr val="tx1"/>
              </a:solidFill>
            </a:rPr>
            <a:t>的许多特性。</a:t>
          </a:r>
          <a:endParaRPr lang="zh-CN" altLang="en-US" b="1" dirty="0">
            <a:solidFill>
              <a:schemeClr val="tx1"/>
            </a:solidFill>
          </a:endParaRPr>
        </a:p>
      </dgm:t>
    </dgm:pt>
    <dgm:pt modelId="{F6CF35A2-B7DD-421A-BF2E-4B02689B064A}" type="parTrans" cxnId="{41E8EAA9-9885-462E-B45C-5CFA6E7F7854}">
      <dgm:prSet/>
      <dgm:spPr/>
      <dgm:t>
        <a:bodyPr/>
        <a:lstStyle/>
        <a:p>
          <a:endParaRPr lang="zh-CN" altLang="en-US" b="1">
            <a:solidFill>
              <a:schemeClr val="tx1"/>
            </a:solidFill>
          </a:endParaRPr>
        </a:p>
      </dgm:t>
    </dgm:pt>
    <dgm:pt modelId="{1EBD8C35-F1FB-480B-897D-A13F2C9CA0DF}" type="sibTrans" cxnId="{41E8EAA9-9885-462E-B45C-5CFA6E7F7854}">
      <dgm:prSet/>
      <dgm:spPr/>
      <dgm:t>
        <a:bodyPr/>
        <a:lstStyle/>
        <a:p>
          <a:endParaRPr lang="zh-CN" altLang="en-US" b="1">
            <a:solidFill>
              <a:schemeClr val="tx1"/>
            </a:solidFill>
          </a:endParaRPr>
        </a:p>
      </dgm:t>
    </dgm:pt>
    <dgm:pt modelId="{7623E065-33FD-4C46-8987-751F31B5A325}" type="pres">
      <dgm:prSet presAssocID="{E35C8F58-F58C-4A5D-9B56-CD5302276A26}" presName="linearFlow" presStyleCnt="0">
        <dgm:presLayoutVars>
          <dgm:dir/>
          <dgm:resizeHandles val="exact"/>
        </dgm:presLayoutVars>
      </dgm:prSet>
      <dgm:spPr/>
    </dgm:pt>
    <dgm:pt modelId="{4E3F94C1-ACAB-40A7-A26D-4E42426C5540}" type="pres">
      <dgm:prSet presAssocID="{BD8E29C9-BE5D-4FBF-AC8E-37155A0F74C3}" presName="composite" presStyleCnt="0"/>
      <dgm:spPr/>
    </dgm:pt>
    <dgm:pt modelId="{56659991-D3C9-4E27-9A54-70E53D3CDF72}" type="pres">
      <dgm:prSet presAssocID="{BD8E29C9-BE5D-4FBF-AC8E-37155A0F74C3}" presName="imgShp" presStyleLbl="fgImgPlace1" presStyleIdx="0" presStyleCnt="3" custScaleX="130163" custLinFactX="-71628" custLinFactNeighborX="-100000"/>
      <dgm:spPr>
        <a:blipFill rotWithShape="0">
          <a:blip xmlns:r="http://schemas.openxmlformats.org/officeDocument/2006/relationships" r:embed="rId1"/>
          <a:stretch>
            <a:fillRect/>
          </a:stretch>
        </a:blipFill>
      </dgm:spPr>
    </dgm:pt>
    <dgm:pt modelId="{D0060F8D-23DA-46DE-BCE6-22F263592101}" type="pres">
      <dgm:prSet presAssocID="{BD8E29C9-BE5D-4FBF-AC8E-37155A0F74C3}" presName="txShp" presStyleLbl="node1" presStyleIdx="0" presStyleCnt="3" custScaleX="130163" custLinFactNeighborX="5810">
        <dgm:presLayoutVars>
          <dgm:bulletEnabled val="1"/>
        </dgm:presLayoutVars>
      </dgm:prSet>
      <dgm:spPr/>
      <dgm:t>
        <a:bodyPr/>
        <a:lstStyle/>
        <a:p>
          <a:endParaRPr lang="zh-CN" altLang="en-US"/>
        </a:p>
      </dgm:t>
    </dgm:pt>
    <dgm:pt modelId="{97A70FD4-9500-4182-96C3-4217C2683155}" type="pres">
      <dgm:prSet presAssocID="{CD5E0B66-04B0-4475-84D6-E695EED65486}" presName="spacing" presStyleCnt="0"/>
      <dgm:spPr/>
    </dgm:pt>
    <dgm:pt modelId="{7CA39875-19E6-40B7-B951-B323826D3C53}" type="pres">
      <dgm:prSet presAssocID="{F906FBAD-57A3-4849-9647-E68C9D417434}" presName="composite" presStyleCnt="0"/>
      <dgm:spPr/>
    </dgm:pt>
    <dgm:pt modelId="{915ABFA2-5F28-4FF3-A1D0-55145BBFC9AB}" type="pres">
      <dgm:prSet presAssocID="{F906FBAD-57A3-4849-9647-E68C9D417434}" presName="imgShp" presStyleLbl="fgImgPlace1" presStyleIdx="1" presStyleCnt="3" custScaleX="130163" custLinFactX="-71628" custLinFactNeighborX="-100000"/>
      <dgm:spPr>
        <a:blipFill rotWithShape="0">
          <a:blip xmlns:r="http://schemas.openxmlformats.org/officeDocument/2006/relationships" r:embed="rId2"/>
          <a:stretch>
            <a:fillRect/>
          </a:stretch>
        </a:blipFill>
      </dgm:spPr>
    </dgm:pt>
    <dgm:pt modelId="{304FB0A9-916F-45C6-899C-729D8C3E51F8}" type="pres">
      <dgm:prSet presAssocID="{F906FBAD-57A3-4849-9647-E68C9D417434}" presName="txShp" presStyleLbl="node1" presStyleIdx="1" presStyleCnt="3" custScaleX="130163" custLinFactNeighborX="5810">
        <dgm:presLayoutVars>
          <dgm:bulletEnabled val="1"/>
        </dgm:presLayoutVars>
      </dgm:prSet>
      <dgm:spPr/>
      <dgm:t>
        <a:bodyPr/>
        <a:lstStyle/>
        <a:p>
          <a:endParaRPr lang="zh-CN" altLang="en-US"/>
        </a:p>
      </dgm:t>
    </dgm:pt>
    <dgm:pt modelId="{ED67E747-592A-4008-8117-F39D9425DBF2}" type="pres">
      <dgm:prSet presAssocID="{1EBD8C35-F1FB-480B-897D-A13F2C9CA0DF}" presName="spacing" presStyleCnt="0"/>
      <dgm:spPr/>
    </dgm:pt>
    <dgm:pt modelId="{E0FD868D-5DA6-4FBE-B4A2-65F9B7C7AB30}" type="pres">
      <dgm:prSet presAssocID="{9C5C06AA-B739-47E8-94D1-F47A1DD1620D}" presName="composite" presStyleCnt="0"/>
      <dgm:spPr/>
    </dgm:pt>
    <dgm:pt modelId="{BB338E05-9C61-454A-AF47-45FF0BA797E9}" type="pres">
      <dgm:prSet presAssocID="{9C5C06AA-B739-47E8-94D1-F47A1DD1620D}" presName="imgShp" presStyleLbl="fgImgPlace1" presStyleIdx="2" presStyleCnt="3" custScaleX="130163" custLinFactX="-71628" custLinFactNeighborX="-100000"/>
      <dgm:spPr>
        <a:blipFill rotWithShape="0">
          <a:blip xmlns:r="http://schemas.openxmlformats.org/officeDocument/2006/relationships" r:embed="rId3"/>
          <a:stretch>
            <a:fillRect/>
          </a:stretch>
        </a:blipFill>
      </dgm:spPr>
    </dgm:pt>
    <dgm:pt modelId="{341B3598-977D-4888-9AA3-56EE1E26DF58}" type="pres">
      <dgm:prSet presAssocID="{9C5C06AA-B739-47E8-94D1-F47A1DD1620D}" presName="txShp" presStyleLbl="node1" presStyleIdx="2" presStyleCnt="3" custScaleX="130163" custLinFactNeighborX="5810">
        <dgm:presLayoutVars>
          <dgm:bulletEnabled val="1"/>
        </dgm:presLayoutVars>
      </dgm:prSet>
      <dgm:spPr/>
      <dgm:t>
        <a:bodyPr/>
        <a:lstStyle/>
        <a:p>
          <a:endParaRPr lang="zh-CN" altLang="en-US"/>
        </a:p>
      </dgm:t>
    </dgm:pt>
  </dgm:ptLst>
  <dgm:cxnLst>
    <dgm:cxn modelId="{E67006EF-61F9-4472-9564-8546F781E841}" type="presOf" srcId="{E35C8F58-F58C-4A5D-9B56-CD5302276A26}" destId="{7623E065-33FD-4C46-8987-751F31B5A325}" srcOrd="0" destOrd="0" presId="urn:microsoft.com/office/officeart/2005/8/layout/vList3"/>
    <dgm:cxn modelId="{61965A4A-792C-46B3-B2FE-4D01FC20A1B4}" srcId="{E35C8F58-F58C-4A5D-9B56-CD5302276A26}" destId="{9C5C06AA-B739-47E8-94D1-F47A1DD1620D}" srcOrd="2" destOrd="0" parTransId="{E2B5B313-96BE-4B1C-B681-5207A19AAAD5}" sibTransId="{639E1E53-8F35-4ABA-8A8E-62347C7DF8EF}"/>
    <dgm:cxn modelId="{E76E7D8B-32DD-4BE2-B3BA-056AF4D8E1E6}" type="presOf" srcId="{9C5C06AA-B739-47E8-94D1-F47A1DD1620D}" destId="{341B3598-977D-4888-9AA3-56EE1E26DF58}" srcOrd="0" destOrd="0" presId="urn:microsoft.com/office/officeart/2005/8/layout/vList3"/>
    <dgm:cxn modelId="{4B9856E4-C670-4756-88C0-C97A6ECEE319}" type="presOf" srcId="{BD8E29C9-BE5D-4FBF-AC8E-37155A0F74C3}" destId="{D0060F8D-23DA-46DE-BCE6-22F263592101}" srcOrd="0" destOrd="0" presId="urn:microsoft.com/office/officeart/2005/8/layout/vList3"/>
    <dgm:cxn modelId="{5A183260-FD34-48E2-80D9-CCFC3A7812B7}" srcId="{E35C8F58-F58C-4A5D-9B56-CD5302276A26}" destId="{BD8E29C9-BE5D-4FBF-AC8E-37155A0F74C3}" srcOrd="0" destOrd="0" parTransId="{3B6B0D42-7C2B-4F02-8A55-302EB8B6FF95}" sibTransId="{CD5E0B66-04B0-4475-84D6-E695EED65486}"/>
    <dgm:cxn modelId="{E2E1CEF5-938F-4F5F-B383-BAAE5B8B3DAA}" type="presOf" srcId="{F906FBAD-57A3-4849-9647-E68C9D417434}" destId="{304FB0A9-916F-45C6-899C-729D8C3E51F8}" srcOrd="0" destOrd="0" presId="urn:microsoft.com/office/officeart/2005/8/layout/vList3"/>
    <dgm:cxn modelId="{41E8EAA9-9885-462E-B45C-5CFA6E7F7854}" srcId="{E35C8F58-F58C-4A5D-9B56-CD5302276A26}" destId="{F906FBAD-57A3-4849-9647-E68C9D417434}" srcOrd="1" destOrd="0" parTransId="{F6CF35A2-B7DD-421A-BF2E-4B02689B064A}" sibTransId="{1EBD8C35-F1FB-480B-897D-A13F2C9CA0DF}"/>
    <dgm:cxn modelId="{2CF1A3CE-2871-4BAB-980D-F023F4E9BBA6}" type="presParOf" srcId="{7623E065-33FD-4C46-8987-751F31B5A325}" destId="{4E3F94C1-ACAB-40A7-A26D-4E42426C5540}" srcOrd="0" destOrd="0" presId="urn:microsoft.com/office/officeart/2005/8/layout/vList3"/>
    <dgm:cxn modelId="{4AEF35C0-074D-4F60-B333-868F03C31297}" type="presParOf" srcId="{4E3F94C1-ACAB-40A7-A26D-4E42426C5540}" destId="{56659991-D3C9-4E27-9A54-70E53D3CDF72}" srcOrd="0" destOrd="0" presId="urn:microsoft.com/office/officeart/2005/8/layout/vList3"/>
    <dgm:cxn modelId="{B37EA06E-7870-4E71-A6DC-9A011505FD25}" type="presParOf" srcId="{4E3F94C1-ACAB-40A7-A26D-4E42426C5540}" destId="{D0060F8D-23DA-46DE-BCE6-22F263592101}" srcOrd="1" destOrd="0" presId="urn:microsoft.com/office/officeart/2005/8/layout/vList3"/>
    <dgm:cxn modelId="{2E8F01DF-7FEB-49A1-B6C5-2F8620E1ED1B}" type="presParOf" srcId="{7623E065-33FD-4C46-8987-751F31B5A325}" destId="{97A70FD4-9500-4182-96C3-4217C2683155}" srcOrd="1" destOrd="0" presId="urn:microsoft.com/office/officeart/2005/8/layout/vList3"/>
    <dgm:cxn modelId="{BA6F0554-0CE6-4DE6-85B8-A67E2E0522A5}" type="presParOf" srcId="{7623E065-33FD-4C46-8987-751F31B5A325}" destId="{7CA39875-19E6-40B7-B951-B323826D3C53}" srcOrd="2" destOrd="0" presId="urn:microsoft.com/office/officeart/2005/8/layout/vList3"/>
    <dgm:cxn modelId="{302DBE2B-0F42-4245-A217-C3D24902E38A}" type="presParOf" srcId="{7CA39875-19E6-40B7-B951-B323826D3C53}" destId="{915ABFA2-5F28-4FF3-A1D0-55145BBFC9AB}" srcOrd="0" destOrd="0" presId="urn:microsoft.com/office/officeart/2005/8/layout/vList3"/>
    <dgm:cxn modelId="{4584F283-07C0-4E2E-9FF2-4024927C5092}" type="presParOf" srcId="{7CA39875-19E6-40B7-B951-B323826D3C53}" destId="{304FB0A9-916F-45C6-899C-729D8C3E51F8}" srcOrd="1" destOrd="0" presId="urn:microsoft.com/office/officeart/2005/8/layout/vList3"/>
    <dgm:cxn modelId="{B86F2717-0380-4891-A24E-325CF5DBC8D6}" type="presParOf" srcId="{7623E065-33FD-4C46-8987-751F31B5A325}" destId="{ED67E747-592A-4008-8117-F39D9425DBF2}" srcOrd="3" destOrd="0" presId="urn:microsoft.com/office/officeart/2005/8/layout/vList3"/>
    <dgm:cxn modelId="{40C3F167-AB9E-436B-AD35-B9FBBD442905}" type="presParOf" srcId="{7623E065-33FD-4C46-8987-751F31B5A325}" destId="{E0FD868D-5DA6-4FBE-B4A2-65F9B7C7AB30}" srcOrd="4" destOrd="0" presId="urn:microsoft.com/office/officeart/2005/8/layout/vList3"/>
    <dgm:cxn modelId="{D8C2AA43-DB28-40AE-8570-B5BB6C8CFAC3}" type="presParOf" srcId="{E0FD868D-5DA6-4FBE-B4A2-65F9B7C7AB30}" destId="{BB338E05-9C61-454A-AF47-45FF0BA797E9}" srcOrd="0" destOrd="0" presId="urn:microsoft.com/office/officeart/2005/8/layout/vList3"/>
    <dgm:cxn modelId="{C1E6B4A0-6754-4B18-AC49-909556FF1E58}" type="presParOf" srcId="{E0FD868D-5DA6-4FBE-B4A2-65F9B7C7AB30}" destId="{341B3598-977D-4888-9AA3-56EE1E26DF58}" srcOrd="1" destOrd="0" presId="urn:microsoft.com/office/officeart/2005/8/layout/vList3"/>
  </dgm:cxnLst>
  <dgm:bg/>
  <dgm:whole/>
</dgm:dataModel>
</file>

<file path=ppt/diagrams/data4.xml><?xml version="1.0" encoding="utf-8"?>
<dgm:dataModel xmlns:dgm="http://schemas.openxmlformats.org/drawingml/2006/diagram" xmlns:a="http://schemas.openxmlformats.org/drawingml/2006/main">
  <dgm:ptLst>
    <dgm:pt modelId="{E35C8F58-F58C-4A5D-9B56-CD5302276A26}" type="doc">
      <dgm:prSet loTypeId="urn:microsoft.com/office/officeart/2005/8/layout/vList3" loCatId="list" qsTypeId="urn:microsoft.com/office/officeart/2005/8/quickstyle/simple1#10" qsCatId="simple" csTypeId="urn:microsoft.com/office/officeart/2005/8/colors/accent1_2#10" csCatId="accent1" phldr="1"/>
      <dgm:spPr/>
    </dgm:pt>
    <dgm:pt modelId="{BD8E29C9-BE5D-4FBF-AC8E-37155A0F74C3}">
      <dgm:prSet phldrT="[文本]" custT="1"/>
      <dgm:spPr/>
      <dgm:t>
        <a:bodyPr/>
        <a:lstStyle/>
        <a:p>
          <a:pPr algn="l"/>
          <a:r>
            <a:rPr lang="en-US" altLang="zh-CN" sz="2000" dirty="0" smtClean="0">
              <a:solidFill>
                <a:schemeClr val="tx1"/>
              </a:solidFill>
            </a:rPr>
            <a:t>1. </a:t>
          </a:r>
          <a:r>
            <a:rPr lang="zh-CN" altLang="en-US" sz="2000" dirty="0" smtClean="0">
              <a:solidFill>
                <a:schemeClr val="tx1"/>
              </a:solidFill>
            </a:rPr>
            <a:t>简洁紧凑、灵活方便、运算符丰富、数据结构丰富。</a:t>
          </a:r>
          <a:endParaRPr lang="zh-CN" altLang="en-US" sz="2000" b="1" dirty="0">
            <a:solidFill>
              <a:schemeClr val="tx1"/>
            </a:solidFill>
          </a:endParaRPr>
        </a:p>
      </dgm:t>
    </dgm:pt>
    <dgm:pt modelId="{3B6B0D42-7C2B-4F02-8A55-302EB8B6FF95}" type="parTrans" cxnId="{5A183260-FD34-48E2-80D9-CCFC3A7812B7}">
      <dgm:prSet/>
      <dgm:spPr/>
      <dgm:t>
        <a:bodyPr/>
        <a:lstStyle/>
        <a:p>
          <a:endParaRPr lang="zh-CN" altLang="en-US" sz="2000" b="1">
            <a:solidFill>
              <a:schemeClr val="tx1"/>
            </a:solidFill>
          </a:endParaRPr>
        </a:p>
      </dgm:t>
    </dgm:pt>
    <dgm:pt modelId="{CD5E0B66-04B0-4475-84D6-E695EED65486}" type="sibTrans" cxnId="{5A183260-FD34-48E2-80D9-CCFC3A7812B7}">
      <dgm:prSet/>
      <dgm:spPr/>
      <dgm:t>
        <a:bodyPr/>
        <a:lstStyle/>
        <a:p>
          <a:endParaRPr lang="zh-CN" altLang="en-US" sz="2000" b="1">
            <a:solidFill>
              <a:schemeClr val="tx1"/>
            </a:solidFill>
          </a:endParaRPr>
        </a:p>
      </dgm:t>
    </dgm:pt>
    <dgm:pt modelId="{9C5C06AA-B739-47E8-94D1-F47A1DD1620D}">
      <dgm:prSet phldrT="[文本]" custT="1"/>
      <dgm:spPr/>
      <dgm:t>
        <a:bodyPr/>
        <a:lstStyle/>
        <a:p>
          <a:pPr algn="l"/>
          <a:r>
            <a:rPr lang="en-US" altLang="zh-CN" sz="2000" dirty="0" smtClean="0">
              <a:solidFill>
                <a:schemeClr val="tx1"/>
              </a:solidFill>
            </a:rPr>
            <a:t>3、C</a:t>
          </a:r>
          <a:r>
            <a:rPr lang="zh-CN" altLang="en-US" sz="2000" dirty="0" smtClean="0">
              <a:solidFill>
                <a:schemeClr val="tx1"/>
              </a:solidFill>
            </a:rPr>
            <a:t>语法限制不太严格，程序设计自由度大</a:t>
          </a:r>
          <a:r>
            <a:rPr lang="zh-CN" altLang="en-US" sz="2000" b="1" dirty="0" smtClean="0">
              <a:solidFill>
                <a:schemeClr val="tx1"/>
              </a:solidFill>
            </a:rPr>
            <a:t>。</a:t>
          </a:r>
          <a:br>
            <a:rPr lang="zh-CN" altLang="en-US" sz="2000" b="1" dirty="0" smtClean="0">
              <a:solidFill>
                <a:schemeClr val="tx1"/>
              </a:solidFill>
            </a:rPr>
          </a:br>
          <a:endParaRPr lang="zh-CN" altLang="en-US" sz="2000" b="1" dirty="0">
            <a:solidFill>
              <a:schemeClr val="tx1"/>
            </a:solidFill>
          </a:endParaRPr>
        </a:p>
      </dgm:t>
    </dgm:pt>
    <dgm:pt modelId="{E2B5B313-96BE-4B1C-B681-5207A19AAAD5}" type="parTrans" cxnId="{61965A4A-792C-46B3-B2FE-4D01FC20A1B4}">
      <dgm:prSet/>
      <dgm:spPr/>
      <dgm:t>
        <a:bodyPr/>
        <a:lstStyle/>
        <a:p>
          <a:endParaRPr lang="zh-CN" altLang="en-US" sz="2000" b="1">
            <a:solidFill>
              <a:schemeClr val="tx1"/>
            </a:solidFill>
          </a:endParaRPr>
        </a:p>
      </dgm:t>
    </dgm:pt>
    <dgm:pt modelId="{639E1E53-8F35-4ABA-8A8E-62347C7DF8EF}" type="sibTrans" cxnId="{61965A4A-792C-46B3-B2FE-4D01FC20A1B4}">
      <dgm:prSet/>
      <dgm:spPr/>
      <dgm:t>
        <a:bodyPr/>
        <a:lstStyle/>
        <a:p>
          <a:endParaRPr lang="zh-CN" altLang="en-US" sz="2000" b="1">
            <a:solidFill>
              <a:schemeClr val="tx1"/>
            </a:solidFill>
          </a:endParaRPr>
        </a:p>
      </dgm:t>
    </dgm:pt>
    <dgm:pt modelId="{8E32E5EE-594D-4751-AC7F-61D6FDACD61E}">
      <dgm:prSet phldrT="[文本]" custT="1"/>
      <dgm:spPr/>
      <dgm:t>
        <a:bodyPr/>
        <a:lstStyle/>
        <a:p>
          <a:pPr algn="l"/>
          <a:r>
            <a:rPr lang="en-US" altLang="zh-CN" sz="2000" dirty="0" smtClean="0">
              <a:solidFill>
                <a:schemeClr val="tx1"/>
              </a:solidFill>
            </a:rPr>
            <a:t>4、C</a:t>
          </a:r>
          <a:r>
            <a:rPr lang="zh-CN" altLang="en-US" sz="2000" dirty="0" smtClean="0">
              <a:solidFill>
                <a:schemeClr val="tx1"/>
              </a:solidFill>
            </a:rPr>
            <a:t>语言允许直接访问物理地址，可以直接对硬件进行操作。</a:t>
          </a:r>
          <a:endParaRPr lang="zh-CN" altLang="en-US" sz="2000" b="1" dirty="0">
            <a:solidFill>
              <a:schemeClr val="tx1"/>
            </a:solidFill>
          </a:endParaRPr>
        </a:p>
      </dgm:t>
    </dgm:pt>
    <dgm:pt modelId="{DC77F09E-BE9A-4FC0-979A-DAC13793D5A6}" type="parTrans" cxnId="{183E0AF4-7201-4672-9198-44E37BFD625F}">
      <dgm:prSet/>
      <dgm:spPr/>
      <dgm:t>
        <a:bodyPr/>
        <a:lstStyle/>
        <a:p>
          <a:endParaRPr lang="zh-CN" altLang="en-US" sz="2000" b="1">
            <a:solidFill>
              <a:schemeClr val="tx1"/>
            </a:solidFill>
          </a:endParaRPr>
        </a:p>
      </dgm:t>
    </dgm:pt>
    <dgm:pt modelId="{960DD969-333C-4075-940A-2CC540ABCE6B}" type="sibTrans" cxnId="{183E0AF4-7201-4672-9198-44E37BFD625F}">
      <dgm:prSet/>
      <dgm:spPr/>
      <dgm:t>
        <a:bodyPr/>
        <a:lstStyle/>
        <a:p>
          <a:endParaRPr lang="zh-CN" altLang="en-US" sz="2000" b="1">
            <a:solidFill>
              <a:schemeClr val="tx1"/>
            </a:solidFill>
          </a:endParaRPr>
        </a:p>
      </dgm:t>
    </dgm:pt>
    <dgm:pt modelId="{7466428C-1412-4942-B6E6-57514767C055}">
      <dgm:prSet phldrT="[文本]" custT="1"/>
      <dgm:spPr/>
      <dgm:t>
        <a:bodyPr/>
        <a:lstStyle/>
        <a:p>
          <a:pPr algn="l"/>
          <a:r>
            <a:rPr lang="en-US" altLang="zh-CN" sz="2000" dirty="0" smtClean="0">
              <a:solidFill>
                <a:schemeClr val="tx1"/>
              </a:solidFill>
            </a:rPr>
            <a:t>5</a:t>
          </a:r>
          <a:r>
            <a:rPr lang="zh-CN" altLang="en-US" sz="2000" dirty="0" smtClean="0">
              <a:solidFill>
                <a:schemeClr val="tx1"/>
              </a:solidFill>
            </a:rPr>
            <a:t>、生成目标代码质量高，程序执行效率高</a:t>
          </a:r>
          <a:endParaRPr lang="zh-CN" altLang="en-US" sz="2000" b="1" dirty="0">
            <a:solidFill>
              <a:schemeClr val="tx1"/>
            </a:solidFill>
          </a:endParaRPr>
        </a:p>
      </dgm:t>
    </dgm:pt>
    <dgm:pt modelId="{EAA01AEA-C736-4BF4-A3C3-457340ABE85D}" type="parTrans" cxnId="{096D86C3-81D5-4E41-9A11-4EEF445AF18C}">
      <dgm:prSet/>
      <dgm:spPr/>
      <dgm:t>
        <a:bodyPr/>
        <a:lstStyle/>
        <a:p>
          <a:endParaRPr lang="zh-CN" altLang="en-US" sz="2000" b="1">
            <a:solidFill>
              <a:schemeClr val="tx1"/>
            </a:solidFill>
          </a:endParaRPr>
        </a:p>
      </dgm:t>
    </dgm:pt>
    <dgm:pt modelId="{258016DD-9DC3-47F7-81E2-145F98FDC411}" type="sibTrans" cxnId="{096D86C3-81D5-4E41-9A11-4EEF445AF18C}">
      <dgm:prSet/>
      <dgm:spPr/>
      <dgm:t>
        <a:bodyPr/>
        <a:lstStyle/>
        <a:p>
          <a:endParaRPr lang="zh-CN" altLang="en-US" sz="2000" b="1">
            <a:solidFill>
              <a:schemeClr val="tx1"/>
            </a:solidFill>
          </a:endParaRPr>
        </a:p>
      </dgm:t>
    </dgm:pt>
    <dgm:pt modelId="{7FB0B573-D912-40F0-892E-BF7E3FA07030}">
      <dgm:prSet phldrT="[文本]" custT="1"/>
      <dgm:spPr/>
      <dgm:t>
        <a:bodyPr/>
        <a:lstStyle/>
        <a:p>
          <a:pPr algn="l"/>
          <a:r>
            <a:rPr lang="en-US" altLang="zh-CN" sz="2000" dirty="0" smtClean="0">
              <a:solidFill>
                <a:schemeClr val="tx1"/>
              </a:solidFill>
            </a:rPr>
            <a:t>6</a:t>
          </a:r>
          <a:r>
            <a:rPr lang="zh-CN" altLang="en-US" sz="2000" dirty="0" smtClean="0">
              <a:solidFill>
                <a:schemeClr val="tx1"/>
              </a:solidFill>
            </a:rPr>
            <a:t>、</a:t>
          </a:r>
          <a:r>
            <a:rPr lang="en-US" altLang="zh-CN" sz="2000" dirty="0" smtClean="0">
              <a:solidFill>
                <a:schemeClr val="tx1"/>
              </a:solidFill>
            </a:rPr>
            <a:t>C</a:t>
          </a:r>
          <a:r>
            <a:rPr lang="zh-CN" altLang="en-US" sz="2000" dirty="0" smtClean="0">
              <a:solidFill>
                <a:schemeClr val="tx1"/>
              </a:solidFill>
            </a:rPr>
            <a:t>语言适用范围大，可移植性好。</a:t>
          </a:r>
          <a:endParaRPr lang="zh-CN" altLang="en-US" sz="2000" b="1" dirty="0">
            <a:solidFill>
              <a:schemeClr val="tx1"/>
            </a:solidFill>
          </a:endParaRPr>
        </a:p>
      </dgm:t>
    </dgm:pt>
    <dgm:pt modelId="{E30E7181-B502-4FFB-8C94-03E48713434D}" type="parTrans" cxnId="{076E7288-8AE9-4C87-9090-29A7B8A2F3D9}">
      <dgm:prSet/>
      <dgm:spPr/>
      <dgm:t>
        <a:bodyPr/>
        <a:lstStyle/>
        <a:p>
          <a:endParaRPr lang="zh-CN" altLang="en-US" sz="2000" b="1">
            <a:solidFill>
              <a:schemeClr val="tx1"/>
            </a:solidFill>
          </a:endParaRPr>
        </a:p>
      </dgm:t>
    </dgm:pt>
    <dgm:pt modelId="{7E39C271-F548-45A8-BC2E-76A279FD2406}" type="sibTrans" cxnId="{076E7288-8AE9-4C87-9090-29A7B8A2F3D9}">
      <dgm:prSet/>
      <dgm:spPr/>
      <dgm:t>
        <a:bodyPr/>
        <a:lstStyle/>
        <a:p>
          <a:endParaRPr lang="zh-CN" altLang="en-US" sz="2000" b="1">
            <a:solidFill>
              <a:schemeClr val="tx1"/>
            </a:solidFill>
          </a:endParaRPr>
        </a:p>
      </dgm:t>
    </dgm:pt>
    <dgm:pt modelId="{F906FBAD-57A3-4849-9647-E68C9D417434}">
      <dgm:prSet phldrT="[文本]" custT="1"/>
      <dgm:spPr/>
      <dgm:t>
        <a:bodyPr/>
        <a:lstStyle/>
        <a:p>
          <a:pPr algn="l"/>
          <a:r>
            <a:rPr lang="en-US" altLang="zh-CN" sz="2000" dirty="0" smtClean="0">
              <a:solidFill>
                <a:schemeClr val="tx1"/>
              </a:solidFill>
            </a:rPr>
            <a:t>2、C</a:t>
          </a:r>
          <a:r>
            <a:rPr lang="zh-CN" altLang="en-US" sz="2000" dirty="0" smtClean="0">
              <a:solidFill>
                <a:schemeClr val="tx1"/>
              </a:solidFill>
            </a:rPr>
            <a:t>是结构式语言</a:t>
          </a:r>
          <a:r>
            <a:rPr lang="zh-CN" altLang="en-US" sz="2000" b="1" dirty="0" smtClean="0">
              <a:solidFill>
                <a:schemeClr val="tx1"/>
              </a:solidFill>
            </a:rPr>
            <a:t>。</a:t>
          </a:r>
          <a:endParaRPr lang="zh-CN" altLang="en-US" sz="2000" b="1" dirty="0">
            <a:solidFill>
              <a:schemeClr val="tx1"/>
            </a:solidFill>
          </a:endParaRPr>
        </a:p>
      </dgm:t>
    </dgm:pt>
    <dgm:pt modelId="{F6CF35A2-B7DD-421A-BF2E-4B02689B064A}" type="parTrans" cxnId="{41E8EAA9-9885-462E-B45C-5CFA6E7F7854}">
      <dgm:prSet/>
      <dgm:spPr/>
      <dgm:t>
        <a:bodyPr/>
        <a:lstStyle/>
        <a:p>
          <a:endParaRPr lang="zh-CN" altLang="en-US" sz="2000" b="1">
            <a:solidFill>
              <a:schemeClr val="tx1"/>
            </a:solidFill>
          </a:endParaRPr>
        </a:p>
      </dgm:t>
    </dgm:pt>
    <dgm:pt modelId="{1EBD8C35-F1FB-480B-897D-A13F2C9CA0DF}" type="sibTrans" cxnId="{41E8EAA9-9885-462E-B45C-5CFA6E7F7854}">
      <dgm:prSet/>
      <dgm:spPr/>
      <dgm:t>
        <a:bodyPr/>
        <a:lstStyle/>
        <a:p>
          <a:endParaRPr lang="zh-CN" altLang="en-US" sz="2000" b="1">
            <a:solidFill>
              <a:schemeClr val="tx1"/>
            </a:solidFill>
          </a:endParaRPr>
        </a:p>
      </dgm:t>
    </dgm:pt>
    <dgm:pt modelId="{7623E065-33FD-4C46-8987-751F31B5A325}" type="pres">
      <dgm:prSet presAssocID="{E35C8F58-F58C-4A5D-9B56-CD5302276A26}" presName="linearFlow" presStyleCnt="0">
        <dgm:presLayoutVars>
          <dgm:dir/>
          <dgm:resizeHandles val="exact"/>
        </dgm:presLayoutVars>
      </dgm:prSet>
      <dgm:spPr/>
    </dgm:pt>
    <dgm:pt modelId="{4E3F94C1-ACAB-40A7-A26D-4E42426C5540}" type="pres">
      <dgm:prSet presAssocID="{BD8E29C9-BE5D-4FBF-AC8E-37155A0F74C3}" presName="composite" presStyleCnt="0"/>
      <dgm:spPr/>
    </dgm:pt>
    <dgm:pt modelId="{56659991-D3C9-4E27-9A54-70E53D3CDF72}" type="pres">
      <dgm:prSet presAssocID="{BD8E29C9-BE5D-4FBF-AC8E-37155A0F74C3}" presName="imgShp" presStyleLbl="fgImgPlace1" presStyleIdx="0" presStyleCnt="6" custScaleX="130163" custLinFactX="-71628" custLinFactNeighborX="-100000"/>
      <dgm:spPr>
        <a:blipFill rotWithShape="0">
          <a:blip xmlns:r="http://schemas.openxmlformats.org/officeDocument/2006/relationships" r:embed="rId1"/>
          <a:stretch>
            <a:fillRect/>
          </a:stretch>
        </a:blipFill>
      </dgm:spPr>
    </dgm:pt>
    <dgm:pt modelId="{D0060F8D-23DA-46DE-BCE6-22F263592101}" type="pres">
      <dgm:prSet presAssocID="{BD8E29C9-BE5D-4FBF-AC8E-37155A0F74C3}" presName="txShp" presStyleLbl="node1" presStyleIdx="0" presStyleCnt="6" custScaleX="130163">
        <dgm:presLayoutVars>
          <dgm:bulletEnabled val="1"/>
        </dgm:presLayoutVars>
      </dgm:prSet>
      <dgm:spPr/>
      <dgm:t>
        <a:bodyPr/>
        <a:lstStyle/>
        <a:p>
          <a:endParaRPr lang="zh-CN" altLang="en-US"/>
        </a:p>
      </dgm:t>
    </dgm:pt>
    <dgm:pt modelId="{97A70FD4-9500-4182-96C3-4217C2683155}" type="pres">
      <dgm:prSet presAssocID="{CD5E0B66-04B0-4475-84D6-E695EED65486}" presName="spacing" presStyleCnt="0"/>
      <dgm:spPr/>
    </dgm:pt>
    <dgm:pt modelId="{7CA39875-19E6-40B7-B951-B323826D3C53}" type="pres">
      <dgm:prSet presAssocID="{F906FBAD-57A3-4849-9647-E68C9D417434}" presName="composite" presStyleCnt="0"/>
      <dgm:spPr/>
    </dgm:pt>
    <dgm:pt modelId="{915ABFA2-5F28-4FF3-A1D0-55145BBFC9AB}" type="pres">
      <dgm:prSet presAssocID="{F906FBAD-57A3-4849-9647-E68C9D417434}" presName="imgShp" presStyleLbl="fgImgPlace1" presStyleIdx="1" presStyleCnt="6" custScaleX="130163" custLinFactX="-71628" custLinFactNeighborX="-100000"/>
      <dgm:spPr>
        <a:blipFill rotWithShape="0">
          <a:blip xmlns:r="http://schemas.openxmlformats.org/officeDocument/2006/relationships" r:embed="rId2"/>
          <a:stretch>
            <a:fillRect/>
          </a:stretch>
        </a:blipFill>
      </dgm:spPr>
    </dgm:pt>
    <dgm:pt modelId="{304FB0A9-916F-45C6-899C-729D8C3E51F8}" type="pres">
      <dgm:prSet presAssocID="{F906FBAD-57A3-4849-9647-E68C9D417434}" presName="txShp" presStyleLbl="node1" presStyleIdx="1" presStyleCnt="6" custScaleX="130163">
        <dgm:presLayoutVars>
          <dgm:bulletEnabled val="1"/>
        </dgm:presLayoutVars>
      </dgm:prSet>
      <dgm:spPr/>
      <dgm:t>
        <a:bodyPr/>
        <a:lstStyle/>
        <a:p>
          <a:endParaRPr lang="zh-CN" altLang="en-US"/>
        </a:p>
      </dgm:t>
    </dgm:pt>
    <dgm:pt modelId="{ED67E747-592A-4008-8117-F39D9425DBF2}" type="pres">
      <dgm:prSet presAssocID="{1EBD8C35-F1FB-480B-897D-A13F2C9CA0DF}" presName="spacing" presStyleCnt="0"/>
      <dgm:spPr/>
    </dgm:pt>
    <dgm:pt modelId="{E0FD868D-5DA6-4FBE-B4A2-65F9B7C7AB30}" type="pres">
      <dgm:prSet presAssocID="{9C5C06AA-B739-47E8-94D1-F47A1DD1620D}" presName="composite" presStyleCnt="0"/>
      <dgm:spPr/>
    </dgm:pt>
    <dgm:pt modelId="{BB338E05-9C61-454A-AF47-45FF0BA797E9}" type="pres">
      <dgm:prSet presAssocID="{9C5C06AA-B739-47E8-94D1-F47A1DD1620D}" presName="imgShp" presStyleLbl="fgImgPlace1" presStyleIdx="2" presStyleCnt="6" custScaleX="130163" custLinFactX="-71628" custLinFactNeighborX="-100000"/>
      <dgm:spPr>
        <a:blipFill rotWithShape="0">
          <a:blip xmlns:r="http://schemas.openxmlformats.org/officeDocument/2006/relationships" r:embed="rId3"/>
          <a:stretch>
            <a:fillRect/>
          </a:stretch>
        </a:blipFill>
      </dgm:spPr>
    </dgm:pt>
    <dgm:pt modelId="{341B3598-977D-4888-9AA3-56EE1E26DF58}" type="pres">
      <dgm:prSet presAssocID="{9C5C06AA-B739-47E8-94D1-F47A1DD1620D}" presName="txShp" presStyleLbl="node1" presStyleIdx="2" presStyleCnt="6" custScaleX="130163">
        <dgm:presLayoutVars>
          <dgm:bulletEnabled val="1"/>
        </dgm:presLayoutVars>
      </dgm:prSet>
      <dgm:spPr/>
      <dgm:t>
        <a:bodyPr/>
        <a:lstStyle/>
        <a:p>
          <a:endParaRPr lang="zh-CN" altLang="en-US"/>
        </a:p>
      </dgm:t>
    </dgm:pt>
    <dgm:pt modelId="{FAAE4F76-ED7B-4F60-B6AE-B6933CFC3396}" type="pres">
      <dgm:prSet presAssocID="{639E1E53-8F35-4ABA-8A8E-62347C7DF8EF}" presName="spacing" presStyleCnt="0"/>
      <dgm:spPr/>
    </dgm:pt>
    <dgm:pt modelId="{4951463F-DB8A-4E79-96BF-E9F8861569A5}" type="pres">
      <dgm:prSet presAssocID="{8E32E5EE-594D-4751-AC7F-61D6FDACD61E}" presName="composite" presStyleCnt="0"/>
      <dgm:spPr/>
    </dgm:pt>
    <dgm:pt modelId="{8C69210B-8ED9-462D-B9CD-9B3953EF2B75}" type="pres">
      <dgm:prSet presAssocID="{8E32E5EE-594D-4751-AC7F-61D6FDACD61E}" presName="imgShp" presStyleLbl="fgImgPlace1" presStyleIdx="3" presStyleCnt="6" custScaleX="130163" custLinFactX="-71628" custLinFactNeighborX="-100000"/>
      <dgm:spPr>
        <a:blipFill rotWithShape="0">
          <a:blip xmlns:r="http://schemas.openxmlformats.org/officeDocument/2006/relationships" r:embed="rId4"/>
          <a:stretch>
            <a:fillRect/>
          </a:stretch>
        </a:blipFill>
      </dgm:spPr>
    </dgm:pt>
    <dgm:pt modelId="{143F2019-1326-426B-93E4-9AA3097E2D6D}" type="pres">
      <dgm:prSet presAssocID="{8E32E5EE-594D-4751-AC7F-61D6FDACD61E}" presName="txShp" presStyleLbl="node1" presStyleIdx="3" presStyleCnt="6" custScaleX="130163">
        <dgm:presLayoutVars>
          <dgm:bulletEnabled val="1"/>
        </dgm:presLayoutVars>
      </dgm:prSet>
      <dgm:spPr/>
      <dgm:t>
        <a:bodyPr/>
        <a:lstStyle/>
        <a:p>
          <a:endParaRPr lang="zh-CN" altLang="en-US"/>
        </a:p>
      </dgm:t>
    </dgm:pt>
    <dgm:pt modelId="{A7663226-178F-4B78-8134-55E1E17B7BA4}" type="pres">
      <dgm:prSet presAssocID="{960DD969-333C-4075-940A-2CC540ABCE6B}" presName="spacing" presStyleCnt="0"/>
      <dgm:spPr/>
    </dgm:pt>
    <dgm:pt modelId="{9657B52A-211F-4A00-8AD8-7E7EFE25EA73}" type="pres">
      <dgm:prSet presAssocID="{7466428C-1412-4942-B6E6-57514767C055}" presName="composite" presStyleCnt="0"/>
      <dgm:spPr/>
    </dgm:pt>
    <dgm:pt modelId="{63E52CC5-3D06-4FCE-A992-ABD72B465261}" type="pres">
      <dgm:prSet presAssocID="{7466428C-1412-4942-B6E6-57514767C055}" presName="imgShp" presStyleLbl="fgImgPlace1" presStyleIdx="4" presStyleCnt="6" custScaleX="130163" custLinFactX="-71628" custLinFactNeighborX="-100000"/>
      <dgm:spPr>
        <a:blipFill rotWithShape="0">
          <a:blip xmlns:r="http://schemas.openxmlformats.org/officeDocument/2006/relationships" r:embed="rId5"/>
          <a:stretch>
            <a:fillRect/>
          </a:stretch>
        </a:blipFill>
      </dgm:spPr>
    </dgm:pt>
    <dgm:pt modelId="{6B070FAE-3EB6-42C0-ABA2-1DC3B4300181}" type="pres">
      <dgm:prSet presAssocID="{7466428C-1412-4942-B6E6-57514767C055}" presName="txShp" presStyleLbl="node1" presStyleIdx="4" presStyleCnt="6" custScaleX="130163">
        <dgm:presLayoutVars>
          <dgm:bulletEnabled val="1"/>
        </dgm:presLayoutVars>
      </dgm:prSet>
      <dgm:spPr/>
      <dgm:t>
        <a:bodyPr/>
        <a:lstStyle/>
        <a:p>
          <a:endParaRPr lang="zh-CN" altLang="en-US"/>
        </a:p>
      </dgm:t>
    </dgm:pt>
    <dgm:pt modelId="{C638CBB9-513A-461F-807C-E99730D81E2F}" type="pres">
      <dgm:prSet presAssocID="{258016DD-9DC3-47F7-81E2-145F98FDC411}" presName="spacing" presStyleCnt="0"/>
      <dgm:spPr/>
    </dgm:pt>
    <dgm:pt modelId="{D5D0ED8B-AFE9-42AC-B6C1-16B675F9EAFC}" type="pres">
      <dgm:prSet presAssocID="{7FB0B573-D912-40F0-892E-BF7E3FA07030}" presName="composite" presStyleCnt="0"/>
      <dgm:spPr/>
    </dgm:pt>
    <dgm:pt modelId="{9DA9F3E0-0777-44DD-9550-57B9464CDFA0}" type="pres">
      <dgm:prSet presAssocID="{7FB0B573-D912-40F0-892E-BF7E3FA07030}" presName="imgShp" presStyleLbl="fgImgPlace1" presStyleIdx="5" presStyleCnt="6" custScaleX="130163" custLinFactX="-71628" custLinFactNeighborX="-100000"/>
      <dgm:spPr>
        <a:blipFill rotWithShape="0">
          <a:blip xmlns:r="http://schemas.openxmlformats.org/officeDocument/2006/relationships" r:embed="rId6"/>
          <a:stretch>
            <a:fillRect/>
          </a:stretch>
        </a:blipFill>
      </dgm:spPr>
    </dgm:pt>
    <dgm:pt modelId="{06EE99AE-A20C-4B53-B15D-5B576E406AEE}" type="pres">
      <dgm:prSet presAssocID="{7FB0B573-D912-40F0-892E-BF7E3FA07030}" presName="txShp" presStyleLbl="node1" presStyleIdx="5" presStyleCnt="6" custScaleX="130163">
        <dgm:presLayoutVars>
          <dgm:bulletEnabled val="1"/>
        </dgm:presLayoutVars>
      </dgm:prSet>
      <dgm:spPr/>
      <dgm:t>
        <a:bodyPr/>
        <a:lstStyle/>
        <a:p>
          <a:endParaRPr lang="zh-CN" altLang="en-US"/>
        </a:p>
      </dgm:t>
    </dgm:pt>
  </dgm:ptLst>
  <dgm:cxnLst>
    <dgm:cxn modelId="{076E7288-8AE9-4C87-9090-29A7B8A2F3D9}" srcId="{E35C8F58-F58C-4A5D-9B56-CD5302276A26}" destId="{7FB0B573-D912-40F0-892E-BF7E3FA07030}" srcOrd="5" destOrd="0" parTransId="{E30E7181-B502-4FFB-8C94-03E48713434D}" sibTransId="{7E39C271-F548-45A8-BC2E-76A279FD2406}"/>
    <dgm:cxn modelId="{5A183260-FD34-48E2-80D9-CCFC3A7812B7}" srcId="{E35C8F58-F58C-4A5D-9B56-CD5302276A26}" destId="{BD8E29C9-BE5D-4FBF-AC8E-37155A0F74C3}" srcOrd="0" destOrd="0" parTransId="{3B6B0D42-7C2B-4F02-8A55-302EB8B6FF95}" sibTransId="{CD5E0B66-04B0-4475-84D6-E695EED65486}"/>
    <dgm:cxn modelId="{6007EC09-B68D-4964-B6FA-37CA5B67163B}" type="presOf" srcId="{BD8E29C9-BE5D-4FBF-AC8E-37155A0F74C3}" destId="{D0060F8D-23DA-46DE-BCE6-22F263592101}" srcOrd="0" destOrd="0" presId="urn:microsoft.com/office/officeart/2005/8/layout/vList3"/>
    <dgm:cxn modelId="{22B6D892-2F8A-458A-AF36-0E041E2AEFD1}" type="presOf" srcId="{F906FBAD-57A3-4849-9647-E68C9D417434}" destId="{304FB0A9-916F-45C6-899C-729D8C3E51F8}" srcOrd="0" destOrd="0" presId="urn:microsoft.com/office/officeart/2005/8/layout/vList3"/>
    <dgm:cxn modelId="{41E8EAA9-9885-462E-B45C-5CFA6E7F7854}" srcId="{E35C8F58-F58C-4A5D-9B56-CD5302276A26}" destId="{F906FBAD-57A3-4849-9647-E68C9D417434}" srcOrd="1" destOrd="0" parTransId="{F6CF35A2-B7DD-421A-BF2E-4B02689B064A}" sibTransId="{1EBD8C35-F1FB-480B-897D-A13F2C9CA0DF}"/>
    <dgm:cxn modelId="{61965A4A-792C-46B3-B2FE-4D01FC20A1B4}" srcId="{E35C8F58-F58C-4A5D-9B56-CD5302276A26}" destId="{9C5C06AA-B739-47E8-94D1-F47A1DD1620D}" srcOrd="2" destOrd="0" parTransId="{E2B5B313-96BE-4B1C-B681-5207A19AAAD5}" sibTransId="{639E1E53-8F35-4ABA-8A8E-62347C7DF8EF}"/>
    <dgm:cxn modelId="{DA02810C-B10F-4D5C-9E9D-5EF9177C9FDE}" type="presOf" srcId="{9C5C06AA-B739-47E8-94D1-F47A1DD1620D}" destId="{341B3598-977D-4888-9AA3-56EE1E26DF58}" srcOrd="0" destOrd="0" presId="urn:microsoft.com/office/officeart/2005/8/layout/vList3"/>
    <dgm:cxn modelId="{4337D8C3-9B54-4434-86AA-3DFACB85341D}" type="presOf" srcId="{7FB0B573-D912-40F0-892E-BF7E3FA07030}" destId="{06EE99AE-A20C-4B53-B15D-5B576E406AEE}" srcOrd="0" destOrd="0" presId="urn:microsoft.com/office/officeart/2005/8/layout/vList3"/>
    <dgm:cxn modelId="{9DFCFCDD-B737-453A-997E-1EF440FB22DD}" type="presOf" srcId="{E35C8F58-F58C-4A5D-9B56-CD5302276A26}" destId="{7623E065-33FD-4C46-8987-751F31B5A325}" srcOrd="0" destOrd="0" presId="urn:microsoft.com/office/officeart/2005/8/layout/vList3"/>
    <dgm:cxn modelId="{096D86C3-81D5-4E41-9A11-4EEF445AF18C}" srcId="{E35C8F58-F58C-4A5D-9B56-CD5302276A26}" destId="{7466428C-1412-4942-B6E6-57514767C055}" srcOrd="4" destOrd="0" parTransId="{EAA01AEA-C736-4BF4-A3C3-457340ABE85D}" sibTransId="{258016DD-9DC3-47F7-81E2-145F98FDC411}"/>
    <dgm:cxn modelId="{8513A67E-6A1E-4F94-841C-B223FE850593}" type="presOf" srcId="{8E32E5EE-594D-4751-AC7F-61D6FDACD61E}" destId="{143F2019-1326-426B-93E4-9AA3097E2D6D}" srcOrd="0" destOrd="0" presId="urn:microsoft.com/office/officeart/2005/8/layout/vList3"/>
    <dgm:cxn modelId="{9B67F22F-AF23-4C31-B62A-FC2A428BAE0B}" type="presOf" srcId="{7466428C-1412-4942-B6E6-57514767C055}" destId="{6B070FAE-3EB6-42C0-ABA2-1DC3B4300181}" srcOrd="0" destOrd="0" presId="urn:microsoft.com/office/officeart/2005/8/layout/vList3"/>
    <dgm:cxn modelId="{183E0AF4-7201-4672-9198-44E37BFD625F}" srcId="{E35C8F58-F58C-4A5D-9B56-CD5302276A26}" destId="{8E32E5EE-594D-4751-AC7F-61D6FDACD61E}" srcOrd="3" destOrd="0" parTransId="{DC77F09E-BE9A-4FC0-979A-DAC13793D5A6}" sibTransId="{960DD969-333C-4075-940A-2CC540ABCE6B}"/>
    <dgm:cxn modelId="{0BC197D6-5767-4731-8C2B-5F14E59670D1}" type="presParOf" srcId="{7623E065-33FD-4C46-8987-751F31B5A325}" destId="{4E3F94C1-ACAB-40A7-A26D-4E42426C5540}" srcOrd="0" destOrd="0" presId="urn:microsoft.com/office/officeart/2005/8/layout/vList3"/>
    <dgm:cxn modelId="{8EB2B541-EB38-43F6-982D-30A7319CEEA5}" type="presParOf" srcId="{4E3F94C1-ACAB-40A7-A26D-4E42426C5540}" destId="{56659991-D3C9-4E27-9A54-70E53D3CDF72}" srcOrd="0" destOrd="0" presId="urn:microsoft.com/office/officeart/2005/8/layout/vList3"/>
    <dgm:cxn modelId="{851B1FE9-6040-4EB9-BE17-B3F1ED51A3F4}" type="presParOf" srcId="{4E3F94C1-ACAB-40A7-A26D-4E42426C5540}" destId="{D0060F8D-23DA-46DE-BCE6-22F263592101}" srcOrd="1" destOrd="0" presId="urn:microsoft.com/office/officeart/2005/8/layout/vList3"/>
    <dgm:cxn modelId="{AA62345B-2F4D-4BF7-BCD1-D44544707914}" type="presParOf" srcId="{7623E065-33FD-4C46-8987-751F31B5A325}" destId="{97A70FD4-9500-4182-96C3-4217C2683155}" srcOrd="1" destOrd="0" presId="urn:microsoft.com/office/officeart/2005/8/layout/vList3"/>
    <dgm:cxn modelId="{8DF399AD-FDA4-44D6-AD75-711490D51935}" type="presParOf" srcId="{7623E065-33FD-4C46-8987-751F31B5A325}" destId="{7CA39875-19E6-40B7-B951-B323826D3C53}" srcOrd="2" destOrd="0" presId="urn:microsoft.com/office/officeart/2005/8/layout/vList3"/>
    <dgm:cxn modelId="{90DB3183-E0D4-49E8-836B-583B36E941D9}" type="presParOf" srcId="{7CA39875-19E6-40B7-B951-B323826D3C53}" destId="{915ABFA2-5F28-4FF3-A1D0-55145BBFC9AB}" srcOrd="0" destOrd="0" presId="urn:microsoft.com/office/officeart/2005/8/layout/vList3"/>
    <dgm:cxn modelId="{2E1CE791-C05A-4C2E-A87C-756AC6C5AE27}" type="presParOf" srcId="{7CA39875-19E6-40B7-B951-B323826D3C53}" destId="{304FB0A9-916F-45C6-899C-729D8C3E51F8}" srcOrd="1" destOrd="0" presId="urn:microsoft.com/office/officeart/2005/8/layout/vList3"/>
    <dgm:cxn modelId="{944ED55E-1289-42D1-B06B-FD98540EE78E}" type="presParOf" srcId="{7623E065-33FD-4C46-8987-751F31B5A325}" destId="{ED67E747-592A-4008-8117-F39D9425DBF2}" srcOrd="3" destOrd="0" presId="urn:microsoft.com/office/officeart/2005/8/layout/vList3"/>
    <dgm:cxn modelId="{AF743C64-5F23-46A6-880B-C92A3A95122E}" type="presParOf" srcId="{7623E065-33FD-4C46-8987-751F31B5A325}" destId="{E0FD868D-5DA6-4FBE-B4A2-65F9B7C7AB30}" srcOrd="4" destOrd="0" presId="urn:microsoft.com/office/officeart/2005/8/layout/vList3"/>
    <dgm:cxn modelId="{233ADBFC-E737-4C60-9238-F9D3D37DAFDF}" type="presParOf" srcId="{E0FD868D-5DA6-4FBE-B4A2-65F9B7C7AB30}" destId="{BB338E05-9C61-454A-AF47-45FF0BA797E9}" srcOrd="0" destOrd="0" presId="urn:microsoft.com/office/officeart/2005/8/layout/vList3"/>
    <dgm:cxn modelId="{81BA4F4D-6695-481C-90DE-BC9AB507CAD9}" type="presParOf" srcId="{E0FD868D-5DA6-4FBE-B4A2-65F9B7C7AB30}" destId="{341B3598-977D-4888-9AA3-56EE1E26DF58}" srcOrd="1" destOrd="0" presId="urn:microsoft.com/office/officeart/2005/8/layout/vList3"/>
    <dgm:cxn modelId="{D1CFD28E-AA10-476A-8D9E-0D35BDA30E31}" type="presParOf" srcId="{7623E065-33FD-4C46-8987-751F31B5A325}" destId="{FAAE4F76-ED7B-4F60-B6AE-B6933CFC3396}" srcOrd="5" destOrd="0" presId="urn:microsoft.com/office/officeart/2005/8/layout/vList3"/>
    <dgm:cxn modelId="{8910B8E0-E6B7-4E2F-B894-68978DEF11F3}" type="presParOf" srcId="{7623E065-33FD-4C46-8987-751F31B5A325}" destId="{4951463F-DB8A-4E79-96BF-E9F8861569A5}" srcOrd="6" destOrd="0" presId="urn:microsoft.com/office/officeart/2005/8/layout/vList3"/>
    <dgm:cxn modelId="{AE5B6AB2-E2DF-4D9A-9D3B-2267D710662A}" type="presParOf" srcId="{4951463F-DB8A-4E79-96BF-E9F8861569A5}" destId="{8C69210B-8ED9-462D-B9CD-9B3953EF2B75}" srcOrd="0" destOrd="0" presId="urn:microsoft.com/office/officeart/2005/8/layout/vList3"/>
    <dgm:cxn modelId="{2769C166-8396-470A-80C2-FF316EB1BC65}" type="presParOf" srcId="{4951463F-DB8A-4E79-96BF-E9F8861569A5}" destId="{143F2019-1326-426B-93E4-9AA3097E2D6D}" srcOrd="1" destOrd="0" presId="urn:microsoft.com/office/officeart/2005/8/layout/vList3"/>
    <dgm:cxn modelId="{4A54BD6C-390F-4BA1-B7CE-3BCBCB87EF25}" type="presParOf" srcId="{7623E065-33FD-4C46-8987-751F31B5A325}" destId="{A7663226-178F-4B78-8134-55E1E17B7BA4}" srcOrd="7" destOrd="0" presId="urn:microsoft.com/office/officeart/2005/8/layout/vList3"/>
    <dgm:cxn modelId="{78217DA9-A89F-46ED-AE24-35B0B0EC345D}" type="presParOf" srcId="{7623E065-33FD-4C46-8987-751F31B5A325}" destId="{9657B52A-211F-4A00-8AD8-7E7EFE25EA73}" srcOrd="8" destOrd="0" presId="urn:microsoft.com/office/officeart/2005/8/layout/vList3"/>
    <dgm:cxn modelId="{952F554B-B3D2-47B6-9E52-E71B8F090A61}" type="presParOf" srcId="{9657B52A-211F-4A00-8AD8-7E7EFE25EA73}" destId="{63E52CC5-3D06-4FCE-A992-ABD72B465261}" srcOrd="0" destOrd="0" presId="urn:microsoft.com/office/officeart/2005/8/layout/vList3"/>
    <dgm:cxn modelId="{A3D17A40-C6F5-40A8-AF4D-8B9A4C1FC9DB}" type="presParOf" srcId="{9657B52A-211F-4A00-8AD8-7E7EFE25EA73}" destId="{6B070FAE-3EB6-42C0-ABA2-1DC3B4300181}" srcOrd="1" destOrd="0" presId="urn:microsoft.com/office/officeart/2005/8/layout/vList3"/>
    <dgm:cxn modelId="{93716373-77B3-4866-BA72-B515E825F584}" type="presParOf" srcId="{7623E065-33FD-4C46-8987-751F31B5A325}" destId="{C638CBB9-513A-461F-807C-E99730D81E2F}" srcOrd="9" destOrd="0" presId="urn:microsoft.com/office/officeart/2005/8/layout/vList3"/>
    <dgm:cxn modelId="{33027B26-58CE-4AB7-8E44-67CD972CAA0B}" type="presParOf" srcId="{7623E065-33FD-4C46-8987-751F31B5A325}" destId="{D5D0ED8B-AFE9-42AC-B6C1-16B675F9EAFC}" srcOrd="10" destOrd="0" presId="urn:microsoft.com/office/officeart/2005/8/layout/vList3"/>
    <dgm:cxn modelId="{FFB4FCD4-24F1-41B7-96DA-44473B5ECE5B}" type="presParOf" srcId="{D5D0ED8B-AFE9-42AC-B6C1-16B675F9EAFC}" destId="{9DA9F3E0-0777-44DD-9550-57B9464CDFA0}" srcOrd="0" destOrd="0" presId="urn:microsoft.com/office/officeart/2005/8/layout/vList3"/>
    <dgm:cxn modelId="{CC131DE0-45DF-425A-9B8D-BAE3A4028719}" type="presParOf" srcId="{D5D0ED8B-AFE9-42AC-B6C1-16B675F9EAFC}" destId="{06EE99AE-A20C-4B53-B15D-5B576E406AEE}" srcOrd="1" destOrd="0" presId="urn:microsoft.com/office/officeart/2005/8/layout/vList3"/>
  </dgm:cxnLst>
  <dgm:bg/>
  <dgm:whole/>
  <dgm:extLst>
    <a:ext uri="http://schemas.microsoft.com/office/drawing/2008/diagram"/>
  </dgm:extLst>
</dgm:dataModel>
</file>

<file path=ppt/diagrams/data5.xml><?xml version="1.0" encoding="utf-8"?>
<dgm:dataModel xmlns:dgm="http://schemas.openxmlformats.org/drawingml/2006/diagram" xmlns:a="http://schemas.openxmlformats.org/drawingml/2006/main">
  <dgm:ptLst>
    <dgm:pt modelId="{E35C8F58-F58C-4A5D-9B56-CD5302276A26}" type="doc">
      <dgm:prSet loTypeId="urn:microsoft.com/office/officeart/2005/8/layout/vList3" loCatId="list" qsTypeId="urn:microsoft.com/office/officeart/2005/8/quickstyle/simple1#11" qsCatId="simple" csTypeId="urn:microsoft.com/office/officeart/2005/8/colors/accent1_2#11" csCatId="accent1" phldr="1"/>
      <dgm:spPr/>
    </dgm:pt>
    <dgm:pt modelId="{BD8E29C9-BE5D-4FBF-AC8E-37155A0F74C3}">
      <dgm:prSet phldrT="[文本]"/>
      <dgm:spPr/>
      <dgm:t>
        <a:bodyPr/>
        <a:lstStyle/>
        <a:p>
          <a:pPr algn="l"/>
          <a:r>
            <a:rPr lang="en-US" altLang="zh-CN" dirty="0" smtClean="0">
              <a:solidFill>
                <a:schemeClr val="tx1"/>
              </a:solidFill>
            </a:rPr>
            <a:t>1、 C</a:t>
          </a:r>
          <a:r>
            <a:rPr lang="zh-CN" altLang="en-US" dirty="0" smtClean="0">
              <a:solidFill>
                <a:schemeClr val="tx1"/>
              </a:solidFill>
            </a:rPr>
            <a:t>语言的缺点主要表现在数据的封装性上，这一点使得</a:t>
          </a:r>
          <a:r>
            <a:rPr lang="en-US" altLang="zh-CN" dirty="0" smtClean="0">
              <a:solidFill>
                <a:schemeClr val="tx1"/>
              </a:solidFill>
            </a:rPr>
            <a:t>C</a:t>
          </a:r>
          <a:r>
            <a:rPr lang="zh-CN" altLang="en-US" dirty="0" smtClean="0">
              <a:solidFill>
                <a:schemeClr val="tx1"/>
              </a:solidFill>
            </a:rPr>
            <a:t>在数据的安全性上有很大缺陷，这也是</a:t>
          </a:r>
          <a:r>
            <a:rPr lang="en-US" altLang="zh-CN" dirty="0" smtClean="0">
              <a:solidFill>
                <a:schemeClr val="tx1"/>
              </a:solidFill>
            </a:rPr>
            <a:t>C</a:t>
          </a:r>
          <a:r>
            <a:rPr lang="zh-CN" altLang="en-US" dirty="0" smtClean="0">
              <a:solidFill>
                <a:schemeClr val="tx1"/>
              </a:solidFill>
            </a:rPr>
            <a:t>和</a:t>
          </a:r>
          <a:r>
            <a:rPr lang="en-US" altLang="zh-CN" dirty="0" smtClean="0">
              <a:solidFill>
                <a:schemeClr val="tx1"/>
              </a:solidFill>
            </a:rPr>
            <a:t>C++</a:t>
          </a:r>
          <a:r>
            <a:rPr lang="zh-CN" altLang="en-US" dirty="0" smtClean="0">
              <a:solidFill>
                <a:schemeClr val="tx1"/>
              </a:solidFill>
            </a:rPr>
            <a:t>的一大区别。</a:t>
          </a:r>
          <a:endParaRPr lang="zh-CN" altLang="en-US" b="1" dirty="0">
            <a:solidFill>
              <a:schemeClr val="tx1"/>
            </a:solidFill>
          </a:endParaRPr>
        </a:p>
      </dgm:t>
    </dgm:pt>
    <dgm:pt modelId="{3B6B0D42-7C2B-4F02-8A55-302EB8B6FF95}" type="parTrans" cxnId="{5A183260-FD34-48E2-80D9-CCFC3A7812B7}">
      <dgm:prSet/>
      <dgm:spPr/>
      <dgm:t>
        <a:bodyPr/>
        <a:lstStyle/>
        <a:p>
          <a:endParaRPr lang="zh-CN" altLang="en-US" b="1">
            <a:solidFill>
              <a:schemeClr val="tx1"/>
            </a:solidFill>
          </a:endParaRPr>
        </a:p>
      </dgm:t>
    </dgm:pt>
    <dgm:pt modelId="{CD5E0B66-04B0-4475-84D6-E695EED65486}" type="sibTrans" cxnId="{5A183260-FD34-48E2-80D9-CCFC3A7812B7}">
      <dgm:prSet/>
      <dgm:spPr/>
      <dgm:t>
        <a:bodyPr/>
        <a:lstStyle/>
        <a:p>
          <a:endParaRPr lang="zh-CN" altLang="en-US" b="1">
            <a:solidFill>
              <a:schemeClr val="tx1"/>
            </a:solidFill>
          </a:endParaRPr>
        </a:p>
      </dgm:t>
    </dgm:pt>
    <dgm:pt modelId="{F906FBAD-57A3-4849-9647-E68C9D417434}">
      <dgm:prSet phldrT="[文本]"/>
      <dgm:spPr/>
      <dgm:t>
        <a:bodyPr/>
        <a:lstStyle/>
        <a:p>
          <a:pPr algn="l"/>
          <a:r>
            <a:rPr lang="en-US" altLang="zh-CN" dirty="0" smtClean="0">
              <a:solidFill>
                <a:schemeClr val="tx1"/>
              </a:solidFill>
            </a:rPr>
            <a:t>2、 C</a:t>
          </a:r>
          <a:r>
            <a:rPr lang="zh-CN" altLang="en-US" dirty="0" smtClean="0">
              <a:solidFill>
                <a:schemeClr val="tx1"/>
              </a:solidFill>
            </a:rPr>
            <a:t>语言的语法限制不太严格，对变量的类型约束不严格，影响程序的安全性，对数组下标越界不作检查等。</a:t>
          </a:r>
          <a:endParaRPr lang="zh-CN" altLang="en-US" b="1" dirty="0">
            <a:solidFill>
              <a:schemeClr val="tx1"/>
            </a:solidFill>
          </a:endParaRPr>
        </a:p>
      </dgm:t>
    </dgm:pt>
    <dgm:pt modelId="{F6CF35A2-B7DD-421A-BF2E-4B02689B064A}" type="parTrans" cxnId="{41E8EAA9-9885-462E-B45C-5CFA6E7F7854}">
      <dgm:prSet/>
      <dgm:spPr/>
      <dgm:t>
        <a:bodyPr/>
        <a:lstStyle/>
        <a:p>
          <a:endParaRPr lang="zh-CN" altLang="en-US" b="1">
            <a:solidFill>
              <a:schemeClr val="tx1"/>
            </a:solidFill>
          </a:endParaRPr>
        </a:p>
      </dgm:t>
    </dgm:pt>
    <dgm:pt modelId="{1EBD8C35-F1FB-480B-897D-A13F2C9CA0DF}" type="sibTrans" cxnId="{41E8EAA9-9885-462E-B45C-5CFA6E7F7854}">
      <dgm:prSet/>
      <dgm:spPr/>
      <dgm:t>
        <a:bodyPr/>
        <a:lstStyle/>
        <a:p>
          <a:endParaRPr lang="zh-CN" altLang="en-US" b="1">
            <a:solidFill>
              <a:schemeClr val="tx1"/>
            </a:solidFill>
          </a:endParaRPr>
        </a:p>
      </dgm:t>
    </dgm:pt>
    <dgm:pt modelId="{4A7CF2C8-8D6F-46EC-BF30-DC091C7E0F85}">
      <dgm:prSet phldrT="[文本]"/>
      <dgm:spPr/>
      <dgm:t>
        <a:bodyPr/>
        <a:lstStyle/>
        <a:p>
          <a:pPr algn="l"/>
          <a:r>
            <a:rPr lang="en-US" altLang="zh-CN" dirty="0" smtClean="0">
              <a:solidFill>
                <a:schemeClr val="tx1"/>
              </a:solidFill>
            </a:rPr>
            <a:t>3、 C</a:t>
          </a:r>
          <a:r>
            <a:rPr lang="zh-CN" altLang="en-US" dirty="0" smtClean="0">
              <a:solidFill>
                <a:schemeClr val="tx1"/>
              </a:solidFill>
            </a:rPr>
            <a:t>语言更容易隐藏错误，程序可能会难以理解或难以修改。</a:t>
          </a:r>
          <a:endParaRPr lang="zh-CN" altLang="en-US" b="1" dirty="0">
            <a:solidFill>
              <a:schemeClr val="tx1"/>
            </a:solidFill>
          </a:endParaRPr>
        </a:p>
      </dgm:t>
    </dgm:pt>
    <dgm:pt modelId="{A402EF19-E759-4881-912E-0F088A8AEF2C}" type="parTrans" cxnId="{65A4FEB6-097C-4982-A6A1-2328587BE43B}">
      <dgm:prSet/>
      <dgm:spPr/>
      <dgm:t>
        <a:bodyPr/>
        <a:lstStyle/>
        <a:p>
          <a:endParaRPr lang="zh-CN" altLang="en-US"/>
        </a:p>
      </dgm:t>
    </dgm:pt>
    <dgm:pt modelId="{560C226C-8889-49E9-A348-05E8012F154A}" type="sibTrans" cxnId="{65A4FEB6-097C-4982-A6A1-2328587BE43B}">
      <dgm:prSet/>
      <dgm:spPr/>
      <dgm:t>
        <a:bodyPr/>
        <a:lstStyle/>
        <a:p>
          <a:endParaRPr lang="zh-CN" altLang="en-US"/>
        </a:p>
      </dgm:t>
    </dgm:pt>
    <dgm:pt modelId="{7623E065-33FD-4C46-8987-751F31B5A325}" type="pres">
      <dgm:prSet presAssocID="{E35C8F58-F58C-4A5D-9B56-CD5302276A26}" presName="linearFlow" presStyleCnt="0">
        <dgm:presLayoutVars>
          <dgm:dir/>
          <dgm:resizeHandles val="exact"/>
        </dgm:presLayoutVars>
      </dgm:prSet>
      <dgm:spPr/>
    </dgm:pt>
    <dgm:pt modelId="{4E3F94C1-ACAB-40A7-A26D-4E42426C5540}" type="pres">
      <dgm:prSet presAssocID="{BD8E29C9-BE5D-4FBF-AC8E-37155A0F74C3}" presName="composite" presStyleCnt="0"/>
      <dgm:spPr/>
    </dgm:pt>
    <dgm:pt modelId="{56659991-D3C9-4E27-9A54-70E53D3CDF72}" type="pres">
      <dgm:prSet presAssocID="{BD8E29C9-BE5D-4FBF-AC8E-37155A0F74C3}" presName="imgShp" presStyleLbl="fgImgPlace1" presStyleIdx="0" presStyleCnt="3" custScaleX="99838" custLinFactX="-71628" custLinFactNeighborX="-100000"/>
      <dgm:spPr>
        <a:blipFill rotWithShape="0">
          <a:blip xmlns:r="http://schemas.openxmlformats.org/officeDocument/2006/relationships" r:embed="rId1"/>
          <a:stretch>
            <a:fillRect/>
          </a:stretch>
        </a:blipFill>
      </dgm:spPr>
    </dgm:pt>
    <dgm:pt modelId="{D0060F8D-23DA-46DE-BCE6-22F263592101}" type="pres">
      <dgm:prSet presAssocID="{BD8E29C9-BE5D-4FBF-AC8E-37155A0F74C3}" presName="txShp" presStyleLbl="node1" presStyleIdx="0" presStyleCnt="3" custScaleX="130163" custLinFactNeighborX="5810">
        <dgm:presLayoutVars>
          <dgm:bulletEnabled val="1"/>
        </dgm:presLayoutVars>
      </dgm:prSet>
      <dgm:spPr/>
      <dgm:t>
        <a:bodyPr/>
        <a:lstStyle/>
        <a:p>
          <a:endParaRPr lang="zh-CN" altLang="en-US"/>
        </a:p>
      </dgm:t>
    </dgm:pt>
    <dgm:pt modelId="{97A70FD4-9500-4182-96C3-4217C2683155}" type="pres">
      <dgm:prSet presAssocID="{CD5E0B66-04B0-4475-84D6-E695EED65486}" presName="spacing" presStyleCnt="0"/>
      <dgm:spPr/>
    </dgm:pt>
    <dgm:pt modelId="{7CA39875-19E6-40B7-B951-B323826D3C53}" type="pres">
      <dgm:prSet presAssocID="{F906FBAD-57A3-4849-9647-E68C9D417434}" presName="composite" presStyleCnt="0"/>
      <dgm:spPr/>
    </dgm:pt>
    <dgm:pt modelId="{915ABFA2-5F28-4FF3-A1D0-55145BBFC9AB}" type="pres">
      <dgm:prSet presAssocID="{F906FBAD-57A3-4849-9647-E68C9D417434}" presName="imgShp" presStyleLbl="fgImgPlace1" presStyleIdx="1" presStyleCnt="3" custScaleX="99838" custLinFactX="-71628" custLinFactNeighborX="-100000"/>
      <dgm:spPr>
        <a:blipFill rotWithShape="0">
          <a:blip xmlns:r="http://schemas.openxmlformats.org/officeDocument/2006/relationships" r:embed="rId2"/>
          <a:stretch>
            <a:fillRect/>
          </a:stretch>
        </a:blipFill>
      </dgm:spPr>
    </dgm:pt>
    <dgm:pt modelId="{304FB0A9-916F-45C6-899C-729D8C3E51F8}" type="pres">
      <dgm:prSet presAssocID="{F906FBAD-57A3-4849-9647-E68C9D417434}" presName="txShp" presStyleLbl="node1" presStyleIdx="1" presStyleCnt="3" custScaleX="130163" custLinFactNeighborX="5810">
        <dgm:presLayoutVars>
          <dgm:bulletEnabled val="1"/>
        </dgm:presLayoutVars>
      </dgm:prSet>
      <dgm:spPr/>
      <dgm:t>
        <a:bodyPr/>
        <a:lstStyle/>
        <a:p>
          <a:endParaRPr lang="zh-CN" altLang="en-US"/>
        </a:p>
      </dgm:t>
    </dgm:pt>
    <dgm:pt modelId="{ED67E747-592A-4008-8117-F39D9425DBF2}" type="pres">
      <dgm:prSet presAssocID="{1EBD8C35-F1FB-480B-897D-A13F2C9CA0DF}" presName="spacing" presStyleCnt="0"/>
      <dgm:spPr/>
    </dgm:pt>
    <dgm:pt modelId="{1A58BC1F-DED2-41ED-99F9-47E77670D799}" type="pres">
      <dgm:prSet presAssocID="{4A7CF2C8-8D6F-46EC-BF30-DC091C7E0F85}" presName="composite" presStyleCnt="0"/>
      <dgm:spPr/>
    </dgm:pt>
    <dgm:pt modelId="{367B516F-5BAC-4B17-9DA9-D933CEDD359F}" type="pres">
      <dgm:prSet presAssocID="{4A7CF2C8-8D6F-46EC-BF30-DC091C7E0F85}" presName="imgShp" presStyleLbl="fgImgPlace1" presStyleIdx="2" presStyleCnt="3" custScaleX="99838" custLinFactX="-71628" custLinFactNeighborX="-100000"/>
      <dgm:spPr>
        <a:blipFill rotWithShape="0">
          <a:blip xmlns:r="http://schemas.openxmlformats.org/officeDocument/2006/relationships" r:embed="rId3"/>
          <a:stretch>
            <a:fillRect/>
          </a:stretch>
        </a:blipFill>
      </dgm:spPr>
    </dgm:pt>
    <dgm:pt modelId="{237DDC99-ADA4-40B8-BE69-F3B60379DB6E}" type="pres">
      <dgm:prSet presAssocID="{4A7CF2C8-8D6F-46EC-BF30-DC091C7E0F85}" presName="txShp" presStyleLbl="node1" presStyleIdx="2" presStyleCnt="3" custScaleX="130163" custLinFactNeighborX="5810">
        <dgm:presLayoutVars>
          <dgm:bulletEnabled val="1"/>
        </dgm:presLayoutVars>
      </dgm:prSet>
      <dgm:spPr/>
      <dgm:t>
        <a:bodyPr/>
        <a:lstStyle/>
        <a:p>
          <a:endParaRPr lang="zh-CN" altLang="en-US"/>
        </a:p>
      </dgm:t>
    </dgm:pt>
  </dgm:ptLst>
  <dgm:cxnLst>
    <dgm:cxn modelId="{BC5FD25B-9E4B-47C6-82BE-0A52A43D88FD}" type="presOf" srcId="{F906FBAD-57A3-4849-9647-E68C9D417434}" destId="{304FB0A9-916F-45C6-899C-729D8C3E51F8}" srcOrd="0" destOrd="0" presId="urn:microsoft.com/office/officeart/2005/8/layout/vList3"/>
    <dgm:cxn modelId="{0AF17D2B-BB56-45AD-97EA-9C2DC2ED89C3}" type="presOf" srcId="{BD8E29C9-BE5D-4FBF-AC8E-37155A0F74C3}" destId="{D0060F8D-23DA-46DE-BCE6-22F263592101}" srcOrd="0" destOrd="0" presId="urn:microsoft.com/office/officeart/2005/8/layout/vList3"/>
    <dgm:cxn modelId="{71118CC9-0D25-4AE8-A53F-185F7992DF80}" type="presOf" srcId="{E35C8F58-F58C-4A5D-9B56-CD5302276A26}" destId="{7623E065-33FD-4C46-8987-751F31B5A325}" srcOrd="0" destOrd="0" presId="urn:microsoft.com/office/officeart/2005/8/layout/vList3"/>
    <dgm:cxn modelId="{E25CD324-2DB2-4E6C-8E60-7299054F54B1}" type="presOf" srcId="{4A7CF2C8-8D6F-46EC-BF30-DC091C7E0F85}" destId="{237DDC99-ADA4-40B8-BE69-F3B60379DB6E}" srcOrd="0" destOrd="0" presId="urn:microsoft.com/office/officeart/2005/8/layout/vList3"/>
    <dgm:cxn modelId="{5A183260-FD34-48E2-80D9-CCFC3A7812B7}" srcId="{E35C8F58-F58C-4A5D-9B56-CD5302276A26}" destId="{BD8E29C9-BE5D-4FBF-AC8E-37155A0F74C3}" srcOrd="0" destOrd="0" parTransId="{3B6B0D42-7C2B-4F02-8A55-302EB8B6FF95}" sibTransId="{CD5E0B66-04B0-4475-84D6-E695EED65486}"/>
    <dgm:cxn modelId="{65A4FEB6-097C-4982-A6A1-2328587BE43B}" srcId="{E35C8F58-F58C-4A5D-9B56-CD5302276A26}" destId="{4A7CF2C8-8D6F-46EC-BF30-DC091C7E0F85}" srcOrd="2" destOrd="0" parTransId="{A402EF19-E759-4881-912E-0F088A8AEF2C}" sibTransId="{560C226C-8889-49E9-A348-05E8012F154A}"/>
    <dgm:cxn modelId="{41E8EAA9-9885-462E-B45C-5CFA6E7F7854}" srcId="{E35C8F58-F58C-4A5D-9B56-CD5302276A26}" destId="{F906FBAD-57A3-4849-9647-E68C9D417434}" srcOrd="1" destOrd="0" parTransId="{F6CF35A2-B7DD-421A-BF2E-4B02689B064A}" sibTransId="{1EBD8C35-F1FB-480B-897D-A13F2C9CA0DF}"/>
    <dgm:cxn modelId="{A1983DDE-11E8-4C30-9A96-6DFF25CA6911}" type="presParOf" srcId="{7623E065-33FD-4C46-8987-751F31B5A325}" destId="{4E3F94C1-ACAB-40A7-A26D-4E42426C5540}" srcOrd="0" destOrd="0" presId="urn:microsoft.com/office/officeart/2005/8/layout/vList3"/>
    <dgm:cxn modelId="{B1F411DF-5DD9-48EC-B86C-630BF0ED38C8}" type="presParOf" srcId="{4E3F94C1-ACAB-40A7-A26D-4E42426C5540}" destId="{56659991-D3C9-4E27-9A54-70E53D3CDF72}" srcOrd="0" destOrd="0" presId="urn:microsoft.com/office/officeart/2005/8/layout/vList3"/>
    <dgm:cxn modelId="{16F8AD9B-13E1-485B-825E-0670922F6259}" type="presParOf" srcId="{4E3F94C1-ACAB-40A7-A26D-4E42426C5540}" destId="{D0060F8D-23DA-46DE-BCE6-22F263592101}" srcOrd="1" destOrd="0" presId="urn:microsoft.com/office/officeart/2005/8/layout/vList3"/>
    <dgm:cxn modelId="{65FDBEE7-F83E-48E8-86F4-2ED34BAD9268}" type="presParOf" srcId="{7623E065-33FD-4C46-8987-751F31B5A325}" destId="{97A70FD4-9500-4182-96C3-4217C2683155}" srcOrd="1" destOrd="0" presId="urn:microsoft.com/office/officeart/2005/8/layout/vList3"/>
    <dgm:cxn modelId="{FFE113A7-F63D-4665-A3C9-CB80294C0AAD}" type="presParOf" srcId="{7623E065-33FD-4C46-8987-751F31B5A325}" destId="{7CA39875-19E6-40B7-B951-B323826D3C53}" srcOrd="2" destOrd="0" presId="urn:microsoft.com/office/officeart/2005/8/layout/vList3"/>
    <dgm:cxn modelId="{BEAA426C-D218-4DBD-8506-83BB47689853}" type="presParOf" srcId="{7CA39875-19E6-40B7-B951-B323826D3C53}" destId="{915ABFA2-5F28-4FF3-A1D0-55145BBFC9AB}" srcOrd="0" destOrd="0" presId="urn:microsoft.com/office/officeart/2005/8/layout/vList3"/>
    <dgm:cxn modelId="{0CE0E6E2-FB86-4B99-ABF1-4C37ACBC9D45}" type="presParOf" srcId="{7CA39875-19E6-40B7-B951-B323826D3C53}" destId="{304FB0A9-916F-45C6-899C-729D8C3E51F8}" srcOrd="1" destOrd="0" presId="urn:microsoft.com/office/officeart/2005/8/layout/vList3"/>
    <dgm:cxn modelId="{EA23185E-2C07-420D-9606-744EFF81EA94}" type="presParOf" srcId="{7623E065-33FD-4C46-8987-751F31B5A325}" destId="{ED67E747-592A-4008-8117-F39D9425DBF2}" srcOrd="3" destOrd="0" presId="urn:microsoft.com/office/officeart/2005/8/layout/vList3"/>
    <dgm:cxn modelId="{1130ABC9-4E4E-46E7-A687-D824C4CB9E07}" type="presParOf" srcId="{7623E065-33FD-4C46-8987-751F31B5A325}" destId="{1A58BC1F-DED2-41ED-99F9-47E77670D799}" srcOrd="4" destOrd="0" presId="urn:microsoft.com/office/officeart/2005/8/layout/vList3"/>
    <dgm:cxn modelId="{712A1DA5-7545-47CD-B952-0C4FE710A73F}" type="presParOf" srcId="{1A58BC1F-DED2-41ED-99F9-47E77670D799}" destId="{367B516F-5BAC-4B17-9DA9-D933CEDD359F}" srcOrd="0" destOrd="0" presId="urn:microsoft.com/office/officeart/2005/8/layout/vList3"/>
    <dgm:cxn modelId="{2C82EBC5-D503-4FFE-B17A-74BEBA6FD17A}" type="presParOf" srcId="{1A58BC1F-DED2-41ED-99F9-47E77670D799}" destId="{237DDC99-ADA4-40B8-BE69-F3B60379DB6E}" srcOrd="1" destOrd="0" presId="urn:microsoft.com/office/officeart/2005/8/layout/vList3"/>
  </dgm:cxnLst>
  <dgm:bg/>
  <dgm:whole/>
  <dgm:extLst>
    <a:ext uri="http://schemas.microsoft.com/office/drawing/2008/diagram"/>
  </dgm:extLst>
</dgm:dataModel>
</file>

<file path=ppt/diagrams/data6.xml><?xml version="1.0" encoding="utf-8"?>
<dgm:dataModel xmlns:dgm="http://schemas.openxmlformats.org/drawingml/2006/diagram" xmlns:a="http://schemas.openxmlformats.org/drawingml/2006/main">
  <dgm:ptLst>
    <dgm:pt modelId="{12303EE1-6888-44AC-A1BF-B1D89E63D349}" type="doc">
      <dgm:prSet loTypeId="urn:microsoft.com/office/officeart/2005/8/layout/radial2" loCatId="relationship" qsTypeId="urn:microsoft.com/office/officeart/2005/8/quickstyle/simple1#1" qsCatId="simple" csTypeId="urn:microsoft.com/office/officeart/2005/8/colors/accent1_2#1" csCatId="accent1" phldr="1"/>
      <dgm:spPr/>
      <dgm:t>
        <a:bodyPr/>
        <a:lstStyle/>
        <a:p>
          <a:endParaRPr lang="zh-CN" altLang="en-US"/>
        </a:p>
      </dgm:t>
    </dgm:pt>
    <dgm:pt modelId="{B9776B71-2FBA-4262-8E4B-7AADABD865AC}">
      <dgm:prSet phldrT="[文本]"/>
      <dgm:spPr/>
      <dgm:t>
        <a:bodyPr/>
        <a:lstStyle/>
        <a:p>
          <a:r>
            <a:rPr lang="en-US" altLang="zh-CN" dirty="0" smtClean="0">
              <a:solidFill>
                <a:schemeClr val="tx1"/>
              </a:solidFill>
            </a:rPr>
            <a:t>VB</a:t>
          </a:r>
          <a:r>
            <a:rPr lang="zh-CN" altLang="en-US" dirty="0" smtClean="0">
              <a:solidFill>
                <a:schemeClr val="tx1"/>
              </a:solidFill>
            </a:rPr>
            <a:t>、</a:t>
          </a:r>
          <a:r>
            <a:rPr lang="en-US" altLang="zh-CN" dirty="0" smtClean="0">
              <a:solidFill>
                <a:schemeClr val="tx1"/>
              </a:solidFill>
            </a:rPr>
            <a:t>VF</a:t>
          </a:r>
          <a:r>
            <a:rPr lang="zh-CN" altLang="en-US" dirty="0" smtClean="0">
              <a:solidFill>
                <a:schemeClr val="tx1"/>
              </a:solidFill>
            </a:rPr>
            <a:t>、</a:t>
          </a:r>
          <a:r>
            <a:rPr lang="en-US" altLang="zh-CN" dirty="0" smtClean="0">
              <a:solidFill>
                <a:schemeClr val="tx1"/>
              </a:solidFill>
            </a:rPr>
            <a:t>VJ++</a:t>
          </a:r>
          <a:endParaRPr lang="zh-CN" altLang="en-US" dirty="0">
            <a:solidFill>
              <a:schemeClr val="tx1"/>
            </a:solidFill>
          </a:endParaRPr>
        </a:p>
      </dgm:t>
    </dgm:pt>
    <dgm:pt modelId="{E4AF6023-B42D-4A09-95DC-913C2F7FBA17}" type="parTrans" cxnId="{D55C3FB8-CDBA-4E4A-98E4-0446269A82E6}">
      <dgm:prSet/>
      <dgm:spPr/>
      <dgm:t>
        <a:bodyPr/>
        <a:lstStyle/>
        <a:p>
          <a:endParaRPr lang="zh-CN" altLang="en-US"/>
        </a:p>
      </dgm:t>
    </dgm:pt>
    <dgm:pt modelId="{2DC3CC5A-C37B-42E6-B5DD-6D74DA2D3EBE}" type="sibTrans" cxnId="{D55C3FB8-CDBA-4E4A-98E4-0446269A82E6}">
      <dgm:prSet/>
      <dgm:spPr/>
      <dgm:t>
        <a:bodyPr/>
        <a:lstStyle/>
        <a:p>
          <a:endParaRPr lang="zh-CN" altLang="en-US"/>
        </a:p>
      </dgm:t>
    </dgm:pt>
    <dgm:pt modelId="{73D95471-2762-4C71-A913-F24432F2E2AF}">
      <dgm:prSet phldrT="[文本]"/>
      <dgm:spPr/>
      <dgm:t>
        <a:bodyPr/>
        <a:lstStyle/>
        <a:p>
          <a:r>
            <a:rPr lang="en-US" altLang="zh-CN" dirty="0" smtClean="0">
              <a:solidFill>
                <a:srgbClr val="0070C0"/>
              </a:solidFill>
            </a:rPr>
            <a:t>VC++</a:t>
          </a:r>
          <a:endParaRPr lang="zh-CN" altLang="en-US" dirty="0">
            <a:solidFill>
              <a:srgbClr val="0070C0"/>
            </a:solidFill>
          </a:endParaRPr>
        </a:p>
      </dgm:t>
    </dgm:pt>
    <dgm:pt modelId="{55A96FC4-512B-40E5-917A-8C92D32ED860}" type="parTrans" cxnId="{A65F860A-776E-496B-BBB9-8C3DAFAE36CC}">
      <dgm:prSet/>
      <dgm:spPr/>
      <dgm:t>
        <a:bodyPr/>
        <a:lstStyle/>
        <a:p>
          <a:endParaRPr lang="zh-CN" altLang="en-US"/>
        </a:p>
      </dgm:t>
    </dgm:pt>
    <dgm:pt modelId="{C0D2ACB8-DDDA-4D6A-92C4-859759E31A83}" type="sibTrans" cxnId="{A65F860A-776E-496B-BBB9-8C3DAFAE36CC}">
      <dgm:prSet/>
      <dgm:spPr/>
      <dgm:t>
        <a:bodyPr/>
        <a:lstStyle/>
        <a:p>
          <a:endParaRPr lang="zh-CN" altLang="en-US"/>
        </a:p>
      </dgm:t>
    </dgm:pt>
    <dgm:pt modelId="{5835CB18-22E5-4FFA-AE5C-D072033ED860}">
      <dgm:prSet phldrT="[文本]"/>
      <dgm:spPr/>
      <dgm:t>
        <a:bodyPr/>
        <a:lstStyle/>
        <a:p>
          <a:r>
            <a:rPr lang="en-US" altLang="zh-CN" dirty="0" smtClean="0">
              <a:solidFill>
                <a:schemeClr val="tx1"/>
              </a:solidFill>
            </a:rPr>
            <a:t>MSDN</a:t>
          </a:r>
          <a:endParaRPr lang="zh-CN" altLang="en-US" dirty="0">
            <a:solidFill>
              <a:schemeClr val="tx1"/>
            </a:solidFill>
          </a:endParaRPr>
        </a:p>
      </dgm:t>
    </dgm:pt>
    <dgm:pt modelId="{040A3B52-CE14-4188-A628-B56B25C856DF}" type="parTrans" cxnId="{3B0F91BD-28AA-495D-8D8C-9D9F78E603D1}">
      <dgm:prSet/>
      <dgm:spPr/>
      <dgm:t>
        <a:bodyPr/>
        <a:lstStyle/>
        <a:p>
          <a:endParaRPr lang="zh-CN" altLang="en-US"/>
        </a:p>
      </dgm:t>
    </dgm:pt>
    <dgm:pt modelId="{C8A8E926-7D8A-46C4-9809-4E892F3C5BBC}" type="sibTrans" cxnId="{3B0F91BD-28AA-495D-8D8C-9D9F78E603D1}">
      <dgm:prSet/>
      <dgm:spPr/>
      <dgm:t>
        <a:bodyPr/>
        <a:lstStyle/>
        <a:p>
          <a:endParaRPr lang="zh-CN" altLang="en-US"/>
        </a:p>
      </dgm:t>
    </dgm:pt>
    <dgm:pt modelId="{07FFB249-1453-4636-BFF6-60DAD3186DA2}">
      <dgm:prSet phldrT="[文本]"/>
      <dgm:spPr/>
      <dgm:t>
        <a:bodyPr/>
        <a:lstStyle/>
        <a:p>
          <a:r>
            <a:rPr lang="zh-CN" altLang="en-US" dirty="0" smtClean="0"/>
            <a:t>联机帮助文档</a:t>
          </a:r>
          <a:endParaRPr lang="zh-CN" altLang="en-US" dirty="0"/>
        </a:p>
      </dgm:t>
    </dgm:pt>
    <dgm:pt modelId="{1224ECEA-650B-41CE-854D-E157F55C2B50}" type="parTrans" cxnId="{69F325E2-B862-4CEB-AFFF-402F72375037}">
      <dgm:prSet/>
      <dgm:spPr/>
      <dgm:t>
        <a:bodyPr/>
        <a:lstStyle/>
        <a:p>
          <a:endParaRPr lang="zh-CN" altLang="en-US"/>
        </a:p>
      </dgm:t>
    </dgm:pt>
    <dgm:pt modelId="{648D6F5F-5F22-41E1-A256-A108B58756D2}" type="sibTrans" cxnId="{69F325E2-B862-4CEB-AFFF-402F72375037}">
      <dgm:prSet/>
      <dgm:spPr/>
      <dgm:t>
        <a:bodyPr/>
        <a:lstStyle/>
        <a:p>
          <a:endParaRPr lang="zh-CN" altLang="en-US"/>
        </a:p>
      </dgm:t>
    </dgm:pt>
    <dgm:pt modelId="{3CCEA22E-9487-45DA-BEC7-0ECECFF759F3}">
      <dgm:prSet phldrT="[文本]"/>
      <dgm:spPr/>
      <dgm:t>
        <a:bodyPr/>
        <a:lstStyle/>
        <a:p>
          <a:r>
            <a:rPr lang="zh-CN" altLang="en-US" dirty="0" smtClean="0"/>
            <a:t>代码控制管理</a:t>
          </a:r>
          <a:endParaRPr lang="zh-CN" altLang="en-US" dirty="0"/>
        </a:p>
      </dgm:t>
    </dgm:pt>
    <dgm:pt modelId="{A515B85B-6D5F-4B44-9D8E-4D8E332F62CD}" type="parTrans" cxnId="{FFF1B1E6-6A6E-4359-8F1C-D83BB0A20538}">
      <dgm:prSet/>
      <dgm:spPr/>
      <dgm:t>
        <a:bodyPr/>
        <a:lstStyle/>
        <a:p>
          <a:endParaRPr lang="zh-CN" altLang="en-US"/>
        </a:p>
      </dgm:t>
    </dgm:pt>
    <dgm:pt modelId="{F3C8076B-8B3B-47A1-8ED3-1B57FB97C244}" type="sibTrans" cxnId="{FFF1B1E6-6A6E-4359-8F1C-D83BB0A20538}">
      <dgm:prSet/>
      <dgm:spPr/>
      <dgm:t>
        <a:bodyPr/>
        <a:lstStyle/>
        <a:p>
          <a:endParaRPr lang="zh-CN" altLang="en-US"/>
        </a:p>
      </dgm:t>
    </dgm:pt>
    <dgm:pt modelId="{A8AD7CBF-741F-424F-B53E-E56ECAC98009}">
      <dgm:prSet phldrT="[文本]"/>
      <dgm:spPr/>
      <dgm:t>
        <a:bodyPr/>
        <a:lstStyle/>
        <a:p>
          <a:r>
            <a:rPr lang="zh-CN" altLang="en-US" dirty="0" smtClean="0">
              <a:solidFill>
                <a:schemeClr val="tx1"/>
              </a:solidFill>
            </a:rPr>
            <a:t>辅助工具</a:t>
          </a:r>
          <a:endParaRPr lang="zh-CN" altLang="en-US" dirty="0">
            <a:solidFill>
              <a:schemeClr val="tx1"/>
            </a:solidFill>
          </a:endParaRPr>
        </a:p>
      </dgm:t>
    </dgm:pt>
    <dgm:pt modelId="{3E04F89F-B526-4B41-AAF5-7A069EF396A8}" type="sibTrans" cxnId="{B234C2C2-1B5B-4D71-94CC-2CCA6F9AE6EE}">
      <dgm:prSet/>
      <dgm:spPr/>
      <dgm:t>
        <a:bodyPr/>
        <a:lstStyle/>
        <a:p>
          <a:endParaRPr lang="zh-CN" altLang="en-US"/>
        </a:p>
      </dgm:t>
    </dgm:pt>
    <dgm:pt modelId="{6BF7F153-0872-4067-8A16-E31096B4AB44}" type="parTrans" cxnId="{B234C2C2-1B5B-4D71-94CC-2CCA6F9AE6EE}">
      <dgm:prSet/>
      <dgm:spPr/>
      <dgm:t>
        <a:bodyPr/>
        <a:lstStyle/>
        <a:p>
          <a:endParaRPr lang="zh-CN" altLang="en-US"/>
        </a:p>
      </dgm:t>
    </dgm:pt>
    <dgm:pt modelId="{540D7D71-55F5-4E0A-BCF4-BB283A0B5FBD}">
      <dgm:prSet phldrT="[文本]"/>
      <dgm:spPr/>
      <dgm:t>
        <a:bodyPr/>
        <a:lstStyle/>
        <a:p>
          <a:r>
            <a:rPr lang="zh-CN" altLang="en-US" dirty="0" smtClean="0"/>
            <a:t>编程</a:t>
          </a:r>
          <a:r>
            <a:rPr lang="en-US" altLang="zh-CN" dirty="0" smtClean="0"/>
            <a:t>IDE</a:t>
          </a:r>
          <a:endParaRPr lang="zh-CN" altLang="en-US" dirty="0"/>
        </a:p>
      </dgm:t>
    </dgm:pt>
    <dgm:pt modelId="{A780E3D5-560A-457F-B116-4B4499FBB812}" type="sibTrans" cxnId="{BBE04C07-5DE9-4112-88DF-7AD96F0DBDC4}">
      <dgm:prSet/>
      <dgm:spPr/>
      <dgm:t>
        <a:bodyPr/>
        <a:lstStyle/>
        <a:p>
          <a:endParaRPr lang="zh-CN" altLang="en-US"/>
        </a:p>
      </dgm:t>
    </dgm:pt>
    <dgm:pt modelId="{043B16A1-9436-4D3E-A672-C753F919F124}" type="parTrans" cxnId="{BBE04C07-5DE9-4112-88DF-7AD96F0DBDC4}">
      <dgm:prSet/>
      <dgm:spPr/>
      <dgm:t>
        <a:bodyPr/>
        <a:lstStyle/>
        <a:p>
          <a:endParaRPr lang="zh-CN" altLang="en-US"/>
        </a:p>
      </dgm:t>
    </dgm:pt>
    <dgm:pt modelId="{D37156E9-C7A1-4A8F-A79A-31D453618550}">
      <dgm:prSet phldrT="[文本]"/>
      <dgm:spPr/>
      <dgm:t>
        <a:bodyPr/>
        <a:lstStyle/>
        <a:p>
          <a:r>
            <a:rPr lang="en-US" altLang="zh-CN" dirty="0" smtClean="0">
              <a:solidFill>
                <a:srgbClr val="0070C0"/>
              </a:solidFill>
            </a:rPr>
            <a:t>C++</a:t>
          </a:r>
          <a:r>
            <a:rPr lang="zh-CN" altLang="en-US" dirty="0" smtClean="0">
              <a:solidFill>
                <a:srgbClr val="0070C0"/>
              </a:solidFill>
            </a:rPr>
            <a:t>编译器、库、例子、文档</a:t>
          </a:r>
          <a:endParaRPr lang="zh-CN" altLang="en-US" dirty="0">
            <a:solidFill>
              <a:srgbClr val="0070C0"/>
            </a:solidFill>
          </a:endParaRPr>
        </a:p>
      </dgm:t>
    </dgm:pt>
    <dgm:pt modelId="{FBF926B9-12CF-441B-82E3-197FAC0F8676}" type="parTrans" cxnId="{788E05EB-9928-4960-989A-E18D616CDD5C}">
      <dgm:prSet/>
      <dgm:spPr/>
      <dgm:t>
        <a:bodyPr/>
        <a:lstStyle/>
        <a:p>
          <a:endParaRPr lang="zh-CN" altLang="en-US"/>
        </a:p>
      </dgm:t>
    </dgm:pt>
    <dgm:pt modelId="{84BA4B27-1479-404C-A96E-778065960304}" type="sibTrans" cxnId="{788E05EB-9928-4960-989A-E18D616CDD5C}">
      <dgm:prSet/>
      <dgm:spPr/>
      <dgm:t>
        <a:bodyPr/>
        <a:lstStyle/>
        <a:p>
          <a:endParaRPr lang="zh-CN" altLang="en-US"/>
        </a:p>
      </dgm:t>
    </dgm:pt>
    <dgm:pt modelId="{94628ECA-B6BC-4D01-84F6-7A5425FF0DB4}" type="pres">
      <dgm:prSet presAssocID="{12303EE1-6888-44AC-A1BF-B1D89E63D349}" presName="composite" presStyleCnt="0">
        <dgm:presLayoutVars>
          <dgm:chMax val="5"/>
          <dgm:dir/>
          <dgm:animLvl val="ctr"/>
          <dgm:resizeHandles val="exact"/>
        </dgm:presLayoutVars>
      </dgm:prSet>
      <dgm:spPr/>
      <dgm:t>
        <a:bodyPr/>
        <a:lstStyle/>
        <a:p>
          <a:endParaRPr lang="zh-CN" altLang="en-US"/>
        </a:p>
      </dgm:t>
    </dgm:pt>
    <dgm:pt modelId="{92DA3EA5-7E88-4C2E-A965-064C47E8F1BE}" type="pres">
      <dgm:prSet presAssocID="{12303EE1-6888-44AC-A1BF-B1D89E63D349}" presName="cycle" presStyleCnt="0"/>
      <dgm:spPr/>
    </dgm:pt>
    <dgm:pt modelId="{754329C2-7A2D-4760-BE7A-35D74E993C5B}" type="pres">
      <dgm:prSet presAssocID="{12303EE1-6888-44AC-A1BF-B1D89E63D349}" presName="centerShape" presStyleCnt="0"/>
      <dgm:spPr/>
    </dgm:pt>
    <dgm:pt modelId="{61128CDC-E93A-4348-A070-D49DB50DB4DB}" type="pres">
      <dgm:prSet presAssocID="{12303EE1-6888-44AC-A1BF-B1D89E63D349}" presName="connSite" presStyleLbl="node1" presStyleIdx="0" presStyleCnt="5"/>
      <dgm:spPr/>
    </dgm:pt>
    <dgm:pt modelId="{282BA337-6C45-4546-8DBF-F55B11492BC0}" type="pres">
      <dgm:prSet presAssocID="{12303EE1-6888-44AC-A1BF-B1D89E63D349}" presName="visible" presStyleLbl="node1" presStyleIdx="0" presStyleCnt="5"/>
      <dgm:spPr>
        <a:blipFill rotWithShape="0">
          <a:blip xmlns:r="http://schemas.openxmlformats.org/officeDocument/2006/relationships" r:embed="rId1"/>
          <a:stretch>
            <a:fillRect/>
          </a:stretch>
        </a:blipFill>
      </dgm:spPr>
    </dgm:pt>
    <dgm:pt modelId="{89EFB9D9-92E3-4B3B-ADF7-6F50EE1AE6FA}" type="pres">
      <dgm:prSet presAssocID="{E4AF6023-B42D-4A09-95DC-913C2F7FBA17}" presName="Name25" presStyleLbl="parChTrans1D1" presStyleIdx="0" presStyleCnt="4"/>
      <dgm:spPr/>
      <dgm:t>
        <a:bodyPr/>
        <a:lstStyle/>
        <a:p>
          <a:endParaRPr lang="zh-CN" altLang="en-US"/>
        </a:p>
      </dgm:t>
    </dgm:pt>
    <dgm:pt modelId="{071892A1-8985-4DAE-B929-13A8A233A55A}" type="pres">
      <dgm:prSet presAssocID="{B9776B71-2FBA-4262-8E4B-7AADABD865AC}" presName="node" presStyleCnt="0"/>
      <dgm:spPr/>
    </dgm:pt>
    <dgm:pt modelId="{FF349CC2-561D-4756-93E6-A75FD56156C3}" type="pres">
      <dgm:prSet presAssocID="{B9776B71-2FBA-4262-8E4B-7AADABD865AC}" presName="parentNode" presStyleLbl="node1" presStyleIdx="1" presStyleCnt="5">
        <dgm:presLayoutVars>
          <dgm:chMax val="1"/>
          <dgm:bulletEnabled val="1"/>
        </dgm:presLayoutVars>
      </dgm:prSet>
      <dgm:spPr/>
      <dgm:t>
        <a:bodyPr/>
        <a:lstStyle/>
        <a:p>
          <a:endParaRPr lang="zh-CN" altLang="en-US"/>
        </a:p>
      </dgm:t>
    </dgm:pt>
    <dgm:pt modelId="{0518702E-0C27-485B-A89A-EA30C5220CBC}" type="pres">
      <dgm:prSet presAssocID="{B9776B71-2FBA-4262-8E4B-7AADABD865AC}" presName="childNode" presStyleLbl="revTx" presStyleIdx="0" presStyleCnt="4">
        <dgm:presLayoutVars>
          <dgm:bulletEnabled val="1"/>
        </dgm:presLayoutVars>
      </dgm:prSet>
      <dgm:spPr/>
      <dgm:t>
        <a:bodyPr/>
        <a:lstStyle/>
        <a:p>
          <a:endParaRPr lang="zh-CN" altLang="en-US"/>
        </a:p>
      </dgm:t>
    </dgm:pt>
    <dgm:pt modelId="{785065F5-FB31-4E3E-B8DC-E5F5EAA258AE}" type="pres">
      <dgm:prSet presAssocID="{55A96FC4-512B-40E5-917A-8C92D32ED860}" presName="Name25" presStyleLbl="parChTrans1D1" presStyleIdx="1" presStyleCnt="4"/>
      <dgm:spPr/>
      <dgm:t>
        <a:bodyPr/>
        <a:lstStyle/>
        <a:p>
          <a:endParaRPr lang="zh-CN" altLang="en-US"/>
        </a:p>
      </dgm:t>
    </dgm:pt>
    <dgm:pt modelId="{5411436E-C40B-4CD5-83AD-3F221A4ADCA2}" type="pres">
      <dgm:prSet presAssocID="{73D95471-2762-4C71-A913-F24432F2E2AF}" presName="node" presStyleCnt="0"/>
      <dgm:spPr/>
    </dgm:pt>
    <dgm:pt modelId="{C2D7C39F-0498-4689-BC28-A51C3B09D8D2}" type="pres">
      <dgm:prSet presAssocID="{73D95471-2762-4C71-A913-F24432F2E2AF}" presName="parentNode" presStyleLbl="node1" presStyleIdx="2" presStyleCnt="5">
        <dgm:presLayoutVars>
          <dgm:chMax val="1"/>
          <dgm:bulletEnabled val="1"/>
        </dgm:presLayoutVars>
      </dgm:prSet>
      <dgm:spPr/>
      <dgm:t>
        <a:bodyPr/>
        <a:lstStyle/>
        <a:p>
          <a:endParaRPr lang="zh-CN" altLang="en-US"/>
        </a:p>
      </dgm:t>
    </dgm:pt>
    <dgm:pt modelId="{4182FD8C-6E18-4612-8103-F0177F9FE7E8}" type="pres">
      <dgm:prSet presAssocID="{73D95471-2762-4C71-A913-F24432F2E2AF}" presName="childNode" presStyleLbl="revTx" presStyleIdx="1" presStyleCnt="4">
        <dgm:presLayoutVars>
          <dgm:bulletEnabled val="1"/>
        </dgm:presLayoutVars>
      </dgm:prSet>
      <dgm:spPr/>
      <dgm:t>
        <a:bodyPr/>
        <a:lstStyle/>
        <a:p>
          <a:endParaRPr lang="zh-CN" altLang="en-US"/>
        </a:p>
      </dgm:t>
    </dgm:pt>
    <dgm:pt modelId="{12C6CE8B-F7FE-432E-B35D-0C15A8947DF5}" type="pres">
      <dgm:prSet presAssocID="{040A3B52-CE14-4188-A628-B56B25C856DF}" presName="Name25" presStyleLbl="parChTrans1D1" presStyleIdx="2" presStyleCnt="4"/>
      <dgm:spPr/>
      <dgm:t>
        <a:bodyPr/>
        <a:lstStyle/>
        <a:p>
          <a:endParaRPr lang="zh-CN" altLang="en-US"/>
        </a:p>
      </dgm:t>
    </dgm:pt>
    <dgm:pt modelId="{19EB6872-F708-43BE-A6D7-26168DB2EC60}" type="pres">
      <dgm:prSet presAssocID="{5835CB18-22E5-4FFA-AE5C-D072033ED860}" presName="node" presStyleCnt="0"/>
      <dgm:spPr/>
    </dgm:pt>
    <dgm:pt modelId="{EDD16D39-CA31-4CDF-8150-A9DB619A79AB}" type="pres">
      <dgm:prSet presAssocID="{5835CB18-22E5-4FFA-AE5C-D072033ED860}" presName="parentNode" presStyleLbl="node1" presStyleIdx="3" presStyleCnt="5">
        <dgm:presLayoutVars>
          <dgm:chMax val="1"/>
          <dgm:bulletEnabled val="1"/>
        </dgm:presLayoutVars>
      </dgm:prSet>
      <dgm:spPr/>
      <dgm:t>
        <a:bodyPr/>
        <a:lstStyle/>
        <a:p>
          <a:endParaRPr lang="zh-CN" altLang="en-US"/>
        </a:p>
      </dgm:t>
    </dgm:pt>
    <dgm:pt modelId="{0F53C156-67E4-4BE7-8808-EC6AEECDA168}" type="pres">
      <dgm:prSet presAssocID="{5835CB18-22E5-4FFA-AE5C-D072033ED860}" presName="childNode" presStyleLbl="revTx" presStyleIdx="2" presStyleCnt="4">
        <dgm:presLayoutVars>
          <dgm:bulletEnabled val="1"/>
        </dgm:presLayoutVars>
      </dgm:prSet>
      <dgm:spPr/>
      <dgm:t>
        <a:bodyPr/>
        <a:lstStyle/>
        <a:p>
          <a:endParaRPr lang="zh-CN" altLang="en-US"/>
        </a:p>
      </dgm:t>
    </dgm:pt>
    <dgm:pt modelId="{390AF27F-0E06-4380-A2E3-B800A517B350}" type="pres">
      <dgm:prSet presAssocID="{6BF7F153-0872-4067-8A16-E31096B4AB44}" presName="Name25" presStyleLbl="parChTrans1D1" presStyleIdx="3" presStyleCnt="4"/>
      <dgm:spPr/>
      <dgm:t>
        <a:bodyPr/>
        <a:lstStyle/>
        <a:p>
          <a:endParaRPr lang="zh-CN" altLang="en-US"/>
        </a:p>
      </dgm:t>
    </dgm:pt>
    <dgm:pt modelId="{7BE2E659-BD20-4BC5-A6DC-C0D6C13A56A6}" type="pres">
      <dgm:prSet presAssocID="{A8AD7CBF-741F-424F-B53E-E56ECAC98009}" presName="node" presStyleCnt="0"/>
      <dgm:spPr/>
    </dgm:pt>
    <dgm:pt modelId="{A16C8164-5A19-4E3C-86A4-DCFA7D8695EC}" type="pres">
      <dgm:prSet presAssocID="{A8AD7CBF-741F-424F-B53E-E56ECAC98009}" presName="parentNode" presStyleLbl="node1" presStyleIdx="4" presStyleCnt="5">
        <dgm:presLayoutVars>
          <dgm:chMax val="1"/>
          <dgm:bulletEnabled val="1"/>
        </dgm:presLayoutVars>
      </dgm:prSet>
      <dgm:spPr/>
      <dgm:t>
        <a:bodyPr/>
        <a:lstStyle/>
        <a:p>
          <a:endParaRPr lang="zh-CN" altLang="en-US"/>
        </a:p>
      </dgm:t>
    </dgm:pt>
    <dgm:pt modelId="{1112AB09-DFED-4B2A-9F7E-E2A931AFFB4B}" type="pres">
      <dgm:prSet presAssocID="{A8AD7CBF-741F-424F-B53E-E56ECAC98009}" presName="childNode" presStyleLbl="revTx" presStyleIdx="3" presStyleCnt="4">
        <dgm:presLayoutVars>
          <dgm:bulletEnabled val="1"/>
        </dgm:presLayoutVars>
      </dgm:prSet>
      <dgm:spPr/>
      <dgm:t>
        <a:bodyPr/>
        <a:lstStyle/>
        <a:p>
          <a:endParaRPr lang="zh-CN" altLang="en-US"/>
        </a:p>
      </dgm:t>
    </dgm:pt>
  </dgm:ptLst>
  <dgm:cxnLst>
    <dgm:cxn modelId="{BBE04C07-5DE9-4112-88DF-7AD96F0DBDC4}" srcId="{B9776B71-2FBA-4262-8E4B-7AADABD865AC}" destId="{540D7D71-55F5-4E0A-BCF4-BB283A0B5FBD}" srcOrd="0" destOrd="0" parTransId="{043B16A1-9436-4D3E-A672-C753F919F124}" sibTransId="{A780E3D5-560A-457F-B116-4B4499FBB812}"/>
    <dgm:cxn modelId="{FFF1B1E6-6A6E-4359-8F1C-D83BB0A20538}" srcId="{A8AD7CBF-741F-424F-B53E-E56ECAC98009}" destId="{3CCEA22E-9487-45DA-BEC7-0ECECFF759F3}" srcOrd="0" destOrd="0" parTransId="{A515B85B-6D5F-4B44-9D8E-4D8E332F62CD}" sibTransId="{F3C8076B-8B3B-47A1-8ED3-1B57FB97C244}"/>
    <dgm:cxn modelId="{788E05EB-9928-4960-989A-E18D616CDD5C}" srcId="{73D95471-2762-4C71-A913-F24432F2E2AF}" destId="{D37156E9-C7A1-4A8F-A79A-31D453618550}" srcOrd="0" destOrd="0" parTransId="{FBF926B9-12CF-441B-82E3-197FAC0F8676}" sibTransId="{84BA4B27-1479-404C-A96E-778065960304}"/>
    <dgm:cxn modelId="{8E86DB8E-1551-4E9A-B80B-44E925169F19}" type="presOf" srcId="{3CCEA22E-9487-45DA-BEC7-0ECECFF759F3}" destId="{1112AB09-DFED-4B2A-9F7E-E2A931AFFB4B}" srcOrd="0" destOrd="0" presId="urn:microsoft.com/office/officeart/2005/8/layout/radial2"/>
    <dgm:cxn modelId="{D59458BD-B498-49E6-A8B7-5C1893C9C8CF}" type="presOf" srcId="{07FFB249-1453-4636-BFF6-60DAD3186DA2}" destId="{0F53C156-67E4-4BE7-8808-EC6AEECDA168}" srcOrd="0" destOrd="0" presId="urn:microsoft.com/office/officeart/2005/8/layout/radial2"/>
    <dgm:cxn modelId="{69F325E2-B862-4CEB-AFFF-402F72375037}" srcId="{5835CB18-22E5-4FFA-AE5C-D072033ED860}" destId="{07FFB249-1453-4636-BFF6-60DAD3186DA2}" srcOrd="0" destOrd="0" parTransId="{1224ECEA-650B-41CE-854D-E157F55C2B50}" sibTransId="{648D6F5F-5F22-41E1-A256-A108B58756D2}"/>
    <dgm:cxn modelId="{6C1E7606-DCAB-4E92-A7E4-52EE35FCC606}" type="presOf" srcId="{A8AD7CBF-741F-424F-B53E-E56ECAC98009}" destId="{A16C8164-5A19-4E3C-86A4-DCFA7D8695EC}" srcOrd="0" destOrd="0" presId="urn:microsoft.com/office/officeart/2005/8/layout/radial2"/>
    <dgm:cxn modelId="{D4892538-305F-4D3A-BFDE-DFD160D44F11}" type="presOf" srcId="{040A3B52-CE14-4188-A628-B56B25C856DF}" destId="{12C6CE8B-F7FE-432E-B35D-0C15A8947DF5}" srcOrd="0" destOrd="0" presId="urn:microsoft.com/office/officeart/2005/8/layout/radial2"/>
    <dgm:cxn modelId="{5267713D-BC3E-4AB1-929C-7ED78CC63C23}" type="presOf" srcId="{55A96FC4-512B-40E5-917A-8C92D32ED860}" destId="{785065F5-FB31-4E3E-B8DC-E5F5EAA258AE}" srcOrd="0" destOrd="0" presId="urn:microsoft.com/office/officeart/2005/8/layout/radial2"/>
    <dgm:cxn modelId="{B234C2C2-1B5B-4D71-94CC-2CCA6F9AE6EE}" srcId="{12303EE1-6888-44AC-A1BF-B1D89E63D349}" destId="{A8AD7CBF-741F-424F-B53E-E56ECAC98009}" srcOrd="3" destOrd="0" parTransId="{6BF7F153-0872-4067-8A16-E31096B4AB44}" sibTransId="{3E04F89F-B526-4B41-AAF5-7A069EF396A8}"/>
    <dgm:cxn modelId="{E9347B19-BC53-4553-ACE2-BC9AB171859B}" type="presOf" srcId="{6BF7F153-0872-4067-8A16-E31096B4AB44}" destId="{390AF27F-0E06-4380-A2E3-B800A517B350}" srcOrd="0" destOrd="0" presId="urn:microsoft.com/office/officeart/2005/8/layout/radial2"/>
    <dgm:cxn modelId="{D55C3FB8-CDBA-4E4A-98E4-0446269A82E6}" srcId="{12303EE1-6888-44AC-A1BF-B1D89E63D349}" destId="{B9776B71-2FBA-4262-8E4B-7AADABD865AC}" srcOrd="0" destOrd="0" parTransId="{E4AF6023-B42D-4A09-95DC-913C2F7FBA17}" sibTransId="{2DC3CC5A-C37B-42E6-B5DD-6D74DA2D3EBE}"/>
    <dgm:cxn modelId="{A65F860A-776E-496B-BBB9-8C3DAFAE36CC}" srcId="{12303EE1-6888-44AC-A1BF-B1D89E63D349}" destId="{73D95471-2762-4C71-A913-F24432F2E2AF}" srcOrd="1" destOrd="0" parTransId="{55A96FC4-512B-40E5-917A-8C92D32ED860}" sibTransId="{C0D2ACB8-DDDA-4D6A-92C4-859759E31A83}"/>
    <dgm:cxn modelId="{AAA31FF6-9228-480C-ABDF-D8F6E2C04F6A}" type="presOf" srcId="{73D95471-2762-4C71-A913-F24432F2E2AF}" destId="{C2D7C39F-0498-4689-BC28-A51C3B09D8D2}" srcOrd="0" destOrd="0" presId="urn:microsoft.com/office/officeart/2005/8/layout/radial2"/>
    <dgm:cxn modelId="{3B0F91BD-28AA-495D-8D8C-9D9F78E603D1}" srcId="{12303EE1-6888-44AC-A1BF-B1D89E63D349}" destId="{5835CB18-22E5-4FFA-AE5C-D072033ED860}" srcOrd="2" destOrd="0" parTransId="{040A3B52-CE14-4188-A628-B56B25C856DF}" sibTransId="{C8A8E926-7D8A-46C4-9809-4E892F3C5BBC}"/>
    <dgm:cxn modelId="{C9549647-F1CE-4052-949A-5E881ECFE2C5}" type="presOf" srcId="{B9776B71-2FBA-4262-8E4B-7AADABD865AC}" destId="{FF349CC2-561D-4756-93E6-A75FD56156C3}" srcOrd="0" destOrd="0" presId="urn:microsoft.com/office/officeart/2005/8/layout/radial2"/>
    <dgm:cxn modelId="{99320CA8-5020-4931-83F9-EDD29CF530C5}" type="presOf" srcId="{E4AF6023-B42D-4A09-95DC-913C2F7FBA17}" destId="{89EFB9D9-92E3-4B3B-ADF7-6F50EE1AE6FA}" srcOrd="0" destOrd="0" presId="urn:microsoft.com/office/officeart/2005/8/layout/radial2"/>
    <dgm:cxn modelId="{FA82E08C-56FD-44AD-AAB6-E9B7E00A0D6B}" type="presOf" srcId="{5835CB18-22E5-4FFA-AE5C-D072033ED860}" destId="{EDD16D39-CA31-4CDF-8150-A9DB619A79AB}" srcOrd="0" destOrd="0" presId="urn:microsoft.com/office/officeart/2005/8/layout/radial2"/>
    <dgm:cxn modelId="{753914D2-EADC-4D89-BE95-6D082FE33F27}" type="presOf" srcId="{540D7D71-55F5-4E0A-BCF4-BB283A0B5FBD}" destId="{0518702E-0C27-485B-A89A-EA30C5220CBC}" srcOrd="0" destOrd="0" presId="urn:microsoft.com/office/officeart/2005/8/layout/radial2"/>
    <dgm:cxn modelId="{2E6CBEA5-C2CD-4A35-8F70-3C2E7B7915FD}" type="presOf" srcId="{D37156E9-C7A1-4A8F-A79A-31D453618550}" destId="{4182FD8C-6E18-4612-8103-F0177F9FE7E8}" srcOrd="0" destOrd="0" presId="urn:microsoft.com/office/officeart/2005/8/layout/radial2"/>
    <dgm:cxn modelId="{5C6203AC-7BE7-426F-8058-DAA9726984A4}" type="presOf" srcId="{12303EE1-6888-44AC-A1BF-B1D89E63D349}" destId="{94628ECA-B6BC-4D01-84F6-7A5425FF0DB4}" srcOrd="0" destOrd="0" presId="urn:microsoft.com/office/officeart/2005/8/layout/radial2"/>
    <dgm:cxn modelId="{856C139E-2AA1-4580-BB55-9B451FBCC262}" type="presParOf" srcId="{94628ECA-B6BC-4D01-84F6-7A5425FF0DB4}" destId="{92DA3EA5-7E88-4C2E-A965-064C47E8F1BE}" srcOrd="0" destOrd="0" presId="urn:microsoft.com/office/officeart/2005/8/layout/radial2"/>
    <dgm:cxn modelId="{BE50450C-64BD-4682-A175-A41461EFAFC6}" type="presParOf" srcId="{92DA3EA5-7E88-4C2E-A965-064C47E8F1BE}" destId="{754329C2-7A2D-4760-BE7A-35D74E993C5B}" srcOrd="0" destOrd="0" presId="urn:microsoft.com/office/officeart/2005/8/layout/radial2"/>
    <dgm:cxn modelId="{E059F466-7D20-4463-A9AA-0A419DAB0098}" type="presParOf" srcId="{754329C2-7A2D-4760-BE7A-35D74E993C5B}" destId="{61128CDC-E93A-4348-A070-D49DB50DB4DB}" srcOrd="0" destOrd="0" presId="urn:microsoft.com/office/officeart/2005/8/layout/radial2"/>
    <dgm:cxn modelId="{4B556C1D-4F2B-49AC-850B-E4558896CBFD}" type="presParOf" srcId="{754329C2-7A2D-4760-BE7A-35D74E993C5B}" destId="{282BA337-6C45-4546-8DBF-F55B11492BC0}" srcOrd="1" destOrd="0" presId="urn:microsoft.com/office/officeart/2005/8/layout/radial2"/>
    <dgm:cxn modelId="{C9A2C5B8-10B8-4FA8-9605-8CE6EC6E9746}" type="presParOf" srcId="{92DA3EA5-7E88-4C2E-A965-064C47E8F1BE}" destId="{89EFB9D9-92E3-4B3B-ADF7-6F50EE1AE6FA}" srcOrd="1" destOrd="0" presId="urn:microsoft.com/office/officeart/2005/8/layout/radial2"/>
    <dgm:cxn modelId="{1FF6F956-3984-4931-A666-39D6E51547FD}" type="presParOf" srcId="{92DA3EA5-7E88-4C2E-A965-064C47E8F1BE}" destId="{071892A1-8985-4DAE-B929-13A8A233A55A}" srcOrd="2" destOrd="0" presId="urn:microsoft.com/office/officeart/2005/8/layout/radial2"/>
    <dgm:cxn modelId="{95646993-0D46-429D-B42B-53A9E5340F86}" type="presParOf" srcId="{071892A1-8985-4DAE-B929-13A8A233A55A}" destId="{FF349CC2-561D-4756-93E6-A75FD56156C3}" srcOrd="0" destOrd="0" presId="urn:microsoft.com/office/officeart/2005/8/layout/radial2"/>
    <dgm:cxn modelId="{0C38C216-B267-47CB-90E9-9409CDFDA7C8}" type="presParOf" srcId="{071892A1-8985-4DAE-B929-13A8A233A55A}" destId="{0518702E-0C27-485B-A89A-EA30C5220CBC}" srcOrd="1" destOrd="0" presId="urn:microsoft.com/office/officeart/2005/8/layout/radial2"/>
    <dgm:cxn modelId="{FD8D4A1A-57CF-4FE1-B618-F4F908E2A9A2}" type="presParOf" srcId="{92DA3EA5-7E88-4C2E-A965-064C47E8F1BE}" destId="{785065F5-FB31-4E3E-B8DC-E5F5EAA258AE}" srcOrd="3" destOrd="0" presId="urn:microsoft.com/office/officeart/2005/8/layout/radial2"/>
    <dgm:cxn modelId="{8463FD33-AC98-4753-A192-59643607C8D6}" type="presParOf" srcId="{92DA3EA5-7E88-4C2E-A965-064C47E8F1BE}" destId="{5411436E-C40B-4CD5-83AD-3F221A4ADCA2}" srcOrd="4" destOrd="0" presId="urn:microsoft.com/office/officeart/2005/8/layout/radial2"/>
    <dgm:cxn modelId="{6E84DDFF-D524-42F3-9526-EB494C5E8C19}" type="presParOf" srcId="{5411436E-C40B-4CD5-83AD-3F221A4ADCA2}" destId="{C2D7C39F-0498-4689-BC28-A51C3B09D8D2}" srcOrd="0" destOrd="0" presId="urn:microsoft.com/office/officeart/2005/8/layout/radial2"/>
    <dgm:cxn modelId="{804762D9-97E2-42E1-9D46-47759D5A9B50}" type="presParOf" srcId="{5411436E-C40B-4CD5-83AD-3F221A4ADCA2}" destId="{4182FD8C-6E18-4612-8103-F0177F9FE7E8}" srcOrd="1" destOrd="0" presId="urn:microsoft.com/office/officeart/2005/8/layout/radial2"/>
    <dgm:cxn modelId="{C4BF9A9E-AF0B-49EE-90BF-E70DAA3EB751}" type="presParOf" srcId="{92DA3EA5-7E88-4C2E-A965-064C47E8F1BE}" destId="{12C6CE8B-F7FE-432E-B35D-0C15A8947DF5}" srcOrd="5" destOrd="0" presId="urn:microsoft.com/office/officeart/2005/8/layout/radial2"/>
    <dgm:cxn modelId="{D5E2AB61-B7E3-439D-A25D-78C33B4713A6}" type="presParOf" srcId="{92DA3EA5-7E88-4C2E-A965-064C47E8F1BE}" destId="{19EB6872-F708-43BE-A6D7-26168DB2EC60}" srcOrd="6" destOrd="0" presId="urn:microsoft.com/office/officeart/2005/8/layout/radial2"/>
    <dgm:cxn modelId="{0B3995C7-F127-40D8-ACD9-5C081044F34A}" type="presParOf" srcId="{19EB6872-F708-43BE-A6D7-26168DB2EC60}" destId="{EDD16D39-CA31-4CDF-8150-A9DB619A79AB}" srcOrd="0" destOrd="0" presId="urn:microsoft.com/office/officeart/2005/8/layout/radial2"/>
    <dgm:cxn modelId="{380D845A-019D-4834-AD3D-9FB7182BD0A4}" type="presParOf" srcId="{19EB6872-F708-43BE-A6D7-26168DB2EC60}" destId="{0F53C156-67E4-4BE7-8808-EC6AEECDA168}" srcOrd="1" destOrd="0" presId="urn:microsoft.com/office/officeart/2005/8/layout/radial2"/>
    <dgm:cxn modelId="{4460E877-E732-4108-BDB7-5F0BCC5ABBD8}" type="presParOf" srcId="{92DA3EA5-7E88-4C2E-A965-064C47E8F1BE}" destId="{390AF27F-0E06-4380-A2E3-B800A517B350}" srcOrd="7" destOrd="0" presId="urn:microsoft.com/office/officeart/2005/8/layout/radial2"/>
    <dgm:cxn modelId="{2B0EFF89-0EA7-4AE0-977B-D24C125C04D7}" type="presParOf" srcId="{92DA3EA5-7E88-4C2E-A965-064C47E8F1BE}" destId="{7BE2E659-BD20-4BC5-A6DC-C0D6C13A56A6}" srcOrd="8" destOrd="0" presId="urn:microsoft.com/office/officeart/2005/8/layout/radial2"/>
    <dgm:cxn modelId="{D632A1B8-655C-45BE-97FF-BAEA515F796A}" type="presParOf" srcId="{7BE2E659-BD20-4BC5-A6DC-C0D6C13A56A6}" destId="{A16C8164-5A19-4E3C-86A4-DCFA7D8695EC}" srcOrd="0" destOrd="0" presId="urn:microsoft.com/office/officeart/2005/8/layout/radial2"/>
    <dgm:cxn modelId="{6D688694-33CD-4B71-ABFC-9E088A7D1092}" type="presParOf" srcId="{7BE2E659-BD20-4BC5-A6DC-C0D6C13A56A6}" destId="{1112AB09-DFED-4B2A-9F7E-E2A931AFFB4B}" srcOrd="1" destOrd="0" presId="urn:microsoft.com/office/officeart/2005/8/layout/radial2"/>
  </dgm:cxnLst>
  <dgm:bg/>
  <dgm:whole/>
</dgm:dataModel>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F63B5F1-85A0-4508-97DB-4CB9FF52F850}" type="datetimeFigureOut">
              <a:rPr lang="zh-CN" altLang="en-US"/>
              <a:pPr>
                <a:defRPr/>
              </a:pPr>
              <a:t>2015-3-18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3E653D0-09E1-4968-8B34-A8606C08EA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6C810D9-E3E9-42C7-A14A-94C03B629AF5}" type="datetimeFigureOut">
              <a:rPr lang="zh-CN" altLang="en-US"/>
              <a:pPr>
                <a:defRPr/>
              </a:pPr>
              <a:t>2015-3-18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0D5CE40-ACAF-49CF-9C50-F4AA9E2A51C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baike.baidu.com/view/425996.htm" TargetMode="External"/><Relationship Id="rId13" Type="http://schemas.openxmlformats.org/officeDocument/2006/relationships/hyperlink" Target="http://baike.baidu.com/view/1311503.htm" TargetMode="External"/><Relationship Id="rId3" Type="http://schemas.openxmlformats.org/officeDocument/2006/relationships/hyperlink" Target="http://baike.baidu.com/view/390935.htm" TargetMode="External"/><Relationship Id="rId7" Type="http://schemas.openxmlformats.org/officeDocument/2006/relationships/hyperlink" Target="http://baike.baidu.com/view/494802.htm" TargetMode="External"/><Relationship Id="rId12" Type="http://schemas.openxmlformats.org/officeDocument/2006/relationships/hyperlink" Target="http://baike.baidu.com/view/9900.htm"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baike.baidu.com/view/60408.htm" TargetMode="External"/><Relationship Id="rId11" Type="http://schemas.openxmlformats.org/officeDocument/2006/relationships/hyperlink" Target="http://baike.baidu.com/view/2886403.htm" TargetMode="External"/><Relationship Id="rId5" Type="http://schemas.openxmlformats.org/officeDocument/2006/relationships/hyperlink" Target="http://baike.baidu.com/view/155432.htm" TargetMode="External"/><Relationship Id="rId15" Type="http://schemas.openxmlformats.org/officeDocument/2006/relationships/hyperlink" Target="http://baike.baidu.com/view/365.htm" TargetMode="External"/><Relationship Id="rId10" Type="http://schemas.openxmlformats.org/officeDocument/2006/relationships/hyperlink" Target="http://baike.baidu.com/view/1201049.htm" TargetMode="External"/><Relationship Id="rId4" Type="http://schemas.openxmlformats.org/officeDocument/2006/relationships/hyperlink" Target="http://baike.baidu.com/view/1359886.htm" TargetMode="External"/><Relationship Id="rId9" Type="http://schemas.openxmlformats.org/officeDocument/2006/relationships/hyperlink" Target="http://baike.baidu.com/view/54999.htm" TargetMode="External"/><Relationship Id="rId14" Type="http://schemas.openxmlformats.org/officeDocument/2006/relationships/hyperlink" Target="http://baike.baidu.com/view/18610.ht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baike.baidu.com/view/425996.htm" TargetMode="External"/><Relationship Id="rId13" Type="http://schemas.openxmlformats.org/officeDocument/2006/relationships/hyperlink" Target="http://baike.baidu.com/view/1311503.htm" TargetMode="External"/><Relationship Id="rId3" Type="http://schemas.openxmlformats.org/officeDocument/2006/relationships/hyperlink" Target="http://baike.baidu.com/view/390935.htm" TargetMode="External"/><Relationship Id="rId7" Type="http://schemas.openxmlformats.org/officeDocument/2006/relationships/hyperlink" Target="http://baike.baidu.com/view/494802.htm" TargetMode="External"/><Relationship Id="rId12" Type="http://schemas.openxmlformats.org/officeDocument/2006/relationships/hyperlink" Target="http://baike.baidu.com/view/9900.htm"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baike.baidu.com/view/60408.htm" TargetMode="External"/><Relationship Id="rId11" Type="http://schemas.openxmlformats.org/officeDocument/2006/relationships/hyperlink" Target="http://baike.baidu.com/view/2886403.htm" TargetMode="External"/><Relationship Id="rId5" Type="http://schemas.openxmlformats.org/officeDocument/2006/relationships/hyperlink" Target="http://baike.baidu.com/view/155432.htm" TargetMode="External"/><Relationship Id="rId15" Type="http://schemas.openxmlformats.org/officeDocument/2006/relationships/hyperlink" Target="http://baike.baidu.com/view/365.htm" TargetMode="External"/><Relationship Id="rId10" Type="http://schemas.openxmlformats.org/officeDocument/2006/relationships/hyperlink" Target="http://baike.baidu.com/view/1201049.htm" TargetMode="External"/><Relationship Id="rId4" Type="http://schemas.openxmlformats.org/officeDocument/2006/relationships/hyperlink" Target="http://baike.baidu.com/view/1359886.htm" TargetMode="External"/><Relationship Id="rId9" Type="http://schemas.openxmlformats.org/officeDocument/2006/relationships/hyperlink" Target="http://baike.baidu.com/view/54999.htm" TargetMode="External"/><Relationship Id="rId14" Type="http://schemas.openxmlformats.org/officeDocument/2006/relationships/hyperlink" Target="http://baike.baidu.com/view/18610.ht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aike.baidu.com/view/154910.ht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baike.baidu.com/view/29.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lnSpcReduction="10000"/>
          </a:bodyPr>
          <a:lstStyle/>
          <a:p>
            <a:pPr eaLnBrk="1" fontAlgn="auto" hangingPunct="1">
              <a:spcBef>
                <a:spcPts val="0"/>
              </a:spcBef>
              <a:spcAft>
                <a:spcPts val="0"/>
              </a:spcAft>
              <a:defRPr/>
            </a:pPr>
            <a:r>
              <a:rPr lang="en-US" dirty="0" smtClean="0"/>
              <a:t>TIOBE</a:t>
            </a:r>
            <a:r>
              <a:rPr lang="zh-CN" altLang="en-US" dirty="0" smtClean="0"/>
              <a:t>公司成立于</a:t>
            </a:r>
            <a:r>
              <a:rPr lang="en-US" altLang="zh-CN" dirty="0" smtClean="0"/>
              <a:t>2000</a:t>
            </a:r>
            <a:r>
              <a:rPr lang="zh-CN" altLang="en-US" dirty="0" smtClean="0"/>
              <a:t>年</a:t>
            </a:r>
            <a:r>
              <a:rPr lang="en-US" altLang="zh-CN" dirty="0" smtClean="0"/>
              <a:t>10</a:t>
            </a:r>
            <a:r>
              <a:rPr lang="zh-CN" altLang="en-US" dirty="0" smtClean="0"/>
              <a:t>月</a:t>
            </a:r>
            <a:r>
              <a:rPr lang="en-US" altLang="zh-CN" dirty="0" smtClean="0"/>
              <a:t>1</a:t>
            </a:r>
            <a:r>
              <a:rPr lang="zh-CN" altLang="en-US" dirty="0" smtClean="0"/>
              <a:t>日，由瑞士的公司</a:t>
            </a:r>
            <a:r>
              <a:rPr lang="en-US" dirty="0" err="1" smtClean="0"/>
              <a:t>Synspace</a:t>
            </a:r>
            <a:r>
              <a:rPr lang="zh-CN" altLang="en-US" dirty="0" smtClean="0"/>
              <a:t>和一些独立的投资人创建。</a:t>
            </a:r>
            <a:r>
              <a:rPr lang="en-US" dirty="0" smtClean="0"/>
              <a:t>TIOBE</a:t>
            </a:r>
            <a:r>
              <a:rPr lang="zh-CN" altLang="en-US" dirty="0" smtClean="0"/>
              <a:t>是</a:t>
            </a:r>
            <a:r>
              <a:rPr lang="en-US" altLang="zh-CN" dirty="0" smtClean="0"/>
              <a:t>"</a:t>
            </a:r>
            <a:r>
              <a:rPr lang="en-US" dirty="0" smtClean="0"/>
              <a:t>The Importance Of Being Earnest"</a:t>
            </a:r>
            <a:r>
              <a:rPr lang="zh-CN" altLang="en-US" dirty="0" smtClean="0"/>
              <a:t>的缩写。该公司主要关注于软件质量的评估。</a:t>
            </a:r>
            <a:br>
              <a:rPr lang="zh-CN" altLang="en-US" dirty="0" smtClean="0"/>
            </a:br>
            <a:r>
              <a:rPr lang="en-US" dirty="0" smtClean="0"/>
              <a:t>TIOBE</a:t>
            </a:r>
            <a:r>
              <a:rPr lang="zh-CN" altLang="en-US" dirty="0" smtClean="0"/>
              <a:t>程序设计语言指数是由该公司推出并进行维护的，这个指数将程序设计语言以排名列表的形式提供出来，并且每个月更新一次，用来表示程序设计语言的流行度。</a:t>
            </a:r>
            <a:br>
              <a:rPr lang="zh-CN" altLang="en-US" dirty="0" smtClean="0"/>
            </a:br>
            <a:r>
              <a:rPr lang="zh-CN" altLang="en-US" dirty="0" smtClean="0"/>
              <a:t>具体内容请参照：</a:t>
            </a:r>
            <a:r>
              <a:rPr lang="en-US" dirty="0" smtClean="0"/>
              <a:t>http://www.tiobe.com/index.php/content/paperinfo/tpci/index.html</a:t>
            </a:r>
          </a:p>
          <a:p>
            <a:pPr eaLnBrk="1" fontAlgn="auto" hangingPunct="1">
              <a:spcBef>
                <a:spcPts val="0"/>
              </a:spcBef>
              <a:spcAft>
                <a:spcPts val="0"/>
              </a:spcAft>
              <a:defRPr/>
            </a:pPr>
            <a:r>
              <a:rPr lang="en-US" dirty="0" smtClean="0"/>
              <a:t>TIOBE</a:t>
            </a:r>
            <a:r>
              <a:rPr lang="zh-CN" altLang="en-US" dirty="0" smtClean="0"/>
              <a:t>编程语言排名的评估</a:t>
            </a:r>
            <a:endParaRPr lang="en-US" altLang="zh-CN" dirty="0" smtClean="0"/>
          </a:p>
          <a:p>
            <a:pPr eaLnBrk="1" fontAlgn="auto" hangingPunct="1">
              <a:spcBef>
                <a:spcPts val="0"/>
              </a:spcBef>
              <a:spcAft>
                <a:spcPts val="0"/>
              </a:spcAft>
              <a:defRPr/>
            </a:pPr>
            <a:endParaRPr lang="zh-CN" altLang="en-US" dirty="0" smtClean="0"/>
          </a:p>
          <a:p>
            <a:pPr eaLnBrk="1" fontAlgn="auto" hangingPunct="1">
              <a:spcBef>
                <a:spcPts val="0"/>
              </a:spcBef>
              <a:spcAft>
                <a:spcPts val="0"/>
              </a:spcAft>
              <a:defRPr/>
            </a:pPr>
            <a:r>
              <a:rPr lang="zh-CN" altLang="en-US" dirty="0" smtClean="0"/>
              <a:t>该评估是通过统计该编程语言在主流搜索引擎上被搜索的次数来计算的。搜索包括在搜索引擎，新闻组及博客上的搜索等。主流搜索引擎由</a:t>
            </a:r>
            <a:r>
              <a:rPr lang="en-US" dirty="0" smtClean="0"/>
              <a:t>Alexa.com</a:t>
            </a:r>
            <a:r>
              <a:rPr lang="zh-CN" altLang="en-US" dirty="0" smtClean="0"/>
              <a:t>网站上的排名来决定。如果用</a:t>
            </a:r>
            <a:r>
              <a:rPr lang="en-US" altLang="zh-CN" dirty="0" smtClean="0"/>
              <a:t>"</a:t>
            </a:r>
            <a:r>
              <a:rPr lang="en-US" dirty="0" smtClean="0"/>
              <a:t>hits(</a:t>
            </a:r>
            <a:r>
              <a:rPr lang="en-US" dirty="0" err="1" smtClean="0"/>
              <a:t>PL#i,SE</a:t>
            </a:r>
            <a:r>
              <a:rPr lang="en-US" dirty="0" smtClean="0"/>
              <a:t>)"</a:t>
            </a:r>
            <a:r>
              <a:rPr lang="zh-CN" altLang="en-US" dirty="0" smtClean="0"/>
              <a:t>表示编程语言</a:t>
            </a:r>
            <a:r>
              <a:rPr lang="en-US" dirty="0" smtClean="0"/>
              <a:t>PL</a:t>
            </a:r>
            <a:r>
              <a:rPr lang="zh-CN" altLang="en-US" dirty="0" smtClean="0"/>
              <a:t>在搜索引擎</a:t>
            </a:r>
            <a:r>
              <a:rPr lang="en-US" dirty="0" smtClean="0"/>
              <a:t>SE</a:t>
            </a:r>
            <a:r>
              <a:rPr lang="zh-CN" altLang="en-US" dirty="0" smtClean="0"/>
              <a:t>上的指数排名为</a:t>
            </a:r>
            <a:r>
              <a:rPr lang="en-US" dirty="0" err="1" smtClean="0"/>
              <a:t>i</a:t>
            </a:r>
            <a:r>
              <a:rPr lang="zh-CN" altLang="en-US" dirty="0" smtClean="0"/>
              <a:t>的搜索次数，</a:t>
            </a:r>
            <a:r>
              <a:rPr lang="en-US" dirty="0" smtClean="0"/>
              <a:t>n</a:t>
            </a:r>
            <a:r>
              <a:rPr lang="zh-CN" altLang="en-US" dirty="0" smtClean="0"/>
              <a:t>表示搜索引擎个数，则</a:t>
            </a:r>
            <a:r>
              <a:rPr lang="en-US" dirty="0" smtClean="0"/>
              <a:t>PL</a:t>
            </a:r>
            <a:r>
              <a:rPr lang="zh-CN" altLang="en-US" dirty="0" smtClean="0"/>
              <a:t>在前</a:t>
            </a:r>
            <a:r>
              <a:rPr lang="en-US" altLang="zh-CN" dirty="0" smtClean="0"/>
              <a:t>50</a:t>
            </a:r>
            <a:r>
              <a:rPr lang="zh-CN" altLang="en-US" dirty="0" smtClean="0"/>
              <a:t>名编程语言中排名评估的计算公式为</a:t>
            </a:r>
            <a:r>
              <a:rPr lang="en-US" altLang="zh-CN" dirty="0" smtClean="0"/>
              <a:t>((</a:t>
            </a:r>
            <a:r>
              <a:rPr lang="en-US" dirty="0" smtClean="0"/>
              <a:t>hits(PL#i,SE1)/hits(PL#1) + ... + hits(PL#50)) + ... + (hits(</a:t>
            </a:r>
            <a:r>
              <a:rPr lang="en-US" dirty="0" err="1" smtClean="0"/>
              <a:t>PL#i,SEn</a:t>
            </a:r>
            <a:r>
              <a:rPr lang="en-US" dirty="0" smtClean="0"/>
              <a:t>)/hits(PL#1) + ... + hits(PL#50)))/n </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TIOBE</a:t>
            </a:r>
            <a:r>
              <a:rPr lang="zh-CN" altLang="en-US" dirty="0" smtClean="0"/>
              <a:t>编程语言的状态</a:t>
            </a:r>
          </a:p>
          <a:p>
            <a:pPr eaLnBrk="1" fontAlgn="auto" hangingPunct="1">
              <a:spcBef>
                <a:spcPts val="0"/>
              </a:spcBef>
              <a:spcAft>
                <a:spcPts val="0"/>
              </a:spcAft>
              <a:defRPr/>
            </a:pPr>
            <a:r>
              <a:rPr lang="zh-CN" altLang="en-US" dirty="0" smtClean="0"/>
              <a:t>除了排名的评估方法以外，编程语言的状态也是该指数的一个组成部分。状态主要分为两种，</a:t>
            </a:r>
            <a:r>
              <a:rPr lang="en-US" altLang="zh-CN" dirty="0" smtClean="0"/>
              <a:t>A</a:t>
            </a:r>
            <a:r>
              <a:rPr lang="zh-CN" altLang="en-US" dirty="0" smtClean="0"/>
              <a:t>表示主流语言，</a:t>
            </a:r>
            <a:r>
              <a:rPr lang="en-US" altLang="zh-CN" dirty="0" smtClean="0"/>
              <a:t>B</a:t>
            </a:r>
            <a:r>
              <a:rPr lang="zh-CN" altLang="en-US" dirty="0" smtClean="0"/>
              <a:t>表示非主流语言。另外还有</a:t>
            </a:r>
            <a:r>
              <a:rPr lang="en-US" altLang="zh-CN" dirty="0" smtClean="0"/>
              <a:t>A-</a:t>
            </a:r>
            <a:r>
              <a:rPr lang="zh-CN" altLang="en-US" dirty="0" smtClean="0"/>
              <a:t>和</a:t>
            </a:r>
            <a:r>
              <a:rPr lang="en-US" altLang="zh-CN" dirty="0" smtClean="0"/>
              <a:t>A--</a:t>
            </a:r>
            <a:r>
              <a:rPr lang="zh-CN" altLang="en-US" dirty="0" smtClean="0"/>
              <a:t>用来表示</a:t>
            </a:r>
            <a:r>
              <a:rPr lang="en-US" altLang="zh-CN" dirty="0" smtClean="0"/>
              <a:t>A</a:t>
            </a:r>
            <a:r>
              <a:rPr lang="zh-CN" altLang="en-US" dirty="0" smtClean="0"/>
              <a:t>和</a:t>
            </a:r>
            <a:r>
              <a:rPr lang="en-US" altLang="zh-CN" dirty="0" smtClean="0"/>
              <a:t>B</a:t>
            </a:r>
            <a:r>
              <a:rPr lang="zh-CN" altLang="en-US" dirty="0" smtClean="0"/>
              <a:t>两个状态的中间状态。</a:t>
            </a:r>
            <a:br>
              <a:rPr lang="zh-CN" altLang="en-US" dirty="0" smtClean="0"/>
            </a:br>
            <a:r>
              <a:rPr lang="zh-CN" altLang="en-US" dirty="0" smtClean="0"/>
              <a:t>如果一个编程语言在过去三个月的评估中有一次的评估超过</a:t>
            </a:r>
            <a:r>
              <a:rPr lang="en-US" altLang="zh-CN" dirty="0" smtClean="0"/>
              <a:t>0.7%</a:t>
            </a:r>
            <a:r>
              <a:rPr lang="zh-CN" altLang="en-US" dirty="0" smtClean="0"/>
              <a:t>，该语言就可以得到一个</a:t>
            </a:r>
            <a:r>
              <a:rPr lang="en-US" altLang="zh-CN" dirty="0" smtClean="0"/>
              <a:t>A</a:t>
            </a:r>
            <a:r>
              <a:rPr lang="zh-CN" altLang="en-US" dirty="0" smtClean="0"/>
              <a:t>，否则状态为</a:t>
            </a:r>
            <a:r>
              <a:rPr lang="en-US" altLang="zh-CN" dirty="0" smtClean="0"/>
              <a:t>B</a:t>
            </a:r>
            <a:r>
              <a:rPr lang="zh-CN" altLang="en-US" dirty="0" smtClean="0"/>
              <a:t>。</a:t>
            </a:r>
            <a:br>
              <a:rPr lang="zh-CN" altLang="en-US" dirty="0" smtClean="0"/>
            </a:br>
            <a:r>
              <a:rPr lang="zh-CN" altLang="en-US" dirty="0" smtClean="0"/>
              <a:t>另外，关于</a:t>
            </a:r>
            <a:r>
              <a:rPr lang="en-US" altLang="zh-CN" dirty="0" smtClean="0"/>
              <a:t>A-</a:t>
            </a:r>
            <a:r>
              <a:rPr lang="zh-CN" altLang="en-US" dirty="0" smtClean="0"/>
              <a:t>和</a:t>
            </a:r>
            <a:r>
              <a:rPr lang="en-US" altLang="zh-CN" dirty="0" smtClean="0"/>
              <a:t>A--</a:t>
            </a:r>
            <a:r>
              <a:rPr lang="zh-CN" altLang="en-US" dirty="0" smtClean="0"/>
              <a:t>，如果过去三个月中有两次评估超过</a:t>
            </a:r>
            <a:r>
              <a:rPr lang="en-US" altLang="zh-CN" dirty="0" smtClean="0"/>
              <a:t>0.7%</a:t>
            </a:r>
            <a:r>
              <a:rPr lang="zh-CN" altLang="en-US" dirty="0" smtClean="0"/>
              <a:t>，则状态为</a:t>
            </a:r>
            <a:r>
              <a:rPr lang="en-US" altLang="zh-CN" dirty="0" smtClean="0"/>
              <a:t>A-</a:t>
            </a:r>
            <a:r>
              <a:rPr lang="zh-CN" altLang="en-US" dirty="0" smtClean="0"/>
              <a:t>；如果过去三个月中有一个评估超过</a:t>
            </a:r>
            <a:r>
              <a:rPr lang="en-US" altLang="zh-CN" dirty="0" smtClean="0"/>
              <a:t>0.7%</a:t>
            </a:r>
            <a:r>
              <a:rPr lang="zh-CN" altLang="en-US" dirty="0" smtClean="0"/>
              <a:t>，则状态为</a:t>
            </a:r>
            <a:r>
              <a:rPr lang="en-US" altLang="zh-CN" dirty="0" smtClean="0"/>
              <a:t>A--</a:t>
            </a:r>
            <a:r>
              <a:rPr lang="zh-CN" altLang="en-US" dirty="0" smtClean="0"/>
              <a:t>。 </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TIOBE</a:t>
            </a:r>
            <a:r>
              <a:rPr lang="zh-CN" altLang="en-US" dirty="0" smtClean="0"/>
              <a:t>编程语言的分组与例外</a:t>
            </a:r>
          </a:p>
          <a:p>
            <a:pPr eaLnBrk="1" fontAlgn="auto" hangingPunct="1">
              <a:spcBef>
                <a:spcPts val="0"/>
              </a:spcBef>
              <a:spcAft>
                <a:spcPts val="0"/>
              </a:spcAft>
              <a:defRPr/>
            </a:pPr>
            <a:r>
              <a:rPr lang="zh-CN" altLang="en-US" dirty="0" smtClean="0"/>
              <a:t>如果在搜索引擎中搜索的关键字比较相似的话，该指数会将这些关键字分到一组中，并使用一个语言的名称来标识这些相似的关键字。例如：</a:t>
            </a:r>
            <a:r>
              <a:rPr lang="en-US" altLang="zh-CN" dirty="0" smtClean="0"/>
              <a:t>Java, </a:t>
            </a:r>
            <a:r>
              <a:rPr lang="en-US" altLang="zh-CN" dirty="0" err="1" smtClean="0"/>
              <a:t>JavaEE</a:t>
            </a:r>
            <a:r>
              <a:rPr lang="en-US" altLang="zh-CN" dirty="0" smtClean="0"/>
              <a:t>, J2EE</a:t>
            </a:r>
            <a:r>
              <a:rPr lang="zh-CN" altLang="en-US" dirty="0" smtClean="0"/>
              <a:t>就被归类为</a:t>
            </a:r>
            <a:r>
              <a:rPr lang="en-US" altLang="zh-CN" dirty="0" smtClean="0"/>
              <a:t>Java</a:t>
            </a:r>
            <a:r>
              <a:rPr lang="zh-CN" altLang="en-US" dirty="0" smtClean="0"/>
              <a:t>。</a:t>
            </a:r>
            <a:br>
              <a:rPr lang="zh-CN" altLang="en-US" dirty="0" smtClean="0"/>
            </a:br>
            <a:r>
              <a:rPr lang="zh-CN" altLang="en-US" dirty="0" smtClean="0"/>
              <a:t>有些语言的名称很相似，但同时也确实是不同的语言，这个时候就会用到例外的情况来进行排除。例如：</a:t>
            </a:r>
            <a:r>
              <a:rPr lang="en-US" altLang="zh-CN" dirty="0" smtClean="0"/>
              <a:t>D</a:t>
            </a:r>
            <a:r>
              <a:rPr lang="zh-CN" altLang="en-US" dirty="0" smtClean="0"/>
              <a:t>和</a:t>
            </a:r>
            <a:r>
              <a:rPr lang="en-US" altLang="zh-CN" dirty="0" smtClean="0"/>
              <a:t>3-D</a:t>
            </a:r>
            <a:r>
              <a:rPr lang="zh-CN" altLang="en-US" dirty="0" smtClean="0"/>
              <a:t>是相似的名称，但却是不同的编程语言，这个时候就要将</a:t>
            </a:r>
            <a:r>
              <a:rPr lang="en-US" altLang="zh-CN" dirty="0" smtClean="0"/>
              <a:t>3-D</a:t>
            </a:r>
            <a:r>
              <a:rPr lang="zh-CN" altLang="en-US" dirty="0" smtClean="0"/>
              <a:t>排除到</a:t>
            </a:r>
            <a:r>
              <a:rPr lang="en-US" altLang="zh-CN" dirty="0" smtClean="0"/>
              <a:t>D</a:t>
            </a:r>
            <a:r>
              <a:rPr lang="zh-CN" altLang="en-US" dirty="0" smtClean="0"/>
              <a:t>之外。 </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endParaRPr lang="zh-CN" altLang="en-US" dirty="0"/>
          </a:p>
        </p:txBody>
      </p:sp>
      <p:sp>
        <p:nvSpPr>
          <p:cNvPr id="337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315575C-4432-4048-B714-CA5BD78C29D9}" type="slidenum">
              <a:rPr lang="en-US" altLang="zh-CN" smtClean="0"/>
              <a:pPr/>
              <a:t>10</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lnSpcReduction="10000"/>
          </a:bodyPr>
          <a:lstStyle/>
          <a:p>
            <a:pPr eaLnBrk="1" fontAlgn="auto" hangingPunct="1">
              <a:spcBef>
                <a:spcPts val="0"/>
              </a:spcBef>
              <a:spcAft>
                <a:spcPts val="0"/>
              </a:spcAft>
              <a:defRPr/>
            </a:pPr>
            <a:r>
              <a:rPr lang="en-US" altLang="zh-CN" dirty="0" smtClean="0"/>
              <a:t>【</a:t>
            </a:r>
            <a:r>
              <a:rPr lang="zh-CN" altLang="en-US" dirty="0" smtClean="0"/>
              <a:t>知识点</a:t>
            </a:r>
            <a:r>
              <a:rPr lang="en-US" altLang="zh-CN" dirty="0" smtClean="0"/>
              <a:t>】</a:t>
            </a:r>
            <a:endParaRPr lang="en-US" dirty="0" smtClean="0"/>
          </a:p>
          <a:p>
            <a:pPr eaLnBrk="1" fontAlgn="auto" hangingPunct="1">
              <a:spcBef>
                <a:spcPts val="0"/>
              </a:spcBef>
              <a:spcAft>
                <a:spcPts val="0"/>
              </a:spcAft>
              <a:defRPr/>
            </a:pPr>
            <a:r>
              <a:rPr lang="en-US" dirty="0" smtClean="0"/>
              <a:t>    C</a:t>
            </a:r>
            <a:r>
              <a:rPr lang="zh-CN" altLang="en-US" dirty="0" smtClean="0"/>
              <a:t>语言是高级语言，而计算机只懂机器语言，不懂高级语言，故而我们需要用编译器把</a:t>
            </a:r>
            <a:r>
              <a:rPr lang="en-US" dirty="0" smtClean="0"/>
              <a:t>C</a:t>
            </a:r>
            <a:r>
              <a:rPr lang="zh-CN" altLang="en-US" dirty="0" smtClean="0"/>
              <a:t>程序编译成机器语言，这样计算机才可以运行我们用</a:t>
            </a:r>
            <a:r>
              <a:rPr lang="en-US" dirty="0" smtClean="0"/>
              <a:t>C</a:t>
            </a:r>
            <a:r>
              <a:rPr lang="zh-CN" altLang="en-US" dirty="0" smtClean="0"/>
              <a:t>语言编写的程序。常用的编译软件</a:t>
            </a:r>
            <a:r>
              <a:rPr lang="en-US" dirty="0" smtClean="0"/>
              <a:t>Microsoft Visual Studio 2008</a:t>
            </a:r>
            <a:r>
              <a:rPr lang="zh-CN" altLang="en-US" dirty="0" smtClean="0"/>
              <a:t>，</a:t>
            </a:r>
            <a:r>
              <a:rPr lang="en-US" dirty="0" smtClean="0"/>
              <a:t>Microsoft Visual C++</a:t>
            </a:r>
            <a:r>
              <a:rPr lang="zh-CN" altLang="en-US" dirty="0" smtClean="0"/>
              <a:t>，</a:t>
            </a:r>
            <a:r>
              <a:rPr lang="en-US" dirty="0" smtClean="0"/>
              <a:t>Borland C++</a:t>
            </a:r>
            <a:r>
              <a:rPr lang="zh-CN" altLang="en-US" dirty="0" smtClean="0"/>
              <a:t>，</a:t>
            </a:r>
            <a:r>
              <a:rPr lang="en-US" dirty="0" err="1" smtClean="0"/>
              <a:t>Watcom</a:t>
            </a:r>
            <a:r>
              <a:rPr lang="en-US" dirty="0" smtClean="0"/>
              <a:t> C++ </a:t>
            </a:r>
            <a:r>
              <a:rPr lang="zh-CN" altLang="en-US" dirty="0" smtClean="0"/>
              <a:t>，</a:t>
            </a:r>
            <a:r>
              <a:rPr lang="en-US" dirty="0" smtClean="0"/>
              <a:t>Borland C++</a:t>
            </a:r>
            <a:r>
              <a:rPr lang="zh-CN" altLang="en-US" dirty="0" smtClean="0"/>
              <a:t>，</a:t>
            </a:r>
            <a:r>
              <a:rPr lang="en-US" dirty="0" smtClean="0"/>
              <a:t>Borland </a:t>
            </a:r>
            <a:r>
              <a:rPr lang="zh-CN" altLang="en-US" dirty="0" smtClean="0"/>
              <a:t>，</a:t>
            </a:r>
            <a:r>
              <a:rPr lang="en-US" dirty="0" smtClean="0"/>
              <a:t>C++ Builder</a:t>
            </a:r>
            <a:r>
              <a:rPr lang="zh-CN" altLang="en-US" dirty="0" smtClean="0"/>
              <a:t>，</a:t>
            </a:r>
            <a:r>
              <a:rPr lang="en-US" dirty="0" smtClean="0"/>
              <a:t>Borland C++ 3.1 for DOS</a:t>
            </a:r>
            <a:r>
              <a:rPr lang="zh-CN" altLang="en-US" dirty="0" smtClean="0"/>
              <a:t>，</a:t>
            </a:r>
            <a:r>
              <a:rPr lang="en-US" dirty="0" err="1" smtClean="0"/>
              <a:t>Watcom</a:t>
            </a:r>
            <a:r>
              <a:rPr lang="en-US" dirty="0" smtClean="0"/>
              <a:t> C++ 11.0 for DOS</a:t>
            </a:r>
            <a:r>
              <a:rPr lang="zh-CN" altLang="en-US" dirty="0" smtClean="0"/>
              <a:t>，</a:t>
            </a:r>
            <a:r>
              <a:rPr lang="en-US" dirty="0" smtClean="0"/>
              <a:t>GNU DJGPP C++</a:t>
            </a:r>
            <a:r>
              <a:rPr lang="zh-CN" altLang="en-US" dirty="0" smtClean="0"/>
              <a:t>，</a:t>
            </a:r>
            <a:r>
              <a:rPr lang="en-US" dirty="0" smtClean="0"/>
              <a:t>Lccwin32 C Compiler 3.1</a:t>
            </a:r>
            <a:r>
              <a:rPr lang="zh-CN" altLang="en-US" dirty="0" smtClean="0"/>
              <a:t>，</a:t>
            </a:r>
            <a:r>
              <a:rPr lang="en-US" dirty="0" smtClean="0"/>
              <a:t>Microsoft C High C</a:t>
            </a:r>
            <a:r>
              <a:rPr lang="zh-CN" altLang="en-US" dirty="0" smtClean="0"/>
              <a:t>等等。</a:t>
            </a:r>
          </a:p>
          <a:p>
            <a:pPr eaLnBrk="1" fontAlgn="auto" hangingPunct="1">
              <a:spcBef>
                <a:spcPts val="0"/>
              </a:spcBef>
              <a:spcAft>
                <a:spcPts val="0"/>
              </a:spcAft>
              <a:defRPr/>
            </a:pPr>
            <a:r>
              <a:rPr lang="zh-CN" altLang="en-US" dirty="0" smtClean="0"/>
              <a:t>其中</a:t>
            </a:r>
            <a:r>
              <a:rPr lang="en-US" dirty="0" smtClean="0"/>
              <a:t>Visual Studio 2008</a:t>
            </a:r>
            <a:r>
              <a:rPr lang="zh-CN" altLang="en-US" dirty="0" smtClean="0"/>
              <a:t>是</a:t>
            </a:r>
            <a:r>
              <a:rPr lang="en-US" dirty="0" smtClean="0"/>
              <a:t>Microsoft</a:t>
            </a:r>
            <a:r>
              <a:rPr lang="zh-CN" altLang="en-US" dirty="0" smtClean="0"/>
              <a:t>目前综合性最高、功能最齐备的软件开发产品，它提供的多种编程工具适合各种编程风格。在</a:t>
            </a:r>
            <a:r>
              <a:rPr lang="en-US" dirty="0" smtClean="0"/>
              <a:t>Visual Studio 2008</a:t>
            </a:r>
            <a:r>
              <a:rPr lang="zh-CN" altLang="en-US" dirty="0" smtClean="0"/>
              <a:t>中，编辑器、编译器、链接器、调试器等工具巧妙而完美地结合在一起，采用流水线自动化的编程模式，大大减小了编程的复杂程度。</a:t>
            </a:r>
            <a:r>
              <a:rPr lang="en-US" dirty="0" smtClean="0"/>
              <a:t>Visual Studio 2008</a:t>
            </a:r>
            <a:r>
              <a:rPr lang="zh-CN" altLang="en-US" dirty="0" smtClean="0"/>
              <a:t>同时支持目前广为流行的</a:t>
            </a:r>
            <a:r>
              <a:rPr lang="en-US" dirty="0" smtClean="0"/>
              <a:t>Internet</a:t>
            </a:r>
            <a:r>
              <a:rPr lang="zh-CN" altLang="en-US" dirty="0" smtClean="0"/>
              <a:t>网络编程，为广大编程爱好者提供施展才华的天地。</a:t>
            </a:r>
          </a:p>
          <a:p>
            <a:pPr eaLnBrk="1" fontAlgn="auto" hangingPunct="1">
              <a:spcBef>
                <a:spcPts val="0"/>
              </a:spcBef>
              <a:spcAft>
                <a:spcPts val="0"/>
              </a:spcAft>
              <a:defRPr/>
            </a:pPr>
            <a:r>
              <a:rPr lang="zh-CN" altLang="en-US" dirty="0" smtClean="0"/>
              <a:t>语言标准</a:t>
            </a:r>
          </a:p>
          <a:p>
            <a:pPr eaLnBrk="1" fontAlgn="auto" hangingPunct="1">
              <a:spcBef>
                <a:spcPts val="0"/>
              </a:spcBef>
              <a:spcAft>
                <a:spcPts val="0"/>
              </a:spcAft>
              <a:defRPr/>
            </a:pPr>
            <a:r>
              <a:rPr lang="zh-CN" altLang="en-US" dirty="0" smtClean="0"/>
              <a:t>起初，</a:t>
            </a:r>
            <a:r>
              <a:rPr lang="en-US" dirty="0" smtClean="0"/>
              <a:t>C </a:t>
            </a:r>
            <a:r>
              <a:rPr lang="zh-CN" altLang="en-US" dirty="0" smtClean="0"/>
              <a:t>语言没有官方标准。那时</a:t>
            </a:r>
            <a:r>
              <a:rPr lang="en-US" altLang="zh-CN" dirty="0" smtClean="0"/>
              <a:t>《</a:t>
            </a:r>
            <a:r>
              <a:rPr lang="en-US" dirty="0" smtClean="0"/>
              <a:t>C</a:t>
            </a:r>
            <a:r>
              <a:rPr lang="zh-CN" altLang="en-US" dirty="0" smtClean="0"/>
              <a:t>程序设计语言（第一版）</a:t>
            </a:r>
            <a:r>
              <a:rPr lang="en-US" altLang="zh-CN" dirty="0" smtClean="0"/>
              <a:t>》 </a:t>
            </a:r>
            <a:r>
              <a:rPr lang="zh-CN" altLang="en-US" dirty="0" smtClean="0"/>
              <a:t>（</a:t>
            </a:r>
            <a:r>
              <a:rPr lang="en-US" dirty="0" smtClean="0"/>
              <a:t>Brian Kernighan </a:t>
            </a:r>
            <a:r>
              <a:rPr lang="zh-CN" altLang="en-US" dirty="0" smtClean="0"/>
              <a:t>和</a:t>
            </a:r>
            <a:r>
              <a:rPr lang="en-US" dirty="0" smtClean="0"/>
              <a:t> Dennis Ritchie </a:t>
            </a:r>
            <a:r>
              <a:rPr lang="zh-CN" altLang="en-US" dirty="0" smtClean="0"/>
              <a:t>于</a:t>
            </a:r>
            <a:r>
              <a:rPr lang="en-US" dirty="0" smtClean="0"/>
              <a:t> 1978 </a:t>
            </a:r>
            <a:r>
              <a:rPr lang="zh-CN" altLang="en-US" dirty="0" smtClean="0"/>
              <a:t>年合著）是被广泛接受的标准。通常称为</a:t>
            </a:r>
            <a:r>
              <a:rPr lang="en-US" dirty="0" smtClean="0"/>
              <a:t>K&amp;R C</a:t>
            </a:r>
            <a:r>
              <a:rPr lang="zh-CN" altLang="en-US" dirty="0" smtClean="0"/>
              <a:t>或经典</a:t>
            </a:r>
            <a:r>
              <a:rPr lang="en-US" dirty="0" smtClean="0"/>
              <a:t>C</a:t>
            </a:r>
            <a:r>
              <a:rPr lang="zh-CN" altLang="en-US" dirty="0" smtClean="0"/>
              <a:t>（</a:t>
            </a:r>
            <a:r>
              <a:rPr lang="en-US" dirty="0" smtClean="0"/>
              <a:t>classic C</a:t>
            </a:r>
            <a:r>
              <a:rPr lang="zh-CN" altLang="en-US" dirty="0" smtClean="0"/>
              <a:t>）。书中附录的</a:t>
            </a:r>
            <a:r>
              <a:rPr lang="en-US" altLang="zh-CN" dirty="0" smtClean="0"/>
              <a:t>《</a:t>
            </a:r>
            <a:r>
              <a:rPr lang="en-US" dirty="0" smtClean="0"/>
              <a:t>C</a:t>
            </a:r>
            <a:r>
              <a:rPr lang="zh-CN" altLang="en-US" dirty="0" smtClean="0"/>
              <a:t>参考手册（</a:t>
            </a:r>
            <a:r>
              <a:rPr lang="en-US" dirty="0" smtClean="0"/>
              <a:t>C Reference Manual</a:t>
            </a:r>
            <a:r>
              <a:rPr lang="zh-CN" altLang="en-US" dirty="0" smtClean="0"/>
              <a:t>）</a:t>
            </a:r>
            <a:r>
              <a:rPr lang="en-US" altLang="zh-CN" dirty="0" smtClean="0"/>
              <a:t>》</a:t>
            </a:r>
            <a:r>
              <a:rPr lang="zh-CN" altLang="en-US" dirty="0" smtClean="0"/>
              <a:t>作为编写</a:t>
            </a:r>
            <a:r>
              <a:rPr lang="en-US" dirty="0" smtClean="0"/>
              <a:t> C </a:t>
            </a:r>
            <a:r>
              <a:rPr lang="zh-CN" altLang="en-US" dirty="0" smtClean="0"/>
              <a:t>编译器的指南，虽然定义了</a:t>
            </a:r>
            <a:r>
              <a:rPr lang="en-US" dirty="0" smtClean="0"/>
              <a:t>C</a:t>
            </a:r>
            <a:r>
              <a:rPr lang="zh-CN" altLang="en-US" dirty="0" smtClean="0"/>
              <a:t>语言，却没有定义</a:t>
            </a:r>
            <a:r>
              <a:rPr lang="en-US" dirty="0" smtClean="0"/>
              <a:t>C</a:t>
            </a:r>
            <a:r>
              <a:rPr lang="zh-CN" altLang="en-US" dirty="0" smtClean="0"/>
              <a:t>标准函数库（</a:t>
            </a:r>
            <a:r>
              <a:rPr lang="en-US" dirty="0" smtClean="0"/>
              <a:t>Library Standard</a:t>
            </a:r>
            <a:r>
              <a:rPr lang="zh-CN" altLang="en-US" dirty="0" smtClean="0"/>
              <a:t>）。而</a:t>
            </a:r>
            <a:r>
              <a:rPr lang="en-US" dirty="0" smtClean="0"/>
              <a:t>C</a:t>
            </a:r>
            <a:r>
              <a:rPr lang="zh-CN" altLang="en-US" dirty="0" smtClean="0"/>
              <a:t>语言依赖于标准函数库，所以需要定义标准函数库。</a:t>
            </a:r>
          </a:p>
          <a:p>
            <a:pPr eaLnBrk="1" fontAlgn="auto" hangingPunct="1">
              <a:spcBef>
                <a:spcPts val="0"/>
              </a:spcBef>
              <a:spcAft>
                <a:spcPts val="0"/>
              </a:spcAft>
              <a:defRPr/>
            </a:pPr>
            <a:r>
              <a:rPr lang="en-US" dirty="0" smtClean="0"/>
              <a:t>1983 </a:t>
            </a:r>
            <a:r>
              <a:rPr lang="zh-CN" altLang="en-US" dirty="0" smtClean="0"/>
              <a:t>年，美国标准转会（</a:t>
            </a:r>
            <a:r>
              <a:rPr lang="en-US" dirty="0" smtClean="0"/>
              <a:t>ANSI</a:t>
            </a:r>
            <a:r>
              <a:rPr lang="zh-CN" altLang="en-US" dirty="0" smtClean="0"/>
              <a:t>）成立</a:t>
            </a:r>
            <a:r>
              <a:rPr lang="en-US" dirty="0" smtClean="0"/>
              <a:t>X3J11</a:t>
            </a:r>
            <a:r>
              <a:rPr lang="zh-CN" altLang="en-US" dirty="0" smtClean="0"/>
              <a:t>委员会，致力于建立一个严格的</a:t>
            </a:r>
            <a:r>
              <a:rPr lang="en-US" dirty="0" smtClean="0"/>
              <a:t>C</a:t>
            </a:r>
            <a:r>
              <a:rPr lang="zh-CN" altLang="en-US" dirty="0" smtClean="0"/>
              <a:t>语言标准。</a:t>
            </a:r>
            <a:r>
              <a:rPr lang="en-US" dirty="0" smtClean="0"/>
              <a:t>X3J11 </a:t>
            </a:r>
            <a:r>
              <a:rPr lang="zh-CN" altLang="en-US" dirty="0" smtClean="0"/>
              <a:t>建立的标准于</a:t>
            </a:r>
            <a:r>
              <a:rPr lang="en-US" dirty="0" smtClean="0"/>
              <a:t>1989</a:t>
            </a:r>
            <a:r>
              <a:rPr lang="zh-CN" altLang="en-US" dirty="0" smtClean="0"/>
              <a:t>年被正式采纳。这个标准（</a:t>
            </a:r>
            <a:r>
              <a:rPr lang="en-US" b="1" dirty="0" smtClean="0"/>
              <a:t>ANSI C89</a:t>
            </a:r>
            <a:r>
              <a:rPr lang="zh-CN" altLang="en-US" dirty="0" smtClean="0"/>
              <a:t>）不但定义了</a:t>
            </a:r>
            <a:r>
              <a:rPr lang="en-US" dirty="0" smtClean="0"/>
              <a:t> C </a:t>
            </a:r>
            <a:r>
              <a:rPr lang="zh-CN" altLang="en-US" dirty="0" smtClean="0"/>
              <a:t>语言，而且定义了</a:t>
            </a:r>
            <a:r>
              <a:rPr lang="en-US" dirty="0" smtClean="0"/>
              <a:t> C </a:t>
            </a:r>
            <a:r>
              <a:rPr lang="zh-CN" altLang="en-US" dirty="0" smtClean="0"/>
              <a:t>标准函数库。</a:t>
            </a:r>
            <a:r>
              <a:rPr lang="en-US" dirty="0" smtClean="0"/>
              <a:t>1990</a:t>
            </a:r>
            <a:r>
              <a:rPr lang="zh-CN" altLang="en-US" dirty="0" smtClean="0"/>
              <a:t>年，国际标准化组织（</a:t>
            </a:r>
            <a:r>
              <a:rPr lang="en-US" dirty="0" smtClean="0"/>
              <a:t>ISO</a:t>
            </a:r>
            <a:r>
              <a:rPr lang="zh-CN" altLang="en-US" dirty="0" smtClean="0"/>
              <a:t>）也采纳了这个标准，称为</a:t>
            </a:r>
            <a:r>
              <a:rPr lang="en-US" dirty="0" smtClean="0"/>
              <a:t>ISOC90</a:t>
            </a:r>
            <a:r>
              <a:rPr lang="zh-CN" altLang="en-US" dirty="0" smtClean="0"/>
              <a:t>。</a:t>
            </a:r>
            <a:r>
              <a:rPr lang="en-US" dirty="0" smtClean="0"/>
              <a:t>C89 </a:t>
            </a:r>
            <a:r>
              <a:rPr lang="zh-CN" altLang="en-US" dirty="0" smtClean="0"/>
              <a:t>标准和</a:t>
            </a:r>
            <a:r>
              <a:rPr lang="en-US" dirty="0" smtClean="0"/>
              <a:t> C90 </a:t>
            </a:r>
            <a:r>
              <a:rPr lang="zh-CN" altLang="en-US" dirty="0" smtClean="0"/>
              <a:t>标准完全一样。</a:t>
            </a:r>
          </a:p>
          <a:p>
            <a:pPr eaLnBrk="1" fontAlgn="auto" hangingPunct="1">
              <a:spcBef>
                <a:spcPts val="0"/>
              </a:spcBef>
              <a:spcAft>
                <a:spcPts val="0"/>
              </a:spcAft>
              <a:defRPr/>
            </a:pPr>
            <a:r>
              <a:rPr lang="en-US" dirty="0" smtClean="0"/>
              <a:t>1994 </a:t>
            </a:r>
            <a:r>
              <a:rPr lang="zh-CN" altLang="en-US" dirty="0" smtClean="0"/>
              <a:t>年，</a:t>
            </a:r>
            <a:r>
              <a:rPr lang="en-US" dirty="0" smtClean="0"/>
              <a:t>ANSI </a:t>
            </a:r>
            <a:r>
              <a:rPr lang="zh-CN" altLang="en-US" dirty="0" smtClean="0"/>
              <a:t>和</a:t>
            </a:r>
            <a:r>
              <a:rPr lang="en-US" dirty="0" smtClean="0"/>
              <a:t> ISO </a:t>
            </a:r>
            <a:r>
              <a:rPr lang="zh-CN" altLang="en-US" dirty="0" smtClean="0"/>
              <a:t>合作，成立</a:t>
            </a:r>
            <a:r>
              <a:rPr lang="en-US" dirty="0" smtClean="0"/>
              <a:t>C9x</a:t>
            </a:r>
            <a:r>
              <a:rPr lang="zh-CN" altLang="en-US" dirty="0" smtClean="0"/>
              <a:t>委员会，致力于修订</a:t>
            </a:r>
            <a:r>
              <a:rPr lang="en-US" dirty="0" smtClean="0"/>
              <a:t> C </a:t>
            </a:r>
            <a:r>
              <a:rPr lang="zh-CN" altLang="en-US" dirty="0" smtClean="0"/>
              <a:t>标准，并且最终建立了</a:t>
            </a:r>
            <a:r>
              <a:rPr lang="en-US" dirty="0" smtClean="0"/>
              <a:t>C99</a:t>
            </a:r>
            <a:r>
              <a:rPr lang="zh-CN" altLang="en-US" dirty="0" smtClean="0"/>
              <a:t>标准。</a:t>
            </a:r>
          </a:p>
          <a:p>
            <a:pPr eaLnBrk="1" fontAlgn="auto" hangingPunct="1">
              <a:spcBef>
                <a:spcPts val="0"/>
              </a:spcBef>
              <a:spcAft>
                <a:spcPts val="0"/>
              </a:spcAft>
              <a:defRPr/>
            </a:pPr>
            <a:endParaRPr lang="zh-CN" altLang="en-US" dirty="0"/>
          </a:p>
        </p:txBody>
      </p:sp>
      <p:sp>
        <p:nvSpPr>
          <p:cNvPr id="3584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A41F5B0-17EE-4D37-90A9-55E9D1ED489F}" type="slidenum">
              <a:rPr lang="en-US" altLang="zh-CN" smtClean="0"/>
              <a:pPr/>
              <a:t>20</a:t>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fontScale="92500" lnSpcReduction="20000"/>
          </a:bodyPr>
          <a:lstStyle/>
          <a:p>
            <a:pPr eaLnBrk="1" fontAlgn="auto" hangingPunct="1">
              <a:lnSpc>
                <a:spcPct val="80000"/>
              </a:lnSpc>
              <a:spcBef>
                <a:spcPts val="0"/>
              </a:spcBef>
              <a:spcAft>
                <a:spcPts val="0"/>
              </a:spcAft>
              <a:defRPr/>
            </a:pPr>
            <a:r>
              <a:rPr lang="en-US" altLang="zh-CN" sz="1900" dirty="0" smtClean="0"/>
              <a:t>Visual C++</a:t>
            </a:r>
            <a:r>
              <a:rPr lang="zh-CN" altLang="en-US" sz="1900" dirty="0" smtClean="0"/>
              <a:t>是</a:t>
            </a:r>
            <a:r>
              <a:rPr lang="en-US" altLang="zh-CN" sz="1900" dirty="0" smtClean="0"/>
              <a:t>Microsoft</a:t>
            </a:r>
            <a:r>
              <a:rPr lang="zh-CN" altLang="en-US" sz="1900" dirty="0" smtClean="0"/>
              <a:t>公司的</a:t>
            </a:r>
            <a:r>
              <a:rPr lang="en-US" altLang="zh-CN" sz="1900" dirty="0" smtClean="0"/>
              <a:t>Visual Studio</a:t>
            </a:r>
            <a:r>
              <a:rPr lang="zh-CN" altLang="en-US" sz="1900" dirty="0" smtClean="0"/>
              <a:t>开发工具箱中的一个</a:t>
            </a:r>
            <a:r>
              <a:rPr lang="en-US" altLang="zh-CN" sz="1900" dirty="0" smtClean="0"/>
              <a:t>C++</a:t>
            </a:r>
            <a:r>
              <a:rPr lang="zh-CN" altLang="en-US" sz="1900" dirty="0" smtClean="0"/>
              <a:t>程序开发包。</a:t>
            </a:r>
            <a:endParaRPr lang="en-US" altLang="zh-CN" sz="1900" dirty="0" smtClean="0"/>
          </a:p>
          <a:p>
            <a:pPr eaLnBrk="1" fontAlgn="auto" hangingPunct="1">
              <a:lnSpc>
                <a:spcPct val="80000"/>
              </a:lnSpc>
              <a:spcBef>
                <a:spcPts val="0"/>
              </a:spcBef>
              <a:spcAft>
                <a:spcPts val="0"/>
              </a:spcAft>
              <a:defRPr/>
            </a:pPr>
            <a:endParaRPr lang="en-US" altLang="zh-CN" sz="1900" dirty="0" smtClean="0"/>
          </a:p>
          <a:p>
            <a:pPr eaLnBrk="1" fontAlgn="auto" hangingPunct="1">
              <a:lnSpc>
                <a:spcPct val="80000"/>
              </a:lnSpc>
              <a:spcBef>
                <a:spcPts val="0"/>
              </a:spcBef>
              <a:spcAft>
                <a:spcPts val="0"/>
              </a:spcAft>
              <a:defRPr/>
            </a:pPr>
            <a:r>
              <a:rPr lang="en-US" altLang="zh-CN" sz="1900" dirty="0" err="1" smtClean="0"/>
              <a:t>VisualStudio</a:t>
            </a:r>
            <a:r>
              <a:rPr lang="zh-CN" altLang="en-US" sz="1900" dirty="0" smtClean="0"/>
              <a:t>提供了一整套开发</a:t>
            </a:r>
            <a:r>
              <a:rPr lang="en-US" altLang="zh-CN" sz="1900" dirty="0" smtClean="0"/>
              <a:t>Internet</a:t>
            </a:r>
            <a:r>
              <a:rPr lang="zh-CN" altLang="en-US" sz="1900" dirty="0" smtClean="0"/>
              <a:t>和</a:t>
            </a:r>
            <a:r>
              <a:rPr lang="en-US" altLang="zh-CN" sz="1900" dirty="0" smtClean="0"/>
              <a:t>Windows</a:t>
            </a:r>
            <a:r>
              <a:rPr lang="zh-CN" altLang="en-US" sz="1900" dirty="0" smtClean="0"/>
              <a:t>应用程序的工具，包括</a:t>
            </a:r>
            <a:r>
              <a:rPr lang="en-US" altLang="zh-CN" sz="1900" dirty="0" err="1" smtClean="0"/>
              <a:t>VisualC</a:t>
            </a:r>
            <a:r>
              <a:rPr lang="en-US" altLang="zh-CN" sz="1900" dirty="0" smtClean="0"/>
              <a:t>++, Visual Basic, Visual </a:t>
            </a:r>
            <a:r>
              <a:rPr lang="en-US" altLang="zh-CN" sz="1900" dirty="0" err="1" smtClean="0"/>
              <a:t>Foxpro</a:t>
            </a:r>
            <a:r>
              <a:rPr lang="en-US" altLang="zh-CN" sz="1900" dirty="0" smtClean="0"/>
              <a:t>, Visual InterDev, Visual J++</a:t>
            </a:r>
          </a:p>
          <a:p>
            <a:pPr eaLnBrk="1" fontAlgn="auto" hangingPunct="1">
              <a:lnSpc>
                <a:spcPct val="80000"/>
              </a:lnSpc>
              <a:spcBef>
                <a:spcPts val="0"/>
              </a:spcBef>
              <a:spcAft>
                <a:spcPts val="0"/>
              </a:spcAft>
              <a:defRPr/>
            </a:pPr>
            <a:r>
              <a:rPr lang="zh-CN" altLang="en-US" sz="1900" dirty="0" smtClean="0"/>
              <a:t>其他辅助工具，如代码管理工具</a:t>
            </a:r>
            <a:r>
              <a:rPr lang="en-US" altLang="zh-CN" sz="1900" dirty="0" smtClean="0"/>
              <a:t>Visual SourceSafe</a:t>
            </a:r>
            <a:r>
              <a:rPr lang="zh-CN" altLang="en-US" sz="1900" dirty="0" smtClean="0"/>
              <a:t>和联机帮助系统</a:t>
            </a:r>
            <a:r>
              <a:rPr lang="en-US" altLang="zh-CN" sz="1900" dirty="0" smtClean="0"/>
              <a:t>MSDN</a:t>
            </a:r>
            <a:r>
              <a:rPr lang="zh-CN" altLang="en-US" sz="1900" dirty="0" smtClean="0"/>
              <a:t>。</a:t>
            </a:r>
            <a:endParaRPr lang="en-US" altLang="zh-CN" sz="1900" dirty="0" smtClean="0"/>
          </a:p>
          <a:p>
            <a:pPr eaLnBrk="1" fontAlgn="auto" hangingPunct="1">
              <a:lnSpc>
                <a:spcPct val="80000"/>
              </a:lnSpc>
              <a:spcBef>
                <a:spcPts val="0"/>
              </a:spcBef>
              <a:spcAft>
                <a:spcPts val="0"/>
              </a:spcAft>
              <a:defRPr/>
            </a:pPr>
            <a:endParaRPr lang="en-US" altLang="zh-CN" sz="1900" dirty="0" smtClean="0"/>
          </a:p>
          <a:p>
            <a:pPr eaLnBrk="1" fontAlgn="auto" hangingPunct="1">
              <a:lnSpc>
                <a:spcPct val="80000"/>
              </a:lnSpc>
              <a:spcBef>
                <a:spcPts val="0"/>
              </a:spcBef>
              <a:spcAft>
                <a:spcPts val="0"/>
              </a:spcAft>
              <a:defRPr/>
            </a:pPr>
            <a:r>
              <a:rPr lang="en-US" altLang="zh-CN" sz="1900" dirty="0" smtClean="0"/>
              <a:t>Visual C++</a:t>
            </a:r>
            <a:r>
              <a:rPr lang="zh-CN" altLang="en-US" sz="1900" dirty="0" smtClean="0"/>
              <a:t>包中除包括</a:t>
            </a:r>
            <a:r>
              <a:rPr lang="en-US" altLang="zh-CN" sz="1900" dirty="0" smtClean="0"/>
              <a:t>C++</a:t>
            </a:r>
            <a:r>
              <a:rPr lang="zh-CN" altLang="en-US" sz="1900" dirty="0" smtClean="0"/>
              <a:t>编译器外，还包括所有的库、例子和为创建</a:t>
            </a:r>
            <a:r>
              <a:rPr lang="en-US" altLang="zh-CN" sz="1900" dirty="0" smtClean="0"/>
              <a:t>Windows</a:t>
            </a:r>
            <a:r>
              <a:rPr lang="zh-CN" altLang="en-US" sz="1900" dirty="0" smtClean="0"/>
              <a:t>应用程序所需要的文档</a:t>
            </a:r>
            <a:r>
              <a:rPr lang="en-US" altLang="zh-CN" sz="1900" dirty="0" smtClean="0"/>
              <a:t>.</a:t>
            </a:r>
          </a:p>
          <a:p>
            <a:pPr eaLnBrk="1" fontAlgn="auto" hangingPunct="1">
              <a:lnSpc>
                <a:spcPct val="80000"/>
              </a:lnSpc>
              <a:spcBef>
                <a:spcPts val="0"/>
              </a:spcBef>
              <a:spcAft>
                <a:spcPts val="0"/>
              </a:spcAft>
              <a:defRPr/>
            </a:pPr>
            <a:endParaRPr lang="en-US" altLang="zh-CN" sz="1900" dirty="0" smtClean="0"/>
          </a:p>
          <a:p>
            <a:pPr eaLnBrk="1" fontAlgn="auto" hangingPunct="1">
              <a:lnSpc>
                <a:spcPct val="80000"/>
              </a:lnSpc>
              <a:spcBef>
                <a:spcPts val="0"/>
              </a:spcBef>
              <a:spcAft>
                <a:spcPts val="0"/>
              </a:spcAft>
              <a:defRPr/>
            </a:pPr>
            <a:r>
              <a:rPr lang="zh-CN" altLang="en-US" sz="1900" dirty="0" smtClean="0"/>
              <a:t>关于</a:t>
            </a:r>
            <a:r>
              <a:rPr lang="en-US" altLang="zh-CN" sz="1900" dirty="0" smtClean="0"/>
              <a:t>VC++ 6.0</a:t>
            </a:r>
          </a:p>
          <a:p>
            <a:pPr eaLnBrk="1" fontAlgn="auto" hangingPunct="1">
              <a:lnSpc>
                <a:spcPct val="80000"/>
              </a:lnSpc>
              <a:spcBef>
                <a:spcPts val="0"/>
              </a:spcBef>
              <a:spcAft>
                <a:spcPts val="0"/>
              </a:spcAft>
              <a:defRPr/>
            </a:pPr>
            <a:r>
              <a:rPr lang="zh-CN" altLang="en-US" sz="1900" dirty="0" smtClean="0"/>
              <a:t>从最早期的</a:t>
            </a:r>
            <a:r>
              <a:rPr lang="en-US" altLang="zh-CN" sz="1900" dirty="0" smtClean="0"/>
              <a:t>1.0</a:t>
            </a:r>
            <a:r>
              <a:rPr lang="zh-CN" altLang="en-US" sz="1900" dirty="0" smtClean="0"/>
              <a:t>版本，发展到最新的</a:t>
            </a:r>
            <a:r>
              <a:rPr lang="en-US" altLang="zh-CN" sz="1900" dirty="0" smtClean="0"/>
              <a:t>6.0</a:t>
            </a:r>
            <a:r>
              <a:rPr lang="zh-CN" altLang="en-US" sz="1900" dirty="0" smtClean="0"/>
              <a:t>版本，</a:t>
            </a:r>
            <a:r>
              <a:rPr lang="en-US" altLang="zh-CN" sz="1900" dirty="0" smtClean="0"/>
              <a:t>Visual C++</a:t>
            </a:r>
            <a:r>
              <a:rPr lang="zh-CN" altLang="en-US" sz="1900" dirty="0" smtClean="0"/>
              <a:t>已经有了很大的变化，在界面、功能、库支持方面都有许多的增强。最新的</a:t>
            </a:r>
            <a:r>
              <a:rPr lang="en-US" altLang="zh-CN" sz="1900" dirty="0" smtClean="0"/>
              <a:t>6.0</a:t>
            </a:r>
            <a:r>
              <a:rPr lang="zh-CN" altLang="en-US" sz="1900" dirty="0" smtClean="0"/>
              <a:t>版本在编译器、</a:t>
            </a:r>
            <a:r>
              <a:rPr lang="en-US" altLang="zh-CN" sz="1900" dirty="0" smtClean="0"/>
              <a:t>MFC</a:t>
            </a:r>
            <a:r>
              <a:rPr lang="zh-CN" altLang="en-US" sz="1900" dirty="0" smtClean="0"/>
              <a:t>类库、编辑器以及联机帮助系统等方面都比以前的版本做了较大改进。</a:t>
            </a:r>
            <a:endParaRPr lang="en-US" altLang="zh-CN" sz="1900" dirty="0" smtClean="0"/>
          </a:p>
          <a:p>
            <a:pPr eaLnBrk="1" fontAlgn="auto" hangingPunct="1">
              <a:lnSpc>
                <a:spcPct val="80000"/>
              </a:lnSpc>
              <a:spcBef>
                <a:spcPts val="0"/>
              </a:spcBef>
              <a:spcAft>
                <a:spcPts val="0"/>
              </a:spcAft>
              <a:defRPr/>
            </a:pPr>
            <a:endParaRPr lang="en-US" altLang="zh-CN" sz="1900" dirty="0" smtClean="0"/>
          </a:p>
          <a:p>
            <a:pPr eaLnBrk="1" fontAlgn="auto" hangingPunct="1">
              <a:lnSpc>
                <a:spcPct val="80000"/>
              </a:lnSpc>
              <a:spcBef>
                <a:spcPts val="0"/>
              </a:spcBef>
              <a:spcAft>
                <a:spcPts val="0"/>
              </a:spcAft>
              <a:defRPr/>
            </a:pPr>
            <a:r>
              <a:rPr lang="zh-CN" altLang="en-US" sz="1900" dirty="0" smtClean="0"/>
              <a:t>相对于过于庞大的</a:t>
            </a:r>
            <a:r>
              <a:rPr lang="en-US" altLang="zh-CN" sz="1900" dirty="0" smtClean="0"/>
              <a:t>VS.net ,VC++ 6.0</a:t>
            </a:r>
            <a:r>
              <a:rPr lang="zh-CN" altLang="en-US" sz="1900" dirty="0" smtClean="0"/>
              <a:t>用于标准</a:t>
            </a:r>
            <a:r>
              <a:rPr lang="en-US" altLang="zh-CN" sz="1900" dirty="0" smtClean="0"/>
              <a:t>C,C++</a:t>
            </a:r>
            <a:r>
              <a:rPr lang="zh-CN" altLang="en-US" sz="1900" dirty="0" smtClean="0"/>
              <a:t>和普通应用非常方便</a:t>
            </a:r>
          </a:p>
          <a:p>
            <a:pPr eaLnBrk="1" fontAlgn="auto" hangingPunct="1">
              <a:lnSpc>
                <a:spcPct val="80000"/>
              </a:lnSpc>
              <a:spcBef>
                <a:spcPts val="0"/>
              </a:spcBef>
              <a:spcAft>
                <a:spcPts val="0"/>
              </a:spcAft>
              <a:defRPr/>
            </a:pPr>
            <a:r>
              <a:rPr lang="en-US" altLang="zh-CN" sz="1900" dirty="0" smtClean="0"/>
              <a:t>Visual C++</a:t>
            </a:r>
            <a:r>
              <a:rPr lang="zh-CN" altLang="en-US" sz="1900" dirty="0" smtClean="0"/>
              <a:t>一般分为三个版本</a:t>
            </a:r>
            <a:r>
              <a:rPr lang="en-US" altLang="zh-CN" sz="1900" dirty="0" smtClean="0"/>
              <a:t>:</a:t>
            </a:r>
            <a:r>
              <a:rPr lang="zh-CN" altLang="en-US" sz="1900" dirty="0" smtClean="0"/>
              <a:t>学习版、专业版和企业版，不同的版本适合于不同类型的应用开发。实验中可以使用这三个版本的任意一种。</a:t>
            </a:r>
            <a:r>
              <a:rPr lang="zh-CN" altLang="en-US" dirty="0" smtClean="0"/>
              <a:t> </a:t>
            </a:r>
            <a:br>
              <a:rPr lang="zh-CN" altLang="en-US" dirty="0" smtClean="0"/>
            </a:br>
            <a:endParaRPr lang="zh-CN" altLang="en-US" dirty="0" smtClean="0"/>
          </a:p>
          <a:p>
            <a:pPr eaLnBrk="1" fontAlgn="auto" hangingPunct="1">
              <a:spcBef>
                <a:spcPts val="0"/>
              </a:spcBef>
              <a:spcAft>
                <a:spcPts val="0"/>
              </a:spcAft>
              <a:defRPr/>
            </a:pPr>
            <a:endParaRPr lang="zh-CN" altLang="en-US" dirty="0"/>
          </a:p>
        </p:txBody>
      </p:sp>
      <p:sp>
        <p:nvSpPr>
          <p:cNvPr id="3072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EC3A2C-7091-4CF6-92CC-6AABE17D0724}" type="slidenum">
              <a:rPr lang="zh-CN" altLang="en-US" smtClean="0"/>
              <a:pPr/>
              <a:t>21</a:t>
            </a:fld>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lnSpcReduction="10000"/>
          </a:bodyPr>
          <a:lstStyle/>
          <a:p>
            <a:pPr eaLnBrk="1" fontAlgn="auto" hangingPunct="1">
              <a:spcBef>
                <a:spcPts val="0"/>
              </a:spcBef>
              <a:spcAft>
                <a:spcPts val="0"/>
              </a:spcAft>
              <a:defRPr/>
            </a:pPr>
            <a:endParaRPr lang="zh-CN" altLang="en-US" dirty="0"/>
          </a:p>
        </p:txBody>
      </p:sp>
      <p:sp>
        <p:nvSpPr>
          <p:cNvPr id="337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3BA982D-7BCF-4715-9A91-A6D410860F36}" type="slidenum">
              <a:rPr lang="en-US" altLang="zh-CN" smtClean="0"/>
              <a:pPr/>
              <a:t>23</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bwMode="auto">
          <a:noFill/>
          <a:ln>
            <a:solidFill>
              <a:srgbClr val="000000"/>
            </a:solidFill>
            <a:miter lim="800000"/>
            <a:headEnd/>
            <a:tailEnd/>
          </a:ln>
        </p:spPr>
      </p:sp>
      <p:sp>
        <p:nvSpPr>
          <p:cNvPr id="3789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altLang="zh-CN" sz="800" smtClean="0"/>
              <a:t>1. </a:t>
            </a:r>
            <a:r>
              <a:rPr lang="zh-CN" altLang="en-US" sz="800" smtClean="0"/>
              <a:t>简洁紧凑、灵活方便</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C</a:t>
            </a:r>
            <a:r>
              <a:rPr lang="zh-CN" altLang="en-US" sz="800" smtClean="0"/>
              <a:t>语言一共只有</a:t>
            </a:r>
            <a:r>
              <a:rPr lang="en-US" altLang="zh-CN" sz="800" smtClean="0"/>
              <a:t>32</a:t>
            </a:r>
            <a:r>
              <a:rPr lang="zh-CN" altLang="en-US" sz="800" smtClean="0"/>
              <a:t>个</a:t>
            </a:r>
            <a:r>
              <a:rPr lang="zh-CN" altLang="en-US" sz="800" smtClean="0">
                <a:hlinkClick r:id="rId3" action="ppaction://hlinkfile"/>
              </a:rPr>
              <a:t>关键字</a:t>
            </a:r>
            <a:r>
              <a:rPr lang="en-US" altLang="zh-CN" sz="800" smtClean="0"/>
              <a:t>,9</a:t>
            </a:r>
            <a:r>
              <a:rPr lang="zh-CN" altLang="en-US" sz="800" smtClean="0"/>
              <a:t>种</a:t>
            </a:r>
            <a:r>
              <a:rPr lang="zh-CN" altLang="en-US" sz="800" smtClean="0">
                <a:hlinkClick r:id="rId4" action="ppaction://hlinkfile"/>
              </a:rPr>
              <a:t>控制语句</a:t>
            </a:r>
            <a:r>
              <a:rPr lang="zh-CN" altLang="en-US" sz="800" smtClean="0"/>
              <a:t>，程序书写形式自由，主要用小写字母表示。它把高级语言的基本结构和语句与低级语言的实用性结合起来。 </a:t>
            </a:r>
            <a:r>
              <a:rPr lang="en-US" altLang="zh-CN" sz="800" smtClean="0"/>
              <a:t>C </a:t>
            </a:r>
            <a:r>
              <a:rPr lang="zh-CN" altLang="en-US" sz="800" smtClean="0"/>
              <a:t>语言可以像汇编语言一样对</a:t>
            </a:r>
            <a:r>
              <a:rPr lang="zh-CN" altLang="en-US" sz="800" smtClean="0">
                <a:hlinkClick r:id="rId5" action="ppaction://hlinkfile"/>
              </a:rPr>
              <a:t>位</a:t>
            </a:r>
            <a:r>
              <a:rPr lang="zh-CN" altLang="en-US" sz="800" smtClean="0"/>
              <a:t>、</a:t>
            </a:r>
            <a:r>
              <a:rPr lang="zh-CN" altLang="en-US" sz="800" smtClean="0">
                <a:hlinkClick r:id="rId6" action="ppaction://hlinkfile"/>
              </a:rPr>
              <a:t>字节</a:t>
            </a:r>
            <a:r>
              <a:rPr lang="zh-CN" altLang="en-US" sz="800" smtClean="0"/>
              <a:t>和</a:t>
            </a:r>
            <a:r>
              <a:rPr lang="zh-CN" altLang="en-US" sz="800" smtClean="0">
                <a:hlinkClick r:id="rId7" action="ppaction://hlinkfile"/>
              </a:rPr>
              <a:t>地址</a:t>
            </a:r>
            <a:r>
              <a:rPr lang="zh-CN" altLang="en-US" sz="800" smtClean="0"/>
              <a:t>进行操作，而这三者是计算机最基本的工作单元。</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2. </a:t>
            </a:r>
            <a:r>
              <a:rPr lang="zh-CN" altLang="en-US" sz="800" smtClean="0">
                <a:hlinkClick r:id="rId8" action="ppaction://hlinkfile"/>
              </a:rPr>
              <a:t>运算符</a:t>
            </a:r>
            <a:r>
              <a:rPr lang="zh-CN" altLang="en-US" sz="800" smtClean="0"/>
              <a:t>丰富</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C</a:t>
            </a:r>
            <a:r>
              <a:rPr lang="zh-CN" altLang="en-US" sz="800" smtClean="0"/>
              <a:t>语言的运算符包含的范围很广泛，共有</a:t>
            </a:r>
            <a:r>
              <a:rPr lang="en-US" altLang="zh-CN" sz="800" smtClean="0"/>
              <a:t>34</a:t>
            </a:r>
            <a:r>
              <a:rPr lang="zh-CN" altLang="en-US" sz="800" smtClean="0"/>
              <a:t>种运算符。</a:t>
            </a:r>
            <a:r>
              <a:rPr lang="en-US" altLang="zh-CN" sz="800" smtClean="0"/>
              <a:t>C</a:t>
            </a:r>
            <a:r>
              <a:rPr lang="zh-CN" altLang="en-US" sz="800" smtClean="0"/>
              <a:t>语言把</a:t>
            </a:r>
            <a:r>
              <a:rPr lang="zh-CN" altLang="en-US" sz="800" smtClean="0">
                <a:hlinkClick r:id="rId9" action="ppaction://hlinkfile"/>
              </a:rPr>
              <a:t>括号</a:t>
            </a:r>
            <a:r>
              <a:rPr lang="zh-CN" altLang="en-US" sz="800" smtClean="0"/>
              <a:t>、</a:t>
            </a:r>
            <a:r>
              <a:rPr lang="zh-CN" altLang="en-US" sz="800" smtClean="0">
                <a:hlinkClick r:id="rId10" action="ppaction://hlinkfile"/>
              </a:rPr>
              <a:t>赋值</a:t>
            </a:r>
            <a:r>
              <a:rPr lang="zh-CN" altLang="en-US" sz="800" smtClean="0"/>
              <a:t>、</a:t>
            </a:r>
            <a:r>
              <a:rPr lang="zh-CN" altLang="en-US" sz="800" smtClean="0">
                <a:hlinkClick r:id="rId11" action="ppaction://hlinkfile"/>
              </a:rPr>
              <a:t>强制类型转换</a:t>
            </a:r>
            <a:r>
              <a:rPr lang="zh-CN" altLang="en-US" sz="800" smtClean="0"/>
              <a:t>等都作为运算符处理。从而使</a:t>
            </a:r>
            <a:r>
              <a:rPr lang="en-US" altLang="zh-CN" sz="800" smtClean="0"/>
              <a:t>C</a:t>
            </a:r>
            <a:r>
              <a:rPr lang="zh-CN" altLang="en-US" sz="800" smtClean="0"/>
              <a:t>语言的运算类型极其丰富，表达式类型多样化。灵活使用各种运算符可以实现在其它高级语言中难以实现的运算。</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3. </a:t>
            </a:r>
            <a:r>
              <a:rPr lang="zh-CN" altLang="en-US" sz="800" smtClean="0">
                <a:hlinkClick r:id="rId12" action="ppaction://hlinkfile"/>
              </a:rPr>
              <a:t>数据结构</a:t>
            </a:r>
            <a:r>
              <a:rPr lang="zh-CN" altLang="en-US" sz="800" smtClean="0"/>
              <a:t>丰富</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C</a:t>
            </a:r>
            <a:r>
              <a:rPr lang="zh-CN" altLang="en-US" sz="800" smtClean="0"/>
              <a:t>语言的数据类型有：</a:t>
            </a:r>
            <a:r>
              <a:rPr lang="zh-CN" altLang="en-US" sz="800" smtClean="0">
                <a:hlinkClick r:id="rId13" action="ppaction://hlinkfile"/>
              </a:rPr>
              <a:t>整型</a:t>
            </a:r>
            <a:r>
              <a:rPr lang="zh-CN" altLang="en-US" sz="800" smtClean="0"/>
              <a:t>、实型、字符型、数组类型、指针类型、结构体类型、共用体类型等。能用来实现各种复杂的数据结构的运算。并引入了指针概念，使程序效率更高。另外</a:t>
            </a:r>
            <a:r>
              <a:rPr lang="en-US" altLang="zh-CN" sz="800" smtClean="0"/>
              <a:t>C</a:t>
            </a:r>
            <a:r>
              <a:rPr lang="zh-CN" altLang="en-US" sz="800" smtClean="0"/>
              <a:t>语言具有强大的图形功能，支持多种</a:t>
            </a:r>
            <a:r>
              <a:rPr lang="zh-CN" altLang="en-US" sz="800" smtClean="0">
                <a:hlinkClick r:id="rId14" action="ppaction://hlinkfile"/>
              </a:rPr>
              <a:t>显示器</a:t>
            </a:r>
            <a:r>
              <a:rPr lang="zh-CN" altLang="en-US" sz="800" smtClean="0"/>
              <a:t>和驱动器。且计算功能、逻辑判断功能强大。</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4. C</a:t>
            </a:r>
            <a:r>
              <a:rPr lang="zh-CN" altLang="en-US" sz="800" smtClean="0"/>
              <a:t>是结构式语言</a:t>
            </a:r>
            <a:br>
              <a:rPr lang="zh-CN" altLang="en-US" sz="800" smtClean="0"/>
            </a:br>
            <a:endParaRPr lang="zh-CN" altLang="en-US" sz="800" smtClean="0"/>
          </a:p>
          <a:p>
            <a:pPr eaLnBrk="1" hangingPunct="1">
              <a:lnSpc>
                <a:spcPct val="80000"/>
              </a:lnSpc>
              <a:spcBef>
                <a:spcPct val="0"/>
              </a:spcBef>
            </a:pPr>
            <a:r>
              <a:rPr lang="zh-CN" altLang="en-US" sz="800" smtClean="0"/>
              <a:t>　　结构式语言的显著特点是代码及数据的分隔化，即程序的各个部分除了必要的信息交流外彼此独立。这种结构化方式可使程序层次清晰，便于使用、维护以及调试。</a:t>
            </a:r>
            <a:r>
              <a:rPr lang="en-US" altLang="zh-CN" sz="800" smtClean="0"/>
              <a:t>C</a:t>
            </a:r>
            <a:r>
              <a:rPr lang="zh-CN" altLang="en-US" sz="800" smtClean="0"/>
              <a:t>语言是以函数形式提供给用户的，这些函数可方便的调用，并具有多种循环、条件语句控制程序流向，从而使程序完全结构化。</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5. C</a:t>
            </a:r>
            <a:r>
              <a:rPr lang="zh-CN" altLang="en-US" sz="800" smtClean="0"/>
              <a:t>语法限制不太严格，程序设计自由度大</a:t>
            </a:r>
            <a:br>
              <a:rPr lang="zh-CN" altLang="en-US" sz="800" smtClean="0"/>
            </a:br>
            <a:endParaRPr lang="zh-CN" altLang="en-US" sz="800" smtClean="0"/>
          </a:p>
          <a:p>
            <a:pPr eaLnBrk="1" hangingPunct="1">
              <a:lnSpc>
                <a:spcPct val="80000"/>
              </a:lnSpc>
              <a:spcBef>
                <a:spcPct val="0"/>
              </a:spcBef>
            </a:pPr>
            <a:r>
              <a:rPr lang="zh-CN" altLang="en-US" sz="800" smtClean="0"/>
              <a:t>　　虽然</a:t>
            </a:r>
            <a:r>
              <a:rPr lang="en-US" altLang="zh-CN" sz="800" smtClean="0"/>
              <a:t>C</a:t>
            </a:r>
            <a:r>
              <a:rPr lang="zh-CN" altLang="en-US" sz="800" smtClean="0"/>
              <a:t>语言也是强类型语言，但它的语法比较灵活，允许程序编写者有较大的自由度。</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6. C</a:t>
            </a:r>
            <a:r>
              <a:rPr lang="zh-CN" altLang="en-US" sz="800" smtClean="0"/>
              <a:t>语言允许直接访问物理地址，可以直接对硬件进行操作</a:t>
            </a:r>
            <a:br>
              <a:rPr lang="zh-CN" altLang="en-US" sz="800" smtClean="0"/>
            </a:br>
            <a:endParaRPr lang="zh-CN" altLang="en-US" sz="800" smtClean="0"/>
          </a:p>
          <a:p>
            <a:pPr eaLnBrk="1" hangingPunct="1">
              <a:lnSpc>
                <a:spcPct val="80000"/>
              </a:lnSpc>
              <a:spcBef>
                <a:spcPct val="0"/>
              </a:spcBef>
            </a:pPr>
            <a:r>
              <a:rPr lang="zh-CN" altLang="en-US" sz="800" smtClean="0"/>
              <a:t>　　由于</a:t>
            </a:r>
            <a:r>
              <a:rPr lang="en-US" altLang="zh-CN" sz="800" smtClean="0"/>
              <a:t>C</a:t>
            </a:r>
            <a:r>
              <a:rPr lang="zh-CN" altLang="en-US" sz="800" smtClean="0"/>
              <a:t>语言允许直接访问物理地址，可以直接对硬件进行操作，因此它既具有高级语言的功能，又具有低级语言的许多功能，能够像汇编语言一样对位、字节和地址进行操作，而这三者是计算机最基本的工作单元，可用来写系统软件。</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7. </a:t>
            </a:r>
            <a:r>
              <a:rPr lang="zh-CN" altLang="en-US" sz="800" smtClean="0"/>
              <a:t>生成目标代码质量高，程序执行效率高</a:t>
            </a:r>
            <a:br>
              <a:rPr lang="zh-CN" altLang="en-US" sz="800" smtClean="0"/>
            </a:br>
            <a:endParaRPr lang="zh-CN" altLang="en-US" sz="800" smtClean="0"/>
          </a:p>
          <a:p>
            <a:pPr eaLnBrk="1" hangingPunct="1">
              <a:lnSpc>
                <a:spcPct val="80000"/>
              </a:lnSpc>
              <a:spcBef>
                <a:spcPct val="0"/>
              </a:spcBef>
            </a:pPr>
            <a:r>
              <a:rPr lang="zh-CN" altLang="en-US" sz="800" smtClean="0"/>
              <a:t>　　一般只比汇编程序生成的目标代码效率低</a:t>
            </a:r>
            <a:r>
              <a:rPr lang="en-US" altLang="zh-CN" sz="800" smtClean="0"/>
              <a:t>10</a:t>
            </a:r>
            <a:r>
              <a:rPr lang="ja-JP" altLang="en-US" sz="800" smtClean="0"/>
              <a:t>へ</a:t>
            </a:r>
            <a:r>
              <a:rPr lang="en-US" altLang="ja-JP" sz="800" smtClean="0"/>
              <a:t>20%</a:t>
            </a:r>
            <a:r>
              <a:rPr lang="ja-JP" altLang="en-US" sz="800" smtClean="0"/>
              <a:t>。</a:t>
            </a:r>
            <a:br>
              <a:rPr lang="ja-JP" altLang="en-US" sz="800" smtClean="0"/>
            </a:br>
            <a:endParaRPr lang="ja-JP" altLang="en-US" sz="800" smtClean="0"/>
          </a:p>
          <a:p>
            <a:pPr eaLnBrk="1" hangingPunct="1">
              <a:lnSpc>
                <a:spcPct val="80000"/>
              </a:lnSpc>
              <a:spcBef>
                <a:spcPct val="0"/>
              </a:spcBef>
            </a:pPr>
            <a:r>
              <a:rPr lang="ja-JP" altLang="en-US" sz="800" smtClean="0"/>
              <a:t>　　</a:t>
            </a:r>
            <a:r>
              <a:rPr lang="en-US" altLang="ja-JP" sz="800" smtClean="0"/>
              <a:t>8. </a:t>
            </a:r>
            <a:r>
              <a:rPr lang="en-US" altLang="zh-CN" sz="800" smtClean="0"/>
              <a:t>C</a:t>
            </a:r>
            <a:r>
              <a:rPr lang="zh-CN" altLang="en-US" sz="800" smtClean="0"/>
              <a:t>语言适用范围大，可移植性好</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C</a:t>
            </a:r>
            <a:r>
              <a:rPr lang="zh-CN" altLang="en-US" sz="800" smtClean="0"/>
              <a:t>语言有一个突出的优点就是适合于多种操作系统，如</a:t>
            </a:r>
            <a:r>
              <a:rPr lang="en-US" altLang="zh-CN" sz="800" smtClean="0">
                <a:hlinkClick r:id="rId15" action="ppaction://hlinkfile"/>
              </a:rPr>
              <a:t>DOS</a:t>
            </a:r>
            <a:r>
              <a:rPr lang="en-US" sz="800" smtClean="0">
                <a:ea typeface="宋体" charset="-122"/>
              </a:rPr>
              <a:t>、</a:t>
            </a:r>
            <a:r>
              <a:rPr lang="en-US" altLang="zh-CN" sz="800" smtClean="0"/>
              <a:t>UNIX</a:t>
            </a:r>
            <a:r>
              <a:rPr lang="en-US" sz="800" smtClean="0">
                <a:ea typeface="宋体" charset="-122"/>
              </a:rPr>
              <a:t>；</a:t>
            </a:r>
            <a:r>
              <a:rPr lang="zh-CN" altLang="en-US" sz="800" smtClean="0"/>
              <a:t>也适用于多种机型。</a:t>
            </a:r>
            <a:r>
              <a:rPr lang="en-US" altLang="zh-CN" sz="800" smtClean="0"/>
              <a:t>C</a:t>
            </a:r>
            <a:r>
              <a:rPr lang="zh-CN" altLang="en-US" sz="800" smtClean="0"/>
              <a:t>语言具有强大的绘图能力，可移植性好，并具备很强的数据处理能力，因此适于编写系统软件，三维，二维图形和动画，它也是数值计算的高级语言。</a:t>
            </a:r>
          </a:p>
        </p:txBody>
      </p:sp>
      <p:sp>
        <p:nvSpPr>
          <p:cNvPr id="3789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0C0C35D-FCE9-4A85-8B3A-4D267F75D996}" type="slidenum">
              <a:rPr lang="zh-CN" altLang="en-US" smtClean="0"/>
              <a:pPr/>
              <a:t>24</a:t>
            </a:fld>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bwMode="auto">
          <a:noFill/>
          <a:ln>
            <a:solidFill>
              <a:srgbClr val="000000"/>
            </a:solidFill>
            <a:miter lim="800000"/>
            <a:headEnd/>
            <a:tailEnd/>
          </a:ln>
        </p:spPr>
      </p:sp>
      <p:sp>
        <p:nvSpPr>
          <p:cNvPr id="3993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993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2B89B06-78AC-454A-9668-CE6D89CE98E4}" type="slidenum">
              <a:rPr lang="zh-CN" altLang="en-US" smtClean="0"/>
              <a:pPr/>
              <a:t>25</a:t>
            </a:fld>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p:cNvSpPr>
          <p:nvPr>
            <p:ph type="sldImg"/>
          </p:nvPr>
        </p:nvSpPr>
        <p:spPr bwMode="auto">
          <a:noFill/>
          <a:ln>
            <a:solidFill>
              <a:srgbClr val="000000"/>
            </a:solidFill>
            <a:miter lim="800000"/>
            <a:headEnd/>
            <a:tailEnd/>
          </a:ln>
        </p:spPr>
      </p:sp>
      <p:sp>
        <p:nvSpPr>
          <p:cNvPr id="430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a:t>
            </a:r>
            <a:r>
              <a:rPr lang="zh-CN" altLang="en-US" smtClean="0"/>
              <a:t>知识点</a:t>
            </a:r>
            <a:r>
              <a:rPr lang="en-US" altLang="zh-CN" smtClean="0"/>
              <a:t>】</a:t>
            </a:r>
          </a:p>
          <a:p>
            <a:pPr eaLnBrk="1" hangingPunct="1">
              <a:spcBef>
                <a:spcPct val="0"/>
              </a:spcBef>
            </a:pPr>
            <a:r>
              <a:rPr lang="en-US" altLang="zh-CN" smtClean="0"/>
              <a:t>    C</a:t>
            </a:r>
            <a:r>
              <a:rPr lang="zh-CN" altLang="en-US" smtClean="0"/>
              <a:t>语言开发主要是应用于</a:t>
            </a:r>
            <a:r>
              <a:rPr lang="en-US" altLang="zh-CN" smtClean="0"/>
              <a:t>PC</a:t>
            </a:r>
            <a:r>
              <a:rPr lang="zh-CN" altLang="en-US" smtClean="0"/>
              <a:t>机上，随着的计算机的发展，嵌入式计算机最近几年得到的较快的发展，早期的嵌入式计算机主要以</a:t>
            </a:r>
            <a:r>
              <a:rPr lang="en-US" altLang="zh-CN" smtClean="0"/>
              <a:t>Intel MCS51</a:t>
            </a:r>
            <a:r>
              <a:rPr lang="zh-CN" altLang="en-US" smtClean="0"/>
              <a:t>的</a:t>
            </a:r>
            <a:r>
              <a:rPr lang="en-US" altLang="zh-CN" smtClean="0"/>
              <a:t>8</a:t>
            </a:r>
            <a:r>
              <a:rPr lang="zh-CN" altLang="en-US" smtClean="0"/>
              <a:t>位单片机为主，而编写的程序主要以汇编语言为主，自从</a:t>
            </a:r>
            <a:r>
              <a:rPr lang="en-US" altLang="zh-CN" smtClean="0"/>
              <a:t>C</a:t>
            </a:r>
            <a:r>
              <a:rPr lang="zh-CN" altLang="en-US" smtClean="0"/>
              <a:t>语言出现以后，嵌入式计算机上也出现了</a:t>
            </a:r>
            <a:r>
              <a:rPr lang="en-US" altLang="zh-CN" smtClean="0"/>
              <a:t>C</a:t>
            </a:r>
            <a:r>
              <a:rPr lang="zh-CN" altLang="en-US" smtClean="0"/>
              <a:t>语言编译器版本，典型的</a:t>
            </a:r>
            <a:r>
              <a:rPr lang="en-US" altLang="zh-CN" smtClean="0"/>
              <a:t>Intel MCS51</a:t>
            </a:r>
            <a:r>
              <a:rPr lang="zh-CN" altLang="en-US" smtClean="0"/>
              <a:t>的</a:t>
            </a:r>
            <a:r>
              <a:rPr lang="en-US" altLang="zh-CN" smtClean="0"/>
              <a:t>8</a:t>
            </a:r>
            <a:r>
              <a:rPr lang="zh-CN" altLang="en-US" smtClean="0"/>
              <a:t>位单片机的</a:t>
            </a:r>
            <a:r>
              <a:rPr lang="en-US" altLang="zh-CN" smtClean="0"/>
              <a:t>C</a:t>
            </a:r>
            <a:r>
              <a:rPr lang="zh-CN" altLang="en-US" smtClean="0"/>
              <a:t>语言编译器是</a:t>
            </a:r>
            <a:r>
              <a:rPr lang="en-US" altLang="zh-CN" smtClean="0"/>
              <a:t>Keil C</a:t>
            </a:r>
            <a:r>
              <a:rPr lang="zh-CN" altLang="en-US" smtClean="0"/>
              <a:t>编译器，实现了从</a:t>
            </a:r>
            <a:r>
              <a:rPr lang="en-US" altLang="zh-CN" smtClean="0"/>
              <a:t>C</a:t>
            </a:r>
            <a:r>
              <a:rPr lang="zh-CN" altLang="en-US" smtClean="0"/>
              <a:t>语言到嵌入式</a:t>
            </a:r>
            <a:r>
              <a:rPr lang="en-US" altLang="zh-CN" smtClean="0"/>
              <a:t>C</a:t>
            </a:r>
            <a:r>
              <a:rPr lang="zh-CN" altLang="en-US" smtClean="0"/>
              <a:t>语言的一个演变过程。</a:t>
            </a:r>
          </a:p>
          <a:p>
            <a:pPr eaLnBrk="1" hangingPunct="1">
              <a:spcBef>
                <a:spcPct val="0"/>
              </a:spcBef>
            </a:pPr>
            <a:r>
              <a:rPr lang="en-US" altLang="zh-CN" smtClean="0"/>
              <a:t>    </a:t>
            </a:r>
            <a:r>
              <a:rPr lang="zh-CN" altLang="en-US" smtClean="0"/>
              <a:t>在嵌入式行业中，从早期的</a:t>
            </a:r>
            <a:r>
              <a:rPr lang="en-US" altLang="zh-CN" smtClean="0"/>
              <a:t>8</a:t>
            </a:r>
            <a:r>
              <a:rPr lang="zh-CN" altLang="en-US" smtClean="0"/>
              <a:t>位单片机到现在最热门的嵌入式</a:t>
            </a:r>
            <a:r>
              <a:rPr lang="en-US" altLang="zh-CN" smtClean="0"/>
              <a:t>ARM</a:t>
            </a:r>
            <a:r>
              <a:rPr lang="zh-CN" altLang="en-US" smtClean="0"/>
              <a:t>处理器，嵌入式</a:t>
            </a:r>
            <a:r>
              <a:rPr lang="en-US" altLang="zh-CN" smtClean="0"/>
              <a:t>C</a:t>
            </a:r>
            <a:r>
              <a:rPr lang="zh-CN" altLang="en-US" smtClean="0"/>
              <a:t>语言也跟着进一步演化。</a:t>
            </a:r>
            <a:endParaRPr lang="en-US" altLang="zh-CN" smtClean="0"/>
          </a:p>
          <a:p>
            <a:pPr eaLnBrk="1" hangingPunct="1">
              <a:spcBef>
                <a:spcPct val="0"/>
              </a:spcBef>
            </a:pPr>
            <a:r>
              <a:rPr lang="en-US" altLang="zh-CN" smtClean="0"/>
              <a:t>    </a:t>
            </a:r>
            <a:r>
              <a:rPr lang="zh-CN" altLang="en-US" smtClean="0"/>
              <a:t>但由于嵌入式行业中不同的处理器的处理方式不同，因此嵌入式</a:t>
            </a:r>
            <a:r>
              <a:rPr lang="en-US" altLang="zh-CN" smtClean="0"/>
              <a:t>C</a:t>
            </a:r>
            <a:r>
              <a:rPr lang="zh-CN" altLang="en-US" smtClean="0"/>
              <a:t>语言编译器也随着不同的处理器而有所差别，但它们都是从</a:t>
            </a:r>
            <a:r>
              <a:rPr lang="en-US" altLang="zh-CN" smtClean="0"/>
              <a:t>PC</a:t>
            </a:r>
            <a:r>
              <a:rPr lang="zh-CN" altLang="en-US" smtClean="0"/>
              <a:t>机的</a:t>
            </a:r>
            <a:r>
              <a:rPr lang="en-US" altLang="zh-CN" smtClean="0"/>
              <a:t>C</a:t>
            </a:r>
            <a:r>
              <a:rPr lang="zh-CN" altLang="en-US" smtClean="0"/>
              <a:t>语言演化过来，都符合</a:t>
            </a:r>
            <a:r>
              <a:rPr lang="en-US" altLang="zh-CN" smtClean="0"/>
              <a:t>C</a:t>
            </a:r>
            <a:r>
              <a:rPr lang="zh-CN" altLang="en-US" smtClean="0"/>
              <a:t>语言</a:t>
            </a:r>
            <a:r>
              <a:rPr lang="en-US" altLang="zh-CN" smtClean="0"/>
              <a:t>ANSI 89</a:t>
            </a:r>
            <a:r>
              <a:rPr lang="zh-CN" altLang="en-US" smtClean="0"/>
              <a:t>标准等。</a:t>
            </a:r>
          </a:p>
        </p:txBody>
      </p:sp>
      <p:sp>
        <p:nvSpPr>
          <p:cNvPr id="430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1A9EF8B-21AC-4E4E-84CF-1E0D3CF499C5}" type="slidenum">
              <a:rPr lang="en-US" altLang="zh-CN" smtClean="0"/>
              <a:pPr/>
              <a:t>27</a:t>
            </a:fld>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p:cNvSpPr>
          <p:nvPr>
            <p:ph type="sldImg"/>
          </p:nvPr>
        </p:nvSpPr>
        <p:spPr bwMode="auto">
          <a:noFill/>
          <a:ln>
            <a:solidFill>
              <a:srgbClr val="000000"/>
            </a:solidFill>
            <a:miter lim="800000"/>
            <a:headEnd/>
            <a:tailEnd/>
          </a:ln>
        </p:spPr>
      </p:sp>
      <p:sp>
        <p:nvSpPr>
          <p:cNvPr id="4505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50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45D90C7-8FA7-457A-8CA8-FAAA027E2808}" type="slidenum">
              <a:rPr lang="en-US" altLang="zh-CN" smtClean="0"/>
              <a:pPr/>
              <a:t>28</a:t>
            </a:fld>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p:cNvSpPr>
          <p:nvPr>
            <p:ph type="sldImg"/>
          </p:nvPr>
        </p:nvSpPr>
        <p:spPr bwMode="auto">
          <a:noFill/>
          <a:ln>
            <a:solidFill>
              <a:srgbClr val="000000"/>
            </a:solidFill>
            <a:miter lim="800000"/>
            <a:headEnd/>
            <a:tailEnd/>
          </a:ln>
        </p:spPr>
      </p:sp>
      <p:sp>
        <p:nvSpPr>
          <p:cNvPr id="4710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710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A207D7B-0747-4F5E-9F5C-C5A5D0318918}" type="slidenum">
              <a:rPr lang="en-US" altLang="zh-CN" smtClean="0"/>
              <a:pPr/>
              <a:t>29</a:t>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p:cNvSpPr>
          <p:nvPr>
            <p:ph type="sldImg"/>
          </p:nvPr>
        </p:nvSpPr>
        <p:spPr bwMode="auto">
          <a:noFill/>
          <a:ln>
            <a:solidFill>
              <a:srgbClr val="000000"/>
            </a:solidFill>
            <a:miter lim="800000"/>
            <a:headEnd/>
            <a:tailEnd/>
          </a:ln>
        </p:spPr>
      </p:sp>
      <p:sp>
        <p:nvSpPr>
          <p:cNvPr id="491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915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D691501-549E-4698-80A8-8D9F913823C9}" type="slidenum">
              <a:rPr lang="en-US" altLang="zh-CN" smtClean="0"/>
              <a:pPr/>
              <a:t>30</a:t>
            </a:fld>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a:t>
            </a:r>
            <a:r>
              <a:rPr lang="zh-CN" altLang="en-US" smtClean="0"/>
              <a:t>知识点</a:t>
            </a:r>
            <a:r>
              <a:rPr lang="en-US" altLang="zh-CN" smtClean="0"/>
              <a:t>】</a:t>
            </a:r>
          </a:p>
          <a:p>
            <a:pPr eaLnBrk="1" hangingPunct="1">
              <a:spcBef>
                <a:spcPct val="0"/>
              </a:spcBef>
            </a:pPr>
            <a:r>
              <a:rPr lang="en-US" altLang="zh-CN" smtClean="0"/>
              <a:t>1</a:t>
            </a:r>
            <a:r>
              <a:rPr lang="zh-CN" altLang="en-US" smtClean="0"/>
              <a:t>、具有</a:t>
            </a:r>
            <a:r>
              <a:rPr lang="en-US" altLang="zh-CN" smtClean="0"/>
              <a:t>C</a:t>
            </a:r>
            <a:r>
              <a:rPr lang="zh-CN" altLang="en-US" smtClean="0"/>
              <a:t>语言与汇编语言混合编程；</a:t>
            </a:r>
          </a:p>
          <a:p>
            <a:pPr eaLnBrk="1" hangingPunct="1">
              <a:spcBef>
                <a:spcPct val="0"/>
              </a:spcBef>
            </a:pPr>
            <a:r>
              <a:rPr lang="en-US" altLang="zh-CN" smtClean="0"/>
              <a:t>2</a:t>
            </a:r>
            <a:r>
              <a:rPr lang="zh-CN" altLang="en-US" smtClean="0"/>
              <a:t>、对</a:t>
            </a:r>
            <a:r>
              <a:rPr lang="en-US" altLang="zh-CN" smtClean="0"/>
              <a:t>C</a:t>
            </a:r>
            <a:r>
              <a:rPr lang="zh-CN" altLang="en-US" smtClean="0"/>
              <a:t>语言标准库进行扩充和改进，提供更多直接硬件支持的库函数；</a:t>
            </a:r>
          </a:p>
          <a:p>
            <a:pPr eaLnBrk="1" hangingPunct="1">
              <a:spcBef>
                <a:spcPct val="0"/>
              </a:spcBef>
            </a:pPr>
            <a:r>
              <a:rPr lang="en-US" altLang="zh-CN" smtClean="0"/>
              <a:t>3</a:t>
            </a:r>
            <a:r>
              <a:rPr lang="zh-CN" altLang="en-US" smtClean="0"/>
              <a:t>、支持更高效的指针函数；</a:t>
            </a:r>
          </a:p>
        </p:txBody>
      </p:sp>
      <p:sp>
        <p:nvSpPr>
          <p:cNvPr id="6246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B4A339C-06B3-4033-BE87-7AC9CB1F9A6C}" type="slidenum">
              <a:rPr lang="en-US" altLang="zh-CN" sz="1200"/>
              <a:pPr algn="r"/>
              <a:t>31</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bwMode="auto">
          <a:noFill/>
          <a:ln>
            <a:solidFill>
              <a:srgbClr val="000000"/>
            </a:solidFill>
            <a:miter lim="800000"/>
            <a:headEnd/>
            <a:tailEnd/>
          </a:ln>
        </p:spPr>
      </p:sp>
      <p:sp>
        <p:nvSpPr>
          <p:cNvPr id="3891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altLang="zh-CN" sz="800" smtClean="0"/>
              <a:t>1. </a:t>
            </a:r>
            <a:r>
              <a:rPr lang="zh-CN" altLang="en-US" sz="800" smtClean="0"/>
              <a:t>简洁紧凑、灵活方便</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C</a:t>
            </a:r>
            <a:r>
              <a:rPr lang="zh-CN" altLang="en-US" sz="800" smtClean="0"/>
              <a:t>语言一共只有</a:t>
            </a:r>
            <a:r>
              <a:rPr lang="en-US" altLang="zh-CN" sz="800" smtClean="0"/>
              <a:t>32</a:t>
            </a:r>
            <a:r>
              <a:rPr lang="zh-CN" altLang="en-US" sz="800" smtClean="0"/>
              <a:t>个</a:t>
            </a:r>
            <a:r>
              <a:rPr lang="zh-CN" altLang="en-US" sz="800" smtClean="0">
                <a:hlinkClick r:id="rId3" action="ppaction://hlinkfile"/>
              </a:rPr>
              <a:t>关键字</a:t>
            </a:r>
            <a:r>
              <a:rPr lang="en-US" altLang="zh-CN" sz="800" smtClean="0"/>
              <a:t>,9</a:t>
            </a:r>
            <a:r>
              <a:rPr lang="zh-CN" altLang="en-US" sz="800" smtClean="0"/>
              <a:t>种</a:t>
            </a:r>
            <a:r>
              <a:rPr lang="zh-CN" altLang="en-US" sz="800" smtClean="0">
                <a:hlinkClick r:id="rId4" action="ppaction://hlinkfile"/>
              </a:rPr>
              <a:t>控制语句</a:t>
            </a:r>
            <a:r>
              <a:rPr lang="zh-CN" altLang="en-US" sz="800" smtClean="0"/>
              <a:t>，程序书写形式自由，主要用小写字母表示。它把高级语言的基本结构和语句与低级语言的实用性结合起来。 </a:t>
            </a:r>
            <a:r>
              <a:rPr lang="en-US" altLang="zh-CN" sz="800" smtClean="0"/>
              <a:t>C </a:t>
            </a:r>
            <a:r>
              <a:rPr lang="zh-CN" altLang="en-US" sz="800" smtClean="0"/>
              <a:t>语言可以像汇编语言一样对</a:t>
            </a:r>
            <a:r>
              <a:rPr lang="zh-CN" altLang="en-US" sz="800" smtClean="0">
                <a:hlinkClick r:id="rId5" action="ppaction://hlinkfile"/>
              </a:rPr>
              <a:t>位</a:t>
            </a:r>
            <a:r>
              <a:rPr lang="zh-CN" altLang="en-US" sz="800" smtClean="0"/>
              <a:t>、</a:t>
            </a:r>
            <a:r>
              <a:rPr lang="zh-CN" altLang="en-US" sz="800" smtClean="0">
                <a:hlinkClick r:id="rId6" action="ppaction://hlinkfile"/>
              </a:rPr>
              <a:t>字节</a:t>
            </a:r>
            <a:r>
              <a:rPr lang="zh-CN" altLang="en-US" sz="800" smtClean="0"/>
              <a:t>和</a:t>
            </a:r>
            <a:r>
              <a:rPr lang="zh-CN" altLang="en-US" sz="800" smtClean="0">
                <a:hlinkClick r:id="rId7" action="ppaction://hlinkfile"/>
              </a:rPr>
              <a:t>地址</a:t>
            </a:r>
            <a:r>
              <a:rPr lang="zh-CN" altLang="en-US" sz="800" smtClean="0"/>
              <a:t>进行操作，而这三者是计算机最基本的工作单元。</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2. </a:t>
            </a:r>
            <a:r>
              <a:rPr lang="zh-CN" altLang="en-US" sz="800" smtClean="0">
                <a:hlinkClick r:id="rId8" action="ppaction://hlinkfile"/>
              </a:rPr>
              <a:t>运算符</a:t>
            </a:r>
            <a:r>
              <a:rPr lang="zh-CN" altLang="en-US" sz="800" smtClean="0"/>
              <a:t>丰富</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C</a:t>
            </a:r>
            <a:r>
              <a:rPr lang="zh-CN" altLang="en-US" sz="800" smtClean="0"/>
              <a:t>语言的运算符包含的范围很广泛，共有</a:t>
            </a:r>
            <a:r>
              <a:rPr lang="en-US" altLang="zh-CN" sz="800" smtClean="0"/>
              <a:t>34</a:t>
            </a:r>
            <a:r>
              <a:rPr lang="zh-CN" altLang="en-US" sz="800" smtClean="0"/>
              <a:t>种运算符。</a:t>
            </a:r>
            <a:r>
              <a:rPr lang="en-US" altLang="zh-CN" sz="800" smtClean="0"/>
              <a:t>C</a:t>
            </a:r>
            <a:r>
              <a:rPr lang="zh-CN" altLang="en-US" sz="800" smtClean="0"/>
              <a:t>语言把</a:t>
            </a:r>
            <a:r>
              <a:rPr lang="zh-CN" altLang="en-US" sz="800" smtClean="0">
                <a:hlinkClick r:id="rId9" action="ppaction://hlinkfile"/>
              </a:rPr>
              <a:t>括号</a:t>
            </a:r>
            <a:r>
              <a:rPr lang="zh-CN" altLang="en-US" sz="800" smtClean="0"/>
              <a:t>、</a:t>
            </a:r>
            <a:r>
              <a:rPr lang="zh-CN" altLang="en-US" sz="800" smtClean="0">
                <a:hlinkClick r:id="rId10" action="ppaction://hlinkfile"/>
              </a:rPr>
              <a:t>赋值</a:t>
            </a:r>
            <a:r>
              <a:rPr lang="zh-CN" altLang="en-US" sz="800" smtClean="0"/>
              <a:t>、</a:t>
            </a:r>
            <a:r>
              <a:rPr lang="zh-CN" altLang="en-US" sz="800" smtClean="0">
                <a:hlinkClick r:id="rId11" action="ppaction://hlinkfile"/>
              </a:rPr>
              <a:t>强制类型转换</a:t>
            </a:r>
            <a:r>
              <a:rPr lang="zh-CN" altLang="en-US" sz="800" smtClean="0"/>
              <a:t>等都作为运算符处理。从而使</a:t>
            </a:r>
            <a:r>
              <a:rPr lang="en-US" altLang="zh-CN" sz="800" smtClean="0"/>
              <a:t>C</a:t>
            </a:r>
            <a:r>
              <a:rPr lang="zh-CN" altLang="en-US" sz="800" smtClean="0"/>
              <a:t>语言的运算类型极其丰富，表达式类型多样化。灵活使用各种运算符可以实现在其它高级语言中难以实现的运算。</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3. </a:t>
            </a:r>
            <a:r>
              <a:rPr lang="zh-CN" altLang="en-US" sz="800" smtClean="0">
                <a:hlinkClick r:id="rId12" action="ppaction://hlinkfile"/>
              </a:rPr>
              <a:t>数据结构</a:t>
            </a:r>
            <a:r>
              <a:rPr lang="zh-CN" altLang="en-US" sz="800" smtClean="0"/>
              <a:t>丰富</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C</a:t>
            </a:r>
            <a:r>
              <a:rPr lang="zh-CN" altLang="en-US" sz="800" smtClean="0"/>
              <a:t>语言的数据类型有：</a:t>
            </a:r>
            <a:r>
              <a:rPr lang="zh-CN" altLang="en-US" sz="800" smtClean="0">
                <a:hlinkClick r:id="rId13" action="ppaction://hlinkfile"/>
              </a:rPr>
              <a:t>整型</a:t>
            </a:r>
            <a:r>
              <a:rPr lang="zh-CN" altLang="en-US" sz="800" smtClean="0"/>
              <a:t>、实型、字符型、数组类型、指针类型、结构体类型、共用体类型等。能用来实现各种复杂的数据结构的运算。并引入了指针概念，使程序效率更高。另外</a:t>
            </a:r>
            <a:r>
              <a:rPr lang="en-US" altLang="zh-CN" sz="800" smtClean="0"/>
              <a:t>C</a:t>
            </a:r>
            <a:r>
              <a:rPr lang="zh-CN" altLang="en-US" sz="800" smtClean="0"/>
              <a:t>语言具有强大的图形功能，支持多种</a:t>
            </a:r>
            <a:r>
              <a:rPr lang="zh-CN" altLang="en-US" sz="800" smtClean="0">
                <a:hlinkClick r:id="rId14" action="ppaction://hlinkfile"/>
              </a:rPr>
              <a:t>显示器</a:t>
            </a:r>
            <a:r>
              <a:rPr lang="zh-CN" altLang="en-US" sz="800" smtClean="0"/>
              <a:t>和驱动器。且计算功能、逻辑判断功能强大。</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4. C</a:t>
            </a:r>
            <a:r>
              <a:rPr lang="zh-CN" altLang="en-US" sz="800" smtClean="0"/>
              <a:t>是结构式语言</a:t>
            </a:r>
            <a:br>
              <a:rPr lang="zh-CN" altLang="en-US" sz="800" smtClean="0"/>
            </a:br>
            <a:endParaRPr lang="zh-CN" altLang="en-US" sz="800" smtClean="0"/>
          </a:p>
          <a:p>
            <a:pPr eaLnBrk="1" hangingPunct="1">
              <a:lnSpc>
                <a:spcPct val="80000"/>
              </a:lnSpc>
              <a:spcBef>
                <a:spcPct val="0"/>
              </a:spcBef>
            </a:pPr>
            <a:r>
              <a:rPr lang="zh-CN" altLang="en-US" sz="800" smtClean="0"/>
              <a:t>　　结构式语言的显著特点是代码及数据的分隔化，即程序的各个部分除了必要的信息交流外彼此独立。这种结构化方式可使程序层次清晰，便于使用、维护以及调试。</a:t>
            </a:r>
            <a:r>
              <a:rPr lang="en-US" altLang="zh-CN" sz="800" smtClean="0"/>
              <a:t>C</a:t>
            </a:r>
            <a:r>
              <a:rPr lang="zh-CN" altLang="en-US" sz="800" smtClean="0"/>
              <a:t>语言是以函数形式提供给用户的，这些函数可方便的调用，并具有多种循环、条件语句控制程序流向，从而使程序完全结构化。</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5. C</a:t>
            </a:r>
            <a:r>
              <a:rPr lang="zh-CN" altLang="en-US" sz="800" smtClean="0"/>
              <a:t>语法限制不太严格，程序设计自由度大</a:t>
            </a:r>
            <a:br>
              <a:rPr lang="zh-CN" altLang="en-US" sz="800" smtClean="0"/>
            </a:br>
            <a:endParaRPr lang="zh-CN" altLang="en-US" sz="800" smtClean="0"/>
          </a:p>
          <a:p>
            <a:pPr eaLnBrk="1" hangingPunct="1">
              <a:lnSpc>
                <a:spcPct val="80000"/>
              </a:lnSpc>
              <a:spcBef>
                <a:spcPct val="0"/>
              </a:spcBef>
            </a:pPr>
            <a:r>
              <a:rPr lang="zh-CN" altLang="en-US" sz="800" smtClean="0"/>
              <a:t>　　虽然</a:t>
            </a:r>
            <a:r>
              <a:rPr lang="en-US" altLang="zh-CN" sz="800" smtClean="0"/>
              <a:t>C</a:t>
            </a:r>
            <a:r>
              <a:rPr lang="zh-CN" altLang="en-US" sz="800" smtClean="0"/>
              <a:t>语言也是强类型语言，但它的语法比较灵活，允许程序编写者有较大的自由度。</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6. C</a:t>
            </a:r>
            <a:r>
              <a:rPr lang="zh-CN" altLang="en-US" sz="800" smtClean="0"/>
              <a:t>语言允许直接访问物理地址，可以直接对硬件进行操作</a:t>
            </a:r>
            <a:br>
              <a:rPr lang="zh-CN" altLang="en-US" sz="800" smtClean="0"/>
            </a:br>
            <a:endParaRPr lang="zh-CN" altLang="en-US" sz="800" smtClean="0"/>
          </a:p>
          <a:p>
            <a:pPr eaLnBrk="1" hangingPunct="1">
              <a:lnSpc>
                <a:spcPct val="80000"/>
              </a:lnSpc>
              <a:spcBef>
                <a:spcPct val="0"/>
              </a:spcBef>
            </a:pPr>
            <a:r>
              <a:rPr lang="zh-CN" altLang="en-US" sz="800" smtClean="0"/>
              <a:t>　　由于</a:t>
            </a:r>
            <a:r>
              <a:rPr lang="en-US" altLang="zh-CN" sz="800" smtClean="0"/>
              <a:t>C</a:t>
            </a:r>
            <a:r>
              <a:rPr lang="zh-CN" altLang="en-US" sz="800" smtClean="0"/>
              <a:t>语言允许直接访问物理地址，可以直接对硬件进行操作，因此它既具有高级语言的功能，又具有低级语言的许多功能，能够像汇编语言一样对位、字节和地址进行操作，而这三者是计算机最基本的工作单元，可用来写系统软件。</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7. </a:t>
            </a:r>
            <a:r>
              <a:rPr lang="zh-CN" altLang="en-US" sz="800" smtClean="0"/>
              <a:t>生成目标代码质量高，程序执行效率高</a:t>
            </a:r>
            <a:br>
              <a:rPr lang="zh-CN" altLang="en-US" sz="800" smtClean="0"/>
            </a:br>
            <a:endParaRPr lang="zh-CN" altLang="en-US" sz="800" smtClean="0"/>
          </a:p>
          <a:p>
            <a:pPr eaLnBrk="1" hangingPunct="1">
              <a:lnSpc>
                <a:spcPct val="80000"/>
              </a:lnSpc>
              <a:spcBef>
                <a:spcPct val="0"/>
              </a:spcBef>
            </a:pPr>
            <a:r>
              <a:rPr lang="zh-CN" altLang="en-US" sz="800" smtClean="0"/>
              <a:t>　　一般只比汇编程序生成的目标代码效率低</a:t>
            </a:r>
            <a:r>
              <a:rPr lang="en-US" altLang="zh-CN" sz="800" smtClean="0"/>
              <a:t>10</a:t>
            </a:r>
            <a:r>
              <a:rPr lang="ja-JP" altLang="en-US" sz="800" smtClean="0"/>
              <a:t>へ</a:t>
            </a:r>
            <a:r>
              <a:rPr lang="en-US" altLang="ja-JP" sz="800" smtClean="0"/>
              <a:t>20%</a:t>
            </a:r>
            <a:r>
              <a:rPr lang="ja-JP" altLang="en-US" sz="800" smtClean="0"/>
              <a:t>。</a:t>
            </a:r>
            <a:br>
              <a:rPr lang="ja-JP" altLang="en-US" sz="800" smtClean="0"/>
            </a:br>
            <a:endParaRPr lang="ja-JP" altLang="en-US" sz="800" smtClean="0"/>
          </a:p>
          <a:p>
            <a:pPr eaLnBrk="1" hangingPunct="1">
              <a:lnSpc>
                <a:spcPct val="80000"/>
              </a:lnSpc>
              <a:spcBef>
                <a:spcPct val="0"/>
              </a:spcBef>
            </a:pPr>
            <a:r>
              <a:rPr lang="ja-JP" altLang="en-US" sz="800" smtClean="0"/>
              <a:t>　　</a:t>
            </a:r>
            <a:r>
              <a:rPr lang="en-US" altLang="ja-JP" sz="800" smtClean="0"/>
              <a:t>8. </a:t>
            </a:r>
            <a:r>
              <a:rPr lang="en-US" altLang="zh-CN" sz="800" smtClean="0"/>
              <a:t>C</a:t>
            </a:r>
            <a:r>
              <a:rPr lang="zh-CN" altLang="en-US" sz="800" smtClean="0"/>
              <a:t>语言适用范围大，可移植性好</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C</a:t>
            </a:r>
            <a:r>
              <a:rPr lang="zh-CN" altLang="en-US" sz="800" smtClean="0"/>
              <a:t>语言有一个突出的优点就是适合于多种操作系统，如</a:t>
            </a:r>
            <a:r>
              <a:rPr lang="en-US" altLang="zh-CN" sz="800" smtClean="0">
                <a:hlinkClick r:id="rId15" action="ppaction://hlinkfile"/>
              </a:rPr>
              <a:t>DOS</a:t>
            </a:r>
            <a:r>
              <a:rPr lang="en-US" sz="800" smtClean="0">
                <a:ea typeface="宋体" charset="-122"/>
              </a:rPr>
              <a:t>、</a:t>
            </a:r>
            <a:r>
              <a:rPr lang="en-US" altLang="zh-CN" sz="800" smtClean="0"/>
              <a:t>UNIX</a:t>
            </a:r>
            <a:r>
              <a:rPr lang="en-US" sz="800" smtClean="0">
                <a:ea typeface="宋体" charset="-122"/>
              </a:rPr>
              <a:t>；</a:t>
            </a:r>
            <a:r>
              <a:rPr lang="zh-CN" altLang="en-US" sz="800" smtClean="0"/>
              <a:t>也适用于多种机型。</a:t>
            </a:r>
            <a:r>
              <a:rPr lang="en-US" altLang="zh-CN" sz="800" smtClean="0"/>
              <a:t>C</a:t>
            </a:r>
            <a:r>
              <a:rPr lang="zh-CN" altLang="en-US" sz="800" smtClean="0"/>
              <a:t>语言具有强大的绘图能力，可移植性好，并具备很强的数据处理能力，因此适于编写系统软件，三维，二维图形和动画，它也是数值计算的高级语言。</a:t>
            </a:r>
          </a:p>
        </p:txBody>
      </p:sp>
      <p:sp>
        <p:nvSpPr>
          <p:cNvPr id="3891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0384AA6-34BC-4FAC-8783-764C21AEC8A9}" type="slidenum">
              <a:rPr lang="zh-CN" altLang="en-US" smtClean="0"/>
              <a:pPr/>
              <a:t>11</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bwMode="auto">
          <a:noFill/>
          <a:ln>
            <a:solidFill>
              <a:srgbClr val="000000"/>
            </a:solidFill>
            <a:miter lim="800000"/>
            <a:headEnd/>
            <a:tailEnd/>
          </a:ln>
        </p:spPr>
      </p:sp>
      <p:sp>
        <p:nvSpPr>
          <p:cNvPr id="4096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1. C</a:t>
            </a:r>
            <a:r>
              <a:rPr lang="zh-CN" altLang="en-US" smtClean="0"/>
              <a:t>语言的缺点主要表现在数据的</a:t>
            </a:r>
            <a:r>
              <a:rPr lang="zh-CN" altLang="en-US" smtClean="0">
                <a:hlinkClick r:id="rId3" action="ppaction://hlinkfile"/>
              </a:rPr>
              <a:t>封装</a:t>
            </a:r>
            <a:r>
              <a:rPr lang="zh-CN" altLang="en-US" smtClean="0"/>
              <a:t>性上，这一点使得</a:t>
            </a:r>
            <a:r>
              <a:rPr lang="en-US" altLang="zh-CN" smtClean="0"/>
              <a:t>C</a:t>
            </a:r>
            <a:r>
              <a:rPr lang="zh-CN" altLang="en-US" smtClean="0"/>
              <a:t>在数据的安全性上有很大缺陷，这也是</a:t>
            </a:r>
            <a:r>
              <a:rPr lang="en-US" altLang="zh-CN" smtClean="0"/>
              <a:t>C</a:t>
            </a:r>
            <a:r>
              <a:rPr lang="zh-CN" altLang="en-US" smtClean="0"/>
              <a:t>和</a:t>
            </a:r>
            <a:r>
              <a:rPr lang="en-US" altLang="zh-CN" smtClean="0"/>
              <a:t>C++</a:t>
            </a:r>
            <a:r>
              <a:rPr lang="zh-CN" altLang="en-US" smtClean="0"/>
              <a:t>的一大区别。</a:t>
            </a:r>
            <a:br>
              <a:rPr lang="zh-CN" altLang="en-US" smtClean="0"/>
            </a:br>
            <a:endParaRPr lang="zh-CN" altLang="en-US" smtClean="0"/>
          </a:p>
          <a:p>
            <a:pPr eaLnBrk="1" hangingPunct="1">
              <a:spcBef>
                <a:spcPct val="0"/>
              </a:spcBef>
            </a:pPr>
            <a:r>
              <a:rPr lang="zh-CN" altLang="en-US" smtClean="0"/>
              <a:t>　　</a:t>
            </a:r>
            <a:r>
              <a:rPr lang="en-US" altLang="zh-CN" smtClean="0"/>
              <a:t>2. C</a:t>
            </a:r>
            <a:r>
              <a:rPr lang="zh-CN" altLang="en-US" smtClean="0"/>
              <a:t>语言的语法限制不太严格，对变量的类型约束不严格，影响程序的安全性，对数组下标越界不作检查等。从应用的角度，</a:t>
            </a:r>
            <a:r>
              <a:rPr lang="en-US" altLang="zh-CN" smtClean="0"/>
              <a:t>C</a:t>
            </a:r>
            <a:r>
              <a:rPr lang="zh-CN" altLang="en-US" smtClean="0"/>
              <a:t>语言比其他高级语言较难掌握。</a:t>
            </a:r>
            <a:br>
              <a:rPr lang="zh-CN" altLang="en-US" smtClean="0"/>
            </a:br>
            <a:endParaRPr lang="zh-CN" altLang="en-US" smtClean="0"/>
          </a:p>
          <a:p>
            <a:pPr eaLnBrk="1" hangingPunct="1">
              <a:spcBef>
                <a:spcPct val="0"/>
              </a:spcBef>
            </a:pPr>
            <a:r>
              <a:rPr lang="zh-CN" altLang="en-US" smtClean="0"/>
              <a:t>　　</a:t>
            </a:r>
            <a:r>
              <a:rPr lang="en-US" altLang="zh-CN" smtClean="0"/>
              <a:t>[C</a:t>
            </a:r>
            <a:r>
              <a:rPr lang="zh-CN" altLang="en-US" smtClean="0"/>
              <a:t>语言指针</a:t>
            </a:r>
            <a:r>
              <a:rPr lang="en-US" altLang="zh-CN" smtClean="0"/>
              <a:t>]</a:t>
            </a:r>
            <a:br>
              <a:rPr lang="en-US" altLang="zh-CN" smtClean="0"/>
            </a:br>
            <a:endParaRPr lang="en-US" altLang="zh-CN" smtClean="0"/>
          </a:p>
          <a:p>
            <a:pPr eaLnBrk="1" hangingPunct="1">
              <a:spcBef>
                <a:spcPct val="0"/>
              </a:spcBef>
            </a:pPr>
            <a:r>
              <a:rPr lang="zh-CN" altLang="en-US" smtClean="0"/>
              <a:t>　　指针是</a:t>
            </a:r>
            <a:r>
              <a:rPr lang="en-US" altLang="zh-CN" smtClean="0"/>
              <a:t>C</a:t>
            </a:r>
            <a:r>
              <a:rPr lang="zh-CN" altLang="en-US" smtClean="0"/>
              <a:t>语言的一大特色，可以说是</a:t>
            </a:r>
            <a:r>
              <a:rPr lang="en-US" altLang="zh-CN" smtClean="0"/>
              <a:t>C</a:t>
            </a:r>
            <a:r>
              <a:rPr lang="zh-CN" altLang="en-US" smtClean="0"/>
              <a:t>语言优于其它高级语言的一个重要原因。就是因为它有指针，可以直接进行靠近硬件的操作，但是</a:t>
            </a:r>
            <a:r>
              <a:rPr lang="en-US" altLang="zh-CN" smtClean="0"/>
              <a:t>C</a:t>
            </a:r>
            <a:r>
              <a:rPr lang="zh-CN" altLang="en-US" smtClean="0"/>
              <a:t>的指针操作也给它带来了很多不安全的因素。</a:t>
            </a:r>
            <a:r>
              <a:rPr lang="en-US" altLang="zh-CN" smtClean="0"/>
              <a:t>C++</a:t>
            </a:r>
            <a:r>
              <a:rPr lang="zh-CN" altLang="en-US" smtClean="0"/>
              <a:t>在这方面做了很好的改进，在保留了指针操作的同时又增强了安全性。</a:t>
            </a:r>
            <a:r>
              <a:rPr lang="en-US" altLang="zh-CN" smtClean="0">
                <a:hlinkClick r:id="rId4" action="ppaction://hlinkfile"/>
              </a:rPr>
              <a:t>Java</a:t>
            </a:r>
            <a:r>
              <a:rPr lang="zh-CN" altLang="en-US" smtClean="0"/>
              <a:t>取消了指针操作，提高了安全性，适合初学者使用。</a:t>
            </a:r>
          </a:p>
        </p:txBody>
      </p:sp>
      <p:sp>
        <p:nvSpPr>
          <p:cNvPr id="4096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38C773-82F9-408A-ACB9-86024A301189}" type="slidenum">
              <a:rPr lang="zh-CN" altLang="en-US" smtClean="0"/>
              <a:pPr/>
              <a:t>12</a:t>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headEnd/>
            <a:tailEnd/>
          </a:ln>
        </p:spPr>
      </p:sp>
      <p:sp>
        <p:nvSpPr>
          <p:cNvPr id="4403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a:t>
            </a:r>
            <a:r>
              <a:rPr lang="zh-CN" altLang="en-US" smtClean="0"/>
              <a:t>知识点</a:t>
            </a:r>
            <a:r>
              <a:rPr lang="en-US" altLang="zh-CN" smtClean="0"/>
              <a:t>】</a:t>
            </a:r>
          </a:p>
          <a:p>
            <a:pPr eaLnBrk="1" hangingPunct="1">
              <a:spcBef>
                <a:spcPct val="0"/>
              </a:spcBef>
            </a:pPr>
            <a:r>
              <a:rPr lang="en-US" altLang="zh-CN" smtClean="0"/>
              <a:t>    C</a:t>
            </a:r>
            <a:r>
              <a:rPr lang="zh-CN" altLang="en-US" smtClean="0"/>
              <a:t>语言开发主要是应用于</a:t>
            </a:r>
            <a:r>
              <a:rPr lang="en-US" altLang="zh-CN" smtClean="0"/>
              <a:t>PC</a:t>
            </a:r>
            <a:r>
              <a:rPr lang="zh-CN" altLang="en-US" smtClean="0"/>
              <a:t>机上，随着的计算机的发展，嵌入式计算机最近几年得到的较快的发展，早期的嵌入式计算机主要以</a:t>
            </a:r>
            <a:r>
              <a:rPr lang="en-US" altLang="zh-CN" smtClean="0"/>
              <a:t>Intel MCS51</a:t>
            </a:r>
            <a:r>
              <a:rPr lang="zh-CN" altLang="en-US" smtClean="0"/>
              <a:t>的</a:t>
            </a:r>
            <a:r>
              <a:rPr lang="en-US" altLang="zh-CN" smtClean="0"/>
              <a:t>8</a:t>
            </a:r>
            <a:r>
              <a:rPr lang="zh-CN" altLang="en-US" smtClean="0"/>
              <a:t>位单片机为主，而编写的程序主要以汇编语言为主，自从</a:t>
            </a:r>
            <a:r>
              <a:rPr lang="en-US" altLang="zh-CN" smtClean="0"/>
              <a:t>C</a:t>
            </a:r>
            <a:r>
              <a:rPr lang="zh-CN" altLang="en-US" smtClean="0"/>
              <a:t>语言出现以后，嵌入式计算机上也出现了</a:t>
            </a:r>
            <a:r>
              <a:rPr lang="en-US" altLang="zh-CN" smtClean="0"/>
              <a:t>C</a:t>
            </a:r>
            <a:r>
              <a:rPr lang="zh-CN" altLang="en-US" smtClean="0"/>
              <a:t>语言编译器版本，典型的</a:t>
            </a:r>
            <a:r>
              <a:rPr lang="en-US" altLang="zh-CN" smtClean="0"/>
              <a:t>Intel MCS51</a:t>
            </a:r>
            <a:r>
              <a:rPr lang="zh-CN" altLang="en-US" smtClean="0"/>
              <a:t>的</a:t>
            </a:r>
            <a:r>
              <a:rPr lang="en-US" altLang="zh-CN" smtClean="0"/>
              <a:t>8</a:t>
            </a:r>
            <a:r>
              <a:rPr lang="zh-CN" altLang="en-US" smtClean="0"/>
              <a:t>位单片机的</a:t>
            </a:r>
            <a:r>
              <a:rPr lang="en-US" altLang="zh-CN" smtClean="0"/>
              <a:t>C</a:t>
            </a:r>
            <a:r>
              <a:rPr lang="zh-CN" altLang="en-US" smtClean="0"/>
              <a:t>语言编译器是</a:t>
            </a:r>
            <a:r>
              <a:rPr lang="en-US" altLang="zh-CN" smtClean="0"/>
              <a:t>Keil C</a:t>
            </a:r>
            <a:r>
              <a:rPr lang="zh-CN" altLang="en-US" smtClean="0"/>
              <a:t>编译器，实现了从</a:t>
            </a:r>
            <a:r>
              <a:rPr lang="en-US" altLang="zh-CN" smtClean="0"/>
              <a:t>C</a:t>
            </a:r>
            <a:r>
              <a:rPr lang="zh-CN" altLang="en-US" smtClean="0"/>
              <a:t>语言到嵌入式</a:t>
            </a:r>
            <a:r>
              <a:rPr lang="en-US" altLang="zh-CN" smtClean="0"/>
              <a:t>C</a:t>
            </a:r>
            <a:r>
              <a:rPr lang="zh-CN" altLang="en-US" smtClean="0"/>
              <a:t>语言的一个演变过程。</a:t>
            </a:r>
          </a:p>
          <a:p>
            <a:pPr eaLnBrk="1" hangingPunct="1">
              <a:spcBef>
                <a:spcPct val="0"/>
              </a:spcBef>
            </a:pPr>
            <a:r>
              <a:rPr lang="en-US" altLang="zh-CN" smtClean="0"/>
              <a:t>    </a:t>
            </a:r>
            <a:r>
              <a:rPr lang="zh-CN" altLang="en-US" smtClean="0"/>
              <a:t>在嵌入式行业中，从早期的</a:t>
            </a:r>
            <a:r>
              <a:rPr lang="en-US" altLang="zh-CN" smtClean="0"/>
              <a:t>8</a:t>
            </a:r>
            <a:r>
              <a:rPr lang="zh-CN" altLang="en-US" smtClean="0"/>
              <a:t>位单片机到现在最热门的嵌入式</a:t>
            </a:r>
            <a:r>
              <a:rPr lang="en-US" altLang="zh-CN" smtClean="0"/>
              <a:t>ARM</a:t>
            </a:r>
            <a:r>
              <a:rPr lang="zh-CN" altLang="en-US" smtClean="0"/>
              <a:t>处理器，嵌入式</a:t>
            </a:r>
            <a:r>
              <a:rPr lang="en-US" altLang="zh-CN" smtClean="0"/>
              <a:t>C</a:t>
            </a:r>
            <a:r>
              <a:rPr lang="zh-CN" altLang="en-US" smtClean="0"/>
              <a:t>语言也跟着进一步演化。</a:t>
            </a:r>
            <a:endParaRPr lang="en-US" altLang="zh-CN" smtClean="0"/>
          </a:p>
          <a:p>
            <a:pPr eaLnBrk="1" hangingPunct="1">
              <a:spcBef>
                <a:spcPct val="0"/>
              </a:spcBef>
            </a:pPr>
            <a:r>
              <a:rPr lang="en-US" altLang="zh-CN" smtClean="0"/>
              <a:t>    </a:t>
            </a:r>
            <a:r>
              <a:rPr lang="zh-CN" altLang="en-US" smtClean="0"/>
              <a:t>但由于嵌入式行业中不同的处理器的处理方式不同，因此嵌入式</a:t>
            </a:r>
            <a:r>
              <a:rPr lang="en-US" altLang="zh-CN" smtClean="0"/>
              <a:t>C</a:t>
            </a:r>
            <a:r>
              <a:rPr lang="zh-CN" altLang="en-US" smtClean="0"/>
              <a:t>语言编译器也随着不同的处理器而有所差别，但它们都是从</a:t>
            </a:r>
            <a:r>
              <a:rPr lang="en-US" altLang="zh-CN" smtClean="0"/>
              <a:t>PC</a:t>
            </a:r>
            <a:r>
              <a:rPr lang="zh-CN" altLang="en-US" smtClean="0"/>
              <a:t>机的</a:t>
            </a:r>
            <a:r>
              <a:rPr lang="en-US" altLang="zh-CN" smtClean="0"/>
              <a:t>C</a:t>
            </a:r>
            <a:r>
              <a:rPr lang="zh-CN" altLang="en-US" smtClean="0"/>
              <a:t>语言演化过来，都符合</a:t>
            </a:r>
            <a:r>
              <a:rPr lang="en-US" altLang="zh-CN" smtClean="0"/>
              <a:t>C</a:t>
            </a:r>
            <a:r>
              <a:rPr lang="zh-CN" altLang="en-US" smtClean="0"/>
              <a:t>语言</a:t>
            </a:r>
            <a:r>
              <a:rPr lang="en-US" altLang="zh-CN" smtClean="0"/>
              <a:t>ANSI 89</a:t>
            </a:r>
            <a:r>
              <a:rPr lang="zh-CN" altLang="en-US" smtClean="0"/>
              <a:t>标准等。</a:t>
            </a:r>
          </a:p>
        </p:txBody>
      </p:sp>
      <p:sp>
        <p:nvSpPr>
          <p:cNvPr id="4403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0B86FBC-548C-4369-91DC-70C43BFDC850}" type="slidenum">
              <a:rPr lang="en-US" altLang="zh-CN" smtClean="0"/>
              <a:pPr/>
              <a:t>13</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a:t>
            </a:r>
            <a:r>
              <a:rPr lang="zh-CN" altLang="en-US" smtClean="0"/>
              <a:t>知识点</a:t>
            </a:r>
            <a:r>
              <a:rPr lang="en-US" altLang="zh-CN" smtClean="0"/>
              <a:t>】</a:t>
            </a:r>
          </a:p>
          <a:p>
            <a:pPr eaLnBrk="1" hangingPunct="1">
              <a:spcBef>
                <a:spcPct val="0"/>
              </a:spcBef>
            </a:pPr>
            <a:r>
              <a:rPr lang="en-US" altLang="zh-CN" smtClean="0"/>
              <a:t>    C</a:t>
            </a:r>
            <a:r>
              <a:rPr lang="zh-CN" altLang="en-US" smtClean="0"/>
              <a:t>语言开发主要是应用于</a:t>
            </a:r>
            <a:r>
              <a:rPr lang="en-US" altLang="zh-CN" smtClean="0"/>
              <a:t>PC</a:t>
            </a:r>
            <a:r>
              <a:rPr lang="zh-CN" altLang="en-US" smtClean="0"/>
              <a:t>机上，随着的计算机的发展，嵌入式计算机最近几年得到的较快的发展，早期的嵌入式计算机主要以</a:t>
            </a:r>
            <a:r>
              <a:rPr lang="en-US" altLang="zh-CN" smtClean="0"/>
              <a:t>Intel MCS51</a:t>
            </a:r>
            <a:r>
              <a:rPr lang="zh-CN" altLang="en-US" smtClean="0"/>
              <a:t>的</a:t>
            </a:r>
            <a:r>
              <a:rPr lang="en-US" altLang="zh-CN" smtClean="0"/>
              <a:t>8</a:t>
            </a:r>
            <a:r>
              <a:rPr lang="zh-CN" altLang="en-US" smtClean="0"/>
              <a:t>位单片机为主，而编写的程序主要以汇编语言为主，自从</a:t>
            </a:r>
            <a:r>
              <a:rPr lang="en-US" altLang="zh-CN" smtClean="0"/>
              <a:t>C</a:t>
            </a:r>
            <a:r>
              <a:rPr lang="zh-CN" altLang="en-US" smtClean="0"/>
              <a:t>语言出现以后，嵌入式计算机上也出现了</a:t>
            </a:r>
            <a:r>
              <a:rPr lang="en-US" altLang="zh-CN" smtClean="0"/>
              <a:t>C</a:t>
            </a:r>
            <a:r>
              <a:rPr lang="zh-CN" altLang="en-US" smtClean="0"/>
              <a:t>语言编译器版本，典型的</a:t>
            </a:r>
            <a:r>
              <a:rPr lang="en-US" altLang="zh-CN" smtClean="0"/>
              <a:t>Intel MCS51</a:t>
            </a:r>
            <a:r>
              <a:rPr lang="zh-CN" altLang="en-US" smtClean="0"/>
              <a:t>的</a:t>
            </a:r>
            <a:r>
              <a:rPr lang="en-US" altLang="zh-CN" smtClean="0"/>
              <a:t>8</a:t>
            </a:r>
            <a:r>
              <a:rPr lang="zh-CN" altLang="en-US" smtClean="0"/>
              <a:t>位单片机的</a:t>
            </a:r>
            <a:r>
              <a:rPr lang="en-US" altLang="zh-CN" smtClean="0"/>
              <a:t>C</a:t>
            </a:r>
            <a:r>
              <a:rPr lang="zh-CN" altLang="en-US" smtClean="0"/>
              <a:t>语言编译器是</a:t>
            </a:r>
            <a:r>
              <a:rPr lang="en-US" altLang="zh-CN" smtClean="0"/>
              <a:t>Keil C</a:t>
            </a:r>
            <a:r>
              <a:rPr lang="zh-CN" altLang="en-US" smtClean="0"/>
              <a:t>编译器，实现了从</a:t>
            </a:r>
            <a:r>
              <a:rPr lang="en-US" altLang="zh-CN" smtClean="0"/>
              <a:t>C</a:t>
            </a:r>
            <a:r>
              <a:rPr lang="zh-CN" altLang="en-US" smtClean="0"/>
              <a:t>语言到嵌入式</a:t>
            </a:r>
            <a:r>
              <a:rPr lang="en-US" altLang="zh-CN" smtClean="0"/>
              <a:t>C</a:t>
            </a:r>
            <a:r>
              <a:rPr lang="zh-CN" altLang="en-US" smtClean="0"/>
              <a:t>语言的一个演变过程。</a:t>
            </a:r>
          </a:p>
          <a:p>
            <a:pPr eaLnBrk="1" hangingPunct="1">
              <a:spcBef>
                <a:spcPct val="0"/>
              </a:spcBef>
            </a:pPr>
            <a:r>
              <a:rPr lang="en-US" altLang="zh-CN" smtClean="0"/>
              <a:t>    </a:t>
            </a:r>
            <a:r>
              <a:rPr lang="zh-CN" altLang="en-US" smtClean="0"/>
              <a:t>在嵌入式行业中，从早期的</a:t>
            </a:r>
            <a:r>
              <a:rPr lang="en-US" altLang="zh-CN" smtClean="0"/>
              <a:t>8</a:t>
            </a:r>
            <a:r>
              <a:rPr lang="zh-CN" altLang="en-US" smtClean="0"/>
              <a:t>位单片机到现在最热门的嵌入式</a:t>
            </a:r>
            <a:r>
              <a:rPr lang="en-US" altLang="zh-CN" smtClean="0"/>
              <a:t>ARM</a:t>
            </a:r>
            <a:r>
              <a:rPr lang="zh-CN" altLang="en-US" smtClean="0"/>
              <a:t>处理器，嵌入式</a:t>
            </a:r>
            <a:r>
              <a:rPr lang="en-US" altLang="zh-CN" smtClean="0"/>
              <a:t>C</a:t>
            </a:r>
            <a:r>
              <a:rPr lang="zh-CN" altLang="en-US" smtClean="0"/>
              <a:t>语言也跟着进一步演化。</a:t>
            </a:r>
            <a:endParaRPr lang="en-US" altLang="zh-CN" smtClean="0"/>
          </a:p>
          <a:p>
            <a:pPr eaLnBrk="1" hangingPunct="1">
              <a:spcBef>
                <a:spcPct val="0"/>
              </a:spcBef>
            </a:pPr>
            <a:r>
              <a:rPr lang="en-US" altLang="zh-CN" smtClean="0"/>
              <a:t>    </a:t>
            </a:r>
            <a:r>
              <a:rPr lang="zh-CN" altLang="en-US" smtClean="0"/>
              <a:t>但由于嵌入式行业中不同的处理器的处理方式不同，因此嵌入式</a:t>
            </a:r>
            <a:r>
              <a:rPr lang="en-US" altLang="zh-CN" smtClean="0"/>
              <a:t>C</a:t>
            </a:r>
            <a:r>
              <a:rPr lang="zh-CN" altLang="en-US" smtClean="0"/>
              <a:t>语言编译器也随着不同的处理器而有所差别，但它们都是从</a:t>
            </a:r>
            <a:r>
              <a:rPr lang="en-US" altLang="zh-CN" smtClean="0"/>
              <a:t>PC</a:t>
            </a:r>
            <a:r>
              <a:rPr lang="zh-CN" altLang="en-US" smtClean="0"/>
              <a:t>机的</a:t>
            </a:r>
            <a:r>
              <a:rPr lang="en-US" altLang="zh-CN" smtClean="0"/>
              <a:t>C</a:t>
            </a:r>
            <a:r>
              <a:rPr lang="zh-CN" altLang="en-US" smtClean="0"/>
              <a:t>语言演化过来，都符合</a:t>
            </a:r>
            <a:r>
              <a:rPr lang="en-US" altLang="zh-CN" smtClean="0"/>
              <a:t>C</a:t>
            </a:r>
            <a:r>
              <a:rPr lang="zh-CN" altLang="en-US" smtClean="0"/>
              <a:t>语言</a:t>
            </a:r>
            <a:r>
              <a:rPr lang="en-US" altLang="zh-CN" smtClean="0"/>
              <a:t>ANSI 89</a:t>
            </a:r>
            <a:r>
              <a:rPr lang="zh-CN" altLang="en-US" smtClean="0"/>
              <a:t>标准等。</a:t>
            </a:r>
          </a:p>
        </p:txBody>
      </p:sp>
      <p:sp>
        <p:nvSpPr>
          <p:cNvPr id="460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0996EB-CF94-4185-906A-963B8D8D24C5}" type="slidenum">
              <a:rPr lang="en-US" altLang="zh-CN" smtClean="0"/>
              <a:pPr/>
              <a:t>14</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txBox="1">
            <a:spLocks noGrp="1" noChangeArrowheads="1"/>
          </p:cNvSpPr>
          <p:nvPr/>
        </p:nvSpPr>
        <p:spPr bwMode="auto">
          <a:xfrm>
            <a:off x="3884817" y="8685983"/>
            <a:ext cx="2971056" cy="455974"/>
          </a:xfrm>
          <a:prstGeom prst="rect">
            <a:avLst/>
          </a:prstGeom>
          <a:noFill/>
          <a:ln w="9525">
            <a:noFill/>
            <a:miter lim="800000"/>
            <a:headEnd/>
            <a:tailEnd/>
          </a:ln>
        </p:spPr>
        <p:txBody>
          <a:bodyPr lIns="96506" tIns="48253" rIns="96506" bIns="48253" anchor="b"/>
          <a:lstStyle/>
          <a:p>
            <a:pPr algn="r"/>
            <a:fld id="{116C93C1-0C6E-4C96-BD31-922C331D2D2D}" type="slidenum">
              <a:rPr kumimoji="1" lang="en-US" altLang="zh-CN" sz="1300" b="0">
                <a:latin typeface="Times New Roman" pitchFamily="18" charset="0"/>
                <a:ea typeface="宋体" pitchFamily="2" charset="-122"/>
              </a:rPr>
              <a:pPr algn="r"/>
              <a:t>15</a:t>
            </a:fld>
            <a:endParaRPr kumimoji="1" lang="en-US" altLang="zh-CN" sz="1300" b="0">
              <a:latin typeface="Times New Roman" pitchFamily="18" charset="0"/>
              <a:ea typeface="宋体" pitchFamily="2" charset="-122"/>
            </a:endParaRPr>
          </a:p>
        </p:txBody>
      </p:sp>
      <p:sp>
        <p:nvSpPr>
          <p:cNvPr id="192515" name="Rectangle 2"/>
          <p:cNvSpPr>
            <a:spLocks noGrp="1" noRot="1" noChangeAspect="1" noChangeArrowheads="1" noTextEdit="1"/>
          </p:cNvSpPr>
          <p:nvPr>
            <p:ph type="sldImg"/>
          </p:nvPr>
        </p:nvSpPr>
        <p:spPr>
          <a:xfrm>
            <a:off x="1146175" y="687388"/>
            <a:ext cx="4565650" cy="3425825"/>
          </a:xfrm>
          <a:ln/>
        </p:spPr>
      </p:sp>
      <p:sp>
        <p:nvSpPr>
          <p:cNvPr id="1925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p:cNvSpPr>
          <p:nvPr>
            <p:ph type="sldImg"/>
          </p:nvPr>
        </p:nvSpPr>
        <p:spPr bwMode="auto">
          <a:noFill/>
          <a:ln>
            <a:solidFill>
              <a:srgbClr val="000000"/>
            </a:solidFill>
            <a:miter lim="800000"/>
            <a:headEnd/>
            <a:tailEnd/>
          </a:ln>
        </p:spPr>
      </p:sp>
      <p:sp>
        <p:nvSpPr>
          <p:cNvPr id="491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915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93FB2C1-0A26-4C03-A8CA-77893B0DBDAC}" type="slidenum">
              <a:rPr lang="en-US" altLang="zh-CN" smtClean="0"/>
              <a:pPr/>
              <a:t>16</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p:cNvSpPr>
          <p:nvPr>
            <p:ph type="sldImg"/>
          </p:nvPr>
        </p:nvSpPr>
        <p:spPr bwMode="auto">
          <a:noFill/>
          <a:ln>
            <a:solidFill>
              <a:srgbClr val="000000"/>
            </a:solidFill>
            <a:miter lim="800000"/>
            <a:headEnd/>
            <a:tailEnd/>
          </a:ln>
        </p:spPr>
      </p:sp>
      <p:sp>
        <p:nvSpPr>
          <p:cNvPr id="5120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a:t>
            </a:r>
            <a:r>
              <a:rPr lang="zh-CN" altLang="en-US" smtClean="0"/>
              <a:t>知识点</a:t>
            </a:r>
            <a:r>
              <a:rPr lang="en-US" altLang="zh-CN" smtClean="0"/>
              <a:t>】</a:t>
            </a:r>
          </a:p>
          <a:p>
            <a:pPr eaLnBrk="1" hangingPunct="1">
              <a:spcBef>
                <a:spcPct val="0"/>
              </a:spcBef>
            </a:pPr>
            <a:r>
              <a:rPr lang="en-US" altLang="zh-CN" smtClean="0"/>
              <a:t>1</a:t>
            </a:r>
            <a:r>
              <a:rPr lang="zh-CN" altLang="en-US" smtClean="0"/>
              <a:t>、具有</a:t>
            </a:r>
            <a:r>
              <a:rPr lang="en-US" altLang="zh-CN" smtClean="0"/>
              <a:t>C</a:t>
            </a:r>
            <a:r>
              <a:rPr lang="zh-CN" altLang="en-US" smtClean="0"/>
              <a:t>语言与汇编语言混合编程；</a:t>
            </a:r>
          </a:p>
          <a:p>
            <a:pPr eaLnBrk="1" hangingPunct="1">
              <a:spcBef>
                <a:spcPct val="0"/>
              </a:spcBef>
            </a:pPr>
            <a:r>
              <a:rPr lang="en-US" altLang="zh-CN" smtClean="0"/>
              <a:t>2</a:t>
            </a:r>
            <a:r>
              <a:rPr lang="zh-CN" altLang="en-US" smtClean="0"/>
              <a:t>、对</a:t>
            </a:r>
            <a:r>
              <a:rPr lang="en-US" altLang="zh-CN" smtClean="0"/>
              <a:t>C</a:t>
            </a:r>
            <a:r>
              <a:rPr lang="zh-CN" altLang="en-US" smtClean="0"/>
              <a:t>语言标准库进行扩充和改进，提供更多直接硬件支持的库函数；</a:t>
            </a:r>
          </a:p>
          <a:p>
            <a:pPr eaLnBrk="1" hangingPunct="1">
              <a:spcBef>
                <a:spcPct val="0"/>
              </a:spcBef>
            </a:pPr>
            <a:r>
              <a:rPr lang="en-US" altLang="zh-CN" smtClean="0"/>
              <a:t>3</a:t>
            </a:r>
            <a:r>
              <a:rPr lang="zh-CN" altLang="en-US" smtClean="0"/>
              <a:t>、支持更高效的指针函数；</a:t>
            </a:r>
          </a:p>
        </p:txBody>
      </p:sp>
      <p:sp>
        <p:nvSpPr>
          <p:cNvPr id="5120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2B40E68-CCC9-4838-8CB2-3A945733824A}" type="slidenum">
              <a:rPr lang="en-US" altLang="zh-CN" smtClean="0"/>
              <a:pPr/>
              <a:t>17</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D84EF6E-FFFF-44A6-A1F2-80D2132D60BA}"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7F9E814-EC0D-4393-B1EB-5D9A0B9F23CC}"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5B238B3-F7FF-43C3-AEF7-6ADA26E8A100}"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空白">
    <p:spTree>
      <p:nvGrpSpPr>
        <p:cNvPr id="1" name=""/>
        <p:cNvGrpSpPr/>
        <p:nvPr/>
      </p:nvGrpSpPr>
      <p:grpSpPr>
        <a:xfrm>
          <a:off x="0" y="0"/>
          <a:ext cx="0" cy="0"/>
          <a:chOff x="0" y="0"/>
          <a:chExt cx="0" cy="0"/>
        </a:xfrm>
      </p:grpSpPr>
      <p:sp>
        <p:nvSpPr>
          <p:cNvPr id="5" name="标题 1"/>
          <p:cNvSpPr>
            <a:spLocks noGrp="1"/>
          </p:cNvSpPr>
          <p:nvPr>
            <p:ph type="title"/>
          </p:nvPr>
        </p:nvSpPr>
        <p:spPr>
          <a:xfrm>
            <a:off x="76200" y="152400"/>
            <a:ext cx="7391400" cy="563563"/>
          </a:xfrm>
        </p:spPr>
        <p:txBody>
          <a:bodyPr/>
          <a:lstStyle>
            <a:lvl1pPr>
              <a:defRPr sz="2800">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内容占位符 2"/>
          <p:cNvSpPr>
            <a:spLocks noGrp="1"/>
          </p:cNvSpPr>
          <p:nvPr>
            <p:ph idx="1"/>
          </p:nvPr>
        </p:nvSpPr>
        <p:spPr>
          <a:xfrm>
            <a:off x="457200" y="1600200"/>
            <a:ext cx="8229600" cy="4525963"/>
          </a:xfrm>
        </p:spPr>
        <p:txBody>
          <a:bodyPr/>
          <a:lstStyle>
            <a:lvl1pPr>
              <a:defRPr sz="2400"/>
            </a:lvl1pPr>
            <a:lvl2pPr>
              <a:defRPr sz="2400"/>
            </a:lvl2pPr>
            <a:lvl3pPr>
              <a:defRPr sz="2400"/>
            </a:lvl3pPr>
            <a:lvl4pPr>
              <a:defRPr sz="2400"/>
            </a:lvl4pPr>
            <a:lvl5pPr>
              <a:defRPr sz="2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2"/>
          <p:cNvSpPr>
            <a:spLocks noGrp="1"/>
          </p:cNvSpPr>
          <p:nvPr>
            <p:ph type="ftr" sz="quarter" idx="10"/>
          </p:nvPr>
        </p:nvSpPr>
        <p:spPr/>
        <p:txBody>
          <a:bodyPr/>
          <a:lstStyle>
            <a:lvl1pPr>
              <a:defRPr/>
            </a:lvl1pPr>
          </a:lstStyle>
          <a:p>
            <a:pPr>
              <a:defRPr/>
            </a:pPr>
            <a:endParaRPr lang="en-US" altLang="zh-CN"/>
          </a:p>
        </p:txBody>
      </p:sp>
      <p:sp>
        <p:nvSpPr>
          <p:cNvPr id="7" name="灯片编号占位符 3"/>
          <p:cNvSpPr>
            <a:spLocks noGrp="1"/>
          </p:cNvSpPr>
          <p:nvPr>
            <p:ph type="sldNum" sz="quarter" idx="11"/>
          </p:nvPr>
        </p:nvSpPr>
        <p:spPr/>
        <p:txBody>
          <a:bodyPr/>
          <a:lstStyle>
            <a:lvl1pPr>
              <a:defRPr/>
            </a:lvl1pPr>
          </a:lstStyle>
          <a:p>
            <a:pPr>
              <a:defRPr/>
            </a:pPr>
            <a:fld id="{83F36EB8-A8F3-49EB-897C-E1188447C474}" type="slidenum">
              <a:rPr lang="en-US" altLang="zh-CN"/>
              <a:pPr>
                <a:defRPr/>
              </a:pPr>
              <a:t>‹#›</a:t>
            </a:fld>
            <a:endParaRPr lang="en-US" altLang="zh-CN"/>
          </a:p>
        </p:txBody>
      </p:sp>
      <p:sp>
        <p:nvSpPr>
          <p:cNvPr id="8" name="Rectangle 74"/>
          <p:cNvSpPr>
            <a:spLocks noGrp="1" noChangeArrowheads="1"/>
          </p:cNvSpPr>
          <p:nvPr>
            <p:ph type="dt" sz="half" idx="12"/>
          </p:nvPr>
        </p:nvSpPr>
        <p:spPr/>
        <p:txBody>
          <a:bodyPr/>
          <a:lstStyle>
            <a:lvl1pPr>
              <a:defRPr/>
            </a:lvl1pPr>
          </a:lstStyle>
          <a:p>
            <a:pPr>
              <a:defRPr/>
            </a:pPr>
            <a:fld id="{724D2777-AFBE-44BB-9480-AC88643B202B}" type="datetime1">
              <a:rPr lang="zh-CN" altLang="en-US"/>
              <a:pPr>
                <a:defRPr/>
              </a:pPr>
              <a:t>2015-3-18</a:t>
            </a:fld>
            <a:endParaRPr lang="en-US" altLang="zh-CN"/>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空白">
    <p:spTree>
      <p:nvGrpSpPr>
        <p:cNvPr id="1" name=""/>
        <p:cNvGrpSpPr/>
        <p:nvPr/>
      </p:nvGrpSpPr>
      <p:grpSpPr>
        <a:xfrm>
          <a:off x="0" y="0"/>
          <a:ext cx="0" cy="0"/>
          <a:chOff x="0" y="0"/>
          <a:chExt cx="0" cy="0"/>
        </a:xfrm>
      </p:grpSpPr>
      <p:sp>
        <p:nvSpPr>
          <p:cNvPr id="5" name="标题 1"/>
          <p:cNvSpPr>
            <a:spLocks noGrp="1"/>
          </p:cNvSpPr>
          <p:nvPr>
            <p:ph type="title"/>
          </p:nvPr>
        </p:nvSpPr>
        <p:spPr>
          <a:xfrm>
            <a:off x="76200" y="152400"/>
            <a:ext cx="7391400" cy="563563"/>
          </a:xfrm>
        </p:spPr>
        <p:txBody>
          <a:bodyPr/>
          <a:lstStyle>
            <a:lvl1pPr>
              <a:defRPr sz="2800">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内容占位符 2"/>
          <p:cNvSpPr>
            <a:spLocks noGrp="1"/>
          </p:cNvSpPr>
          <p:nvPr>
            <p:ph idx="1"/>
          </p:nvPr>
        </p:nvSpPr>
        <p:spPr>
          <a:xfrm>
            <a:off x="457200" y="1600200"/>
            <a:ext cx="8229600" cy="4525963"/>
          </a:xfrm>
        </p:spPr>
        <p:txBody>
          <a:bodyPr/>
          <a:lstStyle>
            <a:lvl1pPr>
              <a:defRPr sz="2400"/>
            </a:lvl1pPr>
            <a:lvl2pPr>
              <a:defRPr sz="2400"/>
            </a:lvl2pPr>
            <a:lvl3pPr>
              <a:defRPr sz="2400"/>
            </a:lvl3pPr>
            <a:lvl4pPr>
              <a:defRPr sz="2400"/>
            </a:lvl4pPr>
            <a:lvl5pPr>
              <a:defRPr sz="2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2"/>
          <p:cNvSpPr>
            <a:spLocks noGrp="1"/>
          </p:cNvSpPr>
          <p:nvPr>
            <p:ph type="ftr" sz="quarter" idx="10"/>
          </p:nvPr>
        </p:nvSpPr>
        <p:spPr/>
        <p:txBody>
          <a:bodyPr/>
          <a:lstStyle>
            <a:lvl1pPr>
              <a:defRPr/>
            </a:lvl1pPr>
          </a:lstStyle>
          <a:p>
            <a:pPr>
              <a:defRPr/>
            </a:pPr>
            <a:endParaRPr lang="en-US" altLang="zh-CN"/>
          </a:p>
        </p:txBody>
      </p:sp>
      <p:sp>
        <p:nvSpPr>
          <p:cNvPr id="7" name="灯片编号占位符 3"/>
          <p:cNvSpPr>
            <a:spLocks noGrp="1"/>
          </p:cNvSpPr>
          <p:nvPr>
            <p:ph type="sldNum" sz="quarter" idx="11"/>
          </p:nvPr>
        </p:nvSpPr>
        <p:spPr/>
        <p:txBody>
          <a:bodyPr/>
          <a:lstStyle>
            <a:lvl1pPr>
              <a:defRPr/>
            </a:lvl1pPr>
          </a:lstStyle>
          <a:p>
            <a:pPr>
              <a:defRPr/>
            </a:pPr>
            <a:fld id="{0A315151-D74B-4A9F-A447-C846702BE376}" type="slidenum">
              <a:rPr lang="en-US" altLang="zh-CN"/>
              <a:pPr>
                <a:defRPr/>
              </a:pPr>
              <a:t>‹#›</a:t>
            </a:fld>
            <a:endParaRPr lang="en-US" altLang="zh-CN"/>
          </a:p>
        </p:txBody>
      </p:sp>
      <p:sp>
        <p:nvSpPr>
          <p:cNvPr id="8" name="Rectangle 74"/>
          <p:cNvSpPr>
            <a:spLocks noGrp="1" noChangeArrowheads="1"/>
          </p:cNvSpPr>
          <p:nvPr>
            <p:ph type="dt" sz="half" idx="12"/>
          </p:nvPr>
        </p:nvSpPr>
        <p:spPr/>
        <p:txBody>
          <a:bodyPr/>
          <a:lstStyle>
            <a:lvl1pPr>
              <a:defRPr/>
            </a:lvl1pPr>
          </a:lstStyle>
          <a:p>
            <a:pPr>
              <a:defRPr/>
            </a:pPr>
            <a:fld id="{FBC6B244-A622-4501-BE97-9F8BFB96FE21}" type="datetime1">
              <a:rPr lang="zh-CN" altLang="en-US"/>
              <a:pPr>
                <a:defRPr/>
              </a:pPr>
              <a:t>2015-3-18</a:t>
            </a:fld>
            <a:endParaRPr lang="en-US" altLang="zh-CN"/>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sp>
        <p:nvSpPr>
          <p:cNvPr id="5" name="标题 1"/>
          <p:cNvSpPr>
            <a:spLocks noGrp="1"/>
          </p:cNvSpPr>
          <p:nvPr>
            <p:ph type="title"/>
          </p:nvPr>
        </p:nvSpPr>
        <p:spPr>
          <a:xfrm>
            <a:off x="76200" y="152400"/>
            <a:ext cx="7391400" cy="563563"/>
          </a:xfrm>
        </p:spPr>
        <p:txBody>
          <a:bodyPr/>
          <a:lstStyle>
            <a:lvl1pPr>
              <a:defRPr sz="2800">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内容占位符 2"/>
          <p:cNvSpPr>
            <a:spLocks noGrp="1"/>
          </p:cNvSpPr>
          <p:nvPr>
            <p:ph idx="1"/>
          </p:nvPr>
        </p:nvSpPr>
        <p:spPr>
          <a:xfrm>
            <a:off x="457200" y="1600200"/>
            <a:ext cx="8229600" cy="4525963"/>
          </a:xfrm>
        </p:spPr>
        <p:txBody>
          <a:bodyPr/>
          <a:lstStyle>
            <a:lvl1pPr>
              <a:defRPr sz="2400"/>
            </a:lvl1pPr>
            <a:lvl2pPr>
              <a:defRPr sz="2400"/>
            </a:lvl2pPr>
            <a:lvl3pPr>
              <a:defRPr sz="2400"/>
            </a:lvl3pPr>
            <a:lvl4pPr>
              <a:defRPr sz="2400"/>
            </a:lvl4pPr>
            <a:lvl5pPr>
              <a:defRPr sz="2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2"/>
          <p:cNvSpPr>
            <a:spLocks noGrp="1"/>
          </p:cNvSpPr>
          <p:nvPr>
            <p:ph type="ftr" sz="quarter" idx="10"/>
          </p:nvPr>
        </p:nvSpPr>
        <p:spPr/>
        <p:txBody>
          <a:bodyPr/>
          <a:lstStyle>
            <a:lvl1pPr>
              <a:defRPr/>
            </a:lvl1pPr>
          </a:lstStyle>
          <a:p>
            <a:pPr>
              <a:defRPr/>
            </a:pPr>
            <a:endParaRPr lang="en-US" altLang="zh-CN"/>
          </a:p>
        </p:txBody>
      </p:sp>
      <p:sp>
        <p:nvSpPr>
          <p:cNvPr id="7" name="灯片编号占位符 3"/>
          <p:cNvSpPr>
            <a:spLocks noGrp="1"/>
          </p:cNvSpPr>
          <p:nvPr>
            <p:ph type="sldNum" sz="quarter" idx="11"/>
          </p:nvPr>
        </p:nvSpPr>
        <p:spPr/>
        <p:txBody>
          <a:bodyPr/>
          <a:lstStyle>
            <a:lvl1pPr>
              <a:defRPr/>
            </a:lvl1pPr>
          </a:lstStyle>
          <a:p>
            <a:pPr>
              <a:defRPr/>
            </a:pPr>
            <a:fld id="{B87923F7-3F09-4954-81B5-C7F446DE750A}" type="slidenum">
              <a:rPr lang="en-US" altLang="zh-CN"/>
              <a:pPr>
                <a:defRPr/>
              </a:pPr>
              <a:t>‹#›</a:t>
            </a:fld>
            <a:endParaRPr lang="en-US" altLang="zh-CN"/>
          </a:p>
        </p:txBody>
      </p:sp>
      <p:sp>
        <p:nvSpPr>
          <p:cNvPr id="8" name="Rectangle 74"/>
          <p:cNvSpPr>
            <a:spLocks noGrp="1" noChangeArrowheads="1"/>
          </p:cNvSpPr>
          <p:nvPr>
            <p:ph type="dt" sz="half" idx="12"/>
          </p:nvPr>
        </p:nvSpPr>
        <p:spPr/>
        <p:txBody>
          <a:bodyPr/>
          <a:lstStyle>
            <a:lvl1pPr>
              <a:defRPr/>
            </a:lvl1pPr>
          </a:lstStyle>
          <a:p>
            <a:pPr>
              <a:defRPr/>
            </a:pPr>
            <a:fld id="{F92BAEC9-A717-4911-9F3E-11E3A051E67F}" type="datetime1">
              <a:rPr lang="zh-CN" altLang="en-US"/>
              <a:pPr>
                <a:defRPr/>
              </a:pPr>
              <a:t>2015-3-18</a:t>
            </a:fld>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228600"/>
            <a:ext cx="7467600" cy="838200"/>
          </a:xfrm>
        </p:spPr>
        <p:txBody>
          <a:bodyPr/>
          <a:lstStyle>
            <a:lvl1pPr>
              <a:defRPr sz="3600">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
              <a:defRPr>
                <a:sym typeface="Wingdings"/>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4DD2E58-184E-4266-8D66-6419D1BAE02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1E3A160-92F4-4B07-8D64-D2F80471473D}"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3534DAE-F3F0-4EE4-BC8E-D1177314DE9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9F9CFB5-5F05-41CD-BC4C-C0530DE5584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190D41E-AB74-4086-93D6-546628AA33EA}"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30FCB85-1616-48D6-99E9-E4D141C1B88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475AB82-CC2F-4CCD-86A6-679F34059357}"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Wingding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2005523-6DED-4DB0-B3A6-1841CDC056E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lum/>
          </a:blip>
          <a:srcRect/>
          <a:stretch>
            <a:fillRect l="-17000" r="-17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198438"/>
            <a:ext cx="7467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sym typeface="Wingdings" pitchFamily="2" charset="2"/>
              </a:rPr>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A362E38-81DE-47CB-8EB0-683B8244347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70" r:id="rId14"/>
  </p:sldLayoutIdLst>
  <p:txStyles>
    <p:titleStyle>
      <a:lvl1pPr algn="l" rtl="0" eaLnBrk="0" fontAlgn="base" hangingPunct="0">
        <a:spcBef>
          <a:spcPct val="0"/>
        </a:spcBef>
        <a:spcAft>
          <a:spcPct val="0"/>
        </a:spcAft>
        <a:defRPr sz="3600">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3600">
          <a:solidFill>
            <a:schemeClr val="tx2"/>
          </a:solidFill>
          <a:latin typeface="黑体" pitchFamily="2" charset="-122"/>
          <a:ea typeface="黑体" pitchFamily="2" charset="-122"/>
        </a:defRPr>
      </a:lvl2pPr>
      <a:lvl3pPr algn="l" rtl="0" eaLnBrk="0" fontAlgn="base" hangingPunct="0">
        <a:spcBef>
          <a:spcPct val="0"/>
        </a:spcBef>
        <a:spcAft>
          <a:spcPct val="0"/>
        </a:spcAft>
        <a:defRPr sz="3600">
          <a:solidFill>
            <a:schemeClr val="tx2"/>
          </a:solidFill>
          <a:latin typeface="黑体" pitchFamily="2" charset="-122"/>
          <a:ea typeface="黑体" pitchFamily="2" charset="-122"/>
        </a:defRPr>
      </a:lvl3pPr>
      <a:lvl4pPr algn="l" rtl="0" eaLnBrk="0" fontAlgn="base" hangingPunct="0">
        <a:spcBef>
          <a:spcPct val="0"/>
        </a:spcBef>
        <a:spcAft>
          <a:spcPct val="0"/>
        </a:spcAft>
        <a:defRPr sz="3600">
          <a:solidFill>
            <a:schemeClr val="tx2"/>
          </a:solidFill>
          <a:latin typeface="黑体" pitchFamily="2" charset="-122"/>
          <a:ea typeface="黑体" pitchFamily="2" charset="-122"/>
        </a:defRPr>
      </a:lvl4pPr>
      <a:lvl5pPr algn="l" rtl="0" eaLnBrk="0" fontAlgn="base" hangingPunct="0">
        <a:spcBef>
          <a:spcPct val="0"/>
        </a:spcBef>
        <a:spcAft>
          <a:spcPct val="0"/>
        </a:spcAft>
        <a:defRPr sz="3600">
          <a:solidFill>
            <a:schemeClr val="tx2"/>
          </a:solidFill>
          <a:latin typeface="黑体" pitchFamily="2" charset="-122"/>
          <a:ea typeface="黑体" pitchFamily="2"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sym typeface="Wingdings" pitchFamily="2" charset="2"/>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15.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37.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1928813"/>
            <a:ext cx="8001000" cy="2033587"/>
          </a:xfrm>
          <a:effectLst/>
        </p:spPr>
        <p:txBody>
          <a:bodyPr anchor="ctr"/>
          <a:lstStyle/>
          <a:p>
            <a:pPr algn="ctr" eaLnBrk="1" hangingPunct="1">
              <a:defRPr/>
            </a:pPr>
            <a:r>
              <a:rPr lang="en-US" altLang="zh-CN" sz="6000" dirty="0" smtClean="0">
                <a:solidFill>
                  <a:srgbClr val="800000"/>
                </a:solidFill>
                <a:effectLst>
                  <a:outerShdw blurRad="38100" dist="38100" dir="2700000" algn="tl">
                    <a:srgbClr val="000000"/>
                  </a:outerShdw>
                </a:effectLst>
                <a:latin typeface="Arial" charset="0"/>
                <a:ea typeface="黑体" pitchFamily="2" charset="-122"/>
              </a:rPr>
              <a:t>C</a:t>
            </a:r>
            <a:r>
              <a:rPr lang="zh-CN" altLang="zh-CN" sz="6000" dirty="0" smtClean="0">
                <a:solidFill>
                  <a:srgbClr val="800000"/>
                </a:solidFill>
                <a:effectLst>
                  <a:outerShdw blurRad="38100" dist="38100" dir="2700000" algn="tl">
                    <a:srgbClr val="000000"/>
                  </a:outerShdw>
                </a:effectLst>
                <a:latin typeface="Arial" charset="0"/>
                <a:ea typeface="黑体" pitchFamily="2" charset="-122"/>
              </a:rPr>
              <a:t>语言</a:t>
            </a:r>
            <a:r>
              <a:rPr lang="zh-CN" altLang="en-US" sz="6000" dirty="0" smtClean="0">
                <a:solidFill>
                  <a:srgbClr val="800000"/>
                </a:solidFill>
                <a:effectLst>
                  <a:outerShdw blurRad="38100" dist="38100" dir="2700000" algn="tl">
                    <a:srgbClr val="000000"/>
                  </a:outerShdw>
                </a:effectLst>
                <a:latin typeface="Arial" charset="0"/>
                <a:ea typeface="黑体" pitchFamily="2" charset="-122"/>
              </a:rPr>
              <a:t>基础</a:t>
            </a:r>
            <a:endParaRPr lang="zh-CN" altLang="en-US" sz="6000" dirty="0" smtClean="0">
              <a:solidFill>
                <a:srgbClr val="800000"/>
              </a:solidFill>
              <a:effectLst>
                <a:outerShdw blurRad="38100" dist="38100" dir="2700000" algn="tl">
                  <a:srgbClr val="000000"/>
                </a:outerShdw>
              </a:effectLst>
              <a:latin typeface="Arial" charset="0"/>
              <a:ea typeface="黑体" pitchFamily="2" charset="-122"/>
            </a:endParaRPr>
          </a:p>
        </p:txBody>
      </p:sp>
    </p:spTree>
  </p:cSld>
  <p:clrMapOvr>
    <a:masterClrMapping/>
  </p:clrMapOvr>
  <p:transition spd="med">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1219200" y="350838"/>
            <a:ext cx="7391400" cy="563562"/>
          </a:xfrm>
        </p:spPr>
        <p:txBody>
          <a:bodyPr/>
          <a:lstStyle/>
          <a:p>
            <a:pPr eaLnBrk="1" hangingPunct="1"/>
            <a:r>
              <a:rPr lang="en-US" altLang="zh-CN" sz="3600" dirty="0" smtClean="0">
                <a:solidFill>
                  <a:srgbClr val="800000"/>
                </a:solidFill>
                <a:latin typeface="Arial" charset="0"/>
              </a:rPr>
              <a:t>1.3 C</a:t>
            </a:r>
            <a:r>
              <a:rPr lang="zh-CN" altLang="zh-CN" sz="3600" dirty="0" smtClean="0">
                <a:solidFill>
                  <a:srgbClr val="800000"/>
                </a:solidFill>
                <a:latin typeface="Arial" charset="0"/>
              </a:rPr>
              <a:t>语言的发展及其特点</a:t>
            </a:r>
            <a:endParaRPr lang="zh-CN" altLang="en-US" sz="3600" dirty="0" smtClean="0"/>
          </a:p>
        </p:txBody>
      </p:sp>
      <p:sp>
        <p:nvSpPr>
          <p:cNvPr id="4" name="圆角矩形 3"/>
          <p:cNvSpPr/>
          <p:nvPr/>
        </p:nvSpPr>
        <p:spPr bwMode="auto">
          <a:xfrm>
            <a:off x="228600" y="1066800"/>
            <a:ext cx="1981200" cy="550409"/>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a:defRPr/>
            </a:pPr>
            <a:r>
              <a:rPr lang="en-US" sz="2400" dirty="0">
                <a:solidFill>
                  <a:schemeClr val="tx1"/>
                </a:solidFill>
              </a:rPr>
              <a:t>C</a:t>
            </a:r>
            <a:r>
              <a:rPr lang="zh-CN" altLang="en-US" sz="2400" dirty="0">
                <a:solidFill>
                  <a:schemeClr val="tx1"/>
                </a:solidFill>
              </a:rPr>
              <a:t>语言现状</a:t>
            </a:r>
          </a:p>
        </p:txBody>
      </p:sp>
      <p:pic>
        <p:nvPicPr>
          <p:cNvPr id="1026" name="Picture 2"/>
          <p:cNvPicPr>
            <a:picLocks noChangeAspect="1" noChangeArrowheads="1"/>
          </p:cNvPicPr>
          <p:nvPr/>
        </p:nvPicPr>
        <p:blipFill>
          <a:blip r:embed="rId3"/>
          <a:srcRect/>
          <a:stretch>
            <a:fillRect/>
          </a:stretch>
        </p:blipFill>
        <p:spPr bwMode="auto">
          <a:xfrm>
            <a:off x="2133600" y="1828800"/>
            <a:ext cx="6010275" cy="4422775"/>
          </a:xfrm>
          <a:prstGeom prst="rect">
            <a:avLst/>
          </a:prstGeom>
          <a:noFill/>
          <a:ln w="9525">
            <a:noFill/>
            <a:miter lim="800000"/>
            <a:headEnd/>
            <a:tailEnd/>
          </a:ln>
        </p:spPr>
      </p:pic>
      <p:sp>
        <p:nvSpPr>
          <p:cNvPr id="7" name="圆角矩形 6"/>
          <p:cNvSpPr/>
          <p:nvPr/>
        </p:nvSpPr>
        <p:spPr bwMode="auto">
          <a:xfrm>
            <a:off x="228600" y="3505200"/>
            <a:ext cx="1828800" cy="11430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a:defRPr/>
            </a:pPr>
            <a:r>
              <a:rPr lang="en-US" altLang="zh-CN" sz="2400" dirty="0" err="1">
                <a:solidFill>
                  <a:schemeClr val="tx1"/>
                </a:solidFill>
              </a:rPr>
              <a:t>Tiobe</a:t>
            </a:r>
            <a:r>
              <a:rPr lang="zh-CN" altLang="en-US" sz="2400" dirty="0">
                <a:solidFill>
                  <a:schemeClr val="tx1"/>
                </a:solidFill>
              </a:rPr>
              <a:t>编程语言排行榜</a:t>
            </a:r>
          </a:p>
        </p:txBody>
      </p:sp>
      <p:sp>
        <p:nvSpPr>
          <p:cNvPr id="6" name="圆角矩形标注 5"/>
          <p:cNvSpPr/>
          <p:nvPr/>
        </p:nvSpPr>
        <p:spPr>
          <a:xfrm>
            <a:off x="381000" y="2286000"/>
            <a:ext cx="1295400" cy="914400"/>
          </a:xfrm>
          <a:prstGeom prst="wedgeRoundRectCallout">
            <a:avLst>
              <a:gd name="adj1" fmla="val 105778"/>
              <a:gd name="adj2" fmla="val 386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70C0"/>
                </a:solidFill>
              </a:rPr>
              <a:t>C/C++</a:t>
            </a:r>
          </a:p>
          <a:p>
            <a:pPr algn="ctr">
              <a:defRPr/>
            </a:pPr>
            <a:r>
              <a:rPr lang="zh-CN" altLang="en-US" dirty="0">
                <a:solidFill>
                  <a:srgbClr val="0070C0"/>
                </a:solidFill>
              </a:rPr>
              <a:t>基本稳定在前三名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lstStyle/>
          <a:p>
            <a:pPr eaLnBrk="1" hangingPunct="1"/>
            <a:r>
              <a:rPr lang="en-US" altLang="zh-CN" smtClean="0">
                <a:latin typeface="黑体" pitchFamily="2" charset="-122"/>
                <a:ea typeface="黑体" pitchFamily="2" charset="-122"/>
              </a:rPr>
              <a:t>1.3  C</a:t>
            </a:r>
            <a:r>
              <a:rPr lang="zh-CN" altLang="en-US" smtClean="0">
                <a:latin typeface="黑体" pitchFamily="2" charset="-122"/>
                <a:ea typeface="黑体" pitchFamily="2" charset="-122"/>
              </a:rPr>
              <a:t>语言的特点</a:t>
            </a:r>
          </a:p>
        </p:txBody>
      </p:sp>
      <p:sp>
        <p:nvSpPr>
          <p:cNvPr id="4" name="圆角矩形 3"/>
          <p:cNvSpPr/>
          <p:nvPr/>
        </p:nvSpPr>
        <p:spPr>
          <a:xfrm>
            <a:off x="533400" y="1143000"/>
            <a:ext cx="2057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tx1"/>
                </a:solidFill>
              </a:rPr>
              <a:t>C</a:t>
            </a:r>
            <a:r>
              <a:rPr lang="zh-CN" altLang="en-US" sz="2400" b="1" dirty="0">
                <a:solidFill>
                  <a:schemeClr val="tx1"/>
                </a:solidFill>
              </a:rPr>
              <a:t>语言优点</a:t>
            </a:r>
          </a:p>
        </p:txBody>
      </p:sp>
      <p:graphicFrame>
        <p:nvGraphicFramePr>
          <p:cNvPr id="5" name="图示 4"/>
          <p:cNvGraphicFramePr/>
          <p:nvPr/>
        </p:nvGraphicFramePr>
        <p:xfrm>
          <a:off x="838200" y="1828800"/>
          <a:ext cx="8001000" cy="454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graphicEl>
                                              <a:dgm id="{56659991-D3C9-4E27-9A54-70E53D3CDF72}"/>
                                            </p:graphicEl>
                                          </p:spTgt>
                                        </p:tgtEl>
                                        <p:attrNameLst>
                                          <p:attrName>style.visibility</p:attrName>
                                        </p:attrNameLst>
                                      </p:cBhvr>
                                      <p:to>
                                        <p:strVal val="visible"/>
                                      </p:to>
                                    </p:set>
                                    <p:animEffect transition="in" filter="fade">
                                      <p:cBhvr>
                                        <p:cTn id="13" dur="500"/>
                                        <p:tgtEl>
                                          <p:spTgt spid="5">
                                            <p:graphicEl>
                                              <a:dgm id="{56659991-D3C9-4E27-9A54-70E53D3CDF72}"/>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graphicEl>
                                              <a:dgm id="{D0060F8D-23DA-46DE-BCE6-22F263592101}"/>
                                            </p:graphicEl>
                                          </p:spTgt>
                                        </p:tgtEl>
                                        <p:attrNameLst>
                                          <p:attrName>style.visibility</p:attrName>
                                        </p:attrNameLst>
                                      </p:cBhvr>
                                      <p:to>
                                        <p:strVal val="visible"/>
                                      </p:to>
                                    </p:set>
                                    <p:animEffect transition="in" filter="fade">
                                      <p:cBhvr>
                                        <p:cTn id="16" dur="500"/>
                                        <p:tgtEl>
                                          <p:spTgt spid="5">
                                            <p:graphicEl>
                                              <a:dgm id="{D0060F8D-23DA-46DE-BCE6-22F26359210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graphicEl>
                                              <a:dgm id="{915ABFA2-5F28-4FF3-A1D0-55145BBFC9AB}"/>
                                            </p:graphicEl>
                                          </p:spTgt>
                                        </p:tgtEl>
                                        <p:attrNameLst>
                                          <p:attrName>style.visibility</p:attrName>
                                        </p:attrNameLst>
                                      </p:cBhvr>
                                      <p:to>
                                        <p:strVal val="visible"/>
                                      </p:to>
                                    </p:set>
                                    <p:animEffect transition="in" filter="fade">
                                      <p:cBhvr>
                                        <p:cTn id="21" dur="500"/>
                                        <p:tgtEl>
                                          <p:spTgt spid="5">
                                            <p:graphicEl>
                                              <a:dgm id="{915ABFA2-5F28-4FF3-A1D0-55145BBFC9AB}"/>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304FB0A9-916F-45C6-899C-729D8C3E51F8}"/>
                                            </p:graphicEl>
                                          </p:spTgt>
                                        </p:tgtEl>
                                        <p:attrNameLst>
                                          <p:attrName>style.visibility</p:attrName>
                                        </p:attrNameLst>
                                      </p:cBhvr>
                                      <p:to>
                                        <p:strVal val="visible"/>
                                      </p:to>
                                    </p:set>
                                    <p:animEffect transition="in" filter="fade">
                                      <p:cBhvr>
                                        <p:cTn id="24" dur="500"/>
                                        <p:tgtEl>
                                          <p:spTgt spid="5">
                                            <p:graphicEl>
                                              <a:dgm id="{304FB0A9-916F-45C6-899C-729D8C3E51F8}"/>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graphicEl>
                                              <a:dgm id="{BB338E05-9C61-454A-AF47-45FF0BA797E9}"/>
                                            </p:graphicEl>
                                          </p:spTgt>
                                        </p:tgtEl>
                                        <p:attrNameLst>
                                          <p:attrName>style.visibility</p:attrName>
                                        </p:attrNameLst>
                                      </p:cBhvr>
                                      <p:to>
                                        <p:strVal val="visible"/>
                                      </p:to>
                                    </p:set>
                                    <p:animEffect transition="in" filter="fade">
                                      <p:cBhvr>
                                        <p:cTn id="29" dur="500"/>
                                        <p:tgtEl>
                                          <p:spTgt spid="5">
                                            <p:graphicEl>
                                              <a:dgm id="{BB338E05-9C61-454A-AF47-45FF0BA797E9}"/>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graphicEl>
                                              <a:dgm id="{341B3598-977D-4888-9AA3-56EE1E26DF58}"/>
                                            </p:graphicEl>
                                          </p:spTgt>
                                        </p:tgtEl>
                                        <p:attrNameLst>
                                          <p:attrName>style.visibility</p:attrName>
                                        </p:attrNameLst>
                                      </p:cBhvr>
                                      <p:to>
                                        <p:strVal val="visible"/>
                                      </p:to>
                                    </p:set>
                                    <p:animEffect transition="in" filter="fade">
                                      <p:cBhvr>
                                        <p:cTn id="32" dur="500"/>
                                        <p:tgtEl>
                                          <p:spTgt spid="5">
                                            <p:graphicEl>
                                              <a:dgm id="{341B3598-977D-4888-9AA3-56EE1E26DF58}"/>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graphicEl>
                                              <a:dgm id="{8C69210B-8ED9-462D-B9CD-9B3953EF2B75}"/>
                                            </p:graphicEl>
                                          </p:spTgt>
                                        </p:tgtEl>
                                        <p:attrNameLst>
                                          <p:attrName>style.visibility</p:attrName>
                                        </p:attrNameLst>
                                      </p:cBhvr>
                                      <p:to>
                                        <p:strVal val="visible"/>
                                      </p:to>
                                    </p:set>
                                    <p:animEffect transition="in" filter="fade">
                                      <p:cBhvr>
                                        <p:cTn id="37" dur="500"/>
                                        <p:tgtEl>
                                          <p:spTgt spid="5">
                                            <p:graphicEl>
                                              <a:dgm id="{8C69210B-8ED9-462D-B9CD-9B3953EF2B75}"/>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graphicEl>
                                              <a:dgm id="{143F2019-1326-426B-93E4-9AA3097E2D6D}"/>
                                            </p:graphicEl>
                                          </p:spTgt>
                                        </p:tgtEl>
                                        <p:attrNameLst>
                                          <p:attrName>style.visibility</p:attrName>
                                        </p:attrNameLst>
                                      </p:cBhvr>
                                      <p:to>
                                        <p:strVal val="visible"/>
                                      </p:to>
                                    </p:set>
                                    <p:animEffect transition="in" filter="fade">
                                      <p:cBhvr>
                                        <p:cTn id="40" dur="500"/>
                                        <p:tgtEl>
                                          <p:spTgt spid="5">
                                            <p:graphicEl>
                                              <a:dgm id="{143F2019-1326-426B-93E4-9AA3097E2D6D}"/>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graphicEl>
                                              <a:dgm id="{63E52CC5-3D06-4FCE-A992-ABD72B465261}"/>
                                            </p:graphicEl>
                                          </p:spTgt>
                                        </p:tgtEl>
                                        <p:attrNameLst>
                                          <p:attrName>style.visibility</p:attrName>
                                        </p:attrNameLst>
                                      </p:cBhvr>
                                      <p:to>
                                        <p:strVal val="visible"/>
                                      </p:to>
                                    </p:set>
                                    <p:animEffect transition="in" filter="fade">
                                      <p:cBhvr>
                                        <p:cTn id="45" dur="500"/>
                                        <p:tgtEl>
                                          <p:spTgt spid="5">
                                            <p:graphicEl>
                                              <a:dgm id="{63E52CC5-3D06-4FCE-A992-ABD72B465261}"/>
                                            </p:graphic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graphicEl>
                                              <a:dgm id="{6B070FAE-3EB6-42C0-ABA2-1DC3B4300181}"/>
                                            </p:graphicEl>
                                          </p:spTgt>
                                        </p:tgtEl>
                                        <p:attrNameLst>
                                          <p:attrName>style.visibility</p:attrName>
                                        </p:attrNameLst>
                                      </p:cBhvr>
                                      <p:to>
                                        <p:strVal val="visible"/>
                                      </p:to>
                                    </p:set>
                                    <p:animEffect transition="in" filter="fade">
                                      <p:cBhvr>
                                        <p:cTn id="48" dur="500"/>
                                        <p:tgtEl>
                                          <p:spTgt spid="5">
                                            <p:graphicEl>
                                              <a:dgm id="{6B070FAE-3EB6-42C0-ABA2-1DC3B4300181}"/>
                                            </p:graphic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
                                            <p:graphicEl>
                                              <a:dgm id="{9DA9F3E0-0777-44DD-9550-57B9464CDFA0}"/>
                                            </p:graphicEl>
                                          </p:spTgt>
                                        </p:tgtEl>
                                        <p:attrNameLst>
                                          <p:attrName>style.visibility</p:attrName>
                                        </p:attrNameLst>
                                      </p:cBhvr>
                                      <p:to>
                                        <p:strVal val="visible"/>
                                      </p:to>
                                    </p:set>
                                    <p:animEffect transition="in" filter="fade">
                                      <p:cBhvr>
                                        <p:cTn id="53" dur="500"/>
                                        <p:tgtEl>
                                          <p:spTgt spid="5">
                                            <p:graphicEl>
                                              <a:dgm id="{9DA9F3E0-0777-44DD-9550-57B9464CDFA0}"/>
                                            </p:graphic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
                                            <p:graphicEl>
                                              <a:dgm id="{06EE99AE-A20C-4B53-B15D-5B576E406AEE}"/>
                                            </p:graphicEl>
                                          </p:spTgt>
                                        </p:tgtEl>
                                        <p:attrNameLst>
                                          <p:attrName>style.visibility</p:attrName>
                                        </p:attrNameLst>
                                      </p:cBhvr>
                                      <p:to>
                                        <p:strVal val="visible"/>
                                      </p:to>
                                    </p:set>
                                    <p:animEffect transition="in" filter="fade">
                                      <p:cBhvr>
                                        <p:cTn id="56" dur="500"/>
                                        <p:tgtEl>
                                          <p:spTgt spid="5">
                                            <p:graphicEl>
                                              <a:dgm id="{06EE99AE-A20C-4B53-B15D-5B576E406AE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5"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pPr eaLnBrk="1" hangingPunct="1"/>
            <a:r>
              <a:rPr lang="en-US" altLang="zh-CN" smtClean="0">
                <a:latin typeface="黑体" pitchFamily="2" charset="-122"/>
                <a:ea typeface="黑体" pitchFamily="2" charset="-122"/>
              </a:rPr>
              <a:t>1.3  C</a:t>
            </a:r>
            <a:r>
              <a:rPr lang="zh-CN" altLang="en-US" smtClean="0">
                <a:latin typeface="黑体" pitchFamily="2" charset="-122"/>
                <a:ea typeface="黑体" pitchFamily="2" charset="-122"/>
              </a:rPr>
              <a:t>语言的特点</a:t>
            </a:r>
          </a:p>
        </p:txBody>
      </p:sp>
      <p:sp>
        <p:nvSpPr>
          <p:cNvPr id="4" name="圆角矩形 3"/>
          <p:cNvSpPr/>
          <p:nvPr/>
        </p:nvSpPr>
        <p:spPr>
          <a:xfrm>
            <a:off x="533400" y="1143000"/>
            <a:ext cx="2057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tx1"/>
                </a:solidFill>
              </a:rPr>
              <a:t>C</a:t>
            </a:r>
            <a:r>
              <a:rPr lang="zh-CN" altLang="en-US" sz="2400" b="1" dirty="0">
                <a:solidFill>
                  <a:schemeClr val="tx1"/>
                </a:solidFill>
              </a:rPr>
              <a:t>语言缺点</a:t>
            </a:r>
          </a:p>
        </p:txBody>
      </p:sp>
      <p:graphicFrame>
        <p:nvGraphicFramePr>
          <p:cNvPr id="5" name="图示 4"/>
          <p:cNvGraphicFramePr/>
          <p:nvPr/>
        </p:nvGraphicFramePr>
        <p:xfrm>
          <a:off x="609600" y="2057400"/>
          <a:ext cx="80010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graphicEl>
                                              <a:dgm id="{56659991-D3C9-4E27-9A54-70E53D3CDF72}"/>
                                            </p:graphicEl>
                                          </p:spTgt>
                                        </p:tgtEl>
                                        <p:attrNameLst>
                                          <p:attrName>style.visibility</p:attrName>
                                        </p:attrNameLst>
                                      </p:cBhvr>
                                      <p:to>
                                        <p:strVal val="visible"/>
                                      </p:to>
                                    </p:set>
                                    <p:animEffect transition="in" filter="fade">
                                      <p:cBhvr>
                                        <p:cTn id="13" dur="500"/>
                                        <p:tgtEl>
                                          <p:spTgt spid="5">
                                            <p:graphicEl>
                                              <a:dgm id="{56659991-D3C9-4E27-9A54-70E53D3CDF72}"/>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graphicEl>
                                              <a:dgm id="{D0060F8D-23DA-46DE-BCE6-22F263592101}"/>
                                            </p:graphicEl>
                                          </p:spTgt>
                                        </p:tgtEl>
                                        <p:attrNameLst>
                                          <p:attrName>style.visibility</p:attrName>
                                        </p:attrNameLst>
                                      </p:cBhvr>
                                      <p:to>
                                        <p:strVal val="visible"/>
                                      </p:to>
                                    </p:set>
                                    <p:animEffect transition="in" filter="fade">
                                      <p:cBhvr>
                                        <p:cTn id="16" dur="500"/>
                                        <p:tgtEl>
                                          <p:spTgt spid="5">
                                            <p:graphicEl>
                                              <a:dgm id="{D0060F8D-23DA-46DE-BCE6-22F26359210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graphicEl>
                                              <a:dgm id="{915ABFA2-5F28-4FF3-A1D0-55145BBFC9AB}"/>
                                            </p:graphicEl>
                                          </p:spTgt>
                                        </p:tgtEl>
                                        <p:attrNameLst>
                                          <p:attrName>style.visibility</p:attrName>
                                        </p:attrNameLst>
                                      </p:cBhvr>
                                      <p:to>
                                        <p:strVal val="visible"/>
                                      </p:to>
                                    </p:set>
                                    <p:animEffect transition="in" filter="fade">
                                      <p:cBhvr>
                                        <p:cTn id="21" dur="500"/>
                                        <p:tgtEl>
                                          <p:spTgt spid="5">
                                            <p:graphicEl>
                                              <a:dgm id="{915ABFA2-5F28-4FF3-A1D0-55145BBFC9AB}"/>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304FB0A9-916F-45C6-899C-729D8C3E51F8}"/>
                                            </p:graphicEl>
                                          </p:spTgt>
                                        </p:tgtEl>
                                        <p:attrNameLst>
                                          <p:attrName>style.visibility</p:attrName>
                                        </p:attrNameLst>
                                      </p:cBhvr>
                                      <p:to>
                                        <p:strVal val="visible"/>
                                      </p:to>
                                    </p:set>
                                    <p:animEffect transition="in" filter="fade">
                                      <p:cBhvr>
                                        <p:cTn id="24" dur="500"/>
                                        <p:tgtEl>
                                          <p:spTgt spid="5">
                                            <p:graphicEl>
                                              <a:dgm id="{304FB0A9-916F-45C6-899C-729D8C3E51F8}"/>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graphicEl>
                                              <a:dgm id="{367B516F-5BAC-4B17-9DA9-D933CEDD359F}"/>
                                            </p:graphicEl>
                                          </p:spTgt>
                                        </p:tgtEl>
                                        <p:attrNameLst>
                                          <p:attrName>style.visibility</p:attrName>
                                        </p:attrNameLst>
                                      </p:cBhvr>
                                      <p:to>
                                        <p:strVal val="visible"/>
                                      </p:to>
                                    </p:set>
                                    <p:animEffect transition="in" filter="fade">
                                      <p:cBhvr>
                                        <p:cTn id="29" dur="500"/>
                                        <p:tgtEl>
                                          <p:spTgt spid="5">
                                            <p:graphicEl>
                                              <a:dgm id="{367B516F-5BAC-4B17-9DA9-D933CEDD359F}"/>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graphicEl>
                                              <a:dgm id="{237DDC99-ADA4-40B8-BE69-F3B60379DB6E}"/>
                                            </p:graphicEl>
                                          </p:spTgt>
                                        </p:tgtEl>
                                        <p:attrNameLst>
                                          <p:attrName>style.visibility</p:attrName>
                                        </p:attrNameLst>
                                      </p:cBhvr>
                                      <p:to>
                                        <p:strVal val="visible"/>
                                      </p:to>
                                    </p:set>
                                    <p:animEffect transition="in" filter="fade">
                                      <p:cBhvr>
                                        <p:cTn id="32" dur="500"/>
                                        <p:tgtEl>
                                          <p:spTgt spid="5">
                                            <p:graphicEl>
                                              <a:dgm id="{237DDC99-ADA4-40B8-BE69-F3B60379DB6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5"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1219200" y="381000"/>
            <a:ext cx="7391400" cy="563563"/>
          </a:xfrm>
        </p:spPr>
        <p:txBody>
          <a:bodyPr/>
          <a:lstStyle/>
          <a:p>
            <a:pPr eaLnBrk="1" hangingPunct="1"/>
            <a:r>
              <a:rPr lang="en-US" altLang="zh-CN" sz="3600" dirty="0" smtClean="0"/>
              <a:t>1.4  C</a:t>
            </a:r>
            <a:r>
              <a:rPr lang="zh-CN" altLang="en-US" sz="3600" dirty="0" smtClean="0"/>
              <a:t>语言格式与结构</a:t>
            </a:r>
          </a:p>
        </p:txBody>
      </p:sp>
      <p:sp>
        <p:nvSpPr>
          <p:cNvPr id="4" name="圆角矩形 3"/>
          <p:cNvSpPr/>
          <p:nvPr/>
        </p:nvSpPr>
        <p:spPr bwMode="auto">
          <a:xfrm>
            <a:off x="595086" y="1125991"/>
            <a:ext cx="2300514" cy="474209"/>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defRPr/>
            </a:pPr>
            <a:r>
              <a:rPr lang="en-US" altLang="zh-CN" dirty="0">
                <a:solidFill>
                  <a:schemeClr val="tx1"/>
                </a:solidFill>
              </a:rPr>
              <a:t>C</a:t>
            </a:r>
            <a:r>
              <a:rPr lang="zh-CN" altLang="en-US" dirty="0">
                <a:solidFill>
                  <a:schemeClr val="tx1"/>
                </a:solidFill>
              </a:rPr>
              <a:t>语言程序基本结构</a:t>
            </a:r>
          </a:p>
        </p:txBody>
      </p:sp>
      <p:sp>
        <p:nvSpPr>
          <p:cNvPr id="9" name="圆角矩形 8"/>
          <p:cNvSpPr/>
          <p:nvPr/>
        </p:nvSpPr>
        <p:spPr>
          <a:xfrm>
            <a:off x="762000" y="1828800"/>
            <a:ext cx="4724400" cy="411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  my first  C  program </a:t>
            </a:r>
          </a:p>
          <a:p>
            <a:pPr>
              <a:defRPr/>
            </a:pPr>
            <a:r>
              <a:rPr lang="en-US" altLang="zh-CN" dirty="0">
                <a:solidFill>
                  <a:schemeClr val="tx1"/>
                </a:solidFill>
              </a:rPr>
              <a:t>     print  </a:t>
            </a:r>
            <a:r>
              <a:rPr lang="en-US" altLang="zh-CN" dirty="0" err="1">
                <a:solidFill>
                  <a:schemeClr val="tx1"/>
                </a:solidFill>
              </a:rPr>
              <a:t>helloworld</a:t>
            </a:r>
            <a:r>
              <a:rPr lang="en-US" altLang="zh-CN" dirty="0">
                <a:solidFill>
                  <a:schemeClr val="tx1"/>
                </a:solidFill>
              </a:rPr>
              <a:t>  on screen */</a:t>
            </a:r>
          </a:p>
          <a:p>
            <a:pPr>
              <a:defRPr/>
            </a:pPr>
            <a:r>
              <a:rPr lang="en-US" altLang="zh-CN" dirty="0">
                <a:solidFill>
                  <a:schemeClr val="tx1"/>
                </a:solidFill>
              </a:rPr>
              <a:t>//   Date:2010-10-18</a:t>
            </a:r>
          </a:p>
          <a:p>
            <a:pPr>
              <a:defRPr/>
            </a:pPr>
            <a:endParaRPr lang="en-US" altLang="zh-CN" dirty="0">
              <a:solidFill>
                <a:schemeClr val="tx1"/>
              </a:solidFill>
            </a:endParaRPr>
          </a:p>
          <a:p>
            <a:pPr>
              <a:defRPr/>
            </a:pPr>
            <a:r>
              <a:rPr lang="en-US" altLang="zh-CN" dirty="0">
                <a:solidFill>
                  <a:schemeClr val="tx1"/>
                </a:solidFill>
              </a:rPr>
              <a:t>#include </a:t>
            </a:r>
            <a:r>
              <a:rPr lang="zh-CN" altLang="en-US" dirty="0">
                <a:solidFill>
                  <a:schemeClr val="tx1"/>
                </a:solidFill>
              </a:rPr>
              <a:t>   </a:t>
            </a:r>
            <a:r>
              <a:rPr lang="en-US" altLang="zh-CN" dirty="0">
                <a:solidFill>
                  <a:schemeClr val="tx1"/>
                </a:solidFill>
              </a:rPr>
              <a:t>&lt;</a:t>
            </a:r>
            <a:r>
              <a:rPr lang="en-US" altLang="zh-CN" dirty="0" err="1">
                <a:solidFill>
                  <a:schemeClr val="tx1"/>
                </a:solidFill>
              </a:rPr>
              <a:t>stdio.h</a:t>
            </a:r>
            <a:r>
              <a:rPr lang="en-US" altLang="zh-CN" dirty="0">
                <a:solidFill>
                  <a:schemeClr val="tx1"/>
                </a:solidFill>
              </a:rPr>
              <a:t>&gt;</a:t>
            </a:r>
          </a:p>
          <a:p>
            <a:pPr>
              <a:defRPr/>
            </a:pPr>
            <a:endParaRPr lang="zh-CN" altLang="en-US" dirty="0">
              <a:solidFill>
                <a:schemeClr val="tx1"/>
              </a:solidFill>
            </a:endParaRPr>
          </a:p>
          <a:p>
            <a:pPr>
              <a:defRPr/>
            </a:pPr>
            <a:r>
              <a:rPr lang="en-US" altLang="zh-CN" dirty="0" err="1">
                <a:solidFill>
                  <a:schemeClr val="tx1"/>
                </a:solidFill>
              </a:rPr>
              <a:t>int</a:t>
            </a:r>
            <a:r>
              <a:rPr lang="en-US" altLang="zh-CN" dirty="0">
                <a:solidFill>
                  <a:schemeClr val="tx1"/>
                </a:solidFill>
              </a:rPr>
              <a:t>  main(void)</a:t>
            </a:r>
          </a:p>
          <a:p>
            <a:pPr>
              <a:defRPr/>
            </a:pPr>
            <a:r>
              <a:rPr lang="en-US" altLang="zh-CN" dirty="0">
                <a:solidFill>
                  <a:schemeClr val="tx1"/>
                </a:solidFill>
              </a:rPr>
              <a:t>{</a:t>
            </a:r>
          </a:p>
          <a:p>
            <a:pPr>
              <a:defRPr/>
            </a:pPr>
            <a:r>
              <a:rPr lang="en-US" altLang="zh-CN" dirty="0">
                <a:solidFill>
                  <a:schemeClr val="tx1"/>
                </a:solidFill>
              </a:rPr>
              <a:t>	</a:t>
            </a:r>
            <a:r>
              <a:rPr lang="en-US" altLang="zh-CN" dirty="0" err="1">
                <a:solidFill>
                  <a:schemeClr val="tx1"/>
                </a:solidFill>
              </a:rPr>
              <a:t>printf</a:t>
            </a:r>
            <a:r>
              <a:rPr lang="en-US" altLang="zh-CN" dirty="0">
                <a:solidFill>
                  <a:schemeClr val="tx1"/>
                </a:solidFill>
              </a:rPr>
              <a:t>("Hello World!\n");</a:t>
            </a:r>
          </a:p>
          <a:p>
            <a:pPr>
              <a:defRPr/>
            </a:pPr>
            <a:endParaRPr lang="en-US" altLang="zh-CN" dirty="0">
              <a:solidFill>
                <a:schemeClr val="tx1"/>
              </a:solidFill>
            </a:endParaRPr>
          </a:p>
          <a:p>
            <a:pPr>
              <a:defRPr/>
            </a:pPr>
            <a:r>
              <a:rPr lang="en-US" altLang="zh-CN" dirty="0">
                <a:solidFill>
                  <a:schemeClr val="tx1"/>
                </a:solidFill>
              </a:rPr>
              <a:t>	return   0;</a:t>
            </a:r>
          </a:p>
          <a:p>
            <a:pPr>
              <a:defRPr/>
            </a:pPr>
            <a:r>
              <a:rPr lang="en-US" altLang="zh-CN" dirty="0">
                <a:solidFill>
                  <a:schemeClr val="tx1"/>
                </a:solidFill>
              </a:rPr>
              <a:t>}</a:t>
            </a:r>
            <a:endParaRPr lang="zh-CN" altLang="en-US" dirty="0">
              <a:solidFill>
                <a:schemeClr val="tx1"/>
              </a:solidFill>
            </a:endParaRPr>
          </a:p>
        </p:txBody>
      </p:sp>
      <p:sp>
        <p:nvSpPr>
          <p:cNvPr id="10" name="线形标注 2 9"/>
          <p:cNvSpPr/>
          <p:nvPr/>
        </p:nvSpPr>
        <p:spPr>
          <a:xfrm>
            <a:off x="6248400" y="3200400"/>
            <a:ext cx="2667000" cy="457200"/>
          </a:xfrm>
          <a:prstGeom prst="borderCallout2">
            <a:avLst>
              <a:gd name="adj1" fmla="val 51009"/>
              <a:gd name="adj2" fmla="val 739"/>
              <a:gd name="adj3" fmla="val 60686"/>
              <a:gd name="adj4" fmla="val -36627"/>
              <a:gd name="adj5" fmla="val 99597"/>
              <a:gd name="adj6" fmla="val -104126"/>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a:t>
            </a:r>
            <a:r>
              <a:rPr lang="zh-CN" altLang="en-US" dirty="0">
                <a:solidFill>
                  <a:schemeClr val="tx1"/>
                </a:solidFill>
              </a:rPr>
              <a:t>语言标准输入</a:t>
            </a:r>
            <a:r>
              <a:rPr lang="en-US" altLang="zh-CN" dirty="0">
                <a:solidFill>
                  <a:schemeClr val="tx1"/>
                </a:solidFill>
              </a:rPr>
              <a:t>/</a:t>
            </a:r>
            <a:r>
              <a:rPr lang="zh-CN" altLang="en-US" dirty="0">
                <a:solidFill>
                  <a:schemeClr val="tx1"/>
                </a:solidFill>
              </a:rPr>
              <a:t>输出库</a:t>
            </a:r>
          </a:p>
        </p:txBody>
      </p:sp>
      <p:sp>
        <p:nvSpPr>
          <p:cNvPr id="11" name="圆角矩形 10"/>
          <p:cNvSpPr/>
          <p:nvPr/>
        </p:nvSpPr>
        <p:spPr>
          <a:xfrm>
            <a:off x="1905000" y="4419600"/>
            <a:ext cx="2438400" cy="381000"/>
          </a:xfrm>
          <a:prstGeom prst="round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圆角矩形 11"/>
          <p:cNvSpPr/>
          <p:nvPr/>
        </p:nvSpPr>
        <p:spPr>
          <a:xfrm>
            <a:off x="914400" y="3886200"/>
            <a:ext cx="3657600" cy="1752600"/>
          </a:xfrm>
          <a:prstGeom prst="round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线形标注 2 12"/>
          <p:cNvSpPr/>
          <p:nvPr/>
        </p:nvSpPr>
        <p:spPr>
          <a:xfrm>
            <a:off x="5791200" y="4419600"/>
            <a:ext cx="2438400" cy="457200"/>
          </a:xfrm>
          <a:prstGeom prst="borderCallout2">
            <a:avLst>
              <a:gd name="adj1" fmla="val 51009"/>
              <a:gd name="adj2" fmla="val 739"/>
              <a:gd name="adj3" fmla="val 60686"/>
              <a:gd name="adj4" fmla="val -36627"/>
              <a:gd name="adj5" fmla="val 67339"/>
              <a:gd name="adj6" fmla="val -50295"/>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a:t>
            </a:r>
            <a:r>
              <a:rPr lang="zh-CN" altLang="en-US" dirty="0">
                <a:solidFill>
                  <a:schemeClr val="tx1"/>
                </a:solidFill>
              </a:rPr>
              <a:t>语言的主函数</a:t>
            </a:r>
          </a:p>
        </p:txBody>
      </p:sp>
      <p:sp>
        <p:nvSpPr>
          <p:cNvPr id="14" name="圆角矩形 13"/>
          <p:cNvSpPr/>
          <p:nvPr/>
        </p:nvSpPr>
        <p:spPr>
          <a:xfrm>
            <a:off x="914400" y="3352800"/>
            <a:ext cx="2590800" cy="381000"/>
          </a:xfrm>
          <a:prstGeom prst="round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线形标注 2 14"/>
          <p:cNvSpPr/>
          <p:nvPr/>
        </p:nvSpPr>
        <p:spPr>
          <a:xfrm>
            <a:off x="6324600" y="5334000"/>
            <a:ext cx="2438400" cy="457200"/>
          </a:xfrm>
          <a:prstGeom prst="borderCallout2">
            <a:avLst>
              <a:gd name="adj1" fmla="val 51009"/>
              <a:gd name="adj2" fmla="val 739"/>
              <a:gd name="adj3" fmla="val 51009"/>
              <a:gd name="adj4" fmla="val -89248"/>
              <a:gd name="adj5" fmla="val -114582"/>
              <a:gd name="adj6" fmla="val -102424"/>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格式化输出</a:t>
            </a:r>
          </a:p>
        </p:txBody>
      </p:sp>
      <p:sp>
        <p:nvSpPr>
          <p:cNvPr id="16" name="圆角矩形 15"/>
          <p:cNvSpPr/>
          <p:nvPr/>
        </p:nvSpPr>
        <p:spPr>
          <a:xfrm>
            <a:off x="914400" y="2209800"/>
            <a:ext cx="3505200" cy="838200"/>
          </a:xfrm>
          <a:prstGeom prst="round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线形标注 2 16"/>
          <p:cNvSpPr/>
          <p:nvPr/>
        </p:nvSpPr>
        <p:spPr>
          <a:xfrm>
            <a:off x="6400800" y="2057400"/>
            <a:ext cx="2438400" cy="762000"/>
          </a:xfrm>
          <a:prstGeom prst="borderCallout2">
            <a:avLst>
              <a:gd name="adj1" fmla="val 51009"/>
              <a:gd name="adj2" fmla="val 739"/>
              <a:gd name="adj3" fmla="val 60686"/>
              <a:gd name="adj4" fmla="val -36627"/>
              <a:gd name="adj5" fmla="val 88972"/>
              <a:gd name="adj6" fmla="val -82899"/>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    /*   </a:t>
            </a:r>
            <a:r>
              <a:rPr lang="zh-CN" altLang="en-US" dirty="0">
                <a:solidFill>
                  <a:schemeClr val="tx1"/>
                </a:solidFill>
              </a:rPr>
              <a:t>说明文字   </a:t>
            </a:r>
            <a:r>
              <a:rPr lang="en-US" altLang="zh-CN" dirty="0">
                <a:solidFill>
                  <a:schemeClr val="tx1"/>
                </a:solidFill>
              </a:rPr>
              <a:t>*/</a:t>
            </a:r>
          </a:p>
          <a:p>
            <a:pPr>
              <a:defRPr/>
            </a:pPr>
            <a:r>
              <a:rPr lang="en-US" altLang="zh-CN" dirty="0">
                <a:solidFill>
                  <a:schemeClr val="tx1"/>
                </a:solidFill>
              </a:rPr>
              <a:t>    //    </a:t>
            </a:r>
            <a:r>
              <a:rPr lang="zh-CN" altLang="en-US" dirty="0">
                <a:solidFill>
                  <a:schemeClr val="tx1"/>
                </a:solidFill>
              </a:rPr>
              <a:t>说明文字</a:t>
            </a:r>
            <a:endParaRPr lang="en-US" altLang="zh-CN" dirty="0">
              <a:solidFill>
                <a:schemeClr val="tx1"/>
              </a:solidFill>
            </a:endParaRPr>
          </a:p>
        </p:txBody>
      </p:sp>
      <p:sp>
        <p:nvSpPr>
          <p:cNvPr id="18" name="线形标注 2 17"/>
          <p:cNvSpPr/>
          <p:nvPr/>
        </p:nvSpPr>
        <p:spPr>
          <a:xfrm>
            <a:off x="5105400" y="5867400"/>
            <a:ext cx="2438400" cy="457200"/>
          </a:xfrm>
          <a:prstGeom prst="borderCallout2">
            <a:avLst>
              <a:gd name="adj1" fmla="val 51009"/>
              <a:gd name="adj2" fmla="val 739"/>
              <a:gd name="adj3" fmla="val 51009"/>
              <a:gd name="adj4" fmla="val -89248"/>
              <a:gd name="adj5" fmla="val -132764"/>
              <a:gd name="adj6" fmla="val -101742"/>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程序返回值</a:t>
            </a:r>
          </a:p>
        </p:txBody>
      </p:sp>
      <p:sp>
        <p:nvSpPr>
          <p:cNvPr id="19" name="圆角矩形 18"/>
          <p:cNvSpPr/>
          <p:nvPr/>
        </p:nvSpPr>
        <p:spPr>
          <a:xfrm>
            <a:off x="1981200" y="4953000"/>
            <a:ext cx="1143000" cy="304800"/>
          </a:xfrm>
          <a:prstGeom prst="round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026" name="Picture 2"/>
          <p:cNvPicPr>
            <a:picLocks noChangeAspect="1" noChangeArrowheads="1"/>
          </p:cNvPicPr>
          <p:nvPr/>
        </p:nvPicPr>
        <p:blipFill>
          <a:blip r:embed="rId3"/>
          <a:srcRect/>
          <a:stretch>
            <a:fillRect/>
          </a:stretch>
        </p:blipFill>
        <p:spPr bwMode="auto">
          <a:xfrm>
            <a:off x="3810000" y="1066800"/>
            <a:ext cx="3916363" cy="762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9"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9"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0-#ppt_w/2"/>
                                          </p:val>
                                        </p:tav>
                                        <p:tav tm="100000">
                                          <p:val>
                                            <p:strVal val="#ppt_x"/>
                                          </p:val>
                                        </p:tav>
                                      </p:tavLst>
                                    </p:anim>
                                    <p:anim calcmode="lin" valueType="num">
                                      <p:cBhvr additive="base">
                                        <p:cTn id="40"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9"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0-#ppt_w/2"/>
                                          </p:val>
                                        </p:tav>
                                        <p:tav tm="100000">
                                          <p:val>
                                            <p:strVal val="#ppt_x"/>
                                          </p:val>
                                        </p:tav>
                                      </p:tavLst>
                                    </p:anim>
                                    <p:anim calcmode="lin" valueType="num">
                                      <p:cBhvr additive="base">
                                        <p:cTn id="51"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9"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0-#ppt_w/2"/>
                                          </p:val>
                                        </p:tav>
                                        <p:tav tm="100000">
                                          <p:val>
                                            <p:strVal val="#ppt_x"/>
                                          </p:val>
                                        </p:tav>
                                      </p:tavLst>
                                    </p:anim>
                                    <p:anim calcmode="lin" valueType="num">
                                      <p:cBhvr additive="base">
                                        <p:cTn id="62"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left)">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026"/>
                                        </p:tgtEl>
                                        <p:attrNameLst>
                                          <p:attrName>style.visibility</p:attrName>
                                        </p:attrNameLst>
                                      </p:cBhvr>
                                      <p:to>
                                        <p:strVal val="visible"/>
                                      </p:to>
                                    </p:set>
                                    <p:anim calcmode="lin" valueType="num">
                                      <p:cBhvr additive="base">
                                        <p:cTn id="72" dur="500" fill="hold"/>
                                        <p:tgtEl>
                                          <p:spTgt spid="1026"/>
                                        </p:tgtEl>
                                        <p:attrNameLst>
                                          <p:attrName>ppt_x</p:attrName>
                                        </p:attrNameLst>
                                      </p:cBhvr>
                                      <p:tavLst>
                                        <p:tav tm="0">
                                          <p:val>
                                            <p:strVal val="#ppt_x"/>
                                          </p:val>
                                        </p:tav>
                                        <p:tav tm="100000">
                                          <p:val>
                                            <p:strVal val="#ppt_x"/>
                                          </p:val>
                                        </p:tav>
                                      </p:tavLst>
                                    </p:anim>
                                    <p:anim calcmode="lin" valueType="num">
                                      <p:cBhvr additive="base">
                                        <p:cTn id="7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1219200" y="381000"/>
            <a:ext cx="7391400" cy="563563"/>
          </a:xfrm>
        </p:spPr>
        <p:txBody>
          <a:bodyPr/>
          <a:lstStyle/>
          <a:p>
            <a:pPr eaLnBrk="1" hangingPunct="1"/>
            <a:r>
              <a:rPr lang="en-US" altLang="zh-CN" sz="3600" smtClean="0"/>
              <a:t>1.4  C</a:t>
            </a:r>
            <a:r>
              <a:rPr lang="zh-CN" altLang="en-US" sz="3600" smtClean="0"/>
              <a:t>语言格式与结构</a:t>
            </a:r>
          </a:p>
        </p:txBody>
      </p:sp>
      <p:sp>
        <p:nvSpPr>
          <p:cNvPr id="4" name="圆角矩形 3"/>
          <p:cNvSpPr/>
          <p:nvPr/>
        </p:nvSpPr>
        <p:spPr bwMode="auto">
          <a:xfrm>
            <a:off x="595086" y="1125991"/>
            <a:ext cx="2300514" cy="474209"/>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defRPr/>
            </a:pPr>
            <a:r>
              <a:rPr lang="en-US" altLang="zh-CN" dirty="0">
                <a:solidFill>
                  <a:schemeClr val="tx1"/>
                </a:solidFill>
              </a:rPr>
              <a:t>C</a:t>
            </a:r>
            <a:r>
              <a:rPr lang="zh-CN" altLang="en-US" dirty="0">
                <a:solidFill>
                  <a:schemeClr val="tx1"/>
                </a:solidFill>
              </a:rPr>
              <a:t>语言程序结构特点</a:t>
            </a:r>
          </a:p>
        </p:txBody>
      </p:sp>
      <p:sp>
        <p:nvSpPr>
          <p:cNvPr id="18" name="Rectangle 4"/>
          <p:cNvSpPr>
            <a:spLocks noChangeArrowheads="1"/>
          </p:cNvSpPr>
          <p:nvPr/>
        </p:nvSpPr>
        <p:spPr bwMode="auto">
          <a:xfrm>
            <a:off x="838200" y="1828800"/>
            <a:ext cx="7315200" cy="4143375"/>
          </a:xfrm>
          <a:prstGeom prst="rect">
            <a:avLst/>
          </a:prstGeom>
          <a:noFill/>
          <a:ln w="9525">
            <a:noFill/>
            <a:miter lim="800000"/>
            <a:headEnd/>
            <a:tailEnd/>
          </a:ln>
        </p:spPr>
        <p:txBody>
          <a:bodyPr/>
          <a:lstStyle/>
          <a:p>
            <a:pPr marL="1143000" lvl="2" indent="-228600">
              <a:spcBef>
                <a:spcPct val="20000"/>
              </a:spcBef>
              <a:buClr>
                <a:schemeClr val="accent2"/>
              </a:buClr>
              <a:buSzPct val="70000"/>
              <a:buFont typeface="Wingdings" pitchFamily="2" charset="2"/>
              <a:buChar char="l"/>
            </a:pPr>
            <a:r>
              <a:rPr lang="zh-CN" altLang="en-US">
                <a:latin typeface="Verdana" pitchFamily="34" charset="0"/>
              </a:rPr>
              <a:t>函数与主函数</a:t>
            </a:r>
          </a:p>
          <a:p>
            <a:pPr marL="1600200" lvl="3" indent="-228600">
              <a:spcBef>
                <a:spcPct val="20000"/>
              </a:spcBef>
              <a:buClr>
                <a:schemeClr val="tx1"/>
              </a:buClr>
              <a:buSzPct val="70000"/>
              <a:buFont typeface="Arial" charset="0"/>
              <a:buChar char="–"/>
            </a:pPr>
            <a:r>
              <a:rPr lang="zh-CN" altLang="zh-CN" sz="2000">
                <a:latin typeface="Verdana" pitchFamily="34" charset="0"/>
              </a:rPr>
              <a:t>程序由一个或多个函数组成</a:t>
            </a:r>
          </a:p>
          <a:p>
            <a:pPr marL="1600200" lvl="3" indent="-228600">
              <a:spcBef>
                <a:spcPct val="20000"/>
              </a:spcBef>
              <a:buClr>
                <a:schemeClr val="tx1"/>
              </a:buClr>
              <a:buSzPct val="70000"/>
              <a:buFont typeface="Arial" charset="0"/>
              <a:buChar char="–"/>
            </a:pPr>
            <a:r>
              <a:rPr lang="zh-CN" altLang="zh-CN" sz="2000">
                <a:latin typeface="Verdana" pitchFamily="34" charset="0"/>
              </a:rPr>
              <a:t>必须有且只能有一个主函数</a:t>
            </a:r>
            <a:r>
              <a:rPr lang="en-US" altLang="zh-CN" sz="2000">
                <a:solidFill>
                  <a:srgbClr val="FF3300"/>
                </a:solidFill>
                <a:latin typeface="Verdana" pitchFamily="34" charset="0"/>
              </a:rPr>
              <a:t>main</a:t>
            </a:r>
            <a:r>
              <a:rPr lang="en-US" altLang="zh-CN" sz="2000">
                <a:latin typeface="Verdana" pitchFamily="34" charset="0"/>
              </a:rPr>
              <a:t>()</a:t>
            </a:r>
          </a:p>
          <a:p>
            <a:pPr marL="1600200" lvl="3" indent="-228600">
              <a:spcBef>
                <a:spcPct val="20000"/>
              </a:spcBef>
              <a:buClr>
                <a:schemeClr val="tx1"/>
              </a:buClr>
              <a:buSzPct val="70000"/>
              <a:buFont typeface="Arial" charset="0"/>
              <a:buChar char="–"/>
            </a:pPr>
            <a:r>
              <a:rPr lang="zh-CN" altLang="zh-CN" sz="2000">
                <a:latin typeface="Verdana" pitchFamily="34" charset="0"/>
              </a:rPr>
              <a:t>程序执行从</a:t>
            </a:r>
            <a:r>
              <a:rPr lang="en-US" altLang="zh-CN" sz="2000">
                <a:latin typeface="Verdana" pitchFamily="34" charset="0"/>
              </a:rPr>
              <a:t>main</a:t>
            </a:r>
            <a:r>
              <a:rPr lang="zh-CN" altLang="zh-CN" sz="2000">
                <a:latin typeface="Verdana" pitchFamily="34" charset="0"/>
              </a:rPr>
              <a:t>开始，在</a:t>
            </a:r>
            <a:r>
              <a:rPr lang="en-US" altLang="zh-CN" sz="2000">
                <a:latin typeface="Verdana" pitchFamily="34" charset="0"/>
              </a:rPr>
              <a:t>main</a:t>
            </a:r>
            <a:r>
              <a:rPr lang="zh-CN" altLang="zh-CN" sz="2000">
                <a:latin typeface="Verdana" pitchFamily="34" charset="0"/>
              </a:rPr>
              <a:t>中结束，其它函数通过嵌套调用得以执行。</a:t>
            </a:r>
          </a:p>
          <a:p>
            <a:pPr marL="1143000" lvl="2" indent="-228600">
              <a:spcBef>
                <a:spcPct val="20000"/>
              </a:spcBef>
              <a:buClr>
                <a:schemeClr val="accent2"/>
              </a:buClr>
              <a:buSzPct val="70000"/>
              <a:buFont typeface="Wingdings" pitchFamily="2" charset="2"/>
              <a:buChar char="l"/>
            </a:pPr>
            <a:r>
              <a:rPr lang="zh-CN" altLang="en-US">
                <a:latin typeface="Verdana" pitchFamily="34" charset="0"/>
              </a:rPr>
              <a:t>程序语句</a:t>
            </a:r>
          </a:p>
          <a:p>
            <a:pPr marL="1600200" lvl="3" indent="-228600">
              <a:spcBef>
                <a:spcPct val="20000"/>
              </a:spcBef>
              <a:buClr>
                <a:schemeClr val="tx1"/>
              </a:buClr>
              <a:buSzPct val="70000"/>
              <a:buFont typeface="Arial" charset="0"/>
              <a:buChar char="–"/>
            </a:pPr>
            <a:r>
              <a:rPr lang="en-US" altLang="zh-CN" sz="2000">
                <a:latin typeface="Verdana" pitchFamily="34" charset="0"/>
              </a:rPr>
              <a:t>C</a:t>
            </a:r>
            <a:r>
              <a:rPr lang="zh-CN" altLang="zh-CN" sz="2000">
                <a:latin typeface="Verdana" pitchFamily="34" charset="0"/>
              </a:rPr>
              <a:t>程序由语句组成</a:t>
            </a:r>
          </a:p>
          <a:p>
            <a:pPr marL="1600200" lvl="3" indent="-228600">
              <a:spcBef>
                <a:spcPct val="20000"/>
              </a:spcBef>
              <a:buClr>
                <a:schemeClr val="tx1"/>
              </a:buClr>
              <a:buSzPct val="70000"/>
              <a:buFont typeface="Arial" charset="0"/>
              <a:buChar char="–"/>
            </a:pPr>
            <a:r>
              <a:rPr lang="zh-CN" altLang="zh-CN" sz="2000">
                <a:latin typeface="Verdana" pitchFamily="34" charset="0"/>
              </a:rPr>
              <a:t>用</a:t>
            </a:r>
            <a:r>
              <a:rPr lang="zh-CN" altLang="zh-CN" sz="2000"/>
              <a:t>“</a:t>
            </a:r>
            <a:r>
              <a:rPr lang="zh-CN" altLang="zh-CN" sz="2000" b="1">
                <a:solidFill>
                  <a:srgbClr val="FF3300"/>
                </a:solidFill>
                <a:latin typeface="Verdana" pitchFamily="34" charset="0"/>
              </a:rPr>
              <a:t>;</a:t>
            </a:r>
            <a:r>
              <a:rPr lang="zh-CN" altLang="zh-CN" sz="2000"/>
              <a:t>”</a:t>
            </a:r>
            <a:r>
              <a:rPr lang="zh-CN" altLang="zh-CN" sz="2000">
                <a:latin typeface="Verdana" pitchFamily="34" charset="0"/>
              </a:rPr>
              <a:t>作为语句终止符</a:t>
            </a:r>
          </a:p>
          <a:p>
            <a:pPr marL="1143000" lvl="2" indent="-228600">
              <a:spcBef>
                <a:spcPct val="20000"/>
              </a:spcBef>
              <a:buClr>
                <a:schemeClr val="accent2"/>
              </a:buClr>
              <a:buSzPct val="70000"/>
              <a:buFont typeface="Wingdings" pitchFamily="2" charset="2"/>
              <a:buChar char="l"/>
            </a:pPr>
            <a:r>
              <a:rPr lang="zh-CN" altLang="en-US">
                <a:latin typeface="Verdana" pitchFamily="34" charset="0"/>
              </a:rPr>
              <a:t>注释</a:t>
            </a:r>
          </a:p>
          <a:p>
            <a:pPr marL="1600200" lvl="3" indent="-228600">
              <a:spcBef>
                <a:spcPct val="20000"/>
              </a:spcBef>
              <a:buClr>
                <a:schemeClr val="tx1"/>
              </a:buClr>
              <a:buSzPct val="70000"/>
              <a:buFont typeface="Arial" charset="0"/>
              <a:buChar char="–"/>
            </a:pPr>
            <a:r>
              <a:rPr lang="en-US" altLang="zh-CN" sz="2000">
                <a:solidFill>
                  <a:srgbClr val="FF3300"/>
                </a:solidFill>
                <a:latin typeface="Verdana" pitchFamily="34" charset="0"/>
              </a:rPr>
              <a:t>/*        */</a:t>
            </a:r>
            <a:r>
              <a:rPr lang="zh-CN" altLang="en-US" sz="2000">
                <a:latin typeface="Verdana" pitchFamily="34" charset="0"/>
              </a:rPr>
              <a:t>以及</a:t>
            </a:r>
            <a:r>
              <a:rPr lang="en-US" altLang="zh-CN" sz="2000">
                <a:solidFill>
                  <a:srgbClr val="FF3300"/>
                </a:solidFill>
                <a:latin typeface="Verdana" pitchFamily="34" charset="0"/>
              </a:rPr>
              <a:t>//   </a:t>
            </a:r>
            <a:r>
              <a:rPr lang="zh-CN" altLang="en-US" sz="2000">
                <a:latin typeface="Verdana" pitchFamily="34" charset="0"/>
              </a:rPr>
              <a:t>为注释</a:t>
            </a:r>
            <a:r>
              <a:rPr lang="en-US" altLang="zh-CN" sz="2000">
                <a:latin typeface="Verdana" pitchFamily="34" charset="0"/>
              </a:rPr>
              <a:t>,</a:t>
            </a:r>
            <a:r>
              <a:rPr lang="zh-CN" altLang="en-US" sz="2000">
                <a:latin typeface="Verdana" pitchFamily="34" charset="0"/>
              </a:rPr>
              <a:t>不能嵌套</a:t>
            </a:r>
          </a:p>
          <a:p>
            <a:pPr marL="1600200" lvl="3" indent="-228600">
              <a:spcBef>
                <a:spcPct val="20000"/>
              </a:spcBef>
              <a:buClr>
                <a:schemeClr val="tx1"/>
              </a:buClr>
              <a:buSzPct val="70000"/>
              <a:buFont typeface="Arial" charset="0"/>
              <a:buChar char="–"/>
            </a:pPr>
            <a:r>
              <a:rPr lang="zh-CN" altLang="en-US" sz="2000">
                <a:latin typeface="Verdana" pitchFamily="34" charset="0"/>
              </a:rPr>
              <a:t>不产生编译代码</a:t>
            </a:r>
            <a:endParaRPr lang="zh-CN" altLang="zh-CN" sz="2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blinds(horizontal)">
                                      <p:cBhvr>
                                        <p:cTn id="12" dur="500"/>
                                        <p:tgtEl>
                                          <p:spTgt spid="18">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WAV" builtIn="1"/>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animEffect transition="in" filter="blinds(horizontal)">
                                      <p:cBhvr>
                                        <p:cTn id="15" dur="500"/>
                                        <p:tgtEl>
                                          <p:spTgt spid="18">
                                            <p:txEl>
                                              <p:pRg st="1" end="1"/>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WHOOSH.WAV" builtIn="1"/>
                                        </p:tgtEl>
                                      </p:cMediaNode>
                                    </p:audio>
                                  </p:subTnLst>
                                </p:cTn>
                              </p:par>
                              <p:par>
                                <p:cTn id="16" presetID="3" presetClass="entr" presetSubtype="10" fill="hold" grpId="0" nodeType="withEffect">
                                  <p:stCondLst>
                                    <p:cond delay="0"/>
                                  </p:stCondLst>
                                  <p:childTnLst>
                                    <p:set>
                                      <p:cBhvr>
                                        <p:cTn id="17" dur="1" fill="hold">
                                          <p:stCondLst>
                                            <p:cond delay="0"/>
                                          </p:stCondLst>
                                        </p:cTn>
                                        <p:tgtEl>
                                          <p:spTgt spid="18">
                                            <p:txEl>
                                              <p:pRg st="2" end="2"/>
                                            </p:txEl>
                                          </p:spTgt>
                                        </p:tgtEl>
                                        <p:attrNameLst>
                                          <p:attrName>style.visibility</p:attrName>
                                        </p:attrNameLst>
                                      </p:cBhvr>
                                      <p:to>
                                        <p:strVal val="visible"/>
                                      </p:to>
                                    </p:set>
                                    <p:animEffect transition="in" filter="blinds(horizontal)">
                                      <p:cBhvr>
                                        <p:cTn id="18" dur="500"/>
                                        <p:tgtEl>
                                          <p:spTgt spid="18">
                                            <p:txEl>
                                              <p:pRg st="2" end="2"/>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WHOOSH.WAV" builtIn="1"/>
                                        </p:tgtEl>
                                      </p:cMediaNode>
                                    </p:audio>
                                  </p:subTnLst>
                                </p:cTn>
                              </p:par>
                              <p:par>
                                <p:cTn id="19" presetID="3" presetClass="entr" presetSubtype="10" fill="hold" grpId="0" nodeType="withEffect">
                                  <p:stCondLst>
                                    <p:cond delay="0"/>
                                  </p:stCondLst>
                                  <p:childTnLst>
                                    <p:set>
                                      <p:cBhvr>
                                        <p:cTn id="20" dur="1" fill="hold">
                                          <p:stCondLst>
                                            <p:cond delay="0"/>
                                          </p:stCondLst>
                                        </p:cTn>
                                        <p:tgtEl>
                                          <p:spTgt spid="18">
                                            <p:txEl>
                                              <p:pRg st="3" end="3"/>
                                            </p:txEl>
                                          </p:spTgt>
                                        </p:tgtEl>
                                        <p:attrNameLst>
                                          <p:attrName>style.visibility</p:attrName>
                                        </p:attrNameLst>
                                      </p:cBhvr>
                                      <p:to>
                                        <p:strVal val="visible"/>
                                      </p:to>
                                    </p:set>
                                    <p:animEffect transition="in" filter="blinds(horizontal)">
                                      <p:cBhvr>
                                        <p:cTn id="21" dur="500"/>
                                        <p:tgtEl>
                                          <p:spTgt spid="18">
                                            <p:txEl>
                                              <p:pRg st="3" end="3"/>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WHOOSH.WAV" builtIn="1"/>
                                        </p:tgtEl>
                                      </p:cMediaNode>
                                    </p:audio>
                                  </p:sub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8">
                                            <p:txEl>
                                              <p:pRg st="4" end="4"/>
                                            </p:txEl>
                                          </p:spTgt>
                                        </p:tgtEl>
                                        <p:attrNameLst>
                                          <p:attrName>style.visibility</p:attrName>
                                        </p:attrNameLst>
                                      </p:cBhvr>
                                      <p:to>
                                        <p:strVal val="visible"/>
                                      </p:to>
                                    </p:set>
                                    <p:animEffect transition="in" filter="blinds(horizontal)">
                                      <p:cBhvr>
                                        <p:cTn id="26" dur="500"/>
                                        <p:tgtEl>
                                          <p:spTgt spid="18">
                                            <p:txEl>
                                              <p:pRg st="4" end="4"/>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WHOOSH.WAV" builtIn="1"/>
                                        </p:tgtEl>
                                      </p:cMediaNode>
                                    </p:audio>
                                  </p:subTnLst>
                                </p:cTn>
                              </p:par>
                              <p:par>
                                <p:cTn id="27" presetID="3" presetClass="entr" presetSubtype="10" fill="hold" grpId="0" nodeType="withEffect">
                                  <p:stCondLst>
                                    <p:cond delay="0"/>
                                  </p:stCondLst>
                                  <p:childTnLst>
                                    <p:set>
                                      <p:cBhvr>
                                        <p:cTn id="28" dur="1" fill="hold">
                                          <p:stCondLst>
                                            <p:cond delay="0"/>
                                          </p:stCondLst>
                                        </p:cTn>
                                        <p:tgtEl>
                                          <p:spTgt spid="18">
                                            <p:txEl>
                                              <p:pRg st="5" end="5"/>
                                            </p:txEl>
                                          </p:spTgt>
                                        </p:tgtEl>
                                        <p:attrNameLst>
                                          <p:attrName>style.visibility</p:attrName>
                                        </p:attrNameLst>
                                      </p:cBhvr>
                                      <p:to>
                                        <p:strVal val="visible"/>
                                      </p:to>
                                    </p:set>
                                    <p:animEffect transition="in" filter="blinds(horizontal)">
                                      <p:cBhvr>
                                        <p:cTn id="29" dur="500"/>
                                        <p:tgtEl>
                                          <p:spTgt spid="18">
                                            <p:txEl>
                                              <p:pRg st="5" end="5"/>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3" name="WHOOSH.WAV" builtIn="1"/>
                                        </p:tgtEl>
                                      </p:cMediaNode>
                                    </p:audio>
                                  </p:subTnLst>
                                </p:cTn>
                              </p:par>
                              <p:par>
                                <p:cTn id="30" presetID="3" presetClass="entr" presetSubtype="10" fill="hold" grpId="0" nodeType="withEffect">
                                  <p:stCondLst>
                                    <p:cond delay="0"/>
                                  </p:stCondLst>
                                  <p:childTnLst>
                                    <p:set>
                                      <p:cBhvr>
                                        <p:cTn id="31" dur="1" fill="hold">
                                          <p:stCondLst>
                                            <p:cond delay="0"/>
                                          </p:stCondLst>
                                        </p:cTn>
                                        <p:tgtEl>
                                          <p:spTgt spid="18">
                                            <p:txEl>
                                              <p:pRg st="6" end="6"/>
                                            </p:txEl>
                                          </p:spTgt>
                                        </p:tgtEl>
                                        <p:attrNameLst>
                                          <p:attrName>style.visibility</p:attrName>
                                        </p:attrNameLst>
                                      </p:cBhvr>
                                      <p:to>
                                        <p:strVal val="visible"/>
                                      </p:to>
                                    </p:set>
                                    <p:animEffect transition="in" filter="blinds(horizontal)">
                                      <p:cBhvr>
                                        <p:cTn id="32" dur="500"/>
                                        <p:tgtEl>
                                          <p:spTgt spid="18">
                                            <p:txEl>
                                              <p:pRg st="6" end="6"/>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WHOOSH.WAV" builtIn="1"/>
                                        </p:tgtEl>
                                      </p:cMediaNode>
                                    </p:audio>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
                                            <p:txEl>
                                              <p:pRg st="7" end="7"/>
                                            </p:txEl>
                                          </p:spTgt>
                                        </p:tgtEl>
                                        <p:attrNameLst>
                                          <p:attrName>style.visibility</p:attrName>
                                        </p:attrNameLst>
                                      </p:cBhvr>
                                      <p:to>
                                        <p:strVal val="visible"/>
                                      </p:to>
                                    </p:set>
                                    <p:animEffect transition="in" filter="blinds(horizontal)">
                                      <p:cBhvr>
                                        <p:cTn id="37" dur="500"/>
                                        <p:tgtEl>
                                          <p:spTgt spid="18">
                                            <p:txEl>
                                              <p:pRg st="7" end="7"/>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WHOOSH.WAV" builtIn="1"/>
                                        </p:tgtEl>
                                      </p:cMediaNode>
                                    </p:audio>
                                  </p:subTnLst>
                                </p:cTn>
                              </p:par>
                              <p:par>
                                <p:cTn id="38" presetID="3" presetClass="entr" presetSubtype="10" fill="hold" grpId="0" nodeType="withEffect">
                                  <p:stCondLst>
                                    <p:cond delay="0"/>
                                  </p:stCondLst>
                                  <p:childTnLst>
                                    <p:set>
                                      <p:cBhvr>
                                        <p:cTn id="39" dur="1" fill="hold">
                                          <p:stCondLst>
                                            <p:cond delay="0"/>
                                          </p:stCondLst>
                                        </p:cTn>
                                        <p:tgtEl>
                                          <p:spTgt spid="18">
                                            <p:txEl>
                                              <p:pRg st="8" end="8"/>
                                            </p:txEl>
                                          </p:spTgt>
                                        </p:tgtEl>
                                        <p:attrNameLst>
                                          <p:attrName>style.visibility</p:attrName>
                                        </p:attrNameLst>
                                      </p:cBhvr>
                                      <p:to>
                                        <p:strVal val="visible"/>
                                      </p:to>
                                    </p:set>
                                    <p:animEffect transition="in" filter="blinds(horizontal)">
                                      <p:cBhvr>
                                        <p:cTn id="40" dur="500"/>
                                        <p:tgtEl>
                                          <p:spTgt spid="18">
                                            <p:txEl>
                                              <p:pRg st="8" end="8"/>
                                            </p:txEl>
                                          </p:spTgt>
                                        </p:tgtEl>
                                      </p:cBhvr>
                                    </p:animEffect>
                                  </p:childTnLst>
                                  <p:subTnLst>
                                    <p:audio>
                                      <p:cMediaNode>
                                        <p:cTn display="0" masterRel="sameClick">
                                          <p:stCondLst>
                                            <p:cond evt="begin" delay="0">
                                              <p:tn val="38"/>
                                            </p:cond>
                                          </p:stCondLst>
                                          <p:endCondLst>
                                            <p:cond evt="onStopAudio" delay="0">
                                              <p:tgtEl>
                                                <p:sldTgt/>
                                              </p:tgtEl>
                                            </p:cond>
                                          </p:endCondLst>
                                        </p:cTn>
                                        <p:tgtEl>
                                          <p:sndTgt r:embed="rId3" name="WHOOSH.WAV" builtIn="1"/>
                                        </p:tgtEl>
                                      </p:cMediaNode>
                                    </p:audio>
                                  </p:subTnLst>
                                </p:cTn>
                              </p:par>
                              <p:par>
                                <p:cTn id="41" presetID="3" presetClass="entr" presetSubtype="10" fill="hold" grpId="0" nodeType="withEffect">
                                  <p:stCondLst>
                                    <p:cond delay="0"/>
                                  </p:stCondLst>
                                  <p:childTnLst>
                                    <p:set>
                                      <p:cBhvr>
                                        <p:cTn id="42" dur="1" fill="hold">
                                          <p:stCondLst>
                                            <p:cond delay="0"/>
                                          </p:stCondLst>
                                        </p:cTn>
                                        <p:tgtEl>
                                          <p:spTgt spid="18">
                                            <p:txEl>
                                              <p:pRg st="9" end="9"/>
                                            </p:txEl>
                                          </p:spTgt>
                                        </p:tgtEl>
                                        <p:attrNameLst>
                                          <p:attrName>style.visibility</p:attrName>
                                        </p:attrNameLst>
                                      </p:cBhvr>
                                      <p:to>
                                        <p:strVal val="visible"/>
                                      </p:to>
                                    </p:set>
                                    <p:animEffect transition="in" filter="blinds(horizontal)">
                                      <p:cBhvr>
                                        <p:cTn id="43" dur="500"/>
                                        <p:tgtEl>
                                          <p:spTgt spid="18">
                                            <p:txEl>
                                              <p:pRg st="9" end="9"/>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3"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bldLvl="3"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38150" y="411163"/>
            <a:ext cx="8191500" cy="949325"/>
          </a:xfrm>
        </p:spPr>
        <p:txBody>
          <a:bodyPr/>
          <a:lstStyle/>
          <a:p>
            <a:pPr eaLnBrk="1" hangingPunct="1"/>
            <a:r>
              <a:rPr lang="en-US" altLang="zh-CN" dirty="0" smtClean="0"/>
              <a:t>1.4  C</a:t>
            </a:r>
            <a:r>
              <a:rPr lang="zh-CN" altLang="en-US" dirty="0" smtClean="0"/>
              <a:t>语言格式与结构</a:t>
            </a:r>
            <a:endParaRPr lang="zh-CN" altLang="en-US" dirty="0" smtClean="0">
              <a:solidFill>
                <a:schemeClr val="accent1"/>
              </a:solidFill>
            </a:endParaRPr>
          </a:p>
        </p:txBody>
      </p:sp>
      <p:sp>
        <p:nvSpPr>
          <p:cNvPr id="11267" name="内容占位符 2"/>
          <p:cNvSpPr>
            <a:spLocks/>
          </p:cNvSpPr>
          <p:nvPr/>
        </p:nvSpPr>
        <p:spPr bwMode="auto">
          <a:xfrm>
            <a:off x="468313" y="1484313"/>
            <a:ext cx="8191500" cy="635000"/>
          </a:xfrm>
          <a:prstGeom prst="rect">
            <a:avLst/>
          </a:prstGeom>
          <a:noFill/>
          <a:ln w="9525">
            <a:noFill/>
            <a:miter lim="800000"/>
            <a:headEnd/>
            <a:tailEnd/>
          </a:ln>
        </p:spPr>
        <p:txBody>
          <a:bodyPr>
            <a:spAutoFit/>
          </a:bodyPr>
          <a:lstStyle/>
          <a:p>
            <a:pPr marL="342900" indent="-342900" eaLnBrk="0" hangingPunct="0">
              <a:lnSpc>
                <a:spcPct val="90000"/>
              </a:lnSpc>
              <a:spcBef>
                <a:spcPct val="35000"/>
              </a:spcBef>
              <a:spcAft>
                <a:spcPct val="15000"/>
              </a:spcAft>
              <a:buClr>
                <a:schemeClr val="accent1"/>
              </a:buClr>
              <a:buFontTx/>
              <a:buAutoNum type="arabicPeriod"/>
            </a:pPr>
            <a:endParaRPr lang="en-US" altLang="zh-CN" sz="1600">
              <a:solidFill>
                <a:schemeClr val="accent1"/>
              </a:solidFill>
              <a:latin typeface="微软雅黑" pitchFamily="34" charset="-122"/>
            </a:endParaRPr>
          </a:p>
          <a:p>
            <a:pPr marL="342900" indent="-342900" eaLnBrk="0" hangingPunct="0">
              <a:lnSpc>
                <a:spcPct val="90000"/>
              </a:lnSpc>
              <a:spcBef>
                <a:spcPct val="35000"/>
              </a:spcBef>
              <a:spcAft>
                <a:spcPct val="15000"/>
              </a:spcAft>
              <a:buClr>
                <a:schemeClr val="accent1"/>
              </a:buClr>
            </a:pPr>
            <a:r>
              <a:rPr lang="zh-CN" altLang="en-US" sz="1500">
                <a:solidFill>
                  <a:schemeClr val="accent1"/>
                </a:solidFill>
                <a:latin typeface="微软雅黑" pitchFamily="34" charset="-122"/>
              </a:rPr>
              <a:t> </a:t>
            </a:r>
          </a:p>
        </p:txBody>
      </p:sp>
      <p:pic>
        <p:nvPicPr>
          <p:cNvPr id="11268" name="Picture 1029"/>
          <p:cNvPicPr>
            <a:picLocks noChangeAspect="1" noChangeArrowheads="1"/>
          </p:cNvPicPr>
          <p:nvPr/>
        </p:nvPicPr>
        <p:blipFill>
          <a:blip r:embed="rId3"/>
          <a:srcRect/>
          <a:stretch>
            <a:fillRect/>
          </a:stretch>
        </p:blipFill>
        <p:spPr bwMode="auto">
          <a:xfrm>
            <a:off x="914400" y="2133600"/>
            <a:ext cx="7272337" cy="4492625"/>
          </a:xfrm>
          <a:prstGeom prst="rect">
            <a:avLst/>
          </a:prstGeom>
          <a:noFill/>
          <a:ln w="9525">
            <a:noFill/>
            <a:miter lim="800000"/>
            <a:headEnd/>
            <a:tailEnd/>
          </a:ln>
        </p:spPr>
      </p:pic>
      <p:sp>
        <p:nvSpPr>
          <p:cNvPr id="5" name="TextBox 4"/>
          <p:cNvSpPr txBox="1"/>
          <p:nvPr/>
        </p:nvSpPr>
        <p:spPr>
          <a:xfrm>
            <a:off x="914400" y="1371600"/>
            <a:ext cx="7315200" cy="646331"/>
          </a:xfrm>
          <a:prstGeom prst="rect">
            <a:avLst/>
          </a:prstGeom>
          <a:noFill/>
        </p:spPr>
        <p:txBody>
          <a:bodyPr wrap="square" rtlCol="0">
            <a:spAutoFit/>
          </a:bodyPr>
          <a:lstStyle/>
          <a:p>
            <a:r>
              <a:rPr lang="zh-CN" altLang="en-US" b="1" dirty="0" smtClean="0">
                <a:latin typeface="微软雅黑" pitchFamily="34" charset="-122"/>
              </a:rPr>
              <a:t>一个</a:t>
            </a:r>
            <a:r>
              <a:rPr lang="en-US" altLang="zh-CN" b="1" dirty="0" smtClean="0">
                <a:latin typeface="微软雅黑" pitchFamily="34" charset="-122"/>
              </a:rPr>
              <a:t>C</a:t>
            </a:r>
            <a:r>
              <a:rPr lang="zh-CN" altLang="en-US" b="1" dirty="0" smtClean="0">
                <a:latin typeface="微软雅黑" pitchFamily="34" charset="-122"/>
              </a:rPr>
              <a:t>源程序可由一个</a:t>
            </a:r>
            <a:r>
              <a:rPr lang="en-US" altLang="zh-CN" b="1" dirty="0" smtClean="0">
                <a:latin typeface="微软雅黑" pitchFamily="34" charset="-122"/>
              </a:rPr>
              <a:t>main</a:t>
            </a:r>
            <a:r>
              <a:rPr lang="zh-CN" altLang="en-US" b="1" dirty="0" smtClean="0">
                <a:latin typeface="微软雅黑" pitchFamily="34" charset="-122"/>
              </a:rPr>
              <a:t>函数和若干个其他函数组成，其中必须有一个且只能有一个</a:t>
            </a:r>
            <a:r>
              <a:rPr lang="en-US" altLang="zh-CN" b="1" dirty="0" smtClean="0">
                <a:latin typeface="微软雅黑" pitchFamily="34" charset="-122"/>
              </a:rPr>
              <a:t>main</a:t>
            </a:r>
            <a:r>
              <a:rPr lang="zh-CN" altLang="en-US" b="1" dirty="0" smtClean="0">
                <a:latin typeface="微软雅黑" pitchFamily="34" charset="-122"/>
              </a:rPr>
              <a:t>函数，例：</a:t>
            </a:r>
            <a:endParaRPr lang="zh-CN" alt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a:xfrm>
            <a:off x="1219200" y="381000"/>
            <a:ext cx="7391400" cy="563563"/>
          </a:xfrm>
        </p:spPr>
        <p:txBody>
          <a:bodyPr/>
          <a:lstStyle/>
          <a:p>
            <a:pPr eaLnBrk="1" hangingPunct="1"/>
            <a:r>
              <a:rPr lang="en-US" altLang="zh-CN" sz="3600" dirty="0" smtClean="0"/>
              <a:t>C</a:t>
            </a:r>
            <a:r>
              <a:rPr lang="zh-CN" altLang="en-US" sz="3600" dirty="0" smtClean="0"/>
              <a:t>语言编程规范</a:t>
            </a:r>
          </a:p>
        </p:txBody>
      </p:sp>
      <p:sp>
        <p:nvSpPr>
          <p:cNvPr id="4" name="圆角矩形 3"/>
          <p:cNvSpPr/>
          <p:nvPr/>
        </p:nvSpPr>
        <p:spPr bwMode="auto">
          <a:xfrm>
            <a:off x="442686" y="1125991"/>
            <a:ext cx="2071914" cy="474209"/>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defRPr/>
            </a:pPr>
            <a:r>
              <a:rPr lang="zh-CN" altLang="en-US" dirty="0">
                <a:solidFill>
                  <a:schemeClr val="tx1"/>
                </a:solidFill>
              </a:rPr>
              <a:t>语言编程规范</a:t>
            </a:r>
          </a:p>
        </p:txBody>
      </p:sp>
      <p:sp>
        <p:nvSpPr>
          <p:cNvPr id="5" name="矩形 4"/>
          <p:cNvSpPr>
            <a:spLocks noChangeArrowheads="1"/>
          </p:cNvSpPr>
          <p:nvPr/>
        </p:nvSpPr>
        <p:spPr bwMode="auto">
          <a:xfrm>
            <a:off x="1219200" y="5029200"/>
            <a:ext cx="7010400" cy="830263"/>
          </a:xfrm>
          <a:prstGeom prst="rect">
            <a:avLst/>
          </a:prstGeom>
          <a:noFill/>
          <a:ln w="9525">
            <a:noFill/>
            <a:miter lim="800000"/>
            <a:headEnd/>
            <a:tailEnd/>
          </a:ln>
        </p:spPr>
        <p:txBody>
          <a:bodyPr>
            <a:spAutoFit/>
          </a:bodyPr>
          <a:lstStyle/>
          <a:p>
            <a:r>
              <a:rPr lang="zh-CN" altLang="en-US" sz="2400"/>
              <a:t>良好的编程风格规范会让你的艺术品更容易被读懂，能让你更好地读懂其他艺术品。</a:t>
            </a:r>
          </a:p>
        </p:txBody>
      </p:sp>
      <p:sp>
        <p:nvSpPr>
          <p:cNvPr id="6" name="矩形 5"/>
          <p:cNvSpPr>
            <a:spLocks noChangeArrowheads="1"/>
          </p:cNvSpPr>
          <p:nvPr/>
        </p:nvSpPr>
        <p:spPr bwMode="auto">
          <a:xfrm>
            <a:off x="1219200" y="1912938"/>
            <a:ext cx="7010400" cy="830262"/>
          </a:xfrm>
          <a:prstGeom prst="rect">
            <a:avLst/>
          </a:prstGeom>
          <a:noFill/>
          <a:ln w="9525">
            <a:noFill/>
            <a:miter lim="800000"/>
            <a:headEnd/>
            <a:tailEnd/>
          </a:ln>
        </p:spPr>
        <p:txBody>
          <a:bodyPr>
            <a:spAutoFit/>
          </a:bodyPr>
          <a:lstStyle/>
          <a:p>
            <a:r>
              <a:rPr lang="zh-CN" altLang="en-US" sz="2400"/>
              <a:t>高质量的软件是开发人员的</a:t>
            </a:r>
            <a:r>
              <a:rPr lang="zh-CN" altLang="en-US" sz="2400">
                <a:solidFill>
                  <a:srgbClr val="0070C0"/>
                </a:solidFill>
              </a:rPr>
              <a:t>优美艺术品</a:t>
            </a:r>
            <a:r>
              <a:rPr lang="zh-CN" altLang="en-US" sz="2400"/>
              <a:t>，为使用人员和世界带来欢快。</a:t>
            </a:r>
            <a:endParaRPr lang="en-US" altLang="zh-CN" sz="2400"/>
          </a:p>
        </p:txBody>
      </p:sp>
      <p:sp>
        <p:nvSpPr>
          <p:cNvPr id="7" name="矩形 6"/>
          <p:cNvSpPr>
            <a:spLocks noChangeArrowheads="1"/>
          </p:cNvSpPr>
          <p:nvPr/>
        </p:nvSpPr>
        <p:spPr bwMode="auto">
          <a:xfrm>
            <a:off x="1219200" y="3970338"/>
            <a:ext cx="7010400" cy="830262"/>
          </a:xfrm>
          <a:prstGeom prst="rect">
            <a:avLst/>
          </a:prstGeom>
          <a:noFill/>
          <a:ln w="9525">
            <a:noFill/>
            <a:miter lim="800000"/>
            <a:headEnd/>
            <a:tailEnd/>
          </a:ln>
        </p:spPr>
        <p:txBody>
          <a:bodyPr>
            <a:spAutoFit/>
          </a:bodyPr>
          <a:lstStyle/>
          <a:p>
            <a:r>
              <a:rPr lang="zh-CN" altLang="en-US" sz="2400"/>
              <a:t>编程风格和规范的难度不高，但是细节比较多。别小看了，提高质量就是要从这些点点滴滴做起。</a:t>
            </a:r>
            <a:endParaRPr lang="en-US" altLang="zh-CN" sz="2400"/>
          </a:p>
        </p:txBody>
      </p:sp>
      <p:sp>
        <p:nvSpPr>
          <p:cNvPr id="9" name="矩形 8"/>
          <p:cNvSpPr>
            <a:spLocks noChangeArrowheads="1"/>
          </p:cNvSpPr>
          <p:nvPr/>
        </p:nvSpPr>
        <p:spPr bwMode="auto">
          <a:xfrm>
            <a:off x="1219200" y="2971800"/>
            <a:ext cx="7010400" cy="830263"/>
          </a:xfrm>
          <a:prstGeom prst="rect">
            <a:avLst/>
          </a:prstGeom>
          <a:noFill/>
          <a:ln w="9525">
            <a:noFill/>
            <a:miter lim="800000"/>
            <a:headEnd/>
            <a:tailEnd/>
          </a:ln>
        </p:spPr>
        <p:txBody>
          <a:bodyPr>
            <a:spAutoFit/>
          </a:bodyPr>
          <a:lstStyle/>
          <a:p>
            <a:r>
              <a:rPr lang="zh-CN" altLang="en-US" sz="2400"/>
              <a:t>高质量的软件来源于经验和技术积累，更是来源于细节</a:t>
            </a:r>
            <a:r>
              <a:rPr lang="en-US" altLang="zh-CN" sz="2400"/>
              <a:t>----</a:t>
            </a:r>
            <a:r>
              <a:rPr lang="zh-CN" altLang="en-US" sz="2400"/>
              <a:t>符合规范的编程。</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a:xfrm>
            <a:off x="1219200" y="381000"/>
            <a:ext cx="7391400" cy="563563"/>
          </a:xfrm>
        </p:spPr>
        <p:txBody>
          <a:bodyPr/>
          <a:lstStyle/>
          <a:p>
            <a:pPr eaLnBrk="1" hangingPunct="1"/>
            <a:r>
              <a:rPr lang="en-US" altLang="zh-CN" sz="3600" dirty="0" smtClean="0"/>
              <a:t>C</a:t>
            </a:r>
            <a:r>
              <a:rPr lang="zh-CN" altLang="en-US" sz="3600" dirty="0" smtClean="0"/>
              <a:t>语言编程规范</a:t>
            </a:r>
          </a:p>
        </p:txBody>
      </p:sp>
      <p:sp>
        <p:nvSpPr>
          <p:cNvPr id="4" name="圆角矩形 3"/>
          <p:cNvSpPr/>
          <p:nvPr/>
        </p:nvSpPr>
        <p:spPr bwMode="auto">
          <a:xfrm>
            <a:off x="442686" y="1125991"/>
            <a:ext cx="2071914" cy="474209"/>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defRPr/>
            </a:pPr>
            <a:r>
              <a:rPr lang="en-US" altLang="zh-CN" dirty="0">
                <a:solidFill>
                  <a:schemeClr val="tx1"/>
                </a:solidFill>
              </a:rPr>
              <a:t>C</a:t>
            </a:r>
            <a:r>
              <a:rPr lang="zh-CN" altLang="en-US" dirty="0">
                <a:solidFill>
                  <a:schemeClr val="tx1"/>
                </a:solidFill>
              </a:rPr>
              <a:t>语言编程规范</a:t>
            </a:r>
          </a:p>
        </p:txBody>
      </p:sp>
      <p:graphicFrame>
        <p:nvGraphicFramePr>
          <p:cNvPr id="28" name="表格 27"/>
          <p:cNvGraphicFramePr>
            <a:graphicFrameLocks noGrp="1"/>
          </p:cNvGraphicFramePr>
          <p:nvPr/>
        </p:nvGraphicFramePr>
        <p:xfrm>
          <a:off x="533400" y="1733550"/>
          <a:ext cx="7924800" cy="4591049"/>
        </p:xfrm>
        <a:graphic>
          <a:graphicData uri="http://schemas.openxmlformats.org/drawingml/2006/table">
            <a:tbl>
              <a:tblPr firstRow="1" bandRow="1"/>
              <a:tblGrid>
                <a:gridCol w="3493168"/>
                <a:gridCol w="4431632"/>
              </a:tblGrid>
              <a:tr h="466177">
                <a:tc>
                  <a:txBody>
                    <a:bodyPr/>
                    <a:lstStyle/>
                    <a:p>
                      <a:pPr algn="ctr"/>
                      <a:r>
                        <a:rPr lang="zh-CN" altLang="en-US" dirty="0" smtClean="0"/>
                        <a:t>编程规范</a:t>
                      </a:r>
                      <a:endParaRPr lang="zh-CN" alt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zh-CN" altLang="en-US" dirty="0" smtClean="0"/>
                        <a:t>说明</a:t>
                      </a:r>
                      <a:endParaRPr lang="zh-CN" alt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lumMod val="20000"/>
                        <a:lumOff val="80000"/>
                      </a:schemeClr>
                    </a:solidFill>
                  </a:tcPr>
                </a:tc>
              </a:tr>
              <a:tr h="987197">
                <a:tc>
                  <a:txBody>
                    <a:bodyPr/>
                    <a:lstStyle/>
                    <a:p>
                      <a:r>
                        <a:rPr lang="zh-CN" altLang="en-US" dirty="0" smtClean="0"/>
                        <a:t>程序块要采用缩进风格编写，</a:t>
                      </a:r>
                      <a:endParaRPr lang="en-US" altLang="zh-CN" dirty="0" smtClean="0"/>
                    </a:p>
                    <a:p>
                      <a:r>
                        <a:rPr lang="zh-CN" altLang="en-US" dirty="0" smtClean="0"/>
                        <a:t>缩进空格数为</a:t>
                      </a:r>
                      <a:r>
                        <a:rPr lang="en-US" altLang="zh-CN" dirty="0" smtClean="0"/>
                        <a:t>4</a:t>
                      </a:r>
                      <a:r>
                        <a:rPr lang="zh-CN" altLang="en-US" dirty="0" smtClean="0"/>
                        <a:t>个。</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r>
                        <a:rPr lang="en-US" altLang="zh-CN" dirty="0" smtClean="0"/>
                        <a:t>/*</a:t>
                      </a:r>
                      <a:r>
                        <a:rPr lang="en-US" altLang="zh-CN" baseline="0" dirty="0" smtClean="0"/>
                        <a:t>  this  is  my first  amazing  program,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with  my   hard work on it.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#include    &lt;</a:t>
                      </a:r>
                      <a:r>
                        <a:rPr lang="en-US" altLang="zh-CN" dirty="0" err="1" smtClean="0"/>
                        <a:t>stdio.h</a:t>
                      </a:r>
                      <a:r>
                        <a:rPr lang="en-US" altLang="zh-CN"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int</a:t>
                      </a:r>
                      <a:r>
                        <a:rPr lang="en-US" altLang="zh-CN" dirty="0" smtClean="0"/>
                        <a:t>  main(void)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en-US" altLang="zh-CN" dirty="0" err="1" smtClean="0"/>
                        <a:t>printf</a:t>
                      </a:r>
                      <a:r>
                        <a:rPr lang="en-US" altLang="zh-CN" dirty="0" smtClean="0"/>
                        <a:t>("Hello World!\n");</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en-US" altLang="zh-CN" baseline="0" dirty="0" smtClean="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1004075">
                <a:tc>
                  <a:txBody>
                    <a:bodyPr/>
                    <a:lstStyle/>
                    <a:p>
                      <a:r>
                        <a:rPr lang="zh-CN" altLang="en-US" dirty="0" smtClean="0"/>
                        <a:t>相对独立的程序块之间、变量说明之后必须加空行。</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ltLang="zh-CN" baseline="0" dirty="0" smtClean="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4400">
                <a:tc>
                  <a:txBody>
                    <a:bodyPr/>
                    <a:lstStyle/>
                    <a:p>
                      <a:r>
                        <a:rPr lang="zh-CN" altLang="en-US" dirty="0" smtClean="0"/>
                        <a:t>边写代码边注释，代码应该包括足够的注释。修改代码同时修改相应注释，保证代码和注释的一致性。</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4880">
                <a:tc>
                  <a:txBody>
                    <a:bodyPr/>
                    <a:lstStyle/>
                    <a:p>
                      <a:r>
                        <a:rPr lang="zh-CN" altLang="en-US" dirty="0" smtClean="0"/>
                        <a:t>较长的语句分成多行书写，使排版整齐，语句可读。</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vMerge="1">
                  <a:txBody>
                    <a:bodyPr/>
                    <a:lstStyle/>
                    <a:p>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500" fill="hold"/>
                                        <p:tgtEl>
                                          <p:spTgt spid="28"/>
                                        </p:tgtEl>
                                        <p:attrNameLst>
                                          <p:attrName>ppt_x</p:attrName>
                                        </p:attrNameLst>
                                      </p:cBhvr>
                                      <p:tavLst>
                                        <p:tav tm="0">
                                          <p:val>
                                            <p:strVal val="#ppt_x"/>
                                          </p:val>
                                        </p:tav>
                                        <p:tav tm="100000">
                                          <p:val>
                                            <p:strVal val="#ppt_x"/>
                                          </p:val>
                                        </p:tav>
                                      </p:tavLst>
                                    </p:anim>
                                    <p:anim calcmode="lin" valueType="num">
                                      <p:cBhvr additive="base">
                                        <p:cTn id="1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pPr eaLnBrk="1" hangingPunct="1">
              <a:spcBef>
                <a:spcPct val="50000"/>
              </a:spcBef>
              <a:defRPr/>
            </a:pPr>
            <a:r>
              <a:rPr lang="en-US" altLang="zh-CN" dirty="0" smtClean="0">
                <a:hlinkClick r:id="rId2" action="ppaction://hlinksldjump"/>
              </a:rPr>
              <a:t>1.5 C</a:t>
            </a:r>
            <a:r>
              <a:rPr lang="zh-CN" altLang="en-US" dirty="0" smtClean="0">
                <a:hlinkClick r:id="rId2" action="ppaction://hlinksldjump"/>
              </a:rPr>
              <a:t>语言的编译与工具介绍</a:t>
            </a:r>
          </a:p>
        </p:txBody>
      </p:sp>
      <p:sp>
        <p:nvSpPr>
          <p:cNvPr id="21506" name="内容占位符 2"/>
          <p:cNvSpPr>
            <a:spLocks noGrp="1"/>
          </p:cNvSpPr>
          <p:nvPr>
            <p:ph idx="1"/>
          </p:nvPr>
        </p:nvSpPr>
        <p:spPr>
          <a:xfrm>
            <a:off x="457200" y="1600200"/>
            <a:ext cx="7391400" cy="3962400"/>
          </a:xfrm>
        </p:spPr>
        <p:txBody>
          <a:bodyPr/>
          <a:lstStyle/>
          <a:p>
            <a:pPr marL="342900" lvl="1" indent="-342900" eaLnBrk="1" hangingPunct="1">
              <a:buFont typeface="Wingdings" pitchFamily="2" charset="2"/>
              <a:buChar char="?"/>
            </a:pPr>
            <a:r>
              <a:rPr lang="en-US" altLang="zh-CN" sz="3200" dirty="0" smtClean="0">
                <a:solidFill>
                  <a:srgbClr val="FF0000"/>
                </a:solidFill>
              </a:rPr>
              <a:t>1  </a:t>
            </a:r>
            <a:r>
              <a:rPr lang="zh-CN" altLang="en-US" sz="3200" dirty="0" smtClean="0">
                <a:solidFill>
                  <a:srgbClr val="FF0000"/>
                </a:solidFill>
              </a:rPr>
              <a:t>软件编译过程</a:t>
            </a:r>
            <a:endParaRPr lang="en-US" altLang="zh-CN" sz="3200" dirty="0" smtClean="0">
              <a:solidFill>
                <a:srgbClr val="FF0000"/>
              </a:solidFill>
            </a:endParaRPr>
          </a:p>
          <a:p>
            <a:pPr marL="342900" lvl="1" indent="-342900" eaLnBrk="1" hangingPunct="1">
              <a:buFont typeface="Wingdings" pitchFamily="2" charset="2"/>
              <a:buChar char="?"/>
            </a:pPr>
            <a:r>
              <a:rPr lang="en-US" altLang="zh-CN" sz="3200" dirty="0" smtClean="0"/>
              <a:t>2  VC++6.0</a:t>
            </a:r>
            <a:r>
              <a:rPr lang="zh-CN" altLang="en-US" sz="3200" dirty="0" smtClean="0"/>
              <a:t>简介</a:t>
            </a:r>
            <a:endParaRPr lang="en-US" altLang="zh-CN" sz="3200" dirty="0" smtClean="0"/>
          </a:p>
          <a:p>
            <a:pPr marL="342900" lvl="1" indent="-342900" eaLnBrk="1" hangingPunct="1">
              <a:buFont typeface="Wingdings" pitchFamily="2" charset="2"/>
              <a:buChar char="?"/>
            </a:pPr>
            <a:r>
              <a:rPr lang="en-US" altLang="zh-CN" sz="3200" dirty="0" smtClean="0"/>
              <a:t>3  </a:t>
            </a:r>
            <a:r>
              <a:rPr lang="zh-CN" altLang="en-US" sz="3200" dirty="0" smtClean="0"/>
              <a:t>用</a:t>
            </a:r>
            <a:r>
              <a:rPr lang="en-US" altLang="zh-CN" sz="3200" dirty="0" smtClean="0"/>
              <a:t>VC++6.0</a:t>
            </a:r>
            <a:r>
              <a:rPr lang="zh-CN" altLang="en-US" sz="3200" dirty="0" smtClean="0"/>
              <a:t>开发一个完整的</a:t>
            </a:r>
            <a:r>
              <a:rPr lang="en-US" altLang="zh-CN" sz="3200" dirty="0" smtClean="0"/>
              <a:t>C</a:t>
            </a:r>
            <a:r>
              <a:rPr lang="zh-CN" altLang="en-US" sz="3200" dirty="0" smtClean="0"/>
              <a:t>程序</a:t>
            </a:r>
            <a:endParaRPr lang="en-US" altLang="zh-CN" sz="3200" dirty="0" smtClean="0"/>
          </a:p>
          <a:p>
            <a:pPr marL="342900" lvl="1" indent="-342900" eaLnBrk="1" hangingPunct="1">
              <a:buFont typeface="Wingdings" pitchFamily="2" charset="2"/>
              <a:buChar char="?"/>
            </a:pPr>
            <a:r>
              <a:rPr lang="en-US" altLang="zh-CN" sz="3200" dirty="0" smtClean="0"/>
              <a:t>4  </a:t>
            </a:r>
            <a:r>
              <a:rPr lang="zh-CN" altLang="en-US" sz="3200" dirty="0" smtClean="0"/>
              <a:t>用</a:t>
            </a:r>
            <a:r>
              <a:rPr lang="en-US" altLang="zh-CN" sz="3200" dirty="0" smtClean="0"/>
              <a:t>VC++6.0</a:t>
            </a:r>
            <a:r>
              <a:rPr lang="zh-CN" altLang="en-US" sz="3200" dirty="0" smtClean="0"/>
              <a:t>配置复杂</a:t>
            </a:r>
            <a:r>
              <a:rPr lang="en-US" altLang="zh-CN" sz="3200" dirty="0" smtClean="0"/>
              <a:t>C</a:t>
            </a:r>
            <a:r>
              <a:rPr lang="zh-CN" altLang="en-US" sz="3200" dirty="0" smtClean="0"/>
              <a:t>语言项目</a:t>
            </a:r>
          </a:p>
          <a:p>
            <a:pPr eaLnBrk="1" hangingPunct="1"/>
            <a:endParaRPr lang="zh-CN" altLang="en-US" dirty="0" smtClean="0">
              <a:sym typeface="Wingdings" pitchFamily="2" charset="2"/>
            </a:endParaRPr>
          </a:p>
          <a:p>
            <a:pPr eaLnBrk="1" hangingPunct="1"/>
            <a:endParaRPr lang="zh-CN" altLang="en-US" dirty="0" smtClean="0">
              <a:sym typeface="Wingdings" pitchFamily="2" charset="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438150" y="411163"/>
            <a:ext cx="8191500" cy="949325"/>
          </a:xfrm>
        </p:spPr>
        <p:txBody>
          <a:bodyPr/>
          <a:lstStyle/>
          <a:p>
            <a:pPr eaLnBrk="1" hangingPunct="1"/>
            <a:r>
              <a:rPr lang="en-US" altLang="zh-CN" dirty="0" smtClean="0"/>
              <a:t>1  </a:t>
            </a:r>
            <a:r>
              <a:rPr lang="zh-CN" altLang="en-US" dirty="0" smtClean="0"/>
              <a:t>软件编译过程</a:t>
            </a:r>
            <a:endParaRPr lang="zh-CN" altLang="en-US" dirty="0" smtClean="0">
              <a:solidFill>
                <a:schemeClr val="accent1"/>
              </a:solidFill>
            </a:endParaRPr>
          </a:p>
        </p:txBody>
      </p:sp>
      <p:pic>
        <p:nvPicPr>
          <p:cNvPr id="9219" name="Picture 5"/>
          <p:cNvPicPr>
            <a:picLocks noChangeAspect="1" noChangeArrowheads="1"/>
          </p:cNvPicPr>
          <p:nvPr/>
        </p:nvPicPr>
        <p:blipFill>
          <a:blip r:embed="rId3"/>
          <a:srcRect/>
          <a:stretch>
            <a:fillRect/>
          </a:stretch>
        </p:blipFill>
        <p:spPr bwMode="auto">
          <a:xfrm>
            <a:off x="1116013" y="1628775"/>
            <a:ext cx="7127875" cy="32035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smtClean="0">
                <a:solidFill>
                  <a:srgbClr val="800000"/>
                </a:solidFill>
                <a:effectLst>
                  <a:outerShdw blurRad="38100" dist="38100" dir="2700000" algn="tl">
                    <a:srgbClr val="000000"/>
                  </a:outerShdw>
                </a:effectLst>
                <a:latin typeface="Arial" charset="0"/>
                <a:ea typeface="黑体" pitchFamily="2" charset="-122"/>
              </a:rPr>
              <a:t>                C</a:t>
            </a:r>
            <a:r>
              <a:rPr lang="zh-CN" altLang="zh-CN" sz="4800" dirty="0" smtClean="0">
                <a:solidFill>
                  <a:srgbClr val="800000"/>
                </a:solidFill>
                <a:effectLst>
                  <a:outerShdw blurRad="38100" dist="38100" dir="2700000" algn="tl">
                    <a:srgbClr val="000000"/>
                  </a:outerShdw>
                </a:effectLst>
                <a:latin typeface="Arial" charset="0"/>
                <a:ea typeface="黑体" pitchFamily="2" charset="-122"/>
              </a:rPr>
              <a:t>语言</a:t>
            </a:r>
            <a:endParaRPr lang="zh-CN" altLang="en-US" sz="48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215043" name="Rectangle 3"/>
          <p:cNvSpPr>
            <a:spLocks noGrp="1" noChangeArrowheads="1"/>
          </p:cNvSpPr>
          <p:nvPr>
            <p:ph type="body" idx="1"/>
          </p:nvPr>
        </p:nvSpPr>
        <p:spPr>
          <a:xfrm>
            <a:off x="1500188" y="1714500"/>
            <a:ext cx="6477000" cy="4714875"/>
          </a:xfrm>
        </p:spPr>
        <p:txBody>
          <a:bodyPr/>
          <a:lstStyle/>
          <a:p>
            <a:pPr eaLnBrk="1" hangingPunct="1">
              <a:lnSpc>
                <a:spcPct val="100000"/>
              </a:lnSpc>
              <a:spcBef>
                <a:spcPct val="50000"/>
              </a:spcBef>
              <a:buFont typeface="Wingdings" pitchFamily="2" charset="2"/>
              <a:buNone/>
              <a:defRPr/>
            </a:pPr>
            <a:r>
              <a:rPr lang="en-US" altLang="zh-CN" sz="3600" b="1" dirty="0" smtClean="0">
                <a:hlinkClick r:id="rId2" action="ppaction://hlinksldjump"/>
              </a:rPr>
              <a:t>1.1 </a:t>
            </a:r>
            <a:r>
              <a:rPr lang="zh-CN" altLang="zh-CN" sz="3600" b="1" dirty="0" smtClean="0">
                <a:hlinkClick r:id="rId2" action="ppaction://hlinksldjump"/>
              </a:rPr>
              <a:t>什么是计算机程序</a:t>
            </a:r>
            <a:endParaRPr lang="zh-CN" altLang="en-US" sz="3600" b="1" dirty="0" smtClean="0">
              <a:effectLst>
                <a:outerShdw blurRad="38100" dist="38100" dir="2700000" algn="tl">
                  <a:srgbClr val="FFFFFF"/>
                </a:outerShdw>
              </a:effectLst>
            </a:endParaRPr>
          </a:p>
          <a:p>
            <a:pPr eaLnBrk="1" hangingPunct="1">
              <a:lnSpc>
                <a:spcPct val="100000"/>
              </a:lnSpc>
              <a:spcBef>
                <a:spcPct val="50000"/>
              </a:spcBef>
              <a:buFont typeface="Wingdings" pitchFamily="2" charset="2"/>
              <a:buNone/>
              <a:defRPr/>
            </a:pPr>
            <a:r>
              <a:rPr lang="en-US" altLang="zh-CN" sz="3600" b="1" dirty="0" smtClean="0">
                <a:hlinkClick r:id="rId3" action="ppaction://hlinksldjump"/>
              </a:rPr>
              <a:t>1.2 </a:t>
            </a:r>
            <a:r>
              <a:rPr lang="zh-CN" altLang="zh-CN" sz="3600" b="1" dirty="0" smtClean="0">
                <a:hlinkClick r:id="rId3" action="ppaction://hlinksldjump"/>
              </a:rPr>
              <a:t>什么是计算机语言</a:t>
            </a:r>
            <a:endParaRPr lang="en-US" altLang="zh-CN" sz="3600" b="1" dirty="0" smtClean="0"/>
          </a:p>
          <a:p>
            <a:pPr eaLnBrk="1" hangingPunct="1">
              <a:lnSpc>
                <a:spcPct val="100000"/>
              </a:lnSpc>
              <a:spcBef>
                <a:spcPct val="50000"/>
              </a:spcBef>
              <a:buFont typeface="Wingdings" pitchFamily="2" charset="2"/>
              <a:buNone/>
              <a:defRPr/>
            </a:pPr>
            <a:r>
              <a:rPr lang="en-US" altLang="zh-CN" sz="3600" b="1" dirty="0" smtClean="0">
                <a:hlinkClick r:id="rId4" action="ppaction://hlinksldjump"/>
              </a:rPr>
              <a:t>1.3 C</a:t>
            </a:r>
            <a:r>
              <a:rPr lang="zh-CN" altLang="zh-CN" sz="3600" b="1" dirty="0" smtClean="0">
                <a:hlinkClick r:id="rId4" action="ppaction://hlinksldjump"/>
              </a:rPr>
              <a:t>语言的发展及其特点</a:t>
            </a:r>
            <a:endParaRPr lang="en-US" altLang="zh-CN" sz="3600" b="1" dirty="0" smtClean="0"/>
          </a:p>
          <a:p>
            <a:pPr eaLnBrk="1" hangingPunct="1">
              <a:spcBef>
                <a:spcPct val="50000"/>
              </a:spcBef>
              <a:buNone/>
              <a:defRPr/>
            </a:pPr>
            <a:r>
              <a:rPr lang="en-US" altLang="zh-CN" sz="3600" b="1" dirty="0" smtClean="0">
                <a:sym typeface="Wingdings" pitchFamily="2" charset="2"/>
                <a:hlinkClick r:id="rId4" action="ppaction://hlinksldjump"/>
              </a:rPr>
              <a:t>1.4 C</a:t>
            </a:r>
            <a:r>
              <a:rPr lang="zh-CN" altLang="en-US" sz="3600" b="1" dirty="0" smtClean="0">
                <a:sym typeface="Wingdings" pitchFamily="2" charset="2"/>
                <a:hlinkClick r:id="rId4" action="ppaction://hlinksldjump"/>
              </a:rPr>
              <a:t>语言格式与结构</a:t>
            </a:r>
            <a:endParaRPr lang="en-US" altLang="zh-CN" sz="3600" b="1" dirty="0" smtClean="0">
              <a:hlinkClick r:id="rId4" action="ppaction://hlinksldjump"/>
            </a:endParaRPr>
          </a:p>
          <a:p>
            <a:pPr eaLnBrk="1" hangingPunct="1">
              <a:spcBef>
                <a:spcPct val="50000"/>
              </a:spcBef>
              <a:buNone/>
              <a:defRPr/>
            </a:pPr>
            <a:r>
              <a:rPr lang="en-US" altLang="zh-CN" sz="3600" b="1" dirty="0" smtClean="0">
                <a:hlinkClick r:id="rId4" action="ppaction://hlinksldjump"/>
              </a:rPr>
              <a:t>1.5 C</a:t>
            </a:r>
            <a:r>
              <a:rPr lang="zh-CN" altLang="en-US" sz="3600" b="1" dirty="0" smtClean="0">
                <a:hlinkClick r:id="rId4" action="ppaction://hlinksldjump"/>
              </a:rPr>
              <a:t>语言的编译与工具介绍</a:t>
            </a:r>
          </a:p>
          <a:p>
            <a:pPr eaLnBrk="1" hangingPunct="1">
              <a:lnSpc>
                <a:spcPct val="100000"/>
              </a:lnSpc>
              <a:spcBef>
                <a:spcPct val="50000"/>
              </a:spcBef>
              <a:buFont typeface="Wingdings" pitchFamily="2" charset="2"/>
              <a:buNone/>
              <a:defRPr/>
            </a:pPr>
            <a:endParaRPr lang="en-US" altLang="zh-CN" sz="3600" dirty="0" smtClean="0"/>
          </a:p>
        </p:txBody>
      </p:sp>
    </p:spTree>
  </p:cSld>
  <p:clrMapOvr>
    <a:masterClrMapping/>
  </p:clrMapOvr>
  <p:transition spd="med">
    <p:blind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1219200" y="350838"/>
            <a:ext cx="7391400" cy="563562"/>
          </a:xfrm>
        </p:spPr>
        <p:txBody>
          <a:bodyPr/>
          <a:lstStyle/>
          <a:p>
            <a:pPr eaLnBrk="1" hangingPunct="1"/>
            <a:r>
              <a:rPr lang="en-US" altLang="zh-CN" sz="3600" dirty="0" smtClean="0"/>
              <a:t>1  </a:t>
            </a:r>
            <a:r>
              <a:rPr lang="zh-CN" altLang="en-US" sz="3600" dirty="0" smtClean="0"/>
              <a:t>常用的</a:t>
            </a:r>
            <a:r>
              <a:rPr lang="en-US" altLang="zh-CN" sz="3600" dirty="0" smtClean="0"/>
              <a:t>C</a:t>
            </a:r>
            <a:r>
              <a:rPr lang="zh-CN" altLang="en-US" sz="3600" dirty="0" smtClean="0"/>
              <a:t>编译器简介</a:t>
            </a:r>
          </a:p>
        </p:txBody>
      </p:sp>
      <p:sp>
        <p:nvSpPr>
          <p:cNvPr id="4" name="圆角矩形 3"/>
          <p:cNvSpPr/>
          <p:nvPr/>
        </p:nvSpPr>
        <p:spPr bwMode="auto">
          <a:xfrm>
            <a:off x="228600" y="1066800"/>
            <a:ext cx="1981200" cy="550409"/>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a:defRPr/>
            </a:pPr>
            <a:r>
              <a:rPr lang="en-US" sz="2400" dirty="0">
                <a:solidFill>
                  <a:schemeClr val="tx1"/>
                </a:solidFill>
              </a:rPr>
              <a:t>C</a:t>
            </a:r>
            <a:r>
              <a:rPr lang="zh-CN" altLang="en-US" sz="2400" dirty="0">
                <a:solidFill>
                  <a:schemeClr val="tx1"/>
                </a:solidFill>
              </a:rPr>
              <a:t>编译器</a:t>
            </a:r>
          </a:p>
        </p:txBody>
      </p:sp>
      <p:graphicFrame>
        <p:nvGraphicFramePr>
          <p:cNvPr id="6" name="表格 5"/>
          <p:cNvGraphicFramePr>
            <a:graphicFrameLocks noGrp="1"/>
          </p:cNvGraphicFramePr>
          <p:nvPr/>
        </p:nvGraphicFramePr>
        <p:xfrm>
          <a:off x="209550" y="1733550"/>
          <a:ext cx="8686800" cy="4667249"/>
        </p:xfrm>
        <a:graphic>
          <a:graphicData uri="http://schemas.openxmlformats.org/drawingml/2006/table">
            <a:tbl>
              <a:tblPr firstRow="1" bandRow="1"/>
              <a:tblGrid>
                <a:gridCol w="3458633"/>
                <a:gridCol w="5228167"/>
              </a:tblGrid>
              <a:tr h="466177">
                <a:tc>
                  <a:txBody>
                    <a:bodyPr/>
                    <a:lstStyle/>
                    <a:p>
                      <a:pPr algn="ctr"/>
                      <a:r>
                        <a:rPr lang="zh-CN" altLang="en-US" dirty="0" smtClean="0"/>
                        <a:t>编译器名称</a:t>
                      </a:r>
                      <a:endParaRPr lang="zh-CN" alt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zh-CN" altLang="en-US" dirty="0" smtClean="0"/>
                        <a:t>编译器说明</a:t>
                      </a:r>
                      <a:endParaRPr lang="zh-CN" alt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lumMod val="20000"/>
                        <a:lumOff val="80000"/>
                      </a:schemeClr>
                    </a:solidFill>
                  </a:tcPr>
                </a:tc>
              </a:tr>
              <a:tr h="987197">
                <a:tc>
                  <a:txBody>
                    <a:bodyPr/>
                    <a:lstStyle/>
                    <a:p>
                      <a:r>
                        <a:rPr lang="en-US" altLang="zh-CN" dirty="0" smtClean="0"/>
                        <a:t>Microsoft  Visual  C++</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t>微软提供的</a:t>
                      </a:r>
                      <a:r>
                        <a:rPr lang="en-US" altLang="zh-CN" dirty="0" smtClean="0"/>
                        <a:t>C/C++</a:t>
                      </a:r>
                      <a:r>
                        <a:rPr lang="zh-CN" altLang="en-US" dirty="0" smtClean="0"/>
                        <a:t>编译器，在该编译器下，可以编写出基于</a:t>
                      </a:r>
                      <a:r>
                        <a:rPr lang="en-US" altLang="zh-CN" dirty="0" smtClean="0"/>
                        <a:t>Windows</a:t>
                      </a:r>
                      <a:r>
                        <a:rPr lang="en-US" altLang="zh-CN" baseline="0" dirty="0" smtClean="0"/>
                        <a:t>  </a:t>
                      </a:r>
                      <a:r>
                        <a:rPr lang="zh-CN" altLang="en-US" baseline="0" dirty="0" smtClean="0"/>
                        <a:t>系统上面运行的程序。</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87197">
                <a:tc>
                  <a:txBody>
                    <a:bodyPr/>
                    <a:lstStyle/>
                    <a:p>
                      <a:r>
                        <a:rPr lang="en-US" altLang="zh-CN" dirty="0" smtClean="0"/>
                        <a:t>Borland   C++</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t>由</a:t>
                      </a:r>
                      <a:r>
                        <a:rPr lang="en-US" altLang="zh-CN" dirty="0" smtClean="0"/>
                        <a:t>Borland</a:t>
                      </a:r>
                      <a:r>
                        <a:rPr lang="en-US" altLang="zh-CN" baseline="0" dirty="0" smtClean="0"/>
                        <a:t> </a:t>
                      </a:r>
                      <a:r>
                        <a:rPr lang="zh-CN" altLang="en-US" baseline="0" dirty="0" smtClean="0"/>
                        <a:t>公司提供的</a:t>
                      </a:r>
                      <a:r>
                        <a:rPr lang="en-US" altLang="zh-CN" baseline="0" dirty="0" smtClean="0"/>
                        <a:t>C/C++ </a:t>
                      </a:r>
                      <a:r>
                        <a:rPr lang="zh-CN" altLang="en-US" baseline="0" dirty="0" smtClean="0"/>
                        <a:t>语言开发环境。</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3339">
                <a:tc>
                  <a:txBody>
                    <a:bodyPr/>
                    <a:lstStyle/>
                    <a:p>
                      <a:r>
                        <a:rPr lang="en-US" altLang="zh-CN" dirty="0" smtClean="0"/>
                        <a:t>KEIL</a:t>
                      </a:r>
                      <a:r>
                        <a:rPr lang="en-US" altLang="zh-CN" baseline="0" dirty="0" smtClean="0"/>
                        <a:t>   C  51 </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8</a:t>
                      </a:r>
                      <a:r>
                        <a:rPr lang="zh-CN" altLang="en-US" dirty="0" smtClean="0"/>
                        <a:t>位单片机开发</a:t>
                      </a:r>
                      <a:r>
                        <a:rPr lang="en-US" altLang="zh-CN" dirty="0" smtClean="0"/>
                        <a:t>C</a:t>
                      </a:r>
                      <a:r>
                        <a:rPr lang="zh-CN" altLang="en-US" dirty="0" smtClean="0"/>
                        <a:t>语言</a:t>
                      </a:r>
                      <a:r>
                        <a:rPr lang="en-US" altLang="zh-CN" dirty="0" smtClean="0"/>
                        <a:t>IDE</a:t>
                      </a:r>
                      <a:r>
                        <a:rPr lang="en-US" altLang="zh-CN" baseline="0" dirty="0" smtClean="0"/>
                        <a:t> </a:t>
                      </a:r>
                      <a:r>
                        <a:rPr lang="zh-CN" altLang="en-US" baseline="0" dirty="0" smtClean="0"/>
                        <a:t>工具，利用</a:t>
                      </a:r>
                      <a:r>
                        <a:rPr lang="en-US" altLang="zh-CN" baseline="0" dirty="0" smtClean="0"/>
                        <a:t>KEIL </a:t>
                      </a:r>
                      <a:r>
                        <a:rPr lang="zh-CN" altLang="en-US" baseline="0" dirty="0" smtClean="0"/>
                        <a:t>编译出来的代码可以直接烧写到对应的单片机上运行。</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3339">
                <a:tc>
                  <a:txBody>
                    <a:bodyPr/>
                    <a:lstStyle/>
                    <a:p>
                      <a:r>
                        <a:rPr lang="en-US" altLang="zh-CN" dirty="0" smtClean="0"/>
                        <a:t>ARM</a:t>
                      </a:r>
                      <a:r>
                        <a:rPr lang="zh-CN" altLang="en-US" dirty="0" smtClean="0"/>
                        <a:t>　</a:t>
                      </a:r>
                      <a:r>
                        <a:rPr lang="en-US" altLang="zh-CN" dirty="0" smtClean="0"/>
                        <a:t>Developer</a:t>
                      </a:r>
                      <a:r>
                        <a:rPr lang="en-US" altLang="zh-CN" baseline="0" dirty="0" smtClean="0"/>
                        <a:t> Suite(ADS)</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CN" dirty="0" smtClean="0"/>
                        <a:t>ARM</a:t>
                      </a:r>
                      <a:r>
                        <a:rPr lang="en-US" altLang="zh-CN" baseline="0" dirty="0" smtClean="0"/>
                        <a:t> </a:t>
                      </a:r>
                      <a:r>
                        <a:rPr lang="zh-CN" altLang="en-US" baseline="0" dirty="0" smtClean="0"/>
                        <a:t>嵌入式</a:t>
                      </a:r>
                      <a:r>
                        <a:rPr lang="en-US" altLang="zh-CN" baseline="0" dirty="0" smtClean="0"/>
                        <a:t>C</a:t>
                      </a:r>
                      <a:r>
                        <a:rPr lang="zh-CN" altLang="en-US" baseline="0" dirty="0" smtClean="0"/>
                        <a:t>语言开发环境，为</a:t>
                      </a:r>
                      <a:r>
                        <a:rPr lang="en-US" altLang="zh-CN" baseline="0" dirty="0" smtClean="0"/>
                        <a:t>ARM </a:t>
                      </a:r>
                      <a:r>
                        <a:rPr lang="zh-CN" altLang="en-US" baseline="0" dirty="0" smtClean="0"/>
                        <a:t>嵌入式开发提供环境。</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a:lstStyle/>
          <a:p>
            <a:pPr eaLnBrk="1" hangingPunct="1"/>
            <a:r>
              <a:rPr lang="en-US" altLang="zh-CN" dirty="0" smtClean="0">
                <a:latin typeface="黑体" pitchFamily="2" charset="-122"/>
                <a:ea typeface="黑体" pitchFamily="2" charset="-122"/>
              </a:rPr>
              <a:t>2  VC++6.0</a:t>
            </a:r>
            <a:r>
              <a:rPr lang="zh-CN" altLang="en-US" dirty="0" smtClean="0">
                <a:latin typeface="黑体" pitchFamily="2" charset="-122"/>
                <a:ea typeface="黑体" pitchFamily="2" charset="-122"/>
              </a:rPr>
              <a:t>简介</a:t>
            </a:r>
          </a:p>
        </p:txBody>
      </p:sp>
      <p:graphicFrame>
        <p:nvGraphicFramePr>
          <p:cNvPr id="9" name="图示 8"/>
          <p:cNvGraphicFramePr/>
          <p:nvPr/>
        </p:nvGraphicFramePr>
        <p:xfrm>
          <a:off x="1447800" y="1447800"/>
          <a:ext cx="7239000"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圆角矩形 9"/>
          <p:cNvSpPr>
            <a:spLocks noChangeArrowheads="1"/>
          </p:cNvSpPr>
          <p:nvPr/>
        </p:nvSpPr>
        <p:spPr bwMode="auto">
          <a:xfrm>
            <a:off x="533400" y="1219200"/>
            <a:ext cx="1828800" cy="990600"/>
          </a:xfrm>
          <a:prstGeom prst="roundRect">
            <a:avLst>
              <a:gd name="adj" fmla="val 16667"/>
            </a:avLst>
          </a:prstGeom>
          <a:solidFill>
            <a:schemeClr val="bg1"/>
          </a:solidFill>
          <a:ln w="25400" algn="ctr">
            <a:solidFill>
              <a:srgbClr val="89A4A7"/>
            </a:solidFill>
            <a:round/>
            <a:headEnd/>
            <a:tailEnd/>
          </a:ln>
        </p:spPr>
        <p:txBody>
          <a:bodyPr anchor="ctr"/>
          <a:lstStyle/>
          <a:p>
            <a:pPr algn="ctr">
              <a:defRPr/>
            </a:pPr>
            <a:r>
              <a:rPr lang="en-US" altLang="zh-CN" dirty="0">
                <a:latin typeface="+mn-lt"/>
                <a:ea typeface="+mn-ea"/>
              </a:rPr>
              <a:t>Visual C++</a:t>
            </a:r>
          </a:p>
          <a:p>
            <a:pPr algn="ctr">
              <a:defRPr/>
            </a:pPr>
            <a:r>
              <a:rPr lang="zh-CN" altLang="en-US" dirty="0">
                <a:latin typeface="+mn-lt"/>
                <a:ea typeface="+mn-ea"/>
              </a:rPr>
              <a:t>与</a:t>
            </a:r>
            <a:endParaRPr lang="en-US" altLang="zh-CN" dirty="0">
              <a:latin typeface="+mn-lt"/>
              <a:ea typeface="+mn-ea"/>
            </a:endParaRPr>
          </a:p>
          <a:p>
            <a:pPr algn="ctr">
              <a:defRPr/>
            </a:pPr>
            <a:r>
              <a:rPr lang="en-US" altLang="zh-CN" dirty="0">
                <a:latin typeface="+mn-lt"/>
                <a:ea typeface="+mn-ea"/>
              </a:rPr>
              <a:t>Visual Studio</a:t>
            </a:r>
            <a:endParaRPr lang="zh-CN" altLang="en-US" dirty="0">
              <a:latin typeface="+mn-lt"/>
              <a:ea typeface="+mn-ea"/>
            </a:endParaRPr>
          </a:p>
        </p:txBody>
      </p:sp>
      <p:sp>
        <p:nvSpPr>
          <p:cNvPr id="11" name="圆角矩形 10"/>
          <p:cNvSpPr>
            <a:spLocks noChangeArrowheads="1"/>
          </p:cNvSpPr>
          <p:nvPr/>
        </p:nvSpPr>
        <p:spPr bwMode="auto">
          <a:xfrm>
            <a:off x="533400" y="2819400"/>
            <a:ext cx="2057400" cy="2362200"/>
          </a:xfrm>
          <a:prstGeom prst="roundRect">
            <a:avLst>
              <a:gd name="adj" fmla="val 16667"/>
            </a:avLst>
          </a:prstGeom>
          <a:solidFill>
            <a:schemeClr val="bg1"/>
          </a:solidFill>
          <a:ln w="25400" algn="ctr">
            <a:solidFill>
              <a:srgbClr val="89A4A7"/>
            </a:solidFill>
            <a:round/>
            <a:headEnd/>
            <a:tailEnd/>
          </a:ln>
        </p:spPr>
        <p:txBody>
          <a:bodyPr anchor="ctr"/>
          <a:lstStyle/>
          <a:p>
            <a:pPr algn="ctr">
              <a:defRPr/>
            </a:pPr>
            <a:r>
              <a:rPr lang="en-US" altLang="zh-CN" dirty="0">
                <a:latin typeface="+mn-lt"/>
                <a:ea typeface="+mn-ea"/>
              </a:rPr>
              <a:t>Visual Studio</a:t>
            </a:r>
            <a:r>
              <a:rPr lang="zh-CN" altLang="en-US" dirty="0">
                <a:latin typeface="+mn-lt"/>
                <a:ea typeface="+mn-ea"/>
              </a:rPr>
              <a:t>提供了一整套开发</a:t>
            </a:r>
            <a:r>
              <a:rPr lang="en-US" altLang="zh-CN" dirty="0">
                <a:latin typeface="+mn-lt"/>
                <a:ea typeface="+mn-ea"/>
              </a:rPr>
              <a:t>Internet</a:t>
            </a:r>
            <a:r>
              <a:rPr lang="zh-CN" altLang="en-US" dirty="0">
                <a:latin typeface="+mn-lt"/>
                <a:ea typeface="+mn-ea"/>
              </a:rPr>
              <a:t>和</a:t>
            </a:r>
            <a:r>
              <a:rPr lang="en-US" altLang="zh-CN" dirty="0">
                <a:latin typeface="+mn-lt"/>
                <a:ea typeface="+mn-ea"/>
              </a:rPr>
              <a:t>Windows</a:t>
            </a:r>
            <a:r>
              <a:rPr lang="zh-CN" altLang="en-US" dirty="0">
                <a:latin typeface="+mn-lt"/>
                <a:ea typeface="+mn-ea"/>
              </a:rPr>
              <a:t>应用程序的工具。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pPr eaLnBrk="1" hangingPunct="1"/>
            <a:r>
              <a:rPr lang="en-US" altLang="zh-CN" dirty="0" smtClean="0">
                <a:latin typeface="黑体" pitchFamily="2" charset="-122"/>
                <a:ea typeface="黑体" pitchFamily="2" charset="-122"/>
              </a:rPr>
              <a:t>2  VC++</a:t>
            </a:r>
            <a:r>
              <a:rPr lang="zh-CN" altLang="en-US" dirty="0" smtClean="0">
                <a:latin typeface="黑体" pitchFamily="2" charset="-122"/>
                <a:ea typeface="黑体" pitchFamily="2" charset="-122"/>
              </a:rPr>
              <a:t>集成开发环境</a:t>
            </a:r>
          </a:p>
        </p:txBody>
      </p:sp>
      <p:sp>
        <p:nvSpPr>
          <p:cNvPr id="4" name="圆角矩形 3"/>
          <p:cNvSpPr/>
          <p:nvPr/>
        </p:nvSpPr>
        <p:spPr>
          <a:xfrm>
            <a:off x="533400" y="1295400"/>
            <a:ext cx="7772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i="1" dirty="0">
                <a:solidFill>
                  <a:schemeClr val="tx1"/>
                </a:solidFill>
              </a:rPr>
              <a:t>IDE</a:t>
            </a:r>
            <a:r>
              <a:rPr lang="zh-CN" altLang="en-US" sz="2400" i="1" dirty="0">
                <a:solidFill>
                  <a:schemeClr val="tx1"/>
                </a:solidFill>
              </a:rPr>
              <a:t>是</a:t>
            </a:r>
            <a:r>
              <a:rPr lang="en-US" altLang="zh-CN" sz="2400" i="1" dirty="0">
                <a:solidFill>
                  <a:schemeClr val="tx1"/>
                </a:solidFill>
              </a:rPr>
              <a:t>Integrated Development Environment</a:t>
            </a:r>
            <a:r>
              <a:rPr lang="en-US" altLang="zh-CN" sz="2400" dirty="0">
                <a:solidFill>
                  <a:schemeClr val="tx1"/>
                </a:solidFill>
              </a:rPr>
              <a:t> </a:t>
            </a:r>
            <a:r>
              <a:rPr lang="zh-CN" altLang="en-US" sz="2400" dirty="0">
                <a:solidFill>
                  <a:schemeClr val="tx1"/>
                </a:solidFill>
              </a:rPr>
              <a:t>缩写，</a:t>
            </a:r>
            <a:endParaRPr lang="en-US" altLang="zh-CN" sz="2400" dirty="0">
              <a:solidFill>
                <a:schemeClr val="tx1"/>
              </a:solidFill>
            </a:endParaRPr>
          </a:p>
          <a:p>
            <a:pPr>
              <a:defRPr/>
            </a:pPr>
            <a:r>
              <a:rPr lang="zh-CN" altLang="en-US" sz="2400" dirty="0">
                <a:solidFill>
                  <a:schemeClr val="tx1"/>
                </a:solidFill>
              </a:rPr>
              <a:t>即</a:t>
            </a:r>
            <a:r>
              <a:rPr lang="zh-CN" altLang="en-US" sz="2400" b="1" dirty="0">
                <a:solidFill>
                  <a:schemeClr val="tx1"/>
                </a:solidFill>
              </a:rPr>
              <a:t>集成开发环境。</a:t>
            </a:r>
            <a:endParaRPr lang="en-US" altLang="zh-CN" sz="2400" b="1" dirty="0">
              <a:solidFill>
                <a:schemeClr val="tx1"/>
              </a:solidFill>
            </a:endParaRPr>
          </a:p>
        </p:txBody>
      </p:sp>
      <p:sp>
        <p:nvSpPr>
          <p:cNvPr id="7" name="圆角矩形 6"/>
          <p:cNvSpPr/>
          <p:nvPr/>
        </p:nvSpPr>
        <p:spPr>
          <a:xfrm>
            <a:off x="533400" y="2286000"/>
            <a:ext cx="7772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zh-CN" sz="2000" dirty="0">
              <a:solidFill>
                <a:schemeClr val="tx1"/>
              </a:solidFill>
            </a:endParaRPr>
          </a:p>
          <a:p>
            <a:pPr>
              <a:defRPr/>
            </a:pPr>
            <a:r>
              <a:rPr lang="zh-CN" altLang="en-US" sz="2000" dirty="0">
                <a:solidFill>
                  <a:schemeClr val="tx1"/>
                </a:solidFill>
              </a:rPr>
              <a:t>集成开发环境（</a:t>
            </a:r>
            <a:r>
              <a:rPr lang="en-US" altLang="zh-CN" sz="2000" dirty="0">
                <a:solidFill>
                  <a:schemeClr val="tx1"/>
                </a:solidFill>
              </a:rPr>
              <a:t>IDE</a:t>
            </a:r>
            <a:r>
              <a:rPr lang="zh-CN" altLang="en-US" sz="2000" dirty="0">
                <a:solidFill>
                  <a:schemeClr val="tx1"/>
                </a:solidFill>
              </a:rPr>
              <a:t>）是一个将程序编辑器、编译器、调试工具和其他建立应用程序的工具集成在一起的用于开发应用程序的软件系统。</a:t>
            </a:r>
            <a:endParaRPr lang="en-US" altLang="zh-CN" sz="2000" dirty="0">
              <a:solidFill>
                <a:schemeClr val="tx1"/>
              </a:solidFill>
            </a:endParaRPr>
          </a:p>
          <a:p>
            <a:pPr>
              <a:defRPr/>
            </a:pPr>
            <a:endParaRPr lang="en-US" altLang="zh-CN" sz="2400" b="1" dirty="0">
              <a:solidFill>
                <a:schemeClr val="tx1"/>
              </a:solidFill>
            </a:endParaRPr>
          </a:p>
        </p:txBody>
      </p:sp>
      <p:sp>
        <p:nvSpPr>
          <p:cNvPr id="8" name="圆角矩形 7"/>
          <p:cNvSpPr/>
          <p:nvPr/>
        </p:nvSpPr>
        <p:spPr>
          <a:xfrm>
            <a:off x="533400" y="3581400"/>
            <a:ext cx="7772400" cy="2819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zh-CN" sz="2000" dirty="0">
              <a:solidFill>
                <a:schemeClr val="tx1"/>
              </a:solidFill>
            </a:endParaRPr>
          </a:p>
          <a:p>
            <a:pPr>
              <a:defRPr/>
            </a:pPr>
            <a:endParaRPr lang="en-US" altLang="zh-CN" sz="2000" dirty="0">
              <a:solidFill>
                <a:schemeClr val="tx1"/>
              </a:solidFill>
            </a:endParaRPr>
          </a:p>
          <a:p>
            <a:pPr>
              <a:defRPr/>
            </a:pPr>
            <a:endParaRPr lang="en-US" altLang="zh-CN" sz="2000" dirty="0">
              <a:solidFill>
                <a:schemeClr val="tx1"/>
              </a:solidFill>
            </a:endParaRPr>
          </a:p>
          <a:p>
            <a:pPr>
              <a:defRPr/>
            </a:pPr>
            <a:r>
              <a:rPr lang="en-US" altLang="zh-CN" sz="2000" dirty="0">
                <a:solidFill>
                  <a:schemeClr val="tx1"/>
                </a:solidFill>
              </a:rPr>
              <a:t>Visual C++</a:t>
            </a:r>
            <a:r>
              <a:rPr lang="zh-CN" altLang="en-US" sz="2000" dirty="0">
                <a:solidFill>
                  <a:schemeClr val="tx1"/>
                </a:solidFill>
              </a:rPr>
              <a:t>软件包中的</a:t>
            </a:r>
            <a:r>
              <a:rPr lang="en-US" altLang="zh-CN" sz="2000" dirty="0">
                <a:solidFill>
                  <a:schemeClr val="tx1"/>
                </a:solidFill>
              </a:rPr>
              <a:t>Developer Studio</a:t>
            </a:r>
            <a:r>
              <a:rPr lang="zh-CN" altLang="en-US" sz="2000" dirty="0">
                <a:solidFill>
                  <a:schemeClr val="tx1"/>
                </a:solidFill>
              </a:rPr>
              <a:t>就是一个集成开发环境，它集成了编辑器、编译器、连接器以及调试程序，覆盖了的开发应用程序的整个过程。程序员可以在不离开该环境的情况下编辑、编译、调试和运行应用程序。 </a:t>
            </a:r>
            <a:endParaRPr lang="en-US" altLang="zh-CN" sz="2000" dirty="0">
              <a:solidFill>
                <a:schemeClr val="tx1"/>
              </a:solidFill>
            </a:endParaRPr>
          </a:p>
          <a:p>
            <a:pPr>
              <a:defRPr/>
            </a:pPr>
            <a:r>
              <a:rPr lang="en-US" altLang="zh-CN" sz="2000" dirty="0">
                <a:solidFill>
                  <a:schemeClr val="tx1"/>
                </a:solidFill>
              </a:rPr>
              <a:t>IDE</a:t>
            </a:r>
            <a:r>
              <a:rPr lang="zh-CN" altLang="en-US" sz="2000" dirty="0">
                <a:solidFill>
                  <a:schemeClr val="tx1"/>
                </a:solidFill>
              </a:rPr>
              <a:t>中还提供大量在线帮助信息协助程序员做好开发工作。</a:t>
            </a:r>
            <a:r>
              <a:rPr lang="en-US" altLang="zh-CN" sz="2000" dirty="0">
                <a:solidFill>
                  <a:schemeClr val="tx1"/>
                </a:solidFill>
              </a:rPr>
              <a:t>Developer Studio</a:t>
            </a:r>
            <a:r>
              <a:rPr lang="zh-CN" altLang="en-US" sz="2000" dirty="0">
                <a:solidFill>
                  <a:schemeClr val="tx1"/>
                </a:solidFill>
              </a:rPr>
              <a:t>中除了程序编辑器、资源编辑器、编译器、调试器外，还有各种工具和向导（如</a:t>
            </a:r>
            <a:r>
              <a:rPr lang="en-US" altLang="zh-CN" sz="2000" dirty="0">
                <a:solidFill>
                  <a:schemeClr val="tx1"/>
                </a:solidFill>
              </a:rPr>
              <a:t>AppWizard</a:t>
            </a:r>
            <a:r>
              <a:rPr lang="zh-CN" altLang="en-US" sz="2000" dirty="0">
                <a:solidFill>
                  <a:schemeClr val="tx1"/>
                </a:solidFill>
              </a:rPr>
              <a:t>和</a:t>
            </a:r>
            <a:r>
              <a:rPr lang="en-US" altLang="zh-CN" sz="2000" dirty="0" err="1">
                <a:solidFill>
                  <a:schemeClr val="tx1"/>
                </a:solidFill>
              </a:rPr>
              <a:t>ClassWizard</a:t>
            </a:r>
            <a:r>
              <a:rPr lang="zh-CN" altLang="en-US" sz="2000" dirty="0">
                <a:solidFill>
                  <a:schemeClr val="tx1"/>
                </a:solidFill>
              </a:rPr>
              <a:t>），以及</a:t>
            </a:r>
            <a:r>
              <a:rPr lang="en-US" altLang="zh-CN" sz="2000" dirty="0">
                <a:solidFill>
                  <a:schemeClr val="tx1"/>
                </a:solidFill>
              </a:rPr>
              <a:t>MFC</a:t>
            </a:r>
            <a:r>
              <a:rPr lang="zh-CN" altLang="en-US" sz="2000" dirty="0">
                <a:solidFill>
                  <a:schemeClr val="tx1"/>
                </a:solidFill>
              </a:rPr>
              <a:t>类库，这些都可以帮助程序员快速而正确地开发出应用程序。 </a:t>
            </a:r>
          </a:p>
          <a:p>
            <a:pPr>
              <a:defRPr/>
            </a:pPr>
            <a:endParaRPr lang="en-US" altLang="zh-CN" sz="2000" dirty="0">
              <a:solidFill>
                <a:schemeClr val="tx1"/>
              </a:solidFill>
            </a:endParaRPr>
          </a:p>
          <a:p>
            <a:pPr>
              <a:defRPr/>
            </a:pPr>
            <a:endParaRPr lang="en-US" altLang="zh-CN" sz="2000" dirty="0">
              <a:solidFill>
                <a:schemeClr val="tx1"/>
              </a:solidFill>
            </a:endParaRPr>
          </a:p>
          <a:p>
            <a:pPr>
              <a:defRPr/>
            </a:pPr>
            <a:endParaRPr lang="en-US" altLang="zh-CN"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1219200" y="350838"/>
            <a:ext cx="7391400" cy="563562"/>
          </a:xfrm>
        </p:spPr>
        <p:txBody>
          <a:bodyPr/>
          <a:lstStyle/>
          <a:p>
            <a:pPr eaLnBrk="1" hangingPunct="1"/>
            <a:r>
              <a:rPr lang="en-US" altLang="zh-CN" sz="3600" dirty="0" smtClean="0"/>
              <a:t>2  VC6.0</a:t>
            </a:r>
            <a:r>
              <a:rPr lang="zh-CN" altLang="en-US" sz="3600" dirty="0" smtClean="0"/>
              <a:t>的基本布局</a:t>
            </a:r>
          </a:p>
        </p:txBody>
      </p:sp>
      <p:pic>
        <p:nvPicPr>
          <p:cNvPr id="3" name="Picture 2"/>
          <p:cNvPicPr>
            <a:picLocks noChangeAspect="1" noChangeArrowheads="1"/>
          </p:cNvPicPr>
          <p:nvPr/>
        </p:nvPicPr>
        <p:blipFill>
          <a:blip r:embed="rId3"/>
          <a:srcRect/>
          <a:stretch>
            <a:fillRect/>
          </a:stretch>
        </p:blipFill>
        <p:spPr bwMode="auto">
          <a:xfrm>
            <a:off x="1193800" y="990600"/>
            <a:ext cx="7112000" cy="5334000"/>
          </a:xfrm>
          <a:prstGeom prst="rect">
            <a:avLst/>
          </a:prstGeom>
          <a:noFill/>
          <a:ln w="9525">
            <a:noFill/>
            <a:miter lim="800000"/>
            <a:headEnd/>
            <a:tailEnd/>
          </a:ln>
        </p:spPr>
      </p:pic>
      <p:sp>
        <p:nvSpPr>
          <p:cNvPr id="5" name="圆角矩形标注 4"/>
          <p:cNvSpPr/>
          <p:nvPr/>
        </p:nvSpPr>
        <p:spPr>
          <a:xfrm>
            <a:off x="304800" y="2667000"/>
            <a:ext cx="1676400" cy="838200"/>
          </a:xfrm>
          <a:prstGeom prst="wedgeRoundRectCallout">
            <a:avLst>
              <a:gd name="adj1" fmla="val 69348"/>
              <a:gd name="adj2" fmla="val 321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项目管理窗口</a:t>
            </a:r>
          </a:p>
        </p:txBody>
      </p:sp>
      <p:sp>
        <p:nvSpPr>
          <p:cNvPr id="6" name="圆角矩形标注 5"/>
          <p:cNvSpPr/>
          <p:nvPr/>
        </p:nvSpPr>
        <p:spPr>
          <a:xfrm>
            <a:off x="5410200" y="2667000"/>
            <a:ext cx="1676400" cy="838200"/>
          </a:xfrm>
          <a:prstGeom prst="wedgeRoundRectCallout">
            <a:avLst>
              <a:gd name="adj1" fmla="val -63545"/>
              <a:gd name="adj2" fmla="val 381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代码编辑窗口</a:t>
            </a:r>
          </a:p>
        </p:txBody>
      </p:sp>
      <p:sp>
        <p:nvSpPr>
          <p:cNvPr id="7" name="圆角矩形标注 6"/>
          <p:cNvSpPr/>
          <p:nvPr/>
        </p:nvSpPr>
        <p:spPr>
          <a:xfrm>
            <a:off x="5791200" y="4953000"/>
            <a:ext cx="1676400" cy="838200"/>
          </a:xfrm>
          <a:prstGeom prst="wedgeRoundRectCallout">
            <a:avLst>
              <a:gd name="adj1" fmla="val -68504"/>
              <a:gd name="adj2" fmla="val 302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信息输出窗口</a:t>
            </a:r>
          </a:p>
        </p:txBody>
      </p:sp>
      <p:sp>
        <p:nvSpPr>
          <p:cNvPr id="8" name="圆角矩形标注 7"/>
          <p:cNvSpPr/>
          <p:nvPr/>
        </p:nvSpPr>
        <p:spPr>
          <a:xfrm>
            <a:off x="3962400" y="1143000"/>
            <a:ext cx="1676400" cy="838200"/>
          </a:xfrm>
          <a:prstGeom prst="wedgeRoundRectCallout">
            <a:avLst>
              <a:gd name="adj1" fmla="val -64537"/>
              <a:gd name="adj2" fmla="val 24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工具和按钮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lstStyle/>
          <a:p>
            <a:pPr eaLnBrk="1" hangingPunct="1"/>
            <a:r>
              <a:rPr lang="en-US" altLang="zh-CN" dirty="0" smtClean="0">
                <a:latin typeface="黑体" pitchFamily="2" charset="-122"/>
                <a:ea typeface="黑体" pitchFamily="2" charset="-122"/>
              </a:rPr>
              <a:t>3  </a:t>
            </a:r>
            <a:r>
              <a:rPr lang="zh-CN" altLang="en-US" dirty="0" smtClean="0">
                <a:latin typeface="黑体" pitchFamily="2" charset="-122"/>
                <a:ea typeface="黑体" pitchFamily="2" charset="-122"/>
              </a:rPr>
              <a:t>用</a:t>
            </a:r>
            <a:r>
              <a:rPr lang="en-US" altLang="zh-CN" dirty="0" smtClean="0">
                <a:latin typeface="黑体" pitchFamily="2" charset="-122"/>
                <a:ea typeface="黑体" pitchFamily="2" charset="-122"/>
              </a:rPr>
              <a:t>VC++6.0</a:t>
            </a:r>
            <a:r>
              <a:rPr lang="zh-CN" altLang="en-US" dirty="0" smtClean="0">
                <a:latin typeface="黑体" pitchFamily="2" charset="-122"/>
                <a:ea typeface="黑体" pitchFamily="2" charset="-122"/>
              </a:rPr>
              <a:t>开发完整的</a:t>
            </a:r>
            <a:r>
              <a:rPr lang="en-US" altLang="zh-CN" dirty="0" smtClean="0">
                <a:latin typeface="黑体" pitchFamily="2" charset="-122"/>
                <a:ea typeface="黑体" pitchFamily="2" charset="-122"/>
              </a:rPr>
              <a:t>C</a:t>
            </a:r>
            <a:r>
              <a:rPr lang="zh-CN" altLang="en-US" dirty="0" smtClean="0">
                <a:latin typeface="黑体" pitchFamily="2" charset="-122"/>
                <a:ea typeface="黑体" pitchFamily="2" charset="-122"/>
              </a:rPr>
              <a:t>程序</a:t>
            </a:r>
          </a:p>
        </p:txBody>
      </p:sp>
      <p:sp>
        <p:nvSpPr>
          <p:cNvPr id="4" name="圆角矩形 3"/>
          <p:cNvSpPr/>
          <p:nvPr/>
        </p:nvSpPr>
        <p:spPr>
          <a:xfrm>
            <a:off x="304800" y="11430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b="1" dirty="0">
                <a:solidFill>
                  <a:schemeClr val="tx1"/>
                </a:solidFill>
              </a:rPr>
              <a:t>1</a:t>
            </a:r>
            <a:r>
              <a:rPr lang="zh-CN" altLang="en-US" sz="2400" b="1" dirty="0">
                <a:solidFill>
                  <a:schemeClr val="tx1"/>
                </a:solidFill>
              </a:rPr>
              <a:t>、新建工程</a:t>
            </a:r>
          </a:p>
        </p:txBody>
      </p:sp>
      <p:pic>
        <p:nvPicPr>
          <p:cNvPr id="2050" name="图片 1"/>
          <p:cNvPicPr>
            <a:picLocks noChangeAspect="1" noChangeArrowheads="1"/>
          </p:cNvPicPr>
          <p:nvPr/>
        </p:nvPicPr>
        <p:blipFill>
          <a:blip r:embed="rId3"/>
          <a:srcRect/>
          <a:stretch>
            <a:fillRect/>
          </a:stretch>
        </p:blipFill>
        <p:spPr bwMode="auto">
          <a:xfrm>
            <a:off x="1524000" y="2209800"/>
            <a:ext cx="6015038" cy="4191000"/>
          </a:xfrm>
          <a:prstGeom prst="rect">
            <a:avLst/>
          </a:prstGeom>
          <a:noFill/>
          <a:ln w="9525">
            <a:noFill/>
            <a:miter lim="800000"/>
            <a:headEnd/>
            <a:tailEnd/>
          </a:ln>
        </p:spPr>
      </p:pic>
      <p:sp>
        <p:nvSpPr>
          <p:cNvPr id="7" name="TextBox 6"/>
          <p:cNvSpPr txBox="1">
            <a:spLocks noChangeArrowheads="1"/>
          </p:cNvSpPr>
          <p:nvPr/>
        </p:nvSpPr>
        <p:spPr bwMode="auto">
          <a:xfrm>
            <a:off x="1066800" y="1828800"/>
            <a:ext cx="5029200" cy="646113"/>
          </a:xfrm>
          <a:prstGeom prst="rect">
            <a:avLst/>
          </a:prstGeom>
          <a:noFill/>
          <a:ln w="9525">
            <a:noFill/>
            <a:miter lim="800000"/>
            <a:headEnd/>
            <a:tailEnd/>
          </a:ln>
        </p:spPr>
        <p:txBody>
          <a:bodyPr>
            <a:spAutoFit/>
          </a:bodyPr>
          <a:lstStyle/>
          <a:p>
            <a:r>
              <a:rPr lang="zh-CN" altLang="en-US"/>
              <a:t>在</a:t>
            </a:r>
            <a:r>
              <a:rPr lang="en-US" altLang="zh-CN"/>
              <a:t>VC++6.0</a:t>
            </a:r>
            <a:r>
              <a:rPr lang="zh-CN" altLang="en-US"/>
              <a:t>下选择“</a:t>
            </a:r>
            <a:r>
              <a:rPr lang="en-US" altLang="zh-CN"/>
              <a:t>File--</a:t>
            </a:r>
            <a:r>
              <a:rPr lang="en-US" altLang="zh-CN">
                <a:sym typeface="Wingdings" pitchFamily="2" charset="2"/>
              </a:rPr>
              <a:t></a:t>
            </a:r>
            <a:r>
              <a:rPr lang="en-US" altLang="zh-CN"/>
              <a:t>New…</a:t>
            </a:r>
            <a:r>
              <a:rPr lang="zh-CN" altLang="en-US"/>
              <a:t>”。</a:t>
            </a: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ppt_x"/>
                                          </p:val>
                                        </p:tav>
                                        <p:tav tm="100000">
                                          <p:val>
                                            <p:strVal val="#ppt_x"/>
                                          </p:val>
                                        </p:tav>
                                      </p:tavLst>
                                    </p:anim>
                                    <p:anim calcmode="lin" valueType="num">
                                      <p:cBhvr additive="base">
                                        <p:cTn id="2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pPr eaLnBrk="1" hangingPunct="1"/>
            <a:r>
              <a:rPr lang="en-US" altLang="zh-CN" dirty="0" smtClean="0">
                <a:latin typeface="黑体" pitchFamily="2" charset="-122"/>
                <a:ea typeface="黑体" pitchFamily="2" charset="-122"/>
              </a:rPr>
              <a:t>3  </a:t>
            </a:r>
            <a:r>
              <a:rPr lang="zh-CN" altLang="en-US" dirty="0" smtClean="0">
                <a:latin typeface="黑体" pitchFamily="2" charset="-122"/>
                <a:ea typeface="黑体" pitchFamily="2" charset="-122"/>
              </a:rPr>
              <a:t>用</a:t>
            </a:r>
            <a:r>
              <a:rPr lang="en-US" altLang="zh-CN" dirty="0" smtClean="0">
                <a:latin typeface="黑体" pitchFamily="2" charset="-122"/>
                <a:ea typeface="黑体" pitchFamily="2" charset="-122"/>
              </a:rPr>
              <a:t>VC++6.0</a:t>
            </a:r>
            <a:r>
              <a:rPr lang="zh-CN" altLang="en-US" dirty="0" smtClean="0">
                <a:latin typeface="黑体" pitchFamily="2" charset="-122"/>
                <a:ea typeface="黑体" pitchFamily="2" charset="-122"/>
              </a:rPr>
              <a:t>开发完整的</a:t>
            </a:r>
            <a:r>
              <a:rPr lang="en-US" altLang="zh-CN" dirty="0" smtClean="0">
                <a:latin typeface="黑体" pitchFamily="2" charset="-122"/>
                <a:ea typeface="黑体" pitchFamily="2" charset="-122"/>
              </a:rPr>
              <a:t>C</a:t>
            </a:r>
            <a:r>
              <a:rPr lang="zh-CN" altLang="en-US" dirty="0" smtClean="0">
                <a:latin typeface="黑体" pitchFamily="2" charset="-122"/>
                <a:ea typeface="黑体" pitchFamily="2" charset="-122"/>
              </a:rPr>
              <a:t>程序</a:t>
            </a:r>
          </a:p>
        </p:txBody>
      </p:sp>
      <p:sp>
        <p:nvSpPr>
          <p:cNvPr id="4" name="圆角矩形 3"/>
          <p:cNvSpPr/>
          <p:nvPr/>
        </p:nvSpPr>
        <p:spPr>
          <a:xfrm>
            <a:off x="304800" y="11430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tx1"/>
                </a:solidFill>
              </a:rPr>
              <a:t>2</a:t>
            </a:r>
            <a:r>
              <a:rPr lang="zh-CN" altLang="en-US" sz="2400" b="1" dirty="0">
                <a:solidFill>
                  <a:schemeClr val="tx1"/>
                </a:solidFill>
              </a:rPr>
              <a:t>、选择工程类型</a:t>
            </a:r>
          </a:p>
        </p:txBody>
      </p:sp>
      <p:pic>
        <p:nvPicPr>
          <p:cNvPr id="17409" name="Picture 1"/>
          <p:cNvPicPr>
            <a:picLocks noChangeAspect="1" noChangeArrowheads="1"/>
          </p:cNvPicPr>
          <p:nvPr/>
        </p:nvPicPr>
        <p:blipFill>
          <a:blip r:embed="rId3"/>
          <a:srcRect/>
          <a:stretch>
            <a:fillRect/>
          </a:stretch>
        </p:blipFill>
        <p:spPr bwMode="auto">
          <a:xfrm>
            <a:off x="3041650" y="1447800"/>
            <a:ext cx="5895975" cy="4643438"/>
          </a:xfrm>
          <a:prstGeom prst="rect">
            <a:avLst/>
          </a:prstGeom>
          <a:noFill/>
          <a:ln w="9525">
            <a:noFill/>
            <a:miter lim="800000"/>
            <a:headEnd/>
            <a:tailEnd/>
          </a:ln>
        </p:spPr>
      </p:pic>
      <p:sp>
        <p:nvSpPr>
          <p:cNvPr id="6" name="TextBox 5"/>
          <p:cNvSpPr txBox="1">
            <a:spLocks noChangeArrowheads="1"/>
          </p:cNvSpPr>
          <p:nvPr/>
        </p:nvSpPr>
        <p:spPr bwMode="auto">
          <a:xfrm>
            <a:off x="381000" y="1828800"/>
            <a:ext cx="2895600" cy="2032000"/>
          </a:xfrm>
          <a:prstGeom prst="rect">
            <a:avLst/>
          </a:prstGeom>
          <a:noFill/>
          <a:ln w="9525">
            <a:noFill/>
            <a:miter lim="800000"/>
            <a:headEnd/>
            <a:tailEnd/>
          </a:ln>
        </p:spPr>
        <p:txBody>
          <a:bodyPr>
            <a:spAutoFit/>
          </a:bodyPr>
          <a:lstStyle/>
          <a:p>
            <a:r>
              <a:rPr lang="zh-CN" altLang="en-US"/>
              <a:t>选择工程类型为“</a:t>
            </a:r>
            <a:r>
              <a:rPr lang="en-US" altLang="zh-CN"/>
              <a:t>Win32 Console Application</a:t>
            </a:r>
            <a:r>
              <a:rPr lang="zh-CN" altLang="en-US"/>
              <a:t>”，</a:t>
            </a:r>
            <a:endParaRPr lang="en-US" altLang="zh-CN"/>
          </a:p>
          <a:p>
            <a:r>
              <a:rPr lang="zh-CN" altLang="en-US"/>
              <a:t>名字为“</a:t>
            </a:r>
            <a:r>
              <a:rPr lang="en-US" altLang="zh-CN"/>
              <a:t>c_exp_1</a:t>
            </a:r>
            <a:r>
              <a:rPr lang="zh-CN" altLang="en-US"/>
              <a:t>”，</a:t>
            </a:r>
            <a:endParaRPr lang="en-US" altLang="zh-CN"/>
          </a:p>
          <a:p>
            <a:r>
              <a:rPr lang="zh-CN" altLang="en-US"/>
              <a:t>路径选择为实验路径“</a:t>
            </a:r>
            <a:r>
              <a:rPr lang="en-US" altLang="zh-CN"/>
              <a:t>E:\EXP\c_exp_1</a:t>
            </a:r>
            <a:r>
              <a:rPr lang="zh-CN" altLang="en-US"/>
              <a:t>”。</a:t>
            </a:r>
            <a:endParaRPr lang="en-US" altLang="zh-CN"/>
          </a:p>
          <a:p>
            <a:r>
              <a:rPr lang="zh-CN" altLang="en-US"/>
              <a:t>然后点击“确定”。</a:t>
            </a:r>
          </a:p>
          <a:p>
            <a:endParaRPr lang="zh-CN" altLang="en-US"/>
          </a:p>
        </p:txBody>
      </p:sp>
      <p:sp>
        <p:nvSpPr>
          <p:cNvPr id="7" name="AutoShape 1"/>
          <p:cNvSpPr>
            <a:spLocks noChangeArrowheads="1"/>
          </p:cNvSpPr>
          <p:nvPr/>
        </p:nvSpPr>
        <p:spPr bwMode="auto">
          <a:xfrm>
            <a:off x="3200400" y="4267200"/>
            <a:ext cx="1752600" cy="228600"/>
          </a:xfrm>
          <a:prstGeom prst="roundRect">
            <a:avLst>
              <a:gd name="adj" fmla="val 16667"/>
            </a:avLst>
          </a:prstGeom>
          <a:solidFill>
            <a:srgbClr val="FFFFFF">
              <a:alpha val="0"/>
            </a:srgbClr>
          </a:solidFill>
          <a:ln w="57150">
            <a:solidFill>
              <a:srgbClr val="FF0000"/>
            </a:solidFill>
            <a:round/>
            <a:headEnd/>
            <a:tailEnd/>
          </a:ln>
        </p:spPr>
        <p:txBody>
          <a:bodyPr/>
          <a:lstStyle/>
          <a:p>
            <a:endParaRPr lang="zh-CN" altLang="zh-CN"/>
          </a:p>
        </p:txBody>
      </p:sp>
      <p:sp>
        <p:nvSpPr>
          <p:cNvPr id="8" name="AutoShape 1"/>
          <p:cNvSpPr>
            <a:spLocks noChangeArrowheads="1"/>
          </p:cNvSpPr>
          <p:nvPr/>
        </p:nvSpPr>
        <p:spPr bwMode="auto">
          <a:xfrm>
            <a:off x="6781800" y="2590800"/>
            <a:ext cx="1600200" cy="228600"/>
          </a:xfrm>
          <a:prstGeom prst="roundRect">
            <a:avLst>
              <a:gd name="adj" fmla="val 16667"/>
            </a:avLst>
          </a:prstGeom>
          <a:solidFill>
            <a:srgbClr val="FFFFFF">
              <a:alpha val="0"/>
            </a:srgbClr>
          </a:solidFill>
          <a:ln w="57150">
            <a:solidFill>
              <a:srgbClr val="FF0000"/>
            </a:solidFill>
            <a:round/>
            <a:headEnd/>
            <a:tailEnd/>
          </a:ln>
        </p:spPr>
        <p:txBody>
          <a:bodyPr/>
          <a:lstStyle/>
          <a:p>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09"/>
                                        </p:tgtEl>
                                        <p:attrNameLst>
                                          <p:attrName>style.visibility</p:attrName>
                                        </p:attrNameLst>
                                      </p:cBhvr>
                                      <p:to>
                                        <p:strVal val="visible"/>
                                      </p:to>
                                    </p:set>
                                    <p:anim calcmode="lin" valueType="num">
                                      <p:cBhvr additive="base">
                                        <p:cTn id="19" dur="500" fill="hold"/>
                                        <p:tgtEl>
                                          <p:spTgt spid="17409"/>
                                        </p:tgtEl>
                                        <p:attrNameLst>
                                          <p:attrName>ppt_x</p:attrName>
                                        </p:attrNameLst>
                                      </p:cBhvr>
                                      <p:tavLst>
                                        <p:tav tm="0">
                                          <p:val>
                                            <p:strVal val="#ppt_x"/>
                                          </p:val>
                                        </p:tav>
                                        <p:tav tm="100000">
                                          <p:val>
                                            <p:strVal val="#ppt_x"/>
                                          </p:val>
                                        </p:tav>
                                      </p:tavLst>
                                    </p:anim>
                                    <p:anim calcmode="lin" valueType="num">
                                      <p:cBhvr additive="base">
                                        <p:cTn id="20" dur="500" fill="hold"/>
                                        <p:tgtEl>
                                          <p:spTgt spid="1740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a:lstStyle/>
          <a:p>
            <a:pPr eaLnBrk="1" hangingPunct="1"/>
            <a:r>
              <a:rPr lang="en-US" altLang="zh-CN" dirty="0" smtClean="0">
                <a:latin typeface="黑体" pitchFamily="2" charset="-122"/>
                <a:ea typeface="黑体" pitchFamily="2" charset="-122"/>
              </a:rPr>
              <a:t>3  </a:t>
            </a:r>
            <a:r>
              <a:rPr lang="zh-CN" altLang="en-US" dirty="0" smtClean="0">
                <a:latin typeface="黑体" pitchFamily="2" charset="-122"/>
                <a:ea typeface="黑体" pitchFamily="2" charset="-122"/>
              </a:rPr>
              <a:t>用</a:t>
            </a:r>
            <a:r>
              <a:rPr lang="en-US" altLang="zh-CN" dirty="0" smtClean="0">
                <a:latin typeface="黑体" pitchFamily="2" charset="-122"/>
                <a:ea typeface="黑体" pitchFamily="2" charset="-122"/>
              </a:rPr>
              <a:t>VC++6.0</a:t>
            </a:r>
            <a:r>
              <a:rPr lang="zh-CN" altLang="en-US" dirty="0" smtClean="0">
                <a:latin typeface="黑体" pitchFamily="2" charset="-122"/>
                <a:ea typeface="黑体" pitchFamily="2" charset="-122"/>
              </a:rPr>
              <a:t>开发完整的</a:t>
            </a:r>
            <a:r>
              <a:rPr lang="en-US" altLang="zh-CN" dirty="0" smtClean="0">
                <a:latin typeface="黑体" pitchFamily="2" charset="-122"/>
                <a:ea typeface="黑体" pitchFamily="2" charset="-122"/>
              </a:rPr>
              <a:t>C</a:t>
            </a:r>
            <a:r>
              <a:rPr lang="zh-CN" altLang="en-US" dirty="0" smtClean="0">
                <a:latin typeface="黑体" pitchFamily="2" charset="-122"/>
                <a:ea typeface="黑体" pitchFamily="2" charset="-122"/>
              </a:rPr>
              <a:t>程序</a:t>
            </a:r>
          </a:p>
        </p:txBody>
      </p:sp>
      <p:sp>
        <p:nvSpPr>
          <p:cNvPr id="3" name="内容占位符 2"/>
          <p:cNvSpPr>
            <a:spLocks noGrp="1"/>
          </p:cNvSpPr>
          <p:nvPr>
            <p:ph idx="1"/>
          </p:nvPr>
        </p:nvSpPr>
        <p:spPr>
          <a:xfrm>
            <a:off x="457200" y="1600200"/>
            <a:ext cx="8001000" cy="533400"/>
          </a:xfrm>
        </p:spPr>
        <p:txBody>
          <a:bodyPr/>
          <a:lstStyle/>
          <a:p>
            <a:pPr eaLnBrk="1" hangingPunct="1">
              <a:buFont typeface="Wingdings" pitchFamily="2" charset="2"/>
              <a:buNone/>
            </a:pPr>
            <a:r>
              <a:rPr lang="zh-CN" altLang="en-US" sz="1800" smtClean="0">
                <a:sym typeface="Wingdings" pitchFamily="2" charset="2"/>
              </a:rPr>
              <a:t>选定工程为“</a:t>
            </a:r>
            <a:r>
              <a:rPr lang="en-US" altLang="zh-CN" sz="1800" smtClean="0">
                <a:sym typeface="Wingdings" pitchFamily="2" charset="2"/>
              </a:rPr>
              <a:t>An empty project</a:t>
            </a:r>
            <a:r>
              <a:rPr lang="zh-CN" altLang="en-US" sz="1800" smtClean="0">
                <a:sym typeface="Wingdings" pitchFamily="2" charset="2"/>
              </a:rPr>
              <a:t>”，然后点击“</a:t>
            </a:r>
            <a:r>
              <a:rPr lang="en-US" altLang="zh-CN" sz="1800" smtClean="0">
                <a:sym typeface="Wingdings" pitchFamily="2" charset="2"/>
              </a:rPr>
              <a:t>Finish</a:t>
            </a:r>
            <a:r>
              <a:rPr lang="zh-CN" altLang="en-US" sz="1800" smtClean="0">
                <a:sym typeface="Wingdings" pitchFamily="2" charset="2"/>
              </a:rPr>
              <a:t>”按扭。</a:t>
            </a:r>
          </a:p>
        </p:txBody>
      </p:sp>
      <p:sp>
        <p:nvSpPr>
          <p:cNvPr id="4" name="圆角矩形 3"/>
          <p:cNvSpPr/>
          <p:nvPr/>
        </p:nvSpPr>
        <p:spPr>
          <a:xfrm>
            <a:off x="304800" y="11430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tx1"/>
                </a:solidFill>
              </a:rPr>
              <a:t>3</a:t>
            </a:r>
            <a:r>
              <a:rPr lang="zh-CN" altLang="en-US" sz="2400" b="1" dirty="0">
                <a:solidFill>
                  <a:schemeClr val="tx1"/>
                </a:solidFill>
              </a:rPr>
              <a:t>、选择工程类型</a:t>
            </a:r>
          </a:p>
        </p:txBody>
      </p:sp>
      <p:pic>
        <p:nvPicPr>
          <p:cNvPr id="15362" name="Picture 2"/>
          <p:cNvPicPr>
            <a:picLocks noChangeAspect="1" noChangeArrowheads="1"/>
          </p:cNvPicPr>
          <p:nvPr/>
        </p:nvPicPr>
        <p:blipFill>
          <a:blip r:embed="rId2"/>
          <a:srcRect/>
          <a:stretch>
            <a:fillRect/>
          </a:stretch>
        </p:blipFill>
        <p:spPr bwMode="auto">
          <a:xfrm>
            <a:off x="1676400" y="1981200"/>
            <a:ext cx="5562600" cy="4370388"/>
          </a:xfrm>
          <a:prstGeom prst="rect">
            <a:avLst/>
          </a:prstGeom>
          <a:noFill/>
          <a:ln w="9525">
            <a:noFill/>
            <a:miter lim="800000"/>
            <a:headEnd/>
            <a:tailEnd/>
          </a:ln>
        </p:spPr>
      </p:pic>
      <p:sp>
        <p:nvSpPr>
          <p:cNvPr id="15361" name="AutoShape 1"/>
          <p:cNvSpPr>
            <a:spLocks noChangeArrowheads="1"/>
          </p:cNvSpPr>
          <p:nvPr/>
        </p:nvSpPr>
        <p:spPr bwMode="auto">
          <a:xfrm>
            <a:off x="4343400" y="3048000"/>
            <a:ext cx="1724025" cy="161925"/>
          </a:xfrm>
          <a:prstGeom prst="roundRect">
            <a:avLst>
              <a:gd name="adj" fmla="val 16667"/>
            </a:avLst>
          </a:prstGeom>
          <a:solidFill>
            <a:srgbClr val="FFFFFF">
              <a:alpha val="0"/>
            </a:srgbClr>
          </a:solidFill>
          <a:ln w="57150">
            <a:solidFill>
              <a:srgbClr val="FF0000"/>
            </a:solidFill>
            <a:round/>
            <a:headEnd/>
            <a:tailEnd/>
          </a:ln>
        </p:spPr>
        <p:txBody>
          <a:bodyPr/>
          <a:lstStyle/>
          <a:p>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62"/>
                                        </p:tgtEl>
                                        <p:attrNameLst>
                                          <p:attrName>style.visibility</p:attrName>
                                        </p:attrNameLst>
                                      </p:cBhvr>
                                      <p:to>
                                        <p:strVal val="visible"/>
                                      </p:to>
                                    </p:set>
                                    <p:anim calcmode="lin" valueType="num">
                                      <p:cBhvr additive="base">
                                        <p:cTn id="19" dur="500" fill="hold"/>
                                        <p:tgtEl>
                                          <p:spTgt spid="15362"/>
                                        </p:tgtEl>
                                        <p:attrNameLst>
                                          <p:attrName>ppt_x</p:attrName>
                                        </p:attrNameLst>
                                      </p:cBhvr>
                                      <p:tavLst>
                                        <p:tav tm="0">
                                          <p:val>
                                            <p:strVal val="#ppt_x"/>
                                          </p:val>
                                        </p:tav>
                                        <p:tav tm="100000">
                                          <p:val>
                                            <p:strVal val="#ppt_x"/>
                                          </p:val>
                                        </p:tav>
                                      </p:tavLst>
                                    </p:anim>
                                    <p:anim calcmode="lin" valueType="num">
                                      <p:cBhvr additive="base">
                                        <p:cTn id="20"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1"/>
                                        </p:tgtEl>
                                        <p:attrNameLst>
                                          <p:attrName>style.visibility</p:attrName>
                                        </p:attrNameLst>
                                      </p:cBhvr>
                                      <p:to>
                                        <p:strVal val="visible"/>
                                      </p:to>
                                    </p:set>
                                    <p:anim calcmode="lin" valueType="num">
                                      <p:cBhvr additive="base">
                                        <p:cTn id="25" dur="500" fill="hold"/>
                                        <p:tgtEl>
                                          <p:spTgt spid="15361"/>
                                        </p:tgtEl>
                                        <p:attrNameLst>
                                          <p:attrName>ppt_x</p:attrName>
                                        </p:attrNameLst>
                                      </p:cBhvr>
                                      <p:tavLst>
                                        <p:tav tm="0">
                                          <p:val>
                                            <p:strVal val="#ppt_x"/>
                                          </p:val>
                                        </p:tav>
                                        <p:tav tm="100000">
                                          <p:val>
                                            <p:strVal val="#ppt_x"/>
                                          </p:val>
                                        </p:tav>
                                      </p:tavLst>
                                    </p:anim>
                                    <p:anim calcmode="lin" valueType="num">
                                      <p:cBhvr additive="base">
                                        <p:cTn id="26" dur="500" fill="hold"/>
                                        <p:tgtEl>
                                          <p:spTgt spid="153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53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1219200" y="381000"/>
            <a:ext cx="7391400" cy="563563"/>
          </a:xfrm>
        </p:spPr>
        <p:txBody>
          <a:bodyPr/>
          <a:lstStyle/>
          <a:p>
            <a:pPr eaLnBrk="1" hangingPunct="1"/>
            <a:r>
              <a:rPr lang="en-US" altLang="zh-CN" sz="3600" dirty="0" smtClean="0"/>
              <a:t>3  </a:t>
            </a:r>
            <a:r>
              <a:rPr lang="zh-CN" altLang="en-US" sz="3600" dirty="0" smtClean="0"/>
              <a:t>用</a:t>
            </a:r>
            <a:r>
              <a:rPr lang="en-US" altLang="zh-CN" sz="3600" dirty="0" smtClean="0"/>
              <a:t>VC++6.0</a:t>
            </a:r>
            <a:r>
              <a:rPr lang="zh-CN" altLang="en-US" sz="3600" dirty="0" smtClean="0"/>
              <a:t>开发完整的</a:t>
            </a:r>
            <a:r>
              <a:rPr lang="en-US" altLang="zh-CN" sz="3600" dirty="0" smtClean="0"/>
              <a:t>C</a:t>
            </a:r>
            <a:r>
              <a:rPr lang="zh-CN" altLang="en-US" sz="3600" dirty="0" smtClean="0"/>
              <a:t>程序</a:t>
            </a:r>
          </a:p>
        </p:txBody>
      </p:sp>
      <p:sp>
        <p:nvSpPr>
          <p:cNvPr id="9" name="圆角矩形 8"/>
          <p:cNvSpPr/>
          <p:nvPr/>
        </p:nvSpPr>
        <p:spPr>
          <a:xfrm>
            <a:off x="304800" y="11430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tx1"/>
                </a:solidFill>
              </a:rPr>
              <a:t>4</a:t>
            </a:r>
            <a:r>
              <a:rPr lang="zh-CN" altLang="en-US" sz="2400" b="1" dirty="0">
                <a:solidFill>
                  <a:schemeClr val="tx1"/>
                </a:solidFill>
              </a:rPr>
              <a:t>、确认工程向导</a:t>
            </a:r>
          </a:p>
        </p:txBody>
      </p:sp>
      <p:pic>
        <p:nvPicPr>
          <p:cNvPr id="14337" name="Picture 1"/>
          <p:cNvPicPr>
            <a:picLocks noChangeAspect="1" noChangeArrowheads="1"/>
          </p:cNvPicPr>
          <p:nvPr/>
        </p:nvPicPr>
        <p:blipFill>
          <a:blip r:embed="rId3"/>
          <a:srcRect/>
          <a:stretch>
            <a:fillRect/>
          </a:stretch>
        </p:blipFill>
        <p:spPr bwMode="auto">
          <a:xfrm>
            <a:off x="2971800" y="1600200"/>
            <a:ext cx="5943600" cy="4687888"/>
          </a:xfrm>
          <a:prstGeom prst="rect">
            <a:avLst/>
          </a:prstGeom>
          <a:noFill/>
          <a:ln w="9525">
            <a:noFill/>
            <a:miter lim="800000"/>
            <a:headEnd/>
            <a:tailEnd/>
          </a:ln>
        </p:spPr>
      </p:pic>
      <p:sp>
        <p:nvSpPr>
          <p:cNvPr id="11" name="TextBox 10"/>
          <p:cNvSpPr txBox="1">
            <a:spLocks noChangeArrowheads="1"/>
          </p:cNvSpPr>
          <p:nvPr/>
        </p:nvSpPr>
        <p:spPr bwMode="auto">
          <a:xfrm>
            <a:off x="381000" y="2590800"/>
            <a:ext cx="2438400" cy="923925"/>
          </a:xfrm>
          <a:prstGeom prst="rect">
            <a:avLst/>
          </a:prstGeom>
          <a:noFill/>
          <a:ln w="9525">
            <a:noFill/>
            <a:miter lim="800000"/>
            <a:headEnd/>
            <a:tailEnd/>
          </a:ln>
        </p:spPr>
        <p:txBody>
          <a:bodyPr>
            <a:spAutoFit/>
          </a:bodyPr>
          <a:lstStyle/>
          <a:p>
            <a:r>
              <a:rPr lang="zh-CN" altLang="en-US"/>
              <a:t>系统不会给工程添加文件，只有一个空工程。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37"/>
                                        </p:tgtEl>
                                        <p:attrNameLst>
                                          <p:attrName>style.visibility</p:attrName>
                                        </p:attrNameLst>
                                      </p:cBhvr>
                                      <p:to>
                                        <p:strVal val="visible"/>
                                      </p:to>
                                    </p:set>
                                    <p:anim calcmode="lin" valueType="num">
                                      <p:cBhvr additive="base">
                                        <p:cTn id="19" dur="500" fill="hold"/>
                                        <p:tgtEl>
                                          <p:spTgt spid="14337"/>
                                        </p:tgtEl>
                                        <p:attrNameLst>
                                          <p:attrName>ppt_x</p:attrName>
                                        </p:attrNameLst>
                                      </p:cBhvr>
                                      <p:tavLst>
                                        <p:tav tm="0">
                                          <p:val>
                                            <p:strVal val="#ppt_x"/>
                                          </p:val>
                                        </p:tav>
                                        <p:tav tm="100000">
                                          <p:val>
                                            <p:strVal val="#ppt_x"/>
                                          </p:val>
                                        </p:tav>
                                      </p:tavLst>
                                    </p:anim>
                                    <p:anim calcmode="lin" valueType="num">
                                      <p:cBhvr additive="base">
                                        <p:cTn id="20" dur="500" fill="hold"/>
                                        <p:tgtEl>
                                          <p:spTgt spid="143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1219200" y="381000"/>
            <a:ext cx="7391400" cy="563563"/>
          </a:xfrm>
        </p:spPr>
        <p:txBody>
          <a:bodyPr/>
          <a:lstStyle/>
          <a:p>
            <a:pPr eaLnBrk="1" hangingPunct="1"/>
            <a:r>
              <a:rPr lang="en-US" altLang="zh-CN" sz="3600" dirty="0" smtClean="0"/>
              <a:t>3  </a:t>
            </a:r>
            <a:r>
              <a:rPr lang="zh-CN" altLang="en-US" sz="3600" dirty="0" smtClean="0"/>
              <a:t>用</a:t>
            </a:r>
            <a:r>
              <a:rPr lang="en-US" altLang="zh-CN" sz="3600" dirty="0" smtClean="0"/>
              <a:t>VC++6.0</a:t>
            </a:r>
            <a:r>
              <a:rPr lang="zh-CN" altLang="en-US" sz="3600" dirty="0" smtClean="0"/>
              <a:t>开发完整的</a:t>
            </a:r>
            <a:r>
              <a:rPr lang="en-US" altLang="zh-CN" sz="3600" dirty="0" smtClean="0"/>
              <a:t>C</a:t>
            </a:r>
            <a:r>
              <a:rPr lang="zh-CN" altLang="en-US" sz="3600" dirty="0" smtClean="0"/>
              <a:t>程序</a:t>
            </a:r>
          </a:p>
        </p:txBody>
      </p:sp>
      <p:sp>
        <p:nvSpPr>
          <p:cNvPr id="9" name="圆角矩形 8"/>
          <p:cNvSpPr/>
          <p:nvPr/>
        </p:nvSpPr>
        <p:spPr>
          <a:xfrm>
            <a:off x="304800" y="11430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tx1"/>
                </a:solidFill>
              </a:rPr>
              <a:t>5</a:t>
            </a:r>
            <a:r>
              <a:rPr lang="zh-CN" altLang="en-US" sz="2400" b="1" dirty="0">
                <a:solidFill>
                  <a:schemeClr val="tx1"/>
                </a:solidFill>
              </a:rPr>
              <a:t>、新建源码文件</a:t>
            </a:r>
          </a:p>
        </p:txBody>
      </p:sp>
      <p:sp>
        <p:nvSpPr>
          <p:cNvPr id="11" name="TextBox 10"/>
          <p:cNvSpPr txBox="1">
            <a:spLocks noChangeArrowheads="1"/>
          </p:cNvSpPr>
          <p:nvPr/>
        </p:nvSpPr>
        <p:spPr bwMode="auto">
          <a:xfrm>
            <a:off x="381000" y="2590800"/>
            <a:ext cx="2362200" cy="2032000"/>
          </a:xfrm>
          <a:prstGeom prst="rect">
            <a:avLst/>
          </a:prstGeom>
          <a:noFill/>
          <a:ln w="9525">
            <a:noFill/>
            <a:miter lim="800000"/>
            <a:headEnd/>
            <a:tailEnd/>
          </a:ln>
        </p:spPr>
        <p:txBody>
          <a:bodyPr>
            <a:spAutoFit/>
          </a:bodyPr>
          <a:lstStyle/>
          <a:p>
            <a:r>
              <a:rPr lang="zh-CN" altLang="en-US"/>
              <a:t>点击左上角的“</a:t>
            </a:r>
            <a:r>
              <a:rPr lang="en-US" altLang="zh-CN"/>
              <a:t>File-&gt;New…</a:t>
            </a:r>
            <a:r>
              <a:rPr lang="zh-CN" altLang="en-US"/>
              <a:t>”。</a:t>
            </a:r>
            <a:endParaRPr lang="en-US" altLang="zh-CN"/>
          </a:p>
          <a:p>
            <a:r>
              <a:rPr lang="zh-CN" altLang="en-US"/>
              <a:t>在弹出的对话框中选中</a:t>
            </a:r>
            <a:r>
              <a:rPr lang="en-US" altLang="zh-CN"/>
              <a:t>C++ Source File</a:t>
            </a:r>
            <a:r>
              <a:rPr lang="zh-CN" altLang="en-US"/>
              <a:t>，在</a:t>
            </a:r>
            <a:r>
              <a:rPr lang="en-US" altLang="zh-CN"/>
              <a:t>File</a:t>
            </a:r>
            <a:r>
              <a:rPr lang="zh-CN" altLang="en-US"/>
              <a:t>一栏填入文件名字为</a:t>
            </a:r>
            <a:r>
              <a:rPr lang="en-US" altLang="zh-CN"/>
              <a:t>main.c</a:t>
            </a:r>
            <a:r>
              <a:rPr lang="zh-CN" altLang="en-US"/>
              <a:t>。</a:t>
            </a:r>
            <a:endParaRPr lang="en-US" altLang="zh-CN"/>
          </a:p>
          <a:p>
            <a:r>
              <a:rPr lang="zh-CN" altLang="en-US"/>
              <a:t>然后点击</a:t>
            </a:r>
            <a:r>
              <a:rPr lang="en-US" altLang="zh-CN"/>
              <a:t>ok</a:t>
            </a:r>
            <a:r>
              <a:rPr lang="zh-CN" altLang="en-US"/>
              <a:t>。</a:t>
            </a:r>
          </a:p>
        </p:txBody>
      </p:sp>
      <p:pic>
        <p:nvPicPr>
          <p:cNvPr id="51204" name="Picture 4"/>
          <p:cNvPicPr>
            <a:picLocks noChangeAspect="1" noChangeArrowheads="1"/>
          </p:cNvPicPr>
          <p:nvPr/>
        </p:nvPicPr>
        <p:blipFill>
          <a:blip r:embed="rId3"/>
          <a:srcRect/>
          <a:stretch>
            <a:fillRect/>
          </a:stretch>
        </p:blipFill>
        <p:spPr bwMode="auto">
          <a:xfrm>
            <a:off x="2895600" y="1752600"/>
            <a:ext cx="6019800" cy="4552950"/>
          </a:xfrm>
          <a:prstGeom prst="rect">
            <a:avLst/>
          </a:prstGeom>
          <a:noFill/>
          <a:ln w="9525">
            <a:noFill/>
            <a:miter lim="800000"/>
            <a:headEnd/>
            <a:tailEnd/>
          </a:ln>
        </p:spPr>
      </p:pic>
      <p:sp>
        <p:nvSpPr>
          <p:cNvPr id="51202" name="AutoShape 2"/>
          <p:cNvSpPr>
            <a:spLocks noChangeArrowheads="1"/>
          </p:cNvSpPr>
          <p:nvPr/>
        </p:nvSpPr>
        <p:spPr bwMode="auto">
          <a:xfrm>
            <a:off x="3200400" y="3200400"/>
            <a:ext cx="1323975" cy="219075"/>
          </a:xfrm>
          <a:prstGeom prst="roundRect">
            <a:avLst>
              <a:gd name="adj" fmla="val 16667"/>
            </a:avLst>
          </a:prstGeom>
          <a:solidFill>
            <a:srgbClr val="FFFFFF">
              <a:alpha val="0"/>
            </a:srgbClr>
          </a:solidFill>
          <a:ln w="57150">
            <a:solidFill>
              <a:srgbClr val="FF0000"/>
            </a:solidFill>
            <a:round/>
            <a:headEnd/>
            <a:tailEnd/>
          </a:ln>
        </p:spPr>
        <p:txBody>
          <a:bodyPr/>
          <a:lstStyle/>
          <a:p>
            <a:endParaRPr lang="zh-CN" altLang="zh-CN"/>
          </a:p>
        </p:txBody>
      </p:sp>
      <p:sp>
        <p:nvSpPr>
          <p:cNvPr id="51203" name="AutoShape 3"/>
          <p:cNvSpPr>
            <a:spLocks noChangeArrowheads="1"/>
          </p:cNvSpPr>
          <p:nvPr/>
        </p:nvSpPr>
        <p:spPr bwMode="auto">
          <a:xfrm>
            <a:off x="6705600" y="3352800"/>
            <a:ext cx="1524000" cy="457200"/>
          </a:xfrm>
          <a:prstGeom prst="roundRect">
            <a:avLst>
              <a:gd name="adj" fmla="val 16667"/>
            </a:avLst>
          </a:prstGeom>
          <a:solidFill>
            <a:srgbClr val="FFFFFF">
              <a:alpha val="0"/>
            </a:srgbClr>
          </a:solidFill>
          <a:ln w="57150">
            <a:solidFill>
              <a:srgbClr val="FF0000"/>
            </a:solidFill>
            <a:round/>
            <a:headEnd/>
            <a:tailEnd/>
          </a:ln>
        </p:spPr>
        <p:txBody>
          <a:bodyPr/>
          <a:lstStyle/>
          <a:p>
            <a:pPr algn="just"/>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4"/>
                                        </p:tgtEl>
                                        <p:attrNameLst>
                                          <p:attrName>style.visibility</p:attrName>
                                        </p:attrNameLst>
                                      </p:cBhvr>
                                      <p:to>
                                        <p:strVal val="visible"/>
                                      </p:to>
                                    </p:set>
                                    <p:anim calcmode="lin" valueType="num">
                                      <p:cBhvr additive="base">
                                        <p:cTn id="19" dur="500" fill="hold"/>
                                        <p:tgtEl>
                                          <p:spTgt spid="51204"/>
                                        </p:tgtEl>
                                        <p:attrNameLst>
                                          <p:attrName>ppt_x</p:attrName>
                                        </p:attrNameLst>
                                      </p:cBhvr>
                                      <p:tavLst>
                                        <p:tav tm="0">
                                          <p:val>
                                            <p:strVal val="#ppt_x"/>
                                          </p:val>
                                        </p:tav>
                                        <p:tav tm="100000">
                                          <p:val>
                                            <p:strVal val="#ppt_x"/>
                                          </p:val>
                                        </p:tav>
                                      </p:tavLst>
                                    </p:anim>
                                    <p:anim calcmode="lin" valueType="num">
                                      <p:cBhvr additive="base">
                                        <p:cTn id="20"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02"/>
                                        </p:tgtEl>
                                        <p:attrNameLst>
                                          <p:attrName>style.visibility</p:attrName>
                                        </p:attrNameLst>
                                      </p:cBhvr>
                                      <p:to>
                                        <p:strVal val="visible"/>
                                      </p:to>
                                    </p:set>
                                    <p:anim calcmode="lin" valueType="num">
                                      <p:cBhvr additive="base">
                                        <p:cTn id="25" dur="500" fill="hold"/>
                                        <p:tgtEl>
                                          <p:spTgt spid="51202"/>
                                        </p:tgtEl>
                                        <p:attrNameLst>
                                          <p:attrName>ppt_x</p:attrName>
                                        </p:attrNameLst>
                                      </p:cBhvr>
                                      <p:tavLst>
                                        <p:tav tm="0">
                                          <p:val>
                                            <p:strVal val="#ppt_x"/>
                                          </p:val>
                                        </p:tav>
                                        <p:tav tm="100000">
                                          <p:val>
                                            <p:strVal val="#ppt_x"/>
                                          </p:val>
                                        </p:tav>
                                      </p:tavLst>
                                    </p:anim>
                                    <p:anim calcmode="lin" valueType="num">
                                      <p:cBhvr additive="base">
                                        <p:cTn id="26" dur="500" fill="hold"/>
                                        <p:tgtEl>
                                          <p:spTgt spid="5120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1203"/>
                                        </p:tgtEl>
                                        <p:attrNameLst>
                                          <p:attrName>style.visibility</p:attrName>
                                        </p:attrNameLst>
                                      </p:cBhvr>
                                      <p:to>
                                        <p:strVal val="visible"/>
                                      </p:to>
                                    </p:set>
                                    <p:anim calcmode="lin" valueType="num">
                                      <p:cBhvr additive="base">
                                        <p:cTn id="29" dur="500" fill="hold"/>
                                        <p:tgtEl>
                                          <p:spTgt spid="51203"/>
                                        </p:tgtEl>
                                        <p:attrNameLst>
                                          <p:attrName>ppt_x</p:attrName>
                                        </p:attrNameLst>
                                      </p:cBhvr>
                                      <p:tavLst>
                                        <p:tav tm="0">
                                          <p:val>
                                            <p:strVal val="#ppt_x"/>
                                          </p:val>
                                        </p:tav>
                                        <p:tav tm="100000">
                                          <p:val>
                                            <p:strVal val="#ppt_x"/>
                                          </p:val>
                                        </p:tav>
                                      </p:tavLst>
                                    </p:anim>
                                    <p:anim calcmode="lin" valueType="num">
                                      <p:cBhvr additive="base">
                                        <p:cTn id="30" dur="500" fill="hold"/>
                                        <p:tgtEl>
                                          <p:spTgt spid="51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51202" grpId="0" animBg="1"/>
      <p:bldP spid="5120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1219200" y="381000"/>
            <a:ext cx="7391400" cy="563563"/>
          </a:xfrm>
        </p:spPr>
        <p:txBody>
          <a:bodyPr/>
          <a:lstStyle/>
          <a:p>
            <a:pPr eaLnBrk="1" hangingPunct="1"/>
            <a:r>
              <a:rPr lang="en-US" altLang="zh-CN" sz="3600" dirty="0" smtClean="0"/>
              <a:t>3  </a:t>
            </a:r>
            <a:r>
              <a:rPr lang="zh-CN" altLang="en-US" sz="3600" dirty="0" smtClean="0"/>
              <a:t>用</a:t>
            </a:r>
            <a:r>
              <a:rPr lang="en-US" altLang="zh-CN" sz="3600" dirty="0" smtClean="0"/>
              <a:t>VC++6.0</a:t>
            </a:r>
            <a:r>
              <a:rPr lang="zh-CN" altLang="en-US" sz="3600" dirty="0" smtClean="0"/>
              <a:t>开发完整的</a:t>
            </a:r>
            <a:r>
              <a:rPr lang="en-US" altLang="zh-CN" sz="3600" dirty="0" smtClean="0"/>
              <a:t>C</a:t>
            </a:r>
            <a:r>
              <a:rPr lang="zh-CN" altLang="en-US" sz="3600" dirty="0" smtClean="0"/>
              <a:t>程序</a:t>
            </a:r>
          </a:p>
        </p:txBody>
      </p:sp>
      <p:sp>
        <p:nvSpPr>
          <p:cNvPr id="9" name="圆角矩形 8"/>
          <p:cNvSpPr/>
          <p:nvPr/>
        </p:nvSpPr>
        <p:spPr>
          <a:xfrm>
            <a:off x="304800" y="11430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tx1"/>
                </a:solidFill>
              </a:rPr>
              <a:t>6</a:t>
            </a:r>
            <a:r>
              <a:rPr lang="zh-CN" altLang="en-US" sz="2400" b="1" dirty="0">
                <a:solidFill>
                  <a:schemeClr val="tx1"/>
                </a:solidFill>
              </a:rPr>
              <a:t>、编辑源码文件</a:t>
            </a:r>
          </a:p>
        </p:txBody>
      </p:sp>
      <p:sp>
        <p:nvSpPr>
          <p:cNvPr id="11" name="TextBox 10"/>
          <p:cNvSpPr txBox="1">
            <a:spLocks noChangeArrowheads="1"/>
          </p:cNvSpPr>
          <p:nvPr/>
        </p:nvSpPr>
        <p:spPr bwMode="auto">
          <a:xfrm>
            <a:off x="381000" y="2590800"/>
            <a:ext cx="2362200" cy="923925"/>
          </a:xfrm>
          <a:prstGeom prst="rect">
            <a:avLst/>
          </a:prstGeom>
          <a:noFill/>
          <a:ln w="9525">
            <a:noFill/>
            <a:miter lim="800000"/>
            <a:headEnd/>
            <a:tailEnd/>
          </a:ln>
        </p:spPr>
        <p:txBody>
          <a:bodyPr>
            <a:spAutoFit/>
          </a:bodyPr>
          <a:lstStyle/>
          <a:p>
            <a:r>
              <a:rPr lang="zh-CN" altLang="en-US"/>
              <a:t>在代码编辑窗口编辑代码。</a:t>
            </a:r>
            <a:endParaRPr lang="en-US" altLang="zh-CN"/>
          </a:p>
          <a:p>
            <a:r>
              <a:rPr lang="zh-CN" altLang="en-US"/>
              <a:t>然后保存。</a:t>
            </a:r>
          </a:p>
        </p:txBody>
      </p:sp>
      <p:pic>
        <p:nvPicPr>
          <p:cNvPr id="46084" name="Picture 2"/>
          <p:cNvPicPr>
            <a:picLocks noChangeAspect="1" noChangeArrowheads="1"/>
          </p:cNvPicPr>
          <p:nvPr/>
        </p:nvPicPr>
        <p:blipFill>
          <a:blip r:embed="rId3"/>
          <a:srcRect/>
          <a:stretch>
            <a:fillRect/>
          </a:stretch>
        </p:blipFill>
        <p:spPr bwMode="auto">
          <a:xfrm>
            <a:off x="2895600" y="1676400"/>
            <a:ext cx="6019800" cy="4756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928688" y="161925"/>
            <a:ext cx="6491287" cy="1570038"/>
          </a:xfrm>
        </p:spPr>
        <p:txBody>
          <a:bodyPr/>
          <a:lstStyle/>
          <a:p>
            <a:pPr eaLnBrk="1" hangingPunct="1">
              <a:defRPr/>
            </a:pPr>
            <a:r>
              <a:rPr lang="en-US" altLang="zh-CN" sz="4800" dirty="0" smtClean="0">
                <a:solidFill>
                  <a:srgbClr val="800000"/>
                </a:solidFill>
                <a:latin typeface="Arial" charset="0"/>
                <a:ea typeface="黑体" pitchFamily="2" charset="-122"/>
              </a:rPr>
              <a:t>1.1 </a:t>
            </a:r>
            <a:r>
              <a:rPr lang="zh-CN" altLang="zh-CN" sz="4800" dirty="0" smtClean="0">
                <a:solidFill>
                  <a:srgbClr val="800000"/>
                </a:solidFill>
                <a:latin typeface="Arial" charset="0"/>
                <a:ea typeface="黑体" pitchFamily="2" charset="-122"/>
              </a:rPr>
              <a:t>什么是计算机程序</a:t>
            </a:r>
            <a:endParaRPr lang="zh-CN" altLang="en-US" sz="4800" dirty="0" smtClean="0">
              <a:solidFill>
                <a:srgbClr val="800000"/>
              </a:solidFill>
              <a:latin typeface="Arial" charset="0"/>
              <a:ea typeface="黑体" pitchFamily="2" charset="-122"/>
            </a:endParaRPr>
          </a:p>
        </p:txBody>
      </p:sp>
      <p:sp>
        <p:nvSpPr>
          <p:cNvPr id="216071" name="Rectangle 7"/>
          <p:cNvSpPr>
            <a:spLocks noGrp="1" noChangeArrowheads="1"/>
          </p:cNvSpPr>
          <p:nvPr>
            <p:ph type="body" sz="half" idx="1"/>
          </p:nvPr>
        </p:nvSpPr>
        <p:spPr>
          <a:xfrm>
            <a:off x="714375" y="2000250"/>
            <a:ext cx="7632700" cy="3571875"/>
          </a:xfrm>
        </p:spPr>
        <p:txBody>
          <a:bodyPr/>
          <a:lstStyle/>
          <a:p>
            <a:pPr eaLnBrk="1" hangingPunct="1">
              <a:defRPr/>
            </a:pPr>
            <a:r>
              <a:rPr lang="zh-CN" altLang="zh-CN" dirty="0" smtClean="0">
                <a:solidFill>
                  <a:srgbClr val="C00000"/>
                </a:solidFill>
              </a:rPr>
              <a:t>程序</a:t>
            </a:r>
            <a:r>
              <a:rPr lang="zh-CN" altLang="en-US" dirty="0" smtClean="0"/>
              <a:t>：</a:t>
            </a:r>
            <a:r>
              <a:rPr lang="zh-CN" altLang="zh-CN" dirty="0" smtClean="0"/>
              <a:t>一组计算机能识别和执行的</a:t>
            </a:r>
            <a:r>
              <a:rPr lang="zh-CN" altLang="zh-CN" dirty="0" smtClean="0">
                <a:solidFill>
                  <a:srgbClr val="0000CC"/>
                </a:solidFill>
              </a:rPr>
              <a:t>指令</a:t>
            </a:r>
            <a:endParaRPr lang="en-US" altLang="zh-CN" dirty="0" smtClean="0">
              <a:solidFill>
                <a:srgbClr val="0000CC"/>
              </a:solidFill>
            </a:endParaRPr>
          </a:p>
          <a:p>
            <a:pPr eaLnBrk="1" hangingPunct="1">
              <a:defRPr/>
            </a:pPr>
            <a:r>
              <a:rPr lang="zh-CN" altLang="zh-CN" dirty="0" smtClean="0"/>
              <a:t>只要让计算机执行这个程序，计算机就会</a:t>
            </a:r>
            <a:r>
              <a:rPr lang="zh-CN" altLang="zh-CN" dirty="0" smtClean="0">
                <a:solidFill>
                  <a:srgbClr val="0000CC"/>
                </a:solidFill>
              </a:rPr>
              <a:t>自动地</a:t>
            </a:r>
            <a:r>
              <a:rPr lang="zh-CN" altLang="en-US" dirty="0" smtClean="0"/>
              <a:t>、</a:t>
            </a:r>
            <a:r>
              <a:rPr lang="zh-CN" altLang="zh-CN" dirty="0" smtClean="0">
                <a:solidFill>
                  <a:srgbClr val="0000CC"/>
                </a:solidFill>
              </a:rPr>
              <a:t>有条不紊地</a:t>
            </a:r>
            <a:r>
              <a:rPr lang="zh-CN" altLang="zh-CN" dirty="0" smtClean="0"/>
              <a:t>进行工作</a:t>
            </a:r>
            <a:endParaRPr lang="en-US" altLang="zh-CN" dirty="0" smtClean="0"/>
          </a:p>
          <a:p>
            <a:pPr eaLnBrk="1" hangingPunct="1">
              <a:defRPr/>
            </a:pPr>
            <a:r>
              <a:rPr lang="zh-CN" altLang="zh-CN" dirty="0" smtClean="0"/>
              <a:t>计算机的一切操作都是由</a:t>
            </a:r>
            <a:r>
              <a:rPr lang="zh-CN" altLang="zh-CN" dirty="0" smtClean="0">
                <a:solidFill>
                  <a:srgbClr val="0000CC"/>
                </a:solidFill>
              </a:rPr>
              <a:t>程序</a:t>
            </a:r>
            <a:r>
              <a:rPr lang="zh-CN" altLang="zh-CN" dirty="0" smtClean="0"/>
              <a:t>控制的，离开程序，计算机将一事无成</a:t>
            </a:r>
            <a:endParaRPr lang="zh-CN" altLang="en-US" dirty="0" smtClean="0">
              <a:effectLst>
                <a:outerShdw blurRad="38100" dist="38100" dir="2700000" algn="tl">
                  <a:srgbClr val="FFFFFF"/>
                </a:outerShdw>
              </a:effectLst>
            </a:endParaRPr>
          </a:p>
        </p:txBody>
      </p:sp>
      <p:pic>
        <p:nvPicPr>
          <p:cNvPr id="4100" name="图片 4" descr="Untitled.png">
            <a:hlinkClick r:id="rId2" action="ppaction://hlinksldjump"/>
          </p:cNvPr>
          <p:cNvPicPr>
            <a:picLocks noChangeAspect="1"/>
          </p:cNvPicPr>
          <p:nvPr/>
        </p:nvPicPr>
        <p:blipFill>
          <a:blip r:embed="rId3"/>
          <a:srcRect/>
          <a:stretch>
            <a:fillRect/>
          </a:stretch>
        </p:blipFill>
        <p:spPr bwMode="auto">
          <a:xfrm>
            <a:off x="8216900" y="5937250"/>
            <a:ext cx="927100" cy="920750"/>
          </a:xfrm>
          <a:prstGeom prst="rect">
            <a:avLst/>
          </a:prstGeom>
          <a:noFill/>
          <a:ln w="9525">
            <a:noFill/>
            <a:miter lim="800000"/>
            <a:headEnd/>
            <a:tailEnd/>
          </a:ln>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0" end="0"/>
                                            </p:txEl>
                                          </p:spTgt>
                                        </p:tgtEl>
                                        <p:attrNameLst>
                                          <p:attrName>style.visibility</p:attrName>
                                        </p:attrNameLst>
                                      </p:cBhvr>
                                      <p:to>
                                        <p:strVal val="visible"/>
                                      </p:to>
                                    </p:set>
                                    <p:animEffect transition="in" filter="blinds(horizontal)">
                                      <p:cBhvr>
                                        <p:cTn id="7" dur="500"/>
                                        <p:tgtEl>
                                          <p:spTgt spid="2160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12" dur="500"/>
                                        <p:tgtEl>
                                          <p:spTgt spid="2160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17" dur="500"/>
                                        <p:tgtEl>
                                          <p:spTgt spid="2160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a:xfrm>
            <a:off x="1219200" y="381000"/>
            <a:ext cx="7391400" cy="563563"/>
          </a:xfrm>
        </p:spPr>
        <p:txBody>
          <a:bodyPr/>
          <a:lstStyle/>
          <a:p>
            <a:pPr eaLnBrk="1" hangingPunct="1"/>
            <a:r>
              <a:rPr lang="en-US" altLang="zh-CN" sz="3600" dirty="0" smtClean="0"/>
              <a:t>3  </a:t>
            </a:r>
            <a:r>
              <a:rPr lang="zh-CN" altLang="en-US" sz="3600" dirty="0" smtClean="0"/>
              <a:t>用</a:t>
            </a:r>
            <a:r>
              <a:rPr lang="en-US" altLang="zh-CN" sz="3600" dirty="0" smtClean="0"/>
              <a:t>VC++6.0</a:t>
            </a:r>
            <a:r>
              <a:rPr lang="zh-CN" altLang="en-US" sz="3600" dirty="0" smtClean="0"/>
              <a:t>开发完整的</a:t>
            </a:r>
            <a:r>
              <a:rPr lang="en-US" altLang="zh-CN" sz="3600" dirty="0" smtClean="0"/>
              <a:t>C</a:t>
            </a:r>
            <a:r>
              <a:rPr lang="zh-CN" altLang="en-US" sz="3600" dirty="0" smtClean="0"/>
              <a:t>程序</a:t>
            </a:r>
          </a:p>
        </p:txBody>
      </p:sp>
      <p:sp>
        <p:nvSpPr>
          <p:cNvPr id="9" name="圆角矩形 8"/>
          <p:cNvSpPr/>
          <p:nvPr/>
        </p:nvSpPr>
        <p:spPr>
          <a:xfrm>
            <a:off x="304800" y="1143000"/>
            <a:ext cx="2667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tx1"/>
                </a:solidFill>
              </a:rPr>
              <a:t>7</a:t>
            </a:r>
            <a:r>
              <a:rPr lang="zh-CN" altLang="en-US" sz="2400" b="1" dirty="0">
                <a:solidFill>
                  <a:schemeClr val="tx1"/>
                </a:solidFill>
              </a:rPr>
              <a:t>、编译、链接、运行和调试</a:t>
            </a:r>
          </a:p>
        </p:txBody>
      </p:sp>
      <p:sp>
        <p:nvSpPr>
          <p:cNvPr id="11" name="TextBox 10"/>
          <p:cNvSpPr txBox="1">
            <a:spLocks noChangeArrowheads="1"/>
          </p:cNvSpPr>
          <p:nvPr/>
        </p:nvSpPr>
        <p:spPr bwMode="auto">
          <a:xfrm>
            <a:off x="381000" y="2590800"/>
            <a:ext cx="2362200" cy="923925"/>
          </a:xfrm>
          <a:prstGeom prst="rect">
            <a:avLst/>
          </a:prstGeom>
          <a:noFill/>
          <a:ln w="9525">
            <a:noFill/>
            <a:miter lim="800000"/>
            <a:headEnd/>
            <a:tailEnd/>
          </a:ln>
        </p:spPr>
        <p:txBody>
          <a:bodyPr>
            <a:spAutoFit/>
          </a:bodyPr>
          <a:lstStyle/>
          <a:p>
            <a:r>
              <a:rPr lang="zh-CN" altLang="en-US"/>
              <a:t>点击编译、链接、运行和调试相应的按钮。</a:t>
            </a:r>
            <a:endParaRPr lang="en-US" altLang="zh-CN"/>
          </a:p>
          <a:p>
            <a:r>
              <a:rPr lang="zh-CN" altLang="en-US"/>
              <a:t>直到结果正确。</a:t>
            </a:r>
          </a:p>
        </p:txBody>
      </p:sp>
      <p:pic>
        <p:nvPicPr>
          <p:cNvPr id="3074" name="Picture 2"/>
          <p:cNvPicPr>
            <a:picLocks noChangeAspect="1" noChangeArrowheads="1"/>
          </p:cNvPicPr>
          <p:nvPr/>
        </p:nvPicPr>
        <p:blipFill>
          <a:blip r:embed="rId3"/>
          <a:srcRect/>
          <a:stretch>
            <a:fillRect/>
          </a:stretch>
        </p:blipFill>
        <p:spPr bwMode="auto">
          <a:xfrm>
            <a:off x="2971800" y="1825625"/>
            <a:ext cx="6096000" cy="4575175"/>
          </a:xfrm>
          <a:prstGeom prst="rect">
            <a:avLst/>
          </a:prstGeom>
          <a:noFill/>
          <a:ln w="9525">
            <a:noFill/>
            <a:miter lim="800000"/>
            <a:headEnd/>
            <a:tailEnd/>
          </a:ln>
        </p:spPr>
      </p:pic>
      <p:sp>
        <p:nvSpPr>
          <p:cNvPr id="7" name="AutoShape 2"/>
          <p:cNvSpPr>
            <a:spLocks noChangeArrowheads="1"/>
          </p:cNvSpPr>
          <p:nvPr/>
        </p:nvSpPr>
        <p:spPr bwMode="auto">
          <a:xfrm>
            <a:off x="3657600" y="1905000"/>
            <a:ext cx="838200" cy="304800"/>
          </a:xfrm>
          <a:prstGeom prst="roundRect">
            <a:avLst>
              <a:gd name="adj" fmla="val 16667"/>
            </a:avLst>
          </a:prstGeom>
          <a:solidFill>
            <a:srgbClr val="FFFFFF">
              <a:alpha val="0"/>
            </a:srgbClr>
          </a:solidFill>
          <a:ln w="57150">
            <a:solidFill>
              <a:srgbClr val="FF0000"/>
            </a:solidFill>
            <a:round/>
            <a:headEnd/>
            <a:tailEnd/>
          </a:ln>
        </p:spPr>
        <p:txBody>
          <a:bodyPr/>
          <a:lstStyle/>
          <a:p>
            <a:endParaRPr lang="zh-CN" altLang="zh-CN"/>
          </a:p>
        </p:txBody>
      </p:sp>
      <p:sp>
        <p:nvSpPr>
          <p:cNvPr id="8" name="AutoShape 3"/>
          <p:cNvSpPr>
            <a:spLocks noChangeArrowheads="1"/>
          </p:cNvSpPr>
          <p:nvPr/>
        </p:nvSpPr>
        <p:spPr bwMode="auto">
          <a:xfrm>
            <a:off x="6324600" y="2133600"/>
            <a:ext cx="1524000" cy="457200"/>
          </a:xfrm>
          <a:prstGeom prst="roundRect">
            <a:avLst>
              <a:gd name="adj" fmla="val 16667"/>
            </a:avLst>
          </a:prstGeom>
          <a:solidFill>
            <a:srgbClr val="FFFFFF">
              <a:alpha val="0"/>
            </a:srgbClr>
          </a:solidFill>
          <a:ln w="57150">
            <a:solidFill>
              <a:srgbClr val="FF0000"/>
            </a:solidFill>
            <a:round/>
            <a:headEnd/>
            <a:tailEnd/>
          </a:ln>
        </p:spPr>
        <p:txBody>
          <a:bodyPr/>
          <a:lstStyle/>
          <a:p>
            <a:pPr algn="just"/>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idx="4294967295"/>
          </p:nvPr>
        </p:nvSpPr>
        <p:spPr>
          <a:xfrm>
            <a:off x="1219200" y="381000"/>
            <a:ext cx="7391400" cy="563563"/>
          </a:xfrm>
        </p:spPr>
        <p:txBody>
          <a:bodyPr/>
          <a:lstStyle/>
          <a:p>
            <a:pPr eaLnBrk="1" hangingPunct="1"/>
            <a:r>
              <a:rPr lang="zh-CN" altLang="en-US" dirty="0" smtClean="0">
                <a:latin typeface="黑体" pitchFamily="2" charset="-122"/>
                <a:ea typeface="黑体" pitchFamily="2" charset="-122"/>
              </a:rPr>
              <a:t>上机实验</a:t>
            </a:r>
          </a:p>
        </p:txBody>
      </p:sp>
      <p:sp>
        <p:nvSpPr>
          <p:cNvPr id="9" name="矩形 8"/>
          <p:cNvSpPr>
            <a:spLocks noChangeArrowheads="1"/>
          </p:cNvSpPr>
          <p:nvPr/>
        </p:nvSpPr>
        <p:spPr bwMode="auto">
          <a:xfrm>
            <a:off x="609600" y="1295400"/>
            <a:ext cx="7010400" cy="1938992"/>
          </a:xfrm>
          <a:prstGeom prst="rect">
            <a:avLst/>
          </a:prstGeom>
          <a:noFill/>
          <a:ln w="9525">
            <a:noFill/>
            <a:miter lim="800000"/>
            <a:headEnd/>
            <a:tailEnd/>
          </a:ln>
        </p:spPr>
        <p:txBody>
          <a:bodyPr wrap="square">
            <a:spAutoFit/>
          </a:bodyPr>
          <a:lstStyle/>
          <a:p>
            <a:pPr>
              <a:buFont typeface="Wingdings" pitchFamily="2" charset="2"/>
              <a:buChar char="@"/>
            </a:pPr>
            <a:r>
              <a:rPr lang="en-US" altLang="zh-CN" sz="2400" dirty="0" smtClean="0"/>
              <a:t>1 </a:t>
            </a:r>
            <a:r>
              <a:rPr lang="zh-CN" altLang="en-US" sz="2400" dirty="0" smtClean="0"/>
              <a:t>安装</a:t>
            </a:r>
            <a:r>
              <a:rPr lang="en-US" altLang="zh-CN" sz="2400" dirty="0" smtClean="0"/>
              <a:t>VC6</a:t>
            </a:r>
            <a:endParaRPr lang="en-US" altLang="zh-CN" sz="2400" dirty="0"/>
          </a:p>
          <a:p>
            <a:pPr>
              <a:buFont typeface="Wingdings" pitchFamily="2" charset="2"/>
              <a:buChar char="@"/>
            </a:pPr>
            <a:r>
              <a:rPr lang="en-US" altLang="zh-CN" sz="2400" dirty="0" smtClean="0"/>
              <a:t>2 </a:t>
            </a:r>
            <a:r>
              <a:rPr lang="zh-CN" altLang="en-US" sz="2400" dirty="0" smtClean="0"/>
              <a:t>第一</a:t>
            </a:r>
            <a:r>
              <a:rPr lang="zh-CN" altLang="en-US" sz="2400" dirty="0"/>
              <a:t>个</a:t>
            </a:r>
            <a:r>
              <a:rPr lang="en-US" altLang="zh-CN" sz="2400" dirty="0"/>
              <a:t>C</a:t>
            </a:r>
            <a:r>
              <a:rPr lang="zh-CN" altLang="en-US" sz="2400" dirty="0" smtClean="0"/>
              <a:t>程序</a:t>
            </a:r>
            <a:endParaRPr lang="en-US" altLang="zh-CN" sz="2400" dirty="0" smtClean="0"/>
          </a:p>
          <a:p>
            <a:pPr marL="742950" lvl="1" indent="-285750"/>
            <a:r>
              <a:rPr lang="zh-CN" altLang="en-US" sz="2400" dirty="0" smtClean="0"/>
              <a:t>按照程序板式与命名规则编写</a:t>
            </a:r>
            <a:r>
              <a:rPr lang="en-US" altLang="zh-CN" sz="2400" dirty="0" smtClean="0"/>
              <a:t>hello </a:t>
            </a:r>
            <a:r>
              <a:rPr lang="en-US" altLang="zh-CN" sz="2400" dirty="0" err="1" smtClean="0"/>
              <a:t>wold</a:t>
            </a:r>
            <a:r>
              <a:rPr lang="zh-CN" altLang="en-US" sz="2400" dirty="0" smtClean="0"/>
              <a:t>程序</a:t>
            </a:r>
          </a:p>
          <a:p>
            <a:pPr marL="742950" lvl="1" indent="-285750"/>
            <a:r>
              <a:rPr lang="zh-CN" altLang="en-US" sz="2400" dirty="0" smtClean="0"/>
              <a:t>在</a:t>
            </a:r>
            <a:r>
              <a:rPr lang="en-US" altLang="zh-CN" sz="2400" dirty="0" smtClean="0"/>
              <a:t>VC</a:t>
            </a:r>
            <a:r>
              <a:rPr lang="zh-CN" altLang="en-US" sz="2400" dirty="0" smtClean="0"/>
              <a:t>上编译执行</a:t>
            </a:r>
            <a:endParaRPr lang="en-US" altLang="zh-CN" sz="2400" dirty="0" smtClean="0"/>
          </a:p>
          <a:p>
            <a:pPr>
              <a:buFont typeface="Wingdings" pitchFamily="2" charset="2"/>
              <a:buChar char="@"/>
            </a:pPr>
            <a:r>
              <a:rPr lang="en-US" altLang="zh-CN" sz="2400" dirty="0" smtClean="0"/>
              <a:t>3 </a:t>
            </a:r>
            <a:r>
              <a:rPr lang="zh-CN" altLang="en-US" sz="2400" dirty="0" smtClean="0"/>
              <a:t>打印出图形，菱形，五角星</a:t>
            </a:r>
            <a:endParaRPr lang="en-US" altLang="zh-CN" sz="2400" dirty="0" smtClean="0"/>
          </a:p>
        </p:txBody>
      </p:sp>
      <p:pic>
        <p:nvPicPr>
          <p:cNvPr id="4097" name="Picture 1" descr="C:\Documents and Settings\tang\Application Data\Tencent\Users\369912629\QQ\WinTemp\RichOle\G]1]GJGS5PV3F{QKP[XY~X0.jpg"/>
          <p:cNvPicPr>
            <a:picLocks noChangeAspect="1" noChangeArrowheads="1"/>
          </p:cNvPicPr>
          <p:nvPr/>
        </p:nvPicPr>
        <p:blipFill>
          <a:blip r:embed="rId3"/>
          <a:srcRect/>
          <a:stretch>
            <a:fillRect/>
          </a:stretch>
        </p:blipFill>
        <p:spPr bwMode="auto">
          <a:xfrm>
            <a:off x="1371600" y="3962400"/>
            <a:ext cx="2038350" cy="1447800"/>
          </a:xfrm>
          <a:prstGeom prst="rect">
            <a:avLst/>
          </a:prstGeom>
          <a:noFill/>
        </p:spPr>
      </p:pic>
      <p:pic>
        <p:nvPicPr>
          <p:cNvPr id="4098" name="Picture 2" descr="C:\Documents and Settings\tang\Application Data\Tencent\Users\369912629\QQ\WinTemp\RichOle\D3}95`1T2Z9M14O4TA0Z4XY.jpg"/>
          <p:cNvPicPr>
            <a:picLocks noChangeAspect="1" noChangeArrowheads="1"/>
          </p:cNvPicPr>
          <p:nvPr/>
        </p:nvPicPr>
        <p:blipFill>
          <a:blip r:embed="rId4"/>
          <a:srcRect/>
          <a:stretch>
            <a:fillRect/>
          </a:stretch>
        </p:blipFill>
        <p:spPr bwMode="auto">
          <a:xfrm>
            <a:off x="4419600" y="3733800"/>
            <a:ext cx="1676400" cy="175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38200" y="2286000"/>
            <a:ext cx="7315200" cy="2124075"/>
          </a:xfrm>
          <a:prstGeom prst="rect">
            <a:avLst/>
          </a:prstGeom>
          <a:noFill/>
          <a:ln w="9525">
            <a:noFill/>
            <a:miter lim="800000"/>
            <a:headEnd/>
            <a:tailEnd/>
          </a:ln>
        </p:spPr>
        <p:txBody>
          <a:bodyPr>
            <a:spAutoFit/>
          </a:bodyPr>
          <a:lstStyle/>
          <a:p>
            <a:r>
              <a:rPr lang="en-US" altLang="zh-CN" sz="4400" b="1" dirty="0">
                <a:solidFill>
                  <a:srgbClr val="00B0F0"/>
                </a:solidFill>
              </a:rPr>
              <a:t>Thank you  view   reading</a:t>
            </a:r>
          </a:p>
          <a:p>
            <a:endParaRPr lang="en-US" altLang="zh-CN" sz="4400" b="1" dirty="0">
              <a:solidFill>
                <a:srgbClr val="00B0F0"/>
              </a:solidFill>
            </a:endParaRPr>
          </a:p>
          <a:p>
            <a:pPr algn="ctr"/>
            <a:r>
              <a:rPr lang="zh-CN" altLang="en-US" sz="4400" b="1" dirty="0">
                <a:solidFill>
                  <a:srgbClr val="00B0F0"/>
                </a:solidFill>
                <a:ea typeface="黑体" pitchFamily="2" charset="-122"/>
              </a:rPr>
              <a:t>谢谢观阅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4"/>
                                        </p:tgtEl>
                                        <p:attrNameLst>
                                          <p:attrName>ppt_y</p:attrName>
                                        </p:attrNameLst>
                                      </p:cBhvr>
                                      <p:tavLst>
                                        <p:tav tm="0">
                                          <p:val>
                                            <p:strVal val="#ppt_y"/>
                                          </p:val>
                                        </p:tav>
                                        <p:tav tm="100000">
                                          <p:val>
                                            <p:strVal val="#ppt_y"/>
                                          </p:val>
                                        </p:tav>
                                      </p:tavLst>
                                    </p:anim>
                                    <p:anim calcmode="lin" valueType="num">
                                      <p:cBhvr>
                                        <p:cTn id="9" dur="20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928688" y="901700"/>
            <a:ext cx="6491287" cy="830263"/>
          </a:xfrm>
        </p:spPr>
        <p:txBody>
          <a:bodyPr/>
          <a:lstStyle/>
          <a:p>
            <a:pPr eaLnBrk="1" hangingPunct="1">
              <a:defRPr/>
            </a:pPr>
            <a:r>
              <a:rPr lang="en-US" altLang="zh-CN" sz="4800" dirty="0" smtClean="0">
                <a:solidFill>
                  <a:srgbClr val="800000"/>
                </a:solidFill>
                <a:latin typeface="Arial" charset="0"/>
                <a:ea typeface="黑体" pitchFamily="2" charset="-122"/>
              </a:rPr>
              <a:t>1.2 </a:t>
            </a:r>
            <a:r>
              <a:rPr lang="zh-CN" altLang="zh-CN" sz="4800" dirty="0" smtClean="0">
                <a:solidFill>
                  <a:srgbClr val="800000"/>
                </a:solidFill>
                <a:latin typeface="Arial" charset="0"/>
                <a:ea typeface="黑体" pitchFamily="2" charset="-122"/>
              </a:rPr>
              <a:t>什么是计算机语言</a:t>
            </a:r>
            <a:endParaRPr lang="zh-CN" altLang="en-US" sz="4800" dirty="0" smtClean="0">
              <a:solidFill>
                <a:srgbClr val="800000"/>
              </a:solidFill>
              <a:latin typeface="Arial" charset="0"/>
              <a:ea typeface="黑体" pitchFamily="2" charset="-122"/>
            </a:endParaRPr>
          </a:p>
        </p:txBody>
      </p:sp>
      <p:sp>
        <p:nvSpPr>
          <p:cNvPr id="5123" name="Rectangle 7"/>
          <p:cNvSpPr>
            <a:spLocks noGrp="1" noChangeArrowheads="1"/>
          </p:cNvSpPr>
          <p:nvPr>
            <p:ph type="body" sz="half" idx="1"/>
          </p:nvPr>
        </p:nvSpPr>
        <p:spPr>
          <a:xfrm>
            <a:off x="714375" y="1857375"/>
            <a:ext cx="7632700" cy="2071688"/>
          </a:xfrm>
          <a:noFill/>
        </p:spPr>
        <p:txBody>
          <a:bodyPr/>
          <a:lstStyle/>
          <a:p>
            <a:pPr eaLnBrk="1" hangingPunct="1"/>
            <a:r>
              <a:rPr lang="zh-CN" altLang="zh-CN" smtClean="0">
                <a:solidFill>
                  <a:srgbClr val="C00000"/>
                </a:solidFill>
              </a:rPr>
              <a:t>计算机语言</a:t>
            </a:r>
            <a:r>
              <a:rPr lang="zh-CN" altLang="en-US" smtClean="0"/>
              <a:t>：</a:t>
            </a:r>
            <a:r>
              <a:rPr lang="zh-CN" altLang="zh-CN" smtClean="0"/>
              <a:t>人和计算机交流信息</a:t>
            </a:r>
            <a:r>
              <a:rPr lang="zh-CN" altLang="en-US" smtClean="0"/>
              <a:t>的、</a:t>
            </a:r>
            <a:r>
              <a:rPr lang="zh-CN" altLang="zh-CN" smtClean="0"/>
              <a:t>计算机和人都能识别的语言</a:t>
            </a:r>
            <a:endParaRPr lang="en-US" altLang="zh-CN" smtClean="0"/>
          </a:p>
        </p:txBody>
      </p:sp>
      <p:pic>
        <p:nvPicPr>
          <p:cNvPr id="5124" name="图片 3" descr="Untitled.png">
            <a:hlinkClick r:id="rId2" action="ppaction://hlinksldjump"/>
          </p:cNvPr>
          <p:cNvPicPr>
            <a:picLocks noChangeAspect="1"/>
          </p:cNvPicPr>
          <p:nvPr/>
        </p:nvPicPr>
        <p:blipFill>
          <a:blip r:embed="rId3"/>
          <a:srcRect/>
          <a:stretch>
            <a:fillRect/>
          </a:stretch>
        </p:blipFill>
        <p:spPr bwMode="auto">
          <a:xfrm>
            <a:off x="8216900" y="5937250"/>
            <a:ext cx="927100" cy="920750"/>
          </a:xfrm>
          <a:prstGeom prst="rect">
            <a:avLst/>
          </a:prstGeom>
          <a:no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928688" y="901700"/>
            <a:ext cx="6491287" cy="830263"/>
          </a:xfrm>
        </p:spPr>
        <p:txBody>
          <a:bodyPr/>
          <a:lstStyle/>
          <a:p>
            <a:pPr eaLnBrk="1" hangingPunct="1">
              <a:defRPr/>
            </a:pPr>
            <a:r>
              <a:rPr lang="en-US" altLang="zh-CN" sz="4800" dirty="0" smtClean="0">
                <a:solidFill>
                  <a:srgbClr val="800000"/>
                </a:solidFill>
                <a:latin typeface="Arial" charset="0"/>
                <a:ea typeface="黑体" pitchFamily="2" charset="-122"/>
              </a:rPr>
              <a:t>1.2 </a:t>
            </a:r>
            <a:r>
              <a:rPr lang="zh-CN" altLang="zh-CN" sz="4800" dirty="0" smtClean="0">
                <a:solidFill>
                  <a:srgbClr val="800000"/>
                </a:solidFill>
                <a:latin typeface="Arial" charset="0"/>
                <a:ea typeface="黑体" pitchFamily="2" charset="-122"/>
              </a:rPr>
              <a:t>什么是计算机语言</a:t>
            </a:r>
            <a:endParaRPr lang="zh-CN" altLang="en-US" sz="4800" dirty="0" smtClean="0">
              <a:solidFill>
                <a:srgbClr val="800000"/>
              </a:solidFill>
              <a:latin typeface="Arial" charset="0"/>
              <a:ea typeface="黑体" pitchFamily="2" charset="-122"/>
            </a:endParaRPr>
          </a:p>
        </p:txBody>
      </p:sp>
      <p:sp>
        <p:nvSpPr>
          <p:cNvPr id="216071" name="Rectangle 7"/>
          <p:cNvSpPr>
            <a:spLocks noGrp="1" noChangeArrowheads="1"/>
          </p:cNvSpPr>
          <p:nvPr>
            <p:ph type="body" sz="half" idx="1"/>
          </p:nvPr>
        </p:nvSpPr>
        <p:spPr>
          <a:xfrm>
            <a:off x="500063" y="1857375"/>
            <a:ext cx="8286750" cy="4429125"/>
          </a:xfrm>
          <a:noFill/>
        </p:spPr>
        <p:txBody>
          <a:bodyPr/>
          <a:lstStyle/>
          <a:p>
            <a:pPr eaLnBrk="1" hangingPunct="1"/>
            <a:r>
              <a:rPr lang="zh-CN" altLang="zh-CN" smtClean="0"/>
              <a:t>计算机语言发展阶段</a:t>
            </a:r>
            <a:r>
              <a:rPr lang="zh-CN" altLang="en-US" smtClean="0"/>
              <a:t>：</a:t>
            </a:r>
            <a:endParaRPr lang="en-US" altLang="zh-CN" smtClean="0"/>
          </a:p>
          <a:p>
            <a:pPr lvl="1" eaLnBrk="1" hangingPunct="1"/>
            <a:r>
              <a:rPr lang="zh-CN" altLang="zh-CN" smtClean="0">
                <a:solidFill>
                  <a:srgbClr val="C00000"/>
                </a:solidFill>
              </a:rPr>
              <a:t>机器语言</a:t>
            </a:r>
            <a:r>
              <a:rPr lang="zh-CN" altLang="en-US" smtClean="0"/>
              <a:t>（</a:t>
            </a:r>
            <a:r>
              <a:rPr lang="zh-CN" altLang="zh-CN" smtClean="0"/>
              <a:t>由</a:t>
            </a:r>
            <a:r>
              <a:rPr lang="en-US" altLang="zh-CN" smtClean="0"/>
              <a:t>0</a:t>
            </a:r>
            <a:r>
              <a:rPr lang="zh-CN" altLang="zh-CN" smtClean="0"/>
              <a:t>和</a:t>
            </a:r>
            <a:r>
              <a:rPr lang="en-US" altLang="zh-CN" smtClean="0"/>
              <a:t>1</a:t>
            </a:r>
            <a:r>
              <a:rPr lang="zh-CN" altLang="zh-CN" smtClean="0"/>
              <a:t>组成的指令</a:t>
            </a:r>
            <a:r>
              <a:rPr lang="zh-CN" altLang="en-US" smtClean="0"/>
              <a:t>）</a:t>
            </a:r>
            <a:endParaRPr lang="en-US" altLang="zh-CN" smtClean="0"/>
          </a:p>
          <a:p>
            <a:pPr lvl="1" eaLnBrk="1" hangingPunct="1"/>
            <a:r>
              <a:rPr lang="zh-CN" altLang="zh-CN" smtClean="0">
                <a:solidFill>
                  <a:srgbClr val="C00000"/>
                </a:solidFill>
              </a:rPr>
              <a:t>符号语言</a:t>
            </a:r>
            <a:r>
              <a:rPr lang="zh-CN" altLang="en-US" smtClean="0"/>
              <a:t>（</a:t>
            </a:r>
            <a:r>
              <a:rPr lang="zh-CN" altLang="zh-CN" smtClean="0"/>
              <a:t>用英文字母和数字表示指令</a:t>
            </a:r>
            <a:r>
              <a:rPr lang="zh-CN" altLang="en-US" smtClean="0"/>
              <a:t>）</a:t>
            </a:r>
            <a:endParaRPr lang="en-US" altLang="zh-CN" smtClean="0"/>
          </a:p>
          <a:p>
            <a:pPr lvl="1" eaLnBrk="1" hangingPunct="1"/>
            <a:r>
              <a:rPr lang="zh-CN" altLang="zh-CN" smtClean="0">
                <a:solidFill>
                  <a:srgbClr val="C00000"/>
                </a:solidFill>
              </a:rPr>
              <a:t>高级语言</a:t>
            </a:r>
            <a:r>
              <a:rPr lang="zh-CN" altLang="en-US" smtClean="0"/>
              <a:t>（</a:t>
            </a:r>
            <a:r>
              <a:rPr lang="zh-CN" altLang="zh-CN" smtClean="0"/>
              <a:t>接近于人的自然语言和数学语言</a:t>
            </a:r>
            <a:r>
              <a:rPr lang="zh-CN" altLang="en-US" smtClean="0"/>
              <a:t>）</a:t>
            </a:r>
            <a:endParaRPr lang="en-US" altLang="zh-CN" smtClean="0"/>
          </a:p>
          <a:p>
            <a:pPr lvl="2" eaLnBrk="1" hangingPunct="1"/>
            <a:r>
              <a:rPr lang="zh-CN" altLang="zh-CN" smtClean="0"/>
              <a:t>面向</a:t>
            </a:r>
            <a:r>
              <a:rPr lang="zh-CN" altLang="zh-CN" smtClean="0">
                <a:solidFill>
                  <a:srgbClr val="0000CC"/>
                </a:solidFill>
              </a:rPr>
              <a:t>过程</a:t>
            </a:r>
            <a:r>
              <a:rPr lang="zh-CN" altLang="zh-CN" smtClean="0"/>
              <a:t>的语言</a:t>
            </a:r>
            <a:endParaRPr lang="en-US" altLang="zh-CN" smtClean="0"/>
          </a:p>
          <a:p>
            <a:pPr lvl="2" eaLnBrk="1" hangingPunct="1">
              <a:buFont typeface="Wingdings" pitchFamily="2" charset="2"/>
              <a:buNone/>
            </a:pPr>
            <a:r>
              <a:rPr lang="en-US" altLang="zh-CN" smtClean="0"/>
              <a:t>     </a:t>
            </a:r>
            <a:r>
              <a:rPr lang="zh-CN" altLang="en-US" smtClean="0"/>
              <a:t>（</a:t>
            </a:r>
            <a:r>
              <a:rPr lang="zh-CN" altLang="zh-CN" smtClean="0"/>
              <a:t>非结构化的语言</a:t>
            </a:r>
            <a:r>
              <a:rPr lang="zh-CN" altLang="en-US" smtClean="0"/>
              <a:t>、</a:t>
            </a:r>
            <a:r>
              <a:rPr lang="zh-CN" altLang="zh-CN" smtClean="0"/>
              <a:t>结构化语言</a:t>
            </a:r>
            <a:r>
              <a:rPr lang="zh-CN" altLang="en-US" smtClean="0"/>
              <a:t>）</a:t>
            </a:r>
            <a:endParaRPr lang="en-US" altLang="zh-CN" smtClean="0"/>
          </a:p>
          <a:p>
            <a:pPr lvl="2" eaLnBrk="1" hangingPunct="1"/>
            <a:r>
              <a:rPr lang="zh-CN" altLang="zh-CN" smtClean="0"/>
              <a:t>面向</a:t>
            </a:r>
            <a:r>
              <a:rPr lang="zh-CN" altLang="zh-CN" smtClean="0">
                <a:solidFill>
                  <a:srgbClr val="0000CC"/>
                </a:solidFill>
              </a:rPr>
              <a:t>对象</a:t>
            </a:r>
            <a:r>
              <a:rPr lang="zh-CN" altLang="zh-CN" smtClean="0"/>
              <a:t>的语言</a:t>
            </a:r>
            <a:endParaRPr lang="zh-CN" altLang="en-US" smtClean="0"/>
          </a:p>
        </p:txBody>
      </p:sp>
      <p:sp>
        <p:nvSpPr>
          <p:cNvPr id="5" name="云形标注 4"/>
          <p:cNvSpPr>
            <a:spLocks noChangeArrowheads="1"/>
          </p:cNvSpPr>
          <p:nvPr/>
        </p:nvSpPr>
        <p:spPr bwMode="auto">
          <a:xfrm>
            <a:off x="5929313" y="1285875"/>
            <a:ext cx="2928937" cy="928688"/>
          </a:xfrm>
          <a:prstGeom prst="cloudCallout">
            <a:avLst>
              <a:gd name="adj1" fmla="val -35801"/>
              <a:gd name="adj2" fmla="val 93523"/>
            </a:avLst>
          </a:prstGeom>
          <a:solidFill>
            <a:srgbClr val="FFFFCC"/>
          </a:solidFill>
          <a:ln w="9525" algn="ctr">
            <a:solidFill>
              <a:schemeClr val="tx1"/>
            </a:solidFill>
            <a:miter lim="800000"/>
            <a:headEnd/>
            <a:tailEnd/>
          </a:ln>
        </p:spPr>
        <p:txBody>
          <a:bodyPr wrap="none"/>
          <a:lstStyle/>
          <a:p>
            <a:r>
              <a:rPr lang="zh-CN" altLang="en-US" sz="3200" b="1">
                <a:solidFill>
                  <a:srgbClr val="0000CC"/>
                </a:solidFill>
              </a:rPr>
              <a:t>低级语言</a:t>
            </a:r>
          </a:p>
        </p:txBody>
      </p:sp>
      <p:sp>
        <p:nvSpPr>
          <p:cNvPr id="6" name="矩形 5"/>
          <p:cNvSpPr>
            <a:spLocks noChangeArrowheads="1"/>
          </p:cNvSpPr>
          <p:nvPr/>
        </p:nvSpPr>
        <p:spPr bwMode="auto">
          <a:xfrm>
            <a:off x="1000125" y="2362200"/>
            <a:ext cx="6929438" cy="1143000"/>
          </a:xfrm>
          <a:prstGeom prst="rect">
            <a:avLst/>
          </a:prstGeom>
          <a:noFill/>
          <a:ln w="38100" algn="ctr">
            <a:solidFill>
              <a:srgbClr val="0000CC"/>
            </a:solidFill>
            <a:miter lim="800000"/>
            <a:headEnd/>
            <a:tailEnd/>
          </a:ln>
        </p:spPr>
        <p:txBody>
          <a:bodyPr wrap="none"/>
          <a:lstStyle/>
          <a:p>
            <a:endParaRPr lang="zh-CN" altLang="en-US"/>
          </a:p>
        </p:txBody>
      </p:sp>
      <p:pic>
        <p:nvPicPr>
          <p:cNvPr id="6150" name="图片 6" descr="Untitled.png">
            <a:hlinkClick r:id="rId2" action="ppaction://hlinksldjump"/>
          </p:cNvPr>
          <p:cNvPicPr>
            <a:picLocks noChangeAspect="1"/>
          </p:cNvPicPr>
          <p:nvPr/>
        </p:nvPicPr>
        <p:blipFill>
          <a:blip r:embed="rId3"/>
          <a:srcRect/>
          <a:stretch>
            <a:fillRect/>
          </a:stretch>
        </p:blipFill>
        <p:spPr bwMode="auto">
          <a:xfrm>
            <a:off x="8216900" y="5937250"/>
            <a:ext cx="927100" cy="920750"/>
          </a:xfrm>
          <a:prstGeom prst="rect">
            <a:avLst/>
          </a:prstGeom>
          <a:noFill/>
          <a:ln w="9525">
            <a:noFill/>
            <a:miter lim="800000"/>
            <a:headEnd/>
            <a:tailEnd/>
          </a:ln>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7" dur="500"/>
                                        <p:tgtEl>
                                          <p:spTgt spid="2160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12" dur="500"/>
                                        <p:tgtEl>
                                          <p:spTgt spid="2160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par>
                          <p:cTn id="18" fill="hold">
                            <p:stCondLst>
                              <p:cond delay="500"/>
                            </p:stCondLst>
                            <p:childTnLst>
                              <p:par>
                                <p:cTn id="19" presetID="3" presetClass="entr" presetSubtype="5"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vertic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26" dur="500"/>
                                        <p:tgtEl>
                                          <p:spTgt spid="216071">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16071">
                                            <p:txEl>
                                              <p:pRg st="4" end="4"/>
                                            </p:txEl>
                                          </p:spTgt>
                                        </p:tgtEl>
                                        <p:attrNameLst>
                                          <p:attrName>style.visibility</p:attrName>
                                        </p:attrNameLst>
                                      </p:cBhvr>
                                      <p:to>
                                        <p:strVal val="visible"/>
                                      </p:to>
                                    </p:set>
                                    <p:animEffect transition="in" filter="blinds(horizontal)">
                                      <p:cBhvr>
                                        <p:cTn id="31" dur="500"/>
                                        <p:tgtEl>
                                          <p:spTgt spid="216071">
                                            <p:txEl>
                                              <p:pRg st="4" end="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16071">
                                            <p:txEl>
                                              <p:pRg st="5" end="5"/>
                                            </p:txEl>
                                          </p:spTgt>
                                        </p:tgtEl>
                                        <p:attrNameLst>
                                          <p:attrName>style.visibility</p:attrName>
                                        </p:attrNameLst>
                                      </p:cBhvr>
                                      <p:to>
                                        <p:strVal val="visible"/>
                                      </p:to>
                                    </p:set>
                                    <p:animEffect transition="in" filter="blinds(horizontal)">
                                      <p:cBhvr>
                                        <p:cTn id="34" dur="500"/>
                                        <p:tgtEl>
                                          <p:spTgt spid="216071">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16071">
                                            <p:txEl>
                                              <p:pRg st="6" end="6"/>
                                            </p:txEl>
                                          </p:spTgt>
                                        </p:tgtEl>
                                        <p:attrNameLst>
                                          <p:attrName>style.visibility</p:attrName>
                                        </p:attrNameLst>
                                      </p:cBhvr>
                                      <p:to>
                                        <p:strVal val="visible"/>
                                      </p:to>
                                    </p:set>
                                    <p:animEffect transition="in" filter="blinds(horizontal)">
                                      <p:cBhvr>
                                        <p:cTn id="39" dur="500"/>
                                        <p:tgtEl>
                                          <p:spTgt spid="2160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928688" y="785813"/>
            <a:ext cx="7643812" cy="946150"/>
          </a:xfrm>
        </p:spPr>
        <p:txBody>
          <a:bodyPr/>
          <a:lstStyle/>
          <a:p>
            <a:pPr eaLnBrk="1" hangingPunct="1">
              <a:defRPr/>
            </a:pPr>
            <a:r>
              <a:rPr lang="en-US" altLang="zh-CN" sz="4800" dirty="0" smtClean="0">
                <a:solidFill>
                  <a:srgbClr val="800000"/>
                </a:solidFill>
                <a:latin typeface="Arial" charset="0"/>
                <a:ea typeface="黑体" pitchFamily="2" charset="-122"/>
              </a:rPr>
              <a:t>1.3 C</a:t>
            </a:r>
            <a:r>
              <a:rPr lang="zh-CN" altLang="zh-CN" sz="4800" dirty="0" smtClean="0">
                <a:solidFill>
                  <a:srgbClr val="800000"/>
                </a:solidFill>
                <a:latin typeface="Arial" charset="0"/>
                <a:ea typeface="黑体" pitchFamily="2" charset="-122"/>
              </a:rPr>
              <a:t>语言的发展及其特点</a:t>
            </a:r>
            <a:endParaRPr lang="zh-CN" altLang="en-US" sz="4800" dirty="0" smtClean="0">
              <a:solidFill>
                <a:srgbClr val="800000"/>
              </a:solidFill>
              <a:latin typeface="Arial" charset="0"/>
              <a:ea typeface="黑体" pitchFamily="2" charset="-122"/>
            </a:endParaRPr>
          </a:p>
        </p:txBody>
      </p:sp>
      <p:sp>
        <p:nvSpPr>
          <p:cNvPr id="216071" name="Rectangle 7"/>
          <p:cNvSpPr>
            <a:spLocks noGrp="1" noChangeArrowheads="1"/>
          </p:cNvSpPr>
          <p:nvPr>
            <p:ph type="body" sz="half" idx="1"/>
          </p:nvPr>
        </p:nvSpPr>
        <p:spPr>
          <a:xfrm>
            <a:off x="714375" y="2000250"/>
            <a:ext cx="7632700" cy="2143125"/>
          </a:xfrm>
        </p:spPr>
        <p:txBody>
          <a:bodyPr/>
          <a:lstStyle/>
          <a:p>
            <a:pPr eaLnBrk="1" hangingPunct="1">
              <a:defRPr/>
            </a:pPr>
            <a:r>
              <a:rPr lang="en-US" altLang="zh-CN" dirty="0" smtClean="0"/>
              <a:t>C</a:t>
            </a:r>
            <a:r>
              <a:rPr lang="zh-CN" altLang="zh-CN" dirty="0" smtClean="0"/>
              <a:t>语言是国际上广泛流行的计算机高级语言。</a:t>
            </a:r>
            <a:endParaRPr lang="en-US" altLang="zh-CN" dirty="0" smtClean="0"/>
          </a:p>
          <a:p>
            <a:pPr eaLnBrk="1" hangingPunct="1">
              <a:defRPr/>
            </a:pPr>
            <a:r>
              <a:rPr lang="en-US" altLang="zh-CN" dirty="0" smtClean="0"/>
              <a:t>C</a:t>
            </a:r>
            <a:r>
              <a:rPr lang="zh-CN" altLang="zh-CN" dirty="0" smtClean="0"/>
              <a:t>语言的</a:t>
            </a:r>
            <a:r>
              <a:rPr lang="zh-CN" altLang="en-US" dirty="0" smtClean="0"/>
              <a:t>发展：</a:t>
            </a:r>
            <a:endParaRPr lang="zh-CN" altLang="en-US" dirty="0" smtClean="0">
              <a:effectLst>
                <a:outerShdw blurRad="38100" dist="38100" dir="2700000" algn="tl">
                  <a:srgbClr val="FFFFFF"/>
                </a:outerShdw>
              </a:effectLst>
            </a:endParaRPr>
          </a:p>
        </p:txBody>
      </p:sp>
      <p:sp>
        <p:nvSpPr>
          <p:cNvPr id="5" name="流程图: 过程 4"/>
          <p:cNvSpPr>
            <a:spLocks noChangeArrowheads="1"/>
          </p:cNvSpPr>
          <p:nvPr/>
        </p:nvSpPr>
        <p:spPr bwMode="auto">
          <a:xfrm>
            <a:off x="1214438" y="4000500"/>
            <a:ext cx="2071687" cy="642938"/>
          </a:xfrm>
          <a:prstGeom prst="flowChartProcess">
            <a:avLst/>
          </a:prstGeom>
          <a:solidFill>
            <a:srgbClr val="FFFFCC"/>
          </a:solidFill>
          <a:ln w="9525" algn="ctr">
            <a:solidFill>
              <a:schemeClr val="tx1"/>
            </a:solidFill>
            <a:miter lim="800000"/>
            <a:headEnd/>
            <a:tailEnd/>
          </a:ln>
        </p:spPr>
        <p:txBody>
          <a:bodyPr wrap="none"/>
          <a:lstStyle/>
          <a:p>
            <a:pPr algn="ctr"/>
            <a:r>
              <a:rPr lang="en-US" altLang="zh-CN" sz="3200" b="1"/>
              <a:t>BCPL</a:t>
            </a:r>
            <a:r>
              <a:rPr lang="zh-CN" altLang="zh-CN" sz="3200" b="1"/>
              <a:t>语言</a:t>
            </a:r>
            <a:endParaRPr lang="zh-CN" altLang="en-US" sz="3200" b="1"/>
          </a:p>
        </p:txBody>
      </p:sp>
      <p:sp>
        <p:nvSpPr>
          <p:cNvPr id="6" name="流程图: 过程 5"/>
          <p:cNvSpPr>
            <a:spLocks noChangeArrowheads="1"/>
          </p:cNvSpPr>
          <p:nvPr/>
        </p:nvSpPr>
        <p:spPr bwMode="auto">
          <a:xfrm>
            <a:off x="4143375" y="4000500"/>
            <a:ext cx="1500188" cy="642938"/>
          </a:xfrm>
          <a:prstGeom prst="flowChartProcess">
            <a:avLst/>
          </a:prstGeom>
          <a:solidFill>
            <a:srgbClr val="FFFFCC"/>
          </a:solidFill>
          <a:ln w="9525" algn="ctr">
            <a:solidFill>
              <a:schemeClr val="tx1"/>
            </a:solidFill>
            <a:miter lim="800000"/>
            <a:headEnd/>
            <a:tailEnd/>
          </a:ln>
        </p:spPr>
        <p:txBody>
          <a:bodyPr wrap="none"/>
          <a:lstStyle/>
          <a:p>
            <a:pPr algn="ctr"/>
            <a:r>
              <a:rPr lang="en-US" altLang="zh-CN" sz="3200" b="1"/>
              <a:t>B</a:t>
            </a:r>
            <a:r>
              <a:rPr lang="zh-CN" altLang="zh-CN" sz="3200" b="1"/>
              <a:t>语言</a:t>
            </a:r>
            <a:endParaRPr lang="zh-CN" altLang="en-US" sz="3200" b="1"/>
          </a:p>
        </p:txBody>
      </p:sp>
      <p:sp>
        <p:nvSpPr>
          <p:cNvPr id="7" name="流程图: 过程 6"/>
          <p:cNvSpPr>
            <a:spLocks noChangeArrowheads="1"/>
          </p:cNvSpPr>
          <p:nvPr/>
        </p:nvSpPr>
        <p:spPr bwMode="auto">
          <a:xfrm>
            <a:off x="6500813" y="4000500"/>
            <a:ext cx="1571625" cy="642938"/>
          </a:xfrm>
          <a:prstGeom prst="flowChartProcess">
            <a:avLst/>
          </a:prstGeom>
          <a:solidFill>
            <a:srgbClr val="FFFFCC"/>
          </a:solidFill>
          <a:ln w="9525" algn="ctr">
            <a:solidFill>
              <a:schemeClr val="tx1"/>
            </a:solidFill>
            <a:miter lim="800000"/>
            <a:headEnd/>
            <a:tailEnd/>
          </a:ln>
        </p:spPr>
        <p:txBody>
          <a:bodyPr wrap="none"/>
          <a:lstStyle/>
          <a:p>
            <a:pPr algn="ctr"/>
            <a:r>
              <a:rPr lang="en-US" altLang="zh-CN" sz="3200" b="1"/>
              <a:t>C</a:t>
            </a:r>
            <a:r>
              <a:rPr lang="zh-CN" altLang="zh-CN" sz="3200" b="1"/>
              <a:t>语言</a:t>
            </a:r>
            <a:endParaRPr lang="zh-CN" altLang="en-US" sz="3200" b="1"/>
          </a:p>
        </p:txBody>
      </p:sp>
      <p:sp>
        <p:nvSpPr>
          <p:cNvPr id="8" name="燕尾形箭头 7"/>
          <p:cNvSpPr>
            <a:spLocks noChangeArrowheads="1"/>
          </p:cNvSpPr>
          <p:nvPr/>
        </p:nvSpPr>
        <p:spPr bwMode="auto">
          <a:xfrm>
            <a:off x="3357563" y="4143375"/>
            <a:ext cx="714375" cy="357188"/>
          </a:xfrm>
          <a:prstGeom prst="notchedRightArrow">
            <a:avLst>
              <a:gd name="adj1" fmla="val 50000"/>
              <a:gd name="adj2" fmla="val 50000"/>
            </a:avLst>
          </a:prstGeom>
          <a:solidFill>
            <a:srgbClr val="0000CC"/>
          </a:solidFill>
          <a:ln w="9525" algn="ctr">
            <a:solidFill>
              <a:schemeClr val="tx1"/>
            </a:solidFill>
            <a:miter lim="800000"/>
            <a:headEnd/>
            <a:tailEnd/>
          </a:ln>
        </p:spPr>
        <p:txBody>
          <a:bodyPr wrap="none"/>
          <a:lstStyle/>
          <a:p>
            <a:endParaRPr lang="zh-CN" altLang="en-US"/>
          </a:p>
        </p:txBody>
      </p:sp>
      <p:sp>
        <p:nvSpPr>
          <p:cNvPr id="9" name="燕尾形箭头 8"/>
          <p:cNvSpPr>
            <a:spLocks noChangeArrowheads="1"/>
          </p:cNvSpPr>
          <p:nvPr/>
        </p:nvSpPr>
        <p:spPr bwMode="auto">
          <a:xfrm>
            <a:off x="5715000" y="4143375"/>
            <a:ext cx="714375" cy="357188"/>
          </a:xfrm>
          <a:prstGeom prst="notchedRightArrow">
            <a:avLst>
              <a:gd name="adj1" fmla="val 50000"/>
              <a:gd name="adj2" fmla="val 50000"/>
            </a:avLst>
          </a:prstGeom>
          <a:solidFill>
            <a:srgbClr val="0000CC"/>
          </a:solidFill>
          <a:ln w="9525" algn="ctr">
            <a:solidFill>
              <a:schemeClr val="tx1"/>
            </a:solidFill>
            <a:miter lim="800000"/>
            <a:headEnd/>
            <a:tailEnd/>
          </a:ln>
        </p:spPr>
        <p:txBody>
          <a:bodyPr wrap="none"/>
          <a:lstStyle/>
          <a:p>
            <a:endParaRPr lang="zh-CN" altLang="en-US"/>
          </a:p>
        </p:txBody>
      </p:sp>
      <p:sp>
        <p:nvSpPr>
          <p:cNvPr id="11" name="右大括号 10"/>
          <p:cNvSpPr>
            <a:spLocks/>
          </p:cNvSpPr>
          <p:nvPr/>
        </p:nvSpPr>
        <p:spPr bwMode="auto">
          <a:xfrm rot="5400000">
            <a:off x="3393281" y="3893345"/>
            <a:ext cx="428625" cy="2214562"/>
          </a:xfrm>
          <a:prstGeom prst="rightBrace">
            <a:avLst>
              <a:gd name="adj1" fmla="val 8324"/>
              <a:gd name="adj2" fmla="val 50000"/>
            </a:avLst>
          </a:prstGeom>
          <a:solidFill>
            <a:schemeClr val="accent1"/>
          </a:solidFill>
          <a:ln w="9525" algn="ctr">
            <a:solidFill>
              <a:srgbClr val="0000CC"/>
            </a:solidFill>
            <a:miter lim="800000"/>
            <a:headEnd/>
            <a:tailEnd/>
          </a:ln>
        </p:spPr>
        <p:txBody>
          <a:bodyPr wrap="none"/>
          <a:lstStyle/>
          <a:p>
            <a:endParaRPr lang="zh-CN" altLang="en-US"/>
          </a:p>
        </p:txBody>
      </p:sp>
      <p:sp>
        <p:nvSpPr>
          <p:cNvPr id="12" name="横卷形 11"/>
          <p:cNvSpPr>
            <a:spLocks noChangeArrowheads="1"/>
          </p:cNvSpPr>
          <p:nvPr/>
        </p:nvSpPr>
        <p:spPr bwMode="auto">
          <a:xfrm>
            <a:off x="1643063" y="5072063"/>
            <a:ext cx="3929062" cy="1214437"/>
          </a:xfrm>
          <a:prstGeom prst="horizontalScroll">
            <a:avLst>
              <a:gd name="adj" fmla="val 12500"/>
            </a:avLst>
          </a:prstGeom>
          <a:solidFill>
            <a:srgbClr val="FFFFCC"/>
          </a:solidFill>
          <a:ln w="9525" algn="ctr">
            <a:solidFill>
              <a:srgbClr val="333333"/>
            </a:solidFill>
            <a:miter lim="800000"/>
            <a:headEnd/>
            <a:tailEnd/>
          </a:ln>
        </p:spPr>
        <p:txBody>
          <a:bodyPr wrap="none"/>
          <a:lstStyle/>
          <a:p>
            <a:r>
              <a:rPr lang="zh-CN" altLang="zh-CN" sz="2800" b="1"/>
              <a:t>精练</a:t>
            </a:r>
            <a:r>
              <a:rPr lang="zh-CN" altLang="en-US" sz="2800" b="1"/>
              <a:t>、</a:t>
            </a:r>
            <a:r>
              <a:rPr lang="zh-CN" altLang="zh-CN" sz="2800" b="1"/>
              <a:t>接近硬件</a:t>
            </a:r>
            <a:r>
              <a:rPr lang="zh-CN" altLang="en-US" sz="2800" b="1"/>
              <a:t>，但</a:t>
            </a:r>
            <a:endParaRPr lang="en-US" altLang="zh-CN" sz="2800" b="1"/>
          </a:p>
          <a:p>
            <a:r>
              <a:rPr lang="zh-CN" altLang="zh-CN" sz="2800" b="1"/>
              <a:t>过于简单</a:t>
            </a:r>
            <a:r>
              <a:rPr lang="en-US" altLang="zh-CN" sz="2800" b="1"/>
              <a:t>, </a:t>
            </a:r>
            <a:r>
              <a:rPr lang="zh-CN" altLang="zh-CN" sz="2800" b="1"/>
              <a:t>无数据类型</a:t>
            </a:r>
            <a:endParaRPr lang="zh-CN" altLang="en-US" sz="2800" b="1"/>
          </a:p>
        </p:txBody>
      </p:sp>
      <p:sp>
        <p:nvSpPr>
          <p:cNvPr id="13" name="圆角矩形标注 12"/>
          <p:cNvSpPr>
            <a:spLocks noChangeArrowheads="1"/>
          </p:cNvSpPr>
          <p:nvPr/>
        </p:nvSpPr>
        <p:spPr bwMode="auto">
          <a:xfrm>
            <a:off x="5148263" y="3068638"/>
            <a:ext cx="3286125" cy="642937"/>
          </a:xfrm>
          <a:prstGeom prst="wedgeRoundRectCallout">
            <a:avLst>
              <a:gd name="adj1" fmla="val 2801"/>
              <a:gd name="adj2" fmla="val 88764"/>
              <a:gd name="adj3" fmla="val 16667"/>
            </a:avLst>
          </a:prstGeom>
          <a:solidFill>
            <a:srgbClr val="FFFFCC"/>
          </a:solidFill>
          <a:ln w="9525" algn="ctr">
            <a:solidFill>
              <a:schemeClr val="tx1"/>
            </a:solidFill>
            <a:miter lim="800000"/>
            <a:headEnd/>
            <a:tailEnd/>
          </a:ln>
        </p:spPr>
        <p:txBody>
          <a:bodyPr wrap="none"/>
          <a:lstStyle/>
          <a:p>
            <a:r>
              <a:rPr lang="zh-CN" altLang="zh-CN" sz="2800" b="1"/>
              <a:t>具有多种数据类型</a:t>
            </a:r>
            <a:endParaRPr lang="en-US" altLang="zh-CN" sz="2800" b="1"/>
          </a:p>
        </p:txBody>
      </p:sp>
      <p:pic>
        <p:nvPicPr>
          <p:cNvPr id="7180" name="图片 13" descr="Untitled.png">
            <a:hlinkClick r:id="rId2" action="ppaction://hlinksldjump"/>
          </p:cNvPr>
          <p:cNvPicPr>
            <a:picLocks noChangeAspect="1"/>
          </p:cNvPicPr>
          <p:nvPr/>
        </p:nvPicPr>
        <p:blipFill>
          <a:blip r:embed="rId3"/>
          <a:srcRect/>
          <a:stretch>
            <a:fillRect/>
          </a:stretch>
        </p:blipFill>
        <p:spPr bwMode="auto">
          <a:xfrm>
            <a:off x="8216900" y="5937250"/>
            <a:ext cx="927100" cy="920750"/>
          </a:xfrm>
          <a:prstGeom prst="rect">
            <a:avLst/>
          </a:prstGeom>
          <a:noFill/>
          <a:ln w="9525">
            <a:noFill/>
            <a:miter lim="800000"/>
            <a:headEnd/>
            <a:tailEnd/>
          </a:ln>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7" dur="500"/>
                                        <p:tgtEl>
                                          <p:spTgt spid="2160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Left)">
                                      <p:cBhvr>
                                        <p:cTn id="17" dur="500"/>
                                        <p:tgtEl>
                                          <p:spTgt spid="8"/>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slide(fromLeft)">
                                      <p:cBhvr>
                                        <p:cTn id="26" dur="500"/>
                                        <p:tgtEl>
                                          <p:spTgt spid="9"/>
                                        </p:tgtEl>
                                      </p:cBhvr>
                                    </p:animEffec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slide(fromBottom)">
                                      <p:cBhvr>
                                        <p:cTn id="35" dur="500"/>
                                        <p:tgtEl>
                                          <p:spTgt spid="11"/>
                                        </p:tgtEl>
                                      </p:cBhvr>
                                    </p:animEffect>
                                  </p:childTnLst>
                                </p:cTn>
                              </p:par>
                            </p:childTnLst>
                          </p:cTn>
                        </p:par>
                        <p:par>
                          <p:cTn id="36" fill="hold">
                            <p:stCondLst>
                              <p:cond delay="500"/>
                            </p:stCondLst>
                            <p:childTnLst>
                              <p:par>
                                <p:cTn id="37" presetID="4"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ox(in)">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linds(horizontal)">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a:lstStyle/>
          <a:p>
            <a:pPr eaLnBrk="1" hangingPunct="1"/>
            <a:r>
              <a:rPr lang="en-US" altLang="zh-CN" dirty="0" smtClean="0">
                <a:solidFill>
                  <a:srgbClr val="800000"/>
                </a:solidFill>
                <a:latin typeface="Arial" charset="0"/>
                <a:ea typeface="黑体" pitchFamily="2" charset="-122"/>
              </a:rPr>
              <a:t>1.3 C</a:t>
            </a:r>
            <a:r>
              <a:rPr lang="zh-CN" altLang="zh-CN" dirty="0" smtClean="0">
                <a:solidFill>
                  <a:srgbClr val="800000"/>
                </a:solidFill>
                <a:latin typeface="Arial" charset="0"/>
                <a:ea typeface="黑体" pitchFamily="2" charset="-122"/>
              </a:rPr>
              <a:t>语言的发展及其特点</a:t>
            </a:r>
            <a:endParaRPr lang="zh-CN" altLang="en-US" dirty="0" smtClean="0">
              <a:latin typeface="黑体" pitchFamily="2" charset="-122"/>
              <a:ea typeface="黑体" pitchFamily="2" charset="-122"/>
            </a:endParaRPr>
          </a:p>
        </p:txBody>
      </p:sp>
      <p:graphicFrame>
        <p:nvGraphicFramePr>
          <p:cNvPr id="5" name="图示 4"/>
          <p:cNvGraphicFramePr/>
          <p:nvPr/>
        </p:nvGraphicFramePr>
        <p:xfrm>
          <a:off x="609600" y="1676400"/>
          <a:ext cx="8001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533400" y="1143000"/>
            <a:ext cx="2057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a:solidFill>
                  <a:schemeClr val="tx1"/>
                </a:solidFill>
              </a:rPr>
              <a:t>起   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graphicEl>
                                              <a:dgm id="{56659991-D3C9-4E27-9A54-70E53D3CDF72}"/>
                                            </p:graphicEl>
                                          </p:spTgt>
                                        </p:tgtEl>
                                        <p:attrNameLst>
                                          <p:attrName>style.visibility</p:attrName>
                                        </p:attrNameLst>
                                      </p:cBhvr>
                                      <p:to>
                                        <p:strVal val="visible"/>
                                      </p:to>
                                    </p:set>
                                    <p:animEffect transition="in" filter="fade">
                                      <p:cBhvr>
                                        <p:cTn id="13" dur="500"/>
                                        <p:tgtEl>
                                          <p:spTgt spid="5">
                                            <p:graphicEl>
                                              <a:dgm id="{56659991-D3C9-4E27-9A54-70E53D3CDF72}"/>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graphicEl>
                                              <a:dgm id="{D0060F8D-23DA-46DE-BCE6-22F263592101}"/>
                                            </p:graphicEl>
                                          </p:spTgt>
                                        </p:tgtEl>
                                        <p:attrNameLst>
                                          <p:attrName>style.visibility</p:attrName>
                                        </p:attrNameLst>
                                      </p:cBhvr>
                                      <p:to>
                                        <p:strVal val="visible"/>
                                      </p:to>
                                    </p:set>
                                    <p:animEffect transition="in" filter="fade">
                                      <p:cBhvr>
                                        <p:cTn id="16" dur="500"/>
                                        <p:tgtEl>
                                          <p:spTgt spid="5">
                                            <p:graphicEl>
                                              <a:dgm id="{D0060F8D-23DA-46DE-BCE6-22F26359210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graphicEl>
                                              <a:dgm id="{915ABFA2-5F28-4FF3-A1D0-55145BBFC9AB}"/>
                                            </p:graphicEl>
                                          </p:spTgt>
                                        </p:tgtEl>
                                        <p:attrNameLst>
                                          <p:attrName>style.visibility</p:attrName>
                                        </p:attrNameLst>
                                      </p:cBhvr>
                                      <p:to>
                                        <p:strVal val="visible"/>
                                      </p:to>
                                    </p:set>
                                    <p:animEffect transition="in" filter="fade">
                                      <p:cBhvr>
                                        <p:cTn id="21" dur="500"/>
                                        <p:tgtEl>
                                          <p:spTgt spid="5">
                                            <p:graphicEl>
                                              <a:dgm id="{915ABFA2-5F28-4FF3-A1D0-55145BBFC9AB}"/>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304FB0A9-916F-45C6-899C-729D8C3E51F8}"/>
                                            </p:graphicEl>
                                          </p:spTgt>
                                        </p:tgtEl>
                                        <p:attrNameLst>
                                          <p:attrName>style.visibility</p:attrName>
                                        </p:attrNameLst>
                                      </p:cBhvr>
                                      <p:to>
                                        <p:strVal val="visible"/>
                                      </p:to>
                                    </p:set>
                                    <p:animEffect transition="in" filter="fade">
                                      <p:cBhvr>
                                        <p:cTn id="24" dur="500"/>
                                        <p:tgtEl>
                                          <p:spTgt spid="5">
                                            <p:graphicEl>
                                              <a:dgm id="{304FB0A9-916F-45C6-899C-729D8C3E51F8}"/>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graphicEl>
                                              <a:dgm id="{BB338E05-9C61-454A-AF47-45FF0BA797E9}"/>
                                            </p:graphicEl>
                                          </p:spTgt>
                                        </p:tgtEl>
                                        <p:attrNameLst>
                                          <p:attrName>style.visibility</p:attrName>
                                        </p:attrNameLst>
                                      </p:cBhvr>
                                      <p:to>
                                        <p:strVal val="visible"/>
                                      </p:to>
                                    </p:set>
                                    <p:animEffect transition="in" filter="fade">
                                      <p:cBhvr>
                                        <p:cTn id="29" dur="500"/>
                                        <p:tgtEl>
                                          <p:spTgt spid="5">
                                            <p:graphicEl>
                                              <a:dgm id="{BB338E05-9C61-454A-AF47-45FF0BA797E9}"/>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graphicEl>
                                              <a:dgm id="{341B3598-977D-4888-9AA3-56EE1E26DF58}"/>
                                            </p:graphicEl>
                                          </p:spTgt>
                                        </p:tgtEl>
                                        <p:attrNameLst>
                                          <p:attrName>style.visibility</p:attrName>
                                        </p:attrNameLst>
                                      </p:cBhvr>
                                      <p:to>
                                        <p:strVal val="visible"/>
                                      </p:to>
                                    </p:set>
                                    <p:animEffect transition="in" filter="fade">
                                      <p:cBhvr>
                                        <p:cTn id="32" dur="500"/>
                                        <p:tgtEl>
                                          <p:spTgt spid="5">
                                            <p:graphicEl>
                                              <a:dgm id="{341B3598-977D-4888-9AA3-56EE1E26DF58}"/>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graphicEl>
                                              <a:dgm id="{8C69210B-8ED9-462D-B9CD-9B3953EF2B75}"/>
                                            </p:graphicEl>
                                          </p:spTgt>
                                        </p:tgtEl>
                                        <p:attrNameLst>
                                          <p:attrName>style.visibility</p:attrName>
                                        </p:attrNameLst>
                                      </p:cBhvr>
                                      <p:to>
                                        <p:strVal val="visible"/>
                                      </p:to>
                                    </p:set>
                                    <p:animEffect transition="in" filter="fade">
                                      <p:cBhvr>
                                        <p:cTn id="37" dur="500"/>
                                        <p:tgtEl>
                                          <p:spTgt spid="5">
                                            <p:graphicEl>
                                              <a:dgm id="{8C69210B-8ED9-462D-B9CD-9B3953EF2B75}"/>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graphicEl>
                                              <a:dgm id="{143F2019-1326-426B-93E4-9AA3097E2D6D}"/>
                                            </p:graphicEl>
                                          </p:spTgt>
                                        </p:tgtEl>
                                        <p:attrNameLst>
                                          <p:attrName>style.visibility</p:attrName>
                                        </p:attrNameLst>
                                      </p:cBhvr>
                                      <p:to>
                                        <p:strVal val="visible"/>
                                      </p:to>
                                    </p:set>
                                    <p:animEffect transition="in" filter="fade">
                                      <p:cBhvr>
                                        <p:cTn id="40" dur="500"/>
                                        <p:tgtEl>
                                          <p:spTgt spid="5">
                                            <p:graphicEl>
                                              <a:dgm id="{143F2019-1326-426B-93E4-9AA3097E2D6D}"/>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graphicEl>
                                              <a:dgm id="{63E52CC5-3D06-4FCE-A992-ABD72B465261}"/>
                                            </p:graphicEl>
                                          </p:spTgt>
                                        </p:tgtEl>
                                        <p:attrNameLst>
                                          <p:attrName>style.visibility</p:attrName>
                                        </p:attrNameLst>
                                      </p:cBhvr>
                                      <p:to>
                                        <p:strVal val="visible"/>
                                      </p:to>
                                    </p:set>
                                    <p:animEffect transition="in" filter="fade">
                                      <p:cBhvr>
                                        <p:cTn id="45" dur="500"/>
                                        <p:tgtEl>
                                          <p:spTgt spid="5">
                                            <p:graphicEl>
                                              <a:dgm id="{63E52CC5-3D06-4FCE-A992-ABD72B465261}"/>
                                            </p:graphic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graphicEl>
                                              <a:dgm id="{6B070FAE-3EB6-42C0-ABA2-1DC3B4300181}"/>
                                            </p:graphicEl>
                                          </p:spTgt>
                                        </p:tgtEl>
                                        <p:attrNameLst>
                                          <p:attrName>style.visibility</p:attrName>
                                        </p:attrNameLst>
                                      </p:cBhvr>
                                      <p:to>
                                        <p:strVal val="visible"/>
                                      </p:to>
                                    </p:set>
                                    <p:animEffect transition="in" filter="fade">
                                      <p:cBhvr>
                                        <p:cTn id="48" dur="500"/>
                                        <p:tgtEl>
                                          <p:spTgt spid="5">
                                            <p:graphicEl>
                                              <a:dgm id="{6B070FAE-3EB6-42C0-ABA2-1DC3B4300181}"/>
                                            </p:graphic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
                                            <p:graphicEl>
                                              <a:dgm id="{9DA9F3E0-0777-44DD-9550-57B9464CDFA0}"/>
                                            </p:graphicEl>
                                          </p:spTgt>
                                        </p:tgtEl>
                                        <p:attrNameLst>
                                          <p:attrName>style.visibility</p:attrName>
                                        </p:attrNameLst>
                                      </p:cBhvr>
                                      <p:to>
                                        <p:strVal val="visible"/>
                                      </p:to>
                                    </p:set>
                                    <p:animEffect transition="in" filter="fade">
                                      <p:cBhvr>
                                        <p:cTn id="53" dur="500"/>
                                        <p:tgtEl>
                                          <p:spTgt spid="5">
                                            <p:graphicEl>
                                              <a:dgm id="{9DA9F3E0-0777-44DD-9550-57B9464CDFA0}"/>
                                            </p:graphic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
                                            <p:graphicEl>
                                              <a:dgm id="{06EE99AE-A20C-4B53-B15D-5B576E406AEE}"/>
                                            </p:graphicEl>
                                          </p:spTgt>
                                        </p:tgtEl>
                                        <p:attrNameLst>
                                          <p:attrName>style.visibility</p:attrName>
                                        </p:attrNameLst>
                                      </p:cBhvr>
                                      <p:to>
                                        <p:strVal val="visible"/>
                                      </p:to>
                                    </p:set>
                                    <p:animEffect transition="in" filter="fade">
                                      <p:cBhvr>
                                        <p:cTn id="56" dur="500"/>
                                        <p:tgtEl>
                                          <p:spTgt spid="5">
                                            <p:graphicEl>
                                              <a:dgm id="{06EE99AE-A20C-4B53-B15D-5B576E406AE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pPr eaLnBrk="1" hangingPunct="1"/>
            <a:r>
              <a:rPr lang="en-US" altLang="zh-CN" dirty="0" smtClean="0">
                <a:solidFill>
                  <a:srgbClr val="800000"/>
                </a:solidFill>
                <a:latin typeface="Arial" charset="0"/>
                <a:ea typeface="黑体" pitchFamily="2" charset="-122"/>
              </a:rPr>
              <a:t>1.3 C</a:t>
            </a:r>
            <a:r>
              <a:rPr lang="zh-CN" altLang="zh-CN" dirty="0" smtClean="0">
                <a:solidFill>
                  <a:srgbClr val="800000"/>
                </a:solidFill>
                <a:latin typeface="Arial" charset="0"/>
                <a:ea typeface="黑体" pitchFamily="2" charset="-122"/>
              </a:rPr>
              <a:t>语言的发展及其特点</a:t>
            </a:r>
            <a:endParaRPr lang="zh-CN" altLang="en-US" dirty="0" smtClean="0">
              <a:latin typeface="黑体" pitchFamily="2" charset="-122"/>
              <a:ea typeface="黑体" pitchFamily="2" charset="-122"/>
            </a:endParaRPr>
          </a:p>
        </p:txBody>
      </p:sp>
      <p:sp>
        <p:nvSpPr>
          <p:cNvPr id="4" name="圆角矩形 3"/>
          <p:cNvSpPr/>
          <p:nvPr/>
        </p:nvSpPr>
        <p:spPr>
          <a:xfrm>
            <a:off x="533400" y="1143000"/>
            <a:ext cx="2057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rPr>
              <a:t>标 准 化</a:t>
            </a:r>
          </a:p>
        </p:txBody>
      </p:sp>
      <p:graphicFrame>
        <p:nvGraphicFramePr>
          <p:cNvPr id="5" name="图示 4"/>
          <p:cNvGraphicFramePr/>
          <p:nvPr/>
        </p:nvGraphicFramePr>
        <p:xfrm>
          <a:off x="609600" y="1828800"/>
          <a:ext cx="8001000" cy="454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graphicEl>
                                              <a:dgm id="{56659991-D3C9-4E27-9A54-70E53D3CDF72}"/>
                                            </p:graphicEl>
                                          </p:spTgt>
                                        </p:tgtEl>
                                        <p:attrNameLst>
                                          <p:attrName>style.visibility</p:attrName>
                                        </p:attrNameLst>
                                      </p:cBhvr>
                                      <p:to>
                                        <p:strVal val="visible"/>
                                      </p:to>
                                    </p:set>
                                    <p:animEffect transition="in" filter="fade">
                                      <p:cBhvr>
                                        <p:cTn id="13" dur="500"/>
                                        <p:tgtEl>
                                          <p:spTgt spid="5">
                                            <p:graphicEl>
                                              <a:dgm id="{56659991-D3C9-4E27-9A54-70E53D3CDF72}"/>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graphicEl>
                                              <a:dgm id="{D0060F8D-23DA-46DE-BCE6-22F263592101}"/>
                                            </p:graphicEl>
                                          </p:spTgt>
                                        </p:tgtEl>
                                        <p:attrNameLst>
                                          <p:attrName>style.visibility</p:attrName>
                                        </p:attrNameLst>
                                      </p:cBhvr>
                                      <p:to>
                                        <p:strVal val="visible"/>
                                      </p:to>
                                    </p:set>
                                    <p:animEffect transition="in" filter="fade">
                                      <p:cBhvr>
                                        <p:cTn id="16" dur="500"/>
                                        <p:tgtEl>
                                          <p:spTgt spid="5">
                                            <p:graphicEl>
                                              <a:dgm id="{D0060F8D-23DA-46DE-BCE6-22F26359210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graphicEl>
                                              <a:dgm id="{915ABFA2-5F28-4FF3-A1D0-55145BBFC9AB}"/>
                                            </p:graphicEl>
                                          </p:spTgt>
                                        </p:tgtEl>
                                        <p:attrNameLst>
                                          <p:attrName>style.visibility</p:attrName>
                                        </p:attrNameLst>
                                      </p:cBhvr>
                                      <p:to>
                                        <p:strVal val="visible"/>
                                      </p:to>
                                    </p:set>
                                    <p:animEffect transition="in" filter="fade">
                                      <p:cBhvr>
                                        <p:cTn id="21" dur="500"/>
                                        <p:tgtEl>
                                          <p:spTgt spid="5">
                                            <p:graphicEl>
                                              <a:dgm id="{915ABFA2-5F28-4FF3-A1D0-55145BBFC9AB}"/>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304FB0A9-916F-45C6-899C-729D8C3E51F8}"/>
                                            </p:graphicEl>
                                          </p:spTgt>
                                        </p:tgtEl>
                                        <p:attrNameLst>
                                          <p:attrName>style.visibility</p:attrName>
                                        </p:attrNameLst>
                                      </p:cBhvr>
                                      <p:to>
                                        <p:strVal val="visible"/>
                                      </p:to>
                                    </p:set>
                                    <p:animEffect transition="in" filter="fade">
                                      <p:cBhvr>
                                        <p:cTn id="24" dur="500"/>
                                        <p:tgtEl>
                                          <p:spTgt spid="5">
                                            <p:graphicEl>
                                              <a:dgm id="{304FB0A9-916F-45C6-899C-729D8C3E51F8}"/>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graphicEl>
                                              <a:dgm id="{54EFF4E3-B2EA-40CC-ADFD-A4CDB9E748AD}"/>
                                            </p:graphicEl>
                                          </p:spTgt>
                                        </p:tgtEl>
                                        <p:attrNameLst>
                                          <p:attrName>style.visibility</p:attrName>
                                        </p:attrNameLst>
                                      </p:cBhvr>
                                      <p:to>
                                        <p:strVal val="visible"/>
                                      </p:to>
                                    </p:set>
                                    <p:animEffect transition="in" filter="fade">
                                      <p:cBhvr>
                                        <p:cTn id="29" dur="500"/>
                                        <p:tgtEl>
                                          <p:spTgt spid="5">
                                            <p:graphicEl>
                                              <a:dgm id="{54EFF4E3-B2EA-40CC-ADFD-A4CDB9E748AD}"/>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graphicEl>
                                              <a:dgm id="{B86D01D5-60A9-4E27-8499-093FCF93E1EC}"/>
                                            </p:graphicEl>
                                          </p:spTgt>
                                        </p:tgtEl>
                                        <p:attrNameLst>
                                          <p:attrName>style.visibility</p:attrName>
                                        </p:attrNameLst>
                                      </p:cBhvr>
                                      <p:to>
                                        <p:strVal val="visible"/>
                                      </p:to>
                                    </p:set>
                                    <p:animEffect transition="in" filter="fade">
                                      <p:cBhvr>
                                        <p:cTn id="32" dur="500"/>
                                        <p:tgtEl>
                                          <p:spTgt spid="5">
                                            <p:graphicEl>
                                              <a:dgm id="{B86D01D5-60A9-4E27-8499-093FCF93E1E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5"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pPr eaLnBrk="1" hangingPunct="1"/>
            <a:r>
              <a:rPr lang="en-US" altLang="zh-CN" dirty="0" smtClean="0">
                <a:solidFill>
                  <a:srgbClr val="800000"/>
                </a:solidFill>
                <a:latin typeface="Arial" charset="0"/>
                <a:ea typeface="黑体" pitchFamily="2" charset="-122"/>
              </a:rPr>
              <a:t>1.3 C</a:t>
            </a:r>
            <a:r>
              <a:rPr lang="zh-CN" altLang="zh-CN" dirty="0" smtClean="0">
                <a:solidFill>
                  <a:srgbClr val="800000"/>
                </a:solidFill>
                <a:latin typeface="Arial" charset="0"/>
                <a:ea typeface="黑体" pitchFamily="2" charset="-122"/>
              </a:rPr>
              <a:t>语言的发展及其特点</a:t>
            </a:r>
            <a:endParaRPr lang="zh-CN" altLang="en-US" dirty="0" smtClean="0">
              <a:latin typeface="黑体" pitchFamily="2" charset="-122"/>
              <a:ea typeface="黑体" pitchFamily="2" charset="-122"/>
            </a:endParaRPr>
          </a:p>
        </p:txBody>
      </p:sp>
      <p:sp>
        <p:nvSpPr>
          <p:cNvPr id="4" name="圆角矩形 3"/>
          <p:cNvSpPr/>
          <p:nvPr/>
        </p:nvSpPr>
        <p:spPr>
          <a:xfrm>
            <a:off x="533400" y="1143000"/>
            <a:ext cx="2057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rPr>
              <a:t>基于</a:t>
            </a:r>
            <a:r>
              <a:rPr lang="en-US" altLang="zh-CN" sz="2400" b="1" dirty="0">
                <a:solidFill>
                  <a:schemeClr val="tx1"/>
                </a:solidFill>
              </a:rPr>
              <a:t>C</a:t>
            </a:r>
            <a:r>
              <a:rPr lang="zh-CN" altLang="en-US" sz="2400" b="1" dirty="0">
                <a:solidFill>
                  <a:schemeClr val="tx1"/>
                </a:solidFill>
              </a:rPr>
              <a:t>的语言</a:t>
            </a:r>
          </a:p>
        </p:txBody>
      </p:sp>
      <p:graphicFrame>
        <p:nvGraphicFramePr>
          <p:cNvPr id="5" name="图示 4"/>
          <p:cNvGraphicFramePr/>
          <p:nvPr/>
        </p:nvGraphicFramePr>
        <p:xfrm>
          <a:off x="609600" y="1752600"/>
          <a:ext cx="8001000" cy="462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graphicEl>
                                              <a:dgm id="{56659991-D3C9-4E27-9A54-70E53D3CDF72}"/>
                                            </p:graphicEl>
                                          </p:spTgt>
                                        </p:tgtEl>
                                        <p:attrNameLst>
                                          <p:attrName>style.visibility</p:attrName>
                                        </p:attrNameLst>
                                      </p:cBhvr>
                                      <p:to>
                                        <p:strVal val="visible"/>
                                      </p:to>
                                    </p:set>
                                    <p:animEffect transition="in" filter="fade">
                                      <p:cBhvr>
                                        <p:cTn id="13" dur="500"/>
                                        <p:tgtEl>
                                          <p:spTgt spid="5">
                                            <p:graphicEl>
                                              <a:dgm id="{56659991-D3C9-4E27-9A54-70E53D3CDF72}"/>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graphicEl>
                                              <a:dgm id="{D0060F8D-23DA-46DE-BCE6-22F263592101}"/>
                                            </p:graphicEl>
                                          </p:spTgt>
                                        </p:tgtEl>
                                        <p:attrNameLst>
                                          <p:attrName>style.visibility</p:attrName>
                                        </p:attrNameLst>
                                      </p:cBhvr>
                                      <p:to>
                                        <p:strVal val="visible"/>
                                      </p:to>
                                    </p:set>
                                    <p:animEffect transition="in" filter="fade">
                                      <p:cBhvr>
                                        <p:cTn id="16" dur="500"/>
                                        <p:tgtEl>
                                          <p:spTgt spid="5">
                                            <p:graphicEl>
                                              <a:dgm id="{D0060F8D-23DA-46DE-BCE6-22F26359210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graphicEl>
                                              <a:dgm id="{915ABFA2-5F28-4FF3-A1D0-55145BBFC9AB}"/>
                                            </p:graphicEl>
                                          </p:spTgt>
                                        </p:tgtEl>
                                        <p:attrNameLst>
                                          <p:attrName>style.visibility</p:attrName>
                                        </p:attrNameLst>
                                      </p:cBhvr>
                                      <p:to>
                                        <p:strVal val="visible"/>
                                      </p:to>
                                    </p:set>
                                    <p:animEffect transition="in" filter="fade">
                                      <p:cBhvr>
                                        <p:cTn id="21" dur="500"/>
                                        <p:tgtEl>
                                          <p:spTgt spid="5">
                                            <p:graphicEl>
                                              <a:dgm id="{915ABFA2-5F28-4FF3-A1D0-55145BBFC9AB}"/>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304FB0A9-916F-45C6-899C-729D8C3E51F8}"/>
                                            </p:graphicEl>
                                          </p:spTgt>
                                        </p:tgtEl>
                                        <p:attrNameLst>
                                          <p:attrName>style.visibility</p:attrName>
                                        </p:attrNameLst>
                                      </p:cBhvr>
                                      <p:to>
                                        <p:strVal val="visible"/>
                                      </p:to>
                                    </p:set>
                                    <p:animEffect transition="in" filter="fade">
                                      <p:cBhvr>
                                        <p:cTn id="24" dur="500"/>
                                        <p:tgtEl>
                                          <p:spTgt spid="5">
                                            <p:graphicEl>
                                              <a:dgm id="{304FB0A9-916F-45C6-899C-729D8C3E51F8}"/>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graphicEl>
                                              <a:dgm id="{BB338E05-9C61-454A-AF47-45FF0BA797E9}"/>
                                            </p:graphicEl>
                                          </p:spTgt>
                                        </p:tgtEl>
                                        <p:attrNameLst>
                                          <p:attrName>style.visibility</p:attrName>
                                        </p:attrNameLst>
                                      </p:cBhvr>
                                      <p:to>
                                        <p:strVal val="visible"/>
                                      </p:to>
                                    </p:set>
                                    <p:animEffect transition="in" filter="fade">
                                      <p:cBhvr>
                                        <p:cTn id="29" dur="500"/>
                                        <p:tgtEl>
                                          <p:spTgt spid="5">
                                            <p:graphicEl>
                                              <a:dgm id="{BB338E05-9C61-454A-AF47-45FF0BA797E9}"/>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graphicEl>
                                              <a:dgm id="{341B3598-977D-4888-9AA3-56EE1E26DF58}"/>
                                            </p:graphicEl>
                                          </p:spTgt>
                                        </p:tgtEl>
                                        <p:attrNameLst>
                                          <p:attrName>style.visibility</p:attrName>
                                        </p:attrNameLst>
                                      </p:cBhvr>
                                      <p:to>
                                        <p:strVal val="visible"/>
                                      </p:to>
                                    </p:set>
                                    <p:animEffect transition="in" filter="fade">
                                      <p:cBhvr>
                                        <p:cTn id="32" dur="500"/>
                                        <p:tgtEl>
                                          <p:spTgt spid="5">
                                            <p:graphicEl>
                                              <a:dgm id="{341B3598-977D-4888-9AA3-56EE1E26DF5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5" grpId="0">
        <p:bldSub>
          <a:bldDgm bld="one"/>
        </p:bldSub>
      </p:bldGraphic>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776</TotalTime>
  <Words>3079</Words>
  <Application>Microsoft Office PowerPoint</Application>
  <PresentationFormat>全屏显示(4:3)</PresentationFormat>
  <Paragraphs>316</Paragraphs>
  <Slides>32</Slides>
  <Notes>19</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默认设计模板</vt:lpstr>
      <vt:lpstr>C语言基础</vt:lpstr>
      <vt:lpstr>                C语言</vt:lpstr>
      <vt:lpstr>1.1 什么是计算机程序</vt:lpstr>
      <vt:lpstr>1.2 什么是计算机语言</vt:lpstr>
      <vt:lpstr>1.2 什么是计算机语言</vt:lpstr>
      <vt:lpstr>1.3 C语言的发展及其特点</vt:lpstr>
      <vt:lpstr>1.3 C语言的发展及其特点</vt:lpstr>
      <vt:lpstr>1.3 C语言的发展及其特点</vt:lpstr>
      <vt:lpstr>1.3 C语言的发展及其特点</vt:lpstr>
      <vt:lpstr>1.3 C语言的发展及其特点</vt:lpstr>
      <vt:lpstr>1.3  C语言的特点</vt:lpstr>
      <vt:lpstr>1.3  C语言的特点</vt:lpstr>
      <vt:lpstr>1.4  C语言格式与结构</vt:lpstr>
      <vt:lpstr>1.4  C语言格式与结构</vt:lpstr>
      <vt:lpstr>1.4  C语言格式与结构</vt:lpstr>
      <vt:lpstr>C语言编程规范</vt:lpstr>
      <vt:lpstr>C语言编程规范</vt:lpstr>
      <vt:lpstr>1.5 C语言的编译与工具介绍</vt:lpstr>
      <vt:lpstr>1  软件编译过程</vt:lpstr>
      <vt:lpstr>1  常用的C编译器简介</vt:lpstr>
      <vt:lpstr>2  VC++6.0简介</vt:lpstr>
      <vt:lpstr>2  VC++集成开发环境</vt:lpstr>
      <vt:lpstr>2  VC6.0的基本布局</vt:lpstr>
      <vt:lpstr>3  用VC++6.0开发完整的C程序</vt:lpstr>
      <vt:lpstr>3  用VC++6.0开发完整的C程序</vt:lpstr>
      <vt:lpstr>3  用VC++6.0开发完整的C程序</vt:lpstr>
      <vt:lpstr>3  用VC++6.0开发完整的C程序</vt:lpstr>
      <vt:lpstr>3  用VC++6.0开发完整的C程序</vt:lpstr>
      <vt:lpstr>3  用VC++6.0开发完整的C程序</vt:lpstr>
      <vt:lpstr>3  用VC++6.0开发完整的C程序</vt:lpstr>
      <vt:lpstr>上机实验</vt:lpstr>
      <vt:lpstr>幻灯片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嵌入式教程-C语言</dc:title>
  <dc:creator>曾健</dc:creator>
  <cp:lastModifiedBy>tang</cp:lastModifiedBy>
  <cp:revision>99</cp:revision>
  <cp:lastPrinted>1601-01-01T00:00:00Z</cp:lastPrinted>
  <dcterms:created xsi:type="dcterms:W3CDTF">1601-01-01T00:00:00Z</dcterms:created>
  <dcterms:modified xsi:type="dcterms:W3CDTF">2015-03-18T09:21:47Z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