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6" r:id="rId2"/>
    <p:sldId id="267" r:id="rId3"/>
    <p:sldId id="256" r:id="rId4"/>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820" autoAdjust="0"/>
  </p:normalViewPr>
  <p:slideViewPr>
    <p:cSldViewPr>
      <p:cViewPr varScale="1">
        <p:scale>
          <a:sx n="60" d="100"/>
          <a:sy n="60" d="100"/>
        </p:scale>
        <p:origin x="-7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1B220-14EC-4C8E-9946-B573DBA7664E}" type="datetimeFigureOut">
              <a:rPr lang="zh-CN" altLang="en-US" smtClean="0"/>
              <a:pPr/>
              <a:t>2015-5-17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0BD2AB-23C6-45E1-B87F-484ED5E09AC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发现错误，搜集数据并分析，预防缺陷</a:t>
            </a:r>
            <a:endParaRPr lang="zh-CN" altLang="en-US" dirty="0"/>
          </a:p>
        </p:txBody>
      </p:sp>
      <p:sp>
        <p:nvSpPr>
          <p:cNvPr id="4" name="灯片编号占位符 3"/>
          <p:cNvSpPr>
            <a:spLocks noGrp="1"/>
          </p:cNvSpPr>
          <p:nvPr>
            <p:ph type="sldNum" sz="quarter" idx="10"/>
          </p:nvPr>
        </p:nvSpPr>
        <p:spPr/>
        <p:txBody>
          <a:bodyPr/>
          <a:lstStyle/>
          <a:p>
            <a:fld id="{4B0BD2AB-23C6-45E1-B87F-484ED5E09ACE}"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软件开发组：开发经理、分析人员、设计人员、开发人员</a:t>
            </a:r>
            <a:endParaRPr lang="en-US" altLang="zh-CN" dirty="0" smtClean="0"/>
          </a:p>
          <a:p>
            <a:r>
              <a:rPr lang="zh-CN" altLang="en-US" dirty="0" smtClean="0"/>
              <a:t>软件测试组：测试经理、测试人员</a:t>
            </a:r>
            <a:endParaRPr lang="en-US" altLang="zh-CN" dirty="0" smtClean="0"/>
          </a:p>
          <a:p>
            <a:r>
              <a:rPr lang="zh-CN" altLang="en-US" dirty="0" smtClean="0"/>
              <a:t>配置管理组：配置经理、</a:t>
            </a:r>
            <a:r>
              <a:rPr lang="en-US" altLang="zh-CN" dirty="0" smtClean="0"/>
              <a:t>CMO</a:t>
            </a:r>
            <a:r>
              <a:rPr lang="zh-CN" altLang="en-US" dirty="0" smtClean="0"/>
              <a:t>（配置管理员</a:t>
            </a:r>
            <a:r>
              <a:rPr lang="zh-CN" altLang="en-US" dirty="0" smtClean="0"/>
              <a:t>）  </a:t>
            </a:r>
            <a:r>
              <a:rPr lang="en-US" altLang="zh-CN" dirty="0" smtClean="0"/>
              <a:t>SQA </a:t>
            </a:r>
            <a:r>
              <a:rPr lang="zh-CN" altLang="en-US" dirty="0" smtClean="0"/>
              <a:t>软件质量保证人员</a:t>
            </a:r>
            <a:endParaRPr lang="zh-CN" altLang="en-US" dirty="0"/>
          </a:p>
        </p:txBody>
      </p:sp>
      <p:sp>
        <p:nvSpPr>
          <p:cNvPr id="4" name="灯片编号占位符 3"/>
          <p:cNvSpPr>
            <a:spLocks noGrp="1"/>
          </p:cNvSpPr>
          <p:nvPr>
            <p:ph type="sldNum" sz="quarter" idx="10"/>
          </p:nvPr>
        </p:nvSpPr>
        <p:spPr/>
        <p:txBody>
          <a:bodyPr/>
          <a:lstStyle/>
          <a:p>
            <a:fld id="{4B0BD2AB-23C6-45E1-B87F-484ED5E09ACE}"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重要 复杂</a:t>
            </a:r>
            <a:r>
              <a:rPr lang="zh-CN" altLang="en-US" baseline="0" dirty="0" smtClean="0"/>
              <a:t> 很难标准</a:t>
            </a:r>
            <a:endParaRPr lang="zh-CN" altLang="en-US" dirty="0"/>
          </a:p>
        </p:txBody>
      </p:sp>
      <p:sp>
        <p:nvSpPr>
          <p:cNvPr id="4" name="灯片编号占位符 3"/>
          <p:cNvSpPr>
            <a:spLocks noGrp="1"/>
          </p:cNvSpPr>
          <p:nvPr>
            <p:ph type="sldNum" sz="quarter" idx="10"/>
          </p:nvPr>
        </p:nvSpPr>
        <p:spPr/>
        <p:txBody>
          <a:bodyPr/>
          <a:lstStyle/>
          <a:p>
            <a:fld id="{4B0BD2AB-23C6-45E1-B87F-484ED5E09ACE}"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B0BD2AB-23C6-45E1-B87F-484ED5E09ACE}"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设计阶段结果正确</a:t>
            </a:r>
            <a:endParaRPr lang="zh-CN" altLang="en-US" dirty="0"/>
          </a:p>
        </p:txBody>
      </p:sp>
      <p:sp>
        <p:nvSpPr>
          <p:cNvPr id="4" name="灯片编号占位符 3"/>
          <p:cNvSpPr>
            <a:spLocks noGrp="1"/>
          </p:cNvSpPr>
          <p:nvPr>
            <p:ph type="sldNum" sz="quarter" idx="10"/>
          </p:nvPr>
        </p:nvSpPr>
        <p:spPr/>
        <p:txBody>
          <a:bodyPr/>
          <a:lstStyle/>
          <a:p>
            <a:fld id="{4B0BD2AB-23C6-45E1-B87F-484ED5E09ACE}"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LLD </a:t>
            </a:r>
            <a:r>
              <a:rPr lang="zh-CN" altLang="en-US" dirty="0" smtClean="0"/>
              <a:t>详细设计   </a:t>
            </a:r>
            <a:r>
              <a:rPr lang="en-US" altLang="zh-CN" dirty="0" smtClean="0"/>
              <a:t>HLD </a:t>
            </a:r>
            <a:r>
              <a:rPr lang="zh-CN" altLang="en-US" dirty="0" smtClean="0"/>
              <a:t>概要设计 </a:t>
            </a:r>
            <a:endParaRPr lang="zh-CN" altLang="en-US" dirty="0"/>
          </a:p>
        </p:txBody>
      </p:sp>
      <p:sp>
        <p:nvSpPr>
          <p:cNvPr id="4" name="灯片编号占位符 3"/>
          <p:cNvSpPr>
            <a:spLocks noGrp="1"/>
          </p:cNvSpPr>
          <p:nvPr>
            <p:ph type="sldNum" sz="quarter" idx="10"/>
          </p:nvPr>
        </p:nvSpPr>
        <p:spPr/>
        <p:txBody>
          <a:bodyPr/>
          <a:lstStyle/>
          <a:p>
            <a:fld id="{4B0BD2AB-23C6-45E1-B87F-484ED5E09ACE}" type="slidenum">
              <a:rPr lang="zh-CN" altLang="en-US" smtClean="0"/>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软件缺陷：即指静态存在与软件工作产品（文档、代码）中的错误，</a:t>
            </a:r>
            <a:endParaRPr lang="en-US" altLang="zh-CN" smtClean="0"/>
          </a:p>
          <a:p>
            <a:r>
              <a:rPr lang="zh-CN" altLang="en-US" smtClean="0"/>
              <a:t>也指软件运行时由于这些错误被激发引起的和软件产品预期属性的偏离现象</a:t>
            </a:r>
            <a:endParaRPr lang="zh-CN" altLang="en-US" dirty="0"/>
          </a:p>
        </p:txBody>
      </p:sp>
      <p:sp>
        <p:nvSpPr>
          <p:cNvPr id="4" name="灯片编号占位符 3"/>
          <p:cNvSpPr>
            <a:spLocks noGrp="1"/>
          </p:cNvSpPr>
          <p:nvPr>
            <p:ph type="sldNum" sz="quarter" idx="10"/>
          </p:nvPr>
        </p:nvSpPr>
        <p:spPr/>
        <p:txBody>
          <a:bodyPr/>
          <a:lstStyle/>
          <a:p>
            <a:fld id="{4B0BD2AB-23C6-45E1-B87F-484ED5E09ACE}"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ED9E679-7FC4-4AEC-8F66-550C5B4AB055}" type="datetimeFigureOut">
              <a:rPr lang="zh-CN" altLang="en-US" smtClean="0"/>
              <a:pPr/>
              <a:t>2015-5-17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0A273-6582-4DD9-957B-DD27C4A5848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ED9E679-7FC4-4AEC-8F66-550C5B4AB055}" type="datetimeFigureOut">
              <a:rPr lang="zh-CN" altLang="en-US" smtClean="0"/>
              <a:pPr/>
              <a:t>2015-5-17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0A273-6582-4DD9-957B-DD27C4A5848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ED9E679-7FC4-4AEC-8F66-550C5B4AB055}" type="datetimeFigureOut">
              <a:rPr lang="zh-CN" altLang="en-US" smtClean="0"/>
              <a:pPr/>
              <a:t>2015-5-17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0A273-6582-4DD9-957B-DD27C4A5848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ED9E679-7FC4-4AEC-8F66-550C5B4AB055}" type="datetimeFigureOut">
              <a:rPr lang="zh-CN" altLang="en-US" smtClean="0"/>
              <a:pPr/>
              <a:t>2015-5-17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0A273-6582-4DD9-957B-DD27C4A5848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ED9E679-7FC4-4AEC-8F66-550C5B4AB055}" type="datetimeFigureOut">
              <a:rPr lang="zh-CN" altLang="en-US" smtClean="0"/>
              <a:pPr/>
              <a:t>2015-5-17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0A273-6582-4DD9-957B-DD27C4A58487}"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ED9E679-7FC4-4AEC-8F66-550C5B4AB055}" type="datetimeFigureOut">
              <a:rPr lang="zh-CN" altLang="en-US" smtClean="0"/>
              <a:pPr/>
              <a:t>2015-5-17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0A273-6582-4DD9-957B-DD27C4A5848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ED9E679-7FC4-4AEC-8F66-550C5B4AB055}" type="datetimeFigureOut">
              <a:rPr lang="zh-CN" altLang="en-US" smtClean="0"/>
              <a:pPr/>
              <a:t>2015-5-17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C0A273-6582-4DD9-957B-DD27C4A58487}" type="slidenum">
              <a:rPr lang="zh-CN" altLang="en-US" smtClean="0"/>
              <a:pPr/>
              <a:t>‹#›</a:t>
            </a:fld>
            <a:endParaRPr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ED9E679-7FC4-4AEC-8F66-550C5B4AB055}" type="datetimeFigureOut">
              <a:rPr lang="zh-CN" altLang="en-US" smtClean="0"/>
              <a:pPr/>
              <a:t>2015-5-17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C0A273-6582-4DD9-957B-DD27C4A5848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D9E679-7FC4-4AEC-8F66-550C5B4AB055}" type="datetimeFigureOut">
              <a:rPr lang="zh-CN" altLang="en-US" smtClean="0"/>
              <a:pPr/>
              <a:t>2015-5-17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C0A273-6582-4DD9-957B-DD27C4A5848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ED9E679-7FC4-4AEC-8F66-550C5B4AB055}" type="datetimeFigureOut">
              <a:rPr lang="zh-CN" altLang="en-US" smtClean="0"/>
              <a:pPr/>
              <a:t>2015-5-17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0A273-6582-4DD9-957B-DD27C4A5848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userDrawn="1"/>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userDrawn="1"/>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userDrawn="1"/>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ED9E679-7FC4-4AEC-8F66-550C5B4AB055}" type="datetimeFigureOut">
              <a:rPr lang="zh-CN" altLang="en-US" smtClean="0"/>
              <a:pPr/>
              <a:t>2015-5-17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0A273-6582-4DD9-957B-DD27C4A5848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ED9E679-7FC4-4AEC-8F66-550C5B4AB055}" type="datetimeFigureOut">
              <a:rPr lang="zh-CN" altLang="en-US" smtClean="0"/>
              <a:pPr/>
              <a:t>2015-5-17</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B5C0A273-6582-4DD9-957B-DD27C4A5848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282" y="285728"/>
            <a:ext cx="8643998" cy="428628"/>
          </a:xfrm>
        </p:spPr>
        <p:txBody>
          <a:bodyPr/>
          <a:lstStyle/>
          <a:p>
            <a:r>
              <a:rPr lang="zh-CN" altLang="en-US" sz="2400" dirty="0" smtClean="0">
                <a:solidFill>
                  <a:schemeClr val="tx1"/>
                </a:solidFill>
              </a:rPr>
              <a:t>软件测试</a:t>
            </a:r>
            <a:r>
              <a:rPr lang="zh-CN" altLang="en-US" sz="2400" dirty="0" smtClean="0">
                <a:solidFill>
                  <a:schemeClr val="tx1"/>
                </a:solidFill>
              </a:rPr>
              <a:t>基础</a:t>
            </a:r>
            <a:endParaRPr lang="zh-CN" altLang="en-US" sz="2400" dirty="0">
              <a:solidFill>
                <a:schemeClr val="tx1"/>
              </a:solidFill>
            </a:endParaRPr>
          </a:p>
        </p:txBody>
      </p:sp>
      <p:sp>
        <p:nvSpPr>
          <p:cNvPr id="3" name="副标题 2"/>
          <p:cNvSpPr>
            <a:spLocks noGrp="1"/>
          </p:cNvSpPr>
          <p:nvPr>
            <p:ph type="subTitle" idx="1"/>
          </p:nvPr>
        </p:nvSpPr>
        <p:spPr>
          <a:xfrm>
            <a:off x="0" y="642918"/>
            <a:ext cx="8858280" cy="6000792"/>
          </a:xfrm>
        </p:spPr>
        <p:txBody>
          <a:bodyPr/>
          <a:lstStyle/>
          <a:p>
            <a:pPr algn="l"/>
            <a:r>
              <a:rPr lang="zh-CN" altLang="en-US" sz="2000" dirty="0" smtClean="0"/>
              <a:t>含义：</a:t>
            </a:r>
            <a:endParaRPr lang="en-US" altLang="zh-CN" sz="2000" dirty="0" smtClean="0"/>
          </a:p>
          <a:p>
            <a:pPr algn="l"/>
            <a:r>
              <a:rPr lang="en-US" altLang="zh-CN" sz="2000" dirty="0" smtClean="0"/>
              <a:t>1</a:t>
            </a:r>
            <a:r>
              <a:rPr lang="zh-CN" altLang="en-US" sz="2000" dirty="0" smtClean="0"/>
              <a:t>）软件测试是一个</a:t>
            </a:r>
            <a:r>
              <a:rPr lang="zh-CN" altLang="en-US" sz="2000" b="1" dirty="0" smtClean="0">
                <a:solidFill>
                  <a:srgbClr val="FF0000"/>
                </a:solidFill>
              </a:rPr>
              <a:t>过程</a:t>
            </a:r>
            <a:r>
              <a:rPr lang="zh-CN" altLang="en-US" sz="2000" dirty="0" smtClean="0"/>
              <a:t>，包含如干活动，运行软件进行测试只是活动之一</a:t>
            </a:r>
          </a:p>
          <a:p>
            <a:pPr algn="l"/>
            <a:r>
              <a:rPr lang="en-US" altLang="zh-CN" sz="2000" dirty="0" smtClean="0"/>
              <a:t>2</a:t>
            </a:r>
            <a:r>
              <a:rPr lang="zh-CN" altLang="en-US" sz="2000" dirty="0" smtClean="0"/>
              <a:t>）进行软件测试可以</a:t>
            </a:r>
            <a:r>
              <a:rPr lang="zh-CN" altLang="en-US" sz="2000" b="1" dirty="0" smtClean="0">
                <a:solidFill>
                  <a:srgbClr val="FF0000"/>
                </a:solidFill>
              </a:rPr>
              <a:t>人工方式</a:t>
            </a:r>
            <a:r>
              <a:rPr lang="zh-CN" altLang="en-US" sz="2000" dirty="0" smtClean="0"/>
              <a:t>也可以借助</a:t>
            </a:r>
            <a:r>
              <a:rPr lang="zh-CN" altLang="en-US" sz="2000" b="1" dirty="0" smtClean="0">
                <a:solidFill>
                  <a:srgbClr val="FF0000"/>
                </a:solidFill>
              </a:rPr>
              <a:t>工具</a:t>
            </a:r>
          </a:p>
          <a:p>
            <a:pPr algn="l"/>
            <a:r>
              <a:rPr lang="en-US" altLang="zh-CN" sz="2000" dirty="0" smtClean="0"/>
              <a:t>3</a:t>
            </a:r>
            <a:r>
              <a:rPr lang="zh-CN" altLang="en-US" sz="2000" dirty="0" smtClean="0"/>
              <a:t>）进行软件测试可以</a:t>
            </a:r>
            <a:r>
              <a:rPr lang="zh-CN" altLang="en-US" sz="2000" b="1" dirty="0" smtClean="0">
                <a:solidFill>
                  <a:srgbClr val="FF0000"/>
                </a:solidFill>
              </a:rPr>
              <a:t>运行</a:t>
            </a:r>
            <a:r>
              <a:rPr lang="zh-CN" altLang="en-US" sz="2000" dirty="0" smtClean="0"/>
              <a:t>软件也可以</a:t>
            </a:r>
            <a:r>
              <a:rPr lang="zh-CN" altLang="en-US" sz="2000" b="1" dirty="0" smtClean="0">
                <a:solidFill>
                  <a:srgbClr val="FF0000"/>
                </a:solidFill>
              </a:rPr>
              <a:t>不运行</a:t>
            </a:r>
            <a:r>
              <a:rPr lang="zh-CN" altLang="en-US" sz="2000" dirty="0" smtClean="0"/>
              <a:t>软件</a:t>
            </a:r>
          </a:p>
          <a:p>
            <a:pPr algn="l"/>
            <a:r>
              <a:rPr lang="en-US" altLang="zh-CN" sz="2000" dirty="0" smtClean="0"/>
              <a:t>4</a:t>
            </a:r>
            <a:r>
              <a:rPr lang="zh-CN" altLang="en-US" sz="2000" dirty="0" smtClean="0"/>
              <a:t>）软件测试的目的</a:t>
            </a:r>
            <a:r>
              <a:rPr lang="zh-CN" altLang="en-US" sz="2000" b="1" dirty="0" smtClean="0">
                <a:solidFill>
                  <a:srgbClr val="FF0000"/>
                </a:solidFill>
              </a:rPr>
              <a:t>不仅仅</a:t>
            </a:r>
            <a:r>
              <a:rPr lang="zh-CN" altLang="en-US" sz="2000" dirty="0" smtClean="0"/>
              <a:t>是为了发现</a:t>
            </a:r>
            <a:r>
              <a:rPr lang="zh-CN" altLang="en-US" sz="2000" dirty="0" smtClean="0"/>
              <a:t>错误</a:t>
            </a:r>
            <a:endParaRPr lang="en-US" altLang="zh-CN" sz="2000" dirty="0" smtClean="0"/>
          </a:p>
          <a:p>
            <a:pPr algn="l"/>
            <a:r>
              <a:rPr lang="zh-CN" altLang="en-US" sz="2000" dirty="0" smtClean="0"/>
              <a:t>软件测试观念</a:t>
            </a:r>
            <a:r>
              <a:rPr lang="zh-CN" altLang="en-US" sz="2000" dirty="0" smtClean="0"/>
              <a:t>转变</a:t>
            </a:r>
            <a:endParaRPr lang="en-US" altLang="zh-CN" sz="2000" dirty="0" smtClean="0"/>
          </a:p>
          <a:p>
            <a:pPr algn="l"/>
            <a:r>
              <a:rPr lang="zh-CN" altLang="en-US" sz="2000" b="1" dirty="0" smtClean="0">
                <a:solidFill>
                  <a:srgbClr val="0070C0"/>
                </a:solidFill>
              </a:rPr>
              <a:t>传统测试                          </a:t>
            </a:r>
            <a:r>
              <a:rPr lang="zh-CN" altLang="en-US" sz="2000" b="1" dirty="0" smtClean="0">
                <a:solidFill>
                  <a:srgbClr val="0070C0"/>
                </a:solidFill>
              </a:rPr>
              <a:t>               现在</a:t>
            </a:r>
            <a:r>
              <a:rPr lang="zh-CN" altLang="en-US" sz="2000" b="1" dirty="0" smtClean="0">
                <a:solidFill>
                  <a:srgbClr val="0070C0"/>
                </a:solidFill>
              </a:rPr>
              <a:t>测试</a:t>
            </a:r>
          </a:p>
          <a:p>
            <a:pPr algn="l"/>
            <a:r>
              <a:rPr lang="zh-CN" altLang="en-US" sz="2000" dirty="0" smtClean="0"/>
              <a:t>在开发后期介入                      </a:t>
            </a:r>
            <a:r>
              <a:rPr lang="zh-CN" altLang="en-US" sz="2000" dirty="0" smtClean="0"/>
              <a:t>     已经</a:t>
            </a:r>
            <a:r>
              <a:rPr lang="zh-CN" altLang="en-US" sz="2000" dirty="0" smtClean="0"/>
              <a:t>扩展到了整个软件生命周期</a:t>
            </a:r>
          </a:p>
          <a:p>
            <a:pPr algn="l"/>
            <a:r>
              <a:rPr lang="zh-CN" altLang="en-US" sz="2000" dirty="0" smtClean="0"/>
              <a:t>基于代码运行的测试                  已经扩展到了静态的范畴</a:t>
            </a:r>
          </a:p>
          <a:p>
            <a:pPr algn="l"/>
            <a:r>
              <a:rPr lang="zh-CN" altLang="en-US" sz="2000" dirty="0" smtClean="0"/>
              <a:t>以发现错误为目的                    </a:t>
            </a:r>
            <a:r>
              <a:rPr lang="zh-CN" altLang="en-US" sz="2000" dirty="0" smtClean="0"/>
              <a:t>   已经</a:t>
            </a:r>
            <a:r>
              <a:rPr lang="zh-CN" altLang="en-US" sz="2000" dirty="0" smtClean="0"/>
              <a:t>扩展到了错误预防的</a:t>
            </a:r>
            <a:r>
              <a:rPr lang="zh-CN" altLang="en-US" sz="2000" dirty="0" smtClean="0"/>
              <a:t>范畴</a:t>
            </a:r>
            <a:endParaRPr lang="en-US" altLang="zh-CN" sz="2000" dirty="0" smtClean="0"/>
          </a:p>
          <a:p>
            <a:pPr algn="l"/>
            <a:endParaRPr lang="en-US" altLang="zh-CN" sz="2000" dirty="0" smtClean="0"/>
          </a:p>
          <a:p>
            <a:pPr algn="l"/>
            <a:r>
              <a:rPr lang="zh-CN" altLang="en-US" sz="2000" b="1" dirty="0" smtClean="0">
                <a:solidFill>
                  <a:srgbClr val="FF0000"/>
                </a:solidFill>
              </a:rPr>
              <a:t>问题</a:t>
            </a:r>
            <a:r>
              <a:rPr lang="zh-CN" altLang="en-US" sz="2000" b="1" dirty="0" smtClean="0">
                <a:solidFill>
                  <a:srgbClr val="FF0000"/>
                </a:solidFill>
              </a:rPr>
              <a:t>讨论</a:t>
            </a:r>
            <a:r>
              <a:rPr lang="zh-CN" altLang="en-US" sz="2000" dirty="0" smtClean="0"/>
              <a:t>：</a:t>
            </a:r>
          </a:p>
          <a:p>
            <a:pPr algn="l"/>
            <a:r>
              <a:rPr lang="zh-CN" altLang="en-US" sz="2000" dirty="0" smtClean="0"/>
              <a:t> 例如 网上购物、浏览网页是不是软件测试？</a:t>
            </a:r>
            <a:endParaRPr lang="en-US" altLang="zh-CN" sz="2000" dirty="0" smtClean="0"/>
          </a:p>
          <a:p>
            <a:pPr algn="l"/>
            <a:r>
              <a:rPr lang="zh-CN" altLang="en-US" sz="2000" dirty="0" smtClean="0"/>
              <a:t>手机电脑玩游戏  是不是软件测试</a:t>
            </a:r>
            <a:endParaRPr lang="en-US" altLang="zh-CN" sz="2000" dirty="0" smtClean="0"/>
          </a:p>
          <a:p>
            <a:pPr algn="l"/>
            <a:r>
              <a:rPr lang="zh-CN" altLang="en-US" sz="2000" dirty="0" smtClean="0"/>
              <a:t>使用</a:t>
            </a:r>
            <a:r>
              <a:rPr lang="en-US" altLang="zh-CN" sz="2000" dirty="0" smtClean="0"/>
              <a:t>office</a:t>
            </a:r>
            <a:r>
              <a:rPr lang="zh-CN" altLang="en-US" sz="2000" dirty="0" smtClean="0"/>
              <a:t>办公软件 是不是软件测试？</a:t>
            </a:r>
          </a:p>
          <a:p>
            <a:pPr algn="l"/>
            <a:r>
              <a:rPr lang="zh-CN" altLang="en-US" sz="2000" dirty="0" smtClean="0"/>
              <a:t> 这些不是软件测试，而是软件使用</a:t>
            </a:r>
          </a:p>
          <a:p>
            <a:pPr algn="l"/>
            <a:endParaRPr lang="en-US" altLang="zh-CN" sz="1800" dirty="0" smtClean="0"/>
          </a:p>
          <a:p>
            <a:pPr algn="l"/>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20" y="428605"/>
            <a:ext cx="7772400" cy="642942"/>
          </a:xfrm>
        </p:spPr>
        <p:txBody>
          <a:bodyPr/>
          <a:lstStyle/>
          <a:p>
            <a:r>
              <a:rPr lang="en-US" altLang="zh-CN" sz="2400" dirty="0" smtClean="0"/>
              <a:t>6.</a:t>
            </a:r>
            <a:r>
              <a:rPr lang="zh-CN" altLang="en-US" sz="2400" dirty="0" smtClean="0"/>
              <a:t>运行和维护</a:t>
            </a:r>
            <a:endParaRPr lang="zh-CN" altLang="en-US" sz="2400" dirty="0"/>
          </a:p>
        </p:txBody>
      </p:sp>
      <p:sp>
        <p:nvSpPr>
          <p:cNvPr id="3" name="副标题 2"/>
          <p:cNvSpPr>
            <a:spLocks noGrp="1"/>
          </p:cNvSpPr>
          <p:nvPr>
            <p:ph type="subTitle" idx="1"/>
          </p:nvPr>
        </p:nvSpPr>
        <p:spPr>
          <a:xfrm>
            <a:off x="357158" y="1643050"/>
            <a:ext cx="7929618" cy="3567122"/>
          </a:xfrm>
        </p:spPr>
        <p:txBody>
          <a:bodyPr/>
          <a:lstStyle/>
          <a:p>
            <a:pPr algn="l"/>
            <a:r>
              <a:rPr lang="zh-CN" altLang="en-US" dirty="0" smtClean="0"/>
              <a:t>●工作内容</a:t>
            </a:r>
            <a:r>
              <a:rPr lang="en-US" altLang="zh-CN" dirty="0" smtClean="0"/>
              <a:t>:</a:t>
            </a:r>
          </a:p>
          <a:p>
            <a:pPr algn="l"/>
            <a:r>
              <a:rPr lang="zh-CN" altLang="en-US" dirty="0" smtClean="0"/>
              <a:t>这个阶段将软件交付用户投入正式使用，以后便进入维护阶段，可能有多种原因需要对它进行修改，如</a:t>
            </a:r>
            <a:r>
              <a:rPr lang="zh-CN" altLang="en-US" dirty="0" smtClean="0">
                <a:solidFill>
                  <a:schemeClr val="tx2">
                    <a:lumMod val="60000"/>
                    <a:lumOff val="40000"/>
                  </a:schemeClr>
                </a:solidFill>
              </a:rPr>
              <a:t>软件错误、系统软件升级、增强软件功能、提高性能等。</a:t>
            </a:r>
            <a:endParaRPr lang="en-US" altLang="zh-CN" dirty="0" smtClean="0">
              <a:solidFill>
                <a:schemeClr val="tx2">
                  <a:lumMod val="60000"/>
                  <a:lumOff val="40000"/>
                </a:schemeClr>
              </a:solidFill>
            </a:endParaRPr>
          </a:p>
          <a:p>
            <a:pPr algn="l"/>
            <a:r>
              <a:rPr lang="zh-CN" altLang="en-US" dirty="0" smtClean="0"/>
              <a:t>计算器例子</a:t>
            </a:r>
            <a:endParaRPr lang="en-US" altLang="zh-CN" dirty="0" smtClean="0"/>
          </a:p>
          <a:p>
            <a:pPr algn="l"/>
            <a:r>
              <a:rPr lang="zh-CN" altLang="en-US" dirty="0" smtClean="0"/>
              <a:t>计算器提供给用户使用，用户在使用过程中如发现问题可通过技术支持人员发反应，问题解决后位用户进行软件升级</a:t>
            </a:r>
            <a:r>
              <a:rPr lang="en-US" altLang="zh-CN"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214290"/>
            <a:ext cx="7772400" cy="571504"/>
          </a:xfrm>
        </p:spPr>
        <p:txBody>
          <a:bodyPr/>
          <a:lstStyle/>
          <a:p>
            <a:r>
              <a:rPr lang="zh-CN" altLang="en-US" sz="2400" dirty="0" smtClean="0"/>
              <a:t>软件中引入缺陷</a:t>
            </a:r>
            <a:endParaRPr lang="zh-CN" altLang="en-US" sz="2400" dirty="0"/>
          </a:p>
        </p:txBody>
      </p:sp>
      <p:sp>
        <p:nvSpPr>
          <p:cNvPr id="3" name="副标题 2"/>
          <p:cNvSpPr>
            <a:spLocks noGrp="1"/>
          </p:cNvSpPr>
          <p:nvPr>
            <p:ph type="subTitle" idx="1"/>
          </p:nvPr>
        </p:nvSpPr>
        <p:spPr>
          <a:xfrm>
            <a:off x="0" y="928670"/>
            <a:ext cx="9144000" cy="5786478"/>
          </a:xfrm>
        </p:spPr>
        <p:txBody>
          <a:bodyPr>
            <a:normAutofit fontScale="92500" lnSpcReduction="10000"/>
          </a:bodyPr>
          <a:lstStyle/>
          <a:p>
            <a:pPr algn="l"/>
            <a:r>
              <a:rPr lang="en-US" altLang="zh-CN" sz="1800" b="1" dirty="0" smtClean="0">
                <a:solidFill>
                  <a:schemeClr val="tx2">
                    <a:lumMod val="60000"/>
                    <a:lumOff val="40000"/>
                  </a:schemeClr>
                </a:solidFill>
              </a:rPr>
              <a:t>1.</a:t>
            </a:r>
            <a:r>
              <a:rPr lang="zh-CN" altLang="en-US" sz="1800" b="1" dirty="0" smtClean="0">
                <a:solidFill>
                  <a:schemeClr val="tx2">
                    <a:lumMod val="60000"/>
                    <a:lumOff val="40000"/>
                  </a:schemeClr>
                </a:solidFill>
              </a:rPr>
              <a:t>缺陷导致的原因</a:t>
            </a:r>
            <a:endParaRPr lang="en-US" altLang="zh-CN" sz="1800" b="1" dirty="0" smtClean="0">
              <a:solidFill>
                <a:schemeClr val="tx2">
                  <a:lumMod val="60000"/>
                  <a:lumOff val="40000"/>
                </a:schemeClr>
              </a:solidFill>
            </a:endParaRPr>
          </a:p>
          <a:p>
            <a:pPr algn="l"/>
            <a:r>
              <a:rPr lang="en-US" altLang="zh-CN" sz="1800" dirty="0" smtClean="0"/>
              <a:t>1</a:t>
            </a:r>
            <a:r>
              <a:rPr lang="zh-CN" altLang="en-US" sz="1800" dirty="0" smtClean="0"/>
              <a:t>）缺乏有效的沟通，或者没有进行沟通</a:t>
            </a:r>
            <a:endParaRPr lang="en-US" altLang="zh-CN" sz="1800" dirty="0" smtClean="0"/>
          </a:p>
          <a:p>
            <a:pPr algn="l"/>
            <a:r>
              <a:rPr lang="en-US" altLang="zh-CN" sz="1800" dirty="0" smtClean="0"/>
              <a:t>2</a:t>
            </a:r>
            <a:r>
              <a:rPr lang="zh-CN" altLang="en-US" sz="1800" dirty="0" smtClean="0"/>
              <a:t>）软件复杂度</a:t>
            </a:r>
            <a:endParaRPr lang="en-US" altLang="zh-CN" sz="1800" dirty="0" smtClean="0"/>
          </a:p>
          <a:p>
            <a:pPr algn="l"/>
            <a:r>
              <a:rPr lang="en-US" altLang="zh-CN" sz="1800" dirty="0" smtClean="0"/>
              <a:t>3</a:t>
            </a:r>
            <a:r>
              <a:rPr lang="zh-CN" altLang="en-US" sz="1800" dirty="0" smtClean="0"/>
              <a:t>）编码错误</a:t>
            </a:r>
            <a:endParaRPr lang="en-US" altLang="zh-CN" sz="1800" dirty="0" smtClean="0"/>
          </a:p>
          <a:p>
            <a:pPr algn="l"/>
            <a:r>
              <a:rPr lang="en-US" altLang="zh-CN" sz="1800" dirty="0" smtClean="0"/>
              <a:t>4</a:t>
            </a:r>
            <a:r>
              <a:rPr lang="zh-CN" altLang="en-US" sz="1800" dirty="0" smtClean="0"/>
              <a:t>）不断变更的需求</a:t>
            </a:r>
            <a:endParaRPr lang="en-US" altLang="zh-CN" sz="1800" dirty="0" smtClean="0"/>
          </a:p>
          <a:p>
            <a:pPr algn="l"/>
            <a:r>
              <a:rPr lang="en-US" altLang="zh-CN" sz="1800" dirty="0" smtClean="0"/>
              <a:t>5</a:t>
            </a:r>
            <a:r>
              <a:rPr lang="zh-CN" altLang="en-US" sz="1800" dirty="0" smtClean="0"/>
              <a:t>）时间的压力</a:t>
            </a:r>
            <a:endParaRPr lang="en-US" altLang="zh-CN" sz="1800" dirty="0" smtClean="0"/>
          </a:p>
          <a:p>
            <a:pPr algn="l"/>
            <a:r>
              <a:rPr lang="en-US" altLang="zh-CN" sz="1800" dirty="0" smtClean="0"/>
              <a:t>6</a:t>
            </a:r>
            <a:r>
              <a:rPr lang="zh-CN" altLang="en-US" sz="1800" dirty="0" smtClean="0"/>
              <a:t>）缺乏文档的代码</a:t>
            </a:r>
            <a:endParaRPr lang="en-US" altLang="zh-CN" sz="1800" dirty="0" smtClean="0"/>
          </a:p>
          <a:p>
            <a:pPr algn="l"/>
            <a:r>
              <a:rPr lang="en-US" altLang="zh-CN" sz="1800" dirty="0" smtClean="0"/>
              <a:t>7</a:t>
            </a:r>
            <a:r>
              <a:rPr lang="zh-CN" altLang="en-US" sz="1800" dirty="0" smtClean="0"/>
              <a:t>）软件开发工具</a:t>
            </a:r>
            <a:endParaRPr lang="en-US" altLang="zh-CN" sz="1800" dirty="0" smtClean="0"/>
          </a:p>
          <a:p>
            <a:pPr algn="l"/>
            <a:r>
              <a:rPr lang="en-US" altLang="zh-CN" sz="1800" dirty="0" smtClean="0"/>
              <a:t>8</a:t>
            </a:r>
            <a:r>
              <a:rPr lang="zh-CN" altLang="en-US" sz="1800" dirty="0" smtClean="0"/>
              <a:t>）人员的自大</a:t>
            </a:r>
            <a:endParaRPr lang="en-US" altLang="zh-CN" sz="1800" dirty="0" smtClean="0"/>
          </a:p>
          <a:p>
            <a:pPr algn="l"/>
            <a:r>
              <a:rPr lang="en-US" altLang="zh-CN" sz="1800" b="1" dirty="0" smtClean="0">
                <a:solidFill>
                  <a:schemeClr val="tx2">
                    <a:lumMod val="60000"/>
                    <a:lumOff val="40000"/>
                  </a:schemeClr>
                </a:solidFill>
              </a:rPr>
              <a:t>2.</a:t>
            </a:r>
            <a:r>
              <a:rPr lang="zh-CN" altLang="en-US" sz="1800" b="1" dirty="0" smtClean="0">
                <a:solidFill>
                  <a:schemeClr val="tx2">
                    <a:lumMod val="60000"/>
                    <a:lumOff val="40000"/>
                  </a:schemeClr>
                </a:solidFill>
              </a:rPr>
              <a:t>缺陷的类型</a:t>
            </a:r>
            <a:endParaRPr lang="en-US" altLang="zh-CN" sz="1800" b="1" dirty="0" smtClean="0">
              <a:solidFill>
                <a:schemeClr val="tx2">
                  <a:lumMod val="60000"/>
                  <a:lumOff val="40000"/>
                </a:schemeClr>
              </a:solidFill>
            </a:endParaRPr>
          </a:p>
          <a:p>
            <a:pPr algn="l"/>
            <a:r>
              <a:rPr lang="zh-CN" altLang="en-US" sz="1800" b="1" dirty="0" smtClean="0">
                <a:solidFill>
                  <a:schemeClr val="tx2">
                    <a:lumMod val="60000"/>
                    <a:lumOff val="40000"/>
                  </a:schemeClr>
                </a:solidFill>
              </a:rPr>
              <a:t>遗漏：</a:t>
            </a:r>
            <a:r>
              <a:rPr lang="zh-CN" altLang="en-US" sz="1800" dirty="0" smtClean="0">
                <a:solidFill>
                  <a:schemeClr val="tx1"/>
                </a:solidFill>
              </a:rPr>
              <a:t>规定的或预期的需求未体现在产品中（可能未将规格说明全面实现，也可能需求分析阶段就遗漏了需求）</a:t>
            </a:r>
            <a:endParaRPr lang="en-US" altLang="zh-CN" sz="1800" dirty="0" smtClean="0">
              <a:solidFill>
                <a:schemeClr val="tx1"/>
              </a:solidFill>
            </a:endParaRPr>
          </a:p>
          <a:p>
            <a:pPr algn="l"/>
            <a:r>
              <a:rPr lang="zh-CN" altLang="en-US" sz="1800" b="1" dirty="0" smtClean="0">
                <a:solidFill>
                  <a:schemeClr val="tx2">
                    <a:lumMod val="60000"/>
                    <a:lumOff val="40000"/>
                  </a:schemeClr>
                </a:solidFill>
              </a:rPr>
              <a:t>错误：</a:t>
            </a:r>
            <a:r>
              <a:rPr lang="zh-CN" altLang="en-US" sz="1800" dirty="0" smtClean="0">
                <a:solidFill>
                  <a:schemeClr val="tx1"/>
                </a:solidFill>
              </a:rPr>
              <a:t>未将规格说明正确实现（可能设计错误、也可能编码错误）</a:t>
            </a:r>
            <a:endParaRPr lang="en-US" altLang="zh-CN" sz="1800" dirty="0" smtClean="0">
              <a:solidFill>
                <a:schemeClr val="tx1"/>
              </a:solidFill>
            </a:endParaRPr>
          </a:p>
          <a:p>
            <a:pPr algn="l"/>
            <a:r>
              <a:rPr lang="zh-CN" altLang="en-US" sz="1800" b="1" dirty="0" smtClean="0">
                <a:solidFill>
                  <a:schemeClr val="tx2">
                    <a:lumMod val="60000"/>
                    <a:lumOff val="40000"/>
                  </a:schemeClr>
                </a:solidFill>
              </a:rPr>
              <a:t>额外的实现</a:t>
            </a:r>
            <a:r>
              <a:rPr lang="zh-CN" altLang="en-US" sz="1800" dirty="0" smtClean="0">
                <a:solidFill>
                  <a:schemeClr val="tx1"/>
                </a:solidFill>
              </a:rPr>
              <a:t>：规格说明并未规定的需求被纳入产品，得到实现</a:t>
            </a:r>
            <a:endParaRPr lang="en-US" altLang="zh-CN" sz="1800" dirty="0" smtClean="0">
              <a:solidFill>
                <a:schemeClr val="tx1"/>
              </a:solidFill>
            </a:endParaRPr>
          </a:p>
          <a:p>
            <a:pPr algn="l"/>
            <a:r>
              <a:rPr lang="zh-CN" altLang="en-US" sz="1800" dirty="0" smtClean="0">
                <a:solidFill>
                  <a:schemeClr val="tx1"/>
                </a:solidFill>
              </a:rPr>
              <a:t>  明确几个基本概念</a:t>
            </a:r>
            <a:endParaRPr lang="en-US" altLang="zh-CN" sz="1800" dirty="0" smtClean="0">
              <a:solidFill>
                <a:schemeClr val="tx1"/>
              </a:solidFill>
            </a:endParaRPr>
          </a:p>
          <a:p>
            <a:pPr algn="l"/>
            <a:r>
              <a:rPr lang="zh-CN" altLang="en-US" sz="1800" b="1" dirty="0" smtClean="0">
                <a:solidFill>
                  <a:schemeClr val="tx2">
                    <a:lumMod val="60000"/>
                    <a:lumOff val="40000"/>
                  </a:schemeClr>
                </a:solidFill>
              </a:rPr>
              <a:t>缺陷</a:t>
            </a:r>
            <a:r>
              <a:rPr lang="zh-CN" altLang="en-US" sz="1800" dirty="0" smtClean="0">
                <a:solidFill>
                  <a:schemeClr val="tx1"/>
                </a:solidFill>
              </a:rPr>
              <a:t>：存在与软件之中偏差，可被激活，以静态形式存在于软件内部，相当于</a:t>
            </a:r>
            <a:r>
              <a:rPr lang="en-US" altLang="zh-CN" sz="1800" dirty="0" smtClean="0">
                <a:solidFill>
                  <a:schemeClr val="tx1"/>
                </a:solidFill>
              </a:rPr>
              <a:t>bug</a:t>
            </a:r>
            <a:r>
              <a:rPr lang="zh-CN" altLang="en-US" sz="1800" dirty="0" smtClean="0">
                <a:solidFill>
                  <a:schemeClr val="tx1"/>
                </a:solidFill>
              </a:rPr>
              <a:t>；</a:t>
            </a:r>
            <a:endParaRPr lang="en-US" altLang="zh-CN" sz="1800" dirty="0" smtClean="0">
              <a:solidFill>
                <a:schemeClr val="tx1"/>
              </a:solidFill>
            </a:endParaRPr>
          </a:p>
          <a:p>
            <a:pPr algn="l"/>
            <a:r>
              <a:rPr lang="zh-CN" altLang="en-US" sz="1800" b="1" dirty="0" smtClean="0">
                <a:solidFill>
                  <a:schemeClr val="tx2">
                    <a:lumMod val="60000"/>
                    <a:lumOff val="40000"/>
                  </a:schemeClr>
                </a:solidFill>
              </a:rPr>
              <a:t>故障</a:t>
            </a:r>
            <a:r>
              <a:rPr lang="zh-CN" altLang="en-US" sz="1800" dirty="0" smtClean="0">
                <a:solidFill>
                  <a:schemeClr val="tx1"/>
                </a:solidFill>
              </a:rPr>
              <a:t>：当缺陷被激活后，软件运行中出现的状态，可引起意外情况，如不加处理，可产生失效，是一个动态行为；</a:t>
            </a:r>
            <a:endParaRPr lang="en-US" altLang="zh-CN" sz="1800" dirty="0" smtClean="0">
              <a:solidFill>
                <a:schemeClr val="tx1"/>
              </a:solidFill>
            </a:endParaRPr>
          </a:p>
          <a:p>
            <a:pPr algn="l"/>
            <a:r>
              <a:rPr lang="zh-CN" altLang="en-US" sz="1800" b="1" dirty="0" smtClean="0">
                <a:solidFill>
                  <a:schemeClr val="tx2">
                    <a:lumMod val="60000"/>
                    <a:lumOff val="40000"/>
                  </a:schemeClr>
                </a:solidFill>
              </a:rPr>
              <a:t>失效</a:t>
            </a:r>
            <a:r>
              <a:rPr lang="zh-CN" altLang="en-US" sz="1800" dirty="0" smtClean="0">
                <a:solidFill>
                  <a:schemeClr val="tx1"/>
                </a:solidFill>
              </a:rPr>
              <a:t>：软件运行时产生的外部异常行为结果，表现与用户需求不一致，功能能力终止。用户无法完成所需要的应用</a:t>
            </a:r>
            <a:endParaRPr lang="en-US" altLang="zh-CN" sz="1800" dirty="0" smtClean="0">
              <a:solidFill>
                <a:schemeClr val="tx1"/>
              </a:solidFill>
            </a:endParaRPr>
          </a:p>
          <a:p>
            <a:pPr algn="l"/>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8596" y="714356"/>
            <a:ext cx="7772400" cy="655633"/>
          </a:xfrm>
        </p:spPr>
        <p:txBody>
          <a:bodyPr/>
          <a:lstStyle/>
          <a:p>
            <a:r>
              <a:rPr lang="zh-CN" altLang="en-US" sz="2400" dirty="0" smtClean="0"/>
              <a:t>测试用例</a:t>
            </a:r>
            <a:endParaRPr lang="zh-CN" altLang="en-US" sz="2400" dirty="0"/>
          </a:p>
        </p:txBody>
      </p:sp>
      <p:sp>
        <p:nvSpPr>
          <p:cNvPr id="3" name="副标题 2"/>
          <p:cNvSpPr>
            <a:spLocks noGrp="1"/>
          </p:cNvSpPr>
          <p:nvPr>
            <p:ph type="subTitle" idx="1"/>
          </p:nvPr>
        </p:nvSpPr>
        <p:spPr>
          <a:xfrm>
            <a:off x="142844" y="1500174"/>
            <a:ext cx="8715436" cy="4929222"/>
          </a:xfrm>
        </p:spPr>
        <p:txBody>
          <a:bodyPr>
            <a:normAutofit/>
          </a:bodyPr>
          <a:lstStyle/>
          <a:p>
            <a:r>
              <a:rPr lang="zh-CN" altLang="en-US" dirty="0" smtClean="0"/>
              <a:t>测试用例（</a:t>
            </a:r>
            <a:r>
              <a:rPr lang="en-US" altLang="zh-CN" dirty="0" smtClean="0"/>
              <a:t>test case</a:t>
            </a:r>
            <a:r>
              <a:rPr lang="zh-CN" altLang="en-US" dirty="0" smtClean="0"/>
              <a:t>）：目前没有经典的定义。比较通常的说法是：指对一项特定的软件产品测试任务的描述，体现测试方案、方法、技术和策略。内容包括测试目标、测试环境、输入数据、测试步骤、预期结果、测试脚本等，并形成文档。</a:t>
            </a:r>
            <a:endParaRPr lang="en-US" altLang="zh-CN" dirty="0" smtClean="0"/>
          </a:p>
          <a:p>
            <a:endParaRPr lang="en-US" altLang="zh-CN" dirty="0"/>
          </a:p>
          <a:p>
            <a:pPr algn="l"/>
            <a:r>
              <a:rPr lang="zh-CN" altLang="en-US" dirty="0" smtClean="0"/>
              <a:t>测试执行就是更具测试用例运行被测软件</a:t>
            </a:r>
            <a:endParaRPr lang="en-US" altLang="zh-CN" dirty="0" smtClean="0"/>
          </a:p>
          <a:p>
            <a:pPr algn="l"/>
            <a:r>
              <a:rPr lang="zh-CN" altLang="en-US" b="1" dirty="0" smtClean="0">
                <a:solidFill>
                  <a:schemeClr val="tx2">
                    <a:lumMod val="60000"/>
                    <a:lumOff val="40000"/>
                  </a:schemeClr>
                </a:solidFill>
              </a:rPr>
              <a:t>测试工程师的主要工作是：</a:t>
            </a:r>
            <a:endParaRPr lang="en-US" altLang="zh-CN" b="1" dirty="0" smtClean="0">
              <a:solidFill>
                <a:schemeClr val="tx2">
                  <a:lumMod val="60000"/>
                  <a:lumOff val="40000"/>
                </a:schemeClr>
              </a:solidFill>
            </a:endParaRPr>
          </a:p>
          <a:p>
            <a:pPr algn="l"/>
            <a:r>
              <a:rPr lang="zh-CN" altLang="en-US" sz="2000" dirty="0" smtClean="0"/>
              <a:t>检视代码、审评开发文档</a:t>
            </a:r>
            <a:endParaRPr lang="en-US" altLang="zh-CN" sz="2000" dirty="0" smtClean="0"/>
          </a:p>
          <a:p>
            <a:pPr algn="l"/>
            <a:r>
              <a:rPr lang="zh-CN" altLang="en-US" sz="2000" dirty="0" smtClean="0"/>
              <a:t>进行测试设计、写作测试文档（测试计划、测试方案、测试用例等）</a:t>
            </a:r>
            <a:endParaRPr lang="en-US" altLang="zh-CN" sz="2000" dirty="0" smtClean="0"/>
          </a:p>
          <a:p>
            <a:pPr algn="l"/>
            <a:r>
              <a:rPr lang="zh-CN" altLang="en-US" sz="2000" dirty="0" smtClean="0"/>
              <a:t>执行测试，发现软件缺陷，提交缺陷报告，并确认缺陷最终得到了修正</a:t>
            </a:r>
            <a:endParaRPr lang="en-US" altLang="zh-CN" sz="2000" dirty="0" smtClean="0"/>
          </a:p>
          <a:p>
            <a:pPr algn="l"/>
            <a:r>
              <a:rPr lang="zh-CN" altLang="en-US" sz="2000" dirty="0" smtClean="0"/>
              <a:t>通过测试度量软件的质量</a:t>
            </a:r>
            <a:endParaRPr lang="en-US" altLang="zh-CN" sz="2000"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0"/>
            <a:ext cx="7772400" cy="1000132"/>
          </a:xfrm>
        </p:spPr>
        <p:txBody>
          <a:bodyPr/>
          <a:lstStyle/>
          <a:p>
            <a:r>
              <a:rPr lang="zh-CN" altLang="en-US" sz="2400" dirty="0" smtClean="0"/>
              <a:t>软件测试常见的误区</a:t>
            </a:r>
            <a:endParaRPr lang="zh-CN" altLang="en-US" sz="2400" dirty="0"/>
          </a:p>
        </p:txBody>
      </p:sp>
      <p:sp>
        <p:nvSpPr>
          <p:cNvPr id="3" name="副标题 2"/>
          <p:cNvSpPr>
            <a:spLocks noGrp="1"/>
          </p:cNvSpPr>
          <p:nvPr>
            <p:ph type="subTitle" idx="1"/>
          </p:nvPr>
        </p:nvSpPr>
        <p:spPr>
          <a:xfrm>
            <a:off x="0" y="1000108"/>
            <a:ext cx="8929718" cy="5357826"/>
          </a:xfrm>
        </p:spPr>
        <p:txBody>
          <a:bodyPr>
            <a:normAutofit/>
          </a:bodyPr>
          <a:lstStyle/>
          <a:p>
            <a:pPr algn="l"/>
            <a:r>
              <a:rPr lang="en-US" altLang="zh-CN" dirty="0" smtClean="0"/>
              <a:t>1.</a:t>
            </a:r>
            <a:r>
              <a:rPr lang="zh-CN" altLang="en-US" dirty="0" smtClean="0"/>
              <a:t>调试</a:t>
            </a:r>
            <a:r>
              <a:rPr lang="zh-CN" altLang="en-US" dirty="0" smtClean="0"/>
              <a:t>和测试是一样的  测试是有计划，目的的（找），调试</a:t>
            </a:r>
            <a:r>
              <a:rPr lang="zh-CN" altLang="en-US" dirty="0" smtClean="0"/>
              <a:t>结果 是</a:t>
            </a:r>
            <a:r>
              <a:rPr lang="zh-CN" altLang="en-US" dirty="0" smtClean="0"/>
              <a:t>未知的，在于定位和修正</a:t>
            </a:r>
          </a:p>
          <a:p>
            <a:pPr algn="l"/>
            <a:r>
              <a:rPr lang="en-US" altLang="zh-CN" dirty="0" smtClean="0"/>
              <a:t>2.</a:t>
            </a:r>
            <a:r>
              <a:rPr lang="zh-CN" altLang="en-US" dirty="0" smtClean="0"/>
              <a:t>测试</a:t>
            </a:r>
            <a:r>
              <a:rPr lang="zh-CN" altLang="en-US" dirty="0" smtClean="0"/>
              <a:t>组应当为保证质量负责 质量是做出来的，不是测出来的</a:t>
            </a:r>
          </a:p>
          <a:p>
            <a:pPr algn="l"/>
            <a:r>
              <a:rPr lang="en-US" altLang="zh-CN" dirty="0" smtClean="0"/>
              <a:t>3.</a:t>
            </a:r>
            <a:r>
              <a:rPr lang="zh-CN" altLang="en-US" dirty="0" smtClean="0"/>
              <a:t>过分</a:t>
            </a:r>
            <a:r>
              <a:rPr lang="zh-CN" altLang="en-US" dirty="0" smtClean="0"/>
              <a:t>以来</a:t>
            </a:r>
            <a:r>
              <a:rPr lang="en-US" altLang="zh-CN" dirty="0" smtClean="0"/>
              <a:t>Beta</a:t>
            </a:r>
            <a:r>
              <a:rPr lang="zh-CN" altLang="en-US" dirty="0" smtClean="0"/>
              <a:t>测试</a:t>
            </a:r>
          </a:p>
          <a:p>
            <a:pPr algn="l"/>
            <a:r>
              <a:rPr lang="en-US" altLang="zh-CN" dirty="0" smtClean="0"/>
              <a:t>4.</a:t>
            </a:r>
            <a:r>
              <a:rPr lang="zh-CN" altLang="en-US" dirty="0" smtClean="0"/>
              <a:t>把</a:t>
            </a:r>
            <a:r>
              <a:rPr lang="zh-CN" altLang="en-US" dirty="0" smtClean="0"/>
              <a:t>测试作为新员工的一个过渡工作</a:t>
            </a:r>
          </a:p>
          <a:p>
            <a:pPr algn="l"/>
            <a:r>
              <a:rPr lang="en-US" altLang="zh-CN" dirty="0" smtClean="0"/>
              <a:t>5.</a:t>
            </a:r>
            <a:r>
              <a:rPr lang="zh-CN" altLang="en-US" dirty="0" smtClean="0"/>
              <a:t>把</a:t>
            </a:r>
            <a:r>
              <a:rPr lang="zh-CN" altLang="en-US" dirty="0" smtClean="0"/>
              <a:t>不合格的开发人员安排做测试</a:t>
            </a:r>
          </a:p>
          <a:p>
            <a:pPr algn="l"/>
            <a:r>
              <a:rPr lang="en-US" altLang="zh-CN" dirty="0" smtClean="0"/>
              <a:t>6.</a:t>
            </a:r>
            <a:r>
              <a:rPr lang="zh-CN" altLang="en-US" dirty="0" smtClean="0"/>
              <a:t>关注</a:t>
            </a:r>
            <a:r>
              <a:rPr lang="zh-CN" altLang="en-US" dirty="0" smtClean="0"/>
              <a:t>于测试的执行而忽略测试的设计</a:t>
            </a:r>
          </a:p>
          <a:p>
            <a:pPr algn="l"/>
            <a:r>
              <a:rPr lang="en-US" altLang="zh-CN" dirty="0" smtClean="0"/>
              <a:t>7.</a:t>
            </a:r>
            <a:r>
              <a:rPr lang="zh-CN" altLang="en-US" dirty="0" smtClean="0"/>
              <a:t>测试</a:t>
            </a:r>
            <a:r>
              <a:rPr lang="zh-CN" altLang="en-US" dirty="0" smtClean="0"/>
              <a:t>自动化是万能的</a:t>
            </a:r>
          </a:p>
          <a:p>
            <a:pPr algn="l"/>
            <a:r>
              <a:rPr lang="en-US" altLang="zh-CN" dirty="0" smtClean="0"/>
              <a:t>8.</a:t>
            </a:r>
            <a:r>
              <a:rPr lang="zh-CN" altLang="en-US" dirty="0" smtClean="0"/>
              <a:t>测试</a:t>
            </a:r>
            <a:r>
              <a:rPr lang="zh-CN" altLang="en-US" dirty="0" smtClean="0"/>
              <a:t>是可以穷尽的</a:t>
            </a:r>
          </a:p>
          <a:p>
            <a:pPr algn="l"/>
            <a:r>
              <a:rPr lang="en-US" altLang="zh-CN" dirty="0" smtClean="0"/>
              <a:t>9.</a:t>
            </a:r>
            <a:r>
              <a:rPr lang="zh-CN" altLang="en-US" dirty="0" smtClean="0"/>
              <a:t>测试</a:t>
            </a:r>
            <a:r>
              <a:rPr lang="zh-CN" altLang="en-US" dirty="0" smtClean="0"/>
              <a:t>是为了证明软件的正确性   有时还要考虑性能，用户体验等</a:t>
            </a:r>
          </a:p>
          <a:p>
            <a:pPr algn="l"/>
            <a:r>
              <a:rPr lang="en-US" altLang="zh-CN" dirty="0" smtClean="0"/>
              <a:t>10.</a:t>
            </a:r>
            <a:r>
              <a:rPr lang="zh-CN" altLang="en-US" dirty="0" smtClean="0"/>
              <a:t>测试</a:t>
            </a:r>
            <a:r>
              <a:rPr lang="zh-CN" altLang="en-US" dirty="0" smtClean="0"/>
              <a:t>是枯燥乏味的，缺乏创造力的工作   如何采用更好的方法进行测试（很具有创造力）</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571481"/>
            <a:ext cx="7772400" cy="500066"/>
          </a:xfrm>
        </p:spPr>
        <p:txBody>
          <a:bodyPr>
            <a:normAutofit fontScale="90000"/>
          </a:bodyPr>
          <a:lstStyle/>
          <a:p>
            <a:pPr algn="ctr"/>
            <a:r>
              <a:rPr lang="zh-CN" altLang="en-US" sz="2800" dirty="0" smtClean="0">
                <a:latin typeface="微软雅黑" pitchFamily="34" charset="-122"/>
                <a:ea typeface="微软雅黑" pitchFamily="34" charset="-122"/>
              </a:rPr>
              <a:t>软件测试目的</a:t>
            </a:r>
            <a:endParaRPr lang="zh-CN" altLang="en-US" sz="2800" dirty="0">
              <a:latin typeface="微软雅黑" pitchFamily="34" charset="-122"/>
              <a:ea typeface="微软雅黑" pitchFamily="34" charset="-122"/>
            </a:endParaRPr>
          </a:p>
        </p:txBody>
      </p:sp>
      <p:sp>
        <p:nvSpPr>
          <p:cNvPr id="3" name="副标题 2"/>
          <p:cNvSpPr>
            <a:spLocks noGrp="1"/>
          </p:cNvSpPr>
          <p:nvPr>
            <p:ph type="subTitle" idx="1"/>
          </p:nvPr>
        </p:nvSpPr>
        <p:spPr>
          <a:xfrm>
            <a:off x="214282" y="1285860"/>
            <a:ext cx="8429684" cy="4786346"/>
          </a:xfrm>
        </p:spPr>
        <p:txBody>
          <a:bodyPr>
            <a:normAutofit/>
          </a:bodyPr>
          <a:lstStyle/>
          <a:p>
            <a:pPr algn="l"/>
            <a:r>
              <a:rPr lang="en-US" altLang="zh-CN" sz="1800" dirty="0" smtClean="0">
                <a:solidFill>
                  <a:schemeClr val="tx2">
                    <a:lumMod val="60000"/>
                    <a:lumOff val="40000"/>
                  </a:schemeClr>
                </a:solidFill>
              </a:rPr>
              <a:t>﹡</a:t>
            </a:r>
            <a:r>
              <a:rPr lang="zh-CN" altLang="en-US" sz="2000" b="1" dirty="0" smtClean="0">
                <a:solidFill>
                  <a:schemeClr val="tx2">
                    <a:lumMod val="60000"/>
                    <a:lumOff val="40000"/>
                  </a:schemeClr>
                </a:solidFill>
              </a:rPr>
              <a:t>证明</a:t>
            </a:r>
            <a:endParaRPr lang="en-US" altLang="zh-CN" sz="2000" b="1" dirty="0" smtClean="0">
              <a:solidFill>
                <a:schemeClr val="tx2">
                  <a:lumMod val="60000"/>
                  <a:lumOff val="40000"/>
                </a:schemeClr>
              </a:solidFill>
            </a:endParaRPr>
          </a:p>
          <a:p>
            <a:pPr algn="l"/>
            <a:r>
              <a:rPr lang="zh-CN" altLang="en-US" sz="1800" dirty="0" smtClean="0">
                <a:solidFill>
                  <a:schemeClr val="tx1"/>
                </a:solidFill>
              </a:rPr>
              <a:t>（</a:t>
            </a:r>
            <a:r>
              <a:rPr lang="en-US" altLang="zh-CN" sz="1800" dirty="0" smtClean="0">
                <a:solidFill>
                  <a:schemeClr val="tx1"/>
                </a:solidFill>
              </a:rPr>
              <a:t>1</a:t>
            </a:r>
            <a:r>
              <a:rPr lang="zh-CN" altLang="en-US" sz="1800" dirty="0" smtClean="0">
                <a:solidFill>
                  <a:schemeClr val="tx1"/>
                </a:solidFill>
              </a:rPr>
              <a:t>）获取系统在可接受风险内可用的信心；</a:t>
            </a:r>
            <a:endParaRPr lang="en-US" altLang="zh-CN" sz="1800" dirty="0" smtClean="0">
              <a:solidFill>
                <a:schemeClr val="tx1"/>
              </a:solidFill>
            </a:endParaRPr>
          </a:p>
          <a:p>
            <a:pPr algn="l"/>
            <a:r>
              <a:rPr lang="zh-CN" altLang="en-US" sz="1800" dirty="0" smtClean="0">
                <a:solidFill>
                  <a:schemeClr val="tx1"/>
                </a:solidFill>
              </a:rPr>
              <a:t>（</a:t>
            </a:r>
            <a:r>
              <a:rPr lang="en-US" altLang="zh-CN" sz="1800" dirty="0" smtClean="0">
                <a:solidFill>
                  <a:schemeClr val="tx1"/>
                </a:solidFill>
              </a:rPr>
              <a:t>2</a:t>
            </a:r>
            <a:r>
              <a:rPr lang="zh-CN" altLang="en-US" sz="1800" dirty="0" smtClean="0">
                <a:solidFill>
                  <a:schemeClr val="tx1"/>
                </a:solidFill>
              </a:rPr>
              <a:t>）尝试在非正常情况和条件下的功能和特性；</a:t>
            </a:r>
            <a:endParaRPr lang="en-US" altLang="zh-CN" sz="1800" dirty="0" smtClean="0">
              <a:solidFill>
                <a:schemeClr val="tx1"/>
              </a:solidFill>
            </a:endParaRPr>
          </a:p>
          <a:p>
            <a:pPr algn="l"/>
            <a:r>
              <a:rPr lang="zh-CN" altLang="en-US" sz="1800" dirty="0" smtClean="0">
                <a:solidFill>
                  <a:schemeClr val="tx1"/>
                </a:solidFill>
              </a:rPr>
              <a:t>（</a:t>
            </a:r>
            <a:r>
              <a:rPr lang="en-US" altLang="zh-CN" sz="1800" dirty="0" smtClean="0">
                <a:solidFill>
                  <a:schemeClr val="tx1"/>
                </a:solidFill>
              </a:rPr>
              <a:t>3</a:t>
            </a:r>
            <a:r>
              <a:rPr lang="zh-CN" altLang="en-US" sz="1800" dirty="0" smtClean="0">
                <a:solidFill>
                  <a:schemeClr val="tx1"/>
                </a:solidFill>
              </a:rPr>
              <a:t>）保证一个工作产品是完整的并且可用或者可被集成</a:t>
            </a:r>
            <a:endParaRPr lang="en-US" altLang="zh-CN" sz="1800" dirty="0" smtClean="0">
              <a:solidFill>
                <a:schemeClr val="tx1"/>
              </a:solidFill>
            </a:endParaRPr>
          </a:p>
          <a:p>
            <a:pPr algn="l"/>
            <a:r>
              <a:rPr lang="en-US" altLang="zh-CN" sz="2000" b="1" dirty="0" smtClean="0">
                <a:solidFill>
                  <a:schemeClr val="tx2">
                    <a:lumMod val="60000"/>
                    <a:lumOff val="40000"/>
                  </a:schemeClr>
                </a:solidFill>
              </a:rPr>
              <a:t>﹡</a:t>
            </a:r>
            <a:r>
              <a:rPr lang="zh-CN" altLang="en-US" sz="2000" b="1" dirty="0" smtClean="0">
                <a:solidFill>
                  <a:schemeClr val="tx2">
                    <a:lumMod val="60000"/>
                    <a:lumOff val="40000"/>
                  </a:schemeClr>
                </a:solidFill>
              </a:rPr>
              <a:t>检测</a:t>
            </a:r>
            <a:endParaRPr lang="en-US" altLang="zh-CN" sz="2000" b="1" dirty="0" smtClean="0">
              <a:solidFill>
                <a:schemeClr val="tx2">
                  <a:lumMod val="60000"/>
                  <a:lumOff val="40000"/>
                </a:schemeClr>
              </a:solidFill>
            </a:endParaRPr>
          </a:p>
          <a:p>
            <a:pPr algn="l"/>
            <a:r>
              <a:rPr lang="zh-CN" altLang="en-US" sz="1800" dirty="0" smtClean="0">
                <a:solidFill>
                  <a:schemeClr val="tx1"/>
                </a:solidFill>
              </a:rPr>
              <a:t>（</a:t>
            </a:r>
            <a:r>
              <a:rPr lang="en-US" altLang="zh-CN" sz="1800" dirty="0" smtClean="0">
                <a:solidFill>
                  <a:schemeClr val="tx1"/>
                </a:solidFill>
              </a:rPr>
              <a:t>1</a:t>
            </a:r>
            <a:r>
              <a:rPr lang="zh-CN" altLang="en-US" sz="1800" dirty="0" smtClean="0">
                <a:solidFill>
                  <a:schemeClr val="tx1"/>
                </a:solidFill>
              </a:rPr>
              <a:t>）发现缺陷、错误和系统不足；</a:t>
            </a:r>
            <a:endParaRPr lang="en-US" altLang="zh-CN" sz="1800" dirty="0" smtClean="0">
              <a:solidFill>
                <a:schemeClr val="tx1"/>
              </a:solidFill>
            </a:endParaRPr>
          </a:p>
          <a:p>
            <a:pPr algn="l"/>
            <a:r>
              <a:rPr lang="zh-CN" altLang="en-US" sz="1800" dirty="0" smtClean="0">
                <a:solidFill>
                  <a:schemeClr val="tx1"/>
                </a:solidFill>
              </a:rPr>
              <a:t>（</a:t>
            </a:r>
            <a:r>
              <a:rPr lang="en-US" altLang="zh-CN" sz="1800" dirty="0" smtClean="0">
                <a:solidFill>
                  <a:schemeClr val="tx1"/>
                </a:solidFill>
              </a:rPr>
              <a:t>2</a:t>
            </a:r>
            <a:r>
              <a:rPr lang="zh-CN" altLang="en-US" sz="1800" dirty="0" smtClean="0">
                <a:solidFill>
                  <a:schemeClr val="tx1"/>
                </a:solidFill>
              </a:rPr>
              <a:t>）定义系统的能力和局限性；</a:t>
            </a:r>
            <a:endParaRPr lang="en-US" altLang="zh-CN" sz="1800" dirty="0" smtClean="0">
              <a:solidFill>
                <a:schemeClr val="tx1"/>
              </a:solidFill>
            </a:endParaRPr>
          </a:p>
          <a:p>
            <a:pPr algn="l"/>
            <a:r>
              <a:rPr lang="zh-CN" altLang="en-US" sz="1800" dirty="0" smtClean="0">
                <a:solidFill>
                  <a:schemeClr val="tx1"/>
                </a:solidFill>
              </a:rPr>
              <a:t>（</a:t>
            </a:r>
            <a:r>
              <a:rPr lang="en-US" altLang="zh-CN" sz="1800" dirty="0" smtClean="0">
                <a:solidFill>
                  <a:schemeClr val="tx1"/>
                </a:solidFill>
              </a:rPr>
              <a:t>3</a:t>
            </a:r>
            <a:r>
              <a:rPr lang="zh-CN" altLang="en-US" sz="1800" dirty="0" smtClean="0">
                <a:solidFill>
                  <a:schemeClr val="tx1"/>
                </a:solidFill>
              </a:rPr>
              <a:t>）提供组件、工作产品和系统的质量信息。</a:t>
            </a:r>
            <a:endParaRPr lang="en-US" altLang="zh-CN" sz="1800" dirty="0" smtClean="0">
              <a:solidFill>
                <a:schemeClr val="tx1"/>
              </a:solidFill>
            </a:endParaRPr>
          </a:p>
          <a:p>
            <a:pPr algn="l"/>
            <a:r>
              <a:rPr lang="en-US" altLang="zh-CN" sz="2000" dirty="0">
                <a:solidFill>
                  <a:schemeClr val="tx2">
                    <a:lumMod val="60000"/>
                    <a:lumOff val="40000"/>
                  </a:schemeClr>
                </a:solidFill>
              </a:rPr>
              <a:t> </a:t>
            </a:r>
            <a:r>
              <a:rPr lang="en-US" altLang="zh-CN" sz="2000" b="1" dirty="0" smtClean="0">
                <a:solidFill>
                  <a:schemeClr val="tx2">
                    <a:lumMod val="60000"/>
                    <a:lumOff val="40000"/>
                  </a:schemeClr>
                </a:solidFill>
              </a:rPr>
              <a:t>﹡</a:t>
            </a:r>
            <a:r>
              <a:rPr lang="zh-CN" altLang="en-US" sz="2000" b="1" dirty="0" smtClean="0">
                <a:solidFill>
                  <a:schemeClr val="tx2">
                    <a:lumMod val="60000"/>
                    <a:lumOff val="40000"/>
                  </a:schemeClr>
                </a:solidFill>
              </a:rPr>
              <a:t>预防</a:t>
            </a:r>
            <a:endParaRPr lang="en-US" altLang="zh-CN" sz="2000" b="1" dirty="0" smtClean="0">
              <a:solidFill>
                <a:schemeClr val="tx2">
                  <a:lumMod val="60000"/>
                  <a:lumOff val="40000"/>
                </a:schemeClr>
              </a:solidFill>
            </a:endParaRPr>
          </a:p>
          <a:p>
            <a:pPr algn="l"/>
            <a:r>
              <a:rPr lang="zh-CN" altLang="en-US" sz="1800" dirty="0" smtClean="0">
                <a:solidFill>
                  <a:schemeClr val="tx1"/>
                </a:solidFill>
              </a:rPr>
              <a:t>（</a:t>
            </a:r>
            <a:r>
              <a:rPr lang="en-US" altLang="zh-CN" sz="1800" dirty="0" smtClean="0">
                <a:solidFill>
                  <a:schemeClr val="tx1"/>
                </a:solidFill>
              </a:rPr>
              <a:t>1</a:t>
            </a:r>
            <a:r>
              <a:rPr lang="zh-CN" altLang="en-US" sz="1800" dirty="0" smtClean="0">
                <a:solidFill>
                  <a:schemeClr val="tx1"/>
                </a:solidFill>
              </a:rPr>
              <a:t>）澄清系统的规格和性能；</a:t>
            </a:r>
            <a:endParaRPr lang="en-US" altLang="zh-CN" sz="1800" dirty="0" smtClean="0">
              <a:solidFill>
                <a:schemeClr val="tx1"/>
              </a:solidFill>
            </a:endParaRPr>
          </a:p>
          <a:p>
            <a:pPr algn="l"/>
            <a:r>
              <a:rPr lang="zh-CN" altLang="en-US" sz="1800" dirty="0" smtClean="0">
                <a:solidFill>
                  <a:schemeClr val="tx1"/>
                </a:solidFill>
              </a:rPr>
              <a:t>（</a:t>
            </a:r>
            <a:r>
              <a:rPr lang="en-US" altLang="zh-CN" sz="1800" dirty="0" smtClean="0">
                <a:solidFill>
                  <a:schemeClr val="tx1"/>
                </a:solidFill>
              </a:rPr>
              <a:t>2</a:t>
            </a:r>
            <a:r>
              <a:rPr lang="zh-CN" altLang="en-US" sz="1800" dirty="0" smtClean="0">
                <a:solidFill>
                  <a:schemeClr val="tx1"/>
                </a:solidFill>
              </a:rPr>
              <a:t>）提供预防或减少可能制造错误的信息；</a:t>
            </a:r>
            <a:endParaRPr lang="en-US" altLang="zh-CN" sz="1800" dirty="0" smtClean="0">
              <a:solidFill>
                <a:schemeClr val="tx1"/>
              </a:solidFill>
            </a:endParaRPr>
          </a:p>
          <a:p>
            <a:pPr algn="l"/>
            <a:r>
              <a:rPr lang="zh-CN" altLang="en-US" sz="1800" dirty="0" smtClean="0">
                <a:solidFill>
                  <a:schemeClr val="tx1"/>
                </a:solidFill>
              </a:rPr>
              <a:t>（</a:t>
            </a:r>
            <a:r>
              <a:rPr lang="en-US" altLang="zh-CN" sz="1800" dirty="0">
                <a:solidFill>
                  <a:schemeClr val="tx1"/>
                </a:solidFill>
              </a:rPr>
              <a:t>3</a:t>
            </a:r>
            <a:r>
              <a:rPr lang="zh-CN" altLang="en-US" sz="1800" dirty="0" smtClean="0">
                <a:solidFill>
                  <a:schemeClr val="tx1"/>
                </a:solidFill>
              </a:rPr>
              <a:t>）在过程中尽早检测错误；</a:t>
            </a:r>
            <a:endParaRPr lang="en-US" altLang="zh-CN" sz="1800" dirty="0" smtClean="0">
              <a:solidFill>
                <a:schemeClr val="tx1"/>
              </a:solidFill>
            </a:endParaRPr>
          </a:p>
          <a:p>
            <a:pPr algn="l"/>
            <a:r>
              <a:rPr lang="zh-CN" altLang="en-US" sz="1800" dirty="0" smtClean="0">
                <a:solidFill>
                  <a:schemeClr val="tx1"/>
                </a:solidFill>
              </a:rPr>
              <a:t>（</a:t>
            </a:r>
            <a:r>
              <a:rPr lang="en-US" altLang="zh-CN" sz="1800" dirty="0" smtClean="0">
                <a:solidFill>
                  <a:schemeClr val="tx1"/>
                </a:solidFill>
              </a:rPr>
              <a:t>4</a:t>
            </a:r>
            <a:r>
              <a:rPr lang="zh-CN" altLang="en-US" sz="1800" dirty="0" smtClean="0">
                <a:solidFill>
                  <a:schemeClr val="tx1"/>
                </a:solidFill>
              </a:rPr>
              <a:t>）确认问题和风险，并且提前确认解决这些问题和风险的途径</a:t>
            </a:r>
            <a:endParaRPr lang="en-US" altLang="zh-CN" sz="1800" dirty="0" smtClean="0">
              <a:solidFill>
                <a:schemeClr val="tx1"/>
              </a:solidFill>
            </a:endParaRPr>
          </a:p>
          <a:p>
            <a:pPr algn="l"/>
            <a:endParaRPr lang="en-US" altLang="zh-CN" sz="2000" b="1" dirty="0" smtClean="0">
              <a:solidFill>
                <a:schemeClr val="tx2">
                  <a:lumMod val="60000"/>
                  <a:lumOff val="40000"/>
                </a:schemeClr>
              </a:solidFill>
            </a:endParaRPr>
          </a:p>
          <a:p>
            <a:pPr algn="l"/>
            <a:endParaRPr lang="en-US" altLang="zh-CN" sz="2000" dirty="0" smtClean="0">
              <a:solidFill>
                <a:schemeClr val="tx2">
                  <a:lumMod val="60000"/>
                  <a:lumOff val="40000"/>
                </a:schemeClr>
              </a:solidFill>
            </a:endParaRPr>
          </a:p>
          <a:p>
            <a:endParaRPr lang="zh-CN" altLang="en-US" sz="20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7158" y="500042"/>
            <a:ext cx="7772400" cy="428628"/>
          </a:xfrm>
        </p:spPr>
        <p:txBody>
          <a:bodyPr>
            <a:normAutofit/>
          </a:bodyPr>
          <a:lstStyle/>
          <a:p>
            <a:r>
              <a:rPr lang="zh-CN" altLang="en-US" sz="2000" dirty="0" smtClean="0"/>
              <a:t>软件生命周期</a:t>
            </a:r>
            <a:endParaRPr lang="zh-CN" altLang="en-US" sz="2000" dirty="0"/>
          </a:p>
        </p:txBody>
      </p:sp>
      <p:sp>
        <p:nvSpPr>
          <p:cNvPr id="3" name="副标题 2"/>
          <p:cNvSpPr>
            <a:spLocks noGrp="1"/>
          </p:cNvSpPr>
          <p:nvPr>
            <p:ph type="subTitle" idx="1"/>
          </p:nvPr>
        </p:nvSpPr>
        <p:spPr>
          <a:xfrm>
            <a:off x="142844" y="1142984"/>
            <a:ext cx="8786874" cy="5500726"/>
          </a:xfrm>
        </p:spPr>
        <p:txBody>
          <a:bodyPr>
            <a:normAutofit/>
          </a:bodyPr>
          <a:lstStyle/>
          <a:p>
            <a:r>
              <a:rPr lang="zh-CN" altLang="en-US" sz="2000" dirty="0"/>
              <a:t>阶段</a:t>
            </a:r>
          </a:p>
        </p:txBody>
      </p:sp>
      <p:sp>
        <p:nvSpPr>
          <p:cNvPr id="6" name="矩形 5"/>
          <p:cNvSpPr/>
          <p:nvPr/>
        </p:nvSpPr>
        <p:spPr>
          <a:xfrm>
            <a:off x="357158" y="2428868"/>
            <a:ext cx="571504" cy="24288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软件开发生命周期</a:t>
            </a:r>
            <a:endParaRPr lang="en-US" altLang="zh-CN" dirty="0" smtClean="0"/>
          </a:p>
          <a:p>
            <a:pPr algn="ctr"/>
            <a:endParaRPr lang="zh-CN" altLang="en-US" dirty="0"/>
          </a:p>
        </p:txBody>
      </p:sp>
      <p:cxnSp>
        <p:nvCxnSpPr>
          <p:cNvPr id="10" name="直接连接符 9"/>
          <p:cNvCxnSpPr>
            <a:stCxn id="6" idx="3"/>
          </p:cNvCxnSpPr>
          <p:nvPr/>
        </p:nvCxnSpPr>
        <p:spPr>
          <a:xfrm>
            <a:off x="928662" y="3643314"/>
            <a:ext cx="10001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flipV="1">
            <a:off x="1321571" y="2250273"/>
            <a:ext cx="1214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215076" y="4572008"/>
            <a:ext cx="342823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928794" y="1643050"/>
            <a:ext cx="221457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428992" y="2028816"/>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计划</a:t>
            </a:r>
            <a:endParaRPr lang="zh-CN" altLang="en-US" dirty="0"/>
          </a:p>
        </p:txBody>
      </p:sp>
      <p:sp>
        <p:nvSpPr>
          <p:cNvPr id="21" name="矩形 20"/>
          <p:cNvSpPr/>
          <p:nvPr/>
        </p:nvSpPr>
        <p:spPr>
          <a:xfrm>
            <a:off x="3428992" y="2728908"/>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需求分析</a:t>
            </a:r>
            <a:endParaRPr lang="zh-CN" altLang="en-US" dirty="0"/>
          </a:p>
        </p:txBody>
      </p:sp>
      <p:sp>
        <p:nvSpPr>
          <p:cNvPr id="22" name="矩形 21"/>
          <p:cNvSpPr/>
          <p:nvPr/>
        </p:nvSpPr>
        <p:spPr>
          <a:xfrm>
            <a:off x="3428992" y="3429000"/>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设计</a:t>
            </a:r>
            <a:endParaRPr lang="zh-CN" altLang="en-US" dirty="0"/>
          </a:p>
        </p:txBody>
      </p:sp>
      <p:sp>
        <p:nvSpPr>
          <p:cNvPr id="23" name="矩形 22"/>
          <p:cNvSpPr/>
          <p:nvPr/>
        </p:nvSpPr>
        <p:spPr>
          <a:xfrm>
            <a:off x="3428992" y="4129092"/>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程序编码</a:t>
            </a:r>
            <a:endParaRPr lang="zh-CN" altLang="en-US" dirty="0"/>
          </a:p>
        </p:txBody>
      </p:sp>
      <p:sp>
        <p:nvSpPr>
          <p:cNvPr id="24" name="矩形 23"/>
          <p:cNvSpPr/>
          <p:nvPr/>
        </p:nvSpPr>
        <p:spPr>
          <a:xfrm>
            <a:off x="3428992" y="4829184"/>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测试</a:t>
            </a:r>
            <a:endParaRPr lang="zh-CN" altLang="en-US" dirty="0"/>
          </a:p>
        </p:txBody>
      </p:sp>
      <p:sp>
        <p:nvSpPr>
          <p:cNvPr id="25" name="矩形 24"/>
          <p:cNvSpPr/>
          <p:nvPr/>
        </p:nvSpPr>
        <p:spPr>
          <a:xfrm>
            <a:off x="3428992" y="5529278"/>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运行和维护</a:t>
            </a:r>
            <a:endParaRPr lang="zh-CN" altLang="en-US" dirty="0"/>
          </a:p>
        </p:txBody>
      </p:sp>
      <p:sp>
        <p:nvSpPr>
          <p:cNvPr id="32" name="左弧形箭头 31"/>
          <p:cNvSpPr/>
          <p:nvPr/>
        </p:nvSpPr>
        <p:spPr>
          <a:xfrm>
            <a:off x="3000364" y="2000240"/>
            <a:ext cx="357190" cy="785818"/>
          </a:xfrm>
          <a:prstGeom prst="curved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左弧形箭头 32"/>
          <p:cNvSpPr/>
          <p:nvPr/>
        </p:nvSpPr>
        <p:spPr>
          <a:xfrm>
            <a:off x="3000364" y="2786058"/>
            <a:ext cx="357190" cy="714380"/>
          </a:xfrm>
          <a:prstGeom prst="curved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左弧形箭头 33"/>
          <p:cNvSpPr/>
          <p:nvPr/>
        </p:nvSpPr>
        <p:spPr>
          <a:xfrm>
            <a:off x="3000364" y="3500438"/>
            <a:ext cx="357190" cy="785818"/>
          </a:xfrm>
          <a:prstGeom prst="curved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左弧形箭头 34"/>
          <p:cNvSpPr/>
          <p:nvPr/>
        </p:nvSpPr>
        <p:spPr>
          <a:xfrm>
            <a:off x="3000364" y="4286256"/>
            <a:ext cx="357190" cy="785818"/>
          </a:xfrm>
          <a:prstGeom prst="curved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左弧形箭头 35"/>
          <p:cNvSpPr/>
          <p:nvPr/>
        </p:nvSpPr>
        <p:spPr>
          <a:xfrm>
            <a:off x="3000364" y="5072074"/>
            <a:ext cx="357190" cy="785818"/>
          </a:xfrm>
          <a:prstGeom prst="curved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左弧形箭头 36"/>
          <p:cNvSpPr/>
          <p:nvPr/>
        </p:nvSpPr>
        <p:spPr>
          <a:xfrm rot="10621160">
            <a:off x="4947570" y="2078624"/>
            <a:ext cx="285752" cy="714380"/>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endParaRPr lang="zh-CN" altLang="en-US" dirty="0">
              <a:solidFill>
                <a:schemeClr val="tx1"/>
              </a:solidFill>
            </a:endParaRPr>
          </a:p>
        </p:txBody>
      </p:sp>
      <p:sp>
        <p:nvSpPr>
          <p:cNvPr id="38" name="左弧形箭头 37"/>
          <p:cNvSpPr/>
          <p:nvPr/>
        </p:nvSpPr>
        <p:spPr>
          <a:xfrm rot="10621160">
            <a:off x="4947570" y="2864442"/>
            <a:ext cx="285752" cy="714380"/>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endParaRPr lang="zh-CN" altLang="en-US" dirty="0">
              <a:solidFill>
                <a:schemeClr val="tx1"/>
              </a:solidFill>
            </a:endParaRPr>
          </a:p>
        </p:txBody>
      </p:sp>
      <p:sp>
        <p:nvSpPr>
          <p:cNvPr id="39" name="左弧形箭头 38"/>
          <p:cNvSpPr/>
          <p:nvPr/>
        </p:nvSpPr>
        <p:spPr>
          <a:xfrm rot="10621160">
            <a:off x="4947570" y="3578821"/>
            <a:ext cx="285752" cy="714380"/>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endParaRPr lang="zh-CN" altLang="en-US" dirty="0">
              <a:solidFill>
                <a:schemeClr val="tx1"/>
              </a:solidFill>
            </a:endParaRPr>
          </a:p>
        </p:txBody>
      </p:sp>
      <p:sp>
        <p:nvSpPr>
          <p:cNvPr id="40" name="左弧形箭头 39"/>
          <p:cNvSpPr/>
          <p:nvPr/>
        </p:nvSpPr>
        <p:spPr>
          <a:xfrm rot="10621160">
            <a:off x="4947570" y="4293201"/>
            <a:ext cx="285752" cy="714380"/>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endParaRPr lang="zh-CN" altLang="en-US" dirty="0">
              <a:solidFill>
                <a:schemeClr val="tx1"/>
              </a:solidFill>
            </a:endParaRPr>
          </a:p>
        </p:txBody>
      </p:sp>
      <p:cxnSp>
        <p:nvCxnSpPr>
          <p:cNvPr id="42" name="直接箭头连接符 41"/>
          <p:cNvCxnSpPr/>
          <p:nvPr/>
        </p:nvCxnSpPr>
        <p:spPr>
          <a:xfrm>
            <a:off x="5286380" y="214311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5286380" y="285749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5286380" y="357187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286380" y="428625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286380" y="500063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286380" y="571501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6215074" y="1928802"/>
            <a:ext cx="2071702"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软件计划阶段</a:t>
            </a:r>
            <a:endParaRPr lang="zh-CN" altLang="en-US" dirty="0"/>
          </a:p>
        </p:txBody>
      </p:sp>
      <p:sp>
        <p:nvSpPr>
          <p:cNvPr id="77" name="矩形 76"/>
          <p:cNvSpPr/>
          <p:nvPr/>
        </p:nvSpPr>
        <p:spPr>
          <a:xfrm>
            <a:off x="6215074" y="2643182"/>
            <a:ext cx="2071702"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软件需求分析阶段</a:t>
            </a:r>
            <a:endParaRPr lang="zh-CN" altLang="en-US" dirty="0"/>
          </a:p>
        </p:txBody>
      </p:sp>
      <p:sp>
        <p:nvSpPr>
          <p:cNvPr id="78" name="矩形 77"/>
          <p:cNvSpPr/>
          <p:nvPr/>
        </p:nvSpPr>
        <p:spPr>
          <a:xfrm>
            <a:off x="6215074" y="3357562"/>
            <a:ext cx="2071702"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软件设计阶段</a:t>
            </a:r>
            <a:endParaRPr lang="zh-CN" altLang="en-US" dirty="0"/>
          </a:p>
        </p:txBody>
      </p:sp>
      <p:sp>
        <p:nvSpPr>
          <p:cNvPr id="79" name="矩形 78"/>
          <p:cNvSpPr/>
          <p:nvPr/>
        </p:nvSpPr>
        <p:spPr>
          <a:xfrm>
            <a:off x="6215074" y="4071942"/>
            <a:ext cx="2071702"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编码阶段</a:t>
            </a:r>
            <a:endParaRPr lang="zh-CN" altLang="en-US" dirty="0"/>
          </a:p>
        </p:txBody>
      </p:sp>
      <p:sp>
        <p:nvSpPr>
          <p:cNvPr id="80" name="矩形 79"/>
          <p:cNvSpPr/>
          <p:nvPr/>
        </p:nvSpPr>
        <p:spPr>
          <a:xfrm>
            <a:off x="6215074" y="4786322"/>
            <a:ext cx="2071702"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测试</a:t>
            </a:r>
            <a:endParaRPr lang="zh-CN" altLang="en-US" dirty="0"/>
          </a:p>
        </p:txBody>
      </p:sp>
      <p:sp>
        <p:nvSpPr>
          <p:cNvPr id="81" name="矩形 80"/>
          <p:cNvSpPr/>
          <p:nvPr/>
        </p:nvSpPr>
        <p:spPr>
          <a:xfrm>
            <a:off x="6215074" y="5500702"/>
            <a:ext cx="2071702" cy="428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运行维护</a:t>
            </a:r>
            <a:endParaRPr lang="zh-CN" altLang="en-US" dirty="0"/>
          </a:p>
        </p:txBody>
      </p:sp>
      <p:cxnSp>
        <p:nvCxnSpPr>
          <p:cNvPr id="88" name="直接箭头连接符 87"/>
          <p:cNvCxnSpPr/>
          <p:nvPr/>
        </p:nvCxnSpPr>
        <p:spPr>
          <a:xfrm>
            <a:off x="1928794" y="6286520"/>
            <a:ext cx="21431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rot="5400000">
            <a:off x="4037009" y="3249611"/>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rot="5400000">
            <a:off x="4036215" y="253602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4036215" y="396478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rot="5400000">
            <a:off x="4000496" y="464344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24" idx="2"/>
          </p:cNvCxnSpPr>
          <p:nvPr/>
        </p:nvCxnSpPr>
        <p:spPr>
          <a:xfrm rot="5400000">
            <a:off x="3986208" y="5343538"/>
            <a:ext cx="3143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8596" y="285728"/>
            <a:ext cx="7772400" cy="714379"/>
          </a:xfrm>
        </p:spPr>
        <p:txBody>
          <a:bodyPr/>
          <a:lstStyle/>
          <a:p>
            <a:r>
              <a:rPr lang="en-US" altLang="zh-CN" sz="2400" dirty="0" smtClean="0"/>
              <a:t>1.</a:t>
            </a:r>
            <a:r>
              <a:rPr lang="zh-CN" altLang="en-US" sz="2400" dirty="0" smtClean="0"/>
              <a:t>软件计划阶段</a:t>
            </a:r>
            <a:endParaRPr lang="zh-CN" altLang="en-US" sz="2400" dirty="0"/>
          </a:p>
        </p:txBody>
      </p:sp>
      <p:sp>
        <p:nvSpPr>
          <p:cNvPr id="3" name="副标题 2"/>
          <p:cNvSpPr>
            <a:spLocks noGrp="1"/>
          </p:cNvSpPr>
          <p:nvPr>
            <p:ph type="subTitle" idx="1"/>
          </p:nvPr>
        </p:nvSpPr>
        <p:spPr>
          <a:xfrm>
            <a:off x="285720" y="1214422"/>
            <a:ext cx="7486680" cy="5072098"/>
          </a:xfrm>
        </p:spPr>
        <p:txBody>
          <a:bodyPr>
            <a:normAutofit fontScale="92500" lnSpcReduction="20000"/>
          </a:bodyPr>
          <a:lstStyle/>
          <a:p>
            <a:pPr algn="l"/>
            <a:r>
              <a:rPr lang="zh-CN" altLang="en-US" dirty="0" smtClean="0"/>
              <a:t>●</a:t>
            </a:r>
            <a:r>
              <a:rPr lang="zh-CN" altLang="en-US" dirty="0" smtClean="0">
                <a:solidFill>
                  <a:schemeClr val="tx2">
                    <a:lumMod val="60000"/>
                    <a:lumOff val="40000"/>
                  </a:schemeClr>
                </a:solidFill>
              </a:rPr>
              <a:t>工作内容</a:t>
            </a:r>
            <a:endParaRPr lang="en-US" altLang="zh-CN" dirty="0" smtClean="0">
              <a:solidFill>
                <a:schemeClr val="tx2">
                  <a:lumMod val="60000"/>
                  <a:lumOff val="40000"/>
                </a:schemeClr>
              </a:solidFill>
            </a:endParaRPr>
          </a:p>
          <a:p>
            <a:pPr algn="l"/>
            <a:r>
              <a:rPr lang="en-US" altLang="zh-CN" dirty="0" smtClean="0"/>
              <a:t>1</a:t>
            </a:r>
            <a:r>
              <a:rPr lang="zh-CN" altLang="en-US" dirty="0" smtClean="0"/>
              <a:t>）确定软件开发总目标；</a:t>
            </a:r>
            <a:endParaRPr lang="en-US" altLang="zh-CN" dirty="0" smtClean="0"/>
          </a:p>
          <a:p>
            <a:pPr algn="l"/>
            <a:r>
              <a:rPr lang="en-US" altLang="zh-CN" dirty="0" smtClean="0"/>
              <a:t>2</a:t>
            </a:r>
            <a:r>
              <a:rPr lang="zh-CN" altLang="en-US" dirty="0" smtClean="0"/>
              <a:t>）</a:t>
            </a:r>
            <a:r>
              <a:rPr lang="zh-CN" altLang="en-US" dirty="0"/>
              <a:t>给</a:t>
            </a:r>
            <a:r>
              <a:rPr lang="zh-CN" altLang="en-US" dirty="0" smtClean="0"/>
              <a:t>出软件的功能、性能、可靠性以及接口等方面的设想；</a:t>
            </a:r>
            <a:endParaRPr lang="en-US" altLang="zh-CN" dirty="0" smtClean="0"/>
          </a:p>
          <a:p>
            <a:pPr algn="l"/>
            <a:r>
              <a:rPr lang="en-US" altLang="zh-CN" dirty="0" smtClean="0"/>
              <a:t>3</a:t>
            </a:r>
            <a:r>
              <a:rPr lang="zh-CN" altLang="en-US" dirty="0" smtClean="0"/>
              <a:t>）研究该项目的可行性，探讨问题解决方案；</a:t>
            </a:r>
            <a:endParaRPr lang="en-US" altLang="zh-CN" dirty="0" smtClean="0"/>
          </a:p>
          <a:p>
            <a:pPr algn="l"/>
            <a:r>
              <a:rPr lang="en-US" altLang="zh-CN" dirty="0" smtClean="0"/>
              <a:t>4</a:t>
            </a:r>
            <a:r>
              <a:rPr lang="zh-CN" altLang="en-US" dirty="0" smtClean="0"/>
              <a:t>）对可供开发使用的资源、成本、可取得的效益和开发进度作出估计；</a:t>
            </a:r>
            <a:endParaRPr lang="en-US" altLang="zh-CN" dirty="0" smtClean="0"/>
          </a:p>
          <a:p>
            <a:pPr algn="l"/>
            <a:r>
              <a:rPr lang="en-US" altLang="zh-CN" dirty="0" smtClean="0"/>
              <a:t>5</a:t>
            </a:r>
            <a:r>
              <a:rPr lang="zh-CN" altLang="en-US" dirty="0" smtClean="0"/>
              <a:t>）制定完成开发进度的实施计划。</a:t>
            </a:r>
            <a:endParaRPr lang="en-US" altLang="zh-CN" dirty="0" smtClean="0"/>
          </a:p>
          <a:p>
            <a:pPr algn="l"/>
            <a:r>
              <a:rPr lang="zh-CN" altLang="en-US" b="1" dirty="0" smtClean="0"/>
              <a:t>计算器例子</a:t>
            </a:r>
            <a:endParaRPr lang="en-US" altLang="zh-CN" b="1" dirty="0" smtClean="0"/>
          </a:p>
          <a:p>
            <a:pPr algn="l"/>
            <a:r>
              <a:rPr lang="en-US" altLang="zh-CN" dirty="0" smtClean="0"/>
              <a:t>1</a:t>
            </a:r>
            <a:r>
              <a:rPr lang="zh-CN" altLang="en-US" dirty="0" smtClean="0"/>
              <a:t>）研发一个计算器</a:t>
            </a:r>
            <a:endParaRPr lang="en-US" altLang="zh-CN" dirty="0" smtClean="0"/>
          </a:p>
          <a:p>
            <a:pPr algn="l"/>
            <a:r>
              <a:rPr lang="en-US" altLang="zh-CN" dirty="0" smtClean="0"/>
              <a:t>2</a:t>
            </a:r>
            <a:r>
              <a:rPr lang="zh-CN" altLang="en-US" dirty="0" smtClean="0"/>
              <a:t>）支持加、减、乘、除，所有运算都需在一定时间之内完成</a:t>
            </a:r>
            <a:endParaRPr lang="en-US" altLang="zh-CN" dirty="0" smtClean="0"/>
          </a:p>
          <a:p>
            <a:pPr algn="l"/>
            <a:r>
              <a:rPr lang="en-US" altLang="zh-CN" dirty="0" smtClean="0"/>
              <a:t>3</a:t>
            </a:r>
            <a:r>
              <a:rPr lang="zh-CN" altLang="en-US" dirty="0" smtClean="0"/>
              <a:t>）该项目目前不存在任何技术障碍</a:t>
            </a:r>
            <a:endParaRPr lang="en-US" altLang="zh-CN" dirty="0" smtClean="0"/>
          </a:p>
          <a:p>
            <a:pPr algn="l"/>
            <a:r>
              <a:rPr lang="en-US" altLang="zh-CN" dirty="0" smtClean="0"/>
              <a:t>4</a:t>
            </a:r>
            <a:r>
              <a:rPr lang="zh-CN" altLang="en-US" dirty="0" smtClean="0"/>
              <a:t>）需要在三个月之内完成所有开发和测试工作，并推向市场</a:t>
            </a:r>
            <a:endParaRPr lang="en-US" altLang="zh-CN" dirty="0" smtClean="0"/>
          </a:p>
          <a:p>
            <a:pPr algn="l"/>
            <a:r>
              <a:rPr lang="en-US" altLang="zh-CN" dirty="0" smtClean="0"/>
              <a:t>5</a:t>
            </a:r>
            <a:r>
              <a:rPr lang="zh-CN" altLang="en-US" dirty="0" smtClean="0"/>
              <a:t>）具体计划参见项目一级计划</a:t>
            </a:r>
            <a:endParaRPr lang="en-US" altLang="zh-CN" dirty="0" smtClean="0"/>
          </a:p>
          <a:p>
            <a:pPr algn="l"/>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428604"/>
            <a:ext cx="7772400" cy="500066"/>
          </a:xfrm>
        </p:spPr>
        <p:txBody>
          <a:bodyPr/>
          <a:lstStyle/>
          <a:p>
            <a:r>
              <a:rPr lang="en-US" altLang="zh-CN" sz="2400" dirty="0" smtClean="0"/>
              <a:t>2.</a:t>
            </a:r>
            <a:r>
              <a:rPr lang="zh-CN" altLang="en-US" sz="2400" dirty="0" smtClean="0"/>
              <a:t>需求软件分析阶段</a:t>
            </a:r>
            <a:endParaRPr lang="zh-CN" altLang="en-US" sz="2400" dirty="0"/>
          </a:p>
        </p:txBody>
      </p:sp>
      <p:sp>
        <p:nvSpPr>
          <p:cNvPr id="3" name="副标题 2"/>
          <p:cNvSpPr>
            <a:spLocks noGrp="1"/>
          </p:cNvSpPr>
          <p:nvPr>
            <p:ph type="subTitle" idx="1"/>
          </p:nvPr>
        </p:nvSpPr>
        <p:spPr>
          <a:xfrm>
            <a:off x="142844" y="1000108"/>
            <a:ext cx="8786874" cy="5357850"/>
          </a:xfrm>
        </p:spPr>
        <p:txBody>
          <a:bodyPr/>
          <a:lstStyle/>
          <a:p>
            <a:pPr algn="l"/>
            <a:r>
              <a:rPr lang="zh-CN" altLang="en-US" sz="1600" dirty="0" smtClean="0"/>
              <a:t>●</a:t>
            </a:r>
            <a:r>
              <a:rPr lang="zh-CN" altLang="en-US" sz="1600" dirty="0" smtClean="0">
                <a:solidFill>
                  <a:schemeClr val="tx2">
                    <a:lumMod val="60000"/>
                    <a:lumOff val="40000"/>
                  </a:schemeClr>
                </a:solidFill>
              </a:rPr>
              <a:t>工作内容：</a:t>
            </a:r>
            <a:endParaRPr lang="en-US" altLang="zh-CN" sz="1600" dirty="0" smtClean="0">
              <a:solidFill>
                <a:schemeClr val="tx2">
                  <a:lumMod val="60000"/>
                  <a:lumOff val="40000"/>
                </a:schemeClr>
              </a:solidFill>
            </a:endParaRPr>
          </a:p>
          <a:p>
            <a:pPr algn="l"/>
            <a:r>
              <a:rPr lang="zh-CN" altLang="en-US" sz="1600" dirty="0" smtClean="0"/>
              <a:t>由需求分析人员和用户共同讨论理论决定，那些需求是可以满足的，并且给予确切的描述，写出软件需求说明书</a:t>
            </a:r>
            <a:r>
              <a:rPr lang="en-US" altLang="zh-CN" sz="1600" dirty="0" smtClean="0"/>
              <a:t>SRS(software requirement specification)</a:t>
            </a:r>
          </a:p>
          <a:p>
            <a:pPr algn="l"/>
            <a:r>
              <a:rPr lang="zh-CN" altLang="en-US" sz="1600" dirty="0" smtClean="0"/>
              <a:t>计算器例子</a:t>
            </a:r>
            <a:endParaRPr lang="en-US" altLang="zh-CN" sz="1600" dirty="0" smtClean="0"/>
          </a:p>
          <a:p>
            <a:pPr algn="l"/>
            <a:r>
              <a:rPr lang="en-US" altLang="zh-CN" sz="1600" dirty="0" smtClean="0"/>
              <a:t>1</a:t>
            </a:r>
            <a:r>
              <a:rPr lang="zh-CN" altLang="en-US" sz="1600" dirty="0" smtClean="0"/>
              <a:t>）</a:t>
            </a:r>
            <a:r>
              <a:rPr lang="zh-CN" altLang="en-US" sz="1600" dirty="0" smtClean="0">
                <a:solidFill>
                  <a:schemeClr val="tx2">
                    <a:lumMod val="60000"/>
                    <a:lumOff val="40000"/>
                  </a:schemeClr>
                </a:solidFill>
              </a:rPr>
              <a:t>功能需求</a:t>
            </a:r>
            <a:r>
              <a:rPr lang="zh-CN" altLang="en-US" sz="1600" dirty="0" smtClean="0"/>
              <a:t>：</a:t>
            </a:r>
            <a:endParaRPr lang="en-US" altLang="zh-CN" sz="1600" dirty="0" smtClean="0"/>
          </a:p>
          <a:p>
            <a:pPr algn="l"/>
            <a:r>
              <a:rPr lang="zh-CN" altLang="en-US" sz="1600" dirty="0" smtClean="0"/>
              <a:t>       十进制加、减、乘、除</a:t>
            </a:r>
            <a:endParaRPr lang="en-US" altLang="zh-CN" sz="1600" dirty="0" smtClean="0"/>
          </a:p>
          <a:p>
            <a:pPr algn="l"/>
            <a:r>
              <a:rPr lang="zh-CN" altLang="en-US" sz="1600" dirty="0" smtClean="0"/>
              <a:t>      八进制加、减、乘、除</a:t>
            </a:r>
            <a:endParaRPr lang="en-US" altLang="zh-CN" sz="1600" dirty="0" smtClean="0"/>
          </a:p>
          <a:p>
            <a:pPr algn="l"/>
            <a:r>
              <a:rPr lang="zh-CN" altLang="en-US" sz="1600" dirty="0" smtClean="0"/>
              <a:t>     十六进制加、减、乘、除</a:t>
            </a:r>
            <a:endParaRPr lang="en-US" altLang="zh-CN" sz="1600" dirty="0" smtClean="0"/>
          </a:p>
          <a:p>
            <a:pPr algn="l"/>
            <a:r>
              <a:rPr lang="en-US" altLang="zh-CN" sz="1600" dirty="0" smtClean="0"/>
              <a:t>2</a:t>
            </a:r>
            <a:r>
              <a:rPr lang="zh-CN" altLang="en-US" sz="1600" dirty="0" smtClean="0"/>
              <a:t>）</a:t>
            </a:r>
            <a:r>
              <a:rPr lang="zh-CN" altLang="en-US" sz="1600" dirty="0" smtClean="0">
                <a:solidFill>
                  <a:schemeClr val="tx2">
                    <a:lumMod val="60000"/>
                    <a:lumOff val="40000"/>
                  </a:schemeClr>
                </a:solidFill>
              </a:rPr>
              <a:t>性能需求</a:t>
            </a:r>
            <a:r>
              <a:rPr lang="zh-CN" altLang="en-US" sz="1600" dirty="0" smtClean="0"/>
              <a:t>：</a:t>
            </a:r>
            <a:endParaRPr lang="en-US" altLang="zh-CN" sz="1600" dirty="0" smtClean="0"/>
          </a:p>
          <a:p>
            <a:pPr algn="l"/>
            <a:r>
              <a:rPr lang="en-US" altLang="zh-CN" sz="1600" dirty="0"/>
              <a:t> </a:t>
            </a:r>
            <a:r>
              <a:rPr lang="en-US" altLang="zh-CN" sz="1600" dirty="0" smtClean="0"/>
              <a:t>   32</a:t>
            </a:r>
            <a:r>
              <a:rPr lang="zh-CN" altLang="en-US" sz="1600" dirty="0" smtClean="0"/>
              <a:t>位十进制加法需在</a:t>
            </a:r>
            <a:r>
              <a:rPr lang="en-US" altLang="zh-CN" sz="1600" dirty="0" smtClean="0"/>
              <a:t>2</a:t>
            </a:r>
            <a:r>
              <a:rPr lang="zh-CN" altLang="en-US" sz="1600" dirty="0" smtClean="0"/>
              <a:t>秒内完成</a:t>
            </a:r>
            <a:endParaRPr lang="en-US" altLang="zh-CN" sz="1600" dirty="0" smtClean="0"/>
          </a:p>
          <a:p>
            <a:pPr algn="l"/>
            <a:r>
              <a:rPr lang="en-US" altLang="zh-CN" sz="1600" dirty="0" smtClean="0"/>
              <a:t>   16</a:t>
            </a:r>
            <a:r>
              <a:rPr lang="zh-CN" altLang="en-US" sz="1600" dirty="0" smtClean="0"/>
              <a:t>位十六进制乘法需在</a:t>
            </a:r>
            <a:r>
              <a:rPr lang="en-US" altLang="zh-CN" sz="1600" dirty="0" smtClean="0"/>
              <a:t>10</a:t>
            </a:r>
            <a:r>
              <a:rPr lang="zh-CN" altLang="en-US" sz="1600" dirty="0" smtClean="0"/>
              <a:t>秒内完成</a:t>
            </a:r>
            <a:endParaRPr lang="en-US" altLang="zh-CN" sz="1600" dirty="0"/>
          </a:p>
          <a:p>
            <a:pPr algn="l"/>
            <a:r>
              <a:rPr lang="en-US" altLang="zh-CN" sz="1600" dirty="0" smtClean="0"/>
              <a:t>……</a:t>
            </a:r>
          </a:p>
          <a:p>
            <a:pPr algn="l"/>
            <a:r>
              <a:rPr lang="en-US" altLang="zh-CN" sz="1600" dirty="0" smtClean="0"/>
              <a:t>3</a:t>
            </a:r>
            <a:r>
              <a:rPr lang="zh-CN" altLang="en-US" sz="1600" dirty="0" smtClean="0"/>
              <a:t>）</a:t>
            </a:r>
            <a:r>
              <a:rPr lang="zh-CN" altLang="en-US" sz="1600" dirty="0" smtClean="0">
                <a:solidFill>
                  <a:schemeClr val="tx2">
                    <a:lumMod val="60000"/>
                    <a:lumOff val="40000"/>
                  </a:schemeClr>
                </a:solidFill>
              </a:rPr>
              <a:t>软件研发的类型不同，需求的来源也不同，需求分析中的“用户”针对的具体对象也不同</a:t>
            </a:r>
            <a:endParaRPr lang="en-US" altLang="zh-CN" sz="1600" dirty="0" smtClean="0">
              <a:solidFill>
                <a:schemeClr val="tx2">
                  <a:lumMod val="60000"/>
                  <a:lumOff val="40000"/>
                </a:schemeClr>
              </a:solidFill>
            </a:endParaRPr>
          </a:p>
          <a:p>
            <a:pPr algn="l"/>
            <a:r>
              <a:rPr lang="en-US" altLang="zh-CN" sz="1600" dirty="0">
                <a:solidFill>
                  <a:schemeClr val="tx1"/>
                </a:solidFill>
              </a:rPr>
              <a:t> </a:t>
            </a:r>
            <a:r>
              <a:rPr lang="en-US" altLang="zh-CN" sz="1600" dirty="0" smtClean="0">
                <a:solidFill>
                  <a:schemeClr val="tx1"/>
                </a:solidFill>
              </a:rPr>
              <a:t>  ○</a:t>
            </a:r>
            <a:r>
              <a:rPr lang="zh-CN" altLang="en-US" sz="1600" dirty="0" smtClean="0">
                <a:solidFill>
                  <a:schemeClr val="tx1"/>
                </a:solidFill>
              </a:rPr>
              <a:t>针对产品的软件开发                                ○针对项目的软件研发                          </a:t>
            </a:r>
            <a:endParaRPr lang="en-US" altLang="zh-CN" sz="1600" dirty="0" smtClean="0">
              <a:solidFill>
                <a:schemeClr val="tx1"/>
              </a:solidFill>
            </a:endParaRPr>
          </a:p>
          <a:p>
            <a:pPr algn="l"/>
            <a:r>
              <a:rPr lang="en-US" altLang="zh-CN" sz="1600" dirty="0">
                <a:solidFill>
                  <a:schemeClr val="tx1"/>
                </a:solidFill>
              </a:rPr>
              <a:t> </a:t>
            </a:r>
            <a:r>
              <a:rPr lang="en-US" altLang="zh-CN" sz="1600" dirty="0" smtClean="0">
                <a:solidFill>
                  <a:schemeClr val="tx1"/>
                </a:solidFill>
              </a:rPr>
              <a:t> </a:t>
            </a:r>
            <a:r>
              <a:rPr lang="zh-CN" altLang="en-US" sz="1600" dirty="0" smtClean="0">
                <a:solidFill>
                  <a:srgbClr val="7030A0"/>
                </a:solidFill>
              </a:rPr>
              <a:t>需求来源</a:t>
            </a:r>
            <a:r>
              <a:rPr lang="zh-CN" altLang="en-US" sz="1600" dirty="0" smtClean="0">
                <a:solidFill>
                  <a:schemeClr val="tx1"/>
                </a:solidFill>
              </a:rPr>
              <a:t>：市场调研                                            客户要求</a:t>
            </a:r>
            <a:endParaRPr lang="en-US" altLang="zh-CN" sz="1600" dirty="0" smtClean="0">
              <a:solidFill>
                <a:schemeClr val="tx1"/>
              </a:solidFill>
            </a:endParaRPr>
          </a:p>
          <a:p>
            <a:pPr algn="l"/>
            <a:r>
              <a:rPr lang="en-US" altLang="zh-CN" sz="1600" dirty="0">
                <a:solidFill>
                  <a:schemeClr val="tx1"/>
                </a:solidFill>
              </a:rPr>
              <a:t> </a:t>
            </a:r>
            <a:r>
              <a:rPr lang="en-US" altLang="zh-CN" sz="1600" dirty="0" smtClean="0">
                <a:solidFill>
                  <a:schemeClr val="tx1"/>
                </a:solidFill>
              </a:rPr>
              <a:t> </a:t>
            </a:r>
            <a:r>
              <a:rPr lang="zh-CN" altLang="en-US" sz="1600" dirty="0" smtClean="0">
                <a:solidFill>
                  <a:srgbClr val="7030A0"/>
                </a:solidFill>
              </a:rPr>
              <a:t>用户</a:t>
            </a:r>
            <a:r>
              <a:rPr lang="zh-CN" altLang="en-US" sz="1600" dirty="0" smtClean="0">
                <a:solidFill>
                  <a:schemeClr val="tx1"/>
                </a:solidFill>
              </a:rPr>
              <a:t>：市场调研人员                                             实际的客户</a:t>
            </a:r>
            <a:endParaRPr lang="en-US" altLang="zh-CN" sz="1600" dirty="0" smtClean="0">
              <a:solidFill>
                <a:schemeClr val="tx1"/>
              </a:solidFill>
            </a:endParaRPr>
          </a:p>
          <a:p>
            <a:pPr algn="l"/>
            <a:r>
              <a:rPr lang="zh-CN" altLang="en-US" sz="1600" dirty="0" smtClean="0">
                <a:solidFill>
                  <a:schemeClr val="tx1"/>
                </a:solidFill>
              </a:rPr>
              <a:t> </a:t>
            </a:r>
            <a:r>
              <a:rPr lang="zh-CN" altLang="en-US" sz="1600" dirty="0" smtClean="0">
                <a:solidFill>
                  <a:srgbClr val="7030A0"/>
                </a:solidFill>
              </a:rPr>
              <a:t>特点</a:t>
            </a:r>
            <a:r>
              <a:rPr lang="zh-CN" altLang="en-US" sz="1600" dirty="0" smtClean="0">
                <a:solidFill>
                  <a:schemeClr val="tx1"/>
                </a:solidFill>
              </a:rPr>
              <a:t>：自己想研发什么，就研发什么                别人想研发什么。我们就帮着研发</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8596" y="428604"/>
            <a:ext cx="7772400" cy="655633"/>
          </a:xfrm>
        </p:spPr>
        <p:txBody>
          <a:bodyPr/>
          <a:lstStyle/>
          <a:p>
            <a:r>
              <a:rPr lang="en-US" altLang="zh-CN" sz="2400" dirty="0" smtClean="0"/>
              <a:t>3.</a:t>
            </a:r>
            <a:r>
              <a:rPr lang="zh-CN" altLang="en-US" sz="2400" dirty="0" smtClean="0"/>
              <a:t>软件设计阶段</a:t>
            </a:r>
            <a:endParaRPr lang="zh-CN" altLang="en-US" sz="2400" dirty="0"/>
          </a:p>
        </p:txBody>
      </p:sp>
      <p:sp>
        <p:nvSpPr>
          <p:cNvPr id="3" name="副标题 2"/>
          <p:cNvSpPr>
            <a:spLocks noGrp="1"/>
          </p:cNvSpPr>
          <p:nvPr>
            <p:ph type="subTitle" idx="1"/>
          </p:nvPr>
        </p:nvSpPr>
        <p:spPr>
          <a:xfrm>
            <a:off x="285720" y="1142984"/>
            <a:ext cx="8572560" cy="5214974"/>
          </a:xfrm>
        </p:spPr>
        <p:txBody>
          <a:bodyPr>
            <a:normAutofit/>
          </a:bodyPr>
          <a:lstStyle/>
          <a:p>
            <a:r>
              <a:rPr lang="zh-CN" altLang="en-US" dirty="0" smtClean="0"/>
              <a:t>●工作内容：</a:t>
            </a:r>
            <a:endParaRPr lang="en-US" altLang="zh-CN" dirty="0" smtClean="0"/>
          </a:p>
          <a:p>
            <a:pPr algn="l"/>
            <a:r>
              <a:rPr lang="zh-CN" altLang="en-US" dirty="0" smtClean="0"/>
              <a:t>设计是软件工程的技术核心，这个阶段需要完成设计说明书。</a:t>
            </a:r>
            <a:endParaRPr lang="en-US" altLang="zh-CN" dirty="0" smtClean="0"/>
          </a:p>
          <a:p>
            <a:pPr algn="l"/>
            <a:r>
              <a:rPr lang="zh-CN" altLang="en-US" dirty="0" smtClean="0">
                <a:solidFill>
                  <a:schemeClr val="tx2">
                    <a:lumMod val="60000"/>
                    <a:lumOff val="40000"/>
                  </a:schemeClr>
                </a:solidFill>
              </a:rPr>
              <a:t>概要设计（</a:t>
            </a:r>
            <a:r>
              <a:rPr lang="en-US" altLang="zh-CN" dirty="0" smtClean="0">
                <a:solidFill>
                  <a:schemeClr val="tx2">
                    <a:lumMod val="60000"/>
                    <a:lumOff val="40000"/>
                  </a:schemeClr>
                </a:solidFill>
              </a:rPr>
              <a:t>HLD</a:t>
            </a:r>
            <a:r>
              <a:rPr lang="zh-CN" altLang="en-US" dirty="0" smtClean="0">
                <a:solidFill>
                  <a:schemeClr val="tx2">
                    <a:lumMod val="60000"/>
                    <a:lumOff val="40000"/>
                  </a:schemeClr>
                </a:solidFill>
              </a:rPr>
              <a:t>），</a:t>
            </a:r>
            <a:r>
              <a:rPr lang="zh-CN" altLang="en-US" dirty="0" smtClean="0"/>
              <a:t>在设计阶段把各项需求转换成相应的体系结果，每一部分是功能明确的模块；</a:t>
            </a:r>
            <a:endParaRPr lang="en-US" altLang="zh-CN" dirty="0" smtClean="0"/>
          </a:p>
          <a:p>
            <a:pPr algn="l"/>
            <a:r>
              <a:rPr lang="zh-CN" altLang="en-US" dirty="0" smtClean="0">
                <a:solidFill>
                  <a:schemeClr val="tx2">
                    <a:lumMod val="60000"/>
                    <a:lumOff val="40000"/>
                  </a:schemeClr>
                </a:solidFill>
              </a:rPr>
              <a:t>详细设计（</a:t>
            </a:r>
            <a:r>
              <a:rPr lang="en-US" altLang="zh-CN" dirty="0" smtClean="0">
                <a:solidFill>
                  <a:schemeClr val="tx2">
                    <a:lumMod val="60000"/>
                    <a:lumOff val="40000"/>
                  </a:schemeClr>
                </a:solidFill>
              </a:rPr>
              <a:t>LLD</a:t>
            </a:r>
            <a:r>
              <a:rPr lang="zh-CN" altLang="en-US" dirty="0" smtClean="0">
                <a:solidFill>
                  <a:schemeClr val="tx2">
                    <a:lumMod val="60000"/>
                    <a:lumOff val="40000"/>
                  </a:schemeClr>
                </a:solidFill>
              </a:rPr>
              <a:t>），</a:t>
            </a:r>
            <a:r>
              <a:rPr lang="zh-CN" altLang="en-US" dirty="0" smtClean="0"/>
              <a:t>对每个模块要完成的工作进行具体的描述。</a:t>
            </a:r>
            <a:endParaRPr lang="en-US" altLang="zh-CN" dirty="0" smtClean="0"/>
          </a:p>
          <a:p>
            <a:pPr algn="l"/>
            <a:r>
              <a:rPr lang="zh-CN" altLang="en-US" dirty="0" smtClean="0"/>
              <a:t>计算器例子</a:t>
            </a:r>
            <a:endParaRPr lang="en-US" altLang="zh-CN" dirty="0" smtClean="0">
              <a:solidFill>
                <a:schemeClr val="tx1"/>
              </a:solidFill>
            </a:endParaRPr>
          </a:p>
          <a:p>
            <a:pPr algn="l"/>
            <a:r>
              <a:rPr lang="zh-CN" altLang="en-US" dirty="0" smtClean="0">
                <a:solidFill>
                  <a:schemeClr val="tx1"/>
                </a:solidFill>
              </a:rPr>
              <a:t>概要设计</a:t>
            </a:r>
            <a:endParaRPr lang="en-US" altLang="zh-CN" dirty="0" smtClean="0">
              <a:solidFill>
                <a:schemeClr val="tx1"/>
              </a:solidFill>
            </a:endParaRPr>
          </a:p>
          <a:p>
            <a:pPr algn="l"/>
            <a:r>
              <a:rPr lang="en-US" altLang="zh-CN" dirty="0">
                <a:solidFill>
                  <a:schemeClr val="tx1"/>
                </a:solidFill>
              </a:rPr>
              <a:t> </a:t>
            </a:r>
            <a:r>
              <a:rPr lang="zh-CN" altLang="en-US" sz="2000" dirty="0" smtClean="0">
                <a:solidFill>
                  <a:schemeClr val="tx1"/>
                </a:solidFill>
              </a:rPr>
              <a:t>整个软件氛围</a:t>
            </a:r>
            <a:r>
              <a:rPr lang="en-US" altLang="zh-CN" sz="2000" dirty="0" smtClean="0">
                <a:solidFill>
                  <a:schemeClr val="tx1"/>
                </a:solidFill>
              </a:rPr>
              <a:t>6</a:t>
            </a:r>
            <a:r>
              <a:rPr lang="zh-CN" altLang="en-US" sz="2000" dirty="0" smtClean="0">
                <a:solidFill>
                  <a:schemeClr val="tx1"/>
                </a:solidFill>
              </a:rPr>
              <a:t>个模块：界面模块、主控模块、加法模块、减法模块、乘法模块、除法模块，主控模块调用后四个模块。</a:t>
            </a:r>
            <a:endParaRPr lang="en-US" altLang="zh-CN" sz="2000" dirty="0" smtClean="0">
              <a:solidFill>
                <a:schemeClr val="tx1"/>
              </a:solidFill>
            </a:endParaRPr>
          </a:p>
          <a:p>
            <a:pPr algn="l"/>
            <a:r>
              <a:rPr lang="zh-CN" altLang="en-US" sz="2000" dirty="0" smtClean="0">
                <a:solidFill>
                  <a:schemeClr val="tx1"/>
                </a:solidFill>
              </a:rPr>
              <a:t>加法模块包含</a:t>
            </a:r>
            <a:r>
              <a:rPr lang="en-US" altLang="zh-CN" sz="2000" dirty="0" smtClean="0">
                <a:solidFill>
                  <a:schemeClr val="tx1"/>
                </a:solidFill>
              </a:rPr>
              <a:t>5</a:t>
            </a:r>
            <a:r>
              <a:rPr lang="zh-CN" altLang="en-US" sz="2000" dirty="0" smtClean="0">
                <a:solidFill>
                  <a:schemeClr val="tx1"/>
                </a:solidFill>
              </a:rPr>
              <a:t>个函数：加法主函数、十进制函数</a:t>
            </a:r>
            <a:r>
              <a:rPr lang="zh-CN" altLang="en-US" sz="2000" dirty="0">
                <a:solidFill>
                  <a:schemeClr val="tx1"/>
                </a:solidFill>
              </a:rPr>
              <a:t>、</a:t>
            </a:r>
            <a:r>
              <a:rPr lang="zh-CN" altLang="en-US" sz="2000" dirty="0" smtClean="0">
                <a:solidFill>
                  <a:schemeClr val="tx1"/>
                </a:solidFill>
              </a:rPr>
              <a:t>八进制函数、二进制函数、十六进制函数，主函数调用后四个函数。</a:t>
            </a:r>
            <a:endParaRPr lang="en-US" altLang="zh-CN" sz="2000" dirty="0" smtClean="0">
              <a:solidFill>
                <a:schemeClr val="tx1"/>
              </a:solidFill>
            </a:endParaRPr>
          </a:p>
          <a:p>
            <a:pPr algn="l"/>
            <a:r>
              <a:rPr lang="zh-CN" altLang="en-US" sz="2000" dirty="0" smtClean="0">
                <a:solidFill>
                  <a:schemeClr val="tx1"/>
                </a:solidFill>
              </a:rPr>
              <a:t>详细设计</a:t>
            </a:r>
            <a:endParaRPr lang="en-US" altLang="zh-CN" sz="2000" dirty="0" smtClean="0">
              <a:solidFill>
                <a:schemeClr val="tx1"/>
              </a:solidFill>
            </a:endParaRPr>
          </a:p>
          <a:p>
            <a:pPr algn="l"/>
            <a:r>
              <a:rPr lang="zh-CN" altLang="en-US" sz="2000" dirty="0" smtClean="0">
                <a:solidFill>
                  <a:schemeClr val="tx1"/>
                </a:solidFill>
              </a:rPr>
              <a:t>加法主函数的流程图（或者伪码）如下</a:t>
            </a:r>
            <a:r>
              <a:rPr lang="en-US" altLang="zh-CN" sz="2000" dirty="0" smtClean="0">
                <a:solidFill>
                  <a:schemeClr val="tx1"/>
                </a:solidFill>
              </a:rPr>
              <a:t>……</a:t>
            </a:r>
            <a:endParaRPr lang="en-US" altLang="zh-CN"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282" y="428605"/>
            <a:ext cx="7772400" cy="1000132"/>
          </a:xfrm>
        </p:spPr>
        <p:txBody>
          <a:bodyPr/>
          <a:lstStyle/>
          <a:p>
            <a:r>
              <a:rPr lang="en-US" altLang="zh-CN" sz="2400" dirty="0" smtClean="0"/>
              <a:t>4.</a:t>
            </a:r>
            <a:r>
              <a:rPr lang="zh-CN" altLang="en-US" sz="2400" dirty="0" smtClean="0"/>
              <a:t>编码阶段</a:t>
            </a:r>
            <a:endParaRPr lang="zh-CN" altLang="en-US" sz="2400" dirty="0"/>
          </a:p>
        </p:txBody>
      </p:sp>
      <p:sp>
        <p:nvSpPr>
          <p:cNvPr id="3" name="副标题 2"/>
          <p:cNvSpPr>
            <a:spLocks noGrp="1"/>
          </p:cNvSpPr>
          <p:nvPr>
            <p:ph type="subTitle" idx="1"/>
          </p:nvPr>
        </p:nvSpPr>
        <p:spPr>
          <a:xfrm>
            <a:off x="142844" y="1357298"/>
            <a:ext cx="8572560" cy="4929222"/>
          </a:xfrm>
        </p:spPr>
        <p:txBody>
          <a:bodyPr/>
          <a:lstStyle/>
          <a:p>
            <a:pPr algn="l"/>
            <a:r>
              <a:rPr lang="zh-CN" altLang="en-US" dirty="0" smtClean="0"/>
              <a:t>●</a:t>
            </a:r>
            <a:r>
              <a:rPr lang="zh-CN" altLang="en-US" dirty="0" smtClean="0">
                <a:solidFill>
                  <a:schemeClr val="tx2">
                    <a:lumMod val="60000"/>
                    <a:lumOff val="40000"/>
                  </a:schemeClr>
                </a:solidFill>
              </a:rPr>
              <a:t>工作内容</a:t>
            </a:r>
            <a:r>
              <a:rPr lang="zh-CN" altLang="en-US" dirty="0" smtClean="0"/>
              <a:t>：</a:t>
            </a:r>
            <a:endParaRPr lang="en-US" altLang="zh-CN" dirty="0" smtClean="0"/>
          </a:p>
          <a:p>
            <a:pPr algn="l"/>
            <a:r>
              <a:rPr lang="zh-CN" altLang="en-US" dirty="0" smtClean="0"/>
              <a:t>把软件设计转换成计算机可以接受的程序，即写成以某个程序设计语言表示的源程序清单，使用</a:t>
            </a:r>
            <a:r>
              <a:rPr lang="en-US" altLang="zh-CN" dirty="0" smtClean="0"/>
              <a:t>RDBMS</a:t>
            </a:r>
            <a:r>
              <a:rPr lang="zh-CN" altLang="en-US" dirty="0" smtClean="0"/>
              <a:t>工具建立数据库</a:t>
            </a:r>
            <a:endParaRPr lang="en-US" altLang="zh-CN" dirty="0" smtClean="0"/>
          </a:p>
          <a:p>
            <a:pPr algn="l"/>
            <a:r>
              <a:rPr lang="zh-CN" altLang="en-US" dirty="0" smtClean="0"/>
              <a:t>计算器例子</a:t>
            </a:r>
            <a:endParaRPr lang="en-US" altLang="zh-CN" dirty="0" smtClean="0"/>
          </a:p>
          <a:p>
            <a:pPr algn="l"/>
            <a:r>
              <a:rPr lang="zh-CN" altLang="en-US" dirty="0" smtClean="0"/>
              <a:t>用</a:t>
            </a:r>
            <a:r>
              <a:rPr lang="en-US" altLang="zh-CN" dirty="0" smtClean="0"/>
              <a:t>C</a:t>
            </a:r>
            <a:r>
              <a:rPr lang="zh-CN" altLang="en-US" dirty="0" smtClean="0"/>
              <a:t>语言实现详细设计说明书中描述的所有函数</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8596" y="500042"/>
            <a:ext cx="7772400" cy="798509"/>
          </a:xfrm>
        </p:spPr>
        <p:txBody>
          <a:bodyPr/>
          <a:lstStyle/>
          <a:p>
            <a:r>
              <a:rPr lang="en-US" altLang="zh-CN" sz="2400" dirty="0" smtClean="0"/>
              <a:t>5.</a:t>
            </a:r>
            <a:r>
              <a:rPr lang="zh-CN" altLang="en-US" sz="2400" dirty="0" smtClean="0"/>
              <a:t>测试</a:t>
            </a:r>
            <a:endParaRPr lang="zh-CN" altLang="en-US" sz="2400" dirty="0"/>
          </a:p>
        </p:txBody>
      </p:sp>
      <p:sp>
        <p:nvSpPr>
          <p:cNvPr id="3" name="副标题 2"/>
          <p:cNvSpPr>
            <a:spLocks noGrp="1"/>
          </p:cNvSpPr>
          <p:nvPr>
            <p:ph type="subTitle" idx="1"/>
          </p:nvPr>
        </p:nvSpPr>
        <p:spPr>
          <a:xfrm>
            <a:off x="214282" y="1428736"/>
            <a:ext cx="8501122" cy="4643470"/>
          </a:xfrm>
        </p:spPr>
        <p:txBody>
          <a:bodyPr/>
          <a:lstStyle/>
          <a:p>
            <a:pPr algn="l"/>
            <a:r>
              <a:rPr lang="zh-CN" altLang="en-US" dirty="0" smtClean="0"/>
              <a:t>●</a:t>
            </a:r>
            <a:r>
              <a:rPr lang="zh-CN" altLang="en-US" dirty="0" smtClean="0">
                <a:solidFill>
                  <a:schemeClr val="tx2">
                    <a:lumMod val="60000"/>
                    <a:lumOff val="40000"/>
                  </a:schemeClr>
                </a:solidFill>
              </a:rPr>
              <a:t>工作内容</a:t>
            </a:r>
            <a:r>
              <a:rPr lang="zh-CN" altLang="en-US" dirty="0" smtClean="0"/>
              <a:t>：</a:t>
            </a:r>
            <a:endParaRPr lang="en-US" altLang="zh-CN" dirty="0" smtClean="0"/>
          </a:p>
          <a:p>
            <a:pPr algn="l"/>
            <a:r>
              <a:rPr lang="zh-CN" altLang="en-US" dirty="0" smtClean="0"/>
              <a:t>检验软件是否符合客户需求，达到质量要求，一般由独立的小组执行，测试工作分为：单元测试、集成测试、系统测试；</a:t>
            </a:r>
            <a:endParaRPr lang="en-US" altLang="zh-CN" dirty="0" smtClean="0"/>
          </a:p>
          <a:p>
            <a:pPr algn="l"/>
            <a:endParaRPr lang="en-US" altLang="zh-CN" dirty="0" smtClean="0"/>
          </a:p>
          <a:p>
            <a:pPr algn="l"/>
            <a:r>
              <a:rPr lang="zh-CN" altLang="en-US" dirty="0" smtClean="0"/>
              <a:t>计算器例子</a:t>
            </a:r>
            <a:endParaRPr lang="en-US" altLang="zh-CN" dirty="0" smtClean="0"/>
          </a:p>
          <a:p>
            <a:pPr algn="l"/>
            <a:r>
              <a:rPr lang="zh-CN" altLang="en-US" dirty="0" smtClean="0">
                <a:solidFill>
                  <a:schemeClr val="tx2">
                    <a:lumMod val="60000"/>
                    <a:lumOff val="40000"/>
                  </a:schemeClr>
                </a:solidFill>
              </a:rPr>
              <a:t>单元测试</a:t>
            </a:r>
            <a:r>
              <a:rPr lang="zh-CN" altLang="en-US" dirty="0" smtClean="0"/>
              <a:t>参照</a:t>
            </a:r>
            <a:r>
              <a:rPr lang="en-US" altLang="zh-CN" dirty="0" smtClean="0"/>
              <a:t>LLD</a:t>
            </a:r>
            <a:r>
              <a:rPr lang="zh-CN" altLang="en-US" dirty="0" smtClean="0"/>
              <a:t>，对每一个函数进行测试</a:t>
            </a:r>
            <a:endParaRPr lang="en-US" altLang="zh-CN" dirty="0" smtClean="0"/>
          </a:p>
          <a:p>
            <a:pPr algn="l"/>
            <a:r>
              <a:rPr lang="zh-CN" altLang="en-US" dirty="0" smtClean="0">
                <a:solidFill>
                  <a:schemeClr val="tx2">
                    <a:lumMod val="60000"/>
                    <a:lumOff val="40000"/>
                  </a:schemeClr>
                </a:solidFill>
              </a:rPr>
              <a:t>集成测试</a:t>
            </a:r>
            <a:r>
              <a:rPr lang="zh-CN" altLang="en-US" dirty="0" smtClean="0"/>
              <a:t>参照</a:t>
            </a:r>
            <a:r>
              <a:rPr lang="en-US" altLang="zh-CN" dirty="0" smtClean="0"/>
              <a:t>HLD</a:t>
            </a:r>
            <a:r>
              <a:rPr lang="zh-CN" altLang="en-US" dirty="0" smtClean="0"/>
              <a:t>，对函数与函数的集成、模块与模块的集成进行测试；</a:t>
            </a:r>
            <a:endParaRPr lang="en-US" altLang="zh-CN" dirty="0" smtClean="0"/>
          </a:p>
          <a:p>
            <a:pPr algn="l"/>
            <a:r>
              <a:rPr lang="zh-CN" altLang="en-US" dirty="0" smtClean="0">
                <a:solidFill>
                  <a:schemeClr val="tx2">
                    <a:lumMod val="60000"/>
                    <a:lumOff val="40000"/>
                  </a:schemeClr>
                </a:solidFill>
              </a:rPr>
              <a:t>系统测试</a:t>
            </a:r>
            <a:r>
              <a:rPr lang="zh-CN" altLang="en-US" dirty="0" smtClean="0"/>
              <a:t>参照</a:t>
            </a:r>
            <a:r>
              <a:rPr lang="en-US" altLang="zh-CN" dirty="0" smtClean="0"/>
              <a:t>SRS</a:t>
            </a:r>
            <a:r>
              <a:rPr lang="zh-CN" altLang="en-US" dirty="0" smtClean="0"/>
              <a:t>，对每一个功能需求、性能需求进行测试；</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Calligraphy</Template>
  <TotalTime>391</TotalTime>
  <Words>1565</Words>
  <Application>Microsoft Office PowerPoint</Application>
  <PresentationFormat>全屏显示(4:3)</PresentationFormat>
  <Paragraphs>164</Paragraphs>
  <Slides>12</Slides>
  <Notes>7</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行云流水</vt:lpstr>
      <vt:lpstr>软件测试基础</vt:lpstr>
      <vt:lpstr>软件测试常见的误区</vt:lpstr>
      <vt:lpstr>软件测试目的</vt:lpstr>
      <vt:lpstr>软件生命周期</vt:lpstr>
      <vt:lpstr>1.软件计划阶段</vt:lpstr>
      <vt:lpstr>2.需求软件分析阶段</vt:lpstr>
      <vt:lpstr>3.软件设计阶段</vt:lpstr>
      <vt:lpstr>4.编码阶段</vt:lpstr>
      <vt:lpstr>5.测试</vt:lpstr>
      <vt:lpstr>6.运行和维护</vt:lpstr>
      <vt:lpstr>软件中引入缺陷</vt:lpstr>
      <vt:lpstr>测试用例</vt:lpstr>
    </vt:vector>
  </TitlesOfParts>
  <Company>test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ts</dc:creator>
  <cp:lastModifiedBy>class</cp:lastModifiedBy>
  <cp:revision>41</cp:revision>
  <dcterms:created xsi:type="dcterms:W3CDTF">2015-05-16T05:57:53Z</dcterms:created>
  <dcterms:modified xsi:type="dcterms:W3CDTF">2015-05-17T07:26:01Z</dcterms:modified>
</cp:coreProperties>
</file>