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57" r:id="rId3"/>
    <p:sldId id="258" r:id="rId4"/>
    <p:sldId id="259" r:id="rId5"/>
    <p:sldId id="261" r:id="rId6"/>
    <p:sldId id="269" r:id="rId7"/>
    <p:sldId id="262" r:id="rId8"/>
    <p:sldId id="263" r:id="rId9"/>
    <p:sldId id="264" r:id="rId10"/>
    <p:sldId id="265" r:id="rId11"/>
    <p:sldId id="266" r:id="rId12"/>
    <p:sldId id="267" r:id="rId13"/>
    <p:sldId id="268" r:id="rId14"/>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9900"/>
  </p:clrMru>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6306" autoAdjust="0"/>
    <p:restoredTop sz="91621" autoAdjust="0"/>
  </p:normalViewPr>
  <p:slideViewPr>
    <p:cSldViewPr>
      <p:cViewPr varScale="1">
        <p:scale>
          <a:sx n="66" d="100"/>
          <a:sy n="66" d="100"/>
        </p:scale>
        <p:origin x="-618"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B947731-62F2-42DA-90F6-81EAB46C9081}" type="datetimeFigureOut">
              <a:rPr lang="zh-CN" altLang="en-US" smtClean="0"/>
              <a:pPr/>
              <a:t>2015-6-12</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A9BADE3-CC50-43EB-9EF4-6F6EDE49AB82}"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mtClean="0"/>
              <a:t>质量的定义包含三个要素：实体、特性集合、需求。</a:t>
            </a:r>
            <a:endParaRPr lang="zh-CN" altLang="en-US"/>
          </a:p>
        </p:txBody>
      </p:sp>
      <p:sp>
        <p:nvSpPr>
          <p:cNvPr id="4" name="灯片编号占位符 3"/>
          <p:cNvSpPr>
            <a:spLocks noGrp="1"/>
          </p:cNvSpPr>
          <p:nvPr>
            <p:ph type="sldNum" sz="quarter" idx="10"/>
          </p:nvPr>
        </p:nvSpPr>
        <p:spPr/>
        <p:txBody>
          <a:bodyPr/>
          <a:lstStyle/>
          <a:p>
            <a:fld id="{7A9BADE3-CC50-43EB-9EF4-6F6EDE49AB82}" type="slidenum">
              <a:rPr lang="zh-CN" altLang="en-US" smtClean="0"/>
              <a:pPr/>
              <a:t>1</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mtClean="0"/>
              <a:t>这三者共同决定软件质量。从软件企业的长远发展看从流程抓起，规范软件产品的开发过程。小作坊</a:t>
            </a:r>
            <a:r>
              <a:rPr lang="en-US" altLang="zh-CN" smtClean="0"/>
              <a:t>-</a:t>
            </a:r>
            <a:r>
              <a:rPr lang="zh-CN" altLang="en-US" smtClean="0"/>
              <a:t>大公司的必经之路</a:t>
            </a:r>
            <a:endParaRPr lang="zh-CN" altLang="en-US"/>
          </a:p>
        </p:txBody>
      </p:sp>
      <p:sp>
        <p:nvSpPr>
          <p:cNvPr id="4" name="灯片编号占位符 3"/>
          <p:cNvSpPr>
            <a:spLocks noGrp="1"/>
          </p:cNvSpPr>
          <p:nvPr>
            <p:ph type="sldNum" sz="quarter" idx="10"/>
          </p:nvPr>
        </p:nvSpPr>
        <p:spPr/>
        <p:txBody>
          <a:bodyPr/>
          <a:lstStyle/>
          <a:p>
            <a:fld id="{7A9BADE3-CC50-43EB-9EF4-6F6EDE49AB82}" type="slidenum">
              <a:rPr lang="zh-CN" altLang="en-US" smtClean="0"/>
              <a:pPr/>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mtClean="0"/>
              <a:t>CMM</a:t>
            </a:r>
            <a:r>
              <a:rPr lang="zh-CN" altLang="en-US" smtClean="0"/>
              <a:t>用途：</a:t>
            </a:r>
            <a:r>
              <a:rPr lang="en-US" altLang="zh-CN" smtClean="0"/>
              <a:t>1.</a:t>
            </a:r>
            <a:r>
              <a:rPr lang="zh-CN" altLang="en-US" smtClean="0"/>
              <a:t>评估组用来识别组织中的强处和弱点</a:t>
            </a:r>
            <a:endParaRPr lang="en-US" altLang="zh-CN" smtClean="0"/>
          </a:p>
          <a:p>
            <a:r>
              <a:rPr lang="en-US" altLang="zh-CN" smtClean="0"/>
              <a:t>2.</a:t>
            </a:r>
            <a:r>
              <a:rPr lang="zh-CN" altLang="en-US" smtClean="0"/>
              <a:t>评价组用来识别选择不同的业务承包商的风险和监督合同</a:t>
            </a:r>
            <a:endParaRPr lang="zh-CN" altLang="en-US"/>
          </a:p>
        </p:txBody>
      </p:sp>
      <p:sp>
        <p:nvSpPr>
          <p:cNvPr id="4" name="灯片编号占位符 3"/>
          <p:cNvSpPr>
            <a:spLocks noGrp="1"/>
          </p:cNvSpPr>
          <p:nvPr>
            <p:ph type="sldNum" sz="quarter" idx="10"/>
          </p:nvPr>
        </p:nvSpPr>
        <p:spPr/>
        <p:txBody>
          <a:bodyPr/>
          <a:lstStyle/>
          <a:p>
            <a:fld id="{7A9BADE3-CC50-43EB-9EF4-6F6EDE49AB82}" type="slidenum">
              <a:rPr lang="zh-CN" altLang="en-US" smtClean="0"/>
              <a:pPr/>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mtClean="0"/>
              <a:t>ISO:</a:t>
            </a:r>
            <a:r>
              <a:rPr lang="zh-CN" altLang="en-US" smtClean="0"/>
              <a:t>普遍适用的质量管理体系。</a:t>
            </a:r>
            <a:r>
              <a:rPr lang="zh-CN" altLang="en-US" baseline="0" smtClean="0"/>
              <a:t> </a:t>
            </a:r>
            <a:r>
              <a:rPr lang="en-US" altLang="zh-CN" baseline="0" smtClean="0"/>
              <a:t>CMM:</a:t>
            </a:r>
            <a:r>
              <a:rPr lang="zh-CN" altLang="en-US" baseline="0" smtClean="0"/>
              <a:t>特定针对软件行业的质量管理体系。 </a:t>
            </a:r>
            <a:r>
              <a:rPr lang="en-US" altLang="zh-CN" baseline="0" smtClean="0"/>
              <a:t>6Sigma</a:t>
            </a:r>
            <a:r>
              <a:rPr lang="zh-CN" altLang="en-US" baseline="0" smtClean="0"/>
              <a:t>：不具体针对某个行业，不知关注质量，还关注成本、进度等</a:t>
            </a:r>
            <a:endParaRPr lang="zh-CN" altLang="en-US"/>
          </a:p>
        </p:txBody>
      </p:sp>
      <p:sp>
        <p:nvSpPr>
          <p:cNvPr id="4" name="灯片编号占位符 3"/>
          <p:cNvSpPr>
            <a:spLocks noGrp="1"/>
          </p:cNvSpPr>
          <p:nvPr>
            <p:ph type="sldNum" sz="quarter" idx="10"/>
          </p:nvPr>
        </p:nvSpPr>
        <p:spPr/>
        <p:txBody>
          <a:bodyPr/>
          <a:lstStyle/>
          <a:p>
            <a:fld id="{7A9BADE3-CC50-43EB-9EF4-6F6EDE49AB82}" type="slidenum">
              <a:rPr lang="zh-CN" altLang="en-US" smtClean="0"/>
              <a:pPr/>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mtClean="0"/>
              <a:t>互操作性：不同型号的打印机与</a:t>
            </a:r>
            <a:r>
              <a:rPr lang="en-US" altLang="zh-CN" smtClean="0"/>
              <a:t>word</a:t>
            </a:r>
            <a:r>
              <a:rPr lang="zh-CN" altLang="en-US" smtClean="0"/>
              <a:t>之间的协议可能不一致，导致消息传递过程中发生错误。应该将被测软件系统和周边系统的各种主流型号进行互操作性测试    像核心模块</a:t>
            </a:r>
            <a:r>
              <a:rPr lang="zh-CN" altLang="en-US" baseline="0" smtClean="0"/>
              <a:t> 交叉复用模块由于经常被调用，很容易出问题</a:t>
            </a:r>
            <a:r>
              <a:rPr lang="en-US" altLang="zh-CN" baseline="0" smtClean="0"/>
              <a:t>.</a:t>
            </a:r>
          </a:p>
          <a:p>
            <a:r>
              <a:rPr lang="zh-CN" altLang="en-US" baseline="0" smtClean="0"/>
              <a:t>例如：</a:t>
            </a:r>
            <a:r>
              <a:rPr lang="en-US" altLang="zh-CN" baseline="0" smtClean="0"/>
              <a:t>windows</a:t>
            </a:r>
            <a:r>
              <a:rPr lang="zh-CN" altLang="en-US" baseline="0" smtClean="0"/>
              <a:t>系统应用程序能够处理</a:t>
            </a:r>
            <a:r>
              <a:rPr lang="en-US" altLang="zh-CN" baseline="0" smtClean="0"/>
              <a:t>Linux</a:t>
            </a:r>
            <a:r>
              <a:rPr lang="zh-CN" altLang="en-US" baseline="0" smtClean="0"/>
              <a:t>系统发出的数据（有来有往）</a:t>
            </a:r>
            <a:endParaRPr lang="en-US" altLang="zh-CN" smtClean="0"/>
          </a:p>
          <a:p>
            <a:r>
              <a:rPr lang="en-US" altLang="zh-CN" smtClean="0"/>
              <a:t>……</a:t>
            </a:r>
            <a:endParaRPr lang="zh-CN" altLang="en-US"/>
          </a:p>
        </p:txBody>
      </p:sp>
      <p:sp>
        <p:nvSpPr>
          <p:cNvPr id="4" name="灯片编号占位符 3"/>
          <p:cNvSpPr>
            <a:spLocks noGrp="1"/>
          </p:cNvSpPr>
          <p:nvPr>
            <p:ph type="sldNum" sz="quarter" idx="10"/>
          </p:nvPr>
        </p:nvSpPr>
        <p:spPr/>
        <p:txBody>
          <a:bodyPr/>
          <a:lstStyle/>
          <a:p>
            <a:fld id="{7A9BADE3-CC50-43EB-9EF4-6F6EDE49AB82}" type="slidenum">
              <a:rPr lang="zh-CN" altLang="en-US" smtClean="0"/>
              <a:pPr/>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7A9BADE3-CC50-43EB-9EF4-6F6EDE49AB82}" type="slidenum">
              <a:rPr lang="zh-CN" altLang="en-US" smtClean="0"/>
              <a:pPr/>
              <a:t>11</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7A9BADE3-CC50-43EB-9EF4-6F6EDE49AB82}" type="slidenum">
              <a:rPr lang="zh-CN" altLang="en-US" smtClean="0"/>
              <a:pPr/>
              <a:t>12</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mtClean="0"/>
              <a:t>软件度量作用：理解、预估、评估、改进。软件度量五步法：识别目标</a:t>
            </a:r>
            <a:r>
              <a:rPr lang="en-US" altLang="zh-CN" smtClean="0"/>
              <a:t>-</a:t>
            </a:r>
            <a:r>
              <a:rPr lang="zh-CN" altLang="en-US" smtClean="0"/>
              <a:t>定义度量过程</a:t>
            </a:r>
            <a:r>
              <a:rPr lang="en-US" altLang="zh-CN" smtClean="0"/>
              <a:t>-</a:t>
            </a:r>
            <a:r>
              <a:rPr lang="zh-CN" altLang="en-US" smtClean="0"/>
              <a:t>数据收集</a:t>
            </a:r>
            <a:r>
              <a:rPr lang="en-US" altLang="zh-CN" smtClean="0"/>
              <a:t>-</a:t>
            </a:r>
            <a:r>
              <a:rPr lang="zh-CN" altLang="en-US" smtClean="0"/>
              <a:t>数据分析与反馈</a:t>
            </a:r>
            <a:r>
              <a:rPr lang="en-US" altLang="zh-CN" smtClean="0"/>
              <a:t>-</a:t>
            </a:r>
            <a:r>
              <a:rPr lang="zh-CN" altLang="en-US" smtClean="0"/>
              <a:t>过程改进</a:t>
            </a:r>
            <a:endParaRPr lang="zh-CN" altLang="en-US"/>
          </a:p>
        </p:txBody>
      </p:sp>
      <p:sp>
        <p:nvSpPr>
          <p:cNvPr id="4" name="灯片编号占位符 3"/>
          <p:cNvSpPr>
            <a:spLocks noGrp="1"/>
          </p:cNvSpPr>
          <p:nvPr>
            <p:ph type="sldNum" sz="quarter" idx="10"/>
          </p:nvPr>
        </p:nvSpPr>
        <p:spPr/>
        <p:txBody>
          <a:bodyPr/>
          <a:lstStyle/>
          <a:p>
            <a:fld id="{7A9BADE3-CC50-43EB-9EF4-6F6EDE49AB82}" type="slidenum">
              <a:rPr lang="zh-CN" altLang="en-US" smtClean="0"/>
              <a:pPr/>
              <a:t>13</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500034" y="357167"/>
            <a:ext cx="7772400" cy="642941"/>
          </a:xfrm>
        </p:spPr>
        <p:txBody>
          <a:bodyPr>
            <a:normAutofit/>
          </a:bodyPr>
          <a:lstStyle>
            <a:lvl1pPr>
              <a:defRPr sz="2400"/>
            </a:lvl1p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142844" y="1428736"/>
            <a:ext cx="8786874" cy="4786346"/>
          </a:xfrm>
        </p:spPr>
        <p:txBody>
          <a:bodyPr>
            <a:normAutofit/>
          </a:bodyPr>
          <a:lstStyle>
            <a:lvl1pPr marL="0" indent="0" algn="ctr">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smtClean="0"/>
              <a:t>单击此处编辑母版副标题样式</a:t>
            </a:r>
            <a:endParaRPr lang="zh-CN" altLang="en-US" dirty="0"/>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2015-6-12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2015-6-12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2015-6-12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2015-6-12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2015-6-12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2015-6-12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2015-6-12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2015-6-12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2015-6-12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2015-6-12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2015-6-12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2015-6-12</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428596" y="214290"/>
            <a:ext cx="7772400" cy="1470025"/>
          </a:xfrm>
        </p:spPr>
        <p:txBody>
          <a:bodyPr/>
          <a:lstStyle/>
          <a:p>
            <a:r>
              <a:rPr lang="zh-CN" altLang="en-US" smtClean="0"/>
              <a:t>软件质量</a:t>
            </a:r>
            <a:endParaRPr lang="zh-CN" altLang="en-US"/>
          </a:p>
        </p:txBody>
      </p:sp>
      <p:sp>
        <p:nvSpPr>
          <p:cNvPr id="3" name="副标题 2"/>
          <p:cNvSpPr>
            <a:spLocks noGrp="1"/>
          </p:cNvSpPr>
          <p:nvPr>
            <p:ph type="subTitle" idx="1"/>
          </p:nvPr>
        </p:nvSpPr>
        <p:spPr>
          <a:xfrm>
            <a:off x="357158" y="1643050"/>
            <a:ext cx="8572560" cy="4572032"/>
          </a:xfrm>
        </p:spPr>
        <p:txBody>
          <a:bodyPr/>
          <a:lstStyle/>
          <a:p>
            <a:pPr algn="l"/>
            <a:r>
              <a:rPr lang="zh-CN" altLang="en-US" smtClean="0">
                <a:solidFill>
                  <a:schemeClr val="tx1"/>
                </a:solidFill>
                <a:latin typeface="+mn-ea"/>
              </a:rPr>
              <a:t>质量定义：</a:t>
            </a:r>
            <a:endParaRPr lang="en-US" altLang="zh-CN" smtClean="0">
              <a:solidFill>
                <a:schemeClr val="tx1"/>
              </a:solidFill>
              <a:latin typeface="+mn-ea"/>
            </a:endParaRPr>
          </a:p>
          <a:p>
            <a:pPr algn="l"/>
            <a:r>
              <a:rPr lang="zh-CN" altLang="en-US" smtClean="0">
                <a:solidFill>
                  <a:schemeClr val="tx1"/>
                </a:solidFill>
                <a:latin typeface="+mn-ea"/>
              </a:rPr>
              <a:t>一个实体的所有特性，基于这些特性可以满足明显的或隐含的需求。</a:t>
            </a:r>
            <a:endParaRPr lang="en-US" altLang="zh-CN" smtClean="0">
              <a:solidFill>
                <a:schemeClr val="tx1"/>
              </a:solidFill>
              <a:latin typeface="+mn-ea"/>
            </a:endParaRPr>
          </a:p>
          <a:p>
            <a:pPr algn="l"/>
            <a:r>
              <a:rPr lang="zh-CN" altLang="en-US" smtClean="0">
                <a:solidFill>
                  <a:schemeClr val="tx1"/>
                </a:solidFill>
                <a:latin typeface="+mn-ea"/>
              </a:rPr>
              <a:t>质量的评价标准是需求。需求的三个层次：显示需求、隐式需求、用户的实际需求。</a:t>
            </a:r>
            <a:endParaRPr lang="en-US" altLang="zh-CN" smtClean="0">
              <a:solidFill>
                <a:schemeClr val="tx1"/>
              </a:solidFill>
              <a:latin typeface="+mn-ea"/>
            </a:endParaRPr>
          </a:p>
          <a:p>
            <a:pPr algn="l"/>
            <a:r>
              <a:rPr lang="zh-CN" altLang="en-US" smtClean="0">
                <a:solidFill>
                  <a:srgbClr val="FF0000"/>
                </a:solidFill>
                <a:latin typeface="+mn-ea"/>
              </a:rPr>
              <a:t>符合需求规格</a:t>
            </a:r>
            <a:r>
              <a:rPr lang="zh-CN" altLang="en-US" smtClean="0">
                <a:solidFill>
                  <a:schemeClr val="tx1"/>
                </a:solidFill>
                <a:latin typeface="+mn-ea"/>
              </a:rPr>
              <a:t>：符合开发者明确定义的目标。这个是内部质量，即从软件启动到交付用户之间产生的所有中间产品的质量。</a:t>
            </a:r>
            <a:endParaRPr lang="en-US" altLang="zh-CN" smtClean="0">
              <a:solidFill>
                <a:schemeClr val="tx1"/>
              </a:solidFill>
              <a:latin typeface="+mn-ea"/>
            </a:endParaRPr>
          </a:p>
          <a:p>
            <a:pPr algn="l"/>
            <a:r>
              <a:rPr lang="zh-CN" altLang="en-US" smtClean="0">
                <a:solidFill>
                  <a:srgbClr val="FF0000"/>
                </a:solidFill>
                <a:latin typeface="+mn-ea"/>
              </a:rPr>
              <a:t>符合用户显示需求</a:t>
            </a:r>
            <a:r>
              <a:rPr lang="zh-CN" altLang="en-US" smtClean="0">
                <a:solidFill>
                  <a:schemeClr val="tx1"/>
                </a:solidFill>
                <a:latin typeface="+mn-ea"/>
              </a:rPr>
              <a:t>：符合用户所明确说明的目标。这个是验收质量，即用户在验收时评价产品的质量。</a:t>
            </a:r>
            <a:endParaRPr lang="en-US" altLang="zh-CN" smtClean="0">
              <a:solidFill>
                <a:schemeClr val="tx1"/>
              </a:solidFill>
              <a:latin typeface="+mn-ea"/>
            </a:endParaRPr>
          </a:p>
          <a:p>
            <a:pPr algn="l"/>
            <a:r>
              <a:rPr lang="zh-CN" altLang="en-US" smtClean="0">
                <a:solidFill>
                  <a:srgbClr val="FF0000"/>
                </a:solidFill>
                <a:latin typeface="+mn-ea"/>
              </a:rPr>
              <a:t>符合用户实际需求</a:t>
            </a:r>
            <a:r>
              <a:rPr lang="zh-CN" altLang="en-US" smtClean="0">
                <a:solidFill>
                  <a:schemeClr val="tx1"/>
                </a:solidFill>
                <a:latin typeface="+mn-ea"/>
              </a:rPr>
              <a:t>：实际的需求包括用户明确说明的和隐含的需求。这个是使用质量，即用户在实际使用过程中对产品的质量评价。</a:t>
            </a:r>
            <a:endParaRPr lang="en-US" altLang="zh-CN" smtClean="0">
              <a:solidFill>
                <a:schemeClr val="tx1"/>
              </a:solidFill>
              <a:latin typeface="+mn-ea"/>
            </a:endParaRPr>
          </a:p>
          <a:p>
            <a:pPr algn="l"/>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smtClean="0"/>
              <a:t>可维护性</a:t>
            </a:r>
            <a:endParaRPr lang="zh-CN" altLang="en-US"/>
          </a:p>
        </p:txBody>
      </p:sp>
      <p:sp>
        <p:nvSpPr>
          <p:cNvPr id="3" name="副标题 2"/>
          <p:cNvSpPr>
            <a:spLocks noGrp="1"/>
          </p:cNvSpPr>
          <p:nvPr>
            <p:ph type="subTitle" idx="1"/>
          </p:nvPr>
        </p:nvSpPr>
        <p:spPr/>
        <p:txBody>
          <a:bodyPr/>
          <a:lstStyle/>
          <a:p>
            <a:r>
              <a:rPr lang="zh-CN" altLang="en-US" smtClean="0"/>
              <a:t>软件产品可被修改的能力。修改可能包括修改、改进或软件对环境、需求和功能规格说明变化的适应。</a:t>
            </a:r>
            <a:endParaRPr lang="en-US" altLang="zh-CN" smtClean="0"/>
          </a:p>
          <a:p>
            <a:r>
              <a:rPr lang="zh-CN" altLang="en-US" smtClean="0"/>
              <a:t>易分析性：软件产品诊断软件中的缺陷或失效原因或识别待修改部分的能力。</a:t>
            </a:r>
            <a:endParaRPr lang="en-US" altLang="zh-CN" smtClean="0"/>
          </a:p>
          <a:p>
            <a:r>
              <a:rPr lang="zh-CN" altLang="en-US" smtClean="0"/>
              <a:t>易改变性：软件产品使指定的修改可以被实现的能力。包括编码、设计和文档的更改。</a:t>
            </a:r>
            <a:endParaRPr lang="en-US" altLang="zh-CN" smtClean="0"/>
          </a:p>
          <a:p>
            <a:r>
              <a:rPr lang="zh-CN" altLang="en-US" smtClean="0"/>
              <a:t>稳定性：软件产品避免由于软件修改而造成意外结果的能力。易改变则较稳定，较少频繁修改而导致的不稳定。例如：代码中的有物理含义的数字，一定用宏代替。</a:t>
            </a:r>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smtClean="0"/>
              <a:t>可移植性</a:t>
            </a:r>
            <a:endParaRPr lang="zh-CN" altLang="en-US"/>
          </a:p>
        </p:txBody>
      </p:sp>
      <p:sp>
        <p:nvSpPr>
          <p:cNvPr id="3" name="副标题 2"/>
          <p:cNvSpPr>
            <a:spLocks noGrp="1"/>
          </p:cNvSpPr>
          <p:nvPr>
            <p:ph type="subTitle" idx="1"/>
          </p:nvPr>
        </p:nvSpPr>
        <p:spPr/>
        <p:txBody>
          <a:bodyPr/>
          <a:lstStyle/>
          <a:p>
            <a:pPr algn="l"/>
            <a:r>
              <a:rPr lang="zh-CN" altLang="en-US" smtClean="0"/>
              <a:t>软件产品从一种环境迁移到另一种环境的能力。</a:t>
            </a:r>
            <a:endParaRPr lang="en-US" altLang="zh-CN" smtClean="0"/>
          </a:p>
          <a:p>
            <a:pPr algn="l"/>
            <a:r>
              <a:rPr lang="zh-CN" altLang="en-US" b="1" smtClean="0"/>
              <a:t>适应性</a:t>
            </a:r>
            <a:r>
              <a:rPr lang="zh-CN" altLang="en-US" smtClean="0"/>
              <a:t>：软件系统无需做任何相应变动就能适应不同运行环境</a:t>
            </a:r>
            <a:endParaRPr lang="en-US" altLang="zh-CN" smtClean="0"/>
          </a:p>
          <a:p>
            <a:pPr algn="l"/>
            <a:r>
              <a:rPr lang="zh-CN" altLang="en-US" b="1" smtClean="0"/>
              <a:t>易安装性</a:t>
            </a:r>
            <a:r>
              <a:rPr lang="zh-CN" altLang="en-US" smtClean="0"/>
              <a:t>：软件产品在指定环境中被安装的能力。如果软件由最终用户安装，那么易安装性就可能导致对石河营与易安装性的影响。</a:t>
            </a:r>
            <a:endParaRPr lang="en-US" altLang="zh-CN" smtClean="0"/>
          </a:p>
          <a:p>
            <a:pPr algn="l"/>
            <a:r>
              <a:rPr lang="zh-CN" altLang="en-US" b="1" smtClean="0"/>
              <a:t>共存性</a:t>
            </a:r>
            <a:r>
              <a:rPr lang="zh-CN" altLang="en-US" smtClean="0"/>
              <a:t>：软件产品在公共环境中同与其分享公共资源的其他独立软件共存的能力。</a:t>
            </a:r>
            <a:endParaRPr lang="en-US" altLang="zh-CN" smtClean="0"/>
          </a:p>
          <a:p>
            <a:pPr algn="l"/>
            <a:r>
              <a:rPr lang="zh-CN" altLang="en-US" smtClean="0"/>
              <a:t>测试不仅需要关注自身特性的实现，还要关注本软件是否影响了其他软件的正常功能。</a:t>
            </a:r>
            <a:endParaRPr lang="en-US" altLang="zh-CN" smtClean="0"/>
          </a:p>
          <a:p>
            <a:pPr algn="l"/>
            <a:r>
              <a:rPr lang="zh-CN" altLang="en-US" b="1" smtClean="0"/>
              <a:t>易替换性</a:t>
            </a:r>
            <a:r>
              <a:rPr lang="zh-CN" altLang="en-US" smtClean="0"/>
              <a:t>：软件产品在同样环境下，替代另一个相同用途的指定软件产品的能力。</a:t>
            </a:r>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500034" y="357167"/>
            <a:ext cx="7772400" cy="500065"/>
          </a:xfrm>
        </p:spPr>
        <p:txBody>
          <a:bodyPr/>
          <a:lstStyle/>
          <a:p>
            <a:r>
              <a:rPr lang="en-US" altLang="zh-CN" smtClean="0"/>
              <a:t>SQA—</a:t>
            </a:r>
            <a:r>
              <a:rPr lang="zh-CN" altLang="en-US" smtClean="0"/>
              <a:t>软件质量保证</a:t>
            </a:r>
            <a:endParaRPr lang="zh-CN" altLang="en-US"/>
          </a:p>
        </p:txBody>
      </p:sp>
      <p:sp>
        <p:nvSpPr>
          <p:cNvPr id="3" name="副标题 2"/>
          <p:cNvSpPr>
            <a:spLocks noGrp="1"/>
          </p:cNvSpPr>
          <p:nvPr>
            <p:ph type="subTitle" idx="1"/>
          </p:nvPr>
        </p:nvSpPr>
        <p:spPr>
          <a:xfrm>
            <a:off x="142844" y="1000108"/>
            <a:ext cx="9001156" cy="5214974"/>
          </a:xfrm>
        </p:spPr>
        <p:txBody>
          <a:bodyPr/>
          <a:lstStyle/>
          <a:p>
            <a:pPr algn="l"/>
            <a:r>
              <a:rPr lang="zh-CN" altLang="en-US" smtClean="0"/>
              <a:t>职责：</a:t>
            </a:r>
            <a:endParaRPr lang="en-US" altLang="zh-CN" smtClean="0"/>
          </a:p>
          <a:p>
            <a:pPr algn="l"/>
            <a:r>
              <a:rPr lang="en-US" altLang="zh-CN" smtClean="0"/>
              <a:t>1.</a:t>
            </a:r>
            <a:r>
              <a:rPr lang="zh-CN" altLang="en-US" smtClean="0"/>
              <a:t>指导并监督项目按照过程实施</a:t>
            </a:r>
            <a:endParaRPr lang="en-US" altLang="zh-CN" smtClean="0"/>
          </a:p>
          <a:p>
            <a:pPr algn="l"/>
            <a:r>
              <a:rPr lang="en-US" altLang="zh-CN" smtClean="0"/>
              <a:t>2.</a:t>
            </a:r>
            <a:r>
              <a:rPr lang="zh-CN" altLang="en-US" smtClean="0"/>
              <a:t>对项目进行度量、分析、增加项目的可视性</a:t>
            </a:r>
            <a:endParaRPr lang="en-US" altLang="zh-CN" smtClean="0"/>
          </a:p>
          <a:p>
            <a:pPr algn="l"/>
            <a:r>
              <a:rPr lang="en-US" altLang="zh-CN" smtClean="0"/>
              <a:t>3.</a:t>
            </a:r>
            <a:r>
              <a:rPr lang="zh-CN" altLang="en-US" smtClean="0"/>
              <a:t>审核工作产品，评价工作产品和过程质量，目标的符合度</a:t>
            </a:r>
            <a:endParaRPr lang="en-US" altLang="zh-CN" smtClean="0"/>
          </a:p>
          <a:p>
            <a:pPr algn="l"/>
            <a:r>
              <a:rPr lang="en-US" altLang="zh-CN" smtClean="0"/>
              <a:t>4.</a:t>
            </a:r>
            <a:r>
              <a:rPr lang="zh-CN" altLang="en-US" smtClean="0"/>
              <a:t>继续缺陷分析，缺陷预防活动，发现过程的缺陷，提供决策参考，促进过程改进。</a:t>
            </a:r>
            <a:endParaRPr lang="en-US" altLang="zh-CN" smtClean="0"/>
          </a:p>
          <a:p>
            <a:pPr algn="l"/>
            <a:r>
              <a:rPr lang="zh-CN" altLang="en-US" b="1" smtClean="0">
                <a:solidFill>
                  <a:schemeClr val="tx1"/>
                </a:solidFill>
              </a:rPr>
              <a:t>度量</a:t>
            </a:r>
            <a:r>
              <a:rPr lang="zh-CN" altLang="en-US" smtClean="0"/>
              <a:t>： 对事物属性的量化表示</a:t>
            </a:r>
            <a:endParaRPr lang="en-US" altLang="zh-CN" smtClean="0"/>
          </a:p>
          <a:p>
            <a:pPr algn="l"/>
            <a:r>
              <a:rPr lang="en-US" altLang="zh-CN" smtClean="0"/>
              <a:t> </a:t>
            </a:r>
            <a:r>
              <a:rPr lang="zh-CN" altLang="en-US" smtClean="0"/>
              <a:t>软件度量：是指计算机软件中范围广泛的测度，包括对软件系统、构件或生命周期过程具有的某个给定属性的度的一个定量测量</a:t>
            </a:r>
            <a:endParaRPr lang="en-US" altLang="zh-CN" smtClean="0"/>
          </a:p>
          <a:p>
            <a:pPr algn="l"/>
            <a:r>
              <a:rPr lang="zh-CN" altLang="en-US" b="1" smtClean="0">
                <a:solidFill>
                  <a:schemeClr val="tx1"/>
                </a:solidFill>
              </a:rPr>
              <a:t>目的</a:t>
            </a:r>
            <a:r>
              <a:rPr lang="zh-CN" altLang="en-US" smtClean="0"/>
              <a:t>：提高软件生产率，缩短产品研发周期，降低研发成本、维护成本</a:t>
            </a:r>
            <a:endParaRPr lang="en-US" altLang="zh-CN" smtClean="0"/>
          </a:p>
          <a:p>
            <a:pPr algn="l"/>
            <a:r>
              <a:rPr lang="en-US" altLang="zh-CN" smtClean="0"/>
              <a:t>  </a:t>
            </a:r>
            <a:r>
              <a:rPr lang="zh-CN" altLang="en-US" smtClean="0"/>
              <a:t>提高软件产品质量，提高用户满意度</a:t>
            </a:r>
            <a:endParaRPr lang="en-US" altLang="zh-CN" smtClean="0"/>
          </a:p>
          <a:p>
            <a:pPr algn="l"/>
            <a:r>
              <a:rPr lang="zh-CN" altLang="en-US" smtClean="0"/>
              <a:t>为组织持续改进提供量化的指标和反馈</a:t>
            </a:r>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smtClean="0"/>
              <a:t>四个基本度量项</a:t>
            </a:r>
            <a:endParaRPr lang="zh-CN" altLang="en-US"/>
          </a:p>
        </p:txBody>
      </p:sp>
      <p:sp>
        <p:nvSpPr>
          <p:cNvPr id="3" name="副标题 2"/>
          <p:cNvSpPr>
            <a:spLocks noGrp="1"/>
          </p:cNvSpPr>
          <p:nvPr>
            <p:ph type="subTitle" idx="1"/>
          </p:nvPr>
        </p:nvSpPr>
        <p:spPr>
          <a:xfrm>
            <a:off x="0" y="1000108"/>
            <a:ext cx="9144000" cy="5572164"/>
          </a:xfrm>
        </p:spPr>
        <p:txBody>
          <a:bodyPr/>
          <a:lstStyle/>
          <a:p>
            <a:pPr algn="l"/>
            <a:r>
              <a:rPr lang="zh-CN" altLang="en-US" b="1" smtClean="0">
                <a:solidFill>
                  <a:schemeClr val="tx1"/>
                </a:solidFill>
              </a:rPr>
              <a:t>规模</a:t>
            </a:r>
            <a:r>
              <a:rPr lang="zh-CN" altLang="en-US" smtClean="0"/>
              <a:t>（</a:t>
            </a:r>
            <a:r>
              <a:rPr lang="en-US" altLang="zh-CN" smtClean="0"/>
              <a:t>size</a:t>
            </a:r>
            <a:r>
              <a:rPr lang="zh-CN" altLang="en-US" smtClean="0"/>
              <a:t>）：软件工作产品的大小。例如，</a:t>
            </a:r>
            <a:r>
              <a:rPr lang="en-US" altLang="zh-CN" smtClean="0"/>
              <a:t>SRS</a:t>
            </a:r>
            <a:r>
              <a:rPr lang="zh-CN" altLang="en-US" smtClean="0"/>
              <a:t>文档页数，</a:t>
            </a:r>
            <a:r>
              <a:rPr lang="en-US" altLang="zh-CN" smtClean="0"/>
              <a:t>HLD</a:t>
            </a:r>
            <a:r>
              <a:rPr lang="zh-CN" altLang="en-US" smtClean="0"/>
              <a:t>文档页数代码量（</a:t>
            </a:r>
            <a:r>
              <a:rPr lang="en-US" altLang="zh-CN" smtClean="0"/>
              <a:t>KLOC</a:t>
            </a:r>
            <a:r>
              <a:rPr lang="zh-CN" altLang="en-US" smtClean="0"/>
              <a:t>）</a:t>
            </a:r>
            <a:r>
              <a:rPr lang="en-US" altLang="zh-CN" smtClean="0"/>
              <a:t>……</a:t>
            </a:r>
          </a:p>
          <a:p>
            <a:pPr algn="l"/>
            <a:r>
              <a:rPr lang="zh-CN" altLang="en-US" b="1" smtClean="0">
                <a:solidFill>
                  <a:schemeClr val="tx1"/>
                </a:solidFill>
              </a:rPr>
              <a:t>工作量</a:t>
            </a:r>
            <a:r>
              <a:rPr lang="zh-CN" altLang="en-US" smtClean="0"/>
              <a:t>（</a:t>
            </a:r>
            <a:r>
              <a:rPr lang="en-US" altLang="zh-CN" smtClean="0"/>
              <a:t>effort</a:t>
            </a:r>
            <a:r>
              <a:rPr lang="zh-CN" altLang="en-US" smtClean="0"/>
              <a:t>）：完成各软件工作产品和活动所用人时（或人天等）。例如，</a:t>
            </a:r>
            <a:r>
              <a:rPr lang="en-US" altLang="zh-CN" smtClean="0"/>
              <a:t>SRS</a:t>
            </a:r>
            <a:r>
              <a:rPr lang="zh-CN" altLang="en-US" smtClean="0"/>
              <a:t>所用人数，测试计划所用人时数</a:t>
            </a:r>
            <a:r>
              <a:rPr lang="en-US" altLang="zh-CN" smtClean="0"/>
              <a:t>……</a:t>
            </a:r>
          </a:p>
          <a:p>
            <a:pPr algn="l"/>
            <a:r>
              <a:rPr lang="zh-CN" altLang="en-US" b="1" smtClean="0">
                <a:solidFill>
                  <a:schemeClr val="tx1"/>
                </a:solidFill>
              </a:rPr>
              <a:t>进度</a:t>
            </a:r>
            <a:r>
              <a:rPr lang="zh-CN" altLang="en-US" smtClean="0"/>
              <a:t>（</a:t>
            </a:r>
            <a:r>
              <a:rPr lang="en-US" altLang="zh-CN" smtClean="0"/>
              <a:t>schedule</a:t>
            </a:r>
            <a:r>
              <a:rPr lang="zh-CN" altLang="en-US" smtClean="0"/>
              <a:t>）：各软件工作产品和活动开始和结束的时间。</a:t>
            </a:r>
            <a:endParaRPr lang="en-US" altLang="zh-CN" smtClean="0"/>
          </a:p>
          <a:p>
            <a:r>
              <a:rPr lang="zh-CN" altLang="en-US" smtClean="0"/>
              <a:t>例如，</a:t>
            </a:r>
            <a:r>
              <a:rPr lang="en-US" altLang="zh-CN" smtClean="0"/>
              <a:t>SRS</a:t>
            </a:r>
            <a:r>
              <a:rPr lang="zh-CN" altLang="en-US" smtClean="0"/>
              <a:t>阶段开始时间、结束时间</a:t>
            </a:r>
            <a:r>
              <a:rPr lang="en-US" altLang="zh-CN" smtClean="0"/>
              <a:t>……</a:t>
            </a:r>
          </a:p>
          <a:p>
            <a:r>
              <a:rPr lang="zh-CN" altLang="en-US" b="1" smtClean="0">
                <a:solidFill>
                  <a:schemeClr val="tx1"/>
                </a:solidFill>
              </a:rPr>
              <a:t>质量</a:t>
            </a:r>
            <a:r>
              <a:rPr lang="zh-CN" altLang="en-US" smtClean="0"/>
              <a:t>（</a:t>
            </a:r>
            <a:r>
              <a:rPr lang="en-US" altLang="zh-CN" smtClean="0"/>
              <a:t>quality</a:t>
            </a:r>
            <a:r>
              <a:rPr lang="zh-CN" altLang="en-US" smtClean="0"/>
              <a:t>）：在各软件工作产品和活动中产生的缺陷。例如，</a:t>
            </a:r>
            <a:r>
              <a:rPr lang="en-US" altLang="zh-CN" smtClean="0"/>
              <a:t>SRS</a:t>
            </a:r>
            <a:r>
              <a:rPr lang="zh-CN" altLang="en-US" smtClean="0"/>
              <a:t>评审发现缺陷数，</a:t>
            </a:r>
            <a:r>
              <a:rPr lang="en-US" altLang="zh-CN" smtClean="0"/>
              <a:t>UT</a:t>
            </a:r>
            <a:r>
              <a:rPr lang="zh-CN" altLang="en-US" smtClean="0"/>
              <a:t>发现缺陷数</a:t>
            </a:r>
            <a:r>
              <a:rPr lang="en-US" altLang="zh-CN" smtClean="0"/>
              <a:t>……</a:t>
            </a:r>
          </a:p>
          <a:p>
            <a:pPr algn="l"/>
            <a:r>
              <a:rPr lang="zh-CN" altLang="en-US" smtClean="0"/>
              <a:t>其他度量指标：</a:t>
            </a:r>
            <a:endParaRPr lang="en-US" altLang="zh-CN" smtClean="0"/>
          </a:p>
          <a:p>
            <a:pPr algn="l"/>
            <a:r>
              <a:rPr lang="zh-CN" altLang="en-US" smtClean="0"/>
              <a:t>缺陷密度：暗战阶段划分缺陷，如</a:t>
            </a:r>
            <a:r>
              <a:rPr lang="en-US" altLang="zh-CN" smtClean="0"/>
              <a:t>SRS</a:t>
            </a:r>
            <a:r>
              <a:rPr lang="zh-CN" altLang="en-US" smtClean="0"/>
              <a:t>、</a:t>
            </a:r>
            <a:r>
              <a:rPr lang="en-US" altLang="zh-CN" smtClean="0"/>
              <a:t>HLD</a:t>
            </a:r>
            <a:r>
              <a:rPr lang="zh-CN" altLang="en-US" smtClean="0"/>
              <a:t>、</a:t>
            </a:r>
            <a:r>
              <a:rPr lang="en-US" altLang="zh-CN" smtClean="0"/>
              <a:t>LLD</a:t>
            </a:r>
            <a:r>
              <a:rPr lang="zh-CN" altLang="en-US" smtClean="0"/>
              <a:t>评审发现缺陷密度（</a:t>
            </a:r>
            <a:r>
              <a:rPr lang="en-US" altLang="zh-CN" smtClean="0"/>
              <a:t>defects/page</a:t>
            </a:r>
            <a:r>
              <a:rPr lang="zh-CN" altLang="en-US" smtClean="0"/>
              <a:t>），</a:t>
            </a:r>
            <a:r>
              <a:rPr lang="en-US" altLang="zh-CN" smtClean="0"/>
              <a:t>code</a:t>
            </a:r>
            <a:r>
              <a:rPr lang="zh-CN" altLang="en-US" smtClean="0"/>
              <a:t>评审发现缺陷密度（</a:t>
            </a:r>
            <a:r>
              <a:rPr lang="en-US" altLang="zh-CN" smtClean="0"/>
              <a:t>defects/KLOC</a:t>
            </a:r>
            <a:r>
              <a:rPr lang="zh-CN" altLang="en-US" smtClean="0"/>
              <a:t>）</a:t>
            </a:r>
            <a:r>
              <a:rPr lang="en-US" altLang="zh-CN" smtClean="0"/>
              <a:t>……</a:t>
            </a:r>
          </a:p>
          <a:p>
            <a:pPr algn="l"/>
            <a:r>
              <a:rPr lang="zh-CN" altLang="en-US" smtClean="0"/>
              <a:t>生产率：</a:t>
            </a:r>
            <a:r>
              <a:rPr lang="en-US" altLang="zh-CN" smtClean="0"/>
              <a:t> SRS</a:t>
            </a:r>
            <a:r>
              <a:rPr lang="zh-CN" altLang="en-US" smtClean="0"/>
              <a:t>、</a:t>
            </a:r>
            <a:r>
              <a:rPr lang="en-US" altLang="zh-CN" smtClean="0"/>
              <a:t>HLD</a:t>
            </a:r>
            <a:r>
              <a:rPr lang="zh-CN" altLang="en-US" smtClean="0"/>
              <a:t>、</a:t>
            </a:r>
            <a:r>
              <a:rPr lang="en-US" altLang="zh-CN" smtClean="0"/>
              <a:t>LLD</a:t>
            </a:r>
            <a:r>
              <a:rPr lang="zh-CN" altLang="en-US" smtClean="0"/>
              <a:t>阶段生产率：页</a:t>
            </a:r>
            <a:r>
              <a:rPr lang="en-US" altLang="zh-CN" smtClean="0"/>
              <a:t>/</a:t>
            </a:r>
            <a:r>
              <a:rPr lang="zh-CN" altLang="en-US" smtClean="0"/>
              <a:t>人天</a:t>
            </a:r>
            <a:endParaRPr lang="en-US" altLang="zh-CN" smtClean="0"/>
          </a:p>
          <a:p>
            <a:pPr algn="l"/>
            <a:r>
              <a:rPr lang="zh-CN" altLang="en-US" smtClean="0"/>
              <a:t>测试执行效率：执行用例数</a:t>
            </a:r>
            <a:r>
              <a:rPr lang="en-US" altLang="zh-CN" smtClean="0"/>
              <a:t>/</a:t>
            </a:r>
            <a:r>
              <a:rPr lang="zh-CN" altLang="en-US" smtClean="0"/>
              <a:t>人天（按测试阶段进行度量）</a:t>
            </a:r>
            <a:endParaRPr lang="en-US" altLang="zh-CN" smtClean="0"/>
          </a:p>
          <a:p>
            <a:pPr algn="l"/>
            <a:r>
              <a:rPr lang="zh-CN" altLang="en-US" smtClean="0"/>
              <a:t>用例密度：用例数</a:t>
            </a:r>
            <a:r>
              <a:rPr lang="en-US" altLang="zh-CN" smtClean="0"/>
              <a:t>/KLOC</a:t>
            </a:r>
          </a:p>
          <a:p>
            <a:pPr algn="l"/>
            <a:r>
              <a:rPr lang="zh-CN" altLang="en-US" smtClean="0"/>
              <a:t>需求稳定性：变更过的需求数</a:t>
            </a:r>
            <a:r>
              <a:rPr lang="en-US" altLang="zh-CN" smtClean="0"/>
              <a:t>/</a:t>
            </a:r>
            <a:r>
              <a:rPr lang="zh-CN" altLang="en-US" smtClean="0"/>
              <a:t>总需求数</a:t>
            </a:r>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4294967295"/>
          </p:nvPr>
        </p:nvSpPr>
        <p:spPr>
          <a:xfrm>
            <a:off x="0" y="142875"/>
            <a:ext cx="7772400" cy="1000125"/>
          </a:xfrm>
        </p:spPr>
        <p:txBody>
          <a:bodyPr>
            <a:normAutofit/>
          </a:bodyPr>
          <a:lstStyle/>
          <a:p>
            <a:r>
              <a:rPr lang="zh-CN" altLang="en-US" sz="2400" smtClean="0"/>
              <a:t>质量铁三角</a:t>
            </a:r>
            <a:endParaRPr lang="zh-CN" altLang="en-US" sz="2400"/>
          </a:p>
        </p:txBody>
      </p:sp>
      <p:sp>
        <p:nvSpPr>
          <p:cNvPr id="4" name="等腰三角形 3"/>
          <p:cNvSpPr/>
          <p:nvPr/>
        </p:nvSpPr>
        <p:spPr>
          <a:xfrm>
            <a:off x="2571736" y="2214554"/>
            <a:ext cx="3071834" cy="2857520"/>
          </a:xfrm>
          <a:prstGeom prst="triangle">
            <a:avLst/>
          </a:prstGeom>
          <a:solidFill>
            <a:srgbClr val="CC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0" b="1">
              <a:solidFill>
                <a:schemeClr val="tx1"/>
              </a:solidFill>
            </a:endParaRPr>
          </a:p>
        </p:txBody>
      </p:sp>
      <p:sp>
        <p:nvSpPr>
          <p:cNvPr id="5" name="矩形 4"/>
          <p:cNvSpPr/>
          <p:nvPr/>
        </p:nvSpPr>
        <p:spPr>
          <a:xfrm>
            <a:off x="1214414" y="2786058"/>
            <a:ext cx="1571636" cy="928694"/>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t>组织（人）</a:t>
            </a:r>
            <a:endParaRPr lang="zh-CN" altLang="en-US"/>
          </a:p>
        </p:txBody>
      </p:sp>
      <p:sp>
        <p:nvSpPr>
          <p:cNvPr id="6" name="矩形 5"/>
          <p:cNvSpPr/>
          <p:nvPr/>
        </p:nvSpPr>
        <p:spPr>
          <a:xfrm>
            <a:off x="5572132" y="2786058"/>
            <a:ext cx="1571636" cy="928694"/>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t>流程（过程）</a:t>
            </a:r>
            <a:endParaRPr lang="zh-CN" altLang="en-US"/>
          </a:p>
        </p:txBody>
      </p:sp>
      <p:sp>
        <p:nvSpPr>
          <p:cNvPr id="7" name="矩形 6"/>
          <p:cNvSpPr/>
          <p:nvPr/>
        </p:nvSpPr>
        <p:spPr>
          <a:xfrm>
            <a:off x="3286116" y="5357826"/>
            <a:ext cx="1571636" cy="928694"/>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t>技术（工具）</a:t>
            </a:r>
            <a:endParaRPr lang="zh-CN" altLang="en-US"/>
          </a:p>
        </p:txBody>
      </p:sp>
      <p:sp>
        <p:nvSpPr>
          <p:cNvPr id="8" name="矩形 7"/>
          <p:cNvSpPr/>
          <p:nvPr/>
        </p:nvSpPr>
        <p:spPr>
          <a:xfrm>
            <a:off x="3571868" y="3786190"/>
            <a:ext cx="1071570" cy="714380"/>
          </a:xfrm>
          <a:prstGeom prst="rect">
            <a:avLst/>
          </a:prstGeom>
          <a:solidFill>
            <a:srgbClr val="CC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smtClean="0"/>
              <a:t>质量</a:t>
            </a:r>
            <a:endParaRPr lang="zh-CN" altLang="en-US" sz="3200" b="1"/>
          </a:p>
        </p:txBody>
      </p:sp>
      <p:sp>
        <p:nvSpPr>
          <p:cNvPr id="10" name="上弧形箭头 9"/>
          <p:cNvSpPr/>
          <p:nvPr/>
        </p:nvSpPr>
        <p:spPr>
          <a:xfrm>
            <a:off x="1857356" y="1428736"/>
            <a:ext cx="4857784" cy="1357322"/>
          </a:xfrm>
          <a:prstGeom prst="curvedDownArrow">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2" name="TextBox 11"/>
          <p:cNvSpPr txBox="1"/>
          <p:nvPr/>
        </p:nvSpPr>
        <p:spPr>
          <a:xfrm>
            <a:off x="3071802" y="1714488"/>
            <a:ext cx="2357454" cy="646331"/>
          </a:xfrm>
          <a:prstGeom prst="rect">
            <a:avLst/>
          </a:prstGeom>
          <a:noFill/>
        </p:spPr>
        <p:txBody>
          <a:bodyPr wrap="square" rtlCol="0">
            <a:spAutoFit/>
          </a:bodyPr>
          <a:lstStyle/>
          <a:p>
            <a:r>
              <a:rPr lang="zh-CN" altLang="en-US" smtClean="0">
                <a:solidFill>
                  <a:srgbClr val="CC9900"/>
                </a:solidFill>
              </a:rPr>
              <a:t>好的组织结构能够有效的促进流程的实施</a:t>
            </a:r>
            <a:endParaRPr lang="zh-CN" altLang="en-US">
              <a:solidFill>
                <a:srgbClr val="CC9900"/>
              </a:solidFill>
            </a:endParaRPr>
          </a:p>
        </p:txBody>
      </p:sp>
      <p:sp>
        <p:nvSpPr>
          <p:cNvPr id="15" name="矩形 14"/>
          <p:cNvSpPr/>
          <p:nvPr/>
        </p:nvSpPr>
        <p:spPr>
          <a:xfrm>
            <a:off x="5786446" y="4643446"/>
            <a:ext cx="3000396" cy="1571636"/>
          </a:xfrm>
          <a:prstGeom prst="rect">
            <a:avLst/>
          </a:prstGeom>
          <a:solidFill>
            <a:schemeClr val="bg2">
              <a:lumMod val="75000"/>
              <a:alpha val="9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zh-CN" smtClean="0"/>
          </a:p>
          <a:p>
            <a:pPr algn="ctr"/>
            <a:r>
              <a:rPr lang="en-US" altLang="zh-CN" smtClean="0"/>
              <a:t>1</a:t>
            </a:r>
            <a:r>
              <a:rPr lang="zh-CN" altLang="en-US" smtClean="0"/>
              <a:t>）使得那点儿开发过程变得 可见并可控</a:t>
            </a:r>
            <a:endParaRPr lang="en-US" altLang="zh-CN" smtClean="0"/>
          </a:p>
          <a:p>
            <a:pPr algn="ctr"/>
            <a:r>
              <a:rPr lang="en-US" altLang="zh-CN" smtClean="0"/>
              <a:t>2</a:t>
            </a:r>
            <a:r>
              <a:rPr lang="zh-CN" altLang="en-US" smtClean="0"/>
              <a:t>）流程驱动每一个研发人员的活动，减少了内耗，提高了效率</a:t>
            </a:r>
            <a:endParaRPr lang="zh-CN" altLang="en-US"/>
          </a:p>
        </p:txBody>
      </p:sp>
      <p:sp>
        <p:nvSpPr>
          <p:cNvPr id="17" name="下箭头 16"/>
          <p:cNvSpPr/>
          <p:nvPr/>
        </p:nvSpPr>
        <p:spPr>
          <a:xfrm>
            <a:off x="6215074" y="3786190"/>
            <a:ext cx="357190" cy="857256"/>
          </a:xfrm>
          <a:prstGeom prst="downArrow">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TextBox 17"/>
          <p:cNvSpPr txBox="1"/>
          <p:nvPr/>
        </p:nvSpPr>
        <p:spPr>
          <a:xfrm>
            <a:off x="6572264" y="4071942"/>
            <a:ext cx="785818" cy="369332"/>
          </a:xfrm>
          <a:prstGeom prst="rect">
            <a:avLst/>
          </a:prstGeom>
          <a:noFill/>
        </p:spPr>
        <p:txBody>
          <a:bodyPr wrap="square" rtlCol="0">
            <a:spAutoFit/>
          </a:bodyPr>
          <a:lstStyle/>
          <a:p>
            <a:r>
              <a:rPr lang="zh-CN" altLang="en-US" smtClean="0">
                <a:solidFill>
                  <a:schemeClr val="bg2">
                    <a:lumMod val="50000"/>
                  </a:schemeClr>
                </a:solidFill>
              </a:rPr>
              <a:t>好处</a:t>
            </a:r>
            <a:endParaRPr lang="zh-CN" altLang="en-US">
              <a:solidFill>
                <a:schemeClr val="bg2">
                  <a:lumMod val="50000"/>
                </a:schemeClr>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357158" y="285728"/>
            <a:ext cx="7772400" cy="584195"/>
          </a:xfrm>
        </p:spPr>
        <p:txBody>
          <a:bodyPr/>
          <a:lstStyle/>
          <a:p>
            <a:r>
              <a:rPr lang="en-US" altLang="zh-CN" smtClean="0"/>
              <a:t>CMM</a:t>
            </a:r>
            <a:r>
              <a:rPr lang="zh-CN" altLang="en-US" smtClean="0"/>
              <a:t>模型概要</a:t>
            </a:r>
            <a:endParaRPr lang="zh-CN" altLang="en-US"/>
          </a:p>
        </p:txBody>
      </p:sp>
      <p:graphicFrame>
        <p:nvGraphicFramePr>
          <p:cNvPr id="4" name="表格 3"/>
          <p:cNvGraphicFramePr>
            <a:graphicFrameLocks noGrp="1"/>
          </p:cNvGraphicFramePr>
          <p:nvPr/>
        </p:nvGraphicFramePr>
        <p:xfrm>
          <a:off x="857224" y="928670"/>
          <a:ext cx="7262841" cy="5231356"/>
        </p:xfrm>
        <a:graphic>
          <a:graphicData uri="http://schemas.openxmlformats.org/drawingml/2006/table">
            <a:tbl>
              <a:tblPr firstRow="1" bandRow="1">
                <a:tableStyleId>{21E4AEA4-8DFA-4A89-87EB-49C32662AFE0}</a:tableStyleId>
              </a:tblPr>
              <a:tblGrid>
                <a:gridCol w="2420947"/>
                <a:gridCol w="2420947"/>
                <a:gridCol w="2420947"/>
              </a:tblGrid>
              <a:tr h="850639">
                <a:tc>
                  <a:txBody>
                    <a:bodyPr/>
                    <a:lstStyle/>
                    <a:p>
                      <a:pPr algn="ctr"/>
                      <a:endParaRPr lang="en-US" altLang="zh-CN" smtClean="0"/>
                    </a:p>
                    <a:p>
                      <a:pPr algn="ctr"/>
                      <a:r>
                        <a:rPr lang="zh-CN" altLang="en-US" smtClean="0"/>
                        <a:t>过程能力等级</a:t>
                      </a:r>
                      <a:endParaRPr lang="zh-CN" altLang="en-US"/>
                    </a:p>
                  </a:txBody>
                  <a:tcPr/>
                </a:tc>
                <a:tc>
                  <a:txBody>
                    <a:bodyPr/>
                    <a:lstStyle/>
                    <a:p>
                      <a:pPr algn="ctr"/>
                      <a:endParaRPr lang="en-US" altLang="zh-CN" smtClean="0"/>
                    </a:p>
                    <a:p>
                      <a:pPr algn="ctr"/>
                      <a:r>
                        <a:rPr lang="zh-CN" altLang="en-US" smtClean="0"/>
                        <a:t>特点</a:t>
                      </a:r>
                      <a:endParaRPr lang="zh-CN" altLang="en-US"/>
                    </a:p>
                  </a:txBody>
                  <a:tcPr/>
                </a:tc>
                <a:tc>
                  <a:txBody>
                    <a:bodyPr/>
                    <a:lstStyle/>
                    <a:p>
                      <a:pPr algn="ctr"/>
                      <a:endParaRPr lang="en-US" altLang="zh-CN" smtClean="0"/>
                    </a:p>
                    <a:p>
                      <a:pPr algn="ctr"/>
                      <a:r>
                        <a:rPr lang="zh-CN" altLang="en-US" smtClean="0"/>
                        <a:t>关键过程区域</a:t>
                      </a:r>
                      <a:endParaRPr lang="zh-CN" altLang="en-US"/>
                    </a:p>
                  </a:txBody>
                  <a:tcPr/>
                </a:tc>
              </a:tr>
              <a:tr h="850639">
                <a:tc>
                  <a:txBody>
                    <a:bodyPr/>
                    <a:lstStyle/>
                    <a:p>
                      <a:pPr algn="ctr"/>
                      <a:endParaRPr lang="en-US" altLang="zh-CN" smtClean="0"/>
                    </a:p>
                    <a:p>
                      <a:pPr algn="ctr"/>
                      <a:r>
                        <a:rPr lang="en-US" altLang="zh-CN" smtClean="0"/>
                        <a:t>1.</a:t>
                      </a:r>
                      <a:r>
                        <a:rPr lang="zh-CN" altLang="en-US" smtClean="0"/>
                        <a:t>初始级</a:t>
                      </a:r>
                      <a:endParaRPr lang="zh-CN" altLang="en-US"/>
                    </a:p>
                  </a:txBody>
                  <a:tcPr/>
                </a:tc>
                <a:tc>
                  <a:txBody>
                    <a:bodyPr/>
                    <a:lstStyle/>
                    <a:p>
                      <a:pPr algn="ctr"/>
                      <a:r>
                        <a:rPr lang="zh-CN" altLang="en-US" smtClean="0"/>
                        <a:t>无序，甚至混乱</a:t>
                      </a:r>
                      <a:endParaRPr lang="zh-CN" altLang="en-US"/>
                    </a:p>
                  </a:txBody>
                  <a:tcPr/>
                </a:tc>
                <a:tc>
                  <a:txBody>
                    <a:bodyPr/>
                    <a:lstStyle/>
                    <a:p>
                      <a:pPr algn="ctr"/>
                      <a:endParaRPr lang="zh-CN" altLang="en-US"/>
                    </a:p>
                  </a:txBody>
                  <a:tcPr/>
                </a:tc>
              </a:tr>
              <a:tr h="850639">
                <a:tc>
                  <a:txBody>
                    <a:bodyPr/>
                    <a:lstStyle/>
                    <a:p>
                      <a:pPr algn="ctr"/>
                      <a:endParaRPr lang="en-US" altLang="zh-CN" smtClean="0"/>
                    </a:p>
                    <a:p>
                      <a:pPr algn="ctr"/>
                      <a:r>
                        <a:rPr lang="en-US" altLang="zh-CN" smtClean="0"/>
                        <a:t>2.</a:t>
                      </a:r>
                      <a:r>
                        <a:rPr lang="zh-CN" altLang="en-US" smtClean="0"/>
                        <a:t>可重复级</a:t>
                      </a:r>
                      <a:endParaRPr lang="zh-CN" altLang="en-US"/>
                    </a:p>
                  </a:txBody>
                  <a:tcPr/>
                </a:tc>
                <a:tc>
                  <a:txBody>
                    <a:bodyPr/>
                    <a:lstStyle/>
                    <a:p>
                      <a:pPr algn="ctr"/>
                      <a:r>
                        <a:rPr lang="zh-CN" altLang="en-US" smtClean="0"/>
                        <a:t>建立了基本的项目管理过程跟踪费用、进度和功能特性</a:t>
                      </a:r>
                      <a:endParaRPr lang="zh-CN" altLang="en-US"/>
                    </a:p>
                  </a:txBody>
                  <a:tcPr/>
                </a:tc>
                <a:tc>
                  <a:txBody>
                    <a:bodyPr/>
                    <a:lstStyle/>
                    <a:p>
                      <a:pPr algn="ctr"/>
                      <a:r>
                        <a:rPr lang="zh-CN" altLang="en-US" smtClean="0"/>
                        <a:t>需求管理 软件项目计划</a:t>
                      </a:r>
                      <a:r>
                        <a:rPr lang="zh-CN" altLang="en-US" baseline="0" smtClean="0"/>
                        <a:t> 软件项目跟踪和监督  软件质量保证</a:t>
                      </a:r>
                      <a:endParaRPr lang="zh-CN" altLang="en-US"/>
                    </a:p>
                  </a:txBody>
                  <a:tcPr/>
                </a:tc>
              </a:tr>
              <a:tr h="850639">
                <a:tc>
                  <a:txBody>
                    <a:bodyPr/>
                    <a:lstStyle/>
                    <a:p>
                      <a:pPr algn="ctr"/>
                      <a:endParaRPr lang="en-US" altLang="zh-CN" smtClean="0"/>
                    </a:p>
                    <a:p>
                      <a:pPr algn="ctr"/>
                      <a:r>
                        <a:rPr lang="en-US" altLang="zh-CN" smtClean="0"/>
                        <a:t>3.</a:t>
                      </a:r>
                      <a:r>
                        <a:rPr lang="zh-CN" altLang="en-US" smtClean="0"/>
                        <a:t>已定义级</a:t>
                      </a:r>
                      <a:endParaRPr lang="zh-CN" altLang="en-US"/>
                    </a:p>
                  </a:txBody>
                  <a:tcPr/>
                </a:tc>
                <a:tc>
                  <a:txBody>
                    <a:bodyPr/>
                    <a:lstStyle/>
                    <a:p>
                      <a:pPr algn="ctr"/>
                      <a:r>
                        <a:rPr lang="zh-CN" altLang="en-US" smtClean="0"/>
                        <a:t>软件管理和工程两方面的过程文档标准化</a:t>
                      </a:r>
                      <a:endParaRPr lang="zh-CN" altLang="en-US"/>
                    </a:p>
                  </a:txBody>
                  <a:tcPr/>
                </a:tc>
                <a:tc>
                  <a:txBody>
                    <a:bodyPr/>
                    <a:lstStyle/>
                    <a:p>
                      <a:pPr algn="ctr"/>
                      <a:r>
                        <a:rPr lang="zh-CN" altLang="en-US" smtClean="0"/>
                        <a:t>同行评审</a:t>
                      </a:r>
                      <a:endParaRPr lang="zh-CN" altLang="en-US"/>
                    </a:p>
                  </a:txBody>
                  <a:tcPr/>
                </a:tc>
              </a:tr>
              <a:tr h="850639">
                <a:tc>
                  <a:txBody>
                    <a:bodyPr/>
                    <a:lstStyle/>
                    <a:p>
                      <a:pPr algn="ctr"/>
                      <a:endParaRPr lang="en-US" altLang="zh-CN" smtClean="0"/>
                    </a:p>
                    <a:p>
                      <a:pPr algn="ctr"/>
                      <a:r>
                        <a:rPr lang="en-US" altLang="zh-CN" smtClean="0"/>
                        <a:t>4.</a:t>
                      </a:r>
                      <a:r>
                        <a:rPr lang="zh-CN" altLang="en-US" smtClean="0"/>
                        <a:t>已管理级</a:t>
                      </a:r>
                      <a:endParaRPr lang="zh-CN" altLang="en-US"/>
                    </a:p>
                  </a:txBody>
                  <a:tcPr/>
                </a:tc>
                <a:tc>
                  <a:txBody>
                    <a:bodyPr/>
                    <a:lstStyle/>
                    <a:p>
                      <a:pPr algn="ctr"/>
                      <a:r>
                        <a:rPr lang="zh-CN" altLang="en-US" smtClean="0"/>
                        <a:t>软件过程和产品质量的详细度量</a:t>
                      </a:r>
                      <a:endParaRPr lang="zh-CN" altLang="en-US"/>
                    </a:p>
                  </a:txBody>
                  <a:tcPr/>
                </a:tc>
                <a:tc>
                  <a:txBody>
                    <a:bodyPr/>
                    <a:lstStyle/>
                    <a:p>
                      <a:pPr algn="ctr"/>
                      <a:r>
                        <a:rPr lang="zh-CN" altLang="en-US" smtClean="0"/>
                        <a:t>定量的过程管理 软件质量管理</a:t>
                      </a:r>
                      <a:endParaRPr lang="zh-CN" altLang="en-US"/>
                    </a:p>
                  </a:txBody>
                  <a:tcPr/>
                </a:tc>
              </a:tr>
              <a:tr h="850639">
                <a:tc>
                  <a:txBody>
                    <a:bodyPr/>
                    <a:lstStyle/>
                    <a:p>
                      <a:pPr algn="ctr"/>
                      <a:endParaRPr lang="en-US" altLang="zh-CN" smtClean="0"/>
                    </a:p>
                    <a:p>
                      <a:pPr algn="ctr"/>
                      <a:r>
                        <a:rPr lang="en-US" altLang="zh-CN" smtClean="0"/>
                        <a:t>5.</a:t>
                      </a:r>
                      <a:r>
                        <a:rPr lang="zh-CN" altLang="en-US" smtClean="0"/>
                        <a:t>优化级</a:t>
                      </a:r>
                      <a:endParaRPr lang="zh-CN" altLang="en-US"/>
                    </a:p>
                  </a:txBody>
                  <a:tcPr/>
                </a:tc>
                <a:tc>
                  <a:txBody>
                    <a:bodyPr/>
                    <a:lstStyle/>
                    <a:p>
                      <a:pPr algn="ctr"/>
                      <a:r>
                        <a:rPr lang="zh-CN" altLang="en-US" smtClean="0"/>
                        <a:t>过程的量化反馈和先进的新思新技术促使过程不断改进</a:t>
                      </a:r>
                      <a:endParaRPr lang="zh-CN" altLang="en-US"/>
                    </a:p>
                  </a:txBody>
                  <a:tcPr/>
                </a:tc>
                <a:tc>
                  <a:txBody>
                    <a:bodyPr/>
                    <a:lstStyle/>
                    <a:p>
                      <a:pPr algn="ctr"/>
                      <a:r>
                        <a:rPr lang="zh-CN" altLang="en-US" smtClean="0"/>
                        <a:t>缺陷预防 技术变更管理 过程变更管理</a:t>
                      </a:r>
                      <a:endParaRPr lang="zh-CN" altLang="en-US"/>
                    </a:p>
                  </a:txBody>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428596" y="285729"/>
            <a:ext cx="7772400" cy="714379"/>
          </a:xfrm>
        </p:spPr>
        <p:txBody>
          <a:bodyPr/>
          <a:lstStyle/>
          <a:p>
            <a:r>
              <a:rPr lang="zh-CN" altLang="en-US" smtClean="0"/>
              <a:t>软件质量模型</a:t>
            </a:r>
            <a:endParaRPr lang="zh-CN" altLang="en-US"/>
          </a:p>
        </p:txBody>
      </p:sp>
      <p:sp>
        <p:nvSpPr>
          <p:cNvPr id="3" name="副标题 2"/>
          <p:cNvSpPr>
            <a:spLocks noGrp="1"/>
          </p:cNvSpPr>
          <p:nvPr>
            <p:ph type="subTitle" idx="1"/>
          </p:nvPr>
        </p:nvSpPr>
        <p:spPr>
          <a:xfrm>
            <a:off x="142844" y="928670"/>
            <a:ext cx="8715436" cy="5572164"/>
          </a:xfrm>
        </p:spPr>
        <p:txBody>
          <a:bodyPr/>
          <a:lstStyle/>
          <a:p>
            <a:r>
              <a:rPr lang="en-US" altLang="zh-CN" smtClean="0">
                <a:solidFill>
                  <a:schemeClr val="tx1"/>
                </a:solidFill>
                <a:latin typeface="+mn-ea"/>
              </a:rPr>
              <a:t>ISO9126</a:t>
            </a:r>
            <a:r>
              <a:rPr lang="zh-CN" altLang="en-US" smtClean="0">
                <a:solidFill>
                  <a:schemeClr val="tx1"/>
                </a:solidFill>
                <a:latin typeface="+mn-ea"/>
              </a:rPr>
              <a:t>软件质量模型由</a:t>
            </a:r>
            <a:r>
              <a:rPr lang="en-US" altLang="zh-CN" smtClean="0">
                <a:solidFill>
                  <a:schemeClr val="tx1"/>
                </a:solidFill>
                <a:latin typeface="+mn-ea"/>
              </a:rPr>
              <a:t>6</a:t>
            </a:r>
            <a:r>
              <a:rPr lang="zh-CN" altLang="en-US" smtClean="0">
                <a:solidFill>
                  <a:schemeClr val="tx1"/>
                </a:solidFill>
                <a:latin typeface="+mn-ea"/>
              </a:rPr>
              <a:t>个特性、</a:t>
            </a:r>
            <a:r>
              <a:rPr lang="en-US" altLang="zh-CN" smtClean="0">
                <a:solidFill>
                  <a:schemeClr val="tx1"/>
                </a:solidFill>
                <a:latin typeface="+mn-ea"/>
              </a:rPr>
              <a:t>27</a:t>
            </a:r>
            <a:r>
              <a:rPr lang="zh-CN" altLang="en-US" smtClean="0">
                <a:solidFill>
                  <a:schemeClr val="tx1"/>
                </a:solidFill>
                <a:latin typeface="+mn-ea"/>
              </a:rPr>
              <a:t>个子特性组成。</a:t>
            </a:r>
            <a:endParaRPr lang="en-US" altLang="zh-CN" smtClean="0">
              <a:solidFill>
                <a:schemeClr val="tx1"/>
              </a:solidFill>
              <a:latin typeface="+mn-ea"/>
            </a:endParaRPr>
          </a:p>
          <a:p>
            <a:r>
              <a:rPr lang="zh-CN" altLang="en-US" b="1" smtClean="0">
                <a:solidFill>
                  <a:srgbClr val="FF0000"/>
                </a:solidFill>
              </a:rPr>
              <a:t>外部和内部质量</a:t>
            </a:r>
            <a:endParaRPr lang="en-US" altLang="zh-CN" b="1" smtClean="0">
              <a:solidFill>
                <a:srgbClr val="FF0000"/>
              </a:solidFill>
            </a:endParaRPr>
          </a:p>
          <a:p>
            <a:endParaRPr lang="zh-CN" altLang="en-US">
              <a:solidFill>
                <a:srgbClr val="0070C0"/>
              </a:solidFill>
            </a:endParaRPr>
          </a:p>
        </p:txBody>
      </p:sp>
      <p:cxnSp>
        <p:nvCxnSpPr>
          <p:cNvPr id="5" name="直接连接符 4"/>
          <p:cNvCxnSpPr/>
          <p:nvPr/>
        </p:nvCxnSpPr>
        <p:spPr>
          <a:xfrm rot="5400000">
            <a:off x="4179885" y="1893083"/>
            <a:ext cx="499272" cy="794"/>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1357290" y="2143116"/>
            <a:ext cx="6215106"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rot="5400000">
            <a:off x="964381" y="2536025"/>
            <a:ext cx="785818"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rot="5400000">
            <a:off x="2036745" y="2535231"/>
            <a:ext cx="785818"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rot="5400000">
            <a:off x="3322629" y="2535231"/>
            <a:ext cx="785818"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rot="5400000">
            <a:off x="4751389" y="2535231"/>
            <a:ext cx="785818"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rot="5400000">
            <a:off x="6037273" y="2535231"/>
            <a:ext cx="785818"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rot="5400000">
            <a:off x="7180281" y="2535231"/>
            <a:ext cx="785818" cy="1588"/>
          </a:xfrm>
          <a:prstGeom prst="line">
            <a:avLst/>
          </a:prstGeom>
        </p:spPr>
        <p:style>
          <a:lnRef idx="1">
            <a:schemeClr val="accent1"/>
          </a:lnRef>
          <a:fillRef idx="0">
            <a:schemeClr val="accent1"/>
          </a:fillRef>
          <a:effectRef idx="0">
            <a:schemeClr val="accent1"/>
          </a:effectRef>
          <a:fontRef idx="minor">
            <a:schemeClr val="tx1"/>
          </a:fontRef>
        </p:style>
      </p:cxnSp>
      <p:sp>
        <p:nvSpPr>
          <p:cNvPr id="16" name="矩形 15"/>
          <p:cNvSpPr/>
          <p:nvPr/>
        </p:nvSpPr>
        <p:spPr>
          <a:xfrm>
            <a:off x="571472" y="2928934"/>
            <a:ext cx="1214446" cy="42862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t>功能性</a:t>
            </a:r>
            <a:endParaRPr lang="zh-CN" altLang="en-US"/>
          </a:p>
        </p:txBody>
      </p:sp>
      <p:sp>
        <p:nvSpPr>
          <p:cNvPr id="17" name="矩形 16"/>
          <p:cNvSpPr/>
          <p:nvPr/>
        </p:nvSpPr>
        <p:spPr>
          <a:xfrm>
            <a:off x="2000232" y="2928934"/>
            <a:ext cx="928694" cy="42862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t>可靠性</a:t>
            </a:r>
            <a:endParaRPr lang="zh-CN" altLang="en-US"/>
          </a:p>
        </p:txBody>
      </p:sp>
      <p:sp>
        <p:nvSpPr>
          <p:cNvPr id="18" name="矩形 17"/>
          <p:cNvSpPr/>
          <p:nvPr/>
        </p:nvSpPr>
        <p:spPr>
          <a:xfrm>
            <a:off x="3214678" y="2928934"/>
            <a:ext cx="928694" cy="42862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t>易用性</a:t>
            </a:r>
            <a:endParaRPr lang="zh-CN" altLang="en-US"/>
          </a:p>
        </p:txBody>
      </p:sp>
      <p:sp>
        <p:nvSpPr>
          <p:cNvPr id="19" name="矩形 18"/>
          <p:cNvSpPr/>
          <p:nvPr/>
        </p:nvSpPr>
        <p:spPr>
          <a:xfrm>
            <a:off x="4714876" y="2928934"/>
            <a:ext cx="928694" cy="42862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t>效率</a:t>
            </a:r>
            <a:endParaRPr lang="zh-CN" altLang="en-US"/>
          </a:p>
        </p:txBody>
      </p:sp>
      <p:sp>
        <p:nvSpPr>
          <p:cNvPr id="20" name="矩形 19"/>
          <p:cNvSpPr/>
          <p:nvPr/>
        </p:nvSpPr>
        <p:spPr>
          <a:xfrm>
            <a:off x="6000760" y="2928934"/>
            <a:ext cx="928694" cy="42862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t>维护性</a:t>
            </a:r>
            <a:endParaRPr lang="zh-CN" altLang="en-US"/>
          </a:p>
        </p:txBody>
      </p:sp>
      <p:sp>
        <p:nvSpPr>
          <p:cNvPr id="21" name="矩形 20"/>
          <p:cNvSpPr/>
          <p:nvPr/>
        </p:nvSpPr>
        <p:spPr>
          <a:xfrm>
            <a:off x="7143768" y="2928934"/>
            <a:ext cx="1214446" cy="42862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t>可移植性</a:t>
            </a:r>
            <a:endParaRPr lang="zh-CN" altLang="en-US"/>
          </a:p>
        </p:txBody>
      </p:sp>
      <p:cxnSp>
        <p:nvCxnSpPr>
          <p:cNvPr id="25" name="直接连接符 24"/>
          <p:cNvCxnSpPr/>
          <p:nvPr/>
        </p:nvCxnSpPr>
        <p:spPr>
          <a:xfrm rot="5400000">
            <a:off x="965175" y="3535363"/>
            <a:ext cx="35719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rot="5400000">
            <a:off x="2251059" y="3535363"/>
            <a:ext cx="35719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rot="5400000">
            <a:off x="3465505" y="3535363"/>
            <a:ext cx="35719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rot="5400000">
            <a:off x="4965703" y="3535363"/>
            <a:ext cx="35719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rot="5400000">
            <a:off x="6251587" y="3535363"/>
            <a:ext cx="35719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rot="5400000">
            <a:off x="7537471" y="3535363"/>
            <a:ext cx="357190" cy="1588"/>
          </a:xfrm>
          <a:prstGeom prst="line">
            <a:avLst/>
          </a:prstGeom>
        </p:spPr>
        <p:style>
          <a:lnRef idx="1">
            <a:schemeClr val="accent1"/>
          </a:lnRef>
          <a:fillRef idx="0">
            <a:schemeClr val="accent1"/>
          </a:fillRef>
          <a:effectRef idx="0">
            <a:schemeClr val="accent1"/>
          </a:effectRef>
          <a:fontRef idx="minor">
            <a:schemeClr val="tx1"/>
          </a:fontRef>
        </p:style>
      </p:cxnSp>
      <p:sp>
        <p:nvSpPr>
          <p:cNvPr id="31" name="矩形 30"/>
          <p:cNvSpPr/>
          <p:nvPr/>
        </p:nvSpPr>
        <p:spPr>
          <a:xfrm>
            <a:off x="642910" y="3714752"/>
            <a:ext cx="928694" cy="28575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zh-CN" altLang="en-US" smtClean="0"/>
              <a:t>适合性</a:t>
            </a:r>
            <a:endParaRPr lang="en-US" altLang="zh-CN" smtClean="0"/>
          </a:p>
          <a:p>
            <a:pPr algn="ctr">
              <a:lnSpc>
                <a:spcPct val="150000"/>
              </a:lnSpc>
            </a:pPr>
            <a:r>
              <a:rPr lang="zh-CN" altLang="en-US" smtClean="0"/>
              <a:t>准确性</a:t>
            </a:r>
            <a:endParaRPr lang="en-US" altLang="zh-CN" smtClean="0"/>
          </a:p>
          <a:p>
            <a:pPr algn="ctr">
              <a:lnSpc>
                <a:spcPct val="150000"/>
              </a:lnSpc>
            </a:pPr>
            <a:r>
              <a:rPr lang="zh-CN" altLang="en-US" smtClean="0"/>
              <a:t>互操作性</a:t>
            </a:r>
            <a:endParaRPr lang="en-US" altLang="zh-CN" smtClean="0"/>
          </a:p>
          <a:p>
            <a:pPr algn="ctr">
              <a:lnSpc>
                <a:spcPct val="150000"/>
              </a:lnSpc>
            </a:pPr>
            <a:r>
              <a:rPr lang="zh-CN" altLang="en-US" smtClean="0"/>
              <a:t>保密安全性</a:t>
            </a:r>
            <a:endParaRPr lang="en-US" altLang="zh-CN" smtClean="0"/>
          </a:p>
          <a:p>
            <a:pPr algn="ctr">
              <a:lnSpc>
                <a:spcPct val="150000"/>
              </a:lnSpc>
            </a:pPr>
            <a:r>
              <a:rPr lang="zh-CN" altLang="en-US" smtClean="0"/>
              <a:t>依从性</a:t>
            </a:r>
            <a:endParaRPr lang="zh-CN" altLang="en-US"/>
          </a:p>
        </p:txBody>
      </p:sp>
      <p:sp>
        <p:nvSpPr>
          <p:cNvPr id="32" name="矩形 31"/>
          <p:cNvSpPr/>
          <p:nvPr/>
        </p:nvSpPr>
        <p:spPr>
          <a:xfrm>
            <a:off x="1928794" y="3714752"/>
            <a:ext cx="928694" cy="28575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zh-CN" altLang="en-US" smtClean="0"/>
              <a:t>成熟性</a:t>
            </a:r>
            <a:endParaRPr lang="en-US" altLang="zh-CN" smtClean="0"/>
          </a:p>
          <a:p>
            <a:pPr algn="ctr">
              <a:lnSpc>
                <a:spcPct val="150000"/>
              </a:lnSpc>
            </a:pPr>
            <a:r>
              <a:rPr lang="zh-CN" altLang="en-US" smtClean="0"/>
              <a:t>容错性</a:t>
            </a:r>
            <a:endParaRPr lang="en-US" altLang="zh-CN" smtClean="0"/>
          </a:p>
          <a:p>
            <a:pPr algn="ctr">
              <a:lnSpc>
                <a:spcPct val="150000"/>
              </a:lnSpc>
            </a:pPr>
            <a:r>
              <a:rPr lang="zh-CN" altLang="en-US" smtClean="0"/>
              <a:t>易恢复性</a:t>
            </a:r>
            <a:endParaRPr lang="en-US" altLang="zh-CN" smtClean="0"/>
          </a:p>
          <a:p>
            <a:pPr algn="ctr">
              <a:lnSpc>
                <a:spcPct val="150000"/>
              </a:lnSpc>
            </a:pPr>
            <a:r>
              <a:rPr lang="zh-CN" altLang="en-US" smtClean="0"/>
              <a:t>依从性</a:t>
            </a:r>
            <a:endParaRPr lang="zh-CN" altLang="en-US"/>
          </a:p>
        </p:txBody>
      </p:sp>
      <p:sp>
        <p:nvSpPr>
          <p:cNvPr id="33" name="矩形 32"/>
          <p:cNvSpPr/>
          <p:nvPr/>
        </p:nvSpPr>
        <p:spPr>
          <a:xfrm>
            <a:off x="3214678" y="3714752"/>
            <a:ext cx="928694" cy="28575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zh-CN" altLang="en-US" smtClean="0"/>
              <a:t>易理解性</a:t>
            </a:r>
            <a:endParaRPr lang="en-US" altLang="zh-CN" smtClean="0"/>
          </a:p>
          <a:p>
            <a:pPr algn="ctr">
              <a:lnSpc>
                <a:spcPct val="150000"/>
              </a:lnSpc>
            </a:pPr>
            <a:r>
              <a:rPr lang="zh-CN" altLang="en-US" smtClean="0"/>
              <a:t>易学性</a:t>
            </a:r>
            <a:endParaRPr lang="en-US" altLang="zh-CN" smtClean="0"/>
          </a:p>
          <a:p>
            <a:pPr algn="ctr">
              <a:lnSpc>
                <a:spcPct val="150000"/>
              </a:lnSpc>
            </a:pPr>
            <a:r>
              <a:rPr lang="zh-CN" altLang="en-US" smtClean="0"/>
              <a:t>易操作性</a:t>
            </a:r>
            <a:endParaRPr lang="en-US" altLang="zh-CN" smtClean="0"/>
          </a:p>
          <a:p>
            <a:pPr algn="ctr">
              <a:lnSpc>
                <a:spcPct val="150000"/>
              </a:lnSpc>
            </a:pPr>
            <a:r>
              <a:rPr lang="zh-CN" altLang="en-US" smtClean="0"/>
              <a:t>吸引性依从性</a:t>
            </a:r>
            <a:endParaRPr lang="zh-CN" altLang="en-US"/>
          </a:p>
        </p:txBody>
      </p:sp>
      <p:sp>
        <p:nvSpPr>
          <p:cNvPr id="34" name="矩形 33"/>
          <p:cNvSpPr/>
          <p:nvPr/>
        </p:nvSpPr>
        <p:spPr>
          <a:xfrm>
            <a:off x="4714876" y="3714752"/>
            <a:ext cx="928694" cy="28575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zh-CN" altLang="en-US" smtClean="0"/>
              <a:t>时间特性</a:t>
            </a:r>
            <a:endParaRPr lang="en-US" altLang="zh-CN" smtClean="0"/>
          </a:p>
          <a:p>
            <a:pPr algn="ctr">
              <a:lnSpc>
                <a:spcPct val="150000"/>
              </a:lnSpc>
            </a:pPr>
            <a:r>
              <a:rPr lang="zh-CN" altLang="en-US" smtClean="0"/>
              <a:t>资源利用</a:t>
            </a:r>
            <a:endParaRPr lang="en-US" altLang="zh-CN" smtClean="0"/>
          </a:p>
          <a:p>
            <a:pPr algn="ctr">
              <a:lnSpc>
                <a:spcPct val="150000"/>
              </a:lnSpc>
            </a:pPr>
            <a:r>
              <a:rPr lang="zh-CN" altLang="en-US" smtClean="0"/>
              <a:t>效率</a:t>
            </a:r>
            <a:endParaRPr lang="en-US" altLang="zh-CN" smtClean="0"/>
          </a:p>
          <a:p>
            <a:pPr algn="ctr">
              <a:lnSpc>
                <a:spcPct val="150000"/>
              </a:lnSpc>
            </a:pPr>
            <a:r>
              <a:rPr lang="zh-CN" altLang="en-US" smtClean="0"/>
              <a:t>依从性</a:t>
            </a:r>
            <a:endParaRPr lang="zh-CN" altLang="en-US"/>
          </a:p>
        </p:txBody>
      </p:sp>
      <p:sp>
        <p:nvSpPr>
          <p:cNvPr id="35" name="矩形 34"/>
          <p:cNvSpPr/>
          <p:nvPr/>
        </p:nvSpPr>
        <p:spPr>
          <a:xfrm>
            <a:off x="6000760" y="3714752"/>
            <a:ext cx="1000132" cy="28575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t>易分析性</a:t>
            </a:r>
            <a:endParaRPr lang="en-US" altLang="zh-CN" smtClean="0"/>
          </a:p>
          <a:p>
            <a:pPr algn="ctr"/>
            <a:endParaRPr lang="en-US" altLang="zh-CN" smtClean="0"/>
          </a:p>
          <a:p>
            <a:pPr algn="ctr"/>
            <a:r>
              <a:rPr lang="zh-CN" altLang="en-US" smtClean="0"/>
              <a:t>易改变性</a:t>
            </a:r>
            <a:endParaRPr lang="en-US" altLang="zh-CN" smtClean="0"/>
          </a:p>
          <a:p>
            <a:pPr algn="ctr"/>
            <a:r>
              <a:rPr lang="zh-CN" altLang="en-US" smtClean="0"/>
              <a:t>稳定性</a:t>
            </a:r>
            <a:endParaRPr lang="en-US" altLang="zh-CN" smtClean="0"/>
          </a:p>
          <a:p>
            <a:pPr algn="ctr"/>
            <a:r>
              <a:rPr lang="zh-CN" altLang="en-US" smtClean="0"/>
              <a:t>易测试性</a:t>
            </a:r>
            <a:endParaRPr lang="en-US" altLang="zh-CN" smtClean="0"/>
          </a:p>
          <a:p>
            <a:pPr algn="ctr"/>
            <a:r>
              <a:rPr lang="zh-CN" altLang="en-US" smtClean="0"/>
              <a:t>依从性</a:t>
            </a:r>
            <a:endParaRPr lang="zh-CN" altLang="en-US"/>
          </a:p>
        </p:txBody>
      </p:sp>
      <p:sp>
        <p:nvSpPr>
          <p:cNvPr id="36" name="矩形 35"/>
          <p:cNvSpPr/>
          <p:nvPr/>
        </p:nvSpPr>
        <p:spPr>
          <a:xfrm>
            <a:off x="7286644" y="3714752"/>
            <a:ext cx="928694" cy="28575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zh-CN" altLang="en-US" smtClean="0"/>
              <a:t>适应性</a:t>
            </a:r>
            <a:endParaRPr lang="en-US" altLang="zh-CN" smtClean="0"/>
          </a:p>
          <a:p>
            <a:pPr algn="ctr">
              <a:lnSpc>
                <a:spcPct val="150000"/>
              </a:lnSpc>
            </a:pPr>
            <a:r>
              <a:rPr lang="zh-CN" altLang="en-US" smtClean="0"/>
              <a:t>易安装性</a:t>
            </a:r>
            <a:endParaRPr lang="en-US" altLang="zh-CN" smtClean="0"/>
          </a:p>
          <a:p>
            <a:pPr algn="ctr">
              <a:lnSpc>
                <a:spcPct val="150000"/>
              </a:lnSpc>
            </a:pPr>
            <a:r>
              <a:rPr lang="zh-CN" altLang="en-US" smtClean="0"/>
              <a:t>共存性</a:t>
            </a:r>
            <a:endParaRPr lang="en-US" altLang="zh-CN" smtClean="0"/>
          </a:p>
          <a:p>
            <a:pPr algn="ctr">
              <a:lnSpc>
                <a:spcPct val="150000"/>
              </a:lnSpc>
            </a:pPr>
            <a:r>
              <a:rPr lang="zh-CN" altLang="en-US" smtClean="0"/>
              <a:t>易替换性</a:t>
            </a:r>
            <a:endParaRPr lang="en-US" altLang="zh-CN" smtClean="0"/>
          </a:p>
          <a:p>
            <a:pPr algn="ctr">
              <a:lnSpc>
                <a:spcPct val="150000"/>
              </a:lnSpc>
            </a:pPr>
            <a:r>
              <a:rPr lang="zh-CN" altLang="en-US" smtClean="0"/>
              <a:t>依从性</a:t>
            </a:r>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smtClean="0"/>
              <a:t>功能性</a:t>
            </a:r>
            <a:endParaRPr lang="zh-CN" altLang="en-US"/>
          </a:p>
        </p:txBody>
      </p:sp>
      <p:sp>
        <p:nvSpPr>
          <p:cNvPr id="3" name="副标题 2"/>
          <p:cNvSpPr>
            <a:spLocks noGrp="1"/>
          </p:cNvSpPr>
          <p:nvPr>
            <p:ph type="subTitle" idx="1"/>
          </p:nvPr>
        </p:nvSpPr>
        <p:spPr>
          <a:xfrm>
            <a:off x="0" y="1071546"/>
            <a:ext cx="9144000" cy="5500726"/>
          </a:xfrm>
        </p:spPr>
        <p:txBody>
          <a:bodyPr>
            <a:normAutofit lnSpcReduction="10000"/>
          </a:bodyPr>
          <a:lstStyle/>
          <a:p>
            <a:r>
              <a:rPr lang="zh-CN" altLang="en-US" smtClean="0">
                <a:solidFill>
                  <a:schemeClr val="tx1"/>
                </a:solidFill>
                <a:latin typeface="+mn-ea"/>
              </a:rPr>
              <a:t>当软件在指定条件下使用时，软件产品提供满足明确和隐含需求的功能的能力</a:t>
            </a:r>
            <a:endParaRPr lang="en-US" altLang="zh-CN" smtClean="0">
              <a:solidFill>
                <a:schemeClr val="tx1"/>
              </a:solidFill>
              <a:latin typeface="+mn-ea"/>
            </a:endParaRPr>
          </a:p>
          <a:p>
            <a:pPr algn="l"/>
            <a:r>
              <a:rPr lang="en-US" altLang="zh-CN" smtClean="0">
                <a:solidFill>
                  <a:schemeClr val="tx1"/>
                </a:solidFill>
                <a:latin typeface="+mn-ea"/>
              </a:rPr>
              <a:t>1</a:t>
            </a:r>
            <a:r>
              <a:rPr lang="zh-CN" altLang="en-US" smtClean="0">
                <a:solidFill>
                  <a:schemeClr val="tx1"/>
                </a:solidFill>
                <a:latin typeface="+mn-ea"/>
              </a:rPr>
              <a:t>）</a:t>
            </a:r>
            <a:r>
              <a:rPr lang="zh-CN" altLang="en-US" b="1" smtClean="0">
                <a:solidFill>
                  <a:schemeClr val="tx1"/>
                </a:solidFill>
                <a:latin typeface="+mn-ea"/>
              </a:rPr>
              <a:t>适合性</a:t>
            </a:r>
            <a:r>
              <a:rPr lang="zh-CN" altLang="en-US" smtClean="0">
                <a:solidFill>
                  <a:schemeClr val="tx1"/>
                </a:solidFill>
                <a:latin typeface="+mn-ea"/>
              </a:rPr>
              <a:t>（有没有）：提供的功能是用户所需要的，用户需要的功能软件系统已提供。</a:t>
            </a:r>
            <a:endParaRPr lang="en-US" altLang="zh-CN" smtClean="0">
              <a:solidFill>
                <a:schemeClr val="tx1"/>
              </a:solidFill>
              <a:latin typeface="+mn-ea"/>
            </a:endParaRPr>
          </a:p>
          <a:p>
            <a:pPr algn="l"/>
            <a:r>
              <a:rPr lang="en-US" altLang="zh-CN" smtClean="0">
                <a:solidFill>
                  <a:schemeClr val="tx1"/>
                </a:solidFill>
                <a:latin typeface="+mn-ea"/>
              </a:rPr>
              <a:t>2</a:t>
            </a:r>
            <a:r>
              <a:rPr lang="zh-CN" altLang="en-US" smtClean="0">
                <a:solidFill>
                  <a:schemeClr val="tx1"/>
                </a:solidFill>
                <a:latin typeface="+mn-ea"/>
              </a:rPr>
              <a:t>）</a:t>
            </a:r>
            <a:r>
              <a:rPr lang="zh-CN" altLang="en-US" b="1" smtClean="0">
                <a:solidFill>
                  <a:schemeClr val="tx1"/>
                </a:solidFill>
                <a:latin typeface="+mn-ea"/>
              </a:rPr>
              <a:t>准确性</a:t>
            </a:r>
            <a:r>
              <a:rPr lang="zh-CN" altLang="en-US" smtClean="0">
                <a:solidFill>
                  <a:schemeClr val="tx1"/>
                </a:solidFill>
                <a:latin typeface="+mn-ea"/>
              </a:rPr>
              <a:t>（对不对）：软件除了能实现所要求的功能外，还要求能正确实现所要求的功能。</a:t>
            </a:r>
            <a:endParaRPr lang="en-US" altLang="zh-CN" smtClean="0">
              <a:solidFill>
                <a:schemeClr val="tx1"/>
              </a:solidFill>
              <a:latin typeface="+mn-ea"/>
            </a:endParaRPr>
          </a:p>
          <a:p>
            <a:pPr algn="l"/>
            <a:r>
              <a:rPr lang="en-US" altLang="zh-CN" smtClean="0">
                <a:solidFill>
                  <a:schemeClr val="tx1"/>
                </a:solidFill>
                <a:latin typeface="+mn-ea"/>
              </a:rPr>
              <a:t>3</a:t>
            </a:r>
            <a:r>
              <a:rPr lang="zh-CN" altLang="en-US" smtClean="0">
                <a:solidFill>
                  <a:schemeClr val="tx1"/>
                </a:solidFill>
                <a:latin typeface="+mn-ea"/>
              </a:rPr>
              <a:t>）</a:t>
            </a:r>
            <a:r>
              <a:rPr lang="zh-CN" altLang="en-US" b="1" smtClean="0">
                <a:solidFill>
                  <a:schemeClr val="tx1"/>
                </a:solidFill>
                <a:latin typeface="+mn-ea"/>
              </a:rPr>
              <a:t>互操作性：</a:t>
            </a:r>
            <a:r>
              <a:rPr lang="zh-CN" altLang="en-US" smtClean="0">
                <a:solidFill>
                  <a:schemeClr val="tx1"/>
                </a:solidFill>
                <a:latin typeface="+mn-ea"/>
              </a:rPr>
              <a:t>软件产品于一个或更多的规定系统进行交互的能力。</a:t>
            </a:r>
            <a:endParaRPr lang="en-US" altLang="zh-CN" smtClean="0">
              <a:solidFill>
                <a:schemeClr val="tx1"/>
              </a:solidFill>
              <a:latin typeface="+mn-ea"/>
            </a:endParaRPr>
          </a:p>
          <a:p>
            <a:pPr algn="l"/>
            <a:r>
              <a:rPr lang="en-US" altLang="zh-CN" smtClean="0">
                <a:solidFill>
                  <a:schemeClr val="tx1"/>
                </a:solidFill>
                <a:latin typeface="+mn-ea"/>
              </a:rPr>
              <a:t>4</a:t>
            </a:r>
            <a:r>
              <a:rPr lang="zh-CN" altLang="en-US" smtClean="0">
                <a:solidFill>
                  <a:schemeClr val="tx1"/>
                </a:solidFill>
                <a:latin typeface="+mn-ea"/>
              </a:rPr>
              <a:t>）</a:t>
            </a:r>
            <a:r>
              <a:rPr lang="zh-CN" altLang="en-US" b="1" smtClean="0">
                <a:solidFill>
                  <a:schemeClr val="tx1"/>
                </a:solidFill>
                <a:latin typeface="+mn-ea"/>
              </a:rPr>
              <a:t>保密安全性</a:t>
            </a:r>
            <a:r>
              <a:rPr lang="zh-CN" altLang="en-US" smtClean="0">
                <a:solidFill>
                  <a:schemeClr val="tx1"/>
                </a:solidFill>
                <a:latin typeface="+mn-ea"/>
              </a:rPr>
              <a:t>：软件产品保护信息和数据的能力。主要两方面：</a:t>
            </a:r>
            <a:endParaRPr lang="en-US" altLang="zh-CN" smtClean="0">
              <a:solidFill>
                <a:schemeClr val="tx1"/>
              </a:solidFill>
              <a:latin typeface="+mn-ea"/>
            </a:endParaRPr>
          </a:p>
          <a:p>
            <a:pPr algn="l"/>
            <a:r>
              <a:rPr lang="en-US" altLang="zh-CN" smtClean="0">
                <a:solidFill>
                  <a:schemeClr val="tx1"/>
                </a:solidFill>
                <a:latin typeface="+mn-ea"/>
              </a:rPr>
              <a:t>1.</a:t>
            </a:r>
            <a:r>
              <a:rPr lang="zh-CN" altLang="en-US" smtClean="0">
                <a:solidFill>
                  <a:schemeClr val="tx1"/>
                </a:solidFill>
                <a:latin typeface="+mn-ea"/>
              </a:rPr>
              <a:t>防止未得到授权的人或系统访问相关的信息或数据。</a:t>
            </a:r>
            <a:endParaRPr lang="en-US" altLang="zh-CN" smtClean="0">
              <a:solidFill>
                <a:schemeClr val="tx1"/>
              </a:solidFill>
              <a:latin typeface="+mn-ea"/>
            </a:endParaRPr>
          </a:p>
          <a:p>
            <a:pPr algn="l"/>
            <a:r>
              <a:rPr lang="en-US" altLang="zh-CN" smtClean="0">
                <a:solidFill>
                  <a:schemeClr val="tx1"/>
                </a:solidFill>
                <a:latin typeface="+mn-ea"/>
              </a:rPr>
              <a:t>2.</a:t>
            </a:r>
            <a:r>
              <a:rPr lang="zh-CN" altLang="en-US" smtClean="0">
                <a:solidFill>
                  <a:schemeClr val="tx1"/>
                </a:solidFill>
                <a:latin typeface="+mn-ea"/>
              </a:rPr>
              <a:t>保证得到授权的人或系统能正常访问相关的信息或数据。</a:t>
            </a:r>
            <a:endParaRPr lang="en-US" altLang="zh-CN" smtClean="0">
              <a:solidFill>
                <a:schemeClr val="tx1"/>
              </a:solidFill>
              <a:latin typeface="+mn-ea"/>
            </a:endParaRPr>
          </a:p>
          <a:p>
            <a:pPr algn="l"/>
            <a:r>
              <a:rPr lang="zh-CN" altLang="en-US" smtClean="0">
                <a:solidFill>
                  <a:schemeClr val="tx1"/>
                </a:solidFill>
                <a:latin typeface="+mn-ea"/>
              </a:rPr>
              <a:t>不同的系统对于安全性的需求差别很大</a:t>
            </a:r>
            <a:endParaRPr lang="en-US" altLang="zh-CN" smtClean="0">
              <a:solidFill>
                <a:schemeClr val="tx1"/>
              </a:solidFill>
              <a:latin typeface="+mn-ea"/>
            </a:endParaRPr>
          </a:p>
          <a:p>
            <a:pPr algn="l"/>
            <a:r>
              <a:rPr lang="zh-CN" altLang="en-US" smtClean="0">
                <a:solidFill>
                  <a:schemeClr val="tx1"/>
                </a:solidFill>
                <a:latin typeface="+mn-ea"/>
              </a:rPr>
              <a:t>当测试功能性的适合性和准确性找不出</a:t>
            </a:r>
            <a:r>
              <a:rPr lang="en-US" altLang="zh-CN" smtClean="0">
                <a:solidFill>
                  <a:schemeClr val="tx1"/>
                </a:solidFill>
                <a:latin typeface="+mn-ea"/>
              </a:rPr>
              <a:t>bug</a:t>
            </a:r>
            <a:r>
              <a:rPr lang="zh-CN" altLang="en-US" smtClean="0">
                <a:solidFill>
                  <a:schemeClr val="tx1"/>
                </a:solidFill>
                <a:latin typeface="+mn-ea"/>
              </a:rPr>
              <a:t>时，可以测试另外两个特性（互操作性和安全保密性）。</a:t>
            </a:r>
            <a:endParaRPr lang="en-US" altLang="zh-CN" smtClean="0">
              <a:solidFill>
                <a:schemeClr val="tx1"/>
              </a:solidFill>
              <a:latin typeface="+mn-ea"/>
            </a:endParaRPr>
          </a:p>
          <a:p>
            <a:endParaRPr lang="en-US" altLang="zh-CN" smtClean="0">
              <a:solidFill>
                <a:schemeClr val="tx1"/>
              </a:solidFill>
            </a:endParaRPr>
          </a:p>
          <a:p>
            <a:pPr algn="l"/>
            <a:r>
              <a:rPr lang="zh-CN" altLang="en-US" smtClean="0">
                <a:solidFill>
                  <a:schemeClr val="tx1"/>
                </a:solidFill>
              </a:rPr>
              <a:t>低</a:t>
            </a:r>
            <a:r>
              <a:rPr lang="en-US" altLang="zh-CN" smtClean="0">
                <a:solidFill>
                  <a:schemeClr val="tx1"/>
                </a:solidFill>
              </a:rPr>
              <a:t>:word-</a:t>
            </a:r>
            <a:r>
              <a:rPr lang="zh-CN" altLang="en-US" smtClean="0">
                <a:solidFill>
                  <a:schemeClr val="tx1"/>
                </a:solidFill>
              </a:rPr>
              <a:t>文档加密</a:t>
            </a:r>
            <a:endParaRPr lang="en-US" altLang="zh-CN" smtClean="0">
              <a:solidFill>
                <a:schemeClr val="tx1"/>
              </a:solidFill>
            </a:endParaRPr>
          </a:p>
          <a:p>
            <a:pPr algn="l"/>
            <a:r>
              <a:rPr lang="zh-CN" altLang="en-US" smtClean="0">
                <a:solidFill>
                  <a:schemeClr val="tx1"/>
                </a:solidFill>
              </a:rPr>
              <a:t>中：论坛</a:t>
            </a:r>
            <a:r>
              <a:rPr lang="en-US" altLang="zh-CN" smtClean="0">
                <a:solidFill>
                  <a:schemeClr val="tx1"/>
                </a:solidFill>
              </a:rPr>
              <a:t>-</a:t>
            </a:r>
            <a:r>
              <a:rPr lang="zh-CN" altLang="en-US" smtClean="0">
                <a:solidFill>
                  <a:schemeClr val="tx1"/>
                </a:solidFill>
              </a:rPr>
              <a:t>登录密码验证、登录次数限制、用户名、</a:t>
            </a:r>
            <a:r>
              <a:rPr lang="en-US" altLang="zh-CN" smtClean="0">
                <a:solidFill>
                  <a:schemeClr val="tx1"/>
                </a:solidFill>
              </a:rPr>
              <a:t>IP</a:t>
            </a:r>
            <a:r>
              <a:rPr lang="zh-CN" altLang="en-US" smtClean="0">
                <a:solidFill>
                  <a:schemeClr val="tx1"/>
                </a:solidFill>
              </a:rPr>
              <a:t>限制</a:t>
            </a:r>
            <a:endParaRPr lang="en-US" altLang="zh-CN" smtClean="0">
              <a:solidFill>
                <a:schemeClr val="tx1"/>
              </a:solidFill>
            </a:endParaRPr>
          </a:p>
          <a:p>
            <a:pPr algn="l"/>
            <a:r>
              <a:rPr lang="zh-CN" altLang="en-US" smtClean="0">
                <a:solidFill>
                  <a:schemeClr val="tx1"/>
                </a:solidFill>
              </a:rPr>
              <a:t>高：防火墙软件</a:t>
            </a:r>
            <a:r>
              <a:rPr lang="en-US" altLang="zh-CN" smtClean="0">
                <a:solidFill>
                  <a:schemeClr val="tx1"/>
                </a:solidFill>
              </a:rPr>
              <a:t>-</a:t>
            </a:r>
            <a:r>
              <a:rPr lang="zh-CN" altLang="en-US" smtClean="0">
                <a:solidFill>
                  <a:schemeClr val="tx1"/>
                </a:solidFill>
              </a:rPr>
              <a:t>功能测试基本上就是安全性测试</a:t>
            </a:r>
            <a:endParaRPr lang="en-US" altLang="zh-CN" smtClean="0">
              <a:solidFill>
                <a:schemeClr val="tx1"/>
              </a:solidFill>
            </a:endParaRPr>
          </a:p>
          <a:p>
            <a:endParaRPr lang="zh-CN" altLang="en-US">
              <a:solidFill>
                <a:schemeClr val="tx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a:xfrm>
            <a:off x="500034" y="357167"/>
            <a:ext cx="7772400" cy="479545"/>
          </a:xfrm>
        </p:spPr>
        <p:txBody>
          <a:bodyPr/>
          <a:lstStyle/>
          <a:p>
            <a:r>
              <a:rPr lang="zh-CN" altLang="en-US" smtClean="0"/>
              <a:t>常用的安全性测试</a:t>
            </a:r>
            <a:endParaRPr lang="zh-CN" altLang="en-US"/>
          </a:p>
        </p:txBody>
      </p:sp>
      <p:sp>
        <p:nvSpPr>
          <p:cNvPr id="5" name="副标题 4"/>
          <p:cNvSpPr>
            <a:spLocks noGrp="1"/>
          </p:cNvSpPr>
          <p:nvPr>
            <p:ph type="subTitle" idx="1"/>
          </p:nvPr>
        </p:nvSpPr>
        <p:spPr>
          <a:xfrm>
            <a:off x="142844" y="836712"/>
            <a:ext cx="8786874" cy="5378370"/>
          </a:xfrm>
        </p:spPr>
        <p:txBody>
          <a:bodyPr>
            <a:normAutofit fontScale="25000" lnSpcReduction="20000"/>
          </a:bodyPr>
          <a:lstStyle/>
          <a:p>
            <a:pPr algn="l"/>
            <a:r>
              <a:rPr lang="en-US" altLang="zh-CN" sz="8000" smtClean="0"/>
              <a:t>1.</a:t>
            </a:r>
            <a:r>
              <a:rPr lang="zh-CN" altLang="en-US" sz="8000" smtClean="0"/>
              <a:t>用户验证：登录密码验证、</a:t>
            </a:r>
            <a:r>
              <a:rPr lang="en-US" altLang="zh-CN" sz="8000" smtClean="0"/>
              <a:t>IP</a:t>
            </a:r>
            <a:r>
              <a:rPr lang="zh-CN" altLang="en-US" sz="8000" smtClean="0"/>
              <a:t>地址访问验证</a:t>
            </a:r>
            <a:endParaRPr lang="en-US" altLang="zh-CN" sz="8000" smtClean="0"/>
          </a:p>
          <a:p>
            <a:pPr algn="l"/>
            <a:r>
              <a:rPr lang="en-US" altLang="zh-CN" sz="8000" smtClean="0"/>
              <a:t>2.</a:t>
            </a:r>
            <a:r>
              <a:rPr lang="zh-CN" altLang="en-US" sz="8000" smtClean="0"/>
              <a:t>用户权限的管理：不能够让低权限的用户得到高权限用户的权限</a:t>
            </a:r>
            <a:endParaRPr lang="en-US" altLang="zh-CN" sz="8000" smtClean="0"/>
          </a:p>
          <a:p>
            <a:pPr algn="l"/>
            <a:r>
              <a:rPr lang="en-US" altLang="zh-CN" sz="8000" smtClean="0"/>
              <a:t>3</a:t>
            </a:r>
            <a:r>
              <a:rPr lang="zh-CN" altLang="en-US" sz="8000" smtClean="0"/>
              <a:t>、系统数据的保护</a:t>
            </a:r>
            <a:r>
              <a:rPr lang="zh-CN" altLang="en-US" sz="8000" smtClean="0"/>
              <a:t>、加密、</a:t>
            </a:r>
            <a:r>
              <a:rPr lang="zh-CN" altLang="en-US" sz="8000" smtClean="0"/>
              <a:t>备份</a:t>
            </a:r>
            <a:endParaRPr lang="en-US" altLang="zh-CN" sz="8000" smtClean="0"/>
          </a:p>
          <a:p>
            <a:pPr algn="l"/>
            <a:r>
              <a:rPr lang="en-US" altLang="zh-CN" sz="8000" smtClean="0"/>
              <a:t>4.</a:t>
            </a:r>
            <a:r>
              <a:rPr lang="zh-CN" altLang="en-US" sz="8000" smtClean="0"/>
              <a:t>注入测试</a:t>
            </a:r>
            <a:endParaRPr lang="en-US" altLang="zh-CN" sz="8000" smtClean="0"/>
          </a:p>
          <a:p>
            <a:pPr algn="l"/>
            <a:r>
              <a:rPr lang="en-US" altLang="zh-CN" sz="8000" err="1" smtClean="0"/>
              <a:t>Sql</a:t>
            </a:r>
            <a:r>
              <a:rPr lang="zh-CN" altLang="en-US" sz="8000" smtClean="0"/>
              <a:t>注入：</a:t>
            </a:r>
            <a:endParaRPr lang="en-US" altLang="zh-CN" sz="8000" smtClean="0"/>
          </a:p>
          <a:p>
            <a:pPr algn="l"/>
            <a:r>
              <a:rPr lang="en-US" altLang="zh-CN" sz="8000" smtClean="0"/>
              <a:t>Select * from user where username=‘ $username’  and password=‘$password’</a:t>
            </a:r>
          </a:p>
          <a:p>
            <a:pPr algn="l"/>
            <a:r>
              <a:rPr lang="en-US" altLang="zh-CN" sz="8000" err="1" smtClean="0"/>
              <a:t>Xinhu</a:t>
            </a:r>
            <a:endParaRPr lang="en-US" altLang="zh-CN" sz="8000" smtClean="0"/>
          </a:p>
          <a:p>
            <a:pPr algn="l"/>
            <a:r>
              <a:rPr lang="en-US" altLang="zh-CN" sz="8000" smtClean="0"/>
              <a:t>123456    Select * from user where username=‘ </a:t>
            </a:r>
            <a:r>
              <a:rPr lang="en-US" altLang="zh-CN" sz="8000" err="1" smtClean="0"/>
              <a:t>xinhu</a:t>
            </a:r>
            <a:r>
              <a:rPr lang="en-US" altLang="zh-CN" sz="8000" smtClean="0"/>
              <a:t>’  and password=‘123456’</a:t>
            </a:r>
          </a:p>
          <a:p>
            <a:pPr algn="l"/>
            <a:r>
              <a:rPr lang="en-US" altLang="zh-CN" sz="8000" smtClean="0"/>
              <a:t>Xyz’   </a:t>
            </a:r>
            <a:r>
              <a:rPr lang="en-US" altLang="zh-CN" sz="8000" err="1" smtClean="0"/>
              <a:t>userid</a:t>
            </a:r>
            <a:r>
              <a:rPr lang="en-US" altLang="zh-CN" sz="8000" smtClean="0"/>
              <a:t>=1#’</a:t>
            </a:r>
          </a:p>
          <a:p>
            <a:pPr algn="l"/>
            <a:r>
              <a:rPr lang="en-US" altLang="zh-CN" sz="8000" err="1" smtClean="0"/>
              <a:t>Mimashiduoshao</a:t>
            </a:r>
            <a:endParaRPr lang="en-US" altLang="zh-CN" sz="8000" smtClean="0"/>
          </a:p>
          <a:p>
            <a:pPr algn="l"/>
            <a:r>
              <a:rPr lang="en-US" altLang="zh-CN" sz="8000" smtClean="0"/>
              <a:t>Select * from user where username=‘Xyz’   </a:t>
            </a:r>
            <a:r>
              <a:rPr lang="en-US" altLang="zh-CN" sz="8000" err="1" smtClean="0"/>
              <a:t>userid</a:t>
            </a:r>
            <a:r>
              <a:rPr lang="en-US" altLang="zh-CN" sz="8000" smtClean="0"/>
              <a:t>=1#’</a:t>
            </a:r>
          </a:p>
          <a:p>
            <a:pPr algn="l"/>
            <a:r>
              <a:rPr lang="en-US" altLang="zh-CN" sz="8000" smtClean="0"/>
              <a:t>’  and password=‘</a:t>
            </a:r>
            <a:r>
              <a:rPr lang="en-US" altLang="zh-CN" sz="8000" err="1" smtClean="0"/>
              <a:t>Mimashiduoshao</a:t>
            </a:r>
            <a:r>
              <a:rPr lang="en-US" altLang="zh-CN" sz="8000" smtClean="0"/>
              <a:t>(</a:t>
            </a:r>
            <a:r>
              <a:rPr lang="zh-CN" altLang="en-US" sz="8000" smtClean="0"/>
              <a:t>其中</a:t>
            </a:r>
            <a:r>
              <a:rPr lang="en-US" altLang="zh-CN" sz="8000" smtClean="0"/>
              <a:t>#</a:t>
            </a:r>
            <a:r>
              <a:rPr lang="zh-CN" altLang="en-US" sz="8000" smtClean="0"/>
              <a:t>号后面一中</a:t>
            </a:r>
            <a:r>
              <a:rPr lang="zh-CN" altLang="en-US" sz="8000" smtClean="0"/>
              <a:t>特殊的字符，起注释作用，后面的都没有作用，也就是说后面的密码没有验证</a:t>
            </a:r>
            <a:r>
              <a:rPr lang="en-US" altLang="zh-CN" sz="8000" smtClean="0"/>
              <a:t>)   </a:t>
            </a:r>
          </a:p>
          <a:p>
            <a:pPr algn="l"/>
            <a:r>
              <a:rPr lang="zh-CN" altLang="en-US" sz="8000" smtClean="0"/>
              <a:t>用一些特殊的字符，使得输入数据传到程序中时，使程序改变了原有的处理逻辑</a:t>
            </a:r>
            <a:endParaRPr lang="en-US" altLang="zh-CN" sz="8000" smtClean="0"/>
          </a:p>
          <a:p>
            <a:pPr algn="l"/>
            <a:r>
              <a:rPr lang="en-US" altLang="zh-CN" sz="8000" smtClean="0"/>
              <a:t>5.Ddos</a:t>
            </a:r>
            <a:r>
              <a:rPr lang="zh-CN" altLang="en-US" sz="8000" smtClean="0"/>
              <a:t>攻击：拒绝服务攻击</a:t>
            </a:r>
            <a:endParaRPr lang="en-US" altLang="zh-CN" sz="8000" smtClean="0"/>
          </a:p>
          <a:p>
            <a:pPr algn="l"/>
            <a:r>
              <a:rPr lang="zh-CN" altLang="en-US" sz="8000" smtClean="0"/>
              <a:t>停车场：拒绝服务</a:t>
            </a:r>
            <a:endParaRPr lang="en-US" altLang="zh-CN" sz="8000" smtClean="0"/>
          </a:p>
          <a:p>
            <a:pPr algn="l"/>
            <a:r>
              <a:rPr lang="en-US" altLang="zh-CN" sz="8000" smtClean="0"/>
              <a:t>A</a:t>
            </a:r>
            <a:r>
              <a:rPr lang="zh-CN" altLang="en-US" sz="8000" smtClean="0"/>
              <a:t>：往停车场</a:t>
            </a:r>
            <a:r>
              <a:rPr lang="en-US" altLang="zh-CN" sz="8000" smtClean="0"/>
              <a:t>B</a:t>
            </a:r>
            <a:r>
              <a:rPr lang="zh-CN" altLang="en-US" sz="8000" smtClean="0"/>
              <a:t>中</a:t>
            </a:r>
            <a:r>
              <a:rPr lang="en-US" altLang="zh-CN" sz="8000" smtClean="0"/>
              <a:t>50</a:t>
            </a:r>
            <a:r>
              <a:rPr lang="zh-CN" altLang="en-US" sz="8000" smtClean="0"/>
              <a:t>个车位中放入大石头</a:t>
            </a:r>
            <a:endParaRPr lang="en-US" altLang="zh-CN" sz="8000" smtClean="0"/>
          </a:p>
          <a:p>
            <a:pPr algn="l"/>
            <a:r>
              <a:rPr lang="en-US" altLang="zh-CN" sz="8000" smtClean="0"/>
              <a:t>B</a:t>
            </a:r>
            <a:r>
              <a:rPr lang="zh-CN" altLang="en-US" sz="8000" smtClean="0"/>
              <a:t>：导致停车场</a:t>
            </a:r>
            <a:r>
              <a:rPr lang="en-US" altLang="zh-CN" sz="8000" smtClean="0"/>
              <a:t>B</a:t>
            </a:r>
            <a:r>
              <a:rPr lang="zh-CN" altLang="en-US" sz="8000" smtClean="0"/>
              <a:t>中的</a:t>
            </a:r>
            <a:r>
              <a:rPr lang="en-US" altLang="zh-CN" sz="8000" smtClean="0"/>
              <a:t>50</a:t>
            </a:r>
            <a:r>
              <a:rPr lang="zh-CN" altLang="en-US" sz="8000" smtClean="0"/>
              <a:t>个车位拒绝服务</a:t>
            </a:r>
            <a:endParaRPr lang="en-US" altLang="zh-CN" sz="8000" smtClean="0"/>
          </a:p>
          <a:p>
            <a:endParaRPr lang="en-US" altLang="zh-CN" smtClean="0"/>
          </a:p>
          <a:p>
            <a:endParaRPr lang="en-US" altLang="zh-CN" smtClean="0"/>
          </a:p>
          <a:p>
            <a:r>
              <a:rPr lang="en-US" altLang="zh-CN" smtClean="0"/>
              <a:t>’</a:t>
            </a:r>
          </a:p>
          <a:p>
            <a:endParaRPr lang="en-US" altLang="zh-CN" smtClean="0"/>
          </a:p>
          <a:p>
            <a:endParaRPr lang="en-US" altLang="zh-CN" smtClean="0"/>
          </a:p>
          <a:p>
            <a:endParaRPr lang="en-US" altLang="zh-CN" smtClean="0"/>
          </a:p>
          <a:p>
            <a:endParaRPr lang="en-US" altLang="zh-CN" smtClean="0"/>
          </a:p>
          <a:p>
            <a:endParaRPr lang="en-US" altLang="zh-CN" smtClean="0"/>
          </a:p>
          <a:p>
            <a:endParaRPr lang="en-US" altLang="zh-CN" smtClean="0"/>
          </a:p>
          <a:p>
            <a:endParaRPr lang="en-US" altLang="zh-CN" smtClean="0"/>
          </a:p>
          <a:p>
            <a:r>
              <a:rPr lang="en-US" altLang="zh-CN" smtClean="0"/>
              <a:t>’</a:t>
            </a:r>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smtClean="0"/>
              <a:t>可靠性</a:t>
            </a:r>
            <a:endParaRPr lang="zh-CN" altLang="en-US"/>
          </a:p>
        </p:txBody>
      </p:sp>
      <p:sp>
        <p:nvSpPr>
          <p:cNvPr id="3" name="副标题 2"/>
          <p:cNvSpPr>
            <a:spLocks noGrp="1"/>
          </p:cNvSpPr>
          <p:nvPr>
            <p:ph type="subTitle" idx="1"/>
          </p:nvPr>
        </p:nvSpPr>
        <p:spPr/>
        <p:txBody>
          <a:bodyPr/>
          <a:lstStyle/>
          <a:p>
            <a:pPr algn="l"/>
            <a:r>
              <a:rPr lang="zh-CN" altLang="en-US" smtClean="0"/>
              <a:t>在指定条件下使用时，软件产品维持规定的性能级别的能力。</a:t>
            </a:r>
            <a:endParaRPr lang="en-US" altLang="zh-CN" smtClean="0"/>
          </a:p>
          <a:p>
            <a:pPr algn="l"/>
            <a:r>
              <a:rPr lang="zh-CN" altLang="en-US" smtClean="0"/>
              <a:t>三要素：“三规”</a:t>
            </a:r>
            <a:r>
              <a:rPr lang="en-US" altLang="zh-CN" smtClean="0"/>
              <a:t>—</a:t>
            </a:r>
            <a:r>
              <a:rPr lang="zh-CN" altLang="en-US" smtClean="0"/>
              <a:t>规定的环境、规定的时间、规定的性能</a:t>
            </a:r>
            <a:endParaRPr lang="en-US" altLang="zh-CN" smtClean="0"/>
          </a:p>
          <a:p>
            <a:endParaRPr lang="en-US" altLang="zh-CN" smtClean="0"/>
          </a:p>
          <a:p>
            <a:r>
              <a:rPr lang="zh-CN" altLang="en-US" b="1" smtClean="0">
                <a:solidFill>
                  <a:schemeClr val="tx1"/>
                </a:solidFill>
              </a:rPr>
              <a:t>成熟性</a:t>
            </a:r>
            <a:r>
              <a:rPr lang="zh-CN" altLang="en-US" smtClean="0"/>
              <a:t>（内部接口防范）：这里主要是指软件避免自身的错误、自身模块间的错误而导致整个软件失效</a:t>
            </a:r>
            <a:endParaRPr lang="en-US" altLang="zh-CN" smtClean="0"/>
          </a:p>
          <a:p>
            <a:r>
              <a:rPr lang="zh-CN" altLang="en-US" b="1" smtClean="0">
                <a:solidFill>
                  <a:schemeClr val="tx1"/>
                </a:solidFill>
              </a:rPr>
              <a:t>容错性</a:t>
            </a:r>
            <a:r>
              <a:rPr lang="zh-CN" altLang="en-US" smtClean="0">
                <a:solidFill>
                  <a:schemeClr val="tx1"/>
                </a:solidFill>
              </a:rPr>
              <a:t>（外部接口防范）：在软件出现故障或者违反指定接口的情况下，软件产品维持规定的性能级别的能力。这里主要是指软件和外部的接口，如用户接口、硬件接口等</a:t>
            </a:r>
            <a:endParaRPr lang="en-US" altLang="zh-CN" smtClean="0">
              <a:solidFill>
                <a:schemeClr val="tx1"/>
              </a:solidFill>
            </a:endParaRPr>
          </a:p>
          <a:p>
            <a:r>
              <a:rPr lang="zh-CN" altLang="en-US" b="1" smtClean="0">
                <a:solidFill>
                  <a:schemeClr val="tx1"/>
                </a:solidFill>
              </a:rPr>
              <a:t>易恢复性：</a:t>
            </a:r>
            <a:r>
              <a:rPr lang="zh-CN" altLang="en-US" smtClean="0">
                <a:solidFill>
                  <a:schemeClr val="tx1"/>
                </a:solidFill>
              </a:rPr>
              <a:t>在失效的情况下，软件产品重建规定的性能级别病回复受直接影响的数据的能力</a:t>
            </a:r>
            <a:endParaRPr lang="en-US" altLang="zh-CN" smtClean="0">
              <a:solidFill>
                <a:schemeClr val="tx1"/>
              </a:solidFill>
            </a:endParaRPr>
          </a:p>
          <a:p>
            <a:r>
              <a:rPr lang="zh-CN" altLang="en-US" smtClean="0">
                <a:solidFill>
                  <a:schemeClr val="tx1"/>
                </a:solidFill>
              </a:rPr>
              <a:t>①原有能力回复的程度</a:t>
            </a:r>
            <a:endParaRPr lang="en-US" altLang="zh-CN" smtClean="0">
              <a:solidFill>
                <a:schemeClr val="tx1"/>
              </a:solidFill>
            </a:endParaRPr>
          </a:p>
          <a:p>
            <a:r>
              <a:rPr lang="zh-CN" altLang="en-US" smtClean="0">
                <a:solidFill>
                  <a:schemeClr val="tx1"/>
                </a:solidFill>
              </a:rPr>
              <a:t>②原有能力回复的速度</a:t>
            </a:r>
            <a:endParaRPr lang="zh-CN" altLang="en-US">
              <a:solidFill>
                <a:schemeClr val="tx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smtClean="0"/>
              <a:t>易用性</a:t>
            </a:r>
            <a:endParaRPr lang="zh-CN" altLang="en-US"/>
          </a:p>
        </p:txBody>
      </p:sp>
      <p:sp>
        <p:nvSpPr>
          <p:cNvPr id="3" name="副标题 2"/>
          <p:cNvSpPr>
            <a:spLocks noGrp="1"/>
          </p:cNvSpPr>
          <p:nvPr>
            <p:ph type="subTitle" idx="1"/>
          </p:nvPr>
        </p:nvSpPr>
        <p:spPr/>
        <p:txBody>
          <a:bodyPr>
            <a:normAutofit lnSpcReduction="10000"/>
          </a:bodyPr>
          <a:lstStyle/>
          <a:p>
            <a:pPr algn="l"/>
            <a:r>
              <a:rPr lang="zh-CN" altLang="en-US" smtClean="0"/>
              <a:t>在指定条件下使用时，产品被理解、学习、使用和吸引用户的能力。</a:t>
            </a:r>
            <a:endParaRPr lang="en-US" altLang="zh-CN" smtClean="0"/>
          </a:p>
          <a:p>
            <a:pPr algn="l"/>
            <a:r>
              <a:rPr lang="zh-CN" altLang="en-US" b="1" smtClean="0"/>
              <a:t>易理解性</a:t>
            </a:r>
            <a:r>
              <a:rPr lang="zh-CN" altLang="en-US" smtClean="0"/>
              <a:t>：软件产品使用户能理解软件是否合适以及如何能将软件用于特定的任务和使用环境的能力。</a:t>
            </a:r>
            <a:endParaRPr lang="en-US" altLang="zh-CN" smtClean="0"/>
          </a:p>
          <a:p>
            <a:pPr algn="l"/>
            <a:r>
              <a:rPr lang="zh-CN" altLang="en-US" smtClean="0"/>
              <a:t>例如：当输入</a:t>
            </a:r>
            <a:r>
              <a:rPr lang="en-US" altLang="zh-CN" smtClean="0"/>
              <a:t>password&gt;9</a:t>
            </a:r>
            <a:r>
              <a:rPr lang="zh-CN" altLang="en-US" smtClean="0"/>
              <a:t>时，提示“系统出错”太笼统，不能反应系统真实状态。站在用户的角度，专注系统返回给用户的每一个信息，不要只专注功能的实现。</a:t>
            </a:r>
            <a:endParaRPr lang="en-US" altLang="zh-CN" smtClean="0"/>
          </a:p>
          <a:p>
            <a:pPr algn="l"/>
            <a:r>
              <a:rPr lang="zh-CN" altLang="en-US" b="1" smtClean="0"/>
              <a:t>易学性</a:t>
            </a:r>
            <a:r>
              <a:rPr lang="zh-CN" altLang="en-US" smtClean="0"/>
              <a:t>：软件产品使用户能学习其应用的能力，例如用户手册、用户手册是否有中文版，帮助文档是否齐全、是否有在线帮助等等</a:t>
            </a:r>
            <a:endParaRPr lang="en-US" altLang="zh-CN" smtClean="0"/>
          </a:p>
          <a:p>
            <a:pPr algn="l"/>
            <a:r>
              <a:rPr lang="zh-CN" altLang="en-US" b="1" smtClean="0"/>
              <a:t>易操作性</a:t>
            </a:r>
            <a:r>
              <a:rPr lang="zh-CN" altLang="en-US" smtClean="0"/>
              <a:t>：软件产品使用户能操作和控制它的能力。</a:t>
            </a:r>
            <a:endParaRPr lang="en-US" altLang="zh-CN" smtClean="0"/>
          </a:p>
          <a:p>
            <a:pPr algn="l"/>
            <a:r>
              <a:rPr lang="zh-CN" altLang="en-US" smtClean="0"/>
              <a:t>例如：</a:t>
            </a:r>
            <a:r>
              <a:rPr lang="en-US" altLang="zh-CN" smtClean="0"/>
              <a:t>1.</a:t>
            </a:r>
            <a:r>
              <a:rPr lang="zh-CN" altLang="en-US" smtClean="0"/>
              <a:t>手机编辑短信输入法的切换</a:t>
            </a:r>
            <a:endParaRPr lang="en-US" altLang="zh-CN" smtClean="0"/>
          </a:p>
          <a:p>
            <a:pPr algn="l"/>
            <a:r>
              <a:rPr lang="en-US" altLang="zh-CN" smtClean="0"/>
              <a:t>2.GUI</a:t>
            </a:r>
            <a:r>
              <a:rPr lang="zh-CN" altLang="en-US" smtClean="0"/>
              <a:t>界面</a:t>
            </a:r>
            <a:endParaRPr lang="en-US" altLang="zh-CN" smtClean="0"/>
          </a:p>
          <a:p>
            <a:pPr algn="l"/>
            <a:r>
              <a:rPr lang="en-US" altLang="zh-CN" smtClean="0"/>
              <a:t>3.</a:t>
            </a:r>
            <a:r>
              <a:rPr lang="zh-CN" altLang="en-US" smtClean="0"/>
              <a:t>安装软件的过程，给用户大量的安装步骤等等。</a:t>
            </a:r>
            <a:endParaRPr lang="en-US" altLang="zh-CN" smtClean="0"/>
          </a:p>
          <a:p>
            <a:pPr algn="l"/>
            <a:r>
              <a:rPr lang="zh-CN" altLang="en-US" smtClean="0"/>
              <a:t>吸引性：软件产品吸引用户的能力。这主要考虑的是软件产品的界面等外在美观因素。如美观、新颖等等</a:t>
            </a:r>
            <a:endParaRPr lang="en-US" altLang="zh-CN" smtClean="0"/>
          </a:p>
          <a:p>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smtClean="0"/>
              <a:t>效率</a:t>
            </a:r>
            <a:endParaRPr lang="zh-CN" altLang="en-US"/>
          </a:p>
        </p:txBody>
      </p:sp>
      <p:sp>
        <p:nvSpPr>
          <p:cNvPr id="3" name="副标题 2"/>
          <p:cNvSpPr>
            <a:spLocks noGrp="1"/>
          </p:cNvSpPr>
          <p:nvPr>
            <p:ph type="subTitle" idx="1"/>
          </p:nvPr>
        </p:nvSpPr>
        <p:spPr/>
        <p:txBody>
          <a:bodyPr/>
          <a:lstStyle/>
          <a:p>
            <a:r>
              <a:rPr lang="zh-CN" altLang="en-US" smtClean="0"/>
              <a:t>在规定条件下，相对于所有资源的数量，软件产品可提供适当性能的能力</a:t>
            </a:r>
            <a:endParaRPr lang="en-US" altLang="zh-CN" smtClean="0"/>
          </a:p>
          <a:p>
            <a:r>
              <a:rPr lang="zh-CN" altLang="en-US" b="1" smtClean="0"/>
              <a:t>时间特性</a:t>
            </a:r>
            <a:r>
              <a:rPr lang="zh-CN" altLang="en-US" smtClean="0"/>
              <a:t>：在规定条件下，软件产品执行其功能时，提供适当的响应和处理时间以及吞吐率的能力。</a:t>
            </a:r>
            <a:endParaRPr lang="en-US" altLang="zh-CN" smtClean="0"/>
          </a:p>
          <a:p>
            <a:r>
              <a:rPr lang="zh-CN" altLang="en-US" b="1" smtClean="0"/>
              <a:t>资源利用率</a:t>
            </a:r>
            <a:r>
              <a:rPr lang="zh-CN" altLang="en-US" smtClean="0"/>
              <a:t>：在规定条件下，软件产品执行其功能时，使用合适的资源数量和类别的能力。例如完成某个功能需要的</a:t>
            </a:r>
            <a:r>
              <a:rPr lang="en-US" altLang="zh-CN" smtClean="0"/>
              <a:t>CPU</a:t>
            </a:r>
            <a:r>
              <a:rPr lang="zh-CN" altLang="en-US" smtClean="0"/>
              <a:t>占有率、内存占率等等</a:t>
            </a:r>
            <a:endParaRPr lang="en-US" altLang="zh-CN" smtClean="0"/>
          </a:p>
          <a:p>
            <a:endParaRPr lang="zh-CN" altLang="en-US"/>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CCE8C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CCE8C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381</TotalTime>
  <Words>2033</Words>
  <Application>Microsoft Office PowerPoint</Application>
  <PresentationFormat>全屏显示(4:3)</PresentationFormat>
  <Paragraphs>198</Paragraphs>
  <Slides>13</Slides>
  <Notes>8</Notes>
  <HiddenSlides>0</HiddenSlides>
  <MMClips>0</MMClips>
  <ScaleCrop>false</ScaleCrop>
  <HeadingPairs>
    <vt:vector size="4" baseType="variant">
      <vt:variant>
        <vt:lpstr>主题</vt:lpstr>
      </vt:variant>
      <vt:variant>
        <vt:i4>1</vt:i4>
      </vt:variant>
      <vt:variant>
        <vt:lpstr>幻灯片标题</vt:lpstr>
      </vt:variant>
      <vt:variant>
        <vt:i4>13</vt:i4>
      </vt:variant>
    </vt:vector>
  </HeadingPairs>
  <TitlesOfParts>
    <vt:vector size="14" baseType="lpstr">
      <vt:lpstr>Office 主题</vt:lpstr>
      <vt:lpstr>软件质量</vt:lpstr>
      <vt:lpstr>质量铁三角</vt:lpstr>
      <vt:lpstr>CMM模型概要</vt:lpstr>
      <vt:lpstr>软件质量模型</vt:lpstr>
      <vt:lpstr>功能性</vt:lpstr>
      <vt:lpstr>常用的安全性测试</vt:lpstr>
      <vt:lpstr>可靠性</vt:lpstr>
      <vt:lpstr>易用性</vt:lpstr>
      <vt:lpstr>效率</vt:lpstr>
      <vt:lpstr>可维护性</vt:lpstr>
      <vt:lpstr>可移植性</vt:lpstr>
      <vt:lpstr>SQA—软件质量保证</vt:lpstr>
      <vt:lpstr>四个基本度量项</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软件质量</dc:title>
  <cp:lastModifiedBy>class</cp:lastModifiedBy>
  <cp:revision>38</cp:revision>
  <dcterms:modified xsi:type="dcterms:W3CDTF">2015-06-12T00:46:59Z</dcterms:modified>
</cp:coreProperties>
</file>