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71" r:id="rId3"/>
    <p:sldId id="256" r:id="rId4"/>
    <p:sldId id="258" r:id="rId5"/>
    <p:sldId id="257" r:id="rId6"/>
    <p:sldId id="259" r:id="rId7"/>
    <p:sldId id="260" r:id="rId8"/>
    <p:sldId id="263" r:id="rId9"/>
    <p:sldId id="264" r:id="rId10"/>
    <p:sldId id="265" r:id="rId11"/>
    <p:sldId id="261" r:id="rId12"/>
    <p:sldId id="262" r:id="rId13"/>
    <p:sldId id="266" r:id="rId14"/>
    <p:sldId id="267" r:id="rId15"/>
    <p:sldId id="268" r:id="rId16"/>
    <p:sldId id="274" r:id="rId17"/>
    <p:sldId id="276" r:id="rId18"/>
    <p:sldId id="275" r:id="rId19"/>
    <p:sldId id="277" r:id="rId20"/>
    <p:sldId id="269" r:id="rId21"/>
    <p:sldId id="272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422" autoAdjust="0"/>
  </p:normalViewPr>
  <p:slideViewPr>
    <p:cSldViewPr>
      <p:cViewPr varScale="1">
        <p:scale>
          <a:sx n="99" d="100"/>
          <a:sy n="99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046A6-582A-4531-A12B-0B823DFE2FDE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B8C6B-739B-4363-8929-D9864903B6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8C6B-739B-4363-8929-D9864903B6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人工 自动化；白盒 黑盒；静态 动态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8C6B-739B-4363-8929-D9864903B6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双</a:t>
            </a:r>
            <a:r>
              <a:rPr lang="en-US" altLang="zh-CN" dirty="0" smtClean="0"/>
              <a:t>V</a:t>
            </a:r>
            <a:r>
              <a:rPr lang="zh-CN" altLang="en-US" dirty="0" smtClean="0"/>
              <a:t>模型 ：在研发的不同阶段同时执行测试的不同阶段。准备阶段：系统到单元。执行阶段：单元到系统。依赖于开发。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8C6B-739B-4363-8929-D9864903B6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做什么（计划）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怎么做（方案）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8C6B-739B-4363-8929-D9864903B6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管理者（经理）进行计划 主管 设计  高级工程师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实现  初级工程师 执行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SRS</a:t>
            </a:r>
            <a:r>
              <a:rPr lang="zh-CN" altLang="en-US" dirty="0" smtClean="0"/>
              <a:t>进行计划</a:t>
            </a:r>
            <a:r>
              <a:rPr lang="zh-CN" altLang="en-US" baseline="0" dirty="0" smtClean="0"/>
              <a:t>（入口） 不同的项目可能过程要素不一样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8C6B-739B-4363-8929-D9864903B6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8C6B-739B-4363-8929-D9864903B6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8C6B-739B-4363-8929-D9864903B6D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7143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215370" cy="47863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3670-A3AC-4EF9-A6BA-C09B161DE262}" type="datetimeFigureOut">
              <a:rPr lang="zh-CN" altLang="en-US" smtClean="0"/>
              <a:pPr/>
              <a:t>2015-5-26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DAB5-22FD-4CD6-9463-784A58DDD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软件测试过程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8643998" cy="5572164"/>
          </a:xfrm>
        </p:spPr>
        <p:txBody>
          <a:bodyPr/>
          <a:lstStyle/>
          <a:p>
            <a:pPr algn="l"/>
            <a:r>
              <a:rPr lang="zh-CN" altLang="en-US" dirty="0" smtClean="0"/>
              <a:t>测试阶段划分：单元测试、集成测试、系统测试。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单元测试</a:t>
            </a:r>
            <a:r>
              <a:rPr lang="zh-CN" altLang="en-US" dirty="0" smtClean="0"/>
              <a:t>：针对软件基本组成单元来进行正确性检验的测试工作。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目的：检测软件模块对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详细设计说明书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的符合程度</a:t>
            </a:r>
            <a:endParaRPr lang="en-US" altLang="zh-CN" dirty="0" smtClean="0"/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集成测试</a:t>
            </a:r>
            <a:r>
              <a:rPr lang="zh-CN" altLang="en-US" dirty="0" smtClean="0"/>
              <a:t>：在单元测试基础上，将所有模块按照概要设计要求组装成子系统或系统，验证组装后功能以及模块间接口是否正确的 工作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目的：检测软件模块对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概要设计说明书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的符合程度。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系统测试</a:t>
            </a:r>
            <a:r>
              <a:rPr lang="zh-CN" altLang="en-US" dirty="0" smtClean="0"/>
              <a:t>：将集成好的软件系统，作为整个基于计算机系统的一个元素，与计算机硬件、外设、某些支持软件、数据和人员等其他系统元素结合在一起，在实际运行环境下，对计算机系统进行一系列的测试工作。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目的：通过与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需求规格说明书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作比较，发现软件与系统需求定义不符合或与之矛盾的地方。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642941"/>
          </a:xfrm>
        </p:spPr>
        <p:txBody>
          <a:bodyPr/>
          <a:lstStyle/>
          <a:p>
            <a:r>
              <a:rPr lang="zh-CN" altLang="en-US" dirty="0" smtClean="0"/>
              <a:t>单元测试四个子阶段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0" y="1397000"/>
          <a:ext cx="8786875" cy="5259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72"/>
                <a:gridCol w="2071702"/>
                <a:gridCol w="2000264"/>
                <a:gridCol w="1885962"/>
                <a:gridCol w="1757375"/>
              </a:tblGrid>
              <a:tr h="1031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单元测试计划阶段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单元测试设计阶段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单元测试实现阶段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单元测试执行阶段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10777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软件测试计划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概要设计说明书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概要设计说明书</a:t>
                      </a:r>
                      <a:r>
                        <a:rPr lang="en-US" altLang="zh-CN" dirty="0" smtClean="0"/>
                        <a:t>》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单元测试计划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详细设计说明书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单元测试计划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单元测试方案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单元测试计划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单元测试方案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单元测试用例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单元测试规程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10777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单元测试计划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单元测试方案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单元测试用例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单元测试规程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单元测试报告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软件缺陷报告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2984"/>
            <a:ext cx="91440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3988"/>
            <a:ext cx="914399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需求分析阶段的主要任务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需求分析，完成</a:t>
            </a:r>
            <a:r>
              <a:rPr lang="en-US" altLang="zh-CN" dirty="0" smtClean="0"/>
              <a:t>SRS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软件需求规格说明书的评审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进行需求跟踪 （客户需求不断地变化）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系统测试计划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系统测试计划的评审</a:t>
            </a:r>
            <a:endParaRPr lang="en-US" altLang="zh-CN" dirty="0" smtClean="0"/>
          </a:p>
          <a:p>
            <a:endParaRPr lang="en-US" altLang="zh-CN" dirty="0" smtClean="0"/>
          </a:p>
          <a:p>
            <a:pPr algn="l"/>
            <a:r>
              <a:rPr lang="zh-CN" altLang="en-US" dirty="0" smtClean="0"/>
              <a:t>需求分析在整个软件生命周期中是很重要而且很困难的。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原因：交流（业务，环境） 需求变更  复杂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85888"/>
            <a:ext cx="9144000" cy="468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76363"/>
            <a:ext cx="8429683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软件概要设计阶段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1000108"/>
            <a:ext cx="8643998" cy="5500726"/>
          </a:xfrm>
        </p:spPr>
        <p:txBody>
          <a:bodyPr/>
          <a:lstStyle/>
          <a:p>
            <a:pPr algn="l"/>
            <a:r>
              <a:rPr lang="zh-CN" altLang="en-US" dirty="0" smtClean="0"/>
              <a:t>任务：进行软件系统各层设计，完成</a:t>
            </a:r>
            <a:r>
              <a:rPr lang="en-US" altLang="zh-CN" dirty="0" smtClean="0"/>
              <a:t>HLD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概要设计的评审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系统测试方案、用例的设计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系统测试方案、用例</a:t>
            </a:r>
            <a:r>
              <a:rPr lang="zh-CN" altLang="en-US" dirty="0" smtClean="0"/>
              <a:t>的评审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需求跟踪更新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集成测试计划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集成测试计划评审</a:t>
            </a:r>
            <a:endParaRPr lang="en-US" altLang="zh-CN" dirty="0" smtClean="0"/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软件测试工程师职责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参与</a:t>
            </a:r>
            <a:r>
              <a:rPr lang="en-US" altLang="zh-CN" dirty="0" smtClean="0"/>
              <a:t>HLD</a:t>
            </a:r>
            <a:r>
              <a:rPr lang="zh-CN" altLang="en-US" dirty="0" smtClean="0"/>
              <a:t>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参与集成测试计划的评审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进行系统测试方案、用例的设计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参与系统测试方案、用例评审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完成本阶段的测试需求跟踪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软件详细设计阶段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1000108"/>
            <a:ext cx="8643998" cy="5500726"/>
          </a:xfrm>
        </p:spPr>
        <p:txBody>
          <a:bodyPr/>
          <a:lstStyle/>
          <a:p>
            <a:pPr algn="l"/>
            <a:r>
              <a:rPr lang="zh-CN" altLang="en-US" dirty="0" smtClean="0"/>
              <a:t>任务：进行软件详细设计，完成</a:t>
            </a:r>
            <a:r>
              <a:rPr lang="en-US" altLang="zh-CN" dirty="0" smtClean="0"/>
              <a:t>LLD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详细设计的评审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集成测试方案、用例的设计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集成测试</a:t>
            </a:r>
            <a:r>
              <a:rPr lang="zh-CN" altLang="en-US" dirty="0" smtClean="0"/>
              <a:t>方案、用例</a:t>
            </a:r>
            <a:r>
              <a:rPr lang="zh-CN" altLang="en-US" dirty="0" smtClean="0"/>
              <a:t>的评审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需求跟踪更新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单元测试计划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单元测试计划评审</a:t>
            </a:r>
            <a:endParaRPr lang="en-US" altLang="zh-CN" dirty="0" smtClean="0"/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软件测试工程师职责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参与</a:t>
            </a:r>
            <a:r>
              <a:rPr lang="en-US" altLang="zh-CN" dirty="0" smtClean="0"/>
              <a:t>LLD</a:t>
            </a:r>
            <a:r>
              <a:rPr lang="zh-CN" altLang="en-US" dirty="0" smtClean="0"/>
              <a:t>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参与单元测试计划的评审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进行集成测试方案、用例的设计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参与集成测试方案、用例评审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完成本阶段的测试需求跟踪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软件编码阶段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任务：软件编码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代码静态质量检查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代码评审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单元测试方案、用例设计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单元测试方案、用例评审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软件测试工程师职责：</a:t>
            </a:r>
            <a:endParaRPr lang="en-US" altLang="zh-CN" dirty="0" smtClean="0"/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软件测试工程师职责：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，参与代码评审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进行单元测试方案、用例的从设计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参与单元测试方案、用例评审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完成本阶段测试需求跟踪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软件测试执行阶段的任务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785794"/>
            <a:ext cx="8215370" cy="58579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）单元测试执行阶段主要任务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dirty="0" smtClean="0"/>
              <a:t>单元测试用例执行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单元测试缺陷记录、修复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单元测试日报写作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单元测试报告写作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单元测试缺陷的回归测试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）集成测试执行阶段主要任务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集成测试用例执行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集成测试缺陷记录、修复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集成测试日报写作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集成测试报告写作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集成测试缺陷的回归测试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en-US" altLang="zh-CN" sz="1600" dirty="0" smtClean="0">
                <a:solidFill>
                  <a:srgbClr val="FF0000"/>
                </a:solidFill>
              </a:rPr>
              <a:t>3.</a:t>
            </a:r>
            <a:r>
              <a:rPr lang="zh-CN" altLang="en-US" sz="1600" dirty="0" smtClean="0">
                <a:solidFill>
                  <a:srgbClr val="FF0000"/>
                </a:solidFill>
              </a:rPr>
              <a:t>系统测试执行阶段主要任务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dirty="0" smtClean="0"/>
              <a:t>系统测试预测试项执行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系统测试预测试</a:t>
            </a:r>
            <a:r>
              <a:rPr lang="zh-CN" altLang="en-US" sz="1600" dirty="0" smtClean="0"/>
              <a:t>项报告写作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系统测试用例执行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系统测试</a:t>
            </a:r>
            <a:r>
              <a:rPr lang="zh-CN" altLang="en-US" sz="1600" dirty="0" smtClean="0"/>
              <a:t>缺陷记录、修复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系统测试</a:t>
            </a:r>
            <a:r>
              <a:rPr lang="zh-CN" altLang="en-US" sz="1600" dirty="0" smtClean="0"/>
              <a:t>日报写作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系统测试报告</a:t>
            </a:r>
            <a:r>
              <a:rPr lang="zh-CN" altLang="en-US" sz="1600" dirty="0" smtClean="0"/>
              <a:t>写作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系统测试</a:t>
            </a:r>
            <a:r>
              <a:rPr lang="zh-CN" altLang="en-US" sz="1600" dirty="0" smtClean="0"/>
              <a:t>缺陷的回归测试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500065"/>
          </a:xfrm>
        </p:spPr>
        <p:txBody>
          <a:bodyPr/>
          <a:lstStyle/>
          <a:p>
            <a:r>
              <a:rPr lang="zh-CN" altLang="en-US" dirty="0" smtClean="0"/>
              <a:t>三种测试比较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643998" cy="5572164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）测试方法不同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/>
              <a:t>单元测试属于白盒测试范畴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集成测试属于灰盒测试范畴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系统测试属于黑盒测试范畴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）考查范围不同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/>
              <a:t>单元测试主要测试单元内部的数据结构、逻辑控制、异常处理等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集成测试主要测试模块之间的接口和接口数据传递关系，以及模块组合后的功能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系统测试主要测试整个系统对于需求的符合度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）评估基准不同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/>
              <a:t>单元测试的评估基准主要是逻辑覆盖率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集成测试的评估基准主要是接口覆盖率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系统测试得评估基准主要是测试用例对需求规格的覆盖率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50112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1"/>
            <a:ext cx="9144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3999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回归测试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1000108"/>
            <a:ext cx="8215370" cy="5643602"/>
          </a:xfrm>
        </p:spPr>
        <p:txBody>
          <a:bodyPr/>
          <a:lstStyle/>
          <a:p>
            <a:pPr algn="l"/>
            <a:r>
              <a:rPr lang="zh-CN" altLang="en-US" dirty="0" smtClean="0"/>
              <a:t>软件在测试或其他活动中发现的缺陷经过修改后，应该进行回归测试（</a:t>
            </a:r>
            <a:r>
              <a:rPr lang="en-US" altLang="zh-CN" dirty="0" smtClean="0"/>
              <a:t>Regression  Testing</a:t>
            </a:r>
            <a:r>
              <a:rPr lang="zh-CN" altLang="en-US" dirty="0" smtClean="0"/>
              <a:t>）。目的是验证缺陷得到了正确的修复，同时对系统的变更没有影响以前的功能。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回归测试的策略包括：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完全</a:t>
            </a:r>
            <a:r>
              <a:rPr lang="zh-CN" altLang="en-US" dirty="0" smtClean="0"/>
              <a:t>重复测试：重新执行所有在前期测试阶段建立的测试用例，来确认问题修改的正确性和修改的扩散局部影响性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选择性</a:t>
            </a:r>
            <a:r>
              <a:rPr lang="zh-CN" altLang="en-US" dirty="0" smtClean="0"/>
              <a:t>重复测试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即有选择性地重新执行部分在前期阶段建立的测试用例，来测试被修改的程序，具体可以分为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覆盖修改法</a:t>
            </a:r>
            <a:r>
              <a:rPr lang="zh-CN" altLang="en-US" dirty="0" smtClean="0"/>
              <a:t>：即针对被修改的部分，选取或重新构造测试用例验证没有错误再次发生的用例选择方法。效率高，风险也大。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周边影响法</a:t>
            </a:r>
            <a:r>
              <a:rPr lang="zh-CN" altLang="en-US" dirty="0" smtClean="0"/>
              <a:t>：该方法不断要包含覆盖修改法确定的用例，还需要分析修改的扩散影响，对那些收到修改间接影响 的部分选择测试用例验证它没有受到不良影响。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指标达成法</a:t>
            </a:r>
            <a:r>
              <a:rPr lang="zh-CN" altLang="en-US" dirty="0" smtClean="0"/>
              <a:t>：这是一种类似与单元测试的方法，在重新执行测试前，先确定一个要达成的指标，如修改部分代码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的覆盖、与修改有关的接口</a:t>
            </a:r>
            <a:r>
              <a:rPr lang="en-US" altLang="zh-CN" dirty="0" smtClean="0"/>
              <a:t>60%</a:t>
            </a:r>
            <a:r>
              <a:rPr lang="zh-CN" altLang="en-US" dirty="0" smtClean="0"/>
              <a:t>的覆盖等，基于这种要求选择一个最小的用例集合。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083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回归测试流程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以下流程适合单元测试、集成测试和系统测试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在测试策略制定阶段，制定回归测试策略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确定需要回归测试的版本（新的版本）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回归测试版本发布，按照回归测试策略执行回归测试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回归测试通过，关闭缺陷跟踪单（问题单）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回归测试不通过，缺陷跟踪单返回开发人员，开发人员重新修改问题，再次提交测试人员回归测试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35718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软件测试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44" y="785794"/>
            <a:ext cx="8858312" cy="571504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软件测试主要包括软件系统测试、集成测试、单元测试三个大的阶段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每个大阶段又包含四个小阶段（计划、设计、实现、执行），每个小的阶段都有相应的输入、输出、入口和出口准则，以及角色的定义。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>
                <a:solidFill>
                  <a:srgbClr val="FF0000"/>
                </a:solidFill>
              </a:rPr>
              <a:t>测试过程阶段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dirty="0" smtClean="0"/>
              <a:t>测试计划阶段      测试计划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测试设计阶段      测试方案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测试实现阶段      测试用例，测试规程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测试执行阶段      测试报告</a:t>
            </a:r>
            <a:endParaRPr lang="en-US" altLang="zh-CN" sz="1800" dirty="0" smtClean="0"/>
          </a:p>
          <a:p>
            <a:pPr algn="l"/>
            <a:r>
              <a:rPr lang="zh-CN" altLang="en-US" sz="1800" dirty="0" smtClean="0">
                <a:solidFill>
                  <a:srgbClr val="FF0000"/>
                </a:solidFill>
              </a:rPr>
              <a:t>测试</a:t>
            </a:r>
            <a:r>
              <a:rPr lang="en-US" altLang="zh-CN" sz="1800" dirty="0" smtClean="0">
                <a:solidFill>
                  <a:srgbClr val="FF0000"/>
                </a:solidFill>
              </a:rPr>
              <a:t>H</a:t>
            </a:r>
            <a:r>
              <a:rPr lang="zh-CN" altLang="en-US" sz="1800" dirty="0" smtClean="0">
                <a:solidFill>
                  <a:srgbClr val="FF0000"/>
                </a:solidFill>
              </a:rPr>
              <a:t>模型 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测试准备活动：包括测试需求分析、测试计划、测试设计、测试编码、测试验证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测试执行活动：包括测试运行、测试报告、测试结果分析等</a:t>
            </a:r>
            <a:endParaRPr lang="en-US" altLang="zh-CN" sz="1800" dirty="0" smtClean="0"/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模型 </a:t>
            </a:r>
            <a:r>
              <a:rPr lang="zh-CN" altLang="en-US" sz="1800" dirty="0" smtClean="0"/>
              <a:t>：实现了测试设计和测试执行相分离，测试活动分层和分阶段，测试执行的顺序和开发活动相反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系统测试四个子阶段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2845" y="1000108"/>
          <a:ext cx="9001154" cy="5005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8"/>
                <a:gridCol w="2214578"/>
                <a:gridCol w="1900930"/>
                <a:gridCol w="2099598"/>
                <a:gridCol w="2071670"/>
              </a:tblGrid>
              <a:tr h="11840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系统测试计划阶段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系统测试设计阶段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系统测试实现阶段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系统测试执行阶段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2017447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软件开发计划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软件测试计划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需求规格说明书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需求规格说明书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系统测试计划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需求规格说明书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系统测试计划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系统测试方案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系统测试计划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系统测试方案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系统测试用例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系统测试规程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系统测试预测试项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799156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系统测试计划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系统测试方案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系统测试用例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系统测试规程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系统测试预测试项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系统测试预测试报告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系统测试报告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软件缺陷报告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7772400" cy="571503"/>
          </a:xfrm>
        </p:spPr>
        <p:txBody>
          <a:bodyPr/>
          <a:lstStyle/>
          <a:p>
            <a:r>
              <a:rPr lang="zh-CN" altLang="en-US" dirty="0" smtClean="0"/>
              <a:t>集成测试四个子阶段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1180987"/>
          <a:ext cx="9144000" cy="4517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00"/>
                <a:gridCol w="2428892"/>
                <a:gridCol w="2057408"/>
                <a:gridCol w="1828800"/>
                <a:gridCol w="1828800"/>
              </a:tblGrid>
              <a:tr h="8798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集成测试计划阶段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集成测试设计阶段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集成测试实现阶段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集成测试执行阶段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905117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zh-CN" altLang="en-US" dirty="0" smtClean="0"/>
                        <a:t>输入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软件测试计划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概要设计说明书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概要设计说明书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集成测试计划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概要设计说明书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集成测试计划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集成测试方案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集成测试计划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集成测试方案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集成测试用例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集成测试规程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91233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</a:t>
                      </a:r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集成测试计划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集成测试方案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集成测试用例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集成测试规程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集成测试报告</a:t>
                      </a:r>
                      <a:r>
                        <a:rPr lang="en-US" altLang="zh-CN" dirty="0" smtClean="0"/>
                        <a:t>》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软件缺陷报告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1405</Words>
  <Application>Microsoft Office PowerPoint</Application>
  <PresentationFormat>全屏显示(4:3)</PresentationFormat>
  <Paragraphs>256</Paragraphs>
  <Slides>22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软件测试过程</vt:lpstr>
      <vt:lpstr>三种测试比较</vt:lpstr>
      <vt:lpstr>回归测试</vt:lpstr>
      <vt:lpstr>幻灯片 4</vt:lpstr>
      <vt:lpstr>回归测试流程</vt:lpstr>
      <vt:lpstr>幻灯片 6</vt:lpstr>
      <vt:lpstr>软件测试</vt:lpstr>
      <vt:lpstr>系统测试四个子阶段</vt:lpstr>
      <vt:lpstr>集成测试四个子阶段</vt:lpstr>
      <vt:lpstr>单元测试四个子阶段</vt:lpstr>
      <vt:lpstr>幻灯片 11</vt:lpstr>
      <vt:lpstr>幻灯片 12</vt:lpstr>
      <vt:lpstr>需求分析阶段的主要任务</vt:lpstr>
      <vt:lpstr>幻灯片 14</vt:lpstr>
      <vt:lpstr>幻灯片 15</vt:lpstr>
      <vt:lpstr>软件概要设计阶段</vt:lpstr>
      <vt:lpstr>软件详细设计阶段</vt:lpstr>
      <vt:lpstr>软件编码阶段</vt:lpstr>
      <vt:lpstr>软件测试执行阶段的任务</vt:lpstr>
      <vt:lpstr>幻灯片 20</vt:lpstr>
      <vt:lpstr>幻灯片 21</vt:lpstr>
      <vt:lpstr>幻灯片 22</vt:lpstr>
    </vt:vector>
  </TitlesOfParts>
  <Company>test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ts</dc:creator>
  <cp:lastModifiedBy>ts</cp:lastModifiedBy>
  <cp:revision>37</cp:revision>
  <dcterms:created xsi:type="dcterms:W3CDTF">2015-05-24T02:08:45Z</dcterms:created>
  <dcterms:modified xsi:type="dcterms:W3CDTF">2015-05-26T06:13:01Z</dcterms:modified>
</cp:coreProperties>
</file>