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61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428604"/>
            <a:ext cx="7772400" cy="441319"/>
          </a:xfrm>
        </p:spPr>
        <p:txBody>
          <a:bodyPr>
            <a:noAutofit/>
          </a:bodyPr>
          <a:lstStyle>
            <a:lvl1pPr>
              <a:defRPr sz="2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85720" y="1000108"/>
            <a:ext cx="8715436" cy="5286412"/>
          </a:xfrm>
        </p:spPr>
        <p:txBody>
          <a:bodyPr>
            <a:normAutofit/>
          </a:bodyPr>
          <a:lstStyle>
            <a:lvl1pPr marL="0" indent="0" algn="ct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2015-6-3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214290"/>
            <a:ext cx="7772400" cy="441319"/>
          </a:xfrm>
        </p:spPr>
        <p:txBody>
          <a:bodyPr>
            <a:normAutofit fontScale="90000"/>
          </a:bodyPr>
          <a:lstStyle/>
          <a:p>
            <a:r>
              <a:rPr lang="zh-CN" altLang="en-US" dirty="0" smtClean="0"/>
              <a:t>配置管理</a:t>
            </a:r>
            <a:endParaRPr lang="zh-CN" altLang="en-US" dirty="0"/>
          </a:p>
        </p:txBody>
      </p:sp>
      <p:sp>
        <p:nvSpPr>
          <p:cNvPr id="3" name="副标题 2"/>
          <p:cNvSpPr>
            <a:spLocks noGrp="1"/>
          </p:cNvSpPr>
          <p:nvPr>
            <p:ph type="subTitle" idx="1"/>
          </p:nvPr>
        </p:nvSpPr>
        <p:spPr>
          <a:xfrm>
            <a:off x="285720" y="857232"/>
            <a:ext cx="8715436" cy="5429288"/>
          </a:xfrm>
        </p:spPr>
        <p:txBody>
          <a:bodyPr/>
          <a:lstStyle/>
          <a:p>
            <a:r>
              <a:rPr lang="zh-CN" altLang="en-US" dirty="0" smtClean="0"/>
              <a:t>配置管理中的相关定义：</a:t>
            </a:r>
            <a:endParaRPr lang="en-US" altLang="zh-CN" dirty="0" smtClean="0"/>
          </a:p>
          <a:p>
            <a:r>
              <a:rPr lang="zh-CN" altLang="en-US" b="1" dirty="0" smtClean="0"/>
              <a:t>配置</a:t>
            </a:r>
            <a:r>
              <a:rPr lang="zh-CN" altLang="en-US" dirty="0" smtClean="0"/>
              <a:t>：配置是在技术文档中明确说明并最终组成软件产品的功能或物理属性。包括文档和代码两类。</a:t>
            </a:r>
            <a:endParaRPr lang="en-US" altLang="zh-CN" dirty="0" smtClean="0"/>
          </a:p>
          <a:p>
            <a:pPr algn="l"/>
            <a:r>
              <a:rPr lang="zh-CN" altLang="en-US" b="1" dirty="0" smtClean="0"/>
              <a:t>配置项</a:t>
            </a:r>
            <a:r>
              <a:rPr lang="zh-CN" altLang="en-US" dirty="0" smtClean="0"/>
              <a:t>：所有组成软件的功能和物理属性都定义为配置项</a:t>
            </a:r>
            <a:endParaRPr lang="en-US" altLang="zh-CN" dirty="0" smtClean="0"/>
          </a:p>
          <a:p>
            <a:r>
              <a:rPr lang="zh-CN" altLang="en-US" b="1" dirty="0" smtClean="0"/>
              <a:t>配置管理</a:t>
            </a:r>
            <a:r>
              <a:rPr lang="zh-CN" altLang="en-US" dirty="0" smtClean="0"/>
              <a:t>：通过对在软件生命周期的不同时间点所产生的文件进行标识，并对这些标识的文件的更改进行系统控制，从而达到保证软件产品的完整性和可塑性。</a:t>
            </a:r>
            <a:endParaRPr lang="en-US" altLang="zh-CN" dirty="0" smtClean="0"/>
          </a:p>
          <a:p>
            <a:pPr algn="l"/>
            <a:r>
              <a:rPr lang="zh-CN" altLang="en-US" b="1" dirty="0" smtClean="0"/>
              <a:t>版本</a:t>
            </a:r>
            <a:r>
              <a:rPr lang="zh-CN" altLang="en-US" dirty="0" smtClean="0"/>
              <a:t>：版本是一个配置项具有一组定义的功能的一种标识。</a:t>
            </a:r>
            <a:endParaRPr lang="en-US" altLang="zh-CN" dirty="0" smtClean="0"/>
          </a:p>
          <a:p>
            <a:r>
              <a:rPr lang="zh-CN" altLang="en-US" dirty="0" smtClean="0"/>
              <a:t>版本号：版本直接体现在版本号的命名上。包括（主版本号 子版本号 修正版本号 编译版本号）</a:t>
            </a:r>
            <a:endParaRPr lang="en-US" altLang="zh-CN" dirty="0" smtClean="0"/>
          </a:p>
          <a:p>
            <a:r>
              <a:rPr lang="zh-CN" altLang="en-US" b="1" dirty="0" smtClean="0"/>
              <a:t>基线</a:t>
            </a:r>
            <a:r>
              <a:rPr lang="zh-CN" altLang="en-US" dirty="0" smtClean="0"/>
              <a:t>：配置项在软件生命周期的不同时间点通过评审而进入正式受控的一种状态。这个过程被称为“基线化”</a:t>
            </a:r>
            <a:endParaRPr lang="en-US" altLang="zh-CN" dirty="0" smtClean="0"/>
          </a:p>
          <a:p>
            <a:endParaRPr lang="en-US" altLang="zh-CN" dirty="0" smtClean="0"/>
          </a:p>
          <a:p>
            <a:pPr algn="l"/>
            <a:r>
              <a:rPr lang="zh-CN" altLang="en-US" dirty="0" smtClean="0"/>
              <a:t>常用的</a:t>
            </a:r>
            <a:r>
              <a:rPr lang="zh-CN" altLang="en-US" dirty="0" smtClean="0"/>
              <a:t>配置管理工具：</a:t>
            </a:r>
            <a:r>
              <a:rPr lang="en-US" altLang="zh-CN" dirty="0" smtClean="0"/>
              <a:t>VSS</a:t>
            </a:r>
            <a:r>
              <a:rPr lang="zh-CN" altLang="en-US" dirty="0" smtClean="0"/>
              <a:t>，</a:t>
            </a:r>
            <a:r>
              <a:rPr lang="en-US" altLang="zh-CN" dirty="0" smtClean="0"/>
              <a:t>CVS(</a:t>
            </a:r>
            <a:r>
              <a:rPr lang="zh-CN" altLang="en-US" dirty="0" smtClean="0"/>
              <a:t>开源</a:t>
            </a:r>
            <a:r>
              <a:rPr lang="en-US" altLang="zh-CN" dirty="0" smtClean="0"/>
              <a:t>) </a:t>
            </a:r>
            <a:r>
              <a:rPr lang="zh-CN" altLang="en-US" dirty="0" smtClean="0"/>
              <a:t>，</a:t>
            </a:r>
            <a:r>
              <a:rPr lang="en-US" altLang="zh-CN" dirty="0" smtClean="0"/>
              <a:t>SVN</a:t>
            </a:r>
            <a:r>
              <a:rPr lang="zh-CN" altLang="en-US" dirty="0" smtClean="0"/>
              <a:t>（开源）</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428596" y="428604"/>
            <a:ext cx="7772400" cy="441325"/>
          </a:xfrm>
        </p:spPr>
        <p:txBody>
          <a:bodyPr>
            <a:normAutofit fontScale="90000"/>
          </a:bodyPr>
          <a:lstStyle/>
          <a:p>
            <a:r>
              <a:rPr lang="zh-CN" altLang="en-US" dirty="0" smtClean="0"/>
              <a:t>基线变更操作</a:t>
            </a:r>
            <a:endParaRPr lang="zh-CN" altLang="en-US" dirty="0"/>
          </a:p>
        </p:txBody>
      </p:sp>
      <p:sp>
        <p:nvSpPr>
          <p:cNvPr id="8" name="矩形 7"/>
          <p:cNvSpPr/>
          <p:nvPr/>
        </p:nvSpPr>
        <p:spPr>
          <a:xfrm>
            <a:off x="500034" y="1142984"/>
            <a:ext cx="1428760" cy="785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r>
              <a:rPr lang="zh-CN" altLang="en-US" dirty="0" smtClean="0"/>
              <a:t>项目</a:t>
            </a:r>
            <a:r>
              <a:rPr lang="zh-CN" altLang="en-US" dirty="0" smtClean="0"/>
              <a:t>成员提交</a:t>
            </a:r>
            <a:r>
              <a:rPr lang="en-US" altLang="zh-CN" dirty="0" smtClean="0"/>
              <a:t>CR</a:t>
            </a:r>
            <a:r>
              <a:rPr lang="zh-CN" altLang="en-US" dirty="0" smtClean="0"/>
              <a:t>（变更请求</a:t>
            </a:r>
            <a:endParaRPr lang="zh-CN" altLang="en-US" dirty="0"/>
          </a:p>
        </p:txBody>
      </p:sp>
      <p:cxnSp>
        <p:nvCxnSpPr>
          <p:cNvPr id="10" name="直接箭头连接符 9"/>
          <p:cNvCxnSpPr>
            <a:stCxn id="8" idx="3"/>
          </p:cNvCxnSpPr>
          <p:nvPr/>
        </p:nvCxnSpPr>
        <p:spPr>
          <a:xfrm>
            <a:off x="1928794" y="1535893"/>
            <a:ext cx="57150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500298" y="1214422"/>
            <a:ext cx="1428760" cy="785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2.CMO</a:t>
            </a:r>
            <a:r>
              <a:rPr lang="zh-CN" altLang="en-US" dirty="0" smtClean="0"/>
              <a:t>将</a:t>
            </a:r>
            <a:r>
              <a:rPr lang="en-US" altLang="zh-CN" dirty="0" smtClean="0"/>
              <a:t>CR</a:t>
            </a:r>
            <a:r>
              <a:rPr lang="zh-CN" altLang="en-US" dirty="0" smtClean="0"/>
              <a:t>状态标识为已提交</a:t>
            </a:r>
            <a:endParaRPr lang="zh-CN" altLang="en-US" dirty="0"/>
          </a:p>
        </p:txBody>
      </p:sp>
      <p:cxnSp>
        <p:nvCxnSpPr>
          <p:cNvPr id="15" name="直接箭头连接符 14"/>
          <p:cNvCxnSpPr/>
          <p:nvPr/>
        </p:nvCxnSpPr>
        <p:spPr>
          <a:xfrm>
            <a:off x="3857620" y="1643050"/>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714876" y="1285860"/>
            <a:ext cx="1428760" cy="785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3.CCB</a:t>
            </a:r>
            <a:r>
              <a:rPr lang="zh-CN" altLang="en-US" dirty="0" smtClean="0"/>
              <a:t>召开会议对</a:t>
            </a:r>
            <a:r>
              <a:rPr lang="en-US" altLang="zh-CN" dirty="0" smtClean="0"/>
              <a:t>CR</a:t>
            </a:r>
            <a:r>
              <a:rPr lang="zh-CN" altLang="en-US" dirty="0" smtClean="0"/>
              <a:t>进行评估</a:t>
            </a:r>
            <a:endParaRPr lang="zh-CN" altLang="en-US" dirty="0"/>
          </a:p>
        </p:txBody>
      </p:sp>
      <p:cxnSp>
        <p:nvCxnSpPr>
          <p:cNvPr id="19" name="直接箭头连接符 18"/>
          <p:cNvCxnSpPr/>
          <p:nvPr/>
        </p:nvCxnSpPr>
        <p:spPr>
          <a:xfrm>
            <a:off x="6072198" y="1714488"/>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929454" y="1357298"/>
            <a:ext cx="1785950" cy="785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4.CMO</a:t>
            </a:r>
            <a:r>
              <a:rPr lang="zh-CN" altLang="en-US" dirty="0" smtClean="0"/>
              <a:t>将</a:t>
            </a:r>
            <a:r>
              <a:rPr lang="en-US" altLang="zh-CN" dirty="0" smtClean="0"/>
              <a:t>CR</a:t>
            </a:r>
            <a:r>
              <a:rPr lang="zh-CN" altLang="en-US" dirty="0" smtClean="0"/>
              <a:t>状态标识为已拒绝并返回提交人</a:t>
            </a:r>
            <a:endParaRPr lang="zh-CN" altLang="en-US" dirty="0"/>
          </a:p>
        </p:txBody>
      </p:sp>
      <p:cxnSp>
        <p:nvCxnSpPr>
          <p:cNvPr id="26" name="直接箭头连接符 25"/>
          <p:cNvCxnSpPr/>
          <p:nvPr/>
        </p:nvCxnSpPr>
        <p:spPr>
          <a:xfrm rot="5400000">
            <a:off x="7394595" y="2606669"/>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429388" y="3143248"/>
            <a:ext cx="2428892" cy="1571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5.CMO</a:t>
            </a:r>
            <a:r>
              <a:rPr lang="zh-CN" altLang="en-US" dirty="0" smtClean="0"/>
              <a:t>将</a:t>
            </a:r>
            <a:r>
              <a:rPr lang="en-US" altLang="zh-CN" dirty="0" smtClean="0"/>
              <a:t>CR</a:t>
            </a:r>
            <a:r>
              <a:rPr lang="zh-CN" altLang="en-US" dirty="0" smtClean="0"/>
              <a:t>状态标识为已接受，将</a:t>
            </a:r>
            <a:r>
              <a:rPr lang="en-US" altLang="zh-CN" dirty="0" smtClean="0"/>
              <a:t>CR</a:t>
            </a:r>
            <a:r>
              <a:rPr lang="zh-CN" altLang="en-US" dirty="0" smtClean="0"/>
              <a:t>与要修改的配置项发给项目组成员并开放</a:t>
            </a:r>
            <a:r>
              <a:rPr lang="en-US" altLang="zh-CN" dirty="0" smtClean="0"/>
              <a:t>CI</a:t>
            </a:r>
            <a:r>
              <a:rPr lang="zh-CN" altLang="en-US" dirty="0" smtClean="0"/>
              <a:t>的配置库权限</a:t>
            </a:r>
            <a:endParaRPr lang="zh-CN" altLang="en-US" dirty="0"/>
          </a:p>
        </p:txBody>
      </p:sp>
      <p:cxnSp>
        <p:nvCxnSpPr>
          <p:cNvPr id="29" name="直接箭头连接符 28"/>
          <p:cNvCxnSpPr/>
          <p:nvPr/>
        </p:nvCxnSpPr>
        <p:spPr>
          <a:xfrm rot="10800000" flipV="1">
            <a:off x="6429388" y="4857760"/>
            <a:ext cx="64294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572000" y="4929198"/>
            <a:ext cx="1785950" cy="10715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r>
              <a:rPr lang="zh-CN" altLang="en-US" dirty="0" smtClean="0"/>
              <a:t>项目组成员执行更改并进行验证</a:t>
            </a:r>
            <a:endParaRPr lang="zh-CN" altLang="en-US" dirty="0"/>
          </a:p>
        </p:txBody>
      </p:sp>
      <p:cxnSp>
        <p:nvCxnSpPr>
          <p:cNvPr id="35" name="直接箭头连接符 34"/>
          <p:cNvCxnSpPr/>
          <p:nvPr/>
        </p:nvCxnSpPr>
        <p:spPr>
          <a:xfrm rot="10800000">
            <a:off x="3786182" y="5357826"/>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928662" y="5000636"/>
            <a:ext cx="2857520" cy="1143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7.CCB</a:t>
            </a:r>
            <a:r>
              <a:rPr lang="zh-CN" altLang="en-US" dirty="0" smtClean="0"/>
              <a:t>召开会议对修改进行审核，如果通过将</a:t>
            </a:r>
            <a:r>
              <a:rPr lang="en-US" altLang="zh-CN" dirty="0" smtClean="0"/>
              <a:t>CR</a:t>
            </a:r>
            <a:r>
              <a:rPr lang="zh-CN" altLang="en-US" dirty="0" smtClean="0"/>
              <a:t>标识为已验证，发给</a:t>
            </a:r>
            <a:r>
              <a:rPr lang="en-US" altLang="zh-CN" dirty="0" smtClean="0"/>
              <a:t>CMO</a:t>
            </a:r>
            <a:r>
              <a:rPr lang="zh-CN" altLang="en-US" dirty="0" smtClean="0"/>
              <a:t>。否则，返回给修改人</a:t>
            </a:r>
            <a:endParaRPr lang="zh-CN" altLang="en-US" dirty="0"/>
          </a:p>
        </p:txBody>
      </p:sp>
      <p:cxnSp>
        <p:nvCxnSpPr>
          <p:cNvPr id="38" name="直接箭头连接符 37"/>
          <p:cNvCxnSpPr/>
          <p:nvPr/>
        </p:nvCxnSpPr>
        <p:spPr>
          <a:xfrm rot="5400000" flipH="1" flipV="1">
            <a:off x="1715274" y="4428338"/>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857224" y="2928934"/>
            <a:ext cx="3286148" cy="928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8.CMO</a:t>
            </a:r>
            <a:r>
              <a:rPr lang="zh-CN" altLang="en-US" dirty="0" smtClean="0"/>
              <a:t>检查验证</a:t>
            </a:r>
            <a:r>
              <a:rPr lang="en-US" altLang="zh-CN" dirty="0" smtClean="0"/>
              <a:t>CR</a:t>
            </a:r>
            <a:r>
              <a:rPr lang="zh-CN" altLang="en-US" dirty="0" smtClean="0"/>
              <a:t>记录，收回配置权限，将</a:t>
            </a:r>
            <a:r>
              <a:rPr lang="en-US" altLang="zh-CN" dirty="0" smtClean="0"/>
              <a:t>CR</a:t>
            </a:r>
            <a:r>
              <a:rPr lang="zh-CN" altLang="en-US" dirty="0" smtClean="0"/>
              <a:t>状态标识为已关闭，返回给提交人</a:t>
            </a:r>
            <a:endParaRPr lang="zh-CN" altLang="en-US" dirty="0"/>
          </a:p>
        </p:txBody>
      </p:sp>
      <p:cxnSp>
        <p:nvCxnSpPr>
          <p:cNvPr id="41" name="直接箭头连接符 40"/>
          <p:cNvCxnSpPr/>
          <p:nvPr/>
        </p:nvCxnSpPr>
        <p:spPr>
          <a:xfrm rot="16200000" flipV="1">
            <a:off x="964381" y="2178835"/>
            <a:ext cx="714380"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rot="10800000" flipV="1">
            <a:off x="2071670" y="2214554"/>
            <a:ext cx="4857784"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16200000" flipV="1">
            <a:off x="1643042" y="2071678"/>
            <a:ext cx="500066"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296</Words>
  <PresentationFormat>全屏显示(4:3)</PresentationFormat>
  <Paragraphs>19</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主题</vt:lpstr>
      <vt:lpstr>配置管理</vt:lpstr>
      <vt:lpstr>基线变更操作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配置管理</dc:title>
  <cp:lastModifiedBy>User</cp:lastModifiedBy>
  <cp:revision>4</cp:revision>
  <dcterms:modified xsi:type="dcterms:W3CDTF">2015-06-03T06:14:26Z</dcterms:modified>
</cp:coreProperties>
</file>