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1" d="100"/>
          <a:sy n="101" d="100"/>
        </p:scale>
        <p:origin x="-27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32575D-0635-4CEE-B0D2-EAC6CC8F2DD3}" type="datetimeFigureOut">
              <a:rPr lang="zh-CN" altLang="en-US" smtClean="0"/>
              <a:t>2015-5-26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EAE187-7D8E-438C-8058-B1254FB2457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白盒测试能保证内部逻辑结构达到一定的覆盖程度，能够给予软件代码质量更大的保证</a:t>
            </a:r>
            <a:endParaRPr lang="zh-CN" altLang="en-US" dirty="0"/>
          </a:p>
        </p:txBody>
      </p:sp>
      <p:sp>
        <p:nvSpPr>
          <p:cNvPr id="4" name="灯片编号占位符 3"/>
          <p:cNvSpPr>
            <a:spLocks noGrp="1"/>
          </p:cNvSpPr>
          <p:nvPr>
            <p:ph type="sldNum" sz="quarter" idx="10"/>
          </p:nvPr>
        </p:nvSpPr>
        <p:spPr/>
        <p:txBody>
          <a:bodyPr/>
          <a:lstStyle/>
          <a:p>
            <a:fld id="{49EAE187-7D8E-438C-8058-B1254FB2457F}"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9EAE187-7D8E-438C-8058-B1254FB2457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9EAE187-7D8E-438C-8058-B1254FB2457F}"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428604"/>
            <a:ext cx="7772400" cy="441319"/>
          </a:xfrm>
        </p:spPr>
        <p:txBody>
          <a:bodyPr>
            <a:noAutofit/>
          </a:bodyPr>
          <a:lstStyle>
            <a:lvl1pPr>
              <a:defRPr sz="2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0" y="1000108"/>
            <a:ext cx="9001156" cy="5572164"/>
          </a:xfrm>
        </p:spPr>
        <p:txBody>
          <a:bodyPr>
            <a:normAutofit/>
          </a:bodyPr>
          <a:lstStyle>
            <a:lvl1pPr marL="0" indent="0" algn="ctr">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2015-5-26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2015-5-26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白</a:t>
            </a:r>
            <a:r>
              <a:rPr lang="zh-CN" altLang="en-US" dirty="0" smtClean="0"/>
              <a:t>盒测试</a:t>
            </a:r>
            <a:endParaRPr lang="zh-CN" altLang="en-US" dirty="0"/>
          </a:p>
        </p:txBody>
      </p:sp>
      <p:sp>
        <p:nvSpPr>
          <p:cNvPr id="3" name="副标题 2"/>
          <p:cNvSpPr>
            <a:spLocks noGrp="1"/>
          </p:cNvSpPr>
          <p:nvPr>
            <p:ph type="subTitle" idx="1"/>
          </p:nvPr>
        </p:nvSpPr>
        <p:spPr/>
        <p:txBody>
          <a:bodyPr/>
          <a:lstStyle/>
          <a:p>
            <a:pPr algn="l"/>
            <a:r>
              <a:rPr lang="zh-CN" altLang="en-US" dirty="0" smtClean="0">
                <a:solidFill>
                  <a:srgbClr val="FF0000"/>
                </a:solidFill>
              </a:rPr>
              <a:t>什么是白盒测试</a:t>
            </a:r>
            <a:endParaRPr lang="en-US" altLang="zh-CN" dirty="0" smtClean="0">
              <a:solidFill>
                <a:srgbClr val="FF0000"/>
              </a:solidFill>
            </a:endParaRPr>
          </a:p>
          <a:p>
            <a:pPr algn="l"/>
            <a:r>
              <a:rPr lang="zh-CN" altLang="en-US" dirty="0" smtClean="0"/>
              <a:t>借助生活中的自动售货机为例</a:t>
            </a:r>
            <a:endParaRPr lang="en-US" altLang="zh-CN" dirty="0" smtClean="0"/>
          </a:p>
          <a:p>
            <a:pPr algn="l"/>
            <a:r>
              <a:rPr lang="zh-CN" altLang="en-US" dirty="0" smtClean="0"/>
              <a:t>测试人员对自动售货机进行白盒测试，就需要把</a:t>
            </a:r>
            <a:r>
              <a:rPr lang="zh-CN" altLang="en-US" dirty="0" smtClean="0"/>
              <a:t>自动</a:t>
            </a:r>
            <a:r>
              <a:rPr lang="zh-CN" altLang="en-US" dirty="0" smtClean="0"/>
              <a:t>售货机外围的一层铁皮全部拿走，分析内部的所有机械结构。回到软件领域，对于一个测试对象，如函数在进行测试时，也可以分别采用黑盒测试和白盒测试</a:t>
            </a:r>
            <a:endParaRPr lang="en-US" altLang="zh-CN" dirty="0" smtClean="0"/>
          </a:p>
          <a:p>
            <a:pPr algn="l"/>
            <a:r>
              <a:rPr lang="zh-CN" altLang="en-US" dirty="0" smtClean="0"/>
              <a:t>从黑盒的角度来讲，函数内部的逻辑结果不需要了解，只需要了解其功能即可。而从白盒的角度来测试，需要分析函数内部的逻辑结果，包括函数的结构，内部局部数据的定义引用，函数内部各个控制语句组成的不同路径等是否合法。</a:t>
            </a:r>
            <a:endParaRPr lang="en-US" altLang="zh-CN" dirty="0" smtClean="0"/>
          </a:p>
          <a:p>
            <a:pPr algn="l"/>
            <a:r>
              <a:rPr lang="zh-CN" altLang="en-US" dirty="0" smtClean="0"/>
              <a:t>白</a:t>
            </a:r>
            <a:r>
              <a:rPr lang="zh-CN" altLang="en-US" dirty="0" smtClean="0"/>
              <a:t>盒测试有多种称法，如玻璃盒测试，透明盒测试，开放盒测试，结构化测试，基于代码的测试，逻辑驱动测试等</a:t>
            </a:r>
            <a:endParaRPr lang="en-US" altLang="zh-CN" dirty="0" smtClean="0"/>
          </a:p>
          <a:p>
            <a:pPr algn="l"/>
            <a:r>
              <a:rPr lang="zh-CN" altLang="en-US" dirty="0" smtClean="0">
                <a:solidFill>
                  <a:srgbClr val="FF0000"/>
                </a:solidFill>
              </a:rPr>
              <a:t>为什么要进行白盒测试</a:t>
            </a:r>
            <a:endParaRPr lang="en-US" altLang="zh-CN" dirty="0" smtClean="0">
              <a:solidFill>
                <a:srgbClr val="FF0000"/>
              </a:solidFill>
            </a:endParaRPr>
          </a:p>
          <a:p>
            <a:pPr algn="l"/>
            <a:r>
              <a:rPr lang="zh-CN" altLang="en-US" dirty="0" smtClean="0"/>
              <a:t>答案在于软件自身的缺陷：</a:t>
            </a:r>
            <a:endParaRPr lang="en-US" altLang="zh-CN" dirty="0" smtClean="0"/>
          </a:p>
          <a:p>
            <a:pPr algn="l"/>
            <a:r>
              <a:rPr lang="zh-CN" altLang="en-US" dirty="0" smtClean="0"/>
              <a:t>●逻辑错误和不正确假设于一条程序路径运行的可能性成反比</a:t>
            </a:r>
            <a:endParaRPr lang="en-US" altLang="zh-CN" dirty="0" smtClean="0"/>
          </a:p>
          <a:p>
            <a:pPr algn="l"/>
            <a:r>
              <a:rPr lang="zh-CN" altLang="en-US" dirty="0" smtClean="0"/>
              <a:t>●我们经常想爱你更新某逻辑路径不可能被执行，而事实上，它可能在正常的基础上被执行</a:t>
            </a:r>
            <a:endParaRPr lang="en-US" altLang="zh-CN" dirty="0" smtClean="0"/>
          </a:p>
          <a:p>
            <a:pPr algn="l"/>
            <a:r>
              <a:rPr lang="zh-CN" altLang="en-US" dirty="0" smtClean="0"/>
              <a:t>●笔误是随机的。错误潜伏在角落里，聚集在边界上。</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白盒</a:t>
            </a:r>
            <a:r>
              <a:rPr lang="zh-CN" altLang="en-US" dirty="0" smtClean="0"/>
              <a:t>测试常用技术</a:t>
            </a:r>
            <a:endParaRPr lang="zh-CN" altLang="en-US" dirty="0"/>
          </a:p>
        </p:txBody>
      </p:sp>
      <p:sp>
        <p:nvSpPr>
          <p:cNvPr id="3" name="副标题 2"/>
          <p:cNvSpPr>
            <a:spLocks noGrp="1"/>
          </p:cNvSpPr>
          <p:nvPr>
            <p:ph type="subTitle" idx="1"/>
          </p:nvPr>
        </p:nvSpPr>
        <p:spPr/>
        <p:txBody>
          <a:bodyPr/>
          <a:lstStyle/>
          <a:p>
            <a:pPr algn="l"/>
            <a:r>
              <a:rPr lang="zh-CN" altLang="en-US" dirty="0" smtClean="0"/>
              <a:t>白盒</a:t>
            </a:r>
            <a:r>
              <a:rPr lang="zh-CN" altLang="en-US" dirty="0" smtClean="0"/>
              <a:t>测试一般可被分为</a:t>
            </a:r>
            <a:r>
              <a:rPr lang="zh-CN" altLang="en-US" dirty="0" smtClean="0">
                <a:solidFill>
                  <a:srgbClr val="FF0000"/>
                </a:solidFill>
              </a:rPr>
              <a:t>静态</a:t>
            </a:r>
            <a:r>
              <a:rPr lang="zh-CN" altLang="en-US" dirty="0" smtClean="0"/>
              <a:t>技术和</a:t>
            </a:r>
            <a:r>
              <a:rPr lang="zh-CN" altLang="en-US" dirty="0" smtClean="0">
                <a:solidFill>
                  <a:srgbClr val="FF0000"/>
                </a:solidFill>
              </a:rPr>
              <a:t>动态</a:t>
            </a:r>
            <a:r>
              <a:rPr lang="zh-CN" altLang="en-US" dirty="0" smtClean="0"/>
              <a:t>分析两类技术。</a:t>
            </a:r>
            <a:endParaRPr lang="en-US" altLang="zh-CN" dirty="0" smtClean="0"/>
          </a:p>
          <a:p>
            <a:pPr algn="l"/>
            <a:r>
              <a:rPr lang="zh-CN" altLang="en-US" dirty="0" smtClean="0"/>
              <a:t>静态分析主要是：控制流分析技术、数据流分析技术、信息流分析技术。</a:t>
            </a:r>
            <a:endParaRPr lang="en-US" altLang="zh-CN" dirty="0" smtClean="0"/>
          </a:p>
          <a:p>
            <a:pPr algn="l"/>
            <a:r>
              <a:rPr lang="zh-CN" altLang="en-US" dirty="0" smtClean="0"/>
              <a:t>动态分析技术：逻辑覆盖率测试（分支测试，路径测试等），程序插装等。</a:t>
            </a:r>
            <a:endParaRPr lang="en-US" altLang="zh-CN" dirty="0" smtClean="0"/>
          </a:p>
          <a:p>
            <a:pPr algn="l"/>
            <a:endParaRPr lang="en-US" altLang="zh-CN" dirty="0" smtClean="0"/>
          </a:p>
          <a:p>
            <a:pPr algn="l"/>
            <a:r>
              <a:rPr lang="zh-CN" altLang="en-US" dirty="0" smtClean="0">
                <a:solidFill>
                  <a:srgbClr val="FF0000"/>
                </a:solidFill>
              </a:rPr>
              <a:t>覆盖率</a:t>
            </a:r>
            <a:endParaRPr lang="en-US" altLang="zh-CN" dirty="0" smtClean="0">
              <a:solidFill>
                <a:srgbClr val="FF0000"/>
              </a:solidFill>
            </a:endParaRPr>
          </a:p>
          <a:p>
            <a:pPr algn="l"/>
            <a:r>
              <a:rPr lang="zh-CN" altLang="en-US" dirty="0" smtClean="0"/>
              <a:t>在白盒测试中还有一个经常用到的技术是覆盖率技术，一方面覆盖率技术可以指导测试用例的设计，另一方面，可以通过覆盖率来衡量白盒测试的力度。</a:t>
            </a:r>
            <a:endParaRPr lang="en-US" altLang="zh-CN" dirty="0" smtClean="0"/>
          </a:p>
          <a:p>
            <a:pPr algn="l"/>
            <a:r>
              <a:rPr lang="zh-CN" altLang="en-US" dirty="0" smtClean="0"/>
              <a:t>白</a:t>
            </a:r>
            <a:r>
              <a:rPr lang="zh-CN" altLang="en-US" dirty="0" smtClean="0"/>
              <a:t>盒测试中经常用到的覆盖率是逻辑覆盖率，主要有：</a:t>
            </a:r>
            <a:endParaRPr lang="en-US" altLang="zh-CN" dirty="0" smtClean="0"/>
          </a:p>
          <a:p>
            <a:pPr algn="l"/>
            <a:r>
              <a:rPr lang="en-US" altLang="zh-CN" dirty="0" smtClean="0"/>
              <a:t>1.</a:t>
            </a:r>
            <a:r>
              <a:rPr lang="zh-CN" altLang="en-US" dirty="0" smtClean="0"/>
              <a:t>语句覆盖</a:t>
            </a:r>
            <a:endParaRPr lang="en-US" altLang="zh-CN" dirty="0" smtClean="0"/>
          </a:p>
          <a:p>
            <a:pPr algn="l"/>
            <a:r>
              <a:rPr lang="en-US" altLang="zh-CN" dirty="0" smtClean="0"/>
              <a:t>2.</a:t>
            </a:r>
            <a:r>
              <a:rPr lang="zh-CN" altLang="en-US" dirty="0" smtClean="0"/>
              <a:t>判定覆盖</a:t>
            </a:r>
            <a:endParaRPr lang="en-US" altLang="zh-CN" dirty="0" smtClean="0"/>
          </a:p>
          <a:p>
            <a:pPr algn="l"/>
            <a:r>
              <a:rPr lang="en-US" altLang="zh-CN" dirty="0" smtClean="0"/>
              <a:t>3</a:t>
            </a:r>
            <a:r>
              <a:rPr lang="zh-CN" altLang="en-US" dirty="0" smtClean="0"/>
              <a:t>，条件覆盖</a:t>
            </a:r>
            <a:endParaRPr lang="en-US" altLang="zh-CN" dirty="0" smtClean="0"/>
          </a:p>
          <a:p>
            <a:pPr algn="l"/>
            <a:r>
              <a:rPr lang="en-US" altLang="zh-CN" dirty="0" smtClean="0"/>
              <a:t>4.</a:t>
            </a:r>
            <a:r>
              <a:rPr lang="zh-CN" altLang="en-US" dirty="0" smtClean="0"/>
              <a:t>判定条件覆盖</a:t>
            </a:r>
            <a:endParaRPr lang="en-US" altLang="zh-CN" dirty="0" smtClean="0"/>
          </a:p>
          <a:p>
            <a:pPr algn="l"/>
            <a:r>
              <a:rPr lang="en-US" altLang="zh-CN" dirty="0" smtClean="0"/>
              <a:t>5.</a:t>
            </a:r>
            <a:r>
              <a:rPr lang="zh-CN" altLang="en-US" dirty="0" smtClean="0"/>
              <a:t>路径覆盖</a:t>
            </a:r>
            <a:endParaRPr lang="en-US" altLang="zh-CN" dirty="0" smtClean="0"/>
          </a:p>
          <a:p>
            <a:pPr algn="l"/>
            <a:r>
              <a:rPr lang="zh-CN" altLang="en-US" dirty="0" smtClean="0"/>
              <a:t>程序插装</a:t>
            </a:r>
            <a:endParaRPr lang="en-US" altLang="zh-CN" dirty="0" smtClean="0"/>
          </a:p>
          <a:p>
            <a:pPr algn="l"/>
            <a:r>
              <a:rPr lang="zh-CN" altLang="en-US" dirty="0" smtClean="0"/>
              <a:t>在动态分析技术中，最重要的技术是路径和分支测试还有程序插装</a:t>
            </a:r>
            <a:endParaRPr lang="en-US" altLang="zh-CN" dirty="0" smtClean="0"/>
          </a:p>
          <a:p>
            <a:pPr algn="l"/>
            <a:r>
              <a:rPr lang="zh-CN" altLang="en-US" dirty="0" smtClean="0"/>
              <a:t>程序插装简单地说是借助往被测程序中插入操作来实现测试目的的方法。</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白盒测试的优缺点</a:t>
            </a:r>
            <a:endParaRPr lang="zh-CN" altLang="en-US" dirty="0"/>
          </a:p>
        </p:txBody>
      </p:sp>
      <p:sp>
        <p:nvSpPr>
          <p:cNvPr id="3" name="副标题 2"/>
          <p:cNvSpPr>
            <a:spLocks noGrp="1"/>
          </p:cNvSpPr>
          <p:nvPr>
            <p:ph type="subTitle" idx="1"/>
          </p:nvPr>
        </p:nvSpPr>
        <p:spPr/>
        <p:txBody>
          <a:bodyPr/>
          <a:lstStyle/>
          <a:p>
            <a:pPr algn="l"/>
            <a:r>
              <a:rPr lang="zh-CN" altLang="en-US" dirty="0" smtClean="0">
                <a:solidFill>
                  <a:srgbClr val="FF0000"/>
                </a:solidFill>
              </a:rPr>
              <a:t>优点</a:t>
            </a:r>
            <a:r>
              <a:rPr lang="zh-CN" altLang="en-US" dirty="0" smtClean="0"/>
              <a:t>：</a:t>
            </a:r>
            <a:endParaRPr lang="en-US" altLang="zh-CN" dirty="0" smtClean="0"/>
          </a:p>
          <a:p>
            <a:pPr algn="l"/>
            <a:r>
              <a:rPr lang="zh-CN" altLang="en-US" dirty="0" smtClean="0"/>
              <a:t>迫使测试人员去仔细得思考软件的实现</a:t>
            </a:r>
            <a:endParaRPr lang="en-US" altLang="zh-CN" dirty="0" smtClean="0"/>
          </a:p>
          <a:p>
            <a:pPr algn="l"/>
            <a:r>
              <a:rPr lang="zh-CN" altLang="en-US" dirty="0" smtClean="0"/>
              <a:t>可以检测代码中的每条分支和路径</a:t>
            </a:r>
            <a:endParaRPr lang="en-US" altLang="zh-CN" dirty="0" smtClean="0"/>
          </a:p>
          <a:p>
            <a:pPr algn="l"/>
            <a:r>
              <a:rPr lang="zh-CN" altLang="en-US" dirty="0" smtClean="0"/>
              <a:t>揭示隐藏在代码中的错误</a:t>
            </a:r>
            <a:endParaRPr lang="en-US" altLang="zh-CN" dirty="0" smtClean="0"/>
          </a:p>
          <a:p>
            <a:pPr algn="l"/>
            <a:r>
              <a:rPr lang="zh-CN" altLang="en-US" dirty="0" smtClean="0"/>
              <a:t>对代码的测试比较彻底</a:t>
            </a:r>
            <a:endParaRPr lang="en-US" altLang="zh-CN" dirty="0" smtClean="0"/>
          </a:p>
          <a:p>
            <a:pPr algn="l"/>
            <a:r>
              <a:rPr lang="zh-CN" altLang="en-US" dirty="0" smtClean="0"/>
              <a:t>代码结构上的优化</a:t>
            </a:r>
            <a:endParaRPr lang="en-US" altLang="zh-CN" dirty="0" smtClean="0"/>
          </a:p>
          <a:p>
            <a:pPr algn="l"/>
            <a:r>
              <a:rPr lang="en-US" altLang="zh-CN" dirty="0" smtClean="0"/>
              <a:t> </a:t>
            </a:r>
            <a:endParaRPr lang="en-US" altLang="zh-CN" dirty="0" smtClean="0"/>
          </a:p>
          <a:p>
            <a:pPr algn="l"/>
            <a:r>
              <a:rPr lang="zh-CN" altLang="en-US" dirty="0" smtClean="0">
                <a:solidFill>
                  <a:srgbClr val="FF0000"/>
                </a:solidFill>
              </a:rPr>
              <a:t>缺点</a:t>
            </a:r>
            <a:r>
              <a:rPr lang="zh-CN" altLang="en-US" dirty="0" smtClean="0"/>
              <a:t>：</a:t>
            </a:r>
            <a:endParaRPr lang="en-US" altLang="zh-CN" dirty="0" smtClean="0"/>
          </a:p>
          <a:p>
            <a:pPr algn="l"/>
            <a:r>
              <a:rPr lang="zh-CN" altLang="en-US" dirty="0" smtClean="0"/>
              <a:t>昂贵</a:t>
            </a:r>
            <a:endParaRPr lang="en-US" altLang="zh-CN" dirty="0" smtClean="0"/>
          </a:p>
          <a:p>
            <a:pPr algn="l"/>
            <a:r>
              <a:rPr lang="zh-CN" altLang="en-US" dirty="0" smtClean="0"/>
              <a:t>无法检测代码中遗漏的路径和数据敏感性感知</a:t>
            </a:r>
            <a:endParaRPr lang="en-US" altLang="zh-CN" dirty="0" smtClean="0"/>
          </a:p>
          <a:p>
            <a:pPr algn="l"/>
            <a:r>
              <a:rPr lang="zh-CN" altLang="en-US" dirty="0" smtClean="0"/>
              <a:t>不</a:t>
            </a:r>
            <a:r>
              <a:rPr lang="zh-CN" altLang="en-US" dirty="0" smtClean="0"/>
              <a:t>验证规格的正确性</a:t>
            </a:r>
            <a:endParaRPr lang="en-US" altLang="zh-CN" dirty="0" smtClean="0"/>
          </a:p>
          <a:p>
            <a:pPr algn="l"/>
            <a:r>
              <a:rPr lang="en-US" altLang="zh-CN" dirty="0" smtClean="0"/>
              <a:t> </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428605"/>
            <a:ext cx="7772400" cy="285752"/>
          </a:xfrm>
        </p:spPr>
        <p:txBody>
          <a:bodyPr/>
          <a:lstStyle/>
          <a:p>
            <a:r>
              <a:rPr lang="zh-CN" altLang="en-US" dirty="0" smtClean="0"/>
              <a:t>黑盒测试</a:t>
            </a:r>
            <a:endParaRPr lang="zh-CN" altLang="en-US" dirty="0"/>
          </a:p>
        </p:txBody>
      </p:sp>
      <p:sp>
        <p:nvSpPr>
          <p:cNvPr id="3" name="副标题 2"/>
          <p:cNvSpPr>
            <a:spLocks noGrp="1"/>
          </p:cNvSpPr>
          <p:nvPr>
            <p:ph type="subTitle" idx="1"/>
          </p:nvPr>
        </p:nvSpPr>
        <p:spPr>
          <a:xfrm>
            <a:off x="0" y="714356"/>
            <a:ext cx="9001156" cy="6143644"/>
          </a:xfrm>
        </p:spPr>
        <p:txBody>
          <a:bodyPr/>
          <a:lstStyle/>
          <a:p>
            <a:pPr algn="l"/>
            <a:r>
              <a:rPr lang="zh-CN" altLang="en-US" dirty="0" smtClean="0">
                <a:solidFill>
                  <a:srgbClr val="FF0000"/>
                </a:solidFill>
              </a:rPr>
              <a:t>什么是黑盒测试</a:t>
            </a:r>
            <a:endParaRPr lang="en-US" altLang="zh-CN" dirty="0" smtClean="0">
              <a:solidFill>
                <a:srgbClr val="FF0000"/>
              </a:solidFill>
            </a:endParaRPr>
          </a:p>
          <a:p>
            <a:pPr algn="l"/>
            <a:r>
              <a:rPr lang="zh-CN" altLang="en-US" dirty="0" smtClean="0"/>
              <a:t>黑</a:t>
            </a:r>
            <a:r>
              <a:rPr lang="zh-CN" altLang="en-US" dirty="0" smtClean="0"/>
              <a:t>盒测试又叫功能测试，这是因为在黑盒测试中，主要关注于被测软件的功能实现，而不是内部逻辑</a:t>
            </a:r>
            <a:endParaRPr lang="en-US" altLang="zh-CN" dirty="0" smtClean="0"/>
          </a:p>
          <a:p>
            <a:pPr algn="l"/>
            <a:r>
              <a:rPr lang="zh-CN" altLang="en-US" dirty="0" smtClean="0"/>
              <a:t>黑</a:t>
            </a:r>
            <a:r>
              <a:rPr lang="zh-CN" altLang="en-US" dirty="0" smtClean="0"/>
              <a:t>盒测试试图发现以下类得错误：</a:t>
            </a:r>
            <a:endParaRPr lang="en-US" altLang="zh-CN" dirty="0" smtClean="0"/>
          </a:p>
          <a:p>
            <a:pPr algn="l"/>
            <a:r>
              <a:rPr lang="en-US" altLang="zh-CN" dirty="0" smtClean="0"/>
              <a:t>1.</a:t>
            </a:r>
            <a:r>
              <a:rPr lang="zh-CN" altLang="en-US" dirty="0" smtClean="0"/>
              <a:t>功能错误或遗漏</a:t>
            </a:r>
            <a:endParaRPr lang="en-US" altLang="zh-CN" dirty="0" smtClean="0"/>
          </a:p>
          <a:p>
            <a:pPr algn="l"/>
            <a:r>
              <a:rPr lang="en-US" altLang="zh-CN" dirty="0" smtClean="0"/>
              <a:t>2.</a:t>
            </a:r>
            <a:r>
              <a:rPr lang="zh-CN" altLang="en-US" dirty="0" smtClean="0"/>
              <a:t>界面错误</a:t>
            </a:r>
            <a:endParaRPr lang="en-US" altLang="zh-CN" dirty="0" smtClean="0"/>
          </a:p>
          <a:p>
            <a:pPr algn="l"/>
            <a:r>
              <a:rPr lang="en-US" altLang="zh-CN" dirty="0" smtClean="0"/>
              <a:t>3.</a:t>
            </a:r>
            <a:r>
              <a:rPr lang="zh-CN" altLang="en-US" dirty="0" smtClean="0"/>
              <a:t>数据结构或外部数据库访问错误</a:t>
            </a:r>
            <a:endParaRPr lang="en-US" altLang="zh-CN" dirty="0" smtClean="0"/>
          </a:p>
          <a:p>
            <a:pPr algn="l"/>
            <a:r>
              <a:rPr lang="en-US" altLang="zh-CN" dirty="0" smtClean="0"/>
              <a:t>4.</a:t>
            </a:r>
            <a:r>
              <a:rPr lang="zh-CN" altLang="en-US" dirty="0" smtClean="0"/>
              <a:t>性能错误</a:t>
            </a:r>
            <a:endParaRPr lang="en-US" altLang="zh-CN" dirty="0" smtClean="0"/>
          </a:p>
          <a:p>
            <a:pPr algn="l"/>
            <a:r>
              <a:rPr lang="en-US" altLang="zh-CN" dirty="0" smtClean="0"/>
              <a:t>5.</a:t>
            </a:r>
            <a:r>
              <a:rPr lang="zh-CN" altLang="en-US" dirty="0" smtClean="0"/>
              <a:t>初始化和终止错误</a:t>
            </a:r>
            <a:endParaRPr lang="en-US" altLang="zh-CN" dirty="0" smtClean="0"/>
          </a:p>
          <a:p>
            <a:pPr algn="l"/>
            <a:r>
              <a:rPr lang="zh-CN" altLang="en-US" dirty="0" smtClean="0">
                <a:solidFill>
                  <a:srgbClr val="FF0000"/>
                </a:solidFill>
              </a:rPr>
              <a:t>为什么要进行黑盒测试</a:t>
            </a:r>
            <a:endParaRPr lang="en-US" altLang="zh-CN" dirty="0" smtClean="0">
              <a:solidFill>
                <a:srgbClr val="FF0000"/>
              </a:solidFill>
            </a:endParaRPr>
          </a:p>
          <a:p>
            <a:pPr algn="l"/>
            <a:r>
              <a:rPr lang="zh-CN" altLang="en-US" dirty="0" smtClean="0"/>
              <a:t>黑</a:t>
            </a:r>
            <a:r>
              <a:rPr lang="zh-CN" altLang="en-US" dirty="0" smtClean="0"/>
              <a:t>盒测试不是白盒测试的替代品，而是用于辅助白盒测试发现其他的错误。</a:t>
            </a:r>
            <a:endParaRPr lang="en-US" altLang="zh-CN" dirty="0" smtClean="0"/>
          </a:p>
          <a:p>
            <a:pPr algn="l"/>
            <a:r>
              <a:rPr lang="zh-CN" altLang="en-US" dirty="0" smtClean="0"/>
              <a:t>黑</a:t>
            </a:r>
            <a:r>
              <a:rPr lang="zh-CN" altLang="en-US" dirty="0" smtClean="0"/>
              <a:t>盒测试用于回答以下问题：</a:t>
            </a:r>
            <a:endParaRPr lang="en-US" altLang="zh-CN" dirty="0" smtClean="0"/>
          </a:p>
          <a:p>
            <a:pPr algn="l"/>
            <a:r>
              <a:rPr lang="zh-CN" altLang="en-US" dirty="0" smtClean="0"/>
              <a:t>如何测试功能得有效性？</a:t>
            </a:r>
            <a:endParaRPr lang="en-US" altLang="zh-CN" dirty="0" smtClean="0"/>
          </a:p>
          <a:p>
            <a:pPr algn="l"/>
            <a:r>
              <a:rPr lang="zh-CN" altLang="en-US" dirty="0" smtClean="0"/>
              <a:t>何种类型得输入会产生好的测试用例？</a:t>
            </a:r>
            <a:endParaRPr lang="en-US" altLang="zh-CN" dirty="0" smtClean="0"/>
          </a:p>
          <a:p>
            <a:pPr algn="l"/>
            <a:r>
              <a:rPr lang="zh-CN" altLang="en-US" dirty="0" smtClean="0"/>
              <a:t>系统是否对特定的输入值尤其敏感？如何分隔数据类的边界？</a:t>
            </a:r>
            <a:endParaRPr lang="en-US" altLang="zh-CN" dirty="0" smtClean="0"/>
          </a:p>
          <a:p>
            <a:pPr algn="l"/>
            <a:r>
              <a:rPr lang="zh-CN" altLang="en-US" dirty="0" smtClean="0"/>
              <a:t>系统能承受何种数据率和数据量？</a:t>
            </a:r>
            <a:endParaRPr lang="en-US" altLang="zh-CN" dirty="0" smtClean="0"/>
          </a:p>
          <a:p>
            <a:pPr algn="l"/>
            <a:r>
              <a:rPr lang="zh-CN" altLang="en-US" dirty="0" smtClean="0"/>
              <a:t>特定类型的数据组合会对系统产生何种影响？</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1472" y="428605"/>
            <a:ext cx="7772400" cy="285752"/>
          </a:xfrm>
        </p:spPr>
        <p:txBody>
          <a:bodyPr/>
          <a:lstStyle/>
          <a:p>
            <a:r>
              <a:rPr lang="zh-CN" altLang="en-US" dirty="0" smtClean="0"/>
              <a:t>黑盒测试的常用技术</a:t>
            </a:r>
            <a:endParaRPr lang="zh-CN" altLang="en-US" dirty="0"/>
          </a:p>
        </p:txBody>
      </p:sp>
      <p:sp>
        <p:nvSpPr>
          <p:cNvPr id="3" name="副标题 2"/>
          <p:cNvSpPr>
            <a:spLocks noGrp="1"/>
          </p:cNvSpPr>
          <p:nvPr>
            <p:ph type="subTitle" idx="1"/>
          </p:nvPr>
        </p:nvSpPr>
        <p:spPr>
          <a:xfrm>
            <a:off x="0" y="785794"/>
            <a:ext cx="9001156" cy="6072206"/>
          </a:xfrm>
        </p:spPr>
        <p:txBody>
          <a:bodyPr/>
          <a:lstStyle/>
          <a:p>
            <a:r>
              <a:rPr lang="zh-CN" altLang="en-US" dirty="0" smtClean="0"/>
              <a:t>在绝大多数没有用户参与的黑盒测试中，常见的有：功能性测试，容来那个测试，安全性测试，负载测试，恢复性测试，标杆测试，稳定性测试，可靠性测试等。此外，有两个类型的测试必须要有用户参与，它们是外场测试（类似</a:t>
            </a:r>
            <a:r>
              <a:rPr lang="en-US" altLang="zh-CN" dirty="0" smtClean="0"/>
              <a:t>Beta</a:t>
            </a:r>
            <a:r>
              <a:rPr lang="zh-CN" altLang="en-US" dirty="0" smtClean="0"/>
              <a:t>测试）和实验室测试（类似</a:t>
            </a:r>
            <a:r>
              <a:rPr lang="en-US" altLang="zh-CN" dirty="0" smtClean="0"/>
              <a:t>Alpha</a:t>
            </a:r>
            <a:r>
              <a:rPr lang="zh-CN" altLang="en-US" dirty="0" smtClean="0"/>
              <a:t>）</a:t>
            </a:r>
            <a:endParaRPr lang="en-US" altLang="zh-CN" dirty="0" smtClean="0"/>
          </a:p>
          <a:p>
            <a:pPr algn="l"/>
            <a:r>
              <a:rPr lang="zh-CN" altLang="en-US" dirty="0" smtClean="0"/>
              <a:t>没有用户参与的黑盒测试</a:t>
            </a:r>
            <a:endParaRPr lang="en-US" altLang="zh-CN" dirty="0" smtClean="0"/>
          </a:p>
          <a:p>
            <a:pPr algn="l"/>
            <a:r>
              <a:rPr lang="zh-CN" altLang="en-US" dirty="0" smtClean="0"/>
              <a:t>容量测试的目的是检测软件在处理海量数据时的局限性。容量测试能发现系统效率方面得问题</a:t>
            </a:r>
            <a:endParaRPr lang="en-US" altLang="zh-CN" dirty="0" smtClean="0"/>
          </a:p>
          <a:p>
            <a:pPr algn="l"/>
            <a:r>
              <a:rPr lang="zh-CN" altLang="en-US" dirty="0" smtClean="0"/>
              <a:t>负载测试检测系统在一个很短时间内处理一个巨大的数据量或执行许多功能调用上的能力。</a:t>
            </a:r>
            <a:endParaRPr lang="en-US" altLang="zh-CN" dirty="0" smtClean="0"/>
          </a:p>
          <a:p>
            <a:pPr algn="l"/>
            <a:r>
              <a:rPr lang="zh-CN" altLang="en-US" dirty="0" smtClean="0"/>
              <a:t>恢复</a:t>
            </a:r>
            <a:r>
              <a:rPr lang="zh-CN" altLang="en-US" dirty="0" smtClean="0"/>
              <a:t>性测试主要是保证系统崩溃后能够恢复外部数据的能力。</a:t>
            </a:r>
            <a:endParaRPr lang="en-US" altLang="zh-CN" dirty="0" smtClean="0"/>
          </a:p>
          <a:p>
            <a:pPr algn="l"/>
            <a:r>
              <a:rPr lang="zh-CN" altLang="en-US" dirty="0" smtClean="0"/>
              <a:t>标杆测试包含程序效率的测试。考虑硬件和软件的组合。</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黑盒测试的优缺点</a:t>
            </a:r>
            <a:endParaRPr lang="zh-CN" altLang="en-US" dirty="0"/>
          </a:p>
        </p:txBody>
      </p:sp>
      <p:sp>
        <p:nvSpPr>
          <p:cNvPr id="3" name="副标题 2"/>
          <p:cNvSpPr>
            <a:spLocks noGrp="1"/>
          </p:cNvSpPr>
          <p:nvPr>
            <p:ph type="subTitle" idx="1"/>
          </p:nvPr>
        </p:nvSpPr>
        <p:spPr>
          <a:xfrm>
            <a:off x="0" y="857232"/>
            <a:ext cx="9001156" cy="5715040"/>
          </a:xfrm>
        </p:spPr>
        <p:txBody>
          <a:bodyPr/>
          <a:lstStyle/>
          <a:p>
            <a:pPr algn="l"/>
            <a:r>
              <a:rPr lang="zh-CN" altLang="en-US" dirty="0" smtClean="0">
                <a:solidFill>
                  <a:srgbClr val="FF0000"/>
                </a:solidFill>
              </a:rPr>
              <a:t>优点</a:t>
            </a:r>
            <a:r>
              <a:rPr lang="zh-CN" altLang="en-US" dirty="0" smtClean="0"/>
              <a:t>：</a:t>
            </a:r>
            <a:endParaRPr lang="en-US" altLang="zh-CN" dirty="0" smtClean="0"/>
          </a:p>
          <a:p>
            <a:pPr algn="l"/>
            <a:r>
              <a:rPr lang="zh-CN" altLang="en-US" dirty="0" smtClean="0"/>
              <a:t>对于更大的代码单元来说比白盒测试效率要高</a:t>
            </a:r>
            <a:endParaRPr lang="en-US" altLang="zh-CN" dirty="0" smtClean="0"/>
          </a:p>
          <a:p>
            <a:pPr algn="l"/>
            <a:r>
              <a:rPr lang="zh-CN" altLang="en-US" dirty="0" smtClean="0"/>
              <a:t>测试人员不需要了解实现的细节，包括特定的编程语言</a:t>
            </a:r>
            <a:endParaRPr lang="en-US" altLang="zh-CN" dirty="0" smtClean="0"/>
          </a:p>
          <a:p>
            <a:pPr algn="l"/>
            <a:r>
              <a:rPr lang="zh-CN" altLang="en-US" dirty="0" smtClean="0"/>
              <a:t>测试人员和编码人员是彼此独立的</a:t>
            </a:r>
            <a:endParaRPr lang="en-US" altLang="zh-CN" dirty="0" smtClean="0"/>
          </a:p>
          <a:p>
            <a:pPr algn="l"/>
            <a:r>
              <a:rPr lang="zh-CN" altLang="en-US" dirty="0" smtClean="0"/>
              <a:t>从用户的视角进行测试，很容易被大家理解和接受</a:t>
            </a:r>
            <a:endParaRPr lang="en-US" altLang="zh-CN" dirty="0" smtClean="0"/>
          </a:p>
          <a:p>
            <a:pPr algn="l"/>
            <a:r>
              <a:rPr lang="zh-CN" altLang="en-US" dirty="0" smtClean="0"/>
              <a:t>有助于暴露任何规格不一致或有歧义的问题</a:t>
            </a:r>
            <a:endParaRPr lang="en-US" altLang="zh-CN" dirty="0" smtClean="0"/>
          </a:p>
          <a:p>
            <a:pPr algn="l"/>
            <a:r>
              <a:rPr lang="zh-CN" altLang="en-US" dirty="0" smtClean="0"/>
              <a:t>测试用例可以在规格完成之后马上进行</a:t>
            </a:r>
            <a:endParaRPr lang="en-US" altLang="zh-CN" dirty="0" smtClean="0"/>
          </a:p>
          <a:p>
            <a:pPr algn="l"/>
            <a:endParaRPr lang="en-US" altLang="zh-CN" dirty="0" smtClean="0"/>
          </a:p>
          <a:p>
            <a:pPr algn="l"/>
            <a:r>
              <a:rPr lang="zh-CN" altLang="en-US" dirty="0" smtClean="0">
                <a:solidFill>
                  <a:srgbClr val="FF0000"/>
                </a:solidFill>
              </a:rPr>
              <a:t>缺点</a:t>
            </a:r>
            <a:r>
              <a:rPr lang="zh-CN" altLang="en-US" dirty="0" smtClean="0"/>
              <a:t>：</a:t>
            </a:r>
            <a:endParaRPr lang="en-US" altLang="zh-CN" dirty="0" smtClean="0"/>
          </a:p>
          <a:p>
            <a:pPr algn="l"/>
            <a:r>
              <a:rPr lang="zh-CN" altLang="en-US" dirty="0" smtClean="0"/>
              <a:t>只有一小部分可能的输入被测试到</a:t>
            </a:r>
            <a:endParaRPr lang="en-US" altLang="zh-CN" dirty="0" smtClean="0"/>
          </a:p>
          <a:p>
            <a:pPr algn="l"/>
            <a:r>
              <a:rPr lang="zh-CN" altLang="en-US" dirty="0" smtClean="0"/>
              <a:t>没有清晰的和简明的规格，测试用例是很难设计的</a:t>
            </a:r>
            <a:endParaRPr lang="en-US" altLang="zh-CN" dirty="0" smtClean="0"/>
          </a:p>
          <a:p>
            <a:pPr algn="l"/>
            <a:r>
              <a:rPr lang="zh-CN" altLang="en-US" dirty="0" smtClean="0"/>
              <a:t>如果测试人员不被告知开发人员已经执行过的用例，在测试数据上会存在不必要的重复</a:t>
            </a:r>
            <a:endParaRPr lang="en-US" altLang="zh-CN" dirty="0" smtClean="0"/>
          </a:p>
          <a:p>
            <a:pPr algn="l"/>
            <a:r>
              <a:rPr lang="zh-CN" altLang="en-US" dirty="0" smtClean="0"/>
              <a:t>不能直接针对特定的程序段，这些程序可能非常复杂</a:t>
            </a:r>
            <a:endParaRPr lang="en-US" altLang="zh-CN" dirty="0" smtClean="0"/>
          </a:p>
          <a:p>
            <a:pPr algn="l"/>
            <a:r>
              <a:rPr lang="zh-CN" altLang="en-US" dirty="0" smtClean="0"/>
              <a:t>大部分和研究相关的测试都是直接针对白盒测试的</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白盒测试和黑盒测试的比较</a:t>
            </a:r>
            <a:endParaRPr lang="zh-CN" altLang="en-US" dirty="0"/>
          </a:p>
        </p:txBody>
      </p:sp>
      <p:sp>
        <p:nvSpPr>
          <p:cNvPr id="3" name="副标题 2"/>
          <p:cNvSpPr>
            <a:spLocks noGrp="1"/>
          </p:cNvSpPr>
          <p:nvPr>
            <p:ph type="subTitle" idx="1"/>
          </p:nvPr>
        </p:nvSpPr>
        <p:spPr/>
        <p:txBody>
          <a:bodyPr/>
          <a:lstStyle/>
          <a:p>
            <a:pPr algn="l"/>
            <a:r>
              <a:rPr lang="zh-CN" altLang="en-US" dirty="0" smtClean="0"/>
              <a:t>白盒测试会考虑黑盒不会考虑的方面，同样，黑盒测试也会考虑白盒测试不会考虑的方面。</a:t>
            </a:r>
            <a:endParaRPr lang="en-US" altLang="zh-CN" dirty="0" smtClean="0"/>
          </a:p>
          <a:p>
            <a:pPr algn="l"/>
            <a:r>
              <a:rPr lang="zh-CN" altLang="en-US" dirty="0" smtClean="0"/>
              <a:t>白</a:t>
            </a:r>
            <a:r>
              <a:rPr lang="zh-CN" altLang="en-US" dirty="0" smtClean="0"/>
              <a:t>盒测试只考虑测试软件产码，它不保证完成得需求规格是否被满足。</a:t>
            </a:r>
            <a:endParaRPr lang="en-US" altLang="zh-CN" dirty="0" smtClean="0"/>
          </a:p>
          <a:p>
            <a:pPr algn="l"/>
            <a:r>
              <a:rPr lang="zh-CN" altLang="en-US" dirty="0" smtClean="0"/>
              <a:t>而黑盒测试只考虑测试需求规格，它不保证实现的所有部分是否被测试到。</a:t>
            </a:r>
            <a:endParaRPr lang="en-US" altLang="zh-CN" dirty="0" smtClean="0"/>
          </a:p>
          <a:p>
            <a:pPr algn="l"/>
            <a:r>
              <a:rPr lang="zh-CN" altLang="en-US" dirty="0" smtClean="0"/>
              <a:t>黑盒测试会发现遗漏得缺陷，指出规格得部分没有被完成。</a:t>
            </a:r>
            <a:endParaRPr lang="en-US" altLang="zh-CN" dirty="0" smtClean="0"/>
          </a:p>
          <a:p>
            <a:pPr algn="l"/>
            <a:r>
              <a:rPr lang="zh-CN" altLang="en-US" dirty="0" smtClean="0"/>
              <a:t>而白盒测试会发现代码方面缺陷，指出实现的部分是错误的。</a:t>
            </a:r>
            <a:endParaRPr lang="en-US" altLang="zh-CN" dirty="0" smtClean="0"/>
          </a:p>
          <a:p>
            <a:pPr algn="l"/>
            <a:r>
              <a:rPr lang="zh-CN" altLang="en-US" dirty="0" smtClean="0"/>
              <a:t>建议是尽可能使用可获得的规格从黑盒测试的方法开始测试计划。白盒测试的计划应当在黑盒测试计划已经成功通过之后再开始。</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1134</Words>
  <PresentationFormat>全屏显示(4:3)</PresentationFormat>
  <Paragraphs>90</Paragraphs>
  <Slides>7</Slides>
  <Notes>3</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主题</vt:lpstr>
      <vt:lpstr>白盒测试</vt:lpstr>
      <vt:lpstr>白盒测试常用技术</vt:lpstr>
      <vt:lpstr>白盒测试的优缺点</vt:lpstr>
      <vt:lpstr>黑盒测试</vt:lpstr>
      <vt:lpstr>黑盒测试的常用技术</vt:lpstr>
      <vt:lpstr>黑盒测试的优缺点</vt:lpstr>
      <vt:lpstr>白盒测试和黑盒测试的比较</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白盒测试</dc:title>
  <cp:lastModifiedBy>ts</cp:lastModifiedBy>
  <cp:revision>8</cp:revision>
  <dcterms:modified xsi:type="dcterms:W3CDTF">2015-05-26T09:37:16Z</dcterms:modified>
</cp:coreProperties>
</file>