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83" r:id="rId2"/>
    <p:sldId id="284" r:id="rId3"/>
    <p:sldId id="326" r:id="rId4"/>
    <p:sldId id="304" r:id="rId5"/>
    <p:sldId id="327" r:id="rId6"/>
    <p:sldId id="328" r:id="rId7"/>
    <p:sldId id="329" r:id="rId8"/>
    <p:sldId id="331" r:id="rId9"/>
    <p:sldId id="330" r:id="rId10"/>
    <p:sldId id="332" r:id="rId11"/>
    <p:sldId id="334" r:id="rId12"/>
    <p:sldId id="333" r:id="rId13"/>
    <p:sldId id="345" r:id="rId14"/>
    <p:sldId id="335" r:id="rId15"/>
    <p:sldId id="347" r:id="rId16"/>
    <p:sldId id="346" r:id="rId17"/>
    <p:sldId id="336" r:id="rId18"/>
    <p:sldId id="337" r:id="rId19"/>
    <p:sldId id="338" r:id="rId20"/>
    <p:sldId id="339" r:id="rId21"/>
    <p:sldId id="340" r:id="rId22"/>
    <p:sldId id="348" r:id="rId23"/>
    <p:sldId id="349" r:id="rId24"/>
    <p:sldId id="350" r:id="rId25"/>
    <p:sldId id="351" r:id="rId26"/>
    <p:sldId id="352" r:id="rId27"/>
    <p:sldId id="341" r:id="rId28"/>
    <p:sldId id="357" r:id="rId29"/>
    <p:sldId id="358" r:id="rId30"/>
    <p:sldId id="354" r:id="rId31"/>
    <p:sldId id="355" r:id="rId32"/>
    <p:sldId id="343" r:id="rId33"/>
    <p:sldId id="344" r:id="rId34"/>
    <p:sldId id="302"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nce" initials="v" lastIdx="1" clrIdx="0"/>
  <p:cmAuthor id="1" name="xie" initials="xie" lastIdx="5"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D35B3"/>
    <a:srgbClr val="1C53A4"/>
    <a:srgbClr val="0B44B5"/>
    <a:srgbClr val="95C628"/>
    <a:srgbClr val="55BD0F"/>
    <a:srgbClr val="00CC00"/>
    <a:srgbClr val="68B20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4256" autoAdjust="0"/>
  </p:normalViewPr>
  <p:slideViewPr>
    <p:cSldViewPr>
      <p:cViewPr>
        <p:scale>
          <a:sx n="75" d="100"/>
          <a:sy n="75" d="100"/>
        </p:scale>
        <p:origin x="-1050" y="3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2604"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05-27T18:59:58.685" idx="3">
    <p:pos x="963" y="60"/>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DAA887-6854-4AD5-8A77-149A5C6979F6}" type="datetimeFigureOut">
              <a:rPr lang="zh-CN" altLang="en-US" smtClean="0"/>
              <a:pPr/>
              <a:t>2015-04-21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A527634-5622-4C82-B5E3-DACDE8AEE3BA}" type="slidenum">
              <a:rPr lang="zh-CN" altLang="en-US" smtClean="0"/>
              <a:pPr/>
              <a:t>‹#›</a:t>
            </a:fld>
            <a:endParaRPr lang="zh-CN" altLang="en-US"/>
          </a:p>
        </p:txBody>
      </p:sp>
    </p:spTree>
    <p:extLst>
      <p:ext uri="{BB962C8B-B14F-4D97-AF65-F5344CB8AC3E}">
        <p14:creationId xmlns:p14="http://schemas.microsoft.com/office/powerpoint/2010/main" xmlns="" val="51722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E2DD50-56A2-4DBD-8C97-016429137B3B}" type="datetimeFigureOut">
              <a:rPr lang="zh-CN" altLang="en-US" smtClean="0"/>
              <a:pPr/>
              <a:t>2015-04-21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9E7A45-B73F-4518-91F7-F6F45DEB592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aike.baidu.com/view/25007.ht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电气和电子工程师协会</a:t>
            </a:r>
            <a:r>
              <a:rPr lang="en-US" altLang="zh-CN" dirty="0" smtClean="0"/>
              <a:t>(IEEE)</a:t>
            </a:r>
            <a:r>
              <a:rPr lang="zh-CN" altLang="en-US" dirty="0" smtClean="0"/>
              <a:t>是一个国际性的电子技术与信息科学</a:t>
            </a:r>
            <a:r>
              <a:rPr lang="zh-CN" altLang="en-US" dirty="0" smtClean="0">
                <a:hlinkClick r:id="rId3" action="ppaction://hlinkfile"/>
              </a:rPr>
              <a:t>工程师</a:t>
            </a:r>
            <a:r>
              <a:rPr lang="zh-CN" altLang="en-US" dirty="0" smtClean="0"/>
              <a:t>的协会</a:t>
            </a:r>
            <a:endParaRPr lang="en-US" altLang="zh-CN" dirty="0" smtClean="0"/>
          </a:p>
          <a:p>
            <a:r>
              <a:rPr lang="en-US" altLang="zh-CN" b="1" dirty="0" smtClean="0"/>
              <a:t>Institute of Electrical and Electronics Engineers (IEEE)</a:t>
            </a:r>
            <a:r>
              <a:rPr lang="zh-CN" altLang="en-US" smtClean="0"/>
              <a:t>电气和电子工程师协会</a:t>
            </a:r>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10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11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X</a:t>
            </a:r>
            <a:r>
              <a:rPr lang="zh-CN" altLang="en-US" dirty="0" smtClean="0"/>
              <a:t>模型的左边描述的是针对单独程序片段所进行的相互分离的编码和测试，此后将进行频繁的交接，通过集成最终合成为可执行的程序。</a:t>
            </a:r>
            <a:r>
              <a:rPr lang="zh-CN" altLang="zh-CN" dirty="0" smtClean="0"/>
              <a:t>(</a:t>
            </a:r>
            <a:r>
              <a:rPr lang="zh-CN" altLang="en-US" dirty="0" smtClean="0"/>
              <a:t>右上半部分），这些可执行程序还需要进行测试。已通过集成测试的成品可以进行封版并提交给用户，也可以作为更大规模和范围内集成的一部分。多根并行的曲线表示变更可以在各个部分发生。 </a:t>
            </a:r>
          </a:p>
          <a:p>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19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latin typeface="宋体" pitchFamily="2" charset="-122"/>
              </a:rPr>
              <a:t>图中标注的其他流程可以是任意的开发流程。例如，设计流程或编码流程。也就是说，只要测试条件成熟了，测试准备活动完成了，测试执行活动就可以（或者说需要）进行了。</a:t>
            </a:r>
          </a:p>
          <a:p>
            <a:endParaRPr lang="zh-CN" altLang="zh-CN" dirty="0" smtClean="0">
              <a:latin typeface="宋体" pitchFamily="2" charset="-122"/>
            </a:endParaRPr>
          </a:p>
          <a:p>
            <a:r>
              <a:rPr lang="zh-CN" altLang="zh-CN" dirty="0" smtClean="0">
                <a:latin typeface="宋体" pitchFamily="2" charset="-122"/>
              </a:rPr>
              <a:t>H</a:t>
            </a:r>
            <a:r>
              <a:rPr lang="zh-CN" altLang="en-US" dirty="0" smtClean="0">
                <a:latin typeface="宋体" pitchFamily="2" charset="-122"/>
              </a:rPr>
              <a:t>模型揭示了一个原理：软件测试是一个独立的流程，贯穿产品整个生命周期，与其他流程并发地进行。</a:t>
            </a:r>
            <a:r>
              <a:rPr lang="zh-CN" altLang="zh-CN" dirty="0" smtClean="0">
                <a:latin typeface="宋体" pitchFamily="2" charset="-122"/>
              </a:rPr>
              <a:t>H</a:t>
            </a:r>
            <a:r>
              <a:rPr lang="zh-CN" altLang="en-US" dirty="0" smtClean="0">
                <a:latin typeface="宋体" pitchFamily="2" charset="-122"/>
              </a:rPr>
              <a:t>模型指出软件测试要尽早准备，尽早执行。不同的测试活动可以是按照某个次序先后进行的，但也可能是反复的，只要某个测试达到准备就绪点，测试执行活动就可以开展。</a:t>
            </a:r>
          </a:p>
          <a:p>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20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降低整个项目的风险，方便项目中的每个人都能掌握所有模块</a:t>
            </a:r>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21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2015-04-21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2015-04-21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2" y="60324"/>
            <a:ext cx="8229600" cy="654032"/>
          </a:xfrm>
          <a:prstGeom prst="rect">
            <a:avLst/>
          </a:prstGeom>
        </p:spPr>
        <p:txBody>
          <a:bodyPr/>
          <a:lstStyle>
            <a:lvl1pPr algn="l">
              <a:defRPr sz="4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2015-04-21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2015-04-21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2015-04-21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2015-04-21</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2015-04-21</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2015-04-21</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2015-04-21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2015-04-21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图片 7" descr="LOGO_标准.png"/>
          <p:cNvPicPr>
            <a:picLocks noChangeAspect="1"/>
          </p:cNvPicPr>
          <p:nvPr userDrawn="1"/>
        </p:nvPicPr>
        <p:blipFill>
          <a:blip r:embed="rId14" cstate="print"/>
          <a:stretch>
            <a:fillRect/>
          </a:stretch>
        </p:blipFill>
        <p:spPr>
          <a:xfrm>
            <a:off x="7715304" y="71414"/>
            <a:ext cx="1428728" cy="642942"/>
          </a:xfrm>
          <a:prstGeom prst="rect">
            <a:avLst/>
          </a:prstGeom>
          <a:ln>
            <a:noFill/>
          </a:ln>
          <a:effectLst>
            <a:outerShdw blurRad="50800" dist="38100" dir="2700000" algn="tl" rotWithShape="0">
              <a:prstClr val="black">
                <a:alpha val="40000"/>
              </a:prstClr>
            </a:outerShdw>
          </a:effectLst>
        </p:spPr>
      </p:pic>
      <p:pic>
        <p:nvPicPr>
          <p:cNvPr id="4" name="图片 3" descr="001_3.jpg"/>
          <p:cNvPicPr>
            <a:picLocks noChangeAspect="1"/>
          </p:cNvPicPr>
          <p:nvPr userDrawn="1"/>
        </p:nvPicPr>
        <p:blipFill>
          <a:blip r:embed="rId15" cstate="print"/>
          <a:stretch>
            <a:fillRect/>
          </a:stretch>
        </p:blipFill>
        <p:spPr>
          <a:xfrm>
            <a:off x="0" y="750118"/>
            <a:ext cx="9144000" cy="610790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321_1.jpg"/>
          <p:cNvPicPr>
            <a:picLocks noChangeAspect="1"/>
          </p:cNvPicPr>
          <p:nvPr/>
        </p:nvPicPr>
        <p:blipFill>
          <a:blip r:embed="rId2" cstate="print"/>
          <a:stretch>
            <a:fillRect/>
          </a:stretch>
        </p:blipFill>
        <p:spPr>
          <a:xfrm>
            <a:off x="0" y="0"/>
            <a:ext cx="9144000" cy="6858000"/>
          </a:xfrm>
          <a:prstGeom prst="rect">
            <a:avLst/>
          </a:prstGeom>
        </p:spPr>
      </p:pic>
      <p:sp>
        <p:nvSpPr>
          <p:cNvPr id="6" name="TextBox 5"/>
          <p:cNvSpPr txBox="1"/>
          <p:nvPr/>
        </p:nvSpPr>
        <p:spPr>
          <a:xfrm>
            <a:off x="1691146" y="5715016"/>
            <a:ext cx="5821081" cy="646331"/>
          </a:xfrm>
          <a:prstGeom prst="rect">
            <a:avLst/>
          </a:prstGeom>
          <a:noFill/>
        </p:spPr>
        <p:txBody>
          <a:bodyPr wrap="none" rtlCol="0" anchor="t">
            <a:spAutoFit/>
          </a:bodyPr>
          <a:lstStyle/>
          <a:p>
            <a:r>
              <a:rPr lang="zh-CN" altLang="en-US" b="1" dirty="0" smtClean="0">
                <a:latin typeface="微软雅黑" pitchFamily="34" charset="-122"/>
                <a:ea typeface="微软雅黑" pitchFamily="34" charset="-122"/>
              </a:rPr>
              <a:t>深   圳   市   泽   林   信   息   咨   询   有   限   公   司</a:t>
            </a:r>
            <a:endParaRPr lang="en-US" altLang="zh-CN" b="1" dirty="0" smtClean="0">
              <a:latin typeface="微软雅黑" pitchFamily="34" charset="-122"/>
              <a:ea typeface="微软雅黑" pitchFamily="34" charset="-122"/>
            </a:endParaRPr>
          </a:p>
          <a:p>
            <a:pPr algn="dist"/>
            <a:r>
              <a:rPr lang="en-US" altLang="zh-CN" sz="1700" dirty="0" smtClean="0">
                <a:latin typeface="微软雅黑" pitchFamily="34" charset="-122"/>
                <a:ea typeface="微软雅黑" pitchFamily="34" charset="-122"/>
              </a:rPr>
              <a:t> Shenzhen  </a:t>
            </a:r>
            <a:r>
              <a:rPr lang="en-US" altLang="zh-CN" sz="1700" dirty="0" err="1" smtClean="0">
                <a:latin typeface="微软雅黑" pitchFamily="34" charset="-122"/>
                <a:ea typeface="微软雅黑" pitchFamily="34" charset="-122"/>
              </a:rPr>
              <a:t>Zelin</a:t>
            </a:r>
            <a:r>
              <a:rPr lang="en-US" altLang="zh-CN" sz="1700" dirty="0" smtClean="0">
                <a:latin typeface="微软雅黑" pitchFamily="34" charset="-122"/>
                <a:ea typeface="微软雅黑" pitchFamily="34" charset="-122"/>
              </a:rPr>
              <a:t>  Information  Consulting  Co . , LTD</a:t>
            </a:r>
            <a:endParaRPr lang="zh-CN" altLang="en-US" sz="1700" dirty="0">
              <a:latin typeface="微软雅黑" pitchFamily="34" charset="-122"/>
              <a:ea typeface="微软雅黑" pitchFamily="34" charset="-122"/>
            </a:endParaRPr>
          </a:p>
        </p:txBody>
      </p:sp>
      <p:sp>
        <p:nvSpPr>
          <p:cNvPr id="4" name="TextBox 3"/>
          <p:cNvSpPr txBox="1"/>
          <p:nvPr/>
        </p:nvSpPr>
        <p:spPr>
          <a:xfrm>
            <a:off x="571472" y="1500174"/>
            <a:ext cx="8143932" cy="830997"/>
          </a:xfrm>
          <a:prstGeom prst="rect">
            <a:avLst/>
          </a:prstGeom>
          <a:noFill/>
        </p:spPr>
        <p:txBody>
          <a:bodyPr wrap="square" rtlCol="0">
            <a:spAutoFit/>
          </a:bodyPr>
          <a:lstStyle/>
          <a:p>
            <a:pPr algn="ctr"/>
            <a:r>
              <a:rPr lang="zh-CN" altLang="en-US" sz="4800" b="1" dirty="0" smtClean="0">
                <a:latin typeface="+mj-ea"/>
                <a:ea typeface="+mj-ea"/>
              </a:rPr>
              <a:t>软件研发流程一</a:t>
            </a:r>
            <a:endParaRPr lang="zh-CN" altLang="en-US" sz="4800" b="1" dirty="0">
              <a:latin typeface="+mj-ea"/>
              <a:ea typeface="+mj-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软件工程是什么？</a:t>
            </a:r>
            <a:endParaRPr lang="zh-CN" altLang="en-US" dirty="0"/>
          </a:p>
        </p:txBody>
      </p:sp>
      <p:sp>
        <p:nvSpPr>
          <p:cNvPr id="3" name="内容占位符 2"/>
          <p:cNvSpPr>
            <a:spLocks noGrp="1"/>
          </p:cNvSpPr>
          <p:nvPr>
            <p:ph idx="1"/>
          </p:nvPr>
        </p:nvSpPr>
        <p:spPr>
          <a:xfrm>
            <a:off x="457200" y="1214422"/>
            <a:ext cx="8229600" cy="5214974"/>
          </a:xfrm>
        </p:spPr>
        <p:txBody>
          <a:bodyPr/>
          <a:lstStyle/>
          <a:p>
            <a:pPr>
              <a:lnSpc>
                <a:spcPct val="80000"/>
              </a:lnSpc>
              <a:buFont typeface="Wingdings" pitchFamily="2" charset="2"/>
              <a:buChar char="l"/>
            </a:pPr>
            <a:r>
              <a:rPr lang="zh-CN" altLang="en-US" sz="1800" dirty="0" smtClean="0">
                <a:latin typeface="+mn-ea"/>
              </a:rPr>
              <a:t>软件工程的几个定义：</a:t>
            </a:r>
            <a:endParaRPr lang="en-US" sz="1800" dirty="0" smtClean="0">
              <a:latin typeface="+mn-ea"/>
            </a:endParaRPr>
          </a:p>
          <a:p>
            <a:pPr>
              <a:lnSpc>
                <a:spcPct val="80000"/>
              </a:lnSpc>
              <a:buFont typeface="Wingdings" pitchFamily="2" charset="2"/>
              <a:buChar char="l"/>
            </a:pPr>
            <a:r>
              <a:rPr lang="en-US" altLang="zh-CN" sz="1800" dirty="0" smtClean="0">
                <a:latin typeface="+mn-ea"/>
              </a:rPr>
              <a:t>1983</a:t>
            </a:r>
            <a:r>
              <a:rPr lang="zh-CN" altLang="en-US" sz="1800" dirty="0" smtClean="0">
                <a:latin typeface="+mn-ea"/>
              </a:rPr>
              <a:t>年</a:t>
            </a:r>
            <a:r>
              <a:rPr lang="en-US" altLang="zh-CN" sz="1800" dirty="0" smtClean="0">
                <a:latin typeface="+mn-ea"/>
              </a:rPr>
              <a:t>IEEE</a:t>
            </a:r>
            <a:r>
              <a:rPr lang="zh-CN" altLang="en-US" sz="1800" dirty="0" smtClean="0">
                <a:latin typeface="+mn-ea"/>
              </a:rPr>
              <a:t>给软件工程下的定义是：“软件工程是开发、运行、维护和修复软件的系统方法。”这个定义相当概括，它主要强调软件工程是系统方法而不是某种神秘的个人技巧。  </a:t>
            </a:r>
          </a:p>
          <a:p>
            <a:pPr>
              <a:lnSpc>
                <a:spcPct val="80000"/>
              </a:lnSpc>
            </a:pPr>
            <a:endParaRPr lang="en-US" altLang="zh-CN" sz="1800" dirty="0" smtClean="0">
              <a:latin typeface="+mn-ea"/>
            </a:endParaRPr>
          </a:p>
          <a:p>
            <a:pPr>
              <a:lnSpc>
                <a:spcPct val="80000"/>
              </a:lnSpc>
              <a:buFont typeface="Wingdings" pitchFamily="2" charset="2"/>
              <a:buChar char="l"/>
            </a:pPr>
            <a:r>
              <a:rPr lang="zh-CN" altLang="en-US" sz="1800" dirty="0" smtClean="0">
                <a:latin typeface="+mn-ea"/>
              </a:rPr>
              <a:t>“软件工程学是为了在成本限额以内按时完成开发和修改软件产品所需要的系统生产和维护技术及管理学科。”这个定义明确指出了软件工程的目标是在成本限额内按时完成开发和修改软件的工作，同时也指出了软件工程包含技术和管理两方面的内容。  </a:t>
            </a:r>
          </a:p>
          <a:p>
            <a:pPr>
              <a:lnSpc>
                <a:spcPct val="80000"/>
              </a:lnSpc>
            </a:pPr>
            <a:endParaRPr lang="en-US" altLang="zh-CN" sz="1800" dirty="0" smtClean="0">
              <a:latin typeface="+mn-ea"/>
            </a:endParaRPr>
          </a:p>
          <a:p>
            <a:pPr>
              <a:lnSpc>
                <a:spcPct val="80000"/>
              </a:lnSpc>
              <a:buFont typeface="Wingdings" pitchFamily="2" charset="2"/>
              <a:buChar char="l"/>
            </a:pPr>
            <a:r>
              <a:rPr lang="zh-CN" altLang="en-US" sz="1800" dirty="0" smtClean="0">
                <a:latin typeface="+mn-ea"/>
              </a:rPr>
              <a:t>“软件工程是为了经济地获得可靠的且能在实际机器上有效地运行的软件，而建立和使用的完善的工程化原则。”这个定义不仅指出软件工程的目标是经济地开发出高质量的软件，而且强调了软件工程是一门工程学科，它应该建立并使用完善的工程化原则。  </a:t>
            </a:r>
          </a:p>
          <a:p>
            <a:pPr>
              <a:lnSpc>
                <a:spcPct val="80000"/>
              </a:lnSpc>
            </a:pPr>
            <a:endParaRPr lang="en-US" altLang="zh-CN" sz="1800" dirty="0" smtClean="0">
              <a:latin typeface="+mn-ea"/>
            </a:endParaRPr>
          </a:p>
          <a:p>
            <a:pPr>
              <a:lnSpc>
                <a:spcPct val="80000"/>
              </a:lnSpc>
              <a:buFont typeface="Wingdings" pitchFamily="2" charset="2"/>
              <a:buChar char="l"/>
            </a:pPr>
            <a:r>
              <a:rPr lang="en-US" altLang="zh-CN" sz="1800" dirty="0" smtClean="0">
                <a:latin typeface="+mn-ea"/>
              </a:rPr>
              <a:t>1993</a:t>
            </a:r>
            <a:r>
              <a:rPr lang="zh-CN" altLang="en-US" sz="1800" dirty="0" smtClean="0">
                <a:latin typeface="+mn-ea"/>
              </a:rPr>
              <a:t>年</a:t>
            </a:r>
            <a:r>
              <a:rPr lang="en-US" altLang="zh-CN" sz="1800" dirty="0" smtClean="0">
                <a:latin typeface="+mn-ea"/>
              </a:rPr>
              <a:t>IEEE</a:t>
            </a:r>
            <a:r>
              <a:rPr lang="zh-CN" altLang="en-US" sz="1800" dirty="0" smtClean="0">
                <a:latin typeface="+mn-ea"/>
              </a:rPr>
              <a:t>进一步给出了一个更全面的定义。  </a:t>
            </a:r>
            <a:br>
              <a:rPr lang="zh-CN" altLang="en-US" sz="1800" dirty="0" smtClean="0">
                <a:latin typeface="+mn-ea"/>
              </a:rPr>
            </a:br>
            <a:r>
              <a:rPr lang="zh-CN" altLang="en-US" sz="1800" dirty="0" smtClean="0">
                <a:latin typeface="+mn-ea"/>
              </a:rPr>
              <a:t>    软件工程是：① 把系统化的、规范的、可度量的途径应用于软件开发、运行和维护的过程．也就是把工程化应用于软件中；</a:t>
            </a:r>
            <a:endParaRPr lang="en-US" sz="1800" dirty="0" smtClean="0">
              <a:latin typeface="+mn-ea"/>
            </a:endParaRPr>
          </a:p>
          <a:p>
            <a:pPr>
              <a:lnSpc>
                <a:spcPct val="80000"/>
              </a:lnSpc>
              <a:buNone/>
            </a:pPr>
            <a:r>
              <a:rPr lang="zh-CN" altLang="en-US" sz="1800" dirty="0" smtClean="0">
                <a:latin typeface="+mn-ea"/>
              </a:rPr>
              <a:t>                   ② 研究①中提到的途径。 </a:t>
            </a:r>
            <a:endParaRPr lang="zh-CN" altLang="en-US" sz="1800" dirty="0"/>
          </a:p>
        </p:txBody>
      </p:sp>
      <p:sp>
        <p:nvSpPr>
          <p:cNvPr id="4" name="TextBox 4"/>
          <p:cNvSpPr txBox="1">
            <a:spLocks noChangeArrowheads="1"/>
          </p:cNvSpPr>
          <p:nvPr/>
        </p:nvSpPr>
        <p:spPr bwMode="auto">
          <a:xfrm>
            <a:off x="1785938" y="5786438"/>
            <a:ext cx="1357312" cy="369887"/>
          </a:xfrm>
          <a:prstGeom prst="rect">
            <a:avLst/>
          </a:prstGeom>
          <a:noFill/>
          <a:ln w="9525">
            <a:noFill/>
            <a:miter lim="800000"/>
            <a:headEnd/>
            <a:tailEnd/>
          </a:ln>
        </p:spPr>
        <p:txBody>
          <a:bodyPr>
            <a:spAutoFit/>
          </a:bodyPr>
          <a:lstStyle/>
          <a:p>
            <a:r>
              <a:rPr lang="zh-CN" altLang="en-US" dirty="0">
                <a:solidFill>
                  <a:srgbClr val="7030A0"/>
                </a:solidFill>
                <a:latin typeface="方正舒体" pitchFamily="2" charset="-122"/>
                <a:ea typeface="方正舒体" pitchFamily="2" charset="-122"/>
              </a:rPr>
              <a:t>系统化</a:t>
            </a:r>
          </a:p>
        </p:txBody>
      </p:sp>
      <p:sp>
        <p:nvSpPr>
          <p:cNvPr id="5" name="TextBox 5"/>
          <p:cNvSpPr txBox="1">
            <a:spLocks noChangeArrowheads="1"/>
          </p:cNvSpPr>
          <p:nvPr/>
        </p:nvSpPr>
        <p:spPr bwMode="auto">
          <a:xfrm>
            <a:off x="2928938" y="5786438"/>
            <a:ext cx="1357312" cy="369887"/>
          </a:xfrm>
          <a:prstGeom prst="rect">
            <a:avLst/>
          </a:prstGeom>
          <a:noFill/>
          <a:ln w="9525">
            <a:noFill/>
            <a:miter lim="800000"/>
            <a:headEnd/>
            <a:tailEnd/>
          </a:ln>
        </p:spPr>
        <p:txBody>
          <a:bodyPr>
            <a:spAutoFit/>
          </a:bodyPr>
          <a:lstStyle/>
          <a:p>
            <a:r>
              <a:rPr lang="zh-CN" altLang="en-US" dirty="0">
                <a:solidFill>
                  <a:srgbClr val="7030A0"/>
                </a:solidFill>
                <a:latin typeface="方正舒体" pitchFamily="2" charset="-122"/>
                <a:ea typeface="方正舒体" pitchFamily="2" charset="-122"/>
              </a:rPr>
              <a:t>规范化</a:t>
            </a:r>
          </a:p>
        </p:txBody>
      </p:sp>
      <p:sp>
        <p:nvSpPr>
          <p:cNvPr id="6" name="TextBox 6"/>
          <p:cNvSpPr txBox="1">
            <a:spLocks noChangeArrowheads="1"/>
          </p:cNvSpPr>
          <p:nvPr/>
        </p:nvSpPr>
        <p:spPr bwMode="auto">
          <a:xfrm>
            <a:off x="4071938" y="5786438"/>
            <a:ext cx="1357312" cy="369887"/>
          </a:xfrm>
          <a:prstGeom prst="rect">
            <a:avLst/>
          </a:prstGeom>
          <a:noFill/>
          <a:ln w="9525">
            <a:noFill/>
            <a:miter lim="800000"/>
            <a:headEnd/>
            <a:tailEnd/>
          </a:ln>
        </p:spPr>
        <p:txBody>
          <a:bodyPr>
            <a:spAutoFit/>
          </a:bodyPr>
          <a:lstStyle/>
          <a:p>
            <a:r>
              <a:rPr lang="zh-CN" altLang="en-US" dirty="0">
                <a:solidFill>
                  <a:srgbClr val="7030A0"/>
                </a:solidFill>
                <a:latin typeface="方正舒体" pitchFamily="2" charset="-122"/>
                <a:ea typeface="方正舒体" pitchFamily="2" charset="-122"/>
              </a:rPr>
              <a:t>可管理</a:t>
            </a:r>
          </a:p>
        </p:txBody>
      </p:sp>
      <p:sp>
        <p:nvSpPr>
          <p:cNvPr id="7" name="TextBox 7"/>
          <p:cNvSpPr txBox="1">
            <a:spLocks noChangeArrowheads="1"/>
          </p:cNvSpPr>
          <p:nvPr/>
        </p:nvSpPr>
        <p:spPr bwMode="auto">
          <a:xfrm>
            <a:off x="5572125" y="5786438"/>
            <a:ext cx="3000375" cy="369887"/>
          </a:xfrm>
          <a:prstGeom prst="rect">
            <a:avLst/>
          </a:prstGeom>
          <a:noFill/>
          <a:ln w="9525">
            <a:noFill/>
            <a:miter lim="800000"/>
            <a:headEnd/>
            <a:tailEnd/>
          </a:ln>
        </p:spPr>
        <p:txBody>
          <a:bodyPr>
            <a:spAutoFit/>
          </a:bodyPr>
          <a:lstStyle/>
          <a:p>
            <a:r>
              <a:rPr lang="zh-CN" altLang="en-US" dirty="0">
                <a:solidFill>
                  <a:srgbClr val="7030A0"/>
                </a:solidFill>
                <a:latin typeface="方正舒体" pitchFamily="2" charset="-122"/>
                <a:ea typeface="方正舒体" pitchFamily="2" charset="-122"/>
              </a:rPr>
              <a:t>将软件开发变成一项工程</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mj-ea"/>
              </a:rPr>
              <a:t>Chapter 3 </a:t>
            </a:r>
            <a:r>
              <a:rPr lang="zh-CN" altLang="en-US" dirty="0" smtClean="0">
                <a:latin typeface="+mj-ea"/>
              </a:rPr>
              <a:t>软件开发过程</a:t>
            </a:r>
            <a:endParaRPr lang="zh-CN" altLang="en-US" dirty="0">
              <a:solidFill>
                <a:srgbClr val="FF0000"/>
              </a:solidFill>
            </a:endParaRPr>
          </a:p>
        </p:txBody>
      </p:sp>
      <p:sp>
        <p:nvSpPr>
          <p:cNvPr id="4" name="Rectangle 3"/>
          <p:cNvSpPr txBox="1">
            <a:spLocks noChangeArrowheads="1"/>
          </p:cNvSpPr>
          <p:nvPr/>
        </p:nvSpPr>
        <p:spPr>
          <a:xfrm>
            <a:off x="428596" y="1142984"/>
            <a:ext cx="8412190" cy="4357718"/>
          </a:xfrm>
          <a:prstGeom prst="rect">
            <a:avLst/>
          </a:prstGeom>
          <a:ln/>
        </p:spPr>
        <p:txBody>
          <a:bodyPr/>
          <a:lstStyle/>
          <a:p>
            <a:pPr lvl="0">
              <a:lnSpc>
                <a:spcPct val="140000"/>
              </a:lnSpc>
              <a:spcBef>
                <a:spcPct val="0"/>
              </a:spcBef>
              <a:buFont typeface="Wingdings" pitchFamily="2" charset="2"/>
              <a:buChar char="p"/>
              <a:defRPr/>
            </a:pPr>
            <a:r>
              <a:rPr lang="zh-CN" altLang="en-US" sz="2400" dirty="0" smtClean="0"/>
              <a:t>  软件开发过程是什么？</a:t>
            </a:r>
            <a:endParaRPr lang="en-US" altLang="zh-CN" sz="2400" dirty="0" smtClean="0"/>
          </a:p>
          <a:p>
            <a:pPr lvl="0">
              <a:lnSpc>
                <a:spcPct val="140000"/>
              </a:lnSpc>
              <a:spcBef>
                <a:spcPct val="0"/>
              </a:spcBef>
              <a:buFont typeface="Wingdings" pitchFamily="2" charset="2"/>
              <a:buChar char="p"/>
              <a:defRPr/>
            </a:pPr>
            <a:endParaRPr lang="en-US" altLang="zh-CN" sz="2400" dirty="0" smtClean="0"/>
          </a:p>
          <a:p>
            <a:pPr lvl="0">
              <a:lnSpc>
                <a:spcPct val="140000"/>
              </a:lnSpc>
              <a:spcBef>
                <a:spcPct val="0"/>
              </a:spcBef>
              <a:buFont typeface="Wingdings" pitchFamily="2" charset="2"/>
              <a:buChar char="p"/>
              <a:defRPr/>
            </a:pPr>
            <a:r>
              <a:rPr lang="zh-CN" altLang="en-US" sz="2400" dirty="0" smtClean="0"/>
              <a:t>  软件开发过程常见的几种模型</a:t>
            </a:r>
            <a:endParaRPr lang="en-US" altLang="zh-CN" sz="2400" dirty="0" smtClean="0"/>
          </a:p>
          <a:p>
            <a:pPr lvl="0">
              <a:lnSpc>
                <a:spcPct val="140000"/>
              </a:lnSpc>
              <a:spcBef>
                <a:spcPct val="0"/>
              </a:spcBef>
              <a:buFont typeface="Wingdings" pitchFamily="2" charset="2"/>
              <a:buChar char="p"/>
              <a:defRPr/>
            </a:pPr>
            <a:endParaRPr lang="en-US" altLang="zh-CN" sz="2400" dirty="0" smtClean="0"/>
          </a:p>
          <a:p>
            <a:pPr lvl="0">
              <a:lnSpc>
                <a:spcPct val="140000"/>
              </a:lnSpc>
              <a:spcBef>
                <a:spcPct val="0"/>
              </a:spcBef>
              <a:buFont typeface="Wingdings" pitchFamily="2" charset="2"/>
              <a:buChar char="p"/>
              <a:defRPr/>
            </a:pPr>
            <a:r>
              <a:rPr lang="en-US" altLang="zh-CN" sz="2400" dirty="0" smtClean="0"/>
              <a:t>  </a:t>
            </a:r>
            <a:r>
              <a:rPr lang="zh-CN" altLang="en-US" sz="2400" dirty="0" smtClean="0"/>
              <a:t>软件开发过程模型的目的？ </a:t>
            </a:r>
            <a:endParaRPr kumimoji="0" lang="zh-CN" altLang="en-US" sz="2400" b="0" i="0" u="none" strike="noStrike" kern="1200" cap="none" spc="0" normalizeH="0" baseline="0" noProof="0" dirty="0" smtClean="0">
              <a:ln>
                <a:noFill/>
              </a:ln>
              <a:effectLst/>
              <a:uLnTx/>
              <a:uFillTx/>
              <a:latin typeface="+mj-ea"/>
              <a:ea typeface="+mj-ea"/>
              <a:cs typeface="+mn-cs"/>
            </a:endParaRPr>
          </a:p>
          <a:p>
            <a:pPr marL="0" marR="0" lvl="0" indent="0" algn="l" defTabSz="914400" rtl="0" eaLnBrk="1" fontAlgn="auto" latinLnBrk="0" hangingPunct="1">
              <a:lnSpc>
                <a:spcPct val="140000"/>
              </a:lnSpc>
              <a:spcBef>
                <a:spcPct val="0"/>
              </a:spcBef>
              <a:spcAft>
                <a:spcPts val="0"/>
              </a:spcAft>
              <a:buClrTx/>
              <a:buSzTx/>
              <a:buFontTx/>
              <a:buNone/>
              <a:tabLst/>
              <a:defRPr/>
            </a:pPr>
            <a:endParaRPr kumimoji="0" lang="zh-CN" altLang="en-US" sz="2400" b="0" i="0" u="none" strike="noStrike" kern="1200" cap="none" spc="0" normalizeH="0" baseline="0" noProof="0" dirty="0">
              <a:ln>
                <a:noFill/>
              </a:ln>
              <a:effectLst/>
              <a:uLnTx/>
              <a:uFillTx/>
              <a:latin typeface="+mj-ea"/>
              <a:ea typeface="+mj-ea"/>
              <a:cs typeface="+mn-cs"/>
            </a:endParaRPr>
          </a:p>
        </p:txBody>
      </p:sp>
      <p:graphicFrame>
        <p:nvGraphicFramePr>
          <p:cNvPr id="1026" name="Object 2">
            <a:hlinkClick r:id="" action="ppaction://ole?verb=0"/>
          </p:cNvPr>
          <p:cNvGraphicFramePr>
            <a:graphicFrameLocks/>
          </p:cNvGraphicFramePr>
          <p:nvPr/>
        </p:nvGraphicFramePr>
        <p:xfrm>
          <a:off x="4857752" y="3429000"/>
          <a:ext cx="2743200" cy="2098675"/>
        </p:xfrm>
        <a:graphic>
          <a:graphicData uri="http://schemas.openxmlformats.org/presentationml/2006/ole">
            <p:oleObj spid="_x0000_s3074" name="Microsoft ClipArt Gallery" r:id="rId4" imgW="5781600" imgH="4425840" progId="">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“软件开发过程”是什么？</a:t>
            </a:r>
            <a:endParaRPr lang="zh-CN" altLang="en-US" dirty="0"/>
          </a:p>
        </p:txBody>
      </p:sp>
      <p:sp>
        <p:nvSpPr>
          <p:cNvPr id="3" name="内容占位符 2"/>
          <p:cNvSpPr>
            <a:spLocks noGrp="1"/>
          </p:cNvSpPr>
          <p:nvPr>
            <p:ph idx="1"/>
          </p:nvPr>
        </p:nvSpPr>
        <p:spPr/>
        <p:txBody>
          <a:bodyPr/>
          <a:lstStyle/>
          <a:p>
            <a:pPr>
              <a:buFont typeface="Wingdings" pitchFamily="2" charset="2"/>
              <a:buChar char="l"/>
            </a:pPr>
            <a:r>
              <a:rPr lang="zh-CN" altLang="en-US" sz="2400" dirty="0" smtClean="0">
                <a:latin typeface="+mn-ea"/>
              </a:rPr>
              <a:t>软件产品从最初构思到公开发行的过程，称为软件开发过程。</a:t>
            </a:r>
            <a:endParaRPr lang="en-US" sz="2400" dirty="0" smtClean="0">
              <a:latin typeface="+mn-ea"/>
            </a:endParaRPr>
          </a:p>
          <a:p>
            <a:endParaRPr lang="en-US" sz="2400" dirty="0" smtClean="0">
              <a:latin typeface="+mn-ea"/>
            </a:endParaRPr>
          </a:p>
          <a:p>
            <a:pPr>
              <a:buFont typeface="Wingdings" pitchFamily="2" charset="2"/>
              <a:buChar char="l"/>
            </a:pPr>
            <a:r>
              <a:rPr lang="zh-CN" altLang="en-US" sz="2400" dirty="0" smtClean="0">
                <a:latin typeface="+mn-ea"/>
              </a:rPr>
              <a:t>开发过程有各种不同的方法，没有所谓最好的模式。</a:t>
            </a:r>
            <a:endParaRPr lang="en-US" sz="2400" dirty="0" smtClean="0">
              <a:latin typeface="+mn-ea"/>
            </a:endParaRPr>
          </a:p>
          <a:p>
            <a:endParaRPr lang="en-US" sz="2400" dirty="0" smtClean="0">
              <a:latin typeface="+mn-ea"/>
            </a:endParaRPr>
          </a:p>
          <a:p>
            <a:pPr>
              <a:buFont typeface="Wingdings" pitchFamily="2" charset="2"/>
              <a:buChar char="l"/>
            </a:pPr>
            <a:r>
              <a:rPr lang="zh-CN" altLang="en-US" sz="2400" dirty="0" smtClean="0">
                <a:latin typeface="+mn-ea"/>
              </a:rPr>
              <a:t>最常见的</a:t>
            </a:r>
            <a:r>
              <a:rPr lang="en-US" altLang="zh-CN" sz="2400" dirty="0" smtClean="0">
                <a:latin typeface="+mn-ea"/>
              </a:rPr>
              <a:t>4</a:t>
            </a:r>
            <a:r>
              <a:rPr lang="zh-CN" altLang="en-US" sz="2400" dirty="0" smtClean="0">
                <a:latin typeface="+mn-ea"/>
              </a:rPr>
              <a:t>种：</a:t>
            </a:r>
            <a:endParaRPr lang="en-US" sz="2400" dirty="0" smtClean="0">
              <a:latin typeface="+mn-ea"/>
            </a:endParaRPr>
          </a:p>
          <a:p>
            <a:pPr lvl="2"/>
            <a:r>
              <a:rPr lang="zh-CN" altLang="en-US" sz="2000" dirty="0" smtClean="0"/>
              <a:t>瀑布模式</a:t>
            </a:r>
            <a:endParaRPr lang="en-US" altLang="zh-CN" sz="2000" dirty="0" smtClean="0"/>
          </a:p>
          <a:p>
            <a:pPr lvl="2"/>
            <a:r>
              <a:rPr lang="en-US" altLang="zh-CN" sz="2000" dirty="0" smtClean="0"/>
              <a:t>VWXH</a:t>
            </a:r>
          </a:p>
          <a:p>
            <a:pPr lvl="2"/>
            <a:r>
              <a:rPr lang="zh-CN" altLang="en-US" sz="2000" dirty="0" smtClean="0"/>
              <a:t>螺旋模式</a:t>
            </a:r>
            <a:endParaRPr lang="en-US" altLang="zh-CN" sz="2000" dirty="0" smtClean="0"/>
          </a:p>
          <a:p>
            <a:pPr lvl="2"/>
            <a:r>
              <a:rPr lang="zh-CN" altLang="en-US" sz="2000" dirty="0" smtClean="0"/>
              <a:t>快速原型</a:t>
            </a:r>
          </a:p>
          <a:p>
            <a:endParaRPr lang="zh-CN" altLang="en-US" dirty="0"/>
          </a:p>
        </p:txBody>
      </p:sp>
      <p:grpSp>
        <p:nvGrpSpPr>
          <p:cNvPr id="4" name="Group 59"/>
          <p:cNvGrpSpPr>
            <a:grpSpLocks/>
          </p:cNvGrpSpPr>
          <p:nvPr/>
        </p:nvGrpSpPr>
        <p:grpSpPr bwMode="auto">
          <a:xfrm>
            <a:off x="4643438" y="4071942"/>
            <a:ext cx="2232025" cy="1366838"/>
            <a:chOff x="432" y="1248"/>
            <a:chExt cx="913" cy="542"/>
          </a:xfrm>
        </p:grpSpPr>
        <p:sp>
          <p:nvSpPr>
            <p:cNvPr id="5" name="Freeform 60"/>
            <p:cNvSpPr>
              <a:spLocks/>
            </p:cNvSpPr>
            <p:nvPr/>
          </p:nvSpPr>
          <p:spPr bwMode="auto">
            <a:xfrm>
              <a:off x="459" y="1531"/>
              <a:ext cx="428" cy="259"/>
            </a:xfrm>
            <a:custGeom>
              <a:avLst/>
              <a:gdLst/>
              <a:ahLst/>
              <a:cxnLst>
                <a:cxn ang="0">
                  <a:pos x="6" y="210"/>
                </a:cxn>
                <a:cxn ang="0">
                  <a:pos x="36" y="205"/>
                </a:cxn>
                <a:cxn ang="0">
                  <a:pos x="74" y="197"/>
                </a:cxn>
                <a:cxn ang="0">
                  <a:pos x="108" y="187"/>
                </a:cxn>
                <a:cxn ang="0">
                  <a:pos x="128" y="186"/>
                </a:cxn>
                <a:cxn ang="0">
                  <a:pos x="150" y="190"/>
                </a:cxn>
                <a:cxn ang="0">
                  <a:pos x="161" y="199"/>
                </a:cxn>
                <a:cxn ang="0">
                  <a:pos x="159" y="210"/>
                </a:cxn>
                <a:cxn ang="0">
                  <a:pos x="148" y="227"/>
                </a:cxn>
                <a:cxn ang="0">
                  <a:pos x="148" y="239"/>
                </a:cxn>
                <a:cxn ang="0">
                  <a:pos x="158" y="251"/>
                </a:cxn>
                <a:cxn ang="0">
                  <a:pos x="177" y="257"/>
                </a:cxn>
                <a:cxn ang="0">
                  <a:pos x="194" y="256"/>
                </a:cxn>
                <a:cxn ang="0">
                  <a:pos x="213" y="248"/>
                </a:cxn>
                <a:cxn ang="0">
                  <a:pos x="227" y="237"/>
                </a:cxn>
                <a:cxn ang="0">
                  <a:pos x="232" y="221"/>
                </a:cxn>
                <a:cxn ang="0">
                  <a:pos x="240" y="211"/>
                </a:cxn>
                <a:cxn ang="0">
                  <a:pos x="263" y="204"/>
                </a:cxn>
                <a:cxn ang="0">
                  <a:pos x="291" y="198"/>
                </a:cxn>
                <a:cxn ang="0">
                  <a:pos x="347" y="194"/>
                </a:cxn>
                <a:cxn ang="0">
                  <a:pos x="388" y="192"/>
                </a:cxn>
                <a:cxn ang="0">
                  <a:pos x="398" y="181"/>
                </a:cxn>
                <a:cxn ang="0">
                  <a:pos x="411" y="169"/>
                </a:cxn>
                <a:cxn ang="0">
                  <a:pos x="422" y="157"/>
                </a:cxn>
                <a:cxn ang="0">
                  <a:pos x="426" y="143"/>
                </a:cxn>
                <a:cxn ang="0">
                  <a:pos x="423" y="128"/>
                </a:cxn>
                <a:cxn ang="0">
                  <a:pos x="411" y="121"/>
                </a:cxn>
                <a:cxn ang="0">
                  <a:pos x="397" y="124"/>
                </a:cxn>
                <a:cxn ang="0">
                  <a:pos x="384" y="139"/>
                </a:cxn>
                <a:cxn ang="0">
                  <a:pos x="368" y="150"/>
                </a:cxn>
                <a:cxn ang="0">
                  <a:pos x="350" y="151"/>
                </a:cxn>
                <a:cxn ang="0">
                  <a:pos x="338" y="145"/>
                </a:cxn>
                <a:cxn ang="0">
                  <a:pos x="331" y="134"/>
                </a:cxn>
                <a:cxn ang="0">
                  <a:pos x="330" y="119"/>
                </a:cxn>
                <a:cxn ang="0">
                  <a:pos x="340" y="107"/>
                </a:cxn>
                <a:cxn ang="0">
                  <a:pos x="359" y="98"/>
                </a:cxn>
                <a:cxn ang="0">
                  <a:pos x="375" y="88"/>
                </a:cxn>
                <a:cxn ang="0">
                  <a:pos x="382" y="70"/>
                </a:cxn>
                <a:cxn ang="0">
                  <a:pos x="379" y="53"/>
                </a:cxn>
                <a:cxn ang="0">
                  <a:pos x="370" y="34"/>
                </a:cxn>
                <a:cxn ang="0">
                  <a:pos x="365" y="17"/>
                </a:cxn>
                <a:cxn ang="0">
                  <a:pos x="355" y="5"/>
                </a:cxn>
                <a:cxn ang="0">
                  <a:pos x="313" y="3"/>
                </a:cxn>
                <a:cxn ang="0">
                  <a:pos x="277" y="0"/>
                </a:cxn>
                <a:cxn ang="0">
                  <a:pos x="257" y="3"/>
                </a:cxn>
                <a:cxn ang="0">
                  <a:pos x="249" y="12"/>
                </a:cxn>
                <a:cxn ang="0">
                  <a:pos x="254" y="23"/>
                </a:cxn>
                <a:cxn ang="0">
                  <a:pos x="258" y="36"/>
                </a:cxn>
                <a:cxn ang="0">
                  <a:pos x="250" y="48"/>
                </a:cxn>
                <a:cxn ang="0">
                  <a:pos x="234" y="57"/>
                </a:cxn>
                <a:cxn ang="0">
                  <a:pos x="216" y="60"/>
                </a:cxn>
                <a:cxn ang="0">
                  <a:pos x="199" y="60"/>
                </a:cxn>
                <a:cxn ang="0">
                  <a:pos x="186" y="57"/>
                </a:cxn>
                <a:cxn ang="0">
                  <a:pos x="176" y="50"/>
                </a:cxn>
                <a:cxn ang="0">
                  <a:pos x="166" y="39"/>
                </a:cxn>
                <a:cxn ang="0">
                  <a:pos x="155" y="26"/>
                </a:cxn>
                <a:cxn ang="0">
                  <a:pos x="141" y="16"/>
                </a:cxn>
                <a:cxn ang="0">
                  <a:pos x="122" y="12"/>
                </a:cxn>
                <a:cxn ang="0">
                  <a:pos x="100" y="11"/>
                </a:cxn>
                <a:cxn ang="0">
                  <a:pos x="78" y="14"/>
                </a:cxn>
                <a:cxn ang="0">
                  <a:pos x="50" y="19"/>
                </a:cxn>
              </a:cxnLst>
              <a:rect l="0" t="0" r="r" b="b"/>
              <a:pathLst>
                <a:path w="428" h="259">
                  <a:moveTo>
                    <a:pt x="50" y="19"/>
                  </a:moveTo>
                  <a:lnTo>
                    <a:pt x="0" y="210"/>
                  </a:lnTo>
                  <a:lnTo>
                    <a:pt x="6" y="210"/>
                  </a:lnTo>
                  <a:lnTo>
                    <a:pt x="13" y="210"/>
                  </a:lnTo>
                  <a:lnTo>
                    <a:pt x="26" y="207"/>
                  </a:lnTo>
                  <a:lnTo>
                    <a:pt x="36" y="205"/>
                  </a:lnTo>
                  <a:lnTo>
                    <a:pt x="48" y="203"/>
                  </a:lnTo>
                  <a:lnTo>
                    <a:pt x="62" y="200"/>
                  </a:lnTo>
                  <a:lnTo>
                    <a:pt x="74" y="197"/>
                  </a:lnTo>
                  <a:lnTo>
                    <a:pt x="86" y="193"/>
                  </a:lnTo>
                  <a:lnTo>
                    <a:pt x="99" y="189"/>
                  </a:lnTo>
                  <a:lnTo>
                    <a:pt x="108" y="187"/>
                  </a:lnTo>
                  <a:lnTo>
                    <a:pt x="115" y="186"/>
                  </a:lnTo>
                  <a:lnTo>
                    <a:pt x="122" y="186"/>
                  </a:lnTo>
                  <a:lnTo>
                    <a:pt x="128" y="186"/>
                  </a:lnTo>
                  <a:lnTo>
                    <a:pt x="137" y="187"/>
                  </a:lnTo>
                  <a:lnTo>
                    <a:pt x="144" y="188"/>
                  </a:lnTo>
                  <a:lnTo>
                    <a:pt x="150" y="190"/>
                  </a:lnTo>
                  <a:lnTo>
                    <a:pt x="155" y="192"/>
                  </a:lnTo>
                  <a:lnTo>
                    <a:pt x="158" y="195"/>
                  </a:lnTo>
                  <a:lnTo>
                    <a:pt x="161" y="199"/>
                  </a:lnTo>
                  <a:lnTo>
                    <a:pt x="162" y="202"/>
                  </a:lnTo>
                  <a:lnTo>
                    <a:pt x="161" y="206"/>
                  </a:lnTo>
                  <a:lnTo>
                    <a:pt x="159" y="210"/>
                  </a:lnTo>
                  <a:lnTo>
                    <a:pt x="155" y="215"/>
                  </a:lnTo>
                  <a:lnTo>
                    <a:pt x="151" y="221"/>
                  </a:lnTo>
                  <a:lnTo>
                    <a:pt x="148" y="227"/>
                  </a:lnTo>
                  <a:lnTo>
                    <a:pt x="148" y="231"/>
                  </a:lnTo>
                  <a:lnTo>
                    <a:pt x="147" y="235"/>
                  </a:lnTo>
                  <a:lnTo>
                    <a:pt x="148" y="239"/>
                  </a:lnTo>
                  <a:lnTo>
                    <a:pt x="149" y="243"/>
                  </a:lnTo>
                  <a:lnTo>
                    <a:pt x="153" y="248"/>
                  </a:lnTo>
                  <a:lnTo>
                    <a:pt x="158" y="251"/>
                  </a:lnTo>
                  <a:lnTo>
                    <a:pt x="163" y="254"/>
                  </a:lnTo>
                  <a:lnTo>
                    <a:pt x="169" y="256"/>
                  </a:lnTo>
                  <a:lnTo>
                    <a:pt x="177" y="257"/>
                  </a:lnTo>
                  <a:lnTo>
                    <a:pt x="182" y="258"/>
                  </a:lnTo>
                  <a:lnTo>
                    <a:pt x="188" y="257"/>
                  </a:lnTo>
                  <a:lnTo>
                    <a:pt x="194" y="256"/>
                  </a:lnTo>
                  <a:lnTo>
                    <a:pt x="200" y="254"/>
                  </a:lnTo>
                  <a:lnTo>
                    <a:pt x="206" y="251"/>
                  </a:lnTo>
                  <a:lnTo>
                    <a:pt x="213" y="248"/>
                  </a:lnTo>
                  <a:lnTo>
                    <a:pt x="218" y="245"/>
                  </a:lnTo>
                  <a:lnTo>
                    <a:pt x="223" y="242"/>
                  </a:lnTo>
                  <a:lnTo>
                    <a:pt x="227" y="237"/>
                  </a:lnTo>
                  <a:lnTo>
                    <a:pt x="230" y="233"/>
                  </a:lnTo>
                  <a:lnTo>
                    <a:pt x="231" y="227"/>
                  </a:lnTo>
                  <a:lnTo>
                    <a:pt x="232" y="221"/>
                  </a:lnTo>
                  <a:lnTo>
                    <a:pt x="234" y="216"/>
                  </a:lnTo>
                  <a:lnTo>
                    <a:pt x="236" y="214"/>
                  </a:lnTo>
                  <a:lnTo>
                    <a:pt x="240" y="211"/>
                  </a:lnTo>
                  <a:lnTo>
                    <a:pt x="246" y="209"/>
                  </a:lnTo>
                  <a:lnTo>
                    <a:pt x="254" y="206"/>
                  </a:lnTo>
                  <a:lnTo>
                    <a:pt x="263" y="204"/>
                  </a:lnTo>
                  <a:lnTo>
                    <a:pt x="271" y="202"/>
                  </a:lnTo>
                  <a:lnTo>
                    <a:pt x="279" y="200"/>
                  </a:lnTo>
                  <a:lnTo>
                    <a:pt x="291" y="198"/>
                  </a:lnTo>
                  <a:lnTo>
                    <a:pt x="308" y="195"/>
                  </a:lnTo>
                  <a:lnTo>
                    <a:pt x="327" y="194"/>
                  </a:lnTo>
                  <a:lnTo>
                    <a:pt x="347" y="194"/>
                  </a:lnTo>
                  <a:lnTo>
                    <a:pt x="367" y="194"/>
                  </a:lnTo>
                  <a:lnTo>
                    <a:pt x="385" y="196"/>
                  </a:lnTo>
                  <a:lnTo>
                    <a:pt x="388" y="192"/>
                  </a:lnTo>
                  <a:lnTo>
                    <a:pt x="390" y="189"/>
                  </a:lnTo>
                  <a:lnTo>
                    <a:pt x="394" y="185"/>
                  </a:lnTo>
                  <a:lnTo>
                    <a:pt x="398" y="181"/>
                  </a:lnTo>
                  <a:lnTo>
                    <a:pt x="402" y="178"/>
                  </a:lnTo>
                  <a:lnTo>
                    <a:pt x="407" y="173"/>
                  </a:lnTo>
                  <a:lnTo>
                    <a:pt x="411" y="169"/>
                  </a:lnTo>
                  <a:lnTo>
                    <a:pt x="415" y="166"/>
                  </a:lnTo>
                  <a:lnTo>
                    <a:pt x="419" y="162"/>
                  </a:lnTo>
                  <a:lnTo>
                    <a:pt x="422" y="157"/>
                  </a:lnTo>
                  <a:lnTo>
                    <a:pt x="423" y="153"/>
                  </a:lnTo>
                  <a:lnTo>
                    <a:pt x="425" y="148"/>
                  </a:lnTo>
                  <a:lnTo>
                    <a:pt x="426" y="143"/>
                  </a:lnTo>
                  <a:lnTo>
                    <a:pt x="427" y="137"/>
                  </a:lnTo>
                  <a:lnTo>
                    <a:pt x="425" y="132"/>
                  </a:lnTo>
                  <a:lnTo>
                    <a:pt x="423" y="128"/>
                  </a:lnTo>
                  <a:lnTo>
                    <a:pt x="420" y="125"/>
                  </a:lnTo>
                  <a:lnTo>
                    <a:pt x="416" y="123"/>
                  </a:lnTo>
                  <a:lnTo>
                    <a:pt x="411" y="121"/>
                  </a:lnTo>
                  <a:lnTo>
                    <a:pt x="407" y="121"/>
                  </a:lnTo>
                  <a:lnTo>
                    <a:pt x="402" y="121"/>
                  </a:lnTo>
                  <a:lnTo>
                    <a:pt x="397" y="124"/>
                  </a:lnTo>
                  <a:lnTo>
                    <a:pt x="393" y="128"/>
                  </a:lnTo>
                  <a:lnTo>
                    <a:pt x="389" y="133"/>
                  </a:lnTo>
                  <a:lnTo>
                    <a:pt x="384" y="139"/>
                  </a:lnTo>
                  <a:lnTo>
                    <a:pt x="379" y="144"/>
                  </a:lnTo>
                  <a:lnTo>
                    <a:pt x="374" y="148"/>
                  </a:lnTo>
                  <a:lnTo>
                    <a:pt x="368" y="150"/>
                  </a:lnTo>
                  <a:lnTo>
                    <a:pt x="361" y="152"/>
                  </a:lnTo>
                  <a:lnTo>
                    <a:pt x="356" y="152"/>
                  </a:lnTo>
                  <a:lnTo>
                    <a:pt x="350" y="151"/>
                  </a:lnTo>
                  <a:lnTo>
                    <a:pt x="346" y="150"/>
                  </a:lnTo>
                  <a:lnTo>
                    <a:pt x="342" y="148"/>
                  </a:lnTo>
                  <a:lnTo>
                    <a:pt x="338" y="145"/>
                  </a:lnTo>
                  <a:lnTo>
                    <a:pt x="335" y="142"/>
                  </a:lnTo>
                  <a:lnTo>
                    <a:pt x="332" y="138"/>
                  </a:lnTo>
                  <a:lnTo>
                    <a:pt x="331" y="134"/>
                  </a:lnTo>
                  <a:lnTo>
                    <a:pt x="329" y="129"/>
                  </a:lnTo>
                  <a:lnTo>
                    <a:pt x="329" y="123"/>
                  </a:lnTo>
                  <a:lnTo>
                    <a:pt x="330" y="119"/>
                  </a:lnTo>
                  <a:lnTo>
                    <a:pt x="333" y="115"/>
                  </a:lnTo>
                  <a:lnTo>
                    <a:pt x="335" y="111"/>
                  </a:lnTo>
                  <a:lnTo>
                    <a:pt x="340" y="107"/>
                  </a:lnTo>
                  <a:lnTo>
                    <a:pt x="346" y="104"/>
                  </a:lnTo>
                  <a:lnTo>
                    <a:pt x="351" y="102"/>
                  </a:lnTo>
                  <a:lnTo>
                    <a:pt x="359" y="98"/>
                  </a:lnTo>
                  <a:lnTo>
                    <a:pt x="366" y="94"/>
                  </a:lnTo>
                  <a:lnTo>
                    <a:pt x="371" y="91"/>
                  </a:lnTo>
                  <a:lnTo>
                    <a:pt x="375" y="88"/>
                  </a:lnTo>
                  <a:lnTo>
                    <a:pt x="380" y="82"/>
                  </a:lnTo>
                  <a:lnTo>
                    <a:pt x="381" y="76"/>
                  </a:lnTo>
                  <a:lnTo>
                    <a:pt x="382" y="70"/>
                  </a:lnTo>
                  <a:lnTo>
                    <a:pt x="383" y="65"/>
                  </a:lnTo>
                  <a:lnTo>
                    <a:pt x="381" y="58"/>
                  </a:lnTo>
                  <a:lnTo>
                    <a:pt x="379" y="53"/>
                  </a:lnTo>
                  <a:lnTo>
                    <a:pt x="376" y="47"/>
                  </a:lnTo>
                  <a:lnTo>
                    <a:pt x="373" y="42"/>
                  </a:lnTo>
                  <a:lnTo>
                    <a:pt x="370" y="34"/>
                  </a:lnTo>
                  <a:lnTo>
                    <a:pt x="367" y="28"/>
                  </a:lnTo>
                  <a:lnTo>
                    <a:pt x="366" y="23"/>
                  </a:lnTo>
                  <a:lnTo>
                    <a:pt x="365" y="17"/>
                  </a:lnTo>
                  <a:lnTo>
                    <a:pt x="366" y="12"/>
                  </a:lnTo>
                  <a:lnTo>
                    <a:pt x="366" y="6"/>
                  </a:lnTo>
                  <a:lnTo>
                    <a:pt x="355" y="5"/>
                  </a:lnTo>
                  <a:lnTo>
                    <a:pt x="339" y="5"/>
                  </a:lnTo>
                  <a:lnTo>
                    <a:pt x="324" y="4"/>
                  </a:lnTo>
                  <a:lnTo>
                    <a:pt x="313" y="3"/>
                  </a:lnTo>
                  <a:lnTo>
                    <a:pt x="301" y="2"/>
                  </a:lnTo>
                  <a:lnTo>
                    <a:pt x="288" y="1"/>
                  </a:lnTo>
                  <a:lnTo>
                    <a:pt x="277" y="0"/>
                  </a:lnTo>
                  <a:lnTo>
                    <a:pt x="269" y="0"/>
                  </a:lnTo>
                  <a:lnTo>
                    <a:pt x="261" y="1"/>
                  </a:lnTo>
                  <a:lnTo>
                    <a:pt x="257" y="3"/>
                  </a:lnTo>
                  <a:lnTo>
                    <a:pt x="253" y="5"/>
                  </a:lnTo>
                  <a:lnTo>
                    <a:pt x="250" y="8"/>
                  </a:lnTo>
                  <a:lnTo>
                    <a:pt x="249" y="12"/>
                  </a:lnTo>
                  <a:lnTo>
                    <a:pt x="250" y="15"/>
                  </a:lnTo>
                  <a:lnTo>
                    <a:pt x="251" y="19"/>
                  </a:lnTo>
                  <a:lnTo>
                    <a:pt x="254" y="23"/>
                  </a:lnTo>
                  <a:lnTo>
                    <a:pt x="257" y="27"/>
                  </a:lnTo>
                  <a:lnTo>
                    <a:pt x="258" y="32"/>
                  </a:lnTo>
                  <a:lnTo>
                    <a:pt x="258" y="36"/>
                  </a:lnTo>
                  <a:lnTo>
                    <a:pt x="257" y="41"/>
                  </a:lnTo>
                  <a:lnTo>
                    <a:pt x="254" y="45"/>
                  </a:lnTo>
                  <a:lnTo>
                    <a:pt x="250" y="48"/>
                  </a:lnTo>
                  <a:lnTo>
                    <a:pt x="246" y="52"/>
                  </a:lnTo>
                  <a:lnTo>
                    <a:pt x="240" y="55"/>
                  </a:lnTo>
                  <a:lnTo>
                    <a:pt x="234" y="57"/>
                  </a:lnTo>
                  <a:lnTo>
                    <a:pt x="228" y="59"/>
                  </a:lnTo>
                  <a:lnTo>
                    <a:pt x="222" y="60"/>
                  </a:lnTo>
                  <a:lnTo>
                    <a:pt x="216" y="60"/>
                  </a:lnTo>
                  <a:lnTo>
                    <a:pt x="210" y="61"/>
                  </a:lnTo>
                  <a:lnTo>
                    <a:pt x="205" y="61"/>
                  </a:lnTo>
                  <a:lnTo>
                    <a:pt x="199" y="60"/>
                  </a:lnTo>
                  <a:lnTo>
                    <a:pt x="195" y="60"/>
                  </a:lnTo>
                  <a:lnTo>
                    <a:pt x="190" y="59"/>
                  </a:lnTo>
                  <a:lnTo>
                    <a:pt x="186" y="57"/>
                  </a:lnTo>
                  <a:lnTo>
                    <a:pt x="182" y="55"/>
                  </a:lnTo>
                  <a:lnTo>
                    <a:pt x="179" y="53"/>
                  </a:lnTo>
                  <a:lnTo>
                    <a:pt x="176" y="50"/>
                  </a:lnTo>
                  <a:lnTo>
                    <a:pt x="172" y="46"/>
                  </a:lnTo>
                  <a:lnTo>
                    <a:pt x="169" y="42"/>
                  </a:lnTo>
                  <a:lnTo>
                    <a:pt x="166" y="39"/>
                  </a:lnTo>
                  <a:lnTo>
                    <a:pt x="163" y="34"/>
                  </a:lnTo>
                  <a:lnTo>
                    <a:pt x="159" y="30"/>
                  </a:lnTo>
                  <a:lnTo>
                    <a:pt x="155" y="26"/>
                  </a:lnTo>
                  <a:lnTo>
                    <a:pt x="151" y="22"/>
                  </a:lnTo>
                  <a:lnTo>
                    <a:pt x="146" y="19"/>
                  </a:lnTo>
                  <a:lnTo>
                    <a:pt x="141" y="16"/>
                  </a:lnTo>
                  <a:lnTo>
                    <a:pt x="136" y="15"/>
                  </a:lnTo>
                  <a:lnTo>
                    <a:pt x="130" y="13"/>
                  </a:lnTo>
                  <a:lnTo>
                    <a:pt x="122" y="12"/>
                  </a:lnTo>
                  <a:lnTo>
                    <a:pt x="114" y="12"/>
                  </a:lnTo>
                  <a:lnTo>
                    <a:pt x="107" y="11"/>
                  </a:lnTo>
                  <a:lnTo>
                    <a:pt x="100" y="11"/>
                  </a:lnTo>
                  <a:lnTo>
                    <a:pt x="92" y="12"/>
                  </a:lnTo>
                  <a:lnTo>
                    <a:pt x="85" y="13"/>
                  </a:lnTo>
                  <a:lnTo>
                    <a:pt x="78" y="14"/>
                  </a:lnTo>
                  <a:lnTo>
                    <a:pt x="69" y="15"/>
                  </a:lnTo>
                  <a:lnTo>
                    <a:pt x="61" y="17"/>
                  </a:lnTo>
                  <a:lnTo>
                    <a:pt x="50" y="19"/>
                  </a:lnTo>
                </a:path>
              </a:pathLst>
            </a:custGeom>
            <a:solidFill>
              <a:srgbClr val="000000"/>
            </a:solidFill>
            <a:ln w="12700" cap="rnd" cmpd="sng">
              <a:solidFill>
                <a:srgbClr val="000000"/>
              </a:solidFill>
              <a:prstDash val="solid"/>
              <a:round/>
              <a:headEnd type="none" w="sm" len="sm"/>
              <a:tailEnd type="none" w="sm" len="sm"/>
            </a:ln>
            <a:effectLst/>
          </p:spPr>
          <p:txBody>
            <a:bodyPr/>
            <a:lstStyle/>
            <a:p>
              <a:endParaRPr lang="zh-CN" altLang="en-US"/>
            </a:p>
          </p:txBody>
        </p:sp>
        <p:sp>
          <p:nvSpPr>
            <p:cNvPr id="6" name="Freeform 61"/>
            <p:cNvSpPr>
              <a:spLocks/>
            </p:cNvSpPr>
            <p:nvPr/>
          </p:nvSpPr>
          <p:spPr bwMode="auto">
            <a:xfrm>
              <a:off x="848" y="1272"/>
              <a:ext cx="497" cy="197"/>
            </a:xfrm>
            <a:custGeom>
              <a:avLst/>
              <a:gdLst/>
              <a:ahLst/>
              <a:cxnLst>
                <a:cxn ang="0">
                  <a:pos x="88" y="0"/>
                </a:cxn>
                <a:cxn ang="0">
                  <a:pos x="84" y="12"/>
                </a:cxn>
                <a:cxn ang="0">
                  <a:pos x="91" y="25"/>
                </a:cxn>
                <a:cxn ang="0">
                  <a:pos x="99" y="36"/>
                </a:cxn>
                <a:cxn ang="0">
                  <a:pos x="103" y="48"/>
                </a:cxn>
                <a:cxn ang="0">
                  <a:pos x="102" y="59"/>
                </a:cxn>
                <a:cxn ang="0">
                  <a:pos x="97" y="69"/>
                </a:cxn>
                <a:cxn ang="0">
                  <a:pos x="84" y="74"/>
                </a:cxn>
                <a:cxn ang="0">
                  <a:pos x="68" y="70"/>
                </a:cxn>
                <a:cxn ang="0">
                  <a:pos x="53" y="62"/>
                </a:cxn>
                <a:cxn ang="0">
                  <a:pos x="41" y="56"/>
                </a:cxn>
                <a:cxn ang="0">
                  <a:pos x="27" y="56"/>
                </a:cxn>
                <a:cxn ang="0">
                  <a:pos x="14" y="62"/>
                </a:cxn>
                <a:cxn ang="0">
                  <a:pos x="3" y="75"/>
                </a:cxn>
                <a:cxn ang="0">
                  <a:pos x="1" y="90"/>
                </a:cxn>
                <a:cxn ang="0">
                  <a:pos x="5" y="105"/>
                </a:cxn>
                <a:cxn ang="0">
                  <a:pos x="15" y="117"/>
                </a:cxn>
                <a:cxn ang="0">
                  <a:pos x="33" y="126"/>
                </a:cxn>
                <a:cxn ang="0">
                  <a:pos x="59" y="128"/>
                </a:cxn>
                <a:cxn ang="0">
                  <a:pos x="80" y="128"/>
                </a:cxn>
                <a:cxn ang="0">
                  <a:pos x="91" y="139"/>
                </a:cxn>
                <a:cxn ang="0">
                  <a:pos x="89" y="153"/>
                </a:cxn>
                <a:cxn ang="0">
                  <a:pos x="81" y="169"/>
                </a:cxn>
                <a:cxn ang="0">
                  <a:pos x="78" y="183"/>
                </a:cxn>
                <a:cxn ang="0">
                  <a:pos x="101" y="186"/>
                </a:cxn>
                <a:cxn ang="0">
                  <a:pos x="128" y="188"/>
                </a:cxn>
                <a:cxn ang="0">
                  <a:pos x="166" y="188"/>
                </a:cxn>
                <a:cxn ang="0">
                  <a:pos x="188" y="185"/>
                </a:cxn>
                <a:cxn ang="0">
                  <a:pos x="200" y="177"/>
                </a:cxn>
                <a:cxn ang="0">
                  <a:pos x="200" y="165"/>
                </a:cxn>
                <a:cxn ang="0">
                  <a:pos x="195" y="150"/>
                </a:cxn>
                <a:cxn ang="0">
                  <a:pos x="207" y="139"/>
                </a:cxn>
                <a:cxn ang="0">
                  <a:pos x="228" y="134"/>
                </a:cxn>
                <a:cxn ang="0">
                  <a:pos x="251" y="132"/>
                </a:cxn>
                <a:cxn ang="0">
                  <a:pos x="272" y="136"/>
                </a:cxn>
                <a:cxn ang="0">
                  <a:pos x="287" y="145"/>
                </a:cxn>
                <a:cxn ang="0">
                  <a:pos x="289" y="157"/>
                </a:cxn>
                <a:cxn ang="0">
                  <a:pos x="281" y="172"/>
                </a:cxn>
                <a:cxn ang="0">
                  <a:pos x="281" y="186"/>
                </a:cxn>
                <a:cxn ang="0">
                  <a:pos x="295" y="193"/>
                </a:cxn>
                <a:cxn ang="0">
                  <a:pos x="317" y="196"/>
                </a:cxn>
                <a:cxn ang="0">
                  <a:pos x="346" y="194"/>
                </a:cxn>
                <a:cxn ang="0">
                  <a:pos x="378" y="190"/>
                </a:cxn>
                <a:cxn ang="0">
                  <a:pos x="423" y="181"/>
                </a:cxn>
                <a:cxn ang="0">
                  <a:pos x="416" y="168"/>
                </a:cxn>
                <a:cxn ang="0">
                  <a:pos x="411" y="151"/>
                </a:cxn>
                <a:cxn ang="0">
                  <a:pos x="415" y="131"/>
                </a:cxn>
                <a:cxn ang="0">
                  <a:pos x="430" y="114"/>
                </a:cxn>
                <a:cxn ang="0">
                  <a:pos x="449" y="104"/>
                </a:cxn>
                <a:cxn ang="0">
                  <a:pos x="471" y="96"/>
                </a:cxn>
                <a:cxn ang="0">
                  <a:pos x="486" y="86"/>
                </a:cxn>
                <a:cxn ang="0">
                  <a:pos x="495" y="72"/>
                </a:cxn>
                <a:cxn ang="0">
                  <a:pos x="492" y="55"/>
                </a:cxn>
                <a:cxn ang="0">
                  <a:pos x="476" y="45"/>
                </a:cxn>
                <a:cxn ang="0">
                  <a:pos x="458" y="50"/>
                </a:cxn>
                <a:cxn ang="0">
                  <a:pos x="446" y="63"/>
                </a:cxn>
                <a:cxn ang="0">
                  <a:pos x="428" y="67"/>
                </a:cxn>
                <a:cxn ang="0">
                  <a:pos x="413" y="59"/>
                </a:cxn>
                <a:cxn ang="0">
                  <a:pos x="406" y="45"/>
                </a:cxn>
                <a:cxn ang="0">
                  <a:pos x="407" y="27"/>
                </a:cxn>
                <a:cxn ang="0">
                  <a:pos x="413" y="10"/>
                </a:cxn>
              </a:cxnLst>
              <a:rect l="0" t="0" r="r" b="b"/>
              <a:pathLst>
                <a:path w="497" h="197">
                  <a:moveTo>
                    <a:pt x="416" y="5"/>
                  </a:moveTo>
                  <a:lnTo>
                    <a:pt x="420" y="0"/>
                  </a:lnTo>
                  <a:lnTo>
                    <a:pt x="88" y="0"/>
                  </a:lnTo>
                  <a:lnTo>
                    <a:pt x="86" y="3"/>
                  </a:lnTo>
                  <a:lnTo>
                    <a:pt x="84" y="7"/>
                  </a:lnTo>
                  <a:lnTo>
                    <a:pt x="84" y="12"/>
                  </a:lnTo>
                  <a:lnTo>
                    <a:pt x="86" y="16"/>
                  </a:lnTo>
                  <a:lnTo>
                    <a:pt x="89" y="21"/>
                  </a:lnTo>
                  <a:lnTo>
                    <a:pt x="91" y="25"/>
                  </a:lnTo>
                  <a:lnTo>
                    <a:pt x="94" y="28"/>
                  </a:lnTo>
                  <a:lnTo>
                    <a:pt x="97" y="32"/>
                  </a:lnTo>
                  <a:lnTo>
                    <a:pt x="99" y="36"/>
                  </a:lnTo>
                  <a:lnTo>
                    <a:pt x="102" y="40"/>
                  </a:lnTo>
                  <a:lnTo>
                    <a:pt x="103" y="44"/>
                  </a:lnTo>
                  <a:lnTo>
                    <a:pt x="103" y="48"/>
                  </a:lnTo>
                  <a:lnTo>
                    <a:pt x="103" y="52"/>
                  </a:lnTo>
                  <a:lnTo>
                    <a:pt x="103" y="56"/>
                  </a:lnTo>
                  <a:lnTo>
                    <a:pt x="102" y="59"/>
                  </a:lnTo>
                  <a:lnTo>
                    <a:pt x="101" y="63"/>
                  </a:lnTo>
                  <a:lnTo>
                    <a:pt x="99" y="66"/>
                  </a:lnTo>
                  <a:lnTo>
                    <a:pt x="97" y="69"/>
                  </a:lnTo>
                  <a:lnTo>
                    <a:pt x="94" y="71"/>
                  </a:lnTo>
                  <a:lnTo>
                    <a:pt x="90" y="73"/>
                  </a:lnTo>
                  <a:lnTo>
                    <a:pt x="84" y="74"/>
                  </a:lnTo>
                  <a:lnTo>
                    <a:pt x="79" y="74"/>
                  </a:lnTo>
                  <a:lnTo>
                    <a:pt x="74" y="73"/>
                  </a:lnTo>
                  <a:lnTo>
                    <a:pt x="68" y="70"/>
                  </a:lnTo>
                  <a:lnTo>
                    <a:pt x="62" y="68"/>
                  </a:lnTo>
                  <a:lnTo>
                    <a:pt x="58" y="65"/>
                  </a:lnTo>
                  <a:lnTo>
                    <a:pt x="53" y="62"/>
                  </a:lnTo>
                  <a:lnTo>
                    <a:pt x="49" y="60"/>
                  </a:lnTo>
                  <a:lnTo>
                    <a:pt x="45" y="58"/>
                  </a:lnTo>
                  <a:lnTo>
                    <a:pt x="41" y="56"/>
                  </a:lnTo>
                  <a:lnTo>
                    <a:pt x="36" y="55"/>
                  </a:lnTo>
                  <a:lnTo>
                    <a:pt x="31" y="55"/>
                  </a:lnTo>
                  <a:lnTo>
                    <a:pt x="27" y="56"/>
                  </a:lnTo>
                  <a:lnTo>
                    <a:pt x="22" y="57"/>
                  </a:lnTo>
                  <a:lnTo>
                    <a:pt x="18" y="59"/>
                  </a:lnTo>
                  <a:lnTo>
                    <a:pt x="14" y="62"/>
                  </a:lnTo>
                  <a:lnTo>
                    <a:pt x="10" y="65"/>
                  </a:lnTo>
                  <a:lnTo>
                    <a:pt x="6" y="70"/>
                  </a:lnTo>
                  <a:lnTo>
                    <a:pt x="3" y="75"/>
                  </a:lnTo>
                  <a:lnTo>
                    <a:pt x="1" y="80"/>
                  </a:lnTo>
                  <a:lnTo>
                    <a:pt x="0" y="85"/>
                  </a:lnTo>
                  <a:lnTo>
                    <a:pt x="1" y="90"/>
                  </a:lnTo>
                  <a:lnTo>
                    <a:pt x="1" y="95"/>
                  </a:lnTo>
                  <a:lnTo>
                    <a:pt x="3" y="101"/>
                  </a:lnTo>
                  <a:lnTo>
                    <a:pt x="5" y="105"/>
                  </a:lnTo>
                  <a:lnTo>
                    <a:pt x="7" y="110"/>
                  </a:lnTo>
                  <a:lnTo>
                    <a:pt x="11" y="114"/>
                  </a:lnTo>
                  <a:lnTo>
                    <a:pt x="15" y="117"/>
                  </a:lnTo>
                  <a:lnTo>
                    <a:pt x="20" y="120"/>
                  </a:lnTo>
                  <a:lnTo>
                    <a:pt x="26" y="123"/>
                  </a:lnTo>
                  <a:lnTo>
                    <a:pt x="33" y="126"/>
                  </a:lnTo>
                  <a:lnTo>
                    <a:pt x="41" y="127"/>
                  </a:lnTo>
                  <a:lnTo>
                    <a:pt x="49" y="128"/>
                  </a:lnTo>
                  <a:lnTo>
                    <a:pt x="59" y="128"/>
                  </a:lnTo>
                  <a:lnTo>
                    <a:pt x="66" y="127"/>
                  </a:lnTo>
                  <a:lnTo>
                    <a:pt x="73" y="127"/>
                  </a:lnTo>
                  <a:lnTo>
                    <a:pt x="80" y="128"/>
                  </a:lnTo>
                  <a:lnTo>
                    <a:pt x="84" y="130"/>
                  </a:lnTo>
                  <a:lnTo>
                    <a:pt x="89" y="134"/>
                  </a:lnTo>
                  <a:lnTo>
                    <a:pt x="91" y="139"/>
                  </a:lnTo>
                  <a:lnTo>
                    <a:pt x="91" y="144"/>
                  </a:lnTo>
                  <a:lnTo>
                    <a:pt x="91" y="148"/>
                  </a:lnTo>
                  <a:lnTo>
                    <a:pt x="89" y="153"/>
                  </a:lnTo>
                  <a:lnTo>
                    <a:pt x="87" y="159"/>
                  </a:lnTo>
                  <a:lnTo>
                    <a:pt x="84" y="164"/>
                  </a:lnTo>
                  <a:lnTo>
                    <a:pt x="81" y="169"/>
                  </a:lnTo>
                  <a:lnTo>
                    <a:pt x="77" y="175"/>
                  </a:lnTo>
                  <a:lnTo>
                    <a:pt x="73" y="182"/>
                  </a:lnTo>
                  <a:lnTo>
                    <a:pt x="78" y="183"/>
                  </a:lnTo>
                  <a:lnTo>
                    <a:pt x="85" y="184"/>
                  </a:lnTo>
                  <a:lnTo>
                    <a:pt x="92" y="184"/>
                  </a:lnTo>
                  <a:lnTo>
                    <a:pt x="101" y="186"/>
                  </a:lnTo>
                  <a:lnTo>
                    <a:pt x="109" y="186"/>
                  </a:lnTo>
                  <a:lnTo>
                    <a:pt x="118" y="187"/>
                  </a:lnTo>
                  <a:lnTo>
                    <a:pt x="128" y="188"/>
                  </a:lnTo>
                  <a:lnTo>
                    <a:pt x="138" y="189"/>
                  </a:lnTo>
                  <a:lnTo>
                    <a:pt x="159" y="189"/>
                  </a:lnTo>
                  <a:lnTo>
                    <a:pt x="166" y="188"/>
                  </a:lnTo>
                  <a:lnTo>
                    <a:pt x="173" y="188"/>
                  </a:lnTo>
                  <a:lnTo>
                    <a:pt x="181" y="187"/>
                  </a:lnTo>
                  <a:lnTo>
                    <a:pt x="188" y="185"/>
                  </a:lnTo>
                  <a:lnTo>
                    <a:pt x="193" y="183"/>
                  </a:lnTo>
                  <a:lnTo>
                    <a:pt x="197" y="180"/>
                  </a:lnTo>
                  <a:lnTo>
                    <a:pt x="200" y="177"/>
                  </a:lnTo>
                  <a:lnTo>
                    <a:pt x="201" y="174"/>
                  </a:lnTo>
                  <a:lnTo>
                    <a:pt x="201" y="170"/>
                  </a:lnTo>
                  <a:lnTo>
                    <a:pt x="200" y="165"/>
                  </a:lnTo>
                  <a:lnTo>
                    <a:pt x="198" y="159"/>
                  </a:lnTo>
                  <a:lnTo>
                    <a:pt x="195" y="155"/>
                  </a:lnTo>
                  <a:lnTo>
                    <a:pt x="195" y="150"/>
                  </a:lnTo>
                  <a:lnTo>
                    <a:pt x="198" y="146"/>
                  </a:lnTo>
                  <a:lnTo>
                    <a:pt x="202" y="142"/>
                  </a:lnTo>
                  <a:lnTo>
                    <a:pt x="207" y="139"/>
                  </a:lnTo>
                  <a:lnTo>
                    <a:pt x="213" y="137"/>
                  </a:lnTo>
                  <a:lnTo>
                    <a:pt x="220" y="135"/>
                  </a:lnTo>
                  <a:lnTo>
                    <a:pt x="228" y="134"/>
                  </a:lnTo>
                  <a:lnTo>
                    <a:pt x="236" y="133"/>
                  </a:lnTo>
                  <a:lnTo>
                    <a:pt x="243" y="132"/>
                  </a:lnTo>
                  <a:lnTo>
                    <a:pt x="251" y="132"/>
                  </a:lnTo>
                  <a:lnTo>
                    <a:pt x="258" y="133"/>
                  </a:lnTo>
                  <a:lnTo>
                    <a:pt x="265" y="134"/>
                  </a:lnTo>
                  <a:lnTo>
                    <a:pt x="272" y="136"/>
                  </a:lnTo>
                  <a:lnTo>
                    <a:pt x="278" y="139"/>
                  </a:lnTo>
                  <a:lnTo>
                    <a:pt x="283" y="142"/>
                  </a:lnTo>
                  <a:lnTo>
                    <a:pt x="287" y="145"/>
                  </a:lnTo>
                  <a:lnTo>
                    <a:pt x="290" y="149"/>
                  </a:lnTo>
                  <a:lnTo>
                    <a:pt x="290" y="153"/>
                  </a:lnTo>
                  <a:lnTo>
                    <a:pt x="289" y="157"/>
                  </a:lnTo>
                  <a:lnTo>
                    <a:pt x="287" y="161"/>
                  </a:lnTo>
                  <a:lnTo>
                    <a:pt x="283" y="167"/>
                  </a:lnTo>
                  <a:lnTo>
                    <a:pt x="281" y="172"/>
                  </a:lnTo>
                  <a:lnTo>
                    <a:pt x="279" y="177"/>
                  </a:lnTo>
                  <a:lnTo>
                    <a:pt x="279" y="181"/>
                  </a:lnTo>
                  <a:lnTo>
                    <a:pt x="281" y="186"/>
                  </a:lnTo>
                  <a:lnTo>
                    <a:pt x="285" y="189"/>
                  </a:lnTo>
                  <a:lnTo>
                    <a:pt x="289" y="191"/>
                  </a:lnTo>
                  <a:lnTo>
                    <a:pt x="295" y="193"/>
                  </a:lnTo>
                  <a:lnTo>
                    <a:pt x="302" y="194"/>
                  </a:lnTo>
                  <a:lnTo>
                    <a:pt x="308" y="195"/>
                  </a:lnTo>
                  <a:lnTo>
                    <a:pt x="317" y="196"/>
                  </a:lnTo>
                  <a:lnTo>
                    <a:pt x="327" y="196"/>
                  </a:lnTo>
                  <a:lnTo>
                    <a:pt x="335" y="195"/>
                  </a:lnTo>
                  <a:lnTo>
                    <a:pt x="346" y="194"/>
                  </a:lnTo>
                  <a:lnTo>
                    <a:pt x="358" y="192"/>
                  </a:lnTo>
                  <a:lnTo>
                    <a:pt x="368" y="191"/>
                  </a:lnTo>
                  <a:lnTo>
                    <a:pt x="378" y="190"/>
                  </a:lnTo>
                  <a:lnTo>
                    <a:pt x="390" y="187"/>
                  </a:lnTo>
                  <a:lnTo>
                    <a:pt x="403" y="185"/>
                  </a:lnTo>
                  <a:lnTo>
                    <a:pt x="423" y="181"/>
                  </a:lnTo>
                  <a:lnTo>
                    <a:pt x="421" y="177"/>
                  </a:lnTo>
                  <a:lnTo>
                    <a:pt x="418" y="173"/>
                  </a:lnTo>
                  <a:lnTo>
                    <a:pt x="416" y="168"/>
                  </a:lnTo>
                  <a:lnTo>
                    <a:pt x="413" y="163"/>
                  </a:lnTo>
                  <a:lnTo>
                    <a:pt x="412" y="157"/>
                  </a:lnTo>
                  <a:lnTo>
                    <a:pt x="411" y="151"/>
                  </a:lnTo>
                  <a:lnTo>
                    <a:pt x="411" y="144"/>
                  </a:lnTo>
                  <a:lnTo>
                    <a:pt x="412" y="138"/>
                  </a:lnTo>
                  <a:lnTo>
                    <a:pt x="415" y="131"/>
                  </a:lnTo>
                  <a:lnTo>
                    <a:pt x="419" y="125"/>
                  </a:lnTo>
                  <a:lnTo>
                    <a:pt x="424" y="119"/>
                  </a:lnTo>
                  <a:lnTo>
                    <a:pt x="430" y="114"/>
                  </a:lnTo>
                  <a:lnTo>
                    <a:pt x="436" y="110"/>
                  </a:lnTo>
                  <a:lnTo>
                    <a:pt x="443" y="107"/>
                  </a:lnTo>
                  <a:lnTo>
                    <a:pt x="449" y="104"/>
                  </a:lnTo>
                  <a:lnTo>
                    <a:pt x="456" y="102"/>
                  </a:lnTo>
                  <a:lnTo>
                    <a:pt x="463" y="99"/>
                  </a:lnTo>
                  <a:lnTo>
                    <a:pt x="471" y="96"/>
                  </a:lnTo>
                  <a:lnTo>
                    <a:pt x="477" y="93"/>
                  </a:lnTo>
                  <a:lnTo>
                    <a:pt x="482" y="90"/>
                  </a:lnTo>
                  <a:lnTo>
                    <a:pt x="486" y="86"/>
                  </a:lnTo>
                  <a:lnTo>
                    <a:pt x="490" y="82"/>
                  </a:lnTo>
                  <a:lnTo>
                    <a:pt x="493" y="77"/>
                  </a:lnTo>
                  <a:lnTo>
                    <a:pt x="495" y="72"/>
                  </a:lnTo>
                  <a:lnTo>
                    <a:pt x="496" y="66"/>
                  </a:lnTo>
                  <a:lnTo>
                    <a:pt x="495" y="61"/>
                  </a:lnTo>
                  <a:lnTo>
                    <a:pt x="492" y="55"/>
                  </a:lnTo>
                  <a:lnTo>
                    <a:pt x="488" y="50"/>
                  </a:lnTo>
                  <a:lnTo>
                    <a:pt x="482" y="47"/>
                  </a:lnTo>
                  <a:lnTo>
                    <a:pt x="476" y="45"/>
                  </a:lnTo>
                  <a:lnTo>
                    <a:pt x="470" y="45"/>
                  </a:lnTo>
                  <a:lnTo>
                    <a:pt x="464" y="47"/>
                  </a:lnTo>
                  <a:lnTo>
                    <a:pt x="458" y="50"/>
                  </a:lnTo>
                  <a:lnTo>
                    <a:pt x="454" y="54"/>
                  </a:lnTo>
                  <a:lnTo>
                    <a:pt x="450" y="59"/>
                  </a:lnTo>
                  <a:lnTo>
                    <a:pt x="446" y="63"/>
                  </a:lnTo>
                  <a:lnTo>
                    <a:pt x="441" y="65"/>
                  </a:lnTo>
                  <a:lnTo>
                    <a:pt x="435" y="67"/>
                  </a:lnTo>
                  <a:lnTo>
                    <a:pt x="428" y="67"/>
                  </a:lnTo>
                  <a:lnTo>
                    <a:pt x="421" y="65"/>
                  </a:lnTo>
                  <a:lnTo>
                    <a:pt x="417" y="62"/>
                  </a:lnTo>
                  <a:lnTo>
                    <a:pt x="413" y="59"/>
                  </a:lnTo>
                  <a:lnTo>
                    <a:pt x="409" y="55"/>
                  </a:lnTo>
                  <a:lnTo>
                    <a:pt x="407" y="49"/>
                  </a:lnTo>
                  <a:lnTo>
                    <a:pt x="406" y="45"/>
                  </a:lnTo>
                  <a:lnTo>
                    <a:pt x="405" y="39"/>
                  </a:lnTo>
                  <a:lnTo>
                    <a:pt x="406" y="33"/>
                  </a:lnTo>
                  <a:lnTo>
                    <a:pt x="407" y="27"/>
                  </a:lnTo>
                  <a:lnTo>
                    <a:pt x="409" y="20"/>
                  </a:lnTo>
                  <a:lnTo>
                    <a:pt x="411" y="14"/>
                  </a:lnTo>
                  <a:lnTo>
                    <a:pt x="413" y="10"/>
                  </a:lnTo>
                  <a:lnTo>
                    <a:pt x="416" y="5"/>
                  </a:lnTo>
                </a:path>
              </a:pathLst>
            </a:custGeom>
            <a:solidFill>
              <a:srgbClr val="000000"/>
            </a:solidFill>
            <a:ln w="12700" cap="rnd" cmpd="sng">
              <a:solidFill>
                <a:srgbClr val="000000"/>
              </a:solidFill>
              <a:prstDash val="solid"/>
              <a:round/>
              <a:headEnd type="none" w="sm" len="sm"/>
              <a:tailEnd type="none" w="sm" len="sm"/>
            </a:ln>
            <a:effectLst/>
          </p:spPr>
          <p:txBody>
            <a:bodyPr/>
            <a:lstStyle/>
            <a:p>
              <a:endParaRPr lang="zh-CN" altLang="en-US"/>
            </a:p>
          </p:txBody>
        </p:sp>
        <p:sp>
          <p:nvSpPr>
            <p:cNvPr id="7" name="Freeform 62"/>
            <p:cNvSpPr>
              <a:spLocks/>
            </p:cNvSpPr>
            <p:nvPr/>
          </p:nvSpPr>
          <p:spPr bwMode="auto">
            <a:xfrm>
              <a:off x="509" y="1272"/>
              <a:ext cx="350" cy="237"/>
            </a:xfrm>
            <a:custGeom>
              <a:avLst/>
              <a:gdLst/>
              <a:ahLst/>
              <a:cxnLst>
                <a:cxn ang="0">
                  <a:pos x="334" y="0"/>
                </a:cxn>
                <a:cxn ang="0">
                  <a:pos x="330" y="12"/>
                </a:cxn>
                <a:cxn ang="0">
                  <a:pos x="337" y="25"/>
                </a:cxn>
                <a:cxn ang="0">
                  <a:pos x="344" y="36"/>
                </a:cxn>
                <a:cxn ang="0">
                  <a:pos x="349" y="48"/>
                </a:cxn>
                <a:cxn ang="0">
                  <a:pos x="348" y="59"/>
                </a:cxn>
                <a:cxn ang="0">
                  <a:pos x="342" y="69"/>
                </a:cxn>
                <a:cxn ang="0">
                  <a:pos x="330" y="74"/>
                </a:cxn>
                <a:cxn ang="0">
                  <a:pos x="314" y="70"/>
                </a:cxn>
                <a:cxn ang="0">
                  <a:pos x="299" y="62"/>
                </a:cxn>
                <a:cxn ang="0">
                  <a:pos x="286" y="56"/>
                </a:cxn>
                <a:cxn ang="0">
                  <a:pos x="272" y="56"/>
                </a:cxn>
                <a:cxn ang="0">
                  <a:pos x="259" y="62"/>
                </a:cxn>
                <a:cxn ang="0">
                  <a:pos x="248" y="75"/>
                </a:cxn>
                <a:cxn ang="0">
                  <a:pos x="246" y="90"/>
                </a:cxn>
                <a:cxn ang="0">
                  <a:pos x="250" y="105"/>
                </a:cxn>
                <a:cxn ang="0">
                  <a:pos x="260" y="117"/>
                </a:cxn>
                <a:cxn ang="0">
                  <a:pos x="279" y="126"/>
                </a:cxn>
                <a:cxn ang="0">
                  <a:pos x="305" y="128"/>
                </a:cxn>
                <a:cxn ang="0">
                  <a:pos x="325" y="128"/>
                </a:cxn>
                <a:cxn ang="0">
                  <a:pos x="336" y="139"/>
                </a:cxn>
                <a:cxn ang="0">
                  <a:pos x="335" y="153"/>
                </a:cxn>
                <a:cxn ang="0">
                  <a:pos x="326" y="169"/>
                </a:cxn>
                <a:cxn ang="0">
                  <a:pos x="293" y="180"/>
                </a:cxn>
                <a:cxn ang="0">
                  <a:pos x="263" y="178"/>
                </a:cxn>
                <a:cxn ang="0">
                  <a:pos x="227" y="175"/>
                </a:cxn>
                <a:cxn ang="0">
                  <a:pos x="207" y="178"/>
                </a:cxn>
                <a:cxn ang="0">
                  <a:pos x="199" y="187"/>
                </a:cxn>
                <a:cxn ang="0">
                  <a:pos x="204" y="198"/>
                </a:cxn>
                <a:cxn ang="0">
                  <a:pos x="208" y="211"/>
                </a:cxn>
                <a:cxn ang="0">
                  <a:pos x="200" y="223"/>
                </a:cxn>
                <a:cxn ang="0">
                  <a:pos x="184" y="232"/>
                </a:cxn>
                <a:cxn ang="0">
                  <a:pos x="166" y="235"/>
                </a:cxn>
                <a:cxn ang="0">
                  <a:pos x="149" y="235"/>
                </a:cxn>
                <a:cxn ang="0">
                  <a:pos x="136" y="232"/>
                </a:cxn>
                <a:cxn ang="0">
                  <a:pos x="126" y="225"/>
                </a:cxn>
                <a:cxn ang="0">
                  <a:pos x="116" y="214"/>
                </a:cxn>
                <a:cxn ang="0">
                  <a:pos x="105" y="201"/>
                </a:cxn>
                <a:cxn ang="0">
                  <a:pos x="91" y="191"/>
                </a:cxn>
                <a:cxn ang="0">
                  <a:pos x="72" y="187"/>
                </a:cxn>
                <a:cxn ang="0">
                  <a:pos x="50" y="186"/>
                </a:cxn>
                <a:cxn ang="0">
                  <a:pos x="28" y="189"/>
                </a:cxn>
                <a:cxn ang="0">
                  <a:pos x="0" y="194"/>
                </a:cxn>
              </a:cxnLst>
              <a:rect l="0" t="0" r="r" b="b"/>
              <a:pathLst>
                <a:path w="350" h="237">
                  <a:moveTo>
                    <a:pt x="0" y="194"/>
                  </a:moveTo>
                  <a:lnTo>
                    <a:pt x="46" y="0"/>
                  </a:lnTo>
                  <a:lnTo>
                    <a:pt x="334" y="0"/>
                  </a:lnTo>
                  <a:lnTo>
                    <a:pt x="331" y="3"/>
                  </a:lnTo>
                  <a:lnTo>
                    <a:pt x="330" y="7"/>
                  </a:lnTo>
                  <a:lnTo>
                    <a:pt x="330" y="12"/>
                  </a:lnTo>
                  <a:lnTo>
                    <a:pt x="331" y="16"/>
                  </a:lnTo>
                  <a:lnTo>
                    <a:pt x="334" y="21"/>
                  </a:lnTo>
                  <a:lnTo>
                    <a:pt x="337" y="25"/>
                  </a:lnTo>
                  <a:lnTo>
                    <a:pt x="340" y="28"/>
                  </a:lnTo>
                  <a:lnTo>
                    <a:pt x="342" y="32"/>
                  </a:lnTo>
                  <a:lnTo>
                    <a:pt x="344" y="36"/>
                  </a:lnTo>
                  <a:lnTo>
                    <a:pt x="347" y="40"/>
                  </a:lnTo>
                  <a:lnTo>
                    <a:pt x="348" y="44"/>
                  </a:lnTo>
                  <a:lnTo>
                    <a:pt x="349" y="48"/>
                  </a:lnTo>
                  <a:lnTo>
                    <a:pt x="349" y="52"/>
                  </a:lnTo>
                  <a:lnTo>
                    <a:pt x="349" y="56"/>
                  </a:lnTo>
                  <a:lnTo>
                    <a:pt x="348" y="59"/>
                  </a:lnTo>
                  <a:lnTo>
                    <a:pt x="346" y="63"/>
                  </a:lnTo>
                  <a:lnTo>
                    <a:pt x="345" y="66"/>
                  </a:lnTo>
                  <a:lnTo>
                    <a:pt x="342" y="69"/>
                  </a:lnTo>
                  <a:lnTo>
                    <a:pt x="340" y="71"/>
                  </a:lnTo>
                  <a:lnTo>
                    <a:pt x="336" y="73"/>
                  </a:lnTo>
                  <a:lnTo>
                    <a:pt x="330" y="74"/>
                  </a:lnTo>
                  <a:lnTo>
                    <a:pt x="324" y="74"/>
                  </a:lnTo>
                  <a:lnTo>
                    <a:pt x="319" y="73"/>
                  </a:lnTo>
                  <a:lnTo>
                    <a:pt x="314" y="70"/>
                  </a:lnTo>
                  <a:lnTo>
                    <a:pt x="307" y="67"/>
                  </a:lnTo>
                  <a:lnTo>
                    <a:pt x="303" y="65"/>
                  </a:lnTo>
                  <a:lnTo>
                    <a:pt x="299" y="62"/>
                  </a:lnTo>
                  <a:lnTo>
                    <a:pt x="294" y="60"/>
                  </a:lnTo>
                  <a:lnTo>
                    <a:pt x="291" y="58"/>
                  </a:lnTo>
                  <a:lnTo>
                    <a:pt x="286" y="56"/>
                  </a:lnTo>
                  <a:lnTo>
                    <a:pt x="282" y="55"/>
                  </a:lnTo>
                  <a:lnTo>
                    <a:pt x="277" y="55"/>
                  </a:lnTo>
                  <a:lnTo>
                    <a:pt x="272" y="56"/>
                  </a:lnTo>
                  <a:lnTo>
                    <a:pt x="267" y="57"/>
                  </a:lnTo>
                  <a:lnTo>
                    <a:pt x="264" y="59"/>
                  </a:lnTo>
                  <a:lnTo>
                    <a:pt x="259" y="62"/>
                  </a:lnTo>
                  <a:lnTo>
                    <a:pt x="255" y="65"/>
                  </a:lnTo>
                  <a:lnTo>
                    <a:pt x="252" y="69"/>
                  </a:lnTo>
                  <a:lnTo>
                    <a:pt x="248" y="75"/>
                  </a:lnTo>
                  <a:lnTo>
                    <a:pt x="247" y="80"/>
                  </a:lnTo>
                  <a:lnTo>
                    <a:pt x="245" y="85"/>
                  </a:lnTo>
                  <a:lnTo>
                    <a:pt x="246" y="90"/>
                  </a:lnTo>
                  <a:lnTo>
                    <a:pt x="246" y="95"/>
                  </a:lnTo>
                  <a:lnTo>
                    <a:pt x="248" y="101"/>
                  </a:lnTo>
                  <a:lnTo>
                    <a:pt x="250" y="105"/>
                  </a:lnTo>
                  <a:lnTo>
                    <a:pt x="253" y="110"/>
                  </a:lnTo>
                  <a:lnTo>
                    <a:pt x="256" y="114"/>
                  </a:lnTo>
                  <a:lnTo>
                    <a:pt x="260" y="117"/>
                  </a:lnTo>
                  <a:lnTo>
                    <a:pt x="265" y="120"/>
                  </a:lnTo>
                  <a:lnTo>
                    <a:pt x="272" y="123"/>
                  </a:lnTo>
                  <a:lnTo>
                    <a:pt x="279" y="126"/>
                  </a:lnTo>
                  <a:lnTo>
                    <a:pt x="286" y="127"/>
                  </a:lnTo>
                  <a:lnTo>
                    <a:pt x="294" y="128"/>
                  </a:lnTo>
                  <a:lnTo>
                    <a:pt x="305" y="128"/>
                  </a:lnTo>
                  <a:lnTo>
                    <a:pt x="311" y="127"/>
                  </a:lnTo>
                  <a:lnTo>
                    <a:pt x="319" y="127"/>
                  </a:lnTo>
                  <a:lnTo>
                    <a:pt x="325" y="128"/>
                  </a:lnTo>
                  <a:lnTo>
                    <a:pt x="330" y="130"/>
                  </a:lnTo>
                  <a:lnTo>
                    <a:pt x="334" y="134"/>
                  </a:lnTo>
                  <a:lnTo>
                    <a:pt x="336" y="139"/>
                  </a:lnTo>
                  <a:lnTo>
                    <a:pt x="337" y="144"/>
                  </a:lnTo>
                  <a:lnTo>
                    <a:pt x="336" y="148"/>
                  </a:lnTo>
                  <a:lnTo>
                    <a:pt x="335" y="153"/>
                  </a:lnTo>
                  <a:lnTo>
                    <a:pt x="332" y="159"/>
                  </a:lnTo>
                  <a:lnTo>
                    <a:pt x="330" y="163"/>
                  </a:lnTo>
                  <a:lnTo>
                    <a:pt x="326" y="169"/>
                  </a:lnTo>
                  <a:lnTo>
                    <a:pt x="323" y="174"/>
                  </a:lnTo>
                  <a:lnTo>
                    <a:pt x="319" y="180"/>
                  </a:lnTo>
                  <a:lnTo>
                    <a:pt x="293" y="180"/>
                  </a:lnTo>
                  <a:lnTo>
                    <a:pt x="284" y="180"/>
                  </a:lnTo>
                  <a:lnTo>
                    <a:pt x="274" y="179"/>
                  </a:lnTo>
                  <a:lnTo>
                    <a:pt x="263" y="178"/>
                  </a:lnTo>
                  <a:lnTo>
                    <a:pt x="251" y="177"/>
                  </a:lnTo>
                  <a:lnTo>
                    <a:pt x="238" y="176"/>
                  </a:lnTo>
                  <a:lnTo>
                    <a:pt x="227" y="175"/>
                  </a:lnTo>
                  <a:lnTo>
                    <a:pt x="219" y="176"/>
                  </a:lnTo>
                  <a:lnTo>
                    <a:pt x="211" y="177"/>
                  </a:lnTo>
                  <a:lnTo>
                    <a:pt x="207" y="178"/>
                  </a:lnTo>
                  <a:lnTo>
                    <a:pt x="203" y="180"/>
                  </a:lnTo>
                  <a:lnTo>
                    <a:pt x="200" y="183"/>
                  </a:lnTo>
                  <a:lnTo>
                    <a:pt x="199" y="187"/>
                  </a:lnTo>
                  <a:lnTo>
                    <a:pt x="200" y="190"/>
                  </a:lnTo>
                  <a:lnTo>
                    <a:pt x="201" y="194"/>
                  </a:lnTo>
                  <a:lnTo>
                    <a:pt x="204" y="198"/>
                  </a:lnTo>
                  <a:lnTo>
                    <a:pt x="207" y="202"/>
                  </a:lnTo>
                  <a:lnTo>
                    <a:pt x="208" y="207"/>
                  </a:lnTo>
                  <a:lnTo>
                    <a:pt x="208" y="211"/>
                  </a:lnTo>
                  <a:lnTo>
                    <a:pt x="207" y="216"/>
                  </a:lnTo>
                  <a:lnTo>
                    <a:pt x="204" y="220"/>
                  </a:lnTo>
                  <a:lnTo>
                    <a:pt x="200" y="223"/>
                  </a:lnTo>
                  <a:lnTo>
                    <a:pt x="196" y="227"/>
                  </a:lnTo>
                  <a:lnTo>
                    <a:pt x="190" y="230"/>
                  </a:lnTo>
                  <a:lnTo>
                    <a:pt x="184" y="232"/>
                  </a:lnTo>
                  <a:lnTo>
                    <a:pt x="178" y="234"/>
                  </a:lnTo>
                  <a:lnTo>
                    <a:pt x="172" y="235"/>
                  </a:lnTo>
                  <a:lnTo>
                    <a:pt x="166" y="235"/>
                  </a:lnTo>
                  <a:lnTo>
                    <a:pt x="160" y="236"/>
                  </a:lnTo>
                  <a:lnTo>
                    <a:pt x="155" y="236"/>
                  </a:lnTo>
                  <a:lnTo>
                    <a:pt x="149" y="235"/>
                  </a:lnTo>
                  <a:lnTo>
                    <a:pt x="144" y="235"/>
                  </a:lnTo>
                  <a:lnTo>
                    <a:pt x="140" y="234"/>
                  </a:lnTo>
                  <a:lnTo>
                    <a:pt x="136" y="232"/>
                  </a:lnTo>
                  <a:lnTo>
                    <a:pt x="132" y="230"/>
                  </a:lnTo>
                  <a:lnTo>
                    <a:pt x="129" y="228"/>
                  </a:lnTo>
                  <a:lnTo>
                    <a:pt x="126" y="225"/>
                  </a:lnTo>
                  <a:lnTo>
                    <a:pt x="122" y="221"/>
                  </a:lnTo>
                  <a:lnTo>
                    <a:pt x="119" y="217"/>
                  </a:lnTo>
                  <a:lnTo>
                    <a:pt x="116" y="214"/>
                  </a:lnTo>
                  <a:lnTo>
                    <a:pt x="113" y="209"/>
                  </a:lnTo>
                  <a:lnTo>
                    <a:pt x="109" y="205"/>
                  </a:lnTo>
                  <a:lnTo>
                    <a:pt x="105" y="201"/>
                  </a:lnTo>
                  <a:lnTo>
                    <a:pt x="101" y="197"/>
                  </a:lnTo>
                  <a:lnTo>
                    <a:pt x="96" y="194"/>
                  </a:lnTo>
                  <a:lnTo>
                    <a:pt x="91" y="191"/>
                  </a:lnTo>
                  <a:lnTo>
                    <a:pt x="86" y="190"/>
                  </a:lnTo>
                  <a:lnTo>
                    <a:pt x="80" y="188"/>
                  </a:lnTo>
                  <a:lnTo>
                    <a:pt x="72" y="187"/>
                  </a:lnTo>
                  <a:lnTo>
                    <a:pt x="64" y="187"/>
                  </a:lnTo>
                  <a:lnTo>
                    <a:pt x="57" y="186"/>
                  </a:lnTo>
                  <a:lnTo>
                    <a:pt x="50" y="186"/>
                  </a:lnTo>
                  <a:lnTo>
                    <a:pt x="42" y="187"/>
                  </a:lnTo>
                  <a:lnTo>
                    <a:pt x="35" y="188"/>
                  </a:lnTo>
                  <a:lnTo>
                    <a:pt x="28" y="189"/>
                  </a:lnTo>
                  <a:lnTo>
                    <a:pt x="19" y="190"/>
                  </a:lnTo>
                  <a:lnTo>
                    <a:pt x="11" y="192"/>
                  </a:lnTo>
                  <a:lnTo>
                    <a:pt x="0" y="194"/>
                  </a:lnTo>
                </a:path>
              </a:pathLst>
            </a:custGeom>
            <a:solidFill>
              <a:srgbClr val="000000"/>
            </a:solidFill>
            <a:ln w="12700" cap="rnd" cmpd="sng">
              <a:solidFill>
                <a:srgbClr val="000000"/>
              </a:solidFill>
              <a:prstDash val="solid"/>
              <a:round/>
              <a:headEnd type="none" w="sm" len="sm"/>
              <a:tailEnd type="none" w="sm" len="sm"/>
            </a:ln>
            <a:effectLst/>
          </p:spPr>
          <p:txBody>
            <a:bodyPr/>
            <a:lstStyle/>
            <a:p>
              <a:endParaRPr lang="zh-CN" altLang="en-US"/>
            </a:p>
          </p:txBody>
        </p:sp>
        <p:sp>
          <p:nvSpPr>
            <p:cNvPr id="8" name="Freeform 63"/>
            <p:cNvSpPr>
              <a:spLocks/>
            </p:cNvSpPr>
            <p:nvPr/>
          </p:nvSpPr>
          <p:spPr bwMode="auto">
            <a:xfrm>
              <a:off x="821" y="1248"/>
              <a:ext cx="497" cy="198"/>
            </a:xfrm>
            <a:custGeom>
              <a:avLst/>
              <a:gdLst/>
              <a:ahLst/>
              <a:cxnLst>
                <a:cxn ang="0">
                  <a:pos x="88" y="0"/>
                </a:cxn>
                <a:cxn ang="0">
                  <a:pos x="84" y="12"/>
                </a:cxn>
                <a:cxn ang="0">
                  <a:pos x="91" y="25"/>
                </a:cxn>
                <a:cxn ang="0">
                  <a:pos x="99" y="36"/>
                </a:cxn>
                <a:cxn ang="0">
                  <a:pos x="103" y="49"/>
                </a:cxn>
                <a:cxn ang="0">
                  <a:pos x="103" y="59"/>
                </a:cxn>
                <a:cxn ang="0">
                  <a:pos x="97" y="69"/>
                </a:cxn>
                <a:cxn ang="0">
                  <a:pos x="84" y="75"/>
                </a:cxn>
                <a:cxn ang="0">
                  <a:pos x="68" y="71"/>
                </a:cxn>
                <a:cxn ang="0">
                  <a:pos x="53" y="63"/>
                </a:cxn>
                <a:cxn ang="0">
                  <a:pos x="41" y="56"/>
                </a:cxn>
                <a:cxn ang="0">
                  <a:pos x="27" y="56"/>
                </a:cxn>
                <a:cxn ang="0">
                  <a:pos x="14" y="62"/>
                </a:cxn>
                <a:cxn ang="0">
                  <a:pos x="3" y="75"/>
                </a:cxn>
                <a:cxn ang="0">
                  <a:pos x="1" y="91"/>
                </a:cxn>
                <a:cxn ang="0">
                  <a:pos x="5" y="106"/>
                </a:cxn>
                <a:cxn ang="0">
                  <a:pos x="15" y="118"/>
                </a:cxn>
                <a:cxn ang="0">
                  <a:pos x="33" y="126"/>
                </a:cxn>
                <a:cxn ang="0">
                  <a:pos x="59" y="128"/>
                </a:cxn>
                <a:cxn ang="0">
                  <a:pos x="80" y="129"/>
                </a:cxn>
                <a:cxn ang="0">
                  <a:pos x="91" y="140"/>
                </a:cxn>
                <a:cxn ang="0">
                  <a:pos x="89" y="154"/>
                </a:cxn>
                <a:cxn ang="0">
                  <a:pos x="81" y="170"/>
                </a:cxn>
                <a:cxn ang="0">
                  <a:pos x="78" y="184"/>
                </a:cxn>
                <a:cxn ang="0">
                  <a:pos x="101" y="187"/>
                </a:cxn>
                <a:cxn ang="0">
                  <a:pos x="128" y="189"/>
                </a:cxn>
                <a:cxn ang="0">
                  <a:pos x="166" y="189"/>
                </a:cxn>
                <a:cxn ang="0">
                  <a:pos x="188" y="186"/>
                </a:cxn>
                <a:cxn ang="0">
                  <a:pos x="200" y="178"/>
                </a:cxn>
                <a:cxn ang="0">
                  <a:pos x="200" y="166"/>
                </a:cxn>
                <a:cxn ang="0">
                  <a:pos x="195" y="151"/>
                </a:cxn>
                <a:cxn ang="0">
                  <a:pos x="207" y="140"/>
                </a:cxn>
                <a:cxn ang="0">
                  <a:pos x="228" y="135"/>
                </a:cxn>
                <a:cxn ang="0">
                  <a:pos x="251" y="133"/>
                </a:cxn>
                <a:cxn ang="0">
                  <a:pos x="272" y="137"/>
                </a:cxn>
                <a:cxn ang="0">
                  <a:pos x="287" y="146"/>
                </a:cxn>
                <a:cxn ang="0">
                  <a:pos x="289" y="158"/>
                </a:cxn>
                <a:cxn ang="0">
                  <a:pos x="281" y="173"/>
                </a:cxn>
                <a:cxn ang="0">
                  <a:pos x="281" y="187"/>
                </a:cxn>
                <a:cxn ang="0">
                  <a:pos x="295" y="194"/>
                </a:cxn>
                <a:cxn ang="0">
                  <a:pos x="317" y="197"/>
                </a:cxn>
                <a:cxn ang="0">
                  <a:pos x="346" y="195"/>
                </a:cxn>
                <a:cxn ang="0">
                  <a:pos x="378" y="190"/>
                </a:cxn>
                <a:cxn ang="0">
                  <a:pos x="423" y="182"/>
                </a:cxn>
                <a:cxn ang="0">
                  <a:pos x="416" y="169"/>
                </a:cxn>
                <a:cxn ang="0">
                  <a:pos x="411" y="151"/>
                </a:cxn>
                <a:cxn ang="0">
                  <a:pos x="415" y="132"/>
                </a:cxn>
                <a:cxn ang="0">
                  <a:pos x="430" y="114"/>
                </a:cxn>
                <a:cxn ang="0">
                  <a:pos x="449" y="105"/>
                </a:cxn>
                <a:cxn ang="0">
                  <a:pos x="471" y="96"/>
                </a:cxn>
                <a:cxn ang="0">
                  <a:pos x="486" y="87"/>
                </a:cxn>
                <a:cxn ang="0">
                  <a:pos x="495" y="72"/>
                </a:cxn>
                <a:cxn ang="0">
                  <a:pos x="492" y="55"/>
                </a:cxn>
                <a:cxn ang="0">
                  <a:pos x="476" y="45"/>
                </a:cxn>
                <a:cxn ang="0">
                  <a:pos x="459" y="51"/>
                </a:cxn>
                <a:cxn ang="0">
                  <a:pos x="446" y="63"/>
                </a:cxn>
                <a:cxn ang="0">
                  <a:pos x="428" y="67"/>
                </a:cxn>
                <a:cxn ang="0">
                  <a:pos x="413" y="59"/>
                </a:cxn>
                <a:cxn ang="0">
                  <a:pos x="406" y="45"/>
                </a:cxn>
                <a:cxn ang="0">
                  <a:pos x="407" y="28"/>
                </a:cxn>
                <a:cxn ang="0">
                  <a:pos x="413" y="10"/>
                </a:cxn>
              </a:cxnLst>
              <a:rect l="0" t="0" r="r" b="b"/>
              <a:pathLst>
                <a:path w="497" h="198">
                  <a:moveTo>
                    <a:pt x="416" y="5"/>
                  </a:moveTo>
                  <a:lnTo>
                    <a:pt x="420" y="0"/>
                  </a:lnTo>
                  <a:lnTo>
                    <a:pt x="88" y="0"/>
                  </a:lnTo>
                  <a:lnTo>
                    <a:pt x="86" y="3"/>
                  </a:lnTo>
                  <a:lnTo>
                    <a:pt x="84" y="8"/>
                  </a:lnTo>
                  <a:lnTo>
                    <a:pt x="84" y="12"/>
                  </a:lnTo>
                  <a:lnTo>
                    <a:pt x="86" y="16"/>
                  </a:lnTo>
                  <a:lnTo>
                    <a:pt x="89" y="21"/>
                  </a:lnTo>
                  <a:lnTo>
                    <a:pt x="91" y="25"/>
                  </a:lnTo>
                  <a:lnTo>
                    <a:pt x="94" y="28"/>
                  </a:lnTo>
                  <a:lnTo>
                    <a:pt x="97" y="32"/>
                  </a:lnTo>
                  <a:lnTo>
                    <a:pt x="99" y="36"/>
                  </a:lnTo>
                  <a:lnTo>
                    <a:pt x="102" y="40"/>
                  </a:lnTo>
                  <a:lnTo>
                    <a:pt x="103" y="45"/>
                  </a:lnTo>
                  <a:lnTo>
                    <a:pt x="103" y="49"/>
                  </a:lnTo>
                  <a:lnTo>
                    <a:pt x="103" y="52"/>
                  </a:lnTo>
                  <a:lnTo>
                    <a:pt x="103" y="56"/>
                  </a:lnTo>
                  <a:lnTo>
                    <a:pt x="103" y="59"/>
                  </a:lnTo>
                  <a:lnTo>
                    <a:pt x="101" y="63"/>
                  </a:lnTo>
                  <a:lnTo>
                    <a:pt x="99" y="67"/>
                  </a:lnTo>
                  <a:lnTo>
                    <a:pt x="97" y="69"/>
                  </a:lnTo>
                  <a:lnTo>
                    <a:pt x="94" y="72"/>
                  </a:lnTo>
                  <a:lnTo>
                    <a:pt x="90" y="74"/>
                  </a:lnTo>
                  <a:lnTo>
                    <a:pt x="84" y="75"/>
                  </a:lnTo>
                  <a:lnTo>
                    <a:pt x="79" y="74"/>
                  </a:lnTo>
                  <a:lnTo>
                    <a:pt x="74" y="73"/>
                  </a:lnTo>
                  <a:lnTo>
                    <a:pt x="68" y="71"/>
                  </a:lnTo>
                  <a:lnTo>
                    <a:pt x="62" y="68"/>
                  </a:lnTo>
                  <a:lnTo>
                    <a:pt x="58" y="66"/>
                  </a:lnTo>
                  <a:lnTo>
                    <a:pt x="53" y="63"/>
                  </a:lnTo>
                  <a:lnTo>
                    <a:pt x="49" y="60"/>
                  </a:lnTo>
                  <a:lnTo>
                    <a:pt x="45" y="58"/>
                  </a:lnTo>
                  <a:lnTo>
                    <a:pt x="41" y="56"/>
                  </a:lnTo>
                  <a:lnTo>
                    <a:pt x="36" y="55"/>
                  </a:lnTo>
                  <a:lnTo>
                    <a:pt x="31" y="55"/>
                  </a:lnTo>
                  <a:lnTo>
                    <a:pt x="27" y="56"/>
                  </a:lnTo>
                  <a:lnTo>
                    <a:pt x="22" y="57"/>
                  </a:lnTo>
                  <a:lnTo>
                    <a:pt x="18" y="59"/>
                  </a:lnTo>
                  <a:lnTo>
                    <a:pt x="14" y="62"/>
                  </a:lnTo>
                  <a:lnTo>
                    <a:pt x="10" y="66"/>
                  </a:lnTo>
                  <a:lnTo>
                    <a:pt x="6" y="70"/>
                  </a:lnTo>
                  <a:lnTo>
                    <a:pt x="3" y="75"/>
                  </a:lnTo>
                  <a:lnTo>
                    <a:pt x="1" y="80"/>
                  </a:lnTo>
                  <a:lnTo>
                    <a:pt x="0" y="85"/>
                  </a:lnTo>
                  <a:lnTo>
                    <a:pt x="1" y="91"/>
                  </a:lnTo>
                  <a:lnTo>
                    <a:pt x="1" y="96"/>
                  </a:lnTo>
                  <a:lnTo>
                    <a:pt x="3" y="101"/>
                  </a:lnTo>
                  <a:lnTo>
                    <a:pt x="5" y="106"/>
                  </a:lnTo>
                  <a:lnTo>
                    <a:pt x="7" y="111"/>
                  </a:lnTo>
                  <a:lnTo>
                    <a:pt x="11" y="114"/>
                  </a:lnTo>
                  <a:lnTo>
                    <a:pt x="15" y="118"/>
                  </a:lnTo>
                  <a:lnTo>
                    <a:pt x="20" y="121"/>
                  </a:lnTo>
                  <a:lnTo>
                    <a:pt x="27" y="124"/>
                  </a:lnTo>
                  <a:lnTo>
                    <a:pt x="33" y="126"/>
                  </a:lnTo>
                  <a:lnTo>
                    <a:pt x="41" y="128"/>
                  </a:lnTo>
                  <a:lnTo>
                    <a:pt x="49" y="129"/>
                  </a:lnTo>
                  <a:lnTo>
                    <a:pt x="59" y="128"/>
                  </a:lnTo>
                  <a:lnTo>
                    <a:pt x="66" y="128"/>
                  </a:lnTo>
                  <a:lnTo>
                    <a:pt x="73" y="128"/>
                  </a:lnTo>
                  <a:lnTo>
                    <a:pt x="80" y="129"/>
                  </a:lnTo>
                  <a:lnTo>
                    <a:pt x="84" y="131"/>
                  </a:lnTo>
                  <a:lnTo>
                    <a:pt x="89" y="135"/>
                  </a:lnTo>
                  <a:lnTo>
                    <a:pt x="91" y="140"/>
                  </a:lnTo>
                  <a:lnTo>
                    <a:pt x="91" y="145"/>
                  </a:lnTo>
                  <a:lnTo>
                    <a:pt x="91" y="149"/>
                  </a:lnTo>
                  <a:lnTo>
                    <a:pt x="89" y="154"/>
                  </a:lnTo>
                  <a:lnTo>
                    <a:pt x="87" y="159"/>
                  </a:lnTo>
                  <a:lnTo>
                    <a:pt x="84" y="164"/>
                  </a:lnTo>
                  <a:lnTo>
                    <a:pt x="81" y="170"/>
                  </a:lnTo>
                  <a:lnTo>
                    <a:pt x="77" y="175"/>
                  </a:lnTo>
                  <a:lnTo>
                    <a:pt x="73" y="183"/>
                  </a:lnTo>
                  <a:lnTo>
                    <a:pt x="78" y="184"/>
                  </a:lnTo>
                  <a:lnTo>
                    <a:pt x="85" y="185"/>
                  </a:lnTo>
                  <a:lnTo>
                    <a:pt x="92" y="185"/>
                  </a:lnTo>
                  <a:lnTo>
                    <a:pt x="101" y="187"/>
                  </a:lnTo>
                  <a:lnTo>
                    <a:pt x="109" y="187"/>
                  </a:lnTo>
                  <a:lnTo>
                    <a:pt x="118" y="188"/>
                  </a:lnTo>
                  <a:lnTo>
                    <a:pt x="128" y="189"/>
                  </a:lnTo>
                  <a:lnTo>
                    <a:pt x="138" y="189"/>
                  </a:lnTo>
                  <a:lnTo>
                    <a:pt x="159" y="189"/>
                  </a:lnTo>
                  <a:lnTo>
                    <a:pt x="166" y="189"/>
                  </a:lnTo>
                  <a:lnTo>
                    <a:pt x="173" y="189"/>
                  </a:lnTo>
                  <a:lnTo>
                    <a:pt x="181" y="188"/>
                  </a:lnTo>
                  <a:lnTo>
                    <a:pt x="188" y="186"/>
                  </a:lnTo>
                  <a:lnTo>
                    <a:pt x="193" y="184"/>
                  </a:lnTo>
                  <a:lnTo>
                    <a:pt x="197" y="181"/>
                  </a:lnTo>
                  <a:lnTo>
                    <a:pt x="200" y="178"/>
                  </a:lnTo>
                  <a:lnTo>
                    <a:pt x="201" y="175"/>
                  </a:lnTo>
                  <a:lnTo>
                    <a:pt x="201" y="171"/>
                  </a:lnTo>
                  <a:lnTo>
                    <a:pt x="200" y="166"/>
                  </a:lnTo>
                  <a:lnTo>
                    <a:pt x="198" y="160"/>
                  </a:lnTo>
                  <a:lnTo>
                    <a:pt x="195" y="155"/>
                  </a:lnTo>
                  <a:lnTo>
                    <a:pt x="195" y="151"/>
                  </a:lnTo>
                  <a:lnTo>
                    <a:pt x="198" y="147"/>
                  </a:lnTo>
                  <a:lnTo>
                    <a:pt x="202" y="143"/>
                  </a:lnTo>
                  <a:lnTo>
                    <a:pt x="207" y="140"/>
                  </a:lnTo>
                  <a:lnTo>
                    <a:pt x="213" y="138"/>
                  </a:lnTo>
                  <a:lnTo>
                    <a:pt x="220" y="136"/>
                  </a:lnTo>
                  <a:lnTo>
                    <a:pt x="228" y="135"/>
                  </a:lnTo>
                  <a:lnTo>
                    <a:pt x="236" y="134"/>
                  </a:lnTo>
                  <a:lnTo>
                    <a:pt x="244" y="133"/>
                  </a:lnTo>
                  <a:lnTo>
                    <a:pt x="251" y="133"/>
                  </a:lnTo>
                  <a:lnTo>
                    <a:pt x="258" y="133"/>
                  </a:lnTo>
                  <a:lnTo>
                    <a:pt x="265" y="135"/>
                  </a:lnTo>
                  <a:lnTo>
                    <a:pt x="272" y="137"/>
                  </a:lnTo>
                  <a:lnTo>
                    <a:pt x="278" y="139"/>
                  </a:lnTo>
                  <a:lnTo>
                    <a:pt x="283" y="142"/>
                  </a:lnTo>
                  <a:lnTo>
                    <a:pt x="287" y="146"/>
                  </a:lnTo>
                  <a:lnTo>
                    <a:pt x="290" y="150"/>
                  </a:lnTo>
                  <a:lnTo>
                    <a:pt x="291" y="154"/>
                  </a:lnTo>
                  <a:lnTo>
                    <a:pt x="289" y="158"/>
                  </a:lnTo>
                  <a:lnTo>
                    <a:pt x="287" y="162"/>
                  </a:lnTo>
                  <a:lnTo>
                    <a:pt x="283" y="168"/>
                  </a:lnTo>
                  <a:lnTo>
                    <a:pt x="281" y="173"/>
                  </a:lnTo>
                  <a:lnTo>
                    <a:pt x="279" y="178"/>
                  </a:lnTo>
                  <a:lnTo>
                    <a:pt x="279" y="182"/>
                  </a:lnTo>
                  <a:lnTo>
                    <a:pt x="281" y="187"/>
                  </a:lnTo>
                  <a:lnTo>
                    <a:pt x="285" y="190"/>
                  </a:lnTo>
                  <a:lnTo>
                    <a:pt x="289" y="192"/>
                  </a:lnTo>
                  <a:lnTo>
                    <a:pt x="295" y="194"/>
                  </a:lnTo>
                  <a:lnTo>
                    <a:pt x="302" y="195"/>
                  </a:lnTo>
                  <a:lnTo>
                    <a:pt x="308" y="196"/>
                  </a:lnTo>
                  <a:lnTo>
                    <a:pt x="317" y="197"/>
                  </a:lnTo>
                  <a:lnTo>
                    <a:pt x="327" y="197"/>
                  </a:lnTo>
                  <a:lnTo>
                    <a:pt x="335" y="196"/>
                  </a:lnTo>
                  <a:lnTo>
                    <a:pt x="346" y="195"/>
                  </a:lnTo>
                  <a:lnTo>
                    <a:pt x="358" y="193"/>
                  </a:lnTo>
                  <a:lnTo>
                    <a:pt x="368" y="192"/>
                  </a:lnTo>
                  <a:lnTo>
                    <a:pt x="378" y="190"/>
                  </a:lnTo>
                  <a:lnTo>
                    <a:pt x="390" y="188"/>
                  </a:lnTo>
                  <a:lnTo>
                    <a:pt x="404" y="186"/>
                  </a:lnTo>
                  <a:lnTo>
                    <a:pt x="423" y="182"/>
                  </a:lnTo>
                  <a:lnTo>
                    <a:pt x="421" y="178"/>
                  </a:lnTo>
                  <a:lnTo>
                    <a:pt x="418" y="174"/>
                  </a:lnTo>
                  <a:lnTo>
                    <a:pt x="416" y="169"/>
                  </a:lnTo>
                  <a:lnTo>
                    <a:pt x="414" y="164"/>
                  </a:lnTo>
                  <a:lnTo>
                    <a:pt x="412" y="158"/>
                  </a:lnTo>
                  <a:lnTo>
                    <a:pt x="411" y="151"/>
                  </a:lnTo>
                  <a:lnTo>
                    <a:pt x="411" y="145"/>
                  </a:lnTo>
                  <a:lnTo>
                    <a:pt x="412" y="139"/>
                  </a:lnTo>
                  <a:lnTo>
                    <a:pt x="415" y="132"/>
                  </a:lnTo>
                  <a:lnTo>
                    <a:pt x="419" y="125"/>
                  </a:lnTo>
                  <a:lnTo>
                    <a:pt x="424" y="119"/>
                  </a:lnTo>
                  <a:lnTo>
                    <a:pt x="430" y="114"/>
                  </a:lnTo>
                  <a:lnTo>
                    <a:pt x="436" y="111"/>
                  </a:lnTo>
                  <a:lnTo>
                    <a:pt x="443" y="108"/>
                  </a:lnTo>
                  <a:lnTo>
                    <a:pt x="449" y="105"/>
                  </a:lnTo>
                  <a:lnTo>
                    <a:pt x="456" y="102"/>
                  </a:lnTo>
                  <a:lnTo>
                    <a:pt x="463" y="100"/>
                  </a:lnTo>
                  <a:lnTo>
                    <a:pt x="471" y="96"/>
                  </a:lnTo>
                  <a:lnTo>
                    <a:pt x="477" y="94"/>
                  </a:lnTo>
                  <a:lnTo>
                    <a:pt x="482" y="90"/>
                  </a:lnTo>
                  <a:lnTo>
                    <a:pt x="486" y="87"/>
                  </a:lnTo>
                  <a:lnTo>
                    <a:pt x="490" y="83"/>
                  </a:lnTo>
                  <a:lnTo>
                    <a:pt x="493" y="78"/>
                  </a:lnTo>
                  <a:lnTo>
                    <a:pt x="495" y="72"/>
                  </a:lnTo>
                  <a:lnTo>
                    <a:pt x="496" y="67"/>
                  </a:lnTo>
                  <a:lnTo>
                    <a:pt x="495" y="61"/>
                  </a:lnTo>
                  <a:lnTo>
                    <a:pt x="492" y="55"/>
                  </a:lnTo>
                  <a:lnTo>
                    <a:pt x="488" y="51"/>
                  </a:lnTo>
                  <a:lnTo>
                    <a:pt x="482" y="47"/>
                  </a:lnTo>
                  <a:lnTo>
                    <a:pt x="476" y="45"/>
                  </a:lnTo>
                  <a:lnTo>
                    <a:pt x="470" y="45"/>
                  </a:lnTo>
                  <a:lnTo>
                    <a:pt x="464" y="47"/>
                  </a:lnTo>
                  <a:lnTo>
                    <a:pt x="459" y="51"/>
                  </a:lnTo>
                  <a:lnTo>
                    <a:pt x="454" y="54"/>
                  </a:lnTo>
                  <a:lnTo>
                    <a:pt x="450" y="59"/>
                  </a:lnTo>
                  <a:lnTo>
                    <a:pt x="446" y="63"/>
                  </a:lnTo>
                  <a:lnTo>
                    <a:pt x="441" y="66"/>
                  </a:lnTo>
                  <a:lnTo>
                    <a:pt x="435" y="67"/>
                  </a:lnTo>
                  <a:lnTo>
                    <a:pt x="428" y="67"/>
                  </a:lnTo>
                  <a:lnTo>
                    <a:pt x="422" y="66"/>
                  </a:lnTo>
                  <a:lnTo>
                    <a:pt x="417" y="63"/>
                  </a:lnTo>
                  <a:lnTo>
                    <a:pt x="413" y="59"/>
                  </a:lnTo>
                  <a:lnTo>
                    <a:pt x="409" y="55"/>
                  </a:lnTo>
                  <a:lnTo>
                    <a:pt x="407" y="50"/>
                  </a:lnTo>
                  <a:lnTo>
                    <a:pt x="406" y="45"/>
                  </a:lnTo>
                  <a:lnTo>
                    <a:pt x="405" y="39"/>
                  </a:lnTo>
                  <a:lnTo>
                    <a:pt x="406" y="33"/>
                  </a:lnTo>
                  <a:lnTo>
                    <a:pt x="407" y="28"/>
                  </a:lnTo>
                  <a:lnTo>
                    <a:pt x="409" y="20"/>
                  </a:lnTo>
                  <a:lnTo>
                    <a:pt x="412" y="14"/>
                  </a:lnTo>
                  <a:lnTo>
                    <a:pt x="413" y="10"/>
                  </a:lnTo>
                  <a:lnTo>
                    <a:pt x="416" y="5"/>
                  </a:lnTo>
                </a:path>
              </a:pathLst>
            </a:custGeom>
            <a:solidFill>
              <a:srgbClr val="CF0E30"/>
            </a:solidFill>
            <a:ln w="12700" cap="rnd" cmpd="sng">
              <a:solidFill>
                <a:srgbClr val="000000"/>
              </a:solidFill>
              <a:prstDash val="solid"/>
              <a:round/>
              <a:headEnd type="none" w="sm" len="sm"/>
              <a:tailEnd type="none" w="sm" len="sm"/>
            </a:ln>
            <a:effectLst/>
          </p:spPr>
          <p:txBody>
            <a:bodyPr/>
            <a:lstStyle/>
            <a:p>
              <a:endParaRPr lang="zh-CN" altLang="en-US"/>
            </a:p>
          </p:txBody>
        </p:sp>
        <p:sp>
          <p:nvSpPr>
            <p:cNvPr id="9" name="Freeform 64"/>
            <p:cNvSpPr>
              <a:spLocks/>
            </p:cNvSpPr>
            <p:nvPr/>
          </p:nvSpPr>
          <p:spPr bwMode="auto">
            <a:xfrm>
              <a:off x="482" y="1248"/>
              <a:ext cx="350" cy="238"/>
            </a:xfrm>
            <a:custGeom>
              <a:avLst/>
              <a:gdLst/>
              <a:ahLst/>
              <a:cxnLst>
                <a:cxn ang="0">
                  <a:pos x="334" y="0"/>
                </a:cxn>
                <a:cxn ang="0">
                  <a:pos x="330" y="12"/>
                </a:cxn>
                <a:cxn ang="0">
                  <a:pos x="337" y="25"/>
                </a:cxn>
                <a:cxn ang="0">
                  <a:pos x="345" y="36"/>
                </a:cxn>
                <a:cxn ang="0">
                  <a:pos x="349" y="48"/>
                </a:cxn>
                <a:cxn ang="0">
                  <a:pos x="348" y="59"/>
                </a:cxn>
                <a:cxn ang="0">
                  <a:pos x="342" y="69"/>
                </a:cxn>
                <a:cxn ang="0">
                  <a:pos x="330" y="74"/>
                </a:cxn>
                <a:cxn ang="0">
                  <a:pos x="314" y="71"/>
                </a:cxn>
                <a:cxn ang="0">
                  <a:pos x="299" y="63"/>
                </a:cxn>
                <a:cxn ang="0">
                  <a:pos x="286" y="56"/>
                </a:cxn>
                <a:cxn ang="0">
                  <a:pos x="272" y="56"/>
                </a:cxn>
                <a:cxn ang="0">
                  <a:pos x="259" y="62"/>
                </a:cxn>
                <a:cxn ang="0">
                  <a:pos x="249" y="75"/>
                </a:cxn>
                <a:cxn ang="0">
                  <a:pos x="246" y="91"/>
                </a:cxn>
                <a:cxn ang="0">
                  <a:pos x="250" y="106"/>
                </a:cxn>
                <a:cxn ang="0">
                  <a:pos x="260" y="118"/>
                </a:cxn>
                <a:cxn ang="0">
                  <a:pos x="279" y="126"/>
                </a:cxn>
                <a:cxn ang="0">
                  <a:pos x="305" y="128"/>
                </a:cxn>
                <a:cxn ang="0">
                  <a:pos x="325" y="128"/>
                </a:cxn>
                <a:cxn ang="0">
                  <a:pos x="337" y="139"/>
                </a:cxn>
                <a:cxn ang="0">
                  <a:pos x="335" y="153"/>
                </a:cxn>
                <a:cxn ang="0">
                  <a:pos x="326" y="170"/>
                </a:cxn>
                <a:cxn ang="0">
                  <a:pos x="294" y="181"/>
                </a:cxn>
                <a:cxn ang="0">
                  <a:pos x="263" y="179"/>
                </a:cxn>
                <a:cxn ang="0">
                  <a:pos x="227" y="176"/>
                </a:cxn>
                <a:cxn ang="0">
                  <a:pos x="207" y="179"/>
                </a:cxn>
                <a:cxn ang="0">
                  <a:pos x="199" y="188"/>
                </a:cxn>
                <a:cxn ang="0">
                  <a:pos x="204" y="199"/>
                </a:cxn>
                <a:cxn ang="0">
                  <a:pos x="208" y="212"/>
                </a:cxn>
                <a:cxn ang="0">
                  <a:pos x="200" y="224"/>
                </a:cxn>
                <a:cxn ang="0">
                  <a:pos x="184" y="233"/>
                </a:cxn>
                <a:cxn ang="0">
                  <a:pos x="166" y="236"/>
                </a:cxn>
                <a:cxn ang="0">
                  <a:pos x="149" y="236"/>
                </a:cxn>
                <a:cxn ang="0">
                  <a:pos x="136" y="233"/>
                </a:cxn>
                <a:cxn ang="0">
                  <a:pos x="126" y="226"/>
                </a:cxn>
                <a:cxn ang="0">
                  <a:pos x="116" y="215"/>
                </a:cxn>
                <a:cxn ang="0">
                  <a:pos x="105" y="202"/>
                </a:cxn>
                <a:cxn ang="0">
                  <a:pos x="91" y="192"/>
                </a:cxn>
                <a:cxn ang="0">
                  <a:pos x="72" y="188"/>
                </a:cxn>
                <a:cxn ang="0">
                  <a:pos x="50" y="187"/>
                </a:cxn>
                <a:cxn ang="0">
                  <a:pos x="28" y="190"/>
                </a:cxn>
                <a:cxn ang="0">
                  <a:pos x="0" y="195"/>
                </a:cxn>
              </a:cxnLst>
              <a:rect l="0" t="0" r="r" b="b"/>
              <a:pathLst>
                <a:path w="350" h="238">
                  <a:moveTo>
                    <a:pt x="0" y="195"/>
                  </a:moveTo>
                  <a:lnTo>
                    <a:pt x="46" y="0"/>
                  </a:lnTo>
                  <a:lnTo>
                    <a:pt x="334" y="0"/>
                  </a:lnTo>
                  <a:lnTo>
                    <a:pt x="331" y="3"/>
                  </a:lnTo>
                  <a:lnTo>
                    <a:pt x="330" y="7"/>
                  </a:lnTo>
                  <a:lnTo>
                    <a:pt x="330" y="12"/>
                  </a:lnTo>
                  <a:lnTo>
                    <a:pt x="331" y="16"/>
                  </a:lnTo>
                  <a:lnTo>
                    <a:pt x="334" y="21"/>
                  </a:lnTo>
                  <a:lnTo>
                    <a:pt x="337" y="25"/>
                  </a:lnTo>
                  <a:lnTo>
                    <a:pt x="340" y="28"/>
                  </a:lnTo>
                  <a:lnTo>
                    <a:pt x="342" y="32"/>
                  </a:lnTo>
                  <a:lnTo>
                    <a:pt x="345" y="36"/>
                  </a:lnTo>
                  <a:lnTo>
                    <a:pt x="347" y="40"/>
                  </a:lnTo>
                  <a:lnTo>
                    <a:pt x="348" y="45"/>
                  </a:lnTo>
                  <a:lnTo>
                    <a:pt x="349" y="48"/>
                  </a:lnTo>
                  <a:lnTo>
                    <a:pt x="349" y="52"/>
                  </a:lnTo>
                  <a:lnTo>
                    <a:pt x="349" y="56"/>
                  </a:lnTo>
                  <a:lnTo>
                    <a:pt x="348" y="59"/>
                  </a:lnTo>
                  <a:lnTo>
                    <a:pt x="346" y="63"/>
                  </a:lnTo>
                  <a:lnTo>
                    <a:pt x="345" y="66"/>
                  </a:lnTo>
                  <a:lnTo>
                    <a:pt x="342" y="69"/>
                  </a:lnTo>
                  <a:lnTo>
                    <a:pt x="340" y="72"/>
                  </a:lnTo>
                  <a:lnTo>
                    <a:pt x="336" y="73"/>
                  </a:lnTo>
                  <a:lnTo>
                    <a:pt x="330" y="74"/>
                  </a:lnTo>
                  <a:lnTo>
                    <a:pt x="325" y="74"/>
                  </a:lnTo>
                  <a:lnTo>
                    <a:pt x="319" y="73"/>
                  </a:lnTo>
                  <a:lnTo>
                    <a:pt x="314" y="71"/>
                  </a:lnTo>
                  <a:lnTo>
                    <a:pt x="307" y="68"/>
                  </a:lnTo>
                  <a:lnTo>
                    <a:pt x="303" y="65"/>
                  </a:lnTo>
                  <a:lnTo>
                    <a:pt x="299" y="63"/>
                  </a:lnTo>
                  <a:lnTo>
                    <a:pt x="294" y="60"/>
                  </a:lnTo>
                  <a:lnTo>
                    <a:pt x="291" y="58"/>
                  </a:lnTo>
                  <a:lnTo>
                    <a:pt x="286" y="56"/>
                  </a:lnTo>
                  <a:lnTo>
                    <a:pt x="282" y="55"/>
                  </a:lnTo>
                  <a:lnTo>
                    <a:pt x="277" y="55"/>
                  </a:lnTo>
                  <a:lnTo>
                    <a:pt x="272" y="56"/>
                  </a:lnTo>
                  <a:lnTo>
                    <a:pt x="267" y="57"/>
                  </a:lnTo>
                  <a:lnTo>
                    <a:pt x="264" y="59"/>
                  </a:lnTo>
                  <a:lnTo>
                    <a:pt x="259" y="62"/>
                  </a:lnTo>
                  <a:lnTo>
                    <a:pt x="255" y="66"/>
                  </a:lnTo>
                  <a:lnTo>
                    <a:pt x="252" y="70"/>
                  </a:lnTo>
                  <a:lnTo>
                    <a:pt x="249" y="75"/>
                  </a:lnTo>
                  <a:lnTo>
                    <a:pt x="247" y="80"/>
                  </a:lnTo>
                  <a:lnTo>
                    <a:pt x="245" y="85"/>
                  </a:lnTo>
                  <a:lnTo>
                    <a:pt x="246" y="91"/>
                  </a:lnTo>
                  <a:lnTo>
                    <a:pt x="246" y="95"/>
                  </a:lnTo>
                  <a:lnTo>
                    <a:pt x="248" y="101"/>
                  </a:lnTo>
                  <a:lnTo>
                    <a:pt x="250" y="106"/>
                  </a:lnTo>
                  <a:lnTo>
                    <a:pt x="253" y="110"/>
                  </a:lnTo>
                  <a:lnTo>
                    <a:pt x="256" y="114"/>
                  </a:lnTo>
                  <a:lnTo>
                    <a:pt x="260" y="118"/>
                  </a:lnTo>
                  <a:lnTo>
                    <a:pt x="265" y="121"/>
                  </a:lnTo>
                  <a:lnTo>
                    <a:pt x="272" y="124"/>
                  </a:lnTo>
                  <a:lnTo>
                    <a:pt x="279" y="126"/>
                  </a:lnTo>
                  <a:lnTo>
                    <a:pt x="286" y="127"/>
                  </a:lnTo>
                  <a:lnTo>
                    <a:pt x="294" y="128"/>
                  </a:lnTo>
                  <a:lnTo>
                    <a:pt x="305" y="128"/>
                  </a:lnTo>
                  <a:lnTo>
                    <a:pt x="311" y="127"/>
                  </a:lnTo>
                  <a:lnTo>
                    <a:pt x="319" y="127"/>
                  </a:lnTo>
                  <a:lnTo>
                    <a:pt x="325" y="128"/>
                  </a:lnTo>
                  <a:lnTo>
                    <a:pt x="330" y="130"/>
                  </a:lnTo>
                  <a:lnTo>
                    <a:pt x="334" y="135"/>
                  </a:lnTo>
                  <a:lnTo>
                    <a:pt x="337" y="139"/>
                  </a:lnTo>
                  <a:lnTo>
                    <a:pt x="337" y="144"/>
                  </a:lnTo>
                  <a:lnTo>
                    <a:pt x="337" y="148"/>
                  </a:lnTo>
                  <a:lnTo>
                    <a:pt x="335" y="153"/>
                  </a:lnTo>
                  <a:lnTo>
                    <a:pt x="332" y="159"/>
                  </a:lnTo>
                  <a:lnTo>
                    <a:pt x="330" y="164"/>
                  </a:lnTo>
                  <a:lnTo>
                    <a:pt x="326" y="170"/>
                  </a:lnTo>
                  <a:lnTo>
                    <a:pt x="323" y="175"/>
                  </a:lnTo>
                  <a:lnTo>
                    <a:pt x="319" y="181"/>
                  </a:lnTo>
                  <a:lnTo>
                    <a:pt x="294" y="181"/>
                  </a:lnTo>
                  <a:lnTo>
                    <a:pt x="284" y="180"/>
                  </a:lnTo>
                  <a:lnTo>
                    <a:pt x="274" y="180"/>
                  </a:lnTo>
                  <a:lnTo>
                    <a:pt x="263" y="179"/>
                  </a:lnTo>
                  <a:lnTo>
                    <a:pt x="251" y="178"/>
                  </a:lnTo>
                  <a:lnTo>
                    <a:pt x="238" y="177"/>
                  </a:lnTo>
                  <a:lnTo>
                    <a:pt x="227" y="176"/>
                  </a:lnTo>
                  <a:lnTo>
                    <a:pt x="219" y="177"/>
                  </a:lnTo>
                  <a:lnTo>
                    <a:pt x="211" y="178"/>
                  </a:lnTo>
                  <a:lnTo>
                    <a:pt x="207" y="179"/>
                  </a:lnTo>
                  <a:lnTo>
                    <a:pt x="203" y="181"/>
                  </a:lnTo>
                  <a:lnTo>
                    <a:pt x="200" y="184"/>
                  </a:lnTo>
                  <a:lnTo>
                    <a:pt x="199" y="188"/>
                  </a:lnTo>
                  <a:lnTo>
                    <a:pt x="200" y="191"/>
                  </a:lnTo>
                  <a:lnTo>
                    <a:pt x="201" y="195"/>
                  </a:lnTo>
                  <a:lnTo>
                    <a:pt x="204" y="199"/>
                  </a:lnTo>
                  <a:lnTo>
                    <a:pt x="207" y="203"/>
                  </a:lnTo>
                  <a:lnTo>
                    <a:pt x="208" y="208"/>
                  </a:lnTo>
                  <a:lnTo>
                    <a:pt x="208" y="212"/>
                  </a:lnTo>
                  <a:lnTo>
                    <a:pt x="207" y="217"/>
                  </a:lnTo>
                  <a:lnTo>
                    <a:pt x="204" y="221"/>
                  </a:lnTo>
                  <a:lnTo>
                    <a:pt x="200" y="224"/>
                  </a:lnTo>
                  <a:lnTo>
                    <a:pt x="196" y="228"/>
                  </a:lnTo>
                  <a:lnTo>
                    <a:pt x="190" y="231"/>
                  </a:lnTo>
                  <a:lnTo>
                    <a:pt x="184" y="233"/>
                  </a:lnTo>
                  <a:lnTo>
                    <a:pt x="178" y="235"/>
                  </a:lnTo>
                  <a:lnTo>
                    <a:pt x="173" y="236"/>
                  </a:lnTo>
                  <a:lnTo>
                    <a:pt x="166" y="236"/>
                  </a:lnTo>
                  <a:lnTo>
                    <a:pt x="160" y="237"/>
                  </a:lnTo>
                  <a:lnTo>
                    <a:pt x="155" y="237"/>
                  </a:lnTo>
                  <a:lnTo>
                    <a:pt x="149" y="236"/>
                  </a:lnTo>
                  <a:lnTo>
                    <a:pt x="144" y="236"/>
                  </a:lnTo>
                  <a:lnTo>
                    <a:pt x="140" y="235"/>
                  </a:lnTo>
                  <a:lnTo>
                    <a:pt x="136" y="233"/>
                  </a:lnTo>
                  <a:lnTo>
                    <a:pt x="132" y="231"/>
                  </a:lnTo>
                  <a:lnTo>
                    <a:pt x="129" y="229"/>
                  </a:lnTo>
                  <a:lnTo>
                    <a:pt x="126" y="226"/>
                  </a:lnTo>
                  <a:lnTo>
                    <a:pt x="122" y="222"/>
                  </a:lnTo>
                  <a:lnTo>
                    <a:pt x="119" y="218"/>
                  </a:lnTo>
                  <a:lnTo>
                    <a:pt x="116" y="215"/>
                  </a:lnTo>
                  <a:lnTo>
                    <a:pt x="113" y="210"/>
                  </a:lnTo>
                  <a:lnTo>
                    <a:pt x="109" y="206"/>
                  </a:lnTo>
                  <a:lnTo>
                    <a:pt x="105" y="202"/>
                  </a:lnTo>
                  <a:lnTo>
                    <a:pt x="101" y="198"/>
                  </a:lnTo>
                  <a:lnTo>
                    <a:pt x="96" y="195"/>
                  </a:lnTo>
                  <a:lnTo>
                    <a:pt x="91" y="192"/>
                  </a:lnTo>
                  <a:lnTo>
                    <a:pt x="86" y="191"/>
                  </a:lnTo>
                  <a:lnTo>
                    <a:pt x="80" y="189"/>
                  </a:lnTo>
                  <a:lnTo>
                    <a:pt x="72" y="188"/>
                  </a:lnTo>
                  <a:lnTo>
                    <a:pt x="64" y="188"/>
                  </a:lnTo>
                  <a:lnTo>
                    <a:pt x="57" y="187"/>
                  </a:lnTo>
                  <a:lnTo>
                    <a:pt x="50" y="187"/>
                  </a:lnTo>
                  <a:lnTo>
                    <a:pt x="42" y="188"/>
                  </a:lnTo>
                  <a:lnTo>
                    <a:pt x="35" y="189"/>
                  </a:lnTo>
                  <a:lnTo>
                    <a:pt x="28" y="190"/>
                  </a:lnTo>
                  <a:lnTo>
                    <a:pt x="19" y="191"/>
                  </a:lnTo>
                  <a:lnTo>
                    <a:pt x="11" y="193"/>
                  </a:lnTo>
                  <a:lnTo>
                    <a:pt x="0" y="195"/>
                  </a:lnTo>
                </a:path>
              </a:pathLst>
            </a:custGeom>
            <a:solidFill>
              <a:srgbClr val="CF0E30"/>
            </a:solidFill>
            <a:ln w="12700" cap="rnd" cmpd="sng">
              <a:solidFill>
                <a:srgbClr val="000000"/>
              </a:solidFill>
              <a:prstDash val="solid"/>
              <a:round/>
              <a:headEnd type="none" w="sm" len="sm"/>
              <a:tailEnd type="none" w="sm" len="sm"/>
            </a:ln>
            <a:effectLst/>
          </p:spPr>
          <p:txBody>
            <a:bodyPr/>
            <a:lstStyle/>
            <a:p>
              <a:endParaRPr lang="zh-CN" altLang="en-US"/>
            </a:p>
          </p:txBody>
        </p:sp>
        <p:sp>
          <p:nvSpPr>
            <p:cNvPr id="10" name="Freeform 65"/>
            <p:cNvSpPr>
              <a:spLocks/>
            </p:cNvSpPr>
            <p:nvPr/>
          </p:nvSpPr>
          <p:spPr bwMode="auto">
            <a:xfrm>
              <a:off x="432" y="1507"/>
              <a:ext cx="428" cy="259"/>
            </a:xfrm>
            <a:custGeom>
              <a:avLst/>
              <a:gdLst/>
              <a:ahLst/>
              <a:cxnLst>
                <a:cxn ang="0">
                  <a:pos x="6" y="210"/>
                </a:cxn>
                <a:cxn ang="0">
                  <a:pos x="36" y="205"/>
                </a:cxn>
                <a:cxn ang="0">
                  <a:pos x="74" y="197"/>
                </a:cxn>
                <a:cxn ang="0">
                  <a:pos x="108" y="187"/>
                </a:cxn>
                <a:cxn ang="0">
                  <a:pos x="128" y="186"/>
                </a:cxn>
                <a:cxn ang="0">
                  <a:pos x="150" y="190"/>
                </a:cxn>
                <a:cxn ang="0">
                  <a:pos x="161" y="199"/>
                </a:cxn>
                <a:cxn ang="0">
                  <a:pos x="160" y="210"/>
                </a:cxn>
                <a:cxn ang="0">
                  <a:pos x="148" y="227"/>
                </a:cxn>
                <a:cxn ang="0">
                  <a:pos x="148" y="239"/>
                </a:cxn>
                <a:cxn ang="0">
                  <a:pos x="158" y="251"/>
                </a:cxn>
                <a:cxn ang="0">
                  <a:pos x="177" y="257"/>
                </a:cxn>
                <a:cxn ang="0">
                  <a:pos x="194" y="256"/>
                </a:cxn>
                <a:cxn ang="0">
                  <a:pos x="213" y="248"/>
                </a:cxn>
                <a:cxn ang="0">
                  <a:pos x="227" y="237"/>
                </a:cxn>
                <a:cxn ang="0">
                  <a:pos x="232" y="221"/>
                </a:cxn>
                <a:cxn ang="0">
                  <a:pos x="240" y="211"/>
                </a:cxn>
                <a:cxn ang="0">
                  <a:pos x="263" y="204"/>
                </a:cxn>
                <a:cxn ang="0">
                  <a:pos x="291" y="198"/>
                </a:cxn>
                <a:cxn ang="0">
                  <a:pos x="347" y="194"/>
                </a:cxn>
                <a:cxn ang="0">
                  <a:pos x="388" y="192"/>
                </a:cxn>
                <a:cxn ang="0">
                  <a:pos x="399" y="181"/>
                </a:cxn>
                <a:cxn ang="0">
                  <a:pos x="411" y="169"/>
                </a:cxn>
                <a:cxn ang="0">
                  <a:pos x="422" y="156"/>
                </a:cxn>
                <a:cxn ang="0">
                  <a:pos x="426" y="143"/>
                </a:cxn>
                <a:cxn ang="0">
                  <a:pos x="423" y="128"/>
                </a:cxn>
                <a:cxn ang="0">
                  <a:pos x="411" y="121"/>
                </a:cxn>
                <a:cxn ang="0">
                  <a:pos x="397" y="124"/>
                </a:cxn>
                <a:cxn ang="0">
                  <a:pos x="384" y="139"/>
                </a:cxn>
                <a:cxn ang="0">
                  <a:pos x="368" y="150"/>
                </a:cxn>
                <a:cxn ang="0">
                  <a:pos x="350" y="151"/>
                </a:cxn>
                <a:cxn ang="0">
                  <a:pos x="338" y="145"/>
                </a:cxn>
                <a:cxn ang="0">
                  <a:pos x="331" y="134"/>
                </a:cxn>
                <a:cxn ang="0">
                  <a:pos x="330" y="119"/>
                </a:cxn>
                <a:cxn ang="0">
                  <a:pos x="340" y="107"/>
                </a:cxn>
                <a:cxn ang="0">
                  <a:pos x="359" y="98"/>
                </a:cxn>
                <a:cxn ang="0">
                  <a:pos x="375" y="88"/>
                </a:cxn>
                <a:cxn ang="0">
                  <a:pos x="382" y="70"/>
                </a:cxn>
                <a:cxn ang="0">
                  <a:pos x="379" y="53"/>
                </a:cxn>
                <a:cxn ang="0">
                  <a:pos x="370" y="34"/>
                </a:cxn>
                <a:cxn ang="0">
                  <a:pos x="365" y="17"/>
                </a:cxn>
                <a:cxn ang="0">
                  <a:pos x="355" y="5"/>
                </a:cxn>
                <a:cxn ang="0">
                  <a:pos x="313" y="3"/>
                </a:cxn>
                <a:cxn ang="0">
                  <a:pos x="277" y="0"/>
                </a:cxn>
                <a:cxn ang="0">
                  <a:pos x="257" y="3"/>
                </a:cxn>
                <a:cxn ang="0">
                  <a:pos x="249" y="12"/>
                </a:cxn>
                <a:cxn ang="0">
                  <a:pos x="254" y="23"/>
                </a:cxn>
                <a:cxn ang="0">
                  <a:pos x="258" y="36"/>
                </a:cxn>
                <a:cxn ang="0">
                  <a:pos x="250" y="48"/>
                </a:cxn>
                <a:cxn ang="0">
                  <a:pos x="234" y="57"/>
                </a:cxn>
                <a:cxn ang="0">
                  <a:pos x="216" y="60"/>
                </a:cxn>
                <a:cxn ang="0">
                  <a:pos x="199" y="60"/>
                </a:cxn>
                <a:cxn ang="0">
                  <a:pos x="186" y="57"/>
                </a:cxn>
                <a:cxn ang="0">
                  <a:pos x="176" y="50"/>
                </a:cxn>
                <a:cxn ang="0">
                  <a:pos x="166" y="39"/>
                </a:cxn>
                <a:cxn ang="0">
                  <a:pos x="155" y="26"/>
                </a:cxn>
                <a:cxn ang="0">
                  <a:pos x="141" y="16"/>
                </a:cxn>
                <a:cxn ang="0">
                  <a:pos x="123" y="12"/>
                </a:cxn>
                <a:cxn ang="0">
                  <a:pos x="100" y="11"/>
                </a:cxn>
                <a:cxn ang="0">
                  <a:pos x="78" y="14"/>
                </a:cxn>
                <a:cxn ang="0">
                  <a:pos x="50" y="19"/>
                </a:cxn>
              </a:cxnLst>
              <a:rect l="0" t="0" r="r" b="b"/>
              <a:pathLst>
                <a:path w="428" h="259">
                  <a:moveTo>
                    <a:pt x="50" y="19"/>
                  </a:moveTo>
                  <a:lnTo>
                    <a:pt x="0" y="210"/>
                  </a:lnTo>
                  <a:lnTo>
                    <a:pt x="6" y="210"/>
                  </a:lnTo>
                  <a:lnTo>
                    <a:pt x="13" y="210"/>
                  </a:lnTo>
                  <a:lnTo>
                    <a:pt x="27" y="207"/>
                  </a:lnTo>
                  <a:lnTo>
                    <a:pt x="36" y="205"/>
                  </a:lnTo>
                  <a:lnTo>
                    <a:pt x="48" y="203"/>
                  </a:lnTo>
                  <a:lnTo>
                    <a:pt x="62" y="200"/>
                  </a:lnTo>
                  <a:lnTo>
                    <a:pt x="74" y="197"/>
                  </a:lnTo>
                  <a:lnTo>
                    <a:pt x="86" y="193"/>
                  </a:lnTo>
                  <a:lnTo>
                    <a:pt x="99" y="189"/>
                  </a:lnTo>
                  <a:lnTo>
                    <a:pt x="108" y="187"/>
                  </a:lnTo>
                  <a:lnTo>
                    <a:pt x="115" y="186"/>
                  </a:lnTo>
                  <a:lnTo>
                    <a:pt x="122" y="186"/>
                  </a:lnTo>
                  <a:lnTo>
                    <a:pt x="128" y="186"/>
                  </a:lnTo>
                  <a:lnTo>
                    <a:pt x="137" y="187"/>
                  </a:lnTo>
                  <a:lnTo>
                    <a:pt x="144" y="188"/>
                  </a:lnTo>
                  <a:lnTo>
                    <a:pt x="150" y="190"/>
                  </a:lnTo>
                  <a:lnTo>
                    <a:pt x="155" y="192"/>
                  </a:lnTo>
                  <a:lnTo>
                    <a:pt x="158" y="195"/>
                  </a:lnTo>
                  <a:lnTo>
                    <a:pt x="161" y="199"/>
                  </a:lnTo>
                  <a:lnTo>
                    <a:pt x="162" y="202"/>
                  </a:lnTo>
                  <a:lnTo>
                    <a:pt x="161" y="206"/>
                  </a:lnTo>
                  <a:lnTo>
                    <a:pt x="160" y="210"/>
                  </a:lnTo>
                  <a:lnTo>
                    <a:pt x="155" y="215"/>
                  </a:lnTo>
                  <a:lnTo>
                    <a:pt x="151" y="221"/>
                  </a:lnTo>
                  <a:lnTo>
                    <a:pt x="148" y="227"/>
                  </a:lnTo>
                  <a:lnTo>
                    <a:pt x="148" y="231"/>
                  </a:lnTo>
                  <a:lnTo>
                    <a:pt x="147" y="235"/>
                  </a:lnTo>
                  <a:lnTo>
                    <a:pt x="148" y="239"/>
                  </a:lnTo>
                  <a:lnTo>
                    <a:pt x="149" y="243"/>
                  </a:lnTo>
                  <a:lnTo>
                    <a:pt x="153" y="248"/>
                  </a:lnTo>
                  <a:lnTo>
                    <a:pt x="158" y="251"/>
                  </a:lnTo>
                  <a:lnTo>
                    <a:pt x="163" y="254"/>
                  </a:lnTo>
                  <a:lnTo>
                    <a:pt x="170" y="256"/>
                  </a:lnTo>
                  <a:lnTo>
                    <a:pt x="177" y="257"/>
                  </a:lnTo>
                  <a:lnTo>
                    <a:pt x="182" y="258"/>
                  </a:lnTo>
                  <a:lnTo>
                    <a:pt x="188" y="257"/>
                  </a:lnTo>
                  <a:lnTo>
                    <a:pt x="194" y="256"/>
                  </a:lnTo>
                  <a:lnTo>
                    <a:pt x="200" y="254"/>
                  </a:lnTo>
                  <a:lnTo>
                    <a:pt x="206" y="251"/>
                  </a:lnTo>
                  <a:lnTo>
                    <a:pt x="213" y="248"/>
                  </a:lnTo>
                  <a:lnTo>
                    <a:pt x="218" y="245"/>
                  </a:lnTo>
                  <a:lnTo>
                    <a:pt x="223" y="242"/>
                  </a:lnTo>
                  <a:lnTo>
                    <a:pt x="227" y="237"/>
                  </a:lnTo>
                  <a:lnTo>
                    <a:pt x="230" y="233"/>
                  </a:lnTo>
                  <a:lnTo>
                    <a:pt x="231" y="227"/>
                  </a:lnTo>
                  <a:lnTo>
                    <a:pt x="232" y="221"/>
                  </a:lnTo>
                  <a:lnTo>
                    <a:pt x="234" y="216"/>
                  </a:lnTo>
                  <a:lnTo>
                    <a:pt x="236" y="214"/>
                  </a:lnTo>
                  <a:lnTo>
                    <a:pt x="240" y="211"/>
                  </a:lnTo>
                  <a:lnTo>
                    <a:pt x="246" y="209"/>
                  </a:lnTo>
                  <a:lnTo>
                    <a:pt x="254" y="206"/>
                  </a:lnTo>
                  <a:lnTo>
                    <a:pt x="263" y="204"/>
                  </a:lnTo>
                  <a:lnTo>
                    <a:pt x="271" y="202"/>
                  </a:lnTo>
                  <a:lnTo>
                    <a:pt x="279" y="200"/>
                  </a:lnTo>
                  <a:lnTo>
                    <a:pt x="291" y="198"/>
                  </a:lnTo>
                  <a:lnTo>
                    <a:pt x="308" y="195"/>
                  </a:lnTo>
                  <a:lnTo>
                    <a:pt x="327" y="194"/>
                  </a:lnTo>
                  <a:lnTo>
                    <a:pt x="347" y="194"/>
                  </a:lnTo>
                  <a:lnTo>
                    <a:pt x="367" y="194"/>
                  </a:lnTo>
                  <a:lnTo>
                    <a:pt x="385" y="196"/>
                  </a:lnTo>
                  <a:lnTo>
                    <a:pt x="388" y="192"/>
                  </a:lnTo>
                  <a:lnTo>
                    <a:pt x="391" y="189"/>
                  </a:lnTo>
                  <a:lnTo>
                    <a:pt x="394" y="185"/>
                  </a:lnTo>
                  <a:lnTo>
                    <a:pt x="399" y="181"/>
                  </a:lnTo>
                  <a:lnTo>
                    <a:pt x="402" y="178"/>
                  </a:lnTo>
                  <a:lnTo>
                    <a:pt x="407" y="173"/>
                  </a:lnTo>
                  <a:lnTo>
                    <a:pt x="411" y="169"/>
                  </a:lnTo>
                  <a:lnTo>
                    <a:pt x="415" y="166"/>
                  </a:lnTo>
                  <a:lnTo>
                    <a:pt x="419" y="162"/>
                  </a:lnTo>
                  <a:lnTo>
                    <a:pt x="422" y="156"/>
                  </a:lnTo>
                  <a:lnTo>
                    <a:pt x="423" y="153"/>
                  </a:lnTo>
                  <a:lnTo>
                    <a:pt x="425" y="148"/>
                  </a:lnTo>
                  <a:lnTo>
                    <a:pt x="426" y="143"/>
                  </a:lnTo>
                  <a:lnTo>
                    <a:pt x="427" y="137"/>
                  </a:lnTo>
                  <a:lnTo>
                    <a:pt x="425" y="132"/>
                  </a:lnTo>
                  <a:lnTo>
                    <a:pt x="423" y="128"/>
                  </a:lnTo>
                  <a:lnTo>
                    <a:pt x="420" y="125"/>
                  </a:lnTo>
                  <a:lnTo>
                    <a:pt x="416" y="123"/>
                  </a:lnTo>
                  <a:lnTo>
                    <a:pt x="411" y="121"/>
                  </a:lnTo>
                  <a:lnTo>
                    <a:pt x="407" y="121"/>
                  </a:lnTo>
                  <a:lnTo>
                    <a:pt x="402" y="121"/>
                  </a:lnTo>
                  <a:lnTo>
                    <a:pt x="397" y="124"/>
                  </a:lnTo>
                  <a:lnTo>
                    <a:pt x="393" y="128"/>
                  </a:lnTo>
                  <a:lnTo>
                    <a:pt x="389" y="133"/>
                  </a:lnTo>
                  <a:lnTo>
                    <a:pt x="384" y="139"/>
                  </a:lnTo>
                  <a:lnTo>
                    <a:pt x="379" y="144"/>
                  </a:lnTo>
                  <a:lnTo>
                    <a:pt x="374" y="148"/>
                  </a:lnTo>
                  <a:lnTo>
                    <a:pt x="368" y="150"/>
                  </a:lnTo>
                  <a:lnTo>
                    <a:pt x="361" y="152"/>
                  </a:lnTo>
                  <a:lnTo>
                    <a:pt x="356" y="152"/>
                  </a:lnTo>
                  <a:lnTo>
                    <a:pt x="350" y="151"/>
                  </a:lnTo>
                  <a:lnTo>
                    <a:pt x="346" y="150"/>
                  </a:lnTo>
                  <a:lnTo>
                    <a:pt x="342" y="148"/>
                  </a:lnTo>
                  <a:lnTo>
                    <a:pt x="338" y="145"/>
                  </a:lnTo>
                  <a:lnTo>
                    <a:pt x="335" y="142"/>
                  </a:lnTo>
                  <a:lnTo>
                    <a:pt x="332" y="138"/>
                  </a:lnTo>
                  <a:lnTo>
                    <a:pt x="331" y="134"/>
                  </a:lnTo>
                  <a:lnTo>
                    <a:pt x="329" y="129"/>
                  </a:lnTo>
                  <a:lnTo>
                    <a:pt x="329" y="123"/>
                  </a:lnTo>
                  <a:lnTo>
                    <a:pt x="330" y="119"/>
                  </a:lnTo>
                  <a:lnTo>
                    <a:pt x="333" y="115"/>
                  </a:lnTo>
                  <a:lnTo>
                    <a:pt x="336" y="111"/>
                  </a:lnTo>
                  <a:lnTo>
                    <a:pt x="340" y="107"/>
                  </a:lnTo>
                  <a:lnTo>
                    <a:pt x="346" y="104"/>
                  </a:lnTo>
                  <a:lnTo>
                    <a:pt x="351" y="101"/>
                  </a:lnTo>
                  <a:lnTo>
                    <a:pt x="359" y="98"/>
                  </a:lnTo>
                  <a:lnTo>
                    <a:pt x="366" y="94"/>
                  </a:lnTo>
                  <a:lnTo>
                    <a:pt x="371" y="91"/>
                  </a:lnTo>
                  <a:lnTo>
                    <a:pt x="375" y="88"/>
                  </a:lnTo>
                  <a:lnTo>
                    <a:pt x="380" y="82"/>
                  </a:lnTo>
                  <a:lnTo>
                    <a:pt x="381" y="76"/>
                  </a:lnTo>
                  <a:lnTo>
                    <a:pt x="382" y="70"/>
                  </a:lnTo>
                  <a:lnTo>
                    <a:pt x="383" y="65"/>
                  </a:lnTo>
                  <a:lnTo>
                    <a:pt x="381" y="58"/>
                  </a:lnTo>
                  <a:lnTo>
                    <a:pt x="379" y="53"/>
                  </a:lnTo>
                  <a:lnTo>
                    <a:pt x="376" y="47"/>
                  </a:lnTo>
                  <a:lnTo>
                    <a:pt x="373" y="41"/>
                  </a:lnTo>
                  <a:lnTo>
                    <a:pt x="370" y="34"/>
                  </a:lnTo>
                  <a:lnTo>
                    <a:pt x="367" y="28"/>
                  </a:lnTo>
                  <a:lnTo>
                    <a:pt x="366" y="23"/>
                  </a:lnTo>
                  <a:lnTo>
                    <a:pt x="365" y="17"/>
                  </a:lnTo>
                  <a:lnTo>
                    <a:pt x="366" y="12"/>
                  </a:lnTo>
                  <a:lnTo>
                    <a:pt x="366" y="6"/>
                  </a:lnTo>
                  <a:lnTo>
                    <a:pt x="355" y="5"/>
                  </a:lnTo>
                  <a:lnTo>
                    <a:pt x="339" y="5"/>
                  </a:lnTo>
                  <a:lnTo>
                    <a:pt x="324" y="4"/>
                  </a:lnTo>
                  <a:lnTo>
                    <a:pt x="313" y="3"/>
                  </a:lnTo>
                  <a:lnTo>
                    <a:pt x="301" y="2"/>
                  </a:lnTo>
                  <a:lnTo>
                    <a:pt x="288" y="1"/>
                  </a:lnTo>
                  <a:lnTo>
                    <a:pt x="277" y="0"/>
                  </a:lnTo>
                  <a:lnTo>
                    <a:pt x="269" y="0"/>
                  </a:lnTo>
                  <a:lnTo>
                    <a:pt x="261" y="1"/>
                  </a:lnTo>
                  <a:lnTo>
                    <a:pt x="257" y="3"/>
                  </a:lnTo>
                  <a:lnTo>
                    <a:pt x="253" y="5"/>
                  </a:lnTo>
                  <a:lnTo>
                    <a:pt x="250" y="8"/>
                  </a:lnTo>
                  <a:lnTo>
                    <a:pt x="249" y="12"/>
                  </a:lnTo>
                  <a:lnTo>
                    <a:pt x="250" y="15"/>
                  </a:lnTo>
                  <a:lnTo>
                    <a:pt x="251" y="19"/>
                  </a:lnTo>
                  <a:lnTo>
                    <a:pt x="254" y="23"/>
                  </a:lnTo>
                  <a:lnTo>
                    <a:pt x="257" y="27"/>
                  </a:lnTo>
                  <a:lnTo>
                    <a:pt x="258" y="32"/>
                  </a:lnTo>
                  <a:lnTo>
                    <a:pt x="258" y="36"/>
                  </a:lnTo>
                  <a:lnTo>
                    <a:pt x="257" y="41"/>
                  </a:lnTo>
                  <a:lnTo>
                    <a:pt x="254" y="45"/>
                  </a:lnTo>
                  <a:lnTo>
                    <a:pt x="250" y="48"/>
                  </a:lnTo>
                  <a:lnTo>
                    <a:pt x="246" y="52"/>
                  </a:lnTo>
                  <a:lnTo>
                    <a:pt x="240" y="55"/>
                  </a:lnTo>
                  <a:lnTo>
                    <a:pt x="234" y="57"/>
                  </a:lnTo>
                  <a:lnTo>
                    <a:pt x="228" y="59"/>
                  </a:lnTo>
                  <a:lnTo>
                    <a:pt x="223" y="60"/>
                  </a:lnTo>
                  <a:lnTo>
                    <a:pt x="216" y="60"/>
                  </a:lnTo>
                  <a:lnTo>
                    <a:pt x="210" y="61"/>
                  </a:lnTo>
                  <a:lnTo>
                    <a:pt x="205" y="61"/>
                  </a:lnTo>
                  <a:lnTo>
                    <a:pt x="199" y="60"/>
                  </a:lnTo>
                  <a:lnTo>
                    <a:pt x="195" y="60"/>
                  </a:lnTo>
                  <a:lnTo>
                    <a:pt x="190" y="59"/>
                  </a:lnTo>
                  <a:lnTo>
                    <a:pt x="186" y="57"/>
                  </a:lnTo>
                  <a:lnTo>
                    <a:pt x="182" y="55"/>
                  </a:lnTo>
                  <a:lnTo>
                    <a:pt x="179" y="53"/>
                  </a:lnTo>
                  <a:lnTo>
                    <a:pt x="176" y="50"/>
                  </a:lnTo>
                  <a:lnTo>
                    <a:pt x="172" y="46"/>
                  </a:lnTo>
                  <a:lnTo>
                    <a:pt x="169" y="42"/>
                  </a:lnTo>
                  <a:lnTo>
                    <a:pt x="166" y="39"/>
                  </a:lnTo>
                  <a:lnTo>
                    <a:pt x="163" y="34"/>
                  </a:lnTo>
                  <a:lnTo>
                    <a:pt x="160" y="30"/>
                  </a:lnTo>
                  <a:lnTo>
                    <a:pt x="155" y="26"/>
                  </a:lnTo>
                  <a:lnTo>
                    <a:pt x="151" y="22"/>
                  </a:lnTo>
                  <a:lnTo>
                    <a:pt x="146" y="19"/>
                  </a:lnTo>
                  <a:lnTo>
                    <a:pt x="141" y="16"/>
                  </a:lnTo>
                  <a:lnTo>
                    <a:pt x="136" y="15"/>
                  </a:lnTo>
                  <a:lnTo>
                    <a:pt x="130" y="13"/>
                  </a:lnTo>
                  <a:lnTo>
                    <a:pt x="123" y="12"/>
                  </a:lnTo>
                  <a:lnTo>
                    <a:pt x="114" y="12"/>
                  </a:lnTo>
                  <a:lnTo>
                    <a:pt x="107" y="11"/>
                  </a:lnTo>
                  <a:lnTo>
                    <a:pt x="100" y="11"/>
                  </a:lnTo>
                  <a:lnTo>
                    <a:pt x="92" y="12"/>
                  </a:lnTo>
                  <a:lnTo>
                    <a:pt x="85" y="13"/>
                  </a:lnTo>
                  <a:lnTo>
                    <a:pt x="78" y="14"/>
                  </a:lnTo>
                  <a:lnTo>
                    <a:pt x="69" y="15"/>
                  </a:lnTo>
                  <a:lnTo>
                    <a:pt x="61" y="17"/>
                  </a:lnTo>
                  <a:lnTo>
                    <a:pt x="50" y="19"/>
                  </a:lnTo>
                </a:path>
              </a:pathLst>
            </a:custGeom>
            <a:solidFill>
              <a:srgbClr val="CF0E30"/>
            </a:solidFill>
            <a:ln w="12700" cap="rnd" cmpd="sng">
              <a:solidFill>
                <a:srgbClr val="000000"/>
              </a:solidFill>
              <a:prstDash val="solid"/>
              <a:round/>
              <a:headEnd type="none" w="sm" len="sm"/>
              <a:tailEnd type="none" w="sm" len="sm"/>
            </a:ln>
            <a:effectLst/>
          </p:spPr>
          <p:txBody>
            <a:bodyPr/>
            <a:lstStyle/>
            <a:p>
              <a:endParaRPr lang="zh-CN" altLang="en-US"/>
            </a:p>
          </p:txBody>
        </p:sp>
        <p:sp>
          <p:nvSpPr>
            <p:cNvPr id="11" name="Rectangle 66"/>
            <p:cNvSpPr>
              <a:spLocks noChangeArrowheads="1"/>
            </p:cNvSpPr>
            <p:nvPr/>
          </p:nvSpPr>
          <p:spPr bwMode="auto">
            <a:xfrm>
              <a:off x="557" y="1255"/>
              <a:ext cx="180" cy="97"/>
            </a:xfrm>
            <a:prstGeom prst="rect">
              <a:avLst/>
            </a:prstGeom>
            <a:noFill/>
            <a:ln w="9525">
              <a:noFill/>
              <a:miter lim="800000"/>
              <a:headEnd/>
              <a:tailEnd/>
            </a:ln>
            <a:effectLst/>
          </p:spPr>
          <p:txBody>
            <a:bodyPr wrap="none" lIns="92075" tIns="46038" rIns="92075" bIns="46038">
              <a:spAutoFit/>
            </a:bodyPr>
            <a:lstStyle/>
            <a:p>
              <a:pPr algn="ctr"/>
              <a:r>
                <a:rPr kumimoji="1" lang="zh-TW" altLang="zh-CN" sz="500">
                  <a:latin typeface="楷体" pitchFamily="49" charset="-122"/>
                  <a:ea typeface="楷体" pitchFamily="49" charset="-122"/>
                </a:rPr>
                <a:t>企业</a:t>
              </a:r>
              <a:r>
                <a:rPr kumimoji="1" lang="zh-CN" altLang="zh-CN" sz="500">
                  <a:latin typeface="楷体" pitchFamily="49" charset="-122"/>
                  <a:ea typeface="楷体" pitchFamily="49" charset="-122"/>
                </a:rPr>
                <a:t>策略</a:t>
              </a:r>
            </a:p>
            <a:p>
              <a:pPr algn="ctr"/>
              <a:r>
                <a:rPr kumimoji="1" lang="zh-CN" altLang="zh-CN" sz="500">
                  <a:latin typeface="楷体" pitchFamily="49" charset="-122"/>
                  <a:ea typeface="楷体" pitchFamily="49" charset="-122"/>
                </a:rPr>
                <a:t>与远景</a:t>
              </a:r>
              <a:endParaRPr kumimoji="1" lang="en-US" altLang="zh-TW" sz="500">
                <a:latin typeface="楷体" pitchFamily="49" charset="-122"/>
                <a:ea typeface="楷体" pitchFamily="49" charset="-122"/>
              </a:endParaRPr>
            </a:p>
          </p:txBody>
        </p:sp>
        <p:sp>
          <p:nvSpPr>
            <p:cNvPr id="12" name="Rectangle 67"/>
            <p:cNvSpPr>
              <a:spLocks noChangeArrowheads="1"/>
            </p:cNvSpPr>
            <p:nvPr/>
          </p:nvSpPr>
          <p:spPr bwMode="auto">
            <a:xfrm>
              <a:off x="435" y="1584"/>
              <a:ext cx="231" cy="67"/>
            </a:xfrm>
            <a:prstGeom prst="rect">
              <a:avLst/>
            </a:prstGeom>
            <a:noFill/>
            <a:ln w="9525">
              <a:noFill/>
              <a:miter lim="800000"/>
              <a:headEnd/>
              <a:tailEnd/>
            </a:ln>
            <a:effectLst/>
          </p:spPr>
          <p:txBody>
            <a:bodyPr wrap="none" lIns="92075" tIns="46038" rIns="92075" bIns="46038">
              <a:spAutoFit/>
            </a:bodyPr>
            <a:lstStyle/>
            <a:p>
              <a:r>
                <a:rPr kumimoji="1" lang="zh-TW" altLang="zh-CN" sz="500">
                  <a:latin typeface="楷体" pitchFamily="49" charset="-122"/>
                  <a:ea typeface="楷体" pitchFamily="49" charset="-122"/>
                </a:rPr>
                <a:t>技术</a:t>
              </a:r>
              <a:r>
                <a:rPr kumimoji="1" lang="zh-CN" altLang="zh-CN" sz="500">
                  <a:latin typeface="楷体" pitchFamily="49" charset="-122"/>
                  <a:ea typeface="楷体" pitchFamily="49" charset="-122"/>
                </a:rPr>
                <a:t>解决方案</a:t>
              </a:r>
              <a:endParaRPr kumimoji="1" lang="en-US" altLang="zh-TW" sz="500">
                <a:latin typeface="楷体" pitchFamily="49" charset="-122"/>
                <a:ea typeface="楷体" pitchFamily="49" charset="-122"/>
              </a:endParaRPr>
            </a:p>
          </p:txBody>
        </p:sp>
        <p:sp>
          <p:nvSpPr>
            <p:cNvPr id="13" name="Rectangle 68"/>
            <p:cNvSpPr>
              <a:spLocks noChangeArrowheads="1"/>
            </p:cNvSpPr>
            <p:nvPr/>
          </p:nvSpPr>
          <p:spPr bwMode="auto">
            <a:xfrm>
              <a:off x="935" y="1255"/>
              <a:ext cx="231" cy="67"/>
            </a:xfrm>
            <a:prstGeom prst="rect">
              <a:avLst/>
            </a:prstGeom>
            <a:noFill/>
            <a:ln w="9525">
              <a:noFill/>
              <a:miter lim="800000"/>
              <a:headEnd/>
              <a:tailEnd/>
            </a:ln>
            <a:effectLst/>
          </p:spPr>
          <p:txBody>
            <a:bodyPr wrap="none" lIns="92075" tIns="46038" rIns="92075" bIns="46038">
              <a:spAutoFit/>
            </a:bodyPr>
            <a:lstStyle/>
            <a:p>
              <a:pPr algn="ctr"/>
              <a:r>
                <a:rPr kumimoji="1" lang="zh-TW" altLang="zh-CN" sz="500">
                  <a:latin typeface="楷体" pitchFamily="49" charset="-122"/>
                  <a:ea typeface="楷体" pitchFamily="49" charset="-122"/>
                </a:rPr>
                <a:t>企业</a:t>
              </a:r>
              <a:r>
                <a:rPr kumimoji="1" lang="zh-CN" altLang="zh-CN" sz="500">
                  <a:latin typeface="楷体" pitchFamily="49" charset="-122"/>
                  <a:ea typeface="楷体" pitchFamily="49" charset="-122"/>
                </a:rPr>
                <a:t>作业流程</a:t>
              </a:r>
              <a:endParaRPr kumimoji="1" lang="en-US" altLang="zh-TW" sz="500">
                <a:latin typeface="楷体" pitchFamily="49" charset="-122"/>
                <a:ea typeface="楷体" pitchFamily="49" charset="-122"/>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t>开发过程常见模型</a:t>
            </a:r>
            <a:r>
              <a:rPr lang="en-US" altLang="zh-CN" dirty="0" smtClean="0"/>
              <a:t>--</a:t>
            </a:r>
            <a:r>
              <a:rPr lang="zh-CN" altLang="en-US" dirty="0" smtClean="0"/>
              <a:t>瀑布</a:t>
            </a:r>
            <a:endParaRPr lang="zh-CN" altLang="en-US" dirty="0"/>
          </a:p>
        </p:txBody>
      </p:sp>
      <p:sp>
        <p:nvSpPr>
          <p:cNvPr id="18" name="日期占位符 3"/>
          <p:cNvSpPr>
            <a:spLocks noGrp="1"/>
          </p:cNvSpPr>
          <p:nvPr>
            <p:ph type="dt" sz="quarter" idx="10"/>
          </p:nvPr>
        </p:nvSpPr>
        <p:spPr>
          <a:xfrm>
            <a:off x="6938963" y="6305550"/>
            <a:ext cx="2133600" cy="476250"/>
          </a:xfrm>
        </p:spPr>
        <p:txBody>
          <a:bodyPr/>
          <a:lstStyle/>
          <a:p>
            <a:pPr>
              <a:defRPr/>
            </a:pPr>
            <a:endParaRPr lang="en-US" altLang="zh-CN" dirty="0"/>
          </a:p>
        </p:txBody>
      </p:sp>
      <p:sp>
        <p:nvSpPr>
          <p:cNvPr id="19" name="页脚占位符 5"/>
          <p:cNvSpPr>
            <a:spLocks noGrp="1"/>
          </p:cNvSpPr>
          <p:nvPr>
            <p:ph type="ftr" sz="quarter" idx="11"/>
          </p:nvPr>
        </p:nvSpPr>
        <p:spPr>
          <a:xfrm>
            <a:off x="8613775" y="6305550"/>
            <a:ext cx="457200" cy="476250"/>
          </a:xfrm>
        </p:spPr>
        <p:txBody>
          <a:bodyPr/>
          <a:lstStyle/>
          <a:p>
            <a:pPr algn="ctr">
              <a:defRPr/>
            </a:pPr>
            <a:endParaRPr lang="zh-CN" altLang="en-US" dirty="0"/>
          </a:p>
        </p:txBody>
      </p:sp>
      <p:sp>
        <p:nvSpPr>
          <p:cNvPr id="21" name="Rectangle 3"/>
          <p:cNvSpPr txBox="1">
            <a:spLocks noChangeArrowheads="1"/>
          </p:cNvSpPr>
          <p:nvPr/>
        </p:nvSpPr>
        <p:spPr>
          <a:xfrm>
            <a:off x="528638" y="1447800"/>
            <a:ext cx="7499350" cy="4800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zh-CN" altLang="en-US" sz="2400" i="0" u="none" strike="noStrike" kern="1200" cap="none" spc="0" normalizeH="0" baseline="0" noProof="0" dirty="0" smtClean="0">
                <a:ln>
                  <a:noFill/>
                </a:ln>
                <a:solidFill>
                  <a:schemeClr val="tx1"/>
                </a:solidFill>
                <a:effectLst/>
                <a:uLnTx/>
                <a:uFillTx/>
                <a:latin typeface="+mn-ea"/>
                <a:cs typeface="+mn-cs"/>
              </a:rPr>
              <a:t>在</a:t>
            </a:r>
            <a:r>
              <a:rPr kumimoji="1" lang="en-US" altLang="zh-CN" sz="2400" i="0" u="none" strike="noStrike" kern="1200" cap="none" spc="0" normalizeH="0" baseline="0" noProof="0" dirty="0" smtClean="0">
                <a:ln>
                  <a:noFill/>
                </a:ln>
                <a:solidFill>
                  <a:schemeClr val="tx1"/>
                </a:solidFill>
                <a:effectLst/>
                <a:uLnTx/>
                <a:uFillTx/>
                <a:latin typeface="+mn-ea"/>
                <a:cs typeface="+mn-cs"/>
              </a:rPr>
              <a:t>20</a:t>
            </a:r>
            <a:r>
              <a:rPr kumimoji="1" lang="zh-CN" altLang="en-US" sz="2400" i="0" u="none" strike="noStrike" kern="1200" cap="none" spc="0" normalizeH="0" baseline="0" noProof="0" dirty="0" smtClean="0">
                <a:ln>
                  <a:noFill/>
                </a:ln>
                <a:solidFill>
                  <a:schemeClr val="tx1"/>
                </a:solidFill>
                <a:effectLst/>
                <a:uLnTx/>
                <a:uFillTx/>
                <a:latin typeface="+mn-ea"/>
                <a:cs typeface="+mn-cs"/>
              </a:rPr>
              <a:t>世纪</a:t>
            </a:r>
            <a:r>
              <a:rPr kumimoji="1" lang="en-US" altLang="zh-CN" sz="2400" i="0" u="none" strike="noStrike" kern="1200" cap="none" spc="0" normalizeH="0" baseline="0" noProof="0" dirty="0" smtClean="0">
                <a:ln>
                  <a:noFill/>
                </a:ln>
                <a:solidFill>
                  <a:schemeClr val="tx1"/>
                </a:solidFill>
                <a:effectLst/>
                <a:uLnTx/>
                <a:uFillTx/>
                <a:latin typeface="+mn-ea"/>
                <a:cs typeface="+mn-cs"/>
              </a:rPr>
              <a:t>70</a:t>
            </a:r>
            <a:r>
              <a:rPr kumimoji="1" lang="zh-CN" altLang="en-US" sz="2400" i="0" u="none" strike="noStrike" kern="1200" cap="none" spc="0" normalizeH="0" baseline="0" noProof="0" dirty="0" smtClean="0">
                <a:ln>
                  <a:noFill/>
                </a:ln>
                <a:solidFill>
                  <a:schemeClr val="tx1"/>
                </a:solidFill>
                <a:effectLst/>
                <a:uLnTx/>
                <a:uFillTx/>
                <a:latin typeface="+mn-ea"/>
                <a:cs typeface="+mn-cs"/>
              </a:rPr>
              <a:t>年代，瀑布模型一直是惟一被广泛采用的软件过程模型，现在它仍然是软件工程中应用得非常广泛的过程模型。</a:t>
            </a:r>
            <a:endParaRPr kumimoji="1" lang="en-US" altLang="zh-CN" sz="2400" i="0" u="none" strike="noStrike" kern="1200" cap="none" spc="0" normalizeH="0" baseline="0" noProof="0" dirty="0" smtClean="0">
              <a:ln>
                <a:noFill/>
              </a:ln>
              <a:solidFill>
                <a:schemeClr val="tx1"/>
              </a:solidFill>
              <a:effectLst/>
              <a:uLnTx/>
              <a:uFillTx/>
              <a:latin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zh-CN" altLang="en-US" sz="2400" i="0" u="none" strike="noStrike" kern="1200" cap="none" spc="0" normalizeH="0" baseline="0" noProof="0" dirty="0" smtClean="0">
              <a:ln>
                <a:noFill/>
              </a:ln>
              <a:solidFill>
                <a:schemeClr val="tx1"/>
              </a:solidFill>
              <a:effectLst/>
              <a:uLnTx/>
              <a:uFillTx/>
              <a:latin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i="0" u="none" strike="noStrike" kern="1200" cap="none" spc="0" normalizeH="0" baseline="0" noProof="0" dirty="0" smtClean="0">
                <a:ln>
                  <a:noFill/>
                </a:ln>
                <a:solidFill>
                  <a:schemeClr val="tx1"/>
                </a:solidFill>
                <a:effectLst/>
                <a:uLnTx/>
                <a:uFillTx/>
                <a:latin typeface="+mn-ea"/>
                <a:cs typeface="+mn-cs"/>
              </a:rPr>
              <a:t>瀑布模型是一种</a:t>
            </a:r>
            <a:r>
              <a:rPr kumimoji="0" lang="zh-CN" altLang="en-US" sz="2400" i="0" u="none" strike="noStrike" kern="1200" cap="none" spc="0" normalizeH="0" baseline="0" noProof="0" dirty="0" smtClean="0">
                <a:ln>
                  <a:noFill/>
                </a:ln>
                <a:solidFill>
                  <a:srgbClr val="FF0000"/>
                </a:solidFill>
                <a:effectLst/>
                <a:uLnTx/>
                <a:uFillTx/>
                <a:latin typeface="+mn-ea"/>
                <a:cs typeface="+mn-cs"/>
              </a:rPr>
              <a:t>线形的、顺序</a:t>
            </a:r>
            <a:r>
              <a:rPr kumimoji="0" lang="zh-CN" altLang="en-US" sz="2400" i="0" u="none" strike="noStrike" kern="1200" cap="none" spc="0" normalizeH="0" baseline="0" noProof="0" dirty="0" smtClean="0">
                <a:ln>
                  <a:noFill/>
                </a:ln>
                <a:solidFill>
                  <a:schemeClr val="tx1"/>
                </a:solidFill>
                <a:effectLst/>
                <a:uLnTx/>
                <a:uFillTx/>
                <a:latin typeface="+mn-ea"/>
                <a:cs typeface="+mn-cs"/>
              </a:rPr>
              <a:t>的软件开发模型</a:t>
            </a:r>
          </a:p>
        </p:txBody>
      </p:sp>
      <p:sp>
        <p:nvSpPr>
          <p:cNvPr id="23" name="AutoShape 5">
            <a:hlinkClick r:id="" action="ppaction://hlinkshowjump?jump=previousslide" highlightClick="1"/>
          </p:cNvPr>
          <p:cNvSpPr>
            <a:spLocks noChangeArrowheads="1"/>
          </p:cNvSpPr>
          <p:nvPr/>
        </p:nvSpPr>
        <p:spPr bwMode="auto">
          <a:xfrm>
            <a:off x="6588125" y="6308725"/>
            <a:ext cx="504825" cy="360363"/>
          </a:xfrm>
          <a:prstGeom prst="actionButtonBackPrevious">
            <a:avLst/>
          </a:prstGeom>
          <a:noFill/>
          <a:ln w="9525">
            <a:noFill/>
            <a:miter lim="800000"/>
            <a:headEnd/>
            <a:tailEnd/>
          </a:ln>
        </p:spPr>
        <p:txBody>
          <a:bodyPr wrap="none" lIns="92075" tIns="46038" rIns="92075" bIns="46038"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blinds(horizontal)">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xEl>
                                              <p:pRg st="2" end="2"/>
                                            </p:txEl>
                                          </p:spTgt>
                                        </p:tgtEl>
                                        <p:attrNameLst>
                                          <p:attrName>style.visibility</p:attrName>
                                        </p:attrNameLst>
                                      </p:cBhvr>
                                      <p:to>
                                        <p:strVal val="visible"/>
                                      </p:to>
                                    </p:set>
                                    <p:animEffect transition="in" filter="blinds(horizontal)">
                                      <p:cBhvr>
                                        <p:cTn id="12"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瀑布模型</a:t>
            </a:r>
            <a:endParaRPr lang="zh-CN" altLang="en-US" dirty="0"/>
          </a:p>
        </p:txBody>
      </p:sp>
      <p:sp>
        <p:nvSpPr>
          <p:cNvPr id="4" name="内容占位符 2"/>
          <p:cNvSpPr txBox="1">
            <a:spLocks/>
          </p:cNvSpPr>
          <p:nvPr/>
        </p:nvSpPr>
        <p:spPr>
          <a:xfrm>
            <a:off x="528638" y="1447800"/>
            <a:ext cx="7499350" cy="4800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zh-CN" altLang="zh-CN" sz="3200" b="0" i="0" u="none" strike="noStrike" kern="1200" cap="none" spc="0" normalizeH="0" baseline="0" noProof="0" smtClean="0">
                <a:ln>
                  <a:noFill/>
                </a:ln>
                <a:solidFill>
                  <a:schemeClr val="tx1"/>
                </a:solidFill>
                <a:effectLst/>
                <a:uLnTx/>
                <a:uFillTx/>
                <a:latin typeface="(使用中文字体)"/>
                <a:ea typeface="+mn-ea"/>
                <a:cs typeface="+mn-cs"/>
              </a:rPr>
              <a:t> </a:t>
            </a:r>
          </a:p>
        </p:txBody>
      </p:sp>
      <p:sp>
        <p:nvSpPr>
          <p:cNvPr id="6" name="内容占位符 2"/>
          <p:cNvSpPr>
            <a:spLocks noGrp="1"/>
          </p:cNvSpPr>
          <p:nvPr>
            <p:ph idx="4294967295"/>
          </p:nvPr>
        </p:nvSpPr>
        <p:spPr>
          <a:xfrm>
            <a:off x="528638" y="1447800"/>
            <a:ext cx="7499350" cy="4800600"/>
          </a:xfrm>
          <a:prstGeom prst="rect">
            <a:avLst/>
          </a:prstGeom>
        </p:spPr>
        <p:txBody>
          <a:bodyPr/>
          <a:lstStyle/>
          <a:p>
            <a:pPr eaLnBrk="1" hangingPunct="1">
              <a:buFont typeface="Wingdings 2" pitchFamily="18" charset="2"/>
              <a:buNone/>
            </a:pPr>
            <a:r>
              <a:rPr lang="zh-CN" altLang="zh-CN" dirty="0" smtClean="0">
                <a:latin typeface="(使用中文字体)"/>
              </a:rPr>
              <a:t> </a:t>
            </a:r>
          </a:p>
        </p:txBody>
      </p:sp>
      <p:sp>
        <p:nvSpPr>
          <p:cNvPr id="7" name="日期占位符 3"/>
          <p:cNvSpPr txBox="1">
            <a:spLocks noGrp="1" noChangeArrowheads="1"/>
          </p:cNvSpPr>
          <p:nvPr/>
        </p:nvSpPr>
        <p:spPr bwMode="auto">
          <a:xfrm>
            <a:off x="6938963" y="6305550"/>
            <a:ext cx="2133600" cy="476250"/>
          </a:xfrm>
          <a:prstGeom prst="rect">
            <a:avLst/>
          </a:prstGeom>
          <a:noFill/>
          <a:ln w="9525">
            <a:noFill/>
            <a:miter lim="800000"/>
            <a:headEnd/>
            <a:tailEnd/>
          </a:ln>
        </p:spPr>
        <p:txBody>
          <a:bodyPr anchor="b"/>
          <a:lstStyle/>
          <a:p>
            <a:pPr algn="r"/>
            <a:fld id="{98FD3709-E6CF-4A85-A3E3-D5F156D920B4}" type="datetime1">
              <a:rPr lang="zh-CN" altLang="en-US" sz="1200">
                <a:solidFill>
                  <a:srgbClr val="B5A788"/>
                </a:solidFill>
                <a:latin typeface="Constantia" pitchFamily="18" charset="0"/>
              </a:rPr>
              <a:pPr algn="r"/>
              <a:t>2015-04-21</a:t>
            </a:fld>
            <a:endParaRPr lang="en-US" altLang="zh-CN" sz="1200">
              <a:solidFill>
                <a:srgbClr val="B5A788"/>
              </a:solidFill>
              <a:latin typeface="Constantia" pitchFamily="18" charset="0"/>
            </a:endParaRPr>
          </a:p>
        </p:txBody>
      </p:sp>
      <p:sp>
        <p:nvSpPr>
          <p:cNvPr id="27" name="TextBox 16"/>
          <p:cNvSpPr txBox="1">
            <a:spLocks noChangeArrowheads="1"/>
          </p:cNvSpPr>
          <p:nvPr/>
        </p:nvSpPr>
        <p:spPr bwMode="auto">
          <a:xfrm>
            <a:off x="0" y="5429264"/>
            <a:ext cx="3643313" cy="1231900"/>
          </a:xfrm>
          <a:prstGeom prst="rect">
            <a:avLst/>
          </a:prstGeom>
          <a:noFill/>
          <a:ln w="9525">
            <a:noFill/>
            <a:miter lim="800000"/>
            <a:headEnd/>
            <a:tailEnd/>
          </a:ln>
        </p:spPr>
        <p:txBody>
          <a:bodyPr>
            <a:spAutoFit/>
          </a:bodyPr>
          <a:lstStyle/>
          <a:p>
            <a:r>
              <a:rPr lang="zh-CN" altLang="en-US" dirty="0">
                <a:latin typeface="Constantia" pitchFamily="18" charset="0"/>
              </a:rPr>
              <a:t>瀑布模式的变型：</a:t>
            </a:r>
            <a:r>
              <a:rPr lang="en-US" altLang="zh-CN" dirty="0">
                <a:latin typeface="Constantia" pitchFamily="18" charset="0"/>
              </a:rPr>
              <a:t>V</a:t>
            </a:r>
            <a:r>
              <a:rPr lang="zh-CN" altLang="en-US" dirty="0">
                <a:latin typeface="Constantia" pitchFamily="18" charset="0"/>
              </a:rPr>
              <a:t>，</a:t>
            </a:r>
            <a:r>
              <a:rPr lang="en-US" altLang="zh-CN" dirty="0">
                <a:latin typeface="Constantia" pitchFamily="18" charset="0"/>
              </a:rPr>
              <a:t>W</a:t>
            </a:r>
          </a:p>
          <a:p>
            <a:pPr lvl="1"/>
            <a:r>
              <a:rPr lang="zh-CN" altLang="en-US" sz="1400" dirty="0">
                <a:latin typeface="Constantia" pitchFamily="18" charset="0"/>
              </a:rPr>
              <a:t>步骤允许交叉。</a:t>
            </a:r>
            <a:endParaRPr lang="en-US" sz="1400" dirty="0">
              <a:latin typeface="Constantia" pitchFamily="18" charset="0"/>
            </a:endParaRPr>
          </a:p>
          <a:p>
            <a:pPr lvl="1"/>
            <a:r>
              <a:rPr lang="zh-CN" altLang="en-US" sz="1400" dirty="0">
                <a:latin typeface="Constantia" pitchFamily="18" charset="0"/>
              </a:rPr>
              <a:t>步骤允许回溯。</a:t>
            </a:r>
            <a:endParaRPr lang="en-US" sz="1400" dirty="0">
              <a:latin typeface="Constantia" pitchFamily="18" charset="0"/>
            </a:endParaRPr>
          </a:p>
          <a:p>
            <a:pPr lvl="1"/>
            <a:r>
              <a:rPr lang="zh-CN" altLang="en-US" sz="1400" dirty="0">
                <a:latin typeface="Constantia" pitchFamily="18" charset="0"/>
              </a:rPr>
              <a:t>测试贯穿全过程，减少缺陷修复成本，降低项目进度风险。</a:t>
            </a:r>
            <a:endParaRPr lang="en-US" sz="1400" dirty="0">
              <a:latin typeface="Constantia" pitchFamily="18" charset="0"/>
            </a:endParaRPr>
          </a:p>
        </p:txBody>
      </p:sp>
      <p:sp>
        <p:nvSpPr>
          <p:cNvPr id="38" name="日期占位符 1"/>
          <p:cNvSpPr>
            <a:spLocks noGrp="1"/>
          </p:cNvSpPr>
          <p:nvPr>
            <p:ph type="dt" sz="quarter" idx="10"/>
          </p:nvPr>
        </p:nvSpPr>
        <p:spPr>
          <a:xfrm>
            <a:off x="7010400" y="5986448"/>
            <a:ext cx="2133600" cy="476250"/>
          </a:xfrm>
        </p:spPr>
        <p:txBody>
          <a:bodyPr/>
          <a:lstStyle/>
          <a:p>
            <a:pPr>
              <a:defRPr/>
            </a:pPr>
            <a:fld id="{4C9DDDD2-7D13-4364-8734-E351D2A16CF3}" type="datetime1">
              <a:rPr lang="zh-CN" altLang="en-US"/>
              <a:pPr>
                <a:defRPr/>
              </a:pPr>
              <a:t>2015-04-21</a:t>
            </a:fld>
            <a:endParaRPr lang="en-US" altLang="zh-CN"/>
          </a:p>
        </p:txBody>
      </p:sp>
      <p:pic>
        <p:nvPicPr>
          <p:cNvPr id="60" name="Picture 3"/>
          <p:cNvPicPr>
            <a:picLocks noChangeAspect="1" noChangeArrowheads="1"/>
          </p:cNvPicPr>
          <p:nvPr/>
        </p:nvPicPr>
        <p:blipFill>
          <a:blip r:embed="rId2" cstate="print"/>
          <a:srcRect/>
          <a:stretch>
            <a:fillRect/>
          </a:stretch>
        </p:blipFill>
        <p:spPr bwMode="auto">
          <a:xfrm>
            <a:off x="1676400" y="1676400"/>
            <a:ext cx="6781800" cy="4189413"/>
          </a:xfrm>
          <a:prstGeom prst="rect">
            <a:avLst/>
          </a:prstGeom>
          <a:noFill/>
          <a:ln w="38100">
            <a:solidFill>
              <a:srgbClr val="00FF00"/>
            </a:solidFill>
            <a:miter lim="800000"/>
            <a:headEnd/>
            <a:tailEnd/>
          </a:ln>
        </p:spPr>
      </p:pic>
      <p:sp>
        <p:nvSpPr>
          <p:cNvPr id="61" name="Rectangle 4"/>
          <p:cNvSpPr>
            <a:spLocks noChangeArrowheads="1"/>
          </p:cNvSpPr>
          <p:nvPr/>
        </p:nvSpPr>
        <p:spPr bwMode="auto">
          <a:xfrm>
            <a:off x="6705600" y="1981200"/>
            <a:ext cx="1754188" cy="2286000"/>
          </a:xfrm>
          <a:prstGeom prst="rect">
            <a:avLst/>
          </a:prstGeom>
          <a:solidFill>
            <a:schemeClr val="bg1"/>
          </a:solidFill>
          <a:ln w="9525">
            <a:solidFill>
              <a:schemeClr val="bg1"/>
            </a:solidFill>
            <a:miter lim="800000"/>
            <a:headEnd/>
            <a:tailEnd/>
          </a:ln>
        </p:spPr>
        <p:txBody>
          <a:bodyPr wrap="none" anchor="ctr"/>
          <a:lstStyle/>
          <a:p>
            <a:pPr eaLnBrk="0" hangingPunct="0"/>
            <a:r>
              <a:rPr lang="zh-CN" altLang="en-US" b="1">
                <a:latin typeface="幼圆" pitchFamily="49" charset="-122"/>
                <a:ea typeface="幼圆" pitchFamily="49" charset="-122"/>
              </a:rPr>
              <a:t>特点：</a:t>
            </a:r>
          </a:p>
          <a:p>
            <a:pPr eaLnBrk="0" hangingPunct="0"/>
            <a:r>
              <a:rPr lang="zh-CN" altLang="en-US" b="1">
                <a:latin typeface="幼圆" pitchFamily="49" charset="-122"/>
                <a:ea typeface="幼圆" pitchFamily="49" charset="-122"/>
              </a:rPr>
              <a:t>上一阶段的变</a:t>
            </a:r>
          </a:p>
          <a:p>
            <a:pPr eaLnBrk="0" hangingPunct="0"/>
            <a:r>
              <a:rPr lang="zh-CN" altLang="en-US" b="1">
                <a:latin typeface="幼圆" pitchFamily="49" charset="-122"/>
                <a:ea typeface="幼圆" pitchFamily="49" charset="-122"/>
              </a:rPr>
              <a:t>换结果是下一</a:t>
            </a:r>
          </a:p>
          <a:p>
            <a:pPr eaLnBrk="0" hangingPunct="0"/>
            <a:r>
              <a:rPr lang="zh-CN" altLang="en-US" b="1">
                <a:latin typeface="幼圆" pitchFamily="49" charset="-122"/>
                <a:ea typeface="幼圆" pitchFamily="49" charset="-122"/>
              </a:rPr>
              <a:t>阶段的变换的</a:t>
            </a:r>
          </a:p>
          <a:p>
            <a:pPr eaLnBrk="0" hangingPunct="0"/>
            <a:r>
              <a:rPr lang="zh-CN" altLang="en-US" b="1">
                <a:latin typeface="幼圆" pitchFamily="49" charset="-122"/>
                <a:ea typeface="幼圆" pitchFamily="49" charset="-122"/>
              </a:rPr>
              <a:t>输入，相邻两个</a:t>
            </a:r>
          </a:p>
          <a:p>
            <a:pPr eaLnBrk="0" hangingPunct="0"/>
            <a:r>
              <a:rPr lang="zh-CN" altLang="en-US" b="1">
                <a:latin typeface="幼圆" pitchFamily="49" charset="-122"/>
                <a:ea typeface="幼圆" pitchFamily="49" charset="-122"/>
              </a:rPr>
              <a:t>阶段具有因果关</a:t>
            </a:r>
          </a:p>
          <a:p>
            <a:pPr eaLnBrk="0" hangingPunct="0"/>
            <a:r>
              <a:rPr lang="zh-CN" altLang="en-US" b="1">
                <a:latin typeface="幼圆" pitchFamily="49" charset="-122"/>
                <a:ea typeface="幼圆" pitchFamily="49" charset="-122"/>
              </a:rPr>
              <a:t>系，紧密相联。</a:t>
            </a:r>
          </a:p>
        </p:txBody>
      </p:sp>
      <p:sp>
        <p:nvSpPr>
          <p:cNvPr id="62" name="AutoShape 5"/>
          <p:cNvSpPr>
            <a:spLocks noChangeArrowheads="1"/>
          </p:cNvSpPr>
          <p:nvPr/>
        </p:nvSpPr>
        <p:spPr bwMode="auto">
          <a:xfrm>
            <a:off x="5562600" y="838200"/>
            <a:ext cx="2209800" cy="685800"/>
          </a:xfrm>
          <a:prstGeom prst="wedgeEllipseCallout">
            <a:avLst>
              <a:gd name="adj1" fmla="val -110130"/>
              <a:gd name="adj2" fmla="val 100694"/>
            </a:avLst>
          </a:prstGeom>
          <a:solidFill>
            <a:schemeClr val="accent1"/>
          </a:solidFill>
          <a:ln w="9525">
            <a:solidFill>
              <a:schemeClr val="tx1"/>
            </a:solidFill>
            <a:miter lim="800000"/>
            <a:headEnd/>
            <a:tailEnd/>
          </a:ln>
        </p:spPr>
        <p:txBody>
          <a:bodyPr/>
          <a:lstStyle/>
          <a:p>
            <a:pPr algn="ctr" eaLnBrk="0" hangingPunct="0"/>
            <a:r>
              <a:rPr lang="zh-CN" altLang="en-US" sz="1600">
                <a:latin typeface="Times New Roman" pitchFamily="18" charset="0"/>
                <a:ea typeface="楷体_GB2312" pitchFamily="49" charset="-122"/>
              </a:rPr>
              <a:t>该阶段完成后生成需求说明书</a:t>
            </a:r>
          </a:p>
        </p:txBody>
      </p:sp>
      <p:sp>
        <p:nvSpPr>
          <p:cNvPr id="63" name="AutoShape 6"/>
          <p:cNvSpPr>
            <a:spLocks/>
          </p:cNvSpPr>
          <p:nvPr/>
        </p:nvSpPr>
        <p:spPr bwMode="auto">
          <a:xfrm rot="19604688">
            <a:off x="3810000" y="1524000"/>
            <a:ext cx="533400" cy="914400"/>
          </a:xfrm>
          <a:prstGeom prst="rightBrace">
            <a:avLst>
              <a:gd name="adj1" fmla="val 32444"/>
              <a:gd name="adj2" fmla="val 61431"/>
            </a:avLst>
          </a:prstGeom>
          <a:noFill/>
          <a:ln w="38100">
            <a:solidFill>
              <a:srgbClr val="000000"/>
            </a:solidFill>
            <a:round/>
            <a:headEnd/>
            <a:tailEnd/>
          </a:ln>
        </p:spPr>
        <p:txBody>
          <a:bodyPr wrap="none" anchor="ctr"/>
          <a:lstStyle/>
          <a:p>
            <a:endParaRPr lang="zh-CN" altLang="en-US"/>
          </a:p>
        </p:txBody>
      </p:sp>
      <p:sp>
        <p:nvSpPr>
          <p:cNvPr id="64" name="AutoShape 7"/>
          <p:cNvSpPr>
            <a:spLocks noChangeArrowheads="1"/>
          </p:cNvSpPr>
          <p:nvPr/>
        </p:nvSpPr>
        <p:spPr bwMode="auto">
          <a:xfrm>
            <a:off x="5486400" y="1981200"/>
            <a:ext cx="1143000" cy="609600"/>
          </a:xfrm>
          <a:prstGeom prst="wedgeEllipseCallout">
            <a:avLst>
              <a:gd name="adj1" fmla="val -60556"/>
              <a:gd name="adj2" fmla="val 141926"/>
            </a:avLst>
          </a:prstGeom>
          <a:solidFill>
            <a:schemeClr val="accent1"/>
          </a:solidFill>
          <a:ln w="9525">
            <a:solidFill>
              <a:schemeClr val="tx1"/>
            </a:solidFill>
            <a:miter lim="800000"/>
            <a:headEnd/>
            <a:tailEnd/>
          </a:ln>
        </p:spPr>
        <p:txBody>
          <a:bodyPr anchor="ctr"/>
          <a:lstStyle/>
          <a:p>
            <a:pPr algn="ctr" eaLnBrk="0" hangingPunct="0"/>
            <a:r>
              <a:rPr lang="zh-CN" altLang="en-US" sz="1600">
                <a:latin typeface="Times New Roman" pitchFamily="18" charset="0"/>
                <a:ea typeface="楷体_GB2312" pitchFamily="49" charset="-122"/>
              </a:rPr>
              <a:t>设计说明书</a:t>
            </a:r>
          </a:p>
        </p:txBody>
      </p:sp>
      <p:sp>
        <p:nvSpPr>
          <p:cNvPr id="65" name="AutoShape 8"/>
          <p:cNvSpPr>
            <a:spLocks noChangeArrowheads="1"/>
          </p:cNvSpPr>
          <p:nvPr/>
        </p:nvSpPr>
        <p:spPr bwMode="auto">
          <a:xfrm>
            <a:off x="2895600" y="3276600"/>
            <a:ext cx="1143000" cy="609600"/>
          </a:xfrm>
          <a:prstGeom prst="wedgeEllipseCallout">
            <a:avLst>
              <a:gd name="adj1" fmla="val 162500"/>
              <a:gd name="adj2" fmla="val 72657"/>
            </a:avLst>
          </a:prstGeom>
          <a:solidFill>
            <a:schemeClr val="accent1"/>
          </a:solidFill>
          <a:ln w="9525">
            <a:solidFill>
              <a:schemeClr val="tx1"/>
            </a:solidFill>
            <a:miter lim="800000"/>
            <a:headEnd/>
            <a:tailEnd/>
          </a:ln>
        </p:spPr>
        <p:txBody>
          <a:bodyPr anchor="ctr"/>
          <a:lstStyle/>
          <a:p>
            <a:pPr algn="ctr" eaLnBrk="0" hangingPunct="0"/>
            <a:r>
              <a:rPr lang="zh-CN" altLang="en-US" sz="1600" dirty="0">
                <a:latin typeface="Times New Roman" pitchFamily="18" charset="0"/>
                <a:ea typeface="楷体_GB2312" pitchFamily="49" charset="-122"/>
              </a:rPr>
              <a:t>源程序清单</a:t>
            </a:r>
          </a:p>
        </p:txBody>
      </p:sp>
      <p:sp>
        <p:nvSpPr>
          <p:cNvPr id="66" name="AutoShape 9"/>
          <p:cNvSpPr>
            <a:spLocks noChangeArrowheads="1"/>
          </p:cNvSpPr>
          <p:nvPr/>
        </p:nvSpPr>
        <p:spPr bwMode="auto">
          <a:xfrm>
            <a:off x="3505200" y="3962400"/>
            <a:ext cx="990600" cy="609600"/>
          </a:xfrm>
          <a:prstGeom prst="wedgeEllipseCallout">
            <a:avLst>
              <a:gd name="adj1" fmla="val 218912"/>
              <a:gd name="adj2" fmla="val 72657"/>
            </a:avLst>
          </a:prstGeom>
          <a:solidFill>
            <a:schemeClr val="accent1"/>
          </a:solidFill>
          <a:ln w="9525">
            <a:solidFill>
              <a:schemeClr val="tx1"/>
            </a:solidFill>
            <a:miter lim="800000"/>
            <a:headEnd/>
            <a:tailEnd/>
          </a:ln>
        </p:spPr>
        <p:txBody>
          <a:bodyPr anchor="ctr"/>
          <a:lstStyle/>
          <a:p>
            <a:pPr algn="ctr" eaLnBrk="0" hangingPunct="0"/>
            <a:r>
              <a:rPr lang="zh-CN" altLang="en-US" sz="1600">
                <a:latin typeface="Times New Roman" pitchFamily="18" charset="0"/>
                <a:ea typeface="楷体_GB2312" pitchFamily="49" charset="-122"/>
              </a:rPr>
              <a:t>测试报告</a:t>
            </a:r>
          </a:p>
        </p:txBody>
      </p:sp>
      <p:sp>
        <p:nvSpPr>
          <p:cNvPr id="67" name="AutoShape 10"/>
          <p:cNvSpPr>
            <a:spLocks noChangeArrowheads="1"/>
          </p:cNvSpPr>
          <p:nvPr/>
        </p:nvSpPr>
        <p:spPr bwMode="auto">
          <a:xfrm>
            <a:off x="3429000" y="5181600"/>
            <a:ext cx="1219200" cy="609600"/>
          </a:xfrm>
          <a:prstGeom prst="wedgeEllipseCallout">
            <a:avLst>
              <a:gd name="adj1" fmla="val 205597"/>
              <a:gd name="adj2" fmla="val -49218"/>
            </a:avLst>
          </a:prstGeom>
          <a:solidFill>
            <a:schemeClr val="accent1"/>
          </a:solidFill>
          <a:ln w="9525">
            <a:solidFill>
              <a:schemeClr val="tx1"/>
            </a:solidFill>
            <a:miter lim="800000"/>
            <a:headEnd/>
            <a:tailEnd/>
          </a:ln>
        </p:spPr>
        <p:txBody>
          <a:bodyPr anchor="ctr"/>
          <a:lstStyle/>
          <a:p>
            <a:pPr algn="ctr" eaLnBrk="0" hangingPunct="0"/>
            <a:r>
              <a:rPr lang="zh-CN" altLang="en-US" sz="1600">
                <a:latin typeface="Times New Roman" pitchFamily="18" charset="0"/>
                <a:ea typeface="楷体_GB2312" pitchFamily="49" charset="-122"/>
              </a:rPr>
              <a:t>软件维护报告</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瀑布模型的特点</a:t>
            </a:r>
            <a:endParaRPr lang="zh-CN" altLang="en-US" dirty="0"/>
          </a:p>
        </p:txBody>
      </p:sp>
      <p:sp>
        <p:nvSpPr>
          <p:cNvPr id="3" name="内容占位符 2"/>
          <p:cNvSpPr>
            <a:spLocks noGrp="1"/>
          </p:cNvSpPr>
          <p:nvPr>
            <p:ph idx="1"/>
          </p:nvPr>
        </p:nvSpPr>
        <p:spPr/>
        <p:txBody>
          <a:bodyPr/>
          <a:lstStyle/>
          <a:p>
            <a:r>
              <a:rPr lang="zh-CN" altLang="en-US" sz="2400" dirty="0" smtClean="0"/>
              <a:t>线性化模型结构</a:t>
            </a:r>
          </a:p>
          <a:p>
            <a:r>
              <a:rPr lang="zh-CN" altLang="en-US" sz="2400" dirty="0" smtClean="0"/>
              <a:t>各阶段具有里程碑特征</a:t>
            </a:r>
          </a:p>
          <a:p>
            <a:r>
              <a:rPr lang="zh-CN" altLang="en-US" sz="2400" dirty="0" smtClean="0"/>
              <a:t>基于文档的驱动</a:t>
            </a:r>
          </a:p>
          <a:p>
            <a:r>
              <a:rPr lang="zh-CN" altLang="en-US" sz="2400" dirty="0" smtClean="0"/>
              <a:t>严格的阶段评审机制</a:t>
            </a:r>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瀑布模型优缺点</a:t>
            </a:r>
            <a:endParaRPr lang="zh-CN" altLang="en-US" dirty="0"/>
          </a:p>
        </p:txBody>
      </p:sp>
      <p:sp>
        <p:nvSpPr>
          <p:cNvPr id="3" name="内容占位符 2"/>
          <p:cNvSpPr>
            <a:spLocks noGrp="1"/>
          </p:cNvSpPr>
          <p:nvPr>
            <p:ph idx="1"/>
          </p:nvPr>
        </p:nvSpPr>
        <p:spPr/>
        <p:txBody>
          <a:bodyPr/>
          <a:lstStyle/>
          <a:p>
            <a:pPr algn="just" eaLnBrk="0" hangingPunct="0">
              <a:spcBef>
                <a:spcPct val="50000"/>
              </a:spcBef>
            </a:pPr>
            <a:r>
              <a:rPr lang="zh-CN" altLang="en-US" sz="2400" b="1" dirty="0" smtClean="0">
                <a:latin typeface="Times New Roman" pitchFamily="18" charset="0"/>
              </a:rPr>
              <a:t>优点</a:t>
            </a:r>
            <a:r>
              <a:rPr lang="zh-CN" altLang="en-US" sz="2400" dirty="0" smtClean="0">
                <a:latin typeface="Times New Roman" pitchFamily="18" charset="0"/>
              </a:rPr>
              <a:t>：提供了软件开发的基本框架，比靠“个人技艺”开发好的多</a:t>
            </a:r>
          </a:p>
          <a:p>
            <a:pPr algn="just" eaLnBrk="0" hangingPunct="0">
              <a:spcBef>
                <a:spcPct val="50000"/>
              </a:spcBef>
              <a:buNone/>
            </a:pPr>
            <a:r>
              <a:rPr lang="zh-CN" altLang="en-US" sz="2000" dirty="0" smtClean="0">
                <a:latin typeface="Times New Roman" pitchFamily="18" charset="0"/>
              </a:rPr>
              <a:t>       </a:t>
            </a:r>
            <a:r>
              <a:rPr lang="en-US" altLang="zh-CN" sz="2000" dirty="0" smtClean="0">
                <a:latin typeface="Times New Roman" pitchFamily="18" charset="0"/>
              </a:rPr>
              <a:t>--</a:t>
            </a:r>
            <a:r>
              <a:rPr lang="zh-CN" altLang="en-US" sz="2000" dirty="0" smtClean="0">
                <a:latin typeface="Times New Roman" pitchFamily="18" charset="0"/>
              </a:rPr>
              <a:t>有利于大型软件开发过程的人员的组织和管理</a:t>
            </a:r>
          </a:p>
          <a:p>
            <a:pPr algn="just" eaLnBrk="0" hangingPunct="0">
              <a:spcBef>
                <a:spcPct val="50000"/>
              </a:spcBef>
              <a:buNone/>
            </a:pPr>
            <a:r>
              <a:rPr lang="zh-CN" altLang="en-US" sz="2000" dirty="0" smtClean="0">
                <a:latin typeface="Times New Roman" pitchFamily="18" charset="0"/>
              </a:rPr>
              <a:t>       </a:t>
            </a:r>
            <a:r>
              <a:rPr lang="en-US" altLang="zh-CN" sz="2000" dirty="0" smtClean="0">
                <a:latin typeface="Times New Roman" pitchFamily="18" charset="0"/>
              </a:rPr>
              <a:t>--</a:t>
            </a:r>
            <a:r>
              <a:rPr lang="zh-CN" altLang="en-US" sz="2000" dirty="0" smtClean="0">
                <a:latin typeface="Times New Roman" pitchFamily="18" charset="0"/>
              </a:rPr>
              <a:t>有利于 开发方法和工具的使用</a:t>
            </a:r>
          </a:p>
          <a:p>
            <a:pPr algn="just" eaLnBrk="0" hangingPunct="0">
              <a:spcBef>
                <a:spcPct val="50000"/>
              </a:spcBef>
              <a:buNone/>
            </a:pPr>
            <a:r>
              <a:rPr lang="zh-CN" altLang="en-US" sz="2000" dirty="0" smtClean="0">
                <a:latin typeface="Times New Roman" pitchFamily="18" charset="0"/>
              </a:rPr>
              <a:t>       </a:t>
            </a:r>
            <a:r>
              <a:rPr lang="en-US" altLang="zh-CN" sz="2000" dirty="0" smtClean="0">
                <a:latin typeface="Times New Roman" pitchFamily="18" charset="0"/>
              </a:rPr>
              <a:t>--</a:t>
            </a:r>
            <a:r>
              <a:rPr lang="zh-CN" altLang="en-US" sz="2000" dirty="0" smtClean="0">
                <a:latin typeface="Times New Roman" pitchFamily="18" charset="0"/>
              </a:rPr>
              <a:t>提高了软件的质量和效率</a:t>
            </a:r>
          </a:p>
          <a:p>
            <a:pPr algn="just" eaLnBrk="0" hangingPunct="0">
              <a:spcBef>
                <a:spcPct val="50000"/>
              </a:spcBef>
            </a:pPr>
            <a:r>
              <a:rPr lang="zh-CN" altLang="en-US" sz="2400" b="1" dirty="0" smtClean="0">
                <a:latin typeface="Times New Roman" pitchFamily="18" charset="0"/>
              </a:rPr>
              <a:t>缺点</a:t>
            </a:r>
            <a:r>
              <a:rPr lang="zh-CN" altLang="en-US" sz="2400" dirty="0" smtClean="0">
                <a:latin typeface="Times New Roman" pitchFamily="18" charset="0"/>
              </a:rPr>
              <a:t>：初始阶段指出全部需求，可能用户和项目负责人需要很长的时间才能拿到需求版本，如果需要修改，则会蒙受损失。</a:t>
            </a:r>
            <a:r>
              <a:rPr lang="zh-CN" altLang="en-US" sz="2400" dirty="0" smtClean="0">
                <a:latin typeface="Times New Roman" pitchFamily="18" charset="0"/>
                <a:ea typeface="楷体_GB2312" pitchFamily="49" charset="-122"/>
              </a:rPr>
              <a:t> </a:t>
            </a:r>
          </a:p>
          <a:p>
            <a:endParaRPr lang="zh-CN" alt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t>
            </a:r>
            <a:r>
              <a:rPr lang="zh-CN" altLang="en-US" dirty="0" smtClean="0"/>
              <a:t>模型</a:t>
            </a:r>
            <a:r>
              <a:rPr lang="en-US" altLang="zh-CN" dirty="0" smtClean="0"/>
              <a:t>—</a:t>
            </a:r>
            <a:r>
              <a:rPr lang="zh-CN" altLang="en-US" dirty="0" smtClean="0"/>
              <a:t> 瀑布模型的变型</a:t>
            </a:r>
            <a:endParaRPr lang="zh-CN" altLang="en-US" dirty="0"/>
          </a:p>
        </p:txBody>
      </p:sp>
      <p:sp>
        <p:nvSpPr>
          <p:cNvPr id="5" name="内容占位符 2"/>
          <p:cNvSpPr>
            <a:spLocks noGrp="1"/>
          </p:cNvSpPr>
          <p:nvPr>
            <p:ph idx="4294967295"/>
          </p:nvPr>
        </p:nvSpPr>
        <p:spPr>
          <a:xfrm>
            <a:off x="528638" y="1447800"/>
            <a:ext cx="7499350" cy="4800600"/>
          </a:xfrm>
          <a:prstGeom prst="rect">
            <a:avLst/>
          </a:prstGeom>
        </p:spPr>
        <p:txBody>
          <a:bodyPr/>
          <a:lstStyle/>
          <a:p>
            <a:pPr eaLnBrk="1" hangingPunct="1">
              <a:buFont typeface="Wingdings 2" pitchFamily="18" charset="2"/>
              <a:buNone/>
            </a:pPr>
            <a:r>
              <a:rPr lang="en-US" altLang="zh-CN" dirty="0" smtClean="0">
                <a:latin typeface="+mn-ea"/>
              </a:rPr>
              <a:t> </a:t>
            </a:r>
            <a:endParaRPr lang="zh-CN" altLang="zh-CN" dirty="0" smtClean="0">
              <a:latin typeface="(使用中文字体)"/>
            </a:endParaRPr>
          </a:p>
        </p:txBody>
      </p:sp>
      <p:pic>
        <p:nvPicPr>
          <p:cNvPr id="35843" name="Picture 3" descr="D:\我的文档\Tencent Files\275951037\Image\Group\}2~P}H[%AYP(3J37XIJ~RX9.gif"/>
          <p:cNvPicPr>
            <a:picLocks noChangeAspect="1" noChangeArrowheads="1"/>
          </p:cNvPicPr>
          <p:nvPr/>
        </p:nvPicPr>
        <p:blipFill>
          <a:blip r:embed="rId2" cstate="print"/>
          <a:srcRect/>
          <a:stretch>
            <a:fillRect/>
          </a:stretch>
        </p:blipFill>
        <p:spPr bwMode="auto">
          <a:xfrm>
            <a:off x="857224" y="1142984"/>
            <a:ext cx="6715172" cy="4271001"/>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t>
            </a:r>
            <a:r>
              <a:rPr lang="zh-CN" altLang="en-US" dirty="0" smtClean="0"/>
              <a:t>模型</a:t>
            </a:r>
            <a:r>
              <a:rPr lang="en-US" altLang="zh-CN" dirty="0" smtClean="0"/>
              <a:t>– V</a:t>
            </a:r>
            <a:r>
              <a:rPr lang="zh-CN" altLang="en-US" dirty="0" smtClean="0"/>
              <a:t>模型的升级版</a:t>
            </a:r>
            <a:endParaRPr lang="zh-CN" altLang="en-US" dirty="0"/>
          </a:p>
        </p:txBody>
      </p:sp>
      <p:pic>
        <p:nvPicPr>
          <p:cNvPr id="3" name="Picture 1"/>
          <p:cNvPicPr>
            <a:picLocks noChangeAspect="1" noChangeArrowheads="1"/>
          </p:cNvPicPr>
          <p:nvPr/>
        </p:nvPicPr>
        <p:blipFill>
          <a:blip r:embed="rId2" cstate="print"/>
          <a:srcRect/>
          <a:stretch>
            <a:fillRect/>
          </a:stretch>
        </p:blipFill>
        <p:spPr bwMode="auto">
          <a:xfrm>
            <a:off x="0" y="1357298"/>
            <a:ext cx="9423898" cy="50720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 </a:t>
            </a:r>
            <a:r>
              <a:rPr lang="zh-CN" altLang="en-US" dirty="0" smtClean="0"/>
              <a:t>模型</a:t>
            </a:r>
            <a:endParaRPr lang="zh-CN" altLang="en-US" dirty="0"/>
          </a:p>
        </p:txBody>
      </p:sp>
      <p:pic>
        <p:nvPicPr>
          <p:cNvPr id="4" name="Picture 3"/>
          <p:cNvPicPr>
            <a:picLocks noChangeAspect="1" noChangeArrowheads="1"/>
          </p:cNvPicPr>
          <p:nvPr/>
        </p:nvPicPr>
        <p:blipFill>
          <a:blip r:embed="rId3" cstate="print"/>
          <a:srcRect/>
          <a:stretch>
            <a:fillRect/>
          </a:stretch>
        </p:blipFill>
        <p:spPr bwMode="auto">
          <a:xfrm>
            <a:off x="1643042" y="1500174"/>
            <a:ext cx="5040313" cy="3587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142976" y="1785926"/>
            <a:ext cx="7215238" cy="576256"/>
          </a:xfrm>
          <a:prstGeom prst="rect">
            <a:avLst/>
          </a:prstGeom>
          <a:ln/>
        </p:spPr>
        <p:txBody>
          <a:bodyPr/>
          <a:lstStyle/>
          <a:p>
            <a:pPr marL="342900" marR="0" lvl="0" indent="-342900" algn="l" defTabSz="914400" rtl="0" eaLnBrk="1" fontAlgn="auto" latinLnBrk="0" hangingPunct="1">
              <a:lnSpc>
                <a:spcPct val="120000"/>
              </a:lnSpc>
              <a:spcBef>
                <a:spcPct val="25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1 </a:t>
            </a:r>
            <a:r>
              <a:rPr kumimoji="0" lang="zh-CN" altLang="en-US" sz="3200" b="0" i="0" u="none" strike="noStrike" kern="1200" cap="none" spc="0" normalizeH="0" baseline="0" noProof="0" dirty="0" smtClean="0">
                <a:ln>
                  <a:noFill/>
                </a:ln>
                <a:solidFill>
                  <a:schemeClr val="tx1"/>
                </a:solidFill>
                <a:effectLst/>
                <a:uLnTx/>
                <a:uFillTx/>
                <a:latin typeface="+mj-ea"/>
                <a:ea typeface="+mj-ea"/>
                <a:cs typeface="+mn-cs"/>
              </a:rPr>
              <a:t>软件产品</a:t>
            </a: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
        <p:nvSpPr>
          <p:cNvPr id="7" name="Rectangle 4"/>
          <p:cNvSpPr>
            <a:spLocks noChangeArrowheads="1"/>
          </p:cNvSpPr>
          <p:nvPr/>
        </p:nvSpPr>
        <p:spPr bwMode="auto">
          <a:xfrm>
            <a:off x="1142976" y="2500306"/>
            <a:ext cx="5643602" cy="560398"/>
          </a:xfrm>
          <a:prstGeom prst="rect">
            <a:avLst/>
          </a:prstGeom>
          <a:noFill/>
          <a:ln w="9525">
            <a:noFill/>
            <a:miter lim="800000"/>
            <a:headEnd/>
            <a:tailEnd/>
          </a:ln>
          <a:effectLst/>
        </p:spPr>
        <p:txBody>
          <a:bodyPr/>
          <a:lstStyle/>
          <a:p>
            <a:pPr marL="342900" indent="-342900" algn="l">
              <a:lnSpc>
                <a:spcPct val="110000"/>
              </a:lnSpc>
              <a:spcBef>
                <a:spcPct val="25000"/>
              </a:spcBef>
              <a:buSzPct val="110000"/>
            </a:pPr>
            <a:r>
              <a:rPr lang="en-US" sz="3200" b="0" i="0" dirty="0">
                <a:solidFill>
                  <a:schemeClr val="tx1"/>
                </a:solidFill>
                <a:effectLst/>
                <a:latin typeface="+mj-ea"/>
                <a:ea typeface="+mj-ea"/>
              </a:rPr>
              <a:t>Chapter 2 </a:t>
            </a:r>
            <a:r>
              <a:rPr lang="zh-CN" altLang="en-US" sz="3200" b="0" i="0" dirty="0" smtClean="0">
                <a:solidFill>
                  <a:schemeClr val="tx1"/>
                </a:solidFill>
                <a:effectLst/>
                <a:latin typeface="+mj-ea"/>
                <a:ea typeface="+mj-ea"/>
              </a:rPr>
              <a:t>软件工程</a:t>
            </a:r>
            <a:endParaRPr lang="zh-CN" altLang="en-US" sz="3200" b="0" i="0" dirty="0">
              <a:solidFill>
                <a:schemeClr val="tx1"/>
              </a:solidFill>
              <a:effectLst/>
              <a:latin typeface="+mj-ea"/>
              <a:ea typeface="+mj-ea"/>
            </a:endParaRPr>
          </a:p>
        </p:txBody>
      </p:sp>
      <p:sp>
        <p:nvSpPr>
          <p:cNvPr id="12" name="TextBox 11"/>
          <p:cNvSpPr txBox="1"/>
          <p:nvPr/>
        </p:nvSpPr>
        <p:spPr>
          <a:xfrm>
            <a:off x="-32" y="-24"/>
            <a:ext cx="2569934" cy="769441"/>
          </a:xfrm>
          <a:prstGeom prst="rect">
            <a:avLst/>
          </a:prstGeom>
          <a:noFill/>
        </p:spPr>
        <p:txBody>
          <a:bodyPr wrap="none" rtlCol="0">
            <a:spAutoFit/>
          </a:bodyPr>
          <a:lstStyle/>
          <a:p>
            <a:r>
              <a:rPr lang="zh-CN" altLang="en-US" sz="4400" dirty="0" smtClean="0"/>
              <a:t>课程目 录</a:t>
            </a:r>
            <a:endParaRPr lang="zh-CN" altLang="en-US" sz="4400" dirty="0"/>
          </a:p>
        </p:txBody>
      </p:sp>
      <p:sp>
        <p:nvSpPr>
          <p:cNvPr id="6" name="Rectangle 3"/>
          <p:cNvSpPr txBox="1">
            <a:spLocks noChangeArrowheads="1"/>
          </p:cNvSpPr>
          <p:nvPr/>
        </p:nvSpPr>
        <p:spPr>
          <a:xfrm>
            <a:off x="1142976" y="3143248"/>
            <a:ext cx="7215238" cy="576256"/>
          </a:xfrm>
          <a:prstGeom prst="rect">
            <a:avLst/>
          </a:prstGeom>
          <a:ln/>
        </p:spPr>
        <p:txBody>
          <a:bodyPr/>
          <a:lstStyle/>
          <a:p>
            <a:pPr marL="342900" marR="0" lvl="0" indent="-342900" algn="l" defTabSz="914400" rtl="0" eaLnBrk="1" fontAlgn="auto" latinLnBrk="0" hangingPunct="1">
              <a:lnSpc>
                <a:spcPct val="120000"/>
              </a:lnSpc>
              <a:spcBef>
                <a:spcPct val="25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3 </a:t>
            </a:r>
            <a:r>
              <a:rPr kumimoji="0" lang="zh-CN" altLang="en-US" sz="3200" b="0" i="0" u="none" strike="noStrike" kern="1200" cap="none" spc="0" normalizeH="0" baseline="0" noProof="0" dirty="0" smtClean="0">
                <a:ln>
                  <a:noFill/>
                </a:ln>
                <a:solidFill>
                  <a:schemeClr val="tx1"/>
                </a:solidFill>
                <a:effectLst/>
                <a:uLnTx/>
                <a:uFillTx/>
                <a:latin typeface="+mj-ea"/>
                <a:ea typeface="+mj-ea"/>
                <a:cs typeface="+mn-cs"/>
              </a:rPr>
              <a:t>软件开发过程</a:t>
            </a: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
        <p:nvSpPr>
          <p:cNvPr id="8" name="Rectangle 3"/>
          <p:cNvSpPr txBox="1">
            <a:spLocks noChangeArrowheads="1"/>
          </p:cNvSpPr>
          <p:nvPr/>
        </p:nvSpPr>
        <p:spPr>
          <a:xfrm>
            <a:off x="1142976" y="3786190"/>
            <a:ext cx="7215238" cy="576256"/>
          </a:xfrm>
          <a:prstGeom prst="rect">
            <a:avLst/>
          </a:prstGeom>
          <a:ln/>
        </p:spPr>
        <p:txBody>
          <a:bodyPr/>
          <a:lstStyle/>
          <a:p>
            <a:pPr marL="342900" marR="0" lvl="0" indent="-342900" algn="l" defTabSz="914400" rtl="0" eaLnBrk="1" fontAlgn="auto" latinLnBrk="0" hangingPunct="1">
              <a:lnSpc>
                <a:spcPct val="120000"/>
              </a:lnSpc>
              <a:spcBef>
                <a:spcPct val="25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4 </a:t>
            </a:r>
            <a:r>
              <a:rPr kumimoji="0" lang="zh-CN" altLang="en-US" sz="3200" b="0" i="0" u="none" strike="noStrike" kern="1200" cap="none" spc="0" normalizeH="0" baseline="0" noProof="0" dirty="0" smtClean="0">
                <a:ln>
                  <a:noFill/>
                </a:ln>
                <a:solidFill>
                  <a:schemeClr val="tx1"/>
                </a:solidFill>
                <a:effectLst/>
                <a:uLnTx/>
                <a:uFillTx/>
                <a:latin typeface="+mj-ea"/>
                <a:ea typeface="+mj-ea"/>
                <a:cs typeface="+mn-cs"/>
              </a:rPr>
              <a:t>软件生命周期</a:t>
            </a: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
        <p:nvSpPr>
          <p:cNvPr id="9" name="Rectangle 3"/>
          <p:cNvSpPr txBox="1">
            <a:spLocks noChangeArrowheads="1"/>
          </p:cNvSpPr>
          <p:nvPr/>
        </p:nvSpPr>
        <p:spPr>
          <a:xfrm>
            <a:off x="1142976" y="4429132"/>
            <a:ext cx="7215238" cy="576256"/>
          </a:xfrm>
          <a:prstGeom prst="rect">
            <a:avLst/>
          </a:prstGeom>
          <a:ln/>
        </p:spPr>
        <p:txBody>
          <a:bodyPr/>
          <a:lstStyle/>
          <a:p>
            <a:pPr marL="342900" marR="0" lvl="0" indent="-342900" algn="l" defTabSz="914400" rtl="0" eaLnBrk="1" fontAlgn="auto" latinLnBrk="0" hangingPunct="1">
              <a:lnSpc>
                <a:spcPct val="120000"/>
              </a:lnSpc>
              <a:spcBef>
                <a:spcPct val="25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5 </a:t>
            </a:r>
            <a:r>
              <a:rPr lang="zh-CN" altLang="en-US" sz="3200" dirty="0" smtClean="0">
                <a:latin typeface="+mj-ea"/>
                <a:ea typeface="+mj-ea"/>
              </a:rPr>
              <a:t>软件研发流程</a:t>
            </a: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
        <p:nvSpPr>
          <p:cNvPr id="10" name="Rectangle 3"/>
          <p:cNvSpPr txBox="1">
            <a:spLocks noChangeArrowheads="1"/>
          </p:cNvSpPr>
          <p:nvPr/>
        </p:nvSpPr>
        <p:spPr>
          <a:xfrm>
            <a:off x="1142976" y="5000636"/>
            <a:ext cx="7215238" cy="576256"/>
          </a:xfrm>
          <a:prstGeom prst="rect">
            <a:avLst/>
          </a:prstGeom>
          <a:ln/>
        </p:spPr>
        <p:txBody>
          <a:bodyPr/>
          <a:lstStyle/>
          <a:p>
            <a:pPr marL="342900" marR="0" lvl="0" indent="-342900" algn="l" defTabSz="914400" rtl="0" eaLnBrk="1" fontAlgn="auto" latinLnBrk="0" hangingPunct="1">
              <a:lnSpc>
                <a:spcPct val="120000"/>
              </a:lnSpc>
              <a:spcBef>
                <a:spcPct val="25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6 </a:t>
            </a:r>
            <a:r>
              <a:rPr kumimoji="0" lang="zh-CN" altLang="en-US" sz="3200" b="0" i="0" u="none" strike="noStrike" kern="1200" cap="none" spc="0" normalizeH="0" baseline="0" noProof="0" dirty="0" smtClean="0">
                <a:ln>
                  <a:noFill/>
                </a:ln>
                <a:solidFill>
                  <a:schemeClr val="tx1"/>
                </a:solidFill>
                <a:effectLst/>
                <a:uLnTx/>
                <a:uFillTx/>
                <a:latin typeface="+mj-ea"/>
                <a:ea typeface="+mj-ea"/>
                <a:cs typeface="+mn-cs"/>
              </a:rPr>
              <a:t>软件测试流程</a:t>
            </a: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
        <p:nvSpPr>
          <p:cNvPr id="11" name="Rectangle 3"/>
          <p:cNvSpPr txBox="1">
            <a:spLocks noChangeArrowheads="1"/>
          </p:cNvSpPr>
          <p:nvPr/>
        </p:nvSpPr>
        <p:spPr>
          <a:xfrm>
            <a:off x="1142976" y="5572140"/>
            <a:ext cx="7215238" cy="576256"/>
          </a:xfrm>
          <a:prstGeom prst="rect">
            <a:avLst/>
          </a:prstGeom>
          <a:ln/>
        </p:spPr>
        <p:txBody>
          <a:bodyPr/>
          <a:lstStyle/>
          <a:p>
            <a:pPr marL="342900" marR="0" lvl="0" indent="-342900" algn="l" defTabSz="914400" rtl="0" eaLnBrk="1" fontAlgn="auto" latinLnBrk="0" hangingPunct="1">
              <a:lnSpc>
                <a:spcPct val="120000"/>
              </a:lnSpc>
              <a:spcBef>
                <a:spcPct val="25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7 </a:t>
            </a:r>
            <a:r>
              <a:rPr lang="zh-CN" altLang="en-US" sz="3200" dirty="0" smtClean="0">
                <a:latin typeface="+mj-ea"/>
                <a:ea typeface="+mj-ea"/>
              </a:rPr>
              <a:t>软件项目成员</a:t>
            </a: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 </a:t>
            </a:r>
            <a:r>
              <a:rPr lang="zh-CN" altLang="en-US" dirty="0" smtClean="0"/>
              <a:t>模型</a:t>
            </a:r>
            <a:endParaRPr lang="zh-CN" altLang="en-US" dirty="0"/>
          </a:p>
        </p:txBody>
      </p:sp>
      <p:pic>
        <p:nvPicPr>
          <p:cNvPr id="4" name="Picture 3"/>
          <p:cNvPicPr>
            <a:picLocks noGrp="1" noChangeAspect="1" noChangeArrowheads="1"/>
          </p:cNvPicPr>
          <p:nvPr>
            <p:ph idx="1"/>
          </p:nvPr>
        </p:nvPicPr>
        <p:blipFill>
          <a:blip r:embed="rId3" cstate="print"/>
          <a:srcRect/>
          <a:stretch>
            <a:fillRect/>
          </a:stretch>
        </p:blipFill>
        <p:spPr>
          <a:xfrm>
            <a:off x="1142976" y="1643050"/>
            <a:ext cx="6715172" cy="3000396"/>
          </a:xfr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螺旋模型</a:t>
            </a:r>
            <a:endParaRPr lang="zh-CN" altLang="en-US" dirty="0"/>
          </a:p>
        </p:txBody>
      </p:sp>
      <p:sp>
        <p:nvSpPr>
          <p:cNvPr id="5" name="日期占位符 3"/>
          <p:cNvSpPr txBox="1">
            <a:spLocks noGrp="1" noChangeArrowheads="1"/>
          </p:cNvSpPr>
          <p:nvPr/>
        </p:nvSpPr>
        <p:spPr bwMode="auto">
          <a:xfrm>
            <a:off x="6938963" y="6305550"/>
            <a:ext cx="2133600" cy="476250"/>
          </a:xfrm>
          <a:prstGeom prst="rect">
            <a:avLst/>
          </a:prstGeom>
          <a:noFill/>
          <a:ln w="9525">
            <a:noFill/>
            <a:miter lim="800000"/>
            <a:headEnd/>
            <a:tailEnd/>
          </a:ln>
        </p:spPr>
        <p:txBody>
          <a:bodyPr anchor="b"/>
          <a:lstStyle/>
          <a:p>
            <a:pPr algn="r"/>
            <a:fld id="{B3C95F28-5468-4AC5-8870-BB00339974AC}" type="datetime1">
              <a:rPr lang="zh-CN" altLang="en-US" sz="1200">
                <a:solidFill>
                  <a:srgbClr val="B5A788"/>
                </a:solidFill>
                <a:latin typeface="Constantia" pitchFamily="18" charset="0"/>
              </a:rPr>
              <a:pPr algn="r"/>
              <a:t>2015-04-21</a:t>
            </a:fld>
            <a:endParaRPr lang="en-US" altLang="zh-CN" sz="1200">
              <a:solidFill>
                <a:srgbClr val="B5A788"/>
              </a:solidFill>
              <a:latin typeface="Constantia" pitchFamily="18" charset="0"/>
            </a:endParaRPr>
          </a:p>
        </p:txBody>
      </p:sp>
      <p:pic>
        <p:nvPicPr>
          <p:cNvPr id="6" name="Picture 2" descr="C:\Documents and Settings\lijie\Local Settings\Temporary Internet Files\Content.IE5\MNHYGRBX\MP900438617[1].jpg"/>
          <p:cNvPicPr>
            <a:picLocks noGrp="1" noChangeAspect="1" noChangeArrowheads="1"/>
          </p:cNvPicPr>
          <p:nvPr>
            <p:ph idx="4294967295"/>
          </p:nvPr>
        </p:nvPicPr>
        <p:blipFill>
          <a:blip r:embed="rId4" cstate="print"/>
          <a:srcRect/>
          <a:stretch>
            <a:fillRect/>
          </a:stretch>
        </p:blipFill>
        <p:spPr>
          <a:xfrm>
            <a:off x="1739900" y="1719263"/>
            <a:ext cx="5741988" cy="4260850"/>
          </a:xfrm>
          <a:prstGeom prst="rect">
            <a:avLst/>
          </a:prstGeom>
        </p:spPr>
      </p:pic>
      <p:cxnSp>
        <p:nvCxnSpPr>
          <p:cNvPr id="7" name="直接连接符 7"/>
          <p:cNvCxnSpPr>
            <a:cxnSpLocks noChangeShapeType="1"/>
          </p:cNvCxnSpPr>
          <p:nvPr/>
        </p:nvCxnSpPr>
        <p:spPr bwMode="auto">
          <a:xfrm>
            <a:off x="1763713" y="2071688"/>
            <a:ext cx="5715000" cy="3286125"/>
          </a:xfrm>
          <a:prstGeom prst="line">
            <a:avLst/>
          </a:prstGeom>
          <a:noFill/>
          <a:ln w="25400" cmpd="sng">
            <a:solidFill>
              <a:schemeClr val="tx1"/>
            </a:solidFill>
            <a:round/>
            <a:headEnd/>
            <a:tailEnd/>
          </a:ln>
          <a:effectLst>
            <a:outerShdw dist="25400" dir="5400000" algn="ctr" rotWithShape="0">
              <a:srgbClr val="000000">
                <a:alpha val="39000"/>
              </a:srgbClr>
            </a:outerShdw>
          </a:effectLst>
        </p:spPr>
      </p:cxnSp>
      <p:cxnSp>
        <p:nvCxnSpPr>
          <p:cNvPr id="8" name="直接连接符 8"/>
          <p:cNvCxnSpPr>
            <a:cxnSpLocks noChangeShapeType="1"/>
          </p:cNvCxnSpPr>
          <p:nvPr/>
        </p:nvCxnSpPr>
        <p:spPr bwMode="auto">
          <a:xfrm rot="10800000" flipV="1">
            <a:off x="1763713" y="2071688"/>
            <a:ext cx="5715000" cy="3286125"/>
          </a:xfrm>
          <a:prstGeom prst="line">
            <a:avLst/>
          </a:prstGeom>
          <a:noFill/>
          <a:ln w="25400" cmpd="sng">
            <a:solidFill>
              <a:schemeClr val="tx1"/>
            </a:solidFill>
            <a:round/>
            <a:headEnd/>
            <a:tailEnd/>
          </a:ln>
          <a:effectLst>
            <a:outerShdw dist="25400" dir="5400000" algn="ctr" rotWithShape="0">
              <a:srgbClr val="000000">
                <a:alpha val="39000"/>
              </a:srgbClr>
            </a:outerShdw>
          </a:effectLst>
        </p:spPr>
      </p:cxnSp>
      <p:cxnSp>
        <p:nvCxnSpPr>
          <p:cNvPr id="9" name="直接连接符 14"/>
          <p:cNvCxnSpPr>
            <a:cxnSpLocks noChangeShapeType="1"/>
          </p:cNvCxnSpPr>
          <p:nvPr/>
        </p:nvCxnSpPr>
        <p:spPr bwMode="auto">
          <a:xfrm>
            <a:off x="4611688" y="1719263"/>
            <a:ext cx="0" cy="4260850"/>
          </a:xfrm>
          <a:prstGeom prst="line">
            <a:avLst/>
          </a:prstGeom>
          <a:noFill/>
          <a:ln w="25400" cmpd="sng">
            <a:solidFill>
              <a:schemeClr val="tx1"/>
            </a:solidFill>
            <a:round/>
            <a:headEnd/>
            <a:tailEnd/>
          </a:ln>
          <a:effectLst>
            <a:outerShdw dist="25400" dir="5400000" algn="ctr" rotWithShape="0">
              <a:srgbClr val="000000">
                <a:alpha val="39000"/>
              </a:srgbClr>
            </a:outerShdw>
          </a:effectLst>
        </p:spPr>
      </p:cxnSp>
      <p:sp>
        <p:nvSpPr>
          <p:cNvPr id="10" name="TextBox 15"/>
          <p:cNvSpPr txBox="1">
            <a:spLocks noChangeArrowheads="1"/>
          </p:cNvSpPr>
          <p:nvPr/>
        </p:nvSpPr>
        <p:spPr bwMode="auto">
          <a:xfrm>
            <a:off x="3857625" y="1719263"/>
            <a:ext cx="1285875" cy="923925"/>
          </a:xfrm>
          <a:prstGeom prst="rect">
            <a:avLst/>
          </a:prstGeom>
          <a:noFill/>
          <a:ln w="9525">
            <a:noFill/>
            <a:miter lim="800000"/>
            <a:headEnd/>
            <a:tailEnd/>
          </a:ln>
        </p:spPr>
        <p:txBody>
          <a:bodyPr>
            <a:spAutoFit/>
          </a:bodyPr>
          <a:lstStyle/>
          <a:p>
            <a:r>
              <a:rPr lang="zh-CN" altLang="en-US">
                <a:latin typeface="Constantia" pitchFamily="18" charset="0"/>
              </a:rPr>
              <a:t>确定目标、方案和限制条件</a:t>
            </a:r>
          </a:p>
        </p:txBody>
      </p:sp>
      <p:sp>
        <p:nvSpPr>
          <p:cNvPr id="11" name="TextBox 16"/>
          <p:cNvSpPr txBox="1">
            <a:spLocks noChangeArrowheads="1"/>
          </p:cNvSpPr>
          <p:nvPr/>
        </p:nvSpPr>
        <p:spPr bwMode="auto">
          <a:xfrm>
            <a:off x="5715000" y="1925638"/>
            <a:ext cx="1285875" cy="646112"/>
          </a:xfrm>
          <a:prstGeom prst="rect">
            <a:avLst/>
          </a:prstGeom>
          <a:noFill/>
          <a:ln w="9525">
            <a:noFill/>
            <a:miter lim="800000"/>
            <a:headEnd/>
            <a:tailEnd/>
          </a:ln>
        </p:spPr>
        <p:txBody>
          <a:bodyPr>
            <a:spAutoFit/>
          </a:bodyPr>
          <a:lstStyle/>
          <a:p>
            <a:r>
              <a:rPr lang="zh-CN" altLang="en-US">
                <a:latin typeface="Constantia" pitchFamily="18" charset="0"/>
              </a:rPr>
              <a:t>明确风险，化解风险</a:t>
            </a:r>
          </a:p>
        </p:txBody>
      </p:sp>
      <p:sp>
        <p:nvSpPr>
          <p:cNvPr id="12" name="TextBox 17"/>
          <p:cNvSpPr txBox="1">
            <a:spLocks noChangeArrowheads="1"/>
          </p:cNvSpPr>
          <p:nvPr/>
        </p:nvSpPr>
        <p:spPr bwMode="auto">
          <a:xfrm>
            <a:off x="6643688" y="3425825"/>
            <a:ext cx="1285875" cy="646113"/>
          </a:xfrm>
          <a:prstGeom prst="rect">
            <a:avLst/>
          </a:prstGeom>
          <a:noFill/>
          <a:ln w="9525">
            <a:noFill/>
            <a:miter lim="800000"/>
            <a:headEnd/>
            <a:tailEnd/>
          </a:ln>
        </p:spPr>
        <p:txBody>
          <a:bodyPr>
            <a:spAutoFit/>
          </a:bodyPr>
          <a:lstStyle/>
          <a:p>
            <a:r>
              <a:rPr lang="zh-CN" altLang="en-US">
                <a:latin typeface="Constantia" pitchFamily="18" charset="0"/>
              </a:rPr>
              <a:t>评估可选方案</a:t>
            </a:r>
          </a:p>
        </p:txBody>
      </p:sp>
      <p:sp>
        <p:nvSpPr>
          <p:cNvPr id="13" name="TextBox 18"/>
          <p:cNvSpPr txBox="1">
            <a:spLocks noChangeArrowheads="1"/>
          </p:cNvSpPr>
          <p:nvPr/>
        </p:nvSpPr>
        <p:spPr bwMode="auto">
          <a:xfrm>
            <a:off x="5857875" y="5000625"/>
            <a:ext cx="1285875" cy="646113"/>
          </a:xfrm>
          <a:prstGeom prst="rect">
            <a:avLst/>
          </a:prstGeom>
          <a:noFill/>
          <a:ln w="9525">
            <a:noFill/>
            <a:miter lim="800000"/>
            <a:headEnd/>
            <a:tailEnd/>
          </a:ln>
        </p:spPr>
        <p:txBody>
          <a:bodyPr>
            <a:spAutoFit/>
          </a:bodyPr>
          <a:lstStyle/>
          <a:p>
            <a:r>
              <a:rPr lang="zh-CN" altLang="en-US">
                <a:latin typeface="Constantia" pitchFamily="18" charset="0"/>
              </a:rPr>
              <a:t>开发和测试</a:t>
            </a:r>
          </a:p>
        </p:txBody>
      </p:sp>
      <p:sp>
        <p:nvSpPr>
          <p:cNvPr id="14" name="TextBox 19"/>
          <p:cNvSpPr txBox="1">
            <a:spLocks noChangeArrowheads="1"/>
          </p:cNvSpPr>
          <p:nvPr/>
        </p:nvSpPr>
        <p:spPr bwMode="auto">
          <a:xfrm>
            <a:off x="3643313" y="5000625"/>
            <a:ext cx="1571625" cy="369888"/>
          </a:xfrm>
          <a:prstGeom prst="rect">
            <a:avLst/>
          </a:prstGeom>
          <a:noFill/>
          <a:ln w="9525">
            <a:noFill/>
            <a:miter lim="800000"/>
            <a:headEnd/>
            <a:tailEnd/>
          </a:ln>
        </p:spPr>
        <p:txBody>
          <a:bodyPr>
            <a:spAutoFit/>
          </a:bodyPr>
          <a:lstStyle/>
          <a:p>
            <a:r>
              <a:rPr lang="zh-CN" altLang="en-US">
                <a:latin typeface="Constantia" pitchFamily="18" charset="0"/>
              </a:rPr>
              <a:t>计划下一阶段</a:t>
            </a:r>
          </a:p>
        </p:txBody>
      </p:sp>
      <p:sp>
        <p:nvSpPr>
          <p:cNvPr id="15" name="TextBox 20"/>
          <p:cNvSpPr txBox="1">
            <a:spLocks noChangeArrowheads="1"/>
          </p:cNvSpPr>
          <p:nvPr/>
        </p:nvSpPr>
        <p:spPr bwMode="auto">
          <a:xfrm>
            <a:off x="2571750" y="3500438"/>
            <a:ext cx="1571625" cy="646112"/>
          </a:xfrm>
          <a:prstGeom prst="rect">
            <a:avLst/>
          </a:prstGeom>
          <a:noFill/>
          <a:ln w="9525">
            <a:noFill/>
            <a:miter lim="800000"/>
            <a:headEnd/>
            <a:tailEnd/>
          </a:ln>
        </p:spPr>
        <p:txBody>
          <a:bodyPr>
            <a:spAutoFit/>
          </a:bodyPr>
          <a:lstStyle/>
          <a:p>
            <a:r>
              <a:rPr lang="zh-CN" altLang="en-US">
                <a:latin typeface="Constantia" pitchFamily="18" charset="0"/>
              </a:rPr>
              <a:t>确定进入下一阶段的条件</a:t>
            </a:r>
          </a:p>
        </p:txBody>
      </p:sp>
      <p:pic>
        <p:nvPicPr>
          <p:cNvPr id="16" name="任意多边形 22"/>
          <p:cNvPicPr>
            <a:picLocks noChangeArrowheads="1"/>
          </p:cNvPicPr>
          <p:nvPr/>
        </p:nvPicPr>
        <p:blipFill>
          <a:blip r:embed="rId5" cstate="print"/>
          <a:srcRect/>
          <a:stretch>
            <a:fillRect/>
          </a:stretch>
        </p:blipFill>
        <p:spPr bwMode="auto">
          <a:xfrm>
            <a:off x="2916238" y="1865313"/>
            <a:ext cx="3328987" cy="344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原型定义</a:t>
            </a:r>
            <a:endParaRPr lang="zh-CN" altLang="en-US" dirty="0"/>
          </a:p>
        </p:txBody>
      </p:sp>
      <p:sp>
        <p:nvSpPr>
          <p:cNvPr id="3" name="内容占位符 2"/>
          <p:cNvSpPr>
            <a:spLocks noGrp="1"/>
          </p:cNvSpPr>
          <p:nvPr>
            <p:ph idx="1"/>
          </p:nvPr>
        </p:nvSpPr>
        <p:spPr/>
        <p:txBody>
          <a:bodyPr/>
          <a:lstStyle/>
          <a:p>
            <a:r>
              <a:rPr lang="zh-CN" altLang="en-US" dirty="0" smtClean="0">
                <a:latin typeface="黑变体" charset="0"/>
              </a:rPr>
              <a:t> </a:t>
            </a:r>
            <a:r>
              <a:rPr lang="zh-CN" altLang="en-US" sz="2400" dirty="0" smtClean="0">
                <a:latin typeface="黑变体" charset="0"/>
              </a:rPr>
              <a:t>原型开发指的是建立一个系统的早期版本的演习</a:t>
            </a:r>
            <a:r>
              <a:rPr lang="en-US" sz="2400" dirty="0" smtClean="0">
                <a:latin typeface="黑变体" charset="0"/>
              </a:rPr>
              <a:t>(practice)</a:t>
            </a:r>
            <a:r>
              <a:rPr lang="zh-CN" altLang="en-US" sz="2400" dirty="0" smtClean="0">
                <a:latin typeface="黑变体" charset="0"/>
              </a:rPr>
              <a:t>，它不必反映最终产品的所有性能，而只要反映感兴趣的一些方面</a:t>
            </a:r>
            <a:r>
              <a:rPr lang="zh-CN" altLang="en-US" dirty="0" smtClean="0">
                <a:latin typeface="黑变体" charset="0"/>
              </a:rPr>
              <a:t>。</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原型作用</a:t>
            </a:r>
            <a:endParaRPr lang="zh-CN" altLang="en-US" dirty="0"/>
          </a:p>
        </p:txBody>
      </p:sp>
      <p:sp>
        <p:nvSpPr>
          <p:cNvPr id="3" name="内容占位符 2"/>
          <p:cNvSpPr>
            <a:spLocks noGrp="1"/>
          </p:cNvSpPr>
          <p:nvPr>
            <p:ph idx="1"/>
          </p:nvPr>
        </p:nvSpPr>
        <p:spPr/>
        <p:txBody>
          <a:bodyPr/>
          <a:lstStyle/>
          <a:p>
            <a:pPr>
              <a:lnSpc>
                <a:spcPct val="90000"/>
              </a:lnSpc>
            </a:pPr>
            <a:r>
              <a:rPr lang="zh-CN" altLang="en-US" sz="2400" dirty="0" smtClean="0">
                <a:latin typeface="黑变体" charset="0"/>
              </a:rPr>
              <a:t>问题：开发初期很难确定用户需求规格</a:t>
            </a:r>
          </a:p>
          <a:p>
            <a:pPr>
              <a:lnSpc>
                <a:spcPct val="90000"/>
              </a:lnSpc>
            </a:pPr>
            <a:r>
              <a:rPr lang="zh-CN" altLang="en-US" sz="2400" dirty="0" smtClean="0">
                <a:latin typeface="黑变体" charset="0"/>
              </a:rPr>
              <a:t>解决：用户与开发者之间的鸿沟</a:t>
            </a:r>
          </a:p>
          <a:p>
            <a:pPr>
              <a:lnSpc>
                <a:spcPct val="90000"/>
              </a:lnSpc>
              <a:buNone/>
            </a:pPr>
            <a:endParaRPr lang="en-US" altLang="zh-CN" sz="2400" dirty="0" smtClean="0">
              <a:solidFill>
                <a:schemeClr val="tx2"/>
              </a:solidFill>
              <a:latin typeface="黑变体" charset="0"/>
            </a:endParaRPr>
          </a:p>
          <a:p>
            <a:pPr>
              <a:lnSpc>
                <a:spcPct val="90000"/>
              </a:lnSpc>
              <a:buNone/>
            </a:pPr>
            <a:r>
              <a:rPr lang="en-US" altLang="zh-CN" sz="2400" dirty="0" smtClean="0">
                <a:solidFill>
                  <a:schemeClr val="tx2"/>
                </a:solidFill>
                <a:latin typeface="黑变体" charset="0"/>
              </a:rPr>
              <a:t>   </a:t>
            </a:r>
            <a:r>
              <a:rPr lang="zh-CN" altLang="en-US" sz="2400" dirty="0" smtClean="0">
                <a:latin typeface="黑变体" charset="0"/>
              </a:rPr>
              <a:t> 以原型</a:t>
            </a:r>
            <a:r>
              <a:rPr lang="en-US" sz="2400" dirty="0" smtClean="0">
                <a:latin typeface="黑变体" charset="0"/>
              </a:rPr>
              <a:t>(</a:t>
            </a:r>
            <a:r>
              <a:rPr lang="zh-CN" altLang="en-US" sz="2400" dirty="0" smtClean="0">
                <a:latin typeface="黑变体" charset="0"/>
              </a:rPr>
              <a:t>软件产品的样品</a:t>
            </a:r>
            <a:r>
              <a:rPr lang="en-US" sz="2400" dirty="0" smtClean="0">
                <a:latin typeface="黑变体" charset="0"/>
              </a:rPr>
              <a:t>)</a:t>
            </a:r>
            <a:r>
              <a:rPr lang="zh-CN" altLang="en-US" sz="2400" dirty="0" smtClean="0">
                <a:latin typeface="黑变体" charset="0"/>
              </a:rPr>
              <a:t>为共同语言，实现用户与开发者双向沟通。</a:t>
            </a:r>
          </a:p>
          <a:p>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原型模型（快速成型模型）</a:t>
            </a:r>
            <a:endParaRPr lang="zh-CN" altLang="en-US" dirty="0"/>
          </a:p>
        </p:txBody>
      </p:sp>
      <p:sp>
        <p:nvSpPr>
          <p:cNvPr id="16" name="Rectangle 2051"/>
          <p:cNvSpPr txBox="1">
            <a:spLocks noChangeArrowheads="1"/>
          </p:cNvSpPr>
          <p:nvPr/>
        </p:nvSpPr>
        <p:spPr>
          <a:xfrm>
            <a:off x="228600" y="1117600"/>
            <a:ext cx="8915400" cy="4743450"/>
          </a:xfrm>
          <a:prstGeom prst="rect">
            <a:avLst/>
          </a:prstGeom>
          <a:noFill/>
        </p:spPr>
        <p:txBody>
          <a:bodyPr lIns="92075" tIns="46038" rIns="92075" bIns="46038"/>
          <a:lstStyle/>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endParaRPr kumimoji="0" lang="zh-CN" altLang="zh-CN" sz="4800" b="1" i="0" u="none" strike="noStrike" kern="1200" cap="none" spc="0" normalizeH="0" baseline="0" noProof="0" smtClean="0">
              <a:ln>
                <a:noFill/>
              </a:ln>
              <a:solidFill>
                <a:schemeClr val="tx1"/>
              </a:solidFill>
              <a:effectLst/>
              <a:uLnTx/>
              <a:uFillTx/>
              <a:latin typeface="宋体" pitchFamily="2" charset="-122"/>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endParaRPr kumimoji="0" lang="zh-CN" altLang="zh-CN" sz="5400" b="1" i="0" u="none" strike="noStrike" kern="1200" cap="none" spc="0" normalizeH="0" baseline="0" noProof="0">
              <a:ln>
                <a:noFill/>
              </a:ln>
              <a:solidFill>
                <a:schemeClr val="tx1"/>
              </a:solidFill>
              <a:effectLst/>
              <a:uLnTx/>
              <a:uFillTx/>
              <a:latin typeface="黑体" pitchFamily="49" charset="-122"/>
              <a:ea typeface="黑体" pitchFamily="49" charset="-122"/>
              <a:cs typeface="+mn-cs"/>
            </a:endParaRPr>
          </a:p>
        </p:txBody>
      </p:sp>
      <p:sp>
        <p:nvSpPr>
          <p:cNvPr id="17" name="AutoShape 2052"/>
          <p:cNvSpPr>
            <a:spLocks noChangeArrowheads="1"/>
          </p:cNvSpPr>
          <p:nvPr/>
        </p:nvSpPr>
        <p:spPr bwMode="auto">
          <a:xfrm rot="5400000">
            <a:off x="3992563" y="2706687"/>
            <a:ext cx="2644786" cy="1943112"/>
          </a:xfrm>
          <a:custGeom>
            <a:avLst/>
            <a:gdLst>
              <a:gd name="T0" fmla="*/ 2280038 w 21600"/>
              <a:gd name="T1" fmla="*/ 382983 h 21600"/>
              <a:gd name="T2" fmla="*/ 1341279 w 21600"/>
              <a:gd name="T3" fmla="*/ 323850 h 21600"/>
              <a:gd name="T4" fmla="*/ 1806769 w 21600"/>
              <a:gd name="T5" fmla="*/ 839131 h 21600"/>
              <a:gd name="T6" fmla="*/ 3000375 w 21600"/>
              <a:gd name="T7" fmla="*/ 1295400 h 21600"/>
              <a:gd name="T8" fmla="*/ 2333625 w 21600"/>
              <a:gd name="T9" fmla="*/ 1943100 h 21600"/>
              <a:gd name="T10" fmla="*/ 1666875 w 21600"/>
              <a:gd name="T11" fmla="*/ 12954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34"/>
                  <a:pt x="13807" y="5423"/>
                  <a:pt x="10842" y="5400"/>
                </a:cubicBezTo>
                <a:lnTo>
                  <a:pt x="10884" y="0"/>
                </a:lnTo>
                <a:cubicBezTo>
                  <a:pt x="16815" y="46"/>
                  <a:pt x="21599" y="4868"/>
                  <a:pt x="21600" y="10799"/>
                </a:cubicBezTo>
                <a:lnTo>
                  <a:pt x="21600" y="10800"/>
                </a:lnTo>
                <a:lnTo>
                  <a:pt x="24300" y="10800"/>
                </a:lnTo>
                <a:lnTo>
                  <a:pt x="18900" y="16200"/>
                </a:lnTo>
                <a:lnTo>
                  <a:pt x="13500" y="10800"/>
                </a:lnTo>
                <a:lnTo>
                  <a:pt x="16200" y="10800"/>
                </a:lnTo>
                <a:close/>
              </a:path>
            </a:pathLst>
          </a:custGeom>
          <a:solidFill>
            <a:schemeClr val="accent2"/>
          </a:solidFill>
          <a:ln w="12700" cmpd="sng">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8" name="AutoShape 2053"/>
          <p:cNvSpPr>
            <a:spLocks noChangeArrowheads="1"/>
          </p:cNvSpPr>
          <p:nvPr/>
        </p:nvSpPr>
        <p:spPr bwMode="auto">
          <a:xfrm rot="21272571">
            <a:off x="4259556" y="1446008"/>
            <a:ext cx="2390136" cy="3205162"/>
          </a:xfrm>
          <a:custGeom>
            <a:avLst/>
            <a:gdLst>
              <a:gd name="T0" fmla="*/ 2144490 w 21600"/>
              <a:gd name="T1" fmla="*/ 461929 h 21600"/>
              <a:gd name="T2" fmla="*/ 1266912 w 21600"/>
              <a:gd name="T3" fmla="*/ 409697 h 21600"/>
              <a:gd name="T4" fmla="*/ 1691938 w 21600"/>
              <a:gd name="T5" fmla="*/ 1045239 h 21600"/>
              <a:gd name="T6" fmla="*/ 2833932 w 21600"/>
              <a:gd name="T7" fmla="*/ 1560736 h 21600"/>
              <a:gd name="T8" fmla="*/ 2210390 w 21600"/>
              <a:gd name="T9" fmla="*/ 2387994 h 21600"/>
              <a:gd name="T10" fmla="*/ 1560138 w 21600"/>
              <a:gd name="T11" fmla="*/ 1594568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075" y="10690"/>
                </a:moveTo>
                <a:cubicBezTo>
                  <a:pt x="16016" y="7835"/>
                  <a:pt x="13696" y="5545"/>
                  <a:pt x="10841" y="5523"/>
                </a:cubicBezTo>
                <a:lnTo>
                  <a:pt x="10884" y="0"/>
                </a:lnTo>
                <a:cubicBezTo>
                  <a:pt x="16728" y="45"/>
                  <a:pt x="21475" y="4731"/>
                  <a:pt x="21597" y="10574"/>
                </a:cubicBezTo>
                <a:lnTo>
                  <a:pt x="24297" y="10518"/>
                </a:lnTo>
                <a:lnTo>
                  <a:pt x="18951" y="16093"/>
                </a:lnTo>
                <a:lnTo>
                  <a:pt x="13376" y="10746"/>
                </a:lnTo>
                <a:lnTo>
                  <a:pt x="16075" y="10690"/>
                </a:lnTo>
                <a:close/>
              </a:path>
            </a:pathLst>
          </a:custGeom>
          <a:solidFill>
            <a:schemeClr val="accent2"/>
          </a:solidFill>
          <a:ln w="12700" cmpd="sng">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9" name="AutoShape 2054"/>
          <p:cNvSpPr>
            <a:spLocks noChangeArrowheads="1"/>
          </p:cNvSpPr>
          <p:nvPr/>
        </p:nvSpPr>
        <p:spPr bwMode="auto">
          <a:xfrm rot="5400000" flipH="1" flipV="1">
            <a:off x="2893207" y="1250141"/>
            <a:ext cx="3357586" cy="3714776"/>
          </a:xfrm>
          <a:custGeom>
            <a:avLst/>
            <a:gdLst>
              <a:gd name="T0" fmla="*/ 3402164 w 21600"/>
              <a:gd name="T1" fmla="*/ 1310749 h 21600"/>
              <a:gd name="T2" fmla="*/ 2751543 w 21600"/>
              <a:gd name="T3" fmla="*/ 775776 h 21600"/>
              <a:gd name="T4" fmla="*/ 2936251 w 21600"/>
              <a:gd name="T5" fmla="*/ 1603629 h 21600"/>
              <a:gd name="T6" fmla="*/ 4028909 w 21600"/>
              <a:gd name="T7" fmla="*/ 2295910 h 21600"/>
              <a:gd name="T8" fmla="*/ 3329376 w 21600"/>
              <a:gd name="T9" fmla="*/ 3221676 h 21600"/>
              <a:gd name="T10" fmla="*/ 2615914 w 21600"/>
              <a:gd name="T11" fmla="*/ 2313771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477" y="10726"/>
                </a:moveTo>
                <a:cubicBezTo>
                  <a:pt x="18455" y="8428"/>
                  <a:pt x="17405" y="6261"/>
                  <a:pt x="15616" y="4820"/>
                </a:cubicBezTo>
                <a:lnTo>
                  <a:pt x="17575" y="2389"/>
                </a:lnTo>
                <a:cubicBezTo>
                  <a:pt x="20091" y="4416"/>
                  <a:pt x="21568" y="7464"/>
                  <a:pt x="21599" y="10695"/>
                </a:cubicBezTo>
                <a:lnTo>
                  <a:pt x="24299" y="10669"/>
                </a:lnTo>
                <a:lnTo>
                  <a:pt x="20080" y="14971"/>
                </a:lnTo>
                <a:lnTo>
                  <a:pt x="15777" y="10752"/>
                </a:lnTo>
                <a:lnTo>
                  <a:pt x="18477" y="10726"/>
                </a:lnTo>
                <a:close/>
              </a:path>
            </a:pathLst>
          </a:custGeom>
          <a:solidFill>
            <a:schemeClr val="accent2"/>
          </a:solidFill>
          <a:ln w="12700" cmpd="sng">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0" name="Rectangle 2055"/>
          <p:cNvSpPr>
            <a:spLocks noChangeArrowheads="1"/>
          </p:cNvSpPr>
          <p:nvPr/>
        </p:nvSpPr>
        <p:spPr bwMode="auto">
          <a:xfrm>
            <a:off x="6096000" y="990600"/>
            <a:ext cx="2819400" cy="831639"/>
          </a:xfrm>
          <a:prstGeom prst="rect">
            <a:avLst/>
          </a:prstGeom>
          <a:solidFill>
            <a:srgbClr val="093C41"/>
          </a:solidFill>
          <a:ln w="9525" cmpd="sng">
            <a:solidFill>
              <a:schemeClr val="tx1"/>
            </a:solidFill>
            <a:miter lim="800000"/>
            <a:headEnd/>
            <a:tailEnd/>
          </a:ln>
          <a:effectLst>
            <a:outerShdw dist="35921" dir="2700000" algn="ctr" rotWithShape="0">
              <a:schemeClr val="bg2"/>
            </a:outerShdw>
          </a:effectLst>
        </p:spPr>
        <p:txBody>
          <a:bodyPr lIns="92075" tIns="46038" rIns="92075" bIns="46038">
            <a:spAutoFit/>
          </a:bodyPr>
          <a:lstStyle/>
          <a:p>
            <a:r>
              <a:rPr lang="zh-CN" altLang="en-US" sz="2400" dirty="0">
                <a:solidFill>
                  <a:schemeClr val="bg1"/>
                </a:solidFill>
                <a:latin typeface="宋体" pitchFamily="2" charset="-122"/>
              </a:rPr>
              <a:t>建造</a:t>
            </a:r>
            <a:r>
              <a:rPr lang="en-US" sz="2400" dirty="0">
                <a:solidFill>
                  <a:schemeClr val="bg1"/>
                </a:solidFill>
                <a:latin typeface="宋体" pitchFamily="2" charset="-122"/>
              </a:rPr>
              <a:t>/</a:t>
            </a:r>
            <a:r>
              <a:rPr lang="zh-CN" altLang="en-US" sz="2400" dirty="0">
                <a:solidFill>
                  <a:schemeClr val="bg1"/>
                </a:solidFill>
                <a:latin typeface="宋体" pitchFamily="2" charset="-122"/>
              </a:rPr>
              <a:t>修改</a:t>
            </a:r>
          </a:p>
          <a:p>
            <a:r>
              <a:rPr lang="zh-CN" altLang="en-US" sz="2400" dirty="0">
                <a:solidFill>
                  <a:schemeClr val="bg1"/>
                </a:solidFill>
                <a:latin typeface="宋体" pitchFamily="2" charset="-122"/>
              </a:rPr>
              <a:t>  原型</a:t>
            </a:r>
          </a:p>
        </p:txBody>
      </p:sp>
      <p:sp>
        <p:nvSpPr>
          <p:cNvPr id="21" name="AutoShape 2056"/>
          <p:cNvSpPr>
            <a:spLocks noChangeArrowheads="1"/>
          </p:cNvSpPr>
          <p:nvPr/>
        </p:nvSpPr>
        <p:spPr bwMode="auto">
          <a:xfrm rot="13136150">
            <a:off x="2514600" y="1822450"/>
            <a:ext cx="2438400" cy="2819400"/>
          </a:xfrm>
          <a:custGeom>
            <a:avLst/>
            <a:gdLst>
              <a:gd name="T0" fmla="*/ 2162048 w 21600"/>
              <a:gd name="T1" fmla="*/ 515976 h 21600"/>
              <a:gd name="T2" fmla="*/ 1398467 w 21600"/>
              <a:gd name="T3" fmla="*/ 372918 h 21600"/>
              <a:gd name="T4" fmla="*/ 1690624 w 21600"/>
              <a:gd name="T5" fmla="*/ 962773 h 21600"/>
              <a:gd name="T6" fmla="*/ 2743200 w 21600"/>
              <a:gd name="T7" fmla="*/ 1409700 h 21600"/>
              <a:gd name="T8" fmla="*/ 2133600 w 21600"/>
              <a:gd name="T9" fmla="*/ 2114550 h 21600"/>
              <a:gd name="T10" fmla="*/ 1524000 w 21600"/>
              <a:gd name="T11" fmla="*/ 14097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8226"/>
                  <a:pt x="14383" y="6009"/>
                  <a:pt x="11859" y="5504"/>
                </a:cubicBezTo>
                <a:lnTo>
                  <a:pt x="12918" y="209"/>
                </a:lnTo>
                <a:cubicBezTo>
                  <a:pt x="17966" y="1219"/>
                  <a:pt x="21599" y="5652"/>
                  <a:pt x="21600" y="10799"/>
                </a:cubicBezTo>
                <a:lnTo>
                  <a:pt x="21600" y="10800"/>
                </a:lnTo>
                <a:lnTo>
                  <a:pt x="24300" y="10800"/>
                </a:lnTo>
                <a:lnTo>
                  <a:pt x="18900" y="16200"/>
                </a:lnTo>
                <a:lnTo>
                  <a:pt x="13500" y="10800"/>
                </a:lnTo>
                <a:lnTo>
                  <a:pt x="16200" y="10800"/>
                </a:lnTo>
                <a:close/>
              </a:path>
            </a:pathLst>
          </a:custGeom>
          <a:solidFill>
            <a:schemeClr val="accent2"/>
          </a:solidFill>
          <a:ln w="12700" cmpd="sng">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2" name="AutoShape 2057"/>
          <p:cNvSpPr>
            <a:spLocks noChangeArrowheads="1"/>
          </p:cNvSpPr>
          <p:nvPr/>
        </p:nvSpPr>
        <p:spPr bwMode="auto">
          <a:xfrm rot="8674174">
            <a:off x="2819400" y="2355850"/>
            <a:ext cx="2374900" cy="2884488"/>
          </a:xfrm>
          <a:custGeom>
            <a:avLst/>
            <a:gdLst>
              <a:gd name="T0" fmla="*/ 2105745 w 21600"/>
              <a:gd name="T1" fmla="*/ 527888 h 21600"/>
              <a:gd name="T2" fmla="*/ 1362049 w 21600"/>
              <a:gd name="T3" fmla="*/ 381527 h 21600"/>
              <a:gd name="T4" fmla="*/ 1646597 w 21600"/>
              <a:gd name="T5" fmla="*/ 984999 h 21600"/>
              <a:gd name="T6" fmla="*/ 2671762 w 21600"/>
              <a:gd name="T7" fmla="*/ 1442244 h 21600"/>
              <a:gd name="T8" fmla="*/ 2078038 w 21600"/>
              <a:gd name="T9" fmla="*/ 2163366 h 21600"/>
              <a:gd name="T10" fmla="*/ 1484312 w 21600"/>
              <a:gd name="T11" fmla="*/ 1442244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8226"/>
                  <a:pt x="14383" y="6009"/>
                  <a:pt x="11859" y="5504"/>
                </a:cubicBezTo>
                <a:lnTo>
                  <a:pt x="12918" y="209"/>
                </a:lnTo>
                <a:cubicBezTo>
                  <a:pt x="17966" y="1219"/>
                  <a:pt x="21599" y="5652"/>
                  <a:pt x="21600" y="10799"/>
                </a:cubicBezTo>
                <a:lnTo>
                  <a:pt x="21600" y="10800"/>
                </a:lnTo>
                <a:lnTo>
                  <a:pt x="24300" y="10800"/>
                </a:lnTo>
                <a:lnTo>
                  <a:pt x="18900" y="16200"/>
                </a:lnTo>
                <a:lnTo>
                  <a:pt x="13500" y="10800"/>
                </a:lnTo>
                <a:lnTo>
                  <a:pt x="16200" y="10800"/>
                </a:lnTo>
                <a:close/>
              </a:path>
            </a:pathLst>
          </a:custGeom>
          <a:solidFill>
            <a:schemeClr val="accent2"/>
          </a:solidFill>
          <a:ln w="12700" cmpd="sng">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3" name="Rectangle 2058"/>
          <p:cNvSpPr>
            <a:spLocks noChangeArrowheads="1"/>
          </p:cNvSpPr>
          <p:nvPr/>
        </p:nvSpPr>
        <p:spPr bwMode="auto">
          <a:xfrm>
            <a:off x="3505200" y="5029200"/>
            <a:ext cx="2743200" cy="831639"/>
          </a:xfrm>
          <a:prstGeom prst="rect">
            <a:avLst/>
          </a:prstGeom>
          <a:solidFill>
            <a:srgbClr val="093C41"/>
          </a:solidFill>
          <a:ln w="9525" cmpd="sng">
            <a:solidFill>
              <a:schemeClr val="tx1"/>
            </a:solidFill>
            <a:miter lim="800000"/>
            <a:headEnd/>
            <a:tailEnd/>
          </a:ln>
          <a:effectLst>
            <a:outerShdw dist="35921" dir="2700000" algn="ctr" rotWithShape="0">
              <a:schemeClr val="bg2"/>
            </a:outerShdw>
          </a:effectLst>
        </p:spPr>
        <p:txBody>
          <a:bodyPr lIns="92075" tIns="46038" rIns="92075" bIns="46038">
            <a:spAutoFit/>
          </a:bodyPr>
          <a:lstStyle/>
          <a:p>
            <a:r>
              <a:rPr lang="zh-CN" altLang="en-US" sz="2400" dirty="0">
                <a:solidFill>
                  <a:schemeClr val="bg1"/>
                </a:solidFill>
                <a:latin typeface="宋体" pitchFamily="2" charset="-122"/>
              </a:rPr>
              <a:t>用户测试</a:t>
            </a:r>
          </a:p>
          <a:p>
            <a:r>
              <a:rPr lang="zh-CN" altLang="en-US" sz="2400" dirty="0">
                <a:solidFill>
                  <a:schemeClr val="bg1"/>
                </a:solidFill>
                <a:latin typeface="宋体" pitchFamily="2" charset="-122"/>
              </a:rPr>
              <a:t>运行原</a:t>
            </a:r>
          </a:p>
        </p:txBody>
      </p:sp>
      <p:sp>
        <p:nvSpPr>
          <p:cNvPr id="24" name="Rectangle 2059"/>
          <p:cNvSpPr>
            <a:spLocks noChangeArrowheads="1"/>
          </p:cNvSpPr>
          <p:nvPr/>
        </p:nvSpPr>
        <p:spPr bwMode="auto">
          <a:xfrm>
            <a:off x="685800" y="1060450"/>
            <a:ext cx="2514600" cy="831639"/>
          </a:xfrm>
          <a:prstGeom prst="rect">
            <a:avLst/>
          </a:prstGeom>
          <a:solidFill>
            <a:srgbClr val="093C41"/>
          </a:solidFill>
          <a:ln w="9525" cmpd="sng">
            <a:solidFill>
              <a:schemeClr val="tx1"/>
            </a:solidFill>
            <a:miter lim="800000"/>
            <a:headEnd/>
            <a:tailEnd/>
          </a:ln>
          <a:effectLst>
            <a:outerShdw dist="35921" dir="2700000" algn="ctr" rotWithShape="0">
              <a:schemeClr val="bg2"/>
            </a:outerShdw>
          </a:effectLst>
        </p:spPr>
        <p:txBody>
          <a:bodyPr lIns="92075" tIns="46038" rIns="92075" bIns="46038">
            <a:spAutoFit/>
          </a:bodyPr>
          <a:lstStyle/>
          <a:p>
            <a:r>
              <a:rPr lang="en-US" sz="2400" dirty="0">
                <a:solidFill>
                  <a:schemeClr val="tx1"/>
                </a:solidFill>
                <a:latin typeface="宋体" pitchFamily="2" charset="-122"/>
              </a:rPr>
              <a:t> </a:t>
            </a:r>
            <a:r>
              <a:rPr lang="zh-CN" altLang="en-US" sz="2400" dirty="0">
                <a:solidFill>
                  <a:schemeClr val="bg1"/>
                </a:solidFill>
                <a:latin typeface="宋体" pitchFamily="2" charset="-122"/>
              </a:rPr>
              <a:t>听取用</a:t>
            </a:r>
          </a:p>
          <a:p>
            <a:r>
              <a:rPr lang="zh-CN" altLang="en-US" sz="2400" dirty="0">
                <a:solidFill>
                  <a:schemeClr val="bg1"/>
                </a:solidFill>
                <a:latin typeface="宋体" pitchFamily="2" charset="-122"/>
              </a:rPr>
              <a:t> 户意见</a:t>
            </a:r>
          </a:p>
        </p:txBody>
      </p:sp>
      <p:sp>
        <p:nvSpPr>
          <p:cNvPr id="25" name="Rectangle 2060"/>
          <p:cNvSpPr>
            <a:spLocks noChangeArrowheads="1"/>
          </p:cNvSpPr>
          <p:nvPr/>
        </p:nvSpPr>
        <p:spPr bwMode="auto">
          <a:xfrm>
            <a:off x="609600" y="5562600"/>
            <a:ext cx="2971800" cy="461665"/>
          </a:xfrm>
          <a:prstGeom prst="rect">
            <a:avLst/>
          </a:prstGeom>
          <a:noFill/>
          <a:ln w="9525">
            <a:noFill/>
            <a:miter lim="800000"/>
            <a:headEnd/>
            <a:tailEnd/>
          </a:ln>
        </p:spPr>
        <p:txBody>
          <a:bodyPr>
            <a:spAutoFit/>
          </a:bodyPr>
          <a:lstStyle/>
          <a:p>
            <a:r>
              <a:rPr lang="zh-CN" altLang="en-US" sz="2400" dirty="0">
                <a:solidFill>
                  <a:schemeClr val="tx2"/>
                </a:solidFill>
                <a:latin typeface="宋体" pitchFamily="2" charset="-122"/>
              </a:rPr>
              <a:t>原型范型</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dirty="0" smtClean="0"/>
              <a:t>原型生命周期</a:t>
            </a:r>
            <a:endParaRPr lang="zh-CN" altLang="en-US" sz="2000" dirty="0"/>
          </a:p>
        </p:txBody>
      </p:sp>
      <p:sp>
        <p:nvSpPr>
          <p:cNvPr id="5" name="Oval 2051"/>
          <p:cNvSpPr>
            <a:spLocks noChangeArrowheads="1"/>
          </p:cNvSpPr>
          <p:nvPr/>
        </p:nvSpPr>
        <p:spPr bwMode="auto">
          <a:xfrm>
            <a:off x="2616200" y="914400"/>
            <a:ext cx="2032000" cy="1727200"/>
          </a:xfrm>
          <a:prstGeom prst="ellipse">
            <a:avLst/>
          </a:prstGeom>
          <a:noFill/>
          <a:ln w="25400" cmpd="sng">
            <a:solidFill>
              <a:schemeClr val="tx1"/>
            </a:solidFill>
            <a:round/>
            <a:headEnd/>
            <a:tailEnd/>
          </a:ln>
        </p:spPr>
        <p:txBody>
          <a:bodyPr wrap="none" anchor="ctr"/>
          <a:lstStyle/>
          <a:p>
            <a:endParaRPr lang="zh-CN" altLang="en-US" sz="2000"/>
          </a:p>
        </p:txBody>
      </p:sp>
      <p:sp>
        <p:nvSpPr>
          <p:cNvPr id="6" name="Oval 2052"/>
          <p:cNvSpPr>
            <a:spLocks noChangeArrowheads="1"/>
          </p:cNvSpPr>
          <p:nvPr/>
        </p:nvSpPr>
        <p:spPr bwMode="auto">
          <a:xfrm>
            <a:off x="241300" y="3048000"/>
            <a:ext cx="1511300" cy="1371600"/>
          </a:xfrm>
          <a:prstGeom prst="ellipse">
            <a:avLst/>
          </a:prstGeom>
          <a:noFill/>
          <a:ln w="25400" cmpd="sng">
            <a:solidFill>
              <a:schemeClr val="tx1"/>
            </a:solidFill>
            <a:round/>
            <a:headEnd/>
            <a:tailEnd/>
          </a:ln>
        </p:spPr>
        <p:txBody>
          <a:bodyPr wrap="none" anchor="ctr"/>
          <a:lstStyle/>
          <a:p>
            <a:endParaRPr lang="zh-CN" altLang="en-US" sz="2000"/>
          </a:p>
        </p:txBody>
      </p:sp>
      <p:sp>
        <p:nvSpPr>
          <p:cNvPr id="7" name="Oval 2053"/>
          <p:cNvSpPr>
            <a:spLocks noChangeArrowheads="1"/>
          </p:cNvSpPr>
          <p:nvPr/>
        </p:nvSpPr>
        <p:spPr bwMode="auto">
          <a:xfrm>
            <a:off x="7162800" y="762000"/>
            <a:ext cx="1574800" cy="1371600"/>
          </a:xfrm>
          <a:prstGeom prst="ellipse">
            <a:avLst/>
          </a:prstGeom>
          <a:noFill/>
          <a:ln w="25400" cmpd="sng">
            <a:solidFill>
              <a:schemeClr val="tx1"/>
            </a:solidFill>
            <a:round/>
            <a:headEnd/>
            <a:tailEnd/>
          </a:ln>
        </p:spPr>
        <p:txBody>
          <a:bodyPr wrap="none" anchor="ctr"/>
          <a:lstStyle/>
          <a:p>
            <a:endParaRPr lang="zh-CN" altLang="en-US" sz="2000"/>
          </a:p>
        </p:txBody>
      </p:sp>
      <p:sp>
        <p:nvSpPr>
          <p:cNvPr id="8" name="Oval 2054"/>
          <p:cNvSpPr>
            <a:spLocks noChangeArrowheads="1"/>
          </p:cNvSpPr>
          <p:nvPr/>
        </p:nvSpPr>
        <p:spPr bwMode="auto">
          <a:xfrm>
            <a:off x="6858000" y="2984500"/>
            <a:ext cx="1574800" cy="1435100"/>
          </a:xfrm>
          <a:prstGeom prst="ellipse">
            <a:avLst/>
          </a:prstGeom>
          <a:noFill/>
          <a:ln w="25400" cmpd="sng">
            <a:solidFill>
              <a:schemeClr val="tx1"/>
            </a:solidFill>
            <a:round/>
            <a:headEnd/>
            <a:tailEnd/>
          </a:ln>
        </p:spPr>
        <p:txBody>
          <a:bodyPr wrap="none" anchor="ctr"/>
          <a:lstStyle/>
          <a:p>
            <a:endParaRPr lang="zh-CN" altLang="en-US" sz="2000"/>
          </a:p>
        </p:txBody>
      </p:sp>
      <p:sp>
        <p:nvSpPr>
          <p:cNvPr id="9" name="Oval 2055"/>
          <p:cNvSpPr>
            <a:spLocks noChangeArrowheads="1"/>
          </p:cNvSpPr>
          <p:nvPr/>
        </p:nvSpPr>
        <p:spPr bwMode="auto">
          <a:xfrm>
            <a:off x="6781800" y="5118100"/>
            <a:ext cx="1511300" cy="1282700"/>
          </a:xfrm>
          <a:prstGeom prst="ellipse">
            <a:avLst/>
          </a:prstGeom>
          <a:noFill/>
          <a:ln w="25400" cmpd="sng">
            <a:solidFill>
              <a:schemeClr val="tx1"/>
            </a:solidFill>
            <a:round/>
            <a:headEnd/>
            <a:tailEnd/>
          </a:ln>
        </p:spPr>
        <p:txBody>
          <a:bodyPr wrap="none" anchor="ctr"/>
          <a:lstStyle/>
          <a:p>
            <a:endParaRPr lang="zh-CN" altLang="en-US" sz="2000"/>
          </a:p>
        </p:txBody>
      </p:sp>
      <p:sp>
        <p:nvSpPr>
          <p:cNvPr id="10" name="Oval 2056"/>
          <p:cNvSpPr>
            <a:spLocks noChangeArrowheads="1"/>
          </p:cNvSpPr>
          <p:nvPr/>
        </p:nvSpPr>
        <p:spPr bwMode="auto">
          <a:xfrm>
            <a:off x="1231900" y="5410200"/>
            <a:ext cx="1358900" cy="1219200"/>
          </a:xfrm>
          <a:prstGeom prst="ellipse">
            <a:avLst/>
          </a:prstGeom>
          <a:noFill/>
          <a:ln w="25400" cmpd="sng">
            <a:solidFill>
              <a:schemeClr val="tx1"/>
            </a:solidFill>
            <a:round/>
            <a:headEnd/>
            <a:tailEnd/>
          </a:ln>
        </p:spPr>
        <p:txBody>
          <a:bodyPr wrap="none" anchor="ctr"/>
          <a:lstStyle/>
          <a:p>
            <a:endParaRPr lang="zh-CN" altLang="en-US" sz="2000"/>
          </a:p>
        </p:txBody>
      </p:sp>
      <p:sp>
        <p:nvSpPr>
          <p:cNvPr id="11" name="Oval 2057"/>
          <p:cNvSpPr>
            <a:spLocks noChangeArrowheads="1"/>
          </p:cNvSpPr>
          <p:nvPr/>
        </p:nvSpPr>
        <p:spPr bwMode="auto">
          <a:xfrm>
            <a:off x="4267200" y="5562600"/>
            <a:ext cx="1371600" cy="1219200"/>
          </a:xfrm>
          <a:prstGeom prst="ellipse">
            <a:avLst/>
          </a:prstGeom>
          <a:noFill/>
          <a:ln w="25400" cmpd="sng">
            <a:solidFill>
              <a:schemeClr val="tx1"/>
            </a:solidFill>
            <a:round/>
            <a:headEnd/>
            <a:tailEnd/>
          </a:ln>
        </p:spPr>
        <p:txBody>
          <a:bodyPr wrap="none" anchor="ctr"/>
          <a:lstStyle/>
          <a:p>
            <a:endParaRPr lang="zh-CN" altLang="en-US" sz="2000"/>
          </a:p>
        </p:txBody>
      </p:sp>
      <p:sp>
        <p:nvSpPr>
          <p:cNvPr id="12" name="Rectangle 2058"/>
          <p:cNvSpPr>
            <a:spLocks noChangeArrowheads="1"/>
          </p:cNvSpPr>
          <p:nvPr/>
        </p:nvSpPr>
        <p:spPr bwMode="auto">
          <a:xfrm>
            <a:off x="2692400" y="1295400"/>
            <a:ext cx="1211870" cy="708528"/>
          </a:xfrm>
          <a:prstGeom prst="rect">
            <a:avLst/>
          </a:prstGeom>
          <a:noFill/>
          <a:ln w="9525">
            <a:noFill/>
            <a:miter lim="800000"/>
            <a:headEnd/>
            <a:tailEnd/>
          </a:ln>
        </p:spPr>
        <p:txBody>
          <a:bodyPr wrap="none" lIns="92075" tIns="46038" rIns="92075" bIns="46038">
            <a:spAutoFit/>
          </a:bodyPr>
          <a:lstStyle/>
          <a:p>
            <a:r>
              <a:rPr lang="zh-CN" altLang="en-US" sz="2000" dirty="0">
                <a:solidFill>
                  <a:schemeClr val="tx1"/>
                </a:solidFill>
                <a:effectLst>
                  <a:outerShdw blurRad="38100" dist="38100" dir="2700000" algn="tl">
                    <a:srgbClr val="C0C0C0"/>
                  </a:outerShdw>
                </a:effectLst>
                <a:latin typeface="幼圆" pitchFamily="49" charset="-122"/>
                <a:ea typeface="幼圆" pitchFamily="49" charset="-122"/>
              </a:rPr>
              <a:t>分析定义</a:t>
            </a:r>
          </a:p>
          <a:p>
            <a:r>
              <a:rPr lang="zh-CN" altLang="en-US" sz="2000" dirty="0">
                <a:solidFill>
                  <a:schemeClr val="tx1"/>
                </a:solidFill>
                <a:effectLst>
                  <a:outerShdw blurRad="38100" dist="38100" dir="2700000" algn="tl">
                    <a:srgbClr val="C0C0C0"/>
                  </a:outerShdw>
                </a:effectLst>
                <a:latin typeface="幼圆" pitchFamily="49" charset="-122"/>
                <a:ea typeface="幼圆" pitchFamily="49" charset="-122"/>
              </a:rPr>
              <a:t>系统需求</a:t>
            </a:r>
          </a:p>
        </p:txBody>
      </p:sp>
      <p:sp>
        <p:nvSpPr>
          <p:cNvPr id="13" name="Rectangle 2059"/>
          <p:cNvSpPr>
            <a:spLocks noChangeArrowheads="1"/>
          </p:cNvSpPr>
          <p:nvPr/>
        </p:nvSpPr>
        <p:spPr bwMode="auto">
          <a:xfrm>
            <a:off x="7391400" y="762000"/>
            <a:ext cx="1098550" cy="708528"/>
          </a:xfrm>
          <a:prstGeom prst="rect">
            <a:avLst/>
          </a:prstGeom>
          <a:noFill/>
          <a:ln w="9525">
            <a:noFill/>
            <a:miter lim="800000"/>
            <a:headEnd/>
            <a:tailEnd/>
          </a:ln>
        </p:spPr>
        <p:txBody>
          <a:bodyPr lIns="92075" tIns="46038" rIns="92075" bIns="46038">
            <a:spAutoFit/>
          </a:bodyPr>
          <a:lstStyle/>
          <a:p>
            <a:r>
              <a:rPr lang="zh-CN" altLang="en-US" sz="2000">
                <a:solidFill>
                  <a:schemeClr val="hlink"/>
                </a:solidFill>
                <a:effectLst>
                  <a:outerShdw blurRad="38100" dist="38100" dir="2700000" algn="tl">
                    <a:srgbClr val="C0C0C0"/>
                  </a:outerShdw>
                </a:effectLst>
                <a:latin typeface="幼圆" pitchFamily="49" charset="-122"/>
                <a:ea typeface="幼圆" pitchFamily="49" charset="-122"/>
              </a:rPr>
              <a:t>生成</a:t>
            </a:r>
          </a:p>
          <a:p>
            <a:r>
              <a:rPr lang="zh-CN" altLang="en-US" sz="2000">
                <a:solidFill>
                  <a:schemeClr val="hlink"/>
                </a:solidFill>
                <a:effectLst>
                  <a:outerShdw blurRad="38100" dist="38100" dir="2700000" algn="tl">
                    <a:srgbClr val="C0C0C0"/>
                  </a:outerShdw>
                </a:effectLst>
                <a:latin typeface="幼圆" pitchFamily="49" charset="-122"/>
                <a:ea typeface="幼圆" pitchFamily="49" charset="-122"/>
              </a:rPr>
              <a:t>原型</a:t>
            </a:r>
          </a:p>
        </p:txBody>
      </p:sp>
      <p:sp>
        <p:nvSpPr>
          <p:cNvPr id="14" name="Line 2060"/>
          <p:cNvSpPr>
            <a:spLocks noChangeShapeType="1"/>
          </p:cNvSpPr>
          <p:nvPr/>
        </p:nvSpPr>
        <p:spPr bwMode="auto">
          <a:xfrm flipH="1">
            <a:off x="4648200" y="1143000"/>
            <a:ext cx="2590800" cy="381000"/>
          </a:xfrm>
          <a:prstGeom prst="line">
            <a:avLst/>
          </a:prstGeom>
          <a:noFill/>
          <a:ln w="28575" cmpd="sng">
            <a:solidFill>
              <a:srgbClr val="FC0128"/>
            </a:solidFill>
            <a:round/>
            <a:headEnd/>
            <a:tailEnd type="stealth" w="med" len="lg"/>
          </a:ln>
        </p:spPr>
        <p:txBody>
          <a:bodyPr wrap="none" anchor="ctr"/>
          <a:lstStyle/>
          <a:p>
            <a:endParaRPr lang="zh-CN" altLang="en-US" sz="2000"/>
          </a:p>
        </p:txBody>
      </p:sp>
      <p:sp>
        <p:nvSpPr>
          <p:cNvPr id="15" name="Line 2061"/>
          <p:cNvSpPr>
            <a:spLocks noChangeShapeType="1"/>
          </p:cNvSpPr>
          <p:nvPr/>
        </p:nvSpPr>
        <p:spPr bwMode="auto">
          <a:xfrm>
            <a:off x="4572000" y="2057400"/>
            <a:ext cx="2362200" cy="1371600"/>
          </a:xfrm>
          <a:prstGeom prst="line">
            <a:avLst/>
          </a:prstGeom>
          <a:noFill/>
          <a:ln w="28575" cmpd="sng">
            <a:solidFill>
              <a:srgbClr val="FC0128"/>
            </a:solidFill>
            <a:round/>
            <a:headEnd/>
            <a:tailEnd type="stealth" w="med" len="lg"/>
          </a:ln>
        </p:spPr>
        <p:txBody>
          <a:bodyPr wrap="none" anchor="ctr"/>
          <a:lstStyle/>
          <a:p>
            <a:endParaRPr lang="zh-CN" altLang="en-US" sz="2000"/>
          </a:p>
        </p:txBody>
      </p:sp>
      <p:sp>
        <p:nvSpPr>
          <p:cNvPr id="16" name="Line 2062"/>
          <p:cNvSpPr>
            <a:spLocks noChangeShapeType="1"/>
          </p:cNvSpPr>
          <p:nvPr/>
        </p:nvSpPr>
        <p:spPr bwMode="auto">
          <a:xfrm flipV="1">
            <a:off x="7848600" y="2057400"/>
            <a:ext cx="0" cy="914400"/>
          </a:xfrm>
          <a:prstGeom prst="line">
            <a:avLst/>
          </a:prstGeom>
          <a:noFill/>
          <a:ln w="28575" cmpd="sng">
            <a:solidFill>
              <a:srgbClr val="FC0128"/>
            </a:solidFill>
            <a:round/>
            <a:headEnd/>
            <a:tailEnd type="stealth" w="med" len="lg"/>
          </a:ln>
        </p:spPr>
        <p:txBody>
          <a:bodyPr wrap="none" anchor="ctr"/>
          <a:lstStyle/>
          <a:p>
            <a:endParaRPr lang="zh-CN" altLang="en-US" sz="2000"/>
          </a:p>
        </p:txBody>
      </p:sp>
      <p:sp>
        <p:nvSpPr>
          <p:cNvPr id="17" name="Rectangle 2063"/>
          <p:cNvSpPr>
            <a:spLocks noChangeArrowheads="1"/>
          </p:cNvSpPr>
          <p:nvPr/>
        </p:nvSpPr>
        <p:spPr bwMode="auto">
          <a:xfrm>
            <a:off x="7162800" y="3200400"/>
            <a:ext cx="698909" cy="708528"/>
          </a:xfrm>
          <a:prstGeom prst="rect">
            <a:avLst/>
          </a:prstGeom>
          <a:noFill/>
          <a:ln w="9525">
            <a:noFill/>
            <a:miter lim="800000"/>
            <a:headEnd/>
            <a:tailEnd/>
          </a:ln>
        </p:spPr>
        <p:txBody>
          <a:bodyPr wrap="none" lIns="92075" tIns="46038" rIns="92075" bIns="46038">
            <a:spAutoFit/>
          </a:bodyPr>
          <a:lstStyle/>
          <a:p>
            <a:r>
              <a:rPr lang="zh-CN" altLang="en-US" sz="2000">
                <a:solidFill>
                  <a:schemeClr val="tx1"/>
                </a:solidFill>
                <a:effectLst>
                  <a:outerShdw blurRad="38100" dist="38100" dir="2700000" algn="tl">
                    <a:srgbClr val="C0C0C0"/>
                  </a:outerShdw>
                </a:effectLst>
                <a:latin typeface="幼圆" pitchFamily="49" charset="-122"/>
                <a:ea typeface="幼圆" pitchFamily="49" charset="-122"/>
              </a:rPr>
              <a:t>系统</a:t>
            </a:r>
          </a:p>
          <a:p>
            <a:r>
              <a:rPr lang="zh-CN" altLang="en-US" sz="2000">
                <a:solidFill>
                  <a:schemeClr val="tx1"/>
                </a:solidFill>
                <a:effectLst>
                  <a:outerShdw blurRad="38100" dist="38100" dir="2700000" algn="tl">
                    <a:srgbClr val="C0C0C0"/>
                  </a:outerShdw>
                </a:effectLst>
                <a:latin typeface="幼圆" pitchFamily="49" charset="-122"/>
                <a:ea typeface="幼圆" pitchFamily="49" charset="-122"/>
              </a:rPr>
              <a:t>设计</a:t>
            </a:r>
          </a:p>
        </p:txBody>
      </p:sp>
      <p:sp>
        <p:nvSpPr>
          <p:cNvPr id="18" name="Line 2064"/>
          <p:cNvSpPr>
            <a:spLocks noChangeShapeType="1"/>
          </p:cNvSpPr>
          <p:nvPr/>
        </p:nvSpPr>
        <p:spPr bwMode="auto">
          <a:xfrm>
            <a:off x="7543800" y="4419600"/>
            <a:ext cx="0" cy="685800"/>
          </a:xfrm>
          <a:prstGeom prst="line">
            <a:avLst/>
          </a:prstGeom>
          <a:noFill/>
          <a:ln w="25400" cmpd="sng">
            <a:solidFill>
              <a:schemeClr val="tx1"/>
            </a:solidFill>
            <a:round/>
            <a:headEnd/>
            <a:tailEnd type="stealth" w="med" len="lg"/>
          </a:ln>
        </p:spPr>
        <p:txBody>
          <a:bodyPr wrap="none" anchor="ctr"/>
          <a:lstStyle/>
          <a:p>
            <a:endParaRPr lang="zh-CN" altLang="en-US" sz="2000"/>
          </a:p>
        </p:txBody>
      </p:sp>
      <p:sp>
        <p:nvSpPr>
          <p:cNvPr id="19" name="Line 2065"/>
          <p:cNvSpPr>
            <a:spLocks noChangeShapeType="1"/>
          </p:cNvSpPr>
          <p:nvPr/>
        </p:nvSpPr>
        <p:spPr bwMode="auto">
          <a:xfrm flipH="1">
            <a:off x="5638800" y="6172200"/>
            <a:ext cx="1371600" cy="152400"/>
          </a:xfrm>
          <a:prstGeom prst="line">
            <a:avLst/>
          </a:prstGeom>
          <a:noFill/>
          <a:ln w="25400" cmpd="sng">
            <a:solidFill>
              <a:schemeClr val="tx1"/>
            </a:solidFill>
            <a:round/>
            <a:headEnd/>
            <a:tailEnd type="stealth" w="med" len="lg"/>
          </a:ln>
        </p:spPr>
        <p:txBody>
          <a:bodyPr wrap="none" anchor="ctr"/>
          <a:lstStyle/>
          <a:p>
            <a:endParaRPr lang="zh-CN" altLang="en-US" sz="2000"/>
          </a:p>
        </p:txBody>
      </p:sp>
      <p:sp>
        <p:nvSpPr>
          <p:cNvPr id="20" name="Line 2066"/>
          <p:cNvSpPr>
            <a:spLocks noChangeShapeType="1"/>
          </p:cNvSpPr>
          <p:nvPr/>
        </p:nvSpPr>
        <p:spPr bwMode="auto">
          <a:xfrm flipH="1" flipV="1">
            <a:off x="2514600" y="6248400"/>
            <a:ext cx="1752600" cy="76200"/>
          </a:xfrm>
          <a:prstGeom prst="line">
            <a:avLst/>
          </a:prstGeom>
          <a:noFill/>
          <a:ln w="25400" cmpd="sng">
            <a:solidFill>
              <a:schemeClr val="tx1"/>
            </a:solidFill>
            <a:round/>
            <a:headEnd/>
            <a:tailEnd type="stealth" w="med" len="lg"/>
          </a:ln>
        </p:spPr>
        <p:txBody>
          <a:bodyPr wrap="none" anchor="ctr"/>
          <a:lstStyle/>
          <a:p>
            <a:endParaRPr lang="zh-CN" altLang="en-US" sz="2000"/>
          </a:p>
        </p:txBody>
      </p:sp>
      <p:sp>
        <p:nvSpPr>
          <p:cNvPr id="21" name="Line 2067"/>
          <p:cNvSpPr>
            <a:spLocks noChangeShapeType="1"/>
          </p:cNvSpPr>
          <p:nvPr/>
        </p:nvSpPr>
        <p:spPr bwMode="auto">
          <a:xfrm flipH="1" flipV="1">
            <a:off x="1143000" y="4419600"/>
            <a:ext cx="381000" cy="1066800"/>
          </a:xfrm>
          <a:prstGeom prst="line">
            <a:avLst/>
          </a:prstGeom>
          <a:noFill/>
          <a:ln w="25400" cmpd="sng">
            <a:solidFill>
              <a:schemeClr val="tx1"/>
            </a:solidFill>
            <a:round/>
            <a:headEnd/>
            <a:tailEnd type="stealth" w="med" len="lg"/>
          </a:ln>
        </p:spPr>
        <p:txBody>
          <a:bodyPr wrap="none" anchor="ctr"/>
          <a:lstStyle/>
          <a:p>
            <a:endParaRPr lang="zh-CN" altLang="en-US" sz="2000"/>
          </a:p>
        </p:txBody>
      </p:sp>
      <p:sp>
        <p:nvSpPr>
          <p:cNvPr id="22" name="Line 2068"/>
          <p:cNvSpPr>
            <a:spLocks noChangeShapeType="1"/>
          </p:cNvSpPr>
          <p:nvPr/>
        </p:nvSpPr>
        <p:spPr bwMode="auto">
          <a:xfrm flipV="1">
            <a:off x="1371600" y="1905000"/>
            <a:ext cx="1219200" cy="1143000"/>
          </a:xfrm>
          <a:prstGeom prst="line">
            <a:avLst/>
          </a:prstGeom>
          <a:noFill/>
          <a:ln w="25400" cmpd="sng">
            <a:solidFill>
              <a:schemeClr val="tx1"/>
            </a:solidFill>
            <a:round/>
            <a:headEnd/>
            <a:tailEnd type="stealth" w="med" len="lg"/>
          </a:ln>
        </p:spPr>
        <p:txBody>
          <a:bodyPr wrap="none" anchor="ctr"/>
          <a:lstStyle/>
          <a:p>
            <a:endParaRPr lang="zh-CN" altLang="en-US" sz="2000"/>
          </a:p>
        </p:txBody>
      </p:sp>
      <p:sp>
        <p:nvSpPr>
          <p:cNvPr id="23" name="Rectangle 2069"/>
          <p:cNvSpPr>
            <a:spLocks noChangeArrowheads="1"/>
          </p:cNvSpPr>
          <p:nvPr/>
        </p:nvSpPr>
        <p:spPr bwMode="auto">
          <a:xfrm>
            <a:off x="7010400" y="5270500"/>
            <a:ext cx="698909" cy="708528"/>
          </a:xfrm>
          <a:prstGeom prst="rect">
            <a:avLst/>
          </a:prstGeom>
          <a:noFill/>
          <a:ln w="9525">
            <a:noFill/>
            <a:miter lim="800000"/>
            <a:headEnd/>
            <a:tailEnd/>
          </a:ln>
        </p:spPr>
        <p:txBody>
          <a:bodyPr wrap="none" lIns="92075" tIns="46038" rIns="92075" bIns="46038">
            <a:spAutoFit/>
          </a:bodyPr>
          <a:lstStyle/>
          <a:p>
            <a:r>
              <a:rPr lang="zh-CN" altLang="en-US" sz="2000">
                <a:solidFill>
                  <a:schemeClr val="tx1"/>
                </a:solidFill>
                <a:effectLst>
                  <a:outerShdw blurRad="38100" dist="38100" dir="2700000" algn="tl">
                    <a:srgbClr val="C0C0C0"/>
                  </a:outerShdw>
                </a:effectLst>
                <a:latin typeface="幼圆" pitchFamily="49" charset="-122"/>
                <a:ea typeface="幼圆" pitchFamily="49" charset="-122"/>
              </a:rPr>
              <a:t>程序</a:t>
            </a:r>
          </a:p>
          <a:p>
            <a:r>
              <a:rPr lang="zh-CN" altLang="en-US" sz="2000">
                <a:solidFill>
                  <a:schemeClr val="tx1"/>
                </a:solidFill>
                <a:effectLst>
                  <a:outerShdw blurRad="38100" dist="38100" dir="2700000" algn="tl">
                    <a:srgbClr val="C0C0C0"/>
                  </a:outerShdw>
                </a:effectLst>
                <a:latin typeface="幼圆" pitchFamily="49" charset="-122"/>
                <a:ea typeface="幼圆" pitchFamily="49" charset="-122"/>
              </a:rPr>
              <a:t>设计</a:t>
            </a:r>
          </a:p>
        </p:txBody>
      </p:sp>
      <p:sp>
        <p:nvSpPr>
          <p:cNvPr id="24" name="Rectangle 2070"/>
          <p:cNvSpPr>
            <a:spLocks noChangeArrowheads="1"/>
          </p:cNvSpPr>
          <p:nvPr/>
        </p:nvSpPr>
        <p:spPr bwMode="auto">
          <a:xfrm>
            <a:off x="4495800" y="6019800"/>
            <a:ext cx="698909" cy="400752"/>
          </a:xfrm>
          <a:prstGeom prst="rect">
            <a:avLst/>
          </a:prstGeom>
          <a:noFill/>
          <a:ln w="9525">
            <a:noFill/>
            <a:miter lim="800000"/>
            <a:headEnd/>
            <a:tailEnd/>
          </a:ln>
        </p:spPr>
        <p:txBody>
          <a:bodyPr wrap="none" lIns="92075" tIns="46038" rIns="92075" bIns="46038">
            <a:spAutoFit/>
          </a:bodyPr>
          <a:lstStyle/>
          <a:p>
            <a:r>
              <a:rPr lang="zh-CN" altLang="en-US" sz="2000">
                <a:solidFill>
                  <a:schemeClr val="tx1"/>
                </a:solidFill>
                <a:effectLst>
                  <a:outerShdw blurRad="38100" dist="38100" dir="2700000" algn="tl">
                    <a:srgbClr val="C0C0C0"/>
                  </a:outerShdw>
                </a:effectLst>
                <a:latin typeface="幼圆" pitchFamily="49" charset="-122"/>
                <a:ea typeface="幼圆" pitchFamily="49" charset="-122"/>
              </a:rPr>
              <a:t>编码</a:t>
            </a:r>
          </a:p>
        </p:txBody>
      </p:sp>
      <p:sp>
        <p:nvSpPr>
          <p:cNvPr id="25" name="Rectangle 2071"/>
          <p:cNvSpPr>
            <a:spLocks noChangeArrowheads="1"/>
          </p:cNvSpPr>
          <p:nvPr/>
        </p:nvSpPr>
        <p:spPr bwMode="auto">
          <a:xfrm>
            <a:off x="1431925" y="5668963"/>
            <a:ext cx="698909" cy="400752"/>
          </a:xfrm>
          <a:prstGeom prst="rect">
            <a:avLst/>
          </a:prstGeom>
          <a:noFill/>
          <a:ln w="9525">
            <a:noFill/>
            <a:miter lim="800000"/>
            <a:headEnd/>
            <a:tailEnd/>
          </a:ln>
        </p:spPr>
        <p:txBody>
          <a:bodyPr wrap="none" lIns="92075" tIns="46038" rIns="92075" bIns="46038">
            <a:spAutoFit/>
          </a:bodyPr>
          <a:lstStyle/>
          <a:p>
            <a:r>
              <a:rPr lang="zh-CN" altLang="en-US" sz="2000">
                <a:solidFill>
                  <a:schemeClr val="tx1"/>
                </a:solidFill>
                <a:effectLst>
                  <a:outerShdw blurRad="38100" dist="38100" dir="2700000" algn="tl">
                    <a:srgbClr val="C0C0C0"/>
                  </a:outerShdw>
                </a:effectLst>
                <a:latin typeface="幼圆" pitchFamily="49" charset="-122"/>
                <a:ea typeface="幼圆" pitchFamily="49" charset="-122"/>
              </a:rPr>
              <a:t>测试</a:t>
            </a:r>
          </a:p>
        </p:txBody>
      </p:sp>
      <p:sp>
        <p:nvSpPr>
          <p:cNvPr id="26" name="Rectangle 2072"/>
          <p:cNvSpPr>
            <a:spLocks noChangeArrowheads="1"/>
          </p:cNvSpPr>
          <p:nvPr/>
        </p:nvSpPr>
        <p:spPr bwMode="auto">
          <a:xfrm>
            <a:off x="288925" y="3198813"/>
            <a:ext cx="955390" cy="708528"/>
          </a:xfrm>
          <a:prstGeom prst="rect">
            <a:avLst/>
          </a:prstGeom>
          <a:noFill/>
          <a:ln w="9525">
            <a:noFill/>
            <a:miter lim="800000"/>
            <a:headEnd/>
            <a:tailEnd/>
          </a:ln>
        </p:spPr>
        <p:txBody>
          <a:bodyPr wrap="none" lIns="92075" tIns="46038" rIns="92075" bIns="46038">
            <a:spAutoFit/>
          </a:bodyPr>
          <a:lstStyle/>
          <a:p>
            <a:r>
              <a:rPr lang="zh-CN" altLang="en-US" sz="2000">
                <a:solidFill>
                  <a:schemeClr val="tx1"/>
                </a:solidFill>
                <a:effectLst>
                  <a:outerShdw blurRad="38100" dist="38100" dir="2700000" algn="tl">
                    <a:srgbClr val="C0C0C0"/>
                  </a:outerShdw>
                </a:effectLst>
                <a:latin typeface="幼圆" pitchFamily="49" charset="-122"/>
                <a:ea typeface="幼圆" pitchFamily="49" charset="-122"/>
              </a:rPr>
              <a:t>运 行</a:t>
            </a:r>
          </a:p>
          <a:p>
            <a:r>
              <a:rPr lang="zh-CN" altLang="en-US" sz="2000">
                <a:solidFill>
                  <a:schemeClr val="tx1"/>
                </a:solidFill>
                <a:effectLst>
                  <a:outerShdw blurRad="38100" dist="38100" dir="2700000" algn="tl">
                    <a:srgbClr val="C0C0C0"/>
                  </a:outerShdw>
                </a:effectLst>
                <a:latin typeface="幼圆" pitchFamily="49" charset="-122"/>
                <a:ea typeface="幼圆" pitchFamily="49" charset="-122"/>
              </a:rPr>
              <a:t>和维护</a:t>
            </a:r>
          </a:p>
        </p:txBody>
      </p:sp>
      <p:sp>
        <p:nvSpPr>
          <p:cNvPr id="27" name="Rectangle 2073"/>
          <p:cNvSpPr>
            <a:spLocks noChangeArrowheads="1"/>
          </p:cNvSpPr>
          <p:nvPr/>
        </p:nvSpPr>
        <p:spPr bwMode="auto">
          <a:xfrm>
            <a:off x="5486400" y="1751013"/>
            <a:ext cx="955390" cy="400752"/>
          </a:xfrm>
          <a:prstGeom prst="rect">
            <a:avLst/>
          </a:prstGeom>
          <a:noFill/>
          <a:ln w="9525">
            <a:noFill/>
            <a:miter lim="800000"/>
            <a:headEnd/>
            <a:tailEnd/>
          </a:ln>
        </p:spPr>
        <p:txBody>
          <a:bodyPr wrap="none" lIns="92075" tIns="46038" rIns="92075" bIns="46038">
            <a:spAutoFit/>
          </a:bodyPr>
          <a:lstStyle/>
          <a:p>
            <a:r>
              <a:rPr lang="zh-CN" altLang="en-US" sz="2000">
                <a:solidFill>
                  <a:schemeClr val="hlink"/>
                </a:solidFill>
                <a:effectLst>
                  <a:outerShdw blurRad="38100" dist="38100" dir="2700000" algn="tl">
                    <a:srgbClr val="C0C0C0"/>
                  </a:outerShdw>
                </a:effectLst>
                <a:latin typeface="幼圆" pitchFamily="49" charset="-122"/>
                <a:ea typeface="幼圆" pitchFamily="49" charset="-122"/>
              </a:rPr>
              <a:t>原型化</a:t>
            </a:r>
            <a:endParaRPr lang="zh-CN" altLang="en-US" sz="2000">
              <a:solidFill>
                <a:schemeClr val="tx1"/>
              </a:solidFill>
              <a:effectLst>
                <a:outerShdw blurRad="38100" dist="38100" dir="2700000" algn="tl">
                  <a:srgbClr val="C0C0C0"/>
                </a:outerShdw>
              </a:effectLst>
              <a:latin typeface="幼圆" pitchFamily="49" charset="-122"/>
              <a:ea typeface="幼圆" pitchFamily="49" charset="-122"/>
            </a:endParaRPr>
          </a:p>
        </p:txBody>
      </p:sp>
      <p:sp>
        <p:nvSpPr>
          <p:cNvPr id="28" name="Rectangle 2074"/>
          <p:cNvSpPr>
            <a:spLocks noChangeArrowheads="1"/>
          </p:cNvSpPr>
          <p:nvPr/>
        </p:nvSpPr>
        <p:spPr bwMode="auto">
          <a:xfrm>
            <a:off x="2803525" y="3627438"/>
            <a:ext cx="1468351" cy="708528"/>
          </a:xfrm>
          <a:prstGeom prst="rect">
            <a:avLst/>
          </a:prstGeom>
          <a:noFill/>
          <a:ln w="9525">
            <a:noFill/>
            <a:miter lim="800000"/>
            <a:headEnd/>
            <a:tailEnd/>
          </a:ln>
        </p:spPr>
        <p:txBody>
          <a:bodyPr wrap="none" lIns="92075" tIns="46038" rIns="92075" bIns="46038">
            <a:spAutoFit/>
          </a:bodyPr>
          <a:lstStyle/>
          <a:p>
            <a:r>
              <a:rPr lang="zh-CN" altLang="en-US" sz="2000">
                <a:solidFill>
                  <a:schemeClr val="tx1"/>
                </a:solidFill>
                <a:effectLst>
                  <a:outerShdw blurRad="38100" dist="38100" dir="2700000" algn="tl">
                    <a:srgbClr val="C0C0C0"/>
                  </a:outerShdw>
                </a:effectLst>
                <a:latin typeface="幼圆" pitchFamily="49" charset="-122"/>
                <a:ea typeface="幼圆" pitchFamily="49" charset="-122"/>
              </a:rPr>
              <a:t>含原型化的</a:t>
            </a:r>
          </a:p>
          <a:p>
            <a:r>
              <a:rPr lang="zh-CN" altLang="en-US" sz="2000">
                <a:solidFill>
                  <a:schemeClr val="tx1"/>
                </a:solidFill>
                <a:effectLst>
                  <a:outerShdw blurRad="38100" dist="38100" dir="2700000" algn="tl">
                    <a:srgbClr val="C0C0C0"/>
                  </a:outerShdw>
                </a:effectLst>
                <a:latin typeface="幼圆" pitchFamily="49" charset="-122"/>
                <a:ea typeface="幼圆" pitchFamily="49" charset="-122"/>
              </a:rPr>
              <a:t>软件生存期</a:t>
            </a:r>
          </a:p>
        </p:txBody>
      </p:sp>
      <p:sp>
        <p:nvSpPr>
          <p:cNvPr id="29" name="Line 2075"/>
          <p:cNvSpPr>
            <a:spLocks noChangeShapeType="1"/>
          </p:cNvSpPr>
          <p:nvPr/>
        </p:nvSpPr>
        <p:spPr bwMode="auto">
          <a:xfrm flipV="1">
            <a:off x="5578475" y="1752600"/>
            <a:ext cx="304800" cy="76200"/>
          </a:xfrm>
          <a:prstGeom prst="line">
            <a:avLst/>
          </a:prstGeom>
          <a:noFill/>
          <a:ln w="28575" cmpd="sng">
            <a:solidFill>
              <a:srgbClr val="FC0128"/>
            </a:solidFill>
            <a:round/>
            <a:headEnd/>
            <a:tailEnd/>
          </a:ln>
        </p:spPr>
        <p:txBody>
          <a:bodyPr wrap="none" anchor="ctr"/>
          <a:lstStyle/>
          <a:p>
            <a:endParaRPr lang="zh-CN" altLang="en-US" sz="2000"/>
          </a:p>
        </p:txBody>
      </p:sp>
      <p:sp>
        <p:nvSpPr>
          <p:cNvPr id="30" name="Line 2076"/>
          <p:cNvSpPr>
            <a:spLocks noChangeShapeType="1"/>
          </p:cNvSpPr>
          <p:nvPr/>
        </p:nvSpPr>
        <p:spPr bwMode="auto">
          <a:xfrm flipH="1" flipV="1">
            <a:off x="5502275" y="1600200"/>
            <a:ext cx="76200" cy="228600"/>
          </a:xfrm>
          <a:prstGeom prst="line">
            <a:avLst/>
          </a:prstGeom>
          <a:noFill/>
          <a:ln w="28575" cmpd="sng">
            <a:solidFill>
              <a:srgbClr val="FC0128"/>
            </a:solidFill>
            <a:round/>
            <a:headEnd/>
            <a:tailEnd/>
          </a:ln>
        </p:spPr>
        <p:txBody>
          <a:bodyPr wrap="none" anchor="ctr"/>
          <a:lstStyle/>
          <a:p>
            <a:endParaRPr lang="zh-CN" altLang="en-US" sz="2000"/>
          </a:p>
        </p:txBody>
      </p:sp>
      <p:sp>
        <p:nvSpPr>
          <p:cNvPr id="31" name="Line 2077"/>
          <p:cNvSpPr>
            <a:spLocks noChangeShapeType="1"/>
          </p:cNvSpPr>
          <p:nvPr/>
        </p:nvSpPr>
        <p:spPr bwMode="auto">
          <a:xfrm flipV="1">
            <a:off x="2590800" y="3505200"/>
            <a:ext cx="304800" cy="76200"/>
          </a:xfrm>
          <a:prstGeom prst="line">
            <a:avLst/>
          </a:prstGeom>
          <a:noFill/>
          <a:ln w="25400" cmpd="sng">
            <a:solidFill>
              <a:schemeClr val="tx1"/>
            </a:solidFill>
            <a:round/>
            <a:headEnd/>
            <a:tailEnd/>
          </a:ln>
        </p:spPr>
        <p:txBody>
          <a:bodyPr wrap="none" anchor="ctr"/>
          <a:lstStyle/>
          <a:p>
            <a:endParaRPr lang="zh-CN" altLang="en-US" sz="2000"/>
          </a:p>
        </p:txBody>
      </p:sp>
      <p:sp>
        <p:nvSpPr>
          <p:cNvPr id="32" name="Line 2078"/>
          <p:cNvSpPr>
            <a:spLocks noChangeShapeType="1"/>
          </p:cNvSpPr>
          <p:nvPr/>
        </p:nvSpPr>
        <p:spPr bwMode="auto">
          <a:xfrm flipH="1">
            <a:off x="2819400" y="3505200"/>
            <a:ext cx="76200" cy="228600"/>
          </a:xfrm>
          <a:prstGeom prst="line">
            <a:avLst/>
          </a:prstGeom>
          <a:noFill/>
          <a:ln w="25400" cmpd="sng">
            <a:solidFill>
              <a:schemeClr val="tx1"/>
            </a:solidFill>
            <a:round/>
            <a:headEnd/>
            <a:tailEnd/>
          </a:ln>
        </p:spPr>
        <p:txBody>
          <a:bodyPr wrap="none" anchor="ctr"/>
          <a:lstStyle/>
          <a:p>
            <a:endParaRPr lang="zh-CN" altLang="en-US" sz="2000"/>
          </a:p>
        </p:txBody>
      </p:sp>
      <p:sp>
        <p:nvSpPr>
          <p:cNvPr id="33" name="Freeform 2079"/>
          <p:cNvSpPr>
            <a:spLocks/>
          </p:cNvSpPr>
          <p:nvPr/>
        </p:nvSpPr>
        <p:spPr bwMode="auto">
          <a:xfrm>
            <a:off x="5578475" y="1371600"/>
            <a:ext cx="1600200" cy="1397000"/>
          </a:xfrm>
          <a:custGeom>
            <a:avLst/>
            <a:gdLst>
              <a:gd name="T0" fmla="*/ 0 w 1016"/>
              <a:gd name="T1" fmla="*/ 256 h 896"/>
              <a:gd name="T2" fmla="*/ 96 w 1016"/>
              <a:gd name="T3" fmla="*/ 112 h 896"/>
              <a:gd name="T4" fmla="*/ 240 w 1016"/>
              <a:gd name="T5" fmla="*/ 16 h 896"/>
              <a:gd name="T6" fmla="*/ 480 w 1016"/>
              <a:gd name="T7" fmla="*/ 16 h 896"/>
              <a:gd name="T8" fmla="*/ 672 w 1016"/>
              <a:gd name="T9" fmla="*/ 64 h 896"/>
              <a:gd name="T10" fmla="*/ 816 w 1016"/>
              <a:gd name="T11" fmla="*/ 112 h 896"/>
              <a:gd name="T12" fmla="*/ 960 w 1016"/>
              <a:gd name="T13" fmla="*/ 256 h 896"/>
              <a:gd name="T14" fmla="*/ 1008 w 1016"/>
              <a:gd name="T15" fmla="*/ 544 h 896"/>
              <a:gd name="T16" fmla="*/ 912 w 1016"/>
              <a:gd name="T17" fmla="*/ 688 h 896"/>
              <a:gd name="T18" fmla="*/ 816 w 1016"/>
              <a:gd name="T19" fmla="*/ 784 h 896"/>
              <a:gd name="T20" fmla="*/ 672 w 1016"/>
              <a:gd name="T21" fmla="*/ 880 h 896"/>
              <a:gd name="T22" fmla="*/ 576 w 1016"/>
              <a:gd name="T23" fmla="*/ 880 h 896"/>
              <a:gd name="T24" fmla="*/ 432 w 1016"/>
              <a:gd name="T25" fmla="*/ 880 h 896"/>
              <a:gd name="T26" fmla="*/ 288 w 1016"/>
              <a:gd name="T27" fmla="*/ 832 h 896"/>
              <a:gd name="T28" fmla="*/ 96 w 1016"/>
              <a:gd name="T29" fmla="*/ 688 h 896"/>
              <a:gd name="T30" fmla="*/ 48 w 1016"/>
              <a:gd name="T31" fmla="*/ 640 h 8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16"/>
              <a:gd name="T49" fmla="*/ 0 h 896"/>
              <a:gd name="T50" fmla="*/ 1016 w 1016"/>
              <a:gd name="T51" fmla="*/ 896 h 89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16" h="896">
                <a:moveTo>
                  <a:pt x="0" y="256"/>
                </a:moveTo>
                <a:cubicBezTo>
                  <a:pt x="28" y="204"/>
                  <a:pt x="56" y="152"/>
                  <a:pt x="96" y="112"/>
                </a:cubicBezTo>
                <a:cubicBezTo>
                  <a:pt x="136" y="72"/>
                  <a:pt x="176" y="32"/>
                  <a:pt x="240" y="16"/>
                </a:cubicBezTo>
                <a:cubicBezTo>
                  <a:pt x="304" y="0"/>
                  <a:pt x="408" y="8"/>
                  <a:pt x="480" y="16"/>
                </a:cubicBezTo>
                <a:cubicBezTo>
                  <a:pt x="552" y="24"/>
                  <a:pt x="616" y="48"/>
                  <a:pt x="672" y="64"/>
                </a:cubicBezTo>
                <a:cubicBezTo>
                  <a:pt x="728" y="80"/>
                  <a:pt x="768" y="80"/>
                  <a:pt x="816" y="112"/>
                </a:cubicBezTo>
                <a:cubicBezTo>
                  <a:pt x="864" y="144"/>
                  <a:pt x="928" y="184"/>
                  <a:pt x="960" y="256"/>
                </a:cubicBezTo>
                <a:cubicBezTo>
                  <a:pt x="992" y="328"/>
                  <a:pt x="1016" y="472"/>
                  <a:pt x="1008" y="544"/>
                </a:cubicBezTo>
                <a:cubicBezTo>
                  <a:pt x="1000" y="616"/>
                  <a:pt x="944" y="648"/>
                  <a:pt x="912" y="688"/>
                </a:cubicBezTo>
                <a:cubicBezTo>
                  <a:pt x="880" y="728"/>
                  <a:pt x="856" y="752"/>
                  <a:pt x="816" y="784"/>
                </a:cubicBezTo>
                <a:cubicBezTo>
                  <a:pt x="776" y="816"/>
                  <a:pt x="712" y="864"/>
                  <a:pt x="672" y="880"/>
                </a:cubicBezTo>
                <a:cubicBezTo>
                  <a:pt x="632" y="896"/>
                  <a:pt x="616" y="880"/>
                  <a:pt x="576" y="880"/>
                </a:cubicBezTo>
                <a:cubicBezTo>
                  <a:pt x="536" y="880"/>
                  <a:pt x="480" y="888"/>
                  <a:pt x="432" y="880"/>
                </a:cubicBezTo>
                <a:cubicBezTo>
                  <a:pt x="384" y="872"/>
                  <a:pt x="344" y="864"/>
                  <a:pt x="288" y="832"/>
                </a:cubicBezTo>
                <a:cubicBezTo>
                  <a:pt x="232" y="800"/>
                  <a:pt x="136" y="720"/>
                  <a:pt x="96" y="688"/>
                </a:cubicBezTo>
                <a:cubicBezTo>
                  <a:pt x="56" y="656"/>
                  <a:pt x="48" y="648"/>
                  <a:pt x="48" y="640"/>
                </a:cubicBezTo>
              </a:path>
            </a:pathLst>
          </a:custGeom>
          <a:noFill/>
          <a:ln w="28575" cmpd="sng">
            <a:solidFill>
              <a:srgbClr val="FC0128"/>
            </a:solidFill>
            <a:miter lim="800000"/>
            <a:headEnd/>
            <a:tailEnd/>
          </a:ln>
        </p:spPr>
        <p:txBody>
          <a:bodyPr/>
          <a:lstStyle/>
          <a:p>
            <a:endParaRPr lang="zh-CN" altLang="en-US" sz="2000"/>
          </a:p>
        </p:txBody>
      </p:sp>
      <p:sp>
        <p:nvSpPr>
          <p:cNvPr id="34" name="Freeform 2080"/>
          <p:cNvSpPr>
            <a:spLocks/>
          </p:cNvSpPr>
          <p:nvPr/>
        </p:nvSpPr>
        <p:spPr bwMode="auto">
          <a:xfrm>
            <a:off x="2514600" y="3187700"/>
            <a:ext cx="2857500" cy="2095500"/>
          </a:xfrm>
          <a:custGeom>
            <a:avLst/>
            <a:gdLst>
              <a:gd name="T0" fmla="*/ 240 w 1800"/>
              <a:gd name="T1" fmla="*/ 200 h 1320"/>
              <a:gd name="T2" fmla="*/ 144 w 1800"/>
              <a:gd name="T3" fmla="*/ 296 h 1320"/>
              <a:gd name="T4" fmla="*/ 48 w 1800"/>
              <a:gd name="T5" fmla="*/ 440 h 1320"/>
              <a:gd name="T6" fmla="*/ 0 w 1800"/>
              <a:gd name="T7" fmla="*/ 680 h 1320"/>
              <a:gd name="T8" fmla="*/ 48 w 1800"/>
              <a:gd name="T9" fmla="*/ 872 h 1320"/>
              <a:gd name="T10" fmla="*/ 144 w 1800"/>
              <a:gd name="T11" fmla="*/ 1016 h 1320"/>
              <a:gd name="T12" fmla="*/ 288 w 1800"/>
              <a:gd name="T13" fmla="*/ 1160 h 1320"/>
              <a:gd name="T14" fmla="*/ 432 w 1800"/>
              <a:gd name="T15" fmla="*/ 1256 h 1320"/>
              <a:gd name="T16" fmla="*/ 768 w 1800"/>
              <a:gd name="T17" fmla="*/ 1304 h 1320"/>
              <a:gd name="T18" fmla="*/ 1104 w 1800"/>
              <a:gd name="T19" fmla="*/ 1304 h 1320"/>
              <a:gd name="T20" fmla="*/ 1392 w 1800"/>
              <a:gd name="T21" fmla="*/ 1208 h 1320"/>
              <a:gd name="T22" fmla="*/ 1584 w 1800"/>
              <a:gd name="T23" fmla="*/ 1064 h 1320"/>
              <a:gd name="T24" fmla="*/ 1728 w 1800"/>
              <a:gd name="T25" fmla="*/ 872 h 1320"/>
              <a:gd name="T26" fmla="*/ 1776 w 1800"/>
              <a:gd name="T27" fmla="*/ 584 h 1320"/>
              <a:gd name="T28" fmla="*/ 1584 w 1800"/>
              <a:gd name="T29" fmla="*/ 200 h 1320"/>
              <a:gd name="T30" fmla="*/ 1392 w 1800"/>
              <a:gd name="T31" fmla="*/ 56 h 1320"/>
              <a:gd name="T32" fmla="*/ 1152 w 1800"/>
              <a:gd name="T33" fmla="*/ 8 h 1320"/>
              <a:gd name="T34" fmla="*/ 912 w 1800"/>
              <a:gd name="T35" fmla="*/ 8 h 13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00"/>
              <a:gd name="T55" fmla="*/ 0 h 1320"/>
              <a:gd name="T56" fmla="*/ 1800 w 1800"/>
              <a:gd name="T57" fmla="*/ 1320 h 13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00" h="1320">
                <a:moveTo>
                  <a:pt x="240" y="200"/>
                </a:moveTo>
                <a:cubicBezTo>
                  <a:pt x="208" y="228"/>
                  <a:pt x="176" y="256"/>
                  <a:pt x="144" y="296"/>
                </a:cubicBezTo>
                <a:cubicBezTo>
                  <a:pt x="112" y="336"/>
                  <a:pt x="72" y="376"/>
                  <a:pt x="48" y="440"/>
                </a:cubicBezTo>
                <a:cubicBezTo>
                  <a:pt x="24" y="504"/>
                  <a:pt x="0" y="608"/>
                  <a:pt x="0" y="680"/>
                </a:cubicBezTo>
                <a:cubicBezTo>
                  <a:pt x="0" y="752"/>
                  <a:pt x="24" y="816"/>
                  <a:pt x="48" y="872"/>
                </a:cubicBezTo>
                <a:cubicBezTo>
                  <a:pt x="72" y="928"/>
                  <a:pt x="104" y="968"/>
                  <a:pt x="144" y="1016"/>
                </a:cubicBezTo>
                <a:cubicBezTo>
                  <a:pt x="184" y="1064"/>
                  <a:pt x="240" y="1120"/>
                  <a:pt x="288" y="1160"/>
                </a:cubicBezTo>
                <a:cubicBezTo>
                  <a:pt x="336" y="1200"/>
                  <a:pt x="352" y="1232"/>
                  <a:pt x="432" y="1256"/>
                </a:cubicBezTo>
                <a:cubicBezTo>
                  <a:pt x="512" y="1280"/>
                  <a:pt x="656" y="1296"/>
                  <a:pt x="768" y="1304"/>
                </a:cubicBezTo>
                <a:cubicBezTo>
                  <a:pt x="880" y="1312"/>
                  <a:pt x="1000" y="1320"/>
                  <a:pt x="1104" y="1304"/>
                </a:cubicBezTo>
                <a:cubicBezTo>
                  <a:pt x="1208" y="1288"/>
                  <a:pt x="1312" y="1248"/>
                  <a:pt x="1392" y="1208"/>
                </a:cubicBezTo>
                <a:cubicBezTo>
                  <a:pt x="1472" y="1168"/>
                  <a:pt x="1528" y="1120"/>
                  <a:pt x="1584" y="1064"/>
                </a:cubicBezTo>
                <a:cubicBezTo>
                  <a:pt x="1640" y="1008"/>
                  <a:pt x="1696" y="952"/>
                  <a:pt x="1728" y="872"/>
                </a:cubicBezTo>
                <a:cubicBezTo>
                  <a:pt x="1760" y="792"/>
                  <a:pt x="1800" y="696"/>
                  <a:pt x="1776" y="584"/>
                </a:cubicBezTo>
                <a:cubicBezTo>
                  <a:pt x="1752" y="472"/>
                  <a:pt x="1648" y="288"/>
                  <a:pt x="1584" y="200"/>
                </a:cubicBezTo>
                <a:cubicBezTo>
                  <a:pt x="1520" y="112"/>
                  <a:pt x="1464" y="88"/>
                  <a:pt x="1392" y="56"/>
                </a:cubicBezTo>
                <a:cubicBezTo>
                  <a:pt x="1320" y="24"/>
                  <a:pt x="1232" y="16"/>
                  <a:pt x="1152" y="8"/>
                </a:cubicBezTo>
                <a:cubicBezTo>
                  <a:pt x="1072" y="0"/>
                  <a:pt x="952" y="8"/>
                  <a:pt x="912" y="8"/>
                </a:cubicBezTo>
              </a:path>
            </a:pathLst>
          </a:custGeom>
          <a:noFill/>
          <a:ln w="12700" cmpd="sng">
            <a:solidFill>
              <a:schemeClr val="tx1"/>
            </a:solidFill>
            <a:miter lim="800000"/>
            <a:headEnd/>
            <a:tailEnd/>
          </a:ln>
          <a:effectLst>
            <a:outerShdw dist="107763" dir="2700000" algn="ctr" rotWithShape="0">
              <a:schemeClr val="bg2"/>
            </a:outerShdw>
          </a:effectLst>
        </p:spPr>
        <p:txBody>
          <a:bodyPr/>
          <a:lstStyle/>
          <a:p>
            <a:endParaRPr lang="zh-CN" altLang="en-US" sz="20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原型特性</a:t>
            </a:r>
            <a:endParaRPr lang="zh-CN" altLang="en-US" dirty="0"/>
          </a:p>
        </p:txBody>
      </p:sp>
      <p:sp>
        <p:nvSpPr>
          <p:cNvPr id="3" name="内容占位符 2"/>
          <p:cNvSpPr>
            <a:spLocks noGrp="1"/>
          </p:cNvSpPr>
          <p:nvPr>
            <p:ph idx="1"/>
          </p:nvPr>
        </p:nvSpPr>
        <p:spPr/>
        <p:txBody>
          <a:bodyPr/>
          <a:lstStyle/>
          <a:p>
            <a:pPr algn="just">
              <a:spcBef>
                <a:spcPct val="0"/>
              </a:spcBef>
              <a:buClr>
                <a:schemeClr val="tx2"/>
              </a:buClr>
            </a:pPr>
            <a:r>
              <a:rPr lang="zh-CN" altLang="en-US" sz="2400" dirty="0" smtClean="0">
                <a:latin typeface="黑体" pitchFamily="49" charset="-122"/>
                <a:ea typeface="黑体" pitchFamily="49" charset="-122"/>
              </a:rPr>
              <a:t> </a:t>
            </a:r>
            <a:r>
              <a:rPr lang="zh-CN" altLang="en-US" sz="2400" dirty="0" smtClean="0">
                <a:latin typeface="宋体" pitchFamily="2" charset="-122"/>
              </a:rPr>
              <a:t>是一个可实际工作的系统；</a:t>
            </a:r>
          </a:p>
          <a:p>
            <a:pPr algn="just">
              <a:spcBef>
                <a:spcPct val="30000"/>
              </a:spcBef>
              <a:buClr>
                <a:schemeClr val="tx2"/>
              </a:buClr>
            </a:pPr>
            <a:r>
              <a:rPr lang="zh-CN" altLang="en-US" sz="2400" dirty="0" smtClean="0">
                <a:latin typeface="宋体" pitchFamily="2" charset="-122"/>
              </a:rPr>
              <a:t> 没有固定的生存期,结局可能是用后立即被抛弃,或可能  成为最终系统;</a:t>
            </a:r>
          </a:p>
          <a:p>
            <a:pPr algn="just">
              <a:spcBef>
                <a:spcPct val="30000"/>
              </a:spcBef>
              <a:buClr>
                <a:schemeClr val="tx2"/>
              </a:buClr>
            </a:pPr>
            <a:r>
              <a:rPr lang="zh-CN" altLang="en-US" sz="2400" dirty="0" smtClean="0">
                <a:latin typeface="宋体" pitchFamily="2" charset="-122"/>
              </a:rPr>
              <a:t> 可服务于不同的目的,从需求分析到最终产品都可做原型;</a:t>
            </a:r>
          </a:p>
          <a:p>
            <a:pPr algn="just">
              <a:spcBef>
                <a:spcPct val="25000"/>
              </a:spcBef>
              <a:buClr>
                <a:schemeClr val="tx2"/>
              </a:buClr>
            </a:pPr>
            <a:r>
              <a:rPr lang="zh-CN" altLang="en-US" sz="2400" dirty="0" smtClean="0">
                <a:latin typeface="宋体" pitchFamily="2" charset="-122"/>
              </a:rPr>
              <a:t> 建立必须快,便宜;</a:t>
            </a:r>
          </a:p>
          <a:p>
            <a:pPr algn="just">
              <a:spcBef>
                <a:spcPct val="25000"/>
              </a:spcBef>
              <a:buClr>
                <a:schemeClr val="tx2"/>
              </a:buClr>
            </a:pPr>
            <a:r>
              <a:rPr lang="zh-CN" altLang="en-US" sz="2400" dirty="0" smtClean="0">
                <a:latin typeface="宋体" pitchFamily="2" charset="-122"/>
              </a:rPr>
              <a:t> 是包含修改、评价在内的完整重复过程</a:t>
            </a:r>
            <a:endParaRPr lang="en-US" altLang="zh-CN" sz="2400" dirty="0" smtClean="0">
              <a:latin typeface="宋体" pitchFamily="2" charset="-122"/>
            </a:endParaRPr>
          </a:p>
          <a:p>
            <a:pPr algn="just">
              <a:spcBef>
                <a:spcPct val="25000"/>
              </a:spcBef>
              <a:buClr>
                <a:schemeClr val="tx2"/>
              </a:buClr>
            </a:pPr>
            <a:endParaRPr lang="zh-CN" altLang="en-US" sz="2400" dirty="0" smtClean="0">
              <a:latin typeface="黑体" pitchFamily="49" charset="-122"/>
              <a:ea typeface="黑体" pitchFamily="49" charset="-122"/>
            </a:endParaRPr>
          </a:p>
          <a:p>
            <a:pPr algn="just">
              <a:spcBef>
                <a:spcPct val="0"/>
              </a:spcBef>
              <a:buFont typeface="Monotype Sorts" pitchFamily="2" charset="2"/>
              <a:buNone/>
            </a:pPr>
            <a:r>
              <a:rPr lang="zh-CN" altLang="en-US" sz="2400" dirty="0" smtClean="0">
                <a:latin typeface="黑体" pitchFamily="49" charset="-122"/>
                <a:ea typeface="黑体" pitchFamily="49" charset="-122"/>
              </a:rPr>
              <a:t>   原型指“快速软件原型” </a:t>
            </a:r>
          </a:p>
          <a:p>
            <a:endParaRPr lang="zh-CN" alt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软件开发过程模型的目的</a:t>
            </a:r>
            <a:endParaRPr lang="zh-CN" altLang="en-US" dirty="0"/>
          </a:p>
        </p:txBody>
      </p:sp>
      <p:sp>
        <p:nvSpPr>
          <p:cNvPr id="3" name="内容占位符 2"/>
          <p:cNvSpPr>
            <a:spLocks noGrp="1"/>
          </p:cNvSpPr>
          <p:nvPr>
            <p:ph idx="1"/>
          </p:nvPr>
        </p:nvSpPr>
        <p:spPr/>
        <p:txBody>
          <a:bodyPr/>
          <a:lstStyle/>
          <a:p>
            <a:pPr>
              <a:lnSpc>
                <a:spcPct val="90000"/>
              </a:lnSpc>
            </a:pPr>
            <a:r>
              <a:rPr lang="zh-CN" altLang="en-US" sz="2400" dirty="0" smtClean="0">
                <a:latin typeface="+mn-ea"/>
              </a:rPr>
              <a:t>保证最终产品满足用户需求</a:t>
            </a:r>
            <a:endParaRPr lang="en-US" sz="2400" dirty="0" smtClean="0">
              <a:latin typeface="+mn-ea"/>
            </a:endParaRPr>
          </a:p>
          <a:p>
            <a:pPr>
              <a:lnSpc>
                <a:spcPct val="90000"/>
              </a:lnSpc>
            </a:pPr>
            <a:endParaRPr lang="en-US" sz="2400" dirty="0" smtClean="0">
              <a:latin typeface="+mn-ea"/>
            </a:endParaRPr>
          </a:p>
          <a:p>
            <a:pPr>
              <a:lnSpc>
                <a:spcPct val="90000"/>
              </a:lnSpc>
            </a:pPr>
            <a:r>
              <a:rPr lang="zh-CN" altLang="en-US" sz="2400" dirty="0" smtClean="0">
                <a:latin typeface="+mn-ea"/>
              </a:rPr>
              <a:t>提高产品质量，降低产品开发成本</a:t>
            </a:r>
            <a:endParaRPr lang="en-US" sz="2400" dirty="0" smtClean="0">
              <a:latin typeface="+mn-ea"/>
            </a:endParaRPr>
          </a:p>
          <a:p>
            <a:pPr>
              <a:lnSpc>
                <a:spcPct val="90000"/>
              </a:lnSpc>
            </a:pPr>
            <a:endParaRPr lang="en-US" sz="2400" dirty="0" smtClean="0">
              <a:latin typeface="+mn-ea"/>
            </a:endParaRPr>
          </a:p>
          <a:p>
            <a:pPr>
              <a:lnSpc>
                <a:spcPct val="90000"/>
              </a:lnSpc>
            </a:pPr>
            <a:r>
              <a:rPr lang="zh-CN" altLang="en-US" sz="2400" dirty="0" smtClean="0">
                <a:latin typeface="+mn-ea"/>
              </a:rPr>
              <a:t>保证项目可管理，进度可控制</a:t>
            </a:r>
            <a:endParaRPr lang="en-US" sz="2400" dirty="0" smtClean="0">
              <a:latin typeface="+mn-ea"/>
            </a:endParaRPr>
          </a:p>
          <a:p>
            <a:pPr>
              <a:lnSpc>
                <a:spcPct val="90000"/>
              </a:lnSpc>
            </a:pPr>
            <a:endParaRPr lang="en-US" sz="2400" dirty="0" smtClean="0">
              <a:latin typeface="+mn-ea"/>
            </a:endParaRPr>
          </a:p>
          <a:p>
            <a:pPr>
              <a:lnSpc>
                <a:spcPct val="90000"/>
              </a:lnSpc>
            </a:pPr>
            <a:r>
              <a:rPr lang="zh-CN" altLang="en-US" sz="2400" dirty="0" smtClean="0">
                <a:latin typeface="+mn-ea"/>
              </a:rPr>
              <a:t>作为测试人员的职责，是在所处项目的开发模式中，尽量运用自身的知识和技能，创造出尽量完善的软件。</a:t>
            </a:r>
          </a:p>
          <a:p>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32" y="60324"/>
            <a:ext cx="8229600" cy="654032"/>
          </a:xfrm>
          <a:prstGeom prst="rect">
            <a:avLst/>
          </a:prstGeom>
        </p:spPr>
        <p:txBody>
          <a:bodyPr/>
          <a:lstStyle/>
          <a:p>
            <a:pPr lvl="0">
              <a:spcBef>
                <a:spcPct val="0"/>
              </a:spcBef>
            </a:pPr>
            <a:r>
              <a:rPr kumimoji="0" lang="en-US" sz="4000" b="0" i="0" u="none" strike="noStrike" kern="1200" cap="none" spc="0" normalizeH="0" baseline="0" noProof="0" dirty="0" smtClean="0">
                <a:ln>
                  <a:noFill/>
                </a:ln>
                <a:solidFill>
                  <a:schemeClr val="tx1"/>
                </a:solidFill>
                <a:effectLst/>
                <a:uLnTx/>
                <a:uFillTx/>
                <a:latin typeface="+mj-ea"/>
                <a:ea typeface="+mj-ea"/>
                <a:cs typeface="+mj-cs"/>
              </a:rPr>
              <a:t>Chapter </a:t>
            </a:r>
            <a:r>
              <a:rPr lang="en-US" sz="4000" dirty="0" smtClean="0">
                <a:latin typeface="+mj-ea"/>
              </a:rPr>
              <a:t>4 </a:t>
            </a:r>
            <a:r>
              <a:rPr lang="zh-CN" altLang="en-US" sz="4000" dirty="0" smtClean="0">
                <a:latin typeface="+mj-ea"/>
              </a:rPr>
              <a:t>软件生命周期</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
        <p:nvSpPr>
          <p:cNvPr id="25" name="矩形 24"/>
          <p:cNvSpPr/>
          <p:nvPr/>
        </p:nvSpPr>
        <p:spPr>
          <a:xfrm>
            <a:off x="857224" y="1357298"/>
            <a:ext cx="1214446" cy="57150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需求</a:t>
            </a:r>
            <a:endParaRPr lang="zh-CN" altLang="en-US" dirty="0">
              <a:solidFill>
                <a:schemeClr val="tx1"/>
              </a:solidFill>
            </a:endParaRPr>
          </a:p>
        </p:txBody>
      </p:sp>
      <p:sp>
        <p:nvSpPr>
          <p:cNvPr id="27" name="矩形 26"/>
          <p:cNvSpPr/>
          <p:nvPr/>
        </p:nvSpPr>
        <p:spPr>
          <a:xfrm>
            <a:off x="1643042" y="2071678"/>
            <a:ext cx="1214446" cy="57150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设计</a:t>
            </a:r>
            <a:endParaRPr lang="zh-CN" altLang="en-US" dirty="0">
              <a:solidFill>
                <a:schemeClr val="tx1"/>
              </a:solidFill>
            </a:endParaRPr>
          </a:p>
        </p:txBody>
      </p:sp>
      <p:sp>
        <p:nvSpPr>
          <p:cNvPr id="28" name="矩形 27"/>
          <p:cNvSpPr/>
          <p:nvPr/>
        </p:nvSpPr>
        <p:spPr>
          <a:xfrm>
            <a:off x="4714876" y="6000768"/>
            <a:ext cx="1214446" cy="57150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废弃</a:t>
            </a:r>
            <a:endParaRPr lang="zh-CN" altLang="en-US" dirty="0">
              <a:solidFill>
                <a:schemeClr val="tx1"/>
              </a:solidFill>
            </a:endParaRPr>
          </a:p>
        </p:txBody>
      </p:sp>
      <p:sp>
        <p:nvSpPr>
          <p:cNvPr id="29" name="矩形 28"/>
          <p:cNvSpPr/>
          <p:nvPr/>
        </p:nvSpPr>
        <p:spPr>
          <a:xfrm>
            <a:off x="3571868" y="4429132"/>
            <a:ext cx="1214446" cy="57150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维护</a:t>
            </a:r>
            <a:endParaRPr lang="zh-CN" altLang="en-US" dirty="0">
              <a:solidFill>
                <a:schemeClr val="tx1"/>
              </a:solidFill>
            </a:endParaRPr>
          </a:p>
        </p:txBody>
      </p:sp>
      <p:sp>
        <p:nvSpPr>
          <p:cNvPr id="30" name="矩形 29"/>
          <p:cNvSpPr/>
          <p:nvPr/>
        </p:nvSpPr>
        <p:spPr>
          <a:xfrm>
            <a:off x="2285984" y="2857496"/>
            <a:ext cx="1214446" cy="57150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编码</a:t>
            </a:r>
            <a:endParaRPr lang="zh-CN" altLang="en-US" dirty="0">
              <a:solidFill>
                <a:schemeClr val="tx1"/>
              </a:solidFill>
            </a:endParaRPr>
          </a:p>
        </p:txBody>
      </p:sp>
      <p:sp>
        <p:nvSpPr>
          <p:cNvPr id="31" name="矩形 30"/>
          <p:cNvSpPr/>
          <p:nvPr/>
        </p:nvSpPr>
        <p:spPr>
          <a:xfrm>
            <a:off x="2928926" y="3643314"/>
            <a:ext cx="1214446" cy="57150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测试</a:t>
            </a:r>
            <a:endParaRPr lang="zh-CN" altLang="en-US" dirty="0">
              <a:solidFill>
                <a:schemeClr val="tx1"/>
              </a:solidFill>
            </a:endParaRPr>
          </a:p>
        </p:txBody>
      </p:sp>
      <p:sp>
        <p:nvSpPr>
          <p:cNvPr id="32" name="矩形 31"/>
          <p:cNvSpPr/>
          <p:nvPr/>
        </p:nvSpPr>
        <p:spPr>
          <a:xfrm>
            <a:off x="4286248" y="5214950"/>
            <a:ext cx="1214446" cy="57150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升级</a:t>
            </a:r>
            <a:endParaRPr lang="zh-CN" altLang="en-US" dirty="0">
              <a:solidFill>
                <a:schemeClr val="tx1"/>
              </a:solidFill>
            </a:endParaRPr>
          </a:p>
        </p:txBody>
      </p:sp>
      <p:sp>
        <p:nvSpPr>
          <p:cNvPr id="36" name="直角上箭头 35"/>
          <p:cNvSpPr/>
          <p:nvPr/>
        </p:nvSpPr>
        <p:spPr>
          <a:xfrm rot="5400000">
            <a:off x="3714744" y="5357826"/>
            <a:ext cx="357190" cy="35719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直角上箭头 37"/>
          <p:cNvSpPr/>
          <p:nvPr/>
        </p:nvSpPr>
        <p:spPr>
          <a:xfrm rot="5400000">
            <a:off x="1714480" y="3000372"/>
            <a:ext cx="357190" cy="35719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直角上箭头 38"/>
          <p:cNvSpPr/>
          <p:nvPr/>
        </p:nvSpPr>
        <p:spPr>
          <a:xfrm rot="5400000">
            <a:off x="2357422" y="3786190"/>
            <a:ext cx="357190" cy="35719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直角上箭头 39"/>
          <p:cNvSpPr/>
          <p:nvPr/>
        </p:nvSpPr>
        <p:spPr>
          <a:xfrm rot="5400000">
            <a:off x="2928926" y="4572008"/>
            <a:ext cx="357190" cy="35719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直角上箭头 40"/>
          <p:cNvSpPr/>
          <p:nvPr/>
        </p:nvSpPr>
        <p:spPr>
          <a:xfrm rot="5400000">
            <a:off x="1142976" y="2285992"/>
            <a:ext cx="357190" cy="35719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直角上箭头 48"/>
          <p:cNvSpPr/>
          <p:nvPr/>
        </p:nvSpPr>
        <p:spPr>
          <a:xfrm rot="5400000">
            <a:off x="4214810" y="6072206"/>
            <a:ext cx="357190" cy="35719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dirty="0" smtClean="0">
                <a:latin typeface="+mj-ea"/>
              </a:rPr>
              <a:t>Chapter 5 </a:t>
            </a:r>
            <a:r>
              <a:rPr lang="zh-CN" altLang="en-US" dirty="0" smtClean="0">
                <a:latin typeface="+mj-ea"/>
              </a:rPr>
              <a:t>软件研发流程</a:t>
            </a:r>
            <a:r>
              <a:rPr lang="zh-CN" altLang="en-US" dirty="0" smtClean="0"/>
              <a:t/>
            </a:r>
            <a:br>
              <a:rPr lang="zh-CN" altLang="en-US" dirty="0" smtClean="0"/>
            </a:br>
            <a:endParaRPr lang="zh-CN" altLang="en-US" dirty="0"/>
          </a:p>
        </p:txBody>
      </p:sp>
      <p:pic>
        <p:nvPicPr>
          <p:cNvPr id="30722" name="Picture 2"/>
          <p:cNvPicPr>
            <a:picLocks noChangeAspect="1" noChangeArrowheads="1"/>
          </p:cNvPicPr>
          <p:nvPr/>
        </p:nvPicPr>
        <p:blipFill>
          <a:blip r:embed="rId3" cstate="print"/>
          <a:srcRect/>
          <a:stretch>
            <a:fillRect/>
          </a:stretch>
        </p:blipFill>
        <p:spPr bwMode="auto">
          <a:xfrm>
            <a:off x="214282" y="857232"/>
            <a:ext cx="8753475" cy="57864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课程目的</a:t>
            </a:r>
            <a:endParaRPr lang="zh-CN" altLang="en-US" dirty="0"/>
          </a:p>
        </p:txBody>
      </p:sp>
      <p:sp>
        <p:nvSpPr>
          <p:cNvPr id="3" name="内容占位符 2"/>
          <p:cNvSpPr>
            <a:spLocks noGrp="1"/>
          </p:cNvSpPr>
          <p:nvPr>
            <p:ph idx="1"/>
          </p:nvPr>
        </p:nvSpPr>
        <p:spPr>
          <a:xfrm>
            <a:off x="457200" y="1214422"/>
            <a:ext cx="8229600" cy="4911741"/>
          </a:xfrm>
        </p:spPr>
        <p:txBody>
          <a:bodyPr/>
          <a:lstStyle/>
          <a:p>
            <a:pPr>
              <a:lnSpc>
                <a:spcPct val="80000"/>
              </a:lnSpc>
            </a:pPr>
            <a:r>
              <a:rPr lang="zh-CN" altLang="en-US" sz="2000" dirty="0" smtClean="0">
                <a:latin typeface="+mn-ea"/>
              </a:rPr>
              <a:t>了解软件产品构成的主要部分</a:t>
            </a:r>
            <a:endParaRPr lang="en-US" sz="2000" dirty="0" smtClean="0">
              <a:latin typeface="+mn-ea"/>
            </a:endParaRPr>
          </a:p>
          <a:p>
            <a:pPr>
              <a:lnSpc>
                <a:spcPct val="80000"/>
              </a:lnSpc>
            </a:pPr>
            <a:endParaRPr lang="en-US" sz="2000" dirty="0" smtClean="0">
              <a:latin typeface="+mn-ea"/>
            </a:endParaRPr>
          </a:p>
          <a:p>
            <a:pPr>
              <a:lnSpc>
                <a:spcPct val="80000"/>
              </a:lnSpc>
            </a:pPr>
            <a:r>
              <a:rPr lang="zh-CN" altLang="en-US" sz="2000" dirty="0" smtClean="0">
                <a:latin typeface="+mn-ea"/>
              </a:rPr>
              <a:t>了解软件产品如何从一个构想最终成为产品。</a:t>
            </a:r>
            <a:endParaRPr lang="en-US" sz="2000" dirty="0" smtClean="0">
              <a:latin typeface="+mn-ea"/>
            </a:endParaRPr>
          </a:p>
          <a:p>
            <a:pPr>
              <a:lnSpc>
                <a:spcPct val="80000"/>
              </a:lnSpc>
            </a:pPr>
            <a:endParaRPr lang="en-US" sz="2000" dirty="0" smtClean="0">
              <a:latin typeface="+mn-ea"/>
            </a:endParaRPr>
          </a:p>
          <a:p>
            <a:pPr>
              <a:lnSpc>
                <a:spcPct val="80000"/>
              </a:lnSpc>
            </a:pPr>
            <a:r>
              <a:rPr lang="zh-CN" altLang="en-US" sz="2000" dirty="0" smtClean="0">
                <a:latin typeface="+mn-ea"/>
              </a:rPr>
              <a:t>了解软件产品中包含了哪些人的劳动和技术。</a:t>
            </a:r>
            <a:endParaRPr lang="en-US" sz="2000" dirty="0" smtClean="0">
              <a:latin typeface="+mn-ea"/>
            </a:endParaRPr>
          </a:p>
          <a:p>
            <a:pPr>
              <a:lnSpc>
                <a:spcPct val="80000"/>
              </a:lnSpc>
            </a:pPr>
            <a:endParaRPr lang="en-US" sz="2000" dirty="0" smtClean="0">
              <a:latin typeface="+mn-ea"/>
            </a:endParaRPr>
          </a:p>
          <a:p>
            <a:pPr>
              <a:lnSpc>
                <a:spcPct val="80000"/>
              </a:lnSpc>
            </a:pPr>
            <a:r>
              <a:rPr lang="zh-CN" altLang="en-US" sz="2000" dirty="0" smtClean="0">
                <a:latin typeface="+mn-ea"/>
              </a:rPr>
              <a:t>了解软件工程的意义</a:t>
            </a:r>
            <a:endParaRPr lang="en-US" sz="2000" dirty="0" smtClean="0">
              <a:latin typeface="+mn-ea"/>
            </a:endParaRPr>
          </a:p>
          <a:p>
            <a:pPr>
              <a:lnSpc>
                <a:spcPct val="80000"/>
              </a:lnSpc>
            </a:pPr>
            <a:endParaRPr lang="en-US" sz="2000" dirty="0" smtClean="0">
              <a:latin typeface="+mn-ea"/>
            </a:endParaRPr>
          </a:p>
          <a:p>
            <a:pPr>
              <a:lnSpc>
                <a:spcPct val="80000"/>
              </a:lnSpc>
            </a:pPr>
            <a:r>
              <a:rPr lang="zh-CN" altLang="en-US" sz="2000" dirty="0" smtClean="0">
                <a:latin typeface="+mn-ea"/>
              </a:rPr>
              <a:t>抓住软件研发过程的关键要素，但暂时先不关注具体详细的内容</a:t>
            </a:r>
            <a:endParaRPr lang="en-US" sz="2000" dirty="0" smtClean="0">
              <a:latin typeface="+mn-ea"/>
            </a:endParaRPr>
          </a:p>
          <a:p>
            <a:pPr>
              <a:lnSpc>
                <a:spcPct val="80000"/>
              </a:lnSpc>
            </a:pPr>
            <a:endParaRPr lang="en-US" sz="2000" dirty="0" smtClean="0">
              <a:latin typeface="+mn-ea"/>
            </a:endParaRPr>
          </a:p>
          <a:p>
            <a:pPr>
              <a:lnSpc>
                <a:spcPct val="80000"/>
              </a:lnSpc>
            </a:pPr>
            <a:r>
              <a:rPr lang="zh-CN" altLang="en-US" sz="2000" dirty="0" smtClean="0">
                <a:latin typeface="+mn-ea"/>
              </a:rPr>
              <a:t>为后续第一阶段的演练打好基础</a:t>
            </a:r>
            <a:endParaRPr lang="en-US" sz="2000" dirty="0" smtClean="0">
              <a:latin typeface="+mn-ea"/>
            </a:endParaRPr>
          </a:p>
          <a:p>
            <a:endParaRPr lang="zh-CN" alt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mj-ea"/>
              </a:rPr>
              <a:t>Chapter 6 </a:t>
            </a:r>
            <a:r>
              <a:rPr lang="zh-CN" altLang="en-US" dirty="0" smtClean="0">
                <a:latin typeface="+mj-ea"/>
              </a:rPr>
              <a:t>软件测试流程</a:t>
            </a:r>
            <a:endParaRPr lang="zh-CN" altLang="en-US" dirty="0"/>
          </a:p>
        </p:txBody>
      </p:sp>
      <p:sp>
        <p:nvSpPr>
          <p:cNvPr id="3" name="内容占位符 2"/>
          <p:cNvSpPr>
            <a:spLocks noGrp="1"/>
          </p:cNvSpPr>
          <p:nvPr>
            <p:ph idx="1"/>
          </p:nvPr>
        </p:nvSpPr>
        <p:spPr/>
        <p:txBody>
          <a:bodyPr/>
          <a:lstStyle/>
          <a:p>
            <a:r>
              <a:rPr lang="zh-CN" altLang="en-US" sz="2400" dirty="0" smtClean="0"/>
              <a:t>需求分析</a:t>
            </a:r>
            <a:endParaRPr lang="en-US" altLang="zh-CN" sz="2400" dirty="0" smtClean="0"/>
          </a:p>
          <a:p>
            <a:r>
              <a:rPr lang="zh-CN" altLang="en-US" sz="2400" dirty="0" smtClean="0"/>
              <a:t>测试计划</a:t>
            </a:r>
            <a:endParaRPr lang="en-US" altLang="zh-CN" sz="2400" dirty="0" smtClean="0"/>
          </a:p>
          <a:p>
            <a:r>
              <a:rPr lang="zh-CN" altLang="en-US" sz="2400" dirty="0" smtClean="0"/>
              <a:t>测试方案</a:t>
            </a:r>
            <a:endParaRPr lang="en-US" altLang="zh-CN" sz="2400" dirty="0" smtClean="0"/>
          </a:p>
          <a:p>
            <a:r>
              <a:rPr lang="zh-CN" altLang="en-US" sz="2400" dirty="0" smtClean="0"/>
              <a:t>测试用例</a:t>
            </a:r>
            <a:endParaRPr lang="en-US" altLang="zh-CN" sz="2400" dirty="0" smtClean="0"/>
          </a:p>
          <a:p>
            <a:r>
              <a:rPr lang="zh-CN" altLang="en-US" sz="2400" dirty="0" smtClean="0"/>
              <a:t>测试执行</a:t>
            </a:r>
            <a:endParaRPr lang="en-US" altLang="zh-CN" sz="2400" dirty="0" smtClean="0"/>
          </a:p>
          <a:p>
            <a:r>
              <a:rPr lang="zh-CN" altLang="en-US" sz="2400" dirty="0" smtClean="0"/>
              <a:t>测试报告</a:t>
            </a:r>
          </a:p>
          <a:p>
            <a:pPr>
              <a:buNone/>
            </a:pP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测试流程图</a:t>
            </a:r>
            <a:endParaRPr lang="zh-CN" altLang="en-US" dirty="0"/>
          </a:p>
        </p:txBody>
      </p:sp>
      <p:pic>
        <p:nvPicPr>
          <p:cNvPr id="29698" name="Picture 2" descr="__1@Foxmail"/>
          <p:cNvPicPr>
            <a:picLocks noChangeAspect="1" noChangeArrowheads="1"/>
          </p:cNvPicPr>
          <p:nvPr/>
        </p:nvPicPr>
        <p:blipFill>
          <a:blip r:embed="rId2" cstate="print"/>
          <a:srcRect/>
          <a:stretch>
            <a:fillRect/>
          </a:stretch>
        </p:blipFill>
        <p:spPr bwMode="auto">
          <a:xfrm>
            <a:off x="357158" y="1000108"/>
            <a:ext cx="8143932" cy="55721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mj-ea"/>
              </a:rPr>
              <a:t>Chapter 7 </a:t>
            </a:r>
            <a:r>
              <a:rPr lang="zh-CN" altLang="en-US" dirty="0" smtClean="0">
                <a:latin typeface="+mj-ea"/>
              </a:rPr>
              <a:t>软件项目成员</a:t>
            </a:r>
            <a:endParaRPr lang="zh-CN" altLang="en-US" dirty="0"/>
          </a:p>
        </p:txBody>
      </p:sp>
      <p:sp>
        <p:nvSpPr>
          <p:cNvPr id="3" name="内容占位符 2"/>
          <p:cNvSpPr>
            <a:spLocks noGrp="1"/>
          </p:cNvSpPr>
          <p:nvPr>
            <p:ph idx="1"/>
          </p:nvPr>
        </p:nvSpPr>
        <p:spPr>
          <a:xfrm>
            <a:off x="428596" y="1285860"/>
            <a:ext cx="8229600" cy="5000660"/>
          </a:xfrm>
        </p:spPr>
        <p:txBody>
          <a:bodyPr/>
          <a:lstStyle/>
          <a:p>
            <a:r>
              <a:rPr lang="zh-CN" altLang="en-US" sz="2000" dirty="0" smtClean="0">
                <a:latin typeface="+mn-ea"/>
              </a:rPr>
              <a:t>项目经理</a:t>
            </a:r>
            <a:endParaRPr lang="en-US" sz="2000" dirty="0" smtClean="0">
              <a:latin typeface="+mn-ea"/>
            </a:endParaRPr>
          </a:p>
          <a:p>
            <a:pPr lvl="2">
              <a:buNone/>
            </a:pPr>
            <a:r>
              <a:rPr lang="zh-CN" altLang="en-US" sz="1700" dirty="0" smtClean="0"/>
              <a:t>驱动整个项目的运转，负责制定计划，安排人力，管理进度，协调团队，进行重大决策。</a:t>
            </a:r>
            <a:endParaRPr lang="en-US" sz="1700" dirty="0" smtClean="0"/>
          </a:p>
          <a:p>
            <a:r>
              <a:rPr lang="zh-CN" altLang="en-US" sz="2000" dirty="0" smtClean="0">
                <a:latin typeface="+mn-ea"/>
              </a:rPr>
              <a:t>架构师 </a:t>
            </a:r>
            <a:r>
              <a:rPr lang="en-US" altLang="zh-CN" sz="2000" dirty="0" smtClean="0">
                <a:latin typeface="+mn-ea"/>
              </a:rPr>
              <a:t>/ </a:t>
            </a:r>
            <a:r>
              <a:rPr lang="zh-CN" altLang="en-US" sz="2000" dirty="0" smtClean="0">
                <a:latin typeface="+mn-ea"/>
              </a:rPr>
              <a:t>系统工程师</a:t>
            </a:r>
            <a:endParaRPr lang="en-US" sz="2000" dirty="0" smtClean="0">
              <a:latin typeface="+mn-ea"/>
            </a:endParaRPr>
          </a:p>
          <a:p>
            <a:pPr lvl="2">
              <a:buNone/>
            </a:pPr>
            <a:r>
              <a:rPr lang="zh-CN" altLang="en-US" sz="1700" dirty="0" smtClean="0"/>
              <a:t>技术专家，经验丰富，负责整个系统的体系架构的设计以及关键模块的设计。</a:t>
            </a:r>
            <a:endParaRPr lang="en-US" sz="1700" dirty="0" smtClean="0"/>
          </a:p>
          <a:p>
            <a:r>
              <a:rPr lang="zh-CN" altLang="en-US" sz="2000" dirty="0" smtClean="0">
                <a:latin typeface="+mn-ea"/>
              </a:rPr>
              <a:t>程序员 </a:t>
            </a:r>
            <a:r>
              <a:rPr lang="en-US" altLang="zh-CN" sz="2000" dirty="0" smtClean="0">
                <a:latin typeface="+mn-ea"/>
              </a:rPr>
              <a:t>/ </a:t>
            </a:r>
            <a:r>
              <a:rPr lang="zh-CN" altLang="en-US" sz="2000" dirty="0" smtClean="0">
                <a:latin typeface="+mn-ea"/>
              </a:rPr>
              <a:t>开发人员</a:t>
            </a:r>
            <a:endParaRPr lang="en-US" sz="2000" dirty="0" smtClean="0">
              <a:latin typeface="+mn-ea"/>
            </a:endParaRPr>
          </a:p>
          <a:p>
            <a:pPr lvl="2">
              <a:buNone/>
            </a:pPr>
            <a:r>
              <a:rPr lang="zh-CN" altLang="en-US" sz="1500" dirty="0" smtClean="0"/>
              <a:t>设计、编写软件，并修复软件中的缺陷。</a:t>
            </a:r>
            <a:endParaRPr lang="en-US" sz="1500" dirty="0" smtClean="0"/>
          </a:p>
          <a:p>
            <a:r>
              <a:rPr lang="zh-CN" altLang="en-US" sz="2000" dirty="0" smtClean="0">
                <a:latin typeface="+mn-ea"/>
              </a:rPr>
              <a:t>测试工程师</a:t>
            </a:r>
            <a:endParaRPr lang="en-US" sz="2000" dirty="0" smtClean="0">
              <a:latin typeface="+mn-ea"/>
            </a:endParaRPr>
          </a:p>
          <a:p>
            <a:pPr lvl="2">
              <a:buNone/>
            </a:pPr>
            <a:r>
              <a:rPr lang="zh-CN" altLang="en-US" sz="1500" dirty="0" smtClean="0"/>
              <a:t>负责找出软件产品存在的问题并报告。</a:t>
            </a:r>
            <a:endParaRPr lang="en-US" sz="1500" dirty="0" smtClean="0"/>
          </a:p>
          <a:p>
            <a:r>
              <a:rPr lang="zh-CN" altLang="en-US" sz="2000" dirty="0" smtClean="0">
                <a:latin typeface="+mn-ea"/>
              </a:rPr>
              <a:t>资料工程师</a:t>
            </a:r>
            <a:endParaRPr lang="en-US" sz="2000" dirty="0" smtClean="0">
              <a:latin typeface="+mn-ea"/>
            </a:endParaRPr>
          </a:p>
          <a:p>
            <a:pPr lvl="2">
              <a:buNone/>
            </a:pPr>
            <a:r>
              <a:rPr lang="zh-CN" altLang="en-US" sz="1500" dirty="0" smtClean="0"/>
              <a:t>负责编写软件产品附带的文件和联机帮助文档</a:t>
            </a:r>
            <a:endParaRPr lang="en-US" sz="1500" dirty="0" smtClean="0"/>
          </a:p>
          <a:p>
            <a:r>
              <a:rPr lang="zh-CN" altLang="en-US" sz="2000" dirty="0" smtClean="0">
                <a:latin typeface="+mn-ea"/>
              </a:rPr>
              <a:t>配置管理员</a:t>
            </a:r>
            <a:endParaRPr lang="en-US" sz="2000" dirty="0" smtClean="0">
              <a:latin typeface="+mn-ea"/>
            </a:endParaRPr>
          </a:p>
          <a:p>
            <a:pPr lvl="2">
              <a:buNone/>
            </a:pPr>
            <a:r>
              <a:rPr lang="zh-CN" altLang="en-US" sz="1500" dirty="0" smtClean="0"/>
              <a:t>负责管理程序员写的代码和资料工程师写的文档资料，并组合成一个软件包</a:t>
            </a:r>
            <a:endParaRPr lang="en-US" altLang="zh-CN" sz="1500" dirty="0" smtClean="0"/>
          </a:p>
          <a:p>
            <a:r>
              <a:rPr lang="en-US" altLang="zh-CN" sz="2000" dirty="0" smtClean="0">
                <a:latin typeface="+mn-ea"/>
              </a:rPr>
              <a:t>QA</a:t>
            </a:r>
            <a:endParaRPr lang="en-US" sz="2000" dirty="0" smtClean="0">
              <a:latin typeface="+mn-ea"/>
            </a:endParaRPr>
          </a:p>
          <a:p>
            <a:pPr lvl="2">
              <a:buNone/>
            </a:pPr>
            <a:r>
              <a:rPr lang="zh-CN" altLang="en-US" sz="1500" dirty="0" smtClean="0"/>
              <a:t>质量监管人员</a:t>
            </a:r>
            <a:endParaRPr lang="en-US" sz="1500" dirty="0" smtClean="0"/>
          </a:p>
          <a:p>
            <a:pPr lvl="2">
              <a:buNone/>
            </a:pPr>
            <a:endParaRPr lang="en-US" sz="1500" dirty="0" smtClean="0"/>
          </a:p>
          <a:p>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练习题</a:t>
            </a:r>
            <a:endParaRPr lang="zh-CN" altLang="en-US" dirty="0"/>
          </a:p>
        </p:txBody>
      </p:sp>
      <p:sp>
        <p:nvSpPr>
          <p:cNvPr id="3" name="内容占位符 2"/>
          <p:cNvSpPr>
            <a:spLocks noGrp="1"/>
          </p:cNvSpPr>
          <p:nvPr>
            <p:ph idx="1"/>
          </p:nvPr>
        </p:nvSpPr>
        <p:spPr/>
        <p:txBody>
          <a:bodyPr/>
          <a:lstStyle/>
          <a:p>
            <a:r>
              <a:rPr lang="en-US" altLang="zh-CN" sz="2000" dirty="0" smtClean="0">
                <a:latin typeface="+mn-ea"/>
              </a:rPr>
              <a:t>1.</a:t>
            </a:r>
            <a:r>
              <a:rPr lang="zh-CN" altLang="en-US" sz="2000" dirty="0" smtClean="0">
                <a:latin typeface="+mn-ea"/>
              </a:rPr>
              <a:t>作为开发人员，在开始编写代码之前，要经过哪些工作阶段？</a:t>
            </a:r>
            <a:endParaRPr lang="en-US" sz="2000" dirty="0" smtClean="0">
              <a:latin typeface="+mn-ea"/>
            </a:endParaRPr>
          </a:p>
          <a:p>
            <a:endParaRPr lang="en-US" sz="2000" dirty="0" smtClean="0">
              <a:latin typeface="+mn-ea"/>
            </a:endParaRPr>
          </a:p>
          <a:p>
            <a:r>
              <a:rPr lang="en-US" altLang="zh-CN" sz="2000" dirty="0" smtClean="0">
                <a:latin typeface="+mn-ea"/>
              </a:rPr>
              <a:t>2.</a:t>
            </a:r>
            <a:r>
              <a:rPr lang="zh-CN" altLang="en-US" sz="2000" dirty="0" smtClean="0">
                <a:latin typeface="+mn-ea"/>
              </a:rPr>
              <a:t>软件的规格说明书规定写完定稿后就绝对不能修改，会带来什么缺点？</a:t>
            </a:r>
            <a:endParaRPr lang="en-US" sz="2000" dirty="0" smtClean="0">
              <a:latin typeface="+mn-ea"/>
            </a:endParaRPr>
          </a:p>
          <a:p>
            <a:endParaRPr lang="en-US" sz="2000" dirty="0" smtClean="0">
              <a:latin typeface="+mn-ea"/>
            </a:endParaRPr>
          </a:p>
          <a:p>
            <a:r>
              <a:rPr lang="zh-CN" altLang="en-US" sz="2000" dirty="0" smtClean="0">
                <a:latin typeface="+mn-ea"/>
              </a:rPr>
              <a:t>软件产品研发过程的</a:t>
            </a:r>
            <a:r>
              <a:rPr lang="en-US" altLang="zh-CN" sz="2000" dirty="0" smtClean="0">
                <a:latin typeface="+mn-ea"/>
              </a:rPr>
              <a:t>4</a:t>
            </a:r>
            <a:r>
              <a:rPr lang="zh-CN" altLang="en-US" sz="2000" dirty="0" smtClean="0">
                <a:latin typeface="+mn-ea"/>
              </a:rPr>
              <a:t>个主要阶段是什么？</a:t>
            </a:r>
            <a:endParaRPr lang="en-US" sz="2000" dirty="0" smtClean="0">
              <a:latin typeface="+mn-ea"/>
            </a:endParaRPr>
          </a:p>
          <a:p>
            <a:endParaRPr lang="en-US" sz="2000" dirty="0" smtClean="0">
              <a:latin typeface="+mn-ea"/>
            </a:endParaRPr>
          </a:p>
          <a:p>
            <a:r>
              <a:rPr lang="en-US" altLang="zh-CN" sz="2000" dirty="0" smtClean="0">
                <a:latin typeface="+mn-ea"/>
              </a:rPr>
              <a:t>4.</a:t>
            </a:r>
            <a:r>
              <a:rPr lang="zh-CN" altLang="en-US" sz="2000" dirty="0" smtClean="0">
                <a:latin typeface="+mn-ea"/>
              </a:rPr>
              <a:t>画出</a:t>
            </a:r>
            <a:r>
              <a:rPr lang="en-US" altLang="zh-CN" sz="2000" dirty="0" smtClean="0">
                <a:latin typeface="+mn-ea"/>
              </a:rPr>
              <a:t>V</a:t>
            </a:r>
            <a:r>
              <a:rPr lang="zh-CN" altLang="en-US" sz="2000" dirty="0" smtClean="0">
                <a:latin typeface="+mn-ea"/>
              </a:rPr>
              <a:t>模型。</a:t>
            </a:r>
            <a:endParaRPr lang="en-US" sz="2000" dirty="0" smtClean="0">
              <a:latin typeface="+mn-ea"/>
            </a:endParaRPr>
          </a:p>
          <a:p>
            <a:endParaRPr lang="en-US" sz="2000" dirty="0" smtClean="0">
              <a:latin typeface="+mn-ea"/>
            </a:endParaRPr>
          </a:p>
          <a:p>
            <a:r>
              <a:rPr lang="en-US" altLang="zh-CN" sz="2000" dirty="0" smtClean="0">
                <a:latin typeface="+mn-ea"/>
              </a:rPr>
              <a:t>5.</a:t>
            </a:r>
            <a:r>
              <a:rPr lang="zh-CN" altLang="en-US" sz="2000" dirty="0" smtClean="0">
                <a:latin typeface="+mn-ea"/>
              </a:rPr>
              <a:t>在</a:t>
            </a:r>
            <a:r>
              <a:rPr lang="en-US" altLang="zh-CN" sz="2000" dirty="0" smtClean="0">
                <a:latin typeface="+mn-ea"/>
              </a:rPr>
              <a:t>4</a:t>
            </a:r>
            <a:r>
              <a:rPr lang="zh-CN" altLang="en-US" sz="2000" dirty="0" smtClean="0">
                <a:latin typeface="+mn-ea"/>
              </a:rPr>
              <a:t>的基础上，画出</a:t>
            </a:r>
            <a:r>
              <a:rPr lang="en-US" altLang="zh-CN" sz="2000" dirty="0" smtClean="0">
                <a:latin typeface="+mn-ea"/>
              </a:rPr>
              <a:t>W</a:t>
            </a:r>
            <a:r>
              <a:rPr lang="zh-CN" altLang="en-US" sz="2000" dirty="0" smtClean="0">
                <a:latin typeface="+mn-ea"/>
              </a:rPr>
              <a:t>模型。</a:t>
            </a:r>
          </a:p>
          <a:p>
            <a:endParaRPr lang="zh-CN" altLang="en-US" sz="2000" dirty="0"/>
          </a:p>
        </p:txBody>
      </p:sp>
      <p:pic>
        <p:nvPicPr>
          <p:cNvPr id="4" name="Picture 6" descr="BD00028_"/>
          <p:cNvPicPr>
            <a:picLocks noChangeAspect="1" noChangeArrowheads="1"/>
          </p:cNvPicPr>
          <p:nvPr/>
        </p:nvPicPr>
        <p:blipFill>
          <a:blip r:embed="rId2" cstate="print"/>
          <a:srcRect/>
          <a:stretch>
            <a:fillRect/>
          </a:stretch>
        </p:blipFill>
        <p:spPr bwMode="auto">
          <a:xfrm>
            <a:off x="6500826" y="3857628"/>
            <a:ext cx="1511300" cy="147955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2011091521504613265.jpg"/>
          <p:cNvPicPr>
            <a:picLocks noGrp="1" noChangeAspect="1"/>
          </p:cNvPicPr>
          <p:nvPr>
            <p:ph idx="1"/>
          </p:nvPr>
        </p:nvPicPr>
        <p:blipFill>
          <a:blip r:embed="rId2" cstate="print"/>
          <a:stretch>
            <a:fillRect/>
          </a:stretch>
        </p:blipFill>
        <p:spPr>
          <a:xfrm>
            <a:off x="0" y="764704"/>
            <a:ext cx="9144000" cy="6093296"/>
          </a:xfrm>
        </p:spPr>
      </p:pic>
      <p:sp>
        <p:nvSpPr>
          <p:cNvPr id="3" name="标题 1"/>
          <p:cNvSpPr>
            <a:spLocks noGrp="1"/>
          </p:cNvSpPr>
          <p:nvPr>
            <p:ph type="title"/>
          </p:nvPr>
        </p:nvSpPr>
        <p:spPr>
          <a:xfrm>
            <a:off x="-32" y="60324"/>
            <a:ext cx="8229600" cy="654032"/>
          </a:xfrm>
        </p:spPr>
        <p:txBody>
          <a:bodyPr/>
          <a:lstStyle/>
          <a:p>
            <a:r>
              <a:rPr lang="zh-CN" altLang="en-US" dirty="0" smtClean="0"/>
              <a:t>培训总结</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mj-ea"/>
              </a:rPr>
              <a:t>Chapter 1 </a:t>
            </a:r>
            <a:r>
              <a:rPr lang="zh-CN" altLang="en-US" dirty="0" smtClean="0">
                <a:latin typeface="+mj-ea"/>
              </a:rPr>
              <a:t>软件产品</a:t>
            </a:r>
            <a:endParaRPr lang="zh-CN" altLang="en-US" dirty="0">
              <a:solidFill>
                <a:srgbClr val="FF0000"/>
              </a:solidFill>
            </a:endParaRPr>
          </a:p>
        </p:txBody>
      </p:sp>
      <p:sp>
        <p:nvSpPr>
          <p:cNvPr id="4" name="Rectangle 3"/>
          <p:cNvSpPr txBox="1">
            <a:spLocks noChangeArrowheads="1"/>
          </p:cNvSpPr>
          <p:nvPr/>
        </p:nvSpPr>
        <p:spPr>
          <a:xfrm>
            <a:off x="428596" y="1142984"/>
            <a:ext cx="8412190" cy="4357718"/>
          </a:xfrm>
          <a:prstGeom prst="rect">
            <a:avLst/>
          </a:prstGeom>
          <a:ln/>
        </p:spPr>
        <p:txBody>
          <a:bodyPr/>
          <a:lstStyle/>
          <a:p>
            <a:pPr lvl="0">
              <a:lnSpc>
                <a:spcPct val="140000"/>
              </a:lnSpc>
              <a:spcBef>
                <a:spcPct val="0"/>
              </a:spcBef>
              <a:buFont typeface="Wingdings" pitchFamily="2" charset="2"/>
              <a:buChar char="p"/>
              <a:defRPr/>
            </a:pPr>
            <a:r>
              <a:rPr lang="zh-CN" altLang="en-US" sz="2400" dirty="0" smtClean="0"/>
              <a:t>  软件产品是什么？</a:t>
            </a:r>
            <a:endParaRPr lang="en-US" altLang="zh-CN" sz="2400" dirty="0" smtClean="0"/>
          </a:p>
          <a:p>
            <a:pPr lvl="0">
              <a:lnSpc>
                <a:spcPct val="140000"/>
              </a:lnSpc>
              <a:spcBef>
                <a:spcPct val="0"/>
              </a:spcBef>
              <a:buFont typeface="Wingdings" pitchFamily="2" charset="2"/>
              <a:buChar char="p"/>
              <a:defRPr/>
            </a:pPr>
            <a:endParaRPr lang="en-US" altLang="zh-CN" sz="2400" dirty="0" smtClean="0"/>
          </a:p>
          <a:p>
            <a:pPr lvl="0">
              <a:lnSpc>
                <a:spcPct val="140000"/>
              </a:lnSpc>
              <a:spcBef>
                <a:spcPct val="0"/>
              </a:spcBef>
              <a:buFont typeface="Wingdings" pitchFamily="2" charset="2"/>
              <a:buChar char="p"/>
              <a:defRPr/>
            </a:pPr>
            <a:r>
              <a:rPr lang="zh-CN" altLang="en-US" sz="2400" dirty="0" smtClean="0"/>
              <a:t>  软件产品由哪些部分构成？</a:t>
            </a:r>
            <a:endParaRPr lang="en-US" altLang="zh-CN" sz="2400" dirty="0" smtClean="0"/>
          </a:p>
          <a:p>
            <a:pPr lvl="0">
              <a:lnSpc>
                <a:spcPct val="140000"/>
              </a:lnSpc>
              <a:spcBef>
                <a:spcPct val="0"/>
              </a:spcBef>
              <a:buFont typeface="Wingdings" pitchFamily="2" charset="2"/>
              <a:buChar char="p"/>
              <a:defRPr/>
            </a:pPr>
            <a:endParaRPr lang="en-US" altLang="zh-CN" sz="2400" dirty="0" smtClean="0"/>
          </a:p>
          <a:p>
            <a:pPr lvl="0">
              <a:lnSpc>
                <a:spcPct val="140000"/>
              </a:lnSpc>
              <a:spcBef>
                <a:spcPct val="0"/>
              </a:spcBef>
              <a:buFont typeface="Wingdings" pitchFamily="2" charset="2"/>
              <a:buChar char="p"/>
              <a:defRPr/>
            </a:pPr>
            <a:r>
              <a:rPr lang="en-US" altLang="zh-CN" sz="2400" dirty="0" smtClean="0"/>
              <a:t> </a:t>
            </a:r>
            <a:r>
              <a:rPr lang="zh-CN" altLang="en-US" sz="2400" dirty="0" smtClean="0"/>
              <a:t>软件产品的中间过程文档？ </a:t>
            </a:r>
            <a:endParaRPr kumimoji="0" lang="zh-CN" altLang="en-US" sz="2400" b="0" i="0" u="none" strike="noStrike" kern="1200" cap="none" spc="0" normalizeH="0" baseline="0" noProof="0" dirty="0" smtClean="0">
              <a:ln>
                <a:noFill/>
              </a:ln>
              <a:effectLst/>
              <a:uLnTx/>
              <a:uFillTx/>
              <a:latin typeface="+mj-ea"/>
              <a:ea typeface="+mj-ea"/>
              <a:cs typeface="+mn-cs"/>
            </a:endParaRPr>
          </a:p>
          <a:p>
            <a:pPr marL="0" marR="0" lvl="0" indent="0" algn="l" defTabSz="914400" rtl="0" eaLnBrk="1" fontAlgn="auto" latinLnBrk="0" hangingPunct="1">
              <a:lnSpc>
                <a:spcPct val="140000"/>
              </a:lnSpc>
              <a:spcBef>
                <a:spcPct val="0"/>
              </a:spcBef>
              <a:spcAft>
                <a:spcPts val="0"/>
              </a:spcAft>
              <a:buClrTx/>
              <a:buSzTx/>
              <a:buFontTx/>
              <a:buNone/>
              <a:tabLst/>
              <a:defRPr/>
            </a:pPr>
            <a:endParaRPr kumimoji="0" lang="zh-CN" altLang="en-US" sz="2400" b="0" i="0" u="none" strike="noStrike" kern="1200" cap="none" spc="0" normalizeH="0" baseline="0" noProof="0" dirty="0">
              <a:ln>
                <a:noFill/>
              </a:ln>
              <a:effectLst/>
              <a:uLnTx/>
              <a:uFillTx/>
              <a:latin typeface="+mj-ea"/>
              <a:ea typeface="+mj-ea"/>
              <a:cs typeface="+mn-cs"/>
            </a:endParaRPr>
          </a:p>
        </p:txBody>
      </p:sp>
      <p:graphicFrame>
        <p:nvGraphicFramePr>
          <p:cNvPr id="1026" name="Object 2">
            <a:hlinkClick r:id="" action="ppaction://ole?verb=0"/>
          </p:cNvPr>
          <p:cNvGraphicFramePr>
            <a:graphicFrameLocks/>
          </p:cNvGraphicFramePr>
          <p:nvPr/>
        </p:nvGraphicFramePr>
        <p:xfrm>
          <a:off x="4857752" y="3429000"/>
          <a:ext cx="2743200" cy="2098675"/>
        </p:xfrm>
        <a:graphic>
          <a:graphicData uri="http://schemas.openxmlformats.org/presentationml/2006/ole">
            <p:oleObj spid="_x0000_s1026" name="Microsoft ClipArt Gallery" r:id="rId4" imgW="5781600" imgH="4425840" progId="">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什么是软件产品</a:t>
            </a:r>
            <a:endParaRPr lang="zh-CN" altLang="en-US" dirty="0"/>
          </a:p>
        </p:txBody>
      </p:sp>
      <p:sp>
        <p:nvSpPr>
          <p:cNvPr id="3" name="内容占位符 2"/>
          <p:cNvSpPr>
            <a:spLocks noGrp="1"/>
          </p:cNvSpPr>
          <p:nvPr>
            <p:ph idx="1"/>
          </p:nvPr>
        </p:nvSpPr>
        <p:spPr/>
        <p:txBody>
          <a:bodyPr/>
          <a:lstStyle/>
          <a:p>
            <a:pPr>
              <a:buFont typeface="Wingdings" pitchFamily="2" charset="2"/>
              <a:buChar char="l"/>
            </a:pPr>
            <a:r>
              <a:rPr lang="zh-CN" altLang="en-US" sz="2400" dirty="0" smtClean="0">
                <a:latin typeface="+mn-ea"/>
              </a:rPr>
              <a:t>大多数人认为，软件产品仅仅是从互联网上下载或者从光盘上安装到计算机上的程序。</a:t>
            </a:r>
            <a:endParaRPr lang="en-US" sz="2400" dirty="0" smtClean="0">
              <a:latin typeface="+mn-ea"/>
            </a:endParaRPr>
          </a:p>
          <a:p>
            <a:endParaRPr lang="en-US" sz="2400" dirty="0" smtClean="0">
              <a:latin typeface="+mn-ea"/>
            </a:endParaRPr>
          </a:p>
          <a:p>
            <a:pPr>
              <a:buFont typeface="Wingdings" pitchFamily="2" charset="2"/>
              <a:buChar char="l"/>
            </a:pPr>
            <a:r>
              <a:rPr lang="zh-CN" altLang="en-US" sz="2400" dirty="0" smtClean="0">
                <a:latin typeface="+mn-ea"/>
              </a:rPr>
              <a:t>实际上，许多“藏在背后”的东西通常被遗忘或忽视。作为软件测试人员，要记得所有的这些都是可能含有缺陷的，都是我们要测试的对象。</a:t>
            </a:r>
          </a:p>
          <a:p>
            <a:endParaRPr lang="zh-CN" altLang="en-US" dirty="0"/>
          </a:p>
        </p:txBody>
      </p:sp>
      <p:pic>
        <p:nvPicPr>
          <p:cNvPr id="4" name="Picture 10" descr="PE02947_"/>
          <p:cNvPicPr>
            <a:picLocks noChangeAspect="1" noChangeArrowheads="1"/>
          </p:cNvPicPr>
          <p:nvPr/>
        </p:nvPicPr>
        <p:blipFill>
          <a:blip r:embed="rId2" cstate="print"/>
          <a:srcRect/>
          <a:stretch>
            <a:fillRect/>
          </a:stretch>
        </p:blipFill>
        <p:spPr bwMode="auto">
          <a:xfrm>
            <a:off x="5857884" y="3714752"/>
            <a:ext cx="2027237" cy="2592388"/>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软件产品由哪些构成</a:t>
            </a:r>
            <a:endParaRPr lang="zh-CN" altLang="en-US" dirty="0"/>
          </a:p>
        </p:txBody>
      </p:sp>
      <p:sp>
        <p:nvSpPr>
          <p:cNvPr id="4" name="TextBox 9"/>
          <p:cNvSpPr txBox="1">
            <a:spLocks noChangeArrowheads="1"/>
          </p:cNvSpPr>
          <p:nvPr/>
        </p:nvSpPr>
        <p:spPr bwMode="auto">
          <a:xfrm>
            <a:off x="2035175" y="2089150"/>
            <a:ext cx="538163" cy="304800"/>
          </a:xfrm>
          <a:prstGeom prst="rect">
            <a:avLst/>
          </a:prstGeom>
          <a:noFill/>
          <a:ln w="9525">
            <a:noFill/>
            <a:miter lim="800000"/>
            <a:headEnd/>
            <a:tailEnd/>
          </a:ln>
        </p:spPr>
        <p:txBody>
          <a:bodyPr wrap="none">
            <a:spAutoFit/>
          </a:bodyPr>
          <a:lstStyle/>
          <a:p>
            <a:r>
              <a:rPr lang="zh-CN" altLang="en-US" sz="1400" dirty="0">
                <a:latin typeface="Constantia" pitchFamily="18" charset="0"/>
              </a:rPr>
              <a:t>包装</a:t>
            </a:r>
          </a:p>
        </p:txBody>
      </p:sp>
      <p:sp>
        <p:nvSpPr>
          <p:cNvPr id="5" name="TextBox 5"/>
          <p:cNvSpPr txBox="1">
            <a:spLocks noChangeArrowheads="1"/>
          </p:cNvSpPr>
          <p:nvPr/>
        </p:nvSpPr>
        <p:spPr bwMode="auto">
          <a:xfrm>
            <a:off x="3527425" y="2089150"/>
            <a:ext cx="1427163" cy="304800"/>
          </a:xfrm>
          <a:prstGeom prst="rect">
            <a:avLst/>
          </a:prstGeom>
          <a:noFill/>
          <a:ln w="9525">
            <a:noFill/>
            <a:miter lim="800000"/>
            <a:headEnd/>
            <a:tailEnd/>
          </a:ln>
        </p:spPr>
        <p:txBody>
          <a:bodyPr wrap="none">
            <a:spAutoFit/>
          </a:bodyPr>
          <a:lstStyle/>
          <a:p>
            <a:r>
              <a:rPr lang="zh-CN" altLang="en-US" sz="1400" dirty="0">
                <a:latin typeface="Constantia" pitchFamily="18" charset="0"/>
              </a:rPr>
              <a:t>标签和不干胶贴</a:t>
            </a:r>
          </a:p>
        </p:txBody>
      </p:sp>
      <p:sp>
        <p:nvSpPr>
          <p:cNvPr id="6" name="TextBox 10"/>
          <p:cNvSpPr txBox="1">
            <a:spLocks noChangeArrowheads="1"/>
          </p:cNvSpPr>
          <p:nvPr/>
        </p:nvSpPr>
        <p:spPr bwMode="auto">
          <a:xfrm>
            <a:off x="5265738" y="2089150"/>
            <a:ext cx="1427162" cy="304800"/>
          </a:xfrm>
          <a:prstGeom prst="rect">
            <a:avLst/>
          </a:prstGeom>
          <a:noFill/>
          <a:ln w="9525">
            <a:noFill/>
            <a:miter lim="800000"/>
            <a:headEnd/>
            <a:tailEnd/>
          </a:ln>
        </p:spPr>
        <p:txBody>
          <a:bodyPr wrap="none">
            <a:spAutoFit/>
          </a:bodyPr>
          <a:lstStyle/>
          <a:p>
            <a:r>
              <a:rPr lang="zh-CN" altLang="en-US" sz="1400">
                <a:latin typeface="Constantia" pitchFamily="18" charset="0"/>
              </a:rPr>
              <a:t>安装过程及说明</a:t>
            </a:r>
          </a:p>
        </p:txBody>
      </p:sp>
      <p:sp>
        <p:nvSpPr>
          <p:cNvPr id="7" name="TextBox 4"/>
          <p:cNvSpPr txBox="1">
            <a:spLocks noChangeArrowheads="1"/>
          </p:cNvSpPr>
          <p:nvPr/>
        </p:nvSpPr>
        <p:spPr bwMode="auto">
          <a:xfrm>
            <a:off x="2598738" y="2508250"/>
            <a:ext cx="893762" cy="304800"/>
          </a:xfrm>
          <a:prstGeom prst="rect">
            <a:avLst/>
          </a:prstGeom>
          <a:noFill/>
          <a:ln w="9525">
            <a:noFill/>
            <a:miter lim="800000"/>
            <a:headEnd/>
            <a:tailEnd/>
          </a:ln>
        </p:spPr>
        <p:txBody>
          <a:bodyPr wrap="none">
            <a:spAutoFit/>
          </a:bodyPr>
          <a:lstStyle/>
          <a:p>
            <a:r>
              <a:rPr lang="zh-CN" altLang="en-US" sz="1400" dirty="0">
                <a:latin typeface="Constantia" pitchFamily="18" charset="0"/>
              </a:rPr>
              <a:t>帮助文件</a:t>
            </a:r>
          </a:p>
        </p:txBody>
      </p:sp>
      <p:sp>
        <p:nvSpPr>
          <p:cNvPr id="8" name="TextBox 6"/>
          <p:cNvSpPr txBox="1">
            <a:spLocks noChangeArrowheads="1"/>
          </p:cNvSpPr>
          <p:nvPr/>
        </p:nvSpPr>
        <p:spPr bwMode="auto">
          <a:xfrm>
            <a:off x="4727575" y="2508250"/>
            <a:ext cx="893763" cy="304800"/>
          </a:xfrm>
          <a:prstGeom prst="rect">
            <a:avLst/>
          </a:prstGeom>
          <a:noFill/>
          <a:ln w="9525">
            <a:noFill/>
            <a:miter lim="800000"/>
            <a:headEnd/>
            <a:tailEnd/>
          </a:ln>
        </p:spPr>
        <p:txBody>
          <a:bodyPr wrap="none">
            <a:spAutoFit/>
          </a:bodyPr>
          <a:lstStyle/>
          <a:p>
            <a:r>
              <a:rPr lang="zh-CN" altLang="en-US" sz="1400" dirty="0">
                <a:latin typeface="Constantia" pitchFamily="18" charset="0"/>
              </a:rPr>
              <a:t>用户手册</a:t>
            </a:r>
          </a:p>
        </p:txBody>
      </p:sp>
      <p:sp>
        <p:nvSpPr>
          <p:cNvPr id="10" name="TextBox 7"/>
          <p:cNvSpPr txBox="1">
            <a:spLocks noChangeArrowheads="1"/>
          </p:cNvSpPr>
          <p:nvPr/>
        </p:nvSpPr>
        <p:spPr bwMode="auto">
          <a:xfrm>
            <a:off x="3656013" y="2794000"/>
            <a:ext cx="893762" cy="304800"/>
          </a:xfrm>
          <a:prstGeom prst="rect">
            <a:avLst/>
          </a:prstGeom>
          <a:noFill/>
          <a:ln w="9525">
            <a:noFill/>
            <a:miter lim="800000"/>
            <a:headEnd/>
            <a:tailEnd/>
          </a:ln>
        </p:spPr>
        <p:txBody>
          <a:bodyPr wrap="none">
            <a:spAutoFit/>
          </a:bodyPr>
          <a:lstStyle/>
          <a:p>
            <a:r>
              <a:rPr lang="zh-CN" altLang="en-US" sz="1400" dirty="0">
                <a:latin typeface="Constantia" pitchFamily="18" charset="0"/>
              </a:rPr>
              <a:t>最终产品</a:t>
            </a:r>
          </a:p>
        </p:txBody>
      </p:sp>
      <p:grpSp>
        <p:nvGrpSpPr>
          <p:cNvPr id="11" name="Group 10"/>
          <p:cNvGrpSpPr>
            <a:grpSpLocks/>
          </p:cNvGrpSpPr>
          <p:nvPr/>
        </p:nvGrpSpPr>
        <p:grpSpPr bwMode="auto">
          <a:xfrm>
            <a:off x="3857620" y="3143248"/>
            <a:ext cx="500062" cy="500063"/>
            <a:chOff x="0" y="0"/>
            <a:chExt cx="786" cy="788"/>
          </a:xfrm>
        </p:grpSpPr>
        <p:sp>
          <p:nvSpPr>
            <p:cNvPr id="12" name="同心圆 11"/>
            <p:cNvSpPr>
              <a:spLocks/>
            </p:cNvSpPr>
            <p:nvPr/>
          </p:nvSpPr>
          <p:spPr bwMode="auto">
            <a:xfrm>
              <a:off x="0" y="0"/>
              <a:ext cx="787" cy="788"/>
            </a:xfrm>
            <a:custGeom>
              <a:avLst/>
              <a:gdLst>
                <a:gd name="T0" fmla="*/ 0 w 500062"/>
                <a:gd name="T1" fmla="*/ 0 h 500063"/>
                <a:gd name="T2" fmla="*/ 0 w 500062"/>
                <a:gd name="T3" fmla="*/ 0 h 500063"/>
                <a:gd name="T4" fmla="*/ 0 w 500062"/>
                <a:gd name="T5" fmla="*/ 0 h 500063"/>
                <a:gd name="T6" fmla="*/ 0 w 500062"/>
                <a:gd name="T7" fmla="*/ 0 h 500063"/>
                <a:gd name="T8" fmla="*/ 0 w 500062"/>
                <a:gd name="T9" fmla="*/ 0 h 500063"/>
                <a:gd name="T10" fmla="*/ 0 w 500062"/>
                <a:gd name="T11" fmla="*/ 0 h 500063"/>
                <a:gd name="T12" fmla="*/ 0 w 500062"/>
                <a:gd name="T13" fmla="*/ 0 h 500063"/>
                <a:gd name="T14" fmla="*/ 0 w 500062"/>
                <a:gd name="T15" fmla="*/ 0 h 500063"/>
                <a:gd name="T16" fmla="*/ 0 w 500062"/>
                <a:gd name="T17" fmla="*/ 0 h 500063"/>
                <a:gd name="T18" fmla="*/ 0 w 500062"/>
                <a:gd name="T19" fmla="*/ 0 h 5000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0062"/>
                <a:gd name="T31" fmla="*/ 0 h 500063"/>
                <a:gd name="T32" fmla="*/ 500062 w 500062"/>
                <a:gd name="T33" fmla="*/ 500063 h 5000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0062" h="500063">
                  <a:moveTo>
                    <a:pt x="0" y="250032"/>
                  </a:moveTo>
                  <a:cubicBezTo>
                    <a:pt x="0" y="111943"/>
                    <a:pt x="111943" y="0"/>
                    <a:pt x="250031" y="0"/>
                  </a:cubicBezTo>
                  <a:cubicBezTo>
                    <a:pt x="388119" y="0"/>
                    <a:pt x="500062" y="111943"/>
                    <a:pt x="500062" y="250032"/>
                  </a:cubicBezTo>
                  <a:cubicBezTo>
                    <a:pt x="500062" y="388121"/>
                    <a:pt x="388119" y="500064"/>
                    <a:pt x="250031" y="500064"/>
                  </a:cubicBezTo>
                  <a:cubicBezTo>
                    <a:pt x="111943" y="500064"/>
                    <a:pt x="0" y="388121"/>
                    <a:pt x="0" y="250032"/>
                  </a:cubicBezTo>
                  <a:close/>
                  <a:moveTo>
                    <a:pt x="178802" y="250032"/>
                  </a:moveTo>
                  <a:cubicBezTo>
                    <a:pt x="178802" y="289371"/>
                    <a:pt x="210692" y="321261"/>
                    <a:pt x="250031" y="321261"/>
                  </a:cubicBezTo>
                  <a:cubicBezTo>
                    <a:pt x="289370" y="321261"/>
                    <a:pt x="321260" y="289371"/>
                    <a:pt x="321260" y="250032"/>
                  </a:cubicBezTo>
                  <a:cubicBezTo>
                    <a:pt x="321260" y="210693"/>
                    <a:pt x="289370" y="178803"/>
                    <a:pt x="250031" y="178803"/>
                  </a:cubicBezTo>
                  <a:cubicBezTo>
                    <a:pt x="210692" y="178803"/>
                    <a:pt x="178802" y="210693"/>
                    <a:pt x="178802" y="250032"/>
                  </a:cubicBezTo>
                  <a:close/>
                </a:path>
              </a:pathLst>
            </a:custGeom>
            <a:solidFill>
              <a:srgbClr val="D7DDEB"/>
            </a:solidFill>
            <a:ln w="25400">
              <a:solidFill>
                <a:srgbClr val="26697A"/>
              </a:solidFill>
              <a:round/>
              <a:headEnd/>
              <a:tailEnd/>
            </a:ln>
          </p:spPr>
          <p:txBody>
            <a:bodyPr anchor="ctr"/>
            <a:lstStyle/>
            <a:p>
              <a:endParaRPr lang="zh-CN" altLang="en-US"/>
            </a:p>
          </p:txBody>
        </p:sp>
        <p:sp>
          <p:nvSpPr>
            <p:cNvPr id="13" name="椭圆 12"/>
            <p:cNvSpPr>
              <a:spLocks noChangeArrowheads="1"/>
            </p:cNvSpPr>
            <p:nvPr/>
          </p:nvSpPr>
          <p:spPr bwMode="auto">
            <a:xfrm>
              <a:off x="223" y="225"/>
              <a:ext cx="337" cy="338"/>
            </a:xfrm>
            <a:prstGeom prst="ellipse">
              <a:avLst/>
            </a:prstGeom>
            <a:noFill/>
            <a:ln w="25400">
              <a:solidFill>
                <a:srgbClr val="26697A"/>
              </a:solidFill>
              <a:round/>
              <a:headEnd/>
              <a:tailEnd/>
            </a:ln>
          </p:spPr>
          <p:txBody>
            <a:bodyPr anchor="ctr"/>
            <a:lstStyle/>
            <a:p>
              <a:pPr algn="ctr"/>
              <a:endParaRPr lang="zh-CN" altLang="en-US">
                <a:solidFill>
                  <a:srgbClr val="FFFFFF"/>
                </a:solidFill>
                <a:latin typeface="Constantia" pitchFamily="18" charset="0"/>
              </a:endParaRPr>
            </a:p>
          </p:txBody>
        </p:sp>
      </p:grpSp>
      <p:sp>
        <p:nvSpPr>
          <p:cNvPr id="14" name="右箭头 13"/>
          <p:cNvSpPr>
            <a:spLocks noChangeArrowheads="1"/>
          </p:cNvSpPr>
          <p:nvPr/>
        </p:nvSpPr>
        <p:spPr bwMode="auto">
          <a:xfrm rot="5400000">
            <a:off x="3641725" y="3973513"/>
            <a:ext cx="857250" cy="571500"/>
          </a:xfrm>
          <a:prstGeom prst="rightArrow">
            <a:avLst>
              <a:gd name="adj1" fmla="val 50000"/>
              <a:gd name="adj2" fmla="val 50000"/>
            </a:avLst>
          </a:prstGeom>
          <a:solidFill>
            <a:schemeClr val="accent1"/>
          </a:solidFill>
          <a:ln w="25400">
            <a:solidFill>
              <a:srgbClr val="26697A"/>
            </a:solidFill>
            <a:miter lim="800000"/>
            <a:headEnd/>
            <a:tailEnd/>
          </a:ln>
        </p:spPr>
        <p:txBody>
          <a:bodyPr rot="10800000" vert="eaVert" anchor="ctr"/>
          <a:lstStyle/>
          <a:p>
            <a:pPr algn="ctr"/>
            <a:endParaRPr lang="zh-CN" altLang="en-US">
              <a:solidFill>
                <a:srgbClr val="FFFFFF"/>
              </a:solidFill>
              <a:latin typeface="Constantia" pitchFamily="18" charset="0"/>
            </a:endParaRPr>
          </a:p>
        </p:txBody>
      </p:sp>
      <p:sp>
        <p:nvSpPr>
          <p:cNvPr id="15" name="右箭头 14"/>
          <p:cNvSpPr>
            <a:spLocks noChangeArrowheads="1"/>
          </p:cNvSpPr>
          <p:nvPr/>
        </p:nvSpPr>
        <p:spPr bwMode="auto">
          <a:xfrm rot="3894868">
            <a:off x="2698750" y="4076700"/>
            <a:ext cx="857250" cy="571500"/>
          </a:xfrm>
          <a:prstGeom prst="rightArrow">
            <a:avLst>
              <a:gd name="adj1" fmla="val 50000"/>
              <a:gd name="adj2" fmla="val 50000"/>
            </a:avLst>
          </a:prstGeom>
          <a:solidFill>
            <a:schemeClr val="accent1"/>
          </a:solidFill>
          <a:ln w="25400">
            <a:solidFill>
              <a:srgbClr val="26697A"/>
            </a:solidFill>
            <a:miter lim="800000"/>
            <a:headEnd/>
            <a:tailEnd/>
          </a:ln>
        </p:spPr>
        <p:txBody>
          <a:bodyPr rot="10800000" vert="eaVert" anchor="ctr"/>
          <a:lstStyle/>
          <a:p>
            <a:pPr algn="ctr"/>
            <a:endParaRPr lang="zh-CN" altLang="en-US">
              <a:solidFill>
                <a:srgbClr val="FFFFFF"/>
              </a:solidFill>
              <a:latin typeface="Constantia" pitchFamily="18" charset="0"/>
            </a:endParaRPr>
          </a:p>
        </p:txBody>
      </p:sp>
      <p:sp>
        <p:nvSpPr>
          <p:cNvPr id="16" name="右箭头 15"/>
          <p:cNvSpPr>
            <a:spLocks noChangeArrowheads="1"/>
          </p:cNvSpPr>
          <p:nvPr/>
        </p:nvSpPr>
        <p:spPr bwMode="auto">
          <a:xfrm rot="17705132" flipH="1">
            <a:off x="4578350" y="4083050"/>
            <a:ext cx="857250" cy="571500"/>
          </a:xfrm>
          <a:prstGeom prst="rightArrow">
            <a:avLst>
              <a:gd name="adj1" fmla="val 50000"/>
              <a:gd name="adj2" fmla="val 50000"/>
            </a:avLst>
          </a:prstGeom>
          <a:solidFill>
            <a:schemeClr val="accent1"/>
          </a:solidFill>
          <a:ln w="25400">
            <a:solidFill>
              <a:srgbClr val="26697A"/>
            </a:solidFill>
            <a:miter lim="800000"/>
            <a:headEnd/>
            <a:tailEnd/>
          </a:ln>
        </p:spPr>
        <p:txBody>
          <a:bodyPr vert="eaVert" anchor="ctr"/>
          <a:lstStyle/>
          <a:p>
            <a:pPr algn="ctr"/>
            <a:endParaRPr lang="zh-CN" altLang="en-US">
              <a:solidFill>
                <a:srgbClr val="FFFFFF"/>
              </a:solidFill>
              <a:latin typeface="Constantia" pitchFamily="18" charset="0"/>
            </a:endParaRPr>
          </a:p>
        </p:txBody>
      </p:sp>
      <p:pic>
        <p:nvPicPr>
          <p:cNvPr id="17" name="Picture 2" descr="C:\Program Files\Microsoft Office\MEDIA\CAGCAT10\j0285750.wmf"/>
          <p:cNvPicPr>
            <a:picLocks noChangeAspect="1" noChangeArrowheads="1"/>
          </p:cNvPicPr>
          <p:nvPr/>
        </p:nvPicPr>
        <p:blipFill>
          <a:blip r:embed="rId2" cstate="print"/>
          <a:srcRect/>
          <a:stretch>
            <a:fillRect/>
          </a:stretch>
        </p:blipFill>
        <p:spPr bwMode="auto">
          <a:xfrm>
            <a:off x="3430588" y="5086350"/>
            <a:ext cx="1285875" cy="790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软件产品中的过程文件</a:t>
            </a:r>
            <a:endParaRPr lang="zh-CN" altLang="en-US" dirty="0"/>
          </a:p>
        </p:txBody>
      </p:sp>
      <p:sp>
        <p:nvSpPr>
          <p:cNvPr id="4" name="TextBox 8"/>
          <p:cNvSpPr txBox="1">
            <a:spLocks noChangeArrowheads="1"/>
          </p:cNvSpPr>
          <p:nvPr/>
        </p:nvSpPr>
        <p:spPr bwMode="auto">
          <a:xfrm>
            <a:off x="1500166" y="1928802"/>
            <a:ext cx="995362" cy="334962"/>
          </a:xfrm>
          <a:prstGeom prst="rect">
            <a:avLst/>
          </a:prstGeom>
          <a:noFill/>
          <a:ln w="9525">
            <a:noFill/>
            <a:miter lim="800000"/>
            <a:headEnd/>
            <a:tailEnd/>
          </a:ln>
        </p:spPr>
        <p:txBody>
          <a:bodyPr wrap="none">
            <a:spAutoFit/>
          </a:bodyPr>
          <a:lstStyle/>
          <a:p>
            <a:r>
              <a:rPr lang="zh-CN" altLang="en-US" sz="1600" dirty="0">
                <a:latin typeface="Constantia" pitchFamily="18" charset="0"/>
              </a:rPr>
              <a:t>客户需求</a:t>
            </a:r>
          </a:p>
        </p:txBody>
      </p:sp>
      <p:sp>
        <p:nvSpPr>
          <p:cNvPr id="7" name="TextBox 22"/>
          <p:cNvSpPr txBox="1">
            <a:spLocks noChangeArrowheads="1"/>
          </p:cNvSpPr>
          <p:nvPr/>
        </p:nvSpPr>
        <p:spPr bwMode="auto">
          <a:xfrm>
            <a:off x="2678113" y="1928813"/>
            <a:ext cx="995362" cy="334962"/>
          </a:xfrm>
          <a:prstGeom prst="rect">
            <a:avLst/>
          </a:prstGeom>
          <a:noFill/>
          <a:ln w="9525">
            <a:noFill/>
            <a:miter lim="800000"/>
            <a:headEnd/>
            <a:tailEnd/>
          </a:ln>
        </p:spPr>
        <p:txBody>
          <a:bodyPr wrap="none">
            <a:spAutoFit/>
          </a:bodyPr>
          <a:lstStyle/>
          <a:p>
            <a:r>
              <a:rPr lang="zh-CN" altLang="en-US" sz="1600" dirty="0">
                <a:latin typeface="Constantia" pitchFamily="18" charset="0"/>
              </a:rPr>
              <a:t>产品需求</a:t>
            </a:r>
          </a:p>
        </p:txBody>
      </p:sp>
      <p:sp>
        <p:nvSpPr>
          <p:cNvPr id="8" name="TextBox 9"/>
          <p:cNvSpPr txBox="1">
            <a:spLocks noChangeArrowheads="1"/>
          </p:cNvSpPr>
          <p:nvPr/>
        </p:nvSpPr>
        <p:spPr bwMode="auto">
          <a:xfrm>
            <a:off x="3749675" y="1928813"/>
            <a:ext cx="995363" cy="334962"/>
          </a:xfrm>
          <a:prstGeom prst="rect">
            <a:avLst/>
          </a:prstGeom>
          <a:noFill/>
          <a:ln w="9525">
            <a:noFill/>
            <a:miter lim="800000"/>
            <a:headEnd/>
            <a:tailEnd/>
          </a:ln>
        </p:spPr>
        <p:txBody>
          <a:bodyPr wrap="none">
            <a:spAutoFit/>
          </a:bodyPr>
          <a:lstStyle/>
          <a:p>
            <a:r>
              <a:rPr lang="zh-CN" altLang="en-US" sz="1600" dirty="0">
                <a:latin typeface="Constantia" pitchFamily="18" charset="0"/>
              </a:rPr>
              <a:t>需求规格</a:t>
            </a:r>
          </a:p>
        </p:txBody>
      </p:sp>
      <p:sp>
        <p:nvSpPr>
          <p:cNvPr id="9" name="TextBox 11"/>
          <p:cNvSpPr txBox="1">
            <a:spLocks noChangeArrowheads="1"/>
          </p:cNvSpPr>
          <p:nvPr/>
        </p:nvSpPr>
        <p:spPr bwMode="auto">
          <a:xfrm>
            <a:off x="4821238" y="1938338"/>
            <a:ext cx="995362" cy="334962"/>
          </a:xfrm>
          <a:prstGeom prst="rect">
            <a:avLst/>
          </a:prstGeom>
          <a:noFill/>
          <a:ln w="9525">
            <a:noFill/>
            <a:miter lim="800000"/>
            <a:headEnd/>
            <a:tailEnd/>
          </a:ln>
        </p:spPr>
        <p:txBody>
          <a:bodyPr wrap="none">
            <a:spAutoFit/>
          </a:bodyPr>
          <a:lstStyle/>
          <a:p>
            <a:r>
              <a:rPr lang="zh-CN" altLang="en-US" sz="1600" dirty="0">
                <a:latin typeface="Constantia" pitchFamily="18" charset="0"/>
              </a:rPr>
              <a:t>项目计划</a:t>
            </a:r>
          </a:p>
        </p:txBody>
      </p:sp>
      <p:sp>
        <p:nvSpPr>
          <p:cNvPr id="10" name="TextBox 13"/>
          <p:cNvSpPr txBox="1">
            <a:spLocks noChangeArrowheads="1"/>
          </p:cNvSpPr>
          <p:nvPr/>
        </p:nvSpPr>
        <p:spPr bwMode="auto">
          <a:xfrm>
            <a:off x="5892800" y="1928813"/>
            <a:ext cx="995363" cy="334962"/>
          </a:xfrm>
          <a:prstGeom prst="rect">
            <a:avLst/>
          </a:prstGeom>
          <a:noFill/>
          <a:ln w="9525">
            <a:noFill/>
            <a:miter lim="800000"/>
            <a:headEnd/>
            <a:tailEnd/>
          </a:ln>
        </p:spPr>
        <p:txBody>
          <a:bodyPr wrap="none">
            <a:spAutoFit/>
          </a:bodyPr>
          <a:lstStyle/>
          <a:p>
            <a:r>
              <a:rPr lang="zh-CN" altLang="en-US" sz="1600" dirty="0">
                <a:latin typeface="Constantia" pitchFamily="18" charset="0"/>
              </a:rPr>
              <a:t>版本计划</a:t>
            </a:r>
          </a:p>
        </p:txBody>
      </p:sp>
      <p:sp>
        <p:nvSpPr>
          <p:cNvPr id="11" name="TextBox 20"/>
          <p:cNvSpPr txBox="1">
            <a:spLocks noChangeArrowheads="1"/>
          </p:cNvSpPr>
          <p:nvPr/>
        </p:nvSpPr>
        <p:spPr bwMode="auto">
          <a:xfrm>
            <a:off x="1403350" y="2492375"/>
            <a:ext cx="1401763" cy="336550"/>
          </a:xfrm>
          <a:prstGeom prst="rect">
            <a:avLst/>
          </a:prstGeom>
          <a:noFill/>
          <a:ln w="9525">
            <a:noFill/>
            <a:miter lim="800000"/>
            <a:headEnd/>
            <a:tailEnd/>
          </a:ln>
        </p:spPr>
        <p:txBody>
          <a:bodyPr wrap="none">
            <a:spAutoFit/>
          </a:bodyPr>
          <a:lstStyle/>
          <a:p>
            <a:r>
              <a:rPr lang="zh-CN" altLang="en-US" sz="1600" dirty="0">
                <a:latin typeface="Constantia" pitchFamily="18" charset="0"/>
              </a:rPr>
              <a:t>技术选型报告</a:t>
            </a:r>
          </a:p>
        </p:txBody>
      </p:sp>
      <p:sp>
        <p:nvSpPr>
          <p:cNvPr id="12" name="TextBox 21"/>
          <p:cNvSpPr txBox="1">
            <a:spLocks noChangeArrowheads="1"/>
          </p:cNvSpPr>
          <p:nvPr/>
        </p:nvSpPr>
        <p:spPr bwMode="auto">
          <a:xfrm>
            <a:off x="3143240" y="2500306"/>
            <a:ext cx="1808162" cy="334962"/>
          </a:xfrm>
          <a:prstGeom prst="rect">
            <a:avLst/>
          </a:prstGeom>
          <a:noFill/>
          <a:ln w="9525">
            <a:noFill/>
            <a:miter lim="800000"/>
            <a:headEnd/>
            <a:tailEnd/>
          </a:ln>
        </p:spPr>
        <p:txBody>
          <a:bodyPr wrap="none">
            <a:spAutoFit/>
          </a:bodyPr>
          <a:lstStyle/>
          <a:p>
            <a:r>
              <a:rPr lang="zh-CN" altLang="en-US" sz="1600" dirty="0">
                <a:latin typeface="Constantia" pitchFamily="18" charset="0"/>
              </a:rPr>
              <a:t>竞争对手调研报告</a:t>
            </a:r>
          </a:p>
        </p:txBody>
      </p:sp>
      <p:sp>
        <p:nvSpPr>
          <p:cNvPr id="13" name="TextBox 10"/>
          <p:cNvSpPr txBox="1">
            <a:spLocks noChangeArrowheads="1"/>
          </p:cNvSpPr>
          <p:nvPr/>
        </p:nvSpPr>
        <p:spPr bwMode="auto">
          <a:xfrm>
            <a:off x="5072066" y="2500306"/>
            <a:ext cx="995363" cy="334963"/>
          </a:xfrm>
          <a:prstGeom prst="rect">
            <a:avLst/>
          </a:prstGeom>
          <a:noFill/>
          <a:ln w="9525">
            <a:noFill/>
            <a:miter lim="800000"/>
            <a:headEnd/>
            <a:tailEnd/>
          </a:ln>
        </p:spPr>
        <p:txBody>
          <a:bodyPr wrap="none">
            <a:spAutoFit/>
          </a:bodyPr>
          <a:lstStyle/>
          <a:p>
            <a:r>
              <a:rPr lang="zh-CN" altLang="en-US" sz="1600" dirty="0">
                <a:latin typeface="Constantia" pitchFamily="18" charset="0"/>
              </a:rPr>
              <a:t>概要设计</a:t>
            </a:r>
          </a:p>
        </p:txBody>
      </p:sp>
      <p:sp>
        <p:nvSpPr>
          <p:cNvPr id="14" name="TextBox 16"/>
          <p:cNvSpPr txBox="1">
            <a:spLocks noChangeArrowheads="1"/>
          </p:cNvSpPr>
          <p:nvPr/>
        </p:nvSpPr>
        <p:spPr bwMode="auto">
          <a:xfrm>
            <a:off x="6000760" y="2500306"/>
            <a:ext cx="995363" cy="334963"/>
          </a:xfrm>
          <a:prstGeom prst="rect">
            <a:avLst/>
          </a:prstGeom>
          <a:noFill/>
          <a:ln w="9525">
            <a:noFill/>
            <a:miter lim="800000"/>
            <a:headEnd/>
            <a:tailEnd/>
          </a:ln>
        </p:spPr>
        <p:txBody>
          <a:bodyPr wrap="none">
            <a:spAutoFit/>
          </a:bodyPr>
          <a:lstStyle/>
          <a:p>
            <a:r>
              <a:rPr lang="zh-CN" altLang="en-US" sz="1600" dirty="0">
                <a:latin typeface="Constantia" pitchFamily="18" charset="0"/>
              </a:rPr>
              <a:t>详细设计</a:t>
            </a:r>
          </a:p>
        </p:txBody>
      </p:sp>
      <p:sp>
        <p:nvSpPr>
          <p:cNvPr id="15" name="TextBox 12"/>
          <p:cNvSpPr txBox="1">
            <a:spLocks noChangeArrowheads="1"/>
          </p:cNvSpPr>
          <p:nvPr/>
        </p:nvSpPr>
        <p:spPr bwMode="auto">
          <a:xfrm>
            <a:off x="1906588" y="2938463"/>
            <a:ext cx="995362" cy="334962"/>
          </a:xfrm>
          <a:prstGeom prst="rect">
            <a:avLst/>
          </a:prstGeom>
          <a:noFill/>
          <a:ln w="9525">
            <a:noFill/>
            <a:miter lim="800000"/>
            <a:headEnd/>
            <a:tailEnd/>
          </a:ln>
        </p:spPr>
        <p:txBody>
          <a:bodyPr wrap="none">
            <a:spAutoFit/>
          </a:bodyPr>
          <a:lstStyle/>
          <a:p>
            <a:r>
              <a:rPr lang="zh-CN" altLang="en-US" sz="1600" dirty="0">
                <a:latin typeface="Constantia" pitchFamily="18" charset="0"/>
              </a:rPr>
              <a:t>测试计划</a:t>
            </a:r>
          </a:p>
        </p:txBody>
      </p:sp>
      <p:sp>
        <p:nvSpPr>
          <p:cNvPr id="16" name="TextBox 14"/>
          <p:cNvSpPr txBox="1">
            <a:spLocks noChangeArrowheads="1"/>
          </p:cNvSpPr>
          <p:nvPr/>
        </p:nvSpPr>
        <p:spPr bwMode="auto">
          <a:xfrm>
            <a:off x="3049588" y="2928938"/>
            <a:ext cx="995362" cy="334962"/>
          </a:xfrm>
          <a:prstGeom prst="rect">
            <a:avLst/>
          </a:prstGeom>
          <a:noFill/>
          <a:ln w="9525">
            <a:noFill/>
            <a:miter lim="800000"/>
            <a:headEnd/>
            <a:tailEnd/>
          </a:ln>
        </p:spPr>
        <p:txBody>
          <a:bodyPr wrap="none">
            <a:spAutoFit/>
          </a:bodyPr>
          <a:lstStyle/>
          <a:p>
            <a:r>
              <a:rPr lang="zh-CN" altLang="en-US" sz="1600" dirty="0">
                <a:latin typeface="Constantia" pitchFamily="18" charset="0"/>
              </a:rPr>
              <a:t>测试方案</a:t>
            </a:r>
          </a:p>
        </p:txBody>
      </p:sp>
      <p:sp>
        <p:nvSpPr>
          <p:cNvPr id="17" name="TextBox 15"/>
          <p:cNvSpPr txBox="1">
            <a:spLocks noChangeArrowheads="1"/>
          </p:cNvSpPr>
          <p:nvPr/>
        </p:nvSpPr>
        <p:spPr bwMode="auto">
          <a:xfrm>
            <a:off x="4264025" y="2928938"/>
            <a:ext cx="995363" cy="334962"/>
          </a:xfrm>
          <a:prstGeom prst="rect">
            <a:avLst/>
          </a:prstGeom>
          <a:noFill/>
          <a:ln w="9525">
            <a:noFill/>
            <a:miter lim="800000"/>
            <a:headEnd/>
            <a:tailEnd/>
          </a:ln>
        </p:spPr>
        <p:txBody>
          <a:bodyPr wrap="none">
            <a:spAutoFit/>
          </a:bodyPr>
          <a:lstStyle/>
          <a:p>
            <a:r>
              <a:rPr lang="zh-CN" altLang="en-US" sz="1600" dirty="0">
                <a:latin typeface="Constantia" pitchFamily="18" charset="0"/>
              </a:rPr>
              <a:t>测试用例</a:t>
            </a:r>
          </a:p>
        </p:txBody>
      </p:sp>
      <p:sp>
        <p:nvSpPr>
          <p:cNvPr id="18" name="TextBox 18"/>
          <p:cNvSpPr txBox="1">
            <a:spLocks noChangeArrowheads="1"/>
          </p:cNvSpPr>
          <p:nvPr/>
        </p:nvSpPr>
        <p:spPr bwMode="auto">
          <a:xfrm>
            <a:off x="5392738" y="2928938"/>
            <a:ext cx="995362" cy="334962"/>
          </a:xfrm>
          <a:prstGeom prst="rect">
            <a:avLst/>
          </a:prstGeom>
          <a:noFill/>
          <a:ln w="9525">
            <a:noFill/>
            <a:miter lim="800000"/>
            <a:headEnd/>
            <a:tailEnd/>
          </a:ln>
        </p:spPr>
        <p:txBody>
          <a:bodyPr wrap="none">
            <a:spAutoFit/>
          </a:bodyPr>
          <a:lstStyle/>
          <a:p>
            <a:r>
              <a:rPr lang="zh-CN" altLang="en-US" sz="1600" dirty="0">
                <a:latin typeface="Constantia" pitchFamily="18" charset="0"/>
              </a:rPr>
              <a:t>测试报告</a:t>
            </a:r>
          </a:p>
        </p:txBody>
      </p:sp>
      <p:sp>
        <p:nvSpPr>
          <p:cNvPr id="19" name="TextBox 19"/>
          <p:cNvSpPr txBox="1">
            <a:spLocks noChangeArrowheads="1"/>
          </p:cNvSpPr>
          <p:nvPr/>
        </p:nvSpPr>
        <p:spPr bwMode="auto">
          <a:xfrm>
            <a:off x="6535738" y="2938463"/>
            <a:ext cx="1198562" cy="334962"/>
          </a:xfrm>
          <a:prstGeom prst="rect">
            <a:avLst/>
          </a:prstGeom>
          <a:noFill/>
          <a:ln w="9525">
            <a:noFill/>
            <a:miter lim="800000"/>
            <a:headEnd/>
            <a:tailEnd/>
          </a:ln>
        </p:spPr>
        <p:txBody>
          <a:bodyPr wrap="none">
            <a:spAutoFit/>
          </a:bodyPr>
          <a:lstStyle/>
          <a:p>
            <a:r>
              <a:rPr lang="zh-CN" altLang="en-US" sz="1600" dirty="0">
                <a:latin typeface="Constantia" pitchFamily="18" charset="0"/>
              </a:rPr>
              <a:t>缺陷跟踪单</a:t>
            </a:r>
          </a:p>
        </p:txBody>
      </p:sp>
      <p:grpSp>
        <p:nvGrpSpPr>
          <p:cNvPr id="20" name="Group 5"/>
          <p:cNvGrpSpPr>
            <a:grpSpLocks/>
          </p:cNvGrpSpPr>
          <p:nvPr/>
        </p:nvGrpSpPr>
        <p:grpSpPr bwMode="auto">
          <a:xfrm>
            <a:off x="3419475" y="3643313"/>
            <a:ext cx="1928813" cy="1785937"/>
            <a:chOff x="0" y="0"/>
            <a:chExt cx="3036" cy="2812"/>
          </a:xfrm>
        </p:grpSpPr>
        <p:sp>
          <p:nvSpPr>
            <p:cNvPr id="21" name="流程图: 合并 4"/>
            <p:cNvSpPr>
              <a:spLocks noChangeArrowheads="1"/>
            </p:cNvSpPr>
            <p:nvPr/>
          </p:nvSpPr>
          <p:spPr bwMode="auto">
            <a:xfrm>
              <a:off x="0" y="0"/>
              <a:ext cx="3037" cy="2587"/>
            </a:xfrm>
            <a:prstGeom prst="flowChartMerge">
              <a:avLst/>
            </a:prstGeom>
            <a:solidFill>
              <a:schemeClr val="accent1"/>
            </a:solidFill>
            <a:ln w="25400">
              <a:solidFill>
                <a:srgbClr val="26697A"/>
              </a:solidFill>
              <a:miter lim="800000"/>
              <a:headEnd/>
              <a:tailEnd/>
            </a:ln>
          </p:spPr>
          <p:txBody>
            <a:bodyPr anchor="ctr"/>
            <a:lstStyle/>
            <a:p>
              <a:pPr algn="ctr"/>
              <a:endParaRPr lang="zh-CN" altLang="en-US">
                <a:solidFill>
                  <a:srgbClr val="FFFFFF"/>
                </a:solidFill>
                <a:latin typeface="Constantia" pitchFamily="18" charset="0"/>
              </a:endParaRPr>
            </a:p>
          </p:txBody>
        </p:sp>
        <p:sp>
          <p:nvSpPr>
            <p:cNvPr id="22" name="矩形 5"/>
            <p:cNvSpPr>
              <a:spLocks noChangeArrowheads="1"/>
            </p:cNvSpPr>
            <p:nvPr/>
          </p:nvSpPr>
          <p:spPr bwMode="auto">
            <a:xfrm>
              <a:off x="1337" y="2250"/>
              <a:ext cx="337" cy="562"/>
            </a:xfrm>
            <a:prstGeom prst="rect">
              <a:avLst/>
            </a:prstGeom>
            <a:solidFill>
              <a:schemeClr val="accent1"/>
            </a:solidFill>
            <a:ln w="25400">
              <a:solidFill>
                <a:srgbClr val="26697A"/>
              </a:solidFill>
              <a:miter lim="800000"/>
              <a:headEnd/>
              <a:tailEnd/>
            </a:ln>
          </p:spPr>
          <p:txBody>
            <a:bodyPr anchor="ctr"/>
            <a:lstStyle/>
            <a:p>
              <a:pPr algn="ctr"/>
              <a:endParaRPr lang="zh-CN" altLang="en-US">
                <a:solidFill>
                  <a:srgbClr val="FFFFFF"/>
                </a:solidFill>
                <a:latin typeface="Constantia" pitchFamily="18" charset="0"/>
              </a:endParaRPr>
            </a:p>
          </p:txBody>
        </p:sp>
      </p:grpSp>
      <p:grpSp>
        <p:nvGrpSpPr>
          <p:cNvPr id="23" name="Group 8"/>
          <p:cNvGrpSpPr>
            <a:grpSpLocks/>
          </p:cNvGrpSpPr>
          <p:nvPr/>
        </p:nvGrpSpPr>
        <p:grpSpPr bwMode="auto">
          <a:xfrm>
            <a:off x="4129088" y="5592763"/>
            <a:ext cx="500062" cy="500062"/>
            <a:chOff x="0" y="0"/>
            <a:chExt cx="786" cy="788"/>
          </a:xfrm>
        </p:grpSpPr>
        <p:sp>
          <p:nvSpPr>
            <p:cNvPr id="24" name="同心圆 6"/>
            <p:cNvSpPr>
              <a:spLocks/>
            </p:cNvSpPr>
            <p:nvPr/>
          </p:nvSpPr>
          <p:spPr bwMode="auto">
            <a:xfrm>
              <a:off x="0" y="0"/>
              <a:ext cx="787" cy="788"/>
            </a:xfrm>
            <a:custGeom>
              <a:avLst/>
              <a:gdLst>
                <a:gd name="T0" fmla="*/ 0 w 500062"/>
                <a:gd name="T1" fmla="*/ 0 h 500063"/>
                <a:gd name="T2" fmla="*/ 0 w 500062"/>
                <a:gd name="T3" fmla="*/ 0 h 500063"/>
                <a:gd name="T4" fmla="*/ 0 w 500062"/>
                <a:gd name="T5" fmla="*/ 0 h 500063"/>
                <a:gd name="T6" fmla="*/ 0 w 500062"/>
                <a:gd name="T7" fmla="*/ 0 h 500063"/>
                <a:gd name="T8" fmla="*/ 0 w 500062"/>
                <a:gd name="T9" fmla="*/ 0 h 500063"/>
                <a:gd name="T10" fmla="*/ 0 w 500062"/>
                <a:gd name="T11" fmla="*/ 0 h 500063"/>
                <a:gd name="T12" fmla="*/ 0 w 500062"/>
                <a:gd name="T13" fmla="*/ 0 h 500063"/>
                <a:gd name="T14" fmla="*/ 0 w 500062"/>
                <a:gd name="T15" fmla="*/ 0 h 500063"/>
                <a:gd name="T16" fmla="*/ 0 w 500062"/>
                <a:gd name="T17" fmla="*/ 0 h 500063"/>
                <a:gd name="T18" fmla="*/ 0 w 500062"/>
                <a:gd name="T19" fmla="*/ 0 h 5000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0062"/>
                <a:gd name="T31" fmla="*/ 0 h 500063"/>
                <a:gd name="T32" fmla="*/ 500062 w 500062"/>
                <a:gd name="T33" fmla="*/ 500063 h 5000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0062" h="500063">
                  <a:moveTo>
                    <a:pt x="0" y="250032"/>
                  </a:moveTo>
                  <a:cubicBezTo>
                    <a:pt x="0" y="111943"/>
                    <a:pt x="111943" y="0"/>
                    <a:pt x="250031" y="0"/>
                  </a:cubicBezTo>
                  <a:cubicBezTo>
                    <a:pt x="388119" y="0"/>
                    <a:pt x="500062" y="111943"/>
                    <a:pt x="500062" y="250032"/>
                  </a:cubicBezTo>
                  <a:cubicBezTo>
                    <a:pt x="500062" y="388121"/>
                    <a:pt x="388119" y="500064"/>
                    <a:pt x="250031" y="500064"/>
                  </a:cubicBezTo>
                  <a:cubicBezTo>
                    <a:pt x="111943" y="500064"/>
                    <a:pt x="0" y="388121"/>
                    <a:pt x="0" y="250032"/>
                  </a:cubicBezTo>
                  <a:close/>
                  <a:moveTo>
                    <a:pt x="178802" y="250032"/>
                  </a:moveTo>
                  <a:cubicBezTo>
                    <a:pt x="178802" y="289371"/>
                    <a:pt x="210692" y="321261"/>
                    <a:pt x="250031" y="321261"/>
                  </a:cubicBezTo>
                  <a:cubicBezTo>
                    <a:pt x="289370" y="321261"/>
                    <a:pt x="321260" y="289371"/>
                    <a:pt x="321260" y="250032"/>
                  </a:cubicBezTo>
                  <a:cubicBezTo>
                    <a:pt x="321260" y="210693"/>
                    <a:pt x="289370" y="178803"/>
                    <a:pt x="250031" y="178803"/>
                  </a:cubicBezTo>
                  <a:cubicBezTo>
                    <a:pt x="210692" y="178803"/>
                    <a:pt x="178802" y="210693"/>
                    <a:pt x="178802" y="250032"/>
                  </a:cubicBezTo>
                  <a:close/>
                </a:path>
              </a:pathLst>
            </a:custGeom>
            <a:solidFill>
              <a:srgbClr val="D7DDEB"/>
            </a:solidFill>
            <a:ln w="25400">
              <a:solidFill>
                <a:srgbClr val="26697A"/>
              </a:solidFill>
              <a:round/>
              <a:headEnd/>
              <a:tailEnd/>
            </a:ln>
          </p:spPr>
          <p:txBody>
            <a:bodyPr anchor="ctr"/>
            <a:lstStyle/>
            <a:p>
              <a:endParaRPr lang="zh-CN" altLang="en-US"/>
            </a:p>
          </p:txBody>
        </p:sp>
        <p:sp>
          <p:nvSpPr>
            <p:cNvPr id="25" name="椭圆 7"/>
            <p:cNvSpPr>
              <a:spLocks noChangeArrowheads="1"/>
            </p:cNvSpPr>
            <p:nvPr/>
          </p:nvSpPr>
          <p:spPr bwMode="auto">
            <a:xfrm>
              <a:off x="227" y="225"/>
              <a:ext cx="337" cy="338"/>
            </a:xfrm>
            <a:prstGeom prst="ellipse">
              <a:avLst/>
            </a:prstGeom>
            <a:noFill/>
            <a:ln w="25400">
              <a:solidFill>
                <a:srgbClr val="26697A"/>
              </a:solidFill>
              <a:round/>
              <a:headEnd/>
              <a:tailEnd/>
            </a:ln>
          </p:spPr>
          <p:txBody>
            <a:bodyPr anchor="ctr"/>
            <a:lstStyle/>
            <a:p>
              <a:pPr algn="ctr"/>
              <a:endParaRPr lang="zh-CN" altLang="en-US">
                <a:solidFill>
                  <a:srgbClr val="FFFFFF"/>
                </a:solidFill>
                <a:latin typeface="Constantia" pitchFamily="18"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mj-ea"/>
              </a:rPr>
              <a:t>Chapter 2 </a:t>
            </a:r>
            <a:r>
              <a:rPr lang="zh-CN" altLang="en-US" dirty="0" smtClean="0">
                <a:latin typeface="+mj-ea"/>
              </a:rPr>
              <a:t>软件工程</a:t>
            </a:r>
            <a:endParaRPr lang="zh-CN" altLang="en-US" dirty="0">
              <a:solidFill>
                <a:srgbClr val="FF0000"/>
              </a:solidFill>
            </a:endParaRPr>
          </a:p>
        </p:txBody>
      </p:sp>
      <p:sp>
        <p:nvSpPr>
          <p:cNvPr id="4" name="Rectangle 3"/>
          <p:cNvSpPr txBox="1">
            <a:spLocks noChangeArrowheads="1"/>
          </p:cNvSpPr>
          <p:nvPr/>
        </p:nvSpPr>
        <p:spPr>
          <a:xfrm>
            <a:off x="428596" y="1142984"/>
            <a:ext cx="8412190" cy="4357718"/>
          </a:xfrm>
          <a:prstGeom prst="rect">
            <a:avLst/>
          </a:prstGeom>
          <a:ln/>
        </p:spPr>
        <p:txBody>
          <a:bodyPr/>
          <a:lstStyle/>
          <a:p>
            <a:pPr lvl="0">
              <a:lnSpc>
                <a:spcPct val="140000"/>
              </a:lnSpc>
              <a:spcBef>
                <a:spcPct val="0"/>
              </a:spcBef>
              <a:buFont typeface="Wingdings" pitchFamily="2" charset="2"/>
              <a:buChar char="p"/>
              <a:defRPr/>
            </a:pPr>
            <a:r>
              <a:rPr lang="zh-CN" altLang="en-US" sz="2400" dirty="0" smtClean="0"/>
              <a:t>  为什么会有软件工程？</a:t>
            </a:r>
            <a:endParaRPr lang="en-US" altLang="zh-CN" sz="2400" dirty="0" smtClean="0"/>
          </a:p>
          <a:p>
            <a:pPr lvl="0">
              <a:lnSpc>
                <a:spcPct val="140000"/>
              </a:lnSpc>
              <a:spcBef>
                <a:spcPct val="0"/>
              </a:spcBef>
              <a:buFont typeface="Wingdings" pitchFamily="2" charset="2"/>
              <a:buChar char="p"/>
              <a:defRPr/>
            </a:pPr>
            <a:endParaRPr lang="en-US" altLang="zh-CN" sz="2400" dirty="0" smtClean="0"/>
          </a:p>
          <a:p>
            <a:pPr lvl="0">
              <a:lnSpc>
                <a:spcPct val="140000"/>
              </a:lnSpc>
              <a:spcBef>
                <a:spcPct val="0"/>
              </a:spcBef>
              <a:buFont typeface="Wingdings" pitchFamily="2" charset="2"/>
              <a:buChar char="p"/>
              <a:defRPr/>
            </a:pPr>
            <a:r>
              <a:rPr lang="zh-CN" altLang="en-US" sz="2400" dirty="0" smtClean="0"/>
              <a:t>  软件工程是什么？</a:t>
            </a:r>
            <a:endParaRPr lang="en-US" altLang="zh-CN" sz="2400" dirty="0" smtClean="0"/>
          </a:p>
          <a:p>
            <a:pPr lvl="0">
              <a:lnSpc>
                <a:spcPct val="140000"/>
              </a:lnSpc>
              <a:spcBef>
                <a:spcPct val="0"/>
              </a:spcBef>
              <a:buFont typeface="Wingdings" pitchFamily="2" charset="2"/>
              <a:buChar char="p"/>
              <a:defRPr/>
            </a:pPr>
            <a:endParaRPr lang="en-US" altLang="zh-CN" sz="2400" dirty="0" smtClean="0"/>
          </a:p>
          <a:p>
            <a:pPr lvl="0">
              <a:lnSpc>
                <a:spcPct val="140000"/>
              </a:lnSpc>
              <a:spcBef>
                <a:spcPct val="0"/>
              </a:spcBef>
              <a:buFont typeface="Wingdings" pitchFamily="2" charset="2"/>
              <a:buChar char="p"/>
              <a:defRPr/>
            </a:pPr>
            <a:endParaRPr lang="en-US" altLang="zh-CN" sz="2400" dirty="0" smtClean="0"/>
          </a:p>
          <a:p>
            <a:pPr lvl="0">
              <a:lnSpc>
                <a:spcPct val="140000"/>
              </a:lnSpc>
              <a:spcBef>
                <a:spcPct val="0"/>
              </a:spcBef>
              <a:buFont typeface="Wingdings" pitchFamily="2" charset="2"/>
              <a:buChar char="p"/>
              <a:defRPr/>
            </a:pPr>
            <a:endParaRPr lang="en-US" altLang="zh-CN" sz="2400" dirty="0" smtClean="0"/>
          </a:p>
          <a:p>
            <a:pPr lvl="0">
              <a:lnSpc>
                <a:spcPct val="140000"/>
              </a:lnSpc>
              <a:spcBef>
                <a:spcPct val="0"/>
              </a:spcBef>
              <a:buFont typeface="Wingdings" pitchFamily="2" charset="2"/>
              <a:buChar char="p"/>
              <a:defRPr/>
            </a:pPr>
            <a:endParaRPr kumimoji="0" lang="zh-CN" altLang="en-US" sz="2400" b="0" i="0" u="none" strike="noStrike" kern="1200" cap="none" spc="0" normalizeH="0" baseline="0" noProof="0" dirty="0" smtClean="0">
              <a:ln>
                <a:noFill/>
              </a:ln>
              <a:effectLst/>
              <a:uLnTx/>
              <a:uFillTx/>
              <a:latin typeface="+mj-ea"/>
              <a:ea typeface="+mj-ea"/>
              <a:cs typeface="+mn-cs"/>
            </a:endParaRPr>
          </a:p>
          <a:p>
            <a:pPr marL="0" marR="0" lvl="0" indent="0" algn="l" defTabSz="914400" rtl="0" eaLnBrk="1" fontAlgn="auto" latinLnBrk="0" hangingPunct="1">
              <a:lnSpc>
                <a:spcPct val="140000"/>
              </a:lnSpc>
              <a:spcBef>
                <a:spcPct val="0"/>
              </a:spcBef>
              <a:spcAft>
                <a:spcPts val="0"/>
              </a:spcAft>
              <a:buClrTx/>
              <a:buSzTx/>
              <a:buFontTx/>
              <a:buNone/>
              <a:tabLst/>
              <a:defRPr/>
            </a:pPr>
            <a:endParaRPr kumimoji="0" lang="zh-CN" altLang="en-US" sz="2400" b="0" i="0" u="none" strike="noStrike" kern="1200" cap="none" spc="0" normalizeH="0" baseline="0" noProof="0" dirty="0">
              <a:ln>
                <a:noFill/>
              </a:ln>
              <a:effectLst/>
              <a:uLnTx/>
              <a:uFillTx/>
              <a:latin typeface="+mj-ea"/>
              <a:ea typeface="+mj-ea"/>
              <a:cs typeface="+mn-cs"/>
            </a:endParaRPr>
          </a:p>
        </p:txBody>
      </p:sp>
      <p:graphicFrame>
        <p:nvGraphicFramePr>
          <p:cNvPr id="1026" name="Object 2">
            <a:hlinkClick r:id="" action="ppaction://ole?verb=0"/>
          </p:cNvPr>
          <p:cNvGraphicFramePr>
            <a:graphicFrameLocks/>
          </p:cNvGraphicFramePr>
          <p:nvPr/>
        </p:nvGraphicFramePr>
        <p:xfrm>
          <a:off x="4857752" y="3429000"/>
          <a:ext cx="2743200" cy="2098675"/>
        </p:xfrm>
        <a:graphic>
          <a:graphicData uri="http://schemas.openxmlformats.org/presentationml/2006/ole">
            <p:oleObj spid="_x0000_s2050" name="Microsoft ClipArt Gallery" r:id="rId4" imgW="5781600" imgH="4425840" progId="">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为什么会有软件工程？</a:t>
            </a:r>
            <a:endParaRPr lang="zh-CN" altLang="en-US" dirty="0"/>
          </a:p>
        </p:txBody>
      </p:sp>
      <p:sp>
        <p:nvSpPr>
          <p:cNvPr id="4" name="Text Box 3"/>
          <p:cNvSpPr txBox="1">
            <a:spLocks noChangeArrowheads="1"/>
          </p:cNvSpPr>
          <p:nvPr/>
        </p:nvSpPr>
        <p:spPr bwMode="auto">
          <a:xfrm>
            <a:off x="496888" y="1557338"/>
            <a:ext cx="1554162" cy="365125"/>
          </a:xfrm>
          <a:prstGeom prst="rect">
            <a:avLst/>
          </a:prstGeom>
          <a:noFill/>
          <a:ln w="9525">
            <a:noFill/>
            <a:miter lim="800000"/>
            <a:headEnd/>
            <a:tailEnd/>
          </a:ln>
        </p:spPr>
        <p:txBody>
          <a:bodyPr wrap="none">
            <a:spAutoFit/>
          </a:bodyPr>
          <a:lstStyle/>
          <a:p>
            <a:r>
              <a:rPr lang="zh-CN" altLang="en-US" dirty="0">
                <a:solidFill>
                  <a:srgbClr val="996600"/>
                </a:solidFill>
                <a:ea typeface="楷体_GB2312" pitchFamily="49" charset="-122"/>
              </a:rPr>
              <a:t>软件产生初期</a:t>
            </a:r>
          </a:p>
        </p:txBody>
      </p:sp>
      <p:sp>
        <p:nvSpPr>
          <p:cNvPr id="5" name="Text Box 5"/>
          <p:cNvSpPr txBox="1">
            <a:spLocks noChangeArrowheads="1"/>
          </p:cNvSpPr>
          <p:nvPr/>
        </p:nvSpPr>
        <p:spPr bwMode="auto">
          <a:xfrm>
            <a:off x="500034" y="2214554"/>
            <a:ext cx="1096963" cy="366713"/>
          </a:xfrm>
          <a:prstGeom prst="rect">
            <a:avLst/>
          </a:prstGeom>
          <a:noFill/>
          <a:ln w="9525">
            <a:noFill/>
            <a:miter lim="800000"/>
            <a:headEnd/>
            <a:tailEnd/>
          </a:ln>
        </p:spPr>
        <p:txBody>
          <a:bodyPr wrap="none">
            <a:spAutoFit/>
          </a:bodyPr>
          <a:lstStyle/>
          <a:p>
            <a:r>
              <a:rPr lang="zh-CN" altLang="en-US" dirty="0">
                <a:solidFill>
                  <a:srgbClr val="996600"/>
                </a:solidFill>
                <a:latin typeface="楷体_GB2312" pitchFamily="49" charset="-122"/>
                <a:ea typeface="楷体_GB2312" pitchFamily="49" charset="-122"/>
              </a:rPr>
              <a:t>后来……</a:t>
            </a:r>
          </a:p>
        </p:txBody>
      </p:sp>
      <p:sp>
        <p:nvSpPr>
          <p:cNvPr id="6" name="AutoShape 4"/>
          <p:cNvSpPr>
            <a:spLocks noChangeArrowheads="1"/>
          </p:cNvSpPr>
          <p:nvPr/>
        </p:nvSpPr>
        <p:spPr bwMode="auto">
          <a:xfrm>
            <a:off x="3563938" y="1339850"/>
            <a:ext cx="3960812" cy="720725"/>
          </a:xfrm>
          <a:prstGeom prst="roundRect">
            <a:avLst>
              <a:gd name="adj" fmla="val 16667"/>
            </a:avLst>
          </a:prstGeom>
          <a:gradFill rotWithShape="0">
            <a:gsLst>
              <a:gs pos="0">
                <a:schemeClr val="accent1">
                  <a:alpha val="57999"/>
                </a:schemeClr>
              </a:gs>
              <a:gs pos="100000">
                <a:schemeClr val="bg1">
                  <a:alpha val="39000"/>
                </a:schemeClr>
              </a:gs>
            </a:gsLst>
            <a:lin ang="5400000" scaled="1"/>
          </a:gradFill>
          <a:ln w="22225">
            <a:solidFill>
              <a:srgbClr val="3366FF"/>
            </a:solidFill>
            <a:prstDash val="lgDashDot"/>
            <a:round/>
            <a:headEnd/>
            <a:tailEnd/>
          </a:ln>
        </p:spPr>
        <p:txBody>
          <a:bodyPr wrap="none" anchor="ctr"/>
          <a:lstStyle/>
          <a:p>
            <a:pPr algn="ctr"/>
            <a:r>
              <a:rPr lang="zh-CN" altLang="en-US" dirty="0"/>
              <a:t>灵光一闪</a:t>
            </a:r>
            <a:r>
              <a:rPr lang="en-US" dirty="0"/>
              <a:t> </a:t>
            </a:r>
            <a:r>
              <a:rPr lang="en-US" altLang="zh-CN" dirty="0"/>
              <a:t>-&gt; </a:t>
            </a:r>
            <a:r>
              <a:rPr lang="zh-CN" altLang="en-US" dirty="0"/>
              <a:t>写代码 </a:t>
            </a:r>
            <a:r>
              <a:rPr lang="en-US" altLang="zh-CN" dirty="0"/>
              <a:t>-&gt;</a:t>
            </a:r>
            <a:r>
              <a:rPr lang="zh-CN" altLang="en-US" dirty="0"/>
              <a:t> 程序诞生</a:t>
            </a:r>
          </a:p>
        </p:txBody>
      </p:sp>
      <p:sp>
        <p:nvSpPr>
          <p:cNvPr id="7" name="AutoShape 7"/>
          <p:cNvSpPr>
            <a:spLocks noChangeArrowheads="1"/>
          </p:cNvSpPr>
          <p:nvPr/>
        </p:nvSpPr>
        <p:spPr bwMode="auto">
          <a:xfrm>
            <a:off x="5003800" y="2133600"/>
            <a:ext cx="936625" cy="431800"/>
          </a:xfrm>
          <a:prstGeom prst="downArrow">
            <a:avLst>
              <a:gd name="adj1" fmla="val 46944"/>
              <a:gd name="adj2" fmla="val 46597"/>
            </a:avLst>
          </a:prstGeom>
          <a:gradFill rotWithShape="0">
            <a:gsLst>
              <a:gs pos="0">
                <a:srgbClr val="6699FF"/>
              </a:gs>
              <a:gs pos="100000">
                <a:schemeClr val="bg1"/>
              </a:gs>
            </a:gsLst>
            <a:lin ang="5400000" scaled="1"/>
          </a:gradFill>
          <a:ln w="9525">
            <a:solidFill>
              <a:srgbClr val="3366FF"/>
            </a:solidFill>
            <a:miter lim="800000"/>
            <a:headEnd/>
            <a:tailEnd/>
          </a:ln>
        </p:spPr>
        <p:txBody>
          <a:bodyPr vert="eaVert" anchor="ctr"/>
          <a:lstStyle/>
          <a:p>
            <a:endParaRPr lang="zh-CN" altLang="en-US"/>
          </a:p>
        </p:txBody>
      </p:sp>
      <p:sp>
        <p:nvSpPr>
          <p:cNvPr id="8" name="AutoShape 6"/>
          <p:cNvSpPr>
            <a:spLocks noChangeArrowheads="1"/>
          </p:cNvSpPr>
          <p:nvPr/>
        </p:nvSpPr>
        <p:spPr bwMode="auto">
          <a:xfrm>
            <a:off x="3563938" y="2636838"/>
            <a:ext cx="3960812" cy="719137"/>
          </a:xfrm>
          <a:prstGeom prst="roundRect">
            <a:avLst>
              <a:gd name="adj" fmla="val 16667"/>
            </a:avLst>
          </a:prstGeom>
          <a:gradFill rotWithShape="0">
            <a:gsLst>
              <a:gs pos="0">
                <a:schemeClr val="accent1">
                  <a:alpha val="57999"/>
                </a:schemeClr>
              </a:gs>
              <a:gs pos="100000">
                <a:schemeClr val="bg1">
                  <a:alpha val="39000"/>
                </a:schemeClr>
              </a:gs>
            </a:gsLst>
            <a:lin ang="5400000" scaled="1"/>
          </a:gradFill>
          <a:ln w="22225">
            <a:solidFill>
              <a:srgbClr val="3366FF"/>
            </a:solidFill>
            <a:prstDash val="lgDashDot"/>
            <a:round/>
            <a:headEnd/>
            <a:tailEnd/>
          </a:ln>
        </p:spPr>
        <p:txBody>
          <a:bodyPr wrap="none" anchor="ctr"/>
          <a:lstStyle/>
          <a:p>
            <a:pPr algn="ctr"/>
            <a:r>
              <a:rPr lang="zh-CN" altLang="en-US" dirty="0"/>
              <a:t>学习的人越来越多、程序增大</a:t>
            </a:r>
          </a:p>
        </p:txBody>
      </p:sp>
      <p:sp>
        <p:nvSpPr>
          <p:cNvPr id="10" name="AutoShape 9"/>
          <p:cNvSpPr>
            <a:spLocks noChangeArrowheads="1"/>
          </p:cNvSpPr>
          <p:nvPr/>
        </p:nvSpPr>
        <p:spPr bwMode="auto">
          <a:xfrm>
            <a:off x="5003800" y="3502025"/>
            <a:ext cx="936625" cy="431800"/>
          </a:xfrm>
          <a:prstGeom prst="downArrow">
            <a:avLst>
              <a:gd name="adj1" fmla="val 46944"/>
              <a:gd name="adj2" fmla="val 46597"/>
            </a:avLst>
          </a:prstGeom>
          <a:gradFill rotWithShape="0">
            <a:gsLst>
              <a:gs pos="0">
                <a:srgbClr val="6699FF"/>
              </a:gs>
              <a:gs pos="100000">
                <a:schemeClr val="bg1"/>
              </a:gs>
            </a:gsLst>
            <a:lin ang="5400000" scaled="1"/>
          </a:gradFill>
          <a:ln w="9525">
            <a:solidFill>
              <a:srgbClr val="3366FF"/>
            </a:solidFill>
            <a:miter lim="800000"/>
            <a:headEnd/>
            <a:tailEnd/>
          </a:ln>
        </p:spPr>
        <p:txBody>
          <a:bodyPr vert="eaVert" wrap="none" anchor="ctr"/>
          <a:lstStyle/>
          <a:p>
            <a:pPr algn="ctr"/>
            <a:r>
              <a:rPr lang="zh-CN" altLang="en-US" sz="1200" dirty="0"/>
              <a:t>问题</a:t>
            </a:r>
          </a:p>
          <a:p>
            <a:pPr algn="ctr"/>
            <a:r>
              <a:rPr lang="zh-CN" altLang="en-US" sz="1200" dirty="0"/>
              <a:t>出现</a:t>
            </a:r>
          </a:p>
        </p:txBody>
      </p:sp>
      <p:sp>
        <p:nvSpPr>
          <p:cNvPr id="11" name="AutoShape 8"/>
          <p:cNvSpPr>
            <a:spLocks noChangeArrowheads="1"/>
          </p:cNvSpPr>
          <p:nvPr/>
        </p:nvSpPr>
        <p:spPr bwMode="auto">
          <a:xfrm>
            <a:off x="3636963" y="3932238"/>
            <a:ext cx="1223962" cy="1008062"/>
          </a:xfrm>
          <a:prstGeom prst="roundRect">
            <a:avLst>
              <a:gd name="adj" fmla="val 16667"/>
            </a:avLst>
          </a:prstGeom>
          <a:gradFill rotWithShape="0">
            <a:gsLst>
              <a:gs pos="0">
                <a:schemeClr val="accent1">
                  <a:alpha val="57999"/>
                </a:schemeClr>
              </a:gs>
              <a:gs pos="100000">
                <a:schemeClr val="bg1">
                  <a:alpha val="39000"/>
                </a:schemeClr>
              </a:gs>
            </a:gsLst>
            <a:lin ang="5400000" scaled="1"/>
          </a:gradFill>
          <a:ln w="22225">
            <a:solidFill>
              <a:srgbClr val="3366FF"/>
            </a:solidFill>
            <a:prstDash val="lgDashDot"/>
            <a:round/>
            <a:headEnd/>
            <a:tailEnd/>
          </a:ln>
        </p:spPr>
        <p:txBody>
          <a:bodyPr anchor="ctr"/>
          <a:lstStyle/>
          <a:p>
            <a:pPr algn="ctr"/>
            <a:r>
              <a:rPr lang="zh-CN" altLang="en-US"/>
              <a:t>程序错误频繁</a:t>
            </a:r>
          </a:p>
        </p:txBody>
      </p:sp>
      <p:sp>
        <p:nvSpPr>
          <p:cNvPr id="12" name="AutoShape 10"/>
          <p:cNvSpPr>
            <a:spLocks noChangeArrowheads="1"/>
          </p:cNvSpPr>
          <p:nvPr/>
        </p:nvSpPr>
        <p:spPr bwMode="auto">
          <a:xfrm>
            <a:off x="4932363" y="3932238"/>
            <a:ext cx="1223962" cy="1008062"/>
          </a:xfrm>
          <a:prstGeom prst="roundRect">
            <a:avLst>
              <a:gd name="adj" fmla="val 16667"/>
            </a:avLst>
          </a:prstGeom>
          <a:gradFill rotWithShape="0">
            <a:gsLst>
              <a:gs pos="0">
                <a:schemeClr val="accent1">
                  <a:alpha val="57999"/>
                </a:schemeClr>
              </a:gs>
              <a:gs pos="100000">
                <a:schemeClr val="bg1">
                  <a:alpha val="39000"/>
                </a:schemeClr>
              </a:gs>
            </a:gsLst>
            <a:lin ang="5400000" scaled="1"/>
          </a:gradFill>
          <a:ln w="22225">
            <a:solidFill>
              <a:srgbClr val="3366FF"/>
            </a:solidFill>
            <a:prstDash val="lgDashDot"/>
            <a:round/>
            <a:headEnd/>
            <a:tailEnd/>
          </a:ln>
        </p:spPr>
        <p:txBody>
          <a:bodyPr anchor="ctr"/>
          <a:lstStyle/>
          <a:p>
            <a:pPr algn="ctr"/>
            <a:r>
              <a:rPr lang="zh-CN" altLang="en-US"/>
              <a:t>程序藕和困难频发</a:t>
            </a:r>
          </a:p>
        </p:txBody>
      </p:sp>
      <p:sp>
        <p:nvSpPr>
          <p:cNvPr id="14" name="AutoShape 11"/>
          <p:cNvSpPr>
            <a:spLocks noChangeArrowheads="1"/>
          </p:cNvSpPr>
          <p:nvPr/>
        </p:nvSpPr>
        <p:spPr bwMode="auto">
          <a:xfrm>
            <a:off x="6300788" y="3932238"/>
            <a:ext cx="1366837" cy="1008062"/>
          </a:xfrm>
          <a:prstGeom prst="roundRect">
            <a:avLst>
              <a:gd name="adj" fmla="val 16667"/>
            </a:avLst>
          </a:prstGeom>
          <a:gradFill rotWithShape="0">
            <a:gsLst>
              <a:gs pos="0">
                <a:schemeClr val="accent1">
                  <a:alpha val="57999"/>
                </a:schemeClr>
              </a:gs>
              <a:gs pos="100000">
                <a:schemeClr val="bg1">
                  <a:alpha val="39000"/>
                </a:schemeClr>
              </a:gs>
            </a:gsLst>
            <a:lin ang="5400000" scaled="1"/>
          </a:gradFill>
          <a:ln w="22225">
            <a:solidFill>
              <a:srgbClr val="3366FF"/>
            </a:solidFill>
            <a:prstDash val="lgDashDot"/>
            <a:round/>
            <a:headEnd/>
            <a:tailEnd/>
          </a:ln>
        </p:spPr>
        <p:txBody>
          <a:bodyPr anchor="ctr"/>
          <a:lstStyle/>
          <a:p>
            <a:pPr algn="ctr"/>
            <a:r>
              <a:rPr lang="zh-CN" altLang="en-US" sz="1600" dirty="0"/>
              <a:t>熬夜通宵赶进度不是长久之计</a:t>
            </a:r>
          </a:p>
        </p:txBody>
      </p:sp>
      <p:sp>
        <p:nvSpPr>
          <p:cNvPr id="16" name="AutoShape 15"/>
          <p:cNvSpPr>
            <a:spLocks noChangeArrowheads="1"/>
          </p:cNvSpPr>
          <p:nvPr/>
        </p:nvSpPr>
        <p:spPr bwMode="auto">
          <a:xfrm>
            <a:off x="2555875" y="3213100"/>
            <a:ext cx="6480175" cy="1943100"/>
          </a:xfrm>
          <a:prstGeom prst="irregularSeal1">
            <a:avLst/>
          </a:prstGeom>
          <a:solidFill>
            <a:schemeClr val="accent1"/>
          </a:solidFill>
          <a:ln w="9525">
            <a:solidFill>
              <a:schemeClr val="tx1"/>
            </a:solidFill>
            <a:miter lim="800000"/>
            <a:headEnd/>
            <a:tailEnd/>
          </a:ln>
        </p:spPr>
        <p:txBody>
          <a:bodyPr wrap="none" anchor="ctr"/>
          <a:lstStyle/>
          <a:p>
            <a:pPr algn="ctr"/>
            <a:r>
              <a:rPr lang="zh-CN" altLang="en-US" dirty="0"/>
              <a:t>需要一种理论和规范</a:t>
            </a:r>
          </a:p>
        </p:txBody>
      </p:sp>
      <p:sp>
        <p:nvSpPr>
          <p:cNvPr id="17" name="AutoShape 13"/>
          <p:cNvSpPr>
            <a:spLocks noChangeArrowheads="1"/>
          </p:cNvSpPr>
          <p:nvPr/>
        </p:nvSpPr>
        <p:spPr bwMode="auto">
          <a:xfrm>
            <a:off x="5130800" y="5086350"/>
            <a:ext cx="936625" cy="431800"/>
          </a:xfrm>
          <a:prstGeom prst="downArrow">
            <a:avLst>
              <a:gd name="adj1" fmla="val 46944"/>
              <a:gd name="adj2" fmla="val 46597"/>
            </a:avLst>
          </a:prstGeom>
          <a:gradFill rotWithShape="0">
            <a:gsLst>
              <a:gs pos="0">
                <a:srgbClr val="6699FF"/>
              </a:gs>
              <a:gs pos="100000">
                <a:schemeClr val="bg1"/>
              </a:gs>
            </a:gsLst>
            <a:lin ang="5400000" scaled="1"/>
          </a:gradFill>
          <a:ln w="9525">
            <a:solidFill>
              <a:srgbClr val="3366FF"/>
            </a:solidFill>
            <a:miter lim="800000"/>
            <a:headEnd/>
            <a:tailEnd/>
          </a:ln>
        </p:spPr>
        <p:txBody>
          <a:bodyPr vert="eaVert" wrap="none" anchor="ctr"/>
          <a:lstStyle/>
          <a:p>
            <a:pPr algn="ctr"/>
            <a:endParaRPr lang="zh-CN" altLang="en-US" sz="1200"/>
          </a:p>
        </p:txBody>
      </p:sp>
      <p:sp>
        <p:nvSpPr>
          <p:cNvPr id="19" name="AutoShape 14"/>
          <p:cNvSpPr>
            <a:spLocks noChangeArrowheads="1"/>
          </p:cNvSpPr>
          <p:nvPr/>
        </p:nvSpPr>
        <p:spPr bwMode="auto">
          <a:xfrm>
            <a:off x="3643306" y="5643578"/>
            <a:ext cx="4176712" cy="723900"/>
          </a:xfrm>
          <a:prstGeom prst="roundRect">
            <a:avLst>
              <a:gd name="adj" fmla="val 16667"/>
            </a:avLst>
          </a:prstGeom>
          <a:gradFill rotWithShape="0">
            <a:gsLst>
              <a:gs pos="0">
                <a:schemeClr val="accent1">
                  <a:alpha val="57999"/>
                </a:schemeClr>
              </a:gs>
              <a:gs pos="100000">
                <a:schemeClr val="bg1">
                  <a:alpha val="39000"/>
                </a:schemeClr>
              </a:gs>
            </a:gsLst>
            <a:lin ang="5400000" scaled="1"/>
          </a:gradFill>
          <a:ln w="22225">
            <a:solidFill>
              <a:srgbClr val="3366FF"/>
            </a:solidFill>
            <a:prstDash val="lgDashDot"/>
            <a:round/>
            <a:headEnd/>
            <a:tailEnd/>
          </a:ln>
        </p:spPr>
        <p:txBody>
          <a:bodyPr anchor="ctr">
            <a:spAutoFit/>
          </a:bodyPr>
          <a:lstStyle/>
          <a:p>
            <a:pPr algn="ctr"/>
            <a:r>
              <a:rPr lang="zh-CN" altLang="en-US" dirty="0"/>
              <a:t>开始有人为软件开发订立规章制度，经过不断改进，软件工程诞生了！！</a:t>
            </a:r>
          </a:p>
        </p:txBody>
      </p:sp>
      <p:sp>
        <p:nvSpPr>
          <p:cNvPr id="20" name="Text Box 12"/>
          <p:cNvSpPr txBox="1">
            <a:spLocks noChangeArrowheads="1"/>
          </p:cNvSpPr>
          <p:nvPr/>
        </p:nvSpPr>
        <p:spPr bwMode="auto">
          <a:xfrm>
            <a:off x="396875" y="5302250"/>
            <a:ext cx="1325563" cy="365125"/>
          </a:xfrm>
          <a:prstGeom prst="rect">
            <a:avLst/>
          </a:prstGeom>
          <a:noFill/>
          <a:ln w="9525">
            <a:noFill/>
            <a:miter lim="800000"/>
            <a:headEnd/>
            <a:tailEnd/>
          </a:ln>
        </p:spPr>
        <p:txBody>
          <a:bodyPr wrap="none">
            <a:spAutoFit/>
          </a:bodyPr>
          <a:lstStyle/>
          <a:p>
            <a:r>
              <a:rPr lang="zh-CN" altLang="en-US" dirty="0">
                <a:solidFill>
                  <a:srgbClr val="996600"/>
                </a:solidFill>
                <a:latin typeface="楷体_GB2312" pitchFamily="49" charset="-122"/>
                <a:ea typeface="楷体_GB2312" pitchFamily="49" charset="-122"/>
              </a:rPr>
              <a:t>再后来……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linds(horizont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par>
                          <p:cTn id="33" fill="hold">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childTnLst>
                          </p:cTn>
                        </p:par>
                        <p:par>
                          <p:cTn id="37" fill="hold">
                            <p:stCondLst>
                              <p:cond delay="1000"/>
                            </p:stCondLst>
                            <p:childTnLst>
                              <p:par>
                                <p:cTn id="38" presetID="3" presetClass="entr" presetSubtype="1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51" presetClass="entr" presetSubtype="0" fill="hold" grpId="12"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770" decel="100000"/>
                                        <p:tgtEl>
                                          <p:spTgt spid="16"/>
                                        </p:tgtEl>
                                      </p:cBhvr>
                                    </p:animEffect>
                                    <p:animScale>
                                      <p:cBhvr>
                                        <p:cTn id="46" dur="770" decel="100000"/>
                                        <p:tgtEl>
                                          <p:spTgt spid="16"/>
                                        </p:tgtEl>
                                      </p:cBhvr>
                                      <p:from x="10000" y="10000"/>
                                      <p:to x="200000" y="450000"/>
                                    </p:animScale>
                                    <p:animScale>
                                      <p:cBhvr>
                                        <p:cTn id="47" dur="1230" accel="100000" fill="hold">
                                          <p:stCondLst>
                                            <p:cond delay="770"/>
                                          </p:stCondLst>
                                        </p:cTn>
                                        <p:tgtEl>
                                          <p:spTgt spid="16"/>
                                        </p:tgtEl>
                                      </p:cBhvr>
                                      <p:from x="200000" y="450000"/>
                                      <p:to x="100000" y="100000"/>
                                    </p:animScale>
                                    <p:set>
                                      <p:cBhvr>
                                        <p:cTn id="48" dur="770" fill="hold"/>
                                        <p:tgtEl>
                                          <p:spTgt spid="16"/>
                                        </p:tgtEl>
                                        <p:attrNameLst>
                                          <p:attrName>ppt_x</p:attrName>
                                        </p:attrNameLst>
                                      </p:cBhvr>
                                      <p:to>
                                        <p:strVal val="(0.5)"/>
                                      </p:to>
                                    </p:set>
                                    <p:anim from="(0.5)" to="(#ppt_x)" calcmode="lin" valueType="num">
                                      <p:cBhvr>
                                        <p:cTn id="49" dur="1230" accel="100000" fill="hold">
                                          <p:stCondLst>
                                            <p:cond delay="770"/>
                                          </p:stCondLst>
                                        </p:cTn>
                                        <p:tgtEl>
                                          <p:spTgt spid="16"/>
                                        </p:tgtEl>
                                        <p:attrNameLst>
                                          <p:attrName>ppt_x</p:attrName>
                                        </p:attrNameLst>
                                      </p:cBhvr>
                                    </p:anim>
                                    <p:set>
                                      <p:cBhvr>
                                        <p:cTn id="50" dur="770" fill="hold"/>
                                        <p:tgtEl>
                                          <p:spTgt spid="16"/>
                                        </p:tgtEl>
                                        <p:attrNameLst>
                                          <p:attrName>ppt_y</p:attrName>
                                        </p:attrNameLst>
                                      </p:cBhvr>
                                      <p:to>
                                        <p:strVal val="(#ppt_y+0.4)"/>
                                      </p:to>
                                    </p:set>
                                    <p:anim from="(#ppt_y+0.4)" to="(#ppt_y)" calcmode="lin" valueType="num">
                                      <p:cBhvr>
                                        <p:cTn id="51" dur="1230" accel="100000" fill="hold">
                                          <p:stCondLst>
                                            <p:cond delay="770"/>
                                          </p:stCondLst>
                                        </p:cTn>
                                        <p:tgtEl>
                                          <p:spTgt spid="16"/>
                                        </p:tgtEl>
                                        <p:attrNameLst>
                                          <p:attrName>ppt_y</p:attrName>
                                        </p:attrNameLst>
                                      </p:cBhvr>
                                    </p:anim>
                                  </p:childTnLst>
                                </p:cTn>
                              </p:par>
                            </p:childTnLst>
                          </p:cTn>
                        </p:par>
                      </p:childTnLst>
                    </p:cTn>
                  </p:par>
                  <p:par>
                    <p:cTn id="52" fill="hold">
                      <p:stCondLst>
                        <p:cond delay="indefinite"/>
                      </p:stCondLst>
                      <p:childTnLst>
                        <p:par>
                          <p:cTn id="53" fill="hold">
                            <p:stCondLst>
                              <p:cond delay="0"/>
                            </p:stCondLst>
                            <p:childTnLst>
                              <p:par>
                                <p:cTn id="54" presetID="22" presetClass="exit" presetSubtype="4" fill="hold" grpId="14" nodeType="clickEffect">
                                  <p:stCondLst>
                                    <p:cond delay="0"/>
                                  </p:stCondLst>
                                  <p:childTnLst>
                                    <p:animEffect transition="out" filter="wipe(down)">
                                      <p:cBhvr>
                                        <p:cTn id="55" dur="500"/>
                                        <p:tgtEl>
                                          <p:spTgt spid="16"/>
                                        </p:tgtEl>
                                      </p:cBhvr>
                                    </p:animEffect>
                                    <p:set>
                                      <p:cBhvr>
                                        <p:cTn id="56" dur="1" fill="hold">
                                          <p:stCondLst>
                                            <p:cond delay="499"/>
                                          </p:stCondLst>
                                        </p:cTn>
                                        <p:tgtEl>
                                          <p:spTgt spid="16"/>
                                        </p:tgtEl>
                                        <p:attrNameLst>
                                          <p:attrName>style.visibility</p:attrName>
                                        </p:attrNameLst>
                                      </p:cBhvr>
                                      <p:to>
                                        <p:strVal val="hidden"/>
                                      </p:to>
                                    </p:set>
                                  </p:childTnLst>
                                </p:cTn>
                              </p:par>
                            </p:childTnLst>
                          </p:cTn>
                        </p:par>
                        <p:par>
                          <p:cTn id="57" fill="hold">
                            <p:stCondLst>
                              <p:cond delay="500"/>
                            </p:stCondLst>
                            <p:childTnLst>
                              <p:par>
                                <p:cTn id="58" presetID="3" presetClass="entr" presetSubtype="10" fill="hold" grpId="0"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blinds(horizontal)">
                                      <p:cBhvr>
                                        <p:cTn id="60" dur="500"/>
                                        <p:tgtEl>
                                          <p:spTgt spid="17"/>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blinds(horizontal)">
                                      <p:cBhvr>
                                        <p:cTn id="63" dur="500"/>
                                        <p:tgtEl>
                                          <p:spTgt spid="19"/>
                                        </p:tgtEl>
                                      </p:cBhvr>
                                    </p:animEffect>
                                  </p:childTnLst>
                                </p:cTn>
                              </p:par>
                            </p:childTnLst>
                          </p:cTn>
                        </p:par>
                        <p:par>
                          <p:cTn id="64" fill="hold">
                            <p:stCondLst>
                              <p:cond delay="1000"/>
                            </p:stCondLst>
                            <p:childTnLst>
                              <p:par>
                                <p:cTn id="65" presetID="3" presetClass="entr" presetSubtype="10"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blinds(horizontal)">
                                      <p:cBhvr>
                                        <p:cTn id="6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P spid="5" grpId="0" bldLvl="0" autoUpdateAnimBg="0"/>
      <p:bldP spid="6" grpId="0" bldLvl="0" animBg="1" autoUpdateAnimBg="0"/>
      <p:bldP spid="7" grpId="0" animBg="1"/>
      <p:bldP spid="8" grpId="0" bldLvl="0" animBg="1" autoUpdateAnimBg="0"/>
      <p:bldP spid="10" grpId="0" bldLvl="0" animBg="1" autoUpdateAnimBg="0"/>
      <p:bldP spid="11" grpId="0" bldLvl="0" animBg="1" autoUpdateAnimBg="0"/>
      <p:bldP spid="12" grpId="0" bldLvl="0" animBg="1" autoUpdateAnimBg="0"/>
      <p:bldP spid="14" grpId="0" bldLvl="0" animBg="1" autoUpdateAnimBg="0"/>
      <p:bldP spid="16" grpId="0" bldLvl="0" autoUpdateAnimBg="0"/>
      <p:bldP spid="16" grpId="1" bldLvl="0" autoUpdateAnimBg="0"/>
      <p:bldP spid="16" grpId="2" bldLvl="0" autoUpdateAnimBg="0"/>
      <p:bldP spid="16" grpId="3" bldLvl="0" autoUpdateAnimBg="0"/>
      <p:bldP spid="16" grpId="4" bldLvl="0" autoUpdateAnimBg="0"/>
      <p:bldP spid="16" grpId="5" bldLvl="0" autoUpdateAnimBg="0"/>
      <p:bldP spid="16" grpId="6" bldLvl="0" autoUpdateAnimBg="0"/>
      <p:bldP spid="16" grpId="7" bldLvl="0" autoUpdateAnimBg="0"/>
      <p:bldP spid="16" grpId="8" bldLvl="0" autoUpdateAnimBg="0"/>
      <p:bldP spid="16" grpId="9" bldLvl="0" autoUpdateAnimBg="0"/>
      <p:bldP spid="16" grpId="10" bldLvl="0" autoUpdateAnimBg="0"/>
      <p:bldP spid="16" grpId="11" bldLvl="0" autoUpdateAnimBg="0"/>
      <p:bldP spid="16" grpId="12" bldLvl="0" animBg="1" autoUpdateAnimBg="0"/>
      <p:bldP spid="16" grpId="13" bldLvl="0" autoUpdateAnimBg="0"/>
      <p:bldP spid="16" grpId="14" bldLvl="0" animBg="1" autoUpdateAnimBg="0"/>
      <p:bldP spid="17" grpId="0" bldLvl="0" animBg="1" autoUpdateAnimBg="0"/>
      <p:bldP spid="19" grpId="0" bldLvl="0" animBg="1" autoUpdateAnimBg="0"/>
      <p:bldP spid="20" grpId="0" bldLvl="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7865</TotalTime>
  <Words>1490</Words>
  <Application>Microsoft Office PowerPoint</Application>
  <PresentationFormat>全屏显示(4:3)</PresentationFormat>
  <Paragraphs>262</Paragraphs>
  <Slides>34</Slides>
  <Notes>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36" baseType="lpstr">
      <vt:lpstr>Office 主题</vt:lpstr>
      <vt:lpstr>Microsoft ClipArt Gallery</vt:lpstr>
      <vt:lpstr>幻灯片 1</vt:lpstr>
      <vt:lpstr>幻灯片 2</vt:lpstr>
      <vt:lpstr>课程目的</vt:lpstr>
      <vt:lpstr>Chapter 1 软件产品</vt:lpstr>
      <vt:lpstr>什么是软件产品</vt:lpstr>
      <vt:lpstr>软件产品由哪些构成</vt:lpstr>
      <vt:lpstr>软件产品中的过程文件</vt:lpstr>
      <vt:lpstr>Chapter 2 软件工程</vt:lpstr>
      <vt:lpstr>为什么会有软件工程？</vt:lpstr>
      <vt:lpstr>软件工程是什么？</vt:lpstr>
      <vt:lpstr>Chapter 3 软件开发过程</vt:lpstr>
      <vt:lpstr>“软件开发过程”是什么？</vt:lpstr>
      <vt:lpstr>开发过程常见模型--瀑布</vt:lpstr>
      <vt:lpstr>瀑布模型</vt:lpstr>
      <vt:lpstr>瀑布模型的特点</vt:lpstr>
      <vt:lpstr>瀑布模型优缺点</vt:lpstr>
      <vt:lpstr>V模型— 瀑布模型的变型</vt:lpstr>
      <vt:lpstr>W模型– V模型的升级版</vt:lpstr>
      <vt:lpstr>X 模型</vt:lpstr>
      <vt:lpstr>H 模型</vt:lpstr>
      <vt:lpstr>螺旋模型</vt:lpstr>
      <vt:lpstr>原型定义</vt:lpstr>
      <vt:lpstr>原型作用</vt:lpstr>
      <vt:lpstr>原型模型（快速成型模型）</vt:lpstr>
      <vt:lpstr>原型生命周期</vt:lpstr>
      <vt:lpstr>原型特性</vt:lpstr>
      <vt:lpstr>软件开发过程模型的目的</vt:lpstr>
      <vt:lpstr>幻灯片 28</vt:lpstr>
      <vt:lpstr>Chapter 5 软件研发流程 </vt:lpstr>
      <vt:lpstr>Chapter 6 软件测试流程</vt:lpstr>
      <vt:lpstr>测试流程图</vt:lpstr>
      <vt:lpstr>Chapter 7 软件项目成员</vt:lpstr>
      <vt:lpstr>练习题</vt:lpstr>
      <vt:lpstr>培训总结</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ChinaUser</cp:lastModifiedBy>
  <cp:revision>660</cp:revision>
  <dcterms:created xsi:type="dcterms:W3CDTF">2012-04-19T11:01:25Z</dcterms:created>
  <dcterms:modified xsi:type="dcterms:W3CDTF">2015-04-21T01:03:00Z</dcterms:modified>
</cp:coreProperties>
</file>