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83" r:id="rId2"/>
    <p:sldId id="284" r:id="rId3"/>
    <p:sldId id="326" r:id="rId4"/>
    <p:sldId id="304" r:id="rId5"/>
    <p:sldId id="305" r:id="rId6"/>
    <p:sldId id="327" r:id="rId7"/>
    <p:sldId id="329" r:id="rId8"/>
    <p:sldId id="330" r:id="rId9"/>
    <p:sldId id="336" r:id="rId10"/>
    <p:sldId id="333" r:id="rId11"/>
    <p:sldId id="332" r:id="rId12"/>
    <p:sldId id="341" r:id="rId13"/>
    <p:sldId id="334" r:id="rId14"/>
    <p:sldId id="301" r:id="rId15"/>
    <p:sldId id="335" r:id="rId16"/>
    <p:sldId id="302"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ce"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D35B3"/>
    <a:srgbClr val="1C53A4"/>
    <a:srgbClr val="0B44B5"/>
    <a:srgbClr val="95C628"/>
    <a:srgbClr val="55BD0F"/>
    <a:srgbClr val="00CC00"/>
    <a:srgbClr val="68B20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87570" autoAdjust="0"/>
  </p:normalViewPr>
  <p:slideViewPr>
    <p:cSldViewPr>
      <p:cViewPr>
        <p:scale>
          <a:sx n="70" d="100"/>
          <a:sy n="70" d="100"/>
        </p:scale>
        <p:origin x="-1200"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60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DAA887-6854-4AD5-8A77-149A5C6979F6}" type="datetimeFigureOut">
              <a:rPr lang="zh-CN" altLang="en-US" smtClean="0"/>
              <a:pPr/>
              <a:t>2015-01-26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527634-5622-4C82-B5E3-DACDE8AEE3BA}" type="slidenum">
              <a:rPr lang="zh-CN" altLang="en-US" smtClean="0"/>
              <a:pPr/>
              <a:t>‹#›</a:t>
            </a:fld>
            <a:endParaRPr lang="zh-CN" altLang="en-US"/>
          </a:p>
        </p:txBody>
      </p:sp>
    </p:spTree>
    <p:extLst>
      <p:ext uri="{BB962C8B-B14F-4D97-AF65-F5344CB8AC3E}">
        <p14:creationId xmlns:p14="http://schemas.microsoft.com/office/powerpoint/2010/main" xmlns="" val="51722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2DD50-56A2-4DBD-8C97-016429137B3B}" type="datetimeFigureOut">
              <a:rPr lang="zh-CN" altLang="en-US" smtClean="0"/>
              <a:pPr/>
              <a:t>2015-01-26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9E7A45-B73F-4518-91F7-F6F45DEB592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 y="60324"/>
            <a:ext cx="8229600" cy="654032"/>
          </a:xfrm>
          <a:prstGeom prst="rect">
            <a:avLst/>
          </a:prstGeom>
        </p:spPr>
        <p:txBody>
          <a:bodyPr/>
          <a:lstStyle>
            <a:lvl1pPr algn="l">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2015-01-26</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2015-01-26</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2015-01-26</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descr="LOGO_标准.png"/>
          <p:cNvPicPr>
            <a:picLocks noChangeAspect="1"/>
          </p:cNvPicPr>
          <p:nvPr userDrawn="1"/>
        </p:nvPicPr>
        <p:blipFill>
          <a:blip r:embed="rId14" cstate="print"/>
          <a:stretch>
            <a:fillRect/>
          </a:stretch>
        </p:blipFill>
        <p:spPr>
          <a:xfrm>
            <a:off x="7715304" y="71414"/>
            <a:ext cx="1428728" cy="642942"/>
          </a:xfrm>
          <a:prstGeom prst="rect">
            <a:avLst/>
          </a:prstGeom>
          <a:ln>
            <a:noFill/>
          </a:ln>
          <a:effectLst>
            <a:outerShdw blurRad="50800" dist="38100" dir="2700000" algn="tl" rotWithShape="0">
              <a:prstClr val="black">
                <a:alpha val="40000"/>
              </a:prstClr>
            </a:outerShdw>
          </a:effectLst>
        </p:spPr>
      </p:pic>
      <p:pic>
        <p:nvPicPr>
          <p:cNvPr id="4" name="图片 3" descr="001_3.jpg"/>
          <p:cNvPicPr>
            <a:picLocks noChangeAspect="1"/>
          </p:cNvPicPr>
          <p:nvPr userDrawn="1"/>
        </p:nvPicPr>
        <p:blipFill>
          <a:blip r:embed="rId15" cstate="print"/>
          <a:stretch>
            <a:fillRect/>
          </a:stretch>
        </p:blipFill>
        <p:spPr>
          <a:xfrm>
            <a:off x="0" y="750118"/>
            <a:ext cx="9144000" cy="610790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321_1.jpg"/>
          <p:cNvPicPr>
            <a:picLocks noChangeAspect="1"/>
          </p:cNvPicPr>
          <p:nvPr/>
        </p:nvPicPr>
        <p:blipFill>
          <a:blip r:embed="rId2" cstate="print"/>
          <a:stretch>
            <a:fillRect/>
          </a:stretch>
        </p:blipFill>
        <p:spPr>
          <a:xfrm>
            <a:off x="0" y="0"/>
            <a:ext cx="9144000" cy="6858000"/>
          </a:xfrm>
          <a:prstGeom prst="rect">
            <a:avLst/>
          </a:prstGeom>
        </p:spPr>
      </p:pic>
      <p:sp>
        <p:nvSpPr>
          <p:cNvPr id="6" name="TextBox 5"/>
          <p:cNvSpPr txBox="1"/>
          <p:nvPr/>
        </p:nvSpPr>
        <p:spPr>
          <a:xfrm>
            <a:off x="1691146" y="5715016"/>
            <a:ext cx="5821081" cy="646331"/>
          </a:xfrm>
          <a:prstGeom prst="rect">
            <a:avLst/>
          </a:prstGeom>
          <a:noFill/>
        </p:spPr>
        <p:txBody>
          <a:bodyPr wrap="none" rtlCol="0" anchor="t">
            <a:spAutoFit/>
          </a:bodyPr>
          <a:lstStyle/>
          <a:p>
            <a:r>
              <a:rPr lang="zh-CN" altLang="en-US" b="1" dirty="0" smtClean="0">
                <a:latin typeface="微软雅黑" pitchFamily="34" charset="-122"/>
                <a:ea typeface="微软雅黑" pitchFamily="34" charset="-122"/>
              </a:rPr>
              <a:t>深   圳   市   泽   林   信   息   咨   询   有   限   公   司</a:t>
            </a:r>
            <a:endParaRPr lang="en-US" altLang="zh-CN" b="1" dirty="0" smtClean="0">
              <a:latin typeface="微软雅黑" pitchFamily="34" charset="-122"/>
              <a:ea typeface="微软雅黑" pitchFamily="34" charset="-122"/>
            </a:endParaRPr>
          </a:p>
          <a:p>
            <a:pPr algn="dist"/>
            <a:r>
              <a:rPr lang="en-US" altLang="zh-CN" sz="1700" dirty="0" smtClean="0">
                <a:latin typeface="微软雅黑" pitchFamily="34" charset="-122"/>
                <a:ea typeface="微软雅黑" pitchFamily="34" charset="-122"/>
              </a:rPr>
              <a:t> Shenzhen  </a:t>
            </a:r>
            <a:r>
              <a:rPr lang="en-US" altLang="zh-CN" sz="1700" dirty="0" err="1" smtClean="0">
                <a:latin typeface="微软雅黑" pitchFamily="34" charset="-122"/>
                <a:ea typeface="微软雅黑" pitchFamily="34" charset="-122"/>
              </a:rPr>
              <a:t>Zelin</a:t>
            </a:r>
            <a:r>
              <a:rPr lang="en-US" altLang="zh-CN" sz="1700" dirty="0" smtClean="0">
                <a:latin typeface="微软雅黑" pitchFamily="34" charset="-122"/>
                <a:ea typeface="微软雅黑" pitchFamily="34" charset="-122"/>
              </a:rPr>
              <a:t>  Information  Consulting  Co . , LTD</a:t>
            </a:r>
            <a:endParaRPr lang="zh-CN" altLang="en-US" sz="1700" dirty="0">
              <a:latin typeface="微软雅黑" pitchFamily="34" charset="-122"/>
              <a:ea typeface="微软雅黑" pitchFamily="34" charset="-122"/>
            </a:endParaRPr>
          </a:p>
        </p:txBody>
      </p:sp>
      <p:sp>
        <p:nvSpPr>
          <p:cNvPr id="4" name="TextBox 3"/>
          <p:cNvSpPr txBox="1"/>
          <p:nvPr/>
        </p:nvSpPr>
        <p:spPr>
          <a:xfrm>
            <a:off x="571472" y="1500174"/>
            <a:ext cx="8143932" cy="830997"/>
          </a:xfrm>
          <a:prstGeom prst="rect">
            <a:avLst/>
          </a:prstGeom>
          <a:noFill/>
        </p:spPr>
        <p:txBody>
          <a:bodyPr wrap="square" rtlCol="0">
            <a:spAutoFit/>
          </a:bodyPr>
          <a:lstStyle/>
          <a:p>
            <a:pPr algn="ctr"/>
            <a:r>
              <a:rPr lang="zh-CN" altLang="en-US" sz="4800" b="1" dirty="0" smtClean="0">
                <a:latin typeface="+mj-ea"/>
                <a:ea typeface="+mj-ea"/>
              </a:rPr>
              <a:t>测试类型</a:t>
            </a:r>
            <a:endParaRPr lang="zh-CN" altLang="en-US" sz="4800" b="1" dirty="0">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按是否查看代码</a:t>
            </a:r>
            <a:endParaRPr lang="zh-CN" altLang="en-US" dirty="0"/>
          </a:p>
        </p:txBody>
      </p:sp>
      <p:sp>
        <p:nvSpPr>
          <p:cNvPr id="3" name="内容占位符 2"/>
          <p:cNvSpPr>
            <a:spLocks noGrp="1"/>
          </p:cNvSpPr>
          <p:nvPr>
            <p:ph idx="1"/>
          </p:nvPr>
        </p:nvSpPr>
        <p:spPr>
          <a:xfrm>
            <a:off x="357158" y="785794"/>
            <a:ext cx="8229600" cy="5929330"/>
          </a:xfrm>
        </p:spPr>
        <p:txBody>
          <a:bodyPr/>
          <a:lstStyle/>
          <a:p>
            <a:pPr>
              <a:buSzPct val="80000"/>
              <a:buNone/>
              <a:defRPr/>
            </a:pPr>
            <a:r>
              <a:rPr lang="en-US" altLang="zh-CN" dirty="0" smtClean="0"/>
              <a:t>1</a:t>
            </a:r>
            <a:r>
              <a:rPr lang="zh-CN" altLang="en-US" dirty="0" smtClean="0"/>
              <a:t>、</a:t>
            </a:r>
            <a:r>
              <a:rPr lang="zh-CN" altLang="en-US" sz="2400" dirty="0" smtClean="0"/>
              <a:t>黑盒测试</a:t>
            </a:r>
            <a:endParaRPr lang="en-US" altLang="zh-CN" sz="2400" dirty="0" smtClean="0"/>
          </a:p>
          <a:p>
            <a:pPr marL="0" indent="-514350">
              <a:buSzPct val="80000"/>
              <a:buNone/>
              <a:defRPr/>
            </a:pPr>
            <a:r>
              <a:rPr lang="en-US" altLang="zh-CN" sz="2400" dirty="0" smtClean="0"/>
              <a:t>	</a:t>
            </a:r>
            <a:r>
              <a:rPr lang="zh-CN" altLang="en-US" sz="1800" dirty="0" smtClean="0"/>
              <a:t>把 软件看成一个黑盒子，不管内部逻辑和内部特性，只依据规格说明书检查程序的功能是否符合功能说明</a:t>
            </a:r>
            <a:endParaRPr lang="en-US" altLang="zh-CN" sz="1800" dirty="0" smtClean="0"/>
          </a:p>
          <a:p>
            <a:pPr marL="0" indent="-514350">
              <a:buSzPct val="80000"/>
              <a:buNone/>
              <a:defRPr/>
            </a:pPr>
            <a:endParaRPr lang="en-US" altLang="zh-CN" sz="2400" dirty="0" smtClean="0"/>
          </a:p>
          <a:p>
            <a:pPr>
              <a:buSzPct val="80000"/>
              <a:buNone/>
              <a:defRPr/>
            </a:pPr>
            <a:r>
              <a:rPr lang="en-US" altLang="zh-CN" sz="2400" dirty="0" smtClean="0"/>
              <a:t>2</a:t>
            </a:r>
            <a:r>
              <a:rPr lang="zh-CN" altLang="en-US" sz="2400" dirty="0" smtClean="0"/>
              <a:t>、白盒测试</a:t>
            </a:r>
            <a:endParaRPr lang="en-US" altLang="zh-CN" sz="2400" dirty="0" smtClean="0"/>
          </a:p>
          <a:p>
            <a:pPr marL="514350" indent="-514350">
              <a:buNone/>
            </a:pPr>
            <a:r>
              <a:rPr lang="en-US" altLang="zh-CN" sz="2400" dirty="0" smtClean="0"/>
              <a:t>		 </a:t>
            </a:r>
            <a:r>
              <a:rPr lang="zh-CN" altLang="en-US" sz="1800" dirty="0" smtClean="0"/>
              <a:t>又称为结构测试。着重于程序内部结构和算法，不关心功能和性能指标。</a:t>
            </a:r>
            <a:endParaRPr lang="en-US" altLang="zh-CN" sz="1800" dirty="0" smtClean="0"/>
          </a:p>
          <a:p>
            <a:pPr marL="514350" indent="-514350">
              <a:buNone/>
            </a:pPr>
            <a:endParaRPr lang="en-US" altLang="zh-CN" sz="2400" dirty="0" smtClean="0"/>
          </a:p>
          <a:p>
            <a:pPr>
              <a:buSzPct val="80000"/>
              <a:buNone/>
              <a:defRPr/>
            </a:pPr>
            <a:r>
              <a:rPr lang="en-US" altLang="zh-CN" sz="2400" dirty="0" smtClean="0"/>
              <a:t>3</a:t>
            </a:r>
            <a:r>
              <a:rPr lang="zh-CN" altLang="en-US" sz="2400" dirty="0" smtClean="0"/>
              <a:t>、灰盒测试</a:t>
            </a:r>
            <a:endParaRPr lang="en-US" altLang="zh-CN" sz="2400" dirty="0" smtClean="0"/>
          </a:p>
          <a:p>
            <a:pPr marL="514350" indent="-514350">
              <a:buNone/>
            </a:pPr>
            <a:r>
              <a:rPr lang="en-US" altLang="zh-CN" sz="1800" dirty="0" smtClean="0"/>
              <a:t>		  </a:t>
            </a:r>
            <a:r>
              <a:rPr lang="zh-CN" altLang="en-US" sz="1800" dirty="0" smtClean="0"/>
              <a:t>介于白盒和黑盒测试之间，基于程序运行时刻的外部表现同时又结合程序内部逻辑结构来设计用例，执行程序并采集程序路径执行信息和外部用户接口结果的测试技术。</a:t>
            </a:r>
          </a:p>
          <a:p>
            <a:endParaRPr lang="zh-CN"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按是否查看代码</a:t>
            </a:r>
            <a:r>
              <a:rPr lang="en-US" altLang="zh-CN" dirty="0" smtClean="0"/>
              <a:t>-</a:t>
            </a:r>
            <a:r>
              <a:rPr lang="zh-CN" altLang="en-US" dirty="0" smtClean="0"/>
              <a:t>灰盒测试</a:t>
            </a:r>
            <a:endParaRPr lang="zh-CN" altLang="en-US" dirty="0"/>
          </a:p>
        </p:txBody>
      </p:sp>
      <p:sp>
        <p:nvSpPr>
          <p:cNvPr id="5" name="矩形 1"/>
          <p:cNvSpPr>
            <a:spLocks noChangeArrowheads="1"/>
          </p:cNvSpPr>
          <p:nvPr/>
        </p:nvSpPr>
        <p:spPr bwMode="auto">
          <a:xfrm>
            <a:off x="357188" y="1071563"/>
            <a:ext cx="8143875" cy="4832092"/>
          </a:xfrm>
          <a:prstGeom prst="rect">
            <a:avLst/>
          </a:prstGeom>
          <a:noFill/>
          <a:ln w="9525">
            <a:noFill/>
            <a:miter lim="800000"/>
            <a:headEnd/>
            <a:tailEnd/>
          </a:ln>
        </p:spPr>
        <p:txBody>
          <a:bodyPr>
            <a:spAutoFit/>
          </a:bodyPr>
          <a:lstStyle/>
          <a:p>
            <a:pPr>
              <a:buFont typeface="Arial" pitchFamily="34" charset="0"/>
              <a:buChar char="•"/>
            </a:pPr>
            <a:r>
              <a:rPr lang="zh-CN" altLang="en-US" sz="2400" dirty="0" smtClean="0"/>
              <a:t>灰盒测试有啥缺点？</a:t>
            </a:r>
            <a:r>
              <a:rPr lang="zh-CN" altLang="en-US" dirty="0" smtClean="0"/>
              <a:t/>
            </a:r>
            <a:br>
              <a:rPr lang="zh-CN" altLang="en-US" dirty="0" smtClean="0"/>
            </a:br>
            <a:r>
              <a:rPr lang="zh-CN" altLang="en-US" dirty="0" smtClean="0"/>
              <a:t>　　当然，凡事都有优点和缺点，灰盒测试自然也不例外。下面列举它的主要缺点。</a:t>
            </a:r>
            <a:br>
              <a:rPr lang="zh-CN" altLang="en-US" dirty="0" smtClean="0"/>
            </a:br>
            <a:r>
              <a:rPr lang="zh-CN" altLang="en-US" dirty="0" smtClean="0"/>
              <a:t/>
            </a:r>
            <a:br>
              <a:rPr lang="zh-CN" altLang="en-US" dirty="0" smtClean="0"/>
            </a:br>
            <a:r>
              <a:rPr lang="zh-CN" altLang="en-US" dirty="0" smtClean="0"/>
              <a:t>　　◇不适用于简单的系统</a:t>
            </a:r>
            <a:br>
              <a:rPr lang="zh-CN" altLang="en-US" dirty="0" smtClean="0"/>
            </a:br>
            <a:r>
              <a:rPr lang="zh-CN" altLang="en-US" dirty="0" smtClean="0"/>
              <a:t>　　</a:t>
            </a:r>
            <a:r>
              <a:rPr lang="en-US" altLang="zh-CN" dirty="0" smtClean="0"/>
              <a:t>	</a:t>
            </a:r>
            <a:r>
              <a:rPr lang="zh-CN" altLang="en-US" sz="1600" dirty="0" smtClean="0"/>
              <a:t>所谓的简单系统，就是简单到总共只有一个模块。由于灰盒测试关注于系统内部模块之间的交互。如果某个系统简单到只有一个模块，那就没必要进行灰盒测试了</a:t>
            </a:r>
            <a:r>
              <a:rPr lang="zh-CN" altLang="en-US" dirty="0" smtClean="0"/>
              <a:t>。</a:t>
            </a:r>
            <a:br>
              <a:rPr lang="zh-CN" altLang="en-US" dirty="0" smtClean="0"/>
            </a:br>
            <a:r>
              <a:rPr lang="zh-CN" altLang="en-US" dirty="0" smtClean="0"/>
              <a:t/>
            </a:r>
            <a:br>
              <a:rPr lang="zh-CN" altLang="en-US" dirty="0" smtClean="0"/>
            </a:br>
            <a:r>
              <a:rPr lang="zh-CN" altLang="en-US" dirty="0" smtClean="0"/>
              <a:t>　　◇对测试人员的要求比黑盒测试高</a:t>
            </a:r>
            <a:br>
              <a:rPr lang="zh-CN" altLang="en-US" dirty="0" smtClean="0"/>
            </a:br>
            <a:r>
              <a:rPr lang="zh-CN" altLang="en-US" dirty="0" smtClean="0"/>
              <a:t>　</a:t>
            </a:r>
            <a:r>
              <a:rPr lang="zh-CN" altLang="en-US" sz="1600" dirty="0" smtClean="0"/>
              <a:t>　</a:t>
            </a:r>
            <a:r>
              <a:rPr lang="en-US" altLang="zh-CN" sz="1600" dirty="0" smtClean="0"/>
              <a:t>	</a:t>
            </a:r>
            <a:r>
              <a:rPr lang="zh-CN" altLang="en-US" sz="1600" dirty="0" smtClean="0"/>
              <a:t>从上面的介绍来看，灰盒测试要求测试人员清楚系统内部由哪些模块构成，模块之间如何协作。因此，对测试的要求就提高了。因此，会带来一定的培训成本。不过捏，依照俺的经验，培训难度不大。稍微有点基础的测试人员，都可以在短期培训之后胜任。</a:t>
            </a:r>
            <a:r>
              <a:rPr lang="zh-CN" altLang="en-US" dirty="0" smtClean="0"/>
              <a:t/>
            </a:r>
            <a:br>
              <a:rPr lang="zh-CN" altLang="en-US" dirty="0" smtClean="0"/>
            </a:br>
            <a:r>
              <a:rPr lang="zh-CN" altLang="en-US" dirty="0" smtClean="0"/>
              <a:t/>
            </a:r>
            <a:br>
              <a:rPr lang="zh-CN" altLang="en-US" dirty="0" smtClean="0"/>
            </a:br>
            <a:r>
              <a:rPr lang="zh-CN" altLang="en-US" dirty="0" smtClean="0"/>
              <a:t>　　◇不如白盒测试深入</a:t>
            </a:r>
            <a:br>
              <a:rPr lang="zh-CN" altLang="en-US" dirty="0" smtClean="0"/>
            </a:br>
            <a:r>
              <a:rPr lang="zh-CN" altLang="en-US" sz="1600" dirty="0" smtClean="0"/>
              <a:t>　　</a:t>
            </a:r>
            <a:r>
              <a:rPr lang="en-US" altLang="zh-CN" sz="1600" dirty="0" smtClean="0"/>
              <a:t>	</a:t>
            </a:r>
            <a:r>
              <a:rPr lang="zh-CN" altLang="en-US" sz="1600" dirty="0" smtClean="0"/>
              <a:t>显然，灰盒不如白盒那么深入。不过捏，考虑到灰盒测试相比白盒测试有显著的成本优势，该缺点不是太明显。</a:t>
            </a:r>
            <a:r>
              <a:rPr lang="zh-CN" altLang="en-US" dirty="0" smtClean="0"/>
              <a:t/>
            </a:r>
            <a:br>
              <a:rPr lang="zh-CN" altLang="en-US" dirty="0" smtClean="0"/>
            </a:b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其他划分</a:t>
            </a:r>
            <a:endParaRPr lang="zh-CN" altLang="en-US" dirty="0"/>
          </a:p>
        </p:txBody>
      </p:sp>
      <p:sp>
        <p:nvSpPr>
          <p:cNvPr id="3" name="内容占位符 2"/>
          <p:cNvSpPr>
            <a:spLocks noGrp="1"/>
          </p:cNvSpPr>
          <p:nvPr>
            <p:ph idx="1"/>
          </p:nvPr>
        </p:nvSpPr>
        <p:spPr>
          <a:xfrm>
            <a:off x="214282" y="857232"/>
            <a:ext cx="8715436" cy="6000768"/>
          </a:xfrm>
        </p:spPr>
        <p:txBody>
          <a:bodyPr/>
          <a:lstStyle/>
          <a:p>
            <a:r>
              <a:rPr lang="zh-CN" altLang="en-US" sz="2400" dirty="0" smtClean="0"/>
              <a:t>回归测试</a:t>
            </a:r>
            <a:endParaRPr lang="en-US" altLang="zh-CN" sz="2400" dirty="0" smtClean="0"/>
          </a:p>
          <a:p>
            <a:pPr>
              <a:buNone/>
            </a:pPr>
            <a:r>
              <a:rPr lang="en-US" altLang="zh-CN" sz="2400" dirty="0" smtClean="0"/>
              <a:t>	</a:t>
            </a:r>
            <a:r>
              <a:rPr lang="en-US" altLang="zh-CN" sz="1800" dirty="0" smtClean="0"/>
              <a:t>	</a:t>
            </a:r>
            <a:r>
              <a:rPr lang="zh-CN" altLang="en-US" sz="1800" dirty="0" smtClean="0"/>
              <a:t>对软件的新版本测试时，重复执行上一个版本测试时使用的测试用例。防止出现“以前应用没有的问题现在出问题了” 。</a:t>
            </a:r>
            <a:endParaRPr lang="en-US" altLang="zh-CN" sz="1800" dirty="0" smtClean="0"/>
          </a:p>
          <a:p>
            <a:pPr>
              <a:buNone/>
            </a:pPr>
            <a:endParaRPr lang="zh-CN" altLang="en-US" dirty="0" smtClean="0"/>
          </a:p>
          <a:p>
            <a:r>
              <a:rPr lang="zh-CN" altLang="en-US" sz="2400" dirty="0" smtClean="0"/>
              <a:t>冒烟测试（BVT测试（Build Verification Test ））</a:t>
            </a:r>
            <a:endParaRPr lang="en-US" altLang="zh-CN" sz="2400" dirty="0" smtClean="0"/>
          </a:p>
          <a:p>
            <a:pPr>
              <a:buNone/>
            </a:pPr>
            <a:r>
              <a:rPr lang="en-US" altLang="zh-CN" sz="2400" dirty="0" smtClean="0"/>
              <a:t>	</a:t>
            </a:r>
            <a:r>
              <a:rPr lang="en-US" altLang="zh-CN" sz="1800" dirty="0" smtClean="0"/>
              <a:t>	</a:t>
            </a:r>
            <a:r>
              <a:rPr lang="zh-CN" altLang="en-US" sz="1800" dirty="0" smtClean="0"/>
              <a:t>冒烟测试的对象是每一个新编译需要正式测试的版本，目的是确认软件基本功能正常，可以进行后续的正式测试工作。</a:t>
            </a:r>
            <a:endParaRPr lang="en-US" altLang="zh-CN" sz="1800" dirty="0" smtClean="0"/>
          </a:p>
          <a:p>
            <a:pPr>
              <a:buNone/>
            </a:pPr>
            <a:endParaRPr lang="zh-CN" altLang="en-US" sz="2400" dirty="0" smtClean="0"/>
          </a:p>
          <a:p>
            <a:r>
              <a:rPr lang="zh-CN" altLang="en-US" sz="2400" dirty="0" smtClean="0"/>
              <a:t>随机测试（又名猴子测试）</a:t>
            </a:r>
            <a:endParaRPr lang="en-US" altLang="zh-CN" sz="2400" dirty="0" smtClean="0"/>
          </a:p>
          <a:p>
            <a:pPr>
              <a:buNone/>
            </a:pPr>
            <a:r>
              <a:rPr lang="en-US" altLang="zh-CN" sz="2400" dirty="0" smtClean="0"/>
              <a:t>	</a:t>
            </a:r>
            <a:r>
              <a:rPr lang="en-US" altLang="zh-CN" sz="1800" dirty="0" smtClean="0"/>
              <a:t>	</a:t>
            </a:r>
            <a:r>
              <a:rPr lang="zh-CN" altLang="en-US" sz="1800" dirty="0" smtClean="0"/>
              <a:t>测试数据是随机产生的，在测试用例之外。只能作为一个测试的补充。</a:t>
            </a:r>
          </a:p>
          <a:p>
            <a:endParaRPr lang="zh-CN" altLang="en-US" sz="2400" dirty="0" smtClean="0"/>
          </a:p>
          <a:p>
            <a:pPr>
              <a:buNone/>
            </a:pPr>
            <a:endParaRPr lang="en-US" altLang="zh-CN" sz="2400" dirty="0" smtClean="0"/>
          </a:p>
          <a:p>
            <a:pPr lvl="1"/>
            <a:endParaRPr lang="zh-CN" altLang="en-US" dirty="0" smtClean="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其他划分</a:t>
            </a:r>
            <a:endParaRPr lang="zh-CN" altLang="en-US" dirty="0"/>
          </a:p>
        </p:txBody>
      </p:sp>
      <p:sp>
        <p:nvSpPr>
          <p:cNvPr id="3" name="内容占位符 2"/>
          <p:cNvSpPr>
            <a:spLocks noGrp="1"/>
          </p:cNvSpPr>
          <p:nvPr>
            <p:ph idx="1"/>
          </p:nvPr>
        </p:nvSpPr>
        <p:spPr>
          <a:xfrm>
            <a:off x="214282" y="857232"/>
            <a:ext cx="8715436" cy="5786478"/>
          </a:xfrm>
        </p:spPr>
        <p:txBody>
          <a:bodyPr/>
          <a:lstStyle/>
          <a:p>
            <a:r>
              <a:rPr lang="zh-CN" altLang="en-US" sz="2400" dirty="0" smtClean="0"/>
              <a:t>敏捷测试（敏捷开发引发）</a:t>
            </a:r>
            <a:endParaRPr lang="en-US" altLang="zh-CN" sz="2400" dirty="0" smtClean="0"/>
          </a:p>
          <a:p>
            <a:pPr>
              <a:buNone/>
            </a:pPr>
            <a:r>
              <a:rPr lang="en-US" altLang="zh-CN" sz="1800" dirty="0" smtClean="0"/>
              <a:t>		</a:t>
            </a:r>
            <a:r>
              <a:rPr lang="zh-CN" altLang="en-US" sz="1800" dirty="0" smtClean="0"/>
              <a:t>首先敏捷测试</a:t>
            </a:r>
            <a:r>
              <a:rPr lang="en-US" altLang="zh-CN" sz="1800" dirty="0" smtClean="0"/>
              <a:t>(Agile testing)</a:t>
            </a:r>
            <a:r>
              <a:rPr lang="zh-CN" altLang="en-US" sz="1800" dirty="0" smtClean="0"/>
              <a:t>是测试的一种，原有测试定义中通过执行被测系统发现问题，通过测试这种活动能够提供对被测系统提供度量等概念还是适用的。</a:t>
            </a:r>
            <a:endParaRPr lang="en-US" altLang="zh-CN" sz="1800" dirty="0" smtClean="0"/>
          </a:p>
          <a:p>
            <a:pPr>
              <a:buNone/>
            </a:pPr>
            <a:r>
              <a:rPr lang="zh-CN" altLang="en-US" dirty="0" smtClean="0"/>
              <a:t> </a:t>
            </a:r>
          </a:p>
          <a:p>
            <a:r>
              <a:rPr lang="en-US" altLang="zh-CN" sz="2400" dirty="0" smtClean="0"/>
              <a:t>TDD</a:t>
            </a:r>
            <a:r>
              <a:rPr lang="zh-CN" altLang="en-US" sz="2400" dirty="0" smtClean="0"/>
              <a:t>（测试驱动开发）</a:t>
            </a:r>
            <a:endParaRPr lang="en-US" altLang="zh-CN" sz="2400" dirty="0" smtClean="0"/>
          </a:p>
          <a:p>
            <a:pPr>
              <a:buNone/>
            </a:pPr>
            <a:r>
              <a:rPr lang="en-US" altLang="zh-CN" sz="2400" dirty="0" smtClean="0"/>
              <a:t>	</a:t>
            </a:r>
            <a:r>
              <a:rPr lang="en-US" altLang="zh-CN" sz="1800" dirty="0" smtClean="0"/>
              <a:t>	</a:t>
            </a:r>
            <a:r>
              <a:rPr lang="zh-CN" altLang="en-US" sz="1800" dirty="0" smtClean="0"/>
              <a:t>测试驱动开发的基本思想就是在开发功能代码之前，先编写测试代码。也就是说在明确要开发某个功能后，首先思考如何对这个功能进行测试，并完成测试代码的编写，然后编写相关的代码满足这些测试用例。然后循环进行添加其他功能，直到完全部功能的开发。</a:t>
            </a:r>
          </a:p>
          <a:p>
            <a:pPr lvl="1"/>
            <a:endParaRPr lang="zh-CN" altLang="en-US" dirty="0" smtClean="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0"/>
            <a:ext cx="8229600" cy="785794"/>
          </a:xfrm>
        </p:spPr>
        <p:txBody>
          <a:bodyPr/>
          <a:lstStyle/>
          <a:p>
            <a:r>
              <a:rPr lang="zh-CN" altLang="en-US" sz="4000" dirty="0" smtClean="0"/>
              <a:t>问题讨论</a:t>
            </a:r>
            <a:endParaRPr lang="zh-CN" altLang="en-US" sz="4000" dirty="0"/>
          </a:p>
        </p:txBody>
      </p:sp>
      <p:sp>
        <p:nvSpPr>
          <p:cNvPr id="22" name="内容占位符 21"/>
          <p:cNvSpPr>
            <a:spLocks noGrp="1"/>
          </p:cNvSpPr>
          <p:nvPr>
            <p:ph sz="half" idx="2"/>
          </p:nvPr>
        </p:nvSpPr>
        <p:spPr/>
        <p:txBody>
          <a:bodyPr/>
          <a:lstStyle/>
          <a:p>
            <a:pPr marL="457200" indent="-457200">
              <a:buFont typeface="+mj-lt"/>
              <a:buAutoNum type="arabicPeriod"/>
            </a:pPr>
            <a:r>
              <a:rPr lang="zh-CN" altLang="en-US" sz="2000" dirty="0" smtClean="0"/>
              <a:t>黑盒测试和白盒测试的区别</a:t>
            </a:r>
            <a:endParaRPr lang="en-US" altLang="zh-CN" sz="2000" dirty="0" smtClean="0"/>
          </a:p>
          <a:p>
            <a:pPr marL="457200" indent="-457200">
              <a:buFont typeface="+mj-lt"/>
              <a:buAutoNum type="arabicPeriod"/>
            </a:pPr>
            <a:endParaRPr lang="en-US" altLang="zh-CN" sz="2000" dirty="0" smtClean="0"/>
          </a:p>
          <a:p>
            <a:pPr>
              <a:buNone/>
            </a:pPr>
            <a:r>
              <a:rPr lang="en-US" altLang="zh-CN" sz="2000" dirty="0" smtClean="0"/>
              <a:t>2</a:t>
            </a:r>
            <a:r>
              <a:rPr lang="zh-CN" altLang="en-US" sz="2000" dirty="0" smtClean="0"/>
              <a:t>、</a:t>
            </a:r>
            <a:endParaRPr lang="zh-CN" altLang="en-US" sz="2000" dirty="0"/>
          </a:p>
        </p:txBody>
      </p:sp>
      <p:pic>
        <p:nvPicPr>
          <p:cNvPr id="23" name="Picture 4" descr="2007616171528744_2"/>
          <p:cNvPicPr>
            <a:picLocks noChangeAspect="1" noChangeArrowheads="1"/>
          </p:cNvPicPr>
          <p:nvPr/>
        </p:nvPicPr>
        <p:blipFill>
          <a:blip r:embed="rId3" cstate="print"/>
          <a:srcRect/>
          <a:stretch>
            <a:fillRect/>
          </a:stretch>
        </p:blipFill>
        <p:spPr bwMode="auto">
          <a:xfrm>
            <a:off x="571472" y="2071678"/>
            <a:ext cx="3714776" cy="2571768"/>
          </a:xfrm>
          <a:prstGeom prst="rect">
            <a:avLst/>
          </a:prstGeom>
          <a:noFill/>
        </p:spPr>
      </p:pic>
      <p:graphicFrame>
        <p:nvGraphicFramePr>
          <p:cNvPr id="6" name="内容占位符 5"/>
          <p:cNvGraphicFramePr>
            <a:graphicFrameLocks noChangeAspect="1"/>
          </p:cNvGraphicFramePr>
          <p:nvPr>
            <p:ph sz="half" idx="1"/>
          </p:nvPr>
        </p:nvGraphicFramePr>
        <p:xfrm>
          <a:off x="1514475" y="2516188"/>
          <a:ext cx="1922463" cy="2692400"/>
        </p:xfrm>
        <a:graphic>
          <a:graphicData uri="http://schemas.openxmlformats.org/presentationml/2006/ole">
            <p:oleObj spid="_x0000_s9217" name="公式" r:id="rId4" imgW="126720" imgH="177480" progId="Equation.3">
              <p:embed/>
            </p:oleObj>
          </a:graphicData>
        </a:graphic>
      </p:graphicFrame>
      <p:graphicFrame>
        <p:nvGraphicFramePr>
          <p:cNvPr id="9219" name="Object 3"/>
          <p:cNvGraphicFramePr>
            <a:graphicFrameLocks noChangeAspect="1"/>
          </p:cNvGraphicFramePr>
          <p:nvPr/>
        </p:nvGraphicFramePr>
        <p:xfrm>
          <a:off x="5292058" y="2357430"/>
          <a:ext cx="3851942" cy="285752"/>
        </p:xfrm>
        <a:graphic>
          <a:graphicData uri="http://schemas.openxmlformats.org/presentationml/2006/ole">
            <p:oleObj spid="_x0000_s9219" name="公式" r:id="rId5" imgW="1282680" imgH="21564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xiongw795720091130923084105.jpg"/>
          <p:cNvPicPr>
            <a:picLocks noGrp="1" noChangeAspect="1"/>
          </p:cNvPicPr>
          <p:nvPr>
            <p:ph idx="1"/>
          </p:nvPr>
        </p:nvPicPr>
        <p:blipFill>
          <a:blip r:embed="rId2" cstate="print"/>
          <a:stretch>
            <a:fillRect/>
          </a:stretch>
        </p:blipFill>
        <p:spPr>
          <a:xfrm>
            <a:off x="-1" y="836712"/>
            <a:ext cx="9143873" cy="6021288"/>
          </a:xfrm>
        </p:spPr>
      </p:pic>
      <p:sp>
        <p:nvSpPr>
          <p:cNvPr id="3" name="标题 1"/>
          <p:cNvSpPr>
            <a:spLocks noGrp="1"/>
          </p:cNvSpPr>
          <p:nvPr>
            <p:ph type="title"/>
          </p:nvPr>
        </p:nvSpPr>
        <p:spPr>
          <a:xfrm>
            <a:off x="-32" y="60324"/>
            <a:ext cx="8229600" cy="654032"/>
          </a:xfrm>
        </p:spPr>
        <p:txBody>
          <a:bodyPr/>
          <a:lstStyle/>
          <a:p>
            <a:r>
              <a:rPr lang="zh-CN" altLang="en-US" b="1" dirty="0" smtClean="0"/>
              <a:t>软件性能测试</a:t>
            </a:r>
            <a:endParaRPr lang="zh-CN" altLang="en-US" b="1" dirty="0">
              <a:latin typeface="+mj-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2011091521504613265.jpg"/>
          <p:cNvPicPr>
            <a:picLocks noGrp="1" noChangeAspect="1"/>
          </p:cNvPicPr>
          <p:nvPr>
            <p:ph idx="1"/>
          </p:nvPr>
        </p:nvPicPr>
        <p:blipFill>
          <a:blip r:embed="rId2" cstate="print"/>
          <a:stretch>
            <a:fillRect/>
          </a:stretch>
        </p:blipFill>
        <p:spPr>
          <a:xfrm>
            <a:off x="0" y="764704"/>
            <a:ext cx="9144000" cy="6093296"/>
          </a:xfrm>
        </p:spPr>
      </p:pic>
      <p:sp>
        <p:nvSpPr>
          <p:cNvPr id="3" name="标题 1"/>
          <p:cNvSpPr>
            <a:spLocks noGrp="1"/>
          </p:cNvSpPr>
          <p:nvPr>
            <p:ph type="title"/>
          </p:nvPr>
        </p:nvSpPr>
        <p:spPr>
          <a:xfrm>
            <a:off x="-32" y="60324"/>
            <a:ext cx="8229600" cy="654032"/>
          </a:xfrm>
        </p:spPr>
        <p:txBody>
          <a:bodyPr/>
          <a:lstStyle/>
          <a:p>
            <a:r>
              <a:rPr lang="zh-CN" altLang="en-US" dirty="0" smtClean="0"/>
              <a:t>培训总结</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142976" y="1785926"/>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1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软件测试分类</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12" name="TextBox 11"/>
          <p:cNvSpPr txBox="1"/>
          <p:nvPr/>
        </p:nvSpPr>
        <p:spPr>
          <a:xfrm>
            <a:off x="-32" y="-24"/>
            <a:ext cx="2569934" cy="769441"/>
          </a:xfrm>
          <a:prstGeom prst="rect">
            <a:avLst/>
          </a:prstGeom>
          <a:noFill/>
        </p:spPr>
        <p:txBody>
          <a:bodyPr wrap="none" rtlCol="0">
            <a:spAutoFit/>
          </a:bodyPr>
          <a:lstStyle/>
          <a:p>
            <a:r>
              <a:rPr lang="zh-CN" altLang="en-US" sz="4400" dirty="0" smtClean="0"/>
              <a:t>课程目 录</a:t>
            </a:r>
            <a:endParaRPr lang="zh-CN" altLang="en-US"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测试划分标准</a:t>
            </a:r>
            <a:endParaRPr lang="zh-CN" altLang="en-US" dirty="0"/>
          </a:p>
        </p:txBody>
      </p:sp>
      <p:sp>
        <p:nvSpPr>
          <p:cNvPr id="3" name="内容占位符 2"/>
          <p:cNvSpPr>
            <a:spLocks noGrp="1"/>
          </p:cNvSpPr>
          <p:nvPr>
            <p:ph idx="1"/>
          </p:nvPr>
        </p:nvSpPr>
        <p:spPr>
          <a:xfrm>
            <a:off x="457200" y="1214422"/>
            <a:ext cx="8229600" cy="4911741"/>
          </a:xfrm>
        </p:spPr>
        <p:txBody>
          <a:bodyPr/>
          <a:lstStyle/>
          <a:p>
            <a:pPr>
              <a:buFont typeface="Wingdings" pitchFamily="2" charset="2"/>
              <a:buChar char="p"/>
            </a:pPr>
            <a:r>
              <a:rPr lang="zh-CN" altLang="en-US" sz="2400" dirty="0" smtClean="0"/>
              <a:t>按阶段划分</a:t>
            </a:r>
            <a:endParaRPr lang="en-US" altLang="zh-CN" sz="2400" dirty="0" smtClean="0"/>
          </a:p>
          <a:p>
            <a:pPr>
              <a:buFont typeface="Wingdings" pitchFamily="2" charset="2"/>
              <a:buChar char="p"/>
            </a:pPr>
            <a:endParaRPr lang="zh-CN" altLang="en-US" sz="2400" dirty="0" smtClean="0"/>
          </a:p>
          <a:p>
            <a:pPr>
              <a:buFont typeface="Wingdings" pitchFamily="2" charset="2"/>
              <a:buChar char="p"/>
            </a:pPr>
            <a:r>
              <a:rPr lang="zh-CN" altLang="en-US" sz="2400" dirty="0" smtClean="0"/>
              <a:t>按是否运行程序划分</a:t>
            </a:r>
            <a:endParaRPr lang="en-US" altLang="zh-CN" sz="2400" dirty="0" smtClean="0"/>
          </a:p>
          <a:p>
            <a:pPr>
              <a:buFont typeface="Wingdings" pitchFamily="2" charset="2"/>
              <a:buChar char="p"/>
            </a:pPr>
            <a:endParaRPr lang="zh-CN" altLang="en-US" sz="2400" dirty="0" smtClean="0"/>
          </a:p>
          <a:p>
            <a:pPr>
              <a:buFont typeface="Wingdings" pitchFamily="2" charset="2"/>
              <a:buChar char="p"/>
            </a:pPr>
            <a:r>
              <a:rPr lang="zh-CN" altLang="en-US" sz="2400" dirty="0" smtClean="0"/>
              <a:t>按是否查看代码划分</a:t>
            </a:r>
            <a:endParaRPr lang="en-US" altLang="zh-CN" sz="2400" dirty="0" smtClean="0"/>
          </a:p>
          <a:p>
            <a:pPr>
              <a:buFont typeface="Wingdings" pitchFamily="2" charset="2"/>
              <a:buChar char="p"/>
            </a:pPr>
            <a:endParaRPr lang="zh-CN" altLang="en-US" sz="2400" dirty="0" smtClean="0"/>
          </a:p>
          <a:p>
            <a:pPr>
              <a:buFont typeface="Wingdings" pitchFamily="2" charset="2"/>
              <a:buChar char="p"/>
            </a:pPr>
            <a:r>
              <a:rPr lang="zh-CN" altLang="en-US" sz="2400" dirty="0" smtClean="0"/>
              <a:t>其他划分</a:t>
            </a:r>
          </a:p>
          <a:p>
            <a:endParaRPr lang="zh-CN" altLang="en-US" dirty="0"/>
          </a:p>
        </p:txBody>
      </p:sp>
      <p:graphicFrame>
        <p:nvGraphicFramePr>
          <p:cNvPr id="1026" name="Object 2"/>
          <p:cNvGraphicFramePr>
            <a:graphicFrameLocks noChangeAspect="1"/>
          </p:cNvGraphicFramePr>
          <p:nvPr/>
        </p:nvGraphicFramePr>
        <p:xfrm>
          <a:off x="6357950" y="2143116"/>
          <a:ext cx="1374775" cy="1512887"/>
        </p:xfrm>
        <a:graphic>
          <a:graphicData uri="http://schemas.openxmlformats.org/presentationml/2006/ole">
            <p:oleObj spid="_x0000_s1026" name="CorelDRAW" r:id="rId3" imgW="1896120" imgH="2085120" progId="">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按阶段划分</a:t>
            </a:r>
            <a:endParaRPr lang="zh-CN" altLang="en-US" dirty="0">
              <a:solidFill>
                <a:srgbClr val="FF0000"/>
              </a:solidFill>
            </a:endParaRPr>
          </a:p>
        </p:txBody>
      </p:sp>
      <p:sp>
        <p:nvSpPr>
          <p:cNvPr id="4" name="Rectangle 3"/>
          <p:cNvSpPr txBox="1">
            <a:spLocks noChangeArrowheads="1"/>
          </p:cNvSpPr>
          <p:nvPr/>
        </p:nvSpPr>
        <p:spPr>
          <a:xfrm>
            <a:off x="428596" y="1142984"/>
            <a:ext cx="8412190" cy="4357718"/>
          </a:xfrm>
          <a:prstGeom prst="rect">
            <a:avLst/>
          </a:prstGeom>
          <a:ln/>
        </p:spPr>
        <p:txBody>
          <a:bodyPr/>
          <a:lstStyle/>
          <a:p>
            <a:pPr marL="514350" lvl="0" indent="-514350">
              <a:lnSpc>
                <a:spcPct val="140000"/>
              </a:lnSpc>
              <a:spcBef>
                <a:spcPct val="0"/>
              </a:spcBef>
              <a:buFont typeface="+mj-ea"/>
              <a:buAutoNum type="ea1JpnChsDbPeriod"/>
              <a:defRPr/>
            </a:pPr>
            <a:r>
              <a:rPr lang="zh-CN" altLang="en-US" sz="2400" dirty="0" smtClean="0"/>
              <a:t>单元测试</a:t>
            </a:r>
            <a:endParaRPr lang="en-US" altLang="zh-CN" sz="2400" dirty="0" smtClean="0"/>
          </a:p>
          <a:p>
            <a:pPr marL="514350" lvl="0" indent="-514350">
              <a:lnSpc>
                <a:spcPct val="140000"/>
              </a:lnSpc>
              <a:spcBef>
                <a:spcPct val="0"/>
              </a:spcBef>
              <a:buFont typeface="+mj-ea"/>
              <a:buAutoNum type="ea1JpnChsDbPeriod"/>
              <a:defRPr/>
            </a:pPr>
            <a:r>
              <a:rPr kumimoji="0" lang="zh-CN" altLang="en-US" sz="2400" b="0" i="0" u="none" strike="noStrike" kern="1200" cap="none" spc="0" normalizeH="0" baseline="0" noProof="0" dirty="0" smtClean="0">
                <a:ln>
                  <a:noFill/>
                </a:ln>
                <a:effectLst/>
                <a:uLnTx/>
                <a:uFillTx/>
                <a:latin typeface="+mj-ea"/>
                <a:ea typeface="+mj-ea"/>
                <a:cs typeface="+mn-cs"/>
              </a:rPr>
              <a:t>集成测试</a:t>
            </a:r>
            <a:endParaRPr kumimoji="0" lang="en-US" altLang="zh-CN" sz="2400" b="0" i="0" u="none" strike="noStrike" kern="1200" cap="none" spc="0" normalizeH="0" baseline="0" noProof="0" dirty="0" smtClean="0">
              <a:ln>
                <a:noFill/>
              </a:ln>
              <a:effectLst/>
              <a:uLnTx/>
              <a:uFillTx/>
              <a:latin typeface="+mj-ea"/>
              <a:ea typeface="+mj-ea"/>
              <a:cs typeface="+mn-cs"/>
            </a:endParaRPr>
          </a:p>
          <a:p>
            <a:pPr marL="514350" lvl="0" indent="-514350">
              <a:lnSpc>
                <a:spcPct val="140000"/>
              </a:lnSpc>
              <a:spcBef>
                <a:spcPct val="0"/>
              </a:spcBef>
              <a:buFont typeface="+mj-ea"/>
              <a:buAutoNum type="ea1JpnChsDbPeriod"/>
              <a:defRPr/>
            </a:pPr>
            <a:r>
              <a:rPr lang="zh-CN" altLang="en-US" sz="2400" dirty="0" smtClean="0">
                <a:latin typeface="+mj-ea"/>
                <a:ea typeface="+mj-ea"/>
              </a:rPr>
              <a:t>确认测试</a:t>
            </a:r>
            <a:endParaRPr lang="en-US" altLang="zh-CN" sz="2400" dirty="0" smtClean="0">
              <a:latin typeface="+mj-ea"/>
              <a:ea typeface="+mj-ea"/>
            </a:endParaRPr>
          </a:p>
          <a:p>
            <a:pPr marL="514350" lvl="0" indent="-514350">
              <a:lnSpc>
                <a:spcPct val="140000"/>
              </a:lnSpc>
              <a:spcBef>
                <a:spcPct val="0"/>
              </a:spcBef>
              <a:buFont typeface="+mj-ea"/>
              <a:buAutoNum type="ea1JpnChsDbPeriod"/>
              <a:defRPr/>
            </a:pPr>
            <a:r>
              <a:rPr lang="zh-CN" altLang="en-US" sz="2400" dirty="0" smtClean="0">
                <a:latin typeface="+mj-ea"/>
                <a:ea typeface="+mj-ea"/>
              </a:rPr>
              <a:t>系统测试</a:t>
            </a:r>
            <a:endParaRPr lang="en-US" altLang="zh-CN" sz="2400" dirty="0" smtClean="0">
              <a:latin typeface="+mj-ea"/>
              <a:ea typeface="+mj-ea"/>
            </a:endParaRPr>
          </a:p>
          <a:p>
            <a:pPr marL="514350" lvl="0" indent="-514350">
              <a:lnSpc>
                <a:spcPct val="140000"/>
              </a:lnSpc>
              <a:spcBef>
                <a:spcPct val="0"/>
              </a:spcBef>
              <a:buFont typeface="+mj-ea"/>
              <a:buAutoNum type="ea1JpnChsDbPeriod"/>
              <a:defRPr/>
            </a:pPr>
            <a:r>
              <a:rPr kumimoji="0" lang="zh-CN" altLang="en-US" sz="2400" b="0" i="0" u="none" strike="noStrike" kern="1200" cap="none" spc="0" normalizeH="0" baseline="0" noProof="0" dirty="0" smtClean="0">
                <a:ln>
                  <a:noFill/>
                </a:ln>
                <a:effectLst/>
                <a:uLnTx/>
                <a:uFillTx/>
                <a:latin typeface="+mj-ea"/>
                <a:ea typeface="+mj-ea"/>
                <a:cs typeface="+mn-cs"/>
              </a:rPr>
              <a:t>验收测试</a:t>
            </a:r>
          </a:p>
        </p:txBody>
      </p:sp>
      <p:pic>
        <p:nvPicPr>
          <p:cNvPr id="5" name="Picture 9" descr="PE01561_"/>
          <p:cNvPicPr>
            <a:picLocks noChangeAspect="1" noChangeArrowheads="1"/>
          </p:cNvPicPr>
          <p:nvPr/>
        </p:nvPicPr>
        <p:blipFill>
          <a:blip r:embed="rId3" cstate="print"/>
          <a:srcRect/>
          <a:stretch>
            <a:fillRect/>
          </a:stretch>
        </p:blipFill>
        <p:spPr bwMode="auto">
          <a:xfrm>
            <a:off x="4929190" y="3571876"/>
            <a:ext cx="3449643" cy="212566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按阶段划分</a:t>
            </a:r>
            <a:r>
              <a:rPr lang="en-US" altLang="zh-CN" dirty="0" smtClean="0">
                <a:latin typeface="+mj-ea"/>
              </a:rPr>
              <a:t>-</a:t>
            </a:r>
            <a:r>
              <a:rPr lang="zh-CN" altLang="en-US" dirty="0" smtClean="0"/>
              <a:t>单元测试</a:t>
            </a:r>
            <a:r>
              <a:rPr lang="en-US" altLang="zh-CN" dirty="0" smtClean="0"/>
              <a:t>(U</a:t>
            </a:r>
            <a:r>
              <a:rPr lang="en-US" altLang="zh-CN" dirty="0" smtClean="0"/>
              <a:t>nit testing)</a:t>
            </a:r>
            <a:endParaRPr lang="zh-CN" altLang="en-US" dirty="0"/>
          </a:p>
        </p:txBody>
      </p:sp>
      <p:sp>
        <p:nvSpPr>
          <p:cNvPr id="4" name="Rectangle 3"/>
          <p:cNvSpPr txBox="1">
            <a:spLocks noChangeArrowheads="1"/>
          </p:cNvSpPr>
          <p:nvPr/>
        </p:nvSpPr>
        <p:spPr>
          <a:xfrm>
            <a:off x="358775" y="1142984"/>
            <a:ext cx="8642381" cy="5143536"/>
          </a:xfrm>
          <a:prstGeom prst="rect">
            <a:avLst/>
          </a:prstGeom>
          <a:ln/>
        </p:spPr>
        <p:txBody>
          <a:bodyPr/>
          <a:lstStyle/>
          <a:p>
            <a:pPr lvl="0">
              <a:spcBef>
                <a:spcPct val="20000"/>
              </a:spcBef>
              <a:buSzPct val="80000"/>
              <a:buFont typeface="Wingdings" pitchFamily="2" charset="2"/>
              <a:buChar char="p"/>
              <a:defRPr/>
            </a:pPr>
            <a:r>
              <a:rPr lang="en-US" altLang="zh-CN" sz="2400" b="1" dirty="0" smtClean="0"/>
              <a:t> </a:t>
            </a:r>
            <a:r>
              <a:rPr lang="en-US" altLang="zh-CN" sz="2400" b="1" dirty="0" smtClean="0"/>
              <a:t>UT/IT/ST  </a:t>
            </a:r>
            <a:r>
              <a:rPr lang="zh-CN" altLang="en-US" sz="2400" b="1" dirty="0" smtClean="0"/>
              <a:t>测试</a:t>
            </a:r>
            <a:endParaRPr lang="en-US" altLang="zh-CN" sz="2400" b="1" dirty="0" smtClean="0"/>
          </a:p>
          <a:p>
            <a:pPr lvl="0">
              <a:spcBef>
                <a:spcPct val="20000"/>
              </a:spcBef>
              <a:buSzPct val="80000"/>
              <a:buFont typeface="Wingdings" pitchFamily="2" charset="2"/>
              <a:buChar char="p"/>
              <a:defRPr/>
            </a:pPr>
            <a:r>
              <a:rPr lang="zh-CN" altLang="en-US" sz="2400" dirty="0" smtClean="0"/>
              <a:t>什么</a:t>
            </a:r>
            <a:r>
              <a:rPr lang="zh-CN" altLang="en-US" sz="2400" dirty="0" smtClean="0"/>
              <a:t>是单元测试</a:t>
            </a:r>
            <a:endParaRPr lang="en-US" altLang="zh-CN" sz="2400" dirty="0" smtClean="0"/>
          </a:p>
          <a:p>
            <a:pPr lvl="1">
              <a:buFont typeface="Wingdings" pitchFamily="2" charset="2"/>
              <a:buChar char="Ø"/>
            </a:pPr>
            <a:r>
              <a:rPr lang="zh-CN" altLang="en-US" dirty="0" smtClean="0"/>
              <a:t>单元测试，</a:t>
            </a:r>
            <a:r>
              <a:rPr lang="zh-CN" altLang="en-US" dirty="0" smtClean="0"/>
              <a:t>是指对软件中的最小可测试单元进行检查和验证。</a:t>
            </a:r>
            <a:endParaRPr lang="en-US" altLang="zh-CN" dirty="0" smtClean="0"/>
          </a:p>
          <a:p>
            <a:pPr lvl="1">
              <a:buFont typeface="Wingdings" pitchFamily="2" charset="2"/>
              <a:buChar char="Ø"/>
            </a:pPr>
            <a:endParaRPr lang="en-US" altLang="zh-CN" dirty="0" smtClean="0"/>
          </a:p>
          <a:p>
            <a:pPr lvl="1">
              <a:buFont typeface="Wingdings" pitchFamily="2" charset="2"/>
              <a:buChar char="Ø"/>
            </a:pPr>
            <a:r>
              <a:rPr lang="zh-CN" altLang="en-US" dirty="0" smtClean="0"/>
              <a:t>对于单元测试中单元的含义，一般来说，要根据实际情况去判定其具体含义，如</a:t>
            </a:r>
            <a:r>
              <a:rPr lang="en-US" altLang="zh-CN" dirty="0" smtClean="0"/>
              <a:t>C</a:t>
            </a:r>
            <a:r>
              <a:rPr lang="zh-CN" altLang="en-US" dirty="0" smtClean="0"/>
              <a:t>语言中单元指一个函数，</a:t>
            </a:r>
            <a:r>
              <a:rPr lang="en-US" altLang="zh-CN" dirty="0" smtClean="0"/>
              <a:t>Java</a:t>
            </a:r>
            <a:r>
              <a:rPr lang="zh-CN" altLang="en-US" dirty="0" smtClean="0"/>
              <a:t>里单元指一个类，图形化的软件中可以指一个窗口或一个菜单等。</a:t>
            </a:r>
            <a:endParaRPr lang="en-US" altLang="zh-CN" dirty="0" smtClean="0"/>
          </a:p>
          <a:p>
            <a:pPr lvl="1">
              <a:buFont typeface="Wingdings" pitchFamily="2" charset="2"/>
              <a:buChar char="Ø"/>
            </a:pPr>
            <a:endParaRPr lang="en-US" altLang="zh-CN" dirty="0" smtClean="0"/>
          </a:p>
          <a:p>
            <a:pPr lvl="1">
              <a:buFont typeface="Wingdings" pitchFamily="2" charset="2"/>
              <a:buChar char="Ø"/>
            </a:pPr>
            <a:r>
              <a:rPr lang="zh-CN" altLang="en-US" dirty="0" smtClean="0"/>
              <a:t>总的来说，单元就是人为规定的最小的被测功能模块。单元测试是在软件开发过程中要进行的最低级别的测试活动，软件的独立单元将在与程序的其他部分相隔离的情况下进行测试。</a:t>
            </a:r>
            <a:endParaRPr lang="en-US" altLang="zh-CN" dirty="0" smtClean="0"/>
          </a:p>
          <a:p>
            <a:endParaRPr lang="en-US" altLang="zh-CN" dirty="0" smtClean="0"/>
          </a:p>
          <a:p>
            <a:pPr>
              <a:spcBef>
                <a:spcPct val="20000"/>
              </a:spcBef>
              <a:buSzPct val="80000"/>
              <a:buFont typeface="Wingdings" pitchFamily="2" charset="2"/>
              <a:buChar char="p"/>
              <a:defRPr/>
            </a:pPr>
            <a:r>
              <a:rPr lang="zh-CN" altLang="en-US" sz="2400" dirty="0" smtClean="0"/>
              <a:t>单元测试包含内容</a:t>
            </a:r>
            <a:endParaRPr lang="en-US" altLang="zh-CN" sz="2400" dirty="0" smtClean="0"/>
          </a:p>
          <a:p>
            <a:pPr lvl="1">
              <a:spcBef>
                <a:spcPct val="20000"/>
              </a:spcBef>
              <a:buSzPct val="80000"/>
              <a:buFont typeface="Wingdings" pitchFamily="2" charset="2"/>
              <a:buChar char="Ø"/>
              <a:defRPr/>
            </a:pPr>
            <a:r>
              <a:rPr lang="zh-CN" altLang="en-US" dirty="0" smtClean="0"/>
              <a:t>入口和出口函数</a:t>
            </a:r>
            <a:endParaRPr lang="en-US" altLang="zh-CN" dirty="0" smtClean="0"/>
          </a:p>
          <a:p>
            <a:pPr lvl="1">
              <a:spcBef>
                <a:spcPct val="20000"/>
              </a:spcBef>
              <a:buSzPct val="80000"/>
              <a:buFont typeface="Wingdings" pitchFamily="2" charset="2"/>
              <a:buChar char="Ø"/>
              <a:defRPr/>
            </a:pPr>
            <a:r>
              <a:rPr lang="zh-CN" altLang="en-US" dirty="0" smtClean="0"/>
              <a:t>输入和输出信息</a:t>
            </a:r>
            <a:endParaRPr lang="en-US" altLang="zh-CN" dirty="0" smtClean="0"/>
          </a:p>
          <a:p>
            <a:pPr lvl="1">
              <a:spcBef>
                <a:spcPct val="20000"/>
              </a:spcBef>
              <a:buSzPct val="80000"/>
              <a:buFont typeface="Wingdings" pitchFamily="2" charset="2"/>
              <a:buChar char="Ø"/>
              <a:defRPr/>
            </a:pPr>
            <a:r>
              <a:rPr lang="zh-CN" altLang="en-US" dirty="0" smtClean="0"/>
              <a:t>错误处理信息</a:t>
            </a:r>
            <a:endParaRPr lang="en-US" altLang="zh-CN" dirty="0" smtClean="0"/>
          </a:p>
          <a:p>
            <a:pPr lvl="1">
              <a:spcBef>
                <a:spcPct val="20000"/>
              </a:spcBef>
              <a:buSzPct val="80000"/>
              <a:buFont typeface="Wingdings" pitchFamily="2" charset="2"/>
              <a:buChar char="Ø"/>
              <a:defRPr/>
            </a:pPr>
            <a:r>
              <a:rPr lang="zh-CN" altLang="en-US" dirty="0" smtClean="0"/>
              <a:t>部分边界数值测试</a:t>
            </a:r>
          </a:p>
          <a:p>
            <a:pPr lvl="1">
              <a:spcBef>
                <a:spcPct val="20000"/>
              </a:spcBef>
              <a:buSzPct val="80000"/>
              <a:buFont typeface="Wingdings" pitchFamily="2" charset="2"/>
              <a:buChar char="p"/>
              <a:defRPr/>
            </a:pP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按阶段划分</a:t>
            </a:r>
            <a:r>
              <a:rPr lang="en-US" altLang="zh-CN" dirty="0" smtClean="0">
                <a:latin typeface="+mj-ea"/>
              </a:rPr>
              <a:t>-</a:t>
            </a:r>
            <a:r>
              <a:rPr lang="zh-CN" altLang="en-US" dirty="0" smtClean="0">
                <a:latin typeface="+mj-ea"/>
              </a:rPr>
              <a:t>集成</a:t>
            </a:r>
            <a:r>
              <a:rPr lang="zh-CN" altLang="en-US" dirty="0" smtClean="0"/>
              <a:t>测试</a:t>
            </a:r>
            <a:r>
              <a:rPr lang="en-US" altLang="zh-CN" dirty="0" smtClean="0"/>
              <a:t>(</a:t>
            </a:r>
            <a:r>
              <a:rPr lang="en-US" altLang="zh-CN" sz="2800" dirty="0" smtClean="0"/>
              <a:t>Integrate  </a:t>
            </a:r>
            <a:r>
              <a:rPr lang="en-US" altLang="zh-CN" sz="2800" dirty="0" smtClean="0"/>
              <a:t>Testing</a:t>
            </a:r>
            <a:r>
              <a:rPr lang="en-US" altLang="zh-CN" dirty="0" smtClean="0"/>
              <a:t>)</a:t>
            </a:r>
            <a:endParaRPr lang="zh-CN" altLang="en-US" dirty="0"/>
          </a:p>
        </p:txBody>
      </p:sp>
      <p:sp>
        <p:nvSpPr>
          <p:cNvPr id="4" name="Rectangle 3"/>
          <p:cNvSpPr txBox="1">
            <a:spLocks noChangeArrowheads="1"/>
          </p:cNvSpPr>
          <p:nvPr/>
        </p:nvSpPr>
        <p:spPr>
          <a:xfrm>
            <a:off x="358775" y="1142984"/>
            <a:ext cx="8642381" cy="5500726"/>
          </a:xfrm>
          <a:prstGeom prst="rect">
            <a:avLst/>
          </a:prstGeom>
          <a:ln/>
        </p:spPr>
        <p:txBody>
          <a:bodyPr/>
          <a:lstStyle/>
          <a:p>
            <a:pPr lvl="0">
              <a:spcBef>
                <a:spcPct val="20000"/>
              </a:spcBef>
              <a:buSzPct val="80000"/>
              <a:buFont typeface="Wingdings" pitchFamily="2" charset="2"/>
              <a:buChar char="p"/>
              <a:defRPr/>
            </a:pPr>
            <a:r>
              <a:rPr lang="zh-CN" altLang="en-US" sz="2400" dirty="0" smtClean="0"/>
              <a:t> 什么是集成测试</a:t>
            </a:r>
            <a:endParaRPr lang="en-US" altLang="zh-CN" sz="2400" dirty="0" smtClean="0"/>
          </a:p>
          <a:p>
            <a:pPr lvl="1">
              <a:buFont typeface="Wingdings" pitchFamily="2" charset="2"/>
              <a:buChar char="Ø"/>
            </a:pPr>
            <a:r>
              <a:rPr lang="zh-CN" altLang="en-US" dirty="0" smtClean="0"/>
              <a:t>集成测试，也叫组装测试或联合测试。</a:t>
            </a:r>
            <a:endParaRPr lang="en-US" altLang="zh-CN" dirty="0" smtClean="0"/>
          </a:p>
          <a:p>
            <a:pPr lvl="1">
              <a:buFont typeface="Wingdings" pitchFamily="2" charset="2"/>
              <a:buChar char="Ø"/>
            </a:pPr>
            <a:endParaRPr lang="en-US" altLang="zh-CN" dirty="0" smtClean="0"/>
          </a:p>
          <a:p>
            <a:pPr lvl="1">
              <a:buFont typeface="Wingdings" pitchFamily="2" charset="2"/>
              <a:buChar char="Ø"/>
            </a:pPr>
            <a:r>
              <a:rPr lang="zh-CN" altLang="en-US" dirty="0" smtClean="0"/>
              <a:t>在单元测试的基础上，将所有模块按照设计要求（如根据结构图</a:t>
            </a:r>
            <a:r>
              <a:rPr lang="en-US" altLang="zh-CN" dirty="0" smtClean="0"/>
              <a:t>〕</a:t>
            </a:r>
            <a:r>
              <a:rPr lang="zh-CN" altLang="en-US" dirty="0" smtClean="0"/>
              <a:t>组装成为子系统或系统，进行集成测试。</a:t>
            </a:r>
            <a:endParaRPr lang="en-US" altLang="zh-CN" dirty="0" smtClean="0"/>
          </a:p>
          <a:p>
            <a:pPr lvl="1">
              <a:buFont typeface="Wingdings" pitchFamily="2" charset="2"/>
              <a:buChar char="Ø"/>
            </a:pPr>
            <a:endParaRPr lang="en-US" altLang="zh-CN" dirty="0" smtClean="0"/>
          </a:p>
          <a:p>
            <a:pPr lvl="1">
              <a:buFont typeface="Wingdings" pitchFamily="2" charset="2"/>
              <a:buChar char="Ø"/>
            </a:pPr>
            <a:r>
              <a:rPr lang="zh-CN" altLang="en-US" dirty="0" smtClean="0"/>
              <a:t>实践表明，一些模块虽然能够单独地工作，但并不能保证连接起来也能正常的工作。程序在某些局部反映不出来的问题，在全局上很可能暴露出来，影响功能的实现。</a:t>
            </a:r>
          </a:p>
          <a:p>
            <a:endParaRPr lang="zh-CN" altLang="en-US" b="1" dirty="0" smtClean="0"/>
          </a:p>
          <a:p>
            <a:endParaRPr lang="en-US" altLang="zh-CN" dirty="0" smtClean="0"/>
          </a:p>
          <a:p>
            <a:pPr>
              <a:buFont typeface="Wingdings" pitchFamily="2" charset="2"/>
              <a:buChar char="p"/>
            </a:pPr>
            <a:r>
              <a:rPr lang="zh-CN" altLang="en-US" sz="2400" dirty="0" smtClean="0"/>
              <a:t>集成测试包括两种方法：</a:t>
            </a:r>
            <a:endParaRPr lang="en-US" altLang="zh-CN" sz="2400" dirty="0" smtClean="0"/>
          </a:p>
          <a:p>
            <a:pPr marL="914400" lvl="1" indent="-457200"/>
            <a:r>
              <a:rPr lang="zh-CN" altLang="en-US" sz="2400" dirty="0" smtClean="0"/>
              <a:t>非增量式集成</a:t>
            </a:r>
            <a:endParaRPr lang="en-US" altLang="zh-CN" sz="2400" dirty="0" smtClean="0"/>
          </a:p>
          <a:p>
            <a:pPr marL="914400" lvl="1" indent="-457200"/>
            <a:r>
              <a:rPr lang="zh-CN" altLang="en-US" sz="2400" dirty="0" smtClean="0"/>
              <a:t>增量式集成：</a:t>
            </a:r>
          </a:p>
          <a:p>
            <a:pPr marL="1371600" lvl="2" indent="-457200">
              <a:buSzPct val="100000"/>
            </a:pPr>
            <a:r>
              <a:rPr lang="zh-CN" altLang="en-US" sz="2400" dirty="0" smtClean="0"/>
              <a:t>自顶向下增量式测试    桩程序、</a:t>
            </a:r>
          </a:p>
          <a:p>
            <a:pPr marL="1371600" lvl="2" indent="-457200">
              <a:buSzPct val="100000"/>
            </a:pPr>
            <a:r>
              <a:rPr lang="zh-CN" altLang="en-US" sz="2400" dirty="0" smtClean="0"/>
              <a:t>自底向上增量式测试     驱动程序</a:t>
            </a:r>
          </a:p>
          <a:p>
            <a:pPr lvl="1">
              <a:spcBef>
                <a:spcPct val="20000"/>
              </a:spcBef>
              <a:buSzPct val="80000"/>
              <a:buFont typeface="Wingdings" pitchFamily="2" charset="2"/>
              <a:buChar char="p"/>
              <a:defRPr/>
            </a:pP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按阶段划分</a:t>
            </a:r>
            <a:r>
              <a:rPr lang="en-US" altLang="zh-CN" dirty="0" smtClean="0">
                <a:latin typeface="+mj-ea"/>
              </a:rPr>
              <a:t>-</a:t>
            </a:r>
            <a:r>
              <a:rPr lang="zh-CN" altLang="en-US" dirty="0" smtClean="0">
                <a:latin typeface="+mj-ea"/>
              </a:rPr>
              <a:t>系统</a:t>
            </a:r>
            <a:r>
              <a:rPr lang="zh-CN" altLang="en-US" dirty="0" smtClean="0"/>
              <a:t>测试</a:t>
            </a:r>
            <a:r>
              <a:rPr lang="en-US" altLang="zh-CN" dirty="0" smtClean="0"/>
              <a:t>(System Testing)</a:t>
            </a:r>
            <a:endParaRPr lang="zh-CN" altLang="en-US" dirty="0"/>
          </a:p>
        </p:txBody>
      </p:sp>
      <p:sp>
        <p:nvSpPr>
          <p:cNvPr id="4" name="Rectangle 3"/>
          <p:cNvSpPr txBox="1">
            <a:spLocks noChangeArrowheads="1"/>
          </p:cNvSpPr>
          <p:nvPr/>
        </p:nvSpPr>
        <p:spPr>
          <a:xfrm>
            <a:off x="285720" y="928670"/>
            <a:ext cx="8642381" cy="5929330"/>
          </a:xfrm>
          <a:prstGeom prst="rect">
            <a:avLst/>
          </a:prstGeom>
          <a:ln/>
        </p:spPr>
        <p:txBody>
          <a:bodyPr/>
          <a:lstStyle/>
          <a:p>
            <a:pPr lvl="0">
              <a:spcBef>
                <a:spcPct val="20000"/>
              </a:spcBef>
              <a:buSzPct val="80000"/>
              <a:buFont typeface="Wingdings" pitchFamily="2" charset="2"/>
              <a:buChar char="p"/>
              <a:defRPr/>
            </a:pPr>
            <a:r>
              <a:rPr lang="zh-CN" altLang="en-US" sz="2400" dirty="0" smtClean="0"/>
              <a:t> 什么是</a:t>
            </a:r>
            <a:r>
              <a:rPr lang="zh-CN" altLang="en-US" sz="2400" dirty="0" smtClean="0"/>
              <a:t>系统测试</a:t>
            </a:r>
            <a:endParaRPr lang="en-US" altLang="zh-CN" dirty="0" smtClean="0"/>
          </a:p>
          <a:p>
            <a:pPr lvl="1">
              <a:buFont typeface="Wingdings" pitchFamily="2" charset="2"/>
              <a:buChar char="Ø"/>
            </a:pPr>
            <a:r>
              <a:rPr lang="zh-CN" altLang="en-US" dirty="0" smtClean="0"/>
              <a:t>将已经确认的软件、计算机硬件、外设、网络等其他元素结合在一起，进行信息系统的各种组装测试和确认测试</a:t>
            </a:r>
            <a:r>
              <a:rPr lang="en-US" altLang="zh-CN" dirty="0" smtClean="0"/>
              <a:t>.</a:t>
            </a:r>
          </a:p>
          <a:p>
            <a:pPr lvl="1">
              <a:buFont typeface="Wingdings" pitchFamily="2" charset="2"/>
              <a:buChar char="Ø"/>
            </a:pPr>
            <a:endParaRPr lang="en-US" altLang="zh-CN" dirty="0" smtClean="0"/>
          </a:p>
          <a:p>
            <a:pPr lvl="1">
              <a:buFont typeface="Wingdings" pitchFamily="2" charset="2"/>
              <a:buChar char="Ø"/>
            </a:pPr>
            <a:r>
              <a:rPr lang="zh-CN" altLang="en-US" dirty="0" smtClean="0"/>
              <a:t>系统测试是针对整个产品系统进行的测试</a:t>
            </a:r>
            <a:endParaRPr lang="en-US" altLang="zh-CN" dirty="0" smtClean="0"/>
          </a:p>
          <a:p>
            <a:pPr lvl="1">
              <a:buFont typeface="Wingdings" pitchFamily="2" charset="2"/>
              <a:buChar char="Ø"/>
            </a:pPr>
            <a:endParaRPr lang="en-US" altLang="zh-CN" dirty="0" smtClean="0"/>
          </a:p>
          <a:p>
            <a:pPr lvl="1">
              <a:buFont typeface="Wingdings" pitchFamily="2" charset="2"/>
              <a:buChar char="Ø"/>
            </a:pPr>
            <a:r>
              <a:rPr lang="zh-CN" altLang="en-US" dirty="0" smtClean="0"/>
              <a:t>目的是验证系统是否满足了需求规格的定义，找出与需求规格不符或与之矛盾的地方，从而提出更加完善的方案</a:t>
            </a:r>
            <a:endParaRPr lang="en-US" altLang="zh-CN" dirty="0" smtClean="0"/>
          </a:p>
          <a:p>
            <a:pPr lvl="1">
              <a:buFont typeface="Wingdings" pitchFamily="2" charset="2"/>
              <a:buChar char="Ø"/>
            </a:pPr>
            <a:endParaRPr lang="en-US" altLang="zh-CN" dirty="0" smtClean="0"/>
          </a:p>
          <a:p>
            <a:pPr lvl="1">
              <a:buFont typeface="Wingdings" pitchFamily="2" charset="2"/>
              <a:buChar char="Ø"/>
            </a:pPr>
            <a:r>
              <a:rPr lang="zh-CN" altLang="en-US" dirty="0" smtClean="0"/>
              <a:t>系统测试发现问题之后要经过调试找出错误原因和位置，然后进行改正。是基于系统整体需求说明书的黑盒类测试，应覆盖系统所有联合的部件。</a:t>
            </a:r>
            <a:endParaRPr lang="en-US" altLang="zh-CN" dirty="0" smtClean="0"/>
          </a:p>
          <a:p>
            <a:pPr lvl="1">
              <a:buFont typeface="Wingdings" pitchFamily="2" charset="2"/>
              <a:buChar char="Ø"/>
            </a:pPr>
            <a:endParaRPr lang="en-US" altLang="zh-CN" dirty="0" smtClean="0"/>
          </a:p>
          <a:p>
            <a:pPr lvl="1">
              <a:buFont typeface="Wingdings" pitchFamily="2" charset="2"/>
              <a:buChar char="Ø"/>
            </a:pPr>
            <a:r>
              <a:rPr lang="zh-CN" altLang="en-US" dirty="0" smtClean="0"/>
              <a:t>对象不仅仅包括需测试的软件，还要包含软件所依赖的硬件、外设甚至包括某些数据、某些支持软件及其接口等。</a:t>
            </a:r>
            <a:endParaRPr lang="zh-CN" altLang="en-US" b="1" dirty="0" smtClean="0"/>
          </a:p>
          <a:p>
            <a:endParaRPr lang="en-US" altLang="zh-CN" dirty="0" smtClean="0"/>
          </a:p>
          <a:p>
            <a:pPr>
              <a:buFont typeface="Wingdings" pitchFamily="2" charset="2"/>
              <a:buChar char="p"/>
            </a:pPr>
            <a:r>
              <a:rPr lang="zh-CN" altLang="en-US" sz="2400" dirty="0" smtClean="0"/>
              <a:t>系统测试范围</a:t>
            </a:r>
            <a:endParaRPr lang="en-US" altLang="zh-CN" sz="2400" dirty="0" smtClean="0"/>
          </a:p>
          <a:p>
            <a:pPr lvl="1">
              <a:buFont typeface="Wingdings" pitchFamily="2" charset="2"/>
              <a:buChar char="Ø"/>
            </a:pP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功能、性能、界面、强度、容量、安全性、配置、安装、卸载、数据库等</a:t>
            </a: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按阶段划分</a:t>
            </a:r>
            <a:r>
              <a:rPr lang="en-US" altLang="zh-CN" dirty="0" smtClean="0">
                <a:latin typeface="+mj-ea"/>
              </a:rPr>
              <a:t>-</a:t>
            </a:r>
            <a:r>
              <a:rPr lang="zh-CN" altLang="en-US" dirty="0" smtClean="0">
                <a:latin typeface="+mj-ea"/>
              </a:rPr>
              <a:t>验收</a:t>
            </a:r>
            <a:r>
              <a:rPr lang="zh-CN" altLang="en-US" dirty="0" smtClean="0"/>
              <a:t>测试</a:t>
            </a:r>
            <a:endParaRPr lang="zh-CN" altLang="en-US" dirty="0"/>
          </a:p>
        </p:txBody>
      </p:sp>
      <p:sp>
        <p:nvSpPr>
          <p:cNvPr id="4" name="Rectangle 3"/>
          <p:cNvSpPr txBox="1">
            <a:spLocks noChangeArrowheads="1"/>
          </p:cNvSpPr>
          <p:nvPr/>
        </p:nvSpPr>
        <p:spPr>
          <a:xfrm>
            <a:off x="358775" y="1142984"/>
            <a:ext cx="8642381" cy="5715016"/>
          </a:xfrm>
          <a:prstGeom prst="rect">
            <a:avLst/>
          </a:prstGeom>
          <a:ln/>
        </p:spPr>
        <p:txBody>
          <a:bodyPr/>
          <a:lstStyle/>
          <a:p>
            <a:pPr lvl="0">
              <a:spcBef>
                <a:spcPct val="20000"/>
              </a:spcBef>
              <a:buSzPct val="80000"/>
              <a:buFont typeface="Wingdings" pitchFamily="2" charset="2"/>
              <a:buChar char="p"/>
              <a:defRPr/>
            </a:pPr>
            <a:r>
              <a:rPr lang="zh-CN" altLang="en-US" sz="2400" dirty="0" smtClean="0"/>
              <a:t>什么是验收测试</a:t>
            </a:r>
            <a:endParaRPr lang="en-US" altLang="zh-CN" sz="2400" dirty="0" smtClean="0"/>
          </a:p>
          <a:p>
            <a:pPr lvl="1">
              <a:spcBef>
                <a:spcPct val="20000"/>
              </a:spcBef>
              <a:buSzPct val="80000"/>
              <a:buFont typeface="Wingdings" pitchFamily="2" charset="2"/>
              <a:buChar char="Ø"/>
              <a:defRPr/>
            </a:pPr>
            <a:r>
              <a:rPr lang="zh-CN" altLang="en-US" dirty="0" smtClean="0"/>
              <a:t>它是一项确定产品是否能够满足合同或用户所规定需求的测试。这是管理性和防御性控制</a:t>
            </a:r>
            <a:endParaRPr lang="en-US" altLang="zh-CN" dirty="0" smtClean="0"/>
          </a:p>
          <a:p>
            <a:pPr lvl="1">
              <a:buFont typeface="Wingdings" pitchFamily="2" charset="2"/>
              <a:buChar char="Ø"/>
            </a:pPr>
            <a:r>
              <a:rPr lang="zh-CN" altLang="en-US" dirty="0" smtClean="0"/>
              <a:t>主要确认软件是否按合同要求进行工作，既是否满足软件需求规格说明书中的要求。</a:t>
            </a:r>
          </a:p>
          <a:p>
            <a:endParaRPr lang="en-US" altLang="zh-CN" dirty="0" smtClean="0"/>
          </a:p>
          <a:p>
            <a:pPr>
              <a:buFont typeface="Wingdings" pitchFamily="2" charset="2"/>
              <a:buChar char="p"/>
            </a:pPr>
            <a:r>
              <a:rPr lang="zh-CN" altLang="en-US" sz="2400" dirty="0" smtClean="0"/>
              <a:t>验收测试分类：</a:t>
            </a:r>
            <a:endParaRPr lang="en-US" altLang="zh-CN" sz="2400" dirty="0" smtClean="0"/>
          </a:p>
          <a:p>
            <a:pPr marL="800100" lvl="1" indent="-342900">
              <a:buSzPct val="95000"/>
              <a:buFont typeface="+mj-lt"/>
              <a:buAutoNum type="arabicPeriod"/>
            </a:pPr>
            <a:r>
              <a:rPr lang="zh-CN" altLang="en-US" dirty="0" smtClean="0"/>
              <a:t>非正式的验收测试</a:t>
            </a:r>
            <a:endParaRPr lang="en-US" altLang="zh-CN" dirty="0" smtClean="0"/>
          </a:p>
          <a:p>
            <a:pPr lvl="2">
              <a:buClr>
                <a:schemeClr val="accent2"/>
              </a:buClr>
              <a:buSzPct val="95000"/>
              <a:buFont typeface="Arial" charset="0"/>
              <a:buNone/>
            </a:pPr>
            <a:r>
              <a:rPr lang="zh-CN" altLang="en-US" dirty="0" smtClean="0"/>
              <a:t>а测试</a:t>
            </a:r>
          </a:p>
          <a:p>
            <a:pPr lvl="2">
              <a:buClr>
                <a:schemeClr val="accent2"/>
              </a:buClr>
              <a:buSzPct val="95000"/>
              <a:buFont typeface="Arial" charset="0"/>
              <a:buNone/>
            </a:pPr>
            <a:r>
              <a:rPr lang="en-US" altLang="zh-CN" sz="1400" dirty="0" smtClean="0">
                <a:sym typeface="Arial" charset="0"/>
              </a:rPr>
              <a:t>	</a:t>
            </a:r>
            <a:r>
              <a:rPr lang="zh-CN" altLang="en-US" sz="1600" dirty="0" smtClean="0">
                <a:sym typeface="Arial" charset="0"/>
              </a:rPr>
              <a:t>软件开发公司组织内部人员模拟各类用户行为对即将上市的产品进行测试。</a:t>
            </a:r>
          </a:p>
          <a:p>
            <a:pPr lvl="2">
              <a:buClr>
                <a:schemeClr val="accent2"/>
              </a:buClr>
              <a:buSzPct val="95000"/>
            </a:pPr>
            <a:r>
              <a:rPr lang="zh-CN" altLang="en-US" dirty="0" smtClean="0"/>
              <a:t>ß测试</a:t>
            </a:r>
          </a:p>
          <a:p>
            <a:pPr lvl="2">
              <a:buClr>
                <a:schemeClr val="accent2"/>
              </a:buClr>
              <a:buSzPct val="95000"/>
              <a:buFont typeface="Arial" charset="0"/>
              <a:buNone/>
            </a:pPr>
            <a:r>
              <a:rPr lang="zh-CN" altLang="en-US" dirty="0" smtClean="0"/>
              <a:t> </a:t>
            </a:r>
            <a:r>
              <a:rPr lang="en-US" altLang="zh-CN" dirty="0" smtClean="0"/>
              <a:t>	</a:t>
            </a:r>
            <a:r>
              <a:rPr lang="zh-CN" altLang="en-US" sz="1600" dirty="0" smtClean="0">
                <a:sym typeface="Arial" charset="0"/>
              </a:rPr>
              <a:t>软件开发公司组织各方面的的典型客户在日常工作中实际使用，并要求用户报告异常情况、提出改进意见，然后公司再进行完善。</a:t>
            </a:r>
            <a:endParaRPr lang="en-US" altLang="zh-CN" sz="1600" dirty="0" smtClean="0"/>
          </a:p>
          <a:p>
            <a:pPr marL="800100" lvl="1" indent="-342900">
              <a:buSzPct val="95000"/>
              <a:buFont typeface="+mj-lt"/>
              <a:buAutoNum type="arabicPeriod"/>
            </a:pPr>
            <a:r>
              <a:rPr lang="zh-CN" altLang="en-US" dirty="0" smtClean="0"/>
              <a:t>正式的验收测试</a:t>
            </a:r>
          </a:p>
          <a:p>
            <a:pPr marL="800100" lvl="1" indent="-342900">
              <a:buClr>
                <a:schemeClr val="accent2"/>
              </a:buClr>
              <a:buSzPct val="95000"/>
            </a:pPr>
            <a:r>
              <a:rPr lang="en-US" altLang="zh-CN" sz="1400" dirty="0" smtClean="0"/>
              <a:t>			</a:t>
            </a:r>
            <a:r>
              <a:rPr lang="zh-CN" altLang="en-US" sz="1600" dirty="0" smtClean="0"/>
              <a:t>有正规的测试过程，需要制定测试计划、定义测试方案、选择测试用例，进行测试，结果提交。着重考虑软件是否满足合同规定的所有功能和性能，文档资料是否完整、准确，人机界面和其他方面。</a:t>
            </a:r>
          </a:p>
          <a:p>
            <a:pPr>
              <a:buClr>
                <a:schemeClr val="accent2"/>
              </a:buClr>
              <a:buSzPct val="95000"/>
              <a:buFont typeface="Arial" charset="0"/>
              <a:buNone/>
            </a:pPr>
            <a:endParaRPr lang="zh-CN" altLang="en-US" sz="1400" dirty="0" smtClean="0">
              <a:sym typeface="Arial" charset="0"/>
            </a:endParaRPr>
          </a:p>
          <a:p>
            <a:pPr lvl="1">
              <a:spcBef>
                <a:spcPct val="20000"/>
              </a:spcBef>
              <a:buSzPct val="80000"/>
              <a:buFont typeface="Wingdings" pitchFamily="2" charset="2"/>
              <a:buChar char="p"/>
              <a:defRPr/>
            </a:pP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按是否运行程序划分</a:t>
            </a:r>
            <a:endParaRPr lang="zh-CN" altLang="en-US" dirty="0"/>
          </a:p>
        </p:txBody>
      </p:sp>
      <p:sp>
        <p:nvSpPr>
          <p:cNvPr id="3" name="内容占位符 2"/>
          <p:cNvSpPr>
            <a:spLocks noGrp="1"/>
          </p:cNvSpPr>
          <p:nvPr>
            <p:ph idx="1"/>
          </p:nvPr>
        </p:nvSpPr>
        <p:spPr>
          <a:xfrm>
            <a:off x="214282" y="857232"/>
            <a:ext cx="8229600" cy="5500726"/>
          </a:xfrm>
        </p:spPr>
        <p:txBody>
          <a:bodyPr/>
          <a:lstStyle/>
          <a:p>
            <a:r>
              <a:rPr lang="zh-CN" altLang="en-US" sz="2400" dirty="0" smtClean="0"/>
              <a:t>静态测试</a:t>
            </a:r>
            <a:endParaRPr lang="en-US" altLang="zh-CN" sz="2400" dirty="0" smtClean="0"/>
          </a:p>
          <a:p>
            <a:pPr marL="342900" lvl="1" indent="-342900">
              <a:buFont typeface="Wingdings" pitchFamily="2" charset="2"/>
              <a:buChar char="Ø"/>
            </a:pPr>
            <a:r>
              <a:rPr lang="zh-CN" altLang="en-US" sz="1800" dirty="0" smtClean="0"/>
              <a:t>不运行被测试的软件，而只是静态的检查代码、界面或者文档</a:t>
            </a:r>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r>
              <a:rPr lang="zh-CN" altLang="en-US" sz="2400" dirty="0" smtClean="0"/>
              <a:t>动态测试</a:t>
            </a:r>
            <a:endParaRPr lang="en-US" altLang="zh-CN" sz="2400" dirty="0" smtClean="0"/>
          </a:p>
          <a:p>
            <a:pPr marL="342900" lvl="1" indent="-342900">
              <a:buFont typeface="Wingdings" pitchFamily="2" charset="2"/>
              <a:buChar char="Ø"/>
            </a:pPr>
            <a:r>
              <a:rPr lang="zh-CN" altLang="en-US" sz="1800" dirty="0" smtClean="0"/>
              <a:t>实际运行被测试的软件，输入相应的测试数据，检查世界的输出结果是否和预期结果相一致的过程。</a:t>
            </a:r>
          </a:p>
          <a:p>
            <a:endParaRPr lang="zh-CN" altLang="en-US" sz="2400" dirty="0"/>
          </a:p>
        </p:txBody>
      </p:sp>
      <p:graphicFrame>
        <p:nvGraphicFramePr>
          <p:cNvPr id="4" name="表格 3"/>
          <p:cNvGraphicFramePr>
            <a:graphicFrameLocks noGrp="1"/>
          </p:cNvGraphicFramePr>
          <p:nvPr/>
        </p:nvGraphicFramePr>
        <p:xfrm>
          <a:off x="642910" y="1643050"/>
          <a:ext cx="8072494" cy="3500462"/>
        </p:xfrm>
        <a:graphic>
          <a:graphicData uri="http://schemas.openxmlformats.org/drawingml/2006/table">
            <a:tbl>
              <a:tblPr/>
              <a:tblGrid>
                <a:gridCol w="973543"/>
                <a:gridCol w="1327118"/>
                <a:gridCol w="1769490"/>
                <a:gridCol w="4002343"/>
              </a:tblGrid>
              <a:tr h="318224">
                <a:tc>
                  <a:txBody>
                    <a:bodyPr/>
                    <a:lstStyle/>
                    <a:p>
                      <a:pPr algn="ctr">
                        <a:spcAft>
                          <a:spcPts val="0"/>
                        </a:spcAft>
                      </a:pPr>
                      <a:r>
                        <a:rPr lang="zh-CN" sz="1600" b="1" kern="100" dirty="0">
                          <a:solidFill>
                            <a:srgbClr val="000000"/>
                          </a:solidFill>
                          <a:latin typeface="Calibri"/>
                          <a:ea typeface="宋体"/>
                          <a:cs typeface="Times New Roman"/>
                        </a:rPr>
                        <a:t>方式名称</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solidFill>
                            <a:srgbClr val="000000"/>
                          </a:solidFill>
                          <a:latin typeface="Calibri"/>
                          <a:ea typeface="宋体"/>
                          <a:cs typeface="Times New Roman"/>
                        </a:rPr>
                        <a:t>执行人员</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solidFill>
                            <a:srgbClr val="000000"/>
                          </a:solidFill>
                          <a:latin typeface="Calibri"/>
                          <a:ea typeface="宋体"/>
                          <a:cs typeface="Times New Roman"/>
                        </a:rPr>
                        <a:t>检查内容</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solidFill>
                            <a:srgbClr val="000000"/>
                          </a:solidFill>
                          <a:latin typeface="Calibri"/>
                          <a:ea typeface="宋体"/>
                          <a:cs typeface="Times New Roman"/>
                        </a:rPr>
                        <a:t>检查过程</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6448">
                <a:tc>
                  <a:txBody>
                    <a:bodyPr/>
                    <a:lstStyle/>
                    <a:p>
                      <a:pPr algn="ctr">
                        <a:spcAft>
                          <a:spcPts val="0"/>
                        </a:spcAft>
                      </a:pPr>
                      <a:r>
                        <a:rPr lang="zh-CN" sz="1600" b="1" kern="100" dirty="0">
                          <a:solidFill>
                            <a:srgbClr val="000000"/>
                          </a:solidFill>
                          <a:latin typeface="Calibri"/>
                          <a:ea typeface="宋体"/>
                          <a:cs typeface="Times New Roman"/>
                        </a:rPr>
                        <a:t>桌面检查</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solidFill>
                            <a:srgbClr val="000000"/>
                          </a:solidFill>
                          <a:latin typeface="Calibri"/>
                          <a:ea typeface="宋体"/>
                          <a:cs typeface="Times New Roman"/>
                        </a:rPr>
                        <a:t>程序员</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600" b="1" kern="100" dirty="0">
                          <a:solidFill>
                            <a:srgbClr val="000000"/>
                          </a:solidFill>
                          <a:latin typeface="Calibri"/>
                          <a:ea typeface="宋体"/>
                          <a:cs typeface="Times New Roman"/>
                        </a:rPr>
                        <a:t>对源程序代码进行分析、检验，并补充相关的文档，发现程序中的错误</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272895">
                <a:tc>
                  <a:txBody>
                    <a:bodyPr/>
                    <a:lstStyle/>
                    <a:p>
                      <a:pPr algn="ctr">
                        <a:spcAft>
                          <a:spcPts val="0"/>
                        </a:spcAft>
                      </a:pPr>
                      <a:r>
                        <a:rPr lang="zh-CN" sz="1600" b="1" kern="100" dirty="0">
                          <a:solidFill>
                            <a:srgbClr val="000000"/>
                          </a:solidFill>
                          <a:latin typeface="Calibri"/>
                          <a:ea typeface="宋体"/>
                          <a:cs typeface="Times New Roman"/>
                        </a:rPr>
                        <a:t>代码审查</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solidFill>
                            <a:srgbClr val="000000"/>
                          </a:solidFill>
                          <a:latin typeface="Calibri"/>
                          <a:ea typeface="宋体"/>
                          <a:cs typeface="Times New Roman"/>
                        </a:rPr>
                        <a:t>程序员和测试员组成的审查小组</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solidFill>
                            <a:srgbClr val="000000"/>
                          </a:solidFill>
                          <a:latin typeface="Calibri"/>
                          <a:ea typeface="宋体"/>
                          <a:cs typeface="Times New Roman"/>
                        </a:rPr>
                        <a:t>通过阅读、讨论和争议，以程序进行静态分析的过程</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b="1" kern="100" dirty="0">
                          <a:latin typeface="宋体"/>
                          <a:ea typeface="宋体"/>
                          <a:cs typeface="宋体"/>
                        </a:rPr>
                        <a:t>第一步：小组成员提前阅读设计规格书、程序文本等相关文档</a:t>
                      </a:r>
                    </a:p>
                    <a:p>
                      <a:pPr algn="ctr">
                        <a:spcAft>
                          <a:spcPts val="0"/>
                        </a:spcAft>
                      </a:pPr>
                      <a:r>
                        <a:rPr lang="zh-CN" sz="1600" b="1" kern="100" dirty="0">
                          <a:solidFill>
                            <a:srgbClr val="000000"/>
                          </a:solidFill>
                          <a:latin typeface="Calibri"/>
                          <a:ea typeface="宋体"/>
                          <a:cs typeface="Times New Roman"/>
                        </a:rPr>
                        <a:t>第二步：召开程序审查会，开发人员读程序，审查小组讨论、发现、解决问题</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2895">
                <a:tc>
                  <a:txBody>
                    <a:bodyPr/>
                    <a:lstStyle/>
                    <a:p>
                      <a:pPr algn="ctr">
                        <a:spcAft>
                          <a:spcPts val="0"/>
                        </a:spcAft>
                      </a:pPr>
                      <a:r>
                        <a:rPr lang="zh-CN" sz="1600" b="1" kern="100">
                          <a:solidFill>
                            <a:srgbClr val="000000"/>
                          </a:solidFill>
                          <a:latin typeface="Calibri"/>
                          <a:ea typeface="宋体"/>
                          <a:cs typeface="Times New Roman"/>
                        </a:rPr>
                        <a:t>走查</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solidFill>
                            <a:srgbClr val="000000"/>
                          </a:solidFill>
                          <a:latin typeface="Calibri"/>
                          <a:ea typeface="宋体"/>
                          <a:cs typeface="Times New Roman"/>
                        </a:rPr>
                        <a:t>程序员和测试员组成的审查小组</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solidFill>
                            <a:srgbClr val="000000"/>
                          </a:solidFill>
                          <a:latin typeface="Calibri"/>
                          <a:ea typeface="宋体"/>
                          <a:cs typeface="Times New Roman"/>
                        </a:rPr>
                        <a:t>通过逻辑运行程序，发现问题</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solidFill>
                            <a:srgbClr val="000000"/>
                          </a:solidFill>
                          <a:latin typeface="Calibri"/>
                          <a:ea typeface="宋体"/>
                          <a:cs typeface="Times New Roman"/>
                        </a:rPr>
                        <a:t>第一步：小组成员提前阅读设计规格书、程序文本等相关文档</a:t>
                      </a:r>
                      <a:endParaRPr lang="zh-CN" sz="1600" b="1" kern="100" dirty="0">
                        <a:latin typeface="Calibri"/>
                        <a:ea typeface="宋体"/>
                        <a:cs typeface="Times New Roman"/>
                      </a:endParaRPr>
                    </a:p>
                    <a:p>
                      <a:pPr algn="ctr">
                        <a:spcAft>
                          <a:spcPts val="0"/>
                        </a:spcAft>
                      </a:pPr>
                      <a:r>
                        <a:rPr lang="zh-CN" sz="1600" b="1" kern="100" dirty="0">
                          <a:solidFill>
                            <a:srgbClr val="000000"/>
                          </a:solidFill>
                          <a:latin typeface="Calibri"/>
                          <a:ea typeface="宋体"/>
                          <a:cs typeface="Times New Roman"/>
                        </a:rPr>
                        <a:t>第二步：利用测试用例，使程序逻辑运行，记录程序的踪迹，发现、讨论、解决问题</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7097</TotalTime>
  <Words>796</Words>
  <Application>Microsoft Office PowerPoint</Application>
  <PresentationFormat>全屏显示(4:3)</PresentationFormat>
  <Paragraphs>139</Paragraphs>
  <Slides>16</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16</vt:i4>
      </vt:variant>
    </vt:vector>
  </HeadingPairs>
  <TitlesOfParts>
    <vt:vector size="19" baseType="lpstr">
      <vt:lpstr>Office 主题</vt:lpstr>
      <vt:lpstr>CorelDRAW</vt:lpstr>
      <vt:lpstr>公式</vt:lpstr>
      <vt:lpstr>幻灯片 1</vt:lpstr>
      <vt:lpstr>幻灯片 2</vt:lpstr>
      <vt:lpstr>测试划分标准</vt:lpstr>
      <vt:lpstr>按阶段划分</vt:lpstr>
      <vt:lpstr>按阶段划分-单元测试(Unit testing)</vt:lpstr>
      <vt:lpstr>按阶段划分-集成测试(Integrate  Testing)</vt:lpstr>
      <vt:lpstr>按阶段划分-系统测试(System Testing)</vt:lpstr>
      <vt:lpstr>按阶段划分-验收测试</vt:lpstr>
      <vt:lpstr>按是否运行程序划分</vt:lpstr>
      <vt:lpstr>按是否查看代码</vt:lpstr>
      <vt:lpstr>按是否查看代码-灰盒测试</vt:lpstr>
      <vt:lpstr>其他划分</vt:lpstr>
      <vt:lpstr>其他划分</vt:lpstr>
      <vt:lpstr>问题讨论</vt:lpstr>
      <vt:lpstr>软件性能测试</vt:lpstr>
      <vt:lpstr>培训总结</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ChinaUser</cp:lastModifiedBy>
  <cp:revision>627</cp:revision>
  <dcterms:created xsi:type="dcterms:W3CDTF">2012-04-19T11:01:25Z</dcterms:created>
  <dcterms:modified xsi:type="dcterms:W3CDTF">2015-01-26T06:46:45Z</dcterms:modified>
</cp:coreProperties>
</file>