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3" r:id="rId2"/>
    <p:sldId id="284" r:id="rId3"/>
    <p:sldId id="319" r:id="rId4"/>
    <p:sldId id="304" r:id="rId5"/>
    <p:sldId id="305" r:id="rId6"/>
    <p:sldId id="320" r:id="rId7"/>
    <p:sldId id="331" r:id="rId8"/>
    <p:sldId id="307" r:id="rId9"/>
    <p:sldId id="322" r:id="rId10"/>
    <p:sldId id="323" r:id="rId11"/>
    <p:sldId id="324" r:id="rId12"/>
    <p:sldId id="325" r:id="rId13"/>
    <p:sldId id="326" r:id="rId14"/>
    <p:sldId id="327" r:id="rId15"/>
    <p:sldId id="328" r:id="rId16"/>
    <p:sldId id="329" r:id="rId17"/>
    <p:sldId id="330" r:id="rId18"/>
    <p:sldId id="332" r:id="rId19"/>
    <p:sldId id="333" r:id="rId20"/>
    <p:sldId id="334" r:id="rId21"/>
    <p:sldId id="336" r:id="rId22"/>
    <p:sldId id="335" r:id="rId23"/>
    <p:sldId id="337" r:id="rId24"/>
    <p:sldId id="301" r:id="rId25"/>
    <p:sldId id="30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764" autoAdjust="0"/>
  </p:normalViewPr>
  <p:slideViewPr>
    <p:cSldViewPr>
      <p:cViewPr>
        <p:scale>
          <a:sx n="70" d="100"/>
          <a:sy n="70" d="100"/>
        </p:scale>
        <p:origin x="-12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2014-08-26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 xmlns:p14="http://schemas.microsoft.com/office/powerpoint/2010/main"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2014-08-26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b="1" dirty="0" smtClean="0"/>
              <a:t>　　</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手机终端</a:t>
            </a:r>
            <a:r>
              <a:rPr lang="en-US" altLang="zh-CN" dirty="0" smtClean="0"/>
              <a:t>app</a:t>
            </a:r>
            <a:r>
              <a:rPr lang="zh-CN" altLang="en-US" dirty="0" smtClean="0"/>
              <a:t>软件注重这块比较大</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latin typeface="楷体_GB2312" pitchFamily="49" charset="-122"/>
                <a:ea typeface="楷体_GB2312" pitchFamily="49" charset="-122"/>
              </a:rPr>
              <a:t>要让全世界都接受和使用</a:t>
            </a:r>
            <a:r>
              <a:rPr lang="en-US" altLang="zh-CN" sz="1200" dirty="0" smtClean="0">
                <a:latin typeface="楷体_GB2312" pitchFamily="49" charset="-122"/>
                <a:ea typeface="楷体_GB2312" pitchFamily="49" charset="-122"/>
              </a:rPr>
              <a:t>ISO 9000</a:t>
            </a:r>
            <a:r>
              <a:rPr lang="zh-CN" altLang="en-US" sz="1200" dirty="0" smtClean="0">
                <a:latin typeface="楷体_GB2312" pitchFamily="49" charset="-122"/>
                <a:ea typeface="楷体_GB2312" pitchFamily="49" charset="-122"/>
              </a:rPr>
              <a:t>族标准，为提高组织的运作能力提供有效的方法，增进国际贸易，促进全球的繁荣和发展，使任何机构和个人，可以有信心让世界各地得到任何期望的产品，以及将自己的产品顺利销到世界各地</a:t>
            </a:r>
            <a:r>
              <a:rPr lang="zh-CN" altLang="en-US" sz="1200" dirty="0" smtClean="0">
                <a:latin typeface="Times New Roman"/>
                <a:ea typeface="楷体_GB2312" pitchFamily="49" charset="-122"/>
              </a:rPr>
              <a:t>”</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2014-08-26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userDrawn="1"/>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质量</a:t>
            </a:r>
            <a:endParaRPr lang="zh-CN" altLang="en-US" sz="4800" b="1" dirty="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可靠性</a:t>
            </a:r>
            <a:endParaRPr lang="zh-CN" altLang="en-US" dirty="0"/>
          </a:p>
        </p:txBody>
      </p:sp>
      <p:sp>
        <p:nvSpPr>
          <p:cNvPr id="3" name="内容占位符 2"/>
          <p:cNvSpPr>
            <a:spLocks noGrp="1"/>
          </p:cNvSpPr>
          <p:nvPr>
            <p:ph idx="1"/>
          </p:nvPr>
        </p:nvSpPr>
        <p:spPr/>
        <p:txBody>
          <a:bodyPr/>
          <a:lstStyle/>
          <a:p>
            <a:pPr>
              <a:buNone/>
            </a:pPr>
            <a:r>
              <a:rPr lang="zh-CN" altLang="en-US" sz="2000" dirty="0" smtClean="0">
                <a:latin typeface="黑体" pitchFamily="49" charset="-122"/>
                <a:ea typeface="黑体" pitchFamily="49" charset="-122"/>
              </a:rPr>
              <a:t>在指定条件下使用时，软件产品维持规定的性能级别的能力。</a:t>
            </a:r>
            <a:endParaRPr lang="en-US" sz="2000" dirty="0" smtClean="0">
              <a:latin typeface="黑体" pitchFamily="49" charset="-122"/>
              <a:ea typeface="黑体" pitchFamily="49" charset="-122"/>
            </a:endParaRPr>
          </a:p>
          <a:p>
            <a:pPr>
              <a:buNone/>
            </a:pPr>
            <a:endParaRPr lang="en-US" sz="2000" dirty="0" smtClean="0">
              <a:latin typeface="+mn-ea"/>
            </a:endParaRPr>
          </a:p>
          <a:p>
            <a:pPr>
              <a:buSzPct val="60000"/>
              <a:buFont typeface="Wingdings" pitchFamily="2" charset="2"/>
              <a:buChar char="l"/>
            </a:pPr>
            <a:r>
              <a:rPr lang="zh-CN" altLang="en-US" sz="2000" dirty="0" smtClean="0">
                <a:latin typeface="+mn-ea"/>
              </a:rPr>
              <a:t>成熟性</a:t>
            </a:r>
          </a:p>
          <a:p>
            <a:pPr>
              <a:buNone/>
            </a:pPr>
            <a:r>
              <a:rPr lang="zh-CN" altLang="en-US" sz="2000" dirty="0" smtClean="0">
                <a:latin typeface="+mn-ea"/>
              </a:rPr>
              <a:t>      软件产品为避免由软件内部的故障而导致失效的能力。</a:t>
            </a:r>
            <a:endParaRPr lang="en-US" sz="2000" dirty="0" smtClean="0">
              <a:latin typeface="+mn-ea"/>
            </a:endParaRPr>
          </a:p>
          <a:p>
            <a:pPr>
              <a:buSzPct val="60000"/>
              <a:buFont typeface="Wingdings" pitchFamily="2" charset="2"/>
              <a:buChar char="l"/>
            </a:pPr>
            <a:r>
              <a:rPr lang="zh-CN" altLang="en-US" sz="2000" dirty="0" smtClean="0">
                <a:latin typeface="+mn-ea"/>
              </a:rPr>
              <a:t>容错性</a:t>
            </a:r>
          </a:p>
          <a:p>
            <a:pPr>
              <a:buNone/>
            </a:pPr>
            <a:r>
              <a:rPr lang="zh-CN" altLang="en-US" sz="2000" dirty="0" smtClean="0">
                <a:latin typeface="+mn-ea"/>
              </a:rPr>
              <a:t>      在软件出现故障或者违反其指定接口的情况下，软件产品维持规定的性能级别的能力。</a:t>
            </a:r>
            <a:endParaRPr lang="en-US" sz="2000" dirty="0" smtClean="0">
              <a:latin typeface="+mn-ea"/>
            </a:endParaRPr>
          </a:p>
          <a:p>
            <a:pPr>
              <a:buSzPct val="60000"/>
              <a:buFont typeface="Wingdings" pitchFamily="2" charset="2"/>
              <a:buChar char="l"/>
            </a:pPr>
            <a:r>
              <a:rPr lang="zh-CN" altLang="en-US" sz="2000" dirty="0" smtClean="0">
                <a:latin typeface="+mn-ea"/>
              </a:rPr>
              <a:t>易恢复性</a:t>
            </a:r>
          </a:p>
          <a:p>
            <a:pPr>
              <a:buNone/>
            </a:pPr>
            <a:r>
              <a:rPr lang="zh-CN" altLang="en-US" sz="2000" dirty="0" smtClean="0">
                <a:latin typeface="+mn-ea"/>
              </a:rPr>
              <a:t>      在失效发生的情况下，软件产品重建规定的性能级别并恢复受直接影响的数据的能力。</a:t>
            </a:r>
          </a:p>
          <a:p>
            <a:pPr>
              <a:buSzPct val="60000"/>
              <a:buFont typeface="Wingdings" pitchFamily="2" charset="2"/>
              <a:buChar char="l"/>
            </a:pPr>
            <a:r>
              <a:rPr lang="zh-CN" altLang="en-US" sz="2000" dirty="0" smtClean="0">
                <a:latin typeface="+mn-ea"/>
              </a:rPr>
              <a:t>可靠性的依从性</a:t>
            </a:r>
          </a:p>
          <a:p>
            <a:pPr>
              <a:buNone/>
            </a:pPr>
            <a:r>
              <a:rPr lang="zh-CN" altLang="en-US" sz="2000" dirty="0" smtClean="0">
                <a:latin typeface="+mn-ea"/>
              </a:rPr>
              <a:t>      软件产品遵循与可靠性相关的标准、约定或法规的能力。</a:t>
            </a:r>
            <a:endParaRPr lang="en-US" sz="2000" dirty="0" smtClean="0">
              <a:latin typeface="+mn-ea"/>
            </a:endParaRPr>
          </a:p>
          <a:p>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易用性</a:t>
            </a:r>
            <a:endParaRPr lang="zh-CN" altLang="en-US" dirty="0"/>
          </a:p>
        </p:txBody>
      </p:sp>
      <p:sp>
        <p:nvSpPr>
          <p:cNvPr id="3" name="内容占位符 2"/>
          <p:cNvSpPr>
            <a:spLocks noGrp="1"/>
          </p:cNvSpPr>
          <p:nvPr>
            <p:ph idx="1"/>
          </p:nvPr>
        </p:nvSpPr>
        <p:spPr/>
        <p:txBody>
          <a:bodyPr/>
          <a:lstStyle/>
          <a:p>
            <a:pPr>
              <a:buNone/>
            </a:pPr>
            <a:r>
              <a:rPr lang="zh-CN" altLang="en-US" sz="2000" b="1" dirty="0" smtClean="0">
                <a:latin typeface="+mn-ea"/>
              </a:rPr>
              <a:t>在指定条件下使用时，软件产品被理解、学习、使用和吸引用户的能力。</a:t>
            </a:r>
            <a:endParaRPr lang="en-US" sz="2000" b="1" dirty="0" smtClean="0">
              <a:latin typeface="+mn-ea"/>
            </a:endParaRPr>
          </a:p>
          <a:p>
            <a:pPr>
              <a:buNone/>
            </a:pPr>
            <a:endParaRPr lang="en-US" sz="2000" dirty="0" smtClean="0">
              <a:latin typeface="+mn-ea"/>
            </a:endParaRPr>
          </a:p>
          <a:p>
            <a:pPr>
              <a:buSzPct val="60000"/>
              <a:buFont typeface="Wingdings" pitchFamily="2" charset="2"/>
              <a:buChar char="l"/>
            </a:pPr>
            <a:r>
              <a:rPr lang="zh-CN" altLang="en-US" sz="2000" dirty="0" smtClean="0">
                <a:latin typeface="+mn-ea"/>
              </a:rPr>
              <a:t>易理解性</a:t>
            </a:r>
          </a:p>
          <a:p>
            <a:pPr>
              <a:buNone/>
            </a:pPr>
            <a:r>
              <a:rPr lang="zh-CN" altLang="en-US" sz="2000" dirty="0" smtClean="0">
                <a:latin typeface="+mn-ea"/>
              </a:rPr>
              <a:t>     软件产品使用户能理解软件是否合适以及如何能将软件用于特定的任务和使用条件的能力。</a:t>
            </a:r>
          </a:p>
          <a:p>
            <a:pPr>
              <a:buSzPct val="60000"/>
              <a:buFont typeface="Wingdings" pitchFamily="2" charset="2"/>
              <a:buChar char="l"/>
            </a:pPr>
            <a:r>
              <a:rPr lang="zh-CN" altLang="en-US" sz="2000" dirty="0" smtClean="0">
                <a:latin typeface="+mn-ea"/>
              </a:rPr>
              <a:t>易学性</a:t>
            </a:r>
          </a:p>
          <a:p>
            <a:pPr>
              <a:buNone/>
            </a:pPr>
            <a:r>
              <a:rPr lang="zh-CN" altLang="en-US" sz="2000" dirty="0" smtClean="0">
                <a:latin typeface="+mn-ea"/>
              </a:rPr>
              <a:t>     软件产品使用户能学会其应用的能力。</a:t>
            </a:r>
          </a:p>
          <a:p>
            <a:pPr>
              <a:buSzPct val="60000"/>
              <a:buFont typeface="Wingdings" pitchFamily="2" charset="2"/>
              <a:buChar char="l"/>
            </a:pPr>
            <a:r>
              <a:rPr lang="zh-CN" altLang="en-US" sz="2000" dirty="0" smtClean="0">
                <a:latin typeface="+mn-ea"/>
              </a:rPr>
              <a:t>易操作性</a:t>
            </a:r>
          </a:p>
          <a:p>
            <a:pPr>
              <a:buNone/>
            </a:pPr>
            <a:r>
              <a:rPr lang="zh-CN" altLang="en-US" sz="2000" dirty="0" smtClean="0">
                <a:latin typeface="+mn-ea"/>
              </a:rPr>
              <a:t>     软件产品使用户能操作和控制它的能力。</a:t>
            </a:r>
          </a:p>
          <a:p>
            <a:pPr>
              <a:buSzPct val="60000"/>
              <a:buFont typeface="Wingdings" pitchFamily="2" charset="2"/>
              <a:buChar char="l"/>
            </a:pPr>
            <a:r>
              <a:rPr lang="zh-CN" altLang="en-US" sz="2000" dirty="0" smtClean="0">
                <a:latin typeface="+mn-ea"/>
              </a:rPr>
              <a:t>吸引性</a:t>
            </a:r>
          </a:p>
          <a:p>
            <a:pPr>
              <a:buNone/>
            </a:pPr>
            <a:r>
              <a:rPr lang="zh-CN" altLang="en-US" sz="2000" dirty="0" smtClean="0">
                <a:latin typeface="+mn-ea"/>
              </a:rPr>
              <a:t>     软件产品吸引用户的能力。</a:t>
            </a:r>
            <a:endParaRPr lang="en-US" sz="2000" dirty="0" smtClean="0">
              <a:latin typeface="+mn-ea"/>
            </a:endParaRPr>
          </a:p>
          <a:p>
            <a:pPr>
              <a:buSzPct val="60000"/>
              <a:buFont typeface="Wingdings" pitchFamily="2" charset="2"/>
              <a:buChar char="l"/>
            </a:pPr>
            <a:r>
              <a:rPr lang="zh-CN" altLang="en-US" sz="2000" dirty="0" smtClean="0">
                <a:latin typeface="+mn-ea"/>
              </a:rPr>
              <a:t>易用性的依从性</a:t>
            </a:r>
          </a:p>
          <a:p>
            <a:pPr>
              <a:buNone/>
            </a:pPr>
            <a:r>
              <a:rPr lang="zh-CN" altLang="en-US" sz="2000" dirty="0" smtClean="0">
                <a:latin typeface="+mn-ea"/>
              </a:rPr>
              <a:t>     软件产品遵循与易用性相关的标准、约定、风格指南或法规的能力。</a:t>
            </a:r>
          </a:p>
          <a:p>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效率</a:t>
            </a:r>
            <a:endParaRPr lang="zh-CN" altLang="en-US" dirty="0"/>
          </a:p>
        </p:txBody>
      </p:sp>
      <p:sp>
        <p:nvSpPr>
          <p:cNvPr id="3" name="内容占位符 2"/>
          <p:cNvSpPr>
            <a:spLocks noGrp="1"/>
          </p:cNvSpPr>
          <p:nvPr>
            <p:ph idx="1"/>
          </p:nvPr>
        </p:nvSpPr>
        <p:spPr/>
        <p:txBody>
          <a:bodyPr/>
          <a:lstStyle/>
          <a:p>
            <a:pPr>
              <a:buNone/>
            </a:pPr>
            <a:r>
              <a:rPr lang="en-US" altLang="zh-CN" sz="2000" dirty="0" smtClean="0">
                <a:latin typeface="+mn-ea"/>
              </a:rPr>
              <a:t>	</a:t>
            </a:r>
            <a:r>
              <a:rPr lang="zh-CN" altLang="en-US" sz="2000" dirty="0" smtClean="0">
                <a:latin typeface="黑体" pitchFamily="49" charset="-122"/>
                <a:ea typeface="黑体" pitchFamily="49" charset="-122"/>
              </a:rPr>
              <a:t>在规定条件下，相对于所用资源的数量，软件产品可提供适当性能的能力。</a:t>
            </a:r>
            <a:endParaRPr lang="en-US" sz="2000" dirty="0" smtClean="0">
              <a:latin typeface="黑体" pitchFamily="49" charset="-122"/>
              <a:ea typeface="黑体" pitchFamily="49" charset="-122"/>
            </a:endParaRPr>
          </a:p>
          <a:p>
            <a:pPr>
              <a:buNone/>
            </a:pPr>
            <a:endParaRPr lang="en-US" sz="2000" dirty="0" smtClean="0">
              <a:latin typeface="+mn-ea"/>
            </a:endParaRPr>
          </a:p>
          <a:p>
            <a:pPr>
              <a:buSzPct val="60000"/>
              <a:buFont typeface="Wingdings" pitchFamily="2" charset="2"/>
              <a:buChar char="l"/>
            </a:pPr>
            <a:r>
              <a:rPr lang="zh-CN" altLang="en-US" sz="2000" dirty="0" smtClean="0">
                <a:latin typeface="+mn-ea"/>
              </a:rPr>
              <a:t>时间特性</a:t>
            </a:r>
          </a:p>
          <a:p>
            <a:pPr>
              <a:buNone/>
            </a:pPr>
            <a:r>
              <a:rPr lang="zh-CN" altLang="en-US" sz="2000" dirty="0" smtClean="0">
                <a:latin typeface="+mn-ea"/>
              </a:rPr>
              <a:t>       在规定条件下，软件产品执行其功能时，提供适当的响应和处理时间以及吞吐率的能力。</a:t>
            </a:r>
            <a:endParaRPr lang="en-US" sz="2000" dirty="0" smtClean="0">
              <a:latin typeface="+mn-ea"/>
            </a:endParaRPr>
          </a:p>
          <a:p>
            <a:pPr>
              <a:buSzPct val="60000"/>
              <a:buFont typeface="Wingdings" pitchFamily="2" charset="2"/>
              <a:buChar char="l"/>
            </a:pPr>
            <a:r>
              <a:rPr lang="zh-CN" altLang="en-US" sz="2000" dirty="0" smtClean="0">
                <a:latin typeface="+mn-ea"/>
              </a:rPr>
              <a:t>资源利用性</a:t>
            </a:r>
          </a:p>
          <a:p>
            <a:pPr>
              <a:buNone/>
            </a:pPr>
            <a:r>
              <a:rPr lang="zh-CN" altLang="en-US" sz="2000" dirty="0" smtClean="0">
                <a:latin typeface="+mn-ea"/>
              </a:rPr>
              <a:t>       在规定条件下，软件产品执行其功能时，使用合适数量和类别的资源的能力。</a:t>
            </a:r>
          </a:p>
          <a:p>
            <a:pPr>
              <a:buSzPct val="60000"/>
              <a:buFont typeface="Wingdings" pitchFamily="2" charset="2"/>
              <a:buChar char="l"/>
            </a:pPr>
            <a:r>
              <a:rPr lang="zh-CN" altLang="en-US" sz="2000" dirty="0" smtClean="0">
                <a:latin typeface="+mn-ea"/>
              </a:rPr>
              <a:t>效率依从性</a:t>
            </a:r>
          </a:p>
          <a:p>
            <a:pPr>
              <a:buNone/>
            </a:pPr>
            <a:r>
              <a:rPr lang="zh-CN" altLang="en-US" sz="2000" dirty="0" smtClean="0">
                <a:latin typeface="+mn-ea"/>
              </a:rPr>
              <a:t>       软件产品遵循与效率相关的标准或约定的能力。</a:t>
            </a:r>
          </a:p>
          <a:p>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维护性</a:t>
            </a:r>
            <a:endParaRPr lang="zh-CN" altLang="en-US" dirty="0"/>
          </a:p>
        </p:txBody>
      </p:sp>
      <p:sp>
        <p:nvSpPr>
          <p:cNvPr id="3" name="内容占位符 2"/>
          <p:cNvSpPr>
            <a:spLocks noGrp="1"/>
          </p:cNvSpPr>
          <p:nvPr>
            <p:ph idx="1"/>
          </p:nvPr>
        </p:nvSpPr>
        <p:spPr/>
        <p:txBody>
          <a:bodyPr/>
          <a:lstStyle/>
          <a:p>
            <a:pPr>
              <a:buNone/>
            </a:pPr>
            <a:r>
              <a:rPr lang="zh-CN" altLang="en-US" sz="2000" dirty="0" smtClean="0">
                <a:latin typeface="黑体" pitchFamily="49" charset="-122"/>
                <a:ea typeface="黑体" pitchFamily="49" charset="-122"/>
              </a:rPr>
              <a:t>软件产品可被修改的能力。修改可能包括修正、改进或软件对环境、需求和功能规格说明变化的适应。</a:t>
            </a:r>
            <a:endParaRPr lang="en-US" sz="2000" dirty="0" smtClean="0">
              <a:latin typeface="黑体" pitchFamily="49" charset="-122"/>
              <a:ea typeface="黑体" pitchFamily="49" charset="-122"/>
            </a:endParaRPr>
          </a:p>
          <a:p>
            <a:pPr>
              <a:buNone/>
            </a:pPr>
            <a:endParaRPr lang="en-US" sz="2000" dirty="0" smtClean="0">
              <a:latin typeface="+mn-ea"/>
            </a:endParaRPr>
          </a:p>
          <a:p>
            <a:pPr>
              <a:buSzPct val="60000"/>
              <a:buFont typeface="Wingdings" pitchFamily="2" charset="2"/>
              <a:buChar char="l"/>
            </a:pPr>
            <a:r>
              <a:rPr lang="zh-CN" altLang="en-US" sz="2000" dirty="0" smtClean="0">
                <a:latin typeface="+mn-ea"/>
              </a:rPr>
              <a:t>易分析性</a:t>
            </a:r>
          </a:p>
          <a:p>
            <a:pPr>
              <a:buNone/>
            </a:pPr>
            <a:r>
              <a:rPr lang="zh-CN" altLang="en-US" sz="2000" dirty="0" smtClean="0">
                <a:latin typeface="+mn-ea"/>
              </a:rPr>
              <a:t>     软件产品诊断软件中的缺陷或失效原因或识别待修改部分 的能力。</a:t>
            </a:r>
          </a:p>
          <a:p>
            <a:pPr>
              <a:buSzPct val="60000"/>
              <a:buFont typeface="Wingdings" pitchFamily="2" charset="2"/>
              <a:buChar char="l"/>
            </a:pPr>
            <a:r>
              <a:rPr lang="zh-CN" altLang="en-US" sz="2000" dirty="0" smtClean="0">
                <a:latin typeface="+mn-ea"/>
              </a:rPr>
              <a:t>易改变性</a:t>
            </a:r>
          </a:p>
          <a:p>
            <a:pPr>
              <a:buNone/>
            </a:pPr>
            <a:r>
              <a:rPr lang="zh-CN" altLang="en-US" sz="2000" dirty="0" smtClean="0">
                <a:latin typeface="+mn-ea"/>
              </a:rPr>
              <a:t>     软件产品使指定的修改可以被实现的能力。</a:t>
            </a:r>
          </a:p>
          <a:p>
            <a:pPr>
              <a:buSzPct val="60000"/>
              <a:buFont typeface="Wingdings" pitchFamily="2" charset="2"/>
              <a:buChar char="l"/>
            </a:pPr>
            <a:r>
              <a:rPr lang="zh-CN" altLang="en-US" sz="2000" dirty="0" smtClean="0">
                <a:latin typeface="+mn-ea"/>
              </a:rPr>
              <a:t>稳定性</a:t>
            </a:r>
          </a:p>
          <a:p>
            <a:pPr>
              <a:buNone/>
            </a:pPr>
            <a:r>
              <a:rPr lang="zh-CN" altLang="en-US" sz="2000" dirty="0" smtClean="0">
                <a:latin typeface="+mn-ea"/>
              </a:rPr>
              <a:t>     软件产品避免由于软件修改而造成意外结果的能力。</a:t>
            </a:r>
          </a:p>
          <a:p>
            <a:pPr>
              <a:buSzPct val="60000"/>
              <a:buFont typeface="Wingdings" pitchFamily="2" charset="2"/>
              <a:buChar char="l"/>
            </a:pPr>
            <a:r>
              <a:rPr lang="zh-CN" altLang="en-US" sz="2000" dirty="0" smtClean="0">
                <a:latin typeface="+mn-ea"/>
              </a:rPr>
              <a:t>易测试性</a:t>
            </a:r>
          </a:p>
          <a:p>
            <a:pPr>
              <a:buNone/>
            </a:pPr>
            <a:r>
              <a:rPr lang="zh-CN" altLang="en-US" sz="2000" dirty="0" smtClean="0">
                <a:latin typeface="+mn-ea"/>
              </a:rPr>
              <a:t>     软件产品使已修改软件能被确认的能力。</a:t>
            </a:r>
          </a:p>
          <a:p>
            <a:pPr>
              <a:buSzPct val="60000"/>
              <a:buFont typeface="Wingdings" pitchFamily="2" charset="2"/>
              <a:buChar char="l"/>
            </a:pPr>
            <a:r>
              <a:rPr lang="zh-CN" altLang="en-US" sz="2000" dirty="0" smtClean="0">
                <a:latin typeface="+mn-ea"/>
              </a:rPr>
              <a:t>维护性的依从性</a:t>
            </a:r>
          </a:p>
          <a:p>
            <a:pPr>
              <a:buNone/>
            </a:pPr>
            <a:r>
              <a:rPr lang="zh-CN" altLang="en-US" sz="2000" dirty="0" smtClean="0">
                <a:latin typeface="+mn-ea"/>
              </a:rPr>
              <a:t>     软件产品遵循与维护性相关的标准或约定的能力。</a:t>
            </a:r>
          </a:p>
          <a:p>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可移植性</a:t>
            </a:r>
            <a:endParaRPr lang="zh-CN" altLang="en-US" dirty="0"/>
          </a:p>
        </p:txBody>
      </p:sp>
      <p:sp>
        <p:nvSpPr>
          <p:cNvPr id="3" name="内容占位符 2"/>
          <p:cNvSpPr>
            <a:spLocks noGrp="1"/>
          </p:cNvSpPr>
          <p:nvPr>
            <p:ph idx="1"/>
          </p:nvPr>
        </p:nvSpPr>
        <p:spPr/>
        <p:txBody>
          <a:bodyPr/>
          <a:lstStyle/>
          <a:p>
            <a:pPr>
              <a:buNone/>
            </a:pPr>
            <a:r>
              <a:rPr lang="en-US" altLang="zh-CN" sz="2000" dirty="0" smtClean="0">
                <a:latin typeface="+mn-ea"/>
              </a:rPr>
              <a:t>	</a:t>
            </a:r>
            <a:r>
              <a:rPr lang="zh-CN" altLang="en-US" sz="2000" b="1" dirty="0" smtClean="0">
                <a:latin typeface="+mn-ea"/>
              </a:rPr>
              <a:t>软件产品从一种环境迁移到另外一种环境的能力。</a:t>
            </a:r>
            <a:endParaRPr lang="en-US" altLang="zh-CN" sz="2000" b="1" dirty="0" smtClean="0">
              <a:latin typeface="+mn-ea"/>
            </a:endParaRPr>
          </a:p>
          <a:p>
            <a:pPr>
              <a:buNone/>
            </a:pPr>
            <a:endParaRPr lang="en-US" sz="2000" dirty="0" smtClean="0">
              <a:latin typeface="+mn-ea"/>
            </a:endParaRPr>
          </a:p>
          <a:p>
            <a:pPr>
              <a:buSzPct val="60000"/>
              <a:buFont typeface="Wingdings" pitchFamily="2" charset="2"/>
              <a:buChar char="l"/>
            </a:pPr>
            <a:r>
              <a:rPr lang="zh-CN" altLang="en-US" sz="2000" dirty="0" smtClean="0">
                <a:latin typeface="+mn-ea"/>
              </a:rPr>
              <a:t>适应性</a:t>
            </a:r>
          </a:p>
          <a:p>
            <a:pPr>
              <a:buNone/>
            </a:pPr>
            <a:r>
              <a:rPr lang="zh-CN" altLang="en-US" sz="2000" dirty="0" smtClean="0">
                <a:latin typeface="+mn-ea"/>
              </a:rPr>
              <a:t>     软件产品毋需采用额外的活动或手段就可适应不同指定环境的能力。</a:t>
            </a:r>
            <a:endParaRPr lang="en-US" sz="2000" dirty="0" smtClean="0">
              <a:latin typeface="+mn-ea"/>
            </a:endParaRPr>
          </a:p>
          <a:p>
            <a:pPr>
              <a:buSzPct val="60000"/>
              <a:buFont typeface="Wingdings" pitchFamily="2" charset="2"/>
              <a:buChar char="l"/>
            </a:pPr>
            <a:r>
              <a:rPr lang="zh-CN" altLang="en-US" sz="2000" dirty="0" smtClean="0">
                <a:latin typeface="+mn-ea"/>
              </a:rPr>
              <a:t>易安装性</a:t>
            </a:r>
          </a:p>
          <a:p>
            <a:pPr>
              <a:buNone/>
            </a:pPr>
            <a:r>
              <a:rPr lang="zh-CN" altLang="en-US" sz="2000" dirty="0" smtClean="0">
                <a:latin typeface="+mn-ea"/>
              </a:rPr>
              <a:t>     软件产品在指定环境中被安装的能力。</a:t>
            </a:r>
            <a:endParaRPr lang="en-US" sz="2000" dirty="0" smtClean="0">
              <a:latin typeface="+mn-ea"/>
            </a:endParaRPr>
          </a:p>
          <a:p>
            <a:pPr>
              <a:buSzPct val="60000"/>
              <a:buFont typeface="Wingdings" pitchFamily="2" charset="2"/>
              <a:buChar char="l"/>
            </a:pPr>
            <a:r>
              <a:rPr lang="zh-CN" altLang="en-US" sz="2000" dirty="0" smtClean="0">
                <a:latin typeface="+mn-ea"/>
              </a:rPr>
              <a:t>共存性</a:t>
            </a:r>
          </a:p>
          <a:p>
            <a:pPr>
              <a:buNone/>
            </a:pPr>
            <a:r>
              <a:rPr lang="zh-CN" altLang="en-US" sz="2000" dirty="0" smtClean="0">
                <a:latin typeface="+mn-ea"/>
              </a:rPr>
              <a:t>     软件产品在公共环境中同与其分享公共资源的其他独立软件共存的能力。</a:t>
            </a:r>
          </a:p>
          <a:p>
            <a:pPr>
              <a:buSzPct val="60000"/>
              <a:buFont typeface="Wingdings" pitchFamily="2" charset="2"/>
              <a:buChar char="l"/>
            </a:pPr>
            <a:r>
              <a:rPr lang="zh-CN" altLang="en-US" sz="2000" dirty="0" smtClean="0">
                <a:latin typeface="+mn-ea"/>
              </a:rPr>
              <a:t>易替换性</a:t>
            </a:r>
          </a:p>
          <a:p>
            <a:pPr>
              <a:buNone/>
            </a:pPr>
            <a:r>
              <a:rPr lang="zh-CN" altLang="en-US" sz="2000" dirty="0" smtClean="0">
                <a:latin typeface="+mn-ea"/>
              </a:rPr>
              <a:t>     软件产品在同样环境下，替代另一个相同用途的指定软件产品的能力。</a:t>
            </a:r>
          </a:p>
          <a:p>
            <a:pPr>
              <a:buSzPct val="60000"/>
              <a:buFont typeface="Wingdings" pitchFamily="2" charset="2"/>
              <a:buChar char="l"/>
            </a:pPr>
            <a:r>
              <a:rPr lang="zh-CN" altLang="en-US" sz="2000" dirty="0" smtClean="0">
                <a:latin typeface="+mn-ea"/>
              </a:rPr>
              <a:t>可移植性的依从性</a:t>
            </a:r>
          </a:p>
          <a:p>
            <a:pPr>
              <a:buNone/>
            </a:pPr>
            <a:r>
              <a:rPr lang="zh-CN" altLang="en-US" sz="2000" dirty="0" smtClean="0">
                <a:latin typeface="+mn-ea"/>
              </a:rPr>
              <a:t>     软件产品遵循与可移植性相关的标准或约定的能力。</a:t>
            </a:r>
          </a:p>
          <a:p>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使用质量</a:t>
            </a:r>
            <a:endParaRPr lang="zh-CN" altLang="en-US" dirty="0"/>
          </a:p>
        </p:txBody>
      </p:sp>
      <p:grpSp>
        <p:nvGrpSpPr>
          <p:cNvPr id="4" name="Group 5"/>
          <p:cNvGrpSpPr>
            <a:grpSpLocks/>
          </p:cNvGrpSpPr>
          <p:nvPr/>
        </p:nvGrpSpPr>
        <p:grpSpPr bwMode="auto">
          <a:xfrm>
            <a:off x="1142976" y="2143116"/>
            <a:ext cx="5788025" cy="1825625"/>
            <a:chOff x="0" y="0"/>
            <a:chExt cx="3646" cy="1150"/>
          </a:xfrm>
        </p:grpSpPr>
        <p:sp>
          <p:nvSpPr>
            <p:cNvPr id="5" name="Rectangle 4"/>
            <p:cNvSpPr>
              <a:spLocks noChangeArrowheads="1"/>
            </p:cNvSpPr>
            <p:nvPr/>
          </p:nvSpPr>
          <p:spPr bwMode="auto">
            <a:xfrm>
              <a:off x="1403" y="0"/>
              <a:ext cx="746" cy="264"/>
            </a:xfrm>
            <a:prstGeom prst="rect">
              <a:avLst/>
            </a:prstGeom>
            <a:solidFill>
              <a:schemeClr val="bg1"/>
            </a:solidFill>
            <a:ln w="12700">
              <a:solidFill>
                <a:schemeClr val="tx1"/>
              </a:solidFill>
              <a:miter lim="800000"/>
              <a:headEnd/>
              <a:tailEnd/>
            </a:ln>
          </p:spPr>
          <p:txBody>
            <a:bodyPr lIns="92075" tIns="46038" rIns="92075" bIns="46038"/>
            <a:lstStyle/>
            <a:p>
              <a:pPr eaLnBrk="0" hangingPunct="0"/>
              <a:r>
                <a:rPr lang="zh-CN" altLang="en-US">
                  <a:latin typeface="Times New Roman" pitchFamily="18" charset="0"/>
                </a:rPr>
                <a:t>使用质量</a:t>
              </a:r>
            </a:p>
          </p:txBody>
        </p:sp>
        <p:sp>
          <p:nvSpPr>
            <p:cNvPr id="6" name="Rectangle 5"/>
            <p:cNvSpPr>
              <a:spLocks noChangeArrowheads="1"/>
            </p:cNvSpPr>
            <p:nvPr/>
          </p:nvSpPr>
          <p:spPr bwMode="auto">
            <a:xfrm>
              <a:off x="0" y="886"/>
              <a:ext cx="746" cy="264"/>
            </a:xfrm>
            <a:prstGeom prst="rect">
              <a:avLst/>
            </a:prstGeom>
            <a:solidFill>
              <a:schemeClr val="bg1"/>
            </a:solidFill>
            <a:ln w="12700">
              <a:solidFill>
                <a:schemeClr val="tx1"/>
              </a:solidFill>
              <a:miter lim="800000"/>
              <a:headEnd/>
              <a:tailEnd/>
            </a:ln>
          </p:spPr>
          <p:txBody>
            <a:bodyPr lIns="92075" tIns="46038" rIns="92075" bIns="46038"/>
            <a:lstStyle/>
            <a:p>
              <a:pPr eaLnBrk="0" hangingPunct="0"/>
              <a:r>
                <a:rPr lang="zh-CN" altLang="en-US">
                  <a:latin typeface="Times New Roman" pitchFamily="18" charset="0"/>
                </a:rPr>
                <a:t>有效性</a:t>
              </a:r>
            </a:p>
          </p:txBody>
        </p:sp>
        <p:sp>
          <p:nvSpPr>
            <p:cNvPr id="7" name="Rectangle 6"/>
            <p:cNvSpPr>
              <a:spLocks noChangeArrowheads="1"/>
            </p:cNvSpPr>
            <p:nvPr/>
          </p:nvSpPr>
          <p:spPr bwMode="auto">
            <a:xfrm>
              <a:off x="1029" y="886"/>
              <a:ext cx="746" cy="264"/>
            </a:xfrm>
            <a:prstGeom prst="rect">
              <a:avLst/>
            </a:prstGeom>
            <a:solidFill>
              <a:schemeClr val="bg1"/>
            </a:solidFill>
            <a:ln w="12700">
              <a:solidFill>
                <a:schemeClr val="tx1"/>
              </a:solidFill>
              <a:miter lim="800000"/>
              <a:headEnd/>
              <a:tailEnd/>
            </a:ln>
          </p:spPr>
          <p:txBody>
            <a:bodyPr lIns="92075" tIns="46038" rIns="92075" bIns="46038"/>
            <a:lstStyle/>
            <a:p>
              <a:pPr eaLnBrk="0" hangingPunct="0"/>
              <a:r>
                <a:rPr lang="zh-CN" altLang="en-US">
                  <a:latin typeface="Times New Roman" pitchFamily="18" charset="0"/>
                </a:rPr>
                <a:t>生产率</a:t>
              </a:r>
            </a:p>
          </p:txBody>
        </p:sp>
        <p:sp>
          <p:nvSpPr>
            <p:cNvPr id="8" name="Rectangle 7"/>
            <p:cNvSpPr>
              <a:spLocks noChangeArrowheads="1"/>
            </p:cNvSpPr>
            <p:nvPr/>
          </p:nvSpPr>
          <p:spPr bwMode="auto">
            <a:xfrm>
              <a:off x="2058" y="886"/>
              <a:ext cx="746" cy="264"/>
            </a:xfrm>
            <a:prstGeom prst="rect">
              <a:avLst/>
            </a:prstGeom>
            <a:solidFill>
              <a:schemeClr val="bg1"/>
            </a:solidFill>
            <a:ln w="12700">
              <a:solidFill>
                <a:schemeClr val="tx1"/>
              </a:solidFill>
              <a:miter lim="800000"/>
              <a:headEnd/>
              <a:tailEnd/>
            </a:ln>
          </p:spPr>
          <p:txBody>
            <a:bodyPr lIns="92075" tIns="46038" rIns="92075" bIns="46038"/>
            <a:lstStyle/>
            <a:p>
              <a:pPr eaLnBrk="0" hangingPunct="0"/>
              <a:r>
                <a:rPr lang="zh-CN" altLang="en-US">
                  <a:latin typeface="Times New Roman" pitchFamily="18" charset="0"/>
                </a:rPr>
                <a:t>安全性</a:t>
              </a:r>
            </a:p>
          </p:txBody>
        </p:sp>
        <p:sp>
          <p:nvSpPr>
            <p:cNvPr id="9" name="Rectangle 8"/>
            <p:cNvSpPr>
              <a:spLocks noChangeArrowheads="1"/>
            </p:cNvSpPr>
            <p:nvPr/>
          </p:nvSpPr>
          <p:spPr bwMode="auto">
            <a:xfrm>
              <a:off x="2993" y="886"/>
              <a:ext cx="653" cy="264"/>
            </a:xfrm>
            <a:prstGeom prst="rect">
              <a:avLst/>
            </a:prstGeom>
            <a:solidFill>
              <a:schemeClr val="bg1"/>
            </a:solidFill>
            <a:ln w="12700">
              <a:solidFill>
                <a:schemeClr val="tx1"/>
              </a:solidFill>
              <a:miter lim="800000"/>
              <a:headEnd/>
              <a:tailEnd/>
            </a:ln>
          </p:spPr>
          <p:txBody>
            <a:bodyPr lIns="92075" tIns="46038" rIns="92075" bIns="46038"/>
            <a:lstStyle/>
            <a:p>
              <a:pPr eaLnBrk="0" hangingPunct="0"/>
              <a:r>
                <a:rPr lang="zh-CN" altLang="en-US">
                  <a:latin typeface="Times New Roman" pitchFamily="18" charset="0"/>
                </a:rPr>
                <a:t>满意度</a:t>
              </a:r>
            </a:p>
          </p:txBody>
        </p:sp>
        <p:sp>
          <p:nvSpPr>
            <p:cNvPr id="10" name="Line 9"/>
            <p:cNvSpPr>
              <a:spLocks noChangeShapeType="1"/>
            </p:cNvSpPr>
            <p:nvPr/>
          </p:nvSpPr>
          <p:spPr bwMode="auto">
            <a:xfrm>
              <a:off x="373" y="531"/>
              <a:ext cx="2900" cy="0"/>
            </a:xfrm>
            <a:prstGeom prst="line">
              <a:avLst/>
            </a:prstGeom>
            <a:noFill/>
            <a:ln w="12700">
              <a:solidFill>
                <a:schemeClr val="tx1"/>
              </a:solidFill>
              <a:round/>
              <a:headEnd/>
              <a:tailEnd/>
            </a:ln>
          </p:spPr>
          <p:txBody>
            <a:bodyPr/>
            <a:lstStyle/>
            <a:p>
              <a:endParaRPr lang="zh-CN" altLang="en-US"/>
            </a:p>
          </p:txBody>
        </p:sp>
        <p:sp>
          <p:nvSpPr>
            <p:cNvPr id="11" name="Line 10"/>
            <p:cNvSpPr>
              <a:spLocks noChangeShapeType="1"/>
            </p:cNvSpPr>
            <p:nvPr/>
          </p:nvSpPr>
          <p:spPr bwMode="auto">
            <a:xfrm>
              <a:off x="373" y="531"/>
              <a:ext cx="0" cy="354"/>
            </a:xfrm>
            <a:prstGeom prst="line">
              <a:avLst/>
            </a:prstGeom>
            <a:noFill/>
            <a:ln w="12700">
              <a:solidFill>
                <a:schemeClr val="tx1"/>
              </a:solidFill>
              <a:round/>
              <a:headEnd/>
              <a:tailEnd/>
            </a:ln>
          </p:spPr>
          <p:txBody>
            <a:bodyPr/>
            <a:lstStyle/>
            <a:p>
              <a:endParaRPr lang="zh-CN" altLang="en-US"/>
            </a:p>
          </p:txBody>
        </p:sp>
        <p:sp>
          <p:nvSpPr>
            <p:cNvPr id="12" name="Line 11"/>
            <p:cNvSpPr>
              <a:spLocks noChangeShapeType="1"/>
            </p:cNvSpPr>
            <p:nvPr/>
          </p:nvSpPr>
          <p:spPr bwMode="auto">
            <a:xfrm>
              <a:off x="1402" y="531"/>
              <a:ext cx="0" cy="354"/>
            </a:xfrm>
            <a:prstGeom prst="line">
              <a:avLst/>
            </a:prstGeom>
            <a:noFill/>
            <a:ln w="12700">
              <a:solidFill>
                <a:schemeClr val="tx1"/>
              </a:solidFill>
              <a:round/>
              <a:headEnd/>
              <a:tailEnd/>
            </a:ln>
          </p:spPr>
          <p:txBody>
            <a:bodyPr/>
            <a:lstStyle/>
            <a:p>
              <a:endParaRPr lang="zh-CN" altLang="en-US"/>
            </a:p>
          </p:txBody>
        </p:sp>
        <p:sp>
          <p:nvSpPr>
            <p:cNvPr id="13" name="Line 12"/>
            <p:cNvSpPr>
              <a:spLocks noChangeShapeType="1"/>
            </p:cNvSpPr>
            <p:nvPr/>
          </p:nvSpPr>
          <p:spPr bwMode="auto">
            <a:xfrm>
              <a:off x="2431" y="531"/>
              <a:ext cx="0" cy="354"/>
            </a:xfrm>
            <a:prstGeom prst="line">
              <a:avLst/>
            </a:prstGeom>
            <a:noFill/>
            <a:ln w="12700">
              <a:solidFill>
                <a:schemeClr val="tx1"/>
              </a:solidFill>
              <a:round/>
              <a:headEnd/>
              <a:tailEnd/>
            </a:ln>
          </p:spPr>
          <p:txBody>
            <a:bodyPr/>
            <a:lstStyle/>
            <a:p>
              <a:endParaRPr lang="zh-CN" altLang="en-US"/>
            </a:p>
          </p:txBody>
        </p:sp>
        <p:sp>
          <p:nvSpPr>
            <p:cNvPr id="14" name="Line 13"/>
            <p:cNvSpPr>
              <a:spLocks noChangeShapeType="1"/>
            </p:cNvSpPr>
            <p:nvPr/>
          </p:nvSpPr>
          <p:spPr bwMode="auto">
            <a:xfrm>
              <a:off x="3273" y="531"/>
              <a:ext cx="0" cy="354"/>
            </a:xfrm>
            <a:prstGeom prst="line">
              <a:avLst/>
            </a:prstGeom>
            <a:noFill/>
            <a:ln w="12700">
              <a:solidFill>
                <a:schemeClr val="tx1"/>
              </a:solidFill>
              <a:round/>
              <a:headEnd/>
              <a:tailEnd/>
            </a:ln>
          </p:spPr>
          <p:txBody>
            <a:bodyPr/>
            <a:lstStyle/>
            <a:p>
              <a:endParaRPr lang="zh-CN" altLang="en-US"/>
            </a:p>
          </p:txBody>
        </p:sp>
        <p:sp>
          <p:nvSpPr>
            <p:cNvPr id="15" name="Line 14"/>
            <p:cNvSpPr>
              <a:spLocks noChangeShapeType="1"/>
            </p:cNvSpPr>
            <p:nvPr/>
          </p:nvSpPr>
          <p:spPr bwMode="auto">
            <a:xfrm flipV="1">
              <a:off x="1776" y="265"/>
              <a:ext cx="0" cy="266"/>
            </a:xfrm>
            <a:prstGeom prst="line">
              <a:avLst/>
            </a:prstGeom>
            <a:noFill/>
            <a:ln w="12700">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使用质量</a:t>
            </a:r>
            <a:endParaRPr lang="zh-CN" altLang="en-US" dirty="0"/>
          </a:p>
        </p:txBody>
      </p:sp>
      <p:sp>
        <p:nvSpPr>
          <p:cNvPr id="3" name="内容占位符 2"/>
          <p:cNvSpPr>
            <a:spLocks noGrp="1"/>
          </p:cNvSpPr>
          <p:nvPr>
            <p:ph idx="1"/>
          </p:nvPr>
        </p:nvSpPr>
        <p:spPr/>
        <p:txBody>
          <a:bodyPr/>
          <a:lstStyle/>
          <a:p>
            <a:pPr marL="609600" indent="-609600">
              <a:lnSpc>
                <a:spcPct val="80000"/>
              </a:lnSpc>
            </a:pPr>
            <a:r>
              <a:rPr lang="zh-CN" altLang="en-US" sz="2000" dirty="0" smtClean="0">
                <a:latin typeface="+mn-ea"/>
              </a:rPr>
              <a:t>有效性</a:t>
            </a:r>
          </a:p>
          <a:p>
            <a:pPr marL="609600" indent="-609600">
              <a:lnSpc>
                <a:spcPct val="80000"/>
              </a:lnSpc>
              <a:buNone/>
            </a:pPr>
            <a:r>
              <a:rPr lang="zh-CN" altLang="en-US" sz="2000" dirty="0" smtClean="0">
                <a:latin typeface="+mn-ea"/>
              </a:rPr>
              <a:t>        软件产品在指定的</a:t>
            </a:r>
            <a:r>
              <a:rPr lang="zh-CN" altLang="en-US" sz="2000" dirty="0" smtClean="0">
                <a:latin typeface="+mn-ea"/>
              </a:rPr>
              <a:t>使用</a:t>
            </a:r>
            <a:r>
              <a:rPr lang="zh-CN" altLang="en-US" sz="2000" dirty="0" smtClean="0">
                <a:latin typeface="+mn-ea"/>
              </a:rPr>
              <a:t>环境</a:t>
            </a:r>
            <a:r>
              <a:rPr lang="zh-CN" altLang="en-US" sz="2000" dirty="0" smtClean="0">
                <a:latin typeface="+mn-ea"/>
              </a:rPr>
              <a:t>下</a:t>
            </a:r>
            <a:r>
              <a:rPr lang="zh-CN" altLang="en-US" sz="2000" dirty="0" smtClean="0">
                <a:latin typeface="+mn-ea"/>
              </a:rPr>
              <a:t>，使用户能正确和完全地达到规定目标的能力。</a:t>
            </a:r>
          </a:p>
          <a:p>
            <a:pPr marL="609600" indent="-609600">
              <a:lnSpc>
                <a:spcPct val="80000"/>
              </a:lnSpc>
            </a:pPr>
            <a:endParaRPr lang="en-US" altLang="zh-CN" sz="2000" dirty="0" smtClean="0">
              <a:latin typeface="+mn-ea"/>
            </a:endParaRPr>
          </a:p>
          <a:p>
            <a:pPr marL="609600" indent="-609600">
              <a:lnSpc>
                <a:spcPct val="80000"/>
              </a:lnSpc>
            </a:pPr>
            <a:r>
              <a:rPr lang="zh-CN" altLang="en-US" sz="2000" dirty="0" smtClean="0">
                <a:latin typeface="+mn-ea"/>
              </a:rPr>
              <a:t>生产率</a:t>
            </a:r>
          </a:p>
          <a:p>
            <a:pPr marL="609600" indent="-609600">
              <a:lnSpc>
                <a:spcPct val="80000"/>
              </a:lnSpc>
              <a:buNone/>
            </a:pPr>
            <a:r>
              <a:rPr lang="zh-CN" altLang="en-US" sz="2000" dirty="0" smtClean="0">
                <a:latin typeface="+mn-ea"/>
              </a:rPr>
              <a:t>        软件产品在指定的</a:t>
            </a:r>
            <a:r>
              <a:rPr lang="zh-CN" altLang="en-US" sz="2000" dirty="0" smtClean="0">
                <a:latin typeface="+mn-ea"/>
              </a:rPr>
              <a:t>使用</a:t>
            </a:r>
            <a:r>
              <a:rPr lang="zh-CN" altLang="en-US" sz="2000" dirty="0" smtClean="0">
                <a:latin typeface="+mn-ea"/>
              </a:rPr>
              <a:t>环境</a:t>
            </a:r>
            <a:r>
              <a:rPr lang="zh-CN" altLang="en-US" sz="2000" dirty="0" smtClean="0">
                <a:latin typeface="+mn-ea"/>
              </a:rPr>
              <a:t>下</a:t>
            </a:r>
            <a:r>
              <a:rPr lang="zh-CN" altLang="en-US" sz="2000" dirty="0" smtClean="0">
                <a:latin typeface="+mn-ea"/>
              </a:rPr>
              <a:t>，使用户为达到有效性而消耗适当数量的资源的能力。</a:t>
            </a:r>
            <a:endParaRPr lang="en-US" sz="2000" dirty="0" smtClean="0">
              <a:latin typeface="+mn-ea"/>
            </a:endParaRPr>
          </a:p>
          <a:p>
            <a:pPr marL="609600" indent="-609600">
              <a:lnSpc>
                <a:spcPct val="80000"/>
              </a:lnSpc>
            </a:pPr>
            <a:endParaRPr lang="en-US" sz="2000" dirty="0" smtClean="0">
              <a:latin typeface="+mn-ea"/>
            </a:endParaRPr>
          </a:p>
          <a:p>
            <a:pPr marL="609600" indent="-609600">
              <a:lnSpc>
                <a:spcPct val="80000"/>
              </a:lnSpc>
            </a:pPr>
            <a:r>
              <a:rPr lang="zh-CN" altLang="en-US" sz="2000" dirty="0" smtClean="0">
                <a:latin typeface="+mn-ea"/>
              </a:rPr>
              <a:t>安全性</a:t>
            </a:r>
          </a:p>
          <a:p>
            <a:pPr marL="609600" indent="-609600">
              <a:lnSpc>
                <a:spcPct val="80000"/>
              </a:lnSpc>
              <a:buNone/>
            </a:pPr>
            <a:r>
              <a:rPr lang="zh-CN" altLang="en-US" sz="2000" dirty="0" smtClean="0">
                <a:latin typeface="+mn-ea"/>
              </a:rPr>
              <a:t>        软件产品在指定</a:t>
            </a:r>
            <a:r>
              <a:rPr lang="zh-CN" altLang="en-US" sz="2000" dirty="0" smtClean="0">
                <a:latin typeface="+mn-ea"/>
              </a:rPr>
              <a:t>使用</a:t>
            </a:r>
            <a:r>
              <a:rPr lang="zh-CN" altLang="en-US" sz="2000" dirty="0" smtClean="0">
                <a:latin typeface="+mn-ea"/>
              </a:rPr>
              <a:t>环境</a:t>
            </a:r>
            <a:r>
              <a:rPr lang="zh-CN" altLang="en-US" sz="2000" dirty="0" smtClean="0">
                <a:latin typeface="+mn-ea"/>
              </a:rPr>
              <a:t>下</a:t>
            </a:r>
            <a:r>
              <a:rPr lang="zh-CN" altLang="en-US" sz="2000" dirty="0" smtClean="0">
                <a:latin typeface="+mn-ea"/>
              </a:rPr>
              <a:t>，达到对人类、业务、软件、财产或环境造成损害的可接受的风险级别的能力。</a:t>
            </a:r>
          </a:p>
          <a:p>
            <a:pPr marL="609600" indent="-609600">
              <a:lnSpc>
                <a:spcPct val="80000"/>
              </a:lnSpc>
            </a:pPr>
            <a:endParaRPr lang="en-US" sz="2000" dirty="0" smtClean="0">
              <a:latin typeface="+mn-ea"/>
            </a:endParaRPr>
          </a:p>
          <a:p>
            <a:pPr marL="609600" indent="-609600">
              <a:lnSpc>
                <a:spcPct val="80000"/>
              </a:lnSpc>
            </a:pPr>
            <a:r>
              <a:rPr lang="zh-CN" altLang="en-US" sz="2000" dirty="0" smtClean="0">
                <a:latin typeface="+mn-ea"/>
              </a:rPr>
              <a:t>满意度</a:t>
            </a:r>
          </a:p>
          <a:p>
            <a:pPr marL="609600" indent="-609600">
              <a:lnSpc>
                <a:spcPct val="80000"/>
              </a:lnSpc>
              <a:buNone/>
            </a:pPr>
            <a:r>
              <a:rPr lang="zh-CN" altLang="en-US" sz="2000" dirty="0" smtClean="0">
                <a:latin typeface="+mn-ea"/>
              </a:rPr>
              <a:t>       软件产品在指定的</a:t>
            </a:r>
            <a:r>
              <a:rPr lang="zh-CN" altLang="en-US" sz="2000" dirty="0" smtClean="0">
                <a:latin typeface="+mn-ea"/>
              </a:rPr>
              <a:t>使用</a:t>
            </a:r>
            <a:r>
              <a:rPr lang="zh-CN" altLang="en-US" sz="2000" dirty="0" smtClean="0">
                <a:latin typeface="+mn-ea"/>
              </a:rPr>
              <a:t>环境</a:t>
            </a:r>
            <a:r>
              <a:rPr lang="zh-CN" altLang="en-US" sz="2000" dirty="0" smtClean="0">
                <a:latin typeface="+mn-ea"/>
              </a:rPr>
              <a:t>下</a:t>
            </a:r>
            <a:r>
              <a:rPr lang="zh-CN" altLang="en-US" sz="2000" dirty="0" smtClean="0">
                <a:latin typeface="+mn-ea"/>
              </a:rPr>
              <a:t>，使用户满意的能力</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什么是质量保证</a:t>
            </a:r>
            <a:endParaRPr lang="zh-CN" altLang="en-US" dirty="0"/>
          </a:p>
        </p:txBody>
      </p:sp>
      <p:sp>
        <p:nvSpPr>
          <p:cNvPr id="3" name="内容占位符 2"/>
          <p:cNvSpPr>
            <a:spLocks noGrp="1"/>
          </p:cNvSpPr>
          <p:nvPr>
            <p:ph idx="1"/>
          </p:nvPr>
        </p:nvSpPr>
        <p:spPr/>
        <p:txBody>
          <a:bodyPr/>
          <a:lstStyle/>
          <a:p>
            <a:r>
              <a:rPr lang="zh-CN" altLang="en-US" sz="2400" dirty="0" smtClean="0">
                <a:latin typeface="+mn-ea"/>
              </a:rPr>
              <a:t>为保证产品和服务充分满足消费者要求的质量而进行的有计划、有组织的活动。</a:t>
            </a:r>
            <a:endParaRPr lang="en-US" sz="2400" dirty="0" smtClean="0">
              <a:latin typeface="+mn-ea"/>
            </a:endParaRPr>
          </a:p>
          <a:p>
            <a:endParaRPr lang="en-US" sz="2400" dirty="0" smtClean="0">
              <a:latin typeface="+mn-ea"/>
            </a:endParaRPr>
          </a:p>
          <a:p>
            <a:r>
              <a:rPr lang="zh-CN" altLang="en-US" sz="2400" dirty="0" smtClean="0">
                <a:latin typeface="+mn-ea"/>
              </a:rPr>
              <a:t>当前的软件研发过程中，通常定义了</a:t>
            </a:r>
            <a:r>
              <a:rPr lang="en-US" altLang="zh-CN" sz="2400" dirty="0" smtClean="0">
                <a:latin typeface="+mn-ea"/>
              </a:rPr>
              <a:t>2</a:t>
            </a:r>
            <a:r>
              <a:rPr lang="zh-CN" altLang="en-US" sz="2400" dirty="0" smtClean="0">
                <a:latin typeface="+mn-ea"/>
              </a:rPr>
              <a:t>个软件质量相关的角色：</a:t>
            </a:r>
            <a:endParaRPr lang="en-US" altLang="zh-CN" sz="2400" dirty="0" smtClean="0">
              <a:latin typeface="+mn-ea"/>
            </a:endParaRPr>
          </a:p>
          <a:p>
            <a:endParaRPr lang="en-US" sz="2400" dirty="0" smtClean="0">
              <a:latin typeface="+mn-ea"/>
            </a:endParaRPr>
          </a:p>
          <a:p>
            <a:pPr lvl="1"/>
            <a:r>
              <a:rPr lang="en-US" altLang="zh-CN" sz="1600" dirty="0" smtClean="0"/>
              <a:t>QA</a:t>
            </a:r>
            <a:r>
              <a:rPr lang="zh-CN" altLang="en-US" sz="1600" dirty="0" smtClean="0"/>
              <a:t>即英文</a:t>
            </a:r>
            <a:r>
              <a:rPr lang="en-US" altLang="zh-CN" sz="1600" dirty="0" smtClean="0"/>
              <a:t>QUALITY ASSURANCE </a:t>
            </a:r>
            <a:r>
              <a:rPr lang="zh-CN" altLang="en-US" sz="1600" dirty="0" smtClean="0"/>
              <a:t>的简称，中文意思是质量保证 </a:t>
            </a:r>
          </a:p>
          <a:p>
            <a:pPr lvl="1"/>
            <a:r>
              <a:rPr lang="en-US" altLang="zh-CN" sz="1600" dirty="0" smtClean="0"/>
              <a:t>QC</a:t>
            </a:r>
            <a:r>
              <a:rPr lang="zh-CN" altLang="en-US" sz="1600" dirty="0" smtClean="0"/>
              <a:t>即英文</a:t>
            </a:r>
            <a:r>
              <a:rPr lang="en-US" altLang="zh-CN" sz="1600" dirty="0" smtClean="0"/>
              <a:t>QUALITY CONTROL</a:t>
            </a:r>
            <a:r>
              <a:rPr lang="zh-CN" altLang="en-US" sz="1600" dirty="0" smtClean="0"/>
              <a:t>的简称，中文意义是质量控制 </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QC</a:t>
            </a:r>
            <a:r>
              <a:rPr lang="zh-CN" altLang="en-US" dirty="0" smtClean="0"/>
              <a:t>与</a:t>
            </a:r>
            <a:r>
              <a:rPr lang="en-US" altLang="zh-CN" dirty="0" smtClean="0"/>
              <a:t>QA</a:t>
            </a:r>
            <a:r>
              <a:rPr lang="zh-CN" altLang="en-US" dirty="0" smtClean="0"/>
              <a:t>的区别</a:t>
            </a:r>
            <a:endParaRPr lang="zh-CN" altLang="en-US" dirty="0"/>
          </a:p>
        </p:txBody>
      </p:sp>
      <p:sp>
        <p:nvSpPr>
          <p:cNvPr id="3" name="内容占位符 2"/>
          <p:cNvSpPr>
            <a:spLocks noGrp="1"/>
          </p:cNvSpPr>
          <p:nvPr>
            <p:ph idx="1"/>
          </p:nvPr>
        </p:nvSpPr>
        <p:spPr/>
        <p:txBody>
          <a:bodyPr/>
          <a:lstStyle/>
          <a:p>
            <a:pPr lvl="1">
              <a:buNone/>
            </a:pPr>
            <a:r>
              <a:rPr lang="en-US" altLang="zh-CN" sz="2000" dirty="0" smtClean="0">
                <a:latin typeface="+mn-ea"/>
              </a:rPr>
              <a:t>QC</a:t>
            </a:r>
            <a:r>
              <a:rPr lang="zh-CN" altLang="en-US" sz="2000" dirty="0" smtClean="0">
                <a:latin typeface="+mn-ea"/>
              </a:rPr>
              <a:t>和</a:t>
            </a:r>
            <a:r>
              <a:rPr lang="en-US" altLang="zh-CN" sz="2000" dirty="0" smtClean="0">
                <a:latin typeface="+mn-ea"/>
              </a:rPr>
              <a:t>QA</a:t>
            </a:r>
            <a:r>
              <a:rPr lang="zh-CN" altLang="en-US" sz="2000" dirty="0" smtClean="0">
                <a:latin typeface="+mn-ea"/>
              </a:rPr>
              <a:t>的主要区别：前者是保证产品质量符合规定</a:t>
            </a:r>
            <a:r>
              <a:rPr lang="en-US" altLang="zh-CN" sz="2000" dirty="0" smtClean="0">
                <a:latin typeface="+mn-ea"/>
              </a:rPr>
              <a:t>,</a:t>
            </a:r>
            <a:r>
              <a:rPr lang="zh-CN" altLang="en-US" sz="2000" dirty="0" smtClean="0">
                <a:latin typeface="+mn-ea"/>
              </a:rPr>
              <a:t>后者是建立体系并确保体系按要求运作</a:t>
            </a:r>
            <a:r>
              <a:rPr lang="en-US" altLang="zh-CN" sz="2000" dirty="0" smtClean="0">
                <a:latin typeface="+mn-ea"/>
              </a:rPr>
              <a:t>,</a:t>
            </a:r>
            <a:r>
              <a:rPr lang="zh-CN" altLang="en-US" sz="2000" dirty="0" smtClean="0">
                <a:latin typeface="+mn-ea"/>
              </a:rPr>
              <a:t>以提供内外部的信任</a:t>
            </a:r>
            <a:endParaRPr lang="en-US" altLang="zh-CN" sz="2000" dirty="0" smtClean="0">
              <a:latin typeface="+mn-ea"/>
            </a:endParaRPr>
          </a:p>
          <a:p>
            <a:pPr lvl="1">
              <a:buNone/>
            </a:pPr>
            <a:endParaRPr lang="en-US" sz="2000" dirty="0" smtClean="0">
              <a:latin typeface="+mn-ea"/>
            </a:endParaRPr>
          </a:p>
          <a:p>
            <a:pPr lvl="1">
              <a:buNone/>
            </a:pPr>
            <a:r>
              <a:rPr lang="en-US" altLang="zh-CN" sz="2000" dirty="0" smtClean="0">
                <a:latin typeface="+mn-ea"/>
              </a:rPr>
              <a:t>QC</a:t>
            </a:r>
            <a:r>
              <a:rPr lang="zh-CN" altLang="en-US" sz="2000" dirty="0" smtClean="0">
                <a:latin typeface="+mn-ea"/>
              </a:rPr>
              <a:t>就是测试人员，职责是尽可能早地发现软件的缺陷，并确保缺陷得到修复（有些企业里，测试人员被称为</a:t>
            </a:r>
            <a:r>
              <a:rPr lang="en-US" altLang="zh-CN" sz="2000" dirty="0" smtClean="0">
                <a:latin typeface="+mn-ea"/>
              </a:rPr>
              <a:t>SQA</a:t>
            </a:r>
            <a:r>
              <a:rPr lang="zh-CN" altLang="en-US" sz="2000" dirty="0" smtClean="0">
                <a:latin typeface="+mn-ea"/>
              </a:rPr>
              <a:t>）</a:t>
            </a:r>
            <a:endParaRPr lang="en-US" altLang="zh-CN" sz="2000" dirty="0" smtClean="0">
              <a:latin typeface="+mn-ea"/>
            </a:endParaRPr>
          </a:p>
          <a:p>
            <a:pPr lvl="1">
              <a:buNone/>
            </a:pPr>
            <a:endParaRPr lang="en-US" sz="2000" dirty="0" smtClean="0">
              <a:latin typeface="+mn-ea"/>
            </a:endParaRPr>
          </a:p>
          <a:p>
            <a:pPr lvl="1">
              <a:buNone/>
            </a:pPr>
            <a:r>
              <a:rPr lang="en-US" altLang="zh-CN" sz="2000" dirty="0" smtClean="0">
                <a:latin typeface="+mn-ea"/>
              </a:rPr>
              <a:t>QA</a:t>
            </a:r>
            <a:r>
              <a:rPr lang="zh-CN" altLang="en-US" sz="2000" dirty="0" smtClean="0">
                <a:latin typeface="+mn-ea"/>
              </a:rPr>
              <a:t>是流程的监督者，职责是创建和执行 改进软件开发过程，并防止软件缺陷发生 的标准和方法</a:t>
            </a:r>
            <a:endParaRPr lang="en-US" sz="2000" dirty="0" smtClean="0">
              <a:latin typeface="+mn-ea"/>
            </a:endParaRPr>
          </a:p>
          <a:p>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ISO</a:t>
            </a:r>
            <a:r>
              <a:rPr lang="zh-CN" altLang="en-US" dirty="0" smtClean="0">
                <a:latin typeface="+mj-ea"/>
              </a:rPr>
              <a:t>与</a:t>
            </a:r>
            <a:r>
              <a:rPr lang="en-US" altLang="zh-CN" dirty="0" smtClean="0">
                <a:latin typeface="+mj-ea"/>
              </a:rPr>
              <a:t>ISO9000</a:t>
            </a:r>
            <a:r>
              <a:rPr lang="zh-CN" altLang="en-US" dirty="0" smtClean="0">
                <a:latin typeface="+mj-ea"/>
              </a:rPr>
              <a:t>族标准的产生</a:t>
            </a:r>
            <a:endParaRPr lang="zh-CN" altLang="en-US" dirty="0">
              <a:latin typeface="+mj-ea"/>
            </a:endParaRPr>
          </a:p>
        </p:txBody>
      </p:sp>
      <p:sp>
        <p:nvSpPr>
          <p:cNvPr id="3" name="内容占位符 2"/>
          <p:cNvSpPr>
            <a:spLocks noGrp="1"/>
          </p:cNvSpPr>
          <p:nvPr>
            <p:ph idx="1"/>
          </p:nvPr>
        </p:nvSpPr>
        <p:spPr>
          <a:xfrm>
            <a:off x="457200" y="1600200"/>
            <a:ext cx="8229600" cy="4186253"/>
          </a:xfrm>
        </p:spPr>
        <p:txBody>
          <a:bodyPr/>
          <a:lstStyle/>
          <a:p>
            <a:pPr>
              <a:lnSpc>
                <a:spcPct val="110000"/>
              </a:lnSpc>
              <a:buClr>
                <a:srgbClr val="FF3300"/>
              </a:buClr>
              <a:buNone/>
            </a:pPr>
            <a:r>
              <a:rPr kumimoji="1" lang="en-US" altLang="zh-CN" sz="2400" dirty="0" smtClean="0"/>
              <a:t>    </a:t>
            </a:r>
            <a:r>
              <a:rPr lang="en-US" altLang="zh-CN" sz="2400" dirty="0" smtClean="0"/>
              <a:t>ISO</a:t>
            </a:r>
            <a:r>
              <a:rPr lang="zh-CN" altLang="en-US" sz="2400" dirty="0" smtClean="0"/>
              <a:t>：国际标准化组织</a:t>
            </a:r>
            <a:endParaRPr lang="en-US" altLang="zh-CN" sz="2400" dirty="0" smtClean="0"/>
          </a:p>
          <a:p>
            <a:pPr>
              <a:lnSpc>
                <a:spcPct val="110000"/>
              </a:lnSpc>
              <a:buClr>
                <a:srgbClr val="FF3300"/>
              </a:buClr>
              <a:buNone/>
            </a:pPr>
            <a:r>
              <a:rPr lang="en-US" altLang="zh-CN" sz="2400" dirty="0" smtClean="0"/>
              <a:t>    ISO9000</a:t>
            </a:r>
            <a:r>
              <a:rPr lang="zh-CN" altLang="en-US" sz="2400" dirty="0" smtClean="0"/>
              <a:t>：国家质量管理体系标准</a:t>
            </a:r>
          </a:p>
          <a:p>
            <a:pPr>
              <a:lnSpc>
                <a:spcPct val="110000"/>
              </a:lnSpc>
              <a:buClr>
                <a:srgbClr val="FF3300"/>
              </a:buClr>
              <a:buNone/>
            </a:pPr>
            <a:r>
              <a:rPr lang="zh-CN" altLang="en-US" sz="2400" dirty="0" smtClean="0"/>
              <a:t>    </a:t>
            </a:r>
            <a:r>
              <a:rPr lang="en-US" altLang="zh-CN" sz="2400" dirty="0" smtClean="0"/>
              <a:t>1987</a:t>
            </a:r>
            <a:r>
              <a:rPr lang="zh-CN" altLang="en-US" sz="2400" dirty="0" smtClean="0"/>
              <a:t>年发布</a:t>
            </a:r>
            <a:r>
              <a:rPr lang="en-US" altLang="zh-CN" sz="2400" dirty="0" smtClean="0"/>
              <a:t>ISO 9000</a:t>
            </a:r>
            <a:r>
              <a:rPr lang="zh-CN" altLang="en-US" sz="2400" dirty="0" smtClean="0"/>
              <a:t>标准</a:t>
            </a:r>
          </a:p>
          <a:p>
            <a:pPr>
              <a:lnSpc>
                <a:spcPct val="110000"/>
              </a:lnSpc>
              <a:buClr>
                <a:srgbClr val="FF3300"/>
              </a:buClr>
              <a:buNone/>
            </a:pPr>
            <a:r>
              <a:rPr lang="en-US" altLang="zh-CN" sz="2400" dirty="0" smtClean="0"/>
              <a:t>    1959</a:t>
            </a:r>
            <a:r>
              <a:rPr lang="zh-CN" altLang="en-US" sz="2400" dirty="0" smtClean="0"/>
              <a:t>年美国国防部发布</a:t>
            </a:r>
            <a:r>
              <a:rPr lang="en-US" altLang="zh-CN" sz="2400" dirty="0" smtClean="0"/>
              <a:t>MIL-Q-9858A《</a:t>
            </a:r>
            <a:r>
              <a:rPr lang="zh-CN" altLang="en-US" sz="2400" dirty="0" smtClean="0"/>
              <a:t>质量大纲要求</a:t>
            </a:r>
            <a:r>
              <a:rPr lang="en-US" altLang="zh-CN" sz="2400" dirty="0" smtClean="0"/>
              <a:t>》</a:t>
            </a:r>
            <a:r>
              <a:rPr lang="zh-CN" altLang="en-US" sz="2400" dirty="0" smtClean="0"/>
              <a:t>和</a:t>
            </a:r>
            <a:r>
              <a:rPr lang="en-US" altLang="zh-CN" sz="2400" dirty="0" smtClean="0"/>
              <a:t>MIL-Q-45208A《</a:t>
            </a:r>
            <a:r>
              <a:rPr lang="zh-CN" altLang="en-US" sz="2400" dirty="0" smtClean="0"/>
              <a:t>检验系统要求</a:t>
            </a:r>
            <a:r>
              <a:rPr lang="en-US" altLang="zh-CN" sz="2400" dirty="0" smtClean="0"/>
              <a:t>》</a:t>
            </a:r>
          </a:p>
          <a:p>
            <a:pPr>
              <a:buNone/>
            </a:pPr>
            <a:r>
              <a:rPr lang="en-US" altLang="zh-CN" sz="2400" dirty="0" smtClean="0"/>
              <a:t>        — </a:t>
            </a:r>
            <a:r>
              <a:rPr lang="zh-CN" altLang="en-US" sz="2400" dirty="0" smtClean="0"/>
              <a:t>从军品到民品</a:t>
            </a:r>
          </a:p>
          <a:p>
            <a:pPr>
              <a:buNone/>
            </a:pPr>
            <a:r>
              <a:rPr lang="zh-CN" altLang="en-US" sz="2400" dirty="0" smtClean="0"/>
              <a:t>        </a:t>
            </a:r>
            <a:r>
              <a:rPr lang="en-US" altLang="zh-CN" sz="2400" dirty="0" smtClean="0"/>
              <a:t>— </a:t>
            </a:r>
            <a:r>
              <a:rPr lang="zh-CN" altLang="en-US" sz="2400" dirty="0" smtClean="0"/>
              <a:t>从美国到其他国家</a:t>
            </a:r>
            <a:endParaRPr lang="en-US" altLang="zh-CN" sz="2400" dirty="0" smtClean="0"/>
          </a:p>
          <a:p>
            <a:pPr>
              <a:buNone/>
            </a:pPr>
            <a:r>
              <a:rPr lang="en-US" altLang="zh-CN" sz="2400" dirty="0" smtClean="0"/>
              <a:t>        — </a:t>
            </a:r>
            <a:r>
              <a:rPr lang="zh-CN" altLang="en-US" sz="2400" dirty="0" smtClean="0"/>
              <a:t>从国家标准到国际标准 </a:t>
            </a:r>
          </a:p>
          <a:p>
            <a:pPr>
              <a:buNone/>
            </a:pPr>
            <a:endParaRPr kumimoji="1" lang="zh-CN" altLang="en-US" b="1" dirty="0" smtClean="0"/>
          </a:p>
          <a:p>
            <a:pPr>
              <a:buFont typeface="Wingdings" pitchFamily="2" charset="2"/>
              <a:buChar char="l"/>
            </a:pPr>
            <a:endParaRPr lang="zh-CN" altLang="en-US" dirty="0"/>
          </a:p>
        </p:txBody>
      </p:sp>
      <p:pic>
        <p:nvPicPr>
          <p:cNvPr id="12" name="Picture 5" descr="BD06662_"/>
          <p:cNvPicPr>
            <a:picLocks noChangeAspect="1" noChangeArrowheads="1"/>
          </p:cNvPicPr>
          <p:nvPr/>
        </p:nvPicPr>
        <p:blipFill>
          <a:blip r:embed="rId4" cstate="print"/>
          <a:srcRect/>
          <a:stretch>
            <a:fillRect/>
          </a:stretch>
        </p:blipFill>
        <p:spPr>
          <a:xfrm>
            <a:off x="5929322" y="3714752"/>
            <a:ext cx="2541587" cy="2390775"/>
          </a:xfrm>
          <a:prstGeom prst="rect">
            <a:avLst/>
          </a:prstGeom>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lang="zh-CN" altLang="en-US" sz="3200" dirty="0" smtClean="0">
                <a:latin typeface="+mj-ea"/>
                <a:ea typeface="+mj-ea"/>
              </a:rPr>
              <a:t>什么是质量</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7" name="Rectangle 4"/>
          <p:cNvSpPr>
            <a:spLocks noChangeArrowheads="1"/>
          </p:cNvSpPr>
          <p:nvPr/>
        </p:nvSpPr>
        <p:spPr bwMode="auto">
          <a:xfrm>
            <a:off x="1142976" y="2500306"/>
            <a:ext cx="5643602" cy="560398"/>
          </a:xfrm>
          <a:prstGeom prst="rect">
            <a:avLst/>
          </a:prstGeom>
          <a:noFill/>
          <a:ln w="9525">
            <a:noFill/>
            <a:miter lim="800000"/>
            <a:headEnd/>
            <a:tailEnd/>
          </a:ln>
          <a:effectLst/>
        </p:spPr>
        <p:txBody>
          <a:bodyPr/>
          <a:lstStyle/>
          <a:p>
            <a:pPr marL="342900" indent="-342900" algn="l">
              <a:lnSpc>
                <a:spcPct val="110000"/>
              </a:lnSpc>
              <a:spcBef>
                <a:spcPct val="25000"/>
              </a:spcBef>
              <a:buSzPct val="110000"/>
            </a:pPr>
            <a:r>
              <a:rPr lang="en-US" sz="3200" b="0" i="0" dirty="0">
                <a:solidFill>
                  <a:schemeClr val="tx1"/>
                </a:solidFill>
                <a:effectLst/>
                <a:latin typeface="+mj-ea"/>
                <a:ea typeface="+mj-ea"/>
              </a:rPr>
              <a:t>Chapter 2 </a:t>
            </a:r>
            <a:r>
              <a:rPr lang="zh-CN" altLang="en-US" sz="3200" b="0" i="0" dirty="0" smtClean="0">
                <a:solidFill>
                  <a:schemeClr val="tx1"/>
                </a:solidFill>
                <a:effectLst/>
                <a:latin typeface="+mj-ea"/>
                <a:ea typeface="+mj-ea"/>
              </a:rPr>
              <a:t>质量的价值</a:t>
            </a:r>
            <a:endParaRPr lang="zh-CN" altLang="en-US" sz="3200" b="0" i="0" dirty="0">
              <a:solidFill>
                <a:schemeClr val="tx1"/>
              </a:solidFill>
              <a:effectLst/>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
        <p:nvSpPr>
          <p:cNvPr id="6" name="Rectangle 3"/>
          <p:cNvSpPr txBox="1">
            <a:spLocks noChangeArrowheads="1"/>
          </p:cNvSpPr>
          <p:nvPr/>
        </p:nvSpPr>
        <p:spPr>
          <a:xfrm>
            <a:off x="1142976" y="3143248"/>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软件质量模型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8" name="Rectangle 3"/>
          <p:cNvSpPr txBox="1">
            <a:spLocks noChangeArrowheads="1"/>
          </p:cNvSpPr>
          <p:nvPr/>
        </p:nvSpPr>
        <p:spPr>
          <a:xfrm>
            <a:off x="1142976" y="3786190"/>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4  </a:t>
            </a:r>
            <a:r>
              <a:rPr kumimoji="0" lang="en-US" altLang="zh-CN" sz="3200" b="0" i="0" u="none" strike="noStrike" kern="1200" cap="none" spc="0" normalizeH="0" baseline="0" noProof="0" dirty="0" smtClean="0">
                <a:ln>
                  <a:noFill/>
                </a:ln>
                <a:solidFill>
                  <a:schemeClr val="tx1"/>
                </a:solidFill>
                <a:effectLst/>
                <a:uLnTx/>
                <a:uFillTx/>
                <a:latin typeface="+mj-ea"/>
                <a:ea typeface="+mj-ea"/>
                <a:cs typeface="+mn-cs"/>
              </a:rPr>
              <a:t>QA</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与</a:t>
            </a:r>
            <a:r>
              <a:rPr kumimoji="0" lang="en-US" altLang="zh-CN" sz="3200" b="0" i="0" u="none" strike="noStrike" kern="1200" cap="none" spc="0" normalizeH="0" baseline="0" noProof="0" dirty="0" smtClean="0">
                <a:ln>
                  <a:noFill/>
                </a:ln>
                <a:solidFill>
                  <a:schemeClr val="tx1"/>
                </a:solidFill>
                <a:effectLst/>
                <a:uLnTx/>
                <a:uFillTx/>
                <a:latin typeface="+mj-ea"/>
                <a:ea typeface="+mj-ea"/>
                <a:cs typeface="+mn-cs"/>
              </a:rPr>
              <a:t>QC</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的区别</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9" name="Rectangle 3"/>
          <p:cNvSpPr txBox="1">
            <a:spLocks noChangeArrowheads="1"/>
          </p:cNvSpPr>
          <p:nvPr/>
        </p:nvSpPr>
        <p:spPr>
          <a:xfrm>
            <a:off x="1142976" y="4429132"/>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5  </a:t>
            </a:r>
            <a:r>
              <a:rPr lang="en-US" altLang="zh-CN" sz="3200" dirty="0" smtClean="0">
                <a:latin typeface="+mj-ea"/>
                <a:ea typeface="+mj-ea"/>
              </a:rPr>
              <a:t>ISO9000</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与</a:t>
            </a:r>
            <a:r>
              <a:rPr kumimoji="0" lang="en-US" altLang="zh-CN" sz="3200" b="0" i="0" u="none" strike="noStrike" kern="1200" cap="none" spc="0" normalizeH="0" baseline="0" noProof="0" dirty="0" smtClean="0">
                <a:ln>
                  <a:noFill/>
                </a:ln>
                <a:solidFill>
                  <a:schemeClr val="tx1"/>
                </a:solidFill>
                <a:effectLst/>
                <a:uLnTx/>
                <a:uFillTx/>
                <a:latin typeface="+mj-ea"/>
                <a:ea typeface="+mj-ea"/>
                <a:cs typeface="+mn-cs"/>
              </a:rPr>
              <a:t>CMMI</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的介绍</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CMMI</a:t>
            </a:r>
            <a:r>
              <a:rPr lang="zh-CN" altLang="en-US" dirty="0" smtClean="0"/>
              <a:t>是什么？</a:t>
            </a:r>
            <a:endParaRPr lang="zh-CN" altLang="en-US" dirty="0"/>
          </a:p>
        </p:txBody>
      </p:sp>
      <p:sp>
        <p:nvSpPr>
          <p:cNvPr id="3" name="内容占位符 2"/>
          <p:cNvSpPr>
            <a:spLocks noGrp="1"/>
          </p:cNvSpPr>
          <p:nvPr>
            <p:ph idx="1"/>
          </p:nvPr>
        </p:nvSpPr>
        <p:spPr/>
        <p:txBody>
          <a:bodyPr/>
          <a:lstStyle/>
          <a:p>
            <a:pPr>
              <a:lnSpc>
                <a:spcPct val="90000"/>
              </a:lnSpc>
            </a:pPr>
            <a:r>
              <a:rPr lang="en-US" altLang="zh-CN" sz="2400" dirty="0" smtClean="0"/>
              <a:t>Capability Maturity Model Integration (</a:t>
            </a:r>
            <a:r>
              <a:rPr lang="zh-CN" altLang="en-US" sz="2400" dirty="0" smtClean="0"/>
              <a:t>能力成熟度模型综合</a:t>
            </a:r>
            <a:r>
              <a:rPr lang="en-US" altLang="zh-CN" sz="2400" dirty="0" smtClean="0"/>
              <a:t>)</a:t>
            </a:r>
          </a:p>
          <a:p>
            <a:pPr>
              <a:lnSpc>
                <a:spcPct val="90000"/>
              </a:lnSpc>
            </a:pPr>
            <a:r>
              <a:rPr lang="zh-CN" altLang="en-US" sz="2400" dirty="0" smtClean="0"/>
              <a:t>它综合了以下几方面</a:t>
            </a:r>
            <a:r>
              <a:rPr lang="en-US" altLang="zh-CN" sz="2400" dirty="0" smtClean="0"/>
              <a:t>:</a:t>
            </a:r>
          </a:p>
          <a:p>
            <a:pPr lvl="1">
              <a:lnSpc>
                <a:spcPct val="90000"/>
              </a:lnSpc>
              <a:buNone/>
            </a:pPr>
            <a:r>
              <a:rPr lang="en-US" altLang="zh-CN" sz="2400" dirty="0" smtClean="0"/>
              <a:t>System engineering</a:t>
            </a:r>
            <a:r>
              <a:rPr lang="zh-CN" altLang="en-US" sz="2400" dirty="0" smtClean="0"/>
              <a:t>系统工程</a:t>
            </a:r>
            <a:endParaRPr lang="en-US" altLang="zh-CN" sz="2400" dirty="0" smtClean="0"/>
          </a:p>
          <a:p>
            <a:pPr lvl="1">
              <a:lnSpc>
                <a:spcPct val="90000"/>
              </a:lnSpc>
              <a:buNone/>
            </a:pPr>
            <a:r>
              <a:rPr lang="en-US" altLang="zh-CN" sz="2400" dirty="0" smtClean="0"/>
              <a:t>Software engineering</a:t>
            </a:r>
            <a:r>
              <a:rPr lang="zh-CN" altLang="en-US" sz="2400" dirty="0" smtClean="0"/>
              <a:t>软件工程</a:t>
            </a:r>
            <a:endParaRPr lang="en-US" altLang="zh-CN" sz="2400" dirty="0" smtClean="0"/>
          </a:p>
          <a:p>
            <a:pPr lvl="1">
              <a:lnSpc>
                <a:spcPct val="90000"/>
              </a:lnSpc>
              <a:buNone/>
            </a:pPr>
            <a:r>
              <a:rPr lang="en-US" altLang="zh-CN" sz="2400" dirty="0" smtClean="0"/>
              <a:t>Integrated Product and Process Development</a:t>
            </a:r>
            <a:r>
              <a:rPr lang="zh-CN" altLang="en-US" sz="2400" dirty="0" smtClean="0"/>
              <a:t>集成产品和过程开发</a:t>
            </a:r>
          </a:p>
          <a:p>
            <a:pPr lvl="1">
              <a:lnSpc>
                <a:spcPct val="90000"/>
              </a:lnSpc>
              <a:buNone/>
            </a:pPr>
            <a:endParaRPr lang="en-US" altLang="zh-CN" sz="2400" dirty="0" smtClean="0"/>
          </a:p>
          <a:p>
            <a:pPr lvl="1">
              <a:lnSpc>
                <a:spcPct val="90000"/>
              </a:lnSpc>
              <a:buNone/>
            </a:pPr>
            <a:r>
              <a:rPr lang="en-US" altLang="zh-CN" sz="2400" dirty="0" smtClean="0"/>
              <a:t>Supplier Sourcing</a:t>
            </a:r>
            <a:r>
              <a:rPr lang="zh-CN" altLang="en-US" sz="2400" smtClean="0"/>
              <a:t>服务资源</a:t>
            </a:r>
            <a:endParaRPr lang="en-US" altLang="zh-CN" sz="2400" dirty="0" smtClean="0"/>
          </a:p>
          <a:p>
            <a:pPr>
              <a:lnSpc>
                <a:spcPct val="90000"/>
              </a:lnSpc>
            </a:pPr>
            <a:r>
              <a:rPr lang="zh-CN" altLang="en-US" sz="2400" dirty="0" smtClean="0"/>
              <a:t>该模型提供一套可供公众使用的准则；这些准则描述那些成功地实施了过程改进的组织的特性。</a:t>
            </a:r>
          </a:p>
          <a:p>
            <a:pPr>
              <a:lnSpc>
                <a:spcPct val="90000"/>
              </a:lnSpc>
            </a:pPr>
            <a:r>
              <a:rPr lang="zh-CN" altLang="en-US" sz="2400" dirty="0" smtClean="0"/>
              <a:t>该模型用“软件能力成熟度”来衡量这种软件综合能力</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CMMI</a:t>
            </a:r>
            <a:endParaRPr lang="zh-CN" altLang="en-US" dirty="0"/>
          </a:p>
        </p:txBody>
      </p:sp>
      <p:pic>
        <p:nvPicPr>
          <p:cNvPr id="38914" name="Picture 2"/>
          <p:cNvPicPr>
            <a:picLocks noGrp="1" noChangeAspect="1" noChangeArrowheads="1"/>
          </p:cNvPicPr>
          <p:nvPr>
            <p:ph idx="1"/>
          </p:nvPr>
        </p:nvPicPr>
        <p:blipFill>
          <a:blip r:embed="rId2" cstate="print"/>
          <a:srcRect/>
          <a:stretch>
            <a:fillRect/>
          </a:stretch>
        </p:blipFill>
        <p:spPr bwMode="auto">
          <a:xfrm>
            <a:off x="0" y="1714488"/>
            <a:ext cx="4981575" cy="3067050"/>
          </a:xfrm>
          <a:prstGeom prst="rect">
            <a:avLst/>
          </a:prstGeom>
          <a:noFill/>
          <a:ln w="9525">
            <a:noFill/>
            <a:miter lim="800000"/>
            <a:headEnd/>
            <a:tailEnd/>
          </a:ln>
        </p:spPr>
      </p:pic>
      <p:sp>
        <p:nvSpPr>
          <p:cNvPr id="5" name="矩形 4"/>
          <p:cNvSpPr/>
          <p:nvPr/>
        </p:nvSpPr>
        <p:spPr>
          <a:xfrm>
            <a:off x="428596" y="1142984"/>
            <a:ext cx="4572000" cy="646331"/>
          </a:xfrm>
          <a:prstGeom prst="rect">
            <a:avLst/>
          </a:prstGeom>
        </p:spPr>
        <p:txBody>
          <a:bodyPr>
            <a:spAutoFit/>
          </a:bodyPr>
          <a:lstStyle/>
          <a:p>
            <a:r>
              <a:rPr lang="en-US" altLang="zh-CN" dirty="0" smtClean="0"/>
              <a:t>PA</a:t>
            </a:r>
            <a:r>
              <a:rPr lang="zh-CN" altLang="en-US" dirty="0" smtClean="0"/>
              <a:t>：</a:t>
            </a:r>
            <a:r>
              <a:rPr lang="en-US" altLang="zh-CN" i="1" dirty="0" smtClean="0"/>
              <a:t>process area </a:t>
            </a:r>
            <a:r>
              <a:rPr lang="zh-CN" altLang="en-US" dirty="0" smtClean="0"/>
              <a:t>过程域  中有</a:t>
            </a:r>
            <a:r>
              <a:rPr lang="en-US" altLang="zh-CN" dirty="0" smtClean="0"/>
              <a:t>Goal</a:t>
            </a:r>
            <a:r>
              <a:rPr lang="zh-CN" altLang="en-US" dirty="0" smtClean="0"/>
              <a:t>（目标）中有</a:t>
            </a:r>
            <a:r>
              <a:rPr lang="en-US" altLang="zh-CN" dirty="0" smtClean="0"/>
              <a:t>Practice</a:t>
            </a:r>
            <a:r>
              <a:rPr lang="zh-CN" altLang="en-US" dirty="0" smtClean="0"/>
              <a:t>（实践）</a:t>
            </a:r>
            <a:endParaRPr lang="en-US" altLang="zh-CN" dirty="0" smtClean="0"/>
          </a:p>
        </p:txBody>
      </p:sp>
      <p:pic>
        <p:nvPicPr>
          <p:cNvPr id="38915" name="Picture 3"/>
          <p:cNvPicPr>
            <a:picLocks noChangeAspect="1" noChangeArrowheads="1"/>
          </p:cNvPicPr>
          <p:nvPr/>
        </p:nvPicPr>
        <p:blipFill>
          <a:blip r:embed="rId3" cstate="print"/>
          <a:srcRect/>
          <a:stretch>
            <a:fillRect/>
          </a:stretch>
        </p:blipFill>
        <p:spPr bwMode="auto">
          <a:xfrm>
            <a:off x="3771900" y="3429000"/>
            <a:ext cx="5372100" cy="363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CMMI</a:t>
            </a:r>
            <a:r>
              <a:rPr lang="zh-CN" altLang="en-US" dirty="0" smtClean="0"/>
              <a:t>等级</a:t>
            </a:r>
            <a:endParaRPr lang="zh-CN" altLang="en-US" dirty="0"/>
          </a:p>
        </p:txBody>
      </p:sp>
      <p:sp>
        <p:nvSpPr>
          <p:cNvPr id="3" name="内容占位符 2"/>
          <p:cNvSpPr>
            <a:spLocks noGrp="1"/>
          </p:cNvSpPr>
          <p:nvPr>
            <p:ph idx="1"/>
          </p:nvPr>
        </p:nvSpPr>
        <p:spPr/>
        <p:txBody>
          <a:bodyPr/>
          <a:lstStyle/>
          <a:p>
            <a:r>
              <a:rPr lang="zh-CN" altLang="en-US" sz="2400" dirty="0" smtClean="0"/>
              <a:t>在模型中，所有软件组织的软件能力成熟度划分为</a:t>
            </a:r>
            <a:r>
              <a:rPr lang="en-US" altLang="zh-CN" sz="2400" dirty="0" smtClean="0"/>
              <a:t>5</a:t>
            </a:r>
            <a:r>
              <a:rPr lang="zh-CN" altLang="en-US" sz="2400" dirty="0" smtClean="0"/>
              <a:t>个等级</a:t>
            </a:r>
            <a:r>
              <a:rPr lang="en-US" altLang="zh-CN" sz="2400" dirty="0" smtClean="0"/>
              <a:t>—</a:t>
            </a:r>
            <a:r>
              <a:rPr lang="zh-CN" altLang="en-US" sz="2400" dirty="0" smtClean="0"/>
              <a:t>第</a:t>
            </a:r>
            <a:r>
              <a:rPr lang="en-US" altLang="zh-CN" sz="2400" dirty="0" smtClean="0"/>
              <a:t>1</a:t>
            </a:r>
            <a:r>
              <a:rPr lang="zh-CN" altLang="en-US" sz="2400" dirty="0" smtClean="0"/>
              <a:t>到第</a:t>
            </a:r>
            <a:r>
              <a:rPr lang="en-US" altLang="zh-CN" sz="2400" dirty="0" smtClean="0"/>
              <a:t>5</a:t>
            </a:r>
            <a:r>
              <a:rPr lang="zh-CN" altLang="en-US" sz="2400" dirty="0" smtClean="0"/>
              <a:t>级。数字越大，成熟度越高。高成熟度等级代表比较强的综合软件能力。</a:t>
            </a:r>
          </a:p>
          <a:p>
            <a:r>
              <a:rPr lang="en-US" altLang="zh-CN" sz="2400" dirty="0" smtClean="0"/>
              <a:t>5</a:t>
            </a:r>
            <a:r>
              <a:rPr lang="zh-CN" altLang="en-US" sz="2400" dirty="0" smtClean="0"/>
              <a:t>个成熟度等级分别为：</a:t>
            </a:r>
          </a:p>
          <a:p>
            <a:pPr lvl="1">
              <a:buNone/>
            </a:pPr>
            <a:r>
              <a:rPr lang="zh-CN" altLang="en-US" sz="2400" dirty="0" smtClean="0"/>
              <a:t>第</a:t>
            </a:r>
            <a:r>
              <a:rPr lang="en-US" altLang="zh-CN" sz="2400" dirty="0" smtClean="0"/>
              <a:t>1</a:t>
            </a:r>
            <a:r>
              <a:rPr lang="zh-CN" altLang="en-US" sz="2400" dirty="0" smtClean="0"/>
              <a:t>级：初始级</a:t>
            </a:r>
          </a:p>
          <a:p>
            <a:pPr lvl="1">
              <a:buNone/>
            </a:pPr>
            <a:r>
              <a:rPr lang="zh-CN" altLang="en-US" sz="2400" dirty="0" smtClean="0"/>
              <a:t>第</a:t>
            </a:r>
            <a:r>
              <a:rPr lang="en-US" altLang="zh-CN" sz="2400" dirty="0" smtClean="0"/>
              <a:t>2</a:t>
            </a:r>
            <a:r>
              <a:rPr lang="zh-CN" altLang="en-US" sz="2400" dirty="0" smtClean="0"/>
              <a:t>级：受管理级</a:t>
            </a:r>
          </a:p>
          <a:p>
            <a:pPr lvl="1">
              <a:buNone/>
            </a:pPr>
            <a:r>
              <a:rPr lang="zh-CN" altLang="en-US" sz="2400" dirty="0" smtClean="0"/>
              <a:t>第</a:t>
            </a:r>
            <a:r>
              <a:rPr lang="en-US" altLang="zh-CN" sz="2400" dirty="0" smtClean="0"/>
              <a:t>3</a:t>
            </a:r>
            <a:r>
              <a:rPr lang="zh-CN" altLang="en-US" sz="2400" dirty="0" smtClean="0"/>
              <a:t>级：已定义级</a:t>
            </a:r>
          </a:p>
          <a:p>
            <a:pPr lvl="1">
              <a:buNone/>
            </a:pPr>
            <a:r>
              <a:rPr lang="zh-CN" altLang="en-US" sz="2400" dirty="0" smtClean="0"/>
              <a:t>第</a:t>
            </a:r>
            <a:r>
              <a:rPr lang="en-US" altLang="zh-CN" sz="2400" dirty="0" smtClean="0"/>
              <a:t>4</a:t>
            </a:r>
            <a:r>
              <a:rPr lang="zh-CN" altLang="en-US" sz="2400" dirty="0" smtClean="0"/>
              <a:t>级：定量管理级</a:t>
            </a:r>
          </a:p>
          <a:p>
            <a:pPr lvl="1">
              <a:buNone/>
            </a:pPr>
            <a:r>
              <a:rPr lang="zh-CN" altLang="en-US" sz="2400" dirty="0" smtClean="0"/>
              <a:t>第</a:t>
            </a:r>
            <a:r>
              <a:rPr lang="en-US" altLang="zh-CN" sz="2400" dirty="0" smtClean="0"/>
              <a:t>5</a:t>
            </a:r>
            <a:r>
              <a:rPr lang="zh-CN" altLang="en-US" sz="2400" dirty="0" smtClean="0"/>
              <a:t>级：持续优化级</a:t>
            </a:r>
          </a:p>
          <a:p>
            <a:endParaRPr lang="zh-CN" altLang="en-US" dirty="0"/>
          </a:p>
        </p:txBody>
      </p:sp>
      <p:pic>
        <p:nvPicPr>
          <p:cNvPr id="7" name="Picture 4"/>
          <p:cNvPicPr>
            <a:picLocks noChangeAspect="1" noChangeArrowheads="1"/>
          </p:cNvPicPr>
          <p:nvPr/>
        </p:nvPicPr>
        <p:blipFill>
          <a:blip r:embed="rId4" cstate="print"/>
          <a:srcRect/>
          <a:stretch>
            <a:fillRect/>
          </a:stretch>
        </p:blipFill>
        <p:spPr bwMode="auto">
          <a:xfrm>
            <a:off x="4429124" y="3214686"/>
            <a:ext cx="430530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CMMI</a:t>
            </a:r>
            <a:endParaRPr lang="zh-CN" altLang="en-US" dirty="0"/>
          </a:p>
        </p:txBody>
      </p:sp>
      <p:pic>
        <p:nvPicPr>
          <p:cNvPr id="39938" name="Picture 2"/>
          <p:cNvPicPr>
            <a:picLocks noGrp="1" noChangeAspect="1" noChangeArrowheads="1"/>
          </p:cNvPicPr>
          <p:nvPr>
            <p:ph idx="1"/>
          </p:nvPr>
        </p:nvPicPr>
        <p:blipFill>
          <a:blip r:embed="rId2" cstate="print"/>
          <a:srcRect/>
          <a:stretch>
            <a:fillRect/>
          </a:stretch>
        </p:blipFill>
        <p:spPr bwMode="auto">
          <a:xfrm>
            <a:off x="4225638" y="3714752"/>
            <a:ext cx="4918361" cy="3143248"/>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0" y="714356"/>
            <a:ext cx="4846059" cy="3000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r>
              <a:rPr lang="zh-CN" altLang="en-US" dirty="0" smtClean="0"/>
              <a:t>问答</a:t>
            </a:r>
            <a:endParaRPr lang="zh-CN" altLang="en-US" dirty="0"/>
          </a:p>
        </p:txBody>
      </p:sp>
      <p:pic>
        <p:nvPicPr>
          <p:cNvPr id="4" name="内容占位符 3" descr="xiongw795720091130923084105.jpg"/>
          <p:cNvPicPr>
            <a:picLocks noGrp="1" noChangeAspect="1"/>
          </p:cNvPicPr>
          <p:nvPr>
            <p:ph sz="half" idx="1"/>
          </p:nvPr>
        </p:nvPicPr>
        <p:blipFill>
          <a:blip r:embed="rId2" cstate="print"/>
          <a:stretch>
            <a:fillRect/>
          </a:stretch>
        </p:blipFill>
        <p:spPr>
          <a:xfrm>
            <a:off x="6215042" y="4857760"/>
            <a:ext cx="2928958" cy="2000240"/>
          </a:xfrm>
        </p:spPr>
      </p:pic>
      <p:sp>
        <p:nvSpPr>
          <p:cNvPr id="7" name="内容占位符 6"/>
          <p:cNvSpPr>
            <a:spLocks noGrp="1"/>
          </p:cNvSpPr>
          <p:nvPr>
            <p:ph sz="half" idx="2"/>
          </p:nvPr>
        </p:nvSpPr>
        <p:spPr>
          <a:xfrm>
            <a:off x="642910" y="1600201"/>
            <a:ext cx="8043890" cy="3186122"/>
          </a:xfrm>
        </p:spPr>
        <p:txBody>
          <a:bodyPr/>
          <a:lstStyle/>
          <a:p>
            <a:r>
              <a:rPr lang="en-US" altLang="zh-CN" sz="1800" dirty="0" smtClean="0">
                <a:latin typeface="+mn-ea"/>
              </a:rPr>
              <a:t>1.</a:t>
            </a:r>
            <a:r>
              <a:rPr lang="zh-CN" altLang="en-US" sz="1800" dirty="0" smtClean="0">
                <a:latin typeface="+mn-ea"/>
              </a:rPr>
              <a:t>用你自己的语言，描述一下什么是软件质量？</a:t>
            </a:r>
            <a:endParaRPr lang="en-US" altLang="zh-CN" sz="1800" dirty="0" smtClean="0">
              <a:latin typeface="+mn-ea"/>
            </a:endParaRPr>
          </a:p>
          <a:p>
            <a:endParaRPr lang="en-US" sz="1800" dirty="0" smtClean="0">
              <a:latin typeface="+mn-ea"/>
            </a:endParaRPr>
          </a:p>
          <a:p>
            <a:r>
              <a:rPr lang="en-US" altLang="zh-CN" sz="1800" dirty="0" smtClean="0">
                <a:latin typeface="+mn-ea"/>
              </a:rPr>
              <a:t>2.</a:t>
            </a:r>
            <a:r>
              <a:rPr lang="zh-CN" altLang="en-US" sz="1800" dirty="0" smtClean="0">
                <a:latin typeface="+mn-ea"/>
              </a:rPr>
              <a:t>软件质量为什么重要？如果软件质量差会有什么后果？</a:t>
            </a:r>
            <a:endParaRPr lang="en-US" altLang="zh-CN" sz="1800" dirty="0" smtClean="0">
              <a:latin typeface="+mn-ea"/>
            </a:endParaRPr>
          </a:p>
          <a:p>
            <a:endParaRPr lang="en-US" sz="1800" dirty="0" smtClean="0">
              <a:latin typeface="+mn-ea"/>
            </a:endParaRPr>
          </a:p>
          <a:p>
            <a:r>
              <a:rPr lang="en-US" altLang="zh-CN" sz="1800" dirty="0" smtClean="0">
                <a:latin typeface="+mn-ea"/>
              </a:rPr>
              <a:t>3.</a:t>
            </a:r>
            <a:r>
              <a:rPr lang="zh-CN" altLang="en-US" sz="1800" dirty="0" smtClean="0">
                <a:latin typeface="+mn-ea"/>
              </a:rPr>
              <a:t>如何能全面地评价一个软件产品的质量？我们有什么标准？</a:t>
            </a:r>
            <a:endParaRPr lang="en-US" altLang="zh-CN" sz="1800" dirty="0" smtClean="0">
              <a:latin typeface="+mn-ea"/>
            </a:endParaRPr>
          </a:p>
          <a:p>
            <a:endParaRPr lang="en-US" sz="1800" dirty="0" smtClean="0">
              <a:latin typeface="+mn-ea"/>
            </a:endParaRPr>
          </a:p>
          <a:p>
            <a:r>
              <a:rPr lang="en-US" altLang="zh-CN" sz="1800" dirty="0" smtClean="0">
                <a:latin typeface="+mn-ea"/>
              </a:rPr>
              <a:t>4.</a:t>
            </a:r>
            <a:r>
              <a:rPr lang="zh-CN" altLang="en-US" sz="1800" dirty="0" smtClean="0">
                <a:latin typeface="+mn-ea"/>
              </a:rPr>
              <a:t>列举出“外部内部质量模型”的</a:t>
            </a:r>
            <a:r>
              <a:rPr lang="en-US" altLang="zh-CN" sz="1800" dirty="0" smtClean="0">
                <a:latin typeface="+mn-ea"/>
              </a:rPr>
              <a:t>6</a:t>
            </a:r>
            <a:r>
              <a:rPr lang="zh-CN" altLang="en-US" sz="1800" dirty="0" smtClean="0">
                <a:latin typeface="+mn-ea"/>
              </a:rPr>
              <a:t>个质量特性。</a:t>
            </a:r>
            <a:endParaRPr lang="en-US" altLang="zh-CN" sz="1800" dirty="0" smtClean="0">
              <a:latin typeface="+mn-ea"/>
            </a:endParaRPr>
          </a:p>
          <a:p>
            <a:endParaRPr lang="en-US" sz="1800" dirty="0" smtClean="0">
              <a:latin typeface="+mn-ea"/>
            </a:endParaRPr>
          </a:p>
          <a:p>
            <a:r>
              <a:rPr lang="en-US" altLang="zh-CN" sz="1800" dirty="0" smtClean="0">
                <a:latin typeface="+mn-ea"/>
              </a:rPr>
              <a:t>5.</a:t>
            </a:r>
            <a:r>
              <a:rPr lang="zh-CN" altLang="en-US" sz="1800" dirty="0" smtClean="0">
                <a:latin typeface="+mn-ea"/>
              </a:rPr>
              <a:t>实际工作中有哪两个角色是和质量保证直接相关的？他们的职责各是什么？</a:t>
            </a:r>
          </a:p>
          <a:p>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课程目的</a:t>
            </a:r>
            <a:endParaRPr lang="zh-CN" altLang="en-US" dirty="0"/>
          </a:p>
        </p:txBody>
      </p:sp>
      <p:sp>
        <p:nvSpPr>
          <p:cNvPr id="3" name="内容占位符 2"/>
          <p:cNvSpPr>
            <a:spLocks noGrp="1"/>
          </p:cNvSpPr>
          <p:nvPr>
            <p:ph idx="1"/>
          </p:nvPr>
        </p:nvSpPr>
        <p:spPr/>
        <p:txBody>
          <a:bodyPr/>
          <a:lstStyle/>
          <a:p>
            <a:pPr>
              <a:buFont typeface="Wingdings" pitchFamily="2" charset="2"/>
              <a:buChar char="p"/>
            </a:pPr>
            <a:r>
              <a:rPr lang="zh-CN" altLang="en-US" sz="2400" dirty="0" smtClean="0">
                <a:latin typeface="+mn-ea"/>
              </a:rPr>
              <a:t>理解软件质量的含义</a:t>
            </a:r>
            <a:endParaRPr lang="en-US" sz="2400" dirty="0" smtClean="0">
              <a:latin typeface="+mn-ea"/>
            </a:endParaRPr>
          </a:p>
          <a:p>
            <a:endParaRPr lang="en-US" sz="2400" dirty="0" smtClean="0">
              <a:latin typeface="+mn-ea"/>
            </a:endParaRPr>
          </a:p>
          <a:p>
            <a:pPr>
              <a:buFont typeface="Wingdings" pitchFamily="2" charset="2"/>
              <a:buChar char="p"/>
            </a:pPr>
            <a:r>
              <a:rPr lang="zh-CN" altLang="en-US" sz="2400" dirty="0" smtClean="0">
                <a:latin typeface="+mn-ea"/>
              </a:rPr>
              <a:t>了解软件质量模型以及各个质量属性的意义</a:t>
            </a:r>
            <a:endParaRPr lang="en-US" sz="2400" dirty="0" smtClean="0">
              <a:latin typeface="+mn-ea"/>
            </a:endParaRPr>
          </a:p>
          <a:p>
            <a:endParaRPr lang="en-US" sz="2400" dirty="0" smtClean="0">
              <a:latin typeface="+mn-ea"/>
            </a:endParaRPr>
          </a:p>
          <a:p>
            <a:pPr>
              <a:buFont typeface="Wingdings" pitchFamily="2" charset="2"/>
              <a:buChar char="p"/>
            </a:pPr>
            <a:r>
              <a:rPr lang="zh-CN" altLang="en-US" sz="2400" dirty="0" smtClean="0">
                <a:latin typeface="+mn-ea"/>
              </a:rPr>
              <a:t>了解质量保证活动的两个角色</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什么是质量</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r>
              <a:rPr lang="zh-CN" altLang="en-US" sz="2400" dirty="0" smtClean="0">
                <a:latin typeface="+mn-ea"/>
              </a:rPr>
              <a:t>韦氏电子词典中，质量（</a:t>
            </a:r>
            <a:r>
              <a:rPr lang="en-US" altLang="zh-CN" sz="2400" dirty="0" smtClean="0">
                <a:latin typeface="+mn-ea"/>
              </a:rPr>
              <a:t>quality</a:t>
            </a:r>
            <a:r>
              <a:rPr lang="zh-CN" altLang="en-US" sz="2400" dirty="0" smtClean="0">
                <a:latin typeface="+mn-ea"/>
              </a:rPr>
              <a:t>）定义为“优秀程度”或者“同类优越性”</a:t>
            </a:r>
            <a:endParaRPr lang="en-US" sz="2400" dirty="0" smtClean="0">
              <a:latin typeface="+mn-ea"/>
            </a:endParaRPr>
          </a:p>
          <a:p>
            <a:endParaRPr lang="en-US" sz="2400" dirty="0" smtClean="0">
              <a:latin typeface="+mn-ea"/>
            </a:endParaRPr>
          </a:p>
          <a:p>
            <a:r>
              <a:rPr lang="zh-CN" altLang="en-US" sz="2400" dirty="0" smtClean="0">
                <a:latin typeface="+mn-ea"/>
              </a:rPr>
              <a:t>日常生活中，质量好意味着</a:t>
            </a:r>
            <a:endParaRPr lang="en-US" sz="2400" dirty="0" smtClean="0">
              <a:latin typeface="+mn-ea"/>
            </a:endParaRPr>
          </a:p>
          <a:p>
            <a:pPr lvl="3"/>
            <a:r>
              <a:rPr lang="zh-CN" altLang="en-US" sz="1200" dirty="0" smtClean="0"/>
              <a:t>“好吃”</a:t>
            </a:r>
            <a:endParaRPr lang="en-US" sz="1200" dirty="0" smtClean="0"/>
          </a:p>
          <a:p>
            <a:pPr lvl="3"/>
            <a:r>
              <a:rPr lang="zh-CN" altLang="en-US" sz="1200" dirty="0" smtClean="0"/>
              <a:t>“好用”</a:t>
            </a:r>
            <a:endParaRPr lang="en-US" sz="1200" dirty="0" smtClean="0"/>
          </a:p>
          <a:p>
            <a:pPr lvl="3"/>
            <a:r>
              <a:rPr lang="zh-CN" altLang="en-US" sz="1200" dirty="0" smtClean="0"/>
              <a:t>“耐用”</a:t>
            </a:r>
            <a:endParaRPr lang="en-US" sz="1200" dirty="0" smtClean="0"/>
          </a:p>
          <a:p>
            <a:pPr lvl="3"/>
            <a:r>
              <a:rPr lang="zh-CN" altLang="en-US" sz="1200" dirty="0" smtClean="0"/>
              <a:t>“省电”</a:t>
            </a:r>
            <a:endParaRPr lang="en-US" sz="1200" dirty="0" smtClean="0"/>
          </a:p>
          <a:p>
            <a:pPr lvl="3"/>
            <a:r>
              <a:rPr lang="zh-CN" altLang="en-US" sz="1200" dirty="0" smtClean="0"/>
              <a:t>“用着顺手”</a:t>
            </a:r>
            <a:endParaRPr lang="en-US" sz="1200" dirty="0" smtClean="0"/>
          </a:p>
          <a:p>
            <a:pPr lvl="3"/>
            <a:r>
              <a:rPr lang="zh-CN" altLang="en-US" sz="1200" dirty="0" smtClean="0"/>
              <a:t>“摔不坏”</a:t>
            </a:r>
            <a:endParaRPr lang="en-US" sz="1200" dirty="0" smtClean="0"/>
          </a:p>
          <a:p>
            <a:pPr lvl="3"/>
            <a:r>
              <a:rPr lang="zh-CN" altLang="en-US" sz="1200" dirty="0" smtClean="0"/>
              <a:t>“速度快”</a:t>
            </a:r>
            <a:endParaRPr lang="en-US" sz="1200" dirty="0" smtClean="0"/>
          </a:p>
          <a:p>
            <a:pPr lvl="3"/>
            <a:endParaRPr lang="en-US" sz="1200" dirty="0" smtClean="0"/>
          </a:p>
          <a:p>
            <a:r>
              <a:rPr lang="zh-CN" altLang="en-US" sz="2400" dirty="0" smtClean="0">
                <a:latin typeface="+mn-ea"/>
              </a:rPr>
              <a:t>对于</a:t>
            </a:r>
            <a:r>
              <a:rPr lang="zh-CN" altLang="en-US" sz="2400" dirty="0" smtClean="0">
                <a:latin typeface="+mn-ea"/>
              </a:rPr>
              <a:t>不</a:t>
            </a:r>
            <a:r>
              <a:rPr lang="zh-CN" altLang="en-US" sz="2400" dirty="0" smtClean="0">
                <a:latin typeface="+mn-ea"/>
              </a:rPr>
              <a:t>同</a:t>
            </a:r>
            <a:r>
              <a:rPr lang="zh-CN" altLang="en-US" sz="2400" dirty="0" smtClean="0">
                <a:latin typeface="+mn-ea"/>
              </a:rPr>
              <a:t>类型</a:t>
            </a:r>
            <a:r>
              <a:rPr lang="zh-CN" altLang="en-US" sz="2400" dirty="0" smtClean="0">
                <a:latin typeface="+mn-ea"/>
              </a:rPr>
              <a:t>的产品，评价质量好坏的关注点不同</a:t>
            </a:r>
          </a:p>
          <a:p>
            <a:pPr lvl="0">
              <a:lnSpc>
                <a:spcPct val="140000"/>
              </a:lnSpc>
              <a:spcBef>
                <a:spcPct val="0"/>
              </a:spcBef>
              <a:buFont typeface="Wingdings"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什么是软件质量？</a:t>
            </a:r>
            <a:endParaRPr lang="zh-CN" altLang="en-US" dirty="0"/>
          </a:p>
        </p:txBody>
      </p:sp>
      <p:sp>
        <p:nvSpPr>
          <p:cNvPr id="4" name="Rectangle 3"/>
          <p:cNvSpPr txBox="1">
            <a:spLocks noChangeArrowheads="1"/>
          </p:cNvSpPr>
          <p:nvPr/>
        </p:nvSpPr>
        <p:spPr>
          <a:xfrm>
            <a:off x="358775" y="1142984"/>
            <a:ext cx="8642381" cy="5429288"/>
          </a:xfrm>
          <a:prstGeom prst="rect">
            <a:avLst/>
          </a:prstGeom>
          <a:ln/>
        </p:spPr>
        <p:txBody>
          <a:bodyPr/>
          <a:lstStyle/>
          <a:p>
            <a:pPr>
              <a:buFont typeface="Wingdings" pitchFamily="2" charset="2"/>
              <a:buChar char="l"/>
            </a:pPr>
            <a:r>
              <a:rPr lang="zh-CN" altLang="en-US" sz="1600" dirty="0" smtClean="0">
                <a:latin typeface="+mn-ea"/>
              </a:rPr>
              <a:t>    </a:t>
            </a:r>
            <a:r>
              <a:rPr lang="zh-CN" altLang="en-US" sz="2000" dirty="0" smtClean="0">
                <a:latin typeface="+mn-ea"/>
              </a:rPr>
              <a:t>在</a:t>
            </a:r>
            <a:r>
              <a:rPr lang="en-US" sz="2000" dirty="0" smtClean="0">
                <a:latin typeface="+mn-ea"/>
              </a:rPr>
              <a:t>1991</a:t>
            </a:r>
            <a:r>
              <a:rPr lang="zh-CN" altLang="en-US" sz="2000" dirty="0" smtClean="0">
                <a:latin typeface="+mn-ea"/>
              </a:rPr>
              <a:t>年软件产品质量评价国际标准</a:t>
            </a:r>
            <a:r>
              <a:rPr lang="en-US" sz="2000" dirty="0" smtClean="0">
                <a:latin typeface="+mn-ea"/>
              </a:rPr>
              <a:t>ISO 9126</a:t>
            </a:r>
            <a:r>
              <a:rPr lang="zh-CN" altLang="en-US" sz="2000" dirty="0" smtClean="0">
                <a:latin typeface="+mn-ea"/>
              </a:rPr>
              <a:t>中定义的“软件质量”是：软件满足规定或潜在用户需求特性的总和。</a:t>
            </a:r>
            <a:r>
              <a:rPr lang="en-US" sz="2000" dirty="0" smtClean="0">
                <a:latin typeface="+mn-ea"/>
              </a:rPr>
              <a:t>到1991年，软件“产品”国际标准ISO 14598经典的“软件质量”定义是：</a:t>
            </a:r>
          </a:p>
          <a:p>
            <a:r>
              <a:rPr lang="en-US" sz="2000" dirty="0" smtClean="0">
                <a:solidFill>
                  <a:srgbClr val="FF0000"/>
                </a:solidFill>
                <a:latin typeface="+mn-ea"/>
              </a:rPr>
              <a:t>       软件特性的总和，软件满足规定或潜在用户需求的能力。 </a:t>
            </a:r>
          </a:p>
          <a:p>
            <a:pPr>
              <a:buFont typeface="Wingdings" pitchFamily="2" charset="2"/>
              <a:buChar char="l"/>
            </a:pPr>
            <a:endParaRPr lang="en-US" altLang="zh-CN" sz="2000" dirty="0" smtClean="0">
              <a:solidFill>
                <a:srgbClr val="FF0000"/>
              </a:solidFill>
              <a:latin typeface="+mn-ea"/>
            </a:endParaRPr>
          </a:p>
          <a:p>
            <a:pPr>
              <a:buFont typeface="Wingdings" pitchFamily="2" charset="2"/>
              <a:buChar char="l"/>
            </a:pPr>
            <a:endParaRPr lang="zh-CN" altLang="en-US" sz="2000" dirty="0" smtClean="0">
              <a:solidFill>
                <a:srgbClr val="FF0000"/>
              </a:solidFill>
              <a:latin typeface="+mn-ea"/>
            </a:endParaRPr>
          </a:p>
          <a:p>
            <a:pPr>
              <a:buFont typeface="Wingdings" pitchFamily="2" charset="2"/>
              <a:buChar char="l"/>
            </a:pPr>
            <a:r>
              <a:rPr lang="en-US" sz="1600" dirty="0" smtClean="0">
                <a:latin typeface="+mn-ea"/>
              </a:rPr>
              <a:t>      </a:t>
            </a:r>
            <a:r>
              <a:rPr lang="en-US" sz="2000" dirty="0" smtClean="0">
                <a:latin typeface="+mn-ea"/>
              </a:rPr>
              <a:t>一般对“质量”的理解是一个实体的“属性”，“属性”好就是质量好的。但这不够全面，“属性”是内在特性，内在特性好，不一定能胜任和完成好用户的任务。因此，软件质量也是关于软件特性具备“能力”的体现。 </a:t>
            </a:r>
          </a:p>
          <a:p>
            <a:pPr>
              <a:buFont typeface="Wingdings" pitchFamily="2" charset="2"/>
              <a:buChar char="l"/>
            </a:pPr>
            <a:endParaRPr lang="zh-CN" altLang="en-US" sz="2000" dirty="0" smtClean="0">
              <a:latin typeface="+mn-ea"/>
            </a:endParaRPr>
          </a:p>
          <a:p>
            <a:pPr>
              <a:buFont typeface="Wingdings" pitchFamily="2" charset="2"/>
              <a:buChar char="l"/>
            </a:pPr>
            <a:r>
              <a:rPr lang="en-US" sz="1600" dirty="0" smtClean="0">
                <a:latin typeface="+mn-ea"/>
              </a:rPr>
              <a:t>     </a:t>
            </a:r>
            <a:r>
              <a:rPr lang="en-US" sz="2000" dirty="0" smtClean="0">
                <a:latin typeface="+mn-ea"/>
              </a:rPr>
              <a:t> 2001年，软件“产品质量”国际标准ISO 9126定义的软件质量包括</a:t>
            </a:r>
            <a:r>
              <a:rPr lang="en-US" sz="2000" dirty="0" smtClean="0">
                <a:solidFill>
                  <a:srgbClr val="FF0000"/>
                </a:solidFill>
                <a:latin typeface="+mn-ea"/>
              </a:rPr>
              <a:t>“内部质量”、“外部质量”和“使用质量”</a:t>
            </a:r>
            <a:r>
              <a:rPr lang="en-US" sz="2000" dirty="0" smtClean="0">
                <a:latin typeface="+mn-ea"/>
              </a:rPr>
              <a:t>三部分。</a:t>
            </a:r>
            <a:r>
              <a:rPr lang="zh-CN" altLang="en-US" sz="2000" dirty="0" smtClean="0">
                <a:latin typeface="+mn-ea"/>
              </a:rPr>
              <a:t>也就是说，“软件满足规定或潜在用户需求的能力”要从软件内部、外部和使用中的表现来衡量。</a:t>
            </a:r>
            <a:endParaRPr lang="zh-CN" altLang="en-US" sz="2000" dirty="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软件质量有何价值？</a:t>
            </a:r>
            <a:endParaRPr lang="zh-CN" altLang="en-US" dirty="0"/>
          </a:p>
        </p:txBody>
      </p:sp>
      <p:sp>
        <p:nvSpPr>
          <p:cNvPr id="3" name="内容占位符 2"/>
          <p:cNvSpPr>
            <a:spLocks noGrp="1"/>
          </p:cNvSpPr>
          <p:nvPr>
            <p:ph idx="1"/>
          </p:nvPr>
        </p:nvSpPr>
        <p:spPr/>
        <p:txBody>
          <a:bodyPr/>
          <a:lstStyle/>
          <a:p>
            <a:r>
              <a:rPr lang="zh-CN" altLang="en-US" sz="2400" dirty="0" smtClean="0">
                <a:latin typeface="+mn-ea"/>
              </a:rPr>
              <a:t>软件质量的价值，取决于其应用情景的重要程度，以及该应用情景对于该软件产品的依赖程度。</a:t>
            </a:r>
            <a:endParaRPr lang="en-US" sz="2400" dirty="0" smtClean="0">
              <a:latin typeface="+mn-ea"/>
            </a:endParaRPr>
          </a:p>
          <a:p>
            <a:pPr lvl="2"/>
            <a:r>
              <a:rPr lang="en-US" altLang="zh-CN" dirty="0" smtClean="0"/>
              <a:t>Hello World</a:t>
            </a:r>
          </a:p>
          <a:p>
            <a:pPr lvl="2"/>
            <a:r>
              <a:rPr lang="en-US" altLang="zh-CN" dirty="0" smtClean="0"/>
              <a:t>PC</a:t>
            </a:r>
            <a:r>
              <a:rPr lang="zh-CN" altLang="en-US" dirty="0" smtClean="0"/>
              <a:t>上的一个小游戏</a:t>
            </a:r>
            <a:endParaRPr lang="en-US" dirty="0" smtClean="0"/>
          </a:p>
          <a:p>
            <a:pPr lvl="2"/>
            <a:r>
              <a:rPr lang="en-US" altLang="zh-CN" dirty="0" smtClean="0"/>
              <a:t>QQ</a:t>
            </a:r>
          </a:p>
          <a:p>
            <a:pPr lvl="2"/>
            <a:r>
              <a:rPr lang="zh-CN" altLang="en-US" dirty="0" smtClean="0"/>
              <a:t>手机的基本功能</a:t>
            </a:r>
            <a:endParaRPr lang="en-US" dirty="0" smtClean="0"/>
          </a:p>
          <a:p>
            <a:pPr lvl="2"/>
            <a:r>
              <a:rPr lang="zh-CN" altLang="en-US" dirty="0" smtClean="0"/>
              <a:t>控制火车运行的软件</a:t>
            </a:r>
            <a:endParaRPr lang="en-US" dirty="0" smtClean="0"/>
          </a:p>
          <a:p>
            <a:pPr lvl="2"/>
            <a:r>
              <a:rPr lang="zh-CN" altLang="en-US" dirty="0" smtClean="0"/>
              <a:t>控制导弹的软件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软件质量模型</a:t>
            </a:r>
            <a:endParaRPr lang="zh-CN" altLang="en-US" dirty="0"/>
          </a:p>
        </p:txBody>
      </p:sp>
      <p:sp>
        <p:nvSpPr>
          <p:cNvPr id="3" name="内容占位符 2"/>
          <p:cNvSpPr>
            <a:spLocks noGrp="1"/>
          </p:cNvSpPr>
          <p:nvPr>
            <p:ph idx="1"/>
          </p:nvPr>
        </p:nvSpPr>
        <p:spPr/>
        <p:txBody>
          <a:bodyPr/>
          <a:lstStyle/>
          <a:p>
            <a:r>
              <a:rPr lang="zh-CN" altLang="en-US" sz="2000" dirty="0" smtClean="0"/>
              <a:t>内部质量：它是从内部观点出发的软件产品特性的总体。内部质量是针对内部质量需求被测量和评价的质量。</a:t>
            </a:r>
            <a:endParaRPr lang="en-US" altLang="zh-CN" sz="2000" dirty="0" smtClean="0"/>
          </a:p>
          <a:p>
            <a:pPr>
              <a:buNone/>
            </a:pPr>
            <a:endParaRPr lang="zh-CN" altLang="en-US" sz="2000" dirty="0" smtClean="0"/>
          </a:p>
          <a:p>
            <a:r>
              <a:rPr lang="zh-CN" altLang="en-US" sz="2000" dirty="0" smtClean="0"/>
              <a:t>外部质量：外部质量是从外部观点出发的软件产品特性的总体。它是当软件执行时，更</a:t>
            </a:r>
            <a:r>
              <a:rPr lang="en-US" sz="2000" dirty="0" smtClean="0"/>
              <a:t>典型地是使用外部度量在模拟环境中，用模拟数据测试时，所被测量和评价的质量。 </a:t>
            </a:r>
          </a:p>
          <a:p>
            <a:endParaRPr lang="zh-CN" altLang="en-US" sz="2000" dirty="0" smtClean="0"/>
          </a:p>
          <a:p>
            <a:r>
              <a:rPr lang="en-US" sz="2000" dirty="0" smtClean="0"/>
              <a:t>使用质量：是从用户观点出发，来看待软件产品用于特定环境和条件下的质量。它测量用户在特定环境中达到其任务目标的程度，而不是测量软件自身的性质。</a:t>
            </a:r>
            <a:endParaRPr lang="zh-CN" altLang="en-US" sz="2000" dirty="0" smtClean="0"/>
          </a:p>
          <a:p>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外部和内部质量</a:t>
            </a:r>
            <a:endParaRPr lang="zh-CN" altLang="en-US" dirty="0"/>
          </a:p>
        </p:txBody>
      </p:sp>
      <p:sp>
        <p:nvSpPr>
          <p:cNvPr id="4" name="Rectangle 3"/>
          <p:cNvSpPr txBox="1">
            <a:spLocks noChangeArrowheads="1"/>
          </p:cNvSpPr>
          <p:nvPr/>
        </p:nvSpPr>
        <p:spPr>
          <a:xfrm>
            <a:off x="358775" y="1142984"/>
            <a:ext cx="8642381" cy="4429156"/>
          </a:xfrm>
          <a:prstGeom prst="rect">
            <a:avLst/>
          </a:prstGeom>
          <a:ln/>
        </p:spPr>
        <p:txBody>
          <a:bodyPr/>
          <a:lstStyle/>
          <a:p>
            <a:pPr lvl="0">
              <a:spcBef>
                <a:spcPct val="20000"/>
              </a:spcBef>
              <a:buSzPct val="80000"/>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
        <p:nvSpPr>
          <p:cNvPr id="7" name="内容占位符 2"/>
          <p:cNvSpPr>
            <a:spLocks noGrp="1"/>
          </p:cNvSpPr>
          <p:nvPr>
            <p:ph idx="4294967295"/>
          </p:nvPr>
        </p:nvSpPr>
        <p:spPr>
          <a:xfrm>
            <a:off x="744538" y="1447800"/>
            <a:ext cx="7499350" cy="4800600"/>
          </a:xfrm>
          <a:prstGeom prst="rect">
            <a:avLst/>
          </a:prstGeom>
        </p:spPr>
        <p:txBody>
          <a:bodyPr/>
          <a:lstStyle/>
          <a:p>
            <a:pPr eaLnBrk="1" hangingPunct="1">
              <a:buFont typeface="Wingdings 2" pitchFamily="18" charset="2"/>
              <a:buNone/>
            </a:pPr>
            <a:r>
              <a:rPr lang="zh-CN" altLang="zh-CN" dirty="0" smtClean="0">
                <a:latin typeface="(使用中文字体)"/>
              </a:rPr>
              <a:t> </a:t>
            </a:r>
          </a:p>
        </p:txBody>
      </p:sp>
      <p:sp>
        <p:nvSpPr>
          <p:cNvPr id="8" name="日期占位符 3"/>
          <p:cNvSpPr txBox="1">
            <a:spLocks noGrp="1" noChangeArrowheads="1"/>
          </p:cNvSpPr>
          <p:nvPr/>
        </p:nvSpPr>
        <p:spPr bwMode="auto">
          <a:xfrm>
            <a:off x="6938963" y="6305550"/>
            <a:ext cx="2133600" cy="476250"/>
          </a:xfrm>
          <a:prstGeom prst="rect">
            <a:avLst/>
          </a:prstGeom>
          <a:noFill/>
          <a:ln w="9525">
            <a:noFill/>
            <a:miter lim="800000"/>
            <a:headEnd/>
            <a:tailEnd/>
          </a:ln>
        </p:spPr>
        <p:txBody>
          <a:bodyPr anchor="b"/>
          <a:lstStyle/>
          <a:p>
            <a:pPr algn="r"/>
            <a:fld id="{E2F4C20E-1F87-4601-BB80-1D228563FE13}" type="datetime1">
              <a:rPr lang="zh-CN" altLang="en-US" sz="1200">
                <a:solidFill>
                  <a:srgbClr val="B5A788"/>
                </a:solidFill>
                <a:latin typeface="Constantia" pitchFamily="18" charset="0"/>
              </a:rPr>
              <a:pPr algn="r"/>
              <a:t>2014-08-26</a:t>
            </a:fld>
            <a:endParaRPr lang="en-US" altLang="zh-CN" sz="1200">
              <a:solidFill>
                <a:srgbClr val="B5A788"/>
              </a:solidFill>
              <a:latin typeface="Constantia" pitchFamily="18" charset="0"/>
            </a:endParaRPr>
          </a:p>
        </p:txBody>
      </p:sp>
      <p:grpSp>
        <p:nvGrpSpPr>
          <p:cNvPr id="9" name="Group 5"/>
          <p:cNvGrpSpPr>
            <a:grpSpLocks/>
          </p:cNvGrpSpPr>
          <p:nvPr/>
        </p:nvGrpSpPr>
        <p:grpSpPr bwMode="auto">
          <a:xfrm>
            <a:off x="1071538" y="2071678"/>
            <a:ext cx="6931025" cy="4035425"/>
            <a:chOff x="0" y="0"/>
            <a:chExt cx="4366" cy="2542"/>
          </a:xfrm>
        </p:grpSpPr>
        <p:sp>
          <p:nvSpPr>
            <p:cNvPr id="10" name="Rectangle 4"/>
            <p:cNvSpPr>
              <a:spLocks noChangeArrowheads="1"/>
            </p:cNvSpPr>
            <p:nvPr/>
          </p:nvSpPr>
          <p:spPr bwMode="auto">
            <a:xfrm>
              <a:off x="1621" y="0"/>
              <a:ext cx="1125" cy="396"/>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外部和内部质量</a:t>
              </a:r>
            </a:p>
          </p:txBody>
        </p:sp>
        <p:sp>
          <p:nvSpPr>
            <p:cNvPr id="11" name="Rectangle 5"/>
            <p:cNvSpPr>
              <a:spLocks noChangeArrowheads="1"/>
            </p:cNvSpPr>
            <p:nvPr/>
          </p:nvSpPr>
          <p:spPr bwMode="auto">
            <a:xfrm>
              <a:off x="3" y="795"/>
              <a:ext cx="555" cy="237"/>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功能性</a:t>
              </a:r>
            </a:p>
          </p:txBody>
        </p:sp>
        <p:sp>
          <p:nvSpPr>
            <p:cNvPr id="12" name="Rectangle 6"/>
            <p:cNvSpPr>
              <a:spLocks noChangeArrowheads="1"/>
            </p:cNvSpPr>
            <p:nvPr/>
          </p:nvSpPr>
          <p:spPr bwMode="auto">
            <a:xfrm>
              <a:off x="746" y="795"/>
              <a:ext cx="556" cy="237"/>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可靠性</a:t>
              </a:r>
            </a:p>
          </p:txBody>
        </p:sp>
        <p:sp>
          <p:nvSpPr>
            <p:cNvPr id="13" name="Rectangle 7"/>
            <p:cNvSpPr>
              <a:spLocks noChangeArrowheads="1"/>
            </p:cNvSpPr>
            <p:nvPr/>
          </p:nvSpPr>
          <p:spPr bwMode="auto">
            <a:xfrm>
              <a:off x="1490" y="795"/>
              <a:ext cx="555" cy="237"/>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易用性</a:t>
              </a:r>
            </a:p>
          </p:txBody>
        </p:sp>
        <p:sp>
          <p:nvSpPr>
            <p:cNvPr id="14" name="Rectangle 8"/>
            <p:cNvSpPr>
              <a:spLocks noChangeArrowheads="1"/>
            </p:cNvSpPr>
            <p:nvPr/>
          </p:nvSpPr>
          <p:spPr bwMode="auto">
            <a:xfrm>
              <a:off x="2233" y="795"/>
              <a:ext cx="556" cy="237"/>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a:latin typeface="Times New Roman" pitchFamily="18" charset="0"/>
                </a:rPr>
                <a:t>效率</a:t>
              </a:r>
            </a:p>
          </p:txBody>
        </p:sp>
        <p:sp>
          <p:nvSpPr>
            <p:cNvPr id="15" name="Rectangle 9"/>
            <p:cNvSpPr>
              <a:spLocks noChangeArrowheads="1"/>
            </p:cNvSpPr>
            <p:nvPr/>
          </p:nvSpPr>
          <p:spPr bwMode="auto">
            <a:xfrm>
              <a:off x="2977" y="795"/>
              <a:ext cx="555" cy="237"/>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维护性</a:t>
              </a:r>
            </a:p>
          </p:txBody>
        </p:sp>
        <p:sp>
          <p:nvSpPr>
            <p:cNvPr id="16" name="Rectangle 10"/>
            <p:cNvSpPr>
              <a:spLocks noChangeArrowheads="1"/>
            </p:cNvSpPr>
            <p:nvPr/>
          </p:nvSpPr>
          <p:spPr bwMode="auto">
            <a:xfrm>
              <a:off x="3720" y="795"/>
              <a:ext cx="646" cy="237"/>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a:latin typeface="Times New Roman" pitchFamily="18" charset="0"/>
                </a:rPr>
                <a:t>可移植性</a:t>
              </a:r>
            </a:p>
          </p:txBody>
        </p:sp>
        <p:sp>
          <p:nvSpPr>
            <p:cNvPr id="17" name="Line 11"/>
            <p:cNvSpPr>
              <a:spLocks noChangeShapeType="1"/>
            </p:cNvSpPr>
            <p:nvPr/>
          </p:nvSpPr>
          <p:spPr bwMode="auto">
            <a:xfrm>
              <a:off x="340" y="545"/>
              <a:ext cx="3717" cy="0"/>
            </a:xfrm>
            <a:prstGeom prst="line">
              <a:avLst/>
            </a:prstGeom>
            <a:noFill/>
            <a:ln w="12700">
              <a:solidFill>
                <a:schemeClr val="tx1"/>
              </a:solidFill>
              <a:round/>
              <a:headEnd/>
              <a:tailEnd/>
            </a:ln>
          </p:spPr>
          <p:txBody>
            <a:bodyPr/>
            <a:lstStyle/>
            <a:p>
              <a:endParaRPr lang="zh-CN" altLang="en-US"/>
            </a:p>
          </p:txBody>
        </p:sp>
        <p:sp>
          <p:nvSpPr>
            <p:cNvPr id="18" name="Line 12"/>
            <p:cNvSpPr>
              <a:spLocks noChangeShapeType="1"/>
            </p:cNvSpPr>
            <p:nvPr/>
          </p:nvSpPr>
          <p:spPr bwMode="auto">
            <a:xfrm>
              <a:off x="332" y="556"/>
              <a:ext cx="0" cy="238"/>
            </a:xfrm>
            <a:prstGeom prst="line">
              <a:avLst/>
            </a:prstGeom>
            <a:noFill/>
            <a:ln w="12700">
              <a:solidFill>
                <a:schemeClr val="tx1"/>
              </a:solidFill>
              <a:round/>
              <a:headEnd/>
              <a:tailEnd/>
            </a:ln>
          </p:spPr>
          <p:txBody>
            <a:bodyPr/>
            <a:lstStyle/>
            <a:p>
              <a:endParaRPr lang="zh-CN" altLang="en-US"/>
            </a:p>
          </p:txBody>
        </p:sp>
        <p:sp>
          <p:nvSpPr>
            <p:cNvPr id="19" name="Line 13"/>
            <p:cNvSpPr>
              <a:spLocks noChangeShapeType="1"/>
            </p:cNvSpPr>
            <p:nvPr/>
          </p:nvSpPr>
          <p:spPr bwMode="auto">
            <a:xfrm>
              <a:off x="1021" y="556"/>
              <a:ext cx="0" cy="238"/>
            </a:xfrm>
            <a:prstGeom prst="line">
              <a:avLst/>
            </a:prstGeom>
            <a:noFill/>
            <a:ln w="12700">
              <a:solidFill>
                <a:schemeClr val="tx1"/>
              </a:solidFill>
              <a:round/>
              <a:headEnd/>
              <a:tailEnd/>
            </a:ln>
          </p:spPr>
          <p:txBody>
            <a:bodyPr/>
            <a:lstStyle/>
            <a:p>
              <a:endParaRPr lang="zh-CN" altLang="en-US"/>
            </a:p>
          </p:txBody>
        </p:sp>
        <p:sp>
          <p:nvSpPr>
            <p:cNvPr id="20" name="Line 14"/>
            <p:cNvSpPr>
              <a:spLocks noChangeShapeType="1"/>
            </p:cNvSpPr>
            <p:nvPr/>
          </p:nvSpPr>
          <p:spPr bwMode="auto">
            <a:xfrm>
              <a:off x="1765" y="556"/>
              <a:ext cx="0" cy="238"/>
            </a:xfrm>
            <a:prstGeom prst="line">
              <a:avLst/>
            </a:prstGeom>
            <a:noFill/>
            <a:ln w="12700">
              <a:solidFill>
                <a:schemeClr val="tx1"/>
              </a:solidFill>
              <a:round/>
              <a:headEnd/>
              <a:tailEnd/>
            </a:ln>
          </p:spPr>
          <p:txBody>
            <a:bodyPr/>
            <a:lstStyle/>
            <a:p>
              <a:endParaRPr lang="zh-CN" altLang="en-US"/>
            </a:p>
          </p:txBody>
        </p:sp>
        <p:sp>
          <p:nvSpPr>
            <p:cNvPr id="21" name="Line 15"/>
            <p:cNvSpPr>
              <a:spLocks noChangeShapeType="1"/>
            </p:cNvSpPr>
            <p:nvPr/>
          </p:nvSpPr>
          <p:spPr bwMode="auto">
            <a:xfrm>
              <a:off x="2508" y="556"/>
              <a:ext cx="0" cy="238"/>
            </a:xfrm>
            <a:prstGeom prst="line">
              <a:avLst/>
            </a:prstGeom>
            <a:noFill/>
            <a:ln w="12700">
              <a:solidFill>
                <a:schemeClr val="tx1"/>
              </a:solidFill>
              <a:round/>
              <a:headEnd/>
              <a:tailEnd/>
            </a:ln>
          </p:spPr>
          <p:txBody>
            <a:bodyPr/>
            <a:lstStyle/>
            <a:p>
              <a:endParaRPr lang="zh-CN" altLang="en-US"/>
            </a:p>
          </p:txBody>
        </p:sp>
        <p:sp>
          <p:nvSpPr>
            <p:cNvPr id="22" name="Line 16"/>
            <p:cNvSpPr>
              <a:spLocks noChangeShapeType="1"/>
            </p:cNvSpPr>
            <p:nvPr/>
          </p:nvSpPr>
          <p:spPr bwMode="auto">
            <a:xfrm>
              <a:off x="3252" y="556"/>
              <a:ext cx="0" cy="238"/>
            </a:xfrm>
            <a:prstGeom prst="line">
              <a:avLst/>
            </a:prstGeom>
            <a:noFill/>
            <a:ln w="12700">
              <a:solidFill>
                <a:schemeClr val="tx1"/>
              </a:solidFill>
              <a:round/>
              <a:headEnd/>
              <a:tailEnd/>
            </a:ln>
          </p:spPr>
          <p:txBody>
            <a:bodyPr/>
            <a:lstStyle/>
            <a:p>
              <a:endParaRPr lang="zh-CN" altLang="en-US"/>
            </a:p>
          </p:txBody>
        </p:sp>
        <p:sp>
          <p:nvSpPr>
            <p:cNvPr id="23" name="Line 17"/>
            <p:cNvSpPr>
              <a:spLocks noChangeShapeType="1"/>
            </p:cNvSpPr>
            <p:nvPr/>
          </p:nvSpPr>
          <p:spPr bwMode="auto">
            <a:xfrm>
              <a:off x="4042" y="556"/>
              <a:ext cx="0" cy="238"/>
            </a:xfrm>
            <a:prstGeom prst="line">
              <a:avLst/>
            </a:prstGeom>
            <a:noFill/>
            <a:ln w="12700">
              <a:solidFill>
                <a:schemeClr val="tx1"/>
              </a:solidFill>
              <a:round/>
              <a:headEnd/>
              <a:tailEnd/>
            </a:ln>
          </p:spPr>
          <p:txBody>
            <a:bodyPr/>
            <a:lstStyle/>
            <a:p>
              <a:endParaRPr lang="zh-CN" altLang="en-US"/>
            </a:p>
          </p:txBody>
        </p:sp>
        <p:sp>
          <p:nvSpPr>
            <p:cNvPr id="24" name="Rectangle 18"/>
            <p:cNvSpPr>
              <a:spLocks noChangeArrowheads="1"/>
            </p:cNvSpPr>
            <p:nvPr/>
          </p:nvSpPr>
          <p:spPr bwMode="auto">
            <a:xfrm>
              <a:off x="0" y="1272"/>
              <a:ext cx="649" cy="1270"/>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适合性</a:t>
              </a:r>
            </a:p>
            <a:p>
              <a:pPr algn="ctr" eaLnBrk="0" hangingPunct="0"/>
              <a:r>
                <a:rPr lang="zh-CN" altLang="en-US" sz="1400" dirty="0">
                  <a:latin typeface="Times New Roman" pitchFamily="18" charset="0"/>
                </a:rPr>
                <a:t>准确性</a:t>
              </a:r>
            </a:p>
            <a:p>
              <a:pPr algn="ctr" eaLnBrk="0" hangingPunct="0"/>
              <a:r>
                <a:rPr lang="zh-CN" altLang="en-US" sz="1400" dirty="0">
                  <a:latin typeface="Times New Roman" pitchFamily="18" charset="0"/>
                </a:rPr>
                <a:t>互操作性</a:t>
              </a:r>
            </a:p>
            <a:p>
              <a:pPr algn="ctr" eaLnBrk="0" hangingPunct="0"/>
              <a:r>
                <a:rPr lang="zh-CN" altLang="en-US" sz="1400" dirty="0">
                  <a:latin typeface="Times New Roman" pitchFamily="18" charset="0"/>
                </a:rPr>
                <a:t>安全保密性</a:t>
              </a:r>
            </a:p>
            <a:p>
              <a:pPr algn="ctr" eaLnBrk="0" hangingPunct="0"/>
              <a:endParaRPr lang="zh-CN" altLang="en-US" sz="1400" dirty="0">
                <a:latin typeface="Times New Roman" pitchFamily="18" charset="0"/>
              </a:endParaRPr>
            </a:p>
            <a:p>
              <a:pPr algn="ctr" eaLnBrk="0" hangingPunct="0"/>
              <a:r>
                <a:rPr lang="zh-CN" altLang="en-US" sz="1400" dirty="0">
                  <a:latin typeface="Times New Roman" pitchFamily="18" charset="0"/>
                </a:rPr>
                <a:t>功能性的</a:t>
              </a:r>
            </a:p>
            <a:p>
              <a:pPr algn="ctr" eaLnBrk="0" hangingPunct="0"/>
              <a:r>
                <a:rPr lang="zh-CN" altLang="en-US" sz="1400" dirty="0">
                  <a:latin typeface="Times New Roman" pitchFamily="18" charset="0"/>
                </a:rPr>
                <a:t>依从性</a:t>
              </a:r>
            </a:p>
          </p:txBody>
        </p:sp>
        <p:sp>
          <p:nvSpPr>
            <p:cNvPr id="25" name="Rectangle 19"/>
            <p:cNvSpPr>
              <a:spLocks noChangeArrowheads="1"/>
            </p:cNvSpPr>
            <p:nvPr/>
          </p:nvSpPr>
          <p:spPr bwMode="auto">
            <a:xfrm>
              <a:off x="743" y="1272"/>
              <a:ext cx="649" cy="1270"/>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成熟性</a:t>
              </a:r>
            </a:p>
            <a:p>
              <a:pPr algn="ctr" eaLnBrk="0" hangingPunct="0"/>
              <a:r>
                <a:rPr lang="zh-CN" altLang="en-US" sz="1400" dirty="0">
                  <a:latin typeface="Times New Roman" pitchFamily="18" charset="0"/>
                </a:rPr>
                <a:t>容错性</a:t>
              </a:r>
            </a:p>
            <a:p>
              <a:pPr algn="ctr" eaLnBrk="0" hangingPunct="0"/>
              <a:r>
                <a:rPr lang="zh-CN" altLang="en-US" sz="1400" dirty="0">
                  <a:latin typeface="Times New Roman" pitchFamily="18" charset="0"/>
                </a:rPr>
                <a:t>易恢复性</a:t>
              </a:r>
            </a:p>
            <a:p>
              <a:pPr algn="ctr" eaLnBrk="0" hangingPunct="0"/>
              <a:endParaRPr lang="zh-CN" altLang="en-US" sz="1400" dirty="0">
                <a:latin typeface="Times New Roman" pitchFamily="18" charset="0"/>
              </a:endParaRPr>
            </a:p>
            <a:p>
              <a:pPr algn="ctr" eaLnBrk="0" hangingPunct="0"/>
              <a:endParaRPr lang="zh-CN" altLang="en-US" sz="1400" dirty="0">
                <a:latin typeface="Times New Roman" pitchFamily="18" charset="0"/>
              </a:endParaRPr>
            </a:p>
            <a:p>
              <a:pPr algn="ctr" eaLnBrk="0" hangingPunct="0"/>
              <a:r>
                <a:rPr lang="zh-CN" altLang="en-US" sz="1400" dirty="0">
                  <a:latin typeface="Times New Roman" pitchFamily="18" charset="0"/>
                </a:rPr>
                <a:t>可靠性的</a:t>
              </a:r>
            </a:p>
            <a:p>
              <a:pPr algn="ctr" eaLnBrk="0" hangingPunct="0"/>
              <a:r>
                <a:rPr lang="zh-CN" altLang="en-US" sz="1400" dirty="0">
                  <a:latin typeface="Times New Roman" pitchFamily="18" charset="0"/>
                </a:rPr>
                <a:t>依从性</a:t>
              </a:r>
            </a:p>
          </p:txBody>
        </p:sp>
        <p:sp>
          <p:nvSpPr>
            <p:cNvPr id="26" name="Rectangle 20"/>
            <p:cNvSpPr>
              <a:spLocks noChangeArrowheads="1"/>
            </p:cNvSpPr>
            <p:nvPr/>
          </p:nvSpPr>
          <p:spPr bwMode="auto">
            <a:xfrm>
              <a:off x="1487" y="1272"/>
              <a:ext cx="649" cy="1270"/>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易理解性</a:t>
              </a:r>
            </a:p>
            <a:p>
              <a:pPr algn="ctr" eaLnBrk="0" hangingPunct="0"/>
              <a:r>
                <a:rPr lang="zh-CN" altLang="en-US" sz="1400" dirty="0">
                  <a:latin typeface="Times New Roman" pitchFamily="18" charset="0"/>
                </a:rPr>
                <a:t>易学性</a:t>
              </a:r>
            </a:p>
            <a:p>
              <a:pPr algn="ctr" eaLnBrk="0" hangingPunct="0"/>
              <a:r>
                <a:rPr lang="zh-CN" altLang="en-US" sz="1400" dirty="0">
                  <a:latin typeface="Times New Roman" pitchFamily="18" charset="0"/>
                </a:rPr>
                <a:t>易操作性</a:t>
              </a:r>
            </a:p>
            <a:p>
              <a:pPr algn="ctr" eaLnBrk="0" hangingPunct="0"/>
              <a:r>
                <a:rPr lang="zh-CN" altLang="en-US" sz="1400" dirty="0">
                  <a:latin typeface="Times New Roman" pitchFamily="18" charset="0"/>
                </a:rPr>
                <a:t>吸引性</a:t>
              </a:r>
            </a:p>
            <a:p>
              <a:pPr algn="ctr" eaLnBrk="0" hangingPunct="0"/>
              <a:endParaRPr lang="zh-CN" altLang="en-US" sz="1400" dirty="0">
                <a:latin typeface="Times New Roman" pitchFamily="18" charset="0"/>
              </a:endParaRPr>
            </a:p>
            <a:p>
              <a:pPr algn="ctr" eaLnBrk="0" hangingPunct="0"/>
              <a:r>
                <a:rPr lang="zh-CN" altLang="en-US" sz="1400" dirty="0">
                  <a:latin typeface="Times New Roman" pitchFamily="18" charset="0"/>
                </a:rPr>
                <a:t>易用性的</a:t>
              </a:r>
            </a:p>
            <a:p>
              <a:pPr algn="ctr" eaLnBrk="0" hangingPunct="0"/>
              <a:r>
                <a:rPr lang="zh-CN" altLang="en-US" sz="1400" dirty="0">
                  <a:latin typeface="Times New Roman" pitchFamily="18" charset="0"/>
                </a:rPr>
                <a:t>依从性</a:t>
              </a:r>
            </a:p>
          </p:txBody>
        </p:sp>
        <p:sp>
          <p:nvSpPr>
            <p:cNvPr id="27" name="Rectangle 21"/>
            <p:cNvSpPr>
              <a:spLocks noChangeArrowheads="1"/>
            </p:cNvSpPr>
            <p:nvPr/>
          </p:nvSpPr>
          <p:spPr bwMode="auto">
            <a:xfrm>
              <a:off x="2230" y="1272"/>
              <a:ext cx="649" cy="1270"/>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时间特性</a:t>
              </a:r>
            </a:p>
            <a:p>
              <a:pPr algn="ctr" eaLnBrk="0" hangingPunct="0"/>
              <a:endParaRPr lang="zh-CN" altLang="en-US" sz="1400" dirty="0">
                <a:latin typeface="Times New Roman" pitchFamily="18" charset="0"/>
              </a:endParaRPr>
            </a:p>
            <a:p>
              <a:pPr algn="ctr" eaLnBrk="0" hangingPunct="0"/>
              <a:r>
                <a:rPr lang="zh-CN" altLang="en-US" sz="1400" dirty="0">
                  <a:latin typeface="Times New Roman" pitchFamily="18" charset="0"/>
                </a:rPr>
                <a:t>资源利用性</a:t>
              </a:r>
            </a:p>
            <a:p>
              <a:pPr algn="ctr" eaLnBrk="0" hangingPunct="0"/>
              <a:endParaRPr lang="zh-CN" altLang="en-US" sz="1400" dirty="0">
                <a:latin typeface="Times New Roman" pitchFamily="18" charset="0"/>
              </a:endParaRPr>
            </a:p>
            <a:p>
              <a:pPr algn="ctr" eaLnBrk="0" hangingPunct="0"/>
              <a:endParaRPr lang="zh-CN" altLang="en-US" sz="1400" dirty="0">
                <a:latin typeface="Times New Roman" pitchFamily="18" charset="0"/>
              </a:endParaRPr>
            </a:p>
            <a:p>
              <a:pPr algn="ctr" eaLnBrk="0" hangingPunct="0"/>
              <a:r>
                <a:rPr lang="zh-CN" altLang="en-US" sz="1400" dirty="0">
                  <a:latin typeface="Times New Roman" pitchFamily="18" charset="0"/>
                </a:rPr>
                <a:t>效率依从性</a:t>
              </a:r>
            </a:p>
            <a:p>
              <a:pPr algn="ctr" eaLnBrk="0" hangingPunct="0"/>
              <a:endParaRPr lang="en-US" altLang="zh-CN" sz="1400" dirty="0">
                <a:latin typeface="Times New Roman" pitchFamily="18" charset="0"/>
              </a:endParaRPr>
            </a:p>
          </p:txBody>
        </p:sp>
        <p:sp>
          <p:nvSpPr>
            <p:cNvPr id="28" name="Rectangle 22"/>
            <p:cNvSpPr>
              <a:spLocks noChangeArrowheads="1"/>
            </p:cNvSpPr>
            <p:nvPr/>
          </p:nvSpPr>
          <p:spPr bwMode="auto">
            <a:xfrm>
              <a:off x="2974" y="1272"/>
              <a:ext cx="649" cy="1270"/>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a:latin typeface="Times New Roman" pitchFamily="18" charset="0"/>
                </a:rPr>
                <a:t>易分析性</a:t>
              </a:r>
            </a:p>
            <a:p>
              <a:pPr algn="ctr" eaLnBrk="0" hangingPunct="0"/>
              <a:r>
                <a:rPr lang="zh-CN" altLang="en-US" sz="1400">
                  <a:latin typeface="Times New Roman" pitchFamily="18" charset="0"/>
                </a:rPr>
                <a:t>易改变性</a:t>
              </a:r>
            </a:p>
            <a:p>
              <a:pPr algn="ctr" eaLnBrk="0" hangingPunct="0"/>
              <a:r>
                <a:rPr lang="zh-CN" altLang="en-US" sz="1400">
                  <a:latin typeface="Times New Roman" pitchFamily="18" charset="0"/>
                </a:rPr>
                <a:t>稳定性</a:t>
              </a:r>
            </a:p>
            <a:p>
              <a:pPr algn="ctr" eaLnBrk="0" hangingPunct="0"/>
              <a:r>
                <a:rPr lang="zh-CN" altLang="en-US" sz="1400">
                  <a:latin typeface="Times New Roman" pitchFamily="18" charset="0"/>
                </a:rPr>
                <a:t>易测试性</a:t>
              </a:r>
            </a:p>
            <a:p>
              <a:pPr algn="ctr" eaLnBrk="0" hangingPunct="0"/>
              <a:endParaRPr lang="zh-CN" altLang="en-US" sz="1400">
                <a:latin typeface="Times New Roman" pitchFamily="18" charset="0"/>
              </a:endParaRPr>
            </a:p>
            <a:p>
              <a:pPr algn="ctr" eaLnBrk="0" hangingPunct="0"/>
              <a:r>
                <a:rPr lang="zh-CN" altLang="en-US" sz="1400">
                  <a:latin typeface="Times New Roman" pitchFamily="18" charset="0"/>
                </a:rPr>
                <a:t>维护性的</a:t>
              </a:r>
            </a:p>
            <a:p>
              <a:pPr algn="ctr" eaLnBrk="0" hangingPunct="0"/>
              <a:r>
                <a:rPr lang="zh-CN" altLang="en-US" sz="1400">
                  <a:latin typeface="Times New Roman" pitchFamily="18" charset="0"/>
                </a:rPr>
                <a:t>依从性</a:t>
              </a:r>
            </a:p>
          </p:txBody>
        </p:sp>
        <p:sp>
          <p:nvSpPr>
            <p:cNvPr id="29" name="Rectangle 23"/>
            <p:cNvSpPr>
              <a:spLocks noChangeArrowheads="1"/>
            </p:cNvSpPr>
            <p:nvPr/>
          </p:nvSpPr>
          <p:spPr bwMode="auto">
            <a:xfrm>
              <a:off x="3717" y="1272"/>
              <a:ext cx="649" cy="1270"/>
            </a:xfrm>
            <a:prstGeom prst="rect">
              <a:avLst/>
            </a:prstGeom>
            <a:solidFill>
              <a:schemeClr val="bg1"/>
            </a:solidFill>
            <a:ln w="12700">
              <a:solidFill>
                <a:schemeClr val="tx1"/>
              </a:solidFill>
              <a:miter lim="800000"/>
              <a:headEnd/>
              <a:tailEnd/>
            </a:ln>
          </p:spPr>
          <p:txBody>
            <a:bodyPr lIns="92075" tIns="46038" rIns="92075" bIns="46038"/>
            <a:lstStyle/>
            <a:p>
              <a:pPr algn="ctr" eaLnBrk="0" hangingPunct="0"/>
              <a:r>
                <a:rPr lang="zh-CN" altLang="en-US" sz="1400" dirty="0">
                  <a:latin typeface="Times New Roman" pitchFamily="18" charset="0"/>
                </a:rPr>
                <a:t>适应性</a:t>
              </a:r>
            </a:p>
            <a:p>
              <a:pPr algn="ctr" eaLnBrk="0" hangingPunct="0"/>
              <a:r>
                <a:rPr lang="zh-CN" altLang="en-US" sz="1400" dirty="0">
                  <a:latin typeface="Times New Roman" pitchFamily="18" charset="0"/>
                </a:rPr>
                <a:t>易安装性</a:t>
              </a:r>
            </a:p>
            <a:p>
              <a:pPr algn="ctr" eaLnBrk="0" hangingPunct="0"/>
              <a:r>
                <a:rPr lang="zh-CN" altLang="en-US" sz="1400" dirty="0">
                  <a:latin typeface="Times New Roman" pitchFamily="18" charset="0"/>
                </a:rPr>
                <a:t>共存性</a:t>
              </a:r>
            </a:p>
            <a:p>
              <a:pPr algn="ctr" eaLnBrk="0" hangingPunct="0"/>
              <a:r>
                <a:rPr lang="zh-CN" altLang="en-US" sz="1400" dirty="0">
                  <a:latin typeface="Times New Roman" pitchFamily="18" charset="0"/>
                </a:rPr>
                <a:t>易替换性</a:t>
              </a:r>
            </a:p>
            <a:p>
              <a:pPr algn="ctr" eaLnBrk="0" hangingPunct="0"/>
              <a:endParaRPr lang="zh-CN" altLang="en-US" sz="1400" dirty="0">
                <a:latin typeface="Times New Roman" pitchFamily="18" charset="0"/>
              </a:endParaRPr>
            </a:p>
            <a:p>
              <a:pPr algn="ctr" eaLnBrk="0" hangingPunct="0"/>
              <a:r>
                <a:rPr lang="zh-CN" altLang="en-US" sz="1400" dirty="0">
                  <a:latin typeface="Times New Roman" pitchFamily="18" charset="0"/>
                </a:rPr>
                <a:t>可移植性的</a:t>
              </a:r>
            </a:p>
            <a:p>
              <a:pPr algn="ctr" eaLnBrk="0" hangingPunct="0"/>
              <a:r>
                <a:rPr lang="zh-CN" altLang="en-US" sz="1400" dirty="0">
                  <a:latin typeface="Times New Roman" pitchFamily="18" charset="0"/>
                </a:rPr>
                <a:t>依从性</a:t>
              </a:r>
            </a:p>
          </p:txBody>
        </p:sp>
        <p:sp>
          <p:nvSpPr>
            <p:cNvPr id="30" name="Line 24"/>
            <p:cNvSpPr>
              <a:spLocks noChangeShapeType="1"/>
            </p:cNvSpPr>
            <p:nvPr/>
          </p:nvSpPr>
          <p:spPr bwMode="auto">
            <a:xfrm>
              <a:off x="309" y="1033"/>
              <a:ext cx="0" cy="238"/>
            </a:xfrm>
            <a:prstGeom prst="line">
              <a:avLst/>
            </a:prstGeom>
            <a:noFill/>
            <a:ln w="12700">
              <a:solidFill>
                <a:schemeClr val="tx1"/>
              </a:solidFill>
              <a:round/>
              <a:headEnd/>
              <a:tailEnd/>
            </a:ln>
          </p:spPr>
          <p:txBody>
            <a:bodyPr/>
            <a:lstStyle/>
            <a:p>
              <a:endParaRPr lang="zh-CN" altLang="en-US"/>
            </a:p>
          </p:txBody>
        </p:sp>
        <p:sp>
          <p:nvSpPr>
            <p:cNvPr id="31" name="Line 25"/>
            <p:cNvSpPr>
              <a:spLocks noChangeShapeType="1"/>
            </p:cNvSpPr>
            <p:nvPr/>
          </p:nvSpPr>
          <p:spPr bwMode="auto">
            <a:xfrm>
              <a:off x="1021" y="1033"/>
              <a:ext cx="0" cy="238"/>
            </a:xfrm>
            <a:prstGeom prst="line">
              <a:avLst/>
            </a:prstGeom>
            <a:noFill/>
            <a:ln w="12700">
              <a:solidFill>
                <a:schemeClr val="tx1"/>
              </a:solidFill>
              <a:round/>
              <a:headEnd/>
              <a:tailEnd/>
            </a:ln>
          </p:spPr>
          <p:txBody>
            <a:bodyPr/>
            <a:lstStyle/>
            <a:p>
              <a:endParaRPr lang="zh-CN" altLang="en-US"/>
            </a:p>
          </p:txBody>
        </p:sp>
        <p:sp>
          <p:nvSpPr>
            <p:cNvPr id="32" name="Line 26"/>
            <p:cNvSpPr>
              <a:spLocks noChangeShapeType="1"/>
            </p:cNvSpPr>
            <p:nvPr/>
          </p:nvSpPr>
          <p:spPr bwMode="auto">
            <a:xfrm>
              <a:off x="1765" y="1033"/>
              <a:ext cx="0" cy="238"/>
            </a:xfrm>
            <a:prstGeom prst="line">
              <a:avLst/>
            </a:prstGeom>
            <a:noFill/>
            <a:ln w="12700">
              <a:solidFill>
                <a:schemeClr val="tx1"/>
              </a:solidFill>
              <a:round/>
              <a:headEnd/>
              <a:tailEnd/>
            </a:ln>
          </p:spPr>
          <p:txBody>
            <a:bodyPr/>
            <a:lstStyle/>
            <a:p>
              <a:endParaRPr lang="zh-CN" altLang="en-US"/>
            </a:p>
          </p:txBody>
        </p:sp>
        <p:sp>
          <p:nvSpPr>
            <p:cNvPr id="33" name="Line 27"/>
            <p:cNvSpPr>
              <a:spLocks noChangeShapeType="1"/>
            </p:cNvSpPr>
            <p:nvPr/>
          </p:nvSpPr>
          <p:spPr bwMode="auto">
            <a:xfrm>
              <a:off x="2508" y="1033"/>
              <a:ext cx="0" cy="238"/>
            </a:xfrm>
            <a:prstGeom prst="line">
              <a:avLst/>
            </a:prstGeom>
            <a:noFill/>
            <a:ln w="12700">
              <a:solidFill>
                <a:schemeClr val="tx1"/>
              </a:solidFill>
              <a:round/>
              <a:headEnd/>
              <a:tailEnd/>
            </a:ln>
          </p:spPr>
          <p:txBody>
            <a:bodyPr/>
            <a:lstStyle/>
            <a:p>
              <a:endParaRPr lang="zh-CN" altLang="en-US"/>
            </a:p>
          </p:txBody>
        </p:sp>
        <p:sp>
          <p:nvSpPr>
            <p:cNvPr id="34" name="Line 28"/>
            <p:cNvSpPr>
              <a:spLocks noChangeShapeType="1"/>
            </p:cNvSpPr>
            <p:nvPr/>
          </p:nvSpPr>
          <p:spPr bwMode="auto">
            <a:xfrm>
              <a:off x="3252" y="1033"/>
              <a:ext cx="0" cy="238"/>
            </a:xfrm>
            <a:prstGeom prst="line">
              <a:avLst/>
            </a:prstGeom>
            <a:noFill/>
            <a:ln w="12700">
              <a:solidFill>
                <a:schemeClr val="tx1"/>
              </a:solidFill>
              <a:round/>
              <a:headEnd/>
              <a:tailEnd/>
            </a:ln>
          </p:spPr>
          <p:txBody>
            <a:bodyPr/>
            <a:lstStyle/>
            <a:p>
              <a:endParaRPr lang="zh-CN" altLang="en-US"/>
            </a:p>
          </p:txBody>
        </p:sp>
        <p:sp>
          <p:nvSpPr>
            <p:cNvPr id="35" name="Line 29"/>
            <p:cNvSpPr>
              <a:spLocks noChangeShapeType="1"/>
            </p:cNvSpPr>
            <p:nvPr/>
          </p:nvSpPr>
          <p:spPr bwMode="auto">
            <a:xfrm>
              <a:off x="4088" y="1033"/>
              <a:ext cx="0" cy="238"/>
            </a:xfrm>
            <a:prstGeom prst="line">
              <a:avLst/>
            </a:prstGeom>
            <a:noFill/>
            <a:ln w="12700">
              <a:solidFill>
                <a:schemeClr val="tx1"/>
              </a:solidFill>
              <a:round/>
              <a:headEnd/>
              <a:tailEnd/>
            </a:ln>
          </p:spPr>
          <p:txBody>
            <a:bodyPr/>
            <a:lstStyle/>
            <a:p>
              <a:endParaRPr lang="zh-CN" altLang="en-US"/>
            </a:p>
          </p:txBody>
        </p:sp>
        <p:sp>
          <p:nvSpPr>
            <p:cNvPr id="36" name="Line 30"/>
            <p:cNvSpPr>
              <a:spLocks noChangeShapeType="1"/>
            </p:cNvSpPr>
            <p:nvPr/>
          </p:nvSpPr>
          <p:spPr bwMode="auto">
            <a:xfrm>
              <a:off x="2137" y="397"/>
              <a:ext cx="0" cy="159"/>
            </a:xfrm>
            <a:prstGeom prst="line">
              <a:avLst/>
            </a:prstGeom>
            <a:noFill/>
            <a:ln w="12700">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ffectLst>
                  <a:outerShdw blurRad="38100" dist="38100" dir="2700000" algn="tl">
                    <a:srgbClr val="C0C0C0"/>
                  </a:outerShdw>
                </a:effectLst>
              </a:rPr>
              <a:t>功能性</a:t>
            </a:r>
            <a:endParaRPr lang="zh-CN" altLang="en-US" dirty="0"/>
          </a:p>
        </p:txBody>
      </p:sp>
      <p:sp>
        <p:nvSpPr>
          <p:cNvPr id="3" name="内容占位符 2"/>
          <p:cNvSpPr>
            <a:spLocks noGrp="1"/>
          </p:cNvSpPr>
          <p:nvPr>
            <p:ph idx="1"/>
          </p:nvPr>
        </p:nvSpPr>
        <p:spPr/>
        <p:txBody>
          <a:bodyPr/>
          <a:lstStyle/>
          <a:p>
            <a:pPr marL="609600" indent="-609600">
              <a:lnSpc>
                <a:spcPct val="90000"/>
              </a:lnSpc>
              <a:buNone/>
            </a:pPr>
            <a:r>
              <a:rPr lang="zh-CN" altLang="en-US" sz="2000" dirty="0" smtClean="0">
                <a:latin typeface="黑体" pitchFamily="49" charset="-122"/>
                <a:ea typeface="黑体" pitchFamily="49" charset="-122"/>
              </a:rPr>
              <a:t>当软件在指定条件下使用时，软件产品提供满足明确和隐含要求的功能的能力。</a:t>
            </a:r>
            <a:endParaRPr lang="en-US" sz="2000" dirty="0" smtClean="0">
              <a:latin typeface="+mn-ea"/>
            </a:endParaRPr>
          </a:p>
          <a:p>
            <a:pPr>
              <a:lnSpc>
                <a:spcPct val="90000"/>
              </a:lnSpc>
              <a:buSzPct val="60000"/>
              <a:buFont typeface="Wingdings" pitchFamily="2" charset="2"/>
              <a:buChar char="l"/>
            </a:pPr>
            <a:r>
              <a:rPr lang="zh-CN" altLang="en-US" sz="2000" dirty="0" smtClean="0">
                <a:latin typeface="+mn-ea"/>
              </a:rPr>
              <a:t>适合性</a:t>
            </a:r>
          </a:p>
          <a:p>
            <a:pPr marL="609600" indent="-609600">
              <a:lnSpc>
                <a:spcPct val="90000"/>
              </a:lnSpc>
              <a:buNone/>
            </a:pPr>
            <a:r>
              <a:rPr lang="zh-CN" altLang="en-US" sz="2000" dirty="0" smtClean="0">
                <a:latin typeface="+mn-ea"/>
              </a:rPr>
              <a:t>       软件产品为指定的任务和用户目标提供一组合适的功能的能力。</a:t>
            </a:r>
          </a:p>
          <a:p>
            <a:pPr>
              <a:lnSpc>
                <a:spcPct val="90000"/>
              </a:lnSpc>
              <a:buSzPct val="60000"/>
              <a:buFont typeface="Wingdings" pitchFamily="2" charset="2"/>
              <a:buChar char="l"/>
            </a:pPr>
            <a:r>
              <a:rPr lang="zh-CN" altLang="en-US" sz="2000" dirty="0" smtClean="0">
                <a:latin typeface="+mn-ea"/>
              </a:rPr>
              <a:t>准确性</a:t>
            </a:r>
          </a:p>
          <a:p>
            <a:pPr marL="609600" indent="-609600">
              <a:lnSpc>
                <a:spcPct val="90000"/>
              </a:lnSpc>
              <a:buNone/>
            </a:pPr>
            <a:r>
              <a:rPr lang="zh-CN" altLang="en-US" sz="2000" dirty="0" smtClean="0">
                <a:latin typeface="+mn-ea"/>
              </a:rPr>
              <a:t>       软件产品提供具有所需精度的正确或相符的结果或效果的能力。</a:t>
            </a:r>
            <a:endParaRPr lang="en-US" sz="2000" dirty="0" smtClean="0">
              <a:latin typeface="+mn-ea"/>
            </a:endParaRPr>
          </a:p>
          <a:p>
            <a:pPr>
              <a:lnSpc>
                <a:spcPct val="90000"/>
              </a:lnSpc>
              <a:buSzPct val="60000"/>
              <a:buFont typeface="Wingdings" pitchFamily="2" charset="2"/>
              <a:buChar char="l"/>
            </a:pPr>
            <a:r>
              <a:rPr lang="zh-CN" altLang="en-US" sz="2000" dirty="0" smtClean="0">
                <a:latin typeface="+mn-ea"/>
              </a:rPr>
              <a:t>互操作性</a:t>
            </a:r>
          </a:p>
          <a:p>
            <a:pPr marL="609600" indent="-609600">
              <a:lnSpc>
                <a:spcPct val="90000"/>
              </a:lnSpc>
              <a:buNone/>
            </a:pPr>
            <a:r>
              <a:rPr lang="zh-CN" altLang="en-US" sz="2000" dirty="0" smtClean="0">
                <a:latin typeface="+mn-ea"/>
              </a:rPr>
              <a:t>       软件产品与一个或更多的规定系统进行交互的能力。</a:t>
            </a:r>
          </a:p>
          <a:p>
            <a:pPr>
              <a:lnSpc>
                <a:spcPct val="90000"/>
              </a:lnSpc>
              <a:buSzPct val="60000"/>
              <a:buFont typeface="Wingdings" pitchFamily="2" charset="2"/>
              <a:buChar char="l"/>
            </a:pPr>
            <a:r>
              <a:rPr lang="zh-CN" altLang="en-US" sz="2000" dirty="0" smtClean="0">
                <a:latin typeface="+mn-ea"/>
              </a:rPr>
              <a:t>安全保密性</a:t>
            </a:r>
          </a:p>
          <a:p>
            <a:pPr marL="609600" indent="-609600">
              <a:lnSpc>
                <a:spcPct val="90000"/>
              </a:lnSpc>
              <a:buNone/>
            </a:pPr>
            <a:r>
              <a:rPr lang="zh-CN" altLang="en-US" sz="2000" dirty="0" smtClean="0">
                <a:latin typeface="+mn-ea"/>
              </a:rPr>
              <a:t>       软件产品保护信息和数据的能力，以使未授权的人员或系统不能阅读或修改这些信息和数据，而不拒绝授权人员或系统对它们的访问。</a:t>
            </a:r>
          </a:p>
          <a:p>
            <a:pPr>
              <a:lnSpc>
                <a:spcPct val="90000"/>
              </a:lnSpc>
              <a:buSzPct val="60000"/>
              <a:buFont typeface="Wingdings" pitchFamily="2" charset="2"/>
              <a:buChar char="l"/>
            </a:pPr>
            <a:r>
              <a:rPr lang="zh-CN" altLang="en-US" sz="2000" dirty="0" smtClean="0">
                <a:latin typeface="+mn-ea"/>
              </a:rPr>
              <a:t>功能性的依从性</a:t>
            </a:r>
          </a:p>
          <a:p>
            <a:pPr marL="609600" indent="-609600">
              <a:lnSpc>
                <a:spcPct val="90000"/>
              </a:lnSpc>
              <a:buNone/>
            </a:pPr>
            <a:r>
              <a:rPr lang="zh-CN" altLang="en-US" sz="2000" dirty="0" smtClean="0">
                <a:latin typeface="+mn-ea"/>
              </a:rPr>
              <a:t>       软件产品遵循与功能性相关的标准、约定或法规以及类似规定的能力。</a:t>
            </a:r>
          </a:p>
          <a:p>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7003</TotalTime>
  <Words>1594</Words>
  <Application>Microsoft Office PowerPoint</Application>
  <PresentationFormat>全屏显示(4:3)</PresentationFormat>
  <Paragraphs>250</Paragraphs>
  <Slides>25</Slides>
  <Notes>4</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课程目的</vt:lpstr>
      <vt:lpstr>什么是质量</vt:lpstr>
      <vt:lpstr>什么是软件质量？</vt:lpstr>
      <vt:lpstr>软件质量有何价值？</vt:lpstr>
      <vt:lpstr>软件质量模型</vt:lpstr>
      <vt:lpstr>外部和内部质量</vt:lpstr>
      <vt:lpstr>功能性</vt:lpstr>
      <vt:lpstr>可靠性</vt:lpstr>
      <vt:lpstr>易用性</vt:lpstr>
      <vt:lpstr>效率</vt:lpstr>
      <vt:lpstr>维护性</vt:lpstr>
      <vt:lpstr>可移植性</vt:lpstr>
      <vt:lpstr>使用质量</vt:lpstr>
      <vt:lpstr>使用质量</vt:lpstr>
      <vt:lpstr>什么是质量保证</vt:lpstr>
      <vt:lpstr>QC与QA的区别</vt:lpstr>
      <vt:lpstr>ISO与ISO9000族标准的产生</vt:lpstr>
      <vt:lpstr>CMMI是什么？</vt:lpstr>
      <vt:lpstr>CMMI</vt:lpstr>
      <vt:lpstr>CMMI等级</vt:lpstr>
      <vt:lpstr>CMMI</vt:lpstr>
      <vt:lpstr>问答</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606</cp:revision>
  <dcterms:created xsi:type="dcterms:W3CDTF">2012-04-19T11:01:25Z</dcterms:created>
  <dcterms:modified xsi:type="dcterms:W3CDTF">2014-08-26T09:25:25Z</dcterms:modified>
</cp:coreProperties>
</file>