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Default Extension="gif" ContentType="image/gif"/>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83" r:id="rId2"/>
    <p:sldId id="284" r:id="rId3"/>
    <p:sldId id="303" r:id="rId4"/>
    <p:sldId id="304" r:id="rId5"/>
    <p:sldId id="305" r:id="rId6"/>
    <p:sldId id="307" r:id="rId7"/>
    <p:sldId id="313" r:id="rId8"/>
    <p:sldId id="308" r:id="rId9"/>
    <p:sldId id="310" r:id="rId10"/>
    <p:sldId id="311" r:id="rId11"/>
    <p:sldId id="312" r:id="rId12"/>
    <p:sldId id="314" r:id="rId13"/>
    <p:sldId id="309" r:id="rId14"/>
    <p:sldId id="317" r:id="rId15"/>
    <p:sldId id="318" r:id="rId16"/>
    <p:sldId id="301" r:id="rId17"/>
    <p:sldId id="30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ce"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D35B3"/>
    <a:srgbClr val="1C53A4"/>
    <a:srgbClr val="0B44B5"/>
    <a:srgbClr val="95C628"/>
    <a:srgbClr val="55BD0F"/>
    <a:srgbClr val="00CC00"/>
    <a:srgbClr val="68B20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89981" autoAdjust="0"/>
  </p:normalViewPr>
  <p:slideViewPr>
    <p:cSldViewPr>
      <p:cViewPr>
        <p:scale>
          <a:sx n="70" d="100"/>
          <a:sy n="70" d="100"/>
        </p:scale>
        <p:origin x="-138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60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DAA887-6854-4AD5-8A77-149A5C6979F6}" type="datetimeFigureOut">
              <a:rPr lang="zh-CN" altLang="en-US" smtClean="0"/>
              <a:pPr/>
              <a:t>2013/5/28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527634-5622-4C82-B5E3-DACDE8AEE3BA}" type="slidenum">
              <a:rPr lang="zh-CN" altLang="en-US" smtClean="0"/>
              <a:pPr/>
              <a:t>‹#›</a:t>
            </a:fld>
            <a:endParaRPr lang="zh-CN" altLang="en-US"/>
          </a:p>
        </p:txBody>
      </p:sp>
    </p:spTree>
    <p:extLst>
      <p:ext uri="{BB962C8B-B14F-4D97-AF65-F5344CB8AC3E}">
        <p14:creationId xmlns:p14="http://schemas.microsoft.com/office/powerpoint/2010/main" xmlns="" val="51722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2DD50-56A2-4DBD-8C97-016429137B3B}" type="datetimeFigureOut">
              <a:rPr lang="zh-CN" altLang="en-US" smtClean="0"/>
              <a:pPr/>
              <a:t>2013/5/28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9E7A45-B73F-4518-91F7-F6F45DEB592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sz="1200" kern="1200" dirty="0" smtClean="0">
                <a:solidFill>
                  <a:schemeClr val="tx1"/>
                </a:solidFill>
                <a:latin typeface="Calibri" pitchFamily="34" charset="0"/>
                <a:ea typeface="宋体" pitchFamily="2" charset="-122"/>
                <a:cs typeface="+mn-cs"/>
              </a:rPr>
              <a:t>软件产品的需求可以分为功能性需求和非 功能性需求，其中非功能性需求是常常被轻视，甚至被忽视的一个重要方面。其实，软件产品非功能性定义不仅决定产品的质量，还在很大程度上影响产品的功能需 求定义。如果事先缺乏很好的非功能性需求定义，结果往往是使产品在非功能性需求面前捉襟见肘，甚至淹没功能性需求给用户带来的价值。</a:t>
            </a:r>
          </a:p>
          <a:p>
            <a:r>
              <a:rPr lang="zh-CN" altLang="en-US" sz="1200" kern="1200" dirty="0" smtClean="0">
                <a:solidFill>
                  <a:schemeClr val="tx1"/>
                </a:solidFill>
                <a:latin typeface="Calibri" pitchFamily="34" charset="0"/>
                <a:ea typeface="宋体" pitchFamily="2" charset="-122"/>
                <a:cs typeface="+mn-cs"/>
              </a:rPr>
              <a:t>所谓非功能性需求，是指软件产品为满足用户业务需求而必须具有且除功能需求以外的特性。软件产品的非功能性需求包括系统的性能、可靠性、可维护性、可扩充性和对技术和对业务的适应性等。下面对其中的某些指标加以说明。</a:t>
            </a:r>
            <a:endParaRPr lang="en-US" altLang="zh-CN" sz="1200" kern="1200" dirty="0" smtClean="0">
              <a:solidFill>
                <a:schemeClr val="tx1"/>
              </a:solidFill>
              <a:latin typeface="Calibri" pitchFamily="34" charset="0"/>
              <a:ea typeface="宋体" pitchFamily="2" charset="-122"/>
              <a:cs typeface="+mn-cs"/>
            </a:endParaRPr>
          </a:p>
          <a:p>
            <a:endParaRPr lang="en-US" altLang="zh-CN" sz="1200" kern="1200" dirty="0" smtClean="0">
              <a:solidFill>
                <a:schemeClr val="tx1"/>
              </a:solidFill>
              <a:latin typeface="Calibri" pitchFamily="34" charset="0"/>
              <a:ea typeface="宋体" pitchFamily="2" charset="-122"/>
              <a:cs typeface="+mn-cs"/>
            </a:endParaRPr>
          </a:p>
          <a:p>
            <a:r>
              <a:rPr lang="zh-CN" altLang="en-US" b="1" dirty="0" smtClean="0"/>
              <a:t>需求定义：</a:t>
            </a:r>
            <a:r>
              <a:rPr lang="zh-CN" altLang="en-US" dirty="0" smtClean="0"/>
              <a:t>需求（</a:t>
            </a:r>
            <a:r>
              <a:rPr lang="en-US" altLang="zh-CN" dirty="0" smtClean="0"/>
              <a:t>requirement</a:t>
            </a:r>
            <a:r>
              <a:rPr lang="zh-CN" altLang="en-US" dirty="0" smtClean="0"/>
              <a:t>）就是系统（更广义的说法是项目）必须提供的能力和必须遵从的条件。</a:t>
            </a:r>
          </a:p>
          <a:p>
            <a:r>
              <a:rPr lang="zh-CN" altLang="en-US" b="1" dirty="0" smtClean="0"/>
              <a:t>需求分类：</a:t>
            </a:r>
            <a:r>
              <a:rPr lang="zh-CN" altLang="en-US" dirty="0" smtClean="0"/>
              <a:t>使用中，需求按照</a:t>
            </a:r>
            <a:r>
              <a:rPr lang="zh-CN" altLang="en-US" b="1" dirty="0" smtClean="0"/>
              <a:t>功能性</a:t>
            </a:r>
            <a:r>
              <a:rPr lang="zh-CN" altLang="en-US" dirty="0" smtClean="0"/>
              <a:t>（行为的）和</a:t>
            </a:r>
            <a:r>
              <a:rPr lang="zh-CN" altLang="en-US" b="1" dirty="0" smtClean="0"/>
              <a:t>非功能性</a:t>
            </a:r>
            <a:r>
              <a:rPr lang="zh-CN" altLang="en-US" dirty="0" smtClean="0"/>
              <a:t>（其它所有的行为）来</a:t>
            </a:r>
          </a:p>
          <a:p>
            <a:r>
              <a:rPr lang="en-US" altLang="zh-CN" dirty="0" smtClean="0"/>
              <a:t>(1) </a:t>
            </a:r>
            <a:r>
              <a:rPr lang="zh-CN" altLang="en-US" dirty="0" smtClean="0"/>
              <a:t>在一般分类。</a:t>
            </a:r>
          </a:p>
          <a:p>
            <a:r>
              <a:rPr lang="zh-CN" altLang="en-US" b="1" dirty="0" smtClean="0"/>
              <a:t>　　</a:t>
            </a:r>
            <a:r>
              <a:rPr lang="zh-CN" altLang="en-US" i="1" dirty="0" smtClean="0"/>
              <a:t>功能性需求</a:t>
            </a:r>
            <a:r>
              <a:rPr lang="zh-CN" altLang="en-US" dirty="0" smtClean="0"/>
              <a:t>是说有具体的完成内容的需求。</a:t>
            </a:r>
          </a:p>
          <a:p>
            <a:r>
              <a:rPr lang="zh-CN" altLang="en-US" dirty="0" smtClean="0"/>
              <a:t>　　例如：比如客户登录、邮箱网站的收发收发邮件、论坛网站的发帖留言等。</a:t>
            </a:r>
          </a:p>
          <a:p>
            <a:r>
              <a:rPr lang="zh-CN" altLang="en-US" b="1" dirty="0" smtClean="0"/>
              <a:t>　　</a:t>
            </a:r>
            <a:r>
              <a:rPr lang="zh-CN" altLang="en-US" i="1" dirty="0" smtClean="0"/>
              <a:t>非功能性需求</a:t>
            </a:r>
            <a:r>
              <a:rPr lang="zh-CN" altLang="en-US" dirty="0" smtClean="0"/>
              <a:t>是指软件产品为满足用户业务需求而必须具有且除功能需求以外的特性，包括系统的性能、可靠性、可维护性、可扩充性和对技术和对业务的适应性等。</a:t>
            </a:r>
          </a:p>
          <a:p>
            <a:r>
              <a:rPr lang="zh-CN" altLang="en-US" dirty="0" smtClean="0"/>
              <a:t>　　例如：性能要求：要求系统能满足</a:t>
            </a:r>
            <a:r>
              <a:rPr lang="en-US" altLang="zh-CN" dirty="0" smtClean="0"/>
              <a:t>100</a:t>
            </a:r>
            <a:r>
              <a:rPr lang="zh-CN" altLang="en-US" dirty="0" smtClean="0"/>
              <a:t>个人同时使用，页面反应时间不能超过</a:t>
            </a:r>
            <a:r>
              <a:rPr lang="en-US" altLang="zh-CN" dirty="0" smtClean="0"/>
              <a:t>6</a:t>
            </a:r>
            <a:r>
              <a:rPr lang="zh-CN" altLang="en-US" dirty="0" smtClean="0"/>
              <a:t>秒；</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　　　　　可靠性： 系统能</a:t>
            </a:r>
            <a:r>
              <a:rPr lang="en-US" altLang="zh-CN" dirty="0" smtClean="0"/>
              <a:t>7×24</a:t>
            </a:r>
            <a:r>
              <a:rPr lang="zh-CN" altLang="en-US" dirty="0" smtClean="0"/>
              <a:t>小时连续运行，年非计划宕机时间不能高于</a:t>
            </a:r>
            <a:r>
              <a:rPr lang="en-US" altLang="zh-CN" dirty="0" smtClean="0"/>
              <a:t>8</a:t>
            </a:r>
            <a:r>
              <a:rPr lang="zh-CN" altLang="en-US" dirty="0" smtClean="0"/>
              <a:t>小时。要求能快速的部署，特别是在系统出现故障时，能够快速的切换到备用机</a:t>
            </a:r>
            <a:endParaRPr lang="zh-CN" altLang="en-US" sz="1200" kern="1200" dirty="0" smtClean="0">
              <a:solidFill>
                <a:schemeClr val="tx1"/>
              </a:solidFill>
              <a:latin typeface="Calibri" pitchFamily="34" charset="0"/>
              <a:ea typeface="宋体" pitchFamily="2" charset="-122"/>
              <a:cs typeface="+mn-cs"/>
            </a:endParaRPr>
          </a:p>
          <a:p>
            <a:r>
              <a:rPr lang="zh-CN" altLang="en-US" sz="1200" kern="1200" dirty="0" smtClean="0">
                <a:solidFill>
                  <a:schemeClr val="tx1"/>
                </a:solidFill>
                <a:latin typeface="Calibri" pitchFamily="34" charset="0"/>
                <a:ea typeface="宋体" pitchFamily="2" charset="-122"/>
                <a:cs typeface="+mn-cs"/>
              </a:rPr>
              <a:t> 安全性：即与防止对程序技术局的非授权的故意或者意外访问的能力有关的软件属性。如用户权限、动态口令、数据库字段加密等</a:t>
            </a:r>
            <a:r>
              <a:rPr lang="en-US" altLang="zh-CN" sz="1200" kern="1200" dirty="0" smtClean="0">
                <a:solidFill>
                  <a:schemeClr val="tx1"/>
                </a:solidFill>
                <a:latin typeface="Calibri" pitchFamily="34" charset="0"/>
                <a:ea typeface="宋体" pitchFamily="2" charset="-122"/>
                <a:cs typeface="+mn-cs"/>
              </a:rPr>
              <a:t>.</a:t>
            </a:r>
          </a:p>
          <a:p>
            <a:r>
              <a:rPr lang="zh-CN" altLang="en-US" sz="1200" kern="1200" dirty="0" smtClean="0">
                <a:solidFill>
                  <a:schemeClr val="tx1"/>
                </a:solidFill>
                <a:latin typeface="Calibri" pitchFamily="34" charset="0"/>
                <a:ea typeface="宋体" pitchFamily="2" charset="-122"/>
                <a:cs typeface="+mn-cs"/>
              </a:rPr>
              <a:t>另联机帮助、日志管理等</a:t>
            </a:r>
          </a:p>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0000"/>
              </a:lnSpc>
            </a:pPr>
            <a:r>
              <a:rPr lang="en-US" altLang="zh-CN" dirty="0" smtClean="0"/>
              <a:t>a</a:t>
            </a:r>
            <a:r>
              <a:rPr lang="zh-CN" altLang="en-US" dirty="0" smtClean="0"/>
              <a:t>）对原始测试需求列表中列出的每一条开发需求，形成可测试的分层描述的测试要点；</a:t>
            </a:r>
          </a:p>
          <a:p>
            <a:pPr>
              <a:lnSpc>
                <a:spcPct val="90000"/>
              </a:lnSpc>
            </a:pPr>
            <a:endParaRPr lang="zh-CN" altLang="en-US" dirty="0" smtClean="0"/>
          </a:p>
          <a:p>
            <a:pPr>
              <a:lnSpc>
                <a:spcPct val="90000"/>
              </a:lnSpc>
            </a:pPr>
            <a:r>
              <a:rPr lang="en-US" altLang="zh-CN" dirty="0" smtClean="0"/>
              <a:t>b</a:t>
            </a:r>
            <a:r>
              <a:rPr lang="zh-CN" altLang="en-US" dirty="0" smtClean="0"/>
              <a:t>）对步骤</a:t>
            </a:r>
            <a:r>
              <a:rPr lang="en-US" altLang="zh-CN" dirty="0" smtClean="0"/>
              <a:t>a</a:t>
            </a:r>
            <a:r>
              <a:rPr lang="zh-CN" altLang="en-US" dirty="0" smtClean="0"/>
              <a:t>）形成的每一条测试要点，从</a:t>
            </a:r>
            <a:r>
              <a:rPr lang="en-US" altLang="zh-CN" dirty="0" smtClean="0"/>
              <a:t>GB/T 16260.1-2006《</a:t>
            </a:r>
            <a:r>
              <a:rPr lang="zh-CN" altLang="en-US" dirty="0" smtClean="0"/>
              <a:t>软件工程 产品质量 第</a:t>
            </a:r>
            <a:r>
              <a:rPr lang="en-US" altLang="zh-CN" dirty="0" smtClean="0"/>
              <a:t>1</a:t>
            </a:r>
            <a:r>
              <a:rPr lang="zh-CN" altLang="en-US" dirty="0" smtClean="0"/>
              <a:t>部分：质量模型</a:t>
            </a:r>
            <a:r>
              <a:rPr lang="en-US" altLang="zh-CN" dirty="0" smtClean="0"/>
              <a:t>》</a:t>
            </a:r>
            <a:r>
              <a:rPr lang="zh-CN" altLang="en-US" dirty="0" smtClean="0"/>
              <a:t>中定义的软件内部</a:t>
            </a:r>
            <a:r>
              <a:rPr lang="en-US" altLang="zh-CN" dirty="0" smtClean="0"/>
              <a:t>/</a:t>
            </a:r>
            <a:r>
              <a:rPr lang="zh-CN" altLang="en-US" dirty="0" smtClean="0"/>
              <a:t>外部质量模型来确定软件产品的质量需求；</a:t>
            </a:r>
          </a:p>
          <a:p>
            <a:pPr>
              <a:lnSpc>
                <a:spcPct val="90000"/>
              </a:lnSpc>
            </a:pPr>
            <a:endParaRPr lang="zh-CN" altLang="en-US" dirty="0" smtClean="0"/>
          </a:p>
          <a:p>
            <a:pPr>
              <a:lnSpc>
                <a:spcPct val="90000"/>
              </a:lnSpc>
            </a:pPr>
            <a:r>
              <a:rPr lang="en-US" altLang="zh-CN" dirty="0" smtClean="0"/>
              <a:t>c</a:t>
            </a:r>
            <a:r>
              <a:rPr lang="zh-CN" altLang="en-US" dirty="0" smtClean="0"/>
              <a:t>）对步骤</a:t>
            </a:r>
            <a:r>
              <a:rPr lang="en-US" altLang="zh-CN" dirty="0" smtClean="0"/>
              <a:t>b</a:t>
            </a:r>
            <a:r>
              <a:rPr lang="zh-CN" altLang="en-US" dirty="0" smtClean="0"/>
              <a:t>）所确定的质量需求，分析测试执行时需要实施的测试类型；</a:t>
            </a:r>
          </a:p>
          <a:p>
            <a:pPr>
              <a:lnSpc>
                <a:spcPct val="90000"/>
              </a:lnSpc>
            </a:pPr>
            <a:endParaRPr lang="zh-CN" altLang="en-US" dirty="0" smtClean="0"/>
          </a:p>
          <a:p>
            <a:pPr>
              <a:lnSpc>
                <a:spcPct val="90000"/>
              </a:lnSpc>
            </a:pPr>
            <a:r>
              <a:rPr lang="en-US" altLang="zh-CN" dirty="0" smtClean="0"/>
              <a:t>d</a:t>
            </a:r>
            <a:r>
              <a:rPr lang="zh-CN" altLang="en-US" dirty="0" smtClean="0"/>
              <a:t>）建立测试需求跟踪矩阵，对测试需求进行管理。</a:t>
            </a:r>
          </a:p>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2013/5/28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2013/5/28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 y="60324"/>
            <a:ext cx="8229600" cy="654032"/>
          </a:xfrm>
          <a:prstGeom prst="rect">
            <a:avLst/>
          </a:prstGeom>
        </p:spPr>
        <p:txBody>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2013/5/28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2013/5/28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2013/5/28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2013/5/28</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2013/5/28</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2013/5/28</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2013/5/28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2013/5/28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descr="LOGO_标准.png"/>
          <p:cNvPicPr>
            <a:picLocks noChangeAspect="1"/>
          </p:cNvPicPr>
          <p:nvPr userDrawn="1"/>
        </p:nvPicPr>
        <p:blipFill>
          <a:blip r:embed="rId14" cstate="print"/>
          <a:stretch>
            <a:fillRect/>
          </a:stretch>
        </p:blipFill>
        <p:spPr>
          <a:xfrm>
            <a:off x="7715304" y="71414"/>
            <a:ext cx="1428728" cy="642942"/>
          </a:xfrm>
          <a:prstGeom prst="rect">
            <a:avLst/>
          </a:prstGeom>
          <a:ln>
            <a:noFill/>
          </a:ln>
          <a:effectLst>
            <a:outerShdw blurRad="50800" dist="38100" dir="2700000" algn="tl" rotWithShape="0">
              <a:prstClr val="black">
                <a:alpha val="40000"/>
              </a:prstClr>
            </a:outerShdw>
          </a:effectLst>
        </p:spPr>
      </p:pic>
      <p:pic>
        <p:nvPicPr>
          <p:cNvPr id="4" name="图片 3" descr="001_3.jpg"/>
          <p:cNvPicPr>
            <a:picLocks noChangeAspect="1"/>
          </p:cNvPicPr>
          <p:nvPr userDrawn="1"/>
        </p:nvPicPr>
        <p:blipFill>
          <a:blip r:embed="rId15" cstate="print"/>
          <a:stretch>
            <a:fillRect/>
          </a:stretch>
        </p:blipFill>
        <p:spPr>
          <a:xfrm>
            <a:off x="0" y="750118"/>
            <a:ext cx="9144000" cy="610790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Microsoft_Office_Word_97_-_2003___2.doc"/></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321_1.jpg"/>
          <p:cNvPicPr>
            <a:picLocks noChangeAspect="1"/>
          </p:cNvPicPr>
          <p:nvPr/>
        </p:nvPicPr>
        <p:blipFill>
          <a:blip r:embed="rId2" cstate="print"/>
          <a:stretch>
            <a:fillRect/>
          </a:stretch>
        </p:blipFill>
        <p:spPr>
          <a:xfrm>
            <a:off x="0" y="0"/>
            <a:ext cx="9144000" cy="6858000"/>
          </a:xfrm>
          <a:prstGeom prst="rect">
            <a:avLst/>
          </a:prstGeom>
        </p:spPr>
      </p:pic>
      <p:sp>
        <p:nvSpPr>
          <p:cNvPr id="6" name="TextBox 5"/>
          <p:cNvSpPr txBox="1"/>
          <p:nvPr/>
        </p:nvSpPr>
        <p:spPr>
          <a:xfrm>
            <a:off x="1691146" y="5715016"/>
            <a:ext cx="5821081" cy="646331"/>
          </a:xfrm>
          <a:prstGeom prst="rect">
            <a:avLst/>
          </a:prstGeom>
          <a:noFill/>
        </p:spPr>
        <p:txBody>
          <a:bodyPr wrap="none" rtlCol="0" anchor="t">
            <a:spAutoFit/>
          </a:bodyPr>
          <a:lstStyle/>
          <a:p>
            <a:r>
              <a:rPr lang="zh-CN" altLang="en-US" b="1" dirty="0" smtClean="0">
                <a:latin typeface="微软雅黑" pitchFamily="34" charset="-122"/>
                <a:ea typeface="微软雅黑" pitchFamily="34" charset="-122"/>
              </a:rPr>
              <a:t>深   圳   市   泽   林   信   息   咨   询   有   限   公   司</a:t>
            </a:r>
            <a:endParaRPr lang="en-US" altLang="zh-CN" b="1" dirty="0" smtClean="0">
              <a:latin typeface="微软雅黑" pitchFamily="34" charset="-122"/>
              <a:ea typeface="微软雅黑" pitchFamily="34" charset="-122"/>
            </a:endParaRPr>
          </a:p>
          <a:p>
            <a:pPr algn="dist"/>
            <a:r>
              <a:rPr lang="en-US" altLang="zh-CN" sz="1700" dirty="0" smtClean="0">
                <a:latin typeface="微软雅黑" pitchFamily="34" charset="-122"/>
                <a:ea typeface="微软雅黑" pitchFamily="34" charset="-122"/>
              </a:rPr>
              <a:t> Shenzhen  </a:t>
            </a:r>
            <a:r>
              <a:rPr lang="en-US" altLang="zh-CN" sz="1700" dirty="0" err="1" smtClean="0">
                <a:latin typeface="微软雅黑" pitchFamily="34" charset="-122"/>
                <a:ea typeface="微软雅黑" pitchFamily="34" charset="-122"/>
              </a:rPr>
              <a:t>Zelin</a:t>
            </a:r>
            <a:r>
              <a:rPr lang="en-US" altLang="zh-CN" sz="1700" dirty="0" smtClean="0">
                <a:latin typeface="微软雅黑" pitchFamily="34" charset="-122"/>
                <a:ea typeface="微软雅黑" pitchFamily="34" charset="-122"/>
              </a:rPr>
              <a:t>  Information  Consulting  Co . , LTD</a:t>
            </a:r>
            <a:endParaRPr lang="zh-CN" altLang="en-US" sz="1700" dirty="0">
              <a:latin typeface="微软雅黑" pitchFamily="34" charset="-122"/>
              <a:ea typeface="微软雅黑" pitchFamily="34" charset="-122"/>
            </a:endParaRPr>
          </a:p>
        </p:txBody>
      </p:sp>
      <p:sp>
        <p:nvSpPr>
          <p:cNvPr id="4" name="TextBox 3"/>
          <p:cNvSpPr txBox="1"/>
          <p:nvPr/>
        </p:nvSpPr>
        <p:spPr>
          <a:xfrm>
            <a:off x="571472" y="1500174"/>
            <a:ext cx="8143932" cy="830997"/>
          </a:xfrm>
          <a:prstGeom prst="rect">
            <a:avLst/>
          </a:prstGeom>
          <a:noFill/>
        </p:spPr>
        <p:txBody>
          <a:bodyPr wrap="square" rtlCol="0">
            <a:spAutoFit/>
          </a:bodyPr>
          <a:lstStyle/>
          <a:p>
            <a:pPr algn="ctr"/>
            <a:r>
              <a:rPr lang="zh-CN" altLang="en-US" sz="4800" b="1" dirty="0" smtClean="0">
                <a:latin typeface="+mj-ea"/>
                <a:ea typeface="+mj-ea"/>
              </a:rPr>
              <a:t>测试需求分析</a:t>
            </a:r>
            <a:endParaRPr lang="zh-CN" altLang="en-US" sz="4800" b="1"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需求采集</a:t>
            </a:r>
            <a:endParaRPr lang="zh-CN" altLang="en-US" dirty="0"/>
          </a:p>
        </p:txBody>
      </p:sp>
      <p:sp>
        <p:nvSpPr>
          <p:cNvPr id="4" name="Rectangle 3"/>
          <p:cNvSpPr txBox="1">
            <a:spLocks noChangeArrowheads="1"/>
          </p:cNvSpPr>
          <p:nvPr/>
        </p:nvSpPr>
        <p:spPr>
          <a:xfrm>
            <a:off x="358775" y="1142984"/>
            <a:ext cx="8642381" cy="4429156"/>
          </a:xfrm>
          <a:prstGeom prst="rect">
            <a:avLst/>
          </a:prstGeom>
          <a:ln/>
        </p:spPr>
        <p:txBody>
          <a:bodyPr/>
          <a:lstStyle/>
          <a:p>
            <a:pPr lvl="0">
              <a:spcBef>
                <a:spcPct val="20000"/>
              </a:spcBef>
              <a:buSzPct val="80000"/>
              <a:defRPr/>
            </a:pPr>
            <a:r>
              <a:rPr lang="zh-CN" altLang="en-US" sz="2400" dirty="0" smtClean="0"/>
              <a:t> 需求采集的提取方法：</a:t>
            </a:r>
            <a:endParaRPr lang="en-US" altLang="zh-CN" sz="2400" dirty="0" smtClean="0"/>
          </a:p>
          <a:p>
            <a:pPr lvl="0">
              <a:spcBef>
                <a:spcPct val="20000"/>
              </a:spcBef>
              <a:buSzPct val="80000"/>
              <a:defRPr/>
            </a:pPr>
            <a:endParaRPr lang="en-US" altLang="zh-CN" sz="2400" dirty="0" smtClean="0"/>
          </a:p>
          <a:p>
            <a:pPr lvl="0">
              <a:spcBef>
                <a:spcPct val="20000"/>
              </a:spcBef>
              <a:buSzPct val="80000"/>
              <a:buFont typeface="Wingdings" pitchFamily="2" charset="2"/>
              <a:buChar char="Ø"/>
              <a:defRPr/>
            </a:pPr>
            <a:r>
              <a:rPr lang="zh-CN" altLang="en-US" sz="2000" dirty="0" smtClean="0"/>
              <a:t>   通过列表的形式对软件开发需求进行梳理，形成原始测试需 求列表，列表的内容包括需求标识、原始测试需求描述；</a:t>
            </a:r>
            <a:endParaRPr lang="en-US" altLang="zh-CN" sz="2000" dirty="0" smtClean="0"/>
          </a:p>
          <a:p>
            <a:pPr lvl="0">
              <a:spcBef>
                <a:spcPct val="20000"/>
              </a:spcBef>
              <a:buSzPct val="80000"/>
              <a:buFont typeface="Wingdings" pitchFamily="2" charset="2"/>
              <a:buChar char="p"/>
              <a:defRPr/>
            </a:pPr>
            <a:endParaRPr lang="en-US" altLang="zh-CN" sz="2000" dirty="0" smtClean="0"/>
          </a:p>
          <a:p>
            <a:pPr>
              <a:spcBef>
                <a:spcPct val="20000"/>
              </a:spcBef>
              <a:buSzPct val="80000"/>
              <a:buFont typeface="Wingdings" pitchFamily="2" charset="2"/>
              <a:buChar char="Ø"/>
              <a:defRPr/>
            </a:pPr>
            <a:r>
              <a:rPr lang="zh-CN" altLang="en-US" sz="2000" dirty="0" smtClean="0"/>
              <a:t>   将每一条软件需求对应的开发文档及章节号作为软件需求标识；</a:t>
            </a:r>
            <a:endParaRPr lang="en-US" altLang="zh-CN" sz="2000" dirty="0" smtClean="0"/>
          </a:p>
          <a:p>
            <a:pPr>
              <a:spcBef>
                <a:spcPct val="20000"/>
              </a:spcBef>
              <a:buSzPct val="80000"/>
              <a:buFont typeface="Wingdings" pitchFamily="2" charset="2"/>
              <a:buChar char="p"/>
              <a:defRPr/>
            </a:pPr>
            <a:endParaRPr lang="en-US" altLang="zh-CN" sz="2000" dirty="0" smtClean="0"/>
          </a:p>
          <a:p>
            <a:pPr lvl="0">
              <a:spcBef>
                <a:spcPct val="20000"/>
              </a:spcBef>
              <a:buSzPct val="80000"/>
              <a:buFont typeface="Wingdings" pitchFamily="2" charset="2"/>
              <a:buChar char="Ø"/>
              <a:defRPr/>
            </a:pPr>
            <a:r>
              <a:rPr lang="zh-CN" altLang="en-US" sz="2000" dirty="0" smtClean="0"/>
              <a:t>   使用软件需求的简述作为原始测试需求描述；</a:t>
            </a:r>
            <a:endParaRPr lang="zh-CN" altLang="en-US" sz="2000" dirty="0" smtClean="0">
              <a:latin typeface="+mj-ea"/>
            </a:endParaRPr>
          </a:p>
          <a:p>
            <a:pPr>
              <a:spcBef>
                <a:spcPct val="20000"/>
              </a:spcBef>
              <a:buSzPct val="80000"/>
              <a:defRPr/>
            </a:pPr>
            <a:endParaRPr lang="en-US" altLang="zh-CN" sz="2400" dirty="0" smtClean="0"/>
          </a:p>
          <a:p>
            <a:pPr lvl="0">
              <a:spcBef>
                <a:spcPct val="20000"/>
              </a:spcBef>
              <a:buSzPct val="80000"/>
              <a:buFont typeface="Wingdings" pitchFamily="2" charset="2"/>
              <a:buChar char="p"/>
              <a:defRPr/>
            </a:pPr>
            <a:endParaRPr lang="en-US" altLang="zh-CN" sz="2400" dirty="0" smtClean="0"/>
          </a:p>
          <a:p>
            <a:pPr lvl="0">
              <a:spcBef>
                <a:spcPct val="20000"/>
              </a:spcBef>
              <a:buSzPct val="80000"/>
              <a:buFont typeface="Wingdings" pitchFamily="2" charset="2"/>
              <a:buChar char="p"/>
              <a:defRPr/>
            </a:pPr>
            <a:endParaRPr lang="en-US" altLang="zh-CN" sz="2400" dirty="0" smtClean="0"/>
          </a:p>
          <a:p>
            <a:pPr lvl="0">
              <a:spcBef>
                <a:spcPct val="20000"/>
              </a:spcBef>
              <a:buSzPct val="80000"/>
              <a:defRPr/>
            </a:pPr>
            <a:r>
              <a:rPr lang="zh-CN" altLang="en-US" sz="2400" dirty="0" smtClean="0"/>
              <a:t>     </a:t>
            </a:r>
            <a:endParaRPr lang="en-US" altLang="zh-CN" sz="2400" dirty="0" smtClean="0"/>
          </a:p>
          <a:p>
            <a:pPr lvl="0">
              <a:spcBef>
                <a:spcPct val="20000"/>
              </a:spcBef>
              <a:buSzPct val="80000"/>
              <a:defRPr/>
            </a:pP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lvl="0">
              <a:spcBef>
                <a:spcPct val="20000"/>
              </a:spcBef>
              <a:buSzPct val="80000"/>
              <a:defRPr/>
            </a:pP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测试需求分析</a:t>
            </a:r>
            <a:endParaRPr lang="zh-CN" altLang="en-US" dirty="0"/>
          </a:p>
        </p:txBody>
      </p:sp>
      <p:graphicFrame>
        <p:nvGraphicFramePr>
          <p:cNvPr id="2050" name="Object 3"/>
          <p:cNvGraphicFramePr>
            <a:graphicFrameLocks noChangeAspect="1"/>
          </p:cNvGraphicFramePr>
          <p:nvPr/>
        </p:nvGraphicFramePr>
        <p:xfrm>
          <a:off x="827088" y="1557338"/>
          <a:ext cx="6840537" cy="4446587"/>
        </p:xfrm>
        <a:graphic>
          <a:graphicData uri="http://schemas.openxmlformats.org/presentationml/2006/ole">
            <p:oleObj spid="_x0000_s2050" name="文档" r:id="rId4" imgW="4218869" imgH="2742782" progId="Word.Document.8">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测试要点分析</a:t>
            </a:r>
            <a:endParaRPr lang="zh-CN" altLang="en-US" dirty="0"/>
          </a:p>
        </p:txBody>
      </p:sp>
      <p:sp>
        <p:nvSpPr>
          <p:cNvPr id="4" name="Rectangle 3"/>
          <p:cNvSpPr txBox="1">
            <a:spLocks noChangeArrowheads="1"/>
          </p:cNvSpPr>
          <p:nvPr/>
        </p:nvSpPr>
        <p:spPr>
          <a:xfrm>
            <a:off x="358775" y="1142984"/>
            <a:ext cx="8642381" cy="4429156"/>
          </a:xfrm>
          <a:prstGeom prst="rect">
            <a:avLst/>
          </a:prstGeom>
          <a:ln/>
        </p:spPr>
        <p:txBody>
          <a:bodyPr/>
          <a:lstStyle/>
          <a:p>
            <a:pPr lvl="0">
              <a:spcBef>
                <a:spcPct val="20000"/>
              </a:spcBef>
              <a:buSzPct val="80000"/>
              <a:buFont typeface="Wingdings" pitchFamily="2" charset="2"/>
              <a:buChar char="p"/>
              <a:defRPr/>
            </a:pPr>
            <a:r>
              <a:rPr lang="zh-CN" altLang="en-US" sz="2400" dirty="0" smtClean="0"/>
              <a:t>  测试要点是对原始测试需求表每一条开发需求的细化和分解，形成的可测试的分层描述的软件需求；</a:t>
            </a:r>
            <a:endParaRPr lang="en-US" altLang="zh-CN" sz="2400" dirty="0" smtClean="0"/>
          </a:p>
          <a:p>
            <a:pPr lvl="0">
              <a:spcBef>
                <a:spcPct val="20000"/>
              </a:spcBef>
              <a:buSzPct val="80000"/>
              <a:buFont typeface="Wingdings" pitchFamily="2" charset="2"/>
              <a:buChar char="p"/>
              <a:defRPr/>
            </a:pP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lvl="0">
              <a:spcBef>
                <a:spcPct val="20000"/>
              </a:spcBef>
              <a:buSzPct val="80000"/>
              <a:buFont typeface="Wingdings" pitchFamily="2" charset="2"/>
              <a:buChar char="p"/>
              <a:defRPr/>
            </a:pPr>
            <a:r>
              <a:rPr lang="zh-CN" altLang="en-US" sz="2400" dirty="0" smtClean="0"/>
              <a:t>  对开发需求的细化和分解具体包括：</a:t>
            </a:r>
            <a:endParaRPr lang="en-US" altLang="zh-CN" sz="2400" dirty="0" smtClean="0"/>
          </a:p>
          <a:p>
            <a:pPr lvl="1">
              <a:lnSpc>
                <a:spcPct val="110000"/>
              </a:lnSpc>
              <a:buFont typeface="Wingdings" pitchFamily="2" charset="2"/>
              <a:buChar char="Ø"/>
            </a:pPr>
            <a:r>
              <a:rPr lang="zh-CN" altLang="en-US" sz="2000" dirty="0" smtClean="0"/>
              <a:t>  通过分析每条开发需求描述中的输入、输出、处理、限制、约束等，给出对应的验证内容；</a:t>
            </a:r>
          </a:p>
          <a:p>
            <a:pPr lvl="1">
              <a:lnSpc>
                <a:spcPct val="110000"/>
              </a:lnSpc>
              <a:buFont typeface="Wingdings" pitchFamily="2" charset="2"/>
              <a:buChar char="Ø"/>
            </a:pPr>
            <a:r>
              <a:rPr lang="zh-CN" altLang="en-US" sz="2000" dirty="0" smtClean="0"/>
              <a:t>  通过分析各个功能模块之间的业务顺序，和各个功能模块之间传递的信息和数据（功能交互分析） ，对存在功能交互的功能项，给出对应的验证内容。 </a:t>
            </a:r>
            <a:endParaRPr lang="en-US" altLang="zh-CN" sz="2000" dirty="0" smtClean="0"/>
          </a:p>
          <a:p>
            <a:pPr lvl="1">
              <a:lnSpc>
                <a:spcPct val="110000"/>
              </a:lnSpc>
            </a:pPr>
            <a:endParaRPr lang="zh-CN" altLang="en-US" sz="2000" dirty="0" smtClean="0"/>
          </a:p>
          <a:p>
            <a:pPr marL="0" marR="0" lvl="0" indent="0" algn="l" defTabSz="914400" rtl="0" eaLnBrk="1" fontAlgn="auto" latinLnBrk="0" hangingPunct="1">
              <a:lnSpc>
                <a:spcPct val="100000"/>
              </a:lnSpc>
              <a:spcBef>
                <a:spcPct val="20000"/>
              </a:spcBef>
              <a:spcAft>
                <a:spcPts val="0"/>
              </a:spcAft>
              <a:buClrTx/>
              <a:buSzPct val="80000"/>
              <a:tabLst/>
              <a:defRPr/>
            </a:pPr>
            <a:r>
              <a:rPr lang="en-US" altLang="zh-CN" sz="2400" dirty="0" smtClean="0">
                <a:latin typeface="+mj-ea"/>
                <a:ea typeface="+mj-ea"/>
              </a:rPr>
              <a:t>  </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测试需求评审</a:t>
            </a:r>
            <a:endParaRPr lang="zh-CN" altLang="en-US" dirty="0"/>
          </a:p>
        </p:txBody>
      </p:sp>
      <p:sp>
        <p:nvSpPr>
          <p:cNvPr id="3" name="内容占位符 2"/>
          <p:cNvSpPr>
            <a:spLocks noGrp="1"/>
          </p:cNvSpPr>
          <p:nvPr>
            <p:ph idx="1"/>
          </p:nvPr>
        </p:nvSpPr>
        <p:spPr/>
        <p:txBody>
          <a:bodyPr/>
          <a:lstStyle/>
          <a:p>
            <a:pPr>
              <a:buFont typeface="Wingdings" pitchFamily="2" charset="2"/>
              <a:buChar char="p"/>
            </a:pPr>
            <a:r>
              <a:rPr lang="zh-CN" altLang="en-US" sz="2000" dirty="0" smtClean="0"/>
              <a:t>评审的内容：</a:t>
            </a:r>
          </a:p>
          <a:p>
            <a:pPr lvl="1"/>
            <a:r>
              <a:rPr lang="zh-CN" altLang="en-US" sz="2000" dirty="0" smtClean="0"/>
              <a:t>完整性审查：应保证测试需求能充分覆盖软件需求的各种特征，重点关注功能要求、数据定义、接口定义、性能要求、安全性要求、可靠性要求、系统约束等方面，同时还应关注是否覆盖开发人员遗漏的、系统隐含的需求；</a:t>
            </a:r>
          </a:p>
          <a:p>
            <a:pPr lvl="1"/>
            <a:r>
              <a:rPr lang="zh-CN" altLang="en-US" sz="2000" dirty="0" smtClean="0"/>
              <a:t>准确性审查：应保证所描述的内容能够得到相关各方的一致理解，各项测试需求之间没有矛盾和冲突，各项测试需求在详尽程度上保持一致，每一项测试需求都可以作为测试用例设计的依据。 </a:t>
            </a:r>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mj-ea"/>
              </a:rPr>
              <a:t>Chapter 3 </a:t>
            </a:r>
            <a:r>
              <a:rPr lang="zh-CN" altLang="en-US" dirty="0" smtClean="0">
                <a:latin typeface="+mj-ea"/>
              </a:rPr>
              <a:t>实例</a:t>
            </a:r>
            <a:r>
              <a:rPr lang="en-US" altLang="zh-CN" dirty="0" smtClean="0"/>
              <a:t>--</a:t>
            </a:r>
            <a:r>
              <a:rPr lang="en-US" altLang="zh-CN" dirty="0" err="1" smtClean="0"/>
              <a:t>Ecshop</a:t>
            </a:r>
            <a:r>
              <a:rPr lang="en-US" altLang="zh-CN" dirty="0" smtClean="0"/>
              <a:t> </a:t>
            </a:r>
            <a:endParaRPr lang="zh-CN" altLang="en-US" dirty="0"/>
          </a:p>
        </p:txBody>
      </p:sp>
      <p:sp>
        <p:nvSpPr>
          <p:cNvPr id="5" name="内容占位符 4"/>
          <p:cNvSpPr>
            <a:spLocks noGrp="1"/>
          </p:cNvSpPr>
          <p:nvPr>
            <p:ph idx="1"/>
          </p:nvPr>
        </p:nvSpPr>
        <p:spPr>
          <a:xfrm>
            <a:off x="214282" y="928670"/>
            <a:ext cx="8229600" cy="571504"/>
          </a:xfrm>
        </p:spPr>
        <p:txBody>
          <a:bodyPr/>
          <a:lstStyle/>
          <a:p>
            <a:r>
              <a:rPr lang="zh-CN" altLang="en-US" sz="2000" dirty="0" smtClean="0"/>
              <a:t>后台</a:t>
            </a:r>
            <a:r>
              <a:rPr lang="en-US" altLang="zh-CN" sz="2000" dirty="0" smtClean="0"/>
              <a:t>-</a:t>
            </a:r>
            <a:r>
              <a:rPr lang="zh-CN" altLang="en-US" sz="2000" dirty="0" smtClean="0"/>
              <a:t>商品列表功能（</a:t>
            </a:r>
            <a:r>
              <a:rPr lang="zh-CN" altLang="en-US" sz="2000" dirty="0" smtClean="0"/>
              <a:t>详细见测试</a:t>
            </a:r>
            <a:r>
              <a:rPr lang="zh-CN" altLang="en-US" sz="2000" dirty="0" smtClean="0"/>
              <a:t>需求分析列表</a:t>
            </a:r>
            <a:r>
              <a:rPr lang="zh-CN" altLang="en-US" sz="2000" dirty="0" smtClean="0"/>
              <a:t>）</a:t>
            </a:r>
            <a:endParaRPr lang="zh-CN" altLang="en-US" sz="2000" dirty="0"/>
          </a:p>
        </p:txBody>
      </p:sp>
      <p:pic>
        <p:nvPicPr>
          <p:cNvPr id="31746" name="Picture 2"/>
          <p:cNvPicPr>
            <a:picLocks noChangeAspect="1" noChangeArrowheads="1"/>
          </p:cNvPicPr>
          <p:nvPr/>
        </p:nvPicPr>
        <p:blipFill>
          <a:blip r:embed="rId2"/>
          <a:srcRect/>
          <a:stretch>
            <a:fillRect/>
          </a:stretch>
        </p:blipFill>
        <p:spPr bwMode="auto">
          <a:xfrm>
            <a:off x="0" y="1357298"/>
            <a:ext cx="9144000" cy="2819400"/>
          </a:xfrm>
          <a:prstGeom prst="rect">
            <a:avLst/>
          </a:prstGeom>
          <a:noFill/>
          <a:ln w="9525">
            <a:noFill/>
            <a:miter lim="800000"/>
            <a:headEnd/>
            <a:tailEnd/>
          </a:ln>
          <a:effectLst/>
        </p:spPr>
      </p:pic>
      <p:sp>
        <p:nvSpPr>
          <p:cNvPr id="7" name="内容占位符 4"/>
          <p:cNvSpPr txBox="1">
            <a:spLocks/>
          </p:cNvSpPr>
          <p:nvPr/>
        </p:nvSpPr>
        <p:spPr>
          <a:xfrm>
            <a:off x="214282" y="4286256"/>
            <a:ext cx="8229600" cy="42862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   测试需求分析列表：</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31748" name="Picture 4"/>
          <p:cNvPicPr>
            <a:picLocks noChangeAspect="1" noChangeArrowheads="1"/>
          </p:cNvPicPr>
          <p:nvPr/>
        </p:nvPicPr>
        <p:blipFill>
          <a:blip r:embed="rId3"/>
          <a:srcRect/>
          <a:stretch>
            <a:fillRect/>
          </a:stretch>
        </p:blipFill>
        <p:spPr bwMode="auto">
          <a:xfrm>
            <a:off x="0" y="4786322"/>
            <a:ext cx="9144000" cy="18954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mj-ea"/>
              </a:rPr>
              <a:t>Chapter 3 </a:t>
            </a:r>
            <a:r>
              <a:rPr lang="zh-CN" altLang="en-US" dirty="0" smtClean="0">
                <a:latin typeface="+mj-ea"/>
              </a:rPr>
              <a:t>实例</a:t>
            </a:r>
            <a:r>
              <a:rPr lang="en-US" altLang="zh-CN" dirty="0" smtClean="0"/>
              <a:t>--</a:t>
            </a:r>
            <a:r>
              <a:rPr lang="en-US" altLang="zh-CN" dirty="0" err="1" smtClean="0"/>
              <a:t>Ecshop</a:t>
            </a:r>
            <a:r>
              <a:rPr lang="en-US" altLang="zh-CN" dirty="0" smtClean="0"/>
              <a:t> </a:t>
            </a:r>
            <a:endParaRPr lang="zh-CN" altLang="en-US" dirty="0"/>
          </a:p>
        </p:txBody>
      </p:sp>
      <p:sp>
        <p:nvSpPr>
          <p:cNvPr id="3" name="内容占位符 2"/>
          <p:cNvSpPr>
            <a:spLocks noGrp="1"/>
          </p:cNvSpPr>
          <p:nvPr>
            <p:ph idx="1"/>
          </p:nvPr>
        </p:nvSpPr>
        <p:spPr>
          <a:xfrm>
            <a:off x="357158" y="928670"/>
            <a:ext cx="8229600" cy="571504"/>
          </a:xfrm>
        </p:spPr>
        <p:txBody>
          <a:bodyPr/>
          <a:lstStyle/>
          <a:p>
            <a:r>
              <a:rPr lang="zh-CN" altLang="en-US" sz="2000" dirty="0" smtClean="0"/>
              <a:t>前台</a:t>
            </a:r>
            <a:r>
              <a:rPr lang="en-US" altLang="zh-CN" sz="2000" dirty="0" smtClean="0"/>
              <a:t>-</a:t>
            </a:r>
            <a:r>
              <a:rPr lang="zh-CN" altLang="en-US" sz="2000" dirty="0" smtClean="0"/>
              <a:t>首页功能 </a:t>
            </a:r>
            <a:r>
              <a:rPr lang="zh-CN" altLang="en-US" sz="1100" dirty="0" smtClean="0"/>
              <a:t>（详细见测试需求列表）</a:t>
            </a:r>
            <a:endParaRPr lang="zh-CN" altLang="en-US" sz="1100" dirty="0"/>
          </a:p>
        </p:txBody>
      </p:sp>
      <p:pic>
        <p:nvPicPr>
          <p:cNvPr id="32770" name="Picture 2"/>
          <p:cNvPicPr>
            <a:picLocks noChangeAspect="1" noChangeArrowheads="1"/>
          </p:cNvPicPr>
          <p:nvPr/>
        </p:nvPicPr>
        <p:blipFill>
          <a:blip r:embed="rId2"/>
          <a:srcRect/>
          <a:stretch>
            <a:fillRect/>
          </a:stretch>
        </p:blipFill>
        <p:spPr bwMode="auto">
          <a:xfrm>
            <a:off x="0" y="1500174"/>
            <a:ext cx="9144000" cy="2428892"/>
          </a:xfrm>
          <a:prstGeom prst="rect">
            <a:avLst/>
          </a:prstGeom>
          <a:noFill/>
          <a:ln w="9525">
            <a:noFill/>
            <a:miter lim="800000"/>
            <a:headEnd/>
            <a:tailEnd/>
          </a:ln>
          <a:effectLst/>
        </p:spPr>
      </p:pic>
      <p:sp>
        <p:nvSpPr>
          <p:cNvPr id="6" name="内容占位符 2"/>
          <p:cNvSpPr txBox="1">
            <a:spLocks/>
          </p:cNvSpPr>
          <p:nvPr/>
        </p:nvSpPr>
        <p:spPr>
          <a:xfrm>
            <a:off x="285720" y="4071942"/>
            <a:ext cx="8229600" cy="42862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测试需求分析列表</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32771" name="Picture 3"/>
          <p:cNvPicPr>
            <a:picLocks noChangeAspect="1" noChangeArrowheads="1"/>
          </p:cNvPicPr>
          <p:nvPr/>
        </p:nvPicPr>
        <p:blipFill>
          <a:blip r:embed="rId3"/>
          <a:srcRect/>
          <a:stretch>
            <a:fillRect/>
          </a:stretch>
        </p:blipFill>
        <p:spPr bwMode="auto">
          <a:xfrm>
            <a:off x="0" y="4500570"/>
            <a:ext cx="9144000" cy="23574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xiongw795720091130923084105.jpg"/>
          <p:cNvPicPr>
            <a:picLocks noGrp="1" noChangeAspect="1"/>
          </p:cNvPicPr>
          <p:nvPr>
            <p:ph idx="1"/>
          </p:nvPr>
        </p:nvPicPr>
        <p:blipFill>
          <a:blip r:embed="rId2" cstate="print"/>
          <a:stretch>
            <a:fillRect/>
          </a:stretch>
        </p:blipFill>
        <p:spPr>
          <a:xfrm>
            <a:off x="-1" y="836712"/>
            <a:ext cx="9143873" cy="6021288"/>
          </a:xfrm>
        </p:spPr>
      </p:pic>
      <p:sp>
        <p:nvSpPr>
          <p:cNvPr id="3" name="标题 1"/>
          <p:cNvSpPr>
            <a:spLocks noGrp="1"/>
          </p:cNvSpPr>
          <p:nvPr>
            <p:ph type="title"/>
          </p:nvPr>
        </p:nvSpPr>
        <p:spPr>
          <a:xfrm>
            <a:off x="-32" y="60324"/>
            <a:ext cx="8229600" cy="654032"/>
          </a:xfrm>
        </p:spPr>
        <p:txBody>
          <a:bodyPr/>
          <a:lstStyle/>
          <a:p>
            <a:r>
              <a:rPr lang="zh-CN" altLang="en-US" dirty="0" smtClean="0"/>
              <a:t>问答</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2011091521504613265.jpg"/>
          <p:cNvPicPr>
            <a:picLocks noGrp="1" noChangeAspect="1"/>
          </p:cNvPicPr>
          <p:nvPr>
            <p:ph idx="1"/>
          </p:nvPr>
        </p:nvPicPr>
        <p:blipFill>
          <a:blip r:embed="rId2" cstate="print"/>
          <a:stretch>
            <a:fillRect/>
          </a:stretch>
        </p:blipFill>
        <p:spPr>
          <a:xfrm>
            <a:off x="0" y="764704"/>
            <a:ext cx="9144000" cy="6093296"/>
          </a:xfrm>
        </p:spPr>
      </p:pic>
      <p:sp>
        <p:nvSpPr>
          <p:cNvPr id="3" name="标题 1"/>
          <p:cNvSpPr>
            <a:spLocks noGrp="1"/>
          </p:cNvSpPr>
          <p:nvPr>
            <p:ph type="title"/>
          </p:nvPr>
        </p:nvSpPr>
        <p:spPr>
          <a:xfrm>
            <a:off x="-32" y="60324"/>
            <a:ext cx="8229600" cy="654032"/>
          </a:xfrm>
        </p:spPr>
        <p:txBody>
          <a:bodyPr/>
          <a:lstStyle/>
          <a:p>
            <a:r>
              <a:rPr lang="zh-CN" altLang="en-US" dirty="0" smtClean="0"/>
              <a:t>培训总结</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142976" y="1785926"/>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1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测试需求概述</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7" name="Rectangle 4"/>
          <p:cNvSpPr>
            <a:spLocks noChangeArrowheads="1"/>
          </p:cNvSpPr>
          <p:nvPr/>
        </p:nvSpPr>
        <p:spPr bwMode="auto">
          <a:xfrm>
            <a:off x="1142976" y="2500306"/>
            <a:ext cx="5643602" cy="560398"/>
          </a:xfrm>
          <a:prstGeom prst="rect">
            <a:avLst/>
          </a:prstGeom>
          <a:noFill/>
          <a:ln w="9525">
            <a:noFill/>
            <a:miter lim="800000"/>
            <a:headEnd/>
            <a:tailEnd/>
          </a:ln>
          <a:effectLst/>
        </p:spPr>
        <p:txBody>
          <a:bodyPr/>
          <a:lstStyle/>
          <a:p>
            <a:pPr marL="342900" indent="-342900" algn="l">
              <a:lnSpc>
                <a:spcPct val="110000"/>
              </a:lnSpc>
              <a:spcBef>
                <a:spcPct val="25000"/>
              </a:spcBef>
              <a:buSzPct val="110000"/>
            </a:pPr>
            <a:r>
              <a:rPr lang="en-US" sz="3200" b="0" i="0" dirty="0">
                <a:solidFill>
                  <a:schemeClr val="tx1"/>
                </a:solidFill>
                <a:effectLst/>
                <a:latin typeface="+mj-ea"/>
                <a:ea typeface="+mj-ea"/>
              </a:rPr>
              <a:t>Chapter 2 </a:t>
            </a:r>
            <a:r>
              <a:rPr lang="zh-CN" altLang="en-US" sz="3200" b="0" i="0" dirty="0" smtClean="0">
                <a:solidFill>
                  <a:schemeClr val="tx1"/>
                </a:solidFill>
                <a:effectLst/>
                <a:latin typeface="+mj-ea"/>
                <a:ea typeface="+mj-ea"/>
              </a:rPr>
              <a:t>测试需求分析过程</a:t>
            </a:r>
            <a:endParaRPr lang="zh-CN" altLang="en-US" sz="3200" b="0" i="0" dirty="0">
              <a:solidFill>
                <a:schemeClr val="tx1"/>
              </a:solidFill>
              <a:effectLst/>
              <a:latin typeface="+mj-ea"/>
              <a:ea typeface="+mj-ea"/>
            </a:endParaRPr>
          </a:p>
        </p:txBody>
      </p:sp>
      <p:sp>
        <p:nvSpPr>
          <p:cNvPr id="12" name="TextBox 11"/>
          <p:cNvSpPr txBox="1"/>
          <p:nvPr/>
        </p:nvSpPr>
        <p:spPr>
          <a:xfrm>
            <a:off x="-32" y="-24"/>
            <a:ext cx="2569934" cy="769441"/>
          </a:xfrm>
          <a:prstGeom prst="rect">
            <a:avLst/>
          </a:prstGeom>
          <a:noFill/>
        </p:spPr>
        <p:txBody>
          <a:bodyPr wrap="none" rtlCol="0">
            <a:spAutoFit/>
          </a:bodyPr>
          <a:lstStyle/>
          <a:p>
            <a:r>
              <a:rPr lang="zh-CN" altLang="en-US" sz="4400" dirty="0" smtClean="0"/>
              <a:t>课程目 录</a:t>
            </a:r>
            <a:endParaRPr lang="zh-CN" altLang="en-US" sz="4400" dirty="0"/>
          </a:p>
        </p:txBody>
      </p:sp>
      <p:sp>
        <p:nvSpPr>
          <p:cNvPr id="6" name="Rectangle 3"/>
          <p:cNvSpPr txBox="1">
            <a:spLocks noChangeArrowheads="1"/>
          </p:cNvSpPr>
          <p:nvPr/>
        </p:nvSpPr>
        <p:spPr>
          <a:xfrm>
            <a:off x="1142976" y="3143248"/>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3 </a:t>
            </a:r>
            <a:r>
              <a:rPr lang="zh-CN" altLang="en-US" sz="3200" dirty="0" smtClean="0">
                <a:latin typeface="+mj-ea"/>
                <a:ea typeface="+mj-ea"/>
              </a:rPr>
              <a:t>实例</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测试需求</a:t>
            </a:r>
            <a:endParaRPr lang="zh-CN" altLang="en-US" dirty="0"/>
          </a:p>
        </p:txBody>
      </p:sp>
      <p:sp>
        <p:nvSpPr>
          <p:cNvPr id="4" name="Rectangle 3"/>
          <p:cNvSpPr txBox="1">
            <a:spLocks noChangeArrowheads="1"/>
          </p:cNvSpPr>
          <p:nvPr/>
        </p:nvSpPr>
        <p:spPr>
          <a:xfrm>
            <a:off x="168274" y="928670"/>
            <a:ext cx="7189807" cy="681037"/>
          </a:xfrm>
          <a:prstGeom prst="rect">
            <a:avLst/>
          </a:prstGeom>
          <a:ln/>
        </p:spPr>
        <p:txBody>
          <a:bodyPr/>
          <a:lstStyle/>
          <a:p>
            <a:pPr marL="342900" marR="0" lvl="0" indent="-342900" algn="l" defTabSz="914400" rtl="0" eaLnBrk="1" fontAlgn="auto" latinLnBrk="0" hangingPunct="1">
              <a:lnSpc>
                <a:spcPct val="10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1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测试需求概述</a:t>
            </a:r>
            <a:endParaRPr kumimoji="0" lang="zh-CN" altLang="en-US" sz="3200" b="0" i="0" u="none" strike="noStrike" kern="1200" cap="none" spc="0" normalizeH="0" baseline="0" noProof="0" dirty="0">
              <a:ln>
                <a:noFill/>
              </a:ln>
              <a:solidFill>
                <a:srgbClr val="FF0000"/>
              </a:solidFill>
              <a:effectLst/>
              <a:uLnTx/>
              <a:uFillTx/>
              <a:latin typeface="+mj-ea"/>
              <a:ea typeface="+mj-ea"/>
              <a:cs typeface="+mn-cs"/>
            </a:endParaRPr>
          </a:p>
        </p:txBody>
      </p:sp>
      <p:sp>
        <p:nvSpPr>
          <p:cNvPr id="5" name="Rectangle 4"/>
          <p:cNvSpPr>
            <a:spLocks noChangeArrowheads="1"/>
          </p:cNvSpPr>
          <p:nvPr/>
        </p:nvSpPr>
        <p:spPr bwMode="auto">
          <a:xfrm>
            <a:off x="1233488" y="1643050"/>
            <a:ext cx="4624396" cy="2808287"/>
          </a:xfrm>
          <a:prstGeom prst="rect">
            <a:avLst/>
          </a:prstGeom>
          <a:noFill/>
          <a:ln w="9525">
            <a:noFill/>
            <a:miter lim="800000"/>
            <a:headEnd/>
            <a:tailEnd/>
          </a:ln>
          <a:effectLst/>
        </p:spPr>
        <p:txBody>
          <a:bodyPr/>
          <a:lstStyle/>
          <a:p>
            <a:pPr marL="342900" indent="-342900" algn="l">
              <a:lnSpc>
                <a:spcPct val="170000"/>
              </a:lnSpc>
              <a:spcBef>
                <a:spcPct val="20000"/>
              </a:spcBef>
              <a:buClr>
                <a:schemeClr val="folHlink"/>
              </a:buClr>
              <a:buSzPct val="110000"/>
              <a:buFont typeface="Wingdings" pitchFamily="2" charset="2"/>
              <a:buNone/>
            </a:pPr>
            <a:r>
              <a:rPr lang="zh-CN" altLang="en-US" sz="2400" b="0" i="0" dirty="0">
                <a:solidFill>
                  <a:schemeClr val="tx1"/>
                </a:solidFill>
                <a:effectLst/>
                <a:latin typeface="+mj-ea"/>
                <a:ea typeface="+mj-ea"/>
              </a:rPr>
              <a:t>1.1 </a:t>
            </a:r>
            <a:r>
              <a:rPr lang="zh-CN" altLang="en-US" sz="2400" b="0" i="0" dirty="0" smtClean="0">
                <a:solidFill>
                  <a:schemeClr val="tx1"/>
                </a:solidFill>
                <a:effectLst/>
                <a:latin typeface="+mj-ea"/>
                <a:ea typeface="+mj-ea"/>
              </a:rPr>
              <a:t>什么是测试需求</a:t>
            </a:r>
            <a:endParaRPr lang="zh-CN" altLang="en-US" sz="2400" b="0" i="0" dirty="0">
              <a:solidFill>
                <a:srgbClr val="FF0000"/>
              </a:solidFill>
              <a:effectLst/>
              <a:latin typeface="+mj-ea"/>
              <a:ea typeface="+mj-ea"/>
            </a:endParaRPr>
          </a:p>
          <a:p>
            <a:pPr marL="342900" indent="-342900" algn="l">
              <a:lnSpc>
                <a:spcPct val="170000"/>
              </a:lnSpc>
              <a:spcBef>
                <a:spcPct val="20000"/>
              </a:spcBef>
              <a:buClr>
                <a:schemeClr val="folHlink"/>
              </a:buClr>
              <a:buSzPct val="110000"/>
              <a:buFont typeface="Wingdings" pitchFamily="2" charset="2"/>
              <a:buNone/>
            </a:pPr>
            <a:r>
              <a:rPr lang="zh-CN" altLang="en-US" sz="2400" b="0" i="0" dirty="0">
                <a:solidFill>
                  <a:schemeClr val="tx1"/>
                </a:solidFill>
                <a:effectLst/>
                <a:latin typeface="+mj-ea"/>
                <a:ea typeface="+mj-ea"/>
                <a:sym typeface="Arial" pitchFamily="34" charset="0"/>
              </a:rPr>
              <a:t>1.2 </a:t>
            </a:r>
            <a:r>
              <a:rPr lang="zh-CN" altLang="en-US" sz="2400" b="0" i="0" dirty="0" smtClean="0">
                <a:solidFill>
                  <a:schemeClr val="tx1"/>
                </a:solidFill>
                <a:effectLst/>
                <a:latin typeface="+mj-ea"/>
                <a:ea typeface="+mj-ea"/>
                <a:sym typeface="Arial" pitchFamily="34" charset="0"/>
              </a:rPr>
              <a:t>测试需求的特征</a:t>
            </a:r>
            <a:endParaRPr lang="zh-CN" altLang="en-US" sz="2400" b="0" i="0" dirty="0">
              <a:solidFill>
                <a:schemeClr val="tx1"/>
              </a:solidFill>
              <a:effectLst/>
              <a:latin typeface="+mj-ea"/>
              <a:ea typeface="+mj-ea"/>
              <a:sym typeface="Arial" pitchFamily="34" charset="0"/>
            </a:endParaRPr>
          </a:p>
        </p:txBody>
      </p:sp>
      <p:graphicFrame>
        <p:nvGraphicFramePr>
          <p:cNvPr id="7169" name="Object 1">
            <a:hlinkClick r:id="" action="ppaction://ole?verb=0"/>
          </p:cNvPr>
          <p:cNvGraphicFramePr>
            <a:graphicFrameLocks/>
          </p:cNvGraphicFramePr>
          <p:nvPr/>
        </p:nvGraphicFramePr>
        <p:xfrm>
          <a:off x="5491163" y="3886200"/>
          <a:ext cx="2814637" cy="2565400"/>
        </p:xfrm>
        <a:graphic>
          <a:graphicData uri="http://schemas.openxmlformats.org/presentationml/2006/ole">
            <p:oleObj spid="_x0000_s7169" name="Microsoft ClipArt Gallery" r:id="rId3" imgW="6238800" imgH="5682960" progId="">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什么是测试需求</a:t>
            </a:r>
            <a:endParaRPr lang="zh-CN" altLang="en-US" dirty="0">
              <a:solidFill>
                <a:srgbClr val="FF0000"/>
              </a:solidFill>
            </a:endParaRPr>
          </a:p>
        </p:txBody>
      </p:sp>
      <p:sp>
        <p:nvSpPr>
          <p:cNvPr id="4" name="Rectangle 3"/>
          <p:cNvSpPr txBox="1">
            <a:spLocks noChangeArrowheads="1"/>
          </p:cNvSpPr>
          <p:nvPr/>
        </p:nvSpPr>
        <p:spPr>
          <a:xfrm>
            <a:off x="428596" y="1142984"/>
            <a:ext cx="8412190" cy="4357718"/>
          </a:xfrm>
          <a:prstGeom prst="rect">
            <a:avLst/>
          </a:prstGeom>
          <a:ln/>
        </p:spPr>
        <p:txBody>
          <a:bodyPr/>
          <a:lstStyle/>
          <a:p>
            <a:pPr lvl="0">
              <a:lnSpc>
                <a:spcPct val="140000"/>
              </a:lnSpc>
              <a:spcBef>
                <a:spcPct val="0"/>
              </a:spcBef>
              <a:buFont typeface="Wingdings" pitchFamily="2" charset="2"/>
              <a:buChar char="p"/>
              <a:defRPr/>
            </a:pPr>
            <a:r>
              <a:rPr lang="zh-CN" altLang="en-US" sz="2400" dirty="0" smtClean="0"/>
              <a:t>  测试需求主要解决“测什么”的问题 ，即指明被测对象中什么需要测试</a:t>
            </a:r>
            <a:r>
              <a:rPr kumimoji="0" lang="zh-CN" altLang="en-US" sz="2400" b="0" i="0" u="none" strike="noStrike" kern="1200" cap="none" spc="0" normalizeH="0" baseline="0" noProof="0" dirty="0" smtClean="0">
                <a:ln>
                  <a:noFill/>
                </a:ln>
                <a:effectLst/>
                <a:uLnTx/>
                <a:uFillTx/>
                <a:latin typeface="+mj-ea"/>
                <a:ea typeface="+mj-ea"/>
                <a:cs typeface="+mn-cs"/>
                <a:sym typeface="Arial" pitchFamily="34" charset="0"/>
              </a:rPr>
              <a:t>。</a:t>
            </a:r>
            <a:endParaRPr lang="en-US" altLang="zh-CN" sz="2400" dirty="0" smtClean="0">
              <a:latin typeface="+mj-ea"/>
              <a:ea typeface="+mj-ea"/>
              <a:sym typeface="Arial" pitchFamily="34" charset="0"/>
            </a:endParaRPr>
          </a:p>
          <a:p>
            <a:pPr lvl="0">
              <a:lnSpc>
                <a:spcPct val="140000"/>
              </a:lnSpc>
              <a:spcBef>
                <a:spcPct val="0"/>
              </a:spcBef>
              <a:buFont typeface="Wingdings" pitchFamily="2" charset="2"/>
              <a:buChar char="p"/>
              <a:defRPr/>
            </a:pPr>
            <a:endParaRPr kumimoji="0" lang="zh-CN" altLang="en-US" sz="2400" b="0" i="0" u="none" strike="noStrike" kern="1200" cap="none" spc="0" normalizeH="0" baseline="0" noProof="0" dirty="0" smtClean="0">
              <a:ln>
                <a:noFill/>
              </a:ln>
              <a:effectLst/>
              <a:uLnTx/>
              <a:uFillTx/>
              <a:latin typeface="+mj-ea"/>
              <a:ea typeface="+mj-ea"/>
              <a:cs typeface="+mn-cs"/>
              <a:sym typeface="Arial" pitchFamily="34" charset="0"/>
            </a:endParaRPr>
          </a:p>
          <a:p>
            <a:pPr lvl="0">
              <a:lnSpc>
                <a:spcPct val="140000"/>
              </a:lnSpc>
              <a:spcBef>
                <a:spcPct val="0"/>
              </a:spcBef>
              <a:buFont typeface="Wingdings" pitchFamily="2" charset="2"/>
              <a:buChar char="p"/>
              <a:defRPr/>
            </a:pPr>
            <a:r>
              <a:rPr lang="zh-CN" altLang="en-US" sz="2400" dirty="0" smtClean="0"/>
              <a:t>  测试需求通常是以软件开发需求为基础进行分析，通过对开发需求的细化和分解，形成可测试的内容</a:t>
            </a:r>
            <a:r>
              <a:rPr kumimoji="0" lang="zh-CN" altLang="en-US" sz="2400" b="0" i="0" u="none" strike="noStrike" kern="1200" cap="none" spc="0" normalizeH="0" baseline="0" noProof="0" dirty="0" smtClean="0">
                <a:ln>
                  <a:noFill/>
                </a:ln>
                <a:effectLst/>
                <a:uLnTx/>
                <a:uFillTx/>
                <a:latin typeface="+mj-ea"/>
                <a:ea typeface="+mj-ea"/>
                <a:cs typeface="+mn-cs"/>
              </a:rPr>
              <a:t>。</a:t>
            </a:r>
            <a:endParaRPr kumimoji="0" lang="en-US" altLang="zh-CN" sz="2400" b="0" i="0" u="none" strike="noStrike" kern="1200" cap="none" spc="0" normalizeH="0" baseline="0" noProof="0" dirty="0" smtClean="0">
              <a:ln>
                <a:noFill/>
              </a:ln>
              <a:effectLst/>
              <a:uLnTx/>
              <a:uFillTx/>
              <a:latin typeface="+mj-ea"/>
              <a:ea typeface="+mj-ea"/>
              <a:cs typeface="+mn-cs"/>
            </a:endParaRPr>
          </a:p>
          <a:p>
            <a:pPr lvl="0">
              <a:lnSpc>
                <a:spcPct val="140000"/>
              </a:lnSpc>
              <a:spcBef>
                <a:spcPct val="0"/>
              </a:spcBef>
              <a:buFont typeface="Wingdings" pitchFamily="2" charset="2"/>
              <a:buChar char="p"/>
              <a:defRPr/>
            </a:pPr>
            <a:endParaRPr kumimoji="0" lang="en-US" altLang="zh-CN" sz="2400" b="0" i="0" u="none" strike="noStrike" kern="1200" cap="none" spc="0" normalizeH="0" baseline="0" noProof="0" dirty="0" smtClean="0">
              <a:ln>
                <a:noFill/>
              </a:ln>
              <a:effectLst/>
              <a:uLnTx/>
              <a:uFillTx/>
              <a:latin typeface="+mj-ea"/>
              <a:ea typeface="+mj-ea"/>
              <a:cs typeface="+mn-cs"/>
            </a:endParaRPr>
          </a:p>
          <a:p>
            <a:pPr lvl="0">
              <a:lnSpc>
                <a:spcPct val="140000"/>
              </a:lnSpc>
              <a:spcBef>
                <a:spcPct val="0"/>
              </a:spcBef>
              <a:buFont typeface="Wingdings" pitchFamily="2" charset="2"/>
              <a:buChar char="p"/>
              <a:defRPr/>
            </a:pPr>
            <a:r>
              <a:rPr lang="zh-CN" altLang="en-US" sz="2400" dirty="0" smtClean="0"/>
              <a:t>  测试需求应全部覆盖已定义的业务流程，以及功能和非功能方面的需求。</a:t>
            </a:r>
            <a:endParaRPr kumimoji="0" lang="en-US" altLang="zh-CN" sz="2400" b="0" i="0" u="none" strike="noStrike" kern="1200" cap="none" spc="0" normalizeH="0" baseline="0" noProof="0" dirty="0" smtClean="0">
              <a:ln>
                <a:noFill/>
              </a:ln>
              <a:effectLst/>
              <a:uLnTx/>
              <a:uFillTx/>
              <a:latin typeface="+mj-ea"/>
              <a:ea typeface="+mj-ea"/>
              <a:cs typeface="+mn-cs"/>
            </a:endParaRPr>
          </a:p>
          <a:p>
            <a:pPr lvl="0">
              <a:lnSpc>
                <a:spcPct val="140000"/>
              </a:lnSpc>
              <a:spcBef>
                <a:spcPct val="0"/>
              </a:spcBef>
              <a:buFont typeface="Wingdings" pitchFamily="2" charset="2"/>
              <a:buChar char="p"/>
              <a:defRPr/>
            </a:pPr>
            <a:endParaRPr kumimoji="0" lang="zh-CN" altLang="en-US" sz="2400" b="0" i="0" u="none" strike="noStrike" kern="1200" cap="none" spc="0" normalizeH="0" baseline="0" noProof="0" dirty="0" smtClean="0">
              <a:ln>
                <a:noFill/>
              </a:ln>
              <a:effectLst/>
              <a:uLnTx/>
              <a:uFillTx/>
              <a:latin typeface="+mj-ea"/>
              <a:ea typeface="+mj-ea"/>
              <a:cs typeface="+mn-cs"/>
            </a:endParaRPr>
          </a:p>
          <a:p>
            <a:pPr marL="0" marR="0" lvl="0" indent="0" algn="l" defTabSz="914400" rtl="0" eaLnBrk="1" fontAlgn="auto" latinLnBrk="0" hangingPunct="1">
              <a:lnSpc>
                <a:spcPct val="14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测试需求的特征</a:t>
            </a:r>
            <a:endParaRPr lang="zh-CN" altLang="en-US" dirty="0"/>
          </a:p>
        </p:txBody>
      </p:sp>
      <p:sp>
        <p:nvSpPr>
          <p:cNvPr id="4" name="Rectangle 3"/>
          <p:cNvSpPr txBox="1">
            <a:spLocks noChangeArrowheads="1"/>
          </p:cNvSpPr>
          <p:nvPr/>
        </p:nvSpPr>
        <p:spPr>
          <a:xfrm>
            <a:off x="358775" y="1142984"/>
            <a:ext cx="8642381" cy="4429156"/>
          </a:xfrm>
          <a:prstGeom prst="rect">
            <a:avLst/>
          </a:prstGeom>
          <a:ln/>
        </p:spPr>
        <p:txBody>
          <a:bodyPr/>
          <a:lstStyle/>
          <a:p>
            <a:pPr lvl="0">
              <a:spcBef>
                <a:spcPct val="20000"/>
              </a:spcBef>
              <a:buSzPct val="80000"/>
              <a:buFont typeface="Wingdings" pitchFamily="2" charset="2"/>
              <a:buChar char="p"/>
              <a:defRPr/>
            </a:pPr>
            <a:r>
              <a:rPr lang="zh-CN" altLang="en-US" sz="2400" dirty="0" smtClean="0"/>
              <a:t>  制定的测试需求项必须是可核实的。即，它们必须有一个可观察、可评测的结果，无法核实的需求不是测试需求；</a:t>
            </a:r>
            <a:endParaRPr lang="en-US" altLang="zh-CN" sz="2400" dirty="0" smtClean="0"/>
          </a:p>
          <a:p>
            <a:pPr lvl="0">
              <a:spcBef>
                <a:spcPct val="20000"/>
              </a:spcBef>
              <a:buSzPct val="80000"/>
              <a:buFont typeface="Wingdings" pitchFamily="2" charset="2"/>
              <a:buChar char="p"/>
              <a:defRPr/>
            </a:pP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lvl="0">
              <a:spcBef>
                <a:spcPct val="20000"/>
              </a:spcBef>
              <a:buSzPct val="80000"/>
              <a:buFont typeface="Wingdings" pitchFamily="2" charset="2"/>
              <a:buChar char="p"/>
              <a:defRPr/>
            </a:pPr>
            <a:r>
              <a:rPr lang="zh-CN" altLang="en-US" sz="2400" dirty="0" smtClean="0"/>
              <a:t>  测试需求应指明满足需求的正常的前置条件，同时也要指明不满足需求时的出错条件；</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l" defTabSz="914400" rtl="0" eaLnBrk="1" fontAlgn="auto" latinLnBrk="0" hangingPunct="1">
              <a:lnSpc>
                <a:spcPct val="100000"/>
              </a:lnSpc>
              <a:spcBef>
                <a:spcPct val="20000"/>
              </a:spcBef>
              <a:spcAft>
                <a:spcPts val="0"/>
              </a:spcAft>
              <a:buClrTx/>
              <a:buSzPct val="80000"/>
              <a:tabLst/>
              <a:defRPr/>
            </a:pPr>
            <a:r>
              <a:rPr lang="en-US" altLang="zh-CN" sz="2400" dirty="0" smtClean="0">
                <a:latin typeface="+mj-ea"/>
                <a:ea typeface="+mj-ea"/>
              </a:rPr>
              <a:t>  </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lvl="0">
              <a:spcBef>
                <a:spcPct val="20000"/>
              </a:spcBef>
              <a:buSzPct val="80000"/>
              <a:buFont typeface="Wingdings" pitchFamily="2" charset="2"/>
              <a:buChar char="p"/>
              <a:defRPr/>
            </a:pPr>
            <a:r>
              <a:rPr lang="zh-CN" altLang="en-US" sz="2400" dirty="0" smtClean="0"/>
              <a:t>  测试需求不涉及具体的测试数据，测试数据设计是测试设计环节应解决的内容；</a:t>
            </a: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为什么要测试需求</a:t>
            </a:r>
            <a:endParaRPr lang="zh-CN" altLang="en-US" dirty="0"/>
          </a:p>
        </p:txBody>
      </p:sp>
      <p:sp>
        <p:nvSpPr>
          <p:cNvPr id="4" name="Rectangle 3"/>
          <p:cNvSpPr txBox="1">
            <a:spLocks noChangeArrowheads="1"/>
          </p:cNvSpPr>
          <p:nvPr/>
        </p:nvSpPr>
        <p:spPr>
          <a:xfrm>
            <a:off x="358775" y="1142984"/>
            <a:ext cx="8642381" cy="4429156"/>
          </a:xfrm>
          <a:prstGeom prst="rect">
            <a:avLst/>
          </a:prstGeom>
          <a:ln/>
        </p:spPr>
        <p:txBody>
          <a:bodyPr/>
          <a:lstStyle/>
          <a:p>
            <a:pPr lvl="0">
              <a:spcBef>
                <a:spcPct val="20000"/>
              </a:spcBef>
              <a:buSzPct val="80000"/>
              <a:buFont typeface="Wingdings" pitchFamily="2" charset="2"/>
              <a:buChar char="p"/>
              <a:defRPr/>
            </a:pPr>
            <a:r>
              <a:rPr lang="zh-CN" altLang="en-US" sz="2400" dirty="0" smtClean="0">
                <a:latin typeface="+mn-ea"/>
              </a:rPr>
              <a:t> 软件测试需求是开发测试用例的依据</a:t>
            </a:r>
            <a:r>
              <a:rPr lang="zh-CN" altLang="en-US" sz="2400" dirty="0" smtClean="0"/>
              <a:t>；</a:t>
            </a:r>
            <a:endParaRPr lang="en-US" altLang="zh-CN" sz="2400" dirty="0" smtClean="0"/>
          </a:p>
          <a:p>
            <a:pPr lvl="0">
              <a:spcBef>
                <a:spcPct val="20000"/>
              </a:spcBef>
              <a:buSzPct val="80000"/>
              <a:buFont typeface="Wingdings" pitchFamily="2" charset="2"/>
              <a:buChar char="p"/>
              <a:defRPr/>
            </a:pP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lvl="0">
              <a:spcBef>
                <a:spcPct val="20000"/>
              </a:spcBef>
              <a:buSzPct val="80000"/>
              <a:buFont typeface="Wingdings" pitchFamily="2" charset="2"/>
              <a:buChar char="p"/>
              <a:defRPr/>
            </a:pPr>
            <a:r>
              <a:rPr lang="zh-CN" altLang="en-US" sz="2400" dirty="0" smtClean="0">
                <a:latin typeface="+mn-ea"/>
              </a:rPr>
              <a:t> 有助于保证测试的质量与进度</a:t>
            </a:r>
            <a:r>
              <a:rPr lang="zh-CN" altLang="en-US" sz="2400" dirty="0" smtClean="0"/>
              <a:t>；</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l" defTabSz="914400" rtl="0" eaLnBrk="1" fontAlgn="auto" latinLnBrk="0" hangingPunct="1">
              <a:lnSpc>
                <a:spcPct val="100000"/>
              </a:lnSpc>
              <a:spcBef>
                <a:spcPct val="20000"/>
              </a:spcBef>
              <a:spcAft>
                <a:spcPts val="0"/>
              </a:spcAft>
              <a:buClrTx/>
              <a:buSzPct val="80000"/>
              <a:tabLst/>
              <a:defRPr/>
            </a:pPr>
            <a:r>
              <a:rPr lang="en-US" altLang="zh-CN" sz="2400" dirty="0" smtClean="0">
                <a:latin typeface="+mj-ea"/>
                <a:ea typeface="+mj-ea"/>
              </a:rPr>
              <a:t>  </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lvl="0">
              <a:spcBef>
                <a:spcPct val="20000"/>
              </a:spcBef>
              <a:buSzPct val="80000"/>
              <a:buFont typeface="Wingdings" pitchFamily="2" charset="2"/>
              <a:buChar char="p"/>
              <a:defRPr/>
            </a:pPr>
            <a:r>
              <a:rPr lang="zh-CN" altLang="en-US" sz="2400" dirty="0" smtClean="0">
                <a:latin typeface="+mn-ea"/>
              </a:rPr>
              <a:t> 测试需求是衡量测试覆盖率的重要指标</a:t>
            </a:r>
            <a:r>
              <a:rPr lang="zh-CN" altLang="en-US" sz="2400" dirty="0" smtClean="0"/>
              <a:t>；</a:t>
            </a: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pic>
        <p:nvPicPr>
          <p:cNvPr id="5" name="Picture 6" descr="BD00028_"/>
          <p:cNvPicPr>
            <a:picLocks noChangeAspect="1" noChangeArrowheads="1"/>
          </p:cNvPicPr>
          <p:nvPr/>
        </p:nvPicPr>
        <p:blipFill>
          <a:blip r:embed="rId2"/>
          <a:srcRect/>
          <a:stretch>
            <a:fillRect/>
          </a:stretch>
        </p:blipFill>
        <p:spPr bwMode="auto">
          <a:xfrm>
            <a:off x="6786578" y="1357298"/>
            <a:ext cx="1511300" cy="147955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4" name="Rectangle 3"/>
          <p:cNvSpPr txBox="1">
            <a:spLocks noChangeArrowheads="1"/>
          </p:cNvSpPr>
          <p:nvPr/>
        </p:nvSpPr>
        <p:spPr>
          <a:xfrm>
            <a:off x="168274" y="928670"/>
            <a:ext cx="7189807" cy="681037"/>
          </a:xfrm>
          <a:prstGeom prst="rect">
            <a:avLst/>
          </a:prstGeom>
          <a:ln/>
        </p:spPr>
        <p:txBody>
          <a:bodyPr/>
          <a:lstStyle/>
          <a:p>
            <a:pPr marL="342900" marR="0" lvl="0" indent="-342900" algn="l" defTabSz="914400" rtl="0" eaLnBrk="1" fontAlgn="auto" latinLnBrk="0" hangingPunct="1">
              <a:lnSpc>
                <a:spcPct val="10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2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测试需求分析过程</a:t>
            </a:r>
            <a:endParaRPr kumimoji="0" lang="zh-CN" altLang="en-US" sz="3200" b="0" i="0" u="none" strike="noStrike" kern="1200" cap="none" spc="0" normalizeH="0" baseline="0" noProof="0" dirty="0">
              <a:ln>
                <a:noFill/>
              </a:ln>
              <a:solidFill>
                <a:srgbClr val="FF0000"/>
              </a:solidFill>
              <a:effectLst/>
              <a:uLnTx/>
              <a:uFillTx/>
              <a:latin typeface="+mj-ea"/>
              <a:ea typeface="+mj-ea"/>
              <a:cs typeface="+mn-cs"/>
            </a:endParaRPr>
          </a:p>
        </p:txBody>
      </p:sp>
      <p:sp>
        <p:nvSpPr>
          <p:cNvPr id="5" name="Rectangle 4"/>
          <p:cNvSpPr>
            <a:spLocks noChangeArrowheads="1"/>
          </p:cNvSpPr>
          <p:nvPr/>
        </p:nvSpPr>
        <p:spPr bwMode="auto">
          <a:xfrm>
            <a:off x="1233488" y="1643050"/>
            <a:ext cx="4624396" cy="2808287"/>
          </a:xfrm>
          <a:prstGeom prst="rect">
            <a:avLst/>
          </a:prstGeom>
          <a:noFill/>
          <a:ln w="9525">
            <a:noFill/>
            <a:miter lim="800000"/>
            <a:headEnd/>
            <a:tailEnd/>
          </a:ln>
          <a:effectLst/>
        </p:spPr>
        <p:txBody>
          <a:bodyPr/>
          <a:lstStyle/>
          <a:p>
            <a:pPr marL="342900" indent="-342900" algn="l">
              <a:lnSpc>
                <a:spcPct val="170000"/>
              </a:lnSpc>
              <a:spcBef>
                <a:spcPct val="20000"/>
              </a:spcBef>
              <a:buClr>
                <a:schemeClr val="folHlink"/>
              </a:buClr>
              <a:buSzPct val="110000"/>
              <a:buFont typeface="Wingdings" pitchFamily="2" charset="2"/>
              <a:buNone/>
            </a:pPr>
            <a:r>
              <a:rPr lang="en-US" altLang="zh-CN" sz="2400" b="0" i="0" dirty="0" smtClean="0">
                <a:solidFill>
                  <a:schemeClr val="tx1"/>
                </a:solidFill>
                <a:effectLst/>
                <a:latin typeface="+mj-ea"/>
                <a:ea typeface="+mj-ea"/>
              </a:rPr>
              <a:t>2</a:t>
            </a:r>
            <a:r>
              <a:rPr lang="zh-CN" altLang="en-US" sz="2400" b="0" i="0" dirty="0" smtClean="0">
                <a:solidFill>
                  <a:schemeClr val="tx1"/>
                </a:solidFill>
                <a:effectLst/>
                <a:latin typeface="+mj-ea"/>
                <a:ea typeface="+mj-ea"/>
              </a:rPr>
              <a:t>.</a:t>
            </a:r>
            <a:r>
              <a:rPr lang="zh-CN" altLang="en-US" sz="2400" b="0" i="0" dirty="0">
                <a:solidFill>
                  <a:schemeClr val="tx1"/>
                </a:solidFill>
                <a:effectLst/>
                <a:latin typeface="+mj-ea"/>
                <a:ea typeface="+mj-ea"/>
              </a:rPr>
              <a:t>1 </a:t>
            </a:r>
            <a:r>
              <a:rPr lang="zh-CN" altLang="en-US" sz="2400" b="0" i="0" dirty="0" smtClean="0">
                <a:solidFill>
                  <a:schemeClr val="tx1"/>
                </a:solidFill>
                <a:effectLst/>
                <a:latin typeface="+mj-ea"/>
                <a:ea typeface="+mj-ea"/>
              </a:rPr>
              <a:t>需求采集</a:t>
            </a:r>
            <a:endParaRPr lang="zh-CN" altLang="en-US" sz="2400" b="0" i="0" dirty="0">
              <a:solidFill>
                <a:srgbClr val="FF0000"/>
              </a:solidFill>
              <a:effectLst/>
              <a:latin typeface="+mj-ea"/>
              <a:ea typeface="+mj-ea"/>
            </a:endParaRPr>
          </a:p>
          <a:p>
            <a:pPr marL="342900" indent="-342900" algn="l">
              <a:lnSpc>
                <a:spcPct val="170000"/>
              </a:lnSpc>
              <a:spcBef>
                <a:spcPct val="20000"/>
              </a:spcBef>
              <a:buClr>
                <a:schemeClr val="folHlink"/>
              </a:buClr>
              <a:buSzPct val="110000"/>
              <a:buFont typeface="Wingdings" pitchFamily="2" charset="2"/>
              <a:buNone/>
            </a:pPr>
            <a:r>
              <a:rPr lang="en-US" altLang="zh-CN" sz="2400" b="0" i="0" dirty="0" smtClean="0">
                <a:solidFill>
                  <a:schemeClr val="tx1"/>
                </a:solidFill>
                <a:effectLst/>
                <a:latin typeface="+mj-ea"/>
                <a:ea typeface="+mj-ea"/>
                <a:sym typeface="Arial" pitchFamily="34" charset="0"/>
              </a:rPr>
              <a:t>2</a:t>
            </a:r>
            <a:r>
              <a:rPr lang="zh-CN" altLang="en-US" sz="2400" b="0" i="0" dirty="0" smtClean="0">
                <a:solidFill>
                  <a:schemeClr val="tx1"/>
                </a:solidFill>
                <a:effectLst/>
                <a:latin typeface="+mj-ea"/>
                <a:ea typeface="+mj-ea"/>
                <a:sym typeface="Arial" pitchFamily="34" charset="0"/>
              </a:rPr>
              <a:t>.</a:t>
            </a:r>
            <a:r>
              <a:rPr lang="zh-CN" altLang="en-US" sz="2400" b="0" i="0" dirty="0">
                <a:solidFill>
                  <a:schemeClr val="tx1"/>
                </a:solidFill>
                <a:effectLst/>
                <a:latin typeface="+mj-ea"/>
                <a:ea typeface="+mj-ea"/>
                <a:sym typeface="Arial" pitchFamily="34" charset="0"/>
              </a:rPr>
              <a:t>2 </a:t>
            </a:r>
            <a:r>
              <a:rPr lang="zh-CN" altLang="en-US" sz="2400" b="0" i="0" dirty="0" smtClean="0">
                <a:solidFill>
                  <a:schemeClr val="tx1"/>
                </a:solidFill>
                <a:effectLst/>
                <a:latin typeface="+mj-ea"/>
                <a:ea typeface="+mj-ea"/>
                <a:sym typeface="Arial" pitchFamily="34" charset="0"/>
              </a:rPr>
              <a:t>测试需求分析</a:t>
            </a:r>
            <a:endParaRPr lang="zh-CN" altLang="en-US" sz="2400" b="0" i="0" dirty="0">
              <a:solidFill>
                <a:schemeClr val="tx1"/>
              </a:solidFill>
              <a:effectLst/>
              <a:latin typeface="+mj-ea"/>
              <a:ea typeface="+mj-ea"/>
              <a:sym typeface="Arial" pitchFamily="34" charset="0"/>
            </a:endParaRPr>
          </a:p>
          <a:p>
            <a:pPr marL="342900" indent="-342900" algn="l">
              <a:lnSpc>
                <a:spcPct val="170000"/>
              </a:lnSpc>
              <a:spcBef>
                <a:spcPct val="20000"/>
              </a:spcBef>
              <a:buClr>
                <a:schemeClr val="folHlink"/>
              </a:buClr>
              <a:buSzPct val="110000"/>
              <a:buFont typeface="Wingdings" pitchFamily="2" charset="2"/>
              <a:buNone/>
            </a:pPr>
            <a:r>
              <a:rPr lang="en-US" altLang="zh-CN" sz="2400" b="0" i="0" dirty="0" smtClean="0">
                <a:solidFill>
                  <a:schemeClr val="tx1"/>
                </a:solidFill>
                <a:effectLst/>
                <a:latin typeface="+mj-ea"/>
                <a:ea typeface="+mj-ea"/>
                <a:sym typeface="Arial" pitchFamily="34" charset="0"/>
              </a:rPr>
              <a:t>2</a:t>
            </a:r>
            <a:r>
              <a:rPr lang="zh-CN" altLang="en-US" sz="2400" b="0" i="0" dirty="0" smtClean="0">
                <a:solidFill>
                  <a:schemeClr val="tx1"/>
                </a:solidFill>
                <a:effectLst/>
                <a:latin typeface="+mj-ea"/>
                <a:ea typeface="+mj-ea"/>
                <a:sym typeface="Arial" pitchFamily="34" charset="0"/>
              </a:rPr>
              <a:t>.</a:t>
            </a:r>
            <a:r>
              <a:rPr lang="zh-CN" altLang="en-US" sz="2400" b="0" i="0" dirty="0">
                <a:solidFill>
                  <a:schemeClr val="tx1"/>
                </a:solidFill>
                <a:effectLst/>
                <a:latin typeface="+mj-ea"/>
                <a:ea typeface="+mj-ea"/>
                <a:sym typeface="Arial" pitchFamily="34" charset="0"/>
              </a:rPr>
              <a:t>3 </a:t>
            </a:r>
            <a:r>
              <a:rPr lang="zh-CN" altLang="en-US" sz="2400" b="0" i="0" dirty="0" smtClean="0">
                <a:solidFill>
                  <a:schemeClr val="tx1"/>
                </a:solidFill>
                <a:effectLst/>
                <a:latin typeface="+mj-ea"/>
                <a:ea typeface="+mj-ea"/>
                <a:sym typeface="Arial" pitchFamily="34" charset="0"/>
              </a:rPr>
              <a:t>测试需求评审</a:t>
            </a:r>
            <a:endParaRPr lang="zh-CN" altLang="en-US" sz="2400" b="0" i="0" dirty="0">
              <a:solidFill>
                <a:schemeClr val="tx1"/>
              </a:solidFill>
              <a:effectLst/>
              <a:latin typeface="+mj-ea"/>
              <a:ea typeface="+mj-ea"/>
              <a:sym typeface="Arial" pitchFamily="34" charset="0"/>
            </a:endParaRPr>
          </a:p>
        </p:txBody>
      </p:sp>
      <p:pic>
        <p:nvPicPr>
          <p:cNvPr id="6" name="Picture 10" descr="AG00025_"/>
          <p:cNvPicPr>
            <a:picLocks noChangeAspect="1" noChangeArrowheads="1" noCrop="1"/>
          </p:cNvPicPr>
          <p:nvPr/>
        </p:nvPicPr>
        <p:blipFill>
          <a:blip r:embed="rId2"/>
          <a:srcRect/>
          <a:stretch>
            <a:fillRect/>
          </a:stretch>
        </p:blipFill>
        <p:spPr bwMode="auto">
          <a:xfrm>
            <a:off x="142844" y="4071942"/>
            <a:ext cx="2165350" cy="22828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测试需求分析过程</a:t>
            </a:r>
            <a:endParaRPr lang="zh-CN" altLang="en-US" dirty="0"/>
          </a:p>
        </p:txBody>
      </p:sp>
      <p:graphicFrame>
        <p:nvGraphicFramePr>
          <p:cNvPr id="1026" name="Object 8"/>
          <p:cNvGraphicFramePr>
            <a:graphicFrameLocks noChangeAspect="1"/>
          </p:cNvGraphicFramePr>
          <p:nvPr/>
        </p:nvGraphicFramePr>
        <p:xfrm>
          <a:off x="785787" y="1571625"/>
          <a:ext cx="7786742" cy="4837113"/>
        </p:xfrm>
        <a:graphic>
          <a:graphicData uri="http://schemas.openxmlformats.org/presentationml/2006/ole">
            <p:oleObj spid="_x0000_s1026" name="文档" r:id="rId3" imgW="4856990" imgH="2862096" progId="Word.Document.8">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需求采集</a:t>
            </a:r>
            <a:endParaRPr lang="zh-CN" altLang="en-US" dirty="0"/>
          </a:p>
        </p:txBody>
      </p:sp>
      <p:sp>
        <p:nvSpPr>
          <p:cNvPr id="4" name="Rectangle 3"/>
          <p:cNvSpPr txBox="1">
            <a:spLocks noChangeArrowheads="1"/>
          </p:cNvSpPr>
          <p:nvPr/>
        </p:nvSpPr>
        <p:spPr>
          <a:xfrm>
            <a:off x="358775" y="1142984"/>
            <a:ext cx="8642381" cy="4429156"/>
          </a:xfrm>
          <a:prstGeom prst="rect">
            <a:avLst/>
          </a:prstGeom>
          <a:ln/>
        </p:spPr>
        <p:txBody>
          <a:bodyPr/>
          <a:lstStyle/>
          <a:p>
            <a:pPr lvl="0">
              <a:spcBef>
                <a:spcPct val="20000"/>
              </a:spcBef>
              <a:buSzPct val="80000"/>
              <a:buFont typeface="Wingdings" pitchFamily="2" charset="2"/>
              <a:buChar char="p"/>
              <a:defRPr/>
            </a:pPr>
            <a:r>
              <a:rPr lang="zh-CN" altLang="en-US" sz="2400" dirty="0" smtClean="0"/>
              <a:t>   需求采集的过程是将软件开发需求中的那些具有可测试性的需求或特性提取出来，形成原始测试需求；</a:t>
            </a:r>
            <a:endParaRPr lang="en-US" altLang="zh-CN" sz="2400" dirty="0" smtClean="0"/>
          </a:p>
          <a:p>
            <a:pPr lvl="0">
              <a:spcBef>
                <a:spcPct val="20000"/>
              </a:spcBef>
              <a:buSzPct val="80000"/>
              <a:buFont typeface="Wingdings" pitchFamily="2" charset="2"/>
              <a:buChar char="p"/>
              <a:defRPr/>
            </a:pP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lvl="0">
              <a:spcBef>
                <a:spcPct val="20000"/>
              </a:spcBef>
              <a:buSzPct val="80000"/>
              <a:buFont typeface="Wingdings" pitchFamily="2" charset="2"/>
              <a:buChar char="p"/>
              <a:defRPr/>
            </a:pPr>
            <a:r>
              <a:rPr lang="zh-CN" altLang="en-US" sz="2400" dirty="0" smtClean="0"/>
              <a:t>   可测试性是指这些提取的需求或特性必须存在一个可以明确预知的结果，可以用某种方法对这个明确的结果进行判断、验证，验证是否符合文档中的要求；</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l" defTabSz="914400" rtl="0" eaLnBrk="1" fontAlgn="auto" latinLnBrk="0" hangingPunct="1">
              <a:lnSpc>
                <a:spcPct val="100000"/>
              </a:lnSpc>
              <a:spcBef>
                <a:spcPct val="20000"/>
              </a:spcBef>
              <a:spcAft>
                <a:spcPts val="0"/>
              </a:spcAft>
              <a:buClrTx/>
              <a:buSzPct val="80000"/>
              <a:tabLst/>
              <a:defRPr/>
            </a:pPr>
            <a:r>
              <a:rPr lang="en-US" altLang="zh-CN" sz="2400" dirty="0" smtClean="0">
                <a:latin typeface="+mj-ea"/>
                <a:ea typeface="+mj-ea"/>
              </a:rPr>
              <a:t>  </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6672</TotalTime>
  <Words>1001</Words>
  <Application>Microsoft Office PowerPoint</Application>
  <PresentationFormat>全屏显示(4:3)</PresentationFormat>
  <Paragraphs>95</Paragraphs>
  <Slides>17</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20" baseType="lpstr">
      <vt:lpstr>Office 主题</vt:lpstr>
      <vt:lpstr>Microsoft ClipArt Gallery</vt:lpstr>
      <vt:lpstr>文档</vt:lpstr>
      <vt:lpstr>幻灯片 1</vt:lpstr>
      <vt:lpstr>幻灯片 2</vt:lpstr>
      <vt:lpstr>测试需求</vt:lpstr>
      <vt:lpstr>什么是测试需求</vt:lpstr>
      <vt:lpstr>测试需求的特征</vt:lpstr>
      <vt:lpstr>为什么要测试需求</vt:lpstr>
      <vt:lpstr>需求分析</vt:lpstr>
      <vt:lpstr>测试需求分析过程</vt:lpstr>
      <vt:lpstr>需求采集</vt:lpstr>
      <vt:lpstr>需求采集</vt:lpstr>
      <vt:lpstr>测试需求分析</vt:lpstr>
      <vt:lpstr>测试要点分析</vt:lpstr>
      <vt:lpstr>测试需求评审</vt:lpstr>
      <vt:lpstr>Chapter 3 实例--Ecshop </vt:lpstr>
      <vt:lpstr>Chapter 3 实例--Ecshop </vt:lpstr>
      <vt:lpstr>问答</vt:lpstr>
      <vt:lpstr>培训总结</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xie</cp:lastModifiedBy>
  <cp:revision>572</cp:revision>
  <dcterms:created xsi:type="dcterms:W3CDTF">2012-04-19T11:01:25Z</dcterms:created>
  <dcterms:modified xsi:type="dcterms:W3CDTF">2013-05-28T02:21:22Z</dcterms:modified>
</cp:coreProperties>
</file>