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83" r:id="rId2"/>
    <p:sldId id="284" r:id="rId3"/>
    <p:sldId id="326" r:id="rId4"/>
    <p:sldId id="304" r:id="rId5"/>
    <p:sldId id="305" r:id="rId6"/>
    <p:sldId id="307" r:id="rId7"/>
    <p:sldId id="325" r:id="rId8"/>
    <p:sldId id="319" r:id="rId9"/>
    <p:sldId id="327" r:id="rId10"/>
    <p:sldId id="320" r:id="rId11"/>
    <p:sldId id="321" r:id="rId12"/>
    <p:sldId id="328" r:id="rId13"/>
    <p:sldId id="322" r:id="rId14"/>
    <p:sldId id="323" r:id="rId15"/>
    <p:sldId id="324" r:id="rId16"/>
    <p:sldId id="301" r:id="rId17"/>
    <p:sldId id="302"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nce"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D35B3"/>
    <a:srgbClr val="1C53A4"/>
    <a:srgbClr val="0B44B5"/>
    <a:srgbClr val="95C628"/>
    <a:srgbClr val="55BD0F"/>
    <a:srgbClr val="00CC00"/>
    <a:srgbClr val="68B20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7570" autoAdjust="0"/>
  </p:normalViewPr>
  <p:slideViewPr>
    <p:cSldViewPr>
      <p:cViewPr>
        <p:scale>
          <a:sx n="70" d="100"/>
          <a:sy n="70" d="100"/>
        </p:scale>
        <p:origin x="-122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2604"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DAA887-6854-4AD5-8A77-149A5C6979F6}" type="datetimeFigureOut">
              <a:rPr lang="zh-CN" altLang="en-US" smtClean="0"/>
              <a:pPr/>
              <a:t>2014/5/9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A527634-5622-4C82-B5E3-DACDE8AEE3BA}" type="slidenum">
              <a:rPr lang="zh-CN" altLang="en-US" smtClean="0"/>
              <a:pPr/>
              <a:t>‹#›</a:t>
            </a:fld>
            <a:endParaRPr lang="zh-CN" altLang="en-US"/>
          </a:p>
        </p:txBody>
      </p:sp>
    </p:spTree>
    <p:extLst>
      <p:ext uri="{BB962C8B-B14F-4D97-AF65-F5344CB8AC3E}">
        <p14:creationId xmlns="" xmlns:p14="http://schemas.microsoft.com/office/powerpoint/2010/main" val="51722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E2DD50-56A2-4DBD-8C97-016429137B3B}" type="datetimeFigureOut">
              <a:rPr lang="zh-CN" altLang="en-US" smtClean="0"/>
              <a:pPr/>
              <a:t>2014/5/9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9E7A45-B73F-4518-91F7-F6F45DEB592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商品列表；促销管理；订单管理；会员管理</a:t>
            </a:r>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2014/5/9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2014/5/9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2" y="60324"/>
            <a:ext cx="8229600" cy="654032"/>
          </a:xfrm>
          <a:prstGeom prst="rect">
            <a:avLst/>
          </a:prstGeom>
        </p:spPr>
        <p:txBody>
          <a:bodyPr/>
          <a:lstStyle>
            <a:lvl1pPr algn="l">
              <a:defRPr sz="4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2014/5/9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2014/5/9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2014/5/9</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2014/5/9</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2014/5/9</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2014/5/9</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2014/5/9</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2014/5/9</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图片 7" descr="LOGO_标准.png"/>
          <p:cNvPicPr>
            <a:picLocks noChangeAspect="1"/>
          </p:cNvPicPr>
          <p:nvPr userDrawn="1"/>
        </p:nvPicPr>
        <p:blipFill>
          <a:blip r:embed="rId14" cstate="print"/>
          <a:stretch>
            <a:fillRect/>
          </a:stretch>
        </p:blipFill>
        <p:spPr>
          <a:xfrm>
            <a:off x="7715304" y="71414"/>
            <a:ext cx="1428728" cy="642942"/>
          </a:xfrm>
          <a:prstGeom prst="rect">
            <a:avLst/>
          </a:prstGeom>
          <a:ln>
            <a:noFill/>
          </a:ln>
          <a:effectLst>
            <a:outerShdw blurRad="50800" dist="38100" dir="2700000" algn="tl" rotWithShape="0">
              <a:prstClr val="black">
                <a:alpha val="40000"/>
              </a:prstClr>
            </a:outerShdw>
          </a:effectLst>
        </p:spPr>
      </p:pic>
      <p:pic>
        <p:nvPicPr>
          <p:cNvPr id="4" name="图片 3" descr="001_3.jpg"/>
          <p:cNvPicPr>
            <a:picLocks noChangeAspect="1"/>
          </p:cNvPicPr>
          <p:nvPr userDrawn="1"/>
        </p:nvPicPr>
        <p:blipFill>
          <a:blip r:embed="rId15" cstate="print"/>
          <a:stretch>
            <a:fillRect/>
          </a:stretch>
        </p:blipFill>
        <p:spPr>
          <a:xfrm>
            <a:off x="0" y="750118"/>
            <a:ext cx="9144000" cy="610790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321_1.jpg"/>
          <p:cNvPicPr>
            <a:picLocks noChangeAspect="1"/>
          </p:cNvPicPr>
          <p:nvPr/>
        </p:nvPicPr>
        <p:blipFill>
          <a:blip r:embed="rId2" cstate="print"/>
          <a:stretch>
            <a:fillRect/>
          </a:stretch>
        </p:blipFill>
        <p:spPr>
          <a:xfrm>
            <a:off x="0" y="0"/>
            <a:ext cx="9144000" cy="6858000"/>
          </a:xfrm>
          <a:prstGeom prst="rect">
            <a:avLst/>
          </a:prstGeom>
        </p:spPr>
      </p:pic>
      <p:sp>
        <p:nvSpPr>
          <p:cNvPr id="6" name="TextBox 5"/>
          <p:cNvSpPr txBox="1"/>
          <p:nvPr/>
        </p:nvSpPr>
        <p:spPr>
          <a:xfrm>
            <a:off x="1691146" y="5715016"/>
            <a:ext cx="5821081" cy="646331"/>
          </a:xfrm>
          <a:prstGeom prst="rect">
            <a:avLst/>
          </a:prstGeom>
          <a:noFill/>
        </p:spPr>
        <p:txBody>
          <a:bodyPr wrap="none" rtlCol="0" anchor="t">
            <a:spAutoFit/>
          </a:bodyPr>
          <a:lstStyle/>
          <a:p>
            <a:r>
              <a:rPr lang="zh-CN" altLang="en-US" b="1" dirty="0" smtClean="0">
                <a:latin typeface="微软雅黑" pitchFamily="34" charset="-122"/>
                <a:ea typeface="微软雅黑" pitchFamily="34" charset="-122"/>
              </a:rPr>
              <a:t>深   圳   市   泽   林   信   息   咨   询   有   限   公   司</a:t>
            </a:r>
            <a:endParaRPr lang="en-US" altLang="zh-CN" b="1" dirty="0" smtClean="0">
              <a:latin typeface="微软雅黑" pitchFamily="34" charset="-122"/>
              <a:ea typeface="微软雅黑" pitchFamily="34" charset="-122"/>
            </a:endParaRPr>
          </a:p>
          <a:p>
            <a:pPr algn="dist"/>
            <a:r>
              <a:rPr lang="en-US" altLang="zh-CN" sz="1700" dirty="0" smtClean="0">
                <a:latin typeface="微软雅黑" pitchFamily="34" charset="-122"/>
                <a:ea typeface="微软雅黑" pitchFamily="34" charset="-122"/>
              </a:rPr>
              <a:t> Shenzhen  </a:t>
            </a:r>
            <a:r>
              <a:rPr lang="en-US" altLang="zh-CN" sz="1700" dirty="0" err="1" smtClean="0">
                <a:latin typeface="微软雅黑" pitchFamily="34" charset="-122"/>
                <a:ea typeface="微软雅黑" pitchFamily="34" charset="-122"/>
              </a:rPr>
              <a:t>Zelin</a:t>
            </a:r>
            <a:r>
              <a:rPr lang="en-US" altLang="zh-CN" sz="1700" dirty="0" smtClean="0">
                <a:latin typeface="微软雅黑" pitchFamily="34" charset="-122"/>
                <a:ea typeface="微软雅黑" pitchFamily="34" charset="-122"/>
              </a:rPr>
              <a:t>  Information  Consulting  Co . , LTD</a:t>
            </a:r>
            <a:endParaRPr lang="zh-CN" altLang="en-US" sz="1700" dirty="0">
              <a:latin typeface="微软雅黑" pitchFamily="34" charset="-122"/>
              <a:ea typeface="微软雅黑" pitchFamily="34" charset="-122"/>
            </a:endParaRPr>
          </a:p>
        </p:txBody>
      </p:sp>
      <p:sp>
        <p:nvSpPr>
          <p:cNvPr id="4" name="TextBox 3"/>
          <p:cNvSpPr txBox="1"/>
          <p:nvPr/>
        </p:nvSpPr>
        <p:spPr>
          <a:xfrm>
            <a:off x="571472" y="1500174"/>
            <a:ext cx="8143932" cy="830997"/>
          </a:xfrm>
          <a:prstGeom prst="rect">
            <a:avLst/>
          </a:prstGeom>
          <a:noFill/>
        </p:spPr>
        <p:txBody>
          <a:bodyPr wrap="square" rtlCol="0">
            <a:spAutoFit/>
          </a:bodyPr>
          <a:lstStyle/>
          <a:p>
            <a:pPr algn="ctr"/>
            <a:r>
              <a:rPr lang="zh-CN" altLang="en-US" sz="4800" b="1" dirty="0" smtClean="0">
                <a:latin typeface="+mj-ea"/>
                <a:ea typeface="+mj-ea"/>
              </a:rPr>
              <a:t>测试计划</a:t>
            </a:r>
            <a:endParaRPr lang="zh-CN" altLang="en-US" sz="4800" b="1" dirty="0">
              <a:solidFill>
                <a:srgbClr val="FF0000"/>
              </a:solidFill>
              <a:latin typeface="+mj-ea"/>
              <a:ea typeface="+mj-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测试环境 </a:t>
            </a:r>
            <a:r>
              <a:rPr lang="en-US" altLang="zh-CN" dirty="0" smtClean="0"/>
              <a:t>(</a:t>
            </a:r>
            <a:r>
              <a:rPr lang="zh-CN" altLang="en-US" dirty="0" smtClean="0"/>
              <a:t>一</a:t>
            </a:r>
            <a:r>
              <a:rPr lang="en-US" altLang="zh-CN" dirty="0" smtClean="0"/>
              <a:t>)</a:t>
            </a:r>
            <a:endParaRPr lang="zh-CN" altLang="en-US" dirty="0"/>
          </a:p>
        </p:txBody>
      </p:sp>
      <p:sp>
        <p:nvSpPr>
          <p:cNvPr id="3" name="内容占位符 2"/>
          <p:cNvSpPr>
            <a:spLocks noGrp="1"/>
          </p:cNvSpPr>
          <p:nvPr>
            <p:ph idx="1"/>
          </p:nvPr>
        </p:nvSpPr>
        <p:spPr/>
        <p:txBody>
          <a:bodyPr/>
          <a:lstStyle/>
          <a:p>
            <a:pPr lvl="1">
              <a:buFont typeface="Wingdings" pitchFamily="2" charset="2"/>
              <a:buChar char="p"/>
            </a:pPr>
            <a:r>
              <a:rPr lang="zh-CN" altLang="en-US" sz="2400" dirty="0" smtClean="0"/>
              <a:t>从软件的编码、测试到用户实际使用，存在着：开发环境、测试环境和用户环境。 </a:t>
            </a:r>
            <a:endParaRPr lang="en-US" altLang="zh-CN" sz="2400" dirty="0" smtClean="0"/>
          </a:p>
          <a:p>
            <a:pPr lvl="1">
              <a:buFont typeface="Wingdings" pitchFamily="2" charset="2"/>
              <a:buChar char="p"/>
            </a:pPr>
            <a:endParaRPr lang="zh-CN" altLang="en-US" sz="2400" dirty="0" smtClean="0"/>
          </a:p>
          <a:p>
            <a:pPr lvl="1">
              <a:buFont typeface="Wingdings" pitchFamily="2" charset="2"/>
              <a:buChar char="p"/>
            </a:pPr>
            <a:r>
              <a:rPr lang="zh-CN" altLang="en-US" sz="2400" dirty="0" smtClean="0"/>
              <a:t> “环境”，指的是被测试软件所运行的软件环境和硬件环境。 </a:t>
            </a:r>
            <a:endParaRPr lang="en-US" altLang="zh-CN" sz="2400" dirty="0" smtClean="0"/>
          </a:p>
          <a:p>
            <a:pPr lvl="1">
              <a:buFont typeface="Wingdings" pitchFamily="2" charset="2"/>
              <a:buChar char="p"/>
            </a:pPr>
            <a:endParaRPr lang="zh-CN" altLang="en-US" sz="2400" dirty="0" smtClean="0"/>
          </a:p>
          <a:p>
            <a:pPr lvl="1">
              <a:buFont typeface="Wingdings" pitchFamily="2" charset="2"/>
              <a:buChar char="p"/>
            </a:pPr>
            <a:r>
              <a:rPr lang="zh-CN" altLang="en-US" sz="2400" dirty="0" smtClean="0"/>
              <a:t>测试环境是测试人员为进行软件测试而搭建的环境。 </a:t>
            </a:r>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测试环境 </a:t>
            </a:r>
            <a:r>
              <a:rPr lang="en-US" altLang="zh-CN" dirty="0" smtClean="0"/>
              <a:t>(</a:t>
            </a:r>
            <a:r>
              <a:rPr lang="zh-CN" altLang="en-US" dirty="0" smtClean="0"/>
              <a:t>二</a:t>
            </a:r>
            <a:r>
              <a:rPr lang="en-US" altLang="zh-CN" dirty="0" smtClean="0"/>
              <a:t>)</a:t>
            </a:r>
            <a:endParaRPr lang="zh-CN" altLang="en-US" dirty="0"/>
          </a:p>
        </p:txBody>
      </p:sp>
      <p:sp>
        <p:nvSpPr>
          <p:cNvPr id="6" name="内容占位符 5"/>
          <p:cNvSpPr>
            <a:spLocks noGrp="1"/>
          </p:cNvSpPr>
          <p:nvPr>
            <p:ph idx="1"/>
          </p:nvPr>
        </p:nvSpPr>
        <p:spPr>
          <a:xfrm>
            <a:off x="357158" y="3857628"/>
            <a:ext cx="8229600" cy="542916"/>
          </a:xfrm>
        </p:spPr>
        <p:txBody>
          <a:bodyPr/>
          <a:lstStyle/>
          <a:p>
            <a:pPr>
              <a:buFont typeface="Wingdings" pitchFamily="2" charset="2"/>
              <a:buChar char="p"/>
            </a:pPr>
            <a:r>
              <a:rPr lang="zh-CN" altLang="en-US" sz="2400" dirty="0" smtClean="0"/>
              <a:t>软件环境</a:t>
            </a:r>
            <a:endParaRPr lang="zh-CN" altLang="en-US" sz="2400" dirty="0"/>
          </a:p>
        </p:txBody>
      </p:sp>
      <p:sp>
        <p:nvSpPr>
          <p:cNvPr id="8" name="内容占位符 5"/>
          <p:cNvSpPr txBox="1">
            <a:spLocks/>
          </p:cNvSpPr>
          <p:nvPr/>
        </p:nvSpPr>
        <p:spPr>
          <a:xfrm>
            <a:off x="438120" y="1366822"/>
            <a:ext cx="8229600" cy="542916"/>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p"/>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硬件环境</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9" name="表格 8"/>
          <p:cNvGraphicFramePr>
            <a:graphicFrameLocks noGrp="1"/>
          </p:cNvGraphicFramePr>
          <p:nvPr/>
        </p:nvGraphicFramePr>
        <p:xfrm>
          <a:off x="1142976" y="2285992"/>
          <a:ext cx="5643602" cy="1071570"/>
        </p:xfrm>
        <a:graphic>
          <a:graphicData uri="http://schemas.openxmlformats.org/drawingml/2006/table">
            <a:tbl>
              <a:tblPr/>
              <a:tblGrid>
                <a:gridCol w="1606256"/>
                <a:gridCol w="2865213"/>
                <a:gridCol w="1172133"/>
              </a:tblGrid>
              <a:tr h="357190">
                <a:tc>
                  <a:txBody>
                    <a:bodyPr/>
                    <a:lstStyle/>
                    <a:p>
                      <a:pPr algn="ctr" fontAlgn="t"/>
                      <a:r>
                        <a:rPr lang="zh-CN" sz="1050" b="1" i="0" u="none" strike="noStrike" dirty="0">
                          <a:solidFill>
                            <a:srgbClr val="000000"/>
                          </a:solidFill>
                          <a:latin typeface="宋体"/>
                        </a:rPr>
                        <a:t>资源</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zh-CN" sz="1050" b="1" i="0" u="none" strike="noStrike">
                          <a:solidFill>
                            <a:srgbClr val="000000"/>
                          </a:solidFill>
                          <a:latin typeface="宋体"/>
                        </a:rPr>
                        <a:t>详情</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zh-CN" sz="1050" b="1" i="0" u="none" strike="noStrike">
                          <a:solidFill>
                            <a:srgbClr val="000000"/>
                          </a:solidFill>
                          <a:latin typeface="宋体"/>
                        </a:rPr>
                        <a:t>数量</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357190">
                <a:tc>
                  <a:txBody>
                    <a:bodyPr/>
                    <a:lstStyle/>
                    <a:p>
                      <a:pPr algn="l" fontAlgn="t"/>
                      <a:r>
                        <a:rPr lang="zh-CN" sz="1050" b="0" i="0" u="none" strike="noStrike">
                          <a:solidFill>
                            <a:srgbClr val="000000"/>
                          </a:solidFill>
                          <a:latin typeface="Arial"/>
                        </a:rPr>
                        <a:t>Pc</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050" b="0" i="0" u="none" strike="noStrike" dirty="0">
                          <a:solidFill>
                            <a:srgbClr val="000000"/>
                          </a:solidFill>
                          <a:latin typeface="Arial"/>
                        </a:rPr>
                        <a:t>客户端</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zh-CN" sz="1050" b="0" i="0" u="none" strike="noStrike">
                          <a:solidFill>
                            <a:srgbClr val="000000"/>
                          </a:solidFill>
                          <a:latin typeface="Arial"/>
                        </a:rPr>
                        <a:t>4</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l" fontAlgn="t"/>
                      <a:r>
                        <a:rPr lang="zh-CN" sz="1050" b="0" i="0" u="none" strike="noStrike">
                          <a:solidFill>
                            <a:srgbClr val="000000"/>
                          </a:solidFill>
                          <a:latin typeface="Arial"/>
                        </a:rPr>
                        <a:t>server</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050" b="0" i="0" u="none" strike="noStrike">
                          <a:solidFill>
                            <a:srgbClr val="000000"/>
                          </a:solidFill>
                          <a:latin typeface="Arial"/>
                        </a:rPr>
                        <a:t>Linux服务器</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zh-CN" sz="1050" b="0" i="0" u="none" strike="noStrike" dirty="0">
                          <a:solidFill>
                            <a:srgbClr val="000000"/>
                          </a:solidFill>
                          <a:latin typeface="Arial"/>
                        </a:rPr>
                        <a:t>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0" name="表格 9"/>
          <p:cNvGraphicFramePr>
            <a:graphicFrameLocks noGrp="1"/>
          </p:cNvGraphicFramePr>
          <p:nvPr/>
        </p:nvGraphicFramePr>
        <p:xfrm>
          <a:off x="1214415" y="4572009"/>
          <a:ext cx="5643602" cy="1643074"/>
        </p:xfrm>
        <a:graphic>
          <a:graphicData uri="http://schemas.openxmlformats.org/drawingml/2006/table">
            <a:tbl>
              <a:tblPr/>
              <a:tblGrid>
                <a:gridCol w="1606256"/>
                <a:gridCol w="2865213"/>
                <a:gridCol w="1172133"/>
              </a:tblGrid>
              <a:tr h="236503">
                <a:tc>
                  <a:txBody>
                    <a:bodyPr/>
                    <a:lstStyle/>
                    <a:p>
                      <a:pPr algn="ctr" fontAlgn="t"/>
                      <a:r>
                        <a:rPr lang="zh-CN" sz="1050" b="1" i="0" u="none" strike="noStrike" dirty="0">
                          <a:solidFill>
                            <a:srgbClr val="000000"/>
                          </a:solidFill>
                          <a:latin typeface="宋体"/>
                        </a:rPr>
                        <a:t>资源</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zh-CN" sz="1050" b="1" i="0" u="none" strike="noStrike">
                          <a:solidFill>
                            <a:srgbClr val="000000"/>
                          </a:solidFill>
                          <a:latin typeface="宋体"/>
                        </a:rPr>
                        <a:t>详情</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zh-CN" sz="1050" b="1" i="0" u="none" strike="noStrike">
                          <a:solidFill>
                            <a:srgbClr val="000000"/>
                          </a:solidFill>
                          <a:latin typeface="宋体"/>
                        </a:rPr>
                        <a:t>数量</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236503">
                <a:tc>
                  <a:txBody>
                    <a:bodyPr/>
                    <a:lstStyle/>
                    <a:p>
                      <a:pPr algn="l" fontAlgn="t"/>
                      <a:r>
                        <a:rPr lang="zh-CN" sz="1050" b="0" i="0" u="none" strike="noStrike" dirty="0">
                          <a:solidFill>
                            <a:srgbClr val="000000"/>
                          </a:solidFill>
                          <a:latin typeface="Arial"/>
                        </a:rPr>
                        <a:t>Linux</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050" b="0" i="0" u="none" strike="noStrike" dirty="0">
                          <a:solidFill>
                            <a:srgbClr val="000000"/>
                          </a:solidFill>
                          <a:latin typeface="Arial"/>
                        </a:rPr>
                        <a:t>操作系统</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zh-CN" sz="1050" b="0" i="0" u="none" strike="noStrike">
                          <a:solidFill>
                            <a:srgbClr val="000000"/>
                          </a:solidFill>
                          <a:latin typeface="Arial"/>
                        </a:rPr>
                        <a:t>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503">
                <a:tc>
                  <a:txBody>
                    <a:bodyPr/>
                    <a:lstStyle/>
                    <a:p>
                      <a:pPr algn="l" fontAlgn="t"/>
                      <a:r>
                        <a:rPr lang="zh-CN" sz="1050" b="0" i="0" u="none" strike="noStrike" dirty="0">
                          <a:solidFill>
                            <a:srgbClr val="000000"/>
                          </a:solidFill>
                          <a:latin typeface="Arial"/>
                        </a:rPr>
                        <a:t>Mysql</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050" b="0" i="0" u="none" strike="noStrike" dirty="0">
                          <a:solidFill>
                            <a:srgbClr val="000000"/>
                          </a:solidFill>
                          <a:latin typeface="Arial"/>
                        </a:rPr>
                        <a:t>数据库</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zh-CN" sz="1050" b="0" i="0" u="none" strike="noStrike">
                          <a:solidFill>
                            <a:srgbClr val="000000"/>
                          </a:solidFill>
                          <a:latin typeface="Arial"/>
                        </a:rPr>
                        <a:t>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503">
                <a:tc>
                  <a:txBody>
                    <a:bodyPr/>
                    <a:lstStyle/>
                    <a:p>
                      <a:pPr algn="l" fontAlgn="t"/>
                      <a:r>
                        <a:rPr lang="zh-CN" sz="1050" b="0" i="0" u="none" strike="noStrike">
                          <a:solidFill>
                            <a:srgbClr val="000000"/>
                          </a:solidFill>
                          <a:latin typeface="Arial"/>
                        </a:rPr>
                        <a:t>Apache</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050" b="0" i="0" u="none" strike="noStrike" dirty="0" smtClean="0">
                          <a:solidFill>
                            <a:srgbClr val="000000"/>
                          </a:solidFill>
                          <a:latin typeface="Arial"/>
                        </a:rPr>
                        <a:t>服务</a:t>
                      </a:r>
                      <a:endParaRPr lang="zh-CN" sz="1050" b="0" i="0" u="none" strike="noStrike" dirty="0">
                        <a:solidFill>
                          <a:srgbClr val="000000"/>
                        </a:solidFill>
                        <a:latin typeface="Arial"/>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zh-CN" sz="1050" b="0" i="0" u="none" strike="noStrike">
                          <a:solidFill>
                            <a:srgbClr val="000000"/>
                          </a:solidFill>
                          <a:latin typeface="Arial"/>
                        </a:rPr>
                        <a:t>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503">
                <a:tc>
                  <a:txBody>
                    <a:bodyPr/>
                    <a:lstStyle/>
                    <a:p>
                      <a:pPr algn="l" fontAlgn="t"/>
                      <a:r>
                        <a:rPr lang="zh-CN" sz="1050" b="0" i="0" u="none" strike="noStrike">
                          <a:solidFill>
                            <a:srgbClr val="000000"/>
                          </a:solidFill>
                          <a:latin typeface="Arial"/>
                        </a:rPr>
                        <a:t>Php</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050" b="0" i="0" u="none" strike="noStrike" dirty="0">
                          <a:solidFill>
                            <a:srgbClr val="000000"/>
                          </a:solidFill>
                          <a:latin typeface="Arial"/>
                        </a:rPr>
                        <a:t>编程语言</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zh-CN" sz="1050" b="0" i="0" u="none" strike="noStrike" dirty="0">
                          <a:solidFill>
                            <a:srgbClr val="000000"/>
                          </a:solidFill>
                          <a:latin typeface="Arial"/>
                        </a:rPr>
                        <a:t>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559">
                <a:tc>
                  <a:txBody>
                    <a:bodyPr/>
                    <a:lstStyle/>
                    <a:p>
                      <a:pPr algn="l" fontAlgn="t"/>
                      <a:r>
                        <a:rPr lang="zh-CN" sz="1050" b="0" i="0" u="none" strike="noStrike">
                          <a:solidFill>
                            <a:srgbClr val="000000"/>
                          </a:solidFill>
                          <a:latin typeface="Arial"/>
                        </a:rPr>
                        <a:t>浏览器</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050" b="0" i="0" u="none" strike="noStrike" dirty="0">
                          <a:solidFill>
                            <a:srgbClr val="000000"/>
                          </a:solidFill>
                          <a:latin typeface="Arial"/>
                        </a:rPr>
                        <a:t>IE（多版本）、FireFox、Chrome</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zh-CN" sz="1050" b="0" i="0" u="none" strike="noStrike" dirty="0">
                          <a:solidFill>
                            <a:srgbClr val="000000"/>
                          </a:solidFill>
                          <a:latin typeface="Arial"/>
                        </a:rPr>
                        <a:t>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测试开始</a:t>
            </a:r>
            <a:r>
              <a:rPr lang="en-US" altLang="zh-CN" dirty="0" smtClean="0"/>
              <a:t>/</a:t>
            </a:r>
            <a:r>
              <a:rPr lang="zh-CN" altLang="en-US" dirty="0" smtClean="0"/>
              <a:t>结束条件</a:t>
            </a:r>
            <a:endParaRPr lang="zh-CN" altLang="en-US" dirty="0"/>
          </a:p>
        </p:txBody>
      </p:sp>
      <p:sp>
        <p:nvSpPr>
          <p:cNvPr id="4" name="Rectangle 3"/>
          <p:cNvSpPr txBox="1">
            <a:spLocks noChangeArrowheads="1"/>
          </p:cNvSpPr>
          <p:nvPr/>
        </p:nvSpPr>
        <p:spPr>
          <a:xfrm>
            <a:off x="358775" y="1142984"/>
            <a:ext cx="8642381" cy="4429156"/>
          </a:xfrm>
          <a:prstGeom prst="rect">
            <a:avLst/>
          </a:prstGeom>
          <a:ln/>
        </p:spPr>
        <p:txBody>
          <a:bodyPr/>
          <a:lstStyle/>
          <a:p>
            <a:pPr lvl="0">
              <a:spcBef>
                <a:spcPct val="20000"/>
              </a:spcBef>
              <a:buSzPct val="80000"/>
              <a:buFont typeface="Wingdings" pitchFamily="2" charset="2"/>
              <a:buChar char="p"/>
              <a:defRPr/>
            </a:pP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 启动条件：</a:t>
            </a: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a:p>
            <a:pPr lvl="0">
              <a:spcBef>
                <a:spcPct val="20000"/>
              </a:spcBef>
              <a:buSzPct val="80000"/>
              <a:defRPr/>
            </a:pPr>
            <a:r>
              <a:rPr lang="zh-CN" altLang="en-US" sz="2400" dirty="0" smtClean="0"/>
              <a:t>        </a:t>
            </a:r>
            <a:r>
              <a:rPr lang="zh-CN" altLang="en-US" sz="2000" dirty="0" smtClean="0"/>
              <a:t>软件测试是在项目启动、需求分析开始时随之启动。</a:t>
            </a:r>
            <a:endParaRPr lang="en-US" altLang="zh-CN" sz="2000" dirty="0" smtClean="0"/>
          </a:p>
          <a:p>
            <a:pPr lvl="0">
              <a:spcBef>
                <a:spcPct val="20000"/>
              </a:spcBef>
              <a:buSzPct val="80000"/>
              <a:defRPr/>
            </a:pP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a:p>
            <a:pPr lvl="0">
              <a:spcBef>
                <a:spcPct val="20000"/>
              </a:spcBef>
              <a:buSzPct val="80000"/>
              <a:buFont typeface="Wingdings" pitchFamily="2" charset="2"/>
              <a:buChar char="p"/>
              <a:defRPr/>
            </a:pPr>
            <a:r>
              <a:rPr lang="zh-CN" altLang="en-US" sz="2400" dirty="0" smtClean="0">
                <a:latin typeface="+mj-ea"/>
                <a:ea typeface="+mj-ea"/>
              </a:rPr>
              <a:t> 结束条件：</a:t>
            </a:r>
            <a:endParaRPr lang="en-US" altLang="zh-CN" sz="2400" dirty="0" smtClean="0">
              <a:latin typeface="+mj-ea"/>
              <a:ea typeface="+mj-ea"/>
            </a:endParaRPr>
          </a:p>
          <a:p>
            <a:pPr>
              <a:spcBef>
                <a:spcPct val="20000"/>
              </a:spcBef>
              <a:buSzPct val="80000"/>
              <a:defRPr/>
            </a:pPr>
            <a:r>
              <a:rPr lang="zh-CN" altLang="en-US" sz="2000" dirty="0" smtClean="0"/>
              <a:t>         需求覆盖率、用例执行率、缺陷遗留率、达到预定质量目标。</a:t>
            </a:r>
            <a:endParaRPr lang="en-US" altLang="zh-CN" sz="2000" dirty="0" smtClean="0"/>
          </a:p>
          <a:p>
            <a:pPr>
              <a:spcBef>
                <a:spcPct val="20000"/>
              </a:spcBef>
              <a:buSzPct val="80000"/>
              <a:defRPr/>
            </a:pPr>
            <a:endParaRPr lang="en-US" altLang="zh-CN" sz="2000" dirty="0" smtClean="0"/>
          </a:p>
          <a:p>
            <a:pPr>
              <a:spcBef>
                <a:spcPct val="20000"/>
              </a:spcBef>
              <a:buSzPct val="80000"/>
              <a:defRPr/>
            </a:pPr>
            <a:endParaRPr lang="en-US" altLang="zh-CN" sz="2000" dirty="0" smtClean="0"/>
          </a:p>
          <a:p>
            <a:pPr>
              <a:spcBef>
                <a:spcPct val="20000"/>
              </a:spcBef>
              <a:buSzPct val="80000"/>
              <a:defRPr/>
            </a:pPr>
            <a:r>
              <a:rPr lang="zh-CN" altLang="en-US" sz="1600" dirty="0" smtClean="0"/>
              <a:t>（备注：每个公司流程不一样，制定的质量标准 也是不一样的，不过大同小异，以以上条件为基准。）</a:t>
            </a:r>
          </a:p>
          <a:p>
            <a:pPr lvl="0">
              <a:spcBef>
                <a:spcPct val="20000"/>
              </a:spcBef>
              <a:buSzPct val="80000"/>
              <a:defRPr/>
            </a:pPr>
            <a:endParaRPr lang="en-US" altLang="zh-CN" sz="2400" dirty="0" smtClean="0">
              <a:latin typeface="+mj-ea"/>
              <a:ea typeface="+mj-ea"/>
            </a:endParaRPr>
          </a:p>
          <a:p>
            <a:pPr lvl="0">
              <a:spcBef>
                <a:spcPct val="20000"/>
              </a:spcBef>
              <a:buSzPct val="80000"/>
              <a:defRPr/>
            </a:pP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  </a:t>
            </a:r>
            <a:endParaRPr kumimoji="0" lang="zh-CN" altLang="en-US" sz="2400" b="0" i="0" u="none" strike="noStrike" kern="1200" cap="none" spc="0" normalizeH="0" baseline="0" noProof="0" dirty="0" smtClean="0">
              <a:ln>
                <a:noFill/>
              </a:ln>
              <a:solidFill>
                <a:schemeClr val="tx1"/>
              </a:solidFill>
              <a:effectLst/>
              <a:uLnTx/>
              <a:uFillTx/>
              <a:latin typeface="+mj-ea"/>
              <a:ea typeface="+mj-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测试进度与跟踪</a:t>
            </a:r>
            <a:endParaRPr lang="zh-CN" altLang="en-US" dirty="0"/>
          </a:p>
        </p:txBody>
      </p:sp>
      <p:graphicFrame>
        <p:nvGraphicFramePr>
          <p:cNvPr id="4" name="表格 3"/>
          <p:cNvGraphicFramePr>
            <a:graphicFrameLocks noGrp="1"/>
          </p:cNvGraphicFramePr>
          <p:nvPr/>
        </p:nvGraphicFramePr>
        <p:xfrm>
          <a:off x="1142976" y="2000236"/>
          <a:ext cx="6572297" cy="2571776"/>
        </p:xfrm>
        <a:graphic>
          <a:graphicData uri="http://schemas.openxmlformats.org/drawingml/2006/table">
            <a:tbl>
              <a:tblPr/>
              <a:tblGrid>
                <a:gridCol w="1546422"/>
                <a:gridCol w="826801"/>
                <a:gridCol w="1316756"/>
                <a:gridCol w="1228716"/>
                <a:gridCol w="826801"/>
                <a:gridCol w="826801"/>
              </a:tblGrid>
              <a:tr h="321472">
                <a:tc rowSpan="2">
                  <a:txBody>
                    <a:bodyPr/>
                    <a:lstStyle/>
                    <a:p>
                      <a:pPr algn="ctr" fontAlgn="ctr"/>
                      <a:r>
                        <a:rPr lang="zh-CN" sz="1050" b="1" i="0" u="none" strike="noStrike" dirty="0">
                          <a:solidFill>
                            <a:srgbClr val="000000"/>
                          </a:solidFill>
                          <a:latin typeface="宋体"/>
                        </a:rPr>
                        <a:t>任务</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rowSpan="2">
                  <a:txBody>
                    <a:bodyPr/>
                    <a:lstStyle/>
                    <a:p>
                      <a:pPr algn="ctr" fontAlgn="ctr"/>
                      <a:r>
                        <a:rPr lang="zh-CN" sz="1050" b="1" i="0" u="none" strike="noStrike">
                          <a:solidFill>
                            <a:srgbClr val="000000"/>
                          </a:solidFill>
                          <a:latin typeface="宋体"/>
                        </a:rPr>
                        <a:t>工作日</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gridSpan="2">
                  <a:txBody>
                    <a:bodyPr/>
                    <a:lstStyle/>
                    <a:p>
                      <a:pPr algn="ctr" fontAlgn="ctr"/>
                      <a:r>
                        <a:rPr lang="zh-CN" sz="1050" b="1" i="0" u="none" strike="noStrike">
                          <a:solidFill>
                            <a:srgbClr val="000000"/>
                          </a:solidFill>
                          <a:latin typeface="宋体"/>
                        </a:rPr>
                        <a:t>时间计划</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hMerge="1">
                  <a:txBody>
                    <a:bodyPr/>
                    <a:lstStyle/>
                    <a:p>
                      <a:endParaRPr lang="zh-CN" altLang="en-US"/>
                    </a:p>
                  </a:txBody>
                  <a:tcPr/>
                </a:tc>
                <a:tc rowSpan="2">
                  <a:txBody>
                    <a:bodyPr/>
                    <a:lstStyle/>
                    <a:p>
                      <a:pPr algn="ctr" fontAlgn="ctr"/>
                      <a:r>
                        <a:rPr lang="zh-CN" sz="1050" b="1" i="0" u="none" strike="noStrike">
                          <a:solidFill>
                            <a:srgbClr val="000000"/>
                          </a:solidFill>
                          <a:latin typeface="宋体"/>
                        </a:rPr>
                        <a:t>责任人</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rowSpan="2">
                  <a:txBody>
                    <a:bodyPr/>
                    <a:lstStyle/>
                    <a:p>
                      <a:pPr algn="ctr" fontAlgn="ctr"/>
                      <a:r>
                        <a:rPr lang="zh-CN" sz="1050" b="1" i="0" u="none" strike="noStrike">
                          <a:solidFill>
                            <a:srgbClr val="000000"/>
                          </a:solidFill>
                          <a:latin typeface="宋体"/>
                        </a:rPr>
                        <a:t>备注</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321472">
                <a:tc vMerge="1">
                  <a:txBody>
                    <a:bodyPr/>
                    <a:lstStyle/>
                    <a:p>
                      <a:endParaRPr lang="zh-CN" altLang="en-US"/>
                    </a:p>
                  </a:txBody>
                  <a:tcPr/>
                </a:tc>
                <a:tc vMerge="1">
                  <a:txBody>
                    <a:bodyPr/>
                    <a:lstStyle/>
                    <a:p>
                      <a:endParaRPr lang="zh-CN" altLang="en-US"/>
                    </a:p>
                  </a:txBody>
                  <a:tcPr/>
                </a:tc>
                <a:tc>
                  <a:txBody>
                    <a:bodyPr/>
                    <a:lstStyle/>
                    <a:p>
                      <a:pPr algn="ctr" fontAlgn="ctr"/>
                      <a:r>
                        <a:rPr lang="zh-CN" sz="1050" b="1" i="0" u="none" strike="noStrike">
                          <a:solidFill>
                            <a:srgbClr val="000000"/>
                          </a:solidFill>
                          <a:latin typeface="宋体"/>
                        </a:rPr>
                        <a:t>开始日期</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ctr"/>
                      <a:r>
                        <a:rPr lang="zh-CN" sz="1050" b="1" i="0" u="none" strike="noStrike">
                          <a:solidFill>
                            <a:srgbClr val="000000"/>
                          </a:solidFill>
                          <a:latin typeface="宋体"/>
                        </a:rPr>
                        <a:t>结束日期</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vMerge="1">
                  <a:txBody>
                    <a:bodyPr/>
                    <a:lstStyle/>
                    <a:p>
                      <a:endParaRPr lang="zh-CN" altLang="en-US"/>
                    </a:p>
                  </a:txBody>
                  <a:tcPr/>
                </a:tc>
                <a:tc vMerge="1">
                  <a:txBody>
                    <a:bodyPr/>
                    <a:lstStyle/>
                    <a:p>
                      <a:endParaRPr lang="zh-CN" altLang="en-US"/>
                    </a:p>
                  </a:txBody>
                  <a:tcPr/>
                </a:tc>
              </a:tr>
              <a:tr h="321472">
                <a:tc>
                  <a:txBody>
                    <a:bodyPr/>
                    <a:lstStyle/>
                    <a:p>
                      <a:pPr algn="l" fontAlgn="ctr"/>
                      <a:r>
                        <a:rPr lang="zh-CN" sz="1050" b="0" i="0" u="none" strike="noStrike">
                          <a:solidFill>
                            <a:srgbClr val="000000"/>
                          </a:solidFill>
                          <a:latin typeface="宋体"/>
                        </a:rPr>
                        <a:t>测试需求分析</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1" i="0" u="none" strike="noStrike">
                          <a:solidFill>
                            <a:srgbClr val="000000"/>
                          </a:solidFill>
                          <a:latin typeface="Arial"/>
                        </a:rPr>
                        <a:t>1</a:t>
                      </a:r>
                      <a:endParaRPr lang="zh-CN" sz="1050" b="1" i="0" u="none" strike="noStrike">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latin typeface="Arial"/>
                        </a:rPr>
                        <a:t>2012/11/28</a:t>
                      </a:r>
                      <a:endParaRPr lang="zh-CN" sz="1050" b="0" i="0" u="none" strike="noStrike">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latin typeface="Arial"/>
                        </a:rPr>
                        <a:t>2012/11/29</a:t>
                      </a:r>
                      <a:endParaRPr lang="zh-CN" sz="1050" b="0" i="0" u="none" strike="noStrike">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latin typeface="Arial"/>
                        </a:rPr>
                        <a:t>XXX</a:t>
                      </a:r>
                      <a:endParaRPr lang="zh-CN" sz="1050" b="0" i="0" u="none" strike="noStrike">
                        <a:solidFill>
                          <a:srgbClr val="000000"/>
                        </a:solidFill>
                        <a:latin typeface="Arial"/>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1" i="0" u="none" strike="noStrike">
                          <a:solidFill>
                            <a:srgbClr val="000000"/>
                          </a:solidFill>
                          <a:latin typeface="Arial"/>
                        </a:rPr>
                        <a:t>　</a:t>
                      </a:r>
                      <a:endParaRPr lang="zh-CN" sz="1050" b="1" i="0" u="none" strike="noStrike">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472">
                <a:tc>
                  <a:txBody>
                    <a:bodyPr/>
                    <a:lstStyle/>
                    <a:p>
                      <a:pPr algn="l" fontAlgn="ctr"/>
                      <a:r>
                        <a:rPr lang="zh-CN" sz="1050" b="0" i="0" u="none" strike="noStrike" dirty="0">
                          <a:solidFill>
                            <a:srgbClr val="000000"/>
                          </a:solidFill>
                          <a:latin typeface="宋体"/>
                        </a:rPr>
                        <a:t>编写测试计划</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latin typeface="Arial"/>
                        </a:rPr>
                        <a:t>1.5</a:t>
                      </a:r>
                      <a:endParaRPr lang="zh-CN" sz="1050" b="0" i="0" u="none" strike="noStrike">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latin typeface="Arial"/>
                        </a:rPr>
                        <a:t>2012/11/29</a:t>
                      </a:r>
                      <a:endParaRPr lang="zh-CN" sz="1050" b="0" i="0" u="none" strike="noStrike">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latin typeface="Arial"/>
                        </a:rPr>
                        <a:t>2012/11/30</a:t>
                      </a:r>
                      <a:endParaRPr lang="zh-CN" sz="1050" b="0" i="0" u="none" strike="noStrike">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latin typeface="Arial"/>
                        </a:rPr>
                        <a:t>XXX</a:t>
                      </a:r>
                      <a:endParaRPr lang="zh-CN" sz="1050" b="0" i="0" u="none" strike="noStrike">
                        <a:solidFill>
                          <a:srgbClr val="000000"/>
                        </a:solidFill>
                        <a:latin typeface="Arial"/>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1" i="0" u="none" strike="noStrike">
                          <a:solidFill>
                            <a:srgbClr val="000000"/>
                          </a:solidFill>
                          <a:latin typeface="Arial"/>
                        </a:rPr>
                        <a:t>　</a:t>
                      </a:r>
                      <a:endParaRPr lang="zh-CN" sz="1050" b="1" i="0" u="none" strike="noStrike">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472">
                <a:tc>
                  <a:txBody>
                    <a:bodyPr/>
                    <a:lstStyle/>
                    <a:p>
                      <a:pPr algn="l" fontAlgn="ctr"/>
                      <a:r>
                        <a:rPr lang="zh-CN" sz="1050" b="0" i="0" u="none" strike="noStrike">
                          <a:solidFill>
                            <a:srgbClr val="000000"/>
                          </a:solidFill>
                          <a:latin typeface="宋体"/>
                        </a:rPr>
                        <a:t>编写测试方案</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latin typeface="Arial"/>
                        </a:rPr>
                        <a:t>1.5</a:t>
                      </a:r>
                      <a:endParaRPr lang="zh-CN" sz="1050" b="0" i="0" u="none" strike="noStrike" dirty="0">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latin typeface="Arial"/>
                        </a:rPr>
                        <a:t>2012/12/3</a:t>
                      </a:r>
                      <a:endParaRPr lang="zh-CN" sz="1050" b="0" i="0" u="none" strike="noStrike">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latin typeface="Arial"/>
                        </a:rPr>
                        <a:t>2012/12/4</a:t>
                      </a:r>
                      <a:endParaRPr lang="zh-CN" sz="1050" b="0" i="0" u="none" strike="noStrike">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latin typeface="Arial"/>
                        </a:rPr>
                        <a:t>XXX</a:t>
                      </a:r>
                      <a:endParaRPr lang="zh-CN" sz="1050" b="0" i="0" u="none" strike="noStrike">
                        <a:solidFill>
                          <a:srgbClr val="000000"/>
                        </a:solidFill>
                        <a:latin typeface="Arial"/>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latin typeface="Arial"/>
                        </a:rPr>
                        <a:t>　</a:t>
                      </a:r>
                      <a:endParaRPr lang="zh-CN" sz="1050" b="0" i="0" u="none" strike="noStrike">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472">
                <a:tc>
                  <a:txBody>
                    <a:bodyPr/>
                    <a:lstStyle/>
                    <a:p>
                      <a:pPr algn="l" fontAlgn="ctr"/>
                      <a:r>
                        <a:rPr lang="zh-CN" sz="1050" b="0" i="0" u="none" strike="noStrike">
                          <a:solidFill>
                            <a:srgbClr val="000000"/>
                          </a:solidFill>
                          <a:latin typeface="宋体"/>
                        </a:rPr>
                        <a:t>编写测试用例</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latin typeface="Arial"/>
                        </a:rPr>
                        <a:t>2</a:t>
                      </a:r>
                      <a:endParaRPr lang="zh-CN" sz="1050" b="0" i="0" u="none" strike="noStrike">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latin typeface="Arial"/>
                        </a:rPr>
                        <a:t>2012/12/5</a:t>
                      </a:r>
                      <a:endParaRPr lang="zh-CN" sz="1050" b="0" i="0" u="none" strike="noStrike">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latin typeface="Arial"/>
                        </a:rPr>
                        <a:t>2012/12/7</a:t>
                      </a:r>
                      <a:endParaRPr lang="zh-CN" sz="1050" b="0" i="0" u="none" strike="noStrike">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zh-CN" sz="1050" b="0" i="0" u="none" strike="noStrike">
                          <a:solidFill>
                            <a:srgbClr val="000000"/>
                          </a:solidFill>
                          <a:latin typeface="宋体"/>
                        </a:rPr>
                        <a:t>所有成员</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latin typeface="Arial"/>
                        </a:rPr>
                        <a:t>　</a:t>
                      </a:r>
                      <a:endParaRPr lang="zh-CN" sz="1050" b="0" i="0" u="none" strike="noStrike">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472">
                <a:tc>
                  <a:txBody>
                    <a:bodyPr/>
                    <a:lstStyle/>
                    <a:p>
                      <a:pPr algn="just" fontAlgn="ctr"/>
                      <a:r>
                        <a:rPr lang="zh-CN" sz="1050" b="0" i="0" u="none" strike="noStrike">
                          <a:solidFill>
                            <a:srgbClr val="000000"/>
                          </a:solidFill>
                          <a:latin typeface="宋体"/>
                        </a:rPr>
                        <a:t>第一轮测试</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latin typeface="Arial"/>
                        </a:rPr>
                        <a:t>5</a:t>
                      </a:r>
                      <a:endParaRPr lang="zh-CN" sz="1050" b="0" i="0" u="none" strike="noStrike">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latin typeface="Arial"/>
                        </a:rPr>
                        <a:t>2012/12/10</a:t>
                      </a:r>
                      <a:endParaRPr lang="zh-CN" sz="1050" b="0" i="0" u="none" strike="noStrike">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latin typeface="Arial"/>
                        </a:rPr>
                        <a:t>2012/12/16</a:t>
                      </a:r>
                      <a:endParaRPr lang="zh-CN" sz="1050" b="0" i="0" u="none" strike="noStrike">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zh-CN" sz="1050" b="0" i="0" u="none" strike="noStrike">
                          <a:solidFill>
                            <a:srgbClr val="000000"/>
                          </a:solidFill>
                          <a:latin typeface="宋体"/>
                        </a:rPr>
                        <a:t>所有成员</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latin typeface="Arial"/>
                        </a:rPr>
                        <a:t>　</a:t>
                      </a:r>
                      <a:endParaRPr lang="zh-CN" sz="1050" b="0" i="0" u="none" strike="noStrike">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472">
                <a:tc>
                  <a:txBody>
                    <a:bodyPr/>
                    <a:lstStyle/>
                    <a:p>
                      <a:pPr algn="just" fontAlgn="ctr"/>
                      <a:r>
                        <a:rPr lang="zh-CN" sz="1050" b="0" i="0" u="none" strike="noStrike">
                          <a:solidFill>
                            <a:srgbClr val="000000"/>
                          </a:solidFill>
                          <a:latin typeface="宋体"/>
                        </a:rPr>
                        <a:t>第二轮测试</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latin typeface="Arial"/>
                        </a:rPr>
                        <a:t>2</a:t>
                      </a:r>
                      <a:endParaRPr lang="zh-CN" sz="1050" b="0" i="0" u="none" strike="noStrike">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latin typeface="Arial"/>
                        </a:rPr>
                        <a:t>2012/12/17</a:t>
                      </a:r>
                      <a:endParaRPr lang="zh-CN" sz="1050" b="0" i="0" u="none" strike="noStrike" dirty="0">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a:solidFill>
                            <a:srgbClr val="000000"/>
                          </a:solidFill>
                          <a:latin typeface="Arial"/>
                        </a:rPr>
                        <a:t>2012/12/18</a:t>
                      </a:r>
                      <a:endParaRPr lang="zh-CN" sz="1050" b="0" i="0" u="none" strike="noStrike">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zh-CN" sz="1050" b="0" i="0" u="none" strike="noStrike">
                          <a:solidFill>
                            <a:srgbClr val="000000"/>
                          </a:solidFill>
                          <a:latin typeface="宋体"/>
                        </a:rPr>
                        <a:t>所有成员</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50" b="0" i="0" u="none" strike="noStrike" dirty="0">
                          <a:solidFill>
                            <a:srgbClr val="000000"/>
                          </a:solidFill>
                          <a:latin typeface="Arial"/>
                        </a:rPr>
                        <a:t>　</a:t>
                      </a:r>
                      <a:endParaRPr lang="zh-CN" sz="1050" b="0" i="0" u="none" strike="noStrike" dirty="0">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测试风险与解决（一）</a:t>
            </a:r>
            <a:endParaRPr lang="zh-CN" altLang="en-US" dirty="0"/>
          </a:p>
        </p:txBody>
      </p:sp>
      <p:sp>
        <p:nvSpPr>
          <p:cNvPr id="4" name="AutoShape 5"/>
          <p:cNvSpPr>
            <a:spLocks noChangeArrowheads="1"/>
          </p:cNvSpPr>
          <p:nvPr/>
        </p:nvSpPr>
        <p:spPr bwMode="auto">
          <a:xfrm>
            <a:off x="1116013" y="1628775"/>
            <a:ext cx="1727200" cy="433388"/>
          </a:xfrm>
          <a:prstGeom prst="roundRect">
            <a:avLst>
              <a:gd name="adj" fmla="val 16667"/>
            </a:avLst>
          </a:prstGeom>
          <a:solidFill>
            <a:srgbClr val="FFFF00"/>
          </a:solidFill>
          <a:ln w="9525">
            <a:solidFill>
              <a:srgbClr val="0000FF"/>
            </a:solidFill>
            <a:round/>
            <a:headEnd/>
            <a:tailEnd/>
          </a:ln>
          <a:effectLst/>
        </p:spPr>
        <p:txBody>
          <a:bodyPr wrap="none" anchor="ctr"/>
          <a:lstStyle/>
          <a:p>
            <a:pPr algn="ctr"/>
            <a:r>
              <a:rPr lang="zh-CN" altLang="en-US" sz="2000" dirty="0">
                <a:ea typeface="黑体" pitchFamily="2" charset="-122"/>
              </a:rPr>
              <a:t>确定测试需求</a:t>
            </a:r>
          </a:p>
        </p:txBody>
      </p:sp>
      <p:sp>
        <p:nvSpPr>
          <p:cNvPr id="5" name="AutoShape 9"/>
          <p:cNvSpPr>
            <a:spLocks noChangeArrowheads="1"/>
          </p:cNvSpPr>
          <p:nvPr/>
        </p:nvSpPr>
        <p:spPr bwMode="auto">
          <a:xfrm>
            <a:off x="3563938" y="1700213"/>
            <a:ext cx="576262" cy="288925"/>
          </a:xfrm>
          <a:prstGeom prst="rightArrow">
            <a:avLst>
              <a:gd name="adj1" fmla="val 50000"/>
              <a:gd name="adj2" fmla="val 49863"/>
            </a:avLst>
          </a:prstGeom>
          <a:solidFill>
            <a:srgbClr val="0000FF"/>
          </a:solidFill>
          <a:ln w="9525">
            <a:solidFill>
              <a:schemeClr val="tx1"/>
            </a:solidFill>
            <a:miter lim="800000"/>
            <a:headEnd/>
            <a:tailEnd/>
          </a:ln>
          <a:effectLst/>
        </p:spPr>
        <p:txBody>
          <a:bodyPr wrap="none" anchor="ctr"/>
          <a:lstStyle/>
          <a:p>
            <a:endParaRPr lang="zh-CN" altLang="en-US"/>
          </a:p>
        </p:txBody>
      </p:sp>
      <p:sp>
        <p:nvSpPr>
          <p:cNvPr id="7" name="AutoShape 6"/>
          <p:cNvSpPr>
            <a:spLocks noChangeArrowheads="1"/>
          </p:cNvSpPr>
          <p:nvPr/>
        </p:nvSpPr>
        <p:spPr bwMode="auto">
          <a:xfrm>
            <a:off x="4716463" y="1628775"/>
            <a:ext cx="1727200" cy="433388"/>
          </a:xfrm>
          <a:prstGeom prst="roundRect">
            <a:avLst>
              <a:gd name="adj" fmla="val 16667"/>
            </a:avLst>
          </a:prstGeom>
          <a:solidFill>
            <a:srgbClr val="FFFF00"/>
          </a:solidFill>
          <a:ln w="9525">
            <a:solidFill>
              <a:srgbClr val="0000FF"/>
            </a:solidFill>
            <a:round/>
            <a:headEnd/>
            <a:tailEnd/>
          </a:ln>
          <a:effectLst/>
        </p:spPr>
        <p:txBody>
          <a:bodyPr wrap="none" anchor="ctr"/>
          <a:lstStyle/>
          <a:p>
            <a:pPr algn="ctr"/>
            <a:r>
              <a:rPr lang="zh-CN" altLang="en-US" sz="2000" dirty="0">
                <a:ea typeface="黑体" pitchFamily="2" charset="-122"/>
              </a:rPr>
              <a:t>风险评估</a:t>
            </a:r>
          </a:p>
        </p:txBody>
      </p:sp>
      <p:sp>
        <p:nvSpPr>
          <p:cNvPr id="8" name="AutoShape 10"/>
          <p:cNvSpPr>
            <a:spLocks noChangeArrowheads="1"/>
          </p:cNvSpPr>
          <p:nvPr/>
        </p:nvSpPr>
        <p:spPr bwMode="auto">
          <a:xfrm>
            <a:off x="5508625" y="2349500"/>
            <a:ext cx="287338" cy="574675"/>
          </a:xfrm>
          <a:prstGeom prst="downArrow">
            <a:avLst>
              <a:gd name="adj1" fmla="val 50000"/>
              <a:gd name="adj2" fmla="val 50000"/>
            </a:avLst>
          </a:prstGeom>
          <a:solidFill>
            <a:srgbClr val="0000FF"/>
          </a:solidFill>
          <a:ln w="9525">
            <a:solidFill>
              <a:schemeClr val="tx1"/>
            </a:solidFill>
            <a:miter lim="800000"/>
            <a:headEnd/>
            <a:tailEnd/>
          </a:ln>
          <a:effectLst/>
        </p:spPr>
        <p:txBody>
          <a:bodyPr vert="eaVert" wrap="none" anchor="ctr"/>
          <a:lstStyle/>
          <a:p>
            <a:endParaRPr lang="zh-CN" altLang="en-US"/>
          </a:p>
        </p:txBody>
      </p:sp>
      <p:sp>
        <p:nvSpPr>
          <p:cNvPr id="10" name="AutoShape 7"/>
          <p:cNvSpPr>
            <a:spLocks noChangeArrowheads="1"/>
          </p:cNvSpPr>
          <p:nvPr/>
        </p:nvSpPr>
        <p:spPr bwMode="auto">
          <a:xfrm>
            <a:off x="4716463" y="3141663"/>
            <a:ext cx="3671887" cy="792162"/>
          </a:xfrm>
          <a:prstGeom prst="roundRect">
            <a:avLst>
              <a:gd name="adj" fmla="val 16667"/>
            </a:avLst>
          </a:prstGeom>
          <a:solidFill>
            <a:srgbClr val="FFFF00"/>
          </a:solidFill>
          <a:ln w="9525">
            <a:solidFill>
              <a:srgbClr val="0000FF"/>
            </a:solidFill>
            <a:round/>
            <a:headEnd/>
            <a:tailEnd/>
          </a:ln>
          <a:effectLst/>
        </p:spPr>
        <p:txBody>
          <a:bodyPr wrap="none" anchor="ctr"/>
          <a:lstStyle/>
          <a:p>
            <a:r>
              <a:rPr lang="en-US" altLang="zh-CN" sz="2000" dirty="0">
                <a:ea typeface="黑体" pitchFamily="2" charset="-122"/>
              </a:rPr>
              <a:t>1.</a:t>
            </a:r>
            <a:r>
              <a:rPr lang="zh-CN" altLang="en-US" sz="2000" dirty="0">
                <a:ea typeface="黑体" pitchFamily="2" charset="-122"/>
              </a:rPr>
              <a:t>确定测试对象的优先级</a:t>
            </a:r>
          </a:p>
          <a:p>
            <a:r>
              <a:rPr lang="en-US" altLang="zh-CN" sz="2000" dirty="0">
                <a:ea typeface="黑体" pitchFamily="2" charset="-122"/>
              </a:rPr>
              <a:t>2.</a:t>
            </a:r>
            <a:r>
              <a:rPr lang="zh-CN" altLang="en-US" sz="2000" dirty="0">
                <a:ea typeface="黑体" pitchFamily="2" charset="-122"/>
              </a:rPr>
              <a:t>确定测试实现的先后顺序</a:t>
            </a:r>
          </a:p>
        </p:txBody>
      </p:sp>
      <p:sp>
        <p:nvSpPr>
          <p:cNvPr id="11" name="AutoShape 11"/>
          <p:cNvSpPr>
            <a:spLocks noChangeArrowheads="1"/>
          </p:cNvSpPr>
          <p:nvPr/>
        </p:nvSpPr>
        <p:spPr bwMode="auto">
          <a:xfrm>
            <a:off x="5508625" y="4149725"/>
            <a:ext cx="287338" cy="574675"/>
          </a:xfrm>
          <a:prstGeom prst="downArrow">
            <a:avLst>
              <a:gd name="adj1" fmla="val 50000"/>
              <a:gd name="adj2" fmla="val 50000"/>
            </a:avLst>
          </a:prstGeom>
          <a:solidFill>
            <a:srgbClr val="0000FF"/>
          </a:solidFill>
          <a:ln w="9525">
            <a:solidFill>
              <a:schemeClr val="tx1"/>
            </a:solidFill>
            <a:miter lim="800000"/>
            <a:headEnd/>
            <a:tailEnd/>
          </a:ln>
          <a:effectLst/>
        </p:spPr>
        <p:txBody>
          <a:bodyPr vert="eaVert" wrap="none" anchor="ctr"/>
          <a:lstStyle/>
          <a:p>
            <a:endParaRPr lang="zh-CN" altLang="en-US"/>
          </a:p>
        </p:txBody>
      </p:sp>
      <p:sp>
        <p:nvSpPr>
          <p:cNvPr id="13" name="AutoShape 8"/>
          <p:cNvSpPr>
            <a:spLocks noChangeArrowheads="1"/>
          </p:cNvSpPr>
          <p:nvPr/>
        </p:nvSpPr>
        <p:spPr bwMode="auto">
          <a:xfrm>
            <a:off x="1692275" y="5013325"/>
            <a:ext cx="7056438" cy="576263"/>
          </a:xfrm>
          <a:prstGeom prst="roundRect">
            <a:avLst>
              <a:gd name="adj" fmla="val 16667"/>
            </a:avLst>
          </a:prstGeom>
          <a:solidFill>
            <a:srgbClr val="FFFF00"/>
          </a:solidFill>
          <a:ln w="9525">
            <a:solidFill>
              <a:srgbClr val="0000FF"/>
            </a:solidFill>
            <a:round/>
            <a:headEnd/>
            <a:tailEnd/>
          </a:ln>
          <a:effectLst/>
        </p:spPr>
        <p:txBody>
          <a:bodyPr wrap="none" anchor="ctr"/>
          <a:lstStyle/>
          <a:p>
            <a:r>
              <a:rPr lang="zh-CN" altLang="en-US" sz="2000" dirty="0">
                <a:ea typeface="黑体" pitchFamily="2" charset="-122"/>
              </a:rPr>
              <a:t>把注意力集中到最关键、最有意义和优先级最高的测试对象上</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测试风险与解决（二）</a:t>
            </a:r>
            <a:endParaRPr lang="zh-CN" altLang="en-US" dirty="0"/>
          </a:p>
        </p:txBody>
      </p:sp>
      <p:graphicFrame>
        <p:nvGraphicFramePr>
          <p:cNvPr id="5" name="表格 4"/>
          <p:cNvGraphicFramePr>
            <a:graphicFrameLocks noGrp="1"/>
          </p:cNvGraphicFramePr>
          <p:nvPr/>
        </p:nvGraphicFramePr>
        <p:xfrm>
          <a:off x="714349" y="2143116"/>
          <a:ext cx="7429550" cy="2428894"/>
        </p:xfrm>
        <a:graphic>
          <a:graphicData uri="http://schemas.openxmlformats.org/drawingml/2006/table">
            <a:tbl>
              <a:tblPr/>
              <a:tblGrid>
                <a:gridCol w="1442353"/>
                <a:gridCol w="2272422"/>
                <a:gridCol w="1529823"/>
                <a:gridCol w="1413792"/>
                <a:gridCol w="771160"/>
              </a:tblGrid>
              <a:tr h="318269">
                <a:tc>
                  <a:txBody>
                    <a:bodyPr/>
                    <a:lstStyle/>
                    <a:p>
                      <a:pPr algn="ctr" fontAlgn="t"/>
                      <a:r>
                        <a:rPr lang="zh-CN" sz="1000" b="1" i="0" u="none" strike="noStrike" dirty="0">
                          <a:solidFill>
                            <a:srgbClr val="000000"/>
                          </a:solidFill>
                          <a:latin typeface="宋体"/>
                        </a:rPr>
                        <a:t>序号</a:t>
                      </a: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zh-CN" sz="1000" b="1" i="0" u="none" strike="noStrike">
                          <a:solidFill>
                            <a:srgbClr val="000000"/>
                          </a:solidFill>
                          <a:latin typeface="宋体"/>
                        </a:rPr>
                        <a:t>风险描述</a:t>
                      </a: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zh-CN" sz="1000" b="1" i="0" u="none" strike="noStrike">
                          <a:solidFill>
                            <a:srgbClr val="000000"/>
                          </a:solidFill>
                          <a:latin typeface="宋体"/>
                        </a:rPr>
                        <a:t>规避措施</a:t>
                      </a: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zh-CN" sz="1000" b="1" i="0" u="none" strike="noStrike">
                          <a:solidFill>
                            <a:srgbClr val="000000"/>
                          </a:solidFill>
                          <a:latin typeface="宋体"/>
                        </a:rPr>
                        <a:t>相关人</a:t>
                      </a: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zh-CN" sz="1000" b="1" i="0" u="none" strike="noStrike">
                          <a:solidFill>
                            <a:srgbClr val="000000"/>
                          </a:solidFill>
                          <a:latin typeface="宋体"/>
                        </a:rPr>
                        <a:t>优先级</a:t>
                      </a: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597452">
                <a:tc>
                  <a:txBody>
                    <a:bodyPr/>
                    <a:lstStyle/>
                    <a:p>
                      <a:pPr algn="ctr" fontAlgn="t"/>
                      <a:r>
                        <a:rPr lang="en-US" sz="1000" b="0" i="0" u="none" strike="noStrike">
                          <a:solidFill>
                            <a:srgbClr val="000000"/>
                          </a:solidFill>
                          <a:latin typeface="Times New Roman"/>
                        </a:rPr>
                        <a:t>1</a:t>
                      </a:r>
                      <a:endParaRPr lang="zh-CN" sz="1000" b="0" i="0" u="none" strike="noStrike">
                        <a:solidFill>
                          <a:srgbClr val="000000"/>
                        </a:solidFill>
                        <a:latin typeface="Times New Roman"/>
                      </a:endParaRP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zh-CN" sz="1000" b="0" i="0" u="none" strike="noStrike">
                          <a:solidFill>
                            <a:srgbClr val="000000"/>
                          </a:solidFill>
                          <a:latin typeface="宋体"/>
                        </a:rPr>
                        <a:t>概要设计以及详细设计文档不全导致测试用例覆盖不全面</a:t>
                      </a: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zh-CN" sz="1000" b="0" i="0" u="none" strike="noStrike">
                          <a:solidFill>
                            <a:srgbClr val="000000"/>
                          </a:solidFill>
                          <a:latin typeface="宋体"/>
                        </a:rPr>
                        <a:t>严格评审、多与开发人员沟通</a:t>
                      </a: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zh-CN" sz="1000" b="0" i="0" u="none" strike="noStrike">
                          <a:solidFill>
                            <a:srgbClr val="000000"/>
                          </a:solidFill>
                          <a:latin typeface="宋体"/>
                        </a:rPr>
                        <a:t>开发、测试人员</a:t>
                      </a: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zh-CN" sz="1000" b="0" i="0" u="none" strike="noStrike">
                          <a:solidFill>
                            <a:srgbClr val="000000"/>
                          </a:solidFill>
                          <a:latin typeface="宋体"/>
                        </a:rPr>
                        <a:t>高</a:t>
                      </a: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69">
                <a:tc>
                  <a:txBody>
                    <a:bodyPr/>
                    <a:lstStyle/>
                    <a:p>
                      <a:pPr algn="ctr" fontAlgn="t"/>
                      <a:r>
                        <a:rPr lang="en-US" sz="1000" b="0" i="0" u="none" strike="noStrike">
                          <a:solidFill>
                            <a:srgbClr val="000000"/>
                          </a:solidFill>
                          <a:latin typeface="Times New Roman"/>
                        </a:rPr>
                        <a:t>2</a:t>
                      </a:r>
                      <a:endParaRPr lang="zh-CN" sz="1000" b="0" i="0" u="none" strike="noStrike">
                        <a:solidFill>
                          <a:srgbClr val="000000"/>
                        </a:solidFill>
                        <a:latin typeface="Times New Roman"/>
                      </a:endParaRP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zh-CN" sz="1000" b="0" i="0" u="none" strike="noStrike">
                          <a:solidFill>
                            <a:srgbClr val="000000"/>
                          </a:solidFill>
                          <a:latin typeface="宋体"/>
                        </a:rPr>
                        <a:t>测试人力不足导致测试进度滞后</a:t>
                      </a: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zh-CN" sz="1000" b="0" i="0" u="none" strike="noStrike">
                          <a:solidFill>
                            <a:srgbClr val="000000"/>
                          </a:solidFill>
                          <a:latin typeface="宋体"/>
                        </a:rPr>
                        <a:t>开发人员兼职测试</a:t>
                      </a: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zh-CN" sz="1000" b="0" i="0" u="none" strike="noStrike">
                          <a:solidFill>
                            <a:srgbClr val="000000"/>
                          </a:solidFill>
                          <a:latin typeface="宋体"/>
                        </a:rPr>
                        <a:t>项目经理</a:t>
                      </a: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zh-CN" sz="1000" b="0" i="0" u="none" strike="noStrike">
                          <a:solidFill>
                            <a:srgbClr val="000000"/>
                          </a:solidFill>
                          <a:latin typeface="宋体"/>
                        </a:rPr>
                        <a:t>高</a:t>
                      </a: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7452">
                <a:tc>
                  <a:txBody>
                    <a:bodyPr/>
                    <a:lstStyle/>
                    <a:p>
                      <a:pPr algn="ctr" fontAlgn="t"/>
                      <a:r>
                        <a:rPr lang="en-US" sz="1000" b="0" i="0" u="none" strike="noStrike">
                          <a:solidFill>
                            <a:srgbClr val="000000"/>
                          </a:solidFill>
                          <a:latin typeface="Times New Roman"/>
                        </a:rPr>
                        <a:t>3</a:t>
                      </a:r>
                      <a:endParaRPr lang="zh-CN" sz="1000" b="0" i="0" u="none" strike="noStrike">
                        <a:solidFill>
                          <a:srgbClr val="000000"/>
                        </a:solidFill>
                        <a:latin typeface="Times New Roman"/>
                      </a:endParaRP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zh-CN" sz="1000" b="0" i="0" u="none" strike="noStrike" dirty="0">
                          <a:solidFill>
                            <a:srgbClr val="000000"/>
                          </a:solidFill>
                          <a:latin typeface="宋体"/>
                        </a:rPr>
                        <a:t>测试人员经验不足导致测试结果分析不全面</a:t>
                      </a: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zh-CN" sz="1000" b="0" i="0" u="none" strike="noStrike">
                          <a:solidFill>
                            <a:srgbClr val="000000"/>
                          </a:solidFill>
                          <a:latin typeface="宋体"/>
                        </a:rPr>
                        <a:t>多组织培训、多进行技术、经验交流</a:t>
                      </a: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zh-CN" sz="1000" b="0" i="0" u="none" strike="noStrike">
                          <a:solidFill>
                            <a:srgbClr val="000000"/>
                          </a:solidFill>
                          <a:latin typeface="宋体"/>
                        </a:rPr>
                        <a:t>测试总监、</a:t>
                      </a:r>
                      <a:r>
                        <a:rPr lang="zh-CN" sz="1000" b="0" i="0" u="none" strike="noStrike">
                          <a:solidFill>
                            <a:srgbClr val="000000"/>
                          </a:solidFill>
                          <a:latin typeface="Times New Roman"/>
                        </a:rPr>
                        <a:t>TSE</a:t>
                      </a:r>
                      <a:endParaRPr lang="zh-CN" sz="1000" b="0" i="0" u="none" strike="noStrike">
                        <a:solidFill>
                          <a:srgbClr val="000000"/>
                        </a:solidFill>
                        <a:latin typeface="宋体"/>
                      </a:endParaRP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zh-CN" sz="1000" b="0" i="0" u="none" strike="noStrike">
                          <a:solidFill>
                            <a:srgbClr val="000000"/>
                          </a:solidFill>
                          <a:latin typeface="宋体"/>
                        </a:rPr>
                        <a:t>中</a:t>
                      </a: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7452">
                <a:tc>
                  <a:txBody>
                    <a:bodyPr/>
                    <a:lstStyle/>
                    <a:p>
                      <a:pPr algn="ctr" fontAlgn="t"/>
                      <a:r>
                        <a:rPr lang="en-US" sz="1000" b="0" i="0" u="none" strike="noStrike">
                          <a:solidFill>
                            <a:srgbClr val="000000"/>
                          </a:solidFill>
                          <a:latin typeface="Times New Roman"/>
                        </a:rPr>
                        <a:t>4</a:t>
                      </a:r>
                      <a:endParaRPr lang="zh-CN" sz="1000" b="0" i="0" u="none" strike="noStrike">
                        <a:solidFill>
                          <a:srgbClr val="000000"/>
                        </a:solidFill>
                        <a:latin typeface="Times New Roman"/>
                      </a:endParaRP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zh-CN" sz="1000" b="0" i="0" u="none" strike="noStrike">
                          <a:solidFill>
                            <a:srgbClr val="000000"/>
                          </a:solidFill>
                          <a:latin typeface="宋体"/>
                        </a:rPr>
                        <a:t>用户需求改变</a:t>
                      </a: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zh-CN" sz="1000" b="0" i="0" u="none" strike="noStrike">
                          <a:solidFill>
                            <a:srgbClr val="000000"/>
                          </a:solidFill>
                          <a:latin typeface="宋体"/>
                        </a:rPr>
                        <a:t>项目整体调整，项目组全员加班</a:t>
                      </a: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zh-CN" sz="1000" b="0" i="0" u="none" strike="noStrike">
                          <a:solidFill>
                            <a:srgbClr val="000000"/>
                          </a:solidFill>
                          <a:latin typeface="宋体"/>
                        </a:rPr>
                        <a:t>项目组全员</a:t>
                      </a: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zh-CN" sz="1000" b="0" i="0" u="none" strike="noStrike" dirty="0">
                          <a:solidFill>
                            <a:srgbClr val="000000"/>
                          </a:solidFill>
                          <a:latin typeface="宋体"/>
                        </a:rPr>
                        <a:t>高</a:t>
                      </a: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57200" y="0"/>
            <a:ext cx="8229600" cy="785794"/>
          </a:xfrm>
        </p:spPr>
        <p:txBody>
          <a:bodyPr/>
          <a:lstStyle/>
          <a:p>
            <a:r>
              <a:rPr lang="zh-CN" altLang="en-US" dirty="0" smtClean="0"/>
              <a:t>问题讨论</a:t>
            </a:r>
            <a:endParaRPr lang="zh-CN" altLang="en-US" dirty="0"/>
          </a:p>
        </p:txBody>
      </p:sp>
      <p:sp>
        <p:nvSpPr>
          <p:cNvPr id="21" name="内容占位符 20"/>
          <p:cNvSpPr>
            <a:spLocks noGrp="1"/>
          </p:cNvSpPr>
          <p:nvPr>
            <p:ph sz="half" idx="1"/>
          </p:nvPr>
        </p:nvSpPr>
        <p:spPr/>
        <p:txBody>
          <a:bodyPr/>
          <a:lstStyle/>
          <a:p>
            <a:endParaRPr lang="zh-CN" altLang="en-US" dirty="0"/>
          </a:p>
        </p:txBody>
      </p:sp>
      <p:sp>
        <p:nvSpPr>
          <p:cNvPr id="22" name="内容占位符 21"/>
          <p:cNvSpPr>
            <a:spLocks noGrp="1"/>
          </p:cNvSpPr>
          <p:nvPr>
            <p:ph sz="half" idx="2"/>
          </p:nvPr>
        </p:nvSpPr>
        <p:spPr/>
        <p:txBody>
          <a:bodyPr/>
          <a:lstStyle/>
          <a:p>
            <a:pPr>
              <a:buNone/>
            </a:pPr>
            <a:r>
              <a:rPr lang="en-US" altLang="zh-CN" sz="2000" dirty="0" smtClean="0"/>
              <a:t>1.</a:t>
            </a:r>
            <a:r>
              <a:rPr lang="zh-CN" altLang="en-US" sz="2000" dirty="0" smtClean="0"/>
              <a:t>项目中的人员比例情况是怎样的呢？（比如开发人员与测试人员）</a:t>
            </a:r>
            <a:endParaRPr lang="en-US" altLang="zh-CN" sz="2000" dirty="0" smtClean="0"/>
          </a:p>
          <a:p>
            <a:pPr>
              <a:buNone/>
            </a:pPr>
            <a:endParaRPr lang="en-US" altLang="zh-CN" sz="2000" dirty="0" smtClean="0"/>
          </a:p>
          <a:p>
            <a:pPr>
              <a:buNone/>
            </a:pPr>
            <a:r>
              <a:rPr lang="en-US" altLang="zh-CN" sz="2000" dirty="0" smtClean="0"/>
              <a:t>2.</a:t>
            </a:r>
            <a:r>
              <a:rPr lang="zh-CN" altLang="en-US" sz="2000" dirty="0" smtClean="0"/>
              <a:t>不同类型及规模的项目大概会有多少测试人员呢？</a:t>
            </a:r>
            <a:endParaRPr lang="en-US" altLang="zh-CN" sz="2000" dirty="0" smtClean="0"/>
          </a:p>
          <a:p>
            <a:pPr>
              <a:buNone/>
            </a:pPr>
            <a:endParaRPr lang="en-US" altLang="zh-CN" sz="2000" dirty="0" smtClean="0"/>
          </a:p>
          <a:p>
            <a:pPr>
              <a:buNone/>
            </a:pPr>
            <a:r>
              <a:rPr lang="en-US" altLang="zh-CN" sz="2000" dirty="0" smtClean="0"/>
              <a:t>3.</a:t>
            </a:r>
            <a:r>
              <a:rPr lang="zh-CN" altLang="en-US" sz="2000" dirty="0" smtClean="0"/>
              <a:t>为什么测试执行的时候会有好几轮呢？</a:t>
            </a:r>
            <a:endParaRPr lang="en-US" altLang="zh-CN" sz="2000" dirty="0" smtClean="0"/>
          </a:p>
          <a:p>
            <a:pPr>
              <a:buNone/>
            </a:pPr>
            <a:endParaRPr lang="en-US" altLang="zh-CN" sz="2000" dirty="0" smtClean="0"/>
          </a:p>
          <a:p>
            <a:pPr>
              <a:buNone/>
            </a:pPr>
            <a:r>
              <a:rPr lang="en-US" altLang="zh-CN" sz="2000" dirty="0" smtClean="0"/>
              <a:t>4.</a:t>
            </a:r>
            <a:r>
              <a:rPr lang="zh-CN" altLang="en-US" sz="2000" dirty="0" smtClean="0"/>
              <a:t>如何制定测试周期？</a:t>
            </a:r>
            <a:endParaRPr lang="zh-CN" altLang="en-US" sz="2000" dirty="0"/>
          </a:p>
        </p:txBody>
      </p:sp>
      <p:pic>
        <p:nvPicPr>
          <p:cNvPr id="23" name="Picture 4" descr="2007616171528744_2"/>
          <p:cNvPicPr>
            <a:picLocks noChangeAspect="1" noChangeArrowheads="1"/>
          </p:cNvPicPr>
          <p:nvPr/>
        </p:nvPicPr>
        <p:blipFill>
          <a:blip r:embed="rId2" cstate="print"/>
          <a:srcRect/>
          <a:stretch>
            <a:fillRect/>
          </a:stretch>
        </p:blipFill>
        <p:spPr bwMode="auto">
          <a:xfrm>
            <a:off x="571472" y="2071678"/>
            <a:ext cx="3714776" cy="2571768"/>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2011091521504613265.jpg"/>
          <p:cNvPicPr>
            <a:picLocks noGrp="1" noChangeAspect="1"/>
          </p:cNvPicPr>
          <p:nvPr>
            <p:ph idx="1"/>
          </p:nvPr>
        </p:nvPicPr>
        <p:blipFill>
          <a:blip r:embed="rId3" cstate="print"/>
          <a:stretch>
            <a:fillRect/>
          </a:stretch>
        </p:blipFill>
        <p:spPr>
          <a:xfrm>
            <a:off x="0" y="764704"/>
            <a:ext cx="9144000" cy="6093296"/>
          </a:xfrm>
        </p:spPr>
      </p:pic>
      <p:sp>
        <p:nvSpPr>
          <p:cNvPr id="3" name="标题 1"/>
          <p:cNvSpPr>
            <a:spLocks noGrp="1"/>
          </p:cNvSpPr>
          <p:nvPr>
            <p:ph type="title"/>
          </p:nvPr>
        </p:nvSpPr>
        <p:spPr>
          <a:xfrm>
            <a:off x="-32" y="60324"/>
            <a:ext cx="8229600" cy="654032"/>
          </a:xfrm>
        </p:spPr>
        <p:txBody>
          <a:bodyPr/>
          <a:lstStyle/>
          <a:p>
            <a:r>
              <a:rPr lang="zh-CN" altLang="en-US" dirty="0" smtClean="0"/>
              <a:t>培训总结</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142976" y="1785926"/>
            <a:ext cx="7215238" cy="576256"/>
          </a:xfrm>
          <a:prstGeom prst="rect">
            <a:avLst/>
          </a:prstGeom>
          <a:ln/>
        </p:spPr>
        <p:txBody>
          <a:bodyPr/>
          <a:lstStyle/>
          <a:p>
            <a:pPr marL="342900" marR="0" lvl="0" indent="-342900" algn="l" defTabSz="914400" rtl="0" eaLnBrk="1" fontAlgn="auto" latinLnBrk="0" hangingPunct="1">
              <a:lnSpc>
                <a:spcPct val="120000"/>
              </a:lnSpc>
              <a:spcBef>
                <a:spcPct val="25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1 </a:t>
            </a:r>
            <a:r>
              <a:rPr kumimoji="0" lang="zh-CN" altLang="en-US" sz="3200" b="0" i="0" u="none" strike="noStrike" kern="1200" cap="none" spc="0" normalizeH="0" baseline="0" noProof="0" dirty="0" smtClean="0">
                <a:ln>
                  <a:noFill/>
                </a:ln>
                <a:solidFill>
                  <a:schemeClr val="tx1"/>
                </a:solidFill>
                <a:effectLst/>
                <a:uLnTx/>
                <a:uFillTx/>
                <a:latin typeface="+mj-ea"/>
                <a:ea typeface="+mj-ea"/>
                <a:cs typeface="+mn-cs"/>
              </a:rPr>
              <a:t>测试计划的定义</a:t>
            </a: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
        <p:nvSpPr>
          <p:cNvPr id="7" name="Rectangle 4"/>
          <p:cNvSpPr>
            <a:spLocks noChangeArrowheads="1"/>
          </p:cNvSpPr>
          <p:nvPr/>
        </p:nvSpPr>
        <p:spPr bwMode="auto">
          <a:xfrm>
            <a:off x="1142976" y="2500306"/>
            <a:ext cx="5643602" cy="560398"/>
          </a:xfrm>
          <a:prstGeom prst="rect">
            <a:avLst/>
          </a:prstGeom>
          <a:noFill/>
          <a:ln w="9525">
            <a:noFill/>
            <a:miter lim="800000"/>
            <a:headEnd/>
            <a:tailEnd/>
          </a:ln>
          <a:effectLst/>
        </p:spPr>
        <p:txBody>
          <a:bodyPr/>
          <a:lstStyle/>
          <a:p>
            <a:pPr marL="342900" indent="-342900" algn="l">
              <a:lnSpc>
                <a:spcPct val="110000"/>
              </a:lnSpc>
              <a:spcBef>
                <a:spcPct val="25000"/>
              </a:spcBef>
              <a:buSzPct val="110000"/>
            </a:pPr>
            <a:r>
              <a:rPr lang="en-US" sz="3200" b="0" i="0" dirty="0">
                <a:solidFill>
                  <a:schemeClr val="tx1"/>
                </a:solidFill>
                <a:effectLst/>
                <a:latin typeface="+mj-ea"/>
                <a:ea typeface="+mj-ea"/>
              </a:rPr>
              <a:t>Chapter 2 </a:t>
            </a:r>
            <a:r>
              <a:rPr lang="zh-CN" altLang="en-US" sz="3200" b="0" i="0" dirty="0" smtClean="0">
                <a:solidFill>
                  <a:schemeClr val="tx1"/>
                </a:solidFill>
                <a:effectLst/>
                <a:latin typeface="+mj-ea"/>
                <a:ea typeface="+mj-ea"/>
              </a:rPr>
              <a:t>测试计划的作用</a:t>
            </a:r>
            <a:endParaRPr lang="zh-CN" altLang="en-US" sz="3200" b="0" i="0" dirty="0">
              <a:solidFill>
                <a:schemeClr val="tx1"/>
              </a:solidFill>
              <a:effectLst/>
              <a:latin typeface="+mj-ea"/>
              <a:ea typeface="+mj-ea"/>
            </a:endParaRPr>
          </a:p>
        </p:txBody>
      </p:sp>
      <p:sp>
        <p:nvSpPr>
          <p:cNvPr id="12" name="TextBox 11"/>
          <p:cNvSpPr txBox="1"/>
          <p:nvPr/>
        </p:nvSpPr>
        <p:spPr>
          <a:xfrm>
            <a:off x="-32" y="-24"/>
            <a:ext cx="2569934" cy="769441"/>
          </a:xfrm>
          <a:prstGeom prst="rect">
            <a:avLst/>
          </a:prstGeom>
          <a:noFill/>
        </p:spPr>
        <p:txBody>
          <a:bodyPr wrap="none" rtlCol="0">
            <a:spAutoFit/>
          </a:bodyPr>
          <a:lstStyle/>
          <a:p>
            <a:r>
              <a:rPr lang="zh-CN" altLang="en-US" sz="4400" dirty="0" smtClean="0"/>
              <a:t>课程目 录</a:t>
            </a:r>
            <a:endParaRPr lang="zh-CN" altLang="en-US" sz="4400" dirty="0"/>
          </a:p>
        </p:txBody>
      </p:sp>
      <p:sp>
        <p:nvSpPr>
          <p:cNvPr id="6" name="Rectangle 3"/>
          <p:cNvSpPr txBox="1">
            <a:spLocks noChangeArrowheads="1"/>
          </p:cNvSpPr>
          <p:nvPr/>
        </p:nvSpPr>
        <p:spPr>
          <a:xfrm>
            <a:off x="1142976" y="3143248"/>
            <a:ext cx="7215238" cy="576256"/>
          </a:xfrm>
          <a:prstGeom prst="rect">
            <a:avLst/>
          </a:prstGeom>
          <a:ln/>
        </p:spPr>
        <p:txBody>
          <a:bodyPr/>
          <a:lstStyle/>
          <a:p>
            <a:pPr marL="342900" marR="0" lvl="0" indent="-342900" algn="l" defTabSz="914400" rtl="0" eaLnBrk="1" fontAlgn="auto" latinLnBrk="0" hangingPunct="1">
              <a:lnSpc>
                <a:spcPct val="120000"/>
              </a:lnSpc>
              <a:spcBef>
                <a:spcPct val="25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3 </a:t>
            </a:r>
            <a:r>
              <a:rPr kumimoji="0" lang="zh-CN" altLang="en-US" sz="3200" b="0" i="0" u="none" strike="noStrike" kern="1200" cap="none" spc="0" normalizeH="0" baseline="0" noProof="0" dirty="0" smtClean="0">
                <a:ln>
                  <a:noFill/>
                </a:ln>
                <a:solidFill>
                  <a:schemeClr val="tx1"/>
                </a:solidFill>
                <a:effectLst/>
                <a:uLnTx/>
                <a:uFillTx/>
                <a:latin typeface="+mj-ea"/>
                <a:ea typeface="+mj-ea"/>
                <a:cs typeface="+mn-cs"/>
              </a:rPr>
              <a:t>如何制定测试计划</a:t>
            </a: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
        <p:nvSpPr>
          <p:cNvPr id="8" name="Rectangle 3"/>
          <p:cNvSpPr txBox="1">
            <a:spLocks noChangeArrowheads="1"/>
          </p:cNvSpPr>
          <p:nvPr/>
        </p:nvSpPr>
        <p:spPr>
          <a:xfrm>
            <a:off x="1142976" y="3786190"/>
            <a:ext cx="7215238" cy="576256"/>
          </a:xfrm>
          <a:prstGeom prst="rect">
            <a:avLst/>
          </a:prstGeom>
          <a:ln/>
        </p:spPr>
        <p:txBody>
          <a:bodyPr/>
          <a:lstStyle/>
          <a:p>
            <a:pPr marL="342900" marR="0" lvl="0" indent="-342900" algn="l" defTabSz="914400" rtl="0" eaLnBrk="1" fontAlgn="auto" latinLnBrk="0" hangingPunct="1">
              <a:lnSpc>
                <a:spcPct val="120000"/>
              </a:lnSpc>
              <a:spcBef>
                <a:spcPct val="25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4 </a:t>
            </a:r>
            <a:r>
              <a:rPr kumimoji="0" lang="zh-CN" altLang="en-US" sz="3200" b="0" i="0" u="none" strike="noStrike" kern="1200" cap="none" spc="0" normalizeH="0" baseline="0" noProof="0" dirty="0" smtClean="0">
                <a:ln>
                  <a:noFill/>
                </a:ln>
                <a:solidFill>
                  <a:schemeClr val="tx1"/>
                </a:solidFill>
                <a:effectLst/>
                <a:uLnTx/>
                <a:uFillTx/>
                <a:latin typeface="+mj-ea"/>
                <a:ea typeface="+mj-ea"/>
                <a:cs typeface="+mn-cs"/>
              </a:rPr>
              <a:t>测试计划的内容</a:t>
            </a: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关于测试计划</a:t>
            </a:r>
            <a:endParaRPr lang="zh-CN" altLang="en-US" dirty="0"/>
          </a:p>
        </p:txBody>
      </p:sp>
      <p:sp>
        <p:nvSpPr>
          <p:cNvPr id="3" name="内容占位符 2"/>
          <p:cNvSpPr>
            <a:spLocks noGrp="1"/>
          </p:cNvSpPr>
          <p:nvPr>
            <p:ph idx="1"/>
          </p:nvPr>
        </p:nvSpPr>
        <p:spPr>
          <a:xfrm>
            <a:off x="457200" y="1214422"/>
            <a:ext cx="8229600" cy="4911741"/>
          </a:xfrm>
        </p:spPr>
        <p:txBody>
          <a:bodyPr/>
          <a:lstStyle/>
          <a:p>
            <a:pPr>
              <a:buFont typeface="Wingdings" pitchFamily="2" charset="2"/>
              <a:buChar char="p"/>
            </a:pPr>
            <a:r>
              <a:rPr lang="en-US" altLang="zh-CN" sz="2400" dirty="0" smtClean="0"/>
              <a:t>1.</a:t>
            </a:r>
            <a:r>
              <a:rPr lang="zh-CN" altLang="en-US" sz="2400" dirty="0" smtClean="0"/>
              <a:t>为什么要编写测试计划？</a:t>
            </a:r>
          </a:p>
          <a:p>
            <a:pPr lvl="1"/>
            <a:r>
              <a:rPr lang="zh-CN" altLang="en-US" sz="2000" dirty="0" smtClean="0"/>
              <a:t>领导能够根据测试计划做宏观调控，进行相应资源配置等；</a:t>
            </a:r>
          </a:p>
          <a:p>
            <a:pPr lvl="1"/>
            <a:r>
              <a:rPr lang="zh-CN" altLang="en-US" sz="2000" dirty="0" smtClean="0"/>
              <a:t>测试人员能够了解整个项目测试情况以及项目测试不同阶段的所要进行的工作等；</a:t>
            </a:r>
          </a:p>
          <a:p>
            <a:pPr lvl="1"/>
            <a:r>
              <a:rPr lang="zh-CN" altLang="en-US" sz="2000" dirty="0" smtClean="0"/>
              <a:t>便于其他人员了解测试人员的工作内容，进行有关配合工作</a:t>
            </a:r>
            <a:endParaRPr lang="en-US" altLang="zh-CN" sz="2000" dirty="0" smtClean="0"/>
          </a:p>
          <a:p>
            <a:pPr lvl="1"/>
            <a:endParaRPr lang="zh-CN" altLang="en-US" sz="2000" dirty="0" smtClean="0"/>
          </a:p>
          <a:p>
            <a:pPr>
              <a:buFont typeface="Wingdings" pitchFamily="2" charset="2"/>
              <a:buChar char="p"/>
            </a:pPr>
            <a:r>
              <a:rPr lang="en-US" altLang="zh-CN" sz="2400" dirty="0" smtClean="0"/>
              <a:t>2.</a:t>
            </a:r>
            <a:r>
              <a:rPr lang="zh-CN" altLang="en-US" sz="2400" dirty="0" smtClean="0"/>
              <a:t>什么时间开始编写测试计划？</a:t>
            </a:r>
            <a:endParaRPr lang="en-US" altLang="zh-CN" sz="2000" dirty="0" smtClean="0"/>
          </a:p>
          <a:p>
            <a:pPr>
              <a:buFont typeface="Wingdings" pitchFamily="2" charset="2"/>
              <a:buNone/>
            </a:pPr>
            <a:r>
              <a:rPr lang="zh-CN" altLang="en-US" sz="2000" dirty="0" smtClean="0"/>
              <a:t>           需求分析后，在整个测试工作过程中，不断修改</a:t>
            </a:r>
            <a:endParaRPr lang="en-US" altLang="zh-CN" sz="2000" dirty="0" smtClean="0"/>
          </a:p>
          <a:p>
            <a:pPr>
              <a:buFont typeface="Wingdings" pitchFamily="2" charset="2"/>
              <a:buNone/>
            </a:pPr>
            <a:endParaRPr lang="zh-CN" altLang="en-US" sz="2000" dirty="0" smtClean="0"/>
          </a:p>
          <a:p>
            <a:pPr>
              <a:buFont typeface="Wingdings" pitchFamily="2" charset="2"/>
              <a:buChar char="p"/>
            </a:pPr>
            <a:r>
              <a:rPr lang="en-US" altLang="zh-CN" sz="2400" dirty="0" smtClean="0"/>
              <a:t> 3.</a:t>
            </a:r>
            <a:r>
              <a:rPr lang="zh-CN" altLang="en-US" sz="2400" dirty="0" smtClean="0"/>
              <a:t>由谁来编写测试计划？</a:t>
            </a:r>
          </a:p>
          <a:p>
            <a:pPr>
              <a:buFont typeface="Wingdings" pitchFamily="2" charset="2"/>
              <a:buNone/>
            </a:pPr>
            <a:r>
              <a:rPr lang="zh-CN" altLang="en-US" sz="2000" dirty="0" smtClean="0"/>
              <a:t>           具有丰富经验的项目测试负责人</a:t>
            </a:r>
          </a:p>
          <a:p>
            <a:endParaRPr lang="zh-CN" altLang="en-US" dirty="0"/>
          </a:p>
        </p:txBody>
      </p:sp>
      <p:pic>
        <p:nvPicPr>
          <p:cNvPr id="4" name="Picture 11" descr="BS00606_"/>
          <p:cNvPicPr>
            <a:picLocks noChangeAspect="1" noChangeArrowheads="1"/>
          </p:cNvPicPr>
          <p:nvPr/>
        </p:nvPicPr>
        <p:blipFill>
          <a:blip r:embed="rId2" cstate="print"/>
          <a:srcRect/>
          <a:stretch>
            <a:fillRect/>
          </a:stretch>
        </p:blipFill>
        <p:spPr bwMode="auto">
          <a:xfrm>
            <a:off x="6215074" y="4572008"/>
            <a:ext cx="2016125" cy="1633538"/>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mj-ea"/>
              </a:rPr>
              <a:t>Chapter 1 </a:t>
            </a:r>
            <a:r>
              <a:rPr lang="zh-CN" altLang="en-US" dirty="0" smtClean="0"/>
              <a:t>测试计划的定义</a:t>
            </a:r>
            <a:endParaRPr lang="zh-CN" altLang="en-US" dirty="0">
              <a:solidFill>
                <a:srgbClr val="FF0000"/>
              </a:solidFill>
            </a:endParaRPr>
          </a:p>
        </p:txBody>
      </p:sp>
      <p:sp>
        <p:nvSpPr>
          <p:cNvPr id="4" name="Rectangle 3"/>
          <p:cNvSpPr txBox="1">
            <a:spLocks noChangeArrowheads="1"/>
          </p:cNvSpPr>
          <p:nvPr/>
        </p:nvSpPr>
        <p:spPr>
          <a:xfrm>
            <a:off x="428596" y="1142984"/>
            <a:ext cx="8412190" cy="4357718"/>
          </a:xfrm>
          <a:prstGeom prst="rect">
            <a:avLst/>
          </a:prstGeom>
          <a:ln/>
        </p:spPr>
        <p:txBody>
          <a:bodyPr/>
          <a:lstStyle/>
          <a:p>
            <a:pPr lvl="0">
              <a:lnSpc>
                <a:spcPct val="140000"/>
              </a:lnSpc>
              <a:spcBef>
                <a:spcPct val="0"/>
              </a:spcBef>
              <a:buFont typeface="Wingdings" pitchFamily="2" charset="2"/>
              <a:buChar char="p"/>
              <a:defRPr/>
            </a:pPr>
            <a:r>
              <a:rPr lang="zh-CN" altLang="en-US" sz="2400" dirty="0" smtClean="0"/>
              <a:t>  测试计划就是描述所有要完成的测试工作，包括被测试项目的背景、目标、范围、方式、资源、进度安排、测试组织，以及与测试有关的风险等方面。 </a:t>
            </a:r>
            <a:endParaRPr kumimoji="0" lang="zh-CN" altLang="en-US" sz="2400" b="0" i="0" u="none" strike="noStrike" kern="1200" cap="none" spc="0" normalizeH="0" baseline="0" noProof="0" dirty="0" smtClean="0">
              <a:ln>
                <a:noFill/>
              </a:ln>
              <a:effectLst/>
              <a:uLnTx/>
              <a:uFillTx/>
              <a:latin typeface="+mj-ea"/>
              <a:ea typeface="+mj-ea"/>
              <a:cs typeface="+mn-cs"/>
            </a:endParaRPr>
          </a:p>
          <a:p>
            <a:pPr marL="0" marR="0" lvl="0" indent="0" algn="l" defTabSz="914400" rtl="0" eaLnBrk="1" fontAlgn="auto" latinLnBrk="0" hangingPunct="1">
              <a:lnSpc>
                <a:spcPct val="140000"/>
              </a:lnSpc>
              <a:spcBef>
                <a:spcPct val="0"/>
              </a:spcBef>
              <a:spcAft>
                <a:spcPts val="0"/>
              </a:spcAft>
              <a:buClrTx/>
              <a:buSzTx/>
              <a:buFontTx/>
              <a:buNone/>
              <a:tabLst/>
              <a:defRPr/>
            </a:pPr>
            <a:endParaRPr kumimoji="0" lang="zh-CN" altLang="en-US" sz="2400" b="0" i="0" u="none" strike="noStrike" kern="1200" cap="none" spc="0" normalizeH="0" baseline="0" noProof="0" dirty="0">
              <a:ln>
                <a:noFill/>
              </a:ln>
              <a:effectLst/>
              <a:uLnTx/>
              <a:uFillTx/>
              <a:latin typeface="+mj-ea"/>
              <a:ea typeface="+mj-ea"/>
              <a:cs typeface="+mn-cs"/>
            </a:endParaRPr>
          </a:p>
        </p:txBody>
      </p:sp>
      <p:pic>
        <p:nvPicPr>
          <p:cNvPr id="5" name="Picture 9" descr="PE01561_"/>
          <p:cNvPicPr>
            <a:picLocks noChangeAspect="1" noChangeArrowheads="1"/>
          </p:cNvPicPr>
          <p:nvPr/>
        </p:nvPicPr>
        <p:blipFill>
          <a:blip r:embed="rId3" cstate="print"/>
          <a:srcRect/>
          <a:stretch>
            <a:fillRect/>
          </a:stretch>
        </p:blipFill>
        <p:spPr bwMode="auto">
          <a:xfrm>
            <a:off x="4929190" y="3571876"/>
            <a:ext cx="3449643" cy="212566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mj-ea"/>
              </a:rPr>
              <a:t>Chapter 2 </a:t>
            </a:r>
            <a:r>
              <a:rPr lang="zh-CN" altLang="en-US" dirty="0" smtClean="0"/>
              <a:t>测试计划的作用</a:t>
            </a:r>
            <a:endParaRPr lang="zh-CN" altLang="en-US" dirty="0"/>
          </a:p>
        </p:txBody>
      </p:sp>
      <p:sp>
        <p:nvSpPr>
          <p:cNvPr id="4" name="Rectangle 3"/>
          <p:cNvSpPr txBox="1">
            <a:spLocks noChangeArrowheads="1"/>
          </p:cNvSpPr>
          <p:nvPr/>
        </p:nvSpPr>
        <p:spPr>
          <a:xfrm>
            <a:off x="358775" y="1142984"/>
            <a:ext cx="8642381" cy="4643470"/>
          </a:xfrm>
          <a:prstGeom prst="rect">
            <a:avLst/>
          </a:prstGeom>
          <a:ln/>
        </p:spPr>
        <p:txBody>
          <a:bodyPr/>
          <a:lstStyle/>
          <a:p>
            <a:pPr lvl="0">
              <a:spcBef>
                <a:spcPct val="20000"/>
              </a:spcBef>
              <a:buSzPct val="80000"/>
              <a:buFont typeface="Wingdings" pitchFamily="2" charset="2"/>
              <a:buChar char="p"/>
              <a:defRPr/>
            </a:pPr>
            <a:r>
              <a:rPr lang="zh-CN" altLang="en-US" sz="2400" dirty="0" smtClean="0"/>
              <a:t> 测试过程提供指导</a:t>
            </a:r>
            <a:endParaRPr lang="en-US" altLang="zh-CN" sz="2400" dirty="0" smtClean="0"/>
          </a:p>
          <a:p>
            <a:pPr lvl="1">
              <a:spcBef>
                <a:spcPct val="50000"/>
              </a:spcBef>
              <a:buFontTx/>
              <a:buChar char="–"/>
              <a:defRPr/>
            </a:pPr>
            <a:r>
              <a:rPr lang="zh-CN" altLang="en-US" sz="2000" dirty="0" smtClean="0"/>
              <a:t> 测试目标</a:t>
            </a:r>
          </a:p>
          <a:p>
            <a:pPr lvl="1">
              <a:spcBef>
                <a:spcPct val="50000"/>
              </a:spcBef>
              <a:buFontTx/>
              <a:buChar char="–"/>
              <a:defRPr/>
            </a:pPr>
            <a:r>
              <a:rPr lang="zh-CN" altLang="en-US" sz="2000" dirty="0" smtClean="0"/>
              <a:t> 测试内容</a:t>
            </a:r>
          </a:p>
          <a:p>
            <a:pPr lvl="1">
              <a:spcBef>
                <a:spcPct val="50000"/>
              </a:spcBef>
              <a:buFontTx/>
              <a:buChar char="–"/>
              <a:defRPr/>
            </a:pPr>
            <a:r>
              <a:rPr lang="zh-CN" altLang="en-US" sz="2000" dirty="0" smtClean="0"/>
              <a:t> 测试方法</a:t>
            </a:r>
          </a:p>
          <a:p>
            <a:pPr lvl="1">
              <a:spcBef>
                <a:spcPct val="50000"/>
              </a:spcBef>
              <a:buFontTx/>
              <a:buChar char="–"/>
              <a:defRPr/>
            </a:pPr>
            <a:r>
              <a:rPr lang="zh-CN" altLang="en-US" sz="2000" dirty="0" smtClean="0"/>
              <a:t> 测试时间周期</a:t>
            </a:r>
            <a:endParaRPr lang="en-US" altLang="zh-CN" sz="2000" dirty="0" smtClean="0"/>
          </a:p>
          <a:p>
            <a:pPr lvl="1">
              <a:spcBef>
                <a:spcPct val="50000"/>
              </a:spcBef>
              <a:buFontTx/>
              <a:buChar char="–"/>
              <a:defRPr/>
            </a:pPr>
            <a:endParaRPr lang="zh-CN" altLang="en-US" sz="2400" dirty="0" smtClean="0"/>
          </a:p>
          <a:p>
            <a:pPr>
              <a:buFont typeface="Wingdings" pitchFamily="2" charset="2"/>
              <a:buChar char="p"/>
              <a:defRPr/>
            </a:pPr>
            <a:r>
              <a:rPr lang="zh-CN" altLang="en-US" sz="2400" dirty="0" smtClean="0"/>
              <a:t> 改善测试任务与测试过程的关系</a:t>
            </a:r>
            <a:endParaRPr lang="en-US" altLang="zh-CN" sz="2400" dirty="0" smtClean="0"/>
          </a:p>
          <a:p>
            <a:pPr>
              <a:defRPr/>
            </a:pPr>
            <a:endParaRPr lang="zh-CN" altLang="en-US" sz="2400" dirty="0" smtClean="0"/>
          </a:p>
          <a:p>
            <a:pPr>
              <a:buFont typeface="Wingdings" pitchFamily="2" charset="2"/>
              <a:buChar char="p"/>
              <a:defRPr/>
            </a:pPr>
            <a:r>
              <a:rPr lang="zh-CN" altLang="en-US" sz="2400" dirty="0" smtClean="0"/>
              <a:t> 提高测试的组织、规划和管理能力</a:t>
            </a:r>
          </a:p>
          <a:p>
            <a:pPr lvl="0">
              <a:spcBef>
                <a:spcPct val="20000"/>
              </a:spcBef>
              <a:buSzPct val="80000"/>
              <a:defRPr/>
            </a:pPr>
            <a:endParaRPr kumimoji="0" lang="zh-CN" altLang="en-US" sz="2400" b="0" i="0" u="none" strike="noStrike" kern="1200" cap="none" spc="0" normalizeH="0" baseline="0" noProof="0" dirty="0">
              <a:ln>
                <a:noFill/>
              </a:ln>
              <a:solidFill>
                <a:schemeClr val="tx1"/>
              </a:solidFill>
              <a:effectLst/>
              <a:uLnTx/>
              <a:uFillTx/>
              <a:latin typeface="+mj-ea"/>
              <a:ea typeface="+mj-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mj-ea"/>
              </a:rPr>
              <a:t>Chapter 3 </a:t>
            </a:r>
            <a:r>
              <a:rPr lang="zh-CN" altLang="en-US" dirty="0" smtClean="0">
                <a:latin typeface="+mj-ea"/>
              </a:rPr>
              <a:t>如何制定</a:t>
            </a:r>
            <a:r>
              <a:rPr lang="zh-CN" altLang="en-US" dirty="0" smtClean="0"/>
              <a:t>测试计划</a:t>
            </a:r>
            <a:endParaRPr lang="zh-CN" altLang="en-US" dirty="0"/>
          </a:p>
        </p:txBody>
      </p:sp>
      <p:sp>
        <p:nvSpPr>
          <p:cNvPr id="4" name="Rectangle 3"/>
          <p:cNvSpPr txBox="1">
            <a:spLocks noChangeArrowheads="1"/>
          </p:cNvSpPr>
          <p:nvPr/>
        </p:nvSpPr>
        <p:spPr>
          <a:xfrm>
            <a:off x="358775" y="1142984"/>
            <a:ext cx="8642381" cy="4429156"/>
          </a:xfrm>
          <a:prstGeom prst="rect">
            <a:avLst/>
          </a:prstGeom>
          <a:ln/>
        </p:spPr>
        <p:txBody>
          <a:bodyPr/>
          <a:lstStyle/>
          <a:p>
            <a:pPr lvl="0">
              <a:spcBef>
                <a:spcPct val="20000"/>
              </a:spcBef>
              <a:buSzPct val="80000"/>
              <a:buFont typeface="Wingdings" pitchFamily="2" charset="2"/>
              <a:buChar char="p"/>
              <a:defRPr/>
            </a:pPr>
            <a:r>
              <a:rPr lang="zh-CN" altLang="en-US" sz="2400" dirty="0" smtClean="0">
                <a:latin typeface="+mn-ea"/>
              </a:rPr>
              <a:t> 认真</a:t>
            </a:r>
            <a:r>
              <a:rPr lang="zh-CN" altLang="en-US" sz="2400" dirty="0" smtClean="0"/>
              <a:t>做好测试资料的搜集整理工作；</a:t>
            </a:r>
            <a:endParaRPr lang="en-US" altLang="zh-CN" sz="2400" dirty="0" smtClean="0"/>
          </a:p>
          <a:p>
            <a:pPr lvl="0">
              <a:spcBef>
                <a:spcPct val="20000"/>
              </a:spcBef>
              <a:buSzPct val="80000"/>
              <a:buFont typeface="Wingdings" pitchFamily="2" charset="2"/>
              <a:buChar char="p"/>
              <a:defRPr/>
            </a:pP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a:p>
            <a:pPr lvl="0">
              <a:spcBef>
                <a:spcPct val="20000"/>
              </a:spcBef>
              <a:buSzPct val="80000"/>
              <a:buFont typeface="Wingdings" pitchFamily="2" charset="2"/>
              <a:buChar char="p"/>
              <a:defRPr/>
            </a:pPr>
            <a:r>
              <a:rPr lang="zh-CN" altLang="en-US" sz="2400" dirty="0" smtClean="0">
                <a:latin typeface="+mn-ea"/>
              </a:rPr>
              <a:t> 明确</a:t>
            </a:r>
            <a:r>
              <a:rPr lang="zh-CN" altLang="en-US" sz="2400" dirty="0" smtClean="0"/>
              <a:t>测试的目标，增强测试计划的实用性；</a:t>
            </a: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a:p>
            <a:pPr marL="0" marR="0" lvl="0" indent="0" algn="l" defTabSz="914400" rtl="0" eaLnBrk="1" fontAlgn="auto" latinLnBrk="0" hangingPunct="1">
              <a:lnSpc>
                <a:spcPct val="100000"/>
              </a:lnSpc>
              <a:spcBef>
                <a:spcPct val="20000"/>
              </a:spcBef>
              <a:spcAft>
                <a:spcPts val="0"/>
              </a:spcAft>
              <a:buClrTx/>
              <a:buSzPct val="80000"/>
              <a:tabLst/>
              <a:defRPr/>
            </a:pPr>
            <a:r>
              <a:rPr lang="en-US" altLang="zh-CN" sz="2400" dirty="0" smtClean="0">
                <a:latin typeface="+mj-ea"/>
                <a:ea typeface="+mj-ea"/>
              </a:rPr>
              <a:t>  </a:t>
            </a:r>
            <a:endParaRPr kumimoji="0" lang="zh-CN" altLang="en-US" sz="2400" b="0" i="0" u="none" strike="noStrike" kern="1200" cap="none" spc="0" normalizeH="0" baseline="0" noProof="0" dirty="0" smtClean="0">
              <a:ln>
                <a:noFill/>
              </a:ln>
              <a:solidFill>
                <a:schemeClr val="tx1"/>
              </a:solidFill>
              <a:effectLst/>
              <a:uLnTx/>
              <a:uFillTx/>
              <a:latin typeface="+mj-ea"/>
              <a:ea typeface="+mj-ea"/>
              <a:cs typeface="+mn-cs"/>
            </a:endParaRPr>
          </a:p>
          <a:p>
            <a:pPr lvl="0">
              <a:spcBef>
                <a:spcPct val="20000"/>
              </a:spcBef>
              <a:buSzPct val="80000"/>
              <a:buFont typeface="Wingdings" pitchFamily="2" charset="2"/>
              <a:buChar char="p"/>
              <a:defRPr/>
            </a:pPr>
            <a:r>
              <a:rPr lang="zh-CN" altLang="en-US" sz="2400" dirty="0" smtClean="0">
                <a:latin typeface="+mn-ea"/>
              </a:rPr>
              <a:t> 坚持</a:t>
            </a:r>
            <a:r>
              <a:rPr lang="zh-CN" altLang="en-US" sz="2400" dirty="0" smtClean="0"/>
              <a:t>“</a:t>
            </a:r>
            <a:r>
              <a:rPr lang="en-US" altLang="zh-CN" sz="2400" dirty="0" smtClean="0"/>
              <a:t>5W”</a:t>
            </a:r>
            <a:r>
              <a:rPr lang="zh-CN" altLang="en-US" sz="2400" dirty="0" smtClean="0"/>
              <a:t>规则，明确内容与过程；</a:t>
            </a:r>
            <a:endParaRPr lang="en-US" altLang="zh-CN" sz="2400" dirty="0" smtClean="0"/>
          </a:p>
          <a:p>
            <a:pPr lvl="0">
              <a:spcBef>
                <a:spcPct val="20000"/>
              </a:spcBef>
              <a:buSzPct val="80000"/>
              <a:buFont typeface="Wingdings" pitchFamily="2" charset="2"/>
              <a:buChar char="p"/>
              <a:defRPr/>
            </a:pPr>
            <a:endParaRPr lang="en-US" altLang="zh-CN" sz="2400" dirty="0" smtClean="0"/>
          </a:p>
          <a:p>
            <a:pPr>
              <a:spcBef>
                <a:spcPct val="20000"/>
              </a:spcBef>
              <a:buSzPct val="80000"/>
              <a:buFont typeface="Wingdings" pitchFamily="2" charset="2"/>
              <a:buChar char="p"/>
              <a:defRPr/>
            </a:pPr>
            <a:r>
              <a:rPr lang="zh-CN" altLang="en-US" sz="2400" dirty="0" smtClean="0">
                <a:latin typeface="+mn-ea"/>
              </a:rPr>
              <a:t> 采用</a:t>
            </a:r>
            <a:r>
              <a:rPr lang="zh-CN" altLang="en-US" sz="2400" dirty="0" smtClean="0"/>
              <a:t>评审和更新机制，保证测试计划满足实际需求</a:t>
            </a:r>
            <a:endParaRPr lang="zh-CN" altLang="en-US" sz="2400" dirty="0" smtClean="0">
              <a:latin typeface="+mj-ea"/>
            </a:endParaRPr>
          </a:p>
          <a:p>
            <a:pPr lvl="0">
              <a:spcBef>
                <a:spcPct val="20000"/>
              </a:spcBef>
              <a:buSzPct val="80000"/>
              <a:buFont typeface="Wingdings" pitchFamily="2" charset="2"/>
              <a:buChar char="p"/>
              <a:defRPr/>
            </a:pPr>
            <a:endParaRPr kumimoji="0" lang="zh-CN" altLang="en-US" sz="2400" b="0" i="0" u="none" strike="noStrike" kern="1200" cap="none" spc="0" normalizeH="0" baseline="0" noProof="0" dirty="0">
              <a:ln>
                <a:noFill/>
              </a:ln>
              <a:solidFill>
                <a:schemeClr val="tx1"/>
              </a:solidFill>
              <a:effectLst/>
              <a:uLnTx/>
              <a:uFillTx/>
              <a:latin typeface="+mj-ea"/>
              <a:ea typeface="+mj-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5W</a:t>
            </a:r>
            <a:r>
              <a:rPr lang="zh-CN" altLang="en-US" dirty="0" smtClean="0"/>
              <a:t>规则</a:t>
            </a:r>
            <a:endParaRPr lang="zh-CN" altLang="en-US" dirty="0"/>
          </a:p>
        </p:txBody>
      </p:sp>
      <p:sp>
        <p:nvSpPr>
          <p:cNvPr id="4" name="Rectangle 4"/>
          <p:cNvSpPr>
            <a:spLocks noChangeArrowheads="1"/>
          </p:cNvSpPr>
          <p:nvPr/>
        </p:nvSpPr>
        <p:spPr bwMode="auto">
          <a:xfrm>
            <a:off x="1023938" y="1598613"/>
            <a:ext cx="7489825" cy="566737"/>
          </a:xfrm>
          <a:prstGeom prst="rect">
            <a:avLst/>
          </a:prstGeom>
          <a:gradFill rotWithShape="0">
            <a:gsLst>
              <a:gs pos="0">
                <a:srgbClr val="33CCFF">
                  <a:alpha val="39998"/>
                </a:srgbClr>
              </a:gs>
              <a:gs pos="100000">
                <a:srgbClr val="FFFFFF">
                  <a:alpha val="89998"/>
                </a:srgbClr>
              </a:gs>
            </a:gsLst>
            <a:lin ang="2700000" scaled="1"/>
          </a:gradFill>
          <a:ln w="9525">
            <a:miter lim="800000"/>
            <a:headEnd/>
            <a:tailEnd/>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zh-CN" sz="2000" b="1">
              <a:latin typeface="黑体" pitchFamily="2" charset="-122"/>
              <a:ea typeface="黑体" pitchFamily="2" charset="-122"/>
            </a:endParaRPr>
          </a:p>
        </p:txBody>
      </p:sp>
      <p:sp>
        <p:nvSpPr>
          <p:cNvPr id="5" name="AutoShape 21"/>
          <p:cNvSpPr>
            <a:spLocks noChangeArrowheads="1"/>
          </p:cNvSpPr>
          <p:nvPr/>
        </p:nvSpPr>
        <p:spPr bwMode="auto">
          <a:xfrm>
            <a:off x="928662" y="1643050"/>
            <a:ext cx="1495425" cy="482600"/>
          </a:xfrm>
          <a:prstGeom prst="bevel">
            <a:avLst>
              <a:gd name="adj" fmla="val 12500"/>
            </a:avLst>
          </a:prstGeom>
          <a:gradFill rotWithShape="1">
            <a:gsLst>
              <a:gs pos="0">
                <a:srgbClr val="33CCFF"/>
              </a:gs>
              <a:gs pos="100000">
                <a:srgbClr val="33CCFF">
                  <a:gamma/>
                  <a:shade val="45882"/>
                  <a:invGamma/>
                </a:srgbClr>
              </a:gs>
            </a:gsLst>
            <a:lin ang="54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1"/>
            <a:r>
              <a:rPr kumimoji="1" lang="ko-KR" altLang="en-US" sz="3200" b="1" dirty="0">
                <a:solidFill>
                  <a:srgbClr val="FFFFFF"/>
                </a:solidFill>
                <a:effectLst>
                  <a:outerShdw blurRad="38100" dist="38100" dir="2700000" algn="tl">
                    <a:srgbClr val="000000"/>
                  </a:outerShdw>
                </a:effectLst>
                <a:latin typeface="黑体" pitchFamily="2" charset="-122"/>
                <a:ea typeface="黑体" pitchFamily="2" charset="-122"/>
                <a:cs typeface="HY헤드라인M"/>
              </a:rPr>
              <a:t> </a:t>
            </a:r>
            <a:r>
              <a:rPr kumimoji="1" lang="en-US" altLang="zh-CN" sz="2400" b="1" dirty="0">
                <a:solidFill>
                  <a:srgbClr val="FFFFFF"/>
                </a:solidFill>
                <a:effectLst>
                  <a:outerShdw blurRad="38100" dist="38100" dir="2700000" algn="tl">
                    <a:srgbClr val="000000"/>
                  </a:outerShdw>
                </a:effectLst>
                <a:latin typeface="+mn-ea"/>
                <a:cs typeface="HY헤드라인M"/>
              </a:rPr>
              <a:t>why</a:t>
            </a:r>
          </a:p>
        </p:txBody>
      </p:sp>
      <p:sp>
        <p:nvSpPr>
          <p:cNvPr id="6" name="Rectangle 22"/>
          <p:cNvSpPr>
            <a:spLocks noChangeArrowheads="1"/>
          </p:cNvSpPr>
          <p:nvPr/>
        </p:nvSpPr>
        <p:spPr bwMode="auto">
          <a:xfrm>
            <a:off x="2555875" y="1539875"/>
            <a:ext cx="4630738" cy="685800"/>
          </a:xfrm>
          <a:prstGeom prst="rect">
            <a:avLst/>
          </a:prstGeom>
          <a:noFill/>
          <a:ln w="9525">
            <a:noFill/>
            <a:miter lim="800000"/>
            <a:headEnd/>
            <a:tailEnd/>
          </a:ln>
          <a:effectLst>
            <a:outerShdw dist="17961" dir="13500000" algn="ctr" rotWithShape="0">
              <a:schemeClr val="bg1"/>
            </a:outerShdw>
          </a:effectLst>
        </p:spPr>
        <p:txBody>
          <a:bodyPr wrap="none" anchor="ctr"/>
          <a:lstStyle/>
          <a:p>
            <a:pPr latinLnBrk="1"/>
            <a:r>
              <a:rPr lang="zh-CN" altLang="en-US" sz="2000" dirty="0">
                <a:latin typeface="宋体" pitchFamily="2" charset="-122"/>
                <a:ea typeface="宋体" pitchFamily="2" charset="-122"/>
              </a:rPr>
              <a:t>为什么要进行这些测试</a:t>
            </a:r>
          </a:p>
        </p:txBody>
      </p:sp>
      <p:sp>
        <p:nvSpPr>
          <p:cNvPr id="7" name="Rectangle 3"/>
          <p:cNvSpPr>
            <a:spLocks noChangeArrowheads="1"/>
          </p:cNvSpPr>
          <p:nvPr/>
        </p:nvSpPr>
        <p:spPr bwMode="auto">
          <a:xfrm>
            <a:off x="1028700" y="2317750"/>
            <a:ext cx="7489825" cy="565150"/>
          </a:xfrm>
          <a:prstGeom prst="rect">
            <a:avLst/>
          </a:prstGeom>
          <a:gradFill rotWithShape="0">
            <a:gsLst>
              <a:gs pos="0">
                <a:srgbClr val="33CCFF">
                  <a:alpha val="39998"/>
                </a:srgbClr>
              </a:gs>
              <a:gs pos="100000">
                <a:srgbClr val="FFFFFF">
                  <a:alpha val="89998"/>
                </a:srgbClr>
              </a:gs>
            </a:gsLst>
            <a:lin ang="2700000" scaled="1"/>
          </a:gradFill>
          <a:ln w="9525">
            <a:miter lim="800000"/>
            <a:headEnd/>
            <a:tailEnd/>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zh-CN" sz="2000" b="1">
              <a:latin typeface="黑体" pitchFamily="2" charset="-122"/>
              <a:ea typeface="黑体" pitchFamily="2" charset="-122"/>
            </a:endParaRPr>
          </a:p>
        </p:txBody>
      </p:sp>
      <p:sp>
        <p:nvSpPr>
          <p:cNvPr id="8" name="AutoShape 14"/>
          <p:cNvSpPr>
            <a:spLocks noChangeArrowheads="1"/>
          </p:cNvSpPr>
          <p:nvPr/>
        </p:nvSpPr>
        <p:spPr bwMode="auto">
          <a:xfrm>
            <a:off x="941388" y="2357438"/>
            <a:ext cx="1495425" cy="482600"/>
          </a:xfrm>
          <a:prstGeom prst="bevel">
            <a:avLst>
              <a:gd name="adj" fmla="val 20984"/>
            </a:avLst>
          </a:prstGeom>
          <a:gradFill rotWithShape="1">
            <a:gsLst>
              <a:gs pos="0">
                <a:srgbClr val="33CCFF"/>
              </a:gs>
              <a:gs pos="100000">
                <a:srgbClr val="33CCFF">
                  <a:gamma/>
                  <a:shade val="45882"/>
                  <a:invGamma/>
                </a:srgbClr>
              </a:gs>
            </a:gsLst>
            <a:lin ang="54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1"/>
            <a:r>
              <a:rPr kumimoji="1" lang="en-US" altLang="zh-CN" sz="2400" b="1" dirty="0">
                <a:solidFill>
                  <a:srgbClr val="FFFFFF"/>
                </a:solidFill>
                <a:effectLst>
                  <a:outerShdw blurRad="38100" dist="38100" dir="2700000" algn="tl">
                    <a:srgbClr val="000000"/>
                  </a:outerShdw>
                </a:effectLst>
                <a:latin typeface="+mn-ea"/>
                <a:cs typeface="HY헤드라인M"/>
              </a:rPr>
              <a:t>what</a:t>
            </a:r>
          </a:p>
        </p:txBody>
      </p:sp>
      <p:sp>
        <p:nvSpPr>
          <p:cNvPr id="9" name="Rectangle 25"/>
          <p:cNvSpPr>
            <a:spLocks noChangeArrowheads="1"/>
          </p:cNvSpPr>
          <p:nvPr/>
        </p:nvSpPr>
        <p:spPr bwMode="auto">
          <a:xfrm>
            <a:off x="2571736" y="2263775"/>
            <a:ext cx="4762514" cy="685800"/>
          </a:xfrm>
          <a:prstGeom prst="rect">
            <a:avLst/>
          </a:prstGeom>
          <a:noFill/>
          <a:ln w="9525">
            <a:noFill/>
            <a:miter lim="800000"/>
            <a:headEnd/>
            <a:tailEnd/>
          </a:ln>
          <a:effectLst>
            <a:outerShdw dist="17961" dir="13500000" algn="ctr" rotWithShape="0">
              <a:schemeClr val="bg1"/>
            </a:outerShdw>
          </a:effectLst>
        </p:spPr>
        <p:txBody>
          <a:bodyPr wrap="none" anchor="ctr"/>
          <a:lstStyle/>
          <a:p>
            <a:pPr latinLnBrk="1"/>
            <a:r>
              <a:rPr lang="zh-CN" altLang="en-US" sz="2000" dirty="0">
                <a:latin typeface="+mn-ea"/>
              </a:rPr>
              <a:t>测试哪些方面，不同阶段的工作内容</a:t>
            </a:r>
          </a:p>
        </p:txBody>
      </p:sp>
      <p:sp>
        <p:nvSpPr>
          <p:cNvPr id="10" name="Rectangle 6"/>
          <p:cNvSpPr>
            <a:spLocks noChangeArrowheads="1"/>
          </p:cNvSpPr>
          <p:nvPr/>
        </p:nvSpPr>
        <p:spPr bwMode="auto">
          <a:xfrm>
            <a:off x="1042988" y="3068638"/>
            <a:ext cx="7489825" cy="566737"/>
          </a:xfrm>
          <a:prstGeom prst="rect">
            <a:avLst/>
          </a:prstGeom>
          <a:gradFill rotWithShape="0">
            <a:gsLst>
              <a:gs pos="0">
                <a:srgbClr val="33CCFF">
                  <a:alpha val="39998"/>
                </a:srgbClr>
              </a:gs>
              <a:gs pos="100000">
                <a:srgbClr val="FFFFFF">
                  <a:alpha val="89998"/>
                </a:srgbClr>
              </a:gs>
            </a:gsLst>
            <a:lin ang="2700000" scaled="1"/>
          </a:gradFill>
          <a:ln w="9525">
            <a:miter lim="800000"/>
            <a:headEnd/>
            <a:tailEnd/>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zh-CN" sz="2000" b="1">
              <a:latin typeface="黑体" pitchFamily="2" charset="-122"/>
              <a:ea typeface="黑体" pitchFamily="2" charset="-122"/>
            </a:endParaRPr>
          </a:p>
        </p:txBody>
      </p:sp>
      <p:sp>
        <p:nvSpPr>
          <p:cNvPr id="11" name="AutoShape 13"/>
          <p:cNvSpPr>
            <a:spLocks noChangeArrowheads="1"/>
          </p:cNvSpPr>
          <p:nvPr/>
        </p:nvSpPr>
        <p:spPr bwMode="auto">
          <a:xfrm>
            <a:off x="930275" y="3141663"/>
            <a:ext cx="1495425" cy="482600"/>
          </a:xfrm>
          <a:prstGeom prst="bevel">
            <a:avLst>
              <a:gd name="adj" fmla="val 12500"/>
            </a:avLst>
          </a:prstGeom>
          <a:gradFill rotWithShape="1">
            <a:gsLst>
              <a:gs pos="0">
                <a:srgbClr val="33CCFF"/>
              </a:gs>
              <a:gs pos="100000">
                <a:srgbClr val="33CCFF">
                  <a:gamma/>
                  <a:shade val="45882"/>
                  <a:invGamma/>
                </a:srgbClr>
              </a:gs>
            </a:gsLst>
            <a:lin ang="54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1"/>
            <a:r>
              <a:rPr kumimoji="1" lang="ko-KR" altLang="en-US" sz="2400" b="1" dirty="0">
                <a:solidFill>
                  <a:srgbClr val="FFFFFF"/>
                </a:solidFill>
                <a:effectLst>
                  <a:outerShdw blurRad="38100" dist="38100" dir="2700000" algn="tl">
                    <a:srgbClr val="000000"/>
                  </a:outerShdw>
                </a:effectLst>
                <a:latin typeface="宋体" pitchFamily="2" charset="-122"/>
                <a:ea typeface="黑体" pitchFamily="2" charset="-122"/>
                <a:cs typeface="HY헤드라인M"/>
              </a:rPr>
              <a:t> </a:t>
            </a:r>
            <a:r>
              <a:rPr kumimoji="1" lang="en-US" altLang="zh-CN" sz="2400" b="1" dirty="0">
                <a:solidFill>
                  <a:srgbClr val="FFFFFF"/>
                </a:solidFill>
                <a:effectLst>
                  <a:outerShdw blurRad="38100" dist="38100" dir="2700000" algn="tl">
                    <a:srgbClr val="000000"/>
                  </a:outerShdw>
                </a:effectLst>
                <a:latin typeface="宋体" pitchFamily="2" charset="-122"/>
                <a:ea typeface="宋体" pitchFamily="2" charset="-122"/>
                <a:cs typeface="HY헤드라인M"/>
              </a:rPr>
              <a:t>where</a:t>
            </a:r>
          </a:p>
        </p:txBody>
      </p:sp>
      <p:sp>
        <p:nvSpPr>
          <p:cNvPr id="12" name="Rectangle 23"/>
          <p:cNvSpPr>
            <a:spLocks noChangeArrowheads="1"/>
          </p:cNvSpPr>
          <p:nvPr/>
        </p:nvSpPr>
        <p:spPr bwMode="auto">
          <a:xfrm>
            <a:off x="2555875" y="2997200"/>
            <a:ext cx="4986338" cy="685800"/>
          </a:xfrm>
          <a:prstGeom prst="rect">
            <a:avLst/>
          </a:prstGeom>
          <a:noFill/>
          <a:ln w="9525">
            <a:noFill/>
            <a:miter lim="800000"/>
            <a:headEnd/>
            <a:tailEnd/>
          </a:ln>
          <a:effectLst>
            <a:outerShdw dist="17961" dir="13500000" algn="ctr" rotWithShape="0">
              <a:schemeClr val="bg1"/>
            </a:outerShdw>
          </a:effectLst>
        </p:spPr>
        <p:txBody>
          <a:bodyPr wrap="none" anchor="ctr"/>
          <a:lstStyle/>
          <a:p>
            <a:pPr latinLnBrk="1"/>
            <a:r>
              <a:rPr lang="zh-CN" altLang="en-US" sz="2000" dirty="0">
                <a:latin typeface="+mn-ea"/>
              </a:rPr>
              <a:t>相应文档，缺陷的存放位置，测试环境等</a:t>
            </a:r>
          </a:p>
        </p:txBody>
      </p:sp>
      <p:sp>
        <p:nvSpPr>
          <p:cNvPr id="13" name="Rectangle 5"/>
          <p:cNvSpPr>
            <a:spLocks noChangeArrowheads="1"/>
          </p:cNvSpPr>
          <p:nvPr/>
        </p:nvSpPr>
        <p:spPr bwMode="auto">
          <a:xfrm>
            <a:off x="1009650" y="3800475"/>
            <a:ext cx="7489825" cy="566738"/>
          </a:xfrm>
          <a:prstGeom prst="rect">
            <a:avLst/>
          </a:prstGeom>
          <a:gradFill rotWithShape="0">
            <a:gsLst>
              <a:gs pos="0">
                <a:srgbClr val="33CCFF">
                  <a:alpha val="39998"/>
                </a:srgbClr>
              </a:gs>
              <a:gs pos="100000">
                <a:srgbClr val="FFFFFF">
                  <a:alpha val="89998"/>
                </a:srgbClr>
              </a:gs>
            </a:gsLst>
            <a:lin ang="2700000" scaled="1"/>
          </a:gradFill>
          <a:ln w="9525">
            <a:miter lim="800000"/>
            <a:headEnd/>
            <a:tailEnd/>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zh-CN" sz="2000" b="1">
              <a:latin typeface="黑体" pitchFamily="2" charset="-122"/>
              <a:ea typeface="黑体" pitchFamily="2" charset="-122"/>
            </a:endParaRPr>
          </a:p>
        </p:txBody>
      </p:sp>
      <p:sp>
        <p:nvSpPr>
          <p:cNvPr id="14" name="AutoShape 15"/>
          <p:cNvSpPr>
            <a:spLocks noChangeArrowheads="1"/>
          </p:cNvSpPr>
          <p:nvPr/>
        </p:nvSpPr>
        <p:spPr bwMode="auto">
          <a:xfrm>
            <a:off x="923925" y="3894138"/>
            <a:ext cx="1495425" cy="482600"/>
          </a:xfrm>
          <a:prstGeom prst="bevel">
            <a:avLst>
              <a:gd name="adj" fmla="val 12500"/>
            </a:avLst>
          </a:prstGeom>
          <a:gradFill rotWithShape="1">
            <a:gsLst>
              <a:gs pos="0">
                <a:srgbClr val="33CCFF"/>
              </a:gs>
              <a:gs pos="100000">
                <a:srgbClr val="33CCFF">
                  <a:gamma/>
                  <a:shade val="45882"/>
                  <a:invGamma/>
                </a:srgbClr>
              </a:gs>
            </a:gsLst>
            <a:lin ang="54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1"/>
            <a:r>
              <a:rPr kumimoji="1" lang="ko-KR" altLang="en-US" sz="3200" b="1" dirty="0">
                <a:solidFill>
                  <a:srgbClr val="FFFFFF"/>
                </a:solidFill>
                <a:effectLst>
                  <a:outerShdw blurRad="38100" dist="38100" dir="2700000" algn="tl">
                    <a:srgbClr val="000000"/>
                  </a:outerShdw>
                </a:effectLst>
                <a:latin typeface="黑体" pitchFamily="2" charset="-122"/>
                <a:ea typeface="黑体" pitchFamily="2" charset="-122"/>
                <a:cs typeface="HY헤드라인M"/>
              </a:rPr>
              <a:t> </a:t>
            </a:r>
            <a:r>
              <a:rPr kumimoji="1" lang="en-US" altLang="zh-CN" sz="2400" b="1" dirty="0">
                <a:solidFill>
                  <a:srgbClr val="FFFFFF"/>
                </a:solidFill>
                <a:effectLst>
                  <a:outerShdw blurRad="38100" dist="38100" dir="2700000" algn="tl">
                    <a:srgbClr val="000000"/>
                  </a:outerShdw>
                </a:effectLst>
                <a:latin typeface="+mn-ea"/>
                <a:cs typeface="HY헤드라인M"/>
              </a:rPr>
              <a:t>when</a:t>
            </a:r>
          </a:p>
        </p:txBody>
      </p:sp>
      <p:sp>
        <p:nvSpPr>
          <p:cNvPr id="15" name="Rectangle 24"/>
          <p:cNvSpPr>
            <a:spLocks noChangeArrowheads="1"/>
          </p:cNvSpPr>
          <p:nvPr/>
        </p:nvSpPr>
        <p:spPr bwMode="auto">
          <a:xfrm>
            <a:off x="2555875" y="3762375"/>
            <a:ext cx="5283200" cy="685800"/>
          </a:xfrm>
          <a:prstGeom prst="rect">
            <a:avLst/>
          </a:prstGeom>
          <a:noFill/>
          <a:ln w="9525">
            <a:noFill/>
            <a:miter lim="800000"/>
            <a:headEnd/>
            <a:tailEnd/>
          </a:ln>
          <a:effectLst>
            <a:outerShdw dist="17961" dir="13500000" algn="ctr" rotWithShape="0">
              <a:schemeClr val="bg1"/>
            </a:outerShdw>
          </a:effectLst>
        </p:spPr>
        <p:txBody>
          <a:bodyPr wrap="none" anchor="ctr"/>
          <a:lstStyle/>
          <a:p>
            <a:pPr latinLnBrk="1"/>
            <a:r>
              <a:rPr lang="zh-CN" altLang="en-US" sz="2000" dirty="0">
                <a:latin typeface="+mn-ea"/>
              </a:rPr>
              <a:t>测试不同阶段的起止时间</a:t>
            </a:r>
          </a:p>
        </p:txBody>
      </p:sp>
      <p:sp>
        <p:nvSpPr>
          <p:cNvPr id="16" name="Rectangle 6"/>
          <p:cNvSpPr>
            <a:spLocks noChangeArrowheads="1"/>
          </p:cNvSpPr>
          <p:nvPr/>
        </p:nvSpPr>
        <p:spPr bwMode="auto">
          <a:xfrm>
            <a:off x="1011238" y="4518025"/>
            <a:ext cx="7489825" cy="566738"/>
          </a:xfrm>
          <a:prstGeom prst="rect">
            <a:avLst/>
          </a:prstGeom>
          <a:gradFill rotWithShape="0">
            <a:gsLst>
              <a:gs pos="0">
                <a:srgbClr val="33CCFF">
                  <a:alpha val="39998"/>
                </a:srgbClr>
              </a:gs>
              <a:gs pos="100000">
                <a:srgbClr val="FFFFFF">
                  <a:alpha val="89998"/>
                </a:srgbClr>
              </a:gs>
            </a:gsLst>
            <a:lin ang="2700000" scaled="1"/>
          </a:gradFill>
          <a:ln w="9525">
            <a:miter lim="800000"/>
            <a:headEnd/>
            <a:tailEnd/>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zh-CN" sz="2000" b="1">
              <a:latin typeface="黑体" pitchFamily="2" charset="-122"/>
              <a:ea typeface="黑体" pitchFamily="2" charset="-122"/>
            </a:endParaRPr>
          </a:p>
        </p:txBody>
      </p:sp>
      <p:sp>
        <p:nvSpPr>
          <p:cNvPr id="17" name="AutoShape 13"/>
          <p:cNvSpPr>
            <a:spLocks noChangeArrowheads="1"/>
          </p:cNvSpPr>
          <p:nvPr/>
        </p:nvSpPr>
        <p:spPr bwMode="auto">
          <a:xfrm>
            <a:off x="898525" y="4591050"/>
            <a:ext cx="1495425" cy="482600"/>
          </a:xfrm>
          <a:prstGeom prst="bevel">
            <a:avLst>
              <a:gd name="adj" fmla="val 12500"/>
            </a:avLst>
          </a:prstGeom>
          <a:gradFill rotWithShape="1">
            <a:gsLst>
              <a:gs pos="0">
                <a:srgbClr val="33CCFF"/>
              </a:gs>
              <a:gs pos="100000">
                <a:srgbClr val="33CCFF">
                  <a:gamma/>
                  <a:shade val="45882"/>
                  <a:invGamma/>
                </a:srgbClr>
              </a:gs>
            </a:gsLst>
            <a:lin ang="54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latinLnBrk="1"/>
            <a:r>
              <a:rPr kumimoji="1" lang="ko-KR" altLang="en-US" sz="2400" b="1" dirty="0">
                <a:solidFill>
                  <a:srgbClr val="FFFFFF"/>
                </a:solidFill>
                <a:effectLst>
                  <a:outerShdw blurRad="38100" dist="38100" dir="2700000" algn="tl">
                    <a:srgbClr val="000000"/>
                  </a:outerShdw>
                </a:effectLst>
                <a:latin typeface="黑体" pitchFamily="2" charset="-122"/>
                <a:ea typeface="黑体" pitchFamily="2" charset="-122"/>
                <a:cs typeface="HY헤드라인M"/>
              </a:rPr>
              <a:t> </a:t>
            </a:r>
            <a:r>
              <a:rPr kumimoji="1" lang="en-US" altLang="zh-CN" sz="2400" b="1" dirty="0">
                <a:solidFill>
                  <a:srgbClr val="FFFFFF"/>
                </a:solidFill>
                <a:effectLst>
                  <a:outerShdw blurRad="38100" dist="38100" dir="2700000" algn="tl">
                    <a:srgbClr val="000000"/>
                  </a:outerShdw>
                </a:effectLst>
                <a:latin typeface="+mn-ea"/>
                <a:cs typeface="HY헤드라인M"/>
              </a:rPr>
              <a:t>who</a:t>
            </a:r>
          </a:p>
        </p:txBody>
      </p:sp>
      <p:sp>
        <p:nvSpPr>
          <p:cNvPr id="18" name="Rectangle 23"/>
          <p:cNvSpPr>
            <a:spLocks noChangeArrowheads="1"/>
          </p:cNvSpPr>
          <p:nvPr/>
        </p:nvSpPr>
        <p:spPr bwMode="auto">
          <a:xfrm>
            <a:off x="2524125" y="4446588"/>
            <a:ext cx="4986338" cy="685800"/>
          </a:xfrm>
          <a:prstGeom prst="rect">
            <a:avLst/>
          </a:prstGeom>
          <a:noFill/>
          <a:ln w="9525">
            <a:noFill/>
            <a:miter lim="800000"/>
            <a:headEnd/>
            <a:tailEnd/>
          </a:ln>
          <a:effectLst>
            <a:outerShdw dist="17961" dir="13500000" algn="ctr" rotWithShape="0">
              <a:schemeClr val="bg1"/>
            </a:outerShdw>
          </a:effectLst>
        </p:spPr>
        <p:txBody>
          <a:bodyPr wrap="none" anchor="ctr"/>
          <a:lstStyle/>
          <a:p>
            <a:pPr latinLnBrk="1"/>
            <a:r>
              <a:rPr lang="zh-CN" altLang="en-US" sz="2000" dirty="0">
                <a:latin typeface="+mn-ea"/>
              </a:rPr>
              <a:t>项目有关人员组成，安排哪些测试人员进行测试</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mj-ea"/>
              </a:rPr>
              <a:t>Chapter 4 </a:t>
            </a:r>
            <a:r>
              <a:rPr lang="zh-CN" altLang="en-US" dirty="0" smtClean="0"/>
              <a:t>测试计划的内容</a:t>
            </a:r>
            <a:endParaRPr lang="zh-CN" altLang="en-US" dirty="0"/>
          </a:p>
        </p:txBody>
      </p:sp>
      <p:sp>
        <p:nvSpPr>
          <p:cNvPr id="4" name="Rectangle 3"/>
          <p:cNvSpPr txBox="1">
            <a:spLocks noChangeArrowheads="1"/>
          </p:cNvSpPr>
          <p:nvPr/>
        </p:nvSpPr>
        <p:spPr>
          <a:xfrm>
            <a:off x="358775" y="1142984"/>
            <a:ext cx="8642381" cy="4429156"/>
          </a:xfrm>
          <a:prstGeom prst="rect">
            <a:avLst/>
          </a:prstGeom>
          <a:ln/>
        </p:spPr>
        <p:txBody>
          <a:bodyPr/>
          <a:lstStyle/>
          <a:p>
            <a:pPr>
              <a:spcBef>
                <a:spcPct val="50000"/>
              </a:spcBef>
              <a:buFont typeface="Wingdings" pitchFamily="2" charset="2"/>
              <a:buChar char="Ø"/>
            </a:pPr>
            <a:r>
              <a:rPr lang="zh-CN" altLang="en-US" sz="2000" dirty="0" smtClean="0"/>
              <a:t> 测试项目简介</a:t>
            </a:r>
          </a:p>
          <a:p>
            <a:pPr>
              <a:spcBef>
                <a:spcPct val="50000"/>
              </a:spcBef>
              <a:buFont typeface="Wingdings" pitchFamily="2" charset="2"/>
              <a:buChar char="Ø"/>
            </a:pPr>
            <a:r>
              <a:rPr lang="zh-CN" altLang="en-US" sz="2000" dirty="0" smtClean="0"/>
              <a:t> 需要测试的特征</a:t>
            </a:r>
          </a:p>
          <a:p>
            <a:pPr>
              <a:spcBef>
                <a:spcPct val="50000"/>
              </a:spcBef>
              <a:buFont typeface="Wingdings" pitchFamily="2" charset="2"/>
              <a:buChar char="Ø"/>
            </a:pPr>
            <a:r>
              <a:rPr lang="zh-CN" altLang="en-US" sz="2000" dirty="0" smtClean="0"/>
              <a:t> 不需要测试的特征</a:t>
            </a:r>
          </a:p>
          <a:p>
            <a:pPr>
              <a:spcBef>
                <a:spcPct val="50000"/>
              </a:spcBef>
              <a:buFont typeface="Wingdings" pitchFamily="2" charset="2"/>
              <a:buChar char="Ø"/>
            </a:pPr>
            <a:r>
              <a:rPr lang="zh-CN" altLang="en-US" sz="2000" dirty="0" smtClean="0"/>
              <a:t> 测试的方法 （测试人员、测试工具、测试流程）</a:t>
            </a:r>
            <a:endParaRPr lang="en-US" altLang="zh-CN" sz="2000" dirty="0" smtClean="0"/>
          </a:p>
          <a:p>
            <a:pPr>
              <a:spcBef>
                <a:spcPct val="50000"/>
              </a:spcBef>
              <a:buFont typeface="Wingdings" pitchFamily="2" charset="2"/>
              <a:buChar char="Ø"/>
            </a:pPr>
            <a:r>
              <a:rPr lang="zh-CN" altLang="en-US" sz="2000" dirty="0" smtClean="0"/>
              <a:t> 测试环境（软件、硬件、网络）</a:t>
            </a:r>
          </a:p>
          <a:p>
            <a:pPr>
              <a:spcBef>
                <a:spcPct val="50000"/>
              </a:spcBef>
              <a:buFont typeface="Wingdings" pitchFamily="2" charset="2"/>
              <a:buChar char="Ø"/>
            </a:pPr>
            <a:r>
              <a:rPr lang="zh-CN" altLang="en-US" sz="2000" dirty="0" smtClean="0"/>
              <a:t> 测试开始条件和结束条件</a:t>
            </a:r>
            <a:endParaRPr lang="en-US" altLang="zh-CN" sz="2000" dirty="0" smtClean="0"/>
          </a:p>
          <a:p>
            <a:pPr>
              <a:spcBef>
                <a:spcPct val="50000"/>
              </a:spcBef>
              <a:buFont typeface="Wingdings" pitchFamily="2" charset="2"/>
              <a:buChar char="Ø"/>
            </a:pPr>
            <a:r>
              <a:rPr lang="zh-CN" altLang="en-US" sz="2000" dirty="0" smtClean="0"/>
              <a:t> 测试者的任务、培训</a:t>
            </a:r>
          </a:p>
          <a:p>
            <a:pPr>
              <a:spcBef>
                <a:spcPct val="50000"/>
              </a:spcBef>
              <a:buFont typeface="Wingdings" pitchFamily="2" charset="2"/>
              <a:buChar char="Ø"/>
            </a:pPr>
            <a:r>
              <a:rPr lang="zh-CN" altLang="en-US" sz="2000" dirty="0" smtClean="0"/>
              <a:t> 测试进度与跟踪</a:t>
            </a:r>
          </a:p>
          <a:p>
            <a:pPr>
              <a:spcBef>
                <a:spcPct val="50000"/>
              </a:spcBef>
              <a:buFont typeface="Wingdings" pitchFamily="2" charset="2"/>
              <a:buChar char="Ø"/>
            </a:pPr>
            <a:r>
              <a:rPr lang="zh-CN" altLang="en-US" sz="2000" dirty="0" smtClean="0"/>
              <a:t> 测试风险与解决</a:t>
            </a:r>
          </a:p>
          <a:p>
            <a:pPr>
              <a:spcBef>
                <a:spcPct val="50000"/>
              </a:spcBef>
              <a:buFont typeface="Wingdings" pitchFamily="2" charset="2"/>
              <a:buChar char="Ø"/>
            </a:pPr>
            <a:r>
              <a:rPr lang="zh-CN" altLang="en-US" sz="2000" dirty="0" smtClean="0"/>
              <a:t> 本测试计划的审批与变更方式</a:t>
            </a:r>
            <a:endParaRPr lang="en-US" altLang="zh-CN" sz="2000" dirty="0" smtClean="0"/>
          </a:p>
          <a:p>
            <a:pPr lvl="0">
              <a:spcBef>
                <a:spcPct val="20000"/>
              </a:spcBef>
              <a:buSzPct val="80000"/>
              <a:buFont typeface="Wingdings" pitchFamily="2" charset="2"/>
              <a:buChar char="p"/>
              <a:defRPr/>
            </a:pPr>
            <a:endParaRPr kumimoji="0" lang="zh-CN" altLang="en-US" sz="2400" b="0" i="0" u="none" strike="noStrike" kern="1200" cap="none" spc="0" normalizeH="0" baseline="0" noProof="0" dirty="0">
              <a:ln>
                <a:noFill/>
              </a:ln>
              <a:solidFill>
                <a:schemeClr val="tx1"/>
              </a:solidFill>
              <a:effectLst/>
              <a:uLnTx/>
              <a:uFillTx/>
              <a:latin typeface="+mj-ea"/>
              <a:ea typeface="+mj-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测试工具</a:t>
            </a:r>
            <a:endParaRPr lang="zh-CN" altLang="en-US" dirty="0"/>
          </a:p>
        </p:txBody>
      </p:sp>
      <p:sp>
        <p:nvSpPr>
          <p:cNvPr id="6" name="内容占位符 5"/>
          <p:cNvSpPr>
            <a:spLocks noGrp="1"/>
          </p:cNvSpPr>
          <p:nvPr>
            <p:ph idx="1"/>
          </p:nvPr>
        </p:nvSpPr>
        <p:spPr>
          <a:xfrm>
            <a:off x="285720" y="1214422"/>
            <a:ext cx="8229600" cy="542916"/>
          </a:xfrm>
        </p:spPr>
        <p:txBody>
          <a:bodyPr/>
          <a:lstStyle/>
          <a:p>
            <a:pPr>
              <a:buFont typeface="Wingdings" pitchFamily="2" charset="2"/>
              <a:buChar char="p"/>
            </a:pPr>
            <a:r>
              <a:rPr lang="zh-CN" altLang="en-US" sz="2400" dirty="0" smtClean="0"/>
              <a:t>测试工具</a:t>
            </a:r>
            <a:endParaRPr lang="zh-CN" altLang="en-US" sz="2400" dirty="0"/>
          </a:p>
        </p:txBody>
      </p:sp>
      <p:graphicFrame>
        <p:nvGraphicFramePr>
          <p:cNvPr id="5" name="表格 4"/>
          <p:cNvGraphicFramePr>
            <a:graphicFrameLocks noGrp="1"/>
          </p:cNvGraphicFramePr>
          <p:nvPr/>
        </p:nvGraphicFramePr>
        <p:xfrm>
          <a:off x="1357289" y="2214555"/>
          <a:ext cx="6429422" cy="2214576"/>
        </p:xfrm>
        <a:graphic>
          <a:graphicData uri="http://schemas.openxmlformats.org/drawingml/2006/table">
            <a:tbl>
              <a:tblPr/>
              <a:tblGrid>
                <a:gridCol w="1829912"/>
                <a:gridCol w="3264168"/>
                <a:gridCol w="1335342"/>
              </a:tblGrid>
              <a:tr h="369096">
                <a:tc>
                  <a:txBody>
                    <a:bodyPr/>
                    <a:lstStyle/>
                    <a:p>
                      <a:pPr algn="ctr" fontAlgn="t"/>
                      <a:r>
                        <a:rPr lang="zh-CN" sz="1050" b="1" i="0" u="none" strike="noStrike">
                          <a:solidFill>
                            <a:srgbClr val="000000"/>
                          </a:solidFill>
                          <a:latin typeface="宋体"/>
                        </a:rPr>
                        <a:t>资源</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zh-CN" sz="1050" b="1" i="0" u="none" strike="noStrike">
                          <a:solidFill>
                            <a:srgbClr val="000000"/>
                          </a:solidFill>
                          <a:latin typeface="宋体"/>
                        </a:rPr>
                        <a:t>描述</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zh-CN" sz="1050" b="1" i="0" u="none" strike="noStrike">
                          <a:solidFill>
                            <a:srgbClr val="000000"/>
                          </a:solidFill>
                          <a:latin typeface="宋体"/>
                        </a:rPr>
                        <a:t>数量</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369096">
                <a:tc>
                  <a:txBody>
                    <a:bodyPr/>
                    <a:lstStyle/>
                    <a:p>
                      <a:pPr algn="l" fontAlgn="t"/>
                      <a:r>
                        <a:rPr lang="zh-CN" sz="1050" b="0" i="0" u="none" strike="noStrike">
                          <a:solidFill>
                            <a:srgbClr val="000000"/>
                          </a:solidFill>
                          <a:latin typeface="Arial"/>
                        </a:rPr>
                        <a:t>Testlink</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050" b="0" i="0" u="none" strike="noStrike">
                          <a:solidFill>
                            <a:srgbClr val="000000"/>
                          </a:solidFill>
                          <a:latin typeface="宋体"/>
                        </a:rPr>
                        <a:t>测试用例管理</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zh-CN" sz="1050" b="0" i="0" u="none" strike="noStrike">
                          <a:solidFill>
                            <a:srgbClr val="000000"/>
                          </a:solidFill>
                          <a:latin typeface="Arial"/>
                        </a:rPr>
                        <a:t>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9096">
                <a:tc>
                  <a:txBody>
                    <a:bodyPr/>
                    <a:lstStyle/>
                    <a:p>
                      <a:pPr algn="l" fontAlgn="t"/>
                      <a:r>
                        <a:rPr lang="zh-CN" sz="1050" b="0" i="0" u="none" strike="noStrike">
                          <a:solidFill>
                            <a:srgbClr val="000000"/>
                          </a:solidFill>
                          <a:latin typeface="Arial"/>
                        </a:rPr>
                        <a:t>Mantis</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050" b="0" i="0" u="none" strike="noStrike">
                          <a:solidFill>
                            <a:srgbClr val="000000"/>
                          </a:solidFill>
                          <a:latin typeface="宋体"/>
                        </a:rPr>
                        <a:t>缺陷管理</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zh-CN" sz="1050" b="0" i="0" u="none" strike="noStrike">
                          <a:solidFill>
                            <a:srgbClr val="000000"/>
                          </a:solidFill>
                          <a:latin typeface="Arial"/>
                        </a:rPr>
                        <a:t>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9096">
                <a:tc>
                  <a:txBody>
                    <a:bodyPr/>
                    <a:lstStyle/>
                    <a:p>
                      <a:pPr algn="l" fontAlgn="t"/>
                      <a:r>
                        <a:rPr lang="zh-CN" sz="1050" b="0" i="0" u="none" strike="noStrike">
                          <a:solidFill>
                            <a:srgbClr val="000000"/>
                          </a:solidFill>
                          <a:latin typeface="Arial"/>
                        </a:rPr>
                        <a:t>QTP</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050" b="0" i="0" u="none" strike="noStrike">
                          <a:solidFill>
                            <a:srgbClr val="000000"/>
                          </a:solidFill>
                          <a:latin typeface="宋体"/>
                        </a:rPr>
                        <a:t>自动化测试</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zh-CN" sz="1050" b="0" i="0" u="none" strike="noStrike">
                          <a:solidFill>
                            <a:srgbClr val="000000"/>
                          </a:solidFill>
                          <a:latin typeface="Arial"/>
                        </a:rPr>
                        <a:t>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9096">
                <a:tc>
                  <a:txBody>
                    <a:bodyPr/>
                    <a:lstStyle/>
                    <a:p>
                      <a:pPr algn="l" fontAlgn="t"/>
                      <a:r>
                        <a:rPr lang="zh-CN" sz="1050" b="0" i="0" u="none" strike="noStrike">
                          <a:solidFill>
                            <a:srgbClr val="000000"/>
                          </a:solidFill>
                          <a:latin typeface="Arial"/>
                        </a:rPr>
                        <a:t>LoadRunner</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050" b="0" i="0" u="none" strike="noStrike">
                          <a:solidFill>
                            <a:srgbClr val="000000"/>
                          </a:solidFill>
                          <a:latin typeface="宋体"/>
                        </a:rPr>
                        <a:t>性能测试</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zh-CN" sz="1050" b="0" i="0" u="none" strike="noStrike">
                          <a:solidFill>
                            <a:srgbClr val="000000"/>
                          </a:solidFill>
                          <a:latin typeface="Arial"/>
                        </a:rPr>
                        <a:t>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9096">
                <a:tc>
                  <a:txBody>
                    <a:bodyPr/>
                    <a:lstStyle/>
                    <a:p>
                      <a:pPr algn="l" fontAlgn="t"/>
                      <a:r>
                        <a:rPr lang="zh-CN" sz="1050" b="0" i="0" u="none" strike="noStrike">
                          <a:solidFill>
                            <a:srgbClr val="000000"/>
                          </a:solidFill>
                          <a:latin typeface="Arial"/>
                        </a:rPr>
                        <a:t>Svn</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050" b="0" i="0" u="none" strike="noStrike">
                          <a:solidFill>
                            <a:srgbClr val="000000"/>
                          </a:solidFill>
                          <a:latin typeface="宋体"/>
                        </a:rPr>
                        <a:t>版本控制</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zh-CN" sz="1050" b="0" i="0" u="none" strike="noStrike" dirty="0">
                          <a:solidFill>
                            <a:srgbClr val="000000"/>
                          </a:solidFill>
                          <a:latin typeface="Arial"/>
                        </a:rPr>
                        <a:t>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7203</TotalTime>
  <Words>874</Words>
  <Application>Microsoft Office PowerPoint</Application>
  <PresentationFormat>全屏显示(4:3)</PresentationFormat>
  <Paragraphs>216</Paragraphs>
  <Slides>17</Slides>
  <Notes>2</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幻灯片 1</vt:lpstr>
      <vt:lpstr>幻灯片 2</vt:lpstr>
      <vt:lpstr>关于测试计划</vt:lpstr>
      <vt:lpstr>Chapter 1 测试计划的定义</vt:lpstr>
      <vt:lpstr>Chapter 2 测试计划的作用</vt:lpstr>
      <vt:lpstr>Chapter 3 如何制定测试计划</vt:lpstr>
      <vt:lpstr>5W规则</vt:lpstr>
      <vt:lpstr>Chapter 4 测试计划的内容</vt:lpstr>
      <vt:lpstr>测试工具</vt:lpstr>
      <vt:lpstr>测试环境 (一)</vt:lpstr>
      <vt:lpstr>测试环境 (二)</vt:lpstr>
      <vt:lpstr>测试开始/结束条件</vt:lpstr>
      <vt:lpstr>测试进度与跟踪</vt:lpstr>
      <vt:lpstr>测试风险与解决（一）</vt:lpstr>
      <vt:lpstr>测试风险与解决（二）</vt:lpstr>
      <vt:lpstr>问题讨论</vt:lpstr>
      <vt:lpstr>培训总结</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ChinaUser</cp:lastModifiedBy>
  <cp:revision>628</cp:revision>
  <dcterms:created xsi:type="dcterms:W3CDTF">2012-04-19T11:01:25Z</dcterms:created>
  <dcterms:modified xsi:type="dcterms:W3CDTF">2014-05-09T10:33:27Z</dcterms:modified>
</cp:coreProperties>
</file>