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handoutMasterIdLst>
    <p:handoutMasterId r:id="rId109"/>
  </p:handoutMasterIdLst>
  <p:sldIdLst>
    <p:sldId id="283" r:id="rId2"/>
    <p:sldId id="284"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6" r:id="rId33"/>
    <p:sldId id="365"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9" r:id="rId61"/>
    <p:sldId id="394" r:id="rId62"/>
    <p:sldId id="395" r:id="rId63"/>
    <p:sldId id="396" r:id="rId64"/>
    <p:sldId id="397" r:id="rId65"/>
    <p:sldId id="400" r:id="rId66"/>
    <p:sldId id="401" r:id="rId67"/>
    <p:sldId id="402" r:id="rId68"/>
    <p:sldId id="403" r:id="rId69"/>
    <p:sldId id="404" r:id="rId70"/>
    <p:sldId id="405" r:id="rId71"/>
    <p:sldId id="418" r:id="rId72"/>
    <p:sldId id="407" r:id="rId73"/>
    <p:sldId id="408" r:id="rId74"/>
    <p:sldId id="409" r:id="rId75"/>
    <p:sldId id="419" r:id="rId76"/>
    <p:sldId id="420" r:id="rId77"/>
    <p:sldId id="415" r:id="rId78"/>
    <p:sldId id="416" r:id="rId79"/>
    <p:sldId id="421" r:id="rId80"/>
    <p:sldId id="422" r:id="rId81"/>
    <p:sldId id="423" r:id="rId82"/>
    <p:sldId id="424" r:id="rId83"/>
    <p:sldId id="425" r:id="rId84"/>
    <p:sldId id="427" r:id="rId85"/>
    <p:sldId id="428" r:id="rId86"/>
    <p:sldId id="429" r:id="rId87"/>
    <p:sldId id="430" r:id="rId88"/>
    <p:sldId id="431" r:id="rId89"/>
    <p:sldId id="432" r:id="rId90"/>
    <p:sldId id="435" r:id="rId91"/>
    <p:sldId id="433" r:id="rId92"/>
    <p:sldId id="450" r:id="rId93"/>
    <p:sldId id="434" r:id="rId94"/>
    <p:sldId id="436" r:id="rId95"/>
    <p:sldId id="437" r:id="rId96"/>
    <p:sldId id="438" r:id="rId97"/>
    <p:sldId id="440" r:id="rId98"/>
    <p:sldId id="441" r:id="rId99"/>
    <p:sldId id="442" r:id="rId100"/>
    <p:sldId id="443" r:id="rId101"/>
    <p:sldId id="444" r:id="rId102"/>
    <p:sldId id="446" r:id="rId103"/>
    <p:sldId id="447" r:id="rId104"/>
    <p:sldId id="449" r:id="rId105"/>
    <p:sldId id="445" r:id="rId106"/>
    <p:sldId id="302" r:id="rId10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D35B3"/>
    <a:srgbClr val="1C53A4"/>
    <a:srgbClr val="0B44B5"/>
    <a:srgbClr val="95C628"/>
    <a:srgbClr val="55BD0F"/>
    <a:srgbClr val="00CC00"/>
    <a:srgbClr val="68B20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262" autoAdjust="0"/>
  </p:normalViewPr>
  <p:slideViewPr>
    <p:cSldViewPr>
      <p:cViewPr varScale="1">
        <p:scale>
          <a:sx n="61" d="100"/>
          <a:sy n="61" d="100"/>
        </p:scale>
        <p:origin x="-144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DAA887-6854-4AD5-8A77-149A5C6979F6}" type="datetimeFigureOut">
              <a:rPr lang="zh-CN" altLang="en-US" smtClean="0"/>
              <a:pPr/>
              <a:t>2015-04-23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527634-5622-4C82-B5E3-DACDE8AEE3BA}" type="slidenum">
              <a:rPr lang="zh-CN" altLang="en-US" smtClean="0"/>
              <a:pPr/>
              <a:t>‹#›</a:t>
            </a:fld>
            <a:endParaRPr lang="zh-CN" altLang="en-US"/>
          </a:p>
        </p:txBody>
      </p:sp>
    </p:spTree>
    <p:extLst>
      <p:ext uri="{BB962C8B-B14F-4D97-AF65-F5344CB8AC3E}">
        <p14:creationId xmlns="" xmlns:p14="http://schemas.microsoft.com/office/powerpoint/2010/main" val="51722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2DD50-56A2-4DBD-8C97-016429137B3B}" type="datetimeFigureOut">
              <a:rPr lang="zh-CN" altLang="en-US" smtClean="0"/>
              <a:pPr/>
              <a:t>2015-04-23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9E7A45-B73F-4518-91F7-F6F45DEB59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F70A102-82C3-413D-BE2A-8D91693F22BB}" type="slidenum">
              <a:rPr lang="en-US" altLang="zh-CN" smtClean="0">
                <a:latin typeface="Arial" pitchFamily="34" charset="0"/>
              </a:rPr>
              <a:pPr/>
              <a:t>5</a:t>
            </a:fld>
            <a:endParaRPr lang="en-US" altLang="zh-CN" smtClean="0">
              <a:latin typeface="Arial"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zh-CN" altLang="en-US" dirty="0" smtClean="0">
                <a:latin typeface="Arial" pitchFamily="34" charset="0"/>
              </a:rPr>
              <a:t>白盒测试在测试的早期采用，而黑盒测试主要用于测试的后期。黑盒测试故意不考虑控制结构，而是注意信息域。</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隶书" pitchFamily="49" charset="-122"/>
                <a:ea typeface="隶书" pitchFamily="49" charset="-122"/>
              </a:rPr>
              <a:t>右图中经过用例的每条路径都用基本流和备选流来表示，直黑线表示基本流，是经过用例的最简单的路径。备选流用不同的彩色表示，一个备选流可能从基本流开始，在某个特定条件下执行，然后重新加入基本流中（如备选流 </a:t>
            </a:r>
            <a:r>
              <a:rPr lang="en-US" altLang="zh-CN" sz="1200" dirty="0" smtClean="0">
                <a:latin typeface="隶书" pitchFamily="49" charset="-122"/>
                <a:ea typeface="隶书" pitchFamily="49" charset="-122"/>
              </a:rPr>
              <a:t>1 </a:t>
            </a:r>
            <a:r>
              <a:rPr lang="zh-CN" altLang="en-US" sz="1200" dirty="0" smtClean="0">
                <a:latin typeface="隶书" pitchFamily="49" charset="-122"/>
                <a:ea typeface="隶书" pitchFamily="49" charset="-122"/>
              </a:rPr>
              <a:t>和 </a:t>
            </a:r>
            <a:r>
              <a:rPr lang="en-US" altLang="zh-CN" sz="1200" dirty="0" smtClean="0">
                <a:latin typeface="隶书" pitchFamily="49" charset="-122"/>
                <a:ea typeface="隶书" pitchFamily="49" charset="-122"/>
              </a:rPr>
              <a:t>3</a:t>
            </a:r>
            <a:r>
              <a:rPr lang="zh-CN" altLang="en-US" sz="1200" dirty="0" smtClean="0">
                <a:latin typeface="隶书" pitchFamily="49" charset="-122"/>
                <a:ea typeface="隶书" pitchFamily="49" charset="-122"/>
              </a:rPr>
              <a:t>）；也可能起源于另一个备选流（如备选流 </a:t>
            </a:r>
            <a:r>
              <a:rPr lang="en-US" altLang="zh-CN" sz="1200" dirty="0" smtClean="0">
                <a:latin typeface="隶书" pitchFamily="49" charset="-122"/>
                <a:ea typeface="隶书" pitchFamily="49" charset="-122"/>
              </a:rPr>
              <a:t>2</a:t>
            </a:r>
            <a:r>
              <a:rPr lang="zh-CN" altLang="en-US" sz="1200" dirty="0" smtClean="0">
                <a:latin typeface="隶书" pitchFamily="49" charset="-122"/>
                <a:ea typeface="隶书" pitchFamily="49" charset="-122"/>
              </a:rPr>
              <a:t>），或者终止用例而不再重新加入到某个流（如备选流 </a:t>
            </a:r>
            <a:r>
              <a:rPr lang="en-US" altLang="zh-CN" sz="1200" dirty="0" smtClean="0">
                <a:latin typeface="隶书" pitchFamily="49" charset="-122"/>
                <a:ea typeface="隶书" pitchFamily="49" charset="-122"/>
              </a:rPr>
              <a:t>2 </a:t>
            </a:r>
            <a:r>
              <a:rPr lang="zh-CN" altLang="en-US" sz="1200" dirty="0" smtClean="0">
                <a:latin typeface="隶书" pitchFamily="49" charset="-122"/>
                <a:ea typeface="隶书" pitchFamily="49" charset="-122"/>
              </a:rPr>
              <a:t>和 </a:t>
            </a:r>
            <a:r>
              <a:rPr lang="en-US" altLang="zh-CN" sz="1200" dirty="0" smtClean="0">
                <a:latin typeface="隶书" pitchFamily="49" charset="-122"/>
                <a:ea typeface="隶书" pitchFamily="49" charset="-122"/>
              </a:rPr>
              <a:t>4</a:t>
            </a:r>
            <a:r>
              <a:rPr lang="zh-CN" altLang="en-US" sz="1200" dirty="0" smtClean="0">
                <a:latin typeface="隶书" pitchFamily="49" charset="-122"/>
                <a:ea typeface="隶书" pitchFamily="49" charset="-122"/>
              </a:rPr>
              <a:t>）。</a:t>
            </a:r>
          </a:p>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90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p:spPr>
        <p:txBody>
          <a:bodyPr/>
          <a:lstStyle/>
          <a:p>
            <a:pPr eaLnBrk="1" hangingPunct="1"/>
            <a:endParaRPr lang="zh-CN" altLang="en-US" smtClean="0">
              <a:latin typeface="Arial" pitchFamily="34" charset="0"/>
            </a:endParaRPr>
          </a:p>
        </p:txBody>
      </p:sp>
      <p:sp>
        <p:nvSpPr>
          <p:cNvPr id="97284" name="灯片编号占位符 3"/>
          <p:cNvSpPr>
            <a:spLocks noGrp="1"/>
          </p:cNvSpPr>
          <p:nvPr>
            <p:ph type="sldNum" sz="quarter" idx="5"/>
          </p:nvPr>
        </p:nvSpPr>
        <p:spPr>
          <a:noFill/>
        </p:spPr>
        <p:txBody>
          <a:bodyPr/>
          <a:lstStyle/>
          <a:p>
            <a:fld id="{D4D59C11-C692-4576-ACC3-315DCD2C0EC1}" type="slidenum">
              <a:rPr lang="en-US" altLang="zh-CN" smtClean="0">
                <a:latin typeface="Arial" pitchFamily="34" charset="0"/>
              </a:rPr>
              <a:pPr/>
              <a:t>8</a:t>
            </a:fld>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p:spPr>
        <p:txBody>
          <a:bodyPr/>
          <a:lstStyle/>
          <a:p>
            <a:pPr eaLnBrk="1" hangingPunct="1"/>
            <a:endParaRPr lang="zh-CN" altLang="en-US" smtClean="0">
              <a:latin typeface="Arial" pitchFamily="34" charset="0"/>
            </a:endParaRPr>
          </a:p>
        </p:txBody>
      </p:sp>
      <p:sp>
        <p:nvSpPr>
          <p:cNvPr id="98308" name="灯片编号占位符 3"/>
          <p:cNvSpPr>
            <a:spLocks noGrp="1"/>
          </p:cNvSpPr>
          <p:nvPr>
            <p:ph type="sldNum" sz="quarter" idx="5"/>
          </p:nvPr>
        </p:nvSpPr>
        <p:spPr>
          <a:noFill/>
        </p:spPr>
        <p:txBody>
          <a:bodyPr/>
          <a:lstStyle/>
          <a:p>
            <a:fld id="{90FB930E-F789-4722-A421-6E749BFA88B4}" type="slidenum">
              <a:rPr lang="en-US" altLang="zh-CN" smtClean="0">
                <a:latin typeface="Arial" pitchFamily="34" charset="0"/>
              </a:rPr>
              <a:pPr/>
              <a:t>15</a:t>
            </a:fld>
            <a:endParaRPr lang="en-US"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当做三个输入框</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22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说明：首先分析第一个要素“用户权限”，其取值只有</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个，即“用户权限”的值只有可能是</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或</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，这样</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的取值所在的情况就可以删除，之后在考虑“用户权限”的</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个取值的具体情况，一个是用户权限有效（</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），另一个是用户权限无效（</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当取值为有效时，所有的情况都可以保留，当取值为无效时，只保留一个就可以了（一旦最高优先级的条件不能满足，那么其他低优先级的条件就不需要考虑），然后用同样的方法判断其他的条件，最后等到一个临时结果</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编号</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，这时可以从最后一个要素开始分析，要使最后一个要素有意义那前</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个要素必须都成立（值为</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），而要素“转帐方式”有</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种取值而现在的结果中有效情况只有一种（</a:t>
            </a:r>
            <a:r>
              <a:rPr lang="en-US" sz="1200" kern="1200" dirty="0" smtClean="0">
                <a:solidFill>
                  <a:schemeClr val="tx1"/>
                </a:solidFill>
                <a:latin typeface="+mn-lt"/>
                <a:ea typeface="+mn-ea"/>
                <a:cs typeface="+mn-cs"/>
              </a:rPr>
              <a:t>No1</a:t>
            </a:r>
            <a:r>
              <a:rPr lang="zh-CN" altLang="en-US" sz="1200" kern="1200" dirty="0" smtClean="0">
                <a:solidFill>
                  <a:schemeClr val="tx1"/>
                </a:solidFill>
                <a:latin typeface="+mn-lt"/>
                <a:ea typeface="+mn-ea"/>
                <a:cs typeface="+mn-cs"/>
              </a:rPr>
              <a:t>），所以可以增加</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种（即，见表</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a:t>
            </a:r>
            <a:r>
              <a:rPr lang="en-US" sz="1200" kern="1200" dirty="0" smtClean="0">
                <a:solidFill>
                  <a:schemeClr val="tx1"/>
                </a:solidFill>
                <a:latin typeface="+mn-lt"/>
                <a:ea typeface="+mn-ea"/>
                <a:cs typeface="+mn-cs"/>
              </a:rPr>
              <a:t>No2</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）。现在考虑要素“转帐金额”，可以增加在前</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个要素都成立时，“转帐金额”取值为大于用户实际金额的情况（即，见表</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a:t>
            </a:r>
            <a:r>
              <a:rPr lang="en-US" sz="1200" kern="1200" dirty="0" smtClean="0">
                <a:solidFill>
                  <a:schemeClr val="tx1"/>
                </a:solidFill>
                <a:latin typeface="+mn-lt"/>
                <a:ea typeface="+mn-ea"/>
                <a:cs typeface="+mn-cs"/>
              </a:rPr>
              <a:t>No5</a:t>
            </a:r>
            <a:r>
              <a:rPr lang="zh-CN" altLang="en-US" sz="1200" kern="1200" dirty="0" smtClean="0">
                <a:solidFill>
                  <a:schemeClr val="tx1"/>
                </a:solidFill>
                <a:latin typeface="+mn-lt"/>
                <a:ea typeface="+mn-ea"/>
                <a:cs typeface="+mn-cs"/>
              </a:rPr>
              <a:t>）。接着考虑要素“帐号”，可以增加在前</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个要素都成立时，“帐号”取值为帐号无效的情况（即，见表</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a:t>
            </a:r>
            <a:r>
              <a:rPr lang="en-US" sz="1200" kern="1200" dirty="0" smtClean="0">
                <a:solidFill>
                  <a:schemeClr val="tx1"/>
                </a:solidFill>
                <a:latin typeface="+mn-lt"/>
                <a:ea typeface="+mn-ea"/>
                <a:cs typeface="+mn-cs"/>
              </a:rPr>
              <a:t>No6</a:t>
            </a:r>
            <a:r>
              <a:rPr lang="zh-CN" altLang="en-US" sz="1200" kern="1200" dirty="0" smtClean="0">
                <a:solidFill>
                  <a:schemeClr val="tx1"/>
                </a:solidFill>
                <a:latin typeface="+mn-lt"/>
                <a:ea typeface="+mn-ea"/>
                <a:cs typeface="+mn-cs"/>
              </a:rPr>
              <a:t>）。接着考虑要素“票据号”，可以增加在第一个要素都成立时，“票据号”取值为票据号无效的情况（即，见表</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a:t>
            </a:r>
            <a:r>
              <a:rPr lang="en-US" sz="1200" kern="1200" dirty="0" smtClean="0">
                <a:solidFill>
                  <a:schemeClr val="tx1"/>
                </a:solidFill>
                <a:latin typeface="+mn-lt"/>
                <a:ea typeface="+mn-ea"/>
                <a:cs typeface="+mn-cs"/>
              </a:rPr>
              <a:t>No7</a:t>
            </a:r>
            <a:r>
              <a:rPr lang="zh-CN" altLang="en-US" sz="1200" kern="1200" dirty="0" smtClean="0">
                <a:solidFill>
                  <a:schemeClr val="tx1"/>
                </a:solidFill>
                <a:latin typeface="+mn-lt"/>
                <a:ea typeface="+mn-ea"/>
                <a:cs typeface="+mn-cs"/>
              </a:rPr>
              <a:t>）。这样就补齐了所有的情况，从而得到最终结果</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84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85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86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87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在测试一个软件的时候，在场景法中，测试流程是软件功能按照正确的事件流实现的一条正确流程，那么我们把这个成为该软件的基本流；而凡是出现故障或缺陷的过程，就用备选流加以标注，这样的话，备选流就可以是从基本流来的，或是由备选流中引出的。所以在进行图示的时候，就会发现每个事件流的颜色是不同的。</a:t>
            </a:r>
          </a:p>
          <a:p>
            <a:r>
              <a:rPr lang="zh-CN" altLang="en-US" sz="1200" kern="1200" dirty="0" smtClean="0">
                <a:solidFill>
                  <a:schemeClr val="tx1"/>
                </a:solidFill>
                <a:latin typeface="+mn-lt"/>
                <a:ea typeface="+mn-ea"/>
                <a:cs typeface="+mn-cs"/>
              </a:rPr>
              <a:t>基本流和备选流：如下图所示，图中经过用例的每条路径都用基本流和备选流来表示，直黑线表示基本流，是经过用例的最简单的路径。备选流用不同的色彩表示，一个备选流可能从基本流开始，在某个特定条件下执行，然后重新加入基本流中（如备选流</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）；也可能起源于另一个备选流（如备选流</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），或者终止用例而不再重新加入到某个流（如备选流</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88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8229600" cy="654032"/>
          </a:xfrm>
          <a:prstGeom prst="rect">
            <a:avLst/>
          </a:prstGeom>
        </p:spPr>
        <p:txBody>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2015-04-23</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descr="LOGO_标准.png"/>
          <p:cNvPicPr>
            <a:picLocks noChangeAspect="1"/>
          </p:cNvPicPr>
          <p:nvPr/>
        </p:nvPicPr>
        <p:blipFill>
          <a:blip r:embed="rId14" cstate="print"/>
          <a:stretch>
            <a:fillRect/>
          </a:stretch>
        </p:blipFill>
        <p:spPr>
          <a:xfrm>
            <a:off x="7715304" y="71414"/>
            <a:ext cx="1428728" cy="642942"/>
          </a:xfrm>
          <a:prstGeom prst="rect">
            <a:avLst/>
          </a:prstGeom>
          <a:ln>
            <a:noFill/>
          </a:ln>
          <a:effectLst>
            <a:outerShdw blurRad="50800" dist="38100" dir="2700000" algn="tl" rotWithShape="0">
              <a:prstClr val="black">
                <a:alpha val="40000"/>
              </a:prstClr>
            </a:outerShdw>
          </a:effectLst>
        </p:spPr>
      </p:pic>
      <p:pic>
        <p:nvPicPr>
          <p:cNvPr id="4" name="图片 3" descr="001_3.jpg"/>
          <p:cNvPicPr>
            <a:picLocks noChangeAspect="1"/>
          </p:cNvPicPr>
          <p:nvPr/>
        </p:nvPicPr>
        <p:blipFill>
          <a:blip r:embed="rId15" cstate="print"/>
          <a:stretch>
            <a:fillRect/>
          </a:stretch>
        </p:blipFill>
        <p:spPr>
          <a:xfrm>
            <a:off x="0" y="750118"/>
            <a:ext cx="9144000" cy="61079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a-q.cn/uploadfile/20059209441999.gif"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4.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7.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http://www.woodpecker.org.cn/share/doc/RationalUnifiedProcess.zh_cn/process/modguide/images/tstcs_1.gif"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95.xml.rels><?xml version="1.0" encoding="UTF-8" standalone="yes"?>
<Relationships xmlns="http://schemas.openxmlformats.org/package/2006/relationships"><Relationship Id="rId3" Type="http://schemas.openxmlformats.org/officeDocument/2006/relationships/oleObject" Target="../embeddings/Microsoft_Office_Word_97_-_2003___11111111.doc"/><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Microsoft_Office_Word_97_-_2003___22222222.doc"/><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21_1.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1691146" y="5715016"/>
            <a:ext cx="5821081" cy="646331"/>
          </a:xfrm>
          <a:prstGeom prst="rect">
            <a:avLst/>
          </a:prstGeom>
          <a:noFill/>
        </p:spPr>
        <p:txBody>
          <a:bodyPr wrap="none" rtlCol="0" anchor="t">
            <a:spAutoFit/>
          </a:bodyPr>
          <a:lstStyle/>
          <a:p>
            <a:r>
              <a:rPr lang="zh-CN" altLang="en-US" b="1" dirty="0" smtClean="0">
                <a:latin typeface="微软雅黑" pitchFamily="34" charset="-122"/>
                <a:ea typeface="微软雅黑" pitchFamily="34" charset="-122"/>
              </a:rPr>
              <a:t>深   圳   市   泽   林   信   息   咨   询   有   限   公   司</a:t>
            </a:r>
            <a:endParaRPr lang="en-US" altLang="zh-CN" b="1" dirty="0" smtClean="0">
              <a:latin typeface="微软雅黑" pitchFamily="34" charset="-122"/>
              <a:ea typeface="微软雅黑" pitchFamily="34" charset="-122"/>
            </a:endParaRPr>
          </a:p>
          <a:p>
            <a:pPr algn="dist"/>
            <a:r>
              <a:rPr lang="en-US" altLang="zh-CN" sz="1700" dirty="0" smtClean="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Zelin</a:t>
            </a:r>
            <a:r>
              <a:rPr lang="en-US" altLang="zh-CN" sz="1700" dirty="0" smtClean="0">
                <a:latin typeface="微软雅黑" pitchFamily="34" charset="-122"/>
                <a:ea typeface="微软雅黑" pitchFamily="34" charset="-122"/>
              </a:rPr>
              <a:t>  Information  Consulting  Co . , LTD</a:t>
            </a:r>
            <a:endParaRPr lang="zh-CN" altLang="en-US" sz="1700" dirty="0">
              <a:latin typeface="微软雅黑" pitchFamily="34" charset="-122"/>
              <a:ea typeface="微软雅黑" pitchFamily="34" charset="-122"/>
            </a:endParaRPr>
          </a:p>
        </p:txBody>
      </p:sp>
      <p:sp>
        <p:nvSpPr>
          <p:cNvPr id="4" name="TextBox 3"/>
          <p:cNvSpPr txBox="1"/>
          <p:nvPr/>
        </p:nvSpPr>
        <p:spPr>
          <a:xfrm>
            <a:off x="571472" y="1500174"/>
            <a:ext cx="8143932" cy="830997"/>
          </a:xfrm>
          <a:prstGeom prst="rect">
            <a:avLst/>
          </a:prstGeom>
          <a:noFill/>
        </p:spPr>
        <p:txBody>
          <a:bodyPr wrap="square" rtlCol="0">
            <a:spAutoFit/>
          </a:bodyPr>
          <a:lstStyle/>
          <a:p>
            <a:pPr algn="ctr"/>
            <a:r>
              <a:rPr lang="zh-CN" altLang="en-US" sz="4800" b="1" dirty="0" smtClean="0">
                <a:latin typeface="+mj-ea"/>
                <a:ea typeface="+mj-ea"/>
              </a:rPr>
              <a:t>黑盒用例设计方法</a:t>
            </a:r>
            <a:endParaRPr lang="zh-CN" altLang="en-US" sz="4800" b="1" dirty="0">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黑盒用例设计技术</a:t>
            </a:r>
          </a:p>
        </p:txBody>
      </p:sp>
      <p:sp>
        <p:nvSpPr>
          <p:cNvPr id="22531" name="Rectangle 3"/>
          <p:cNvSpPr>
            <a:spLocks noGrp="1" noChangeArrowheads="1"/>
          </p:cNvSpPr>
          <p:nvPr>
            <p:ph type="body" idx="1"/>
          </p:nvPr>
        </p:nvSpPr>
        <p:spPr/>
        <p:txBody>
          <a:bodyPr/>
          <a:lstStyle/>
          <a:p>
            <a:pPr lvl="1" eaLnBrk="1" hangingPunct="1">
              <a:buFont typeface="Wingdings" pitchFamily="2" charset="2"/>
              <a:buChar char="p"/>
            </a:pPr>
            <a:r>
              <a:rPr lang="zh-CN" altLang="en-US" sz="2400" dirty="0" smtClean="0"/>
              <a:t> 等价类划分方法                   （重点）</a:t>
            </a:r>
          </a:p>
          <a:p>
            <a:pPr lvl="1">
              <a:buFont typeface="Wingdings" pitchFamily="2" charset="2"/>
              <a:buChar char="p"/>
            </a:pPr>
            <a:r>
              <a:rPr lang="zh-CN" altLang="en-US" sz="2400" dirty="0" smtClean="0"/>
              <a:t> 边界值分析方法                   （重点）</a:t>
            </a:r>
          </a:p>
          <a:p>
            <a:pPr lvl="1">
              <a:buFont typeface="Wingdings" pitchFamily="2" charset="2"/>
              <a:buChar char="p"/>
            </a:pPr>
            <a:r>
              <a:rPr lang="zh-CN" altLang="en-US" sz="2400" dirty="0" smtClean="0"/>
              <a:t> 错误推测方法                       （了解）</a:t>
            </a:r>
          </a:p>
          <a:p>
            <a:pPr lvl="1">
              <a:buFont typeface="Wingdings" pitchFamily="2" charset="2"/>
              <a:buChar char="p"/>
            </a:pPr>
            <a:r>
              <a:rPr lang="zh-CN" altLang="en-US" sz="2400" dirty="0" smtClean="0"/>
              <a:t> 因果图方法                           （了解）</a:t>
            </a:r>
          </a:p>
          <a:p>
            <a:pPr lvl="1">
              <a:buFont typeface="Wingdings" pitchFamily="2" charset="2"/>
              <a:buChar char="p"/>
            </a:pPr>
            <a:r>
              <a:rPr lang="zh-CN" altLang="en-US" sz="2400" dirty="0" smtClean="0"/>
              <a:t> 判定表驱动分析方法         （了解）</a:t>
            </a:r>
          </a:p>
          <a:p>
            <a:pPr lvl="1">
              <a:buFont typeface="Wingdings" pitchFamily="2" charset="2"/>
              <a:buChar char="p"/>
            </a:pPr>
            <a:r>
              <a:rPr lang="zh-CN" altLang="en-US" sz="2400" dirty="0" smtClean="0"/>
              <a:t> 正交试验设计方法              （了解）</a:t>
            </a:r>
            <a:endParaRPr lang="en-US" altLang="zh-CN" sz="2400" dirty="0" smtClean="0"/>
          </a:p>
          <a:p>
            <a:pPr lvl="1">
              <a:buFont typeface="Wingdings" pitchFamily="2" charset="2"/>
              <a:buChar char="p"/>
            </a:pPr>
            <a:r>
              <a:rPr lang="zh-CN" altLang="en-US" sz="2400" dirty="0" smtClean="0"/>
              <a:t> 场景法                                     （重点）</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r>
              <a:rPr lang="en-US" altLang="zh-CN" dirty="0" smtClean="0"/>
              <a:t>2</a:t>
            </a:r>
            <a:endParaRPr lang="zh-CN" altLang="en-US" dirty="0"/>
          </a:p>
        </p:txBody>
      </p:sp>
      <p:graphicFrame>
        <p:nvGraphicFramePr>
          <p:cNvPr id="4" name="表格 3"/>
          <p:cNvGraphicFramePr>
            <a:graphicFrameLocks noGrp="1"/>
          </p:cNvGraphicFramePr>
          <p:nvPr/>
        </p:nvGraphicFramePr>
        <p:xfrm>
          <a:off x="857225" y="2519362"/>
          <a:ext cx="7500989" cy="3095625"/>
        </p:xfrm>
        <a:graphic>
          <a:graphicData uri="http://schemas.openxmlformats.org/drawingml/2006/table">
            <a:tbl>
              <a:tblPr/>
              <a:tblGrid>
                <a:gridCol w="1779304"/>
                <a:gridCol w="4099378"/>
                <a:gridCol w="1622307"/>
              </a:tblGrid>
              <a:tr h="361950">
                <a:tc>
                  <a:txBody>
                    <a:bodyPr/>
                    <a:lstStyle/>
                    <a:p>
                      <a:pPr algn="ctr" fontAlgn="ctr"/>
                      <a:r>
                        <a:rPr lang="en-US" sz="2000" b="0" i="0" u="none" strike="noStrike" dirty="0">
                          <a:solidFill>
                            <a:srgbClr val="000000"/>
                          </a:solidFill>
                          <a:latin typeface="宋体"/>
                        </a:rPr>
                        <a:t>场景1-购物成功</a:t>
                      </a:r>
                      <a:endParaRPr lang="zh-CN" sz="20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基本流</a:t>
                      </a:r>
                      <a:endParaRPr lang="zh-CN" sz="20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　</a:t>
                      </a:r>
                      <a:endParaRPr lang="zh-CN" sz="20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ctr" fontAlgn="ctr"/>
                      <a:r>
                        <a:rPr lang="en-US" sz="2000" b="0" i="0" u="none" strike="noStrike" dirty="0">
                          <a:solidFill>
                            <a:srgbClr val="000000"/>
                          </a:solidFill>
                          <a:latin typeface="宋体"/>
                        </a:rPr>
                        <a:t>场景2-帐号不存在</a:t>
                      </a:r>
                      <a:endParaRPr lang="zh-CN" sz="20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latin typeface="宋体"/>
                        </a:rPr>
                        <a:t>基本流</a:t>
                      </a:r>
                      <a:endParaRPr lang="zh-CN" sz="20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备选流1</a:t>
                      </a:r>
                      <a:endParaRPr lang="zh-CN" sz="20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ctr" fontAlgn="ctr"/>
                      <a:r>
                        <a:rPr lang="en-US" sz="2000" b="0" i="0" u="none" strike="noStrike">
                          <a:solidFill>
                            <a:srgbClr val="000000"/>
                          </a:solidFill>
                          <a:latin typeface="宋体"/>
                        </a:rPr>
                        <a:t>场景3-帐号错误</a:t>
                      </a:r>
                      <a:endParaRPr lang="zh-CN"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latin typeface="宋体"/>
                        </a:rPr>
                        <a:t>基本流</a:t>
                      </a:r>
                      <a:endParaRPr lang="zh-CN" sz="20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备选流2</a:t>
                      </a:r>
                      <a:endParaRPr lang="zh-CN" sz="20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ctr" fontAlgn="ctr"/>
                      <a:r>
                        <a:rPr lang="en-US" sz="2000" b="0" i="0" u="none" strike="noStrike">
                          <a:solidFill>
                            <a:srgbClr val="000000"/>
                          </a:solidFill>
                          <a:latin typeface="宋体"/>
                        </a:rPr>
                        <a:t>场景4-密码错误</a:t>
                      </a:r>
                      <a:endParaRPr lang="zh-CN"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latin typeface="宋体"/>
                        </a:rPr>
                        <a:t>基本流</a:t>
                      </a:r>
                      <a:endParaRPr lang="zh-CN" sz="20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宋体"/>
                        </a:rPr>
                        <a:t>备选流3</a:t>
                      </a:r>
                      <a:endParaRPr lang="zh-CN" sz="20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ctr" fontAlgn="ctr"/>
                      <a:r>
                        <a:rPr lang="en-US" sz="2000" b="0" i="0" u="none" strike="noStrike">
                          <a:solidFill>
                            <a:srgbClr val="000000"/>
                          </a:solidFill>
                          <a:latin typeface="宋体"/>
                        </a:rPr>
                        <a:t>场景5-无选购书籍</a:t>
                      </a:r>
                      <a:endParaRPr lang="zh-CN"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latin typeface="宋体"/>
                        </a:rPr>
                        <a:t>基本流</a:t>
                      </a:r>
                      <a:endParaRPr lang="zh-CN" sz="20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宋体"/>
                        </a:rPr>
                        <a:t>备选流4</a:t>
                      </a:r>
                      <a:endParaRPr lang="zh-CN" sz="20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857224" y="1357298"/>
            <a:ext cx="4786346" cy="461665"/>
          </a:xfrm>
          <a:prstGeom prst="rect">
            <a:avLst/>
          </a:prstGeom>
        </p:spPr>
        <p:txBody>
          <a:bodyPr wrap="square">
            <a:spAutoFit/>
          </a:bodyPr>
          <a:lstStyle/>
          <a:p>
            <a:r>
              <a:rPr lang="zh-CN" altLang="en-US" sz="2400" dirty="0" smtClean="0"/>
              <a:t>根据基本流和备选流来确定场景：</a:t>
            </a:r>
            <a:endParaRPr lang="zh-CN" altLang="en-US" sz="24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r>
              <a:rPr lang="en-US" altLang="zh-CN" dirty="0" smtClean="0"/>
              <a:t>2</a:t>
            </a:r>
            <a:endParaRPr lang="zh-CN" altLang="en-US" dirty="0"/>
          </a:p>
        </p:txBody>
      </p:sp>
      <p:graphicFrame>
        <p:nvGraphicFramePr>
          <p:cNvPr id="4" name="表格 3"/>
          <p:cNvGraphicFramePr>
            <a:graphicFrameLocks noGrp="1"/>
          </p:cNvGraphicFramePr>
          <p:nvPr/>
        </p:nvGraphicFramePr>
        <p:xfrm>
          <a:off x="571472" y="2214554"/>
          <a:ext cx="7786742" cy="3701988"/>
        </p:xfrm>
        <a:graphic>
          <a:graphicData uri="http://schemas.openxmlformats.org/drawingml/2006/table">
            <a:tbl>
              <a:tblPr/>
              <a:tblGrid>
                <a:gridCol w="896656"/>
                <a:gridCol w="1787018"/>
                <a:gridCol w="767662"/>
                <a:gridCol w="767662"/>
                <a:gridCol w="858901"/>
                <a:gridCol w="2708843"/>
              </a:tblGrid>
              <a:tr h="162571">
                <a:tc>
                  <a:txBody>
                    <a:bodyPr/>
                    <a:lstStyle/>
                    <a:p>
                      <a:pPr algn="l" fontAlgn="ctr"/>
                      <a:r>
                        <a:rPr lang="en-US" sz="2000" b="1" i="0" u="none" strike="noStrike">
                          <a:solidFill>
                            <a:srgbClr val="000000"/>
                          </a:solidFill>
                          <a:latin typeface="宋体"/>
                        </a:rPr>
                        <a:t>测试用例ID</a:t>
                      </a:r>
                      <a:endParaRPr lang="zh-CN" sz="2000" b="1" i="0" u="none" strike="noStrike">
                        <a:solidFill>
                          <a:srgbClr val="000000"/>
                        </a:solidFill>
                        <a:latin typeface="宋体"/>
                      </a:endParaRPr>
                    </a:p>
                  </a:txBody>
                  <a:tcPr marL="7398" marR="7398" marT="739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1" i="0" u="none" strike="noStrike">
                          <a:solidFill>
                            <a:srgbClr val="000000"/>
                          </a:solidFill>
                          <a:latin typeface="宋体"/>
                        </a:rPr>
                        <a:t>场景/条件</a:t>
                      </a:r>
                      <a:endParaRPr lang="zh-CN" sz="2000" b="1"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1" i="0" u="none" strike="noStrike">
                          <a:solidFill>
                            <a:srgbClr val="000000"/>
                          </a:solidFill>
                          <a:latin typeface="宋体"/>
                        </a:rPr>
                        <a:t>帐号</a:t>
                      </a:r>
                      <a:endParaRPr lang="zh-CN" sz="2000" b="1"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1" i="0" u="none" strike="noStrike">
                          <a:solidFill>
                            <a:srgbClr val="000000"/>
                          </a:solidFill>
                          <a:latin typeface="宋体"/>
                        </a:rPr>
                        <a:t>密码</a:t>
                      </a:r>
                      <a:endParaRPr lang="zh-CN" sz="2000" b="1"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1" i="0" u="none" strike="noStrike">
                          <a:solidFill>
                            <a:srgbClr val="000000"/>
                          </a:solidFill>
                          <a:latin typeface="宋体"/>
                        </a:rPr>
                        <a:t>选购书籍</a:t>
                      </a:r>
                      <a:endParaRPr lang="zh-CN" sz="2000" b="1"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1" i="0" u="none" strike="noStrike">
                          <a:solidFill>
                            <a:srgbClr val="000000"/>
                          </a:solidFill>
                          <a:latin typeface="宋体"/>
                        </a:rPr>
                        <a:t>预期结果</a:t>
                      </a:r>
                      <a:endParaRPr lang="zh-CN" sz="2000" b="1"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441">
                <a:tc>
                  <a:txBody>
                    <a:bodyPr/>
                    <a:lstStyle/>
                    <a:p>
                      <a:pPr algn="ctr" fontAlgn="ctr"/>
                      <a:r>
                        <a:rPr lang="en-US" sz="2000" b="0" i="0" u="none" strike="noStrike">
                          <a:solidFill>
                            <a:srgbClr val="000000"/>
                          </a:solidFill>
                          <a:latin typeface="宋体"/>
                        </a:rPr>
                        <a:t>1</a:t>
                      </a:r>
                      <a:endParaRPr lang="zh-CN" sz="2000" b="0" i="0" u="none" strike="noStrike">
                        <a:solidFill>
                          <a:srgbClr val="000000"/>
                        </a:solidFill>
                        <a:latin typeface="宋体"/>
                      </a:endParaRPr>
                    </a:p>
                  </a:txBody>
                  <a:tcPr marL="7398" marR="7398" marT="739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2000" b="0" i="0" u="none" strike="noStrike">
                          <a:solidFill>
                            <a:srgbClr val="000000"/>
                          </a:solidFill>
                          <a:latin typeface="宋体"/>
                        </a:rPr>
                        <a:t>场景1：购物成功</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V</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V</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V</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成功购物</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441">
                <a:tc>
                  <a:txBody>
                    <a:bodyPr/>
                    <a:lstStyle/>
                    <a:p>
                      <a:pPr algn="ctr" fontAlgn="ctr"/>
                      <a:r>
                        <a:rPr lang="en-US" sz="2000" b="0" i="0" u="none" strike="noStrike">
                          <a:solidFill>
                            <a:srgbClr val="000000"/>
                          </a:solidFill>
                          <a:latin typeface="宋体"/>
                        </a:rPr>
                        <a:t>2</a:t>
                      </a:r>
                      <a:endParaRPr lang="zh-CN" sz="2000" b="0" i="0" u="none" strike="noStrike">
                        <a:solidFill>
                          <a:srgbClr val="000000"/>
                        </a:solidFill>
                        <a:latin typeface="宋体"/>
                      </a:endParaRPr>
                    </a:p>
                  </a:txBody>
                  <a:tcPr marL="7398" marR="7398" marT="739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场景2：帐号不存在</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I</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n/a</a:t>
                      </a:r>
                      <a:endParaRPr lang="zh-CN" sz="2000" b="0" i="0" u="none" strike="noStrike" dirty="0">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n/a</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提示帐号不存在</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441">
                <a:tc>
                  <a:txBody>
                    <a:bodyPr/>
                    <a:lstStyle/>
                    <a:p>
                      <a:pPr algn="ctr" fontAlgn="ctr"/>
                      <a:r>
                        <a:rPr lang="en-US" sz="2000" b="0" i="0" u="none" strike="noStrike">
                          <a:solidFill>
                            <a:srgbClr val="000000"/>
                          </a:solidFill>
                          <a:latin typeface="宋体"/>
                        </a:rPr>
                        <a:t>3</a:t>
                      </a:r>
                      <a:endParaRPr lang="zh-CN" sz="2000" b="0" i="0" u="none" strike="noStrike">
                        <a:solidFill>
                          <a:srgbClr val="000000"/>
                        </a:solidFill>
                        <a:latin typeface="宋体"/>
                      </a:endParaRPr>
                    </a:p>
                  </a:txBody>
                  <a:tcPr marL="7398" marR="7398" marT="739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2000" b="0" i="0" u="none" strike="noStrike">
                          <a:solidFill>
                            <a:srgbClr val="000000"/>
                          </a:solidFill>
                          <a:latin typeface="宋体"/>
                        </a:rPr>
                        <a:t>场景3：帐号错误</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I</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V</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n/a</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2000" b="0" i="0" u="none" strike="noStrike">
                          <a:solidFill>
                            <a:srgbClr val="000000"/>
                          </a:solidFill>
                          <a:latin typeface="宋体"/>
                        </a:rPr>
                        <a:t>提示帐号错误，返回基本流步骤2</a:t>
                      </a:r>
                    </a:p>
                  </a:txBody>
                  <a:tcPr marL="7398" marR="7398" marT="739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441">
                <a:tc>
                  <a:txBody>
                    <a:bodyPr/>
                    <a:lstStyle/>
                    <a:p>
                      <a:pPr algn="ctr" fontAlgn="ctr"/>
                      <a:r>
                        <a:rPr lang="en-US" sz="2000" b="0" i="0" u="none" strike="noStrike">
                          <a:solidFill>
                            <a:srgbClr val="000000"/>
                          </a:solidFill>
                          <a:latin typeface="宋体"/>
                        </a:rPr>
                        <a:t>4</a:t>
                      </a:r>
                      <a:endParaRPr lang="zh-CN" sz="2000" b="0" i="0" u="none" strike="noStrike">
                        <a:solidFill>
                          <a:srgbClr val="000000"/>
                        </a:solidFill>
                        <a:latin typeface="宋体"/>
                      </a:endParaRPr>
                    </a:p>
                  </a:txBody>
                  <a:tcPr marL="7398" marR="7398" marT="739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2000" b="0" i="0" u="none" strike="noStrike">
                          <a:solidFill>
                            <a:srgbClr val="000000"/>
                          </a:solidFill>
                          <a:latin typeface="宋体"/>
                        </a:rPr>
                        <a:t>场景4：密码错误</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V</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I</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n/a</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2000" b="0" i="0" u="none" strike="noStrike">
                          <a:solidFill>
                            <a:srgbClr val="000000"/>
                          </a:solidFill>
                          <a:latin typeface="宋体"/>
                        </a:rPr>
                        <a:t>提示密码错误，返回基本流步骤3</a:t>
                      </a:r>
                    </a:p>
                  </a:txBody>
                  <a:tcPr marL="7398" marR="7398" marT="739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441">
                <a:tc>
                  <a:txBody>
                    <a:bodyPr/>
                    <a:lstStyle/>
                    <a:p>
                      <a:pPr algn="ctr" fontAlgn="ctr"/>
                      <a:r>
                        <a:rPr lang="en-US" sz="2000" b="0" i="0" u="none" strike="noStrike">
                          <a:solidFill>
                            <a:srgbClr val="000000"/>
                          </a:solidFill>
                          <a:latin typeface="宋体"/>
                        </a:rPr>
                        <a:t>5</a:t>
                      </a:r>
                      <a:endParaRPr lang="zh-CN" sz="2000" b="0" i="0" u="none" strike="noStrike">
                        <a:solidFill>
                          <a:srgbClr val="000000"/>
                        </a:solidFill>
                        <a:latin typeface="宋体"/>
                      </a:endParaRPr>
                    </a:p>
                  </a:txBody>
                  <a:tcPr marL="7398" marR="7398" marT="739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2000" b="0" i="0" u="none" strike="noStrike">
                          <a:solidFill>
                            <a:srgbClr val="000000"/>
                          </a:solidFill>
                          <a:latin typeface="宋体"/>
                        </a:rPr>
                        <a:t>场景5：无选购书籍</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V</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V</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I</a:t>
                      </a:r>
                      <a:endParaRPr lang="zh-CN" sz="2000" b="0" i="0" u="none" strike="noStrike">
                        <a:solidFill>
                          <a:srgbClr val="000000"/>
                        </a:solidFill>
                        <a:latin typeface="宋体"/>
                      </a:endParaRPr>
                    </a:p>
                  </a:txBody>
                  <a:tcPr marL="7398" marR="7398" marT="7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sz="2000" b="0" i="0" u="none" strike="noStrike" dirty="0">
                          <a:solidFill>
                            <a:srgbClr val="000000"/>
                          </a:solidFill>
                          <a:latin typeface="宋体"/>
                        </a:rPr>
                        <a:t>提示选购书籍，返回基本流步骤5</a:t>
                      </a:r>
                    </a:p>
                  </a:txBody>
                  <a:tcPr marL="7398" marR="7398" marT="739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0289" name="Rectangle 1"/>
          <p:cNvSpPr>
            <a:spLocks noChangeArrowheads="1"/>
          </p:cNvSpPr>
          <p:nvPr/>
        </p:nvSpPr>
        <p:spPr bwMode="auto">
          <a:xfrm>
            <a:off x="0" y="1142984"/>
            <a:ext cx="6981398"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在下面的矩阵中，</a:t>
            </a:r>
            <a:r>
              <a:rPr kumimoji="0" lang="en-US" altLang="zh-CN" sz="16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V</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（有效）用于表明这个条件必须是</a:t>
            </a:r>
            <a:r>
              <a:rPr kumimoji="0" lang="zh-CN" altLang="en-US" sz="16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 </a:t>
            </a:r>
            <a:r>
              <a:rPr kumimoji="0" lang="en-US" altLang="zh-CN" sz="16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VALID</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（有效的）</a:t>
            </a:r>
            <a:endPar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endParaRPr>
          </a:p>
          <a:p>
            <a:pPr marL="0" marR="0" lvl="0" indent="2286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才可执行基本流，而</a:t>
            </a:r>
            <a:r>
              <a:rPr kumimoji="0" lang="zh-CN" altLang="en-US" sz="16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 </a:t>
            </a:r>
            <a:r>
              <a:rPr kumimoji="0" lang="en-US" altLang="zh-CN" sz="16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I</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（无效）用于表明这种条件下将激活所需备选流。</a:t>
            </a:r>
            <a:endPar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endParaRPr>
          </a:p>
          <a:p>
            <a:pPr marL="0" marR="0" lvl="0" indent="2286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下表中使用的</a:t>
            </a:r>
            <a:r>
              <a:rPr kumimoji="0" lang="zh-CN" altLang="en-US" sz="1600" b="0" i="0" u="none" strike="noStrike" cap="none" normalizeH="0" baseline="0" dirty="0" smtClean="0">
                <a:ln>
                  <a:noFill/>
                </a:ln>
                <a:solidFill>
                  <a:srgbClr val="000000"/>
                </a:solidFill>
                <a:effectLst/>
                <a:latin typeface="Arial"/>
                <a:ea typeface="宋体" pitchFamily="2" charset="-122"/>
                <a:cs typeface="宋体" pitchFamily="2" charset="-122"/>
              </a:rPr>
              <a:t>“</a:t>
            </a:r>
            <a:r>
              <a:rPr kumimoji="0" lang="en-US" altLang="zh-CN" sz="16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n/a</a:t>
            </a:r>
            <a:r>
              <a:rPr kumimoji="0" lang="en-US" altLang="zh-CN" sz="1600" b="0" i="0" u="none" strike="noStrike" cap="none" normalizeH="0" baseline="0" dirty="0" smtClean="0">
                <a:ln>
                  <a:noFill/>
                </a:ln>
                <a:solidFill>
                  <a:srgbClr val="000000"/>
                </a:solidFill>
                <a:effectLst/>
                <a:latin typeface="Arial"/>
                <a:ea typeface="宋体" pitchFamily="2" charset="-122"/>
                <a:cs typeface="宋体" pitchFamily="2" charset="-122"/>
              </a:rPr>
              <a:t>”</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（不适用）表明这个条件不适用于测试用例。</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b="0" dirty="0">
                <a:latin typeface="+mn-ea"/>
                <a:ea typeface="+mn-ea"/>
              </a:rPr>
              <a:t>测试方法选择的综合策略 </a:t>
            </a:r>
          </a:p>
        </p:txBody>
      </p:sp>
      <p:sp>
        <p:nvSpPr>
          <p:cNvPr id="79875" name="Rectangle 3"/>
          <p:cNvSpPr>
            <a:spLocks noGrp="1" noChangeArrowheads="1"/>
          </p:cNvSpPr>
          <p:nvPr>
            <p:ph type="body" idx="1"/>
          </p:nvPr>
        </p:nvSpPr>
        <p:spPr/>
        <p:txBody>
          <a:bodyPr>
            <a:normAutofit/>
          </a:bodyPr>
          <a:lstStyle/>
          <a:p>
            <a:pPr>
              <a:lnSpc>
                <a:spcPct val="150000"/>
              </a:lnSpc>
              <a:buFont typeface="Wingdings" pitchFamily="2" charset="2"/>
              <a:buChar char="Ø"/>
            </a:pPr>
            <a:r>
              <a:rPr lang="zh-CN" altLang="en-US" sz="2400" dirty="0" smtClean="0">
                <a:latin typeface="+mn-ea"/>
              </a:rPr>
              <a:t>测试用例的设计方法不是单独存在的，具体到每个测试项目里都会用到多种方法，每种类型的软件有各自的特点，每种测试用例设计的方法也有各自的特点，针对不同软件如何利用这些黑盒方法是非常重要的，在实际测试中，往往是综合使用各种方法才能有效提高测试效率和测试覆盖度，这就需要认真掌握这些方法的原理，积累更多的测试经验，以有效提高测试水平。 </a:t>
            </a:r>
            <a:endParaRPr lang="zh-CN" altLang="en-US" sz="2400" dirty="0">
              <a:latin typeface="+mn-ea"/>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b="0" dirty="0">
                <a:latin typeface="+mj-ea"/>
              </a:rPr>
              <a:t>测试方法选择的综合策略</a:t>
            </a:r>
          </a:p>
        </p:txBody>
      </p:sp>
      <p:sp>
        <p:nvSpPr>
          <p:cNvPr id="80899" name="Rectangle 3"/>
          <p:cNvSpPr>
            <a:spLocks noGrp="1" noChangeArrowheads="1"/>
          </p:cNvSpPr>
          <p:nvPr>
            <p:ph idx="1"/>
          </p:nvPr>
        </p:nvSpPr>
        <p:spPr>
          <a:xfrm>
            <a:off x="428596" y="1285860"/>
            <a:ext cx="8229600" cy="4972072"/>
          </a:xfrm>
        </p:spPr>
        <p:txBody>
          <a:bodyPr>
            <a:noAutofit/>
          </a:bodyPr>
          <a:lstStyle/>
          <a:p>
            <a:pPr>
              <a:lnSpc>
                <a:spcPct val="150000"/>
              </a:lnSpc>
              <a:buFont typeface="Wingdings" pitchFamily="2" charset="2"/>
              <a:buChar char="Ø"/>
            </a:pPr>
            <a:r>
              <a:rPr lang="zh-CN" altLang="en-US" sz="2400" dirty="0" smtClean="0">
                <a:latin typeface="+mn-ea"/>
              </a:rPr>
              <a:t>以下</a:t>
            </a:r>
            <a:r>
              <a:rPr lang="zh-CN" altLang="en-US" sz="2400" dirty="0">
                <a:latin typeface="+mn-ea"/>
              </a:rPr>
              <a:t>是各种测试方法选择的综合策略，可在实际</a:t>
            </a:r>
            <a:r>
              <a:rPr lang="zh-CN" altLang="en-US" sz="2400" dirty="0" smtClean="0">
                <a:latin typeface="+mn-ea"/>
              </a:rPr>
              <a:t>应用中</a:t>
            </a:r>
            <a:r>
              <a:rPr lang="zh-CN" altLang="en-US" sz="2400" dirty="0">
                <a:latin typeface="+mn-ea"/>
              </a:rPr>
              <a:t>参考。</a:t>
            </a:r>
          </a:p>
          <a:p>
            <a:pPr lvl="1">
              <a:lnSpc>
                <a:spcPct val="150000"/>
              </a:lnSpc>
              <a:buClr>
                <a:schemeClr val="hlink"/>
              </a:buClr>
              <a:buNone/>
            </a:pPr>
            <a:r>
              <a:rPr lang="en-US" altLang="zh-CN" sz="2000" dirty="0" smtClean="0">
                <a:latin typeface="+mn-ea"/>
              </a:rPr>
              <a:t>1.</a:t>
            </a:r>
            <a:r>
              <a:rPr lang="zh-CN" altLang="en-US" sz="2000" dirty="0" smtClean="0">
                <a:latin typeface="+mn-ea"/>
              </a:rPr>
              <a:t>首先</a:t>
            </a:r>
            <a:r>
              <a:rPr lang="zh-CN" altLang="en-US" sz="2000" dirty="0">
                <a:latin typeface="+mn-ea"/>
              </a:rPr>
              <a:t>进行等价类划分，包括输入条件和输出条件的等价划分，将无限测试变成有限测试，这是减少工作量和提高测试</a:t>
            </a:r>
            <a:r>
              <a:rPr lang="zh-CN" altLang="en-US" sz="2000" dirty="0" smtClean="0">
                <a:latin typeface="+mn-ea"/>
              </a:rPr>
              <a:t>效率最</a:t>
            </a:r>
            <a:r>
              <a:rPr lang="zh-CN" altLang="en-US" sz="2000" dirty="0">
                <a:latin typeface="+mn-ea"/>
              </a:rPr>
              <a:t>有效方法。</a:t>
            </a:r>
          </a:p>
          <a:p>
            <a:pPr lvl="1">
              <a:lnSpc>
                <a:spcPct val="150000"/>
              </a:lnSpc>
              <a:buClr>
                <a:schemeClr val="hlink"/>
              </a:buClr>
              <a:buNone/>
            </a:pPr>
            <a:r>
              <a:rPr lang="en-US" altLang="zh-CN" sz="2000" dirty="0" smtClean="0">
                <a:latin typeface="+mn-ea"/>
              </a:rPr>
              <a:t>2.</a:t>
            </a:r>
            <a:r>
              <a:rPr lang="zh-CN" altLang="en-US" sz="2000" dirty="0" smtClean="0">
                <a:latin typeface="+mn-ea"/>
              </a:rPr>
              <a:t>在任何</a:t>
            </a:r>
            <a:r>
              <a:rPr lang="zh-CN" altLang="en-US" sz="2000" dirty="0">
                <a:latin typeface="+mn-ea"/>
              </a:rPr>
              <a:t>情况下都必须使用边界值分析方法。经验表明用这种方法设计出测试用例发现程序错误的能力最强</a:t>
            </a:r>
            <a:r>
              <a:rPr lang="zh-CN" altLang="en-US" sz="2000" dirty="0" smtClean="0">
                <a:latin typeface="+mn-ea"/>
              </a:rPr>
              <a:t>。</a:t>
            </a:r>
            <a:endParaRPr lang="en-US" altLang="zh-CN" sz="2000" dirty="0" smtClean="0">
              <a:latin typeface="+mn-ea"/>
            </a:endParaRPr>
          </a:p>
          <a:p>
            <a:pPr lvl="1">
              <a:lnSpc>
                <a:spcPct val="150000"/>
              </a:lnSpc>
              <a:buClr>
                <a:schemeClr val="hlink"/>
              </a:buClr>
              <a:buNone/>
            </a:pPr>
            <a:endParaRPr lang="zh-CN" altLang="en-US" sz="2000" dirty="0">
              <a:latin typeface="+mn-ea"/>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b="0" dirty="0">
                <a:latin typeface="+mj-ea"/>
              </a:rPr>
              <a:t>测试方法选择的综合策略</a:t>
            </a:r>
          </a:p>
        </p:txBody>
      </p:sp>
      <p:sp>
        <p:nvSpPr>
          <p:cNvPr id="80899" name="Rectangle 3"/>
          <p:cNvSpPr>
            <a:spLocks noGrp="1" noChangeArrowheads="1"/>
          </p:cNvSpPr>
          <p:nvPr>
            <p:ph idx="1"/>
          </p:nvPr>
        </p:nvSpPr>
        <p:spPr>
          <a:xfrm>
            <a:off x="428596" y="1285860"/>
            <a:ext cx="8229600" cy="4972072"/>
          </a:xfrm>
        </p:spPr>
        <p:txBody>
          <a:bodyPr>
            <a:noAutofit/>
          </a:bodyPr>
          <a:lstStyle/>
          <a:p>
            <a:pPr>
              <a:lnSpc>
                <a:spcPct val="150000"/>
              </a:lnSpc>
              <a:buFont typeface="Wingdings" pitchFamily="2" charset="2"/>
              <a:buChar char="Ø"/>
            </a:pPr>
            <a:r>
              <a:rPr lang="zh-CN" altLang="en-US" sz="2400" dirty="0" smtClean="0">
                <a:latin typeface="+mn-ea"/>
              </a:rPr>
              <a:t>以下</a:t>
            </a:r>
            <a:r>
              <a:rPr lang="zh-CN" altLang="en-US" sz="2400" dirty="0">
                <a:latin typeface="+mn-ea"/>
              </a:rPr>
              <a:t>是各种测试方法选择的综合策略，可在实际</a:t>
            </a:r>
            <a:r>
              <a:rPr lang="zh-CN" altLang="en-US" sz="2400" dirty="0" smtClean="0">
                <a:latin typeface="+mn-ea"/>
              </a:rPr>
              <a:t>应用中</a:t>
            </a:r>
            <a:r>
              <a:rPr lang="zh-CN" altLang="en-US" sz="2400" dirty="0">
                <a:latin typeface="+mn-ea"/>
              </a:rPr>
              <a:t>参考。</a:t>
            </a:r>
          </a:p>
          <a:p>
            <a:pPr lvl="1">
              <a:lnSpc>
                <a:spcPct val="150000"/>
              </a:lnSpc>
              <a:buClr>
                <a:schemeClr val="hlink"/>
              </a:buClr>
              <a:buNone/>
            </a:pPr>
            <a:r>
              <a:rPr lang="en-US" altLang="zh-CN" sz="2000" dirty="0" smtClean="0">
                <a:latin typeface="+mn-ea"/>
              </a:rPr>
              <a:t>3.</a:t>
            </a:r>
            <a:r>
              <a:rPr lang="zh-CN" altLang="en-US" sz="2000" dirty="0" smtClean="0"/>
              <a:t>用错误推测法再追加一些测试用例。</a:t>
            </a:r>
            <a:endParaRPr lang="zh-CN" altLang="en-US" sz="2000" dirty="0">
              <a:latin typeface="+mn-ea"/>
            </a:endParaRPr>
          </a:p>
          <a:p>
            <a:pPr lvl="1">
              <a:lnSpc>
                <a:spcPct val="150000"/>
              </a:lnSpc>
              <a:buClr>
                <a:schemeClr val="hlink"/>
              </a:buClr>
              <a:buNone/>
            </a:pPr>
            <a:r>
              <a:rPr lang="en-US" altLang="zh-CN" sz="2000" dirty="0" smtClean="0">
                <a:latin typeface="+mn-ea"/>
              </a:rPr>
              <a:t>4.</a:t>
            </a:r>
            <a:r>
              <a:rPr lang="zh-CN" altLang="en-US" sz="2000" dirty="0" smtClean="0">
                <a:latin typeface="+mn-ea"/>
              </a:rPr>
              <a:t>对照</a:t>
            </a:r>
            <a:r>
              <a:rPr lang="zh-CN" altLang="en-US" sz="2000" dirty="0">
                <a:latin typeface="+mn-ea"/>
              </a:rPr>
              <a:t>程序逻辑，检查已设计出的测试用例的逻辑覆盖程度。如果没有达到要求的覆盖标准，应当再补充足够的测试用例。</a:t>
            </a:r>
          </a:p>
          <a:p>
            <a:pPr lvl="1">
              <a:lnSpc>
                <a:spcPct val="150000"/>
              </a:lnSpc>
              <a:buClr>
                <a:schemeClr val="hlink"/>
              </a:buClr>
              <a:buNone/>
            </a:pPr>
            <a:r>
              <a:rPr lang="en-US" altLang="zh-CN" sz="2000" dirty="0" smtClean="0">
                <a:latin typeface="+mn-ea"/>
              </a:rPr>
              <a:t>5.</a:t>
            </a:r>
            <a:r>
              <a:rPr lang="zh-CN" altLang="en-US" sz="2000" dirty="0" smtClean="0">
                <a:latin typeface="+mn-ea"/>
              </a:rPr>
              <a:t>对于</a:t>
            </a:r>
            <a:r>
              <a:rPr lang="zh-CN" altLang="en-US" sz="2000" dirty="0">
                <a:latin typeface="+mn-ea"/>
              </a:rPr>
              <a:t>业务流清晰的系统，可以利用场景法贯穿整个测试案例过程，在案例中综合使用各种测试方法。</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xiongw795720091130923084105.jpg"/>
          <p:cNvPicPr>
            <a:picLocks noGrp="1" noChangeAspect="1"/>
          </p:cNvPicPr>
          <p:nvPr>
            <p:ph idx="1"/>
          </p:nvPr>
        </p:nvPicPr>
        <p:blipFill>
          <a:blip r:embed="rId2" cstate="print"/>
          <a:stretch>
            <a:fillRect/>
          </a:stretch>
        </p:blipFill>
        <p:spPr>
          <a:xfrm>
            <a:off x="-1" y="836712"/>
            <a:ext cx="9143873" cy="6021288"/>
          </a:xfrm>
        </p:spPr>
      </p:pic>
      <p:sp>
        <p:nvSpPr>
          <p:cNvPr id="3" name="标题 1"/>
          <p:cNvSpPr>
            <a:spLocks noGrp="1"/>
          </p:cNvSpPr>
          <p:nvPr>
            <p:ph type="title"/>
          </p:nvPr>
        </p:nvSpPr>
        <p:spPr>
          <a:xfrm>
            <a:off x="-32" y="60324"/>
            <a:ext cx="8229600" cy="654032"/>
          </a:xfrm>
        </p:spPr>
        <p:txBody>
          <a:bodyPr/>
          <a:lstStyle/>
          <a:p>
            <a:r>
              <a:rPr lang="zh-CN" altLang="en-US" dirty="0" smtClean="0"/>
              <a:t>问答</a:t>
            </a:r>
            <a:endParaRPr lang="zh-CN" alt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011091521504613265.jpg"/>
          <p:cNvPicPr>
            <a:picLocks noGrp="1" noChangeAspect="1"/>
          </p:cNvPicPr>
          <p:nvPr>
            <p:ph idx="1"/>
          </p:nvPr>
        </p:nvPicPr>
        <p:blipFill>
          <a:blip r:embed="rId2" cstate="print"/>
          <a:stretch>
            <a:fillRect/>
          </a:stretch>
        </p:blipFill>
        <p:spPr>
          <a:xfrm>
            <a:off x="0" y="764704"/>
            <a:ext cx="9144000" cy="6093296"/>
          </a:xfrm>
        </p:spPr>
      </p:pic>
      <p:sp>
        <p:nvSpPr>
          <p:cNvPr id="3" name="标题 1"/>
          <p:cNvSpPr>
            <a:spLocks noGrp="1"/>
          </p:cNvSpPr>
          <p:nvPr>
            <p:ph type="title"/>
          </p:nvPr>
        </p:nvSpPr>
        <p:spPr>
          <a:xfrm>
            <a:off x="-32" y="60324"/>
            <a:ext cx="8229600" cy="654032"/>
          </a:xfrm>
        </p:spPr>
        <p:txBody>
          <a:bodyPr/>
          <a:lstStyle/>
          <a:p>
            <a:r>
              <a:rPr lang="zh-CN" altLang="en-US" dirty="0" smtClean="0"/>
              <a:t>培训总结</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等价类划分 </a:t>
            </a:r>
          </a:p>
        </p:txBody>
      </p:sp>
      <p:sp>
        <p:nvSpPr>
          <p:cNvPr id="23555" name="Rectangle 3"/>
          <p:cNvSpPr>
            <a:spLocks noGrp="1" noChangeArrowheads="1"/>
          </p:cNvSpPr>
          <p:nvPr>
            <p:ph type="body" idx="1"/>
          </p:nvPr>
        </p:nvSpPr>
        <p:spPr/>
        <p:txBody>
          <a:bodyPr/>
          <a:lstStyle/>
          <a:p>
            <a:pPr eaLnBrk="1" hangingPunct="1">
              <a:buFont typeface="Wingdings" pitchFamily="2" charset="2"/>
              <a:buChar char="p"/>
            </a:pPr>
            <a:r>
              <a:rPr lang="zh-CN" altLang="en-US" sz="2400" dirty="0" smtClean="0"/>
              <a:t>是把所有可能的输入数据</a:t>
            </a:r>
            <a:r>
              <a:rPr lang="en-US" altLang="zh-CN" sz="2400" dirty="0" smtClean="0"/>
              <a:t>,</a:t>
            </a:r>
            <a:r>
              <a:rPr lang="zh-CN" altLang="en-US" sz="2400" dirty="0" smtClean="0"/>
              <a:t>即程序的输入域划分成若干部分（子集）</a:t>
            </a:r>
            <a:r>
              <a:rPr lang="en-US" altLang="zh-CN" sz="2400" dirty="0" smtClean="0"/>
              <a:t>,</a:t>
            </a:r>
            <a:r>
              <a:rPr lang="zh-CN" altLang="en-US" sz="2400" dirty="0" smtClean="0"/>
              <a:t>然后从每一个子集中选取少数具有代表性的数据作为测试用例</a:t>
            </a:r>
            <a:r>
              <a:rPr lang="en-US" altLang="zh-CN" sz="2400" dirty="0" smtClean="0"/>
              <a:t>.</a:t>
            </a:r>
            <a:r>
              <a:rPr lang="zh-CN" altLang="en-US" sz="2400" dirty="0" smtClean="0"/>
              <a:t>该方法是一种重要的</a:t>
            </a:r>
            <a:r>
              <a:rPr lang="en-US" altLang="zh-CN" sz="2400" dirty="0" smtClean="0"/>
              <a:t>,</a:t>
            </a:r>
            <a:r>
              <a:rPr lang="zh-CN" altLang="en-US" sz="2400" dirty="0" smtClean="0"/>
              <a:t>常用的黑盒测试用例设计方法</a:t>
            </a:r>
            <a:r>
              <a:rPr lang="en-US" altLang="zh-CN" sz="2400" dirty="0" smtClean="0"/>
              <a:t>.</a:t>
            </a:r>
            <a:r>
              <a:rPr lang="en-US" altLang="zh-CN" dirty="0" smtClean="0"/>
              <a:t/>
            </a:r>
            <a:br>
              <a:rPr lang="en-US" altLang="zh-CN" dirty="0" smtClean="0"/>
            </a:br>
            <a:r>
              <a:rPr lang="en-US" altLang="zh-CN" dirty="0" smtClean="0"/>
              <a:t/>
            </a:r>
            <a:br>
              <a:rPr lang="en-US" altLang="zh-CN" dirty="0" smtClean="0"/>
            </a:b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smtClean="0"/>
              <a:t>等价类划分 </a:t>
            </a:r>
          </a:p>
        </p:txBody>
      </p:sp>
      <p:sp>
        <p:nvSpPr>
          <p:cNvPr id="24579" name="Rectangle 3"/>
          <p:cNvSpPr>
            <a:spLocks noGrp="1" noChangeArrowheads="1"/>
          </p:cNvSpPr>
          <p:nvPr>
            <p:ph type="body" idx="1"/>
          </p:nvPr>
        </p:nvSpPr>
        <p:spPr/>
        <p:txBody>
          <a:bodyPr/>
          <a:lstStyle/>
          <a:p>
            <a:pPr eaLnBrk="1" hangingPunct="1">
              <a:lnSpc>
                <a:spcPct val="90000"/>
              </a:lnSpc>
              <a:buFont typeface="Wingdings" pitchFamily="2" charset="2"/>
              <a:buChar char="p"/>
            </a:pPr>
            <a:r>
              <a:rPr lang="zh-CN" altLang="en-US" sz="2400" dirty="0" smtClean="0"/>
              <a:t>方法简介</a:t>
            </a:r>
          </a:p>
          <a:p>
            <a:pPr lvl="1" eaLnBrk="1" hangingPunct="1">
              <a:lnSpc>
                <a:spcPct val="90000"/>
              </a:lnSpc>
              <a:buNone/>
            </a:pPr>
            <a:r>
              <a:rPr lang="en-US" altLang="zh-CN" sz="2400" dirty="0" smtClean="0"/>
              <a:t>(1)  </a:t>
            </a:r>
            <a:r>
              <a:rPr lang="zh-CN" altLang="en-US" sz="2400" dirty="0" smtClean="0"/>
              <a:t>划分等价类</a:t>
            </a:r>
            <a:r>
              <a:rPr lang="en-US" altLang="zh-CN" sz="2400" dirty="0" smtClean="0"/>
              <a:t>:</a:t>
            </a:r>
          </a:p>
          <a:p>
            <a:pPr lvl="1" eaLnBrk="1" hangingPunct="1">
              <a:lnSpc>
                <a:spcPct val="90000"/>
              </a:lnSpc>
              <a:buFont typeface="Wingdings" pitchFamily="2" charset="2"/>
              <a:buNone/>
            </a:pPr>
            <a:r>
              <a:rPr lang="en-US" altLang="zh-CN" dirty="0" smtClean="0"/>
              <a:t>	</a:t>
            </a:r>
            <a:r>
              <a:rPr lang="en-US" altLang="zh-CN" sz="2000" dirty="0" smtClean="0"/>
              <a:t>	      </a:t>
            </a:r>
            <a:r>
              <a:rPr lang="zh-CN" altLang="en-US" sz="2000" dirty="0" smtClean="0"/>
              <a:t>等价类是指某个输入域的子集合</a:t>
            </a:r>
            <a:r>
              <a:rPr lang="en-US" altLang="zh-CN" sz="2000" dirty="0" smtClean="0"/>
              <a:t>.</a:t>
            </a:r>
            <a:r>
              <a:rPr lang="zh-CN" altLang="en-US" sz="2000" dirty="0" smtClean="0"/>
              <a:t>在该子集合中</a:t>
            </a:r>
            <a:r>
              <a:rPr lang="en-US" altLang="zh-CN" sz="2000" dirty="0" smtClean="0"/>
              <a:t>,</a:t>
            </a:r>
            <a:r>
              <a:rPr lang="zh-CN" altLang="en-US" sz="2000" dirty="0" smtClean="0"/>
              <a:t>各个输入数据对于揭露程序中的错误都是等效的</a:t>
            </a:r>
            <a:r>
              <a:rPr lang="en-US" altLang="zh-CN" sz="2000" dirty="0" smtClean="0"/>
              <a:t>.</a:t>
            </a:r>
            <a:r>
              <a:rPr lang="zh-CN" altLang="en-US" sz="2000" dirty="0" smtClean="0"/>
              <a:t>并合理地假定</a:t>
            </a:r>
            <a:r>
              <a:rPr lang="en-US" altLang="zh-CN" sz="2000" dirty="0" smtClean="0"/>
              <a:t>:</a:t>
            </a:r>
            <a:r>
              <a:rPr lang="zh-CN" altLang="en-US" sz="2000" dirty="0" smtClean="0"/>
              <a:t>测试某等价类的代表值就等于对这一类其它值的测试</a:t>
            </a:r>
            <a:r>
              <a:rPr lang="en-US" altLang="zh-CN" sz="2000" dirty="0" smtClean="0"/>
              <a:t>.</a:t>
            </a:r>
            <a:r>
              <a:rPr lang="zh-CN" altLang="en-US" sz="2000" dirty="0" smtClean="0"/>
              <a:t>因此</a:t>
            </a:r>
            <a:r>
              <a:rPr lang="en-US" altLang="zh-CN" sz="2000" dirty="0" smtClean="0"/>
              <a:t>,</a:t>
            </a:r>
            <a:r>
              <a:rPr lang="zh-CN" altLang="en-US" sz="2000" dirty="0" smtClean="0"/>
              <a:t>可以把全部输入数据合理划分为若干等价类</a:t>
            </a:r>
            <a:r>
              <a:rPr lang="en-US" altLang="zh-CN" sz="2000" dirty="0" smtClean="0"/>
              <a:t>,</a:t>
            </a:r>
            <a:r>
              <a:rPr lang="zh-CN" altLang="en-US" sz="2000" dirty="0" smtClean="0"/>
              <a:t>在每一个等价类中取一个数据作为测试的输入条件</a:t>
            </a:r>
            <a:r>
              <a:rPr lang="en-US" altLang="zh-CN" sz="2000" dirty="0" smtClean="0"/>
              <a:t>,</a:t>
            </a:r>
            <a:r>
              <a:rPr lang="zh-CN" altLang="en-US" sz="2000" dirty="0" smtClean="0"/>
              <a:t>就可以用少量代表性的测试数据</a:t>
            </a:r>
            <a:r>
              <a:rPr lang="en-US" altLang="zh-CN" sz="2000" dirty="0" smtClean="0"/>
              <a:t>.</a:t>
            </a:r>
            <a:r>
              <a:rPr lang="zh-CN" altLang="en-US" sz="2000" dirty="0" smtClean="0"/>
              <a:t>取得较好的测试结果</a:t>
            </a:r>
            <a:r>
              <a:rPr lang="en-US" altLang="zh-CN" sz="2000" dirty="0" smtClean="0"/>
              <a:t>.</a:t>
            </a:r>
            <a:r>
              <a:rPr lang="zh-CN" altLang="en-US" sz="2000" dirty="0" smtClean="0"/>
              <a:t>等价类划分可有两种不同的情况</a:t>
            </a:r>
            <a:r>
              <a:rPr lang="en-US" altLang="zh-CN" sz="2000" dirty="0" smtClean="0"/>
              <a:t>:</a:t>
            </a:r>
            <a:r>
              <a:rPr lang="zh-CN" altLang="en-US" sz="2000" dirty="0" smtClean="0"/>
              <a:t>有效等价类和无效等价类</a:t>
            </a:r>
            <a:r>
              <a:rPr lang="en-US" altLang="zh-CN" sz="20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smtClean="0"/>
              <a:t>等价类划分</a:t>
            </a:r>
          </a:p>
        </p:txBody>
      </p:sp>
      <p:sp>
        <p:nvSpPr>
          <p:cNvPr id="25603" name="Rectangle 3"/>
          <p:cNvSpPr>
            <a:spLocks noGrp="1" noChangeArrowheads="1"/>
          </p:cNvSpPr>
          <p:nvPr>
            <p:ph type="body" idx="1"/>
          </p:nvPr>
        </p:nvSpPr>
        <p:spPr/>
        <p:txBody>
          <a:bodyPr/>
          <a:lstStyle/>
          <a:p>
            <a:pPr lvl="2" eaLnBrk="1" hangingPunct="1">
              <a:lnSpc>
                <a:spcPct val="90000"/>
              </a:lnSpc>
              <a:buFont typeface="Wingdings" pitchFamily="2" charset="2"/>
              <a:buChar char="p"/>
            </a:pPr>
            <a:r>
              <a:rPr lang="zh-CN" altLang="en-US" dirty="0" smtClean="0"/>
              <a:t> 有效等价类</a:t>
            </a:r>
          </a:p>
          <a:p>
            <a:pPr lvl="2" eaLnBrk="1" hangingPunct="1">
              <a:lnSpc>
                <a:spcPct val="90000"/>
              </a:lnSpc>
              <a:buFont typeface="Wingdings" pitchFamily="2" charset="2"/>
              <a:buNone/>
            </a:pPr>
            <a:r>
              <a:rPr lang="zh-CN" altLang="en-US" dirty="0" smtClean="0"/>
              <a:t>       </a:t>
            </a:r>
            <a:r>
              <a:rPr lang="zh-CN" altLang="en-US" sz="2000" dirty="0" smtClean="0"/>
              <a:t>是指对于程序的规格说明来说是合理的</a:t>
            </a:r>
            <a:r>
              <a:rPr lang="en-US" altLang="zh-CN" sz="2000" dirty="0" smtClean="0"/>
              <a:t>,</a:t>
            </a:r>
            <a:r>
              <a:rPr lang="zh-CN" altLang="en-US" sz="2000" dirty="0" smtClean="0"/>
              <a:t>有意义的输入数据构成的集合</a:t>
            </a:r>
            <a:r>
              <a:rPr lang="en-US" altLang="zh-CN" sz="2000" dirty="0" smtClean="0"/>
              <a:t>.</a:t>
            </a:r>
            <a:r>
              <a:rPr lang="zh-CN" altLang="en-US" sz="2000" dirty="0" smtClean="0"/>
              <a:t>利用有效等价类可检验程序是否实现了规格说明中所规定的功能和性能。</a:t>
            </a:r>
          </a:p>
          <a:p>
            <a:pPr lvl="2" eaLnBrk="1" hangingPunct="1">
              <a:lnSpc>
                <a:spcPct val="90000"/>
              </a:lnSpc>
              <a:buFont typeface="Wingdings" pitchFamily="2" charset="2"/>
              <a:buChar char="p"/>
            </a:pPr>
            <a:r>
              <a:rPr lang="zh-CN" altLang="en-US" dirty="0" smtClean="0"/>
              <a:t> 无效等价类</a:t>
            </a:r>
          </a:p>
          <a:p>
            <a:pPr lvl="2" eaLnBrk="1" hangingPunct="1">
              <a:lnSpc>
                <a:spcPct val="90000"/>
              </a:lnSpc>
              <a:buFont typeface="Wingdings" pitchFamily="2" charset="2"/>
              <a:buNone/>
            </a:pPr>
            <a:r>
              <a:rPr lang="zh-CN" altLang="en-US" dirty="0" smtClean="0"/>
              <a:t>        </a:t>
            </a:r>
            <a:r>
              <a:rPr lang="zh-CN" altLang="en-US" sz="2000" dirty="0" smtClean="0"/>
              <a:t>与有效等价类的定义恰巧相反。无效等价类指对程序的规格说明是不合理的或无意义的输入数据所构成的集合。对于具体的问题，无效等价类至少应有一个，也可能有多个。</a:t>
            </a:r>
            <a:endParaRPr lang="en-US" altLang="zh-CN" sz="2000" dirty="0" smtClean="0"/>
          </a:p>
          <a:p>
            <a:pPr lvl="2" eaLnBrk="1" hangingPunct="1">
              <a:lnSpc>
                <a:spcPct val="90000"/>
              </a:lnSpc>
              <a:buFont typeface="Wingdings" pitchFamily="2" charset="2"/>
              <a:buNone/>
            </a:pPr>
            <a:endParaRPr lang="zh-CN" altLang="en-US" sz="2000" dirty="0" smtClean="0"/>
          </a:p>
          <a:p>
            <a:pPr lvl="2" eaLnBrk="1" hangingPunct="1">
              <a:lnSpc>
                <a:spcPct val="90000"/>
              </a:lnSpc>
              <a:buFont typeface="Wingdings" pitchFamily="2" charset="2"/>
              <a:buNone/>
            </a:pPr>
            <a:r>
              <a:rPr lang="zh-CN" altLang="en-US" sz="2000" dirty="0" smtClean="0"/>
              <a:t>    设计测试用例时</a:t>
            </a:r>
            <a:r>
              <a:rPr lang="en-US" altLang="zh-CN" sz="2000" dirty="0" smtClean="0"/>
              <a:t>,</a:t>
            </a:r>
            <a:r>
              <a:rPr lang="zh-CN" altLang="en-US" sz="2000" dirty="0" smtClean="0"/>
              <a:t>要同时考虑这两种等价类</a:t>
            </a:r>
            <a:r>
              <a:rPr lang="en-US" altLang="zh-CN" sz="2000" dirty="0" smtClean="0"/>
              <a:t>.</a:t>
            </a:r>
            <a:r>
              <a:rPr lang="zh-CN" altLang="en-US" sz="2000" dirty="0" smtClean="0"/>
              <a:t>因为</a:t>
            </a:r>
            <a:r>
              <a:rPr lang="en-US" altLang="zh-CN" sz="2000" dirty="0" smtClean="0"/>
              <a:t>,</a:t>
            </a:r>
            <a:r>
              <a:rPr lang="zh-CN" altLang="en-US" sz="2000" dirty="0" smtClean="0"/>
              <a:t>软件不仅要能接收合理的数据</a:t>
            </a:r>
            <a:r>
              <a:rPr lang="en-US" altLang="zh-CN" sz="2000" dirty="0" smtClean="0"/>
              <a:t>,</a:t>
            </a:r>
            <a:r>
              <a:rPr lang="zh-CN" altLang="en-US" sz="2000" dirty="0" smtClean="0"/>
              <a:t>也要能经受意外的考验</a:t>
            </a:r>
            <a:r>
              <a:rPr lang="en-US" altLang="zh-CN" sz="2000" dirty="0" smtClean="0"/>
              <a:t>.</a:t>
            </a:r>
            <a:r>
              <a:rPr lang="zh-CN" altLang="en-US" sz="2000" dirty="0" smtClean="0"/>
              <a:t>这样的测试才能确保软件具有更高的可靠性</a:t>
            </a:r>
            <a:r>
              <a:rPr lang="en-US" altLang="zh-CN" sz="2000" dirty="0" smtClean="0"/>
              <a:t>. </a:t>
            </a:r>
          </a:p>
          <a:p>
            <a:pPr eaLnBrk="1" hangingPunct="1">
              <a:lnSpc>
                <a:spcPct val="90000"/>
              </a:lnSpc>
            </a:pPr>
            <a:endParaRPr lang="en-US" altLang="zh-CN" dirty="0" smtClean="0"/>
          </a:p>
          <a:p>
            <a:pPr eaLnBrk="1" hangingPunct="1">
              <a:lnSpc>
                <a:spcPct val="90000"/>
              </a:lnSpc>
            </a:pP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等价类划分</a:t>
            </a:r>
          </a:p>
        </p:txBody>
      </p:sp>
      <p:sp>
        <p:nvSpPr>
          <p:cNvPr id="26627" name="Rectangle 3"/>
          <p:cNvSpPr>
            <a:spLocks noGrp="1" noChangeArrowheads="1"/>
          </p:cNvSpPr>
          <p:nvPr>
            <p:ph type="body" idx="1"/>
          </p:nvPr>
        </p:nvSpPr>
        <p:spPr/>
        <p:txBody>
          <a:bodyPr/>
          <a:lstStyle/>
          <a:p>
            <a:pPr lvl="1" eaLnBrk="1" hangingPunct="1">
              <a:buNone/>
            </a:pPr>
            <a:r>
              <a:rPr lang="en-US" altLang="zh-CN" sz="2400" dirty="0" smtClean="0"/>
              <a:t>(2)  </a:t>
            </a:r>
            <a:r>
              <a:rPr lang="zh-CN" altLang="en-US" sz="2400" dirty="0" smtClean="0"/>
              <a:t>划分等价类的标准</a:t>
            </a:r>
            <a:r>
              <a:rPr lang="zh-CN" altLang="en-US" dirty="0" smtClean="0"/>
              <a:t>：</a:t>
            </a:r>
          </a:p>
          <a:p>
            <a:pPr lvl="2" eaLnBrk="1" hangingPunct="1">
              <a:buFont typeface="Wingdings" pitchFamily="2" charset="2"/>
              <a:buNone/>
            </a:pPr>
            <a:r>
              <a:rPr lang="zh-CN" altLang="en-US" sz="2000" dirty="0" smtClean="0"/>
              <a:t>完备测试、避免冗余</a:t>
            </a:r>
            <a:endParaRPr lang="en-US" altLang="zh-CN" sz="2000" dirty="0" smtClean="0"/>
          </a:p>
          <a:p>
            <a:pPr lvl="2" eaLnBrk="1" hangingPunct="1">
              <a:buFont typeface="Wingdings" pitchFamily="2" charset="2"/>
              <a:buNone/>
            </a:pPr>
            <a:endParaRPr lang="zh-CN" altLang="en-US" sz="2000" dirty="0" smtClean="0"/>
          </a:p>
          <a:p>
            <a:pPr lvl="2" eaLnBrk="1" hangingPunct="1">
              <a:buFont typeface="Wingdings" pitchFamily="2" charset="2"/>
              <a:buNone/>
            </a:pPr>
            <a:r>
              <a:rPr lang="zh-CN" altLang="en-US" dirty="0" smtClean="0"/>
              <a:t>划分等价类重要的是：集合的划分，划分为互不相交的一组子集，而子集的并是整个集合</a:t>
            </a:r>
          </a:p>
          <a:p>
            <a:pPr lvl="3" eaLnBrk="1" hangingPunct="1">
              <a:buFont typeface="Wingdings" pitchFamily="2" charset="2"/>
              <a:buNone/>
            </a:pPr>
            <a:r>
              <a:rPr lang="zh-CN" altLang="en-US" dirty="0" smtClean="0"/>
              <a:t>并是整个集合：完备性</a:t>
            </a:r>
          </a:p>
          <a:p>
            <a:pPr lvl="3" eaLnBrk="1" hangingPunct="1">
              <a:buFont typeface="Wingdings" pitchFamily="2" charset="2"/>
              <a:buNone/>
            </a:pPr>
            <a:r>
              <a:rPr lang="zh-CN" altLang="en-US" dirty="0" smtClean="0"/>
              <a:t>子集互不相交：保证一种形式的无冗余性</a:t>
            </a:r>
            <a:endParaRPr lang="en-US" altLang="zh-CN" dirty="0" smtClean="0"/>
          </a:p>
          <a:p>
            <a:pPr lvl="3" eaLnBrk="1" hangingPunct="1">
              <a:buFont typeface="Wingdings" pitchFamily="2" charset="2"/>
              <a:buNone/>
            </a:pPr>
            <a:endParaRPr lang="zh-CN" altLang="en-US" dirty="0" smtClean="0"/>
          </a:p>
          <a:p>
            <a:pPr lvl="3" eaLnBrk="1" hangingPunct="1">
              <a:buFont typeface="Wingdings" pitchFamily="2" charset="2"/>
              <a:buNone/>
            </a:pPr>
            <a:r>
              <a:rPr lang="zh-CN" altLang="en-US" dirty="0" smtClean="0"/>
              <a:t>同一类中标识（选择）一个测试用例，同一等价类中，往往处理相同，相同处理映射到</a:t>
            </a:r>
            <a:r>
              <a:rPr lang="zh-CN" altLang="en-US" dirty="0" smtClean="0">
                <a:latin typeface="Arial" pitchFamily="34" charset="0"/>
              </a:rPr>
              <a:t>“</a:t>
            </a:r>
            <a:r>
              <a:rPr lang="zh-CN" altLang="en-US" dirty="0" smtClean="0"/>
              <a:t>相同的执行路径</a:t>
            </a:r>
            <a:r>
              <a:rPr lang="zh-CN" altLang="en-US" dirty="0" smtClean="0">
                <a:latin typeface="Arial" pitchFamily="34" charset="0"/>
              </a:rPr>
              <a:t>”</a:t>
            </a: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smtClean="0"/>
              <a:t>等价类划分</a:t>
            </a:r>
          </a:p>
        </p:txBody>
      </p:sp>
      <p:sp>
        <p:nvSpPr>
          <p:cNvPr id="27651" name="Rectangle 3"/>
          <p:cNvSpPr>
            <a:spLocks noGrp="1" noChangeArrowheads="1"/>
          </p:cNvSpPr>
          <p:nvPr>
            <p:ph type="body" idx="1"/>
          </p:nvPr>
        </p:nvSpPr>
        <p:spPr>
          <a:xfrm>
            <a:off x="566738" y="1752600"/>
            <a:ext cx="8001000" cy="2397125"/>
          </a:xfrm>
        </p:spPr>
        <p:txBody>
          <a:bodyPr/>
          <a:lstStyle/>
          <a:p>
            <a:pPr lvl="1" eaLnBrk="1" hangingPunct="1">
              <a:lnSpc>
                <a:spcPct val="90000"/>
              </a:lnSpc>
              <a:buNone/>
            </a:pPr>
            <a:r>
              <a:rPr lang="en-US" altLang="zh-CN" dirty="0" smtClean="0"/>
              <a:t>(3)</a:t>
            </a:r>
            <a:r>
              <a:rPr lang="zh-CN" altLang="en-US" dirty="0" smtClean="0"/>
              <a:t> </a:t>
            </a:r>
            <a:r>
              <a:rPr lang="zh-CN" altLang="en-US" sz="2400" dirty="0" smtClean="0"/>
              <a:t>划分等价类的方法</a:t>
            </a:r>
          </a:p>
          <a:p>
            <a:pPr lvl="1" eaLnBrk="1" hangingPunct="1">
              <a:lnSpc>
                <a:spcPct val="90000"/>
              </a:lnSpc>
              <a:buFont typeface="Wingdings" pitchFamily="2" charset="2"/>
              <a:buNone/>
            </a:pPr>
            <a:r>
              <a:rPr lang="zh-CN" altLang="en-US" sz="2000" dirty="0" smtClean="0"/>
              <a:t>下面给出六条确定等价类的原则</a:t>
            </a:r>
          </a:p>
          <a:p>
            <a:pPr lvl="1" eaLnBrk="1" hangingPunct="1">
              <a:lnSpc>
                <a:spcPct val="90000"/>
              </a:lnSpc>
              <a:buFont typeface="Wingdings" pitchFamily="2" charset="2"/>
              <a:buNone/>
            </a:pPr>
            <a:r>
              <a:rPr lang="zh-CN" altLang="en-US" sz="2400" dirty="0" smtClean="0"/>
              <a:t>①在输入条件规定了取值范围或值的个数的情况下</a:t>
            </a:r>
            <a:r>
              <a:rPr lang="en-US" altLang="zh-CN" sz="2400" dirty="0" smtClean="0"/>
              <a:t>,</a:t>
            </a:r>
            <a:r>
              <a:rPr lang="zh-CN" altLang="en-US" sz="2400" dirty="0" smtClean="0"/>
              <a:t>则可以确立一</a:t>
            </a:r>
            <a:r>
              <a:rPr lang="zh-CN" altLang="en-US" sz="2000" dirty="0" smtClean="0"/>
              <a:t>个有效等价类和两个无效等价类。</a:t>
            </a:r>
          </a:p>
          <a:p>
            <a:pPr lvl="2">
              <a:lnSpc>
                <a:spcPct val="90000"/>
              </a:lnSpc>
              <a:spcBef>
                <a:spcPct val="0"/>
              </a:spcBef>
              <a:buClrTx/>
              <a:buFontTx/>
              <a:buNone/>
            </a:pPr>
            <a:r>
              <a:rPr lang="zh-CN" altLang="en-US" sz="2000" dirty="0" smtClean="0"/>
              <a:t>如：输入值是学生成绩，范围是</a:t>
            </a:r>
            <a:r>
              <a:rPr lang="en-US" altLang="zh-CN" sz="2000" dirty="0" smtClean="0"/>
              <a:t>0</a:t>
            </a:r>
            <a:r>
              <a:rPr lang="zh-CN" altLang="en-US" sz="2000" dirty="0" smtClean="0"/>
              <a:t>～</a:t>
            </a:r>
            <a:r>
              <a:rPr lang="en-US" altLang="zh-CN" sz="2000" dirty="0" smtClean="0"/>
              <a:t>100</a:t>
            </a:r>
          </a:p>
          <a:p>
            <a:pPr lvl="1" eaLnBrk="1" hangingPunct="1">
              <a:lnSpc>
                <a:spcPct val="90000"/>
              </a:lnSpc>
              <a:buFont typeface="Wingdings" pitchFamily="2" charset="2"/>
              <a:buNone/>
            </a:pPr>
            <a:endParaRPr lang="en-US" altLang="zh-CN" dirty="0" smtClean="0"/>
          </a:p>
        </p:txBody>
      </p:sp>
      <p:sp>
        <p:nvSpPr>
          <p:cNvPr id="27652" name="Line 16"/>
          <p:cNvSpPr>
            <a:spLocks noChangeShapeType="1"/>
          </p:cNvSpPr>
          <p:nvPr/>
        </p:nvSpPr>
        <p:spPr bwMode="auto">
          <a:xfrm>
            <a:off x="661988" y="4681538"/>
            <a:ext cx="7243762" cy="0"/>
          </a:xfrm>
          <a:prstGeom prst="line">
            <a:avLst/>
          </a:prstGeom>
          <a:noFill/>
          <a:ln w="50800">
            <a:solidFill>
              <a:schemeClr val="tx1"/>
            </a:solidFill>
            <a:round/>
            <a:headEnd/>
            <a:tailEnd/>
          </a:ln>
        </p:spPr>
        <p:txBody>
          <a:bodyPr wrap="none" anchor="ctr"/>
          <a:lstStyle/>
          <a:p>
            <a:endParaRPr lang="zh-CN" altLang="en-US"/>
          </a:p>
        </p:txBody>
      </p:sp>
      <p:sp>
        <p:nvSpPr>
          <p:cNvPr id="27653" name="Line 17"/>
          <p:cNvSpPr>
            <a:spLocks noChangeShapeType="1"/>
          </p:cNvSpPr>
          <p:nvPr/>
        </p:nvSpPr>
        <p:spPr bwMode="auto">
          <a:xfrm>
            <a:off x="3594100" y="4516438"/>
            <a:ext cx="0" cy="155575"/>
          </a:xfrm>
          <a:prstGeom prst="line">
            <a:avLst/>
          </a:prstGeom>
          <a:noFill/>
          <a:ln w="25400">
            <a:solidFill>
              <a:schemeClr val="tx1"/>
            </a:solidFill>
            <a:round/>
            <a:headEnd/>
            <a:tailEnd/>
          </a:ln>
        </p:spPr>
        <p:txBody>
          <a:bodyPr wrap="none" anchor="ctr"/>
          <a:lstStyle/>
          <a:p>
            <a:endParaRPr lang="zh-CN" altLang="en-US"/>
          </a:p>
        </p:txBody>
      </p:sp>
      <p:sp>
        <p:nvSpPr>
          <p:cNvPr id="27654" name="Line 18"/>
          <p:cNvSpPr>
            <a:spLocks noChangeShapeType="1"/>
          </p:cNvSpPr>
          <p:nvPr/>
        </p:nvSpPr>
        <p:spPr bwMode="auto">
          <a:xfrm>
            <a:off x="6257925" y="4516438"/>
            <a:ext cx="0" cy="155575"/>
          </a:xfrm>
          <a:prstGeom prst="line">
            <a:avLst/>
          </a:prstGeom>
          <a:noFill/>
          <a:ln w="25400">
            <a:solidFill>
              <a:schemeClr val="tx1"/>
            </a:solidFill>
            <a:round/>
            <a:headEnd/>
            <a:tailEnd/>
          </a:ln>
        </p:spPr>
        <p:txBody>
          <a:bodyPr wrap="none" anchor="ctr"/>
          <a:lstStyle/>
          <a:p>
            <a:endParaRPr lang="zh-CN" altLang="en-US"/>
          </a:p>
        </p:txBody>
      </p:sp>
      <p:sp>
        <p:nvSpPr>
          <p:cNvPr id="27655" name="Line 19"/>
          <p:cNvSpPr>
            <a:spLocks noChangeShapeType="1"/>
          </p:cNvSpPr>
          <p:nvPr/>
        </p:nvSpPr>
        <p:spPr bwMode="auto">
          <a:xfrm>
            <a:off x="3594100" y="4803775"/>
            <a:ext cx="0" cy="1160463"/>
          </a:xfrm>
          <a:prstGeom prst="line">
            <a:avLst/>
          </a:prstGeom>
          <a:noFill/>
          <a:ln w="12700">
            <a:solidFill>
              <a:schemeClr val="tx1"/>
            </a:solidFill>
            <a:round/>
            <a:headEnd/>
            <a:tailEnd/>
          </a:ln>
        </p:spPr>
        <p:txBody>
          <a:bodyPr wrap="none" anchor="ctr"/>
          <a:lstStyle/>
          <a:p>
            <a:endParaRPr lang="zh-CN" altLang="en-US"/>
          </a:p>
        </p:txBody>
      </p:sp>
      <p:sp>
        <p:nvSpPr>
          <p:cNvPr id="27656" name="Line 20"/>
          <p:cNvSpPr>
            <a:spLocks noChangeShapeType="1"/>
          </p:cNvSpPr>
          <p:nvPr/>
        </p:nvSpPr>
        <p:spPr bwMode="auto">
          <a:xfrm>
            <a:off x="6257925" y="4803775"/>
            <a:ext cx="0" cy="1160463"/>
          </a:xfrm>
          <a:prstGeom prst="line">
            <a:avLst/>
          </a:prstGeom>
          <a:noFill/>
          <a:ln w="12700">
            <a:solidFill>
              <a:schemeClr val="tx1"/>
            </a:solidFill>
            <a:round/>
            <a:headEnd/>
            <a:tailEnd/>
          </a:ln>
        </p:spPr>
        <p:txBody>
          <a:bodyPr wrap="none" anchor="ctr"/>
          <a:lstStyle/>
          <a:p>
            <a:endParaRPr lang="zh-CN" altLang="en-US"/>
          </a:p>
        </p:txBody>
      </p:sp>
      <p:sp>
        <p:nvSpPr>
          <p:cNvPr id="27657" name="Rectangle 21"/>
          <p:cNvSpPr>
            <a:spLocks noChangeArrowheads="1"/>
          </p:cNvSpPr>
          <p:nvPr/>
        </p:nvSpPr>
        <p:spPr bwMode="auto">
          <a:xfrm>
            <a:off x="2671763" y="4108450"/>
            <a:ext cx="4486275" cy="515938"/>
          </a:xfrm>
          <a:prstGeom prst="rect">
            <a:avLst/>
          </a:prstGeom>
          <a:noFill/>
          <a:ln w="12700">
            <a:noFill/>
            <a:miter lim="800000"/>
            <a:headEnd/>
            <a:tailEnd/>
          </a:ln>
        </p:spPr>
        <p:txBody>
          <a:bodyPr lIns="90488" tIns="44450" rIns="90488" bIns="44450">
            <a:spAutoFit/>
          </a:bodyPr>
          <a:lstStyle/>
          <a:p>
            <a:pPr eaLnBrk="0" hangingPunct="0"/>
            <a:r>
              <a:rPr kumimoji="1" lang="en-US" altLang="zh-CN" sz="2800">
                <a:latin typeface="黑体" pitchFamily="49" charset="-122"/>
                <a:ea typeface="黑体" pitchFamily="49" charset="-122"/>
              </a:rPr>
              <a:t>0         100</a:t>
            </a:r>
          </a:p>
        </p:txBody>
      </p:sp>
      <p:sp>
        <p:nvSpPr>
          <p:cNvPr id="27658" name="Rectangle 22"/>
          <p:cNvSpPr>
            <a:spLocks noChangeArrowheads="1"/>
          </p:cNvSpPr>
          <p:nvPr/>
        </p:nvSpPr>
        <p:spPr bwMode="auto">
          <a:xfrm>
            <a:off x="3729038" y="4670425"/>
            <a:ext cx="2327275" cy="1430338"/>
          </a:xfrm>
          <a:prstGeom prst="rect">
            <a:avLst/>
          </a:prstGeom>
          <a:noFill/>
          <a:ln w="12700">
            <a:noFill/>
            <a:miter lim="800000"/>
            <a:headEnd/>
            <a:tailEnd/>
          </a:ln>
        </p:spPr>
        <p:txBody>
          <a:bodyPr wrap="none" lIns="90488" tIns="44450" rIns="90488" bIns="44450">
            <a:spAutoFit/>
          </a:bodyPr>
          <a:lstStyle/>
          <a:p>
            <a:pPr algn="ctr" eaLnBrk="0" hangingPunct="0"/>
            <a:r>
              <a:rPr kumimoji="1" lang="en-US" altLang="zh-CN" sz="3200" b="1">
                <a:latin typeface="宋体" pitchFamily="2" charset="-122"/>
              </a:rPr>
              <a:t> </a:t>
            </a:r>
            <a:r>
              <a:rPr kumimoji="1" lang="zh-CN" altLang="en-US" sz="2800" b="1">
                <a:solidFill>
                  <a:srgbClr val="037C03"/>
                </a:solidFill>
                <a:latin typeface="宋体" pitchFamily="2" charset="-122"/>
              </a:rPr>
              <a:t>有效</a:t>
            </a:r>
          </a:p>
          <a:p>
            <a:pPr algn="ctr" eaLnBrk="0" hangingPunct="0"/>
            <a:r>
              <a:rPr kumimoji="1" lang="zh-CN" altLang="en-US" sz="2800" b="1">
                <a:solidFill>
                  <a:srgbClr val="037C03"/>
                </a:solidFill>
                <a:latin typeface="宋体" pitchFamily="2" charset="-122"/>
              </a:rPr>
              <a:t>等价类</a:t>
            </a:r>
          </a:p>
          <a:p>
            <a:pPr algn="ctr" eaLnBrk="0" hangingPunct="0"/>
            <a:r>
              <a:rPr kumimoji="1" lang="en-US" altLang="zh-CN" sz="2800" b="1">
                <a:solidFill>
                  <a:srgbClr val="037C03"/>
                </a:solidFill>
                <a:latin typeface="宋体" pitchFamily="2" charset="-122"/>
              </a:rPr>
              <a:t>1≤</a:t>
            </a:r>
            <a:r>
              <a:rPr kumimoji="1" lang="zh-CN" altLang="en-US" sz="2800" b="1">
                <a:solidFill>
                  <a:srgbClr val="037C03"/>
                </a:solidFill>
                <a:latin typeface="宋体" pitchFamily="2" charset="-122"/>
              </a:rPr>
              <a:t>成绩≤</a:t>
            </a:r>
            <a:r>
              <a:rPr kumimoji="1" lang="en-US" altLang="zh-CN" sz="2800" b="1">
                <a:solidFill>
                  <a:srgbClr val="037C03"/>
                </a:solidFill>
                <a:latin typeface="宋体" pitchFamily="2" charset="-122"/>
              </a:rPr>
              <a:t>100</a:t>
            </a:r>
          </a:p>
        </p:txBody>
      </p:sp>
      <p:sp>
        <p:nvSpPr>
          <p:cNvPr id="27659" name="Rectangle 23"/>
          <p:cNvSpPr>
            <a:spLocks noChangeArrowheads="1"/>
          </p:cNvSpPr>
          <p:nvPr/>
        </p:nvSpPr>
        <p:spPr bwMode="auto">
          <a:xfrm>
            <a:off x="6619875" y="4810125"/>
            <a:ext cx="2524125" cy="1157288"/>
          </a:xfrm>
          <a:prstGeom prst="rect">
            <a:avLst/>
          </a:prstGeom>
          <a:noFill/>
          <a:ln w="12700">
            <a:noFill/>
            <a:miter lim="800000"/>
            <a:headEnd/>
            <a:tailEnd/>
          </a:ln>
        </p:spPr>
        <p:txBody>
          <a:bodyPr lIns="90488" tIns="44450" rIns="90488" bIns="44450">
            <a:spAutoFit/>
          </a:bodyPr>
          <a:lstStyle/>
          <a:p>
            <a:pPr eaLnBrk="0" hangingPunct="0"/>
            <a:r>
              <a:rPr kumimoji="1" lang="zh-CN" altLang="en-US" sz="2800" b="1">
                <a:solidFill>
                  <a:srgbClr val="7B00E4"/>
                </a:solidFill>
                <a:latin typeface="宋体" pitchFamily="2" charset="-122"/>
              </a:rPr>
              <a:t>无效等价类</a:t>
            </a:r>
          </a:p>
          <a:p>
            <a:pPr eaLnBrk="0" hangingPunct="0">
              <a:spcBef>
                <a:spcPct val="50000"/>
              </a:spcBef>
            </a:pPr>
            <a:r>
              <a:rPr kumimoji="1" lang="zh-CN" altLang="en-US" sz="2800" b="1">
                <a:solidFill>
                  <a:srgbClr val="7B00E4"/>
                </a:solidFill>
                <a:latin typeface="宋体" pitchFamily="2" charset="-122"/>
              </a:rPr>
              <a:t> 成绩</a:t>
            </a:r>
            <a:r>
              <a:rPr kumimoji="1" lang="en-US" altLang="zh-CN" sz="2800" b="1">
                <a:solidFill>
                  <a:srgbClr val="7B00E4"/>
                </a:solidFill>
                <a:latin typeface="宋体" pitchFamily="2" charset="-122"/>
              </a:rPr>
              <a:t>&gt;100</a:t>
            </a:r>
          </a:p>
        </p:txBody>
      </p:sp>
      <p:sp>
        <p:nvSpPr>
          <p:cNvPr id="27660" name="Rectangle 24"/>
          <p:cNvSpPr>
            <a:spLocks noChangeArrowheads="1"/>
          </p:cNvSpPr>
          <p:nvPr/>
        </p:nvSpPr>
        <p:spPr bwMode="auto">
          <a:xfrm>
            <a:off x="381000" y="4799013"/>
            <a:ext cx="2944813" cy="1174750"/>
          </a:xfrm>
          <a:prstGeom prst="rect">
            <a:avLst/>
          </a:prstGeom>
          <a:noFill/>
          <a:ln w="12700">
            <a:noFill/>
            <a:miter lim="800000"/>
            <a:headEnd/>
            <a:tailEnd/>
          </a:ln>
        </p:spPr>
        <p:txBody>
          <a:bodyPr lIns="90488" tIns="44450" rIns="90488" bIns="44450">
            <a:spAutoFit/>
          </a:bodyPr>
          <a:lstStyle/>
          <a:p>
            <a:pPr eaLnBrk="0" hangingPunct="0"/>
            <a:r>
              <a:rPr kumimoji="1" lang="en-US" altLang="zh-CN" sz="3200" b="1" dirty="0">
                <a:solidFill>
                  <a:srgbClr val="7B00E4"/>
                </a:solidFill>
                <a:latin typeface="宋体" pitchFamily="2" charset="-122"/>
              </a:rPr>
              <a:t> </a:t>
            </a:r>
            <a:r>
              <a:rPr kumimoji="1" lang="zh-CN" altLang="en-US" sz="2800" b="1" dirty="0">
                <a:solidFill>
                  <a:srgbClr val="7B00E4"/>
                </a:solidFill>
                <a:latin typeface="宋体" pitchFamily="2" charset="-122"/>
              </a:rPr>
              <a:t>无效等价类</a:t>
            </a:r>
          </a:p>
          <a:p>
            <a:pPr eaLnBrk="0" hangingPunct="0">
              <a:spcBef>
                <a:spcPct val="40000"/>
              </a:spcBef>
            </a:pPr>
            <a:r>
              <a:rPr kumimoji="1" lang="zh-CN" altLang="en-US" sz="2800" b="1" dirty="0">
                <a:solidFill>
                  <a:srgbClr val="7B00E4"/>
                </a:solidFill>
                <a:latin typeface="宋体" pitchFamily="2" charset="-122"/>
              </a:rPr>
              <a:t>   成绩</a:t>
            </a:r>
            <a:r>
              <a:rPr kumimoji="1" lang="en-US" altLang="zh-CN" sz="2800" b="1" dirty="0">
                <a:solidFill>
                  <a:srgbClr val="7B00E4"/>
                </a:solidFill>
                <a:latin typeface="宋体" pitchFamily="2" charset="-122"/>
              </a:rPr>
              <a:t>&lt;0</a:t>
            </a:r>
          </a:p>
        </p:txBody>
      </p:sp>
      <p:sp>
        <p:nvSpPr>
          <p:cNvPr id="27661" name="Line 25"/>
          <p:cNvSpPr>
            <a:spLocks noChangeShapeType="1"/>
          </p:cNvSpPr>
          <p:nvPr/>
        </p:nvSpPr>
        <p:spPr bwMode="auto">
          <a:xfrm>
            <a:off x="3044825" y="5091113"/>
            <a:ext cx="538163" cy="0"/>
          </a:xfrm>
          <a:prstGeom prst="line">
            <a:avLst/>
          </a:prstGeom>
          <a:noFill/>
          <a:ln w="25400">
            <a:solidFill>
              <a:srgbClr val="7B00E4"/>
            </a:solidFill>
            <a:round/>
            <a:headEnd/>
            <a:tailEnd type="triangle" w="med" len="med"/>
          </a:ln>
        </p:spPr>
        <p:txBody>
          <a:bodyPr wrap="none" anchor="ctr"/>
          <a:lstStyle/>
          <a:p>
            <a:endParaRPr lang="zh-CN" altLang="en-US"/>
          </a:p>
        </p:txBody>
      </p:sp>
      <p:sp>
        <p:nvSpPr>
          <p:cNvPr id="27662" name="Line 26"/>
          <p:cNvSpPr>
            <a:spLocks noChangeShapeType="1"/>
          </p:cNvSpPr>
          <p:nvPr/>
        </p:nvSpPr>
        <p:spPr bwMode="auto">
          <a:xfrm>
            <a:off x="5778500" y="5091113"/>
            <a:ext cx="468313" cy="0"/>
          </a:xfrm>
          <a:prstGeom prst="line">
            <a:avLst/>
          </a:prstGeom>
          <a:noFill/>
          <a:ln w="25400">
            <a:solidFill>
              <a:srgbClr val="037C03"/>
            </a:solidFill>
            <a:round/>
            <a:headEnd/>
            <a:tailEnd type="triangle" w="med" len="med"/>
          </a:ln>
        </p:spPr>
        <p:txBody>
          <a:bodyPr wrap="none" anchor="ctr"/>
          <a:lstStyle/>
          <a:p>
            <a:endParaRPr lang="zh-CN" altLang="en-US"/>
          </a:p>
        </p:txBody>
      </p:sp>
      <p:sp>
        <p:nvSpPr>
          <p:cNvPr id="27663" name="Line 27"/>
          <p:cNvSpPr>
            <a:spLocks noChangeShapeType="1"/>
          </p:cNvSpPr>
          <p:nvPr/>
        </p:nvSpPr>
        <p:spPr bwMode="auto">
          <a:xfrm flipH="1">
            <a:off x="3594100" y="5091113"/>
            <a:ext cx="584200" cy="0"/>
          </a:xfrm>
          <a:prstGeom prst="line">
            <a:avLst/>
          </a:prstGeom>
          <a:noFill/>
          <a:ln w="25400">
            <a:solidFill>
              <a:srgbClr val="037C03"/>
            </a:solidFill>
            <a:round/>
            <a:headEnd/>
            <a:tailEnd type="triangle" w="med" len="med"/>
          </a:ln>
        </p:spPr>
        <p:txBody>
          <a:bodyPr wrap="none" anchor="ctr"/>
          <a:lstStyle/>
          <a:p>
            <a:endParaRPr lang="zh-CN" altLang="en-US"/>
          </a:p>
        </p:txBody>
      </p:sp>
      <p:sp>
        <p:nvSpPr>
          <p:cNvPr id="27664" name="Line 28"/>
          <p:cNvSpPr>
            <a:spLocks noChangeShapeType="1"/>
          </p:cNvSpPr>
          <p:nvPr/>
        </p:nvSpPr>
        <p:spPr bwMode="auto">
          <a:xfrm flipH="1">
            <a:off x="6246813" y="5091113"/>
            <a:ext cx="442912" cy="0"/>
          </a:xfrm>
          <a:prstGeom prst="line">
            <a:avLst/>
          </a:prstGeom>
          <a:noFill/>
          <a:ln w="25400">
            <a:solidFill>
              <a:srgbClr val="7B00E4"/>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等价类划分</a:t>
            </a:r>
          </a:p>
        </p:txBody>
      </p:sp>
      <p:sp>
        <p:nvSpPr>
          <p:cNvPr id="28675" name="Rectangle 3"/>
          <p:cNvSpPr>
            <a:spLocks noGrp="1" noChangeArrowheads="1"/>
          </p:cNvSpPr>
          <p:nvPr>
            <p:ph type="body" idx="1"/>
          </p:nvPr>
        </p:nvSpPr>
        <p:spPr/>
        <p:txBody>
          <a:bodyPr/>
          <a:lstStyle/>
          <a:p>
            <a:pPr lvl="1" eaLnBrk="1" hangingPunct="1">
              <a:buFont typeface="Wingdings" pitchFamily="2" charset="2"/>
              <a:buNone/>
            </a:pPr>
            <a:r>
              <a:rPr lang="en-US" altLang="zh-CN" sz="2400" dirty="0" smtClean="0"/>
              <a:t>②</a:t>
            </a:r>
            <a:r>
              <a:rPr lang="zh-CN" altLang="en-US" sz="2400" dirty="0" smtClean="0"/>
              <a:t>在输入条件规定了输入值的集合或者规定了</a:t>
            </a:r>
            <a:r>
              <a:rPr lang="zh-CN" altLang="en-US" sz="2400" dirty="0" smtClean="0">
                <a:latin typeface="Arial" pitchFamily="34" charset="0"/>
              </a:rPr>
              <a:t>“</a:t>
            </a:r>
            <a:r>
              <a:rPr lang="zh-CN" altLang="en-US" sz="2400" dirty="0" smtClean="0"/>
              <a:t>必须如何</a:t>
            </a:r>
            <a:r>
              <a:rPr lang="zh-CN" altLang="en-US" sz="2400" dirty="0" smtClean="0">
                <a:latin typeface="Arial" pitchFamily="34" charset="0"/>
              </a:rPr>
              <a:t>”</a:t>
            </a:r>
            <a:r>
              <a:rPr lang="zh-CN" altLang="en-US" sz="2400" dirty="0" smtClean="0"/>
              <a:t>的条件的情况下</a:t>
            </a:r>
            <a:r>
              <a:rPr lang="en-US" altLang="zh-CN" sz="2400" dirty="0" smtClean="0"/>
              <a:t>,</a:t>
            </a:r>
            <a:r>
              <a:rPr lang="zh-CN" altLang="en-US" sz="2400" dirty="0" smtClean="0"/>
              <a:t>可确立一个有效等价类和一个无效等价类。</a:t>
            </a:r>
            <a:endParaRPr lang="en-US" altLang="zh-CN" sz="2400" dirty="0" smtClean="0"/>
          </a:p>
          <a:p>
            <a:pPr lvl="1" eaLnBrk="1" hangingPunct="1">
              <a:buFont typeface="Wingdings" pitchFamily="2" charset="2"/>
              <a:buNone/>
            </a:pPr>
            <a:endParaRPr lang="zh-CN" altLang="en-US" sz="2400" dirty="0" smtClean="0"/>
          </a:p>
          <a:p>
            <a:pPr lvl="1" eaLnBrk="1" hangingPunct="1">
              <a:buFont typeface="Wingdings" pitchFamily="2" charset="2"/>
              <a:buNone/>
            </a:pPr>
            <a:r>
              <a:rPr lang="zh-CN" altLang="en-US" sz="2400" dirty="0" smtClean="0"/>
              <a:t>③在输入条件是一个布尔量的情况下</a:t>
            </a:r>
            <a:r>
              <a:rPr lang="en-US" altLang="zh-CN" sz="2400" dirty="0" smtClean="0"/>
              <a:t>,</a:t>
            </a:r>
            <a:r>
              <a:rPr lang="zh-CN" altLang="en-US" sz="2400" dirty="0" smtClean="0"/>
              <a:t>可确定一个有效等价类和一个无效等价类。</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等价类划分</a:t>
            </a:r>
          </a:p>
        </p:txBody>
      </p:sp>
      <p:sp>
        <p:nvSpPr>
          <p:cNvPr id="29699" name="Rectangle 3"/>
          <p:cNvSpPr>
            <a:spLocks noGrp="1" noChangeArrowheads="1"/>
          </p:cNvSpPr>
          <p:nvPr>
            <p:ph type="body" idx="1"/>
          </p:nvPr>
        </p:nvSpPr>
        <p:spPr/>
        <p:txBody>
          <a:bodyPr/>
          <a:lstStyle/>
          <a:p>
            <a:pPr lvl="1" eaLnBrk="1" hangingPunct="1">
              <a:buNone/>
            </a:pPr>
            <a:r>
              <a:rPr lang="en-US" altLang="zh-CN" dirty="0" smtClean="0"/>
              <a:t>(3) </a:t>
            </a:r>
            <a:r>
              <a:rPr lang="zh-CN" altLang="en-US" sz="2400" dirty="0" smtClean="0"/>
              <a:t>划分等价类的方法</a:t>
            </a:r>
            <a:endParaRPr lang="en-US" altLang="zh-CN" sz="2400" dirty="0" smtClean="0"/>
          </a:p>
          <a:p>
            <a:pPr lvl="1" eaLnBrk="1" hangingPunct="1">
              <a:buNone/>
            </a:pPr>
            <a:endParaRPr lang="zh-CN" altLang="en-US" sz="2400" dirty="0" smtClean="0"/>
          </a:p>
          <a:p>
            <a:pPr lvl="1" eaLnBrk="1" hangingPunct="1">
              <a:buFont typeface="Wingdings" pitchFamily="2" charset="2"/>
              <a:buNone/>
            </a:pPr>
            <a:r>
              <a:rPr lang="zh-CN" altLang="en-US" sz="2400" dirty="0" smtClean="0"/>
              <a:t>④在规定了输入数据的一组值（假定</a:t>
            </a:r>
            <a:r>
              <a:rPr lang="en-US" altLang="zh-CN" sz="2400" dirty="0" smtClean="0"/>
              <a:t>n</a:t>
            </a:r>
            <a:r>
              <a:rPr lang="zh-CN" altLang="en-US" sz="2400" dirty="0" smtClean="0"/>
              <a:t>个）</a:t>
            </a:r>
            <a:r>
              <a:rPr lang="en-US" altLang="zh-CN" sz="2400" dirty="0" smtClean="0"/>
              <a:t>,</a:t>
            </a:r>
            <a:r>
              <a:rPr lang="zh-CN" altLang="en-US" sz="2400" dirty="0" smtClean="0"/>
              <a:t>并且程序要对每一个输入值分别处理的情况下</a:t>
            </a:r>
            <a:r>
              <a:rPr lang="en-US" altLang="zh-CN" sz="2400" dirty="0" smtClean="0"/>
              <a:t>,</a:t>
            </a:r>
            <a:r>
              <a:rPr lang="zh-CN" altLang="en-US" sz="2400" dirty="0" smtClean="0"/>
              <a:t>可确立</a:t>
            </a:r>
            <a:r>
              <a:rPr lang="en-US" altLang="zh-CN" sz="2400" dirty="0" smtClean="0"/>
              <a:t>n</a:t>
            </a:r>
            <a:r>
              <a:rPr lang="zh-CN" altLang="en-US" sz="2400" dirty="0" smtClean="0"/>
              <a:t>个有效等价类和一个无效等价类。</a:t>
            </a:r>
            <a:endParaRPr lang="en-US" altLang="zh-CN" sz="2400" dirty="0" smtClean="0"/>
          </a:p>
          <a:p>
            <a:pPr lvl="1" eaLnBrk="1" hangingPunct="1">
              <a:buFont typeface="Wingdings" pitchFamily="2" charset="2"/>
              <a:buNone/>
            </a:pPr>
            <a:endParaRPr lang="zh-CN" altLang="en-US" sz="2400" dirty="0" smtClean="0"/>
          </a:p>
          <a:p>
            <a:pPr lvl="2" eaLnBrk="1" hangingPunct="1">
              <a:buFont typeface="Wingdings" pitchFamily="2" charset="2"/>
              <a:buNone/>
            </a:pPr>
            <a:r>
              <a:rPr lang="zh-CN" altLang="en-US" sz="2000" dirty="0" smtClean="0">
                <a:latin typeface="宋体" pitchFamily="2" charset="-122"/>
              </a:rPr>
              <a:t>例：输入条件说明学历可为</a:t>
            </a:r>
            <a:r>
              <a:rPr lang="en-US" altLang="zh-CN" sz="2000" dirty="0" smtClean="0">
                <a:latin typeface="宋体" pitchFamily="2" charset="-122"/>
              </a:rPr>
              <a:t>:</a:t>
            </a:r>
            <a:r>
              <a:rPr lang="zh-CN" altLang="en-US" sz="2000" dirty="0" smtClean="0">
                <a:solidFill>
                  <a:srgbClr val="438E00"/>
                </a:solidFill>
                <a:latin typeface="宋体" pitchFamily="2" charset="-122"/>
              </a:rPr>
              <a:t>专科、本科、硕士、博士</a:t>
            </a:r>
            <a:r>
              <a:rPr lang="zh-CN" altLang="en-US" sz="2000" dirty="0" smtClean="0">
                <a:latin typeface="宋体" pitchFamily="2" charset="-122"/>
              </a:rPr>
              <a:t>四种之一，则分别取这四种这四个值作为</a:t>
            </a:r>
            <a:r>
              <a:rPr lang="zh-CN" altLang="en-US" sz="2000" dirty="0" smtClean="0">
                <a:solidFill>
                  <a:srgbClr val="438E00"/>
                </a:solidFill>
                <a:latin typeface="宋体" pitchFamily="2" charset="-122"/>
              </a:rPr>
              <a:t>四个有效等价类</a:t>
            </a:r>
            <a:r>
              <a:rPr lang="zh-CN" altLang="en-US" sz="2000" dirty="0" smtClean="0">
                <a:latin typeface="宋体" pitchFamily="2" charset="-122"/>
              </a:rPr>
              <a:t>，另外把四种学历之外的任何学历作为无效等价类。</a:t>
            </a:r>
            <a:endParaRPr lang="zh-CN" alt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等价类划分</a:t>
            </a:r>
          </a:p>
        </p:txBody>
      </p:sp>
      <p:sp>
        <p:nvSpPr>
          <p:cNvPr id="30723" name="Rectangle 3"/>
          <p:cNvSpPr>
            <a:spLocks noGrp="1" noChangeArrowheads="1"/>
          </p:cNvSpPr>
          <p:nvPr>
            <p:ph type="body" idx="1"/>
          </p:nvPr>
        </p:nvSpPr>
        <p:spPr/>
        <p:txBody>
          <a:bodyPr/>
          <a:lstStyle/>
          <a:p>
            <a:pPr lvl="1" eaLnBrk="1" hangingPunct="1">
              <a:buFont typeface="Wingdings" pitchFamily="2" charset="2"/>
              <a:buNone/>
            </a:pPr>
            <a:r>
              <a:rPr lang="en-US" altLang="zh-CN" sz="2400" dirty="0" smtClean="0"/>
              <a:t>⑤</a:t>
            </a:r>
            <a:r>
              <a:rPr lang="zh-CN" altLang="en-US" sz="2400" dirty="0" smtClean="0"/>
              <a:t>在规定了输入数据必须遵守的规则的情况下</a:t>
            </a:r>
            <a:r>
              <a:rPr lang="en-US" altLang="zh-CN" sz="2400" dirty="0" smtClean="0"/>
              <a:t>,</a:t>
            </a:r>
            <a:r>
              <a:rPr lang="zh-CN" altLang="en-US" sz="2400" dirty="0" smtClean="0"/>
              <a:t>可确立一个有效等价类（符合规则）和若干个无效等价类（从不同角度违反规则）。</a:t>
            </a:r>
            <a:endParaRPr lang="en-US" altLang="zh-CN" sz="2400" dirty="0" smtClean="0"/>
          </a:p>
          <a:p>
            <a:pPr lvl="1" eaLnBrk="1" hangingPunct="1">
              <a:buFont typeface="Wingdings" pitchFamily="2" charset="2"/>
              <a:buNone/>
            </a:pPr>
            <a:endParaRPr lang="zh-CN" altLang="en-US" sz="2400" dirty="0" smtClean="0"/>
          </a:p>
          <a:p>
            <a:pPr lvl="1" eaLnBrk="1" hangingPunct="1">
              <a:buFont typeface="Wingdings" pitchFamily="2" charset="2"/>
              <a:buNone/>
            </a:pPr>
            <a:r>
              <a:rPr lang="zh-CN" altLang="en-US" sz="2400" dirty="0" smtClean="0"/>
              <a:t>⑥在确知已划分的等价类中各元素在程序处理中的方式不同的情况下</a:t>
            </a:r>
            <a:r>
              <a:rPr lang="en-US" altLang="zh-CN" sz="2400" dirty="0" smtClean="0"/>
              <a:t>,</a:t>
            </a:r>
            <a:r>
              <a:rPr lang="zh-CN" altLang="en-US" sz="2400" dirty="0" smtClean="0"/>
              <a:t>则应再将该等价类进一步的划分为更小的等价类。</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等价类划分</a:t>
            </a:r>
          </a:p>
        </p:txBody>
      </p:sp>
      <p:sp>
        <p:nvSpPr>
          <p:cNvPr id="31747" name="Rectangle 3"/>
          <p:cNvSpPr>
            <a:spLocks noGrp="1" noChangeArrowheads="1"/>
          </p:cNvSpPr>
          <p:nvPr>
            <p:ph type="body" idx="1"/>
          </p:nvPr>
        </p:nvSpPr>
        <p:spPr/>
        <p:txBody>
          <a:bodyPr/>
          <a:lstStyle/>
          <a:p>
            <a:pPr lvl="1" eaLnBrk="1" hangingPunct="1">
              <a:lnSpc>
                <a:spcPct val="80000"/>
              </a:lnSpc>
              <a:buNone/>
            </a:pPr>
            <a:r>
              <a:rPr lang="en-US" altLang="zh-CN" sz="2200" dirty="0" smtClean="0"/>
              <a:t>(4)  </a:t>
            </a:r>
            <a:r>
              <a:rPr lang="zh-CN" altLang="en-US" sz="2400" dirty="0" smtClean="0"/>
              <a:t>设计测试用例</a:t>
            </a:r>
          </a:p>
          <a:p>
            <a:pPr lvl="1" eaLnBrk="1" hangingPunct="1">
              <a:lnSpc>
                <a:spcPct val="80000"/>
              </a:lnSpc>
              <a:buFont typeface="Wingdings" pitchFamily="2" charset="2"/>
              <a:buNone/>
            </a:pPr>
            <a:r>
              <a:rPr lang="zh-CN" altLang="en-US" sz="2200" dirty="0" smtClean="0"/>
              <a:t>		在确立了等价类后</a:t>
            </a:r>
            <a:r>
              <a:rPr lang="en-US" altLang="zh-CN" sz="2200" dirty="0" smtClean="0"/>
              <a:t>,</a:t>
            </a:r>
            <a:r>
              <a:rPr lang="zh-CN" altLang="en-US" sz="2200" dirty="0" smtClean="0"/>
              <a:t>可建立等价类表</a:t>
            </a:r>
            <a:r>
              <a:rPr lang="en-US" altLang="zh-CN" sz="2200" dirty="0" smtClean="0"/>
              <a:t>,</a:t>
            </a:r>
            <a:r>
              <a:rPr lang="zh-CN" altLang="en-US" sz="2200" dirty="0" smtClean="0"/>
              <a:t>列出所有划分出的等价类输入条件 </a:t>
            </a:r>
          </a:p>
          <a:p>
            <a:pPr lvl="3" eaLnBrk="1" hangingPunct="1">
              <a:lnSpc>
                <a:spcPct val="80000"/>
              </a:lnSpc>
              <a:buFont typeface="Wingdings" pitchFamily="2" charset="2"/>
              <a:buNone/>
            </a:pPr>
            <a:r>
              <a:rPr lang="zh-CN" altLang="en-US" sz="1800" dirty="0" smtClean="0"/>
              <a:t>有效等价类 无效等价类</a:t>
            </a:r>
          </a:p>
          <a:p>
            <a:pPr lvl="3" eaLnBrk="1" hangingPunct="1">
              <a:lnSpc>
                <a:spcPct val="80000"/>
              </a:lnSpc>
              <a:buFont typeface="Wingdings" pitchFamily="2" charset="2"/>
              <a:buNone/>
            </a:pPr>
            <a:r>
              <a:rPr lang="zh-CN" altLang="en-US" sz="1800" dirty="0" smtClean="0"/>
              <a:t>	</a:t>
            </a:r>
            <a:r>
              <a:rPr lang="en-US" altLang="zh-CN" sz="1800" dirty="0" smtClean="0"/>
              <a:t>.. ... ...</a:t>
            </a:r>
          </a:p>
          <a:p>
            <a:pPr lvl="3" eaLnBrk="1" hangingPunct="1">
              <a:lnSpc>
                <a:spcPct val="80000"/>
              </a:lnSpc>
              <a:buFont typeface="Wingdings" pitchFamily="2" charset="2"/>
              <a:buNone/>
            </a:pPr>
            <a:r>
              <a:rPr lang="en-US" altLang="zh-CN" sz="1800" dirty="0" smtClean="0"/>
              <a:t>	... ... ...</a:t>
            </a:r>
          </a:p>
          <a:p>
            <a:pPr lvl="2" eaLnBrk="1" hangingPunct="1">
              <a:lnSpc>
                <a:spcPct val="80000"/>
              </a:lnSpc>
              <a:buFont typeface="Wingdings" pitchFamily="2" charset="2"/>
              <a:buNone/>
            </a:pPr>
            <a:r>
              <a:rPr lang="zh-CN" altLang="en-US" sz="2100" dirty="0" smtClean="0"/>
              <a:t>然后从划分出的等价类中按以下三个原则设计测试用例</a:t>
            </a:r>
            <a:r>
              <a:rPr lang="en-US" altLang="zh-CN" sz="2100" dirty="0" smtClean="0"/>
              <a:t>:</a:t>
            </a:r>
          </a:p>
          <a:p>
            <a:pPr lvl="2" eaLnBrk="1" hangingPunct="1">
              <a:lnSpc>
                <a:spcPct val="80000"/>
              </a:lnSpc>
              <a:buFont typeface="Wingdings" pitchFamily="2" charset="2"/>
              <a:buNone/>
            </a:pPr>
            <a:endParaRPr lang="en-US" altLang="zh-CN" sz="2100" dirty="0" smtClean="0"/>
          </a:p>
          <a:p>
            <a:pPr lvl="2" eaLnBrk="1" hangingPunct="1">
              <a:lnSpc>
                <a:spcPct val="80000"/>
              </a:lnSpc>
              <a:buFont typeface="Wingdings" pitchFamily="2" charset="2"/>
              <a:buNone/>
            </a:pPr>
            <a:r>
              <a:rPr lang="en-US" altLang="zh-CN" sz="2000" dirty="0" smtClean="0"/>
              <a:t>①</a:t>
            </a:r>
            <a:r>
              <a:rPr lang="zh-CN" altLang="en-US" sz="2000" dirty="0" smtClean="0"/>
              <a:t>为每一个等价类规定一个唯一的编号。</a:t>
            </a:r>
          </a:p>
          <a:p>
            <a:pPr lvl="2" eaLnBrk="1" hangingPunct="1">
              <a:lnSpc>
                <a:spcPct val="80000"/>
              </a:lnSpc>
              <a:buFont typeface="Wingdings" pitchFamily="2" charset="2"/>
              <a:buNone/>
            </a:pPr>
            <a:r>
              <a:rPr lang="zh-CN" altLang="en-US" sz="2000" dirty="0" smtClean="0"/>
              <a:t>②设计一个新的测试用例</a:t>
            </a:r>
            <a:r>
              <a:rPr lang="en-US" altLang="zh-CN" sz="2000" dirty="0" smtClean="0"/>
              <a:t>,</a:t>
            </a:r>
            <a:r>
              <a:rPr lang="zh-CN" altLang="en-US" sz="2000" dirty="0" smtClean="0"/>
              <a:t>使其尽可能多地覆盖尚未被覆盖地有效等价类</a:t>
            </a:r>
            <a:r>
              <a:rPr lang="en-US" altLang="zh-CN" sz="2000" dirty="0" smtClean="0"/>
              <a:t>,</a:t>
            </a:r>
            <a:r>
              <a:rPr lang="zh-CN" altLang="en-US" sz="2000" dirty="0" smtClean="0"/>
              <a:t>重复这一步，直到所有的有效等价类都被覆盖为止。</a:t>
            </a:r>
          </a:p>
          <a:p>
            <a:pPr lvl="2" eaLnBrk="1" hangingPunct="1">
              <a:lnSpc>
                <a:spcPct val="80000"/>
              </a:lnSpc>
              <a:buFont typeface="Wingdings" pitchFamily="2" charset="2"/>
              <a:buNone/>
            </a:pPr>
            <a:r>
              <a:rPr lang="zh-CN" altLang="en-US" sz="2000" dirty="0" smtClean="0"/>
              <a:t>③设计一个新的测试用例</a:t>
            </a:r>
            <a:r>
              <a:rPr lang="en-US" altLang="zh-CN" sz="2000" dirty="0" smtClean="0"/>
              <a:t>,</a:t>
            </a:r>
            <a:r>
              <a:rPr lang="zh-CN" altLang="en-US" sz="2000" dirty="0" smtClean="0"/>
              <a:t>使其仅覆盖一个尚未被覆盖的无效等价类</a:t>
            </a:r>
            <a:r>
              <a:rPr lang="en-US" altLang="zh-CN" sz="2000" dirty="0" smtClean="0"/>
              <a:t>,</a:t>
            </a:r>
            <a:r>
              <a:rPr lang="zh-CN" altLang="en-US" sz="2000" dirty="0" smtClean="0"/>
              <a:t>重复这一步，直到所有的无效等价类都被覆盖为止</a:t>
            </a:r>
            <a:r>
              <a:rPr lang="zh-CN" altLang="en-US" sz="21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142976" y="1785926"/>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1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黑盒测试的概念</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7" name="Rectangle 4"/>
          <p:cNvSpPr>
            <a:spLocks noChangeArrowheads="1"/>
          </p:cNvSpPr>
          <p:nvPr/>
        </p:nvSpPr>
        <p:spPr bwMode="auto">
          <a:xfrm>
            <a:off x="1142976" y="2500306"/>
            <a:ext cx="6000792" cy="560398"/>
          </a:xfrm>
          <a:prstGeom prst="rect">
            <a:avLst/>
          </a:prstGeom>
          <a:noFill/>
          <a:ln w="9525">
            <a:noFill/>
            <a:miter lim="800000"/>
            <a:headEnd/>
            <a:tailEnd/>
          </a:ln>
          <a:effectLst/>
        </p:spPr>
        <p:txBody>
          <a:bodyPr/>
          <a:lstStyle/>
          <a:p>
            <a:pPr marL="342900" indent="-342900" algn="l">
              <a:lnSpc>
                <a:spcPct val="110000"/>
              </a:lnSpc>
              <a:spcBef>
                <a:spcPct val="25000"/>
              </a:spcBef>
              <a:buSzPct val="110000"/>
            </a:pPr>
            <a:r>
              <a:rPr lang="en-US" sz="3200" b="0" i="0" dirty="0">
                <a:solidFill>
                  <a:schemeClr val="tx1"/>
                </a:solidFill>
                <a:effectLst/>
                <a:latin typeface="+mj-ea"/>
                <a:ea typeface="+mj-ea"/>
              </a:rPr>
              <a:t>Chapter 2 </a:t>
            </a:r>
            <a:r>
              <a:rPr lang="zh-CN" altLang="en-US" sz="3200" b="0" i="0" dirty="0" smtClean="0">
                <a:solidFill>
                  <a:schemeClr val="tx1"/>
                </a:solidFill>
                <a:effectLst/>
                <a:latin typeface="+mj-ea"/>
                <a:ea typeface="+mj-ea"/>
              </a:rPr>
              <a:t>黑盒测试的实施过程</a:t>
            </a:r>
            <a:endParaRPr lang="zh-CN" altLang="en-US" sz="3200" b="0" i="0" dirty="0">
              <a:solidFill>
                <a:schemeClr val="tx1"/>
              </a:solidFill>
              <a:effectLst/>
              <a:latin typeface="+mj-ea"/>
              <a:ea typeface="+mj-ea"/>
            </a:endParaRPr>
          </a:p>
        </p:txBody>
      </p:sp>
      <p:sp>
        <p:nvSpPr>
          <p:cNvPr id="12" name="TextBox 11"/>
          <p:cNvSpPr txBox="1"/>
          <p:nvPr/>
        </p:nvSpPr>
        <p:spPr>
          <a:xfrm>
            <a:off x="-32" y="-24"/>
            <a:ext cx="2569934" cy="769441"/>
          </a:xfrm>
          <a:prstGeom prst="rect">
            <a:avLst/>
          </a:prstGeom>
          <a:noFill/>
        </p:spPr>
        <p:txBody>
          <a:bodyPr wrap="none" rtlCol="0">
            <a:spAutoFit/>
          </a:bodyPr>
          <a:lstStyle/>
          <a:p>
            <a:r>
              <a:rPr lang="zh-CN" altLang="en-US" sz="4400" dirty="0" smtClean="0"/>
              <a:t>课程目 录</a:t>
            </a:r>
            <a:endParaRPr lang="zh-CN" altLang="en-US" sz="4400" dirty="0"/>
          </a:p>
        </p:txBody>
      </p:sp>
      <p:sp>
        <p:nvSpPr>
          <p:cNvPr id="6" name="Rectangle 3"/>
          <p:cNvSpPr txBox="1">
            <a:spLocks noChangeArrowheads="1"/>
          </p:cNvSpPr>
          <p:nvPr/>
        </p:nvSpPr>
        <p:spPr>
          <a:xfrm>
            <a:off x="1142976" y="3143248"/>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3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黑盒用例设计技术 （重点）</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8" name="Rectangle 3"/>
          <p:cNvSpPr txBox="1">
            <a:spLocks noChangeArrowheads="1"/>
          </p:cNvSpPr>
          <p:nvPr/>
        </p:nvSpPr>
        <p:spPr>
          <a:xfrm>
            <a:off x="1142976" y="3786190"/>
            <a:ext cx="7215238" cy="576256"/>
          </a:xfrm>
          <a:prstGeom prst="rect">
            <a:avLst/>
          </a:prstGeom>
          <a:ln/>
        </p:spPr>
        <p:txBody>
          <a:bodyPr/>
          <a:lstStyle/>
          <a:p>
            <a:pPr marL="342900" lvl="0" indent="-342900">
              <a:lnSpc>
                <a:spcPct val="120000"/>
              </a:lnSpc>
              <a:spcBef>
                <a:spcPct val="25000"/>
              </a:spcBef>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4 </a:t>
            </a:r>
            <a:r>
              <a:rPr lang="zh-CN" altLang="en-US" sz="3200" dirty="0" smtClean="0">
                <a:latin typeface="+mn-ea"/>
              </a:rPr>
              <a:t>测试方法选择的综合策略 </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smtClean="0"/>
              <a:t>等价类划分</a:t>
            </a:r>
          </a:p>
        </p:txBody>
      </p:sp>
      <p:sp>
        <p:nvSpPr>
          <p:cNvPr id="32771" name="Rectangle 3"/>
          <p:cNvSpPr>
            <a:spLocks noGrp="1" noChangeArrowheads="1"/>
          </p:cNvSpPr>
          <p:nvPr>
            <p:ph type="body" idx="1"/>
          </p:nvPr>
        </p:nvSpPr>
        <p:spPr/>
        <p:txBody>
          <a:bodyPr/>
          <a:lstStyle/>
          <a:p>
            <a:pPr eaLnBrk="1" hangingPunct="1"/>
            <a:r>
              <a:rPr lang="zh-CN" altLang="en-US" sz="2400" dirty="0" smtClean="0"/>
              <a:t>举例</a:t>
            </a:r>
          </a:p>
          <a:p>
            <a:pPr lvl="1" eaLnBrk="1" hangingPunct="1">
              <a:buNone/>
            </a:pPr>
            <a:r>
              <a:rPr lang="zh-CN" altLang="en-US" sz="2400" dirty="0" smtClean="0"/>
              <a:t>     例</a:t>
            </a:r>
            <a:r>
              <a:rPr lang="en-US" altLang="zh-CN" sz="2400" dirty="0" smtClean="0"/>
              <a:t>1</a:t>
            </a:r>
            <a:r>
              <a:rPr lang="zh-CN" altLang="en-US" sz="2400" dirty="0" smtClean="0"/>
              <a:t>：某程序规定：</a:t>
            </a:r>
            <a:r>
              <a:rPr lang="zh-CN" altLang="en-US" sz="2400" dirty="0" smtClean="0">
                <a:latin typeface="Arial" pitchFamily="34" charset="0"/>
              </a:rPr>
              <a:t>“</a:t>
            </a:r>
            <a:r>
              <a:rPr lang="zh-CN" altLang="en-US" sz="2400" dirty="0" smtClean="0"/>
              <a:t>输入三个整数 </a:t>
            </a:r>
            <a:r>
              <a:rPr lang="en-US" altLang="zh-CN" sz="2400" dirty="0" smtClean="0"/>
              <a:t>a </a:t>
            </a:r>
            <a:r>
              <a:rPr lang="zh-CN" altLang="en-US" sz="2400" dirty="0" smtClean="0"/>
              <a:t>、 </a:t>
            </a:r>
            <a:r>
              <a:rPr lang="en-US" altLang="zh-CN" sz="2400" dirty="0" smtClean="0"/>
              <a:t>b </a:t>
            </a:r>
            <a:r>
              <a:rPr lang="zh-CN" altLang="en-US" sz="2400" dirty="0" smtClean="0"/>
              <a:t>、 </a:t>
            </a:r>
            <a:r>
              <a:rPr lang="en-US" altLang="zh-CN" sz="2400" dirty="0" smtClean="0"/>
              <a:t>c </a:t>
            </a:r>
            <a:r>
              <a:rPr lang="zh-CN" altLang="en-US" sz="2400" dirty="0" smtClean="0"/>
              <a:t>分别作为三边的边长构成三角形。通过程序判定所构成的三角形的类型，当此三角形为一般三角形、等腰三角形及等边三角形时，分别作计算 </a:t>
            </a:r>
            <a:r>
              <a:rPr lang="en-US" altLang="zh-CN" sz="2400" dirty="0" smtClean="0">
                <a:latin typeface="Arial" pitchFamily="34" charset="0"/>
              </a:rPr>
              <a:t>…</a:t>
            </a:r>
            <a:r>
              <a:rPr lang="en-US" altLang="zh-CN" sz="2400" dirty="0" smtClean="0"/>
              <a:t> </a:t>
            </a:r>
            <a:r>
              <a:rPr lang="en-US" altLang="zh-CN" sz="2400" dirty="0" smtClean="0">
                <a:latin typeface="Arial" pitchFamily="34" charset="0"/>
              </a:rPr>
              <a:t>”</a:t>
            </a:r>
            <a:r>
              <a:rPr lang="zh-CN" altLang="en-US" sz="2400" dirty="0" smtClean="0"/>
              <a:t>。用等价类划分方法为该程序进行测试用例设计。</a:t>
            </a:r>
          </a:p>
          <a:p>
            <a:pPr lvl="2" eaLnBrk="1" hangingPunct="1">
              <a:buFont typeface="Wingdings" pitchFamily="2" charset="2"/>
              <a:buNone/>
            </a:pPr>
            <a:r>
              <a:rPr lang="zh-CN" altLang="en-US" sz="2000" dirty="0" smtClean="0"/>
              <a:t>（三角形问题的复杂之处在于输入与输出之间的关系比较复杂。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等价类划分</a:t>
            </a:r>
          </a:p>
        </p:txBody>
      </p:sp>
      <p:sp>
        <p:nvSpPr>
          <p:cNvPr id="33795" name="Rectangle 3"/>
          <p:cNvSpPr>
            <a:spLocks noGrp="1" noChangeArrowheads="1"/>
          </p:cNvSpPr>
          <p:nvPr>
            <p:ph type="body" idx="1"/>
          </p:nvPr>
        </p:nvSpPr>
        <p:spPr/>
        <p:txBody>
          <a:bodyPr/>
          <a:lstStyle/>
          <a:p>
            <a:pPr lvl="1" eaLnBrk="1" hangingPunct="1">
              <a:lnSpc>
                <a:spcPct val="90000"/>
              </a:lnSpc>
              <a:buFont typeface="Wingdings" pitchFamily="2" charset="2"/>
              <a:buNone/>
            </a:pPr>
            <a:r>
              <a:rPr lang="zh-CN" altLang="en-US" sz="2400" dirty="0" smtClean="0"/>
              <a:t>分析题目中给出和隐含的对输入条件的要求： </a:t>
            </a:r>
          </a:p>
          <a:p>
            <a:pPr marL="1309688" lvl="2" indent="-400050" eaLnBrk="1" hangingPunct="1">
              <a:lnSpc>
                <a:spcPct val="90000"/>
              </a:lnSpc>
              <a:buFont typeface="Wingdings" pitchFamily="2" charset="2"/>
              <a:buNone/>
            </a:pPr>
            <a:r>
              <a:rPr lang="zh-CN" altLang="en-US" sz="2000" dirty="0" smtClean="0"/>
              <a:t>（</a:t>
            </a:r>
            <a:r>
              <a:rPr lang="en-US" altLang="zh-CN" sz="2000" dirty="0" smtClean="0"/>
              <a:t>1</a:t>
            </a:r>
            <a:r>
              <a:rPr lang="zh-CN" altLang="en-US" sz="2000" dirty="0" smtClean="0"/>
              <a:t>）整数     （</a:t>
            </a:r>
            <a:r>
              <a:rPr lang="en-US" altLang="zh-CN" sz="2000" dirty="0" smtClean="0"/>
              <a:t>2</a:t>
            </a:r>
            <a:r>
              <a:rPr lang="zh-CN" altLang="en-US" sz="2000" dirty="0" smtClean="0"/>
              <a:t>）三个数     （</a:t>
            </a:r>
            <a:r>
              <a:rPr lang="en-US" altLang="zh-CN" sz="2000" dirty="0" smtClean="0"/>
              <a:t>3</a:t>
            </a:r>
            <a:r>
              <a:rPr lang="zh-CN" altLang="en-US" sz="2000" dirty="0" smtClean="0"/>
              <a:t>）非零数</a:t>
            </a:r>
          </a:p>
          <a:p>
            <a:pPr marL="1309688" lvl="2" indent="-400050" eaLnBrk="1" hangingPunct="1">
              <a:lnSpc>
                <a:spcPct val="90000"/>
              </a:lnSpc>
              <a:buFont typeface="Wingdings" pitchFamily="2" charset="2"/>
              <a:buNone/>
            </a:pPr>
            <a:r>
              <a:rPr lang="zh-CN" altLang="en-US" sz="2000" dirty="0" smtClean="0"/>
              <a:t>（</a:t>
            </a:r>
            <a:r>
              <a:rPr lang="en-US" altLang="zh-CN" sz="2000" dirty="0" smtClean="0"/>
              <a:t>4</a:t>
            </a:r>
            <a:r>
              <a:rPr lang="zh-CN" altLang="en-US" sz="2000" dirty="0" smtClean="0"/>
              <a:t>）正数     （</a:t>
            </a:r>
            <a:r>
              <a:rPr lang="en-US" altLang="zh-CN" sz="2000" dirty="0" smtClean="0"/>
              <a:t>5</a:t>
            </a:r>
            <a:r>
              <a:rPr lang="zh-CN" altLang="en-US" sz="2000" dirty="0" smtClean="0"/>
              <a:t>）两边之和大于第三边 </a:t>
            </a:r>
          </a:p>
          <a:p>
            <a:pPr marL="1309688" lvl="2" indent="-400050" eaLnBrk="1" hangingPunct="1">
              <a:lnSpc>
                <a:spcPct val="90000"/>
              </a:lnSpc>
              <a:buFont typeface="Wingdings" pitchFamily="2" charset="2"/>
              <a:buNone/>
            </a:pPr>
            <a:r>
              <a:rPr lang="zh-CN" altLang="en-US" sz="2000" dirty="0" smtClean="0"/>
              <a:t>（</a:t>
            </a:r>
            <a:r>
              <a:rPr lang="en-US" altLang="zh-CN" sz="2000" dirty="0" smtClean="0"/>
              <a:t>6</a:t>
            </a:r>
            <a:r>
              <a:rPr lang="zh-CN" altLang="en-US" sz="2000" dirty="0" smtClean="0"/>
              <a:t>）等腰     （</a:t>
            </a:r>
            <a:r>
              <a:rPr lang="en-US" altLang="zh-CN" sz="2000" dirty="0" smtClean="0"/>
              <a:t>7</a:t>
            </a:r>
            <a:r>
              <a:rPr lang="zh-CN" altLang="en-US" sz="2000" dirty="0" smtClean="0"/>
              <a:t>）等边 </a:t>
            </a:r>
            <a:endParaRPr lang="en-US" altLang="zh-CN" sz="2000" dirty="0" smtClean="0"/>
          </a:p>
          <a:p>
            <a:pPr marL="1309688" lvl="2" indent="-400050" eaLnBrk="1" hangingPunct="1">
              <a:lnSpc>
                <a:spcPct val="90000"/>
              </a:lnSpc>
              <a:buFont typeface="Wingdings" pitchFamily="2" charset="2"/>
              <a:buNone/>
            </a:pPr>
            <a:endParaRPr lang="zh-CN" altLang="en-US" sz="2000" dirty="0" smtClean="0"/>
          </a:p>
          <a:p>
            <a:pPr lvl="1" eaLnBrk="1" hangingPunct="1">
              <a:lnSpc>
                <a:spcPct val="90000"/>
              </a:lnSpc>
              <a:buFont typeface="Wingdings" pitchFamily="2" charset="2"/>
              <a:buNone/>
            </a:pPr>
            <a:r>
              <a:rPr lang="zh-CN" altLang="en-US" sz="2400" dirty="0" smtClean="0"/>
              <a:t>如果 </a:t>
            </a:r>
            <a:r>
              <a:rPr lang="en-US" altLang="zh-CN" sz="2400" dirty="0" smtClean="0"/>
              <a:t>a </a:t>
            </a:r>
            <a:r>
              <a:rPr lang="zh-CN" altLang="en-US" sz="2400" dirty="0" smtClean="0"/>
              <a:t>、 </a:t>
            </a:r>
            <a:r>
              <a:rPr lang="en-US" altLang="zh-CN" sz="2400" dirty="0" smtClean="0"/>
              <a:t>b </a:t>
            </a:r>
            <a:r>
              <a:rPr lang="zh-CN" altLang="en-US" sz="2400" dirty="0" smtClean="0"/>
              <a:t>、 </a:t>
            </a:r>
            <a:r>
              <a:rPr lang="en-US" altLang="zh-CN" sz="2400" dirty="0" smtClean="0"/>
              <a:t>c </a:t>
            </a:r>
            <a:r>
              <a:rPr lang="zh-CN" altLang="en-US" sz="2400" dirty="0" smtClean="0"/>
              <a:t>满足条件（ </a:t>
            </a:r>
            <a:r>
              <a:rPr lang="en-US" altLang="zh-CN" sz="2400" dirty="0" smtClean="0"/>
              <a:t>1 </a:t>
            </a:r>
            <a:r>
              <a:rPr lang="zh-CN" altLang="en-US" sz="2400" dirty="0" smtClean="0"/>
              <a:t>） </a:t>
            </a:r>
            <a:r>
              <a:rPr lang="en-US" altLang="zh-CN" sz="2400" dirty="0" smtClean="0"/>
              <a:t>~ </a:t>
            </a:r>
            <a:r>
              <a:rPr lang="zh-CN" altLang="en-US" sz="2400" dirty="0" smtClean="0"/>
              <a:t>（ </a:t>
            </a:r>
            <a:r>
              <a:rPr lang="en-US" altLang="zh-CN" sz="2400" dirty="0" smtClean="0"/>
              <a:t>4 </a:t>
            </a:r>
            <a:r>
              <a:rPr lang="zh-CN" altLang="en-US" sz="2400" dirty="0" smtClean="0"/>
              <a:t>），则输出下列四种情况之一：</a:t>
            </a:r>
          </a:p>
          <a:p>
            <a:pPr marL="1309688" lvl="2" indent="-400050" eaLnBrk="1" hangingPunct="1">
              <a:lnSpc>
                <a:spcPct val="90000"/>
              </a:lnSpc>
              <a:buFont typeface="Wingdings" pitchFamily="2" charset="2"/>
              <a:buAutoNum type="arabicPeriod"/>
            </a:pPr>
            <a:r>
              <a:rPr lang="zh-CN" altLang="en-US" sz="2000" dirty="0" smtClean="0"/>
              <a:t>如果不满足条件（</a:t>
            </a:r>
            <a:r>
              <a:rPr lang="en-US" altLang="zh-CN" sz="2000" dirty="0" smtClean="0"/>
              <a:t>5</a:t>
            </a:r>
            <a:r>
              <a:rPr lang="zh-CN" altLang="en-US" sz="2000" dirty="0" smtClean="0"/>
              <a:t>），则程序输出为 </a:t>
            </a:r>
            <a:r>
              <a:rPr lang="zh-CN" altLang="en-US" sz="2000" dirty="0" smtClean="0">
                <a:latin typeface="Arial" pitchFamily="34" charset="0"/>
              </a:rPr>
              <a:t>“</a:t>
            </a:r>
            <a:r>
              <a:rPr lang="zh-CN" altLang="en-US" sz="2000" dirty="0" smtClean="0"/>
              <a:t> 非三角形 </a:t>
            </a:r>
            <a:r>
              <a:rPr lang="zh-CN" altLang="en-US" sz="2000" dirty="0" smtClean="0">
                <a:latin typeface="Arial" pitchFamily="34" charset="0"/>
              </a:rPr>
              <a:t>”</a:t>
            </a:r>
            <a:r>
              <a:rPr lang="zh-CN" altLang="en-US" sz="2000" dirty="0" smtClean="0"/>
              <a:t> 。</a:t>
            </a:r>
          </a:p>
          <a:p>
            <a:pPr marL="1309688" lvl="2" indent="-400050" eaLnBrk="1" hangingPunct="1">
              <a:lnSpc>
                <a:spcPct val="90000"/>
              </a:lnSpc>
              <a:buFont typeface="Wingdings" pitchFamily="2" charset="2"/>
              <a:buAutoNum type="arabicPeriod"/>
            </a:pPr>
            <a:r>
              <a:rPr lang="zh-CN" altLang="en-US" sz="2000" dirty="0" smtClean="0"/>
              <a:t>如果三条边相等即满足条件（</a:t>
            </a:r>
            <a:r>
              <a:rPr lang="en-US" altLang="zh-CN" sz="2000" dirty="0" smtClean="0"/>
              <a:t>7</a:t>
            </a:r>
            <a:r>
              <a:rPr lang="zh-CN" altLang="en-US" sz="2000" dirty="0" smtClean="0"/>
              <a:t>），则程序输出为 </a:t>
            </a:r>
            <a:r>
              <a:rPr lang="zh-CN" altLang="en-US" sz="2000" dirty="0" smtClean="0">
                <a:latin typeface="Arial" pitchFamily="34" charset="0"/>
              </a:rPr>
              <a:t>“</a:t>
            </a:r>
            <a:r>
              <a:rPr lang="zh-CN" altLang="en-US" sz="2000" dirty="0" smtClean="0"/>
              <a:t> 等边三角形 </a:t>
            </a:r>
            <a:r>
              <a:rPr lang="zh-CN" altLang="en-US" sz="2000" dirty="0" smtClean="0">
                <a:latin typeface="Arial" pitchFamily="34" charset="0"/>
              </a:rPr>
              <a:t>”</a:t>
            </a:r>
            <a:r>
              <a:rPr lang="zh-CN" altLang="en-US" sz="2000" dirty="0" smtClean="0"/>
              <a:t> 。</a:t>
            </a:r>
          </a:p>
          <a:p>
            <a:pPr marL="1309688" lvl="2" indent="-400050" eaLnBrk="1" hangingPunct="1">
              <a:lnSpc>
                <a:spcPct val="90000"/>
              </a:lnSpc>
              <a:buFont typeface="Wingdings" pitchFamily="2" charset="2"/>
              <a:buAutoNum type="arabicPeriod"/>
            </a:pPr>
            <a:r>
              <a:rPr lang="zh-CN" altLang="en-US" sz="2000" dirty="0" smtClean="0"/>
              <a:t>如果只有两条边相等、即满足条件（</a:t>
            </a:r>
            <a:r>
              <a:rPr lang="en-US" altLang="zh-CN" sz="2000" dirty="0" smtClean="0"/>
              <a:t>6</a:t>
            </a:r>
            <a:r>
              <a:rPr lang="zh-CN" altLang="en-US" sz="2000" dirty="0" smtClean="0"/>
              <a:t>），则程序输出为 </a:t>
            </a:r>
            <a:r>
              <a:rPr lang="zh-CN" altLang="en-US" sz="2000" dirty="0" smtClean="0">
                <a:latin typeface="Arial" pitchFamily="34" charset="0"/>
              </a:rPr>
              <a:t>“</a:t>
            </a:r>
            <a:r>
              <a:rPr lang="zh-CN" altLang="en-US" sz="2000" dirty="0" smtClean="0"/>
              <a:t> 等腰三角形 </a:t>
            </a:r>
            <a:r>
              <a:rPr lang="zh-CN" altLang="en-US" sz="2000" dirty="0" smtClean="0">
                <a:latin typeface="Arial" pitchFamily="34" charset="0"/>
              </a:rPr>
              <a:t>”</a:t>
            </a:r>
            <a:r>
              <a:rPr lang="zh-CN" altLang="en-US" sz="2000" dirty="0" smtClean="0"/>
              <a:t> 。</a:t>
            </a:r>
          </a:p>
          <a:p>
            <a:pPr marL="1309688" lvl="2" indent="-400050" eaLnBrk="1" hangingPunct="1">
              <a:lnSpc>
                <a:spcPct val="90000"/>
              </a:lnSpc>
              <a:buFont typeface="Wingdings" pitchFamily="2" charset="2"/>
              <a:buAutoNum type="arabicPeriod"/>
            </a:pPr>
            <a:r>
              <a:rPr lang="zh-CN" altLang="en-US" sz="2000" dirty="0" smtClean="0"/>
              <a:t>如果三条边都不相等，则程序输出为 </a:t>
            </a:r>
            <a:r>
              <a:rPr lang="zh-CN" altLang="en-US" sz="2000" dirty="0" smtClean="0">
                <a:latin typeface="Arial" pitchFamily="34" charset="0"/>
              </a:rPr>
              <a:t>“</a:t>
            </a:r>
            <a:r>
              <a:rPr lang="zh-CN" altLang="en-US" sz="2000" dirty="0" smtClean="0"/>
              <a:t> 一般三角形 </a:t>
            </a:r>
            <a:r>
              <a:rPr lang="zh-CN" altLang="en-US" sz="2000" dirty="0" smtClean="0">
                <a:latin typeface="Arial" pitchFamily="34" charset="0"/>
              </a:rPr>
              <a:t>”</a:t>
            </a:r>
            <a:r>
              <a:rPr lang="zh-CN" altLang="en-US" sz="2000" dirty="0" smtClean="0"/>
              <a:t> 。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ChangeArrowheads="1"/>
          </p:cNvSpPr>
          <p:nvPr/>
        </p:nvSpPr>
        <p:spPr bwMode="auto">
          <a:xfrm>
            <a:off x="539750" y="1916113"/>
            <a:ext cx="1871663" cy="822325"/>
          </a:xfrm>
          <a:prstGeom prst="rect">
            <a:avLst/>
          </a:prstGeom>
          <a:noFill/>
          <a:ln w="9525">
            <a:noFill/>
            <a:miter lim="800000"/>
            <a:headEnd/>
            <a:tailEnd/>
          </a:ln>
        </p:spPr>
        <p:txBody>
          <a:bodyPr anchor="ctr">
            <a:spAutoFit/>
          </a:bodyPr>
          <a:lstStyle/>
          <a:p>
            <a:r>
              <a:rPr lang="zh-CN" altLang="en-US" sz="2400" dirty="0"/>
              <a:t>列出等价类表并编号 </a:t>
            </a:r>
          </a:p>
        </p:txBody>
      </p:sp>
      <p:pic>
        <p:nvPicPr>
          <p:cNvPr id="34819" name="Picture 8"/>
          <p:cNvPicPr>
            <a:picLocks noChangeAspect="1" noChangeArrowheads="1"/>
          </p:cNvPicPr>
          <p:nvPr/>
        </p:nvPicPr>
        <p:blipFill>
          <a:blip r:embed="rId4" cstate="print"/>
          <a:srcRect/>
          <a:stretch>
            <a:fillRect/>
          </a:stretch>
        </p:blipFill>
        <p:spPr bwMode="auto">
          <a:xfrm>
            <a:off x="2617788" y="144463"/>
            <a:ext cx="6418262" cy="659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等价类划分</a:t>
            </a:r>
          </a:p>
        </p:txBody>
      </p:sp>
      <p:sp>
        <p:nvSpPr>
          <p:cNvPr id="35843" name="Rectangle 3"/>
          <p:cNvSpPr>
            <a:spLocks noGrp="1" noChangeArrowheads="1"/>
          </p:cNvSpPr>
          <p:nvPr>
            <p:ph type="body" idx="1"/>
          </p:nvPr>
        </p:nvSpPr>
        <p:spPr>
          <a:xfrm>
            <a:off x="566738" y="1752600"/>
            <a:ext cx="8001000" cy="668338"/>
          </a:xfrm>
        </p:spPr>
        <p:txBody>
          <a:bodyPr/>
          <a:lstStyle/>
          <a:p>
            <a:pPr eaLnBrk="1" hangingPunct="1">
              <a:buFont typeface="Wingdings" pitchFamily="2" charset="2"/>
              <a:buNone/>
            </a:pPr>
            <a:r>
              <a:rPr lang="zh-CN" altLang="en-US" sz="2400" dirty="0" smtClean="0"/>
              <a:t>等价类表并编号（续上表）</a:t>
            </a:r>
          </a:p>
        </p:txBody>
      </p:sp>
      <p:pic>
        <p:nvPicPr>
          <p:cNvPr id="35844" name="Picture 4"/>
          <p:cNvPicPr>
            <a:picLocks noChangeAspect="1" noChangeArrowheads="1"/>
          </p:cNvPicPr>
          <p:nvPr/>
        </p:nvPicPr>
        <p:blipFill>
          <a:blip r:embed="rId3" cstate="print"/>
          <a:srcRect/>
          <a:stretch>
            <a:fillRect/>
          </a:stretch>
        </p:blipFill>
        <p:spPr bwMode="auto">
          <a:xfrm>
            <a:off x="1835150" y="2565400"/>
            <a:ext cx="6696075" cy="3217863"/>
          </a:xfrm>
          <a:prstGeom prst="rect">
            <a:avLst/>
          </a:prstGeom>
          <a:noFill/>
          <a:ln w="9525">
            <a:noFill/>
            <a:miter lim="800000"/>
            <a:headEnd/>
            <a:tailEnd/>
          </a:ln>
        </p:spPr>
      </p:pic>
      <p:sp>
        <p:nvSpPr>
          <p:cNvPr id="35845" name="AutoShape 6"/>
          <p:cNvSpPr>
            <a:spLocks noChangeArrowheads="1"/>
          </p:cNvSpPr>
          <p:nvPr/>
        </p:nvSpPr>
        <p:spPr bwMode="auto">
          <a:xfrm>
            <a:off x="3132138" y="5949950"/>
            <a:ext cx="649287" cy="431800"/>
          </a:xfrm>
          <a:prstGeom prst="wedgeRectCallout">
            <a:avLst>
              <a:gd name="adj1" fmla="val -43398"/>
              <a:gd name="adj2" fmla="val -198898"/>
            </a:avLst>
          </a:prstGeom>
          <a:solidFill>
            <a:schemeClr val="accent1"/>
          </a:solidFill>
          <a:ln w="9525">
            <a:solidFill>
              <a:schemeClr val="tx1"/>
            </a:solidFill>
            <a:miter lim="800000"/>
            <a:headEnd/>
            <a:tailEnd/>
          </a:ln>
        </p:spPr>
        <p:txBody>
          <a:bodyPr/>
          <a:lstStyle/>
          <a:p>
            <a:pPr algn="ctr"/>
            <a:r>
              <a:rPr lang="zh-CN" altLang="en-US"/>
              <a:t>边</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smtClean="0"/>
              <a:t>等价类划分</a:t>
            </a:r>
          </a:p>
        </p:txBody>
      </p:sp>
      <p:sp>
        <p:nvSpPr>
          <p:cNvPr id="36867" name="Rectangle 3"/>
          <p:cNvSpPr>
            <a:spLocks noGrp="1" noChangeArrowheads="1"/>
          </p:cNvSpPr>
          <p:nvPr>
            <p:ph type="body" idx="1"/>
          </p:nvPr>
        </p:nvSpPr>
        <p:spPr/>
        <p:txBody>
          <a:bodyPr/>
          <a:lstStyle/>
          <a:p>
            <a:pPr algn="just" eaLnBrk="1" hangingPunct="1">
              <a:buFont typeface="Wingdings" pitchFamily="2" charset="2"/>
              <a:buNone/>
            </a:pPr>
            <a:r>
              <a:rPr lang="zh-CN" altLang="en-US" sz="2400" dirty="0" smtClean="0"/>
              <a:t>覆盖有效等价类的测试用例：</a:t>
            </a:r>
          </a:p>
          <a:p>
            <a:pPr algn="just" eaLnBrk="1" hangingPunct="1">
              <a:buFont typeface="Wingdings" pitchFamily="2" charset="2"/>
              <a:buNone/>
            </a:pPr>
            <a:r>
              <a:rPr lang="en-US" altLang="zh-CN" sz="2400" dirty="0" smtClean="0"/>
              <a:t>a      b      c              </a:t>
            </a:r>
            <a:r>
              <a:rPr lang="zh-CN" altLang="en-US" sz="2400" dirty="0" smtClean="0"/>
              <a:t>覆盖等价类号码</a:t>
            </a:r>
          </a:p>
          <a:p>
            <a:pPr algn="just" eaLnBrk="1" hangingPunct="1">
              <a:buFont typeface="Wingdings" pitchFamily="2" charset="2"/>
              <a:buNone/>
            </a:pPr>
            <a:r>
              <a:rPr lang="en-US" altLang="zh-CN" sz="2400" dirty="0" smtClean="0"/>
              <a:t>3      4      5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p>
          <a:p>
            <a:pPr algn="just" eaLnBrk="1" hangingPunct="1">
              <a:buFont typeface="Wingdings" pitchFamily="2" charset="2"/>
              <a:buNone/>
            </a:pPr>
            <a:r>
              <a:rPr lang="en-US" altLang="zh-CN" sz="2400" dirty="0" smtClean="0"/>
              <a:t>4      4      5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8</a:t>
            </a:r>
            <a:r>
              <a:rPr lang="zh-CN" altLang="en-US" sz="2400" dirty="0" smtClean="0"/>
              <a:t>）</a:t>
            </a:r>
          </a:p>
          <a:p>
            <a:pPr algn="just" eaLnBrk="1" hangingPunct="1">
              <a:buFont typeface="Wingdings" pitchFamily="2" charset="2"/>
              <a:buNone/>
            </a:pPr>
            <a:r>
              <a:rPr lang="en-US" altLang="zh-CN" sz="2400" dirty="0" smtClean="0"/>
              <a:t>4      5      5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9</a:t>
            </a:r>
            <a:r>
              <a:rPr lang="zh-CN" altLang="en-US" sz="2400" dirty="0" smtClean="0"/>
              <a:t>）    </a:t>
            </a:r>
          </a:p>
          <a:p>
            <a:pPr algn="just" eaLnBrk="1" hangingPunct="1">
              <a:buFont typeface="Wingdings" pitchFamily="2" charset="2"/>
              <a:buNone/>
            </a:pPr>
            <a:r>
              <a:rPr lang="en-US" altLang="zh-CN" sz="2400" dirty="0" smtClean="0"/>
              <a:t>5      4      5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10</a:t>
            </a:r>
            <a:r>
              <a:rPr lang="zh-CN" altLang="en-US" sz="2400" dirty="0" smtClean="0"/>
              <a:t>）</a:t>
            </a:r>
          </a:p>
          <a:p>
            <a:pPr algn="just" eaLnBrk="1" hangingPunct="1">
              <a:buFont typeface="Wingdings" pitchFamily="2" charset="2"/>
              <a:buNone/>
            </a:pPr>
            <a:r>
              <a:rPr lang="en-US" altLang="zh-CN" sz="2400" dirty="0" smtClean="0"/>
              <a:t>4      4      4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11</a:t>
            </a:r>
            <a:r>
              <a:rPr lang="zh-CN" altLang="en-US" sz="24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t>无效等价类</a:t>
            </a:r>
          </a:p>
        </p:txBody>
      </p:sp>
      <p:graphicFrame>
        <p:nvGraphicFramePr>
          <p:cNvPr id="1026" name="Object 3"/>
          <p:cNvGraphicFramePr>
            <a:graphicFrameLocks noChangeAspect="1"/>
          </p:cNvGraphicFramePr>
          <p:nvPr/>
        </p:nvGraphicFramePr>
        <p:xfrm>
          <a:off x="2895600" y="1484313"/>
          <a:ext cx="6248400" cy="4960937"/>
        </p:xfrm>
        <a:graphic>
          <a:graphicData uri="http://schemas.openxmlformats.org/presentationml/2006/ole">
            <p:oleObj spid="_x0000_s1026" name="位图图像" r:id="rId3" imgW="5590476" imgH="4439270" progId="PBrush">
              <p:embed/>
            </p:oleObj>
          </a:graphicData>
        </a:graphic>
      </p:graphicFrame>
      <p:sp>
        <p:nvSpPr>
          <p:cNvPr id="1028" name="Rectangle 4"/>
          <p:cNvSpPr>
            <a:spLocks noChangeArrowheads="1"/>
          </p:cNvSpPr>
          <p:nvPr/>
        </p:nvSpPr>
        <p:spPr bwMode="auto">
          <a:xfrm>
            <a:off x="468313" y="1916113"/>
            <a:ext cx="2016125" cy="1187450"/>
          </a:xfrm>
          <a:prstGeom prst="rect">
            <a:avLst/>
          </a:prstGeom>
          <a:noFill/>
          <a:ln w="9525">
            <a:noFill/>
            <a:miter lim="800000"/>
            <a:headEnd/>
            <a:tailEnd/>
          </a:ln>
        </p:spPr>
        <p:txBody>
          <a:bodyPr>
            <a:spAutoFit/>
          </a:bodyPr>
          <a:lstStyle/>
          <a:p>
            <a:r>
              <a:rPr lang="zh-CN" altLang="en-US" sz="2400" dirty="0"/>
              <a:t>覆盖无效等价类的测试用例：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等价类划分</a:t>
            </a:r>
          </a:p>
        </p:txBody>
      </p:sp>
      <p:sp>
        <p:nvSpPr>
          <p:cNvPr id="37891" name="Rectangle 3"/>
          <p:cNvSpPr>
            <a:spLocks noGrp="1" noChangeArrowheads="1"/>
          </p:cNvSpPr>
          <p:nvPr>
            <p:ph type="body" idx="1"/>
          </p:nvPr>
        </p:nvSpPr>
        <p:spPr/>
        <p:txBody>
          <a:bodyPr/>
          <a:lstStyle/>
          <a:p>
            <a:pPr eaLnBrk="1" hangingPunct="1"/>
            <a:r>
              <a:rPr lang="zh-CN" altLang="en-US" sz="2400" dirty="0" smtClean="0">
                <a:latin typeface="宋体" pitchFamily="2" charset="-122"/>
              </a:rPr>
              <a:t>例</a:t>
            </a:r>
            <a:r>
              <a:rPr lang="en-US" altLang="zh-CN" sz="2400" dirty="0" smtClean="0">
                <a:latin typeface="宋体" pitchFamily="2" charset="-122"/>
              </a:rPr>
              <a:t>2</a:t>
            </a:r>
            <a:r>
              <a:rPr lang="zh-CN" altLang="en-US" sz="2400" dirty="0" smtClean="0">
                <a:latin typeface="宋体" pitchFamily="2" charset="-122"/>
              </a:rPr>
              <a:t>：设有一个档案管理系统，要求用户输入以年月表示的日期。假设日期限定在</a:t>
            </a:r>
            <a:r>
              <a:rPr lang="en-US" altLang="zh-CN" sz="2400" dirty="0" smtClean="0">
                <a:latin typeface="宋体" pitchFamily="2" charset="-122"/>
              </a:rPr>
              <a:t>1990</a:t>
            </a:r>
            <a:r>
              <a:rPr lang="zh-CN" altLang="en-US" sz="2400" dirty="0" smtClean="0">
                <a:latin typeface="宋体" pitchFamily="2" charset="-122"/>
              </a:rPr>
              <a:t>年</a:t>
            </a:r>
            <a:r>
              <a:rPr lang="en-US" altLang="zh-CN" sz="2400" dirty="0" smtClean="0">
                <a:latin typeface="宋体" pitchFamily="2" charset="-122"/>
              </a:rPr>
              <a:t>1</a:t>
            </a:r>
            <a:r>
              <a:rPr lang="zh-CN" altLang="en-US" sz="2400" dirty="0" smtClean="0">
                <a:latin typeface="宋体" pitchFamily="2" charset="-122"/>
              </a:rPr>
              <a:t>月</a:t>
            </a:r>
            <a:r>
              <a:rPr lang="en-US" altLang="zh-CN" sz="2400" dirty="0" smtClean="0">
                <a:latin typeface="宋体" pitchFamily="2" charset="-122"/>
              </a:rPr>
              <a:t>~2049</a:t>
            </a:r>
            <a:r>
              <a:rPr lang="zh-CN" altLang="en-US" sz="2400" dirty="0" smtClean="0">
                <a:latin typeface="宋体" pitchFamily="2" charset="-122"/>
              </a:rPr>
              <a:t>年</a:t>
            </a:r>
            <a:r>
              <a:rPr lang="en-US" altLang="zh-CN" sz="2400" dirty="0" smtClean="0">
                <a:latin typeface="宋体" pitchFamily="2" charset="-122"/>
              </a:rPr>
              <a:t>12</a:t>
            </a:r>
            <a:r>
              <a:rPr lang="zh-CN" altLang="en-US" sz="2400" dirty="0" smtClean="0">
                <a:latin typeface="宋体" pitchFamily="2" charset="-122"/>
              </a:rPr>
              <a:t>月，并规定日期由</a:t>
            </a:r>
            <a:r>
              <a:rPr lang="en-US" altLang="zh-CN" sz="2400" dirty="0" smtClean="0">
                <a:latin typeface="宋体" pitchFamily="2" charset="-122"/>
              </a:rPr>
              <a:t>6</a:t>
            </a:r>
            <a:r>
              <a:rPr lang="zh-CN" altLang="en-US" sz="2400" dirty="0" smtClean="0">
                <a:latin typeface="宋体" pitchFamily="2" charset="-122"/>
              </a:rPr>
              <a:t>位数字字符组成，前</a:t>
            </a:r>
            <a:r>
              <a:rPr lang="en-US" altLang="zh-CN" sz="2400" dirty="0" smtClean="0">
                <a:latin typeface="宋体" pitchFamily="2" charset="-122"/>
              </a:rPr>
              <a:t>4</a:t>
            </a:r>
            <a:r>
              <a:rPr lang="zh-CN" altLang="en-US" sz="2400" dirty="0" smtClean="0">
                <a:latin typeface="宋体" pitchFamily="2" charset="-122"/>
              </a:rPr>
              <a:t>位表示年，后</a:t>
            </a:r>
            <a:r>
              <a:rPr lang="en-US" altLang="zh-CN" sz="2400" dirty="0" smtClean="0">
                <a:latin typeface="宋体" pitchFamily="2" charset="-122"/>
              </a:rPr>
              <a:t>2</a:t>
            </a:r>
            <a:r>
              <a:rPr lang="zh-CN" altLang="en-US" sz="2400" dirty="0" smtClean="0">
                <a:latin typeface="宋体" pitchFamily="2" charset="-122"/>
              </a:rPr>
              <a:t>位表示月。现用等价类划分法设计测试用例，来测试程序的“日期检查功能”。</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等价类划分</a:t>
            </a:r>
          </a:p>
        </p:txBody>
      </p:sp>
      <p:sp>
        <p:nvSpPr>
          <p:cNvPr id="38915" name="Rectangle 3"/>
          <p:cNvSpPr>
            <a:spLocks noGrp="1" noChangeArrowheads="1"/>
          </p:cNvSpPr>
          <p:nvPr>
            <p:ph type="body" idx="1"/>
          </p:nvPr>
        </p:nvSpPr>
        <p:spPr>
          <a:xfrm>
            <a:off x="566738" y="1752600"/>
            <a:ext cx="8001000" cy="739775"/>
          </a:xfrm>
        </p:spPr>
        <p:txBody>
          <a:bodyPr/>
          <a:lstStyle/>
          <a:p>
            <a:pPr algn="just" eaLnBrk="1" hangingPunct="1">
              <a:lnSpc>
                <a:spcPct val="80000"/>
              </a:lnSpc>
              <a:buFont typeface="Wingdings" pitchFamily="2" charset="2"/>
              <a:buNone/>
            </a:pPr>
            <a:r>
              <a:rPr lang="en-US" altLang="zh-CN" sz="2400" dirty="0" smtClean="0"/>
              <a:t>1</a:t>
            </a:r>
            <a:r>
              <a:rPr lang="zh-CN" altLang="en-US" sz="2400" dirty="0" smtClean="0"/>
              <a:t>）划分等价类并编号</a:t>
            </a:r>
          </a:p>
          <a:p>
            <a:pPr algn="just" eaLnBrk="1" hangingPunct="1">
              <a:lnSpc>
                <a:spcPct val="80000"/>
              </a:lnSpc>
              <a:buFont typeface="Wingdings" pitchFamily="2" charset="2"/>
              <a:buNone/>
            </a:pPr>
            <a:r>
              <a:rPr lang="zh-CN" altLang="en-US" sz="2200" dirty="0" smtClean="0"/>
              <a:t>下表等价类划分的结果</a:t>
            </a:r>
          </a:p>
        </p:txBody>
      </p:sp>
      <p:graphicFrame>
        <p:nvGraphicFramePr>
          <p:cNvPr id="52258" name="Group 34"/>
          <p:cNvGraphicFramePr>
            <a:graphicFrameLocks noGrp="1"/>
          </p:cNvGraphicFramePr>
          <p:nvPr/>
        </p:nvGraphicFramePr>
        <p:xfrm>
          <a:off x="611188" y="2492375"/>
          <a:ext cx="8137525" cy="3255963"/>
        </p:xfrm>
        <a:graphic>
          <a:graphicData uri="http://schemas.openxmlformats.org/drawingml/2006/table">
            <a:tbl>
              <a:tblPr/>
              <a:tblGrid>
                <a:gridCol w="2376487"/>
                <a:gridCol w="2520950"/>
                <a:gridCol w="3240088"/>
              </a:tblGrid>
              <a:tr h="409575">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输入等价类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有效等价类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无效等价类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日期的类型及长度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①6</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位数字字符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②</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有非数字字符</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③少于</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6</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位数字字符</a:t>
                      </a:r>
                    </a:p>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④多于</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6</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位数字字符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年份范围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⑤</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在</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1990~2049</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⑥</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小于</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1990</a:t>
                      </a:r>
                    </a:p>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⑦</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大于</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2049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月份范围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⑧</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在</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01~12</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⑨</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等于</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00</a:t>
                      </a:r>
                    </a:p>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⑩</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大于</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等价类划分</a:t>
            </a:r>
          </a:p>
        </p:txBody>
      </p:sp>
      <p:sp>
        <p:nvSpPr>
          <p:cNvPr id="39939" name="Rectangle 3"/>
          <p:cNvSpPr>
            <a:spLocks noGrp="1" noChangeArrowheads="1"/>
          </p:cNvSpPr>
          <p:nvPr>
            <p:ph type="body" idx="1"/>
          </p:nvPr>
        </p:nvSpPr>
        <p:spPr/>
        <p:txBody>
          <a:bodyPr/>
          <a:lstStyle/>
          <a:p>
            <a:pPr algn="just" eaLnBrk="1" hangingPunct="1">
              <a:buFont typeface="Wingdings" pitchFamily="2" charset="2"/>
              <a:buNone/>
            </a:pPr>
            <a:r>
              <a:rPr lang="en-US" altLang="zh-CN" sz="2400" dirty="0" smtClean="0">
                <a:latin typeface="宋体" pitchFamily="2" charset="-122"/>
              </a:rPr>
              <a:t>2</a:t>
            </a:r>
            <a:r>
              <a:rPr lang="zh-CN" altLang="en-US" sz="2400" dirty="0" smtClean="0">
                <a:latin typeface="宋体" pitchFamily="2" charset="-122"/>
              </a:rPr>
              <a:t>）设计测试用例，以便覆盖所有的有效等价类在表中列出了</a:t>
            </a:r>
            <a:r>
              <a:rPr lang="en-US" altLang="zh-CN" sz="2400" dirty="0" smtClean="0">
                <a:latin typeface="宋体" pitchFamily="2" charset="-122"/>
              </a:rPr>
              <a:t>3</a:t>
            </a:r>
            <a:r>
              <a:rPr lang="zh-CN" altLang="en-US" sz="2400" dirty="0" smtClean="0">
                <a:latin typeface="宋体" pitchFamily="2" charset="-122"/>
              </a:rPr>
              <a:t>个有效等价类，编号分别为①、⑤、⑧，设计的测试用例如下：</a:t>
            </a:r>
          </a:p>
          <a:p>
            <a:pPr lvl="1" algn="just" eaLnBrk="1" hangingPunct="1">
              <a:buFont typeface="Wingdings" pitchFamily="2" charset="2"/>
              <a:buNone/>
            </a:pPr>
            <a:r>
              <a:rPr lang="zh-CN" altLang="en-US" sz="2400" dirty="0" smtClean="0">
                <a:latin typeface="宋体" pitchFamily="2" charset="-122"/>
              </a:rPr>
              <a:t>测试数据    期望结果      覆盖的有效等价类</a:t>
            </a:r>
          </a:p>
          <a:p>
            <a:pPr lvl="1" algn="just" eaLnBrk="1" hangingPunct="1">
              <a:buFont typeface="Wingdings" pitchFamily="2" charset="2"/>
              <a:buNone/>
            </a:pPr>
            <a:r>
              <a:rPr lang="en-US" altLang="zh-CN" sz="2400" dirty="0" smtClean="0">
                <a:latin typeface="宋体" pitchFamily="2" charset="-122"/>
              </a:rPr>
              <a:t>200211      </a:t>
            </a:r>
            <a:r>
              <a:rPr lang="zh-CN" altLang="en-US" sz="2400" dirty="0" smtClean="0">
                <a:latin typeface="宋体" pitchFamily="2" charset="-122"/>
              </a:rPr>
              <a:t>输入有效          ①、⑤、⑧</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无效等价类</a:t>
            </a:r>
          </a:p>
        </p:txBody>
      </p:sp>
      <p:sp>
        <p:nvSpPr>
          <p:cNvPr id="40963" name="Rectangle 3"/>
          <p:cNvSpPr>
            <a:spLocks noGrp="1" noChangeArrowheads="1"/>
          </p:cNvSpPr>
          <p:nvPr>
            <p:ph type="body" idx="1"/>
          </p:nvPr>
        </p:nvSpPr>
        <p:spPr/>
        <p:txBody>
          <a:bodyPr/>
          <a:lstStyle/>
          <a:p>
            <a:pPr algn="just" eaLnBrk="1" hangingPunct="1">
              <a:lnSpc>
                <a:spcPct val="80000"/>
              </a:lnSpc>
              <a:buFont typeface="Wingdings" pitchFamily="2" charset="2"/>
              <a:buNone/>
            </a:pPr>
            <a:r>
              <a:rPr lang="en-US" altLang="zh-CN" sz="2400" dirty="0" smtClean="0">
                <a:latin typeface="宋体" pitchFamily="2" charset="-122"/>
              </a:rPr>
              <a:t>3</a:t>
            </a:r>
            <a:r>
              <a:rPr lang="zh-CN" altLang="en-US" sz="2400" dirty="0" smtClean="0">
                <a:latin typeface="宋体" pitchFamily="2" charset="-122"/>
              </a:rPr>
              <a:t>）为每一个无效等价类设计一个测试用例，设计结果如下：</a:t>
            </a:r>
            <a:endParaRPr lang="en-US" altLang="zh-CN" sz="2400" dirty="0" smtClean="0">
              <a:latin typeface="宋体" pitchFamily="2" charset="-122"/>
            </a:endParaRPr>
          </a:p>
          <a:p>
            <a:pPr algn="just" eaLnBrk="1" hangingPunct="1">
              <a:lnSpc>
                <a:spcPct val="80000"/>
              </a:lnSpc>
              <a:buFont typeface="Wingdings" pitchFamily="2" charset="2"/>
              <a:buNone/>
            </a:pPr>
            <a:endParaRPr lang="zh-CN" altLang="en-US" sz="2400" dirty="0" smtClean="0">
              <a:latin typeface="宋体" pitchFamily="2" charset="-122"/>
            </a:endParaRPr>
          </a:p>
          <a:p>
            <a:pPr lvl="1" algn="just" eaLnBrk="1" hangingPunct="1">
              <a:lnSpc>
                <a:spcPct val="80000"/>
              </a:lnSpc>
              <a:buFont typeface="Wingdings" pitchFamily="2" charset="2"/>
              <a:buNone/>
            </a:pPr>
            <a:r>
              <a:rPr lang="zh-CN" altLang="en-US" sz="2400" dirty="0" smtClean="0">
                <a:latin typeface="宋体" pitchFamily="2" charset="-122"/>
              </a:rPr>
              <a:t>测试数据   期望结果     覆盖的无效等价类</a:t>
            </a:r>
          </a:p>
          <a:p>
            <a:pPr lvl="1" algn="just" eaLnBrk="1" hangingPunct="1">
              <a:lnSpc>
                <a:spcPct val="80000"/>
              </a:lnSpc>
              <a:buFont typeface="Wingdings" pitchFamily="2" charset="2"/>
              <a:buNone/>
            </a:pPr>
            <a:r>
              <a:rPr lang="en-US" altLang="zh-CN" sz="2400" dirty="0" smtClean="0">
                <a:latin typeface="宋体" pitchFamily="2" charset="-122"/>
              </a:rPr>
              <a:t>95June     </a:t>
            </a:r>
            <a:r>
              <a:rPr lang="zh-CN" altLang="en-US" sz="2400" dirty="0" smtClean="0">
                <a:latin typeface="宋体" pitchFamily="2" charset="-122"/>
              </a:rPr>
              <a:t>无效输入              ②</a:t>
            </a:r>
          </a:p>
          <a:p>
            <a:pPr lvl="1" algn="just" eaLnBrk="1" hangingPunct="1">
              <a:lnSpc>
                <a:spcPct val="80000"/>
              </a:lnSpc>
              <a:buFont typeface="Wingdings" pitchFamily="2" charset="2"/>
              <a:buNone/>
            </a:pPr>
            <a:r>
              <a:rPr lang="en-US" altLang="zh-CN" sz="2400" dirty="0" smtClean="0">
                <a:latin typeface="宋体" pitchFamily="2" charset="-122"/>
              </a:rPr>
              <a:t>20036      </a:t>
            </a:r>
            <a:r>
              <a:rPr lang="zh-CN" altLang="en-US" sz="2400" dirty="0" smtClean="0">
                <a:latin typeface="宋体" pitchFamily="2" charset="-122"/>
              </a:rPr>
              <a:t>无效输入              ③</a:t>
            </a:r>
          </a:p>
          <a:p>
            <a:pPr lvl="1" algn="just" eaLnBrk="1" hangingPunct="1">
              <a:lnSpc>
                <a:spcPct val="80000"/>
              </a:lnSpc>
              <a:buFont typeface="Wingdings" pitchFamily="2" charset="2"/>
              <a:buNone/>
            </a:pPr>
            <a:r>
              <a:rPr lang="en-US" altLang="zh-CN" sz="2400" dirty="0" smtClean="0">
                <a:latin typeface="宋体" pitchFamily="2" charset="-122"/>
              </a:rPr>
              <a:t>2001006    </a:t>
            </a:r>
            <a:r>
              <a:rPr lang="zh-CN" altLang="en-US" sz="2400" dirty="0" smtClean="0">
                <a:latin typeface="宋体" pitchFamily="2" charset="-122"/>
              </a:rPr>
              <a:t>无效输入              ④</a:t>
            </a:r>
          </a:p>
          <a:p>
            <a:pPr lvl="1" algn="just" eaLnBrk="1" hangingPunct="1">
              <a:lnSpc>
                <a:spcPct val="80000"/>
              </a:lnSpc>
              <a:buFont typeface="Wingdings" pitchFamily="2" charset="2"/>
              <a:buNone/>
            </a:pPr>
            <a:r>
              <a:rPr lang="en-US" altLang="zh-CN" sz="2400" dirty="0" smtClean="0">
                <a:latin typeface="宋体" pitchFamily="2" charset="-122"/>
              </a:rPr>
              <a:t>198912     </a:t>
            </a:r>
            <a:r>
              <a:rPr lang="zh-CN" altLang="en-US" sz="2400" dirty="0" smtClean="0">
                <a:latin typeface="宋体" pitchFamily="2" charset="-122"/>
              </a:rPr>
              <a:t>无效输入              ⑥</a:t>
            </a:r>
          </a:p>
          <a:p>
            <a:pPr lvl="1" algn="just" eaLnBrk="1" hangingPunct="1">
              <a:lnSpc>
                <a:spcPct val="80000"/>
              </a:lnSpc>
              <a:buFont typeface="Wingdings" pitchFamily="2" charset="2"/>
              <a:buNone/>
            </a:pPr>
            <a:r>
              <a:rPr lang="en-US" altLang="zh-CN" sz="2400" dirty="0" smtClean="0">
                <a:latin typeface="宋体" pitchFamily="2" charset="-122"/>
              </a:rPr>
              <a:t>205001     </a:t>
            </a:r>
            <a:r>
              <a:rPr lang="zh-CN" altLang="en-US" sz="2400" dirty="0" smtClean="0">
                <a:latin typeface="宋体" pitchFamily="2" charset="-122"/>
              </a:rPr>
              <a:t>无效输入              ⑦</a:t>
            </a:r>
          </a:p>
          <a:p>
            <a:pPr lvl="1" algn="just" eaLnBrk="1" hangingPunct="1">
              <a:lnSpc>
                <a:spcPct val="80000"/>
              </a:lnSpc>
              <a:buFont typeface="Wingdings" pitchFamily="2" charset="2"/>
              <a:buNone/>
            </a:pPr>
            <a:r>
              <a:rPr lang="en-US" altLang="zh-CN" sz="2400" dirty="0" smtClean="0">
                <a:latin typeface="宋体" pitchFamily="2" charset="-122"/>
              </a:rPr>
              <a:t>200100     </a:t>
            </a:r>
            <a:r>
              <a:rPr lang="zh-CN" altLang="en-US" sz="2400" dirty="0" smtClean="0">
                <a:latin typeface="宋体" pitchFamily="2" charset="-122"/>
              </a:rPr>
              <a:t>无效输入              ⑨</a:t>
            </a:r>
          </a:p>
          <a:p>
            <a:pPr lvl="1" algn="just" eaLnBrk="1" hangingPunct="1">
              <a:lnSpc>
                <a:spcPct val="80000"/>
              </a:lnSpc>
              <a:buFont typeface="Wingdings" pitchFamily="2" charset="2"/>
              <a:buNone/>
            </a:pPr>
            <a:r>
              <a:rPr lang="en-US" altLang="zh-CN" sz="2400" dirty="0" smtClean="0">
                <a:latin typeface="宋体" pitchFamily="2" charset="-122"/>
              </a:rPr>
              <a:t>200113     </a:t>
            </a:r>
            <a:r>
              <a:rPr lang="zh-CN" altLang="en-US" sz="2400" dirty="0" smtClean="0">
                <a:latin typeface="宋体" pitchFamily="2" charset="-122"/>
              </a:rPr>
              <a:t>无效输入              ⑩</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smtClean="0"/>
              <a:t>黑盒测试</a:t>
            </a:r>
          </a:p>
        </p:txBody>
      </p:sp>
      <p:sp>
        <p:nvSpPr>
          <p:cNvPr id="15363" name="Rectangle 3"/>
          <p:cNvSpPr>
            <a:spLocks noGrp="1" noChangeArrowheads="1"/>
          </p:cNvSpPr>
          <p:nvPr>
            <p:ph type="body" idx="1"/>
          </p:nvPr>
        </p:nvSpPr>
        <p:spPr>
          <a:xfrm>
            <a:off x="566738" y="1752600"/>
            <a:ext cx="8001000" cy="2108200"/>
          </a:xfrm>
        </p:spPr>
        <p:txBody>
          <a:bodyPr/>
          <a:lstStyle/>
          <a:p>
            <a:pPr eaLnBrk="1" hangingPunct="1"/>
            <a:r>
              <a:rPr lang="zh-CN" altLang="en-US" sz="2400" dirty="0" smtClean="0"/>
              <a:t>黑盒测试的概念 </a:t>
            </a:r>
          </a:p>
          <a:p>
            <a:pPr lvl="1" eaLnBrk="1" hangingPunct="1"/>
            <a:r>
              <a:rPr lang="zh-CN" altLang="en-US" sz="2000" dirty="0" smtClean="0"/>
              <a:t>什么是黑盒测试</a:t>
            </a:r>
            <a:r>
              <a:rPr lang="en-US" altLang="zh-CN" sz="2000" dirty="0" smtClean="0"/>
              <a:t>? </a:t>
            </a:r>
            <a:br>
              <a:rPr lang="en-US" altLang="zh-CN" sz="2000" dirty="0" smtClean="0"/>
            </a:br>
            <a:r>
              <a:rPr lang="zh-CN" altLang="en-US" sz="2000" dirty="0" smtClean="0"/>
              <a:t>　　黑盒测试又称功能测试、数据驱动测试或基于规格说明书的测试，是一种从用户观点出发的测试。</a:t>
            </a:r>
            <a:endParaRPr lang="en-US" altLang="zh-CN" sz="2000" dirty="0" smtClean="0"/>
          </a:p>
          <a:p>
            <a:pPr lvl="1" eaLnBrk="1" hangingPunct="1"/>
            <a:endParaRPr lang="en-US" altLang="zh-CN" sz="2000" dirty="0" smtClean="0"/>
          </a:p>
          <a:p>
            <a:pPr lvl="1" eaLnBrk="1" hangingPunct="1"/>
            <a:r>
              <a:rPr lang="zh-CN" altLang="en-US" sz="2000" dirty="0" smtClean="0"/>
              <a:t> 黑盒测试示意图 </a:t>
            </a:r>
          </a:p>
        </p:txBody>
      </p:sp>
      <p:pic>
        <p:nvPicPr>
          <p:cNvPr id="15364" name="Picture 4" descr="Image236"/>
          <p:cNvPicPr>
            <a:picLocks noChangeAspect="1" noChangeArrowheads="1"/>
          </p:cNvPicPr>
          <p:nvPr/>
        </p:nvPicPr>
        <p:blipFill>
          <a:blip r:embed="rId2" cstate="print"/>
          <a:srcRect/>
          <a:stretch>
            <a:fillRect/>
          </a:stretch>
        </p:blipFill>
        <p:spPr bwMode="auto">
          <a:xfrm>
            <a:off x="2555875" y="4005263"/>
            <a:ext cx="3816350" cy="996950"/>
          </a:xfrm>
          <a:prstGeom prst="rect">
            <a:avLst/>
          </a:prstGeom>
          <a:noFill/>
          <a:ln w="9525">
            <a:noFill/>
            <a:miter lim="800000"/>
            <a:headEnd/>
            <a:tailEnd/>
          </a:ln>
        </p:spPr>
      </p:pic>
      <p:sp>
        <p:nvSpPr>
          <p:cNvPr id="15365" name="Rectangle 5"/>
          <p:cNvSpPr>
            <a:spLocks noChangeArrowheads="1"/>
          </p:cNvSpPr>
          <p:nvPr/>
        </p:nvSpPr>
        <p:spPr bwMode="auto">
          <a:xfrm>
            <a:off x="1403350" y="5373688"/>
            <a:ext cx="5955476" cy="461665"/>
          </a:xfrm>
          <a:prstGeom prst="rect">
            <a:avLst/>
          </a:prstGeom>
          <a:noFill/>
          <a:ln w="9525">
            <a:noFill/>
            <a:miter lim="800000"/>
            <a:headEnd/>
            <a:tailEnd/>
          </a:ln>
        </p:spPr>
        <p:txBody>
          <a:bodyPr wrap="none">
            <a:spAutoFit/>
          </a:bodyPr>
          <a:lstStyle/>
          <a:p>
            <a:r>
              <a:rPr lang="zh-CN" altLang="en-US" sz="2200" dirty="0"/>
              <a:t>　　</a:t>
            </a:r>
            <a:r>
              <a:rPr lang="zh-CN" altLang="en-US" sz="2400" dirty="0"/>
              <a:t>测试人员把被测程序当作一个黑盒子</a:t>
            </a:r>
            <a:r>
              <a:rPr lang="zh-CN" altLang="en-US" sz="2200"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t>NextDate </a:t>
            </a:r>
            <a:r>
              <a:rPr lang="zh-CN" altLang="en-US" smtClean="0"/>
              <a:t>函数等价类测试用例</a:t>
            </a:r>
          </a:p>
        </p:txBody>
      </p:sp>
      <p:sp>
        <p:nvSpPr>
          <p:cNvPr id="41987" name="Rectangle 3"/>
          <p:cNvSpPr>
            <a:spLocks noGrp="1" noChangeArrowheads="1"/>
          </p:cNvSpPr>
          <p:nvPr>
            <p:ph type="body" idx="1"/>
          </p:nvPr>
        </p:nvSpPr>
        <p:spPr/>
        <p:txBody>
          <a:bodyPr/>
          <a:lstStyle/>
          <a:p>
            <a:pPr lvl="1" eaLnBrk="1" hangingPunct="1">
              <a:buFont typeface="Wingdings" pitchFamily="2" charset="2"/>
              <a:buChar char="l"/>
            </a:pPr>
            <a:r>
              <a:rPr lang="en-US" altLang="zh-CN" sz="1400" dirty="0" smtClean="0"/>
              <a:t>  </a:t>
            </a:r>
            <a:r>
              <a:rPr lang="en-US" altLang="zh-CN" sz="2400" dirty="0" err="1" smtClean="0"/>
              <a:t>NextDate</a:t>
            </a:r>
            <a:r>
              <a:rPr lang="en-US" altLang="zh-CN" sz="2400" dirty="0" smtClean="0"/>
              <a:t> </a:t>
            </a:r>
            <a:r>
              <a:rPr lang="zh-CN" altLang="en-US" sz="2400" dirty="0" smtClean="0"/>
              <a:t>函数包含三个变量：</a:t>
            </a:r>
            <a:r>
              <a:rPr lang="en-US" altLang="zh-CN" sz="2400" dirty="0" smtClean="0"/>
              <a:t>month </a:t>
            </a:r>
            <a:r>
              <a:rPr lang="zh-CN" altLang="en-US" sz="2400" dirty="0" smtClean="0"/>
              <a:t>、 </a:t>
            </a:r>
            <a:r>
              <a:rPr lang="en-US" altLang="zh-CN" sz="2400" dirty="0" smtClean="0"/>
              <a:t>day </a:t>
            </a:r>
            <a:r>
              <a:rPr lang="zh-CN" altLang="en-US" sz="2400" dirty="0" smtClean="0"/>
              <a:t>和 </a:t>
            </a:r>
            <a:r>
              <a:rPr lang="en-US" altLang="zh-CN" sz="2400" dirty="0" smtClean="0"/>
              <a:t>year </a:t>
            </a:r>
            <a:r>
              <a:rPr lang="zh-CN" altLang="en-US" sz="2400" dirty="0" smtClean="0"/>
              <a:t>，函数的输出为输入日期后一天的日期。 例如，输入为 </a:t>
            </a:r>
            <a:r>
              <a:rPr lang="en-US" altLang="zh-CN" sz="2400" dirty="0" smtClean="0"/>
              <a:t>2006</a:t>
            </a:r>
            <a:r>
              <a:rPr lang="zh-CN" altLang="en-US" sz="2400" dirty="0" smtClean="0"/>
              <a:t>年</a:t>
            </a:r>
            <a:r>
              <a:rPr lang="en-US" altLang="zh-CN" sz="2400" dirty="0" smtClean="0"/>
              <a:t>3</a:t>
            </a:r>
            <a:r>
              <a:rPr lang="zh-CN" altLang="en-US" sz="2400" dirty="0" smtClean="0"/>
              <a:t>月 </a:t>
            </a:r>
            <a:r>
              <a:rPr lang="en-US" altLang="zh-CN" sz="2400" dirty="0" smtClean="0"/>
              <a:t>7</a:t>
            </a:r>
            <a:r>
              <a:rPr lang="zh-CN" altLang="en-US" sz="2400" dirty="0" smtClean="0"/>
              <a:t>日，则函数的输出为 </a:t>
            </a:r>
            <a:r>
              <a:rPr lang="en-US" altLang="zh-CN" sz="2400" dirty="0" smtClean="0"/>
              <a:t>2006</a:t>
            </a:r>
            <a:r>
              <a:rPr lang="zh-CN" altLang="en-US" sz="2400" dirty="0" smtClean="0"/>
              <a:t>年</a:t>
            </a:r>
            <a:r>
              <a:rPr lang="en-US" altLang="zh-CN" sz="2400" dirty="0" smtClean="0"/>
              <a:t>3</a:t>
            </a:r>
            <a:r>
              <a:rPr lang="zh-CN" altLang="en-US" sz="2400" dirty="0" smtClean="0"/>
              <a:t>月</a:t>
            </a:r>
            <a:r>
              <a:rPr lang="en-US" altLang="zh-CN" sz="2400" dirty="0" smtClean="0"/>
              <a:t>8</a:t>
            </a:r>
            <a:r>
              <a:rPr lang="zh-CN" altLang="en-US" sz="2400" dirty="0" smtClean="0"/>
              <a:t>日 。</a:t>
            </a:r>
          </a:p>
          <a:p>
            <a:pPr lvl="1" eaLnBrk="1" hangingPunct="1">
              <a:buFont typeface="Wingdings" pitchFamily="2" charset="2"/>
              <a:buNone/>
            </a:pPr>
            <a:r>
              <a:rPr lang="zh-CN" altLang="en-US" sz="2400" dirty="0" smtClean="0"/>
              <a:t>   要求输入变量 </a:t>
            </a:r>
            <a:r>
              <a:rPr lang="en-US" altLang="zh-CN" sz="2400" dirty="0" smtClean="0"/>
              <a:t>month </a:t>
            </a:r>
            <a:r>
              <a:rPr lang="zh-CN" altLang="en-US" sz="2400" dirty="0" smtClean="0"/>
              <a:t>、 </a:t>
            </a:r>
            <a:r>
              <a:rPr lang="en-US" altLang="zh-CN" sz="2400" dirty="0" smtClean="0"/>
              <a:t>day </a:t>
            </a:r>
            <a:r>
              <a:rPr lang="zh-CN" altLang="en-US" sz="2400" dirty="0" smtClean="0"/>
              <a:t>和 </a:t>
            </a:r>
            <a:r>
              <a:rPr lang="en-US" altLang="zh-CN" sz="2400" dirty="0" smtClean="0"/>
              <a:t>year </a:t>
            </a:r>
            <a:r>
              <a:rPr lang="zh-CN" altLang="en-US" sz="2400" dirty="0" smtClean="0"/>
              <a:t>均为整数值，并且满足下列条件：</a:t>
            </a:r>
          </a:p>
          <a:p>
            <a:pPr lvl="2" eaLnBrk="1" hangingPunct="1">
              <a:buFont typeface="Wingdings" pitchFamily="2" charset="2"/>
              <a:buNone/>
            </a:pPr>
            <a:r>
              <a:rPr lang="zh-CN" altLang="en-US" dirty="0" smtClean="0"/>
              <a:t>（</a:t>
            </a:r>
            <a:r>
              <a:rPr lang="en-US" altLang="zh-CN" dirty="0" smtClean="0"/>
              <a:t>1</a:t>
            </a:r>
            <a:r>
              <a:rPr lang="zh-CN" altLang="en-US" dirty="0" smtClean="0"/>
              <a:t>）</a:t>
            </a:r>
            <a:r>
              <a:rPr lang="en-US" altLang="zh-CN" dirty="0" smtClean="0"/>
              <a:t>1≤month≤12</a:t>
            </a:r>
          </a:p>
          <a:p>
            <a:pPr lvl="2" eaLnBrk="1" hangingPunct="1">
              <a:buFont typeface="Wingdings" pitchFamily="2" charset="2"/>
              <a:buNone/>
            </a:pPr>
            <a:r>
              <a:rPr lang="zh-CN" altLang="en-US" dirty="0" smtClean="0"/>
              <a:t>（</a:t>
            </a:r>
            <a:r>
              <a:rPr lang="en-US" altLang="zh-CN" dirty="0" smtClean="0"/>
              <a:t>2</a:t>
            </a:r>
            <a:r>
              <a:rPr lang="zh-CN" altLang="en-US" dirty="0" smtClean="0"/>
              <a:t>）</a:t>
            </a:r>
            <a:r>
              <a:rPr lang="en-US" altLang="zh-CN" dirty="0" smtClean="0"/>
              <a:t>1≤day≤31</a:t>
            </a:r>
          </a:p>
          <a:p>
            <a:pPr lvl="2" eaLnBrk="1" hangingPunct="1">
              <a:buFont typeface="Wingdings" pitchFamily="2" charset="2"/>
              <a:buNone/>
            </a:pPr>
            <a:r>
              <a:rPr lang="zh-CN" altLang="en-US" dirty="0" smtClean="0"/>
              <a:t>（</a:t>
            </a:r>
            <a:r>
              <a:rPr lang="en-US" altLang="zh-CN" dirty="0" smtClean="0"/>
              <a:t>3</a:t>
            </a:r>
            <a:r>
              <a:rPr lang="zh-CN" altLang="en-US" dirty="0" smtClean="0"/>
              <a:t>）</a:t>
            </a:r>
            <a:r>
              <a:rPr lang="en-US" altLang="zh-CN" dirty="0" smtClean="0"/>
              <a:t>1812≤year≤2012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NextDate </a:t>
            </a:r>
            <a:r>
              <a:rPr lang="zh-CN" altLang="en-US" smtClean="0"/>
              <a:t>函数等价类测试用例</a:t>
            </a:r>
          </a:p>
        </p:txBody>
      </p:sp>
      <p:sp>
        <p:nvSpPr>
          <p:cNvPr id="43011" name="Rectangle 3"/>
          <p:cNvSpPr>
            <a:spLocks noGrp="1" noChangeArrowheads="1"/>
          </p:cNvSpPr>
          <p:nvPr>
            <p:ph type="body" idx="1"/>
          </p:nvPr>
        </p:nvSpPr>
        <p:spPr/>
        <p:txBody>
          <a:bodyPr/>
          <a:lstStyle/>
          <a:p>
            <a:pPr eaLnBrk="1" hangingPunct="1">
              <a:lnSpc>
                <a:spcPct val="80000"/>
              </a:lnSpc>
            </a:pPr>
            <a:r>
              <a:rPr lang="zh-CN" altLang="en-US" sz="2400" dirty="0" smtClean="0"/>
              <a:t>有效等价类为：</a:t>
            </a:r>
          </a:p>
          <a:p>
            <a:pPr lvl="1" eaLnBrk="1" hangingPunct="1">
              <a:lnSpc>
                <a:spcPct val="80000"/>
              </a:lnSpc>
              <a:buFont typeface="Wingdings" pitchFamily="2" charset="2"/>
              <a:buNone/>
            </a:pPr>
            <a:r>
              <a:rPr lang="en-US" altLang="zh-CN" sz="2000" dirty="0" smtClean="0"/>
              <a:t>M</a:t>
            </a:r>
            <a:r>
              <a:rPr lang="en-US" altLang="zh-CN" sz="2000" baseline="-25000" dirty="0" smtClean="0"/>
              <a:t>1</a:t>
            </a:r>
            <a:r>
              <a:rPr lang="zh-CN" altLang="en-US" sz="2000" dirty="0" smtClean="0"/>
              <a:t>＝</a:t>
            </a:r>
            <a:r>
              <a:rPr lang="en-US" altLang="zh-CN" sz="2000" dirty="0" smtClean="0"/>
              <a:t>{</a:t>
            </a:r>
            <a:r>
              <a:rPr lang="zh-CN" altLang="en-US" sz="2000" dirty="0" smtClean="0"/>
              <a:t>月份：</a:t>
            </a:r>
            <a:r>
              <a:rPr lang="en-US" altLang="zh-CN" sz="2000" dirty="0" smtClean="0"/>
              <a:t>1≤</a:t>
            </a:r>
            <a:r>
              <a:rPr lang="zh-CN" altLang="en-US" sz="2000" dirty="0" smtClean="0"/>
              <a:t>月份≤</a:t>
            </a:r>
            <a:r>
              <a:rPr lang="en-US" altLang="zh-CN" sz="2000" dirty="0" smtClean="0"/>
              <a:t>12}</a:t>
            </a:r>
          </a:p>
          <a:p>
            <a:pPr lvl="1" eaLnBrk="1" hangingPunct="1">
              <a:lnSpc>
                <a:spcPct val="80000"/>
              </a:lnSpc>
              <a:buFont typeface="Wingdings" pitchFamily="2" charset="2"/>
              <a:buNone/>
            </a:pPr>
            <a:r>
              <a:rPr lang="en-US" altLang="zh-CN" sz="2000" dirty="0" smtClean="0"/>
              <a:t>D</a:t>
            </a:r>
            <a:r>
              <a:rPr lang="en-US" altLang="zh-CN" sz="2000" baseline="-25000" dirty="0" smtClean="0"/>
              <a:t>1</a:t>
            </a:r>
            <a:r>
              <a:rPr lang="zh-CN" altLang="en-US" sz="2000" dirty="0" smtClean="0"/>
              <a:t>＝</a:t>
            </a:r>
            <a:r>
              <a:rPr lang="en-US" altLang="zh-CN" sz="2000" dirty="0" smtClean="0"/>
              <a:t>{</a:t>
            </a:r>
            <a:r>
              <a:rPr lang="zh-CN" altLang="en-US" sz="2000" dirty="0" smtClean="0"/>
              <a:t>日期：</a:t>
            </a:r>
            <a:r>
              <a:rPr lang="en-US" altLang="zh-CN" sz="2000" dirty="0" smtClean="0"/>
              <a:t>1≤</a:t>
            </a:r>
            <a:r>
              <a:rPr lang="zh-CN" altLang="en-US" sz="2000" dirty="0" smtClean="0"/>
              <a:t>日期≤</a:t>
            </a:r>
            <a:r>
              <a:rPr lang="en-US" altLang="zh-CN" sz="2000" dirty="0" smtClean="0"/>
              <a:t>31}</a:t>
            </a:r>
          </a:p>
          <a:p>
            <a:pPr lvl="1" eaLnBrk="1" hangingPunct="1">
              <a:lnSpc>
                <a:spcPct val="80000"/>
              </a:lnSpc>
              <a:buFont typeface="Wingdings" pitchFamily="2" charset="2"/>
              <a:buNone/>
            </a:pPr>
            <a:r>
              <a:rPr lang="en-US" altLang="zh-CN" sz="2000" dirty="0" smtClean="0"/>
              <a:t>Y</a:t>
            </a:r>
            <a:r>
              <a:rPr lang="en-US" altLang="zh-CN" sz="2000" baseline="-25000" dirty="0" smtClean="0"/>
              <a:t>1</a:t>
            </a:r>
            <a:r>
              <a:rPr lang="zh-CN" altLang="en-US" sz="2000" dirty="0" smtClean="0"/>
              <a:t>＝</a:t>
            </a:r>
            <a:r>
              <a:rPr lang="en-US" altLang="zh-CN" sz="2000" dirty="0" smtClean="0"/>
              <a:t>{</a:t>
            </a:r>
            <a:r>
              <a:rPr lang="zh-CN" altLang="en-US" sz="2000" dirty="0" smtClean="0"/>
              <a:t>年：</a:t>
            </a:r>
            <a:r>
              <a:rPr lang="en-US" altLang="zh-CN" sz="2000" dirty="0" smtClean="0"/>
              <a:t>1812≤</a:t>
            </a:r>
            <a:r>
              <a:rPr lang="zh-CN" altLang="en-US" sz="2000" dirty="0" smtClean="0"/>
              <a:t>年≤</a:t>
            </a:r>
            <a:r>
              <a:rPr lang="en-US" altLang="zh-CN" sz="2000" dirty="0" smtClean="0"/>
              <a:t>2012}</a:t>
            </a:r>
          </a:p>
          <a:p>
            <a:pPr lvl="1" eaLnBrk="1" hangingPunct="1">
              <a:lnSpc>
                <a:spcPct val="80000"/>
              </a:lnSpc>
              <a:buFont typeface="Wingdings" pitchFamily="2" charset="2"/>
              <a:buNone/>
            </a:pPr>
            <a:endParaRPr lang="en-US" altLang="zh-CN" sz="2000" dirty="0" smtClean="0"/>
          </a:p>
          <a:p>
            <a:pPr eaLnBrk="1" hangingPunct="1">
              <a:lnSpc>
                <a:spcPct val="80000"/>
              </a:lnSpc>
            </a:pPr>
            <a:r>
              <a:rPr lang="zh-CN" altLang="en-US" sz="2400" dirty="0" smtClean="0"/>
              <a:t>若条件（ </a:t>
            </a:r>
            <a:r>
              <a:rPr lang="en-US" altLang="zh-CN" sz="2400" dirty="0" smtClean="0"/>
              <a:t>1 </a:t>
            </a:r>
            <a:r>
              <a:rPr lang="zh-CN" altLang="en-US" sz="2400" dirty="0" smtClean="0"/>
              <a:t>） </a:t>
            </a:r>
            <a:r>
              <a:rPr lang="en-US" altLang="zh-CN" sz="2400" dirty="0" smtClean="0"/>
              <a:t>~ </a:t>
            </a:r>
            <a:r>
              <a:rPr lang="zh-CN" altLang="en-US" sz="2400" dirty="0" smtClean="0"/>
              <a:t>（ </a:t>
            </a:r>
            <a:r>
              <a:rPr lang="en-US" altLang="zh-CN" sz="2400" dirty="0" smtClean="0"/>
              <a:t>3 </a:t>
            </a:r>
            <a:r>
              <a:rPr lang="zh-CN" altLang="en-US" sz="2400" dirty="0" smtClean="0"/>
              <a:t>）中任何一个条件失效，则 </a:t>
            </a:r>
            <a:r>
              <a:rPr lang="en-US" altLang="zh-CN" sz="2400" dirty="0" err="1" smtClean="0"/>
              <a:t>NextDate</a:t>
            </a:r>
            <a:r>
              <a:rPr lang="en-US" altLang="zh-CN" sz="2400" dirty="0" smtClean="0"/>
              <a:t> </a:t>
            </a:r>
            <a:r>
              <a:rPr lang="zh-CN" altLang="en-US" sz="2400" dirty="0" smtClean="0"/>
              <a:t>函数都会产生一个输出，指明相应的变量超出取值范围，比如 </a:t>
            </a:r>
            <a:r>
              <a:rPr lang="zh-CN" altLang="en-US" sz="2400" dirty="0" smtClean="0">
                <a:latin typeface="Arial" pitchFamily="34" charset="0"/>
              </a:rPr>
              <a:t>“</a:t>
            </a:r>
            <a:r>
              <a:rPr lang="en-US" altLang="zh-CN" sz="2400" dirty="0" smtClean="0"/>
              <a:t>month </a:t>
            </a:r>
            <a:r>
              <a:rPr lang="zh-CN" altLang="en-US" sz="2400" dirty="0" smtClean="0"/>
              <a:t>的值不在 </a:t>
            </a:r>
            <a:r>
              <a:rPr lang="en-US" altLang="zh-CN" sz="2400" dirty="0" smtClean="0"/>
              <a:t>1-12 </a:t>
            </a:r>
            <a:r>
              <a:rPr lang="zh-CN" altLang="en-US" sz="2400" dirty="0" smtClean="0"/>
              <a:t>范围当中 </a:t>
            </a:r>
            <a:r>
              <a:rPr lang="zh-CN" altLang="en-US" sz="2400" dirty="0" smtClean="0">
                <a:latin typeface="Arial" pitchFamily="34" charset="0"/>
              </a:rPr>
              <a:t>”</a:t>
            </a:r>
            <a:r>
              <a:rPr lang="zh-CN" altLang="en-US" sz="2400" dirty="0" smtClean="0"/>
              <a:t> 。显然还存在着大量的 </a:t>
            </a:r>
            <a:r>
              <a:rPr lang="en-US" altLang="zh-CN" sz="2400" dirty="0" smtClean="0"/>
              <a:t>year </a:t>
            </a:r>
            <a:r>
              <a:rPr lang="zh-CN" altLang="en-US" sz="2400" dirty="0" smtClean="0"/>
              <a:t>、 </a:t>
            </a:r>
            <a:r>
              <a:rPr lang="en-US" altLang="zh-CN" sz="2400" dirty="0" smtClean="0"/>
              <a:t>month </a:t>
            </a:r>
            <a:r>
              <a:rPr lang="zh-CN" altLang="en-US" sz="2400" dirty="0" smtClean="0"/>
              <a:t>、 </a:t>
            </a:r>
            <a:r>
              <a:rPr lang="en-US" altLang="zh-CN" sz="2400" dirty="0" smtClean="0"/>
              <a:t>day </a:t>
            </a:r>
            <a:r>
              <a:rPr lang="zh-CN" altLang="en-US" sz="2400" dirty="0" smtClean="0"/>
              <a:t>的无效组合， </a:t>
            </a:r>
            <a:r>
              <a:rPr lang="en-US" altLang="zh-CN" sz="2400" dirty="0" err="1" smtClean="0"/>
              <a:t>NextDate</a:t>
            </a:r>
            <a:r>
              <a:rPr lang="en-US" altLang="zh-CN" sz="2400" dirty="0" smtClean="0"/>
              <a:t> </a:t>
            </a:r>
            <a:r>
              <a:rPr lang="zh-CN" altLang="en-US" sz="2400" dirty="0" smtClean="0"/>
              <a:t>函数将这些组合作统一的输出： </a:t>
            </a:r>
            <a:r>
              <a:rPr lang="zh-CN" altLang="en-US" sz="2400" dirty="0" smtClean="0">
                <a:latin typeface="Arial" pitchFamily="34" charset="0"/>
              </a:rPr>
              <a:t>“</a:t>
            </a:r>
            <a:r>
              <a:rPr lang="zh-CN" altLang="en-US" sz="2400" dirty="0" smtClean="0"/>
              <a:t> 无效输入日期 </a:t>
            </a:r>
            <a:r>
              <a:rPr lang="zh-CN" altLang="en-US" sz="2400" dirty="0" smtClean="0">
                <a:latin typeface="Arial" pitchFamily="34" charset="0"/>
              </a:rPr>
              <a:t>”</a:t>
            </a:r>
            <a:r>
              <a:rPr lang="zh-CN" altLang="en-US" sz="2400" dirty="0" smtClean="0"/>
              <a:t> 。其无效等价类为：</a:t>
            </a:r>
          </a:p>
          <a:p>
            <a:pPr lvl="2" eaLnBrk="1" hangingPunct="1">
              <a:lnSpc>
                <a:spcPct val="80000"/>
              </a:lnSpc>
              <a:buFont typeface="Wingdings" pitchFamily="2" charset="2"/>
              <a:buNone/>
            </a:pPr>
            <a:r>
              <a:rPr lang="en-US" altLang="zh-CN" sz="1800" dirty="0" smtClean="0">
                <a:latin typeface="宋体" pitchFamily="2" charset="-122"/>
              </a:rPr>
              <a:t>M</a:t>
            </a:r>
            <a:r>
              <a:rPr lang="en-US" altLang="zh-CN" sz="1800" baseline="-25000" dirty="0" smtClean="0">
                <a:latin typeface="宋体" pitchFamily="2" charset="-122"/>
              </a:rPr>
              <a:t>2</a:t>
            </a:r>
            <a:r>
              <a:rPr lang="zh-CN" altLang="en-US" sz="1800" dirty="0" smtClean="0">
                <a:latin typeface="宋体" pitchFamily="2" charset="-122"/>
              </a:rPr>
              <a:t>＝</a:t>
            </a:r>
            <a:r>
              <a:rPr lang="en-US" altLang="zh-CN" sz="1800" dirty="0" smtClean="0">
                <a:latin typeface="宋体" pitchFamily="2" charset="-122"/>
              </a:rPr>
              <a:t>{</a:t>
            </a:r>
            <a:r>
              <a:rPr lang="zh-CN" altLang="en-US" sz="1800" dirty="0" smtClean="0">
                <a:latin typeface="宋体" pitchFamily="2" charset="-122"/>
              </a:rPr>
              <a:t>月份：月份</a:t>
            </a:r>
            <a:r>
              <a:rPr lang="en-US" altLang="zh-CN" sz="1800" dirty="0" smtClean="0">
                <a:latin typeface="宋体" pitchFamily="2" charset="-122"/>
              </a:rPr>
              <a:t>&lt;1}</a:t>
            </a:r>
          </a:p>
          <a:p>
            <a:pPr lvl="2" eaLnBrk="1" hangingPunct="1">
              <a:lnSpc>
                <a:spcPct val="80000"/>
              </a:lnSpc>
              <a:buFont typeface="Wingdings" pitchFamily="2" charset="2"/>
              <a:buNone/>
            </a:pPr>
            <a:r>
              <a:rPr lang="en-US" altLang="zh-CN" sz="1800" dirty="0" smtClean="0">
                <a:latin typeface="宋体" pitchFamily="2" charset="-122"/>
              </a:rPr>
              <a:t>M</a:t>
            </a:r>
            <a:r>
              <a:rPr lang="en-US" altLang="zh-CN" sz="1800" baseline="-25000" dirty="0" smtClean="0">
                <a:latin typeface="宋体" pitchFamily="2" charset="-122"/>
              </a:rPr>
              <a:t>3</a:t>
            </a:r>
            <a:r>
              <a:rPr lang="zh-CN" altLang="en-US" sz="1800" dirty="0" smtClean="0">
                <a:latin typeface="宋体" pitchFamily="2" charset="-122"/>
              </a:rPr>
              <a:t>＝</a:t>
            </a:r>
            <a:r>
              <a:rPr lang="en-US" altLang="zh-CN" sz="1800" dirty="0" smtClean="0">
                <a:latin typeface="宋体" pitchFamily="2" charset="-122"/>
              </a:rPr>
              <a:t>{</a:t>
            </a:r>
            <a:r>
              <a:rPr lang="zh-CN" altLang="en-US" sz="1800" dirty="0" smtClean="0">
                <a:latin typeface="宋体" pitchFamily="2" charset="-122"/>
              </a:rPr>
              <a:t>月份：月份</a:t>
            </a:r>
            <a:r>
              <a:rPr lang="en-US" altLang="zh-CN" sz="1800" dirty="0" smtClean="0">
                <a:latin typeface="宋体" pitchFamily="2" charset="-122"/>
              </a:rPr>
              <a:t>&gt;12}</a:t>
            </a:r>
          </a:p>
          <a:p>
            <a:pPr lvl="2" eaLnBrk="1" hangingPunct="1">
              <a:lnSpc>
                <a:spcPct val="80000"/>
              </a:lnSpc>
              <a:buFont typeface="Wingdings" pitchFamily="2" charset="2"/>
              <a:buNone/>
            </a:pPr>
            <a:r>
              <a:rPr lang="en-US" altLang="zh-CN" sz="1800" dirty="0" smtClean="0">
                <a:latin typeface="宋体" pitchFamily="2" charset="-122"/>
              </a:rPr>
              <a:t>D</a:t>
            </a:r>
            <a:r>
              <a:rPr lang="en-US" altLang="zh-CN" sz="1800" baseline="-25000" dirty="0" smtClean="0">
                <a:latin typeface="宋体" pitchFamily="2" charset="-122"/>
              </a:rPr>
              <a:t>2</a:t>
            </a:r>
            <a:r>
              <a:rPr lang="zh-CN" altLang="en-US" sz="1800" dirty="0" smtClean="0">
                <a:latin typeface="宋体" pitchFamily="2" charset="-122"/>
              </a:rPr>
              <a:t>＝</a:t>
            </a:r>
            <a:r>
              <a:rPr lang="en-US" altLang="zh-CN" sz="1800" dirty="0" smtClean="0">
                <a:latin typeface="宋体" pitchFamily="2" charset="-122"/>
              </a:rPr>
              <a:t>{</a:t>
            </a:r>
            <a:r>
              <a:rPr lang="zh-CN" altLang="en-US" sz="1800" dirty="0" smtClean="0">
                <a:latin typeface="宋体" pitchFamily="2" charset="-122"/>
              </a:rPr>
              <a:t>日期：日期</a:t>
            </a:r>
            <a:r>
              <a:rPr lang="en-US" altLang="zh-CN" sz="1800" dirty="0" smtClean="0">
                <a:latin typeface="宋体" pitchFamily="2" charset="-122"/>
              </a:rPr>
              <a:t>&lt;1}</a:t>
            </a:r>
          </a:p>
          <a:p>
            <a:pPr lvl="2" eaLnBrk="1" hangingPunct="1">
              <a:lnSpc>
                <a:spcPct val="80000"/>
              </a:lnSpc>
              <a:buFont typeface="Wingdings" pitchFamily="2" charset="2"/>
              <a:buNone/>
            </a:pPr>
            <a:r>
              <a:rPr lang="en-US" altLang="zh-CN" sz="1800" dirty="0" smtClean="0">
                <a:latin typeface="宋体" pitchFamily="2" charset="-122"/>
              </a:rPr>
              <a:t>D</a:t>
            </a:r>
            <a:r>
              <a:rPr lang="en-US" altLang="zh-CN" sz="1800" baseline="-25000" dirty="0" smtClean="0">
                <a:latin typeface="宋体" pitchFamily="2" charset="-122"/>
              </a:rPr>
              <a:t>3</a:t>
            </a:r>
            <a:r>
              <a:rPr lang="zh-CN" altLang="en-US" sz="1800" dirty="0" smtClean="0">
                <a:latin typeface="宋体" pitchFamily="2" charset="-122"/>
              </a:rPr>
              <a:t>＝</a:t>
            </a:r>
            <a:r>
              <a:rPr lang="en-US" altLang="zh-CN" sz="1800" dirty="0" smtClean="0">
                <a:latin typeface="宋体" pitchFamily="2" charset="-122"/>
              </a:rPr>
              <a:t>{</a:t>
            </a:r>
            <a:r>
              <a:rPr lang="zh-CN" altLang="en-US" sz="1800" dirty="0" smtClean="0">
                <a:latin typeface="宋体" pitchFamily="2" charset="-122"/>
              </a:rPr>
              <a:t>日期：日期</a:t>
            </a:r>
            <a:r>
              <a:rPr lang="en-US" altLang="zh-CN" sz="1800" dirty="0" smtClean="0">
                <a:latin typeface="宋体" pitchFamily="2" charset="-122"/>
              </a:rPr>
              <a:t>&gt;31}</a:t>
            </a:r>
          </a:p>
          <a:p>
            <a:pPr lvl="2" eaLnBrk="1" hangingPunct="1">
              <a:lnSpc>
                <a:spcPct val="80000"/>
              </a:lnSpc>
              <a:buFont typeface="Wingdings" pitchFamily="2" charset="2"/>
              <a:buNone/>
            </a:pPr>
            <a:r>
              <a:rPr lang="en-US" altLang="zh-CN" sz="1800" dirty="0" smtClean="0">
                <a:latin typeface="宋体" pitchFamily="2" charset="-122"/>
              </a:rPr>
              <a:t>Y</a:t>
            </a:r>
            <a:r>
              <a:rPr lang="en-US" altLang="zh-CN" sz="1800" baseline="-25000" dirty="0" smtClean="0">
                <a:latin typeface="宋体" pitchFamily="2" charset="-122"/>
              </a:rPr>
              <a:t>2</a:t>
            </a:r>
            <a:r>
              <a:rPr lang="zh-CN" altLang="en-US" sz="1800" dirty="0" smtClean="0">
                <a:latin typeface="宋体" pitchFamily="2" charset="-122"/>
              </a:rPr>
              <a:t>＝</a:t>
            </a:r>
            <a:r>
              <a:rPr lang="en-US" altLang="zh-CN" sz="1800" dirty="0" smtClean="0">
                <a:latin typeface="宋体" pitchFamily="2" charset="-122"/>
              </a:rPr>
              <a:t>{</a:t>
            </a:r>
            <a:r>
              <a:rPr lang="zh-CN" altLang="en-US" sz="1800" dirty="0" smtClean="0">
                <a:latin typeface="宋体" pitchFamily="2" charset="-122"/>
              </a:rPr>
              <a:t>年：年</a:t>
            </a:r>
            <a:r>
              <a:rPr lang="en-US" altLang="zh-CN" sz="1800" dirty="0" smtClean="0">
                <a:latin typeface="宋体" pitchFamily="2" charset="-122"/>
              </a:rPr>
              <a:t>&lt;1812}</a:t>
            </a:r>
          </a:p>
          <a:p>
            <a:pPr lvl="2" eaLnBrk="1" hangingPunct="1">
              <a:lnSpc>
                <a:spcPct val="80000"/>
              </a:lnSpc>
              <a:buFont typeface="Wingdings" pitchFamily="2" charset="2"/>
              <a:buNone/>
            </a:pPr>
            <a:r>
              <a:rPr lang="en-US" altLang="zh-CN" sz="1800" dirty="0" smtClean="0">
                <a:latin typeface="宋体" pitchFamily="2" charset="-122"/>
              </a:rPr>
              <a:t>Y</a:t>
            </a:r>
            <a:r>
              <a:rPr lang="en-US" altLang="zh-CN" sz="1800" baseline="-25000" dirty="0" smtClean="0">
                <a:latin typeface="宋体" pitchFamily="2" charset="-122"/>
              </a:rPr>
              <a:t>3</a:t>
            </a:r>
            <a:r>
              <a:rPr lang="zh-CN" altLang="en-US" sz="1800" dirty="0" smtClean="0">
                <a:latin typeface="宋体" pitchFamily="2" charset="-122"/>
              </a:rPr>
              <a:t>＝</a:t>
            </a:r>
            <a:r>
              <a:rPr lang="en-US" altLang="zh-CN" sz="1800" dirty="0" smtClean="0">
                <a:latin typeface="宋体" pitchFamily="2" charset="-122"/>
              </a:rPr>
              <a:t>{</a:t>
            </a:r>
            <a:r>
              <a:rPr lang="zh-CN" altLang="en-US" sz="1800" dirty="0" smtClean="0">
                <a:latin typeface="宋体" pitchFamily="2" charset="-122"/>
              </a:rPr>
              <a:t>年：年</a:t>
            </a:r>
            <a:r>
              <a:rPr lang="en-US" altLang="zh-CN" sz="1800" dirty="0" smtClean="0">
                <a:latin typeface="宋体" pitchFamily="2" charset="-122"/>
              </a:rPr>
              <a:t>&gt;2012}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t>NextDate </a:t>
            </a:r>
            <a:r>
              <a:rPr lang="zh-CN" altLang="en-US" smtClean="0"/>
              <a:t>函数等价类测试用例</a:t>
            </a:r>
          </a:p>
        </p:txBody>
      </p:sp>
      <p:sp>
        <p:nvSpPr>
          <p:cNvPr id="44035" name="Rectangle 3"/>
          <p:cNvSpPr>
            <a:spLocks noGrp="1" noChangeArrowheads="1"/>
          </p:cNvSpPr>
          <p:nvPr>
            <p:ph type="body" idx="1"/>
          </p:nvPr>
        </p:nvSpPr>
        <p:spPr/>
        <p:txBody>
          <a:bodyPr/>
          <a:lstStyle/>
          <a:p>
            <a:pPr eaLnBrk="1" hangingPunct="1">
              <a:buFont typeface="Wingdings" pitchFamily="2" charset="2"/>
              <a:buNone/>
            </a:pPr>
            <a:r>
              <a:rPr lang="zh-CN" altLang="en-US" sz="2400" dirty="0" smtClean="0"/>
              <a:t>弱一般等价类测试用例</a:t>
            </a:r>
          </a:p>
          <a:p>
            <a:pPr eaLnBrk="1" hangingPunct="1">
              <a:buFont typeface="Wingdings" pitchFamily="2" charset="2"/>
              <a:buNone/>
            </a:pPr>
            <a:r>
              <a:rPr lang="zh-CN" altLang="en-US" sz="2400" dirty="0" smtClean="0"/>
              <a:t>月份    日期       年             预期输出</a:t>
            </a:r>
          </a:p>
          <a:p>
            <a:pPr eaLnBrk="1" hangingPunct="1">
              <a:buFont typeface="Wingdings" pitchFamily="2" charset="2"/>
              <a:buNone/>
            </a:pPr>
            <a:r>
              <a:rPr lang="zh-CN" altLang="en-US" sz="2400" dirty="0" smtClean="0"/>
              <a:t>  </a:t>
            </a:r>
            <a:r>
              <a:rPr lang="en-US" altLang="zh-CN" sz="2400" dirty="0" smtClean="0"/>
              <a:t>6         15      1912     1912</a:t>
            </a:r>
            <a:r>
              <a:rPr lang="zh-CN" altLang="en-US" sz="2400" dirty="0" smtClean="0"/>
              <a:t>年</a:t>
            </a:r>
            <a:r>
              <a:rPr lang="en-US" altLang="zh-CN" sz="2400" dirty="0" smtClean="0"/>
              <a:t>6</a:t>
            </a:r>
            <a:r>
              <a:rPr lang="zh-CN" altLang="en-US" sz="2400" dirty="0" smtClean="0"/>
              <a:t>月</a:t>
            </a:r>
            <a:r>
              <a:rPr lang="en-US" altLang="zh-CN" sz="2400" dirty="0" smtClean="0"/>
              <a:t>16</a:t>
            </a:r>
            <a:r>
              <a:rPr lang="zh-CN" altLang="en-US" sz="2400" dirty="0" smtClean="0"/>
              <a:t>日</a:t>
            </a:r>
            <a:endParaRPr lang="en-US" altLang="zh-CN" sz="2400" dirty="0" smtClean="0"/>
          </a:p>
          <a:p>
            <a:pPr eaLnBrk="1" hangingPunct="1">
              <a:buFont typeface="Wingdings" pitchFamily="2" charset="2"/>
              <a:buNone/>
            </a:pPr>
            <a:endParaRPr lang="zh-CN" altLang="en-US" sz="2400" dirty="0" smtClean="0"/>
          </a:p>
          <a:p>
            <a:pPr eaLnBrk="1" hangingPunct="1">
              <a:buFont typeface="Wingdings" pitchFamily="2" charset="2"/>
              <a:buNone/>
            </a:pPr>
            <a:r>
              <a:rPr lang="zh-CN" altLang="en-US" sz="2400" dirty="0" smtClean="0"/>
              <a:t>强一般等价类测试用例同弱一般等价类测试用例</a:t>
            </a:r>
          </a:p>
          <a:p>
            <a:pPr lvl="1" eaLnBrk="1" hangingPunct="1">
              <a:buFont typeface="Wingdings" pitchFamily="2" charset="2"/>
              <a:buNone/>
            </a:pPr>
            <a:r>
              <a:rPr lang="zh-CN" altLang="en-US" sz="2400" dirty="0" smtClean="0"/>
              <a:t>注：弱</a:t>
            </a:r>
            <a:r>
              <a:rPr lang="en-US" altLang="zh-CN" sz="2400" dirty="0" smtClean="0">
                <a:latin typeface="Arial" pitchFamily="34" charset="0"/>
              </a:rPr>
              <a:t>——</a:t>
            </a:r>
            <a:r>
              <a:rPr lang="zh-CN" altLang="en-US" sz="2400" dirty="0" smtClean="0"/>
              <a:t>有单缺陷假设 </a:t>
            </a:r>
          </a:p>
          <a:p>
            <a:pPr lvl="1" eaLnBrk="1" hangingPunct="1">
              <a:buFont typeface="Wingdings" pitchFamily="2" charset="2"/>
              <a:buNone/>
            </a:pPr>
            <a:r>
              <a:rPr lang="zh-CN" altLang="en-US" sz="2400" dirty="0" smtClean="0"/>
              <a:t>	健壮</a:t>
            </a:r>
            <a:r>
              <a:rPr lang="en-US" altLang="zh-CN" sz="2400" dirty="0" smtClean="0">
                <a:latin typeface="Arial" pitchFamily="34" charset="0"/>
              </a:rPr>
              <a:t>——</a:t>
            </a:r>
            <a:r>
              <a:rPr lang="zh-CN" altLang="en-US" sz="2400" dirty="0" smtClean="0"/>
              <a:t>考虑了无效值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NextDate </a:t>
            </a:r>
            <a:r>
              <a:rPr lang="zh-CN" altLang="en-US" smtClean="0"/>
              <a:t>函数等价类测试用例</a:t>
            </a:r>
          </a:p>
        </p:txBody>
      </p:sp>
      <p:sp>
        <p:nvSpPr>
          <p:cNvPr id="45059" name="Rectangle 3"/>
          <p:cNvSpPr>
            <a:spLocks noGrp="1" noChangeArrowheads="1"/>
          </p:cNvSpPr>
          <p:nvPr>
            <p:ph type="body" idx="1"/>
          </p:nvPr>
        </p:nvSpPr>
        <p:spPr/>
        <p:txBody>
          <a:bodyPr/>
          <a:lstStyle/>
          <a:p>
            <a:pPr eaLnBrk="1" hangingPunct="1">
              <a:buFont typeface="Wingdings" pitchFamily="2" charset="2"/>
              <a:buNone/>
            </a:pPr>
            <a:r>
              <a:rPr lang="zh-CN" altLang="en-US" sz="2400" dirty="0" smtClean="0"/>
              <a:t>弱健壮等价类测试</a:t>
            </a:r>
          </a:p>
          <a:p>
            <a:pPr lvl="1" eaLnBrk="1" hangingPunct="1">
              <a:buFont typeface="Wingdings" pitchFamily="2" charset="2"/>
              <a:buNone/>
            </a:pPr>
            <a:r>
              <a:rPr lang="zh-CN" altLang="en-US" sz="2400" dirty="0" smtClean="0"/>
              <a:t>用例</a:t>
            </a:r>
            <a:r>
              <a:rPr lang="en-US" altLang="zh-CN" sz="2400" dirty="0" smtClean="0"/>
              <a:t>ID   </a:t>
            </a:r>
            <a:r>
              <a:rPr lang="zh-CN" altLang="en-US" sz="2400" dirty="0" smtClean="0"/>
              <a:t>月份  日期      年          预期输出</a:t>
            </a:r>
          </a:p>
          <a:p>
            <a:pPr lvl="1" eaLnBrk="1" hangingPunct="1">
              <a:buFont typeface="Wingdings" pitchFamily="2" charset="2"/>
              <a:buNone/>
            </a:pPr>
            <a:r>
              <a:rPr lang="en-US" altLang="zh-CN" sz="2400" dirty="0" smtClean="0"/>
              <a:t>WR</a:t>
            </a:r>
            <a:r>
              <a:rPr lang="en-US" altLang="zh-CN" sz="2400" baseline="-25000" dirty="0" smtClean="0"/>
              <a:t>1</a:t>
            </a:r>
            <a:r>
              <a:rPr lang="en-US" altLang="zh-CN" sz="2400" dirty="0" smtClean="0"/>
              <a:t>        6      15    1912     1912</a:t>
            </a:r>
            <a:r>
              <a:rPr lang="zh-CN" altLang="en-US" sz="2400" dirty="0" smtClean="0"/>
              <a:t>年</a:t>
            </a:r>
            <a:r>
              <a:rPr lang="en-US" altLang="zh-CN" sz="2400" dirty="0" smtClean="0"/>
              <a:t>6</a:t>
            </a:r>
            <a:r>
              <a:rPr lang="zh-CN" altLang="en-US" sz="2400" dirty="0" smtClean="0"/>
              <a:t>月</a:t>
            </a:r>
            <a:r>
              <a:rPr lang="en-US" altLang="zh-CN" sz="2400" dirty="0" smtClean="0"/>
              <a:t>16</a:t>
            </a:r>
            <a:r>
              <a:rPr lang="zh-CN" altLang="en-US" sz="2400" dirty="0" smtClean="0"/>
              <a:t>日</a:t>
            </a:r>
          </a:p>
          <a:p>
            <a:pPr lvl="1" eaLnBrk="1" hangingPunct="1">
              <a:buFont typeface="Wingdings" pitchFamily="2" charset="2"/>
              <a:buNone/>
            </a:pPr>
            <a:r>
              <a:rPr lang="en-US" altLang="zh-CN" sz="2400" dirty="0" smtClean="0"/>
              <a:t>WR</a:t>
            </a:r>
            <a:r>
              <a:rPr lang="en-US" altLang="zh-CN" sz="2400" baseline="-25000" dirty="0" smtClean="0"/>
              <a:t>2</a:t>
            </a:r>
            <a:r>
              <a:rPr lang="en-US" altLang="zh-CN" sz="2400" dirty="0" smtClean="0"/>
              <a:t>     </a:t>
            </a:r>
            <a:r>
              <a:rPr lang="zh-CN" altLang="en-US" sz="2400" dirty="0" smtClean="0"/>
              <a:t>－</a:t>
            </a:r>
            <a:r>
              <a:rPr lang="en-US" altLang="zh-CN" sz="2400" dirty="0" smtClean="0"/>
              <a:t>1     15    1912     </a:t>
            </a:r>
            <a:r>
              <a:rPr lang="zh-CN" altLang="en-US" sz="2400" dirty="0" smtClean="0"/>
              <a:t>月份不在</a:t>
            </a:r>
            <a:r>
              <a:rPr lang="en-US" altLang="zh-CN" sz="2400" dirty="0" smtClean="0"/>
              <a:t>1</a:t>
            </a:r>
            <a:r>
              <a:rPr lang="zh-CN" altLang="en-US" sz="2400" dirty="0" smtClean="0"/>
              <a:t>～</a:t>
            </a:r>
            <a:r>
              <a:rPr lang="en-US" altLang="zh-CN" sz="2400" dirty="0" smtClean="0"/>
              <a:t>12</a:t>
            </a:r>
            <a:r>
              <a:rPr lang="zh-CN" altLang="en-US" sz="2400" dirty="0" smtClean="0"/>
              <a:t>中</a:t>
            </a:r>
          </a:p>
          <a:p>
            <a:pPr lvl="1" eaLnBrk="1" hangingPunct="1">
              <a:buFont typeface="Wingdings" pitchFamily="2" charset="2"/>
              <a:buNone/>
            </a:pPr>
            <a:r>
              <a:rPr lang="en-US" altLang="zh-CN" sz="2400" dirty="0" smtClean="0"/>
              <a:t>WR</a:t>
            </a:r>
            <a:r>
              <a:rPr lang="en-US" altLang="zh-CN" sz="2400" baseline="-25000" dirty="0" smtClean="0"/>
              <a:t>3</a:t>
            </a:r>
            <a:r>
              <a:rPr lang="en-US" altLang="zh-CN" sz="2400" dirty="0" smtClean="0"/>
              <a:t>       13     15    1912    </a:t>
            </a:r>
            <a:r>
              <a:rPr lang="zh-CN" altLang="en-US" sz="2400" dirty="0" smtClean="0"/>
              <a:t>月份不在</a:t>
            </a:r>
            <a:r>
              <a:rPr lang="en-US" altLang="zh-CN" sz="2400" dirty="0" smtClean="0"/>
              <a:t>1</a:t>
            </a:r>
            <a:r>
              <a:rPr lang="zh-CN" altLang="en-US" sz="2400" dirty="0" smtClean="0"/>
              <a:t>～</a:t>
            </a:r>
            <a:r>
              <a:rPr lang="en-US" altLang="zh-CN" sz="2400" dirty="0" smtClean="0"/>
              <a:t>12</a:t>
            </a:r>
            <a:r>
              <a:rPr lang="zh-CN" altLang="en-US" sz="2400" dirty="0" smtClean="0"/>
              <a:t>中</a:t>
            </a:r>
          </a:p>
          <a:p>
            <a:pPr lvl="1" eaLnBrk="1" hangingPunct="1">
              <a:buFont typeface="Wingdings" pitchFamily="2" charset="2"/>
              <a:buNone/>
            </a:pPr>
            <a:r>
              <a:rPr lang="en-US" altLang="zh-CN" sz="2400" dirty="0" smtClean="0"/>
              <a:t>WR</a:t>
            </a:r>
            <a:r>
              <a:rPr lang="en-US" altLang="zh-CN" sz="2400" baseline="-25000" dirty="0" smtClean="0"/>
              <a:t>4</a:t>
            </a:r>
            <a:r>
              <a:rPr lang="en-US" altLang="zh-CN" sz="2400" dirty="0" smtClean="0"/>
              <a:t>        6     </a:t>
            </a:r>
            <a:r>
              <a:rPr lang="zh-CN" altLang="en-US" sz="2400" dirty="0" smtClean="0"/>
              <a:t>－</a:t>
            </a:r>
            <a:r>
              <a:rPr lang="en-US" altLang="zh-CN" sz="2400" dirty="0" smtClean="0"/>
              <a:t>1    1912    </a:t>
            </a:r>
            <a:r>
              <a:rPr lang="zh-CN" altLang="en-US" sz="2400" dirty="0" smtClean="0"/>
              <a:t>日期不在</a:t>
            </a:r>
            <a:r>
              <a:rPr lang="en-US" altLang="zh-CN" sz="2400" dirty="0" smtClean="0"/>
              <a:t>1</a:t>
            </a:r>
            <a:r>
              <a:rPr lang="zh-CN" altLang="en-US" sz="2400" dirty="0" smtClean="0"/>
              <a:t>～</a:t>
            </a:r>
            <a:r>
              <a:rPr lang="en-US" altLang="zh-CN" sz="2400" dirty="0" smtClean="0"/>
              <a:t>31</a:t>
            </a:r>
            <a:r>
              <a:rPr lang="zh-CN" altLang="en-US" sz="2400" dirty="0" smtClean="0"/>
              <a:t>中</a:t>
            </a:r>
          </a:p>
          <a:p>
            <a:pPr lvl="1" eaLnBrk="1" hangingPunct="1">
              <a:buFont typeface="Wingdings" pitchFamily="2" charset="2"/>
              <a:buNone/>
            </a:pPr>
            <a:r>
              <a:rPr lang="en-US" altLang="zh-CN" sz="2400" dirty="0" smtClean="0"/>
              <a:t>WR</a:t>
            </a:r>
            <a:r>
              <a:rPr lang="en-US" altLang="zh-CN" sz="2400" baseline="-25000" dirty="0" smtClean="0"/>
              <a:t>5</a:t>
            </a:r>
            <a:r>
              <a:rPr lang="en-US" altLang="zh-CN" sz="2400" dirty="0" smtClean="0"/>
              <a:t>        6      32     1912    </a:t>
            </a:r>
            <a:r>
              <a:rPr lang="zh-CN" altLang="en-US" sz="2400" dirty="0" smtClean="0"/>
              <a:t>日期不在</a:t>
            </a:r>
            <a:r>
              <a:rPr lang="en-US" altLang="zh-CN" sz="2400" dirty="0" smtClean="0"/>
              <a:t>1</a:t>
            </a:r>
            <a:r>
              <a:rPr lang="zh-CN" altLang="en-US" sz="2400" dirty="0" smtClean="0"/>
              <a:t>～</a:t>
            </a:r>
            <a:r>
              <a:rPr lang="en-US" altLang="zh-CN" sz="2400" dirty="0" smtClean="0"/>
              <a:t>31</a:t>
            </a:r>
            <a:r>
              <a:rPr lang="zh-CN" altLang="en-US" sz="2400" dirty="0" smtClean="0"/>
              <a:t>中</a:t>
            </a:r>
          </a:p>
          <a:p>
            <a:pPr lvl="1" eaLnBrk="1" hangingPunct="1">
              <a:buFont typeface="Wingdings" pitchFamily="2" charset="2"/>
              <a:buNone/>
            </a:pPr>
            <a:r>
              <a:rPr lang="en-US" altLang="zh-CN" sz="2400" dirty="0" smtClean="0"/>
              <a:t>WR</a:t>
            </a:r>
            <a:r>
              <a:rPr lang="en-US" altLang="zh-CN" sz="2400" baseline="-25000" dirty="0" smtClean="0"/>
              <a:t>6</a:t>
            </a:r>
            <a:r>
              <a:rPr lang="en-US" altLang="zh-CN" sz="2400" dirty="0" smtClean="0"/>
              <a:t>        6      15     1811   </a:t>
            </a:r>
            <a:r>
              <a:rPr lang="zh-CN" altLang="en-US" sz="2400" dirty="0" smtClean="0"/>
              <a:t>年份不在</a:t>
            </a:r>
            <a:r>
              <a:rPr lang="en-US" altLang="zh-CN" sz="2400" dirty="0" smtClean="0"/>
              <a:t>1812</a:t>
            </a:r>
            <a:r>
              <a:rPr lang="zh-CN" altLang="en-US" sz="2400" dirty="0" smtClean="0"/>
              <a:t>～</a:t>
            </a:r>
            <a:r>
              <a:rPr lang="en-US" altLang="zh-CN" sz="2400" dirty="0" smtClean="0"/>
              <a:t>2012</a:t>
            </a:r>
            <a:r>
              <a:rPr lang="zh-CN" altLang="en-US" sz="2400" dirty="0" smtClean="0"/>
              <a:t>中</a:t>
            </a:r>
          </a:p>
          <a:p>
            <a:pPr lvl="1" eaLnBrk="1" hangingPunct="1">
              <a:buFont typeface="Wingdings" pitchFamily="2" charset="2"/>
              <a:buNone/>
            </a:pPr>
            <a:r>
              <a:rPr lang="en-US" altLang="zh-CN" sz="2400" dirty="0" smtClean="0"/>
              <a:t>WR</a:t>
            </a:r>
            <a:r>
              <a:rPr lang="en-US" altLang="zh-CN" sz="2400" baseline="-25000" dirty="0" smtClean="0"/>
              <a:t>7</a:t>
            </a:r>
            <a:r>
              <a:rPr lang="en-US" altLang="zh-CN" sz="2400" dirty="0" smtClean="0"/>
              <a:t>        6      15     2013   </a:t>
            </a:r>
            <a:r>
              <a:rPr lang="zh-CN" altLang="en-US" sz="2400" dirty="0" smtClean="0"/>
              <a:t>年份不在</a:t>
            </a:r>
            <a:r>
              <a:rPr lang="en-US" altLang="zh-CN" sz="2400" dirty="0" smtClean="0"/>
              <a:t>1812</a:t>
            </a:r>
            <a:r>
              <a:rPr lang="zh-CN" altLang="en-US" sz="2400" dirty="0" smtClean="0"/>
              <a:t>～</a:t>
            </a:r>
            <a:r>
              <a:rPr lang="en-US" altLang="zh-CN" sz="2400" dirty="0" smtClean="0"/>
              <a:t>2012</a:t>
            </a:r>
            <a:r>
              <a:rPr lang="zh-CN" altLang="en-US" sz="2400" dirty="0" smtClean="0"/>
              <a:t>中</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NextDate </a:t>
            </a:r>
            <a:r>
              <a:rPr lang="zh-CN" altLang="en-US" smtClean="0"/>
              <a:t>函数等价类测试用例</a:t>
            </a:r>
          </a:p>
        </p:txBody>
      </p:sp>
      <p:sp>
        <p:nvSpPr>
          <p:cNvPr id="46083" name="Rectangle 3"/>
          <p:cNvSpPr>
            <a:spLocks noGrp="1" noChangeArrowheads="1"/>
          </p:cNvSpPr>
          <p:nvPr>
            <p:ph type="body" idx="1"/>
          </p:nvPr>
        </p:nvSpPr>
        <p:spPr/>
        <p:txBody>
          <a:bodyPr/>
          <a:lstStyle/>
          <a:p>
            <a:pPr eaLnBrk="1" hangingPunct="1"/>
            <a:r>
              <a:rPr lang="zh-CN" altLang="en-US" sz="2400" dirty="0" smtClean="0"/>
              <a:t>强健壮等价类测试</a:t>
            </a:r>
          </a:p>
          <a:p>
            <a:pPr lvl="1" eaLnBrk="1" hangingPunct="1">
              <a:buFont typeface="Wingdings" pitchFamily="2" charset="2"/>
              <a:buNone/>
            </a:pPr>
            <a:r>
              <a:rPr lang="zh-CN" altLang="en-US" sz="2400" dirty="0" smtClean="0"/>
              <a:t>用例</a:t>
            </a:r>
            <a:r>
              <a:rPr lang="en-US" altLang="zh-CN" sz="2400" dirty="0" smtClean="0"/>
              <a:t>ID   </a:t>
            </a:r>
            <a:r>
              <a:rPr lang="zh-CN" altLang="en-US" sz="2400" dirty="0" smtClean="0"/>
              <a:t>月份  日期      年          预期输出</a:t>
            </a:r>
          </a:p>
          <a:p>
            <a:pPr lvl="1" eaLnBrk="1" hangingPunct="1">
              <a:buFont typeface="Wingdings" pitchFamily="2" charset="2"/>
              <a:buNone/>
            </a:pPr>
            <a:r>
              <a:rPr lang="en-US" altLang="zh-CN" sz="2400" dirty="0" smtClean="0"/>
              <a:t>SR</a:t>
            </a:r>
            <a:r>
              <a:rPr lang="en-US" altLang="zh-CN" sz="2400" baseline="-25000" dirty="0" smtClean="0"/>
              <a:t>1</a:t>
            </a:r>
            <a:r>
              <a:rPr lang="en-US" altLang="zh-CN" sz="2400" dirty="0" smtClean="0"/>
              <a:t>     </a:t>
            </a:r>
            <a:r>
              <a:rPr lang="zh-CN" altLang="en-US" sz="2400" dirty="0" smtClean="0"/>
              <a:t>－</a:t>
            </a:r>
            <a:r>
              <a:rPr lang="en-US" altLang="zh-CN" sz="2400" dirty="0" smtClean="0"/>
              <a:t>1     15     1912     </a:t>
            </a:r>
            <a:r>
              <a:rPr lang="zh-CN" altLang="en-US" sz="2400" dirty="0" smtClean="0"/>
              <a:t>月份不在</a:t>
            </a:r>
            <a:r>
              <a:rPr lang="en-US" altLang="zh-CN" sz="2400" dirty="0" smtClean="0"/>
              <a:t>1</a:t>
            </a:r>
            <a:r>
              <a:rPr lang="zh-CN" altLang="en-US" sz="2400" dirty="0" smtClean="0"/>
              <a:t>～</a:t>
            </a:r>
            <a:r>
              <a:rPr lang="en-US" altLang="zh-CN" sz="2400" dirty="0" smtClean="0"/>
              <a:t>12</a:t>
            </a:r>
            <a:r>
              <a:rPr lang="zh-CN" altLang="en-US" sz="2400" dirty="0" smtClean="0"/>
              <a:t>中</a:t>
            </a:r>
          </a:p>
          <a:p>
            <a:pPr lvl="1" eaLnBrk="1" hangingPunct="1">
              <a:buFont typeface="Wingdings" pitchFamily="2" charset="2"/>
              <a:buNone/>
            </a:pPr>
            <a:r>
              <a:rPr lang="en-US" altLang="zh-CN" sz="2400" dirty="0" smtClean="0"/>
              <a:t>SR</a:t>
            </a:r>
            <a:r>
              <a:rPr lang="en-US" altLang="zh-CN" sz="2400" baseline="-25000" dirty="0" smtClean="0"/>
              <a:t>2</a:t>
            </a:r>
            <a:r>
              <a:rPr lang="en-US" altLang="zh-CN" sz="2400" dirty="0" smtClean="0"/>
              <a:t>        6     </a:t>
            </a:r>
            <a:r>
              <a:rPr lang="zh-CN" altLang="en-US" sz="2400" dirty="0" smtClean="0"/>
              <a:t>－</a:t>
            </a:r>
            <a:r>
              <a:rPr lang="en-US" altLang="zh-CN" sz="2400" dirty="0" smtClean="0"/>
              <a:t>1    1912    </a:t>
            </a:r>
            <a:r>
              <a:rPr lang="zh-CN" altLang="en-US" sz="2400" dirty="0" smtClean="0"/>
              <a:t>日期不在</a:t>
            </a:r>
            <a:r>
              <a:rPr lang="en-US" altLang="zh-CN" sz="2400" dirty="0" smtClean="0"/>
              <a:t>1</a:t>
            </a:r>
            <a:r>
              <a:rPr lang="zh-CN" altLang="en-US" sz="2400" dirty="0" smtClean="0"/>
              <a:t>～</a:t>
            </a:r>
            <a:r>
              <a:rPr lang="en-US" altLang="zh-CN" sz="2400" dirty="0" smtClean="0"/>
              <a:t>31</a:t>
            </a:r>
            <a:r>
              <a:rPr lang="zh-CN" altLang="en-US" sz="2400" dirty="0" smtClean="0"/>
              <a:t>中</a:t>
            </a:r>
          </a:p>
          <a:p>
            <a:pPr lvl="1" eaLnBrk="1" hangingPunct="1">
              <a:buFont typeface="Wingdings" pitchFamily="2" charset="2"/>
              <a:buNone/>
            </a:pPr>
            <a:r>
              <a:rPr lang="en-US" altLang="zh-CN" sz="2400" dirty="0" smtClean="0"/>
              <a:t>SR</a:t>
            </a:r>
            <a:r>
              <a:rPr lang="en-US" altLang="zh-CN" sz="2400" baseline="-25000" dirty="0" smtClean="0"/>
              <a:t>3</a:t>
            </a:r>
            <a:r>
              <a:rPr lang="en-US" altLang="zh-CN" sz="2400" dirty="0" smtClean="0"/>
              <a:t>        6     15      1811   </a:t>
            </a:r>
            <a:r>
              <a:rPr lang="zh-CN" altLang="en-US" sz="2400" dirty="0" smtClean="0"/>
              <a:t>年份不在</a:t>
            </a:r>
            <a:r>
              <a:rPr lang="en-US" altLang="zh-CN" sz="2400" dirty="0" smtClean="0"/>
              <a:t>1812</a:t>
            </a:r>
            <a:r>
              <a:rPr lang="zh-CN" altLang="en-US" sz="2400" dirty="0" smtClean="0"/>
              <a:t>～</a:t>
            </a:r>
            <a:r>
              <a:rPr lang="en-US" altLang="zh-CN" sz="2400" dirty="0" smtClean="0"/>
              <a:t>2012</a:t>
            </a:r>
            <a:r>
              <a:rPr lang="zh-CN" altLang="en-US" sz="2400" dirty="0" smtClean="0"/>
              <a:t>中</a:t>
            </a:r>
          </a:p>
          <a:p>
            <a:pPr lvl="1" eaLnBrk="1" hangingPunct="1">
              <a:buFont typeface="Wingdings" pitchFamily="2" charset="2"/>
              <a:buNone/>
            </a:pPr>
            <a:r>
              <a:rPr lang="en-US" altLang="zh-CN" sz="2400" dirty="0" smtClean="0"/>
              <a:t>SR</a:t>
            </a:r>
            <a:r>
              <a:rPr lang="en-US" altLang="zh-CN" sz="2400" baseline="-25000" dirty="0" smtClean="0"/>
              <a:t>4</a:t>
            </a:r>
            <a:r>
              <a:rPr lang="en-US" altLang="zh-CN" sz="2400" dirty="0" smtClean="0"/>
              <a:t>      </a:t>
            </a:r>
            <a:r>
              <a:rPr lang="zh-CN" altLang="en-US" sz="2400" dirty="0" smtClean="0"/>
              <a:t>－</a:t>
            </a:r>
            <a:r>
              <a:rPr lang="en-US" altLang="zh-CN" sz="2400" dirty="0" smtClean="0"/>
              <a:t>1   </a:t>
            </a:r>
            <a:r>
              <a:rPr lang="zh-CN" altLang="en-US" sz="2400" dirty="0" smtClean="0"/>
              <a:t>－</a:t>
            </a:r>
            <a:r>
              <a:rPr lang="en-US" altLang="zh-CN" sz="2400" dirty="0" smtClean="0"/>
              <a:t>1     1912     </a:t>
            </a:r>
            <a:r>
              <a:rPr lang="zh-CN" altLang="en-US" sz="2400" dirty="0" smtClean="0"/>
              <a:t>两个无效一个有效</a:t>
            </a:r>
          </a:p>
          <a:p>
            <a:pPr lvl="1" eaLnBrk="1" hangingPunct="1">
              <a:buFont typeface="Wingdings" pitchFamily="2" charset="2"/>
              <a:buNone/>
            </a:pPr>
            <a:r>
              <a:rPr lang="en-US" altLang="zh-CN" sz="2400" dirty="0" smtClean="0"/>
              <a:t>SR</a:t>
            </a:r>
            <a:r>
              <a:rPr lang="en-US" altLang="zh-CN" sz="2400" baseline="-25000" dirty="0" smtClean="0"/>
              <a:t>5</a:t>
            </a:r>
            <a:r>
              <a:rPr lang="en-US" altLang="zh-CN" sz="2400" dirty="0" smtClean="0"/>
              <a:t>        6    </a:t>
            </a:r>
            <a:r>
              <a:rPr lang="zh-CN" altLang="en-US" sz="2400" dirty="0" smtClean="0"/>
              <a:t>－</a:t>
            </a:r>
            <a:r>
              <a:rPr lang="en-US" altLang="zh-CN" sz="2400" dirty="0" smtClean="0"/>
              <a:t>1      1811    </a:t>
            </a:r>
            <a:r>
              <a:rPr lang="zh-CN" altLang="en-US" sz="2400" dirty="0" smtClean="0"/>
              <a:t>两个无效一个有效</a:t>
            </a:r>
          </a:p>
          <a:p>
            <a:pPr lvl="1" eaLnBrk="1" hangingPunct="1">
              <a:buFont typeface="Wingdings" pitchFamily="2" charset="2"/>
              <a:buNone/>
            </a:pPr>
            <a:r>
              <a:rPr lang="en-US" altLang="zh-CN" sz="2400" dirty="0" smtClean="0"/>
              <a:t>SR</a:t>
            </a:r>
            <a:r>
              <a:rPr lang="en-US" altLang="zh-CN" sz="2400" baseline="-25000" dirty="0" smtClean="0"/>
              <a:t>6</a:t>
            </a:r>
            <a:r>
              <a:rPr lang="en-US" altLang="zh-CN" sz="2400" dirty="0" smtClean="0"/>
              <a:t>      </a:t>
            </a:r>
            <a:r>
              <a:rPr lang="zh-CN" altLang="en-US" sz="2400" dirty="0" smtClean="0"/>
              <a:t>－</a:t>
            </a:r>
            <a:r>
              <a:rPr lang="en-US" altLang="zh-CN" sz="2400" dirty="0" smtClean="0"/>
              <a:t>1    15     1811     </a:t>
            </a:r>
            <a:r>
              <a:rPr lang="zh-CN" altLang="en-US" sz="2400" dirty="0" smtClean="0"/>
              <a:t>两个无效一个有效</a:t>
            </a:r>
          </a:p>
          <a:p>
            <a:pPr lvl="1" eaLnBrk="1" hangingPunct="1">
              <a:buFont typeface="Wingdings" pitchFamily="2" charset="2"/>
              <a:buNone/>
            </a:pPr>
            <a:r>
              <a:rPr lang="en-US" altLang="zh-CN" sz="2400" dirty="0" smtClean="0"/>
              <a:t>SR</a:t>
            </a:r>
            <a:r>
              <a:rPr lang="en-US" altLang="zh-CN" sz="2400" baseline="-25000" dirty="0" smtClean="0"/>
              <a:t>7</a:t>
            </a:r>
            <a:r>
              <a:rPr lang="en-US" altLang="zh-CN" sz="2400" dirty="0" smtClean="0"/>
              <a:t>      </a:t>
            </a:r>
            <a:r>
              <a:rPr lang="zh-CN" altLang="en-US" sz="2400" dirty="0" smtClean="0"/>
              <a:t>－</a:t>
            </a:r>
            <a:r>
              <a:rPr lang="en-US" altLang="zh-CN" sz="2400" dirty="0" smtClean="0"/>
              <a:t>1   </a:t>
            </a:r>
            <a:r>
              <a:rPr lang="zh-CN" altLang="en-US" sz="2400" dirty="0" smtClean="0"/>
              <a:t>－</a:t>
            </a:r>
            <a:r>
              <a:rPr lang="en-US" altLang="zh-CN" sz="2400" dirty="0" smtClean="0"/>
              <a:t>1     1811     </a:t>
            </a:r>
            <a:r>
              <a:rPr lang="zh-CN" altLang="en-US" sz="2400" dirty="0" smtClean="0"/>
              <a:t>三个无效</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佣金问题等价类测试用例</a:t>
            </a:r>
          </a:p>
        </p:txBody>
      </p:sp>
      <p:sp>
        <p:nvSpPr>
          <p:cNvPr id="47107" name="Rectangle 3"/>
          <p:cNvSpPr>
            <a:spLocks noGrp="1" noChangeArrowheads="1"/>
          </p:cNvSpPr>
          <p:nvPr>
            <p:ph type="body" idx="1"/>
          </p:nvPr>
        </p:nvSpPr>
        <p:spPr/>
        <p:txBody>
          <a:bodyPr/>
          <a:lstStyle/>
          <a:p>
            <a:pPr eaLnBrk="1" hangingPunct="1">
              <a:lnSpc>
                <a:spcPct val="80000"/>
              </a:lnSpc>
              <a:buFont typeface="Wingdings" pitchFamily="2" charset="2"/>
              <a:buNone/>
            </a:pPr>
            <a:r>
              <a:rPr lang="zh-CN" altLang="en-US" sz="2400" dirty="0" smtClean="0"/>
              <a:t>它是根据佣金函数的输出值域定义等价类，来改进测试用例集合</a:t>
            </a:r>
            <a:endParaRPr lang="en-US" altLang="zh-CN" sz="2400" dirty="0" smtClean="0"/>
          </a:p>
          <a:p>
            <a:pPr eaLnBrk="1" hangingPunct="1">
              <a:lnSpc>
                <a:spcPct val="80000"/>
              </a:lnSpc>
              <a:buFont typeface="Wingdings" pitchFamily="2" charset="2"/>
              <a:buNone/>
            </a:pPr>
            <a:endParaRPr lang="zh-CN" altLang="en-US" sz="2400" dirty="0" smtClean="0"/>
          </a:p>
          <a:p>
            <a:pPr eaLnBrk="1" hangingPunct="1">
              <a:lnSpc>
                <a:spcPct val="80000"/>
              </a:lnSpc>
              <a:buFont typeface="Wingdings" pitchFamily="2" charset="2"/>
              <a:buNone/>
            </a:pPr>
            <a:r>
              <a:rPr lang="zh-CN" altLang="en-US" sz="2000" dirty="0" smtClean="0"/>
              <a:t>输出销售额≤</a:t>
            </a:r>
            <a:r>
              <a:rPr lang="en-US" altLang="zh-CN" sz="2000" dirty="0" smtClean="0"/>
              <a:t>1000</a:t>
            </a:r>
            <a:r>
              <a:rPr lang="zh-CN" altLang="en-US" sz="2000" dirty="0" smtClean="0"/>
              <a:t>元     佣金</a:t>
            </a:r>
            <a:r>
              <a:rPr lang="en-US" altLang="zh-CN" sz="2000" dirty="0" smtClean="0"/>
              <a:t>10</a:t>
            </a:r>
            <a:r>
              <a:rPr lang="zh-CN" altLang="en-US" sz="2000" dirty="0" smtClean="0"/>
              <a:t>％</a:t>
            </a:r>
          </a:p>
          <a:p>
            <a:pPr eaLnBrk="1" hangingPunct="1">
              <a:lnSpc>
                <a:spcPct val="80000"/>
              </a:lnSpc>
              <a:buFont typeface="Wingdings" pitchFamily="2" charset="2"/>
              <a:buNone/>
            </a:pPr>
            <a:r>
              <a:rPr lang="en-US" altLang="zh-CN" sz="2000" dirty="0" smtClean="0"/>
              <a:t>1000&lt;</a:t>
            </a:r>
            <a:r>
              <a:rPr lang="zh-CN" altLang="en-US" sz="2000" dirty="0" smtClean="0"/>
              <a:t>销售额≤</a:t>
            </a:r>
            <a:r>
              <a:rPr lang="en-US" altLang="zh-CN" sz="2000" dirty="0" smtClean="0"/>
              <a:t>1800      </a:t>
            </a:r>
            <a:r>
              <a:rPr lang="zh-CN" altLang="en-US" sz="2000" dirty="0" smtClean="0"/>
              <a:t>佣金</a:t>
            </a:r>
            <a:r>
              <a:rPr lang="en-US" altLang="zh-CN" sz="2000" dirty="0" smtClean="0"/>
              <a:t>=100+(</a:t>
            </a:r>
            <a:r>
              <a:rPr lang="zh-CN" altLang="en-US" sz="2000" dirty="0" smtClean="0"/>
              <a:t>销售额</a:t>
            </a:r>
            <a:r>
              <a:rPr lang="en-US" altLang="zh-CN" sz="2000" dirty="0" smtClean="0"/>
              <a:t>-1000)*15%</a:t>
            </a:r>
          </a:p>
          <a:p>
            <a:pPr eaLnBrk="1" hangingPunct="1">
              <a:lnSpc>
                <a:spcPct val="80000"/>
              </a:lnSpc>
              <a:buFont typeface="Wingdings" pitchFamily="2" charset="2"/>
              <a:buNone/>
            </a:pPr>
            <a:r>
              <a:rPr lang="en-US" altLang="zh-CN" sz="2000" dirty="0" smtClean="0"/>
              <a:t>  </a:t>
            </a:r>
            <a:r>
              <a:rPr lang="zh-CN" altLang="en-US" sz="2000" dirty="0" smtClean="0"/>
              <a:t>销售额</a:t>
            </a:r>
            <a:r>
              <a:rPr lang="en-US" altLang="zh-CN" sz="2000" dirty="0" smtClean="0"/>
              <a:t>&gt;1800                </a:t>
            </a:r>
            <a:r>
              <a:rPr lang="zh-CN" altLang="en-US" sz="2000" dirty="0" smtClean="0"/>
              <a:t>佣金</a:t>
            </a:r>
            <a:r>
              <a:rPr lang="en-US" altLang="zh-CN" sz="2000" dirty="0" smtClean="0"/>
              <a:t>=220+(</a:t>
            </a:r>
            <a:r>
              <a:rPr lang="zh-CN" altLang="en-US" sz="2000" dirty="0" smtClean="0"/>
              <a:t>销售额</a:t>
            </a:r>
            <a:r>
              <a:rPr lang="en-US" altLang="zh-CN" sz="2000" dirty="0" smtClean="0"/>
              <a:t>-1800)*20%</a:t>
            </a:r>
          </a:p>
          <a:p>
            <a:pPr eaLnBrk="1" hangingPunct="1">
              <a:lnSpc>
                <a:spcPct val="80000"/>
              </a:lnSpc>
              <a:buFont typeface="Wingdings" pitchFamily="2" charset="2"/>
              <a:buNone/>
            </a:pPr>
            <a:endParaRPr lang="en-US" altLang="zh-CN" sz="2000" dirty="0" smtClean="0"/>
          </a:p>
          <a:p>
            <a:pPr eaLnBrk="1" hangingPunct="1">
              <a:lnSpc>
                <a:spcPct val="80000"/>
              </a:lnSpc>
              <a:buFont typeface="Wingdings" pitchFamily="2" charset="2"/>
              <a:buNone/>
            </a:pPr>
            <a:r>
              <a:rPr lang="zh-CN" altLang="en-US" sz="2000" dirty="0" smtClean="0"/>
              <a:t>测试用例    枪机</a:t>
            </a:r>
            <a:r>
              <a:rPr lang="en-US" altLang="zh-CN" sz="2000" dirty="0" smtClean="0"/>
              <a:t>(45)    </a:t>
            </a:r>
            <a:r>
              <a:rPr lang="zh-CN" altLang="en-US" sz="2000" dirty="0" smtClean="0"/>
              <a:t>枪托</a:t>
            </a:r>
            <a:r>
              <a:rPr lang="en-US" altLang="zh-CN" sz="2000" dirty="0" smtClean="0"/>
              <a:t>(30)      </a:t>
            </a:r>
            <a:r>
              <a:rPr lang="zh-CN" altLang="en-US" sz="2000" dirty="0" smtClean="0"/>
              <a:t>枪管</a:t>
            </a:r>
            <a:r>
              <a:rPr lang="en-US" altLang="zh-CN" sz="2000" dirty="0" smtClean="0"/>
              <a:t>(25)        </a:t>
            </a:r>
            <a:r>
              <a:rPr lang="zh-CN" altLang="en-US" sz="2000" dirty="0" smtClean="0"/>
              <a:t>销售额     佣金</a:t>
            </a:r>
          </a:p>
          <a:p>
            <a:pPr eaLnBrk="1" hangingPunct="1">
              <a:lnSpc>
                <a:spcPct val="80000"/>
              </a:lnSpc>
              <a:buFont typeface="Wingdings" pitchFamily="2" charset="2"/>
              <a:buNone/>
            </a:pPr>
            <a:r>
              <a:rPr lang="zh-CN" altLang="en-US" sz="2000" dirty="0" smtClean="0"/>
              <a:t>    </a:t>
            </a:r>
            <a:r>
              <a:rPr lang="en-US" altLang="zh-CN" sz="2000" dirty="0" smtClean="0"/>
              <a:t>1                 5               5               5              500      50</a:t>
            </a:r>
          </a:p>
          <a:p>
            <a:pPr eaLnBrk="1" hangingPunct="1">
              <a:lnSpc>
                <a:spcPct val="80000"/>
              </a:lnSpc>
              <a:buFont typeface="Wingdings" pitchFamily="2" charset="2"/>
              <a:buNone/>
            </a:pPr>
            <a:r>
              <a:rPr lang="en-US" altLang="zh-CN" sz="2000" dirty="0" smtClean="0"/>
              <a:t>    2                15             15             15            1500     175</a:t>
            </a:r>
          </a:p>
          <a:p>
            <a:pPr eaLnBrk="1" hangingPunct="1">
              <a:lnSpc>
                <a:spcPct val="80000"/>
              </a:lnSpc>
              <a:buFont typeface="Wingdings" pitchFamily="2" charset="2"/>
              <a:buNone/>
            </a:pPr>
            <a:r>
              <a:rPr lang="en-US" altLang="zh-CN" sz="2000" dirty="0" smtClean="0"/>
              <a:t>    3                25             25             25            2500     360</a:t>
            </a:r>
          </a:p>
          <a:p>
            <a:pPr eaLnBrk="1" hangingPunct="1">
              <a:lnSpc>
                <a:spcPct val="80000"/>
              </a:lnSpc>
              <a:buFont typeface="Wingdings" pitchFamily="2" charset="2"/>
              <a:buNone/>
            </a:pPr>
            <a:endParaRPr lang="en-US" altLang="zh-CN" sz="2000" dirty="0" smtClean="0"/>
          </a:p>
          <a:p>
            <a:pPr eaLnBrk="1" hangingPunct="1">
              <a:lnSpc>
                <a:spcPct val="80000"/>
              </a:lnSpc>
              <a:buFont typeface="Wingdings" pitchFamily="2" charset="2"/>
              <a:buNone/>
            </a:pPr>
            <a:r>
              <a:rPr lang="en-US" altLang="zh-CN" sz="2400" dirty="0" smtClean="0"/>
              <a:t>  </a:t>
            </a:r>
            <a:r>
              <a:rPr lang="zh-CN" altLang="en-US" sz="2400" dirty="0" smtClean="0"/>
              <a:t>根据输出域选择输入值，使落在输出域等价类内，可以结合弱健壮测试用例结合。</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问题讨论</a:t>
            </a:r>
          </a:p>
        </p:txBody>
      </p:sp>
      <p:sp>
        <p:nvSpPr>
          <p:cNvPr id="48131" name="Rectangle 3"/>
          <p:cNvSpPr>
            <a:spLocks noGrp="1" noChangeArrowheads="1"/>
          </p:cNvSpPr>
          <p:nvPr>
            <p:ph type="body" idx="1"/>
          </p:nvPr>
        </p:nvSpPr>
        <p:spPr/>
        <p:txBody>
          <a:bodyPr/>
          <a:lstStyle/>
          <a:p>
            <a:pPr lvl="1" eaLnBrk="1" hangingPunct="1">
              <a:buFont typeface="Wingdings" pitchFamily="2" charset="2"/>
              <a:buNone/>
            </a:pPr>
            <a:r>
              <a:rPr lang="zh-CN" altLang="en-US" sz="2400" dirty="0" smtClean="0"/>
              <a:t>问题：给出下面的有效和无效等价类</a:t>
            </a:r>
          </a:p>
          <a:p>
            <a:pPr lvl="1" eaLnBrk="1" hangingPunct="1">
              <a:buFont typeface="Wingdings" pitchFamily="2" charset="2"/>
              <a:buNone/>
            </a:pPr>
            <a:r>
              <a:rPr lang="zh-CN" altLang="en-US" sz="2400" dirty="0" smtClean="0"/>
              <a:t>输入条件：</a:t>
            </a:r>
            <a:r>
              <a:rPr lang="zh-CN" altLang="en-US" sz="2400" dirty="0" smtClean="0">
                <a:latin typeface="Arial" pitchFamily="34" charset="0"/>
              </a:rPr>
              <a:t>“</a:t>
            </a:r>
            <a:r>
              <a:rPr lang="en-US" altLang="zh-CN" sz="2400" dirty="0" smtClean="0">
                <a:latin typeface="Arial" pitchFamily="34" charset="0"/>
              </a:rPr>
              <a:t>…</a:t>
            </a:r>
            <a:r>
              <a:rPr lang="zh-CN" altLang="en-US" sz="2400" dirty="0" smtClean="0"/>
              <a:t>统计全国各省、市、自治区的人口</a:t>
            </a:r>
            <a:r>
              <a:rPr lang="en-US" altLang="zh-CN" sz="2400" dirty="0" smtClean="0">
                <a:latin typeface="Arial" pitchFamily="34" charset="0"/>
              </a:rPr>
              <a:t>…”</a:t>
            </a:r>
            <a:r>
              <a:rPr lang="en-US" altLang="zh-CN" sz="2400" dirty="0" smtClean="0"/>
              <a:t> </a:t>
            </a:r>
          </a:p>
          <a:p>
            <a:pPr lvl="1" eaLnBrk="1" hangingPunct="1">
              <a:buFont typeface="Wingdings" pitchFamily="2" charset="2"/>
              <a:buNone/>
            </a:pPr>
            <a:r>
              <a:rPr lang="zh-CN" altLang="en-US" sz="2400" dirty="0" smtClean="0"/>
              <a:t>输入条件：</a:t>
            </a:r>
            <a:r>
              <a:rPr lang="zh-CN" altLang="en-US" sz="2400" dirty="0" smtClean="0">
                <a:latin typeface="Arial" pitchFamily="34" charset="0"/>
              </a:rPr>
              <a:t>“</a:t>
            </a:r>
            <a:r>
              <a:rPr lang="zh-CN" altLang="en-US" sz="2400" dirty="0" smtClean="0"/>
              <a:t>标识符应以字母开头</a:t>
            </a:r>
            <a:r>
              <a:rPr lang="en-US" altLang="zh-CN" sz="2400" dirty="0" smtClean="0">
                <a:latin typeface="Arial" pitchFamily="34" charset="0"/>
              </a:rPr>
              <a:t>…”</a:t>
            </a:r>
            <a:r>
              <a:rPr lang="en-US" altLang="zh-CN" sz="2400" dirty="0" smtClean="0"/>
              <a:t> </a:t>
            </a:r>
          </a:p>
          <a:p>
            <a:pPr lvl="1" eaLnBrk="1" hangingPunct="1">
              <a:buFont typeface="Wingdings" pitchFamily="2" charset="2"/>
              <a:buNone/>
            </a:pPr>
            <a:r>
              <a:rPr lang="zh-CN" altLang="en-US" sz="2400" dirty="0" smtClean="0"/>
              <a:t>输入条件：长度为</a:t>
            </a:r>
            <a:r>
              <a:rPr lang="en-US" altLang="zh-CN" sz="2400" dirty="0" smtClean="0"/>
              <a:t>1-20</a:t>
            </a:r>
            <a:r>
              <a:rPr lang="zh-CN" altLang="en-US" sz="2400" dirty="0" smtClean="0"/>
              <a:t>的字符串</a:t>
            </a:r>
          </a:p>
          <a:p>
            <a:pPr lvl="1" eaLnBrk="1" hangingPunct="1">
              <a:buFont typeface="Wingdings" pitchFamily="2" charset="2"/>
              <a:buNone/>
            </a:pPr>
            <a:r>
              <a:rPr lang="zh-CN" altLang="en-US" sz="2400" dirty="0" smtClean="0"/>
              <a:t>输入条件：数据库中的值域</a:t>
            </a:r>
            <a:r>
              <a:rPr lang="en-US" altLang="zh-CN" sz="2400" dirty="0" smtClean="0"/>
              <a:t>, CHAR(20), NOT NULL</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边界值分析法 </a:t>
            </a:r>
          </a:p>
        </p:txBody>
      </p:sp>
      <p:sp>
        <p:nvSpPr>
          <p:cNvPr id="49155" name="Rectangle 3"/>
          <p:cNvSpPr>
            <a:spLocks noGrp="1" noChangeArrowheads="1"/>
          </p:cNvSpPr>
          <p:nvPr>
            <p:ph type="body" idx="1"/>
          </p:nvPr>
        </p:nvSpPr>
        <p:spPr/>
        <p:txBody>
          <a:bodyPr/>
          <a:lstStyle/>
          <a:p>
            <a:pPr eaLnBrk="1" hangingPunct="1">
              <a:lnSpc>
                <a:spcPct val="90000"/>
              </a:lnSpc>
            </a:pPr>
            <a:r>
              <a:rPr lang="zh-CN" altLang="en-US" sz="2400" dirty="0" smtClean="0"/>
              <a:t>边界值分析方法是对等价类划分方法的补充</a:t>
            </a:r>
            <a:r>
              <a:rPr lang="en-US" altLang="zh-CN" sz="2400" dirty="0" smtClean="0"/>
              <a:t>. </a:t>
            </a:r>
          </a:p>
          <a:p>
            <a:pPr eaLnBrk="1" hangingPunct="1">
              <a:lnSpc>
                <a:spcPct val="90000"/>
              </a:lnSpc>
              <a:buFont typeface="Wingdings" pitchFamily="2" charset="2"/>
              <a:buNone/>
            </a:pPr>
            <a:r>
              <a:rPr lang="en-US" altLang="zh-CN" sz="2400" dirty="0" smtClean="0"/>
              <a:t>1</a:t>
            </a:r>
            <a:r>
              <a:rPr lang="zh-CN" altLang="en-US" sz="2400" dirty="0" smtClean="0"/>
              <a:t>）边界值分析方法的考虑</a:t>
            </a:r>
            <a:r>
              <a:rPr lang="en-US" altLang="zh-CN" sz="2400" dirty="0" smtClean="0"/>
              <a:t>:</a:t>
            </a:r>
          </a:p>
          <a:p>
            <a:pPr eaLnBrk="1" hangingPunct="1">
              <a:lnSpc>
                <a:spcPct val="90000"/>
              </a:lnSpc>
              <a:buFont typeface="Wingdings" pitchFamily="2" charset="2"/>
              <a:buNone/>
            </a:pPr>
            <a:r>
              <a:rPr lang="en-US" altLang="zh-CN" sz="2600" dirty="0" smtClean="0"/>
              <a:t>		</a:t>
            </a:r>
            <a:r>
              <a:rPr lang="zh-CN" altLang="en-US" sz="2000" dirty="0" smtClean="0"/>
              <a:t>长期的测试工作经验告诉我们</a:t>
            </a:r>
            <a:r>
              <a:rPr lang="en-US" altLang="zh-CN" sz="2000" dirty="0" smtClean="0"/>
              <a:t>,</a:t>
            </a:r>
            <a:r>
              <a:rPr lang="zh-CN" altLang="en-US" sz="2000" dirty="0" smtClean="0"/>
              <a:t>大量的错误是发生在输入或输出范围的边界上</a:t>
            </a:r>
            <a:r>
              <a:rPr lang="en-US" altLang="zh-CN" sz="2000" dirty="0" smtClean="0"/>
              <a:t>,</a:t>
            </a:r>
            <a:r>
              <a:rPr lang="zh-CN" altLang="en-US" sz="2000" dirty="0" smtClean="0"/>
              <a:t>而不是发生在输入输出范围的内部</a:t>
            </a:r>
            <a:r>
              <a:rPr lang="en-US" altLang="zh-CN" sz="2000" dirty="0" smtClean="0"/>
              <a:t>.</a:t>
            </a:r>
            <a:r>
              <a:rPr lang="zh-CN" altLang="en-US" sz="2000" dirty="0" smtClean="0"/>
              <a:t>因此针对各种边界情况设计测试用例</a:t>
            </a:r>
            <a:r>
              <a:rPr lang="en-US" altLang="zh-CN" sz="2000" dirty="0" smtClean="0"/>
              <a:t>,</a:t>
            </a:r>
            <a:r>
              <a:rPr lang="zh-CN" altLang="en-US" sz="2000" dirty="0" smtClean="0"/>
              <a:t>可以查出更多的错误。</a:t>
            </a:r>
            <a:endParaRPr lang="en-US" altLang="zh-CN" sz="2000" dirty="0" smtClean="0"/>
          </a:p>
          <a:p>
            <a:pPr eaLnBrk="1" hangingPunct="1">
              <a:lnSpc>
                <a:spcPct val="90000"/>
              </a:lnSpc>
              <a:buFont typeface="Wingdings" pitchFamily="2" charset="2"/>
              <a:buNone/>
            </a:pPr>
            <a:endParaRPr lang="zh-CN" altLang="en-US" sz="2000" dirty="0" smtClean="0"/>
          </a:p>
          <a:p>
            <a:pPr eaLnBrk="1" hangingPunct="1">
              <a:lnSpc>
                <a:spcPct val="90000"/>
              </a:lnSpc>
              <a:buFont typeface="Wingdings" pitchFamily="2" charset="2"/>
              <a:buNone/>
            </a:pPr>
            <a:r>
              <a:rPr lang="zh-CN" altLang="en-US" sz="2000" dirty="0" smtClean="0"/>
              <a:t>		使用边界值分析方法设计测试用例</a:t>
            </a:r>
            <a:r>
              <a:rPr lang="en-US" altLang="zh-CN" sz="2000" dirty="0" smtClean="0"/>
              <a:t>,</a:t>
            </a:r>
            <a:r>
              <a:rPr lang="zh-CN" altLang="en-US" sz="2000" dirty="0" smtClean="0"/>
              <a:t>首先应确定边界情况。通常输入和输出等价类的边界</a:t>
            </a:r>
            <a:r>
              <a:rPr lang="en-US" altLang="zh-CN" sz="2000" dirty="0" smtClean="0"/>
              <a:t>,</a:t>
            </a:r>
            <a:r>
              <a:rPr lang="zh-CN" altLang="en-US" sz="2000" dirty="0" smtClean="0"/>
              <a:t>就是应着重测试的边界情况</a:t>
            </a:r>
            <a:r>
              <a:rPr lang="en-US" altLang="zh-CN" sz="2000" dirty="0" smtClean="0"/>
              <a:t>.</a:t>
            </a:r>
            <a:r>
              <a:rPr lang="zh-CN" altLang="en-US" sz="2000" dirty="0" smtClean="0"/>
              <a:t>应当选取正好等于</a:t>
            </a:r>
            <a:r>
              <a:rPr lang="en-US" altLang="zh-CN" sz="2000" dirty="0" smtClean="0"/>
              <a:t>,</a:t>
            </a:r>
            <a:r>
              <a:rPr lang="zh-CN" altLang="en-US" sz="2000" dirty="0" smtClean="0"/>
              <a:t>刚刚大于或刚刚小于边界的值作为测试数据</a:t>
            </a:r>
            <a:r>
              <a:rPr lang="en-US" altLang="zh-CN" sz="2000" dirty="0" smtClean="0"/>
              <a:t>,</a:t>
            </a:r>
            <a:r>
              <a:rPr lang="zh-CN" altLang="en-US" sz="2000" dirty="0" smtClean="0"/>
              <a:t>而不是选取等价类中的典型值或任意值作为测试数据</a:t>
            </a:r>
            <a:r>
              <a:rPr lang="en-US" altLang="zh-CN" sz="2000"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边界值分析法</a:t>
            </a:r>
          </a:p>
        </p:txBody>
      </p:sp>
      <p:sp>
        <p:nvSpPr>
          <p:cNvPr id="50179" name="Rectangle 3"/>
          <p:cNvSpPr>
            <a:spLocks noGrp="1" noChangeArrowheads="1"/>
          </p:cNvSpPr>
          <p:nvPr>
            <p:ph type="body" idx="1"/>
          </p:nvPr>
        </p:nvSpPr>
        <p:spPr/>
        <p:txBody>
          <a:bodyPr/>
          <a:lstStyle/>
          <a:p>
            <a:pPr lvl="1" eaLnBrk="1" hangingPunct="1">
              <a:buNone/>
            </a:pPr>
            <a:r>
              <a:rPr lang="zh-CN" altLang="en-US" sz="2400" dirty="0" smtClean="0"/>
              <a:t>与等价划分的区别</a:t>
            </a:r>
            <a:endParaRPr lang="en-US" altLang="zh-CN" sz="2400" dirty="0" smtClean="0"/>
          </a:p>
          <a:p>
            <a:pPr lvl="1" eaLnBrk="1" hangingPunct="1">
              <a:buNone/>
            </a:pPr>
            <a:endParaRPr lang="zh-CN" altLang="en-US" sz="2400" dirty="0" smtClean="0"/>
          </a:p>
          <a:p>
            <a:pPr lvl="2" eaLnBrk="1" hangingPunct="1"/>
            <a:r>
              <a:rPr lang="zh-CN" altLang="en-US" sz="2000" dirty="0" smtClean="0">
                <a:latin typeface="宋体" pitchFamily="2" charset="-122"/>
              </a:rPr>
              <a:t>边界值分析不是从某等价类中随便挑一个作为代表，而是使这个等价类的每个边界都要作为测试条件。</a:t>
            </a:r>
            <a:endParaRPr lang="en-US" altLang="zh-CN" sz="2000" dirty="0" smtClean="0">
              <a:latin typeface="宋体" pitchFamily="2" charset="-122"/>
            </a:endParaRPr>
          </a:p>
          <a:p>
            <a:pPr lvl="2" eaLnBrk="1" hangingPunct="1"/>
            <a:endParaRPr lang="zh-CN" altLang="en-US" sz="2000" dirty="0" smtClean="0">
              <a:latin typeface="宋体" pitchFamily="2" charset="-122"/>
            </a:endParaRPr>
          </a:p>
          <a:p>
            <a:pPr lvl="2" eaLnBrk="1" hangingPunct="1"/>
            <a:r>
              <a:rPr lang="zh-CN" altLang="en-US" sz="2000" dirty="0" smtClean="0">
                <a:latin typeface="宋体" pitchFamily="2" charset="-122"/>
              </a:rPr>
              <a:t>边界值分析不仅考虑输入条件，还要考虑输出空间产生的测试情况。</a:t>
            </a:r>
            <a:endParaRPr lang="zh-CN" altLang="en-US" sz="2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边界值分析法</a:t>
            </a:r>
          </a:p>
        </p:txBody>
      </p:sp>
      <p:sp>
        <p:nvSpPr>
          <p:cNvPr id="51203" name="Rectangle 3"/>
          <p:cNvSpPr>
            <a:spLocks noGrp="1" noChangeArrowheads="1"/>
          </p:cNvSpPr>
          <p:nvPr>
            <p:ph type="body" idx="1"/>
          </p:nvPr>
        </p:nvSpPr>
        <p:spPr/>
        <p:txBody>
          <a:bodyPr/>
          <a:lstStyle/>
          <a:p>
            <a:pPr lvl="1" eaLnBrk="1" hangingPunct="1">
              <a:buFont typeface="Wingdings" pitchFamily="2" charset="2"/>
              <a:buNone/>
            </a:pPr>
            <a:r>
              <a:rPr lang="zh-CN" altLang="en-US" sz="2400" dirty="0" smtClean="0"/>
              <a:t>（</a:t>
            </a:r>
            <a:r>
              <a:rPr lang="en-US" altLang="zh-CN" sz="2400" dirty="0" smtClean="0"/>
              <a:t>2</a:t>
            </a:r>
            <a:r>
              <a:rPr lang="zh-CN" altLang="en-US" sz="2400" dirty="0" smtClean="0"/>
              <a:t>）基于边界值分析方法选择测试用例的原则</a:t>
            </a:r>
          </a:p>
          <a:p>
            <a:pPr lvl="2" eaLnBrk="1" hangingPunct="1">
              <a:buFont typeface="Wingdings" pitchFamily="2" charset="2"/>
              <a:buNone/>
            </a:pPr>
            <a:r>
              <a:rPr lang="en-US" altLang="zh-CN" dirty="0" smtClean="0"/>
              <a:t>1</a:t>
            </a:r>
            <a:r>
              <a:rPr lang="zh-CN" altLang="en-US" dirty="0" smtClean="0"/>
              <a:t>）如果输入条件规定了值的范围</a:t>
            </a:r>
            <a:r>
              <a:rPr lang="en-US" altLang="zh-CN" dirty="0" smtClean="0"/>
              <a:t>,</a:t>
            </a:r>
            <a:r>
              <a:rPr lang="zh-CN" altLang="en-US" dirty="0" smtClean="0"/>
              <a:t>则应取刚达到这个范围的边界的值</a:t>
            </a:r>
            <a:r>
              <a:rPr lang="en-US" altLang="zh-CN" dirty="0" smtClean="0"/>
              <a:t>,</a:t>
            </a:r>
            <a:r>
              <a:rPr lang="zh-CN" altLang="en-US" dirty="0" smtClean="0"/>
              <a:t>以及刚刚超越这个范围边界的值作为测试输入数据。</a:t>
            </a:r>
            <a:endParaRPr lang="en-US" altLang="zh-CN" dirty="0" smtClean="0"/>
          </a:p>
          <a:p>
            <a:pPr lvl="2" eaLnBrk="1" hangingPunct="1">
              <a:buFont typeface="Wingdings" pitchFamily="2" charset="2"/>
              <a:buNone/>
            </a:pPr>
            <a:endParaRPr lang="zh-CN" altLang="en-US" dirty="0" smtClean="0"/>
          </a:p>
          <a:p>
            <a:pPr lvl="2" eaLnBrk="1" hangingPunct="1">
              <a:buFont typeface="Wingdings" pitchFamily="2" charset="2"/>
              <a:buNone/>
            </a:pPr>
            <a:r>
              <a:rPr lang="zh-CN" altLang="en-US" sz="2000" dirty="0" smtClean="0"/>
              <a:t>例如，如果程序的规格说明中规定：</a:t>
            </a:r>
            <a:r>
              <a:rPr lang="zh-CN" altLang="en-US" sz="2000" dirty="0" smtClean="0">
                <a:latin typeface="Arial" pitchFamily="34" charset="0"/>
              </a:rPr>
              <a:t>“</a:t>
            </a:r>
            <a:r>
              <a:rPr lang="zh-CN" altLang="en-US" sz="2000" dirty="0" smtClean="0"/>
              <a:t>重量在</a:t>
            </a:r>
            <a:r>
              <a:rPr lang="en-US" altLang="zh-CN" sz="2000" dirty="0" smtClean="0"/>
              <a:t>10</a:t>
            </a:r>
            <a:r>
              <a:rPr lang="zh-CN" altLang="en-US" sz="2000" dirty="0" smtClean="0"/>
              <a:t>公斤至</a:t>
            </a:r>
            <a:r>
              <a:rPr lang="en-US" altLang="zh-CN" sz="2000" dirty="0" smtClean="0"/>
              <a:t>50</a:t>
            </a:r>
            <a:r>
              <a:rPr lang="zh-CN" altLang="en-US" sz="2000" dirty="0" smtClean="0"/>
              <a:t>公斤范围内的邮件，其邮费计算公式为</a:t>
            </a:r>
            <a:r>
              <a:rPr lang="en-US" altLang="zh-CN" sz="2000" dirty="0" smtClean="0">
                <a:latin typeface="Arial" pitchFamily="34" charset="0"/>
              </a:rPr>
              <a:t>……”</a:t>
            </a:r>
            <a:r>
              <a:rPr lang="zh-CN" altLang="en-US" sz="2000" dirty="0" smtClean="0"/>
              <a:t>。作为测试用例，我们应取</a:t>
            </a:r>
            <a:r>
              <a:rPr lang="en-US" altLang="zh-CN" sz="2000" dirty="0" smtClean="0"/>
              <a:t>10</a:t>
            </a:r>
            <a:r>
              <a:rPr lang="zh-CN" altLang="en-US" sz="2000" dirty="0" smtClean="0"/>
              <a:t>及</a:t>
            </a:r>
            <a:r>
              <a:rPr lang="en-US" altLang="zh-CN" sz="2000" dirty="0" smtClean="0"/>
              <a:t>50</a:t>
            </a:r>
            <a:r>
              <a:rPr lang="zh-CN" altLang="en-US" sz="2000" dirty="0" smtClean="0"/>
              <a:t>，还应取</a:t>
            </a:r>
            <a:r>
              <a:rPr lang="en-US" altLang="zh-CN" sz="2000" dirty="0" smtClean="0"/>
              <a:t>10.01,49.99,9.99</a:t>
            </a:r>
            <a:r>
              <a:rPr lang="zh-CN" altLang="en-US" sz="2000" dirty="0" smtClean="0"/>
              <a:t>及</a:t>
            </a:r>
            <a:r>
              <a:rPr lang="en-US" altLang="zh-CN" sz="2000" dirty="0" smtClean="0"/>
              <a:t>50.01</a:t>
            </a:r>
            <a:r>
              <a:rPr lang="zh-CN" altLang="en-US" sz="2000" dirty="0" smtClean="0"/>
              <a:t>等。</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smtClean="0"/>
              <a:t>黑盒测试</a:t>
            </a:r>
          </a:p>
        </p:txBody>
      </p:sp>
      <p:sp>
        <p:nvSpPr>
          <p:cNvPr id="16387" name="Rectangle 3"/>
          <p:cNvSpPr>
            <a:spLocks noGrp="1" noChangeArrowheads="1"/>
          </p:cNvSpPr>
          <p:nvPr>
            <p:ph type="body" idx="1"/>
          </p:nvPr>
        </p:nvSpPr>
        <p:spPr/>
        <p:txBody>
          <a:bodyPr/>
          <a:lstStyle/>
          <a:p>
            <a:pPr eaLnBrk="1" hangingPunct="1">
              <a:buFont typeface="Wingdings" pitchFamily="2" charset="2"/>
              <a:buNone/>
            </a:pPr>
            <a:endParaRPr lang="en-US" altLang="zh-CN" sz="2600" dirty="0" smtClean="0"/>
          </a:p>
          <a:p>
            <a:pPr lvl="1" eaLnBrk="1" hangingPunct="1">
              <a:buFont typeface="Wingdings" pitchFamily="2" charset="2"/>
              <a:buChar char="l"/>
            </a:pPr>
            <a:r>
              <a:rPr lang="zh-CN" altLang="en-US" sz="1400" dirty="0" smtClean="0"/>
              <a:t> </a:t>
            </a:r>
            <a:r>
              <a:rPr lang="zh-CN" altLang="en-US" sz="2400" dirty="0" smtClean="0"/>
              <a:t>黑盒测试主要测试的错误类型有：</a:t>
            </a:r>
            <a:endParaRPr lang="en-US" altLang="zh-CN" sz="2400" dirty="0" smtClean="0"/>
          </a:p>
          <a:p>
            <a:pPr lvl="1" eaLnBrk="1" hangingPunct="1">
              <a:buFont typeface="Wingdings" pitchFamily="2" charset="2"/>
              <a:buChar char="l"/>
            </a:pPr>
            <a:endParaRPr lang="zh-CN" altLang="en-US" sz="2400" dirty="0" smtClean="0"/>
          </a:p>
          <a:p>
            <a:pPr lvl="2" eaLnBrk="1" hangingPunct="1">
              <a:buFont typeface="Wingdings" pitchFamily="2" charset="2"/>
              <a:buNone/>
            </a:pPr>
            <a:r>
              <a:rPr lang="zh-CN" altLang="en-US" sz="2000" dirty="0" smtClean="0"/>
              <a:t>①不正确或遗漏的功能；</a:t>
            </a:r>
          </a:p>
          <a:p>
            <a:pPr lvl="2" eaLnBrk="1" hangingPunct="1">
              <a:buFont typeface="Wingdings" pitchFamily="2" charset="2"/>
              <a:buNone/>
            </a:pPr>
            <a:r>
              <a:rPr lang="zh-CN" altLang="en-US" sz="2000" dirty="0" smtClean="0"/>
              <a:t>②接口、界面错误； </a:t>
            </a:r>
          </a:p>
          <a:p>
            <a:pPr lvl="2" eaLnBrk="1" hangingPunct="1">
              <a:buFont typeface="Wingdings" pitchFamily="2" charset="2"/>
              <a:buNone/>
            </a:pPr>
            <a:r>
              <a:rPr lang="zh-CN" altLang="en-US" sz="2000" dirty="0" smtClean="0"/>
              <a:t>③性能错误；</a:t>
            </a:r>
          </a:p>
          <a:p>
            <a:pPr lvl="2" eaLnBrk="1" hangingPunct="1">
              <a:buFont typeface="Wingdings" pitchFamily="2" charset="2"/>
              <a:buNone/>
            </a:pPr>
            <a:r>
              <a:rPr lang="zh-CN" altLang="en-US" sz="2000" dirty="0" smtClean="0"/>
              <a:t>④数据结构或外部数据访问错误；</a:t>
            </a:r>
          </a:p>
          <a:p>
            <a:pPr lvl="2" eaLnBrk="1" hangingPunct="1">
              <a:buFont typeface="Wingdings" pitchFamily="2" charset="2"/>
              <a:buNone/>
            </a:pPr>
            <a:r>
              <a:rPr lang="zh-CN" altLang="en-US" sz="2000" dirty="0" smtClean="0"/>
              <a:t>⑤初始化或终止条件错误等等。</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边界值分析法</a:t>
            </a:r>
          </a:p>
        </p:txBody>
      </p:sp>
      <p:sp>
        <p:nvSpPr>
          <p:cNvPr id="52227" name="Rectangle 3"/>
          <p:cNvSpPr>
            <a:spLocks noGrp="1" noChangeArrowheads="1"/>
          </p:cNvSpPr>
          <p:nvPr>
            <p:ph type="body" idx="1"/>
          </p:nvPr>
        </p:nvSpPr>
        <p:spPr/>
        <p:txBody>
          <a:bodyPr/>
          <a:lstStyle/>
          <a:p>
            <a:pPr lvl="2" eaLnBrk="1" hangingPunct="1">
              <a:buFont typeface="Wingdings" pitchFamily="2" charset="2"/>
              <a:buNone/>
            </a:pPr>
            <a:r>
              <a:rPr lang="en-US" altLang="zh-CN" dirty="0" smtClean="0"/>
              <a:t>2</a:t>
            </a:r>
            <a:r>
              <a:rPr lang="zh-CN" altLang="en-US" dirty="0" smtClean="0"/>
              <a:t>）如果输入条件规定了值的个数</a:t>
            </a:r>
            <a:r>
              <a:rPr lang="en-US" altLang="zh-CN" dirty="0" smtClean="0"/>
              <a:t>,</a:t>
            </a:r>
            <a:r>
              <a:rPr lang="zh-CN" altLang="en-US" dirty="0" smtClean="0"/>
              <a:t>则用最大个数</a:t>
            </a:r>
            <a:r>
              <a:rPr lang="en-US" altLang="zh-CN" dirty="0" smtClean="0"/>
              <a:t>,</a:t>
            </a:r>
            <a:r>
              <a:rPr lang="zh-CN" altLang="en-US" dirty="0" smtClean="0"/>
              <a:t>最小个数</a:t>
            </a:r>
            <a:r>
              <a:rPr lang="en-US" altLang="zh-CN" dirty="0" smtClean="0"/>
              <a:t>,</a:t>
            </a:r>
            <a:r>
              <a:rPr lang="zh-CN" altLang="en-US" dirty="0" smtClean="0"/>
              <a:t>比最小个数少一</a:t>
            </a:r>
            <a:r>
              <a:rPr lang="en-US" altLang="zh-CN" dirty="0" smtClean="0"/>
              <a:t>,</a:t>
            </a:r>
            <a:r>
              <a:rPr lang="zh-CN" altLang="en-US" dirty="0" smtClean="0"/>
              <a:t>比最大个数多一的数作为测试数据。</a:t>
            </a:r>
          </a:p>
          <a:p>
            <a:pPr lvl="2" eaLnBrk="1" hangingPunct="1">
              <a:buFont typeface="Wingdings" pitchFamily="2" charset="2"/>
              <a:buNone/>
            </a:pPr>
            <a:r>
              <a:rPr lang="zh-CN" altLang="en-US" sz="2000" dirty="0" smtClean="0"/>
              <a:t>比如，一个输入文件应包括</a:t>
            </a:r>
            <a:r>
              <a:rPr lang="en-US" altLang="zh-CN" sz="2000" dirty="0" smtClean="0"/>
              <a:t>1~255</a:t>
            </a:r>
            <a:r>
              <a:rPr lang="zh-CN" altLang="en-US" sz="2000" dirty="0" smtClean="0"/>
              <a:t>个记录，</a:t>
            </a:r>
            <a:r>
              <a:rPr lang="zh-CN" altLang="en-US" dirty="0" smtClean="0"/>
              <a:t>则测试用例可取</a:t>
            </a:r>
            <a:r>
              <a:rPr lang="en-US" altLang="zh-CN" dirty="0" smtClean="0"/>
              <a:t>1</a:t>
            </a:r>
            <a:r>
              <a:rPr lang="zh-CN" altLang="en-US" dirty="0" smtClean="0"/>
              <a:t>和</a:t>
            </a:r>
            <a:r>
              <a:rPr lang="en-US" altLang="zh-CN" dirty="0" smtClean="0"/>
              <a:t>255</a:t>
            </a:r>
            <a:r>
              <a:rPr lang="zh-CN" altLang="en-US" dirty="0" smtClean="0"/>
              <a:t>，还应取</a:t>
            </a:r>
            <a:r>
              <a:rPr lang="en-US" altLang="zh-CN" dirty="0" smtClean="0"/>
              <a:t>0</a:t>
            </a:r>
            <a:r>
              <a:rPr lang="zh-CN" altLang="en-US" dirty="0" smtClean="0"/>
              <a:t>及</a:t>
            </a:r>
            <a:r>
              <a:rPr lang="en-US" altLang="zh-CN" dirty="0" smtClean="0"/>
              <a:t>256</a:t>
            </a:r>
            <a:r>
              <a:rPr lang="zh-CN" altLang="en-US" dirty="0" smtClean="0"/>
              <a:t>等。</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边界值分析法</a:t>
            </a:r>
          </a:p>
        </p:txBody>
      </p:sp>
      <p:sp>
        <p:nvSpPr>
          <p:cNvPr id="53251" name="Rectangle 3"/>
          <p:cNvSpPr>
            <a:spLocks noGrp="1" noChangeArrowheads="1"/>
          </p:cNvSpPr>
          <p:nvPr>
            <p:ph type="body" idx="1"/>
          </p:nvPr>
        </p:nvSpPr>
        <p:spPr/>
        <p:txBody>
          <a:bodyPr/>
          <a:lstStyle/>
          <a:p>
            <a:pPr lvl="2" eaLnBrk="1" hangingPunct="1">
              <a:buFont typeface="Wingdings" pitchFamily="2" charset="2"/>
              <a:buNone/>
            </a:pPr>
            <a:r>
              <a:rPr lang="en-US" altLang="zh-CN" dirty="0" smtClean="0"/>
              <a:t>3</a:t>
            </a:r>
            <a:r>
              <a:rPr lang="zh-CN" altLang="en-US" dirty="0" smtClean="0"/>
              <a:t>）将规则</a:t>
            </a:r>
            <a:r>
              <a:rPr lang="en-US" altLang="zh-CN" dirty="0" smtClean="0"/>
              <a:t>1</a:t>
            </a:r>
            <a:r>
              <a:rPr lang="zh-CN" altLang="en-US" dirty="0" smtClean="0"/>
              <a:t>）和</a:t>
            </a:r>
            <a:r>
              <a:rPr lang="en-US" altLang="zh-CN" dirty="0" smtClean="0"/>
              <a:t>2</a:t>
            </a:r>
            <a:r>
              <a:rPr lang="zh-CN" altLang="en-US" dirty="0" smtClean="0"/>
              <a:t>）应用于输出条件，即设计测试用例使输出值达到边界值及其左右的值。</a:t>
            </a:r>
            <a:endParaRPr lang="en-US" altLang="zh-CN" dirty="0" smtClean="0"/>
          </a:p>
          <a:p>
            <a:pPr lvl="2" eaLnBrk="1" hangingPunct="1">
              <a:buFont typeface="Wingdings" pitchFamily="2" charset="2"/>
              <a:buNone/>
            </a:pPr>
            <a:endParaRPr lang="zh-CN" altLang="en-US" dirty="0" smtClean="0"/>
          </a:p>
          <a:p>
            <a:pPr lvl="2" eaLnBrk="1" hangingPunct="1">
              <a:buFont typeface="Wingdings" pitchFamily="2" charset="2"/>
              <a:buNone/>
            </a:pPr>
            <a:r>
              <a:rPr lang="zh-CN" altLang="en-US" sz="2000" dirty="0" smtClean="0"/>
              <a:t> </a:t>
            </a:r>
            <a:r>
              <a:rPr lang="zh-CN" altLang="en-US" sz="2000" dirty="0" smtClean="0">
                <a:latin typeface="宋体" pitchFamily="2" charset="-122"/>
              </a:rPr>
              <a:t>例如，某程序的规格说明要求计算出</a:t>
            </a:r>
            <a:r>
              <a:rPr lang="zh-CN" altLang="en-US" sz="2000" dirty="0" smtClean="0">
                <a:latin typeface="Arial" pitchFamily="34" charset="0"/>
              </a:rPr>
              <a:t>“</a:t>
            </a:r>
            <a:r>
              <a:rPr lang="zh-CN" altLang="en-US" sz="2000" dirty="0" smtClean="0">
                <a:latin typeface="宋体" pitchFamily="2" charset="-122"/>
              </a:rPr>
              <a:t>每月保险金扣除额为</a:t>
            </a:r>
            <a:r>
              <a:rPr lang="en-US" altLang="zh-CN" sz="2000" dirty="0" smtClean="0">
                <a:latin typeface="宋体" pitchFamily="2" charset="-122"/>
              </a:rPr>
              <a:t>0</a:t>
            </a:r>
            <a:r>
              <a:rPr lang="zh-CN" altLang="en-US" sz="2000" dirty="0" smtClean="0">
                <a:latin typeface="宋体" pitchFamily="2" charset="-122"/>
              </a:rPr>
              <a:t>至</a:t>
            </a:r>
            <a:r>
              <a:rPr lang="en-US" altLang="zh-CN" sz="2000" dirty="0" smtClean="0">
                <a:latin typeface="宋体" pitchFamily="2" charset="-122"/>
              </a:rPr>
              <a:t>1165.25</a:t>
            </a:r>
            <a:r>
              <a:rPr lang="zh-CN" altLang="en-US" sz="2000" dirty="0" smtClean="0">
                <a:latin typeface="宋体" pitchFamily="2" charset="-122"/>
              </a:rPr>
              <a:t>元</a:t>
            </a:r>
            <a:r>
              <a:rPr lang="zh-CN" altLang="en-US" sz="2000" dirty="0" smtClean="0">
                <a:latin typeface="Arial" pitchFamily="34" charset="0"/>
              </a:rPr>
              <a:t>”</a:t>
            </a:r>
            <a:r>
              <a:rPr lang="zh-CN" altLang="en-US" sz="2000" dirty="0" smtClean="0">
                <a:latin typeface="宋体" pitchFamily="2" charset="-122"/>
              </a:rPr>
              <a:t>，其测试用例可取</a:t>
            </a:r>
            <a:r>
              <a:rPr lang="en-US" altLang="zh-CN" sz="2000" dirty="0" smtClean="0">
                <a:latin typeface="宋体" pitchFamily="2" charset="-122"/>
              </a:rPr>
              <a:t>0.00</a:t>
            </a:r>
            <a:r>
              <a:rPr lang="zh-CN" altLang="en-US" sz="2000" dirty="0" smtClean="0">
                <a:latin typeface="宋体" pitchFamily="2" charset="-122"/>
              </a:rPr>
              <a:t>及</a:t>
            </a:r>
            <a:r>
              <a:rPr lang="en-US" altLang="zh-CN" sz="2000" dirty="0" smtClean="0">
                <a:latin typeface="宋体" pitchFamily="2" charset="-122"/>
              </a:rPr>
              <a:t>1165.24</a:t>
            </a:r>
            <a:r>
              <a:rPr lang="zh-CN" altLang="en-US" sz="2000" dirty="0" smtClean="0">
                <a:latin typeface="宋体" pitchFamily="2" charset="-122"/>
              </a:rPr>
              <a:t>、还</a:t>
            </a:r>
            <a:r>
              <a:rPr lang="zh-CN" altLang="en-US" sz="2000" dirty="0" smtClean="0">
                <a:latin typeface="宋体" pitchFamily="2" charset="-122"/>
              </a:rPr>
              <a:t>可取</a:t>
            </a:r>
            <a:r>
              <a:rPr lang="en-US" altLang="zh-CN" sz="2000" smtClean="0">
                <a:latin typeface="宋体" pitchFamily="2" charset="-122"/>
              </a:rPr>
              <a:t>-0.01</a:t>
            </a:r>
            <a:r>
              <a:rPr lang="zh-CN" altLang="en-US" sz="2000" dirty="0" smtClean="0">
                <a:latin typeface="宋体" pitchFamily="2" charset="-122"/>
              </a:rPr>
              <a:t>及</a:t>
            </a:r>
            <a:r>
              <a:rPr lang="en-US" altLang="zh-CN" sz="2000" dirty="0" smtClean="0">
                <a:latin typeface="宋体" pitchFamily="2" charset="-122"/>
              </a:rPr>
              <a:t>1165</a:t>
            </a:r>
            <a:r>
              <a:rPr lang="zh-CN" altLang="en-US" sz="2000" dirty="0" smtClean="0">
                <a:latin typeface="宋体" pitchFamily="2" charset="-122"/>
              </a:rPr>
              <a:t>．</a:t>
            </a:r>
            <a:r>
              <a:rPr lang="en-US" altLang="zh-CN" sz="2000" dirty="0" smtClean="0">
                <a:latin typeface="宋体" pitchFamily="2" charset="-122"/>
              </a:rPr>
              <a:t>26</a:t>
            </a:r>
            <a:r>
              <a:rPr lang="zh-CN" altLang="en-US" sz="2000" dirty="0" smtClean="0">
                <a:latin typeface="宋体" pitchFamily="2" charset="-122"/>
              </a:rPr>
              <a:t>等。</a:t>
            </a:r>
            <a:endParaRPr lang="en-US" altLang="zh-CN" sz="2000" dirty="0" smtClean="0">
              <a:latin typeface="宋体" pitchFamily="2" charset="-122"/>
            </a:endParaRPr>
          </a:p>
          <a:p>
            <a:pPr lvl="2" eaLnBrk="1" hangingPunct="1">
              <a:buFont typeface="Wingdings" pitchFamily="2" charset="2"/>
              <a:buNone/>
            </a:pPr>
            <a:endParaRPr lang="zh-CN" altLang="en-US" sz="2000" dirty="0" smtClean="0">
              <a:latin typeface="宋体" pitchFamily="2" charset="-122"/>
            </a:endParaRPr>
          </a:p>
          <a:p>
            <a:pPr lvl="2" eaLnBrk="1" hangingPunct="1">
              <a:buFont typeface="Wingdings" pitchFamily="2" charset="2"/>
              <a:buNone/>
            </a:pPr>
            <a:r>
              <a:rPr lang="zh-CN" altLang="en-US" sz="2000" dirty="0" smtClean="0">
                <a:latin typeface="宋体" pitchFamily="2" charset="-122"/>
              </a:rPr>
              <a:t>再如一程序属于情报检索系统，要求每次</a:t>
            </a:r>
            <a:r>
              <a:rPr lang="zh-CN" altLang="en-US" sz="2000" dirty="0" smtClean="0">
                <a:latin typeface="Arial" pitchFamily="34" charset="0"/>
              </a:rPr>
              <a:t>”</a:t>
            </a:r>
            <a:r>
              <a:rPr lang="zh-CN" altLang="en-US" sz="2000" dirty="0" smtClean="0">
                <a:latin typeface="宋体" pitchFamily="2" charset="-122"/>
              </a:rPr>
              <a:t>最少显示</a:t>
            </a:r>
            <a:r>
              <a:rPr lang="en-US" altLang="zh-CN" sz="2000" dirty="0" smtClean="0">
                <a:latin typeface="宋体" pitchFamily="2" charset="-122"/>
              </a:rPr>
              <a:t>1</a:t>
            </a:r>
            <a:r>
              <a:rPr lang="zh-CN" altLang="en-US" sz="2000" dirty="0" smtClean="0">
                <a:latin typeface="宋体" pitchFamily="2" charset="-122"/>
              </a:rPr>
              <a:t>条、最多显示</a:t>
            </a:r>
            <a:r>
              <a:rPr lang="en-US" altLang="zh-CN" sz="2000" dirty="0" smtClean="0">
                <a:latin typeface="宋体" pitchFamily="2" charset="-122"/>
              </a:rPr>
              <a:t>4</a:t>
            </a:r>
            <a:r>
              <a:rPr lang="zh-CN" altLang="en-US" sz="2000" dirty="0" smtClean="0">
                <a:latin typeface="宋体" pitchFamily="2" charset="-122"/>
              </a:rPr>
              <a:t>条情报摘要</a:t>
            </a:r>
            <a:r>
              <a:rPr lang="zh-CN" altLang="en-US" sz="2000" dirty="0" smtClean="0">
                <a:latin typeface="Arial" pitchFamily="34" charset="0"/>
              </a:rPr>
              <a:t>”</a:t>
            </a:r>
            <a:r>
              <a:rPr lang="zh-CN" altLang="en-US" sz="2000" dirty="0" smtClean="0">
                <a:latin typeface="宋体" pitchFamily="2" charset="-122"/>
              </a:rPr>
              <a:t>，这时我们应考虑的测试用例包括</a:t>
            </a:r>
            <a:r>
              <a:rPr lang="en-US" altLang="zh-CN" sz="2000" dirty="0" smtClean="0">
                <a:latin typeface="宋体" pitchFamily="2" charset="-122"/>
              </a:rPr>
              <a:t>1</a:t>
            </a:r>
            <a:r>
              <a:rPr lang="zh-CN" altLang="en-US" sz="2000" dirty="0" smtClean="0">
                <a:latin typeface="宋体" pitchFamily="2" charset="-122"/>
              </a:rPr>
              <a:t>和</a:t>
            </a:r>
            <a:r>
              <a:rPr lang="en-US" altLang="zh-CN" sz="2000" dirty="0" smtClean="0">
                <a:latin typeface="宋体" pitchFamily="2" charset="-122"/>
              </a:rPr>
              <a:t>4</a:t>
            </a:r>
            <a:r>
              <a:rPr lang="zh-CN" altLang="en-US" sz="2000" dirty="0" smtClean="0">
                <a:latin typeface="宋体" pitchFamily="2" charset="-122"/>
              </a:rPr>
              <a:t>，还应包括</a:t>
            </a:r>
            <a:r>
              <a:rPr lang="en-US" altLang="zh-CN" sz="2000" dirty="0" smtClean="0">
                <a:latin typeface="宋体" pitchFamily="2" charset="-122"/>
              </a:rPr>
              <a:t>0</a:t>
            </a:r>
            <a:r>
              <a:rPr lang="zh-CN" altLang="en-US" sz="2000" dirty="0" smtClean="0">
                <a:latin typeface="宋体" pitchFamily="2" charset="-122"/>
              </a:rPr>
              <a:t>和</a:t>
            </a:r>
            <a:r>
              <a:rPr lang="en-US" altLang="zh-CN" sz="2000" dirty="0" smtClean="0">
                <a:latin typeface="宋体" pitchFamily="2" charset="-122"/>
              </a:rPr>
              <a:t>5</a:t>
            </a:r>
            <a:r>
              <a:rPr lang="zh-CN" altLang="en-US" sz="2000" dirty="0" smtClean="0">
                <a:latin typeface="宋体" pitchFamily="2" charset="-122"/>
              </a:rPr>
              <a:t>等。</a:t>
            </a:r>
            <a:r>
              <a:rPr lang="zh-CN" altLang="en-US" sz="2000"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边界值分析法</a:t>
            </a:r>
          </a:p>
        </p:txBody>
      </p:sp>
      <p:sp>
        <p:nvSpPr>
          <p:cNvPr id="54275" name="Rectangle 3"/>
          <p:cNvSpPr>
            <a:spLocks noGrp="1" noChangeArrowheads="1"/>
          </p:cNvSpPr>
          <p:nvPr>
            <p:ph type="body" idx="1"/>
          </p:nvPr>
        </p:nvSpPr>
        <p:spPr/>
        <p:txBody>
          <a:bodyPr/>
          <a:lstStyle/>
          <a:p>
            <a:pPr lvl="2" eaLnBrk="1" hangingPunct="1">
              <a:buFont typeface="Wingdings" pitchFamily="2" charset="2"/>
              <a:buNone/>
            </a:pPr>
            <a:r>
              <a:rPr lang="en-US" altLang="zh-CN" dirty="0" smtClean="0"/>
              <a:t>5</a:t>
            </a:r>
            <a:r>
              <a:rPr lang="zh-CN" altLang="en-US" dirty="0" smtClean="0"/>
              <a:t>）如果程序的规格说明给出的输入域或输出域是有序集合</a:t>
            </a:r>
            <a:r>
              <a:rPr lang="en-US" altLang="zh-CN" dirty="0" smtClean="0"/>
              <a:t>,</a:t>
            </a:r>
            <a:r>
              <a:rPr lang="zh-CN" altLang="en-US" dirty="0" smtClean="0"/>
              <a:t>则应选取集合的第一个元素和最后一个元素作为测试用例。</a:t>
            </a:r>
            <a:endParaRPr lang="en-US" altLang="zh-CN" dirty="0" smtClean="0"/>
          </a:p>
          <a:p>
            <a:pPr lvl="2" eaLnBrk="1" hangingPunct="1">
              <a:buFont typeface="Wingdings" pitchFamily="2" charset="2"/>
              <a:buNone/>
            </a:pPr>
            <a:endParaRPr lang="zh-CN" altLang="en-US" dirty="0" smtClean="0"/>
          </a:p>
          <a:p>
            <a:pPr lvl="2" eaLnBrk="1" hangingPunct="1">
              <a:buFont typeface="Wingdings" pitchFamily="2" charset="2"/>
              <a:buNone/>
            </a:pPr>
            <a:r>
              <a:rPr lang="en-US" altLang="zh-CN" dirty="0" smtClean="0"/>
              <a:t>6</a:t>
            </a:r>
            <a:r>
              <a:rPr lang="zh-CN" altLang="en-US" dirty="0" smtClean="0"/>
              <a:t>）如果程序中使用了一个内部数据结构</a:t>
            </a:r>
            <a:r>
              <a:rPr lang="en-US" altLang="zh-CN" dirty="0" smtClean="0"/>
              <a:t>,</a:t>
            </a:r>
            <a:r>
              <a:rPr lang="zh-CN" altLang="en-US" dirty="0" smtClean="0"/>
              <a:t>则应当选择这个内部数据结构的边界上的值作为测试用例。</a:t>
            </a:r>
            <a:endParaRPr lang="en-US" altLang="zh-CN" dirty="0" smtClean="0"/>
          </a:p>
          <a:p>
            <a:pPr lvl="2" eaLnBrk="1" hangingPunct="1">
              <a:buFont typeface="Wingdings" pitchFamily="2" charset="2"/>
              <a:buNone/>
            </a:pPr>
            <a:endParaRPr lang="zh-CN" altLang="en-US" dirty="0" smtClean="0"/>
          </a:p>
          <a:p>
            <a:pPr lvl="2" eaLnBrk="1" hangingPunct="1">
              <a:buFont typeface="Wingdings" pitchFamily="2" charset="2"/>
              <a:buNone/>
            </a:pPr>
            <a:r>
              <a:rPr lang="en-US" altLang="zh-CN" dirty="0" smtClean="0"/>
              <a:t>7</a:t>
            </a:r>
            <a:r>
              <a:rPr lang="zh-CN" altLang="en-US" dirty="0" smtClean="0"/>
              <a:t>）分析规格说明</a:t>
            </a:r>
            <a:r>
              <a:rPr lang="en-US" altLang="zh-CN" dirty="0" smtClean="0"/>
              <a:t>,</a:t>
            </a:r>
            <a:r>
              <a:rPr lang="zh-CN" altLang="en-US" dirty="0" smtClean="0"/>
              <a:t>找出其它可能的边界条件。</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错误推测法 </a:t>
            </a:r>
          </a:p>
        </p:txBody>
      </p:sp>
      <p:sp>
        <p:nvSpPr>
          <p:cNvPr id="55299" name="Rectangle 3"/>
          <p:cNvSpPr>
            <a:spLocks noGrp="1" noChangeArrowheads="1"/>
          </p:cNvSpPr>
          <p:nvPr>
            <p:ph type="body" idx="1"/>
          </p:nvPr>
        </p:nvSpPr>
        <p:spPr/>
        <p:txBody>
          <a:bodyPr/>
          <a:lstStyle/>
          <a:p>
            <a:pPr eaLnBrk="1" hangingPunct="1">
              <a:lnSpc>
                <a:spcPct val="90000"/>
              </a:lnSpc>
            </a:pPr>
            <a:r>
              <a:rPr lang="zh-CN" altLang="en-US" sz="2400" dirty="0" smtClean="0"/>
              <a:t>错误推测法</a:t>
            </a:r>
            <a:r>
              <a:rPr lang="en-US" altLang="zh-CN" sz="2400" dirty="0" smtClean="0"/>
              <a:t>: </a:t>
            </a:r>
            <a:r>
              <a:rPr lang="zh-CN" altLang="en-US" sz="2400" dirty="0" smtClean="0"/>
              <a:t>基于经验和直觉推测程序中所有可能存在的各种错误</a:t>
            </a:r>
            <a:r>
              <a:rPr lang="en-US" altLang="zh-CN" sz="2400" dirty="0" smtClean="0"/>
              <a:t>, </a:t>
            </a:r>
            <a:r>
              <a:rPr lang="zh-CN" altLang="en-US" sz="2400" dirty="0" smtClean="0"/>
              <a:t>从而有针对性的设计测试用例的方法。</a:t>
            </a:r>
            <a:endParaRPr lang="en-US" altLang="zh-CN" sz="2400" dirty="0" smtClean="0"/>
          </a:p>
          <a:p>
            <a:pPr eaLnBrk="1" hangingPunct="1">
              <a:lnSpc>
                <a:spcPct val="90000"/>
              </a:lnSpc>
            </a:pPr>
            <a:endParaRPr lang="zh-CN" altLang="en-US" sz="2400" dirty="0" smtClean="0"/>
          </a:p>
          <a:p>
            <a:pPr eaLnBrk="1" hangingPunct="1">
              <a:lnSpc>
                <a:spcPct val="90000"/>
              </a:lnSpc>
            </a:pPr>
            <a:r>
              <a:rPr lang="zh-CN" altLang="en-US" sz="2400" dirty="0" smtClean="0"/>
              <a:t>错误推测方法的基本思想</a:t>
            </a:r>
            <a:r>
              <a:rPr lang="en-US" altLang="zh-CN" sz="2400" dirty="0" smtClean="0"/>
              <a:t>: </a:t>
            </a:r>
            <a:r>
              <a:rPr lang="zh-CN" altLang="en-US" sz="2400" dirty="0" smtClean="0"/>
              <a:t>列举出程序中所有可能有的错误和容易发生错误的特殊情况</a:t>
            </a:r>
            <a:r>
              <a:rPr lang="en-US" altLang="zh-CN" sz="2400" dirty="0" smtClean="0"/>
              <a:t>,</a:t>
            </a:r>
            <a:r>
              <a:rPr lang="zh-CN" altLang="en-US" sz="2400" dirty="0" smtClean="0"/>
              <a:t>根据他们选择测试用例。</a:t>
            </a:r>
            <a:endParaRPr lang="en-US" altLang="zh-CN" sz="2400" dirty="0" smtClean="0"/>
          </a:p>
          <a:p>
            <a:pPr eaLnBrk="1" hangingPunct="1">
              <a:lnSpc>
                <a:spcPct val="90000"/>
              </a:lnSpc>
            </a:pPr>
            <a:endParaRPr lang="zh-CN" altLang="en-US" sz="2400" dirty="0" smtClean="0"/>
          </a:p>
          <a:p>
            <a:pPr lvl="1" eaLnBrk="1" hangingPunct="1">
              <a:lnSpc>
                <a:spcPct val="90000"/>
              </a:lnSpc>
            </a:pPr>
            <a:r>
              <a:rPr lang="zh-CN" altLang="en-US" sz="2000" dirty="0" smtClean="0"/>
              <a:t>例如</a:t>
            </a:r>
            <a:r>
              <a:rPr lang="en-US" altLang="zh-CN" sz="2000" dirty="0" smtClean="0"/>
              <a:t>, </a:t>
            </a:r>
            <a:r>
              <a:rPr lang="zh-CN" altLang="en-US" sz="2000" dirty="0" smtClean="0"/>
              <a:t>输入数据和输出数据为</a:t>
            </a:r>
            <a:r>
              <a:rPr lang="en-US" altLang="zh-CN" sz="2000" dirty="0" smtClean="0"/>
              <a:t>0</a:t>
            </a:r>
            <a:r>
              <a:rPr lang="zh-CN" altLang="en-US" sz="2000" dirty="0" smtClean="0"/>
              <a:t>的情况；输入表格为空格或输入表格只有一行</a:t>
            </a:r>
            <a:r>
              <a:rPr lang="en-US" altLang="zh-CN" sz="2000" dirty="0" smtClean="0"/>
              <a:t>. </a:t>
            </a:r>
            <a:r>
              <a:rPr lang="zh-CN" altLang="en-US" sz="2000" dirty="0" smtClean="0"/>
              <a:t>这些都是容易发生错误的情况。可选择这些情况下的例子作为测试用例。</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错误推测法</a:t>
            </a:r>
          </a:p>
        </p:txBody>
      </p:sp>
      <p:sp>
        <p:nvSpPr>
          <p:cNvPr id="56323" name="Rectangle 3"/>
          <p:cNvSpPr>
            <a:spLocks noGrp="1" noChangeArrowheads="1"/>
          </p:cNvSpPr>
          <p:nvPr>
            <p:ph type="body" idx="1"/>
          </p:nvPr>
        </p:nvSpPr>
        <p:spPr/>
        <p:txBody>
          <a:bodyPr/>
          <a:lstStyle/>
          <a:p>
            <a:pPr eaLnBrk="1" hangingPunct="1"/>
            <a:r>
              <a:rPr lang="zh-CN" altLang="en-US" sz="2400" dirty="0" smtClean="0"/>
              <a:t>例如，针对例</a:t>
            </a:r>
            <a:r>
              <a:rPr lang="en-US" altLang="zh-CN" sz="2400" dirty="0" smtClean="0"/>
              <a:t>3</a:t>
            </a:r>
            <a:r>
              <a:rPr lang="zh-CN" altLang="en-US" sz="2400" dirty="0" smtClean="0"/>
              <a:t>，采用错误推测法还可补充设计一些测试用例：</a:t>
            </a:r>
          </a:p>
          <a:p>
            <a:pPr lvl="1" eaLnBrk="1" hangingPunct="1">
              <a:buFont typeface="Wingdings" pitchFamily="2" charset="2"/>
              <a:buNone/>
            </a:pPr>
            <a:r>
              <a:rPr lang="en-US" altLang="zh-CN" sz="2000" dirty="0" smtClean="0"/>
              <a:t>1</a:t>
            </a:r>
            <a:r>
              <a:rPr lang="zh-CN" altLang="en-US" sz="2000" dirty="0" smtClean="0"/>
              <a:t>、</a:t>
            </a:r>
            <a:r>
              <a:rPr lang="zh-CN" altLang="en-US" sz="2000" dirty="0" smtClean="0">
                <a:latin typeface="Arial" pitchFamily="34" charset="0"/>
              </a:rPr>
              <a:t> </a:t>
            </a:r>
            <a:r>
              <a:rPr lang="zh-CN" altLang="en-US" sz="2000" dirty="0" smtClean="0"/>
              <a:t> 程序是否把空格作为回答</a:t>
            </a:r>
          </a:p>
          <a:p>
            <a:pPr lvl="1" eaLnBrk="1" hangingPunct="1">
              <a:buFont typeface="Wingdings" pitchFamily="2" charset="2"/>
              <a:buNone/>
            </a:pPr>
            <a:r>
              <a:rPr lang="en-US" altLang="zh-CN" sz="2000" dirty="0" smtClean="0"/>
              <a:t>2</a:t>
            </a:r>
            <a:r>
              <a:rPr lang="zh-CN" altLang="en-US" sz="2000" dirty="0" smtClean="0"/>
              <a:t>、</a:t>
            </a:r>
            <a:r>
              <a:rPr lang="zh-CN" altLang="en-US" sz="2000" dirty="0" smtClean="0">
                <a:latin typeface="Arial" pitchFamily="34" charset="0"/>
              </a:rPr>
              <a:t> </a:t>
            </a:r>
            <a:r>
              <a:rPr lang="zh-CN" altLang="en-US" sz="2000" dirty="0" smtClean="0"/>
              <a:t> 在回答记录中混有标准答案记录</a:t>
            </a:r>
          </a:p>
          <a:p>
            <a:pPr lvl="1" eaLnBrk="1" hangingPunct="1">
              <a:buFont typeface="Wingdings" pitchFamily="2" charset="2"/>
              <a:buNone/>
            </a:pPr>
            <a:r>
              <a:rPr lang="en-US" altLang="zh-CN" sz="2000" dirty="0" smtClean="0"/>
              <a:t>3</a:t>
            </a:r>
            <a:r>
              <a:rPr lang="zh-CN" altLang="en-US" sz="2000" dirty="0" smtClean="0"/>
              <a:t>、</a:t>
            </a:r>
            <a:r>
              <a:rPr lang="zh-CN" altLang="en-US" sz="2000" dirty="0" smtClean="0">
                <a:latin typeface="Arial" pitchFamily="34" charset="0"/>
              </a:rPr>
              <a:t> </a:t>
            </a:r>
            <a:r>
              <a:rPr lang="zh-CN" altLang="en-US" sz="2000" dirty="0" smtClean="0"/>
              <a:t> 除了标题记录外，还有一些的记录最后一个字符即不是</a:t>
            </a:r>
            <a:r>
              <a:rPr lang="en-US" altLang="zh-CN" sz="2000" dirty="0" smtClean="0"/>
              <a:t>2</a:t>
            </a:r>
            <a:r>
              <a:rPr lang="zh-CN" altLang="en-US" sz="2000" dirty="0" smtClean="0"/>
              <a:t>也不是       </a:t>
            </a:r>
            <a:r>
              <a:rPr lang="en-US" altLang="zh-CN" sz="2000" dirty="0" smtClean="0"/>
              <a:t>3</a:t>
            </a:r>
          </a:p>
          <a:p>
            <a:pPr lvl="1" eaLnBrk="1" hangingPunct="1">
              <a:buFont typeface="Wingdings" pitchFamily="2" charset="2"/>
              <a:buNone/>
            </a:pPr>
            <a:r>
              <a:rPr lang="en-US" altLang="zh-CN" sz="2000" dirty="0" smtClean="0"/>
              <a:t>4</a:t>
            </a:r>
            <a:r>
              <a:rPr lang="zh-CN" altLang="en-US" sz="2000" dirty="0" smtClean="0"/>
              <a:t>、</a:t>
            </a:r>
            <a:r>
              <a:rPr lang="zh-CN" altLang="en-US" sz="2000" dirty="0" smtClean="0">
                <a:latin typeface="Arial" pitchFamily="34" charset="0"/>
              </a:rPr>
              <a:t> </a:t>
            </a:r>
            <a:r>
              <a:rPr lang="zh-CN" altLang="en-US" sz="2000" dirty="0" smtClean="0"/>
              <a:t> 有两个学生的学号相同</a:t>
            </a:r>
          </a:p>
          <a:p>
            <a:pPr lvl="1" eaLnBrk="1" hangingPunct="1">
              <a:buFont typeface="Wingdings" pitchFamily="2" charset="2"/>
              <a:buNone/>
            </a:pPr>
            <a:r>
              <a:rPr lang="en-US" altLang="zh-CN" sz="2000" dirty="0" smtClean="0"/>
              <a:t>5</a:t>
            </a:r>
            <a:r>
              <a:rPr lang="zh-CN" altLang="en-US" sz="2000" dirty="0" smtClean="0"/>
              <a:t>、试题数是负数。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错误推测法</a:t>
            </a:r>
          </a:p>
        </p:txBody>
      </p:sp>
      <p:sp>
        <p:nvSpPr>
          <p:cNvPr id="57347" name="Rectangle 3"/>
          <p:cNvSpPr>
            <a:spLocks noGrp="1" noChangeArrowheads="1"/>
          </p:cNvSpPr>
          <p:nvPr>
            <p:ph type="body" idx="1"/>
          </p:nvPr>
        </p:nvSpPr>
        <p:spPr/>
        <p:txBody>
          <a:bodyPr/>
          <a:lstStyle/>
          <a:p>
            <a:pPr eaLnBrk="1" hangingPunct="1"/>
            <a:r>
              <a:rPr lang="zh-CN" altLang="en-US" sz="2400" dirty="0" smtClean="0"/>
              <a:t>再如，测试一个对线性表（比如数组）进行排序的程序，可推测列出以下几项需要特别测试的情况：</a:t>
            </a:r>
            <a:endParaRPr lang="en-US" altLang="zh-CN" sz="2400" dirty="0" smtClean="0"/>
          </a:p>
          <a:p>
            <a:pPr eaLnBrk="1" hangingPunct="1"/>
            <a:endParaRPr lang="zh-CN" altLang="en-US" sz="2400" dirty="0" smtClean="0"/>
          </a:p>
          <a:p>
            <a:pPr lvl="1" eaLnBrk="1" hangingPunct="1">
              <a:buFont typeface="Wingdings" pitchFamily="2" charset="2"/>
              <a:buNone/>
            </a:pPr>
            <a:r>
              <a:rPr lang="en-US" altLang="zh-CN" sz="2000" dirty="0" smtClean="0"/>
              <a:t>1</a:t>
            </a:r>
            <a:r>
              <a:rPr lang="zh-CN" altLang="en-US" sz="2000" dirty="0" smtClean="0"/>
              <a:t>）输入的线性表为空表；</a:t>
            </a:r>
          </a:p>
          <a:p>
            <a:pPr lvl="1" eaLnBrk="1" hangingPunct="1">
              <a:buFont typeface="Wingdings" pitchFamily="2" charset="2"/>
              <a:buNone/>
            </a:pPr>
            <a:r>
              <a:rPr lang="en-US" altLang="zh-CN" sz="2000" dirty="0" smtClean="0"/>
              <a:t>2</a:t>
            </a:r>
            <a:r>
              <a:rPr lang="zh-CN" altLang="en-US" sz="2000" dirty="0" smtClean="0"/>
              <a:t>）表中只含有一个元素；</a:t>
            </a:r>
          </a:p>
          <a:p>
            <a:pPr lvl="1" eaLnBrk="1" hangingPunct="1">
              <a:buFont typeface="Wingdings" pitchFamily="2" charset="2"/>
              <a:buNone/>
            </a:pPr>
            <a:r>
              <a:rPr lang="en-US" altLang="zh-CN" sz="2000" dirty="0" smtClean="0"/>
              <a:t>3</a:t>
            </a:r>
            <a:r>
              <a:rPr lang="zh-CN" altLang="en-US" sz="2000" dirty="0" smtClean="0"/>
              <a:t>）输入表中所有元素已排好序；</a:t>
            </a:r>
          </a:p>
          <a:p>
            <a:pPr lvl="1" eaLnBrk="1" hangingPunct="1">
              <a:buFont typeface="Wingdings" pitchFamily="2" charset="2"/>
              <a:buNone/>
            </a:pPr>
            <a:r>
              <a:rPr lang="en-US" altLang="zh-CN" sz="2000" dirty="0" smtClean="0"/>
              <a:t>4</a:t>
            </a:r>
            <a:r>
              <a:rPr lang="zh-CN" altLang="en-US" sz="2000" dirty="0" smtClean="0"/>
              <a:t>）输入表已按逆序排好；</a:t>
            </a:r>
          </a:p>
          <a:p>
            <a:pPr lvl="1" eaLnBrk="1" hangingPunct="1">
              <a:buFont typeface="Wingdings" pitchFamily="2" charset="2"/>
              <a:buNone/>
            </a:pPr>
            <a:r>
              <a:rPr lang="en-US" altLang="zh-CN" sz="2000" dirty="0" smtClean="0"/>
              <a:t>5</a:t>
            </a:r>
            <a:r>
              <a:rPr lang="zh-CN" altLang="en-US" sz="2000" dirty="0" smtClean="0"/>
              <a:t>）输入表中部分或全部元素相同。</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因果图方法 </a:t>
            </a:r>
          </a:p>
        </p:txBody>
      </p:sp>
      <p:sp>
        <p:nvSpPr>
          <p:cNvPr id="58371" name="Rectangle 3"/>
          <p:cNvSpPr>
            <a:spLocks noGrp="1" noChangeArrowheads="1"/>
          </p:cNvSpPr>
          <p:nvPr>
            <p:ph type="body" idx="1"/>
          </p:nvPr>
        </p:nvSpPr>
        <p:spPr/>
        <p:txBody>
          <a:bodyPr/>
          <a:lstStyle/>
          <a:p>
            <a:pPr eaLnBrk="1" hangingPunct="1">
              <a:lnSpc>
                <a:spcPct val="90000"/>
              </a:lnSpc>
            </a:pPr>
            <a:r>
              <a:rPr lang="zh-CN" altLang="en-US" sz="2000" dirty="0" smtClean="0"/>
              <a:t>前面介绍的等价类划分方法和边界值分析方法</a:t>
            </a:r>
            <a:r>
              <a:rPr lang="en-US" altLang="zh-CN" sz="2000" dirty="0" smtClean="0"/>
              <a:t>,</a:t>
            </a:r>
            <a:r>
              <a:rPr lang="zh-CN" altLang="en-US" sz="2000" dirty="0" smtClean="0"/>
              <a:t>都是着重考虑输入条件</a:t>
            </a:r>
            <a:r>
              <a:rPr lang="en-US" altLang="zh-CN" sz="2000" dirty="0" smtClean="0"/>
              <a:t>,</a:t>
            </a:r>
            <a:r>
              <a:rPr lang="zh-CN" altLang="en-US" sz="2000" dirty="0" smtClean="0"/>
              <a:t>但未考虑输入条件之间的联系</a:t>
            </a:r>
            <a:r>
              <a:rPr lang="en-US" altLang="zh-CN" sz="2000" dirty="0" smtClean="0"/>
              <a:t>, </a:t>
            </a:r>
            <a:r>
              <a:rPr lang="zh-CN" altLang="en-US" sz="2000" dirty="0" smtClean="0"/>
              <a:t>相互组合等。</a:t>
            </a:r>
            <a:endParaRPr lang="en-US" altLang="zh-CN" sz="2000" dirty="0" smtClean="0"/>
          </a:p>
          <a:p>
            <a:pPr eaLnBrk="1" hangingPunct="1">
              <a:lnSpc>
                <a:spcPct val="90000"/>
              </a:lnSpc>
            </a:pPr>
            <a:endParaRPr lang="zh-CN" altLang="en-US" sz="2000" dirty="0" smtClean="0"/>
          </a:p>
          <a:p>
            <a:pPr eaLnBrk="1" hangingPunct="1">
              <a:lnSpc>
                <a:spcPct val="90000"/>
              </a:lnSpc>
            </a:pPr>
            <a:r>
              <a:rPr lang="zh-CN" altLang="en-US" sz="2000" dirty="0" smtClean="0"/>
              <a:t>考虑输入条件之间的相互组合</a:t>
            </a:r>
            <a:r>
              <a:rPr lang="en-US" altLang="zh-CN" sz="2000" dirty="0" smtClean="0"/>
              <a:t>,</a:t>
            </a:r>
            <a:r>
              <a:rPr lang="zh-CN" altLang="en-US" sz="2000" dirty="0" smtClean="0"/>
              <a:t>可能会产生一些新的情况</a:t>
            </a:r>
            <a:r>
              <a:rPr lang="en-US" altLang="zh-CN" sz="2000" dirty="0" smtClean="0"/>
              <a:t>. </a:t>
            </a:r>
            <a:r>
              <a:rPr lang="zh-CN" altLang="en-US" sz="2000" dirty="0" smtClean="0"/>
              <a:t>但要检查输入条件的组合不是一件容易的事情</a:t>
            </a:r>
            <a:r>
              <a:rPr lang="en-US" altLang="zh-CN" sz="2000" dirty="0" smtClean="0"/>
              <a:t>, </a:t>
            </a:r>
            <a:r>
              <a:rPr lang="zh-CN" altLang="en-US" sz="2000" dirty="0" smtClean="0"/>
              <a:t>即使把所有输入条件划分成等价类</a:t>
            </a:r>
            <a:r>
              <a:rPr lang="en-US" altLang="zh-CN" sz="2000" dirty="0" smtClean="0"/>
              <a:t>,</a:t>
            </a:r>
            <a:r>
              <a:rPr lang="zh-CN" altLang="en-US" sz="2000" dirty="0" smtClean="0"/>
              <a:t>他们之间的组合情况也相当多</a:t>
            </a:r>
            <a:r>
              <a:rPr lang="en-US" altLang="zh-CN" sz="2000" dirty="0" smtClean="0"/>
              <a:t>. </a:t>
            </a:r>
            <a:r>
              <a:rPr lang="zh-CN" altLang="en-US" sz="2000" dirty="0" smtClean="0"/>
              <a:t>因此必须考虑采用一种适合于描述对于多种条件的组合</a:t>
            </a:r>
            <a:r>
              <a:rPr lang="en-US" altLang="zh-CN" sz="2000" dirty="0" smtClean="0"/>
              <a:t>,</a:t>
            </a:r>
            <a:r>
              <a:rPr lang="zh-CN" altLang="en-US" sz="2000" dirty="0" smtClean="0"/>
              <a:t>相应产生多个动作的形式来考虑设计测试用例。这就需要利用因果图（ </a:t>
            </a:r>
            <a:r>
              <a:rPr lang="en-US" altLang="zh-CN" sz="2000" dirty="0" smtClean="0"/>
              <a:t>Cause</a:t>
            </a:r>
            <a:r>
              <a:rPr lang="zh-CN" altLang="en-US" sz="2000" dirty="0" smtClean="0"/>
              <a:t>一</a:t>
            </a:r>
            <a:r>
              <a:rPr lang="en-US" altLang="zh-CN" sz="2000" dirty="0" smtClean="0"/>
              <a:t>Effect Graphics </a:t>
            </a:r>
            <a:r>
              <a:rPr lang="zh-CN" altLang="en-US" sz="2000" dirty="0" smtClean="0"/>
              <a:t>）方法。</a:t>
            </a:r>
            <a:endParaRPr lang="en-US" altLang="zh-CN" sz="2000" dirty="0" smtClean="0"/>
          </a:p>
          <a:p>
            <a:pPr eaLnBrk="1" hangingPunct="1">
              <a:lnSpc>
                <a:spcPct val="90000"/>
              </a:lnSpc>
            </a:pPr>
            <a:endParaRPr lang="zh-CN" altLang="en-US" sz="2000" dirty="0" smtClean="0"/>
          </a:p>
          <a:p>
            <a:pPr eaLnBrk="1" hangingPunct="1">
              <a:lnSpc>
                <a:spcPct val="90000"/>
              </a:lnSpc>
            </a:pPr>
            <a:r>
              <a:rPr lang="zh-CN" altLang="en-US" sz="2000" dirty="0" smtClean="0"/>
              <a:t>采用因果图方法能够帮助我们按一定步骤，高效率地选择测试用例，同时还能为我们指出，程序规格说明描述中存在着什么问题。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latin typeface="宋体" pitchFamily="2" charset="-122"/>
              </a:rPr>
              <a:t>因果图</a:t>
            </a:r>
            <a:r>
              <a:rPr lang="zh-CN" altLang="en-US" smtClean="0">
                <a:latin typeface="宋体" pitchFamily="2" charset="-122"/>
                <a:cs typeface="Times New Roman" pitchFamily="18" charset="0"/>
              </a:rPr>
              <a:t>介绍</a:t>
            </a:r>
          </a:p>
        </p:txBody>
      </p:sp>
      <p:sp>
        <p:nvSpPr>
          <p:cNvPr id="59395" name="Rectangle 3"/>
          <p:cNvSpPr>
            <a:spLocks noGrp="1" noChangeArrowheads="1"/>
          </p:cNvSpPr>
          <p:nvPr>
            <p:ph type="body" idx="1"/>
          </p:nvPr>
        </p:nvSpPr>
        <p:spPr>
          <a:xfrm>
            <a:off x="566738" y="1752600"/>
            <a:ext cx="7893050" cy="739775"/>
          </a:xfrm>
        </p:spPr>
        <p:txBody>
          <a:bodyPr/>
          <a:lstStyle/>
          <a:p>
            <a:pPr eaLnBrk="1" hangingPunct="1">
              <a:lnSpc>
                <a:spcPct val="90000"/>
              </a:lnSpc>
            </a:pPr>
            <a:r>
              <a:rPr lang="en-US" altLang="zh-CN" sz="2400" dirty="0" smtClean="0"/>
              <a:t>4</a:t>
            </a:r>
            <a:r>
              <a:rPr lang="zh-CN" altLang="en-US" sz="2400" dirty="0" smtClean="0"/>
              <a:t>种符号分别表示了规格说明中向</a:t>
            </a:r>
            <a:r>
              <a:rPr lang="en-US" altLang="zh-CN" sz="2400" dirty="0" smtClean="0"/>
              <a:t>4</a:t>
            </a:r>
            <a:r>
              <a:rPr lang="zh-CN" altLang="en-US" sz="2400" dirty="0" smtClean="0"/>
              <a:t>种因果关系。</a:t>
            </a:r>
          </a:p>
        </p:txBody>
      </p:sp>
      <p:pic>
        <p:nvPicPr>
          <p:cNvPr id="59396" name="Picture 6"/>
          <p:cNvPicPr>
            <a:picLocks noChangeAspect="1" noChangeArrowheads="1"/>
          </p:cNvPicPr>
          <p:nvPr/>
        </p:nvPicPr>
        <p:blipFill>
          <a:blip r:embed="rId2" cstate="print"/>
          <a:srcRect/>
          <a:stretch>
            <a:fillRect/>
          </a:stretch>
        </p:blipFill>
        <p:spPr bwMode="auto">
          <a:xfrm>
            <a:off x="1763713" y="2276475"/>
            <a:ext cx="5267325" cy="384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latin typeface="宋体" pitchFamily="2" charset="-122"/>
              </a:rPr>
              <a:t>因果图</a:t>
            </a:r>
            <a:r>
              <a:rPr lang="zh-CN" altLang="en-US" smtClean="0">
                <a:latin typeface="宋体" pitchFamily="2" charset="-122"/>
                <a:cs typeface="Times New Roman" pitchFamily="18" charset="0"/>
              </a:rPr>
              <a:t>介绍</a:t>
            </a:r>
          </a:p>
        </p:txBody>
      </p:sp>
      <p:sp>
        <p:nvSpPr>
          <p:cNvPr id="60419" name="Rectangle 3"/>
          <p:cNvSpPr>
            <a:spLocks noGrp="1" noChangeArrowheads="1"/>
          </p:cNvSpPr>
          <p:nvPr>
            <p:ph type="body" idx="1"/>
          </p:nvPr>
        </p:nvSpPr>
        <p:spPr/>
        <p:txBody>
          <a:bodyPr/>
          <a:lstStyle/>
          <a:p>
            <a:pPr eaLnBrk="1" hangingPunct="1">
              <a:lnSpc>
                <a:spcPct val="90000"/>
              </a:lnSpc>
            </a:pPr>
            <a:r>
              <a:rPr lang="zh-CN" altLang="en-US" sz="2400" dirty="0" smtClean="0">
                <a:cs typeface="Times New Roman" pitchFamily="18" charset="0"/>
              </a:rPr>
              <a:t>因果图中使用了简单的逻辑符号，以直线联接左右结点。左结点表示输入状态（或称原因），右结点表示输出状态（或称结果）。</a:t>
            </a:r>
            <a:r>
              <a:rPr lang="zh-CN" altLang="en-US" sz="2400" dirty="0" smtClean="0"/>
              <a:t> </a:t>
            </a:r>
            <a:endParaRPr lang="en-US" altLang="zh-CN" sz="2400" dirty="0" smtClean="0"/>
          </a:p>
          <a:p>
            <a:pPr eaLnBrk="1" hangingPunct="1">
              <a:lnSpc>
                <a:spcPct val="90000"/>
              </a:lnSpc>
            </a:pPr>
            <a:endParaRPr lang="zh-CN" altLang="en-US" sz="2400" dirty="0" smtClean="0"/>
          </a:p>
          <a:p>
            <a:pPr eaLnBrk="1" hangingPunct="1">
              <a:lnSpc>
                <a:spcPct val="90000"/>
              </a:lnSpc>
            </a:pPr>
            <a:r>
              <a:rPr lang="en-US" altLang="zh-CN" sz="2400" dirty="0" err="1" smtClean="0"/>
              <a:t>Ci</a:t>
            </a:r>
            <a:r>
              <a:rPr lang="zh-CN" altLang="en-US" sz="2400" dirty="0" smtClean="0"/>
              <a:t>表示原因，通常置于图的左部；</a:t>
            </a:r>
            <a:r>
              <a:rPr lang="en-US" altLang="zh-CN" sz="2400" dirty="0" err="1" smtClean="0"/>
              <a:t>ei</a:t>
            </a:r>
            <a:r>
              <a:rPr lang="zh-CN" altLang="en-US" sz="2400" dirty="0" smtClean="0"/>
              <a:t>表示结果，通常在图的右部。</a:t>
            </a:r>
            <a:r>
              <a:rPr lang="en-US" altLang="zh-CN" sz="2400" dirty="0" err="1" smtClean="0"/>
              <a:t>ci</a:t>
            </a:r>
            <a:r>
              <a:rPr lang="zh-CN" altLang="en-US" sz="2400" dirty="0" smtClean="0"/>
              <a:t>和</a:t>
            </a:r>
            <a:r>
              <a:rPr lang="en-US" altLang="zh-CN" sz="2400" dirty="0" err="1" smtClean="0"/>
              <a:t>ei</a:t>
            </a:r>
            <a:r>
              <a:rPr lang="zh-CN" altLang="en-US" sz="2400" dirty="0" smtClean="0"/>
              <a:t>均可取值</a:t>
            </a:r>
            <a:r>
              <a:rPr lang="en-US" altLang="zh-CN" sz="2400" dirty="0" smtClean="0"/>
              <a:t>0</a:t>
            </a:r>
            <a:r>
              <a:rPr lang="zh-CN" altLang="en-US" sz="2400" dirty="0" smtClean="0"/>
              <a:t>或</a:t>
            </a:r>
            <a:r>
              <a:rPr lang="en-US" altLang="zh-CN" sz="2400" dirty="0" smtClean="0"/>
              <a:t>1</a:t>
            </a:r>
            <a:r>
              <a:rPr lang="zh-CN" altLang="en-US" sz="2400" dirty="0" smtClean="0"/>
              <a:t>，</a:t>
            </a:r>
            <a:r>
              <a:rPr lang="en-US" altLang="zh-CN" sz="2400" dirty="0" smtClean="0"/>
              <a:t>0</a:t>
            </a:r>
            <a:r>
              <a:rPr lang="zh-CN" altLang="en-US" sz="2400" dirty="0" smtClean="0"/>
              <a:t>表示某状态不出现，</a:t>
            </a:r>
            <a:r>
              <a:rPr lang="en-US" altLang="zh-CN" sz="2400" dirty="0" smtClean="0"/>
              <a:t>1</a:t>
            </a:r>
            <a:r>
              <a:rPr lang="zh-CN" altLang="en-US" sz="2400" dirty="0" smtClean="0"/>
              <a:t>表示某状态出现。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因果图概念</a:t>
            </a:r>
          </a:p>
        </p:txBody>
      </p:sp>
      <p:sp>
        <p:nvSpPr>
          <p:cNvPr id="61443" name="Rectangle 3"/>
          <p:cNvSpPr>
            <a:spLocks noGrp="1" noChangeArrowheads="1"/>
          </p:cNvSpPr>
          <p:nvPr>
            <p:ph type="body" idx="1"/>
          </p:nvPr>
        </p:nvSpPr>
        <p:spPr/>
        <p:txBody>
          <a:bodyPr/>
          <a:lstStyle/>
          <a:p>
            <a:pPr algn="just" eaLnBrk="1" hangingPunct="1"/>
            <a:r>
              <a:rPr lang="zh-CN" altLang="en-US" sz="2400" dirty="0" smtClean="0"/>
              <a:t>关系</a:t>
            </a:r>
            <a:endParaRPr lang="en-US" altLang="zh-CN" sz="2400" dirty="0" smtClean="0"/>
          </a:p>
          <a:p>
            <a:pPr algn="just" eaLnBrk="1" hangingPunct="1"/>
            <a:endParaRPr lang="zh-CN" altLang="en-US" sz="2400" dirty="0" smtClean="0"/>
          </a:p>
          <a:p>
            <a:pPr lvl="1" algn="just" eaLnBrk="1" hangingPunct="1">
              <a:buFont typeface="Wingdings" pitchFamily="2" charset="2"/>
              <a:buNone/>
            </a:pPr>
            <a:r>
              <a:rPr lang="zh-CN" altLang="en-US" sz="2000" dirty="0" smtClean="0"/>
              <a:t>①恒等：若</a:t>
            </a:r>
            <a:r>
              <a:rPr lang="en-US" altLang="zh-CN" sz="2000" dirty="0" err="1" smtClean="0"/>
              <a:t>ci</a:t>
            </a:r>
            <a:r>
              <a:rPr lang="zh-CN" altLang="en-US" sz="2000" dirty="0" smtClean="0"/>
              <a:t>是</a:t>
            </a:r>
            <a:r>
              <a:rPr lang="en-US" altLang="zh-CN" sz="2000" dirty="0" smtClean="0"/>
              <a:t>1</a:t>
            </a:r>
            <a:r>
              <a:rPr lang="zh-CN" altLang="en-US" sz="2000" dirty="0" smtClean="0"/>
              <a:t>，则</a:t>
            </a:r>
            <a:r>
              <a:rPr lang="en-US" altLang="zh-CN" sz="2000" dirty="0" err="1" smtClean="0"/>
              <a:t>ei</a:t>
            </a:r>
            <a:r>
              <a:rPr lang="zh-CN" altLang="en-US" sz="2000" dirty="0" smtClean="0"/>
              <a:t>也是</a:t>
            </a:r>
            <a:r>
              <a:rPr lang="en-US" altLang="zh-CN" sz="2000" dirty="0" smtClean="0"/>
              <a:t>1</a:t>
            </a:r>
            <a:r>
              <a:rPr lang="zh-CN" altLang="en-US" sz="2000" dirty="0" smtClean="0"/>
              <a:t>；否则</a:t>
            </a:r>
            <a:r>
              <a:rPr lang="en-US" altLang="zh-CN" sz="2000" dirty="0" err="1" smtClean="0"/>
              <a:t>ei</a:t>
            </a:r>
            <a:r>
              <a:rPr lang="zh-CN" altLang="en-US" sz="2000" dirty="0" smtClean="0"/>
              <a:t>为</a:t>
            </a:r>
            <a:r>
              <a:rPr lang="en-US" altLang="zh-CN" sz="2000" dirty="0" smtClean="0"/>
              <a:t>0</a:t>
            </a:r>
            <a:r>
              <a:rPr lang="zh-CN" altLang="en-US" sz="2000" dirty="0" smtClean="0"/>
              <a:t>。</a:t>
            </a:r>
          </a:p>
          <a:p>
            <a:pPr lvl="1" algn="just" eaLnBrk="1" hangingPunct="1">
              <a:buFont typeface="Wingdings" pitchFamily="2" charset="2"/>
              <a:buNone/>
            </a:pPr>
            <a:r>
              <a:rPr lang="zh-CN" altLang="en-US" sz="2000" dirty="0" smtClean="0"/>
              <a:t>②非：若</a:t>
            </a:r>
            <a:r>
              <a:rPr lang="en-US" altLang="zh-CN" sz="2000" dirty="0" err="1" smtClean="0"/>
              <a:t>ci</a:t>
            </a:r>
            <a:r>
              <a:rPr lang="zh-CN" altLang="en-US" sz="2000" dirty="0" smtClean="0"/>
              <a:t>是</a:t>
            </a:r>
            <a:r>
              <a:rPr lang="en-US" altLang="zh-CN" sz="2000" dirty="0" smtClean="0"/>
              <a:t>1</a:t>
            </a:r>
            <a:r>
              <a:rPr lang="zh-CN" altLang="en-US" sz="2000" dirty="0" smtClean="0"/>
              <a:t>，则</a:t>
            </a:r>
            <a:r>
              <a:rPr lang="en-US" altLang="zh-CN" sz="2000" dirty="0" err="1" smtClean="0"/>
              <a:t>ei</a:t>
            </a:r>
            <a:r>
              <a:rPr lang="zh-CN" altLang="en-US" sz="2000" dirty="0" smtClean="0"/>
              <a:t>是</a:t>
            </a:r>
            <a:r>
              <a:rPr lang="en-US" altLang="zh-CN" sz="2000" dirty="0" smtClean="0"/>
              <a:t>0</a:t>
            </a:r>
            <a:r>
              <a:rPr lang="zh-CN" altLang="en-US" sz="2000" dirty="0" smtClean="0"/>
              <a:t>；否则</a:t>
            </a:r>
            <a:r>
              <a:rPr lang="en-US" altLang="zh-CN" sz="2000" dirty="0" err="1" smtClean="0"/>
              <a:t>ei</a:t>
            </a:r>
            <a:r>
              <a:rPr lang="zh-CN" altLang="en-US" sz="2000" dirty="0" smtClean="0"/>
              <a:t>是</a:t>
            </a:r>
            <a:r>
              <a:rPr lang="en-US" altLang="zh-CN" sz="2000" dirty="0" smtClean="0"/>
              <a:t>1</a:t>
            </a:r>
            <a:r>
              <a:rPr lang="zh-CN" altLang="en-US" sz="2000" dirty="0" smtClean="0"/>
              <a:t>。</a:t>
            </a:r>
          </a:p>
          <a:p>
            <a:pPr lvl="1" algn="just" eaLnBrk="1" hangingPunct="1">
              <a:buFont typeface="Wingdings" pitchFamily="2" charset="2"/>
              <a:buNone/>
            </a:pPr>
            <a:r>
              <a:rPr lang="zh-CN" altLang="en-US" sz="2000" dirty="0" smtClean="0"/>
              <a:t>③或：若</a:t>
            </a:r>
            <a:r>
              <a:rPr lang="en-US" altLang="zh-CN" sz="2000" dirty="0" smtClean="0"/>
              <a:t>c1</a:t>
            </a:r>
            <a:r>
              <a:rPr lang="zh-CN" altLang="en-US" sz="2000" dirty="0" smtClean="0"/>
              <a:t>或</a:t>
            </a:r>
            <a:r>
              <a:rPr lang="en-US" altLang="zh-CN" sz="2000" dirty="0" smtClean="0"/>
              <a:t>c2</a:t>
            </a:r>
            <a:r>
              <a:rPr lang="zh-CN" altLang="en-US" sz="2000" dirty="0" smtClean="0"/>
              <a:t>或</a:t>
            </a:r>
            <a:r>
              <a:rPr lang="en-US" altLang="zh-CN" sz="2000" dirty="0" smtClean="0"/>
              <a:t>c3</a:t>
            </a:r>
            <a:r>
              <a:rPr lang="zh-CN" altLang="en-US" sz="2000" dirty="0" smtClean="0"/>
              <a:t>是</a:t>
            </a:r>
            <a:r>
              <a:rPr lang="en-US" altLang="zh-CN" sz="2000" dirty="0" smtClean="0"/>
              <a:t>1</a:t>
            </a:r>
            <a:r>
              <a:rPr lang="zh-CN" altLang="en-US" sz="2000" dirty="0" smtClean="0"/>
              <a:t>，则</a:t>
            </a:r>
            <a:r>
              <a:rPr lang="en-US" altLang="zh-CN" sz="2000" dirty="0" err="1" smtClean="0"/>
              <a:t>ei</a:t>
            </a:r>
            <a:r>
              <a:rPr lang="zh-CN" altLang="en-US" sz="2000" dirty="0" smtClean="0"/>
              <a:t>是</a:t>
            </a:r>
            <a:r>
              <a:rPr lang="en-US" altLang="zh-CN" sz="2000" dirty="0" smtClean="0"/>
              <a:t>1</a:t>
            </a:r>
            <a:r>
              <a:rPr lang="zh-CN" altLang="en-US" sz="2000" dirty="0" smtClean="0"/>
              <a:t>；否则</a:t>
            </a:r>
            <a:r>
              <a:rPr lang="en-US" altLang="zh-CN" sz="2000" dirty="0" err="1" smtClean="0"/>
              <a:t>ei</a:t>
            </a:r>
            <a:r>
              <a:rPr lang="zh-CN" altLang="en-US" sz="2000" dirty="0" smtClean="0"/>
              <a:t>为</a:t>
            </a:r>
            <a:r>
              <a:rPr lang="en-US" altLang="zh-CN" sz="2000" dirty="0" smtClean="0"/>
              <a:t>0</a:t>
            </a:r>
            <a:r>
              <a:rPr lang="zh-CN" altLang="en-US" sz="2000" dirty="0" smtClean="0"/>
              <a:t>。</a:t>
            </a:r>
            <a:r>
              <a:rPr lang="zh-CN" altLang="en-US" sz="2000" dirty="0" smtClean="0">
                <a:latin typeface="Arial" pitchFamily="34" charset="0"/>
              </a:rPr>
              <a:t>“</a:t>
            </a:r>
            <a:r>
              <a:rPr lang="zh-CN" altLang="en-US" sz="2000" dirty="0" smtClean="0"/>
              <a:t>或</a:t>
            </a:r>
            <a:r>
              <a:rPr lang="zh-CN" altLang="en-US" sz="2000" dirty="0" smtClean="0">
                <a:latin typeface="Arial" pitchFamily="34" charset="0"/>
              </a:rPr>
              <a:t>”</a:t>
            </a:r>
            <a:r>
              <a:rPr lang="zh-CN" altLang="en-US" sz="2000" dirty="0" smtClean="0"/>
              <a:t>可有任意个输入。</a:t>
            </a:r>
          </a:p>
          <a:p>
            <a:pPr lvl="1" algn="just" eaLnBrk="1" hangingPunct="1">
              <a:buFont typeface="Wingdings" pitchFamily="2" charset="2"/>
              <a:buNone/>
            </a:pPr>
            <a:r>
              <a:rPr lang="zh-CN" altLang="en-US" sz="2000" dirty="0" smtClean="0"/>
              <a:t>④与：若</a:t>
            </a:r>
            <a:r>
              <a:rPr lang="en-US" altLang="zh-CN" sz="2000" dirty="0" smtClean="0"/>
              <a:t>c1</a:t>
            </a:r>
            <a:r>
              <a:rPr lang="zh-CN" altLang="en-US" sz="2000" dirty="0" smtClean="0"/>
              <a:t>和</a:t>
            </a:r>
            <a:r>
              <a:rPr lang="en-US" altLang="zh-CN" sz="2000" dirty="0" smtClean="0"/>
              <a:t>c2</a:t>
            </a:r>
            <a:r>
              <a:rPr lang="zh-CN" altLang="en-US" sz="2000" dirty="0" smtClean="0"/>
              <a:t>都是</a:t>
            </a:r>
            <a:r>
              <a:rPr lang="en-US" altLang="zh-CN" sz="2000" dirty="0" smtClean="0"/>
              <a:t>1</a:t>
            </a:r>
            <a:r>
              <a:rPr lang="zh-CN" altLang="en-US" sz="2000" dirty="0" smtClean="0"/>
              <a:t>，则</a:t>
            </a:r>
            <a:r>
              <a:rPr lang="en-US" altLang="zh-CN" sz="2000" dirty="0" err="1" smtClean="0"/>
              <a:t>ei</a:t>
            </a:r>
            <a:r>
              <a:rPr lang="zh-CN" altLang="en-US" sz="2000" dirty="0" smtClean="0"/>
              <a:t>为</a:t>
            </a:r>
            <a:r>
              <a:rPr lang="en-US" altLang="zh-CN" sz="2000" dirty="0" smtClean="0"/>
              <a:t>1</a:t>
            </a:r>
            <a:r>
              <a:rPr lang="zh-CN" altLang="en-US" sz="2000" dirty="0" smtClean="0"/>
              <a:t>；否则</a:t>
            </a:r>
            <a:r>
              <a:rPr lang="en-US" altLang="zh-CN" sz="2000" dirty="0" err="1" smtClean="0"/>
              <a:t>ei</a:t>
            </a:r>
            <a:r>
              <a:rPr lang="zh-CN" altLang="en-US" sz="2000" dirty="0" smtClean="0"/>
              <a:t>为</a:t>
            </a:r>
            <a:r>
              <a:rPr lang="en-US" altLang="zh-CN" sz="2000" dirty="0" smtClean="0"/>
              <a:t>0</a:t>
            </a:r>
            <a:r>
              <a:rPr lang="zh-CN" altLang="en-US" sz="2000" dirty="0" smtClean="0"/>
              <a:t>。</a:t>
            </a:r>
            <a:r>
              <a:rPr lang="zh-CN" altLang="en-US" sz="2000" dirty="0" smtClean="0">
                <a:latin typeface="Arial" pitchFamily="34" charset="0"/>
              </a:rPr>
              <a:t>“</a:t>
            </a:r>
            <a:r>
              <a:rPr lang="zh-CN" altLang="en-US" sz="2000" dirty="0" smtClean="0"/>
              <a:t>与</a:t>
            </a:r>
            <a:r>
              <a:rPr lang="zh-CN" altLang="en-US" sz="2000" dirty="0" smtClean="0">
                <a:latin typeface="Arial" pitchFamily="34" charset="0"/>
              </a:rPr>
              <a:t>”</a:t>
            </a:r>
            <a:r>
              <a:rPr lang="zh-CN" altLang="en-US" sz="2000" dirty="0" smtClean="0"/>
              <a:t>也可有任意个输入。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smtClean="0"/>
              <a:t>黑盒测试</a:t>
            </a:r>
          </a:p>
        </p:txBody>
      </p:sp>
      <p:sp>
        <p:nvSpPr>
          <p:cNvPr id="17411" name="Rectangle 3"/>
          <p:cNvSpPr>
            <a:spLocks noGrp="1" noChangeArrowheads="1"/>
          </p:cNvSpPr>
          <p:nvPr>
            <p:ph type="body" idx="1"/>
          </p:nvPr>
        </p:nvSpPr>
        <p:spPr/>
        <p:txBody>
          <a:bodyPr/>
          <a:lstStyle/>
          <a:p>
            <a:pPr lvl="1" eaLnBrk="1" hangingPunct="1">
              <a:buFont typeface="Wingdings" pitchFamily="2" charset="2"/>
              <a:buChar char="l"/>
            </a:pPr>
            <a:r>
              <a:rPr lang="zh-CN" altLang="en-US" sz="1400" dirty="0" smtClean="0"/>
              <a:t>  </a:t>
            </a:r>
            <a:r>
              <a:rPr lang="zh-CN" altLang="en-US" sz="2400" dirty="0" smtClean="0"/>
              <a:t>黑盒测试用于回答以下问题：</a:t>
            </a:r>
            <a:endParaRPr lang="en-US" altLang="zh-CN" sz="2400" dirty="0" smtClean="0"/>
          </a:p>
          <a:p>
            <a:pPr lvl="1" eaLnBrk="1" hangingPunct="1"/>
            <a:endParaRPr lang="zh-CN" altLang="en-US" sz="2400" dirty="0" smtClean="0"/>
          </a:p>
          <a:p>
            <a:pPr lvl="2" eaLnBrk="1" hangingPunct="1">
              <a:buFont typeface="Wingdings" pitchFamily="2" charset="2"/>
              <a:buNone/>
            </a:pPr>
            <a:r>
              <a:rPr lang="en-US" altLang="zh-CN" sz="2000" dirty="0" smtClean="0"/>
              <a:t>1</a:t>
            </a:r>
            <a:r>
              <a:rPr lang="zh-CN" altLang="en-US" sz="2000" dirty="0" smtClean="0"/>
              <a:t>）如何测试功能的有效性？</a:t>
            </a:r>
          </a:p>
          <a:p>
            <a:pPr lvl="2" eaLnBrk="1" hangingPunct="1">
              <a:buFont typeface="Wingdings" pitchFamily="2" charset="2"/>
              <a:buNone/>
            </a:pPr>
            <a:r>
              <a:rPr lang="en-US" altLang="zh-CN" sz="2000" dirty="0" smtClean="0"/>
              <a:t>2</a:t>
            </a:r>
            <a:r>
              <a:rPr lang="zh-CN" altLang="en-US" sz="2000" dirty="0" smtClean="0"/>
              <a:t>）何种类型的输入会产生好的测试用例？</a:t>
            </a:r>
          </a:p>
          <a:p>
            <a:pPr lvl="2" eaLnBrk="1" hangingPunct="1">
              <a:buFont typeface="Wingdings" pitchFamily="2" charset="2"/>
              <a:buNone/>
            </a:pPr>
            <a:r>
              <a:rPr lang="en-US" altLang="zh-CN" sz="2000" dirty="0" smtClean="0"/>
              <a:t>3</a:t>
            </a:r>
            <a:r>
              <a:rPr lang="zh-CN" altLang="en-US" sz="2000" dirty="0" smtClean="0"/>
              <a:t>）系统是否对特定的输入值尤其敏感？</a:t>
            </a:r>
          </a:p>
          <a:p>
            <a:pPr lvl="2" eaLnBrk="1" hangingPunct="1">
              <a:buFont typeface="Wingdings" pitchFamily="2" charset="2"/>
              <a:buNone/>
            </a:pPr>
            <a:r>
              <a:rPr lang="en-US" altLang="zh-CN" sz="2000" dirty="0" smtClean="0"/>
              <a:t>4</a:t>
            </a:r>
            <a:r>
              <a:rPr lang="zh-CN" altLang="en-US" sz="2000" dirty="0" smtClean="0"/>
              <a:t>）如何分隔数据类的边界？</a:t>
            </a:r>
          </a:p>
          <a:p>
            <a:pPr lvl="2" eaLnBrk="1" hangingPunct="1">
              <a:buFont typeface="Wingdings" pitchFamily="2" charset="2"/>
              <a:buNone/>
            </a:pPr>
            <a:r>
              <a:rPr lang="en-US" altLang="zh-CN" sz="2000" dirty="0" smtClean="0"/>
              <a:t>5</a:t>
            </a:r>
            <a:r>
              <a:rPr lang="zh-CN" altLang="en-US" sz="2000" dirty="0" smtClean="0"/>
              <a:t>）系统能够承受何种数据率和数据量？</a:t>
            </a:r>
          </a:p>
          <a:p>
            <a:pPr lvl="2" eaLnBrk="1" hangingPunct="1">
              <a:buFont typeface="Wingdings" pitchFamily="2" charset="2"/>
              <a:buNone/>
            </a:pPr>
            <a:r>
              <a:rPr lang="en-US" altLang="zh-CN" sz="2000" dirty="0" smtClean="0"/>
              <a:t>6</a:t>
            </a:r>
            <a:r>
              <a:rPr lang="zh-CN" altLang="en-US" sz="2000" dirty="0" smtClean="0"/>
              <a:t>）特定类型的数据组合会对系统产生何种影响？</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因果图概念</a:t>
            </a:r>
          </a:p>
        </p:txBody>
      </p:sp>
      <p:sp>
        <p:nvSpPr>
          <p:cNvPr id="62467" name="Rectangle 3"/>
          <p:cNvSpPr>
            <a:spLocks noGrp="1" noChangeArrowheads="1"/>
          </p:cNvSpPr>
          <p:nvPr>
            <p:ph type="body" idx="1"/>
          </p:nvPr>
        </p:nvSpPr>
        <p:spPr/>
        <p:txBody>
          <a:bodyPr/>
          <a:lstStyle/>
          <a:p>
            <a:pPr eaLnBrk="1" hangingPunct="1"/>
            <a:r>
              <a:rPr lang="zh-CN" altLang="en-US" sz="2400" dirty="0" smtClean="0">
                <a:latin typeface="宋体" pitchFamily="2" charset="-122"/>
              </a:rPr>
              <a:t>约束</a:t>
            </a:r>
            <a:endParaRPr lang="en-US" altLang="zh-CN" sz="2400" dirty="0" smtClean="0">
              <a:latin typeface="宋体" pitchFamily="2" charset="-122"/>
            </a:endParaRPr>
          </a:p>
          <a:p>
            <a:pPr eaLnBrk="1" hangingPunct="1"/>
            <a:endParaRPr lang="zh-CN" altLang="en-US" sz="2400" dirty="0" smtClean="0">
              <a:latin typeface="宋体" pitchFamily="2" charset="-122"/>
            </a:endParaRPr>
          </a:p>
          <a:p>
            <a:pPr lvl="1" eaLnBrk="1" hangingPunct="1">
              <a:buFont typeface="Wingdings" pitchFamily="2" charset="2"/>
              <a:buNone/>
            </a:pPr>
            <a:r>
              <a:rPr lang="zh-CN" altLang="en-US" sz="2400" dirty="0" smtClean="0">
                <a:latin typeface="宋体" pitchFamily="2" charset="-122"/>
              </a:rPr>
              <a:t>输入状态相互之间还可能存在某些依赖关系</a:t>
            </a:r>
            <a:r>
              <a:rPr lang="zh-CN" altLang="en-US" sz="2400" dirty="0" smtClean="0"/>
              <a:t>，称为约束。例如</a:t>
            </a:r>
            <a:r>
              <a:rPr lang="en-US" altLang="zh-CN" sz="2400" dirty="0" smtClean="0"/>
              <a:t>, </a:t>
            </a:r>
            <a:r>
              <a:rPr lang="zh-CN" altLang="en-US" sz="2400" dirty="0" smtClean="0">
                <a:latin typeface="宋体" pitchFamily="2" charset="-122"/>
              </a:rPr>
              <a:t>某些输入条件本身不可能同时出现。输出状态之间也往往存在约束</a:t>
            </a:r>
            <a:r>
              <a:rPr lang="zh-CN" altLang="en-US" sz="2400" dirty="0" smtClean="0"/>
              <a:t>。在因果图中</a:t>
            </a:r>
            <a:r>
              <a:rPr lang="en-US" altLang="zh-CN" sz="2400" dirty="0" smtClean="0"/>
              <a:t>,</a:t>
            </a:r>
            <a:r>
              <a:rPr lang="zh-CN" altLang="en-US" sz="2400" dirty="0" smtClean="0"/>
              <a:t>用特定的符号标明这些约束。</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因果图概念</a:t>
            </a:r>
          </a:p>
        </p:txBody>
      </p:sp>
      <p:pic>
        <p:nvPicPr>
          <p:cNvPr id="63491" name="Picture 6"/>
          <p:cNvPicPr>
            <a:picLocks noChangeAspect="1" noChangeArrowheads="1"/>
          </p:cNvPicPr>
          <p:nvPr/>
        </p:nvPicPr>
        <p:blipFill>
          <a:blip r:embed="rId2" cstate="print"/>
          <a:srcRect/>
          <a:stretch>
            <a:fillRect/>
          </a:stretch>
        </p:blipFill>
        <p:spPr bwMode="auto">
          <a:xfrm>
            <a:off x="827088" y="1773238"/>
            <a:ext cx="5905500" cy="437515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因果图概念</a:t>
            </a:r>
          </a:p>
        </p:txBody>
      </p:sp>
      <p:sp>
        <p:nvSpPr>
          <p:cNvPr id="64515" name="Rectangle 3"/>
          <p:cNvSpPr>
            <a:spLocks noGrp="1" noChangeArrowheads="1"/>
          </p:cNvSpPr>
          <p:nvPr>
            <p:ph type="body" idx="1"/>
          </p:nvPr>
        </p:nvSpPr>
        <p:spPr/>
        <p:txBody>
          <a:bodyPr/>
          <a:lstStyle/>
          <a:p>
            <a:pPr algn="just" eaLnBrk="1" hangingPunct="1">
              <a:lnSpc>
                <a:spcPct val="90000"/>
              </a:lnSpc>
            </a:pPr>
            <a:r>
              <a:rPr lang="zh-CN" altLang="en-US" sz="2400" dirty="0" smtClean="0"/>
              <a:t>输入条件的约束有以下</a:t>
            </a:r>
            <a:r>
              <a:rPr lang="en-US" altLang="zh-CN" sz="2400" dirty="0" smtClean="0"/>
              <a:t>4</a:t>
            </a:r>
            <a:r>
              <a:rPr lang="zh-CN" altLang="en-US" sz="2400" dirty="0" smtClean="0"/>
              <a:t>类：</a:t>
            </a:r>
            <a:endParaRPr lang="en-US" altLang="zh-CN" sz="2400" dirty="0" smtClean="0"/>
          </a:p>
          <a:p>
            <a:pPr algn="just" eaLnBrk="1" hangingPunct="1">
              <a:lnSpc>
                <a:spcPct val="90000"/>
              </a:lnSpc>
            </a:pPr>
            <a:endParaRPr lang="zh-CN" altLang="en-US" sz="2400" dirty="0" smtClean="0"/>
          </a:p>
          <a:p>
            <a:pPr lvl="1" algn="just" eaLnBrk="1" hangingPunct="1">
              <a:lnSpc>
                <a:spcPct val="90000"/>
              </a:lnSpc>
              <a:buFont typeface="Wingdings" pitchFamily="2" charset="2"/>
              <a:buNone/>
            </a:pPr>
            <a:r>
              <a:rPr lang="zh-CN" altLang="en-US" sz="2000" dirty="0" smtClean="0"/>
              <a:t>① </a:t>
            </a:r>
            <a:r>
              <a:rPr lang="en-US" altLang="zh-CN" sz="2000" dirty="0" smtClean="0"/>
              <a:t>E</a:t>
            </a:r>
            <a:r>
              <a:rPr lang="zh-CN" altLang="en-US" sz="2000" dirty="0" smtClean="0"/>
              <a:t>约束（异）：</a:t>
            </a:r>
            <a:r>
              <a:rPr lang="en-US" altLang="zh-CN" sz="2000" dirty="0" smtClean="0"/>
              <a:t>a</a:t>
            </a:r>
            <a:r>
              <a:rPr lang="zh-CN" altLang="en-US" sz="2000" dirty="0" smtClean="0"/>
              <a:t>和</a:t>
            </a:r>
            <a:r>
              <a:rPr lang="en-US" altLang="zh-CN" sz="2000" dirty="0" smtClean="0"/>
              <a:t>b</a:t>
            </a:r>
            <a:r>
              <a:rPr lang="zh-CN" altLang="en-US" sz="2000" dirty="0" smtClean="0"/>
              <a:t>中至多有一个可能为</a:t>
            </a:r>
            <a:r>
              <a:rPr lang="en-US" altLang="zh-CN" sz="2000" dirty="0" smtClean="0"/>
              <a:t>1</a:t>
            </a:r>
            <a:r>
              <a:rPr lang="zh-CN" altLang="en-US" sz="2000" dirty="0" smtClean="0"/>
              <a:t>，即</a:t>
            </a:r>
            <a:r>
              <a:rPr lang="en-US" altLang="zh-CN" sz="2000" dirty="0" smtClean="0"/>
              <a:t>a</a:t>
            </a:r>
            <a:r>
              <a:rPr lang="zh-CN" altLang="en-US" sz="2000" dirty="0" smtClean="0"/>
              <a:t>和</a:t>
            </a:r>
            <a:r>
              <a:rPr lang="en-US" altLang="zh-CN" sz="2000" dirty="0" smtClean="0"/>
              <a:t>b</a:t>
            </a:r>
            <a:r>
              <a:rPr lang="zh-CN" altLang="en-US" sz="2000" dirty="0" smtClean="0"/>
              <a:t>不能同时为</a:t>
            </a:r>
            <a:r>
              <a:rPr lang="en-US" altLang="zh-CN" sz="2000" dirty="0" smtClean="0"/>
              <a:t>1</a:t>
            </a:r>
            <a:r>
              <a:rPr lang="zh-CN" altLang="en-US" sz="2000" dirty="0" smtClean="0"/>
              <a:t>。</a:t>
            </a:r>
          </a:p>
          <a:p>
            <a:pPr lvl="1" algn="just" eaLnBrk="1" hangingPunct="1">
              <a:lnSpc>
                <a:spcPct val="90000"/>
              </a:lnSpc>
              <a:buFont typeface="Wingdings" pitchFamily="2" charset="2"/>
              <a:buNone/>
            </a:pPr>
            <a:r>
              <a:rPr lang="zh-CN" altLang="en-US" sz="2000" dirty="0" smtClean="0"/>
              <a:t>② </a:t>
            </a:r>
            <a:r>
              <a:rPr lang="en-US" altLang="zh-CN" sz="2000" dirty="0" smtClean="0"/>
              <a:t>I</a:t>
            </a:r>
            <a:r>
              <a:rPr lang="zh-CN" altLang="en-US" sz="2000" dirty="0" smtClean="0"/>
              <a:t>约束（或）：</a:t>
            </a:r>
            <a:r>
              <a:rPr lang="en-US" altLang="zh-CN" sz="2000" dirty="0" smtClean="0"/>
              <a:t>a</a:t>
            </a:r>
            <a:r>
              <a:rPr lang="zh-CN" altLang="en-US" sz="2000" dirty="0" smtClean="0"/>
              <a:t>、</a:t>
            </a:r>
            <a:r>
              <a:rPr lang="en-US" altLang="zh-CN" sz="2000" dirty="0" smtClean="0"/>
              <a:t>b</a:t>
            </a:r>
            <a:r>
              <a:rPr lang="zh-CN" altLang="en-US" sz="2000" dirty="0" smtClean="0"/>
              <a:t>和</a:t>
            </a:r>
            <a:r>
              <a:rPr lang="en-US" altLang="zh-CN" sz="2000" dirty="0" smtClean="0"/>
              <a:t>c</a:t>
            </a:r>
            <a:r>
              <a:rPr lang="zh-CN" altLang="en-US" sz="2000" dirty="0" smtClean="0"/>
              <a:t>中至少有一个必须是</a:t>
            </a:r>
            <a:r>
              <a:rPr lang="en-US" altLang="zh-CN" sz="2000" dirty="0" smtClean="0"/>
              <a:t>1</a:t>
            </a:r>
            <a:r>
              <a:rPr lang="zh-CN" altLang="en-US" sz="2000" dirty="0" smtClean="0"/>
              <a:t>，即 </a:t>
            </a:r>
            <a:r>
              <a:rPr lang="en-US" altLang="zh-CN" sz="2000" dirty="0" smtClean="0"/>
              <a:t>a</a:t>
            </a:r>
            <a:r>
              <a:rPr lang="zh-CN" altLang="en-US" sz="2000" dirty="0" smtClean="0"/>
              <a:t>、</a:t>
            </a:r>
            <a:r>
              <a:rPr lang="en-US" altLang="zh-CN" sz="2000" dirty="0" smtClean="0"/>
              <a:t>b </a:t>
            </a:r>
            <a:r>
              <a:rPr lang="zh-CN" altLang="en-US" sz="2000" dirty="0" smtClean="0"/>
              <a:t>和</a:t>
            </a:r>
            <a:r>
              <a:rPr lang="en-US" altLang="zh-CN" sz="2000" dirty="0" smtClean="0"/>
              <a:t>c</a:t>
            </a:r>
            <a:r>
              <a:rPr lang="zh-CN" altLang="en-US" sz="2000" dirty="0" smtClean="0"/>
              <a:t>不能同时为</a:t>
            </a:r>
            <a:r>
              <a:rPr lang="en-US" altLang="zh-CN" sz="2000" dirty="0" smtClean="0"/>
              <a:t>0</a:t>
            </a:r>
            <a:r>
              <a:rPr lang="zh-CN" altLang="en-US" sz="2000" dirty="0" smtClean="0"/>
              <a:t>。</a:t>
            </a:r>
          </a:p>
          <a:p>
            <a:pPr lvl="1" algn="just" eaLnBrk="1" hangingPunct="1">
              <a:lnSpc>
                <a:spcPct val="90000"/>
              </a:lnSpc>
              <a:buFont typeface="Wingdings" pitchFamily="2" charset="2"/>
              <a:buNone/>
            </a:pPr>
            <a:r>
              <a:rPr lang="zh-CN" altLang="en-US" sz="2000" dirty="0" smtClean="0"/>
              <a:t>③ </a:t>
            </a:r>
            <a:r>
              <a:rPr lang="en-US" altLang="zh-CN" sz="2000" dirty="0" smtClean="0"/>
              <a:t>O</a:t>
            </a:r>
            <a:r>
              <a:rPr lang="zh-CN" altLang="en-US" sz="2000" dirty="0" smtClean="0"/>
              <a:t>约束（唯一）；</a:t>
            </a:r>
            <a:r>
              <a:rPr lang="en-US" altLang="zh-CN" sz="2000" dirty="0" smtClean="0"/>
              <a:t>a</a:t>
            </a:r>
            <a:r>
              <a:rPr lang="zh-CN" altLang="en-US" sz="2000" dirty="0" smtClean="0"/>
              <a:t>和</a:t>
            </a:r>
            <a:r>
              <a:rPr lang="en-US" altLang="zh-CN" sz="2000" dirty="0" smtClean="0"/>
              <a:t>b</a:t>
            </a:r>
            <a:r>
              <a:rPr lang="zh-CN" altLang="en-US" sz="2000" dirty="0" smtClean="0"/>
              <a:t>必须有一个，且仅有</a:t>
            </a:r>
            <a:r>
              <a:rPr lang="en-US" altLang="zh-CN" sz="2000" dirty="0" smtClean="0"/>
              <a:t>1</a:t>
            </a:r>
            <a:r>
              <a:rPr lang="zh-CN" altLang="en-US" sz="2000" dirty="0" smtClean="0"/>
              <a:t>个为</a:t>
            </a:r>
            <a:r>
              <a:rPr lang="en-US" altLang="zh-CN" sz="2000" dirty="0" smtClean="0"/>
              <a:t>1</a:t>
            </a:r>
            <a:r>
              <a:rPr lang="zh-CN" altLang="en-US" sz="2000" dirty="0" smtClean="0"/>
              <a:t>。</a:t>
            </a:r>
          </a:p>
          <a:p>
            <a:pPr lvl="1" algn="just" eaLnBrk="1" hangingPunct="1">
              <a:lnSpc>
                <a:spcPct val="90000"/>
              </a:lnSpc>
              <a:buFont typeface="Wingdings" pitchFamily="2" charset="2"/>
              <a:buNone/>
            </a:pPr>
            <a:r>
              <a:rPr lang="zh-CN" altLang="en-US" sz="2000" dirty="0" smtClean="0"/>
              <a:t>④</a:t>
            </a:r>
            <a:r>
              <a:rPr lang="en-US" altLang="zh-CN" sz="2000" dirty="0" smtClean="0"/>
              <a:t>R</a:t>
            </a:r>
            <a:r>
              <a:rPr lang="zh-CN" altLang="en-US" sz="2000" dirty="0" smtClean="0"/>
              <a:t>约束（要求）：</a:t>
            </a:r>
            <a:r>
              <a:rPr lang="en-US" altLang="zh-CN" sz="2000" dirty="0" smtClean="0"/>
              <a:t>a</a:t>
            </a:r>
            <a:r>
              <a:rPr lang="zh-CN" altLang="en-US" sz="2000" dirty="0" smtClean="0"/>
              <a:t>是</a:t>
            </a:r>
            <a:r>
              <a:rPr lang="en-US" altLang="zh-CN" sz="2000" dirty="0" smtClean="0"/>
              <a:t>1</a:t>
            </a:r>
            <a:r>
              <a:rPr lang="zh-CN" altLang="en-US" sz="2000" dirty="0" smtClean="0"/>
              <a:t>时，</a:t>
            </a:r>
            <a:r>
              <a:rPr lang="en-US" altLang="zh-CN" sz="2000" dirty="0" smtClean="0"/>
              <a:t>b</a:t>
            </a:r>
            <a:r>
              <a:rPr lang="zh-CN" altLang="en-US" sz="2000" dirty="0" smtClean="0"/>
              <a:t>必须是</a:t>
            </a:r>
            <a:r>
              <a:rPr lang="en-US" altLang="zh-CN" sz="2000" dirty="0" smtClean="0"/>
              <a:t>1</a:t>
            </a:r>
            <a:r>
              <a:rPr lang="zh-CN" altLang="en-US" sz="2000" dirty="0" smtClean="0"/>
              <a:t>，即不可能</a:t>
            </a:r>
            <a:r>
              <a:rPr lang="en-US" altLang="zh-CN" sz="2000" dirty="0" smtClean="0"/>
              <a:t>a</a:t>
            </a:r>
            <a:r>
              <a:rPr lang="zh-CN" altLang="en-US" sz="2000" dirty="0" smtClean="0"/>
              <a:t>是</a:t>
            </a:r>
            <a:r>
              <a:rPr lang="en-US" altLang="zh-CN" sz="2000" dirty="0" smtClean="0"/>
              <a:t>1</a:t>
            </a:r>
            <a:r>
              <a:rPr lang="zh-CN" altLang="en-US" sz="2000" dirty="0" smtClean="0"/>
              <a:t>时</a:t>
            </a:r>
            <a:r>
              <a:rPr lang="en-US" altLang="zh-CN" sz="2000" dirty="0" smtClean="0"/>
              <a:t>b</a:t>
            </a:r>
            <a:r>
              <a:rPr lang="zh-CN" altLang="en-US" sz="2000" dirty="0" smtClean="0"/>
              <a:t>是</a:t>
            </a:r>
            <a:r>
              <a:rPr lang="en-US" altLang="zh-CN" sz="2000" dirty="0" smtClean="0"/>
              <a:t>0</a:t>
            </a:r>
            <a:r>
              <a:rPr lang="zh-CN" altLang="en-US" sz="2200" dirty="0" smtClean="0"/>
              <a:t>。</a:t>
            </a:r>
            <a:endParaRPr lang="en-US" altLang="zh-CN" sz="2200" dirty="0" smtClean="0"/>
          </a:p>
          <a:p>
            <a:pPr lvl="1" algn="just" eaLnBrk="1" hangingPunct="1">
              <a:lnSpc>
                <a:spcPct val="90000"/>
              </a:lnSpc>
              <a:buFont typeface="Wingdings" pitchFamily="2" charset="2"/>
              <a:buNone/>
            </a:pPr>
            <a:endParaRPr lang="zh-CN" altLang="en-US" sz="2200" dirty="0" smtClean="0"/>
          </a:p>
          <a:p>
            <a:pPr algn="just" eaLnBrk="1" hangingPunct="1">
              <a:lnSpc>
                <a:spcPct val="90000"/>
              </a:lnSpc>
            </a:pPr>
            <a:r>
              <a:rPr lang="zh-CN" altLang="en-US" sz="2400" dirty="0" smtClean="0"/>
              <a:t>输出条件约束类型</a:t>
            </a:r>
            <a:endParaRPr lang="en-US" altLang="zh-CN" sz="2400" dirty="0" smtClean="0"/>
          </a:p>
          <a:p>
            <a:pPr algn="just" eaLnBrk="1" hangingPunct="1">
              <a:lnSpc>
                <a:spcPct val="90000"/>
              </a:lnSpc>
            </a:pPr>
            <a:endParaRPr lang="zh-CN" altLang="en-US" sz="2400" dirty="0" smtClean="0"/>
          </a:p>
          <a:p>
            <a:pPr lvl="1" algn="just" eaLnBrk="1" hangingPunct="1">
              <a:lnSpc>
                <a:spcPct val="90000"/>
              </a:lnSpc>
              <a:buFont typeface="Wingdings" pitchFamily="2" charset="2"/>
              <a:buNone/>
            </a:pPr>
            <a:r>
              <a:rPr lang="zh-CN" altLang="en-US" sz="2000" dirty="0" smtClean="0"/>
              <a:t>输出条件的约束只有</a:t>
            </a:r>
            <a:r>
              <a:rPr lang="en-US" altLang="zh-CN" sz="2000" dirty="0" smtClean="0"/>
              <a:t>M</a:t>
            </a:r>
            <a:r>
              <a:rPr lang="zh-CN" altLang="en-US" sz="2000" dirty="0" smtClean="0"/>
              <a:t>约束（强制）：若结果</a:t>
            </a:r>
            <a:r>
              <a:rPr lang="en-US" altLang="zh-CN" sz="2000" dirty="0" smtClean="0"/>
              <a:t>a</a:t>
            </a:r>
            <a:r>
              <a:rPr lang="zh-CN" altLang="en-US" sz="2000" dirty="0" smtClean="0"/>
              <a:t>是</a:t>
            </a:r>
            <a:r>
              <a:rPr lang="en-US" altLang="zh-CN" sz="2000" dirty="0" smtClean="0"/>
              <a:t>1</a:t>
            </a:r>
            <a:r>
              <a:rPr lang="zh-CN" altLang="en-US" sz="2000" dirty="0" smtClean="0"/>
              <a:t>，则结果</a:t>
            </a:r>
            <a:r>
              <a:rPr lang="en-US" altLang="zh-CN" sz="2000" dirty="0" smtClean="0"/>
              <a:t>b</a:t>
            </a:r>
            <a:r>
              <a:rPr lang="zh-CN" altLang="en-US" sz="2000" dirty="0" smtClean="0"/>
              <a:t>强制为</a:t>
            </a:r>
            <a:r>
              <a:rPr lang="en-US" altLang="zh-CN" sz="2000" dirty="0" smtClean="0"/>
              <a:t>0</a:t>
            </a:r>
            <a:r>
              <a:rPr lang="zh-CN" altLang="en-US" sz="2000" dirty="0" smtClean="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因果图方法</a:t>
            </a:r>
          </a:p>
        </p:txBody>
      </p:sp>
      <p:sp>
        <p:nvSpPr>
          <p:cNvPr id="65539" name="Rectangle 3"/>
          <p:cNvSpPr>
            <a:spLocks noGrp="1" noChangeArrowheads="1"/>
          </p:cNvSpPr>
          <p:nvPr>
            <p:ph type="body" idx="1"/>
          </p:nvPr>
        </p:nvSpPr>
        <p:spPr/>
        <p:txBody>
          <a:bodyPr/>
          <a:lstStyle/>
          <a:p>
            <a:pPr eaLnBrk="1" hangingPunct="1">
              <a:lnSpc>
                <a:spcPct val="90000"/>
              </a:lnSpc>
            </a:pPr>
            <a:r>
              <a:rPr lang="zh-CN" altLang="en-US" sz="2400" dirty="0" smtClean="0"/>
              <a:t>因果图方法最终生成的是判定表。它适合于检查程序输入条件的各种组合情况。利用因果图生成测试用例的基本步骤</a:t>
            </a:r>
            <a:r>
              <a:rPr lang="en-US" altLang="zh-CN" sz="2400" dirty="0" smtClean="0"/>
              <a:t>:</a:t>
            </a:r>
          </a:p>
          <a:p>
            <a:pPr lvl="1" eaLnBrk="1" hangingPunct="1">
              <a:lnSpc>
                <a:spcPct val="90000"/>
              </a:lnSpc>
              <a:buFont typeface="Wingdings" pitchFamily="2" charset="2"/>
              <a:buNone/>
            </a:pPr>
            <a:r>
              <a:rPr lang="en-US" altLang="zh-CN" sz="2000" dirty="0" smtClean="0"/>
              <a:t>(1) </a:t>
            </a:r>
            <a:r>
              <a:rPr lang="zh-CN" altLang="en-US" sz="2000" dirty="0" smtClean="0"/>
              <a:t>分析软件规格说明描述中</a:t>
            </a:r>
            <a:r>
              <a:rPr lang="en-US" altLang="zh-CN" sz="2000" dirty="0" smtClean="0"/>
              <a:t>, </a:t>
            </a:r>
            <a:r>
              <a:rPr lang="zh-CN" altLang="en-US" sz="2000" dirty="0" smtClean="0"/>
              <a:t>那些是原因</a:t>
            </a:r>
            <a:r>
              <a:rPr lang="en-US" altLang="zh-CN" sz="2000" dirty="0" smtClean="0"/>
              <a:t>(</a:t>
            </a:r>
            <a:r>
              <a:rPr lang="zh-CN" altLang="en-US" sz="2000" dirty="0" smtClean="0"/>
              <a:t>即输入条件或输入条件的等价类</a:t>
            </a:r>
            <a:r>
              <a:rPr lang="en-US" altLang="zh-CN" sz="2000" dirty="0" smtClean="0"/>
              <a:t>),</a:t>
            </a:r>
            <a:r>
              <a:rPr lang="zh-CN" altLang="en-US" sz="2000" dirty="0" smtClean="0"/>
              <a:t>那些是结果</a:t>
            </a:r>
            <a:r>
              <a:rPr lang="en-US" altLang="zh-CN" sz="2000" dirty="0" smtClean="0"/>
              <a:t>(</a:t>
            </a:r>
            <a:r>
              <a:rPr lang="zh-CN" altLang="en-US" sz="2000" dirty="0" smtClean="0"/>
              <a:t>即输出条件</a:t>
            </a:r>
            <a:r>
              <a:rPr lang="en-US" altLang="zh-CN" sz="2000" dirty="0" smtClean="0"/>
              <a:t>), </a:t>
            </a:r>
            <a:r>
              <a:rPr lang="zh-CN" altLang="en-US" sz="2000" dirty="0" smtClean="0"/>
              <a:t>并给每个原因和结果赋予一个标识符。</a:t>
            </a:r>
          </a:p>
          <a:p>
            <a:pPr lvl="1" eaLnBrk="1" hangingPunct="1">
              <a:lnSpc>
                <a:spcPct val="90000"/>
              </a:lnSpc>
              <a:buFont typeface="Wingdings" pitchFamily="2" charset="2"/>
              <a:buNone/>
            </a:pPr>
            <a:r>
              <a:rPr lang="en-US" altLang="zh-CN" sz="2000" dirty="0" smtClean="0"/>
              <a:t>(2) </a:t>
            </a:r>
            <a:r>
              <a:rPr lang="zh-CN" altLang="en-US" sz="2000" dirty="0" smtClean="0"/>
              <a:t>分析软件规格说明描述中的语义</a:t>
            </a:r>
            <a:r>
              <a:rPr lang="en-US" altLang="zh-CN" sz="2000" dirty="0" smtClean="0"/>
              <a:t>.</a:t>
            </a:r>
            <a:r>
              <a:rPr lang="zh-CN" altLang="en-US" sz="2000" dirty="0" smtClean="0"/>
              <a:t>找出原因与结果之间</a:t>
            </a:r>
            <a:r>
              <a:rPr lang="en-US" altLang="zh-CN" sz="2000" dirty="0" smtClean="0"/>
              <a:t>, </a:t>
            </a:r>
            <a:r>
              <a:rPr lang="zh-CN" altLang="en-US" sz="2000" dirty="0" smtClean="0"/>
              <a:t>原因与原因之间对应的关系</a:t>
            </a:r>
            <a:r>
              <a:rPr lang="en-US" altLang="zh-CN" sz="2000" dirty="0" smtClean="0"/>
              <a:t>. </a:t>
            </a:r>
            <a:r>
              <a:rPr lang="zh-CN" altLang="en-US" sz="2000" dirty="0" smtClean="0"/>
              <a:t>根据这些关系</a:t>
            </a:r>
            <a:r>
              <a:rPr lang="en-US" altLang="zh-CN" sz="2000" dirty="0" smtClean="0"/>
              <a:t>,</a:t>
            </a:r>
            <a:r>
              <a:rPr lang="zh-CN" altLang="en-US" sz="2000" dirty="0" smtClean="0"/>
              <a:t>画出因果图。</a:t>
            </a:r>
          </a:p>
          <a:p>
            <a:pPr lvl="1" eaLnBrk="1" hangingPunct="1">
              <a:lnSpc>
                <a:spcPct val="90000"/>
              </a:lnSpc>
              <a:buFont typeface="Wingdings" pitchFamily="2" charset="2"/>
              <a:buNone/>
            </a:pPr>
            <a:r>
              <a:rPr lang="en-US" altLang="zh-CN" sz="2000" dirty="0" smtClean="0"/>
              <a:t>(3) </a:t>
            </a:r>
            <a:r>
              <a:rPr lang="zh-CN" altLang="en-US" sz="2000" dirty="0" smtClean="0"/>
              <a:t>由于语法或环境限制</a:t>
            </a:r>
            <a:r>
              <a:rPr lang="en-US" altLang="zh-CN" sz="2000" dirty="0" smtClean="0"/>
              <a:t>, </a:t>
            </a:r>
            <a:r>
              <a:rPr lang="zh-CN" altLang="en-US" sz="2000" dirty="0" smtClean="0"/>
              <a:t>有些原因与原因之间</a:t>
            </a:r>
            <a:r>
              <a:rPr lang="en-US" altLang="zh-CN" sz="2000" dirty="0" smtClean="0"/>
              <a:t>,</a:t>
            </a:r>
            <a:r>
              <a:rPr lang="zh-CN" altLang="en-US" sz="2000" dirty="0" smtClean="0"/>
              <a:t>原因与结果之间的组合情况不不可能出现</a:t>
            </a:r>
            <a:r>
              <a:rPr lang="en-US" altLang="zh-CN" sz="2000" dirty="0" smtClean="0"/>
              <a:t>. </a:t>
            </a:r>
            <a:r>
              <a:rPr lang="zh-CN" altLang="en-US" sz="2000" dirty="0" smtClean="0"/>
              <a:t>为表明这些特殊情况</a:t>
            </a:r>
            <a:r>
              <a:rPr lang="en-US" altLang="zh-CN" sz="2000" dirty="0" smtClean="0"/>
              <a:t>, </a:t>
            </a:r>
            <a:r>
              <a:rPr lang="zh-CN" altLang="en-US" sz="2000" dirty="0" smtClean="0"/>
              <a:t>在因果图上用一些记号表明约束或限制条件。</a:t>
            </a:r>
          </a:p>
          <a:p>
            <a:pPr lvl="1" eaLnBrk="1" hangingPunct="1">
              <a:lnSpc>
                <a:spcPct val="90000"/>
              </a:lnSpc>
              <a:buFont typeface="Wingdings" pitchFamily="2" charset="2"/>
              <a:buNone/>
            </a:pPr>
            <a:r>
              <a:rPr lang="en-US" altLang="zh-CN" sz="2000" dirty="0" smtClean="0"/>
              <a:t>(4) </a:t>
            </a:r>
            <a:r>
              <a:rPr lang="zh-CN" altLang="en-US" sz="2000" dirty="0" smtClean="0"/>
              <a:t>把因果图转换为判定表。</a:t>
            </a:r>
          </a:p>
          <a:p>
            <a:pPr lvl="1" eaLnBrk="1" hangingPunct="1">
              <a:lnSpc>
                <a:spcPct val="90000"/>
              </a:lnSpc>
              <a:buFont typeface="Wingdings" pitchFamily="2" charset="2"/>
              <a:buNone/>
            </a:pPr>
            <a:r>
              <a:rPr lang="en-US" altLang="zh-CN" sz="2000" dirty="0" smtClean="0"/>
              <a:t>(5) </a:t>
            </a:r>
            <a:r>
              <a:rPr lang="zh-CN" altLang="en-US" sz="2000" dirty="0" smtClean="0"/>
              <a:t>把判定表的每一列拿出来作为依据</a:t>
            </a:r>
            <a:r>
              <a:rPr lang="en-US" altLang="zh-CN" sz="2000" dirty="0" smtClean="0"/>
              <a:t>,</a:t>
            </a:r>
            <a:r>
              <a:rPr lang="zh-CN" altLang="en-US" sz="2000" dirty="0" smtClean="0"/>
              <a:t>设计测试用例。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因果图方法举例</a:t>
            </a:r>
          </a:p>
        </p:txBody>
      </p:sp>
      <p:sp>
        <p:nvSpPr>
          <p:cNvPr id="66563" name="Rectangle 3"/>
          <p:cNvSpPr>
            <a:spLocks noGrp="1" noChangeArrowheads="1"/>
          </p:cNvSpPr>
          <p:nvPr>
            <p:ph type="body" idx="1"/>
          </p:nvPr>
        </p:nvSpPr>
        <p:spPr/>
        <p:txBody>
          <a:bodyPr/>
          <a:lstStyle/>
          <a:p>
            <a:pPr eaLnBrk="1" hangingPunct="1">
              <a:buFont typeface="Wingdings" pitchFamily="2" charset="2"/>
              <a:buNone/>
            </a:pPr>
            <a:r>
              <a:rPr lang="zh-CN" altLang="en-US" sz="2400" dirty="0" smtClean="0"/>
              <a:t>例</a:t>
            </a:r>
            <a:r>
              <a:rPr lang="en-US" altLang="zh-CN" sz="2400" dirty="0" smtClean="0"/>
              <a:t>4</a:t>
            </a:r>
            <a:r>
              <a:rPr lang="zh-CN" altLang="en-US" sz="2400" dirty="0" smtClean="0"/>
              <a:t>：某软件规格说明书包含这样的要求：第一列字符必须是</a:t>
            </a:r>
            <a:r>
              <a:rPr lang="en-US" altLang="zh-CN" sz="2400" dirty="0" smtClean="0"/>
              <a:t>A</a:t>
            </a:r>
            <a:r>
              <a:rPr lang="zh-CN" altLang="en-US" sz="2400" dirty="0" smtClean="0"/>
              <a:t>或</a:t>
            </a:r>
            <a:r>
              <a:rPr lang="en-US" altLang="zh-CN" sz="2400" dirty="0" smtClean="0"/>
              <a:t>B</a:t>
            </a:r>
            <a:r>
              <a:rPr lang="zh-CN" altLang="en-US" sz="2400" dirty="0" smtClean="0"/>
              <a:t>，第二列字符必须是一个数字，在此情况下进行文件的修改，但如果第一列字符不正确，则给出信息</a:t>
            </a:r>
            <a:r>
              <a:rPr lang="en-US" altLang="zh-CN" sz="2400" dirty="0" smtClean="0"/>
              <a:t>L</a:t>
            </a:r>
            <a:r>
              <a:rPr lang="zh-CN" altLang="en-US" sz="2400" dirty="0" smtClean="0"/>
              <a:t>；如果第二列字符不是数字，则给出信息</a:t>
            </a:r>
            <a:r>
              <a:rPr lang="en-US" altLang="zh-CN" sz="2400" dirty="0" smtClean="0"/>
              <a:t>M</a:t>
            </a:r>
            <a:r>
              <a:rPr lang="zh-CN" altLang="en-US" sz="2400" dirty="0" smtClean="0"/>
              <a:t>。</a:t>
            </a:r>
            <a:br>
              <a:rPr lang="zh-CN" altLang="en-US" sz="2400" dirty="0" smtClean="0"/>
            </a:br>
            <a:endParaRPr lang="zh-CN" altLang="en-US" sz="2400" dirty="0" smtClean="0"/>
          </a:p>
          <a:p>
            <a:pPr eaLnBrk="1" hangingPunct="1">
              <a:buFont typeface="Wingdings" pitchFamily="2" charset="2"/>
              <a:buNone/>
            </a:pPr>
            <a:r>
              <a:rPr lang="zh-CN" altLang="en-US" sz="2400" dirty="0" smtClean="0"/>
              <a:t>解答：根据题意，原因和结果如下：</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smtClean="0"/>
              <a:t>因果图方法举例</a:t>
            </a:r>
          </a:p>
        </p:txBody>
      </p:sp>
      <p:sp>
        <p:nvSpPr>
          <p:cNvPr id="67587"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2400" dirty="0" smtClean="0"/>
              <a:t>原因：</a:t>
            </a:r>
          </a:p>
          <a:p>
            <a:pPr algn="just" eaLnBrk="1" hangingPunct="1">
              <a:lnSpc>
                <a:spcPct val="90000"/>
              </a:lnSpc>
              <a:buFont typeface="Wingdings" pitchFamily="2" charset="2"/>
              <a:buNone/>
            </a:pPr>
            <a:r>
              <a:rPr lang="zh-CN" altLang="en-US" sz="2400" dirty="0" smtClean="0"/>
              <a:t>         </a:t>
            </a:r>
            <a:r>
              <a:rPr lang="en-US" altLang="zh-CN" sz="2400" dirty="0" smtClean="0"/>
              <a:t>1</a:t>
            </a:r>
            <a:r>
              <a:rPr lang="en-US" altLang="zh-CN" sz="2400" dirty="0" smtClean="0">
                <a:latin typeface="Arial" pitchFamily="34" charset="0"/>
              </a:rPr>
              <a:t>——</a:t>
            </a:r>
            <a:r>
              <a:rPr lang="zh-CN" altLang="en-US" sz="2400" dirty="0" smtClean="0"/>
              <a:t>第一列字符是</a:t>
            </a:r>
            <a:r>
              <a:rPr lang="en-US" altLang="zh-CN" sz="2400" dirty="0" smtClean="0"/>
              <a:t>A</a:t>
            </a:r>
            <a:r>
              <a:rPr lang="zh-CN" altLang="en-US" sz="2400" dirty="0" smtClean="0"/>
              <a:t>；</a:t>
            </a:r>
          </a:p>
          <a:p>
            <a:pPr algn="just" eaLnBrk="1" hangingPunct="1">
              <a:lnSpc>
                <a:spcPct val="90000"/>
              </a:lnSpc>
              <a:buFont typeface="Wingdings" pitchFamily="2" charset="2"/>
              <a:buNone/>
            </a:pPr>
            <a:r>
              <a:rPr lang="zh-CN" altLang="en-US" sz="2400" dirty="0" smtClean="0"/>
              <a:t>         </a:t>
            </a:r>
            <a:r>
              <a:rPr lang="en-US" altLang="zh-CN" sz="2400" dirty="0" smtClean="0"/>
              <a:t>2</a:t>
            </a:r>
            <a:r>
              <a:rPr lang="en-US" altLang="zh-CN" sz="2400" dirty="0" smtClean="0">
                <a:latin typeface="Arial" pitchFamily="34" charset="0"/>
              </a:rPr>
              <a:t>——</a:t>
            </a:r>
            <a:r>
              <a:rPr lang="zh-CN" altLang="en-US" sz="2400" dirty="0" smtClean="0"/>
              <a:t>第一列字符是</a:t>
            </a:r>
            <a:r>
              <a:rPr lang="en-US" altLang="zh-CN" sz="2400" dirty="0" smtClean="0"/>
              <a:t>B</a:t>
            </a:r>
            <a:r>
              <a:rPr lang="zh-CN" altLang="en-US" sz="2400" dirty="0" smtClean="0"/>
              <a:t>；</a:t>
            </a:r>
          </a:p>
          <a:p>
            <a:pPr algn="just" eaLnBrk="1" hangingPunct="1">
              <a:lnSpc>
                <a:spcPct val="90000"/>
              </a:lnSpc>
              <a:buFont typeface="Wingdings" pitchFamily="2" charset="2"/>
              <a:buNone/>
            </a:pPr>
            <a:r>
              <a:rPr lang="zh-CN" altLang="en-US" sz="2400" dirty="0" smtClean="0"/>
              <a:t>         </a:t>
            </a:r>
            <a:r>
              <a:rPr lang="en-US" altLang="zh-CN" sz="2400" dirty="0" smtClean="0"/>
              <a:t>3</a:t>
            </a:r>
            <a:r>
              <a:rPr lang="en-US" altLang="zh-CN" sz="2400" dirty="0" smtClean="0">
                <a:latin typeface="Arial" pitchFamily="34" charset="0"/>
              </a:rPr>
              <a:t>——</a:t>
            </a:r>
            <a:r>
              <a:rPr lang="zh-CN" altLang="en-US" sz="2400" dirty="0" smtClean="0"/>
              <a:t>第二列字符是一数字。</a:t>
            </a:r>
            <a:endParaRPr lang="en-US" altLang="zh-CN" sz="2400" dirty="0" smtClean="0"/>
          </a:p>
          <a:p>
            <a:pPr algn="just" eaLnBrk="1" hangingPunct="1">
              <a:lnSpc>
                <a:spcPct val="90000"/>
              </a:lnSpc>
              <a:buFont typeface="Wingdings" pitchFamily="2" charset="2"/>
              <a:buNone/>
            </a:pPr>
            <a:endParaRPr lang="zh-CN" altLang="en-US" sz="2400" dirty="0" smtClean="0"/>
          </a:p>
          <a:p>
            <a:pPr algn="just" eaLnBrk="1" hangingPunct="1">
              <a:lnSpc>
                <a:spcPct val="90000"/>
              </a:lnSpc>
              <a:buFont typeface="Wingdings" pitchFamily="2" charset="2"/>
              <a:buNone/>
            </a:pPr>
            <a:r>
              <a:rPr lang="zh-CN" altLang="en-US" sz="2400" dirty="0" smtClean="0"/>
              <a:t>结果：</a:t>
            </a:r>
          </a:p>
          <a:p>
            <a:pPr algn="just" eaLnBrk="1" hangingPunct="1">
              <a:lnSpc>
                <a:spcPct val="90000"/>
              </a:lnSpc>
              <a:buFont typeface="Wingdings" pitchFamily="2" charset="2"/>
              <a:buNone/>
            </a:pPr>
            <a:r>
              <a:rPr lang="zh-CN" altLang="en-US" sz="2400" dirty="0" smtClean="0"/>
              <a:t>         </a:t>
            </a:r>
            <a:r>
              <a:rPr lang="en-US" altLang="zh-CN" sz="2400" dirty="0" smtClean="0"/>
              <a:t>21</a:t>
            </a:r>
            <a:r>
              <a:rPr lang="en-US" altLang="zh-CN" sz="2400" dirty="0" smtClean="0">
                <a:latin typeface="Arial" pitchFamily="34" charset="0"/>
              </a:rPr>
              <a:t>——</a:t>
            </a:r>
            <a:r>
              <a:rPr lang="zh-CN" altLang="en-US" sz="2400" dirty="0" smtClean="0"/>
              <a:t>修改文件；</a:t>
            </a:r>
          </a:p>
          <a:p>
            <a:pPr algn="just" eaLnBrk="1" hangingPunct="1">
              <a:lnSpc>
                <a:spcPct val="90000"/>
              </a:lnSpc>
              <a:buFont typeface="Wingdings" pitchFamily="2" charset="2"/>
              <a:buNone/>
            </a:pPr>
            <a:r>
              <a:rPr lang="zh-CN" altLang="en-US" sz="2400" dirty="0" smtClean="0"/>
              <a:t>         </a:t>
            </a:r>
            <a:r>
              <a:rPr lang="en-US" altLang="zh-CN" sz="2400" dirty="0" smtClean="0"/>
              <a:t>22 </a:t>
            </a:r>
            <a:r>
              <a:rPr lang="en-US" altLang="zh-CN" sz="2400" dirty="0" smtClean="0">
                <a:latin typeface="Arial" pitchFamily="34" charset="0"/>
              </a:rPr>
              <a:t>——</a:t>
            </a:r>
            <a:r>
              <a:rPr lang="zh-CN" altLang="en-US" sz="2400" dirty="0" smtClean="0"/>
              <a:t>给出信息</a:t>
            </a:r>
            <a:r>
              <a:rPr lang="en-US" altLang="zh-CN" sz="2400" dirty="0" smtClean="0"/>
              <a:t>L</a:t>
            </a:r>
            <a:r>
              <a:rPr lang="zh-CN" altLang="en-US" sz="2400" dirty="0" smtClean="0"/>
              <a:t>；</a:t>
            </a:r>
          </a:p>
          <a:p>
            <a:pPr algn="just" eaLnBrk="1" hangingPunct="1">
              <a:lnSpc>
                <a:spcPct val="90000"/>
              </a:lnSpc>
              <a:buFont typeface="Wingdings" pitchFamily="2" charset="2"/>
              <a:buNone/>
            </a:pPr>
            <a:r>
              <a:rPr lang="zh-CN" altLang="en-US" sz="2400" dirty="0" smtClean="0"/>
              <a:t>         </a:t>
            </a:r>
            <a:r>
              <a:rPr lang="en-US" altLang="zh-CN" sz="2400" dirty="0" smtClean="0"/>
              <a:t>23</a:t>
            </a:r>
            <a:r>
              <a:rPr lang="en-US" altLang="zh-CN" sz="2400" dirty="0" smtClean="0">
                <a:latin typeface="Arial" pitchFamily="34" charset="0"/>
              </a:rPr>
              <a:t>——</a:t>
            </a:r>
            <a:r>
              <a:rPr lang="zh-CN" altLang="en-US" sz="2400" dirty="0" smtClean="0"/>
              <a:t>给出信息</a:t>
            </a:r>
            <a:r>
              <a:rPr lang="en-US" altLang="zh-CN" sz="2400" dirty="0" smtClean="0"/>
              <a:t>M</a:t>
            </a:r>
            <a:r>
              <a:rPr lang="zh-CN" altLang="en-US" sz="2400" dirty="0" smtClean="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因果图方法举例</a:t>
            </a:r>
          </a:p>
        </p:txBody>
      </p:sp>
      <p:sp>
        <p:nvSpPr>
          <p:cNvPr id="68611" name="Rectangle 3"/>
          <p:cNvSpPr>
            <a:spLocks noGrp="1" noChangeArrowheads="1"/>
          </p:cNvSpPr>
          <p:nvPr>
            <p:ph type="body" idx="1"/>
          </p:nvPr>
        </p:nvSpPr>
        <p:spPr>
          <a:xfrm>
            <a:off x="566738" y="1752600"/>
            <a:ext cx="8001000" cy="1028700"/>
          </a:xfrm>
        </p:spPr>
        <p:txBody>
          <a:bodyPr/>
          <a:lstStyle/>
          <a:p>
            <a:pPr eaLnBrk="1" hangingPunct="1">
              <a:lnSpc>
                <a:spcPct val="80000"/>
              </a:lnSpc>
            </a:pPr>
            <a:r>
              <a:rPr lang="zh-CN" altLang="en-US" sz="2400" dirty="0" smtClean="0"/>
              <a:t>其对应的因果图如下： </a:t>
            </a:r>
          </a:p>
          <a:p>
            <a:pPr lvl="1" eaLnBrk="1" hangingPunct="1">
              <a:lnSpc>
                <a:spcPct val="80000"/>
              </a:lnSpc>
              <a:buFont typeface="Wingdings" pitchFamily="2" charset="2"/>
              <a:buNone/>
            </a:pPr>
            <a:r>
              <a:rPr lang="en-US" altLang="zh-CN" sz="2400" dirty="0" smtClean="0"/>
              <a:t>11</a:t>
            </a:r>
            <a:r>
              <a:rPr lang="zh-CN" altLang="en-US" sz="2400" dirty="0" smtClean="0"/>
              <a:t>为中间节点；考虑到原因</a:t>
            </a:r>
            <a:r>
              <a:rPr lang="en-US" altLang="zh-CN" sz="2400" dirty="0" smtClean="0"/>
              <a:t>1</a:t>
            </a:r>
            <a:r>
              <a:rPr lang="zh-CN" altLang="en-US" sz="2400" dirty="0" smtClean="0"/>
              <a:t>和原因</a:t>
            </a:r>
            <a:r>
              <a:rPr lang="en-US" altLang="zh-CN" sz="2400" dirty="0" smtClean="0"/>
              <a:t>2</a:t>
            </a:r>
            <a:r>
              <a:rPr lang="zh-CN" altLang="en-US" sz="2400" dirty="0" smtClean="0"/>
              <a:t>不可能同时为</a:t>
            </a:r>
            <a:r>
              <a:rPr lang="en-US" altLang="zh-CN" sz="2400" dirty="0" smtClean="0"/>
              <a:t>1</a:t>
            </a:r>
            <a:r>
              <a:rPr lang="zh-CN" altLang="en-US" sz="2400" dirty="0" smtClean="0"/>
              <a:t>，因此在因果图上施加</a:t>
            </a:r>
            <a:r>
              <a:rPr lang="en-US" altLang="zh-CN" sz="2400" dirty="0" smtClean="0"/>
              <a:t>E</a:t>
            </a:r>
            <a:r>
              <a:rPr lang="zh-CN" altLang="en-US" sz="2400" dirty="0" smtClean="0"/>
              <a:t>约束。</a:t>
            </a:r>
          </a:p>
        </p:txBody>
      </p:sp>
      <p:sp>
        <p:nvSpPr>
          <p:cNvPr id="68612" name="Rectangle 5"/>
          <p:cNvSpPr>
            <a:spLocks noChangeArrowheads="1"/>
          </p:cNvSpPr>
          <p:nvPr/>
        </p:nvSpPr>
        <p:spPr bwMode="auto">
          <a:xfrm>
            <a:off x="6084888" y="3284538"/>
            <a:ext cx="3386137" cy="2592387"/>
          </a:xfrm>
          <a:prstGeom prst="rect">
            <a:avLst/>
          </a:prstGeom>
          <a:noFill/>
          <a:ln w="9525">
            <a:noFill/>
            <a:miter lim="800000"/>
            <a:headEnd/>
            <a:tailEnd/>
          </a:ln>
        </p:spPr>
        <p:txBody>
          <a:bodyPr/>
          <a:lstStyle/>
          <a:p>
            <a:pPr marL="469900" indent="-469900" algn="just">
              <a:lnSpc>
                <a:spcPct val="90000"/>
              </a:lnSpc>
              <a:spcBef>
                <a:spcPct val="20000"/>
              </a:spcBef>
              <a:buClr>
                <a:schemeClr val="accent2"/>
              </a:buClr>
              <a:buFont typeface="Wingdings" pitchFamily="2" charset="2"/>
              <a:buNone/>
            </a:pPr>
            <a:r>
              <a:rPr lang="zh-CN" altLang="en-US" dirty="0"/>
              <a:t>原因：</a:t>
            </a:r>
          </a:p>
          <a:p>
            <a:pPr marL="469900" indent="-469900" algn="just">
              <a:lnSpc>
                <a:spcPct val="90000"/>
              </a:lnSpc>
              <a:spcBef>
                <a:spcPct val="20000"/>
              </a:spcBef>
              <a:buClr>
                <a:schemeClr val="accent2"/>
              </a:buClr>
              <a:buFont typeface="Wingdings" pitchFamily="2" charset="2"/>
              <a:buNone/>
            </a:pPr>
            <a:r>
              <a:rPr lang="zh-CN" altLang="en-US" dirty="0"/>
              <a:t>   </a:t>
            </a:r>
            <a:r>
              <a:rPr lang="en-US" altLang="zh-CN" dirty="0"/>
              <a:t>1</a:t>
            </a:r>
            <a:r>
              <a:rPr lang="en-US" altLang="zh-CN" dirty="0">
                <a:latin typeface="Arial" pitchFamily="34" charset="0"/>
              </a:rPr>
              <a:t>——</a:t>
            </a:r>
            <a:r>
              <a:rPr lang="zh-CN" altLang="en-US" dirty="0"/>
              <a:t>第一列字符是</a:t>
            </a:r>
            <a:r>
              <a:rPr lang="en-US" altLang="zh-CN" dirty="0"/>
              <a:t>A</a:t>
            </a:r>
            <a:r>
              <a:rPr lang="zh-CN" altLang="en-US" dirty="0"/>
              <a:t>；</a:t>
            </a:r>
          </a:p>
          <a:p>
            <a:pPr marL="469900" indent="-469900" algn="just">
              <a:lnSpc>
                <a:spcPct val="90000"/>
              </a:lnSpc>
              <a:spcBef>
                <a:spcPct val="20000"/>
              </a:spcBef>
              <a:buClr>
                <a:schemeClr val="accent2"/>
              </a:buClr>
              <a:buFont typeface="Wingdings" pitchFamily="2" charset="2"/>
              <a:buNone/>
            </a:pPr>
            <a:r>
              <a:rPr lang="zh-CN" altLang="en-US" dirty="0"/>
              <a:t>   </a:t>
            </a:r>
            <a:r>
              <a:rPr lang="en-US" altLang="zh-CN" dirty="0"/>
              <a:t>2</a:t>
            </a:r>
            <a:r>
              <a:rPr lang="en-US" altLang="zh-CN" dirty="0">
                <a:latin typeface="Arial" pitchFamily="34" charset="0"/>
              </a:rPr>
              <a:t>——</a:t>
            </a:r>
            <a:r>
              <a:rPr lang="zh-CN" altLang="en-US" dirty="0"/>
              <a:t>第一列字符是</a:t>
            </a:r>
            <a:r>
              <a:rPr lang="en-US" altLang="zh-CN" dirty="0"/>
              <a:t>B</a:t>
            </a:r>
            <a:r>
              <a:rPr lang="zh-CN" altLang="en-US" dirty="0"/>
              <a:t>；</a:t>
            </a:r>
          </a:p>
          <a:p>
            <a:pPr marL="469900" indent="-469900" algn="just">
              <a:lnSpc>
                <a:spcPct val="90000"/>
              </a:lnSpc>
              <a:spcBef>
                <a:spcPct val="20000"/>
              </a:spcBef>
              <a:buClr>
                <a:schemeClr val="accent2"/>
              </a:buClr>
              <a:buFont typeface="Wingdings" pitchFamily="2" charset="2"/>
              <a:buNone/>
            </a:pPr>
            <a:r>
              <a:rPr lang="zh-CN" altLang="en-US" dirty="0"/>
              <a:t>   </a:t>
            </a:r>
            <a:r>
              <a:rPr lang="en-US" altLang="zh-CN" dirty="0"/>
              <a:t>3</a:t>
            </a:r>
            <a:r>
              <a:rPr lang="en-US" altLang="zh-CN" dirty="0">
                <a:latin typeface="Arial" pitchFamily="34" charset="0"/>
              </a:rPr>
              <a:t>——</a:t>
            </a:r>
            <a:r>
              <a:rPr lang="zh-CN" altLang="en-US" dirty="0"/>
              <a:t>第二列字符是一数字。</a:t>
            </a:r>
          </a:p>
          <a:p>
            <a:pPr marL="469900" indent="-469900" algn="just">
              <a:lnSpc>
                <a:spcPct val="90000"/>
              </a:lnSpc>
              <a:spcBef>
                <a:spcPct val="20000"/>
              </a:spcBef>
              <a:buClr>
                <a:schemeClr val="accent2"/>
              </a:buClr>
              <a:buFont typeface="Wingdings" pitchFamily="2" charset="2"/>
              <a:buNone/>
            </a:pPr>
            <a:r>
              <a:rPr lang="zh-CN" altLang="en-US" dirty="0"/>
              <a:t>结果：</a:t>
            </a:r>
          </a:p>
          <a:p>
            <a:pPr marL="469900" indent="-469900" algn="just">
              <a:lnSpc>
                <a:spcPct val="90000"/>
              </a:lnSpc>
              <a:spcBef>
                <a:spcPct val="20000"/>
              </a:spcBef>
              <a:buClr>
                <a:schemeClr val="accent2"/>
              </a:buClr>
              <a:buFont typeface="Wingdings" pitchFamily="2" charset="2"/>
              <a:buNone/>
            </a:pPr>
            <a:r>
              <a:rPr lang="zh-CN" altLang="en-US" dirty="0"/>
              <a:t>   </a:t>
            </a:r>
            <a:r>
              <a:rPr lang="en-US" altLang="zh-CN" dirty="0"/>
              <a:t>21</a:t>
            </a:r>
            <a:r>
              <a:rPr lang="en-US" altLang="zh-CN" dirty="0">
                <a:latin typeface="Arial" pitchFamily="34" charset="0"/>
              </a:rPr>
              <a:t>——</a:t>
            </a:r>
            <a:r>
              <a:rPr lang="zh-CN" altLang="en-US" dirty="0"/>
              <a:t>修改文件；</a:t>
            </a:r>
          </a:p>
          <a:p>
            <a:pPr marL="469900" indent="-469900" algn="just">
              <a:lnSpc>
                <a:spcPct val="90000"/>
              </a:lnSpc>
              <a:spcBef>
                <a:spcPct val="20000"/>
              </a:spcBef>
              <a:buClr>
                <a:schemeClr val="accent2"/>
              </a:buClr>
              <a:buFont typeface="Wingdings" pitchFamily="2" charset="2"/>
              <a:buNone/>
            </a:pPr>
            <a:r>
              <a:rPr lang="zh-CN" altLang="en-US" dirty="0"/>
              <a:t>   </a:t>
            </a:r>
            <a:r>
              <a:rPr lang="en-US" altLang="zh-CN" dirty="0"/>
              <a:t>22 </a:t>
            </a:r>
            <a:r>
              <a:rPr lang="en-US" altLang="zh-CN" dirty="0">
                <a:latin typeface="Arial" pitchFamily="34" charset="0"/>
              </a:rPr>
              <a:t>——</a:t>
            </a:r>
            <a:r>
              <a:rPr lang="zh-CN" altLang="en-US" dirty="0"/>
              <a:t>给出信息</a:t>
            </a:r>
            <a:r>
              <a:rPr lang="en-US" altLang="zh-CN" dirty="0"/>
              <a:t>L</a:t>
            </a:r>
            <a:r>
              <a:rPr lang="zh-CN" altLang="en-US" dirty="0"/>
              <a:t>；</a:t>
            </a:r>
          </a:p>
          <a:p>
            <a:pPr marL="469900" indent="-469900" algn="just">
              <a:lnSpc>
                <a:spcPct val="90000"/>
              </a:lnSpc>
              <a:spcBef>
                <a:spcPct val="20000"/>
              </a:spcBef>
              <a:buClr>
                <a:schemeClr val="accent2"/>
              </a:buClr>
              <a:buFont typeface="Wingdings" pitchFamily="2" charset="2"/>
              <a:buNone/>
            </a:pPr>
            <a:r>
              <a:rPr lang="zh-CN" altLang="en-US" dirty="0"/>
              <a:t>   </a:t>
            </a:r>
            <a:r>
              <a:rPr lang="en-US" altLang="zh-CN" dirty="0"/>
              <a:t>23</a:t>
            </a:r>
            <a:r>
              <a:rPr lang="en-US" altLang="zh-CN" dirty="0">
                <a:latin typeface="Arial" pitchFamily="34" charset="0"/>
              </a:rPr>
              <a:t>——</a:t>
            </a:r>
            <a:r>
              <a:rPr lang="zh-CN" altLang="en-US" dirty="0"/>
              <a:t>给出信息</a:t>
            </a:r>
            <a:r>
              <a:rPr lang="en-US" altLang="zh-CN" dirty="0"/>
              <a:t>M</a:t>
            </a:r>
            <a:r>
              <a:rPr lang="zh-CN" altLang="en-US" dirty="0"/>
              <a:t>。</a:t>
            </a:r>
          </a:p>
        </p:txBody>
      </p:sp>
      <p:pic>
        <p:nvPicPr>
          <p:cNvPr id="68613" name="Picture 8"/>
          <p:cNvPicPr>
            <a:picLocks noChangeAspect="1" noChangeArrowheads="1"/>
          </p:cNvPicPr>
          <p:nvPr/>
        </p:nvPicPr>
        <p:blipFill>
          <a:blip r:embed="rId2" cstate="print"/>
          <a:srcRect/>
          <a:stretch>
            <a:fillRect/>
          </a:stretch>
        </p:blipFill>
        <p:spPr bwMode="auto">
          <a:xfrm>
            <a:off x="323850" y="3355975"/>
            <a:ext cx="5113338" cy="24606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571472" y="928670"/>
            <a:ext cx="8229600" cy="555625"/>
          </a:xfrm>
        </p:spPr>
        <p:txBody>
          <a:bodyPr/>
          <a:lstStyle/>
          <a:p>
            <a:pPr eaLnBrk="1" hangingPunct="1"/>
            <a:r>
              <a:rPr lang="zh-CN" altLang="en-US" dirty="0" smtClean="0"/>
              <a:t>根据因果图建立判定表。 </a:t>
            </a:r>
          </a:p>
        </p:txBody>
      </p:sp>
      <p:pic>
        <p:nvPicPr>
          <p:cNvPr id="69635" name="Picture 6" descr="20059209441999">
            <a:hlinkClick r:id="rId2"/>
          </p:cNvPr>
          <p:cNvPicPr>
            <a:picLocks noChangeAspect="1" noChangeArrowheads="1"/>
          </p:cNvPicPr>
          <p:nvPr/>
        </p:nvPicPr>
        <p:blipFill>
          <a:blip r:embed="rId3" cstate="print"/>
          <a:srcRect/>
          <a:stretch>
            <a:fillRect/>
          </a:stretch>
        </p:blipFill>
        <p:spPr bwMode="auto">
          <a:xfrm>
            <a:off x="928662" y="1714488"/>
            <a:ext cx="6769100" cy="3348038"/>
          </a:xfrm>
          <a:prstGeom prst="rect">
            <a:avLst/>
          </a:prstGeom>
          <a:noFill/>
          <a:ln w="9525">
            <a:noFill/>
            <a:miter lim="800000"/>
            <a:headEnd/>
            <a:tailEnd/>
          </a:ln>
        </p:spPr>
      </p:pic>
      <p:sp>
        <p:nvSpPr>
          <p:cNvPr id="69636" name="Text Box 8"/>
          <p:cNvSpPr txBox="1">
            <a:spLocks noChangeArrowheads="1"/>
          </p:cNvSpPr>
          <p:nvPr/>
        </p:nvSpPr>
        <p:spPr bwMode="auto">
          <a:xfrm>
            <a:off x="571472" y="5072074"/>
            <a:ext cx="7632700" cy="1006475"/>
          </a:xfrm>
          <a:prstGeom prst="rect">
            <a:avLst/>
          </a:prstGeom>
          <a:noFill/>
          <a:ln w="9525">
            <a:noFill/>
            <a:miter lim="800000"/>
            <a:headEnd/>
            <a:tailEnd/>
          </a:ln>
        </p:spPr>
        <p:txBody>
          <a:bodyPr>
            <a:spAutoFit/>
          </a:bodyPr>
          <a:lstStyle/>
          <a:p>
            <a:pPr algn="just">
              <a:spcBef>
                <a:spcPct val="50000"/>
              </a:spcBef>
            </a:pPr>
            <a:r>
              <a:rPr kumimoji="1" lang="en-US" altLang="zh-CN" sz="2000" dirty="0">
                <a:latin typeface="Tahoma" pitchFamily="34" charset="0"/>
              </a:rPr>
              <a:t>    </a:t>
            </a:r>
            <a:r>
              <a:rPr kumimoji="1" lang="zh-CN" altLang="en-US" sz="2000" dirty="0">
                <a:latin typeface="Tahoma" pitchFamily="34" charset="0"/>
              </a:rPr>
              <a:t>表中</a:t>
            </a:r>
            <a:r>
              <a:rPr kumimoji="1" lang="en-US" altLang="zh-CN" sz="2000" dirty="0">
                <a:latin typeface="Tahoma" pitchFamily="34" charset="0"/>
              </a:rPr>
              <a:t>8</a:t>
            </a:r>
            <a:r>
              <a:rPr kumimoji="1" lang="zh-CN" altLang="en-US" sz="2000" dirty="0">
                <a:latin typeface="Tahoma" pitchFamily="34" charset="0"/>
              </a:rPr>
              <a:t>种情况的左面两列情况中，原因①和原因②同时为</a:t>
            </a:r>
            <a:r>
              <a:rPr kumimoji="1" lang="en-US" altLang="zh-CN" sz="2000" dirty="0">
                <a:latin typeface="Tahoma" pitchFamily="34" charset="0"/>
              </a:rPr>
              <a:t>1</a:t>
            </a:r>
            <a:r>
              <a:rPr kumimoji="1" lang="zh-CN" altLang="en-US" sz="2000" dirty="0">
                <a:latin typeface="Tahoma" pitchFamily="34" charset="0"/>
              </a:rPr>
              <a:t>，这是不可能出现的，故应排除这两种情况。</a:t>
            </a:r>
            <a:r>
              <a:rPr kumimoji="1" lang="zh-CN" altLang="en-US" sz="2000" dirty="0">
                <a:latin typeface="宋体" pitchFamily="2" charset="-122"/>
              </a:rPr>
              <a:t>表的最下一栏给出了</a:t>
            </a:r>
            <a:r>
              <a:rPr kumimoji="1" lang="en-US" altLang="zh-CN" sz="2000" dirty="0">
                <a:latin typeface="宋体" pitchFamily="2" charset="-122"/>
              </a:rPr>
              <a:t>6</a:t>
            </a:r>
            <a:r>
              <a:rPr kumimoji="1" lang="zh-CN" altLang="en-US" sz="2000" dirty="0">
                <a:latin typeface="宋体" pitchFamily="2" charset="-122"/>
              </a:rPr>
              <a:t>种情况的测试用例，这是我们所需要的数据。</a:t>
            </a:r>
            <a:r>
              <a:rPr kumimoji="1" lang="zh-CN" altLang="en-US" dirty="0">
                <a:latin typeface="Tahoma" pitchFamily="34" charset="0"/>
              </a:rPr>
              <a:t> </a:t>
            </a:r>
          </a:p>
        </p:txBody>
      </p:sp>
      <p:sp>
        <p:nvSpPr>
          <p:cNvPr id="5" name="Rectangle 2"/>
          <p:cNvSpPr>
            <a:spLocks noGrp="1" noChangeArrowheads="1"/>
          </p:cNvSpPr>
          <p:nvPr>
            <p:ph type="title"/>
          </p:nvPr>
        </p:nvSpPr>
        <p:spPr>
          <a:xfrm>
            <a:off x="-32" y="60324"/>
            <a:ext cx="8229600" cy="654032"/>
          </a:xfrm>
        </p:spPr>
        <p:txBody>
          <a:bodyPr/>
          <a:lstStyle/>
          <a:p>
            <a:pPr eaLnBrk="1" hangingPunct="1"/>
            <a:r>
              <a:rPr lang="zh-CN" altLang="en-US" dirty="0" smtClean="0"/>
              <a:t>因果图方法举例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因果图方法举例</a:t>
            </a:r>
          </a:p>
        </p:txBody>
      </p:sp>
      <p:sp>
        <p:nvSpPr>
          <p:cNvPr id="70659"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400" dirty="0" smtClean="0"/>
              <a:t>例</a:t>
            </a:r>
            <a:r>
              <a:rPr lang="en-US" altLang="zh-CN" sz="2400" dirty="0" smtClean="0"/>
              <a:t>5</a:t>
            </a:r>
            <a:r>
              <a:rPr lang="zh-CN" altLang="en-US" sz="2400" dirty="0" smtClean="0"/>
              <a:t>：有一个处理单价为</a:t>
            </a:r>
            <a:r>
              <a:rPr lang="en-US" altLang="zh-CN" sz="2400" dirty="0" smtClean="0"/>
              <a:t>5</a:t>
            </a:r>
            <a:r>
              <a:rPr lang="zh-CN" altLang="en-US" sz="2400" dirty="0" smtClean="0"/>
              <a:t>角钱的饮料的自动售货机软件测试用例的设计。 其规格说明如下：若投入</a:t>
            </a:r>
            <a:r>
              <a:rPr lang="en-US" altLang="zh-CN" sz="2400" dirty="0" smtClean="0"/>
              <a:t>5</a:t>
            </a:r>
            <a:r>
              <a:rPr lang="zh-CN" altLang="en-US" sz="2400" dirty="0" smtClean="0"/>
              <a:t>角钱或</a:t>
            </a:r>
            <a:r>
              <a:rPr lang="en-US" altLang="zh-CN" sz="2400" dirty="0" smtClean="0"/>
              <a:t>1</a:t>
            </a:r>
            <a:r>
              <a:rPr lang="zh-CN" altLang="en-US" sz="2400" dirty="0" smtClean="0"/>
              <a:t>元钱的硬币，押下</a:t>
            </a:r>
            <a:r>
              <a:rPr lang="en-US" altLang="zh-CN" sz="2400" dirty="0" smtClean="0"/>
              <a:t>〖</a:t>
            </a:r>
            <a:r>
              <a:rPr lang="zh-CN" altLang="en-US" sz="2400" dirty="0" smtClean="0"/>
              <a:t>橙汁</a:t>
            </a:r>
            <a:r>
              <a:rPr lang="en-US" altLang="zh-CN" sz="2400" dirty="0" smtClean="0"/>
              <a:t>〗</a:t>
            </a:r>
            <a:r>
              <a:rPr lang="zh-CN" altLang="en-US" sz="2400" dirty="0" smtClean="0"/>
              <a:t>或</a:t>
            </a:r>
            <a:r>
              <a:rPr lang="en-US" altLang="zh-CN" sz="2400" dirty="0" smtClean="0"/>
              <a:t>〖</a:t>
            </a:r>
            <a:r>
              <a:rPr lang="zh-CN" altLang="en-US" sz="2400" dirty="0" smtClean="0"/>
              <a:t>啤酒</a:t>
            </a:r>
            <a:r>
              <a:rPr lang="en-US" altLang="zh-CN" sz="2400" dirty="0" smtClean="0"/>
              <a:t>〗</a:t>
            </a:r>
            <a:r>
              <a:rPr lang="zh-CN" altLang="en-US" sz="2400" dirty="0" smtClean="0"/>
              <a:t>的按钮，则相应的饮料就送出来。若售货机没有零钱找，则一个显示</a:t>
            </a:r>
            <a:r>
              <a:rPr lang="en-US" altLang="zh-CN" sz="2400" dirty="0" smtClean="0"/>
              <a:t>〖</a:t>
            </a:r>
            <a:r>
              <a:rPr lang="zh-CN" altLang="en-US" sz="2400" dirty="0" smtClean="0"/>
              <a:t>零钱找完</a:t>
            </a:r>
            <a:r>
              <a:rPr lang="en-US" altLang="zh-CN" sz="2400" dirty="0" smtClean="0"/>
              <a:t>〗</a:t>
            </a:r>
            <a:r>
              <a:rPr lang="zh-CN" altLang="en-US" sz="2400" dirty="0" smtClean="0"/>
              <a:t>的红灯亮，这时在投入</a:t>
            </a:r>
            <a:r>
              <a:rPr lang="en-US" altLang="zh-CN" sz="2400" dirty="0" smtClean="0"/>
              <a:t>1</a:t>
            </a:r>
            <a:r>
              <a:rPr lang="zh-CN" altLang="en-US" sz="2400" dirty="0" smtClean="0"/>
              <a:t>元硬币并押下按钮后，饮料不送出来而且</a:t>
            </a:r>
            <a:r>
              <a:rPr lang="en-US" altLang="zh-CN" sz="2400" dirty="0" smtClean="0"/>
              <a:t>1</a:t>
            </a:r>
            <a:r>
              <a:rPr lang="zh-CN" altLang="en-US" sz="2400" dirty="0" smtClean="0"/>
              <a:t>元硬币也退出来；若有零钱找，则显示</a:t>
            </a:r>
            <a:r>
              <a:rPr lang="en-US" altLang="zh-CN" sz="2400" dirty="0" smtClean="0"/>
              <a:t>〖</a:t>
            </a:r>
            <a:r>
              <a:rPr lang="zh-CN" altLang="en-US" sz="2400" dirty="0" smtClean="0"/>
              <a:t>零钱找完</a:t>
            </a:r>
            <a:r>
              <a:rPr lang="en-US" altLang="zh-CN" sz="2400" dirty="0" smtClean="0"/>
              <a:t>〗</a:t>
            </a:r>
            <a:r>
              <a:rPr lang="zh-CN" altLang="en-US" sz="2400" dirty="0" smtClean="0"/>
              <a:t>的红灯灭，在送出饮料的同时退还</a:t>
            </a:r>
            <a:r>
              <a:rPr lang="en-US" altLang="zh-CN" sz="2400" dirty="0" smtClean="0"/>
              <a:t>5</a:t>
            </a:r>
            <a:r>
              <a:rPr lang="zh-CN" altLang="en-US" sz="2400" dirty="0" smtClean="0"/>
              <a:t>角硬币。</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dirty="0" smtClean="0"/>
              <a:t>因果图方法举例</a:t>
            </a:r>
          </a:p>
        </p:txBody>
      </p:sp>
      <p:sp>
        <p:nvSpPr>
          <p:cNvPr id="71683"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400" dirty="0" smtClean="0"/>
              <a:t>分析这一段说明，列出原因和结果</a:t>
            </a:r>
          </a:p>
          <a:p>
            <a:pPr lvl="1" eaLnBrk="1" hangingPunct="1">
              <a:lnSpc>
                <a:spcPct val="90000"/>
              </a:lnSpc>
              <a:buFont typeface="Wingdings" pitchFamily="2" charset="2"/>
              <a:buNone/>
            </a:pPr>
            <a:r>
              <a:rPr lang="zh-CN" altLang="en-US" sz="2000" dirty="0" smtClean="0"/>
              <a:t>原因：</a:t>
            </a:r>
          </a:p>
          <a:p>
            <a:pPr lvl="2" eaLnBrk="1" hangingPunct="1">
              <a:lnSpc>
                <a:spcPct val="90000"/>
              </a:lnSpc>
              <a:buFont typeface="Wingdings" pitchFamily="2" charset="2"/>
              <a:buNone/>
            </a:pPr>
            <a:r>
              <a:rPr lang="en-US" altLang="zh-CN" sz="2000" dirty="0" smtClean="0"/>
              <a:t>1.</a:t>
            </a:r>
            <a:r>
              <a:rPr lang="zh-CN" altLang="en-US" sz="2000" dirty="0" smtClean="0"/>
              <a:t>售货机有零钱找	</a:t>
            </a:r>
            <a:r>
              <a:rPr lang="en-US" altLang="zh-CN" sz="2000" dirty="0" smtClean="0"/>
              <a:t>2.</a:t>
            </a:r>
            <a:r>
              <a:rPr lang="zh-CN" altLang="en-US" sz="2000" dirty="0" smtClean="0"/>
              <a:t>投入</a:t>
            </a:r>
            <a:r>
              <a:rPr lang="en-US" altLang="zh-CN" sz="2000" dirty="0" smtClean="0"/>
              <a:t>1</a:t>
            </a:r>
            <a:r>
              <a:rPr lang="zh-CN" altLang="en-US" sz="2000" dirty="0" smtClean="0"/>
              <a:t>元硬币</a:t>
            </a:r>
          </a:p>
          <a:p>
            <a:pPr lvl="2" eaLnBrk="1" hangingPunct="1">
              <a:lnSpc>
                <a:spcPct val="90000"/>
              </a:lnSpc>
              <a:buFont typeface="Wingdings" pitchFamily="2" charset="2"/>
              <a:buNone/>
            </a:pPr>
            <a:r>
              <a:rPr lang="en-US" altLang="zh-CN" sz="2000" dirty="0" smtClean="0"/>
              <a:t>3.</a:t>
            </a:r>
            <a:r>
              <a:rPr lang="zh-CN" altLang="en-US" sz="2000" dirty="0" smtClean="0"/>
              <a:t>投入</a:t>
            </a:r>
            <a:r>
              <a:rPr lang="en-US" altLang="zh-CN" sz="2000" dirty="0" smtClean="0"/>
              <a:t>5</a:t>
            </a:r>
            <a:r>
              <a:rPr lang="zh-CN" altLang="en-US" sz="2000" dirty="0" smtClean="0"/>
              <a:t>角硬币 	</a:t>
            </a:r>
            <a:r>
              <a:rPr lang="en-US" altLang="zh-CN" sz="2000" dirty="0" smtClean="0"/>
              <a:t>4.</a:t>
            </a:r>
            <a:r>
              <a:rPr lang="zh-CN" altLang="en-US" sz="2000" dirty="0" smtClean="0"/>
              <a:t>押下橙汁按钮</a:t>
            </a:r>
          </a:p>
          <a:p>
            <a:pPr lvl="2" eaLnBrk="1" hangingPunct="1">
              <a:lnSpc>
                <a:spcPct val="90000"/>
              </a:lnSpc>
              <a:buFont typeface="Wingdings" pitchFamily="2" charset="2"/>
              <a:buNone/>
            </a:pPr>
            <a:r>
              <a:rPr lang="en-US" altLang="zh-CN" sz="2000" dirty="0" smtClean="0"/>
              <a:t>5.</a:t>
            </a:r>
            <a:r>
              <a:rPr lang="zh-CN" altLang="en-US" sz="2000" dirty="0" smtClean="0"/>
              <a:t>押下啤酒按钮 </a:t>
            </a:r>
            <a:endParaRPr lang="en-US" altLang="zh-CN" sz="2000" dirty="0" smtClean="0"/>
          </a:p>
          <a:p>
            <a:pPr lvl="2" eaLnBrk="1" hangingPunct="1">
              <a:lnSpc>
                <a:spcPct val="90000"/>
              </a:lnSpc>
              <a:buFont typeface="Wingdings" pitchFamily="2" charset="2"/>
              <a:buNone/>
            </a:pPr>
            <a:endParaRPr lang="zh-CN" altLang="en-US" sz="2000" dirty="0" smtClean="0"/>
          </a:p>
          <a:p>
            <a:pPr lvl="1" eaLnBrk="1" hangingPunct="1">
              <a:lnSpc>
                <a:spcPct val="90000"/>
              </a:lnSpc>
              <a:buFont typeface="Wingdings" pitchFamily="2" charset="2"/>
              <a:buNone/>
            </a:pPr>
            <a:r>
              <a:rPr lang="zh-CN" altLang="en-US" sz="2000" dirty="0" smtClean="0"/>
              <a:t>结果： </a:t>
            </a:r>
          </a:p>
          <a:p>
            <a:pPr lvl="2" eaLnBrk="1" hangingPunct="1">
              <a:lnSpc>
                <a:spcPct val="90000"/>
              </a:lnSpc>
              <a:buFont typeface="Wingdings" pitchFamily="2" charset="2"/>
              <a:buNone/>
            </a:pPr>
            <a:r>
              <a:rPr lang="en-US" altLang="zh-CN" sz="2000" dirty="0" smtClean="0"/>
              <a:t>21. </a:t>
            </a:r>
            <a:r>
              <a:rPr lang="zh-CN" altLang="en-US" sz="2000" dirty="0" smtClean="0"/>
              <a:t>售货机</a:t>
            </a:r>
            <a:r>
              <a:rPr lang="en-US" altLang="zh-CN" sz="2000" dirty="0" smtClean="0"/>
              <a:t>〖</a:t>
            </a:r>
            <a:r>
              <a:rPr lang="zh-CN" altLang="en-US" sz="2000" dirty="0" smtClean="0"/>
              <a:t>零钱找完</a:t>
            </a:r>
            <a:r>
              <a:rPr lang="en-US" altLang="zh-CN" sz="2000" dirty="0" smtClean="0"/>
              <a:t>〗</a:t>
            </a:r>
            <a:r>
              <a:rPr lang="zh-CN" altLang="en-US" sz="2000" dirty="0" smtClean="0"/>
              <a:t>灯亮	 </a:t>
            </a:r>
          </a:p>
          <a:p>
            <a:pPr lvl="2" eaLnBrk="1" hangingPunct="1">
              <a:lnSpc>
                <a:spcPct val="90000"/>
              </a:lnSpc>
              <a:buFont typeface="Wingdings" pitchFamily="2" charset="2"/>
              <a:buNone/>
            </a:pPr>
            <a:r>
              <a:rPr lang="en-US" altLang="zh-CN" sz="2000" dirty="0" smtClean="0"/>
              <a:t>22. </a:t>
            </a:r>
            <a:r>
              <a:rPr lang="zh-CN" altLang="en-US" sz="2000" dirty="0" smtClean="0"/>
              <a:t>退还</a:t>
            </a:r>
            <a:r>
              <a:rPr lang="en-US" altLang="zh-CN" sz="2000" dirty="0" smtClean="0"/>
              <a:t>1</a:t>
            </a:r>
            <a:r>
              <a:rPr lang="zh-CN" altLang="en-US" sz="2000" dirty="0" smtClean="0"/>
              <a:t>元硬币</a:t>
            </a:r>
          </a:p>
          <a:p>
            <a:pPr lvl="2" eaLnBrk="1" hangingPunct="1">
              <a:lnSpc>
                <a:spcPct val="90000"/>
              </a:lnSpc>
              <a:buFont typeface="Wingdings" pitchFamily="2" charset="2"/>
              <a:buNone/>
            </a:pPr>
            <a:r>
              <a:rPr lang="en-US" altLang="zh-CN" sz="2000" dirty="0" smtClean="0"/>
              <a:t>23. </a:t>
            </a:r>
            <a:r>
              <a:rPr lang="zh-CN" altLang="en-US" sz="2000" dirty="0" smtClean="0"/>
              <a:t>退还</a:t>
            </a:r>
            <a:r>
              <a:rPr lang="en-US" altLang="zh-CN" sz="2000" dirty="0" smtClean="0"/>
              <a:t>5</a:t>
            </a:r>
            <a:r>
              <a:rPr lang="zh-CN" altLang="en-US" sz="2000" dirty="0" smtClean="0"/>
              <a:t>角硬币 		</a:t>
            </a:r>
          </a:p>
          <a:p>
            <a:pPr lvl="2" eaLnBrk="1" hangingPunct="1">
              <a:lnSpc>
                <a:spcPct val="90000"/>
              </a:lnSpc>
              <a:buFont typeface="Wingdings" pitchFamily="2" charset="2"/>
              <a:buNone/>
            </a:pPr>
            <a:r>
              <a:rPr lang="en-US" altLang="zh-CN" sz="2000" dirty="0" smtClean="0"/>
              <a:t>24. </a:t>
            </a:r>
            <a:r>
              <a:rPr lang="zh-CN" altLang="en-US" sz="2000" dirty="0" smtClean="0"/>
              <a:t>送出橙汁饮料</a:t>
            </a:r>
          </a:p>
          <a:p>
            <a:pPr lvl="2" eaLnBrk="1" hangingPunct="1">
              <a:lnSpc>
                <a:spcPct val="90000"/>
              </a:lnSpc>
              <a:buFont typeface="Wingdings" pitchFamily="2" charset="2"/>
              <a:buNone/>
            </a:pPr>
            <a:r>
              <a:rPr lang="en-US" altLang="zh-CN" sz="2000" dirty="0" smtClean="0"/>
              <a:t>25. </a:t>
            </a:r>
            <a:r>
              <a:rPr lang="zh-CN" altLang="en-US" sz="2000" dirty="0" smtClean="0"/>
              <a:t>送出啤酒饮料</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smtClean="0"/>
              <a:t>黑盒测试</a:t>
            </a:r>
          </a:p>
        </p:txBody>
      </p:sp>
      <p:sp>
        <p:nvSpPr>
          <p:cNvPr id="18435" name="Rectangle 3"/>
          <p:cNvSpPr>
            <a:spLocks noGrp="1" noChangeArrowheads="1"/>
          </p:cNvSpPr>
          <p:nvPr>
            <p:ph type="body" idx="1"/>
          </p:nvPr>
        </p:nvSpPr>
        <p:spPr/>
        <p:txBody>
          <a:bodyPr/>
          <a:lstStyle/>
          <a:p>
            <a:pPr lvl="1" eaLnBrk="1" hangingPunct="1">
              <a:buFont typeface="Wingdings" pitchFamily="2" charset="2"/>
              <a:buChar char="l"/>
            </a:pPr>
            <a:r>
              <a:rPr lang="zh-CN" altLang="en-US" sz="1400" dirty="0" smtClean="0"/>
              <a:t>  </a:t>
            </a:r>
            <a:r>
              <a:rPr lang="zh-CN" altLang="en-US" sz="2400" dirty="0" smtClean="0"/>
              <a:t>运用黑盒测试方法，可以导出满足以下标准的测试用例集：</a:t>
            </a:r>
            <a:endParaRPr lang="en-US" altLang="zh-CN" sz="2400" dirty="0" smtClean="0"/>
          </a:p>
          <a:p>
            <a:pPr lvl="1" eaLnBrk="1" hangingPunct="1">
              <a:buFont typeface="Wingdings" pitchFamily="2" charset="2"/>
              <a:buChar char="l"/>
            </a:pPr>
            <a:endParaRPr lang="zh-CN" altLang="en-US" sz="2400" dirty="0" smtClean="0"/>
          </a:p>
          <a:p>
            <a:pPr lvl="2" eaLnBrk="1" hangingPunct="1">
              <a:buFont typeface="Wingdings" pitchFamily="2" charset="2"/>
              <a:buNone/>
            </a:pPr>
            <a:r>
              <a:rPr lang="en-US" altLang="zh-CN" sz="2000" dirty="0" smtClean="0"/>
              <a:t>1</a:t>
            </a:r>
            <a:r>
              <a:rPr lang="zh-CN" altLang="en-US" sz="2000" dirty="0" smtClean="0"/>
              <a:t>）所设计的测试用例能够减少达到合理测试所需的附加测试用例数；</a:t>
            </a:r>
          </a:p>
          <a:p>
            <a:pPr lvl="2" eaLnBrk="1" hangingPunct="1">
              <a:buFont typeface="Wingdings" pitchFamily="2" charset="2"/>
              <a:buNone/>
            </a:pPr>
            <a:r>
              <a:rPr lang="en-US" altLang="zh-CN" sz="2000" dirty="0" smtClean="0"/>
              <a:t>2</a:t>
            </a:r>
            <a:r>
              <a:rPr lang="zh-CN" altLang="en-US" sz="2000" dirty="0" smtClean="0"/>
              <a:t>）所设计的测试用例能够告知某些类型错误的存在或不存在，而不是仅仅与特定测试相关的错误。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因果图方法举例</a:t>
            </a:r>
            <a:endParaRPr lang="zh-CN" altLang="en-US" dirty="0"/>
          </a:p>
        </p:txBody>
      </p:sp>
      <p:sp>
        <p:nvSpPr>
          <p:cNvPr id="4" name="Rectangle 3"/>
          <p:cNvSpPr txBox="1">
            <a:spLocks noChangeArrowheads="1"/>
          </p:cNvSpPr>
          <p:nvPr/>
        </p:nvSpPr>
        <p:spPr>
          <a:xfrm>
            <a:off x="566738" y="928670"/>
            <a:ext cx="8181975" cy="1492268"/>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画出因果图，如图所示。</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所有原因结点列在左边，所有结果结点列在右边。</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建立中间结点，表示处理的中间状态。</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中间结点： </a:t>
            </a:r>
            <a:r>
              <a:rPr kumimoji="0" lang="en-US" altLang="zh-CN" sz="1700" b="0" i="0" u="none" strike="noStrike" kern="1200" cap="none" spc="0" normalizeH="0" baseline="0" noProof="0" dirty="0" smtClean="0">
                <a:ln>
                  <a:noFill/>
                </a:ln>
                <a:solidFill>
                  <a:schemeClr val="tx1"/>
                </a:solidFill>
                <a:effectLst/>
                <a:uLnTx/>
                <a:uFillTx/>
                <a:latin typeface="+mn-lt"/>
                <a:ea typeface="+mn-ea"/>
                <a:cs typeface="+mn-cs"/>
              </a:rPr>
              <a:t>11. </a:t>
            </a: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投入</a:t>
            </a:r>
            <a:r>
              <a:rPr kumimoji="0" lang="en-US" altLang="zh-CN" sz="17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元硬币且押下饮料按钮</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700" b="0" i="0" u="none" strike="noStrike" kern="1200" cap="none" spc="0" normalizeH="0" baseline="0" noProof="0" dirty="0" smtClean="0">
                <a:ln>
                  <a:noFill/>
                </a:ln>
                <a:solidFill>
                  <a:schemeClr val="tx1"/>
                </a:solidFill>
                <a:effectLst/>
                <a:uLnTx/>
                <a:uFillTx/>
                <a:latin typeface="+mn-lt"/>
                <a:ea typeface="+mn-ea"/>
                <a:cs typeface="+mn-cs"/>
              </a:rPr>
              <a:t>12. </a:t>
            </a: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押下</a:t>
            </a:r>
            <a:r>
              <a:rPr kumimoji="0" lang="en-US" altLang="zh-CN" sz="17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橙汁</a:t>
            </a:r>
            <a:r>
              <a:rPr kumimoji="0" lang="en-US" altLang="zh-CN" sz="17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或</a:t>
            </a:r>
            <a:r>
              <a:rPr kumimoji="0" lang="en-US" altLang="zh-CN" sz="17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啤酒</a:t>
            </a:r>
            <a:r>
              <a:rPr kumimoji="0" lang="en-US" altLang="zh-CN" sz="17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的按钮</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700" b="0" i="0" u="none" strike="noStrike" kern="1200" cap="none" spc="0" normalizeH="0" baseline="0" noProof="0" dirty="0" smtClean="0">
                <a:ln>
                  <a:noFill/>
                </a:ln>
                <a:solidFill>
                  <a:schemeClr val="tx1"/>
                </a:solidFill>
                <a:effectLst/>
                <a:uLnTx/>
                <a:uFillTx/>
                <a:latin typeface="+mn-lt"/>
                <a:ea typeface="+mn-ea"/>
                <a:cs typeface="+mn-cs"/>
              </a:rPr>
              <a:t>13. </a:t>
            </a: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应当找</a:t>
            </a:r>
            <a:r>
              <a:rPr kumimoji="0" lang="en-US" altLang="zh-CN" sz="1700" b="0" i="0" u="none" strike="noStrike" kern="1200" cap="none" spc="0" normalizeH="0" baseline="0" noProof="0" dirty="0" smtClean="0">
                <a:ln>
                  <a:noFill/>
                </a:ln>
                <a:solidFill>
                  <a:schemeClr val="tx1"/>
                </a:solidFill>
                <a:effectLst/>
                <a:uLnTx/>
                <a:uFillTx/>
                <a:latin typeface="+mn-lt"/>
                <a:ea typeface="+mn-ea"/>
                <a:cs typeface="+mn-cs"/>
              </a:rPr>
              <a:t>5</a:t>
            </a: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角零钱并且售货机有零钱找</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700" b="0" i="0" u="none" strike="noStrike" kern="1200" cap="none" spc="0" normalizeH="0" baseline="0" noProof="0" dirty="0" smtClean="0">
                <a:ln>
                  <a:noFill/>
                </a:ln>
                <a:solidFill>
                  <a:schemeClr val="tx1"/>
                </a:solidFill>
                <a:effectLst/>
                <a:uLnTx/>
                <a:uFillTx/>
                <a:latin typeface="+mn-lt"/>
                <a:ea typeface="+mn-ea"/>
                <a:cs typeface="+mn-cs"/>
              </a:rPr>
              <a:t>14. </a:t>
            </a:r>
            <a:r>
              <a:rPr kumimoji="0" lang="zh-CN" altLang="en-US" sz="1700" b="0" i="0" u="none" strike="noStrike" kern="1200" cap="none" spc="0" normalizeH="0" baseline="0" noProof="0" dirty="0" smtClean="0">
                <a:ln>
                  <a:noFill/>
                </a:ln>
                <a:solidFill>
                  <a:schemeClr val="tx1"/>
                </a:solidFill>
                <a:effectLst/>
                <a:uLnTx/>
                <a:uFillTx/>
                <a:latin typeface="+mn-lt"/>
                <a:ea typeface="+mn-ea"/>
                <a:cs typeface="+mn-cs"/>
              </a:rPr>
              <a:t>钱已付清</a:t>
            </a:r>
          </a:p>
        </p:txBody>
      </p:sp>
      <p:pic>
        <p:nvPicPr>
          <p:cNvPr id="5" name="Picture 5" descr="17"/>
          <p:cNvPicPr>
            <a:picLocks noChangeAspect="1" noChangeArrowheads="1"/>
          </p:cNvPicPr>
          <p:nvPr/>
        </p:nvPicPr>
        <p:blipFill>
          <a:blip r:embed="rId2" cstate="print"/>
          <a:srcRect/>
          <a:stretch>
            <a:fillRect/>
          </a:stretch>
        </p:blipFill>
        <p:spPr bwMode="auto">
          <a:xfrm>
            <a:off x="357158" y="2857496"/>
            <a:ext cx="8496300" cy="3792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428596" y="142852"/>
            <a:ext cx="8229600" cy="574675"/>
          </a:xfrm>
        </p:spPr>
        <p:txBody>
          <a:bodyPr/>
          <a:lstStyle/>
          <a:p>
            <a:pPr eaLnBrk="1" hangingPunct="1">
              <a:buFont typeface="Wingdings" pitchFamily="2" charset="2"/>
              <a:buNone/>
            </a:pPr>
            <a:r>
              <a:rPr lang="zh-CN" altLang="en-US" sz="4000" dirty="0" smtClean="0"/>
              <a:t>转换成判定表： </a:t>
            </a:r>
          </a:p>
        </p:txBody>
      </p:sp>
      <p:pic>
        <p:nvPicPr>
          <p:cNvPr id="73731" name="Picture 5" descr="18"/>
          <p:cNvPicPr>
            <a:picLocks noChangeAspect="1" noChangeArrowheads="1"/>
          </p:cNvPicPr>
          <p:nvPr/>
        </p:nvPicPr>
        <p:blipFill>
          <a:blip r:embed="rId2" cstate="print"/>
          <a:srcRect/>
          <a:stretch>
            <a:fillRect/>
          </a:stretch>
        </p:blipFill>
        <p:spPr bwMode="auto">
          <a:xfrm>
            <a:off x="395288" y="765175"/>
            <a:ext cx="8208962" cy="530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因果图方法举例</a:t>
            </a:r>
          </a:p>
        </p:txBody>
      </p:sp>
      <p:sp>
        <p:nvSpPr>
          <p:cNvPr id="74755" name="Rectangle 3"/>
          <p:cNvSpPr>
            <a:spLocks noGrp="1" noChangeArrowheads="1"/>
          </p:cNvSpPr>
          <p:nvPr>
            <p:ph type="body" idx="1"/>
          </p:nvPr>
        </p:nvSpPr>
        <p:spPr/>
        <p:txBody>
          <a:bodyPr/>
          <a:lstStyle/>
          <a:p>
            <a:pPr eaLnBrk="1" hangingPunct="1"/>
            <a:r>
              <a:rPr lang="zh-CN" altLang="en-US" sz="2400" dirty="0" smtClean="0"/>
              <a:t>在判定表中，阴影部分表示因违反约束条件的不可能出现的情况，删去。第</a:t>
            </a:r>
            <a:r>
              <a:rPr lang="en-US" altLang="zh-CN" sz="2400" dirty="0" smtClean="0"/>
              <a:t>16</a:t>
            </a:r>
            <a:r>
              <a:rPr lang="zh-CN" altLang="en-US" sz="2400" dirty="0" smtClean="0"/>
              <a:t>列与第</a:t>
            </a:r>
            <a:r>
              <a:rPr lang="en-US" altLang="zh-CN" sz="2400" dirty="0" smtClean="0"/>
              <a:t>32</a:t>
            </a:r>
            <a:r>
              <a:rPr lang="zh-CN" altLang="en-US" sz="2400" dirty="0" smtClean="0"/>
              <a:t>列因什么动作也没做，也删去。最后可根据剩下的</a:t>
            </a:r>
            <a:r>
              <a:rPr lang="en-US" altLang="zh-CN" sz="2400" dirty="0" smtClean="0"/>
              <a:t>16</a:t>
            </a:r>
            <a:r>
              <a:rPr lang="zh-CN" altLang="en-US" sz="2400" dirty="0" smtClean="0"/>
              <a:t>列作为确定测试用例的依据。</a:t>
            </a:r>
            <a:r>
              <a:rPr lang="zh-CN" altLang="en-US" dirty="0" smtClean="0"/>
              <a:t/>
            </a:r>
            <a:br>
              <a:rPr lang="zh-CN" altLang="en-US" dirty="0" smtClean="0"/>
            </a:br>
            <a:endParaRPr lang="zh-CN" alt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dirty="0" smtClean="0"/>
              <a:t>因果图方法小结</a:t>
            </a:r>
          </a:p>
        </p:txBody>
      </p:sp>
      <p:sp>
        <p:nvSpPr>
          <p:cNvPr id="75779" name="Rectangle 3"/>
          <p:cNvSpPr>
            <a:spLocks noGrp="1" noChangeArrowheads="1"/>
          </p:cNvSpPr>
          <p:nvPr>
            <p:ph type="body" idx="1"/>
          </p:nvPr>
        </p:nvSpPr>
        <p:spPr/>
        <p:txBody>
          <a:bodyPr/>
          <a:lstStyle/>
          <a:p>
            <a:pPr eaLnBrk="1" hangingPunct="1">
              <a:lnSpc>
                <a:spcPct val="80000"/>
              </a:lnSpc>
            </a:pPr>
            <a:r>
              <a:rPr lang="zh-CN" altLang="en-US" sz="2400" dirty="0" smtClean="0">
                <a:latin typeface="+mn-ea"/>
              </a:rPr>
              <a:t>因果图方法是一个非常有效的黑盒测试方法，它能够生成没有重复性的且发现错误能力强的测试用例，而且对输入、输出同时进行了分析。</a:t>
            </a:r>
            <a:endParaRPr lang="en-US" altLang="zh-CN" sz="2400" dirty="0" smtClean="0">
              <a:latin typeface="+mn-ea"/>
            </a:endParaRPr>
          </a:p>
          <a:p>
            <a:pPr eaLnBrk="1" hangingPunct="1">
              <a:lnSpc>
                <a:spcPct val="80000"/>
              </a:lnSpc>
            </a:pPr>
            <a:endParaRPr lang="zh-CN" altLang="en-US" sz="2400" dirty="0" smtClean="0">
              <a:latin typeface="+mn-ea"/>
            </a:endParaRPr>
          </a:p>
          <a:p>
            <a:pPr eaLnBrk="1" hangingPunct="1">
              <a:lnSpc>
                <a:spcPct val="80000"/>
              </a:lnSpc>
            </a:pPr>
            <a:r>
              <a:rPr lang="zh-CN" altLang="en-US" sz="2400" dirty="0" smtClean="0">
                <a:latin typeface="+mn-ea"/>
              </a:rPr>
              <a:t>从因果图生成的测试用例（局部</a:t>
            </a:r>
            <a:r>
              <a:rPr lang="en-US" altLang="zh-CN" sz="2400" dirty="0" smtClean="0">
                <a:latin typeface="+mn-ea"/>
              </a:rPr>
              <a:t>,</a:t>
            </a:r>
            <a:r>
              <a:rPr lang="zh-CN" altLang="en-US" sz="2400" dirty="0" smtClean="0">
                <a:latin typeface="+mn-ea"/>
              </a:rPr>
              <a:t>组合关系下的）包括了所有输入数据的取</a:t>
            </a:r>
            <a:r>
              <a:rPr lang="en-US" altLang="zh-CN" sz="2400" dirty="0" smtClean="0">
                <a:latin typeface="+mn-ea"/>
              </a:rPr>
              <a:t>TRUE</a:t>
            </a:r>
            <a:r>
              <a:rPr lang="zh-CN" altLang="en-US" sz="2400" dirty="0" smtClean="0">
                <a:latin typeface="+mn-ea"/>
              </a:rPr>
              <a:t>与取</a:t>
            </a:r>
            <a:r>
              <a:rPr lang="en-US" altLang="zh-CN" sz="2400" dirty="0" smtClean="0">
                <a:latin typeface="+mn-ea"/>
              </a:rPr>
              <a:t>FALSE</a:t>
            </a:r>
            <a:r>
              <a:rPr lang="zh-CN" altLang="en-US" sz="2400" dirty="0" smtClean="0">
                <a:latin typeface="+mn-ea"/>
              </a:rPr>
              <a:t>的情况</a:t>
            </a:r>
            <a:r>
              <a:rPr lang="en-US" altLang="zh-CN" sz="2400" dirty="0" smtClean="0">
                <a:latin typeface="+mn-ea"/>
              </a:rPr>
              <a:t>,</a:t>
            </a:r>
            <a:r>
              <a:rPr lang="zh-CN" altLang="en-US" sz="2400" dirty="0" smtClean="0">
                <a:latin typeface="+mn-ea"/>
              </a:rPr>
              <a:t>构成的测试用例数目达到最少</a:t>
            </a:r>
            <a:r>
              <a:rPr lang="en-US" altLang="zh-CN" sz="2400" dirty="0" smtClean="0">
                <a:latin typeface="+mn-ea"/>
              </a:rPr>
              <a:t>,</a:t>
            </a:r>
            <a:r>
              <a:rPr lang="zh-CN" altLang="en-US" sz="2400" dirty="0" smtClean="0">
                <a:latin typeface="+mn-ea"/>
              </a:rPr>
              <a:t>且测试用例数目随输入数据数目的增加而线性地增加。</a:t>
            </a:r>
            <a:endParaRPr lang="en-US" altLang="zh-CN" sz="2400" dirty="0" smtClean="0">
              <a:latin typeface="+mn-ea"/>
            </a:endParaRPr>
          </a:p>
          <a:p>
            <a:pPr eaLnBrk="1" hangingPunct="1">
              <a:lnSpc>
                <a:spcPct val="80000"/>
              </a:lnSpc>
            </a:pPr>
            <a:endParaRPr lang="zh-CN" altLang="en-US" sz="2400" dirty="0" smtClean="0">
              <a:latin typeface="+mn-ea"/>
            </a:endParaRPr>
          </a:p>
          <a:p>
            <a:pPr eaLnBrk="1" hangingPunct="1">
              <a:lnSpc>
                <a:spcPct val="80000"/>
              </a:lnSpc>
            </a:pPr>
            <a:r>
              <a:rPr lang="zh-CN" altLang="en-US" sz="2400" dirty="0" smtClean="0">
                <a:latin typeface="+mn-ea"/>
              </a:rPr>
              <a:t>如果哪个开发项目在设计阶段就采用了判定表，也就不必再画因果图，而是可以直接利用判定表设计测试用例了。</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dirty="0" smtClean="0"/>
              <a:t>判定表驱动测试方法</a:t>
            </a:r>
          </a:p>
        </p:txBody>
      </p:sp>
      <p:sp>
        <p:nvSpPr>
          <p:cNvPr id="76803" name="Rectangle 3"/>
          <p:cNvSpPr>
            <a:spLocks noGrp="1" noChangeArrowheads="1"/>
          </p:cNvSpPr>
          <p:nvPr>
            <p:ph type="body" idx="1"/>
          </p:nvPr>
        </p:nvSpPr>
        <p:spPr/>
        <p:txBody>
          <a:bodyPr/>
          <a:lstStyle/>
          <a:p>
            <a:pPr eaLnBrk="1" hangingPunct="1"/>
            <a:r>
              <a:rPr lang="zh-CN" altLang="en-US" sz="2400" dirty="0" smtClean="0"/>
              <a:t>前面因果图方法中已经用到了判定表。判定表（</a:t>
            </a:r>
            <a:r>
              <a:rPr lang="en-US" altLang="zh-CN" sz="2400" dirty="0" smtClean="0"/>
              <a:t>Decision Table</a:t>
            </a:r>
            <a:r>
              <a:rPr lang="zh-CN" altLang="en-US" sz="2400" dirty="0" smtClean="0"/>
              <a:t>）是分析和表达多逻辑条件下执行不同操作的工具。</a:t>
            </a:r>
            <a:endParaRPr lang="en-US" altLang="zh-CN" sz="2400" dirty="0" smtClean="0"/>
          </a:p>
          <a:p>
            <a:pPr eaLnBrk="1" hangingPunct="1"/>
            <a:endParaRPr lang="zh-CN" altLang="en-US" sz="2400" dirty="0" smtClean="0"/>
          </a:p>
          <a:p>
            <a:pPr lvl="1" eaLnBrk="1" hangingPunct="1">
              <a:buFont typeface="Wingdings" pitchFamily="2" charset="2"/>
              <a:buNone/>
            </a:pPr>
            <a:r>
              <a:rPr lang="zh-CN" altLang="en-US" sz="2400" dirty="0" smtClean="0"/>
              <a:t>	在程序设计发展的初期</a:t>
            </a:r>
            <a:r>
              <a:rPr lang="en-US" altLang="zh-CN" sz="2400" dirty="0" smtClean="0"/>
              <a:t>,</a:t>
            </a:r>
            <a:r>
              <a:rPr lang="zh-CN" altLang="en-US" sz="2400" dirty="0" smtClean="0"/>
              <a:t>判定表就已被当作编写程序的辅助工具了，因为它可以把复杂的逻辑关系和多种条件组合的情况表达得既具体又明确。</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判定表驱动测试方法</a:t>
            </a:r>
            <a:endParaRPr lang="zh-CN" altLang="en-US" dirty="0"/>
          </a:p>
        </p:txBody>
      </p:sp>
      <p:sp>
        <p:nvSpPr>
          <p:cNvPr id="4" name="Rectangle 3"/>
          <p:cNvSpPr txBox="1">
            <a:spLocks noChangeArrowheads="1"/>
          </p:cNvSpPr>
          <p:nvPr/>
        </p:nvSpPr>
        <p:spPr>
          <a:xfrm>
            <a:off x="566738" y="1752600"/>
            <a:ext cx="7893050" cy="1028700"/>
          </a:xfrm>
          <a:prstGeom prst="rect">
            <a:avLst/>
          </a:prstGeom>
        </p:spPr>
        <p:txBody>
          <a:bodyPr/>
          <a:lstStyle/>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下表是一张关于科技书阅读指南的判定驱动表：</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个问题</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8</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种情况</a:t>
            </a:r>
          </a:p>
        </p:txBody>
      </p:sp>
      <p:graphicFrame>
        <p:nvGraphicFramePr>
          <p:cNvPr id="5" name="Object 4"/>
          <p:cNvGraphicFramePr>
            <a:graphicFrameLocks noChangeAspect="1"/>
          </p:cNvGraphicFramePr>
          <p:nvPr>
            <p:ph sz="half" idx="4294967295"/>
          </p:nvPr>
        </p:nvGraphicFramePr>
        <p:xfrm>
          <a:off x="611188" y="3213100"/>
          <a:ext cx="8243887" cy="2908300"/>
        </p:xfrm>
        <a:graphic>
          <a:graphicData uri="http://schemas.openxmlformats.org/presentationml/2006/ole">
            <p:oleObj spid="_x0000_s3074" name="Picture2" r:id="rId3" imgW="5600880" imgH="1974960" progId="">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判定表组成</a:t>
            </a:r>
          </a:p>
        </p:txBody>
      </p:sp>
      <p:sp>
        <p:nvSpPr>
          <p:cNvPr id="77827" name="Rectangle 3"/>
          <p:cNvSpPr>
            <a:spLocks noGrp="1" noChangeArrowheads="1"/>
          </p:cNvSpPr>
          <p:nvPr>
            <p:ph type="body" idx="1"/>
          </p:nvPr>
        </p:nvSpPr>
        <p:spPr>
          <a:xfrm>
            <a:off x="566738" y="1752600"/>
            <a:ext cx="6165850" cy="4268788"/>
          </a:xfrm>
        </p:spPr>
        <p:txBody>
          <a:bodyPr/>
          <a:lstStyle/>
          <a:p>
            <a:pPr eaLnBrk="1" hangingPunct="1"/>
            <a:r>
              <a:rPr lang="zh-CN" altLang="en-US" sz="2400" dirty="0" smtClean="0"/>
              <a:t>判定表通常由四个部分组成：</a:t>
            </a:r>
          </a:p>
          <a:p>
            <a:pPr lvl="1" algn="just" eaLnBrk="1" hangingPunct="1"/>
            <a:r>
              <a:rPr lang="zh-CN" altLang="en-US" sz="2400" dirty="0" smtClean="0"/>
              <a:t>条件桩</a:t>
            </a:r>
          </a:p>
          <a:p>
            <a:pPr lvl="1" algn="just" eaLnBrk="1" hangingPunct="1"/>
            <a:r>
              <a:rPr lang="zh-CN" altLang="en-US" sz="2400" dirty="0" smtClean="0"/>
              <a:t>动作桩</a:t>
            </a:r>
          </a:p>
          <a:p>
            <a:pPr lvl="1" algn="just" eaLnBrk="1" hangingPunct="1"/>
            <a:r>
              <a:rPr lang="zh-CN" altLang="en-US" sz="2400" dirty="0" smtClean="0"/>
              <a:t>条件项</a:t>
            </a:r>
          </a:p>
          <a:p>
            <a:pPr lvl="1" eaLnBrk="1" hangingPunct="1"/>
            <a:r>
              <a:rPr lang="zh-CN" altLang="en-US" sz="2400" dirty="0" smtClean="0"/>
              <a:t>动作项</a:t>
            </a:r>
          </a:p>
        </p:txBody>
      </p:sp>
      <p:pic>
        <p:nvPicPr>
          <p:cNvPr id="77828" name="Picture 4"/>
          <p:cNvPicPr>
            <a:picLocks noChangeAspect="1" noChangeArrowheads="1"/>
          </p:cNvPicPr>
          <p:nvPr/>
        </p:nvPicPr>
        <p:blipFill>
          <a:blip r:embed="rId2" cstate="print"/>
          <a:srcRect/>
          <a:stretch>
            <a:fillRect/>
          </a:stretch>
        </p:blipFill>
        <p:spPr bwMode="auto">
          <a:xfrm>
            <a:off x="3276600" y="2420938"/>
            <a:ext cx="5580063" cy="364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判定表组成</a:t>
            </a:r>
          </a:p>
        </p:txBody>
      </p:sp>
      <p:sp>
        <p:nvSpPr>
          <p:cNvPr id="78851" name="Rectangle 3"/>
          <p:cNvSpPr>
            <a:spLocks noGrp="1" noChangeArrowheads="1"/>
          </p:cNvSpPr>
          <p:nvPr>
            <p:ph type="body" idx="1"/>
          </p:nvPr>
        </p:nvSpPr>
        <p:spPr/>
        <p:txBody>
          <a:bodyPr/>
          <a:lstStyle/>
          <a:p>
            <a:pPr eaLnBrk="1" hangingPunct="1"/>
            <a:r>
              <a:rPr lang="zh-CN" altLang="en-US" sz="2400" dirty="0" smtClean="0"/>
              <a:t>判定表通常由四个部分组成：</a:t>
            </a:r>
            <a:endParaRPr lang="en-US" altLang="zh-CN" sz="2400" dirty="0" smtClean="0"/>
          </a:p>
          <a:p>
            <a:pPr eaLnBrk="1" hangingPunct="1"/>
            <a:endParaRPr lang="zh-CN" altLang="en-US" sz="2400" dirty="0" smtClean="0"/>
          </a:p>
          <a:p>
            <a:pPr lvl="1" eaLnBrk="1" hangingPunct="1"/>
            <a:r>
              <a:rPr lang="zh-CN" altLang="en-US" sz="2400" dirty="0" smtClean="0"/>
              <a:t>条件桩（</a:t>
            </a:r>
            <a:r>
              <a:rPr lang="en-US" altLang="zh-CN" sz="2400" dirty="0" smtClean="0"/>
              <a:t>Condition Stub</a:t>
            </a:r>
            <a:r>
              <a:rPr lang="zh-CN" altLang="en-US" sz="2400" dirty="0" smtClean="0"/>
              <a:t>）</a:t>
            </a:r>
            <a:r>
              <a:rPr lang="en-US" altLang="zh-CN" sz="2400" dirty="0" smtClean="0"/>
              <a:t>:</a:t>
            </a:r>
            <a:r>
              <a:rPr lang="zh-CN" altLang="en-US" sz="2400" dirty="0" smtClean="0"/>
              <a:t>列出了问题的所有条件，通常认为列出得条件的次序无关紧要。</a:t>
            </a:r>
          </a:p>
          <a:p>
            <a:pPr lvl="1" eaLnBrk="1" hangingPunct="1"/>
            <a:r>
              <a:rPr lang="zh-CN" altLang="en-US" sz="2400" dirty="0" smtClean="0"/>
              <a:t>动作桩（</a:t>
            </a:r>
            <a:r>
              <a:rPr lang="en-US" altLang="zh-CN" sz="2400" dirty="0" smtClean="0"/>
              <a:t>Action Stub</a:t>
            </a:r>
            <a:r>
              <a:rPr lang="zh-CN" altLang="en-US" sz="2400" dirty="0" smtClean="0"/>
              <a:t>）</a:t>
            </a:r>
            <a:r>
              <a:rPr lang="en-US" altLang="zh-CN" sz="2400" dirty="0" smtClean="0"/>
              <a:t>:</a:t>
            </a:r>
            <a:r>
              <a:rPr lang="zh-CN" altLang="en-US" sz="2400" dirty="0" smtClean="0"/>
              <a:t>列出了问题规定可能采取的操作，这些操作的排列顺序没有约束。</a:t>
            </a:r>
          </a:p>
          <a:p>
            <a:pPr lvl="1" eaLnBrk="1" hangingPunct="1"/>
            <a:r>
              <a:rPr lang="zh-CN" altLang="en-US" sz="2400" dirty="0" smtClean="0"/>
              <a:t>条件项（</a:t>
            </a:r>
            <a:r>
              <a:rPr lang="en-US" altLang="zh-CN" sz="2400" dirty="0" smtClean="0"/>
              <a:t>Condition Entry</a:t>
            </a:r>
            <a:r>
              <a:rPr lang="zh-CN" altLang="en-US" sz="2400" dirty="0" smtClean="0"/>
              <a:t>）</a:t>
            </a:r>
            <a:r>
              <a:rPr lang="en-US" altLang="zh-CN" sz="2400" dirty="0" smtClean="0"/>
              <a:t>:</a:t>
            </a:r>
            <a:r>
              <a:rPr lang="zh-CN" altLang="en-US" sz="2400" dirty="0" smtClean="0"/>
              <a:t>列出针对它左列条件的取值，在所有可能情况下的真假值。</a:t>
            </a:r>
          </a:p>
          <a:p>
            <a:pPr lvl="1" eaLnBrk="1" hangingPunct="1"/>
            <a:r>
              <a:rPr lang="zh-CN" altLang="en-US" sz="2400" dirty="0" smtClean="0"/>
              <a:t>动作项（</a:t>
            </a:r>
            <a:r>
              <a:rPr lang="en-US" altLang="zh-CN" sz="2400" dirty="0" smtClean="0"/>
              <a:t>Action Entry</a:t>
            </a:r>
            <a:r>
              <a:rPr lang="zh-CN" altLang="en-US" sz="2400" dirty="0" smtClean="0"/>
              <a:t>）</a:t>
            </a:r>
            <a:r>
              <a:rPr lang="en-US" altLang="zh-CN" sz="2400" dirty="0" smtClean="0"/>
              <a:t>:</a:t>
            </a:r>
            <a:r>
              <a:rPr lang="zh-CN" altLang="en-US" sz="2400" dirty="0" smtClean="0"/>
              <a:t>列出在条件项的各种取值情况下应该采取的动作。</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规则及规则合并</a:t>
            </a:r>
          </a:p>
        </p:txBody>
      </p:sp>
      <p:sp>
        <p:nvSpPr>
          <p:cNvPr id="79875" name="Rectangle 3"/>
          <p:cNvSpPr>
            <a:spLocks noGrp="1" noChangeArrowheads="1"/>
          </p:cNvSpPr>
          <p:nvPr>
            <p:ph type="body" idx="1"/>
          </p:nvPr>
        </p:nvSpPr>
        <p:spPr/>
        <p:txBody>
          <a:bodyPr/>
          <a:lstStyle/>
          <a:p>
            <a:pPr eaLnBrk="1" hangingPunct="1"/>
            <a:r>
              <a:rPr lang="zh-CN" altLang="en-US" sz="2400" dirty="0" smtClean="0"/>
              <a:t>规则</a:t>
            </a:r>
            <a:r>
              <a:rPr lang="en-US" altLang="zh-CN" sz="2400" dirty="0" smtClean="0"/>
              <a:t>:</a:t>
            </a:r>
            <a:r>
              <a:rPr lang="zh-CN" altLang="en-US" sz="2400" dirty="0" smtClean="0"/>
              <a:t>任何一个条件组合的特定取值及其相应要执行的操作称为规则。在判定表中贯穿条件项和动作项的一列就是一条规则。显然</a:t>
            </a:r>
            <a:r>
              <a:rPr lang="en-US" altLang="zh-CN" sz="2400" dirty="0" smtClean="0"/>
              <a:t>,</a:t>
            </a:r>
            <a:r>
              <a:rPr lang="zh-CN" altLang="en-US" sz="2400" dirty="0" smtClean="0"/>
              <a:t>判定表中列出多少组条件取值</a:t>
            </a:r>
            <a:r>
              <a:rPr lang="en-US" altLang="zh-CN" sz="2400" dirty="0" smtClean="0"/>
              <a:t>,</a:t>
            </a:r>
            <a:r>
              <a:rPr lang="zh-CN" altLang="en-US" sz="2400" dirty="0" smtClean="0"/>
              <a:t>也就有多少条规则</a:t>
            </a:r>
            <a:r>
              <a:rPr lang="en-US" altLang="zh-CN" sz="2400" dirty="0" smtClean="0"/>
              <a:t>,</a:t>
            </a:r>
            <a:r>
              <a:rPr lang="zh-CN" altLang="en-US" sz="2400" dirty="0" smtClean="0"/>
              <a:t>既条件项和动作项有多少列。</a:t>
            </a:r>
            <a:endParaRPr lang="en-US" altLang="zh-CN" sz="2400" dirty="0" smtClean="0"/>
          </a:p>
          <a:p>
            <a:pPr eaLnBrk="1" hangingPunct="1"/>
            <a:endParaRPr lang="zh-CN" altLang="en-US" sz="2400" dirty="0" smtClean="0"/>
          </a:p>
          <a:p>
            <a:pPr eaLnBrk="1" hangingPunct="1"/>
            <a:r>
              <a:rPr lang="zh-CN" altLang="en-US" sz="2400" dirty="0" smtClean="0">
                <a:latin typeface="宋体" pitchFamily="2" charset="-122"/>
              </a:rPr>
              <a:t>化简：</a:t>
            </a:r>
            <a:r>
              <a:rPr lang="zh-CN" altLang="en-US" sz="2400" dirty="0" smtClean="0"/>
              <a:t>就是规则合并</a:t>
            </a:r>
            <a:r>
              <a:rPr lang="zh-CN" altLang="en-US" sz="2400" dirty="0" smtClean="0">
                <a:latin typeface="宋体" pitchFamily="2" charset="-122"/>
              </a:rPr>
              <a:t>有两条或多条规则具有相同的动作，并且其条件项之间存在着极为相似的关系</a:t>
            </a:r>
            <a:r>
              <a:rPr lang="zh-CN" altLang="en-US" sz="2400" dirty="0" smtClean="0"/>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规则及规则合并举例</a:t>
            </a:r>
          </a:p>
        </p:txBody>
      </p:sp>
      <p:sp>
        <p:nvSpPr>
          <p:cNvPr id="80899" name="Rectangle 3"/>
          <p:cNvSpPr>
            <a:spLocks noGrp="1" noChangeArrowheads="1"/>
          </p:cNvSpPr>
          <p:nvPr>
            <p:ph type="body" idx="1"/>
          </p:nvPr>
        </p:nvSpPr>
        <p:spPr>
          <a:xfrm>
            <a:off x="566738" y="1752600"/>
            <a:ext cx="4581525" cy="4340225"/>
          </a:xfrm>
        </p:spPr>
        <p:txBody>
          <a:bodyPr/>
          <a:lstStyle/>
          <a:p>
            <a:pPr eaLnBrk="1" hangingPunct="1">
              <a:buFont typeface="Wingdings" pitchFamily="2" charset="2"/>
              <a:buNone/>
            </a:pPr>
            <a:r>
              <a:rPr lang="zh-CN" altLang="en-US" sz="2400" dirty="0" smtClean="0"/>
              <a:t>如右图左端，两规则动作项一样，</a:t>
            </a:r>
            <a:r>
              <a:rPr lang="zh-CN" altLang="en-US" sz="2400" dirty="0" smtClean="0">
                <a:latin typeface="宋体" pitchFamily="2" charset="-122"/>
              </a:rPr>
              <a:t>条件项类似，在</a:t>
            </a:r>
            <a:r>
              <a:rPr lang="en-US" altLang="zh-CN" sz="2400" dirty="0" smtClean="0">
                <a:latin typeface="宋体" pitchFamily="2" charset="-122"/>
              </a:rPr>
              <a:t>1</a:t>
            </a:r>
            <a:r>
              <a:rPr lang="zh-CN" altLang="en-US" sz="2400" dirty="0" smtClean="0">
                <a:latin typeface="宋体" pitchFamily="2" charset="-122"/>
              </a:rPr>
              <a:t>、</a:t>
            </a:r>
            <a:r>
              <a:rPr lang="en-US" altLang="zh-CN" sz="2400" dirty="0" smtClean="0">
                <a:latin typeface="宋体" pitchFamily="2" charset="-122"/>
              </a:rPr>
              <a:t>2</a:t>
            </a:r>
            <a:r>
              <a:rPr lang="zh-CN" altLang="en-US" sz="2400" dirty="0" smtClean="0">
                <a:latin typeface="宋体" pitchFamily="2" charset="-122"/>
              </a:rPr>
              <a:t>条件项分别取</a:t>
            </a:r>
            <a:r>
              <a:rPr lang="en-US" altLang="zh-CN" sz="2400" dirty="0" smtClean="0">
                <a:latin typeface="宋体" pitchFamily="2" charset="-122"/>
              </a:rPr>
              <a:t>Y</a:t>
            </a:r>
            <a:r>
              <a:rPr lang="zh-CN" altLang="en-US" sz="2400" dirty="0" smtClean="0">
                <a:latin typeface="宋体" pitchFamily="2" charset="-122"/>
              </a:rPr>
              <a:t>、</a:t>
            </a:r>
            <a:r>
              <a:rPr lang="en-US" altLang="zh-CN" sz="2400" dirty="0" smtClean="0">
                <a:latin typeface="宋体" pitchFamily="2" charset="-122"/>
              </a:rPr>
              <a:t>N</a:t>
            </a:r>
            <a:r>
              <a:rPr lang="zh-CN" altLang="en-US" sz="2400" dirty="0" smtClean="0">
                <a:latin typeface="宋体" pitchFamily="2" charset="-122"/>
              </a:rPr>
              <a:t>时，无论条件</a:t>
            </a:r>
            <a:r>
              <a:rPr lang="en-US" altLang="zh-CN" sz="2400" dirty="0" smtClean="0">
                <a:latin typeface="宋体" pitchFamily="2" charset="-122"/>
              </a:rPr>
              <a:t>3</a:t>
            </a:r>
            <a:r>
              <a:rPr lang="zh-CN" altLang="en-US" sz="2400" dirty="0" smtClean="0">
                <a:latin typeface="宋体" pitchFamily="2" charset="-122"/>
              </a:rPr>
              <a:t>取何值，都执行同一操作。即要执行的动作与条件</a:t>
            </a:r>
            <a:r>
              <a:rPr lang="en-US" altLang="zh-CN" sz="2400" dirty="0" smtClean="0">
                <a:latin typeface="宋体" pitchFamily="2" charset="-122"/>
              </a:rPr>
              <a:t>3</a:t>
            </a:r>
            <a:r>
              <a:rPr lang="zh-CN" altLang="en-US" sz="2400" dirty="0" smtClean="0">
                <a:latin typeface="宋体" pitchFamily="2" charset="-122"/>
              </a:rPr>
              <a:t>无关。于是可合并。</a:t>
            </a:r>
            <a:r>
              <a:rPr lang="zh-CN" altLang="en-US" sz="2400" dirty="0" smtClean="0">
                <a:latin typeface="Arial" pitchFamily="34" charset="0"/>
              </a:rPr>
              <a:t>“</a:t>
            </a:r>
            <a:r>
              <a:rPr lang="en-US" altLang="zh-CN" sz="2400" dirty="0" smtClean="0">
                <a:latin typeface="宋体" pitchFamily="2" charset="-122"/>
              </a:rPr>
              <a:t>-</a:t>
            </a:r>
            <a:r>
              <a:rPr lang="en-US" altLang="zh-CN" sz="2400" dirty="0" smtClean="0">
                <a:latin typeface="Arial" pitchFamily="34" charset="0"/>
              </a:rPr>
              <a:t>”</a:t>
            </a:r>
            <a:r>
              <a:rPr lang="zh-CN" altLang="en-US" sz="2400" dirty="0" smtClean="0">
                <a:latin typeface="宋体" pitchFamily="2" charset="-122"/>
              </a:rPr>
              <a:t>表示与取值无关。</a:t>
            </a:r>
          </a:p>
        </p:txBody>
      </p:sp>
      <p:pic>
        <p:nvPicPr>
          <p:cNvPr id="80900" name="Picture 4"/>
          <p:cNvPicPr>
            <a:picLocks noChangeAspect="1" noChangeArrowheads="1"/>
          </p:cNvPicPr>
          <p:nvPr/>
        </p:nvPicPr>
        <p:blipFill>
          <a:blip r:embed="rId2" cstate="print"/>
          <a:srcRect/>
          <a:stretch>
            <a:fillRect/>
          </a:stretch>
        </p:blipFill>
        <p:spPr bwMode="auto">
          <a:xfrm>
            <a:off x="5219700" y="3062288"/>
            <a:ext cx="3671888" cy="3008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smtClean="0"/>
              <a:t>黑盒测试</a:t>
            </a:r>
          </a:p>
        </p:txBody>
      </p:sp>
      <p:sp>
        <p:nvSpPr>
          <p:cNvPr id="19459" name="Rectangle 3"/>
          <p:cNvSpPr>
            <a:spLocks noGrp="1" noChangeArrowheads="1"/>
          </p:cNvSpPr>
          <p:nvPr>
            <p:ph type="body" idx="1"/>
          </p:nvPr>
        </p:nvSpPr>
        <p:spPr/>
        <p:txBody>
          <a:bodyPr/>
          <a:lstStyle/>
          <a:p>
            <a:pPr lvl="1" eaLnBrk="1" hangingPunct="1">
              <a:lnSpc>
                <a:spcPct val="110000"/>
              </a:lnSpc>
              <a:buFont typeface="Wingdings" pitchFamily="2" charset="2"/>
              <a:buChar char="l"/>
            </a:pPr>
            <a:r>
              <a:rPr lang="zh-CN" altLang="en-US" sz="1400" dirty="0" smtClean="0"/>
              <a:t>  </a:t>
            </a:r>
            <a:r>
              <a:rPr lang="zh-CN" altLang="en-US" sz="2400" dirty="0" smtClean="0"/>
              <a:t>用黑盒测试发现程序中的错误，必须在所有可能的输入条件和输出条件中确定测试数据，来检查程序是否都能产生正确的输出。但这是不可能的，因为穷举测试数量太大，无法完成。</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dirty="0" smtClean="0"/>
              <a:t>规则及规则合并举例</a:t>
            </a:r>
          </a:p>
        </p:txBody>
      </p:sp>
      <p:sp>
        <p:nvSpPr>
          <p:cNvPr id="81923" name="Rectangle 3"/>
          <p:cNvSpPr>
            <a:spLocks noGrp="1" noChangeArrowheads="1"/>
          </p:cNvSpPr>
          <p:nvPr>
            <p:ph type="body" idx="1"/>
          </p:nvPr>
        </p:nvSpPr>
        <p:spPr>
          <a:xfrm>
            <a:off x="566738" y="1752600"/>
            <a:ext cx="4365625" cy="4268788"/>
          </a:xfrm>
        </p:spPr>
        <p:txBody>
          <a:bodyPr/>
          <a:lstStyle/>
          <a:p>
            <a:pPr eaLnBrk="1" hangingPunct="1">
              <a:buFont typeface="Wingdings" pitchFamily="2" charset="2"/>
              <a:buNone/>
            </a:pPr>
            <a:r>
              <a:rPr lang="zh-CN" altLang="en-US" sz="2400" dirty="0" smtClean="0"/>
              <a:t>与上类似，右图中，无关条件项</a:t>
            </a:r>
            <a:r>
              <a:rPr lang="zh-CN" altLang="en-US" sz="2400" dirty="0" smtClean="0">
                <a:latin typeface="Arial" pitchFamily="34" charset="0"/>
              </a:rPr>
              <a:t>“</a:t>
            </a:r>
            <a:r>
              <a:rPr lang="en-US" altLang="zh-CN" sz="2400" dirty="0" smtClean="0"/>
              <a:t>-</a:t>
            </a:r>
            <a:r>
              <a:rPr lang="en-US" altLang="zh-CN" sz="2400" dirty="0" smtClean="0">
                <a:latin typeface="Arial" pitchFamily="34" charset="0"/>
              </a:rPr>
              <a:t>”</a:t>
            </a:r>
            <a:r>
              <a:rPr lang="zh-CN" altLang="en-US" sz="2400" dirty="0" smtClean="0"/>
              <a:t>可包含其他条件项取值，具有相同动作的规则可合并</a:t>
            </a:r>
          </a:p>
        </p:txBody>
      </p:sp>
      <p:pic>
        <p:nvPicPr>
          <p:cNvPr id="81924" name="Picture 5"/>
          <p:cNvPicPr>
            <a:picLocks noChangeAspect="1" noChangeArrowheads="1"/>
          </p:cNvPicPr>
          <p:nvPr/>
        </p:nvPicPr>
        <p:blipFill>
          <a:blip r:embed="rId2" cstate="print"/>
          <a:srcRect/>
          <a:stretch>
            <a:fillRect/>
          </a:stretch>
        </p:blipFill>
        <p:spPr bwMode="auto">
          <a:xfrm>
            <a:off x="5219700" y="2781300"/>
            <a:ext cx="3743325" cy="320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规则及规则合并举例</a:t>
            </a:r>
            <a:endParaRPr lang="zh-CN" altLang="en-US" dirty="0"/>
          </a:p>
        </p:txBody>
      </p:sp>
      <p:graphicFrame>
        <p:nvGraphicFramePr>
          <p:cNvPr id="7170" name="Object 4"/>
          <p:cNvGraphicFramePr>
            <a:graphicFrameLocks noChangeAspect="1"/>
          </p:cNvGraphicFramePr>
          <p:nvPr/>
        </p:nvGraphicFramePr>
        <p:xfrm>
          <a:off x="1857375" y="3929063"/>
          <a:ext cx="5113338" cy="2678112"/>
        </p:xfrm>
        <a:graphic>
          <a:graphicData uri="http://schemas.openxmlformats.org/presentationml/2006/ole">
            <p:oleObj spid="_x0000_s7170" name="Picture2" r:id="rId3" imgW="3772080" imgH="1974960" progId="">
              <p:embed/>
            </p:oleObj>
          </a:graphicData>
        </a:graphic>
      </p:graphicFrame>
      <p:graphicFrame>
        <p:nvGraphicFramePr>
          <p:cNvPr id="7171" name="Object 7"/>
          <p:cNvGraphicFramePr>
            <a:graphicFrameLocks noChangeAspect="1"/>
          </p:cNvGraphicFramePr>
          <p:nvPr/>
        </p:nvGraphicFramePr>
        <p:xfrm>
          <a:off x="571500" y="1000125"/>
          <a:ext cx="7632700" cy="2779713"/>
        </p:xfrm>
        <a:graphic>
          <a:graphicData uri="http://schemas.openxmlformats.org/presentationml/2006/ole">
            <p:oleObj spid="_x0000_s7171" name="Picture2" r:id="rId4" imgW="5600880" imgH="1974960" progId="">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dirty="0" smtClean="0"/>
              <a:t>判定表驱动测试方法</a:t>
            </a:r>
          </a:p>
        </p:txBody>
      </p:sp>
      <p:sp>
        <p:nvSpPr>
          <p:cNvPr id="82947" name="Rectangle 3"/>
          <p:cNvSpPr>
            <a:spLocks noGrp="1" noChangeArrowheads="1"/>
          </p:cNvSpPr>
          <p:nvPr>
            <p:ph type="body" idx="1"/>
          </p:nvPr>
        </p:nvSpPr>
        <p:spPr/>
        <p:txBody>
          <a:bodyPr/>
          <a:lstStyle/>
          <a:p>
            <a:pPr eaLnBrk="1" hangingPunct="1"/>
            <a:r>
              <a:rPr lang="zh-CN" altLang="en-US" sz="2400" dirty="0" smtClean="0"/>
              <a:t>判定表的建立步骤</a:t>
            </a:r>
            <a:r>
              <a:rPr lang="en-US" altLang="zh-CN" sz="2400" dirty="0" smtClean="0"/>
              <a:t>:</a:t>
            </a:r>
            <a:r>
              <a:rPr lang="zh-CN" altLang="en-US" sz="2400" dirty="0" smtClean="0"/>
              <a:t>（根据软件规格说明）</a:t>
            </a:r>
            <a:endParaRPr lang="en-US" altLang="zh-CN" sz="2400" dirty="0" smtClean="0"/>
          </a:p>
          <a:p>
            <a:pPr eaLnBrk="1" hangingPunct="1"/>
            <a:endParaRPr lang="zh-CN" altLang="en-US" sz="2400" dirty="0" smtClean="0"/>
          </a:p>
          <a:p>
            <a:pPr lvl="1" eaLnBrk="1" hangingPunct="1">
              <a:buFont typeface="Wingdings" pitchFamily="2" charset="2"/>
              <a:buNone/>
            </a:pPr>
            <a:r>
              <a:rPr lang="zh-CN" altLang="en-US" sz="2000" dirty="0" smtClean="0"/>
              <a:t>①确定规则的个数</a:t>
            </a:r>
            <a:r>
              <a:rPr lang="en-US" altLang="zh-CN" sz="2000" dirty="0" smtClean="0"/>
              <a:t>.</a:t>
            </a:r>
            <a:r>
              <a:rPr lang="zh-CN" altLang="en-US" sz="2000" dirty="0" smtClean="0"/>
              <a:t>假如有</a:t>
            </a:r>
            <a:r>
              <a:rPr lang="en-US" altLang="zh-CN" sz="2000" dirty="0" smtClean="0"/>
              <a:t>n</a:t>
            </a:r>
            <a:r>
              <a:rPr lang="zh-CN" altLang="en-US" sz="2000" dirty="0" smtClean="0"/>
              <a:t>个条件。每个条件有两个取值（</a:t>
            </a:r>
            <a:r>
              <a:rPr lang="en-US" altLang="zh-CN" sz="2000" dirty="0" smtClean="0"/>
              <a:t>0,1</a:t>
            </a:r>
            <a:r>
              <a:rPr lang="zh-CN" altLang="en-US" sz="2000" dirty="0" smtClean="0"/>
              <a:t>）</a:t>
            </a:r>
            <a:r>
              <a:rPr lang="en-US" altLang="zh-CN" sz="2000" dirty="0" smtClean="0"/>
              <a:t>,</a:t>
            </a:r>
            <a:r>
              <a:rPr lang="zh-CN" altLang="en-US" sz="2000" dirty="0" smtClean="0"/>
              <a:t>故有</a:t>
            </a:r>
            <a:r>
              <a:rPr lang="en-US" altLang="zh-CN" sz="2000" dirty="0" smtClean="0"/>
              <a:t>2</a:t>
            </a:r>
            <a:r>
              <a:rPr lang="en-US" altLang="zh-CN" sz="2000" baseline="30000" dirty="0" smtClean="0"/>
              <a:t>n</a:t>
            </a:r>
            <a:r>
              <a:rPr lang="zh-CN" altLang="en-US" sz="2000" dirty="0" smtClean="0"/>
              <a:t>种规则。</a:t>
            </a:r>
          </a:p>
          <a:p>
            <a:pPr lvl="1" eaLnBrk="1" hangingPunct="1">
              <a:buFont typeface="Wingdings" pitchFamily="2" charset="2"/>
              <a:buNone/>
            </a:pPr>
            <a:r>
              <a:rPr lang="zh-CN" altLang="en-US" sz="2000" dirty="0" smtClean="0"/>
              <a:t>②列出所有的条件桩和动作桩。</a:t>
            </a:r>
          </a:p>
          <a:p>
            <a:pPr lvl="1" eaLnBrk="1" hangingPunct="1">
              <a:buFont typeface="Wingdings" pitchFamily="2" charset="2"/>
              <a:buNone/>
            </a:pPr>
            <a:r>
              <a:rPr lang="zh-CN" altLang="en-US" sz="2000" dirty="0" smtClean="0"/>
              <a:t>③填入条件项。</a:t>
            </a:r>
          </a:p>
          <a:p>
            <a:pPr lvl="1" eaLnBrk="1" hangingPunct="1">
              <a:buFont typeface="Wingdings" pitchFamily="2" charset="2"/>
              <a:buNone/>
            </a:pPr>
            <a:r>
              <a:rPr lang="zh-CN" altLang="en-US" sz="2000" dirty="0" smtClean="0"/>
              <a:t>④填入动作项。等到初始判定表。</a:t>
            </a:r>
          </a:p>
          <a:p>
            <a:pPr lvl="1" eaLnBrk="1" hangingPunct="1">
              <a:buFont typeface="Wingdings" pitchFamily="2" charset="2"/>
              <a:buNone/>
            </a:pPr>
            <a:r>
              <a:rPr lang="zh-CN" altLang="en-US" sz="2000" dirty="0" smtClean="0"/>
              <a:t>⑤简化</a:t>
            </a:r>
            <a:r>
              <a:rPr lang="en-US" altLang="zh-CN" sz="2000" dirty="0" smtClean="0"/>
              <a:t>.</a:t>
            </a:r>
            <a:r>
              <a:rPr lang="zh-CN" altLang="en-US" sz="2000" dirty="0" smtClean="0"/>
              <a:t>合并相似规则（相同动作）。</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latin typeface="宋体" pitchFamily="2" charset="-122"/>
              </a:rPr>
              <a:t>建立判定表</a:t>
            </a:r>
            <a:r>
              <a:rPr lang="zh-CN" altLang="en-US" smtClean="0"/>
              <a:t>举例</a:t>
            </a:r>
          </a:p>
        </p:txBody>
      </p:sp>
      <p:sp>
        <p:nvSpPr>
          <p:cNvPr id="83971" name="Rectangle 3"/>
          <p:cNvSpPr>
            <a:spLocks noGrp="1" noChangeArrowheads="1"/>
          </p:cNvSpPr>
          <p:nvPr>
            <p:ph type="body" idx="1"/>
          </p:nvPr>
        </p:nvSpPr>
        <p:spPr/>
        <p:txBody>
          <a:bodyPr/>
          <a:lstStyle/>
          <a:p>
            <a:pPr eaLnBrk="1" hangingPunct="1">
              <a:buFont typeface="Wingdings" pitchFamily="2" charset="2"/>
              <a:buNone/>
            </a:pPr>
            <a:r>
              <a:rPr lang="zh-CN" altLang="en-US" sz="2400" dirty="0" smtClean="0"/>
              <a:t>例</a:t>
            </a:r>
            <a:r>
              <a:rPr lang="en-US" altLang="zh-CN" sz="2400" dirty="0" smtClean="0"/>
              <a:t>5</a:t>
            </a:r>
            <a:r>
              <a:rPr lang="zh-CN" altLang="en-US" sz="2400" dirty="0" smtClean="0"/>
              <a:t>：</a:t>
            </a:r>
            <a:r>
              <a:rPr lang="zh-CN" altLang="en-US" sz="2400" dirty="0" smtClean="0">
                <a:latin typeface="宋体" pitchFamily="2" charset="-122"/>
              </a:rPr>
              <a:t>问题要求：</a:t>
            </a:r>
            <a:r>
              <a:rPr lang="zh-CN" altLang="en-US" sz="2400" dirty="0" smtClean="0">
                <a:latin typeface="Arial" pitchFamily="34" charset="0"/>
              </a:rPr>
              <a:t>”</a:t>
            </a:r>
            <a:r>
              <a:rPr lang="en-US" altLang="zh-CN" sz="2400" dirty="0" smtClean="0">
                <a:latin typeface="Arial" pitchFamily="34" charset="0"/>
              </a:rPr>
              <a:t>……</a:t>
            </a:r>
            <a:r>
              <a:rPr lang="zh-CN" altLang="en-US" sz="2400" dirty="0" smtClean="0">
                <a:latin typeface="宋体" pitchFamily="2" charset="-122"/>
              </a:rPr>
              <a:t>对功率大于</a:t>
            </a:r>
            <a:r>
              <a:rPr lang="en-US" altLang="zh-CN" sz="2400" dirty="0" smtClean="0">
                <a:latin typeface="宋体" pitchFamily="2" charset="-122"/>
              </a:rPr>
              <a:t>50</a:t>
            </a:r>
            <a:r>
              <a:rPr lang="zh-CN" altLang="en-US" sz="2400" dirty="0" smtClean="0">
                <a:latin typeface="宋体" pitchFamily="2" charset="-122"/>
              </a:rPr>
              <a:t>马力的机器、维修记录不全或已运行</a:t>
            </a:r>
            <a:r>
              <a:rPr lang="en-US" altLang="zh-CN" sz="2400" dirty="0" smtClean="0">
                <a:latin typeface="宋体" pitchFamily="2" charset="-122"/>
              </a:rPr>
              <a:t>10</a:t>
            </a:r>
            <a:r>
              <a:rPr lang="zh-CN" altLang="en-US" sz="2400" dirty="0" smtClean="0">
                <a:latin typeface="宋体" pitchFamily="2" charset="-122"/>
              </a:rPr>
              <a:t>年以上的机器，应给予优先的维修处理</a:t>
            </a:r>
            <a:r>
              <a:rPr lang="en-US" altLang="zh-CN" sz="2400" dirty="0" smtClean="0">
                <a:latin typeface="Arial" pitchFamily="34" charset="0"/>
              </a:rPr>
              <a:t>……”</a:t>
            </a:r>
            <a:r>
              <a:rPr lang="en-US" altLang="zh-CN" sz="2400" dirty="0" smtClean="0"/>
              <a:t> </a:t>
            </a:r>
            <a:r>
              <a:rPr lang="zh-CN" altLang="en-US" sz="2400" dirty="0" smtClean="0"/>
              <a:t>。这里</a:t>
            </a:r>
            <a:r>
              <a:rPr lang="zh-CN" altLang="en-US" sz="2400" dirty="0" smtClean="0">
                <a:latin typeface="宋体" pitchFamily="2" charset="-122"/>
              </a:rPr>
              <a:t>假定，</a:t>
            </a:r>
            <a:r>
              <a:rPr lang="zh-CN" altLang="en-US" sz="2400" dirty="0" smtClean="0">
                <a:latin typeface="Arial" pitchFamily="34" charset="0"/>
              </a:rPr>
              <a:t>“</a:t>
            </a:r>
            <a:r>
              <a:rPr lang="zh-CN" altLang="en-US" sz="2400" dirty="0" smtClean="0">
                <a:latin typeface="宋体" pitchFamily="2" charset="-122"/>
              </a:rPr>
              <a:t>维修记录不全</a:t>
            </a:r>
            <a:r>
              <a:rPr lang="zh-CN" altLang="en-US" sz="2400" dirty="0" smtClean="0">
                <a:latin typeface="Arial" pitchFamily="34" charset="0"/>
              </a:rPr>
              <a:t>”</a:t>
            </a:r>
            <a:r>
              <a:rPr lang="zh-CN" altLang="en-US" sz="2400" dirty="0" smtClean="0">
                <a:latin typeface="宋体" pitchFamily="2" charset="-122"/>
              </a:rPr>
              <a:t>和</a:t>
            </a:r>
            <a:r>
              <a:rPr lang="zh-CN" altLang="en-US" sz="2400" dirty="0" smtClean="0">
                <a:latin typeface="Arial" pitchFamily="34" charset="0"/>
              </a:rPr>
              <a:t>“</a:t>
            </a:r>
            <a:r>
              <a:rPr lang="zh-CN" altLang="en-US" sz="2400" dirty="0" smtClean="0">
                <a:latin typeface="宋体" pitchFamily="2" charset="-122"/>
              </a:rPr>
              <a:t>优先维修处理</a:t>
            </a:r>
            <a:r>
              <a:rPr lang="zh-CN" altLang="en-US" sz="2400" dirty="0" smtClean="0">
                <a:latin typeface="Arial" pitchFamily="34" charset="0"/>
              </a:rPr>
              <a:t>”</a:t>
            </a:r>
            <a:r>
              <a:rPr lang="zh-CN" altLang="en-US" sz="2400" dirty="0" smtClean="0">
                <a:latin typeface="宋体" pitchFamily="2" charset="-122"/>
              </a:rPr>
              <a:t>均已在别处有更严格的定义</a:t>
            </a:r>
            <a:r>
              <a:rPr lang="zh-CN" altLang="en-US" sz="2400" dirty="0" smtClean="0"/>
              <a:t> 。请</a:t>
            </a:r>
            <a:r>
              <a:rPr lang="zh-CN" altLang="en-US" sz="2400" dirty="0" smtClean="0">
                <a:latin typeface="宋体" pitchFamily="2" charset="-122"/>
              </a:rPr>
              <a:t>建立判定表。</a:t>
            </a:r>
            <a:endParaRPr lang="zh-CN" altLang="en-US" sz="24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dirty="0" smtClean="0">
                <a:latin typeface="宋体" pitchFamily="2" charset="-122"/>
              </a:rPr>
              <a:t>建立判定表</a:t>
            </a:r>
            <a:r>
              <a:rPr lang="zh-CN" altLang="en-US" dirty="0" smtClean="0"/>
              <a:t>举例</a:t>
            </a:r>
          </a:p>
        </p:txBody>
      </p:sp>
      <p:sp>
        <p:nvSpPr>
          <p:cNvPr id="84995" name="Rectangle 3"/>
          <p:cNvSpPr>
            <a:spLocks noGrp="1" noChangeArrowheads="1"/>
          </p:cNvSpPr>
          <p:nvPr>
            <p:ph type="body" idx="1"/>
          </p:nvPr>
        </p:nvSpPr>
        <p:spPr>
          <a:xfrm>
            <a:off x="566738" y="1752600"/>
            <a:ext cx="8001000" cy="1963738"/>
          </a:xfrm>
        </p:spPr>
        <p:txBody>
          <a:bodyPr/>
          <a:lstStyle/>
          <a:p>
            <a:pPr eaLnBrk="1" hangingPunct="1"/>
            <a:r>
              <a:rPr lang="zh-CN" altLang="en-US" sz="2400" dirty="0" smtClean="0">
                <a:latin typeface="宋体" pitchFamily="2" charset="-122"/>
              </a:rPr>
              <a:t>解答：</a:t>
            </a:r>
          </a:p>
          <a:p>
            <a:pPr lvl="1" eaLnBrk="1" hangingPunct="1">
              <a:buFont typeface="Wingdings" pitchFamily="2" charset="2"/>
              <a:buNone/>
            </a:pPr>
            <a:r>
              <a:rPr lang="zh-CN" altLang="en-US" sz="2000" dirty="0" smtClean="0">
                <a:latin typeface="宋体" pitchFamily="2" charset="-122"/>
              </a:rPr>
              <a:t>①确定规则的个数：这里有</a:t>
            </a:r>
            <a:r>
              <a:rPr lang="en-US" altLang="zh-CN" sz="2000" dirty="0" smtClean="0">
                <a:latin typeface="宋体" pitchFamily="2" charset="-122"/>
              </a:rPr>
              <a:t>3</a:t>
            </a:r>
            <a:r>
              <a:rPr lang="zh-CN" altLang="en-US" sz="2000" dirty="0" smtClean="0">
                <a:latin typeface="宋体" pitchFamily="2" charset="-122"/>
              </a:rPr>
              <a:t>个条件，每个条件有两个取值，故应有</a:t>
            </a:r>
            <a:r>
              <a:rPr lang="en-US" altLang="zh-CN" sz="2000" dirty="0" smtClean="0">
                <a:latin typeface="宋体" pitchFamily="2" charset="-122"/>
              </a:rPr>
              <a:t>2*2*2=8</a:t>
            </a:r>
            <a:r>
              <a:rPr lang="zh-CN" altLang="en-US" sz="2000" dirty="0" smtClean="0">
                <a:latin typeface="宋体" pitchFamily="2" charset="-122"/>
              </a:rPr>
              <a:t>种规则。</a:t>
            </a:r>
          </a:p>
          <a:p>
            <a:pPr lvl="1" eaLnBrk="1" hangingPunct="1">
              <a:buFont typeface="Wingdings" pitchFamily="2" charset="2"/>
              <a:buNone/>
            </a:pPr>
            <a:r>
              <a:rPr lang="zh-CN" altLang="en-US" sz="2000" dirty="0" smtClean="0">
                <a:latin typeface="宋体" pitchFamily="2" charset="-122"/>
                <a:cs typeface="Times New Roman" pitchFamily="18" charset="0"/>
              </a:rPr>
              <a:t>②列出所有的条件茬和动作茬：</a:t>
            </a:r>
            <a:endParaRPr lang="zh-CN" altLang="en-US" sz="2000" dirty="0" smtClean="0">
              <a:latin typeface="宋体" pitchFamily="2" charset="-122"/>
            </a:endParaRPr>
          </a:p>
        </p:txBody>
      </p:sp>
      <p:pic>
        <p:nvPicPr>
          <p:cNvPr id="84996" name="Picture 4"/>
          <p:cNvPicPr>
            <a:picLocks noChangeAspect="1" noChangeArrowheads="1"/>
          </p:cNvPicPr>
          <p:nvPr/>
        </p:nvPicPr>
        <p:blipFill>
          <a:blip r:embed="rId2" cstate="print"/>
          <a:srcRect/>
          <a:stretch>
            <a:fillRect/>
          </a:stretch>
        </p:blipFill>
        <p:spPr bwMode="auto">
          <a:xfrm>
            <a:off x="4572000" y="3860800"/>
            <a:ext cx="3784600"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rPr>
              <a:t>建立判定表</a:t>
            </a:r>
            <a:r>
              <a:rPr lang="zh-CN" altLang="en-US" dirty="0" smtClean="0"/>
              <a:t>举例</a:t>
            </a:r>
            <a:endParaRPr lang="zh-CN" altLang="en-US" dirty="0"/>
          </a:p>
        </p:txBody>
      </p:sp>
      <p:sp>
        <p:nvSpPr>
          <p:cNvPr id="4" name="Rectangle 3"/>
          <p:cNvSpPr txBox="1">
            <a:spLocks noChangeArrowheads="1"/>
          </p:cNvSpPr>
          <p:nvPr/>
        </p:nvSpPr>
        <p:spPr>
          <a:xfrm>
            <a:off x="571472" y="1571612"/>
            <a:ext cx="8181975" cy="1820863"/>
          </a:xfrm>
          <a:prstGeom prst="rect">
            <a:avLst/>
          </a:prstGeom>
        </p:spPr>
        <p:txBody>
          <a:bodyPr/>
          <a:lstStyle/>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200" b="0" i="0" u="none" strike="noStrike" kern="1200" cap="none" spc="0" normalizeH="0" baseline="0" noProof="0" dirty="0" smtClean="0">
                <a:ln>
                  <a:noFill/>
                </a:ln>
                <a:solidFill>
                  <a:schemeClr val="tx1"/>
                </a:solidFill>
                <a:effectLst/>
                <a:uLnTx/>
                <a:uFillTx/>
                <a:latin typeface="宋体" pitchFamily="2" charset="-122"/>
                <a:ea typeface="+mn-ea"/>
                <a:cs typeface="+mn-cs"/>
              </a:rPr>
              <a:t>③</a:t>
            </a:r>
            <a:r>
              <a:rPr kumimoji="0" lang="zh-CN" altLang="en-US" sz="2200" b="0" i="0" u="none" strike="noStrike" kern="1200" cap="none" spc="0" normalizeH="0" baseline="0" noProof="0" dirty="0" smtClean="0">
                <a:ln>
                  <a:noFill/>
                </a:ln>
                <a:solidFill>
                  <a:schemeClr val="tx1"/>
                </a:solidFill>
                <a:effectLst/>
                <a:uLnTx/>
                <a:uFillTx/>
                <a:latin typeface="宋体" pitchFamily="2" charset="-122"/>
                <a:ea typeface="+mn-ea"/>
                <a:cs typeface="+mn-cs"/>
              </a:rPr>
              <a:t>填人条件项。可从最后</a:t>
            </a:r>
            <a:r>
              <a:rPr kumimoji="0" lang="en-US" altLang="zh-CN" sz="2200" b="0" i="0" u="none" strike="noStrike" kern="1200" cap="none" spc="0" normalizeH="0" baseline="0" noProof="0" dirty="0" smtClean="0">
                <a:ln>
                  <a:noFill/>
                </a:ln>
                <a:solidFill>
                  <a:schemeClr val="tx1"/>
                </a:solidFill>
                <a:effectLst/>
                <a:uLnTx/>
                <a:uFillTx/>
                <a:latin typeface="宋体" pitchFamily="2" charset="-122"/>
                <a:ea typeface="+mn-ea"/>
                <a:cs typeface="+mn-cs"/>
              </a:rPr>
              <a:t>1</a:t>
            </a:r>
            <a:r>
              <a:rPr kumimoji="0" lang="zh-CN" altLang="en-US" sz="2200" b="0" i="0" u="none" strike="noStrike" kern="1200" cap="none" spc="0" normalizeH="0" baseline="0" noProof="0" dirty="0" smtClean="0">
                <a:ln>
                  <a:noFill/>
                </a:ln>
                <a:solidFill>
                  <a:schemeClr val="tx1"/>
                </a:solidFill>
                <a:effectLst/>
                <a:uLnTx/>
                <a:uFillTx/>
                <a:latin typeface="宋体" pitchFamily="2" charset="-122"/>
                <a:ea typeface="+mn-ea"/>
                <a:cs typeface="+mn-cs"/>
              </a:rPr>
              <a:t>行条件项开始，逐行向上填满。如第三行是：         </a:t>
            </a:r>
            <a:r>
              <a:rPr kumimoji="0" lang="en-US" altLang="zh-CN" sz="2200" b="0" i="0" u="none" strike="noStrike" kern="1200" cap="none" spc="0" normalizeH="0" baseline="0" noProof="0" dirty="0" smtClean="0">
                <a:ln>
                  <a:noFill/>
                </a:ln>
                <a:solidFill>
                  <a:schemeClr val="tx1"/>
                </a:solidFill>
                <a:effectLst/>
                <a:uLnTx/>
                <a:uFillTx/>
                <a:latin typeface="宋体" pitchFamily="2" charset="-122"/>
                <a:ea typeface="+mn-ea"/>
                <a:cs typeface="+mn-cs"/>
              </a:rPr>
              <a:t>Y N Y N Y N Y N</a:t>
            </a:r>
            <a:br>
              <a:rPr kumimoji="0" lang="en-US" altLang="zh-CN" sz="2200" b="0" i="0" u="none" strike="noStrike" kern="1200" cap="none" spc="0" normalizeH="0" baseline="0" noProof="0" dirty="0" smtClean="0">
                <a:ln>
                  <a:noFill/>
                </a:ln>
                <a:solidFill>
                  <a:schemeClr val="tx1"/>
                </a:solidFill>
                <a:effectLst/>
                <a:uLnTx/>
                <a:uFillTx/>
                <a:latin typeface="宋体" pitchFamily="2" charset="-122"/>
                <a:ea typeface="+mn-ea"/>
                <a:cs typeface="+mn-cs"/>
              </a:rPr>
            </a:br>
            <a:r>
              <a:rPr kumimoji="0" lang="zh-CN" altLang="en-US" sz="2200" b="0" i="0" u="none" strike="noStrike" kern="1200" cap="none" spc="0" normalizeH="0" baseline="0" noProof="0" dirty="0" smtClean="0">
                <a:ln>
                  <a:noFill/>
                </a:ln>
                <a:solidFill>
                  <a:schemeClr val="tx1"/>
                </a:solidFill>
                <a:effectLst/>
                <a:uLnTx/>
                <a:uFillTx/>
                <a:latin typeface="宋体" pitchFamily="2" charset="-122"/>
                <a:ea typeface="+mn-ea"/>
                <a:cs typeface="+mn-cs"/>
              </a:rPr>
              <a:t>第二行是：         </a:t>
            </a:r>
            <a:r>
              <a:rPr kumimoji="0" lang="en-US" altLang="zh-CN" sz="2200" b="0" i="0" u="none" strike="noStrike" kern="1200" cap="none" spc="0" normalizeH="0" baseline="0" noProof="0" dirty="0" smtClean="0">
                <a:ln>
                  <a:noFill/>
                </a:ln>
                <a:solidFill>
                  <a:schemeClr val="tx1"/>
                </a:solidFill>
                <a:effectLst/>
                <a:uLnTx/>
                <a:uFillTx/>
                <a:latin typeface="宋体" pitchFamily="2" charset="-122"/>
                <a:ea typeface="+mn-ea"/>
                <a:cs typeface="+mn-cs"/>
              </a:rPr>
              <a:t>Y </a:t>
            </a:r>
            <a:r>
              <a:rPr kumimoji="0" lang="en-US" altLang="zh-CN" sz="2200" b="0" i="0" u="none" strike="noStrike" kern="1200" cap="none" spc="0" normalizeH="0" baseline="0" noProof="0" dirty="0" err="1" smtClean="0">
                <a:ln>
                  <a:noFill/>
                </a:ln>
                <a:solidFill>
                  <a:schemeClr val="tx1"/>
                </a:solidFill>
                <a:effectLst/>
                <a:uLnTx/>
                <a:uFillTx/>
                <a:latin typeface="宋体" pitchFamily="2" charset="-122"/>
                <a:ea typeface="+mn-ea"/>
                <a:cs typeface="+mn-cs"/>
              </a:rPr>
              <a:t>Y</a:t>
            </a:r>
            <a:r>
              <a:rPr kumimoji="0" lang="en-US" altLang="zh-CN" sz="2200" b="0" i="0" u="none" strike="noStrike" kern="1200" cap="none" spc="0" normalizeH="0" baseline="0" noProof="0" dirty="0" smtClean="0">
                <a:ln>
                  <a:noFill/>
                </a:ln>
                <a:solidFill>
                  <a:schemeClr val="tx1"/>
                </a:solidFill>
                <a:effectLst/>
                <a:uLnTx/>
                <a:uFillTx/>
                <a:latin typeface="宋体" pitchFamily="2" charset="-122"/>
                <a:ea typeface="+mn-ea"/>
                <a:cs typeface="+mn-cs"/>
              </a:rPr>
              <a:t> N </a:t>
            </a:r>
            <a:r>
              <a:rPr kumimoji="0" lang="en-US" altLang="zh-CN" sz="2200" b="0" i="0" u="none" strike="noStrike" kern="1200" cap="none" spc="0" normalizeH="0" baseline="0" noProof="0" dirty="0" err="1" smtClean="0">
                <a:ln>
                  <a:noFill/>
                </a:ln>
                <a:solidFill>
                  <a:schemeClr val="tx1"/>
                </a:solidFill>
                <a:effectLst/>
                <a:uLnTx/>
                <a:uFillTx/>
                <a:latin typeface="宋体" pitchFamily="2" charset="-122"/>
                <a:ea typeface="+mn-ea"/>
                <a:cs typeface="+mn-cs"/>
              </a:rPr>
              <a:t>N</a:t>
            </a:r>
            <a:r>
              <a:rPr kumimoji="0" lang="en-US" altLang="zh-CN" sz="2200" b="0" i="0" u="none" strike="noStrike" kern="1200" cap="none" spc="0" normalizeH="0" baseline="0" noProof="0" dirty="0" smtClean="0">
                <a:ln>
                  <a:noFill/>
                </a:ln>
                <a:solidFill>
                  <a:schemeClr val="tx1"/>
                </a:solidFill>
                <a:effectLst/>
                <a:uLnTx/>
                <a:uFillTx/>
                <a:latin typeface="宋体" pitchFamily="2" charset="-122"/>
                <a:ea typeface="+mn-ea"/>
                <a:cs typeface="+mn-cs"/>
              </a:rPr>
              <a:t> Y </a:t>
            </a:r>
            <a:r>
              <a:rPr kumimoji="0" lang="en-US" altLang="zh-CN" sz="2200" b="0" i="0" u="none" strike="noStrike" kern="1200" cap="none" spc="0" normalizeH="0" baseline="0" noProof="0" dirty="0" err="1" smtClean="0">
                <a:ln>
                  <a:noFill/>
                </a:ln>
                <a:solidFill>
                  <a:schemeClr val="tx1"/>
                </a:solidFill>
                <a:effectLst/>
                <a:uLnTx/>
                <a:uFillTx/>
                <a:latin typeface="宋体" pitchFamily="2" charset="-122"/>
                <a:ea typeface="+mn-ea"/>
                <a:cs typeface="+mn-cs"/>
              </a:rPr>
              <a:t>Y</a:t>
            </a:r>
            <a:r>
              <a:rPr kumimoji="0" lang="en-US" altLang="zh-CN" sz="2200" b="0" i="0" u="none" strike="noStrike" kern="1200" cap="none" spc="0" normalizeH="0" baseline="0" noProof="0" dirty="0" smtClean="0">
                <a:ln>
                  <a:noFill/>
                </a:ln>
                <a:solidFill>
                  <a:schemeClr val="tx1"/>
                </a:solidFill>
                <a:effectLst/>
                <a:uLnTx/>
                <a:uFillTx/>
                <a:latin typeface="宋体" pitchFamily="2" charset="-122"/>
                <a:ea typeface="+mn-ea"/>
                <a:cs typeface="+mn-cs"/>
              </a:rPr>
              <a:t> N </a:t>
            </a:r>
            <a:r>
              <a:rPr kumimoji="0" lang="en-US" altLang="zh-CN" sz="2200" b="0" i="0" u="none" strike="noStrike" kern="1200" cap="none" spc="0" normalizeH="0" baseline="0" noProof="0" dirty="0" err="1" smtClean="0">
                <a:ln>
                  <a:noFill/>
                </a:ln>
                <a:solidFill>
                  <a:schemeClr val="tx1"/>
                </a:solidFill>
                <a:effectLst/>
                <a:uLnTx/>
                <a:uFillTx/>
                <a:latin typeface="宋体" pitchFamily="2" charset="-122"/>
                <a:ea typeface="+mn-ea"/>
                <a:cs typeface="+mn-cs"/>
              </a:rPr>
              <a:t>N</a:t>
            </a:r>
            <a:r>
              <a:rPr kumimoji="0" lang="en-US" altLang="zh-CN" sz="2200" b="0" i="0" u="none" strike="noStrike" kern="1200" cap="none" spc="0" normalizeH="0" baseline="0" noProof="0" dirty="0" smtClean="0">
                <a:ln>
                  <a:noFill/>
                </a:ln>
                <a:solidFill>
                  <a:schemeClr val="tx1"/>
                </a:solidFill>
                <a:effectLst/>
                <a:uLnTx/>
                <a:uFillTx/>
                <a:latin typeface="宋体" pitchFamily="2" charset="-122"/>
                <a:ea typeface="+mn-ea"/>
                <a:cs typeface="+mn-cs"/>
              </a:rPr>
              <a:t/>
            </a:r>
            <a:br>
              <a:rPr kumimoji="0" lang="en-US" altLang="zh-CN" sz="2200" b="0" i="0" u="none" strike="noStrike" kern="1200" cap="none" spc="0" normalizeH="0" baseline="0" noProof="0" dirty="0" smtClean="0">
                <a:ln>
                  <a:noFill/>
                </a:ln>
                <a:solidFill>
                  <a:schemeClr val="tx1"/>
                </a:solidFill>
                <a:effectLst/>
                <a:uLnTx/>
                <a:uFillTx/>
                <a:latin typeface="宋体" pitchFamily="2" charset="-122"/>
                <a:ea typeface="+mn-ea"/>
                <a:cs typeface="+mn-cs"/>
              </a:rPr>
            </a:br>
            <a:r>
              <a:rPr kumimoji="0" lang="zh-CN" altLang="en-US" sz="2200" b="0" i="0" u="none" strike="noStrike" kern="1200" cap="none" spc="0" normalizeH="0" baseline="0" noProof="0" dirty="0" smtClean="0">
                <a:ln>
                  <a:noFill/>
                </a:ln>
                <a:solidFill>
                  <a:schemeClr val="tx1"/>
                </a:solidFill>
                <a:effectLst/>
                <a:uLnTx/>
                <a:uFillTx/>
                <a:latin typeface="宋体" pitchFamily="2" charset="-122"/>
                <a:ea typeface="+mn-ea"/>
                <a:cs typeface="Times New Roman" pitchFamily="18" charset="0"/>
              </a:rPr>
              <a:t>等等。</a:t>
            </a:r>
            <a:r>
              <a:rPr kumimoji="0" lang="zh-CN" altLang="en-US" sz="2200" b="0" i="0" u="none" strike="noStrike" kern="1200" cap="none" spc="0" normalizeH="0" baseline="0" noProof="0" dirty="0" smtClean="0">
                <a:ln>
                  <a:noFill/>
                </a:ln>
                <a:solidFill>
                  <a:schemeClr val="tx1"/>
                </a:solidFill>
                <a:effectLst/>
                <a:uLnTx/>
                <a:uFillTx/>
                <a:latin typeface="宋体" pitchFamily="2" charset="-122"/>
                <a:ea typeface="+mn-ea"/>
                <a:cs typeface="+mn-cs"/>
              </a:rPr>
              <a:t> </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200" b="0" i="0" u="none" strike="noStrike" kern="1200" cap="none" spc="0" normalizeH="0" baseline="0" noProof="0" dirty="0" smtClean="0">
                <a:ln>
                  <a:noFill/>
                </a:ln>
                <a:solidFill>
                  <a:schemeClr val="tx1"/>
                </a:solidFill>
                <a:effectLst/>
                <a:uLnTx/>
                <a:uFillTx/>
                <a:latin typeface="宋体" pitchFamily="2" charset="-122"/>
                <a:ea typeface="+mn-ea"/>
                <a:cs typeface="+mn-cs"/>
              </a:rPr>
              <a:t>④填人动作桩和动作顶。这样便得到形如图的初始判定表。</a:t>
            </a:r>
          </a:p>
        </p:txBody>
      </p:sp>
      <p:graphicFrame>
        <p:nvGraphicFramePr>
          <p:cNvPr id="5" name="Object 4"/>
          <p:cNvGraphicFramePr>
            <a:graphicFrameLocks noChangeAspect="1"/>
          </p:cNvGraphicFramePr>
          <p:nvPr>
            <p:ph sz="half" idx="4294967295"/>
          </p:nvPr>
        </p:nvGraphicFramePr>
        <p:xfrm>
          <a:off x="1000100" y="3714752"/>
          <a:ext cx="7272337" cy="2601912"/>
        </p:xfrm>
        <a:graphic>
          <a:graphicData uri="http://schemas.openxmlformats.org/presentationml/2006/ole">
            <p:oleObj spid="_x0000_s8194" name="Picture2" r:id="rId3" imgW="4686480" imgH="1678320" progId="">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rPr>
              <a:t>建立判定表</a:t>
            </a:r>
            <a:r>
              <a:rPr lang="zh-CN" altLang="en-US" dirty="0" smtClean="0"/>
              <a:t>举例</a:t>
            </a:r>
            <a:endParaRPr lang="zh-CN" altLang="en-US" dirty="0"/>
          </a:p>
        </p:txBody>
      </p:sp>
      <p:sp>
        <p:nvSpPr>
          <p:cNvPr id="4" name="Rectangle 3"/>
          <p:cNvSpPr txBox="1">
            <a:spLocks noChangeArrowheads="1"/>
          </p:cNvSpPr>
          <p:nvPr/>
        </p:nvSpPr>
        <p:spPr>
          <a:xfrm>
            <a:off x="350814" y="927100"/>
            <a:ext cx="6048375" cy="50323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600" b="0" i="0" u="none" strike="noStrike" kern="1200" cap="none" spc="0" normalizeH="0" baseline="0" noProof="0" dirty="0" smtClean="0">
                <a:ln>
                  <a:noFill/>
                </a:ln>
                <a:solidFill>
                  <a:schemeClr val="tx1"/>
                </a:solidFill>
                <a:effectLst/>
                <a:uLnTx/>
                <a:uFillTx/>
                <a:latin typeface="宋体" pitchFamily="2" charset="-122"/>
                <a:ea typeface="+mn-ea"/>
                <a:cs typeface="+mn-cs"/>
              </a:rPr>
              <a:t>⑤</a:t>
            </a:r>
            <a:r>
              <a:rPr kumimoji="0" lang="zh-CN" altLang="en-US" sz="2600" b="0" i="0" u="none" strike="noStrike" kern="1200" cap="none" spc="0" normalizeH="0" baseline="0" noProof="0" dirty="0" smtClean="0">
                <a:ln>
                  <a:noFill/>
                </a:ln>
                <a:solidFill>
                  <a:schemeClr val="tx1"/>
                </a:solidFill>
                <a:effectLst/>
                <a:uLnTx/>
                <a:uFillTx/>
                <a:latin typeface="宋体" pitchFamily="2" charset="-122"/>
                <a:ea typeface="+mn-ea"/>
                <a:cs typeface="+mn-cs"/>
              </a:rPr>
              <a:t>化简。合并相似规则后得到图。</a:t>
            </a:r>
          </a:p>
        </p:txBody>
      </p:sp>
      <p:graphicFrame>
        <p:nvGraphicFramePr>
          <p:cNvPr id="5" name="Object 4"/>
          <p:cNvGraphicFramePr>
            <a:graphicFrameLocks noChangeAspect="1"/>
          </p:cNvGraphicFramePr>
          <p:nvPr>
            <p:ph sz="quarter" idx="4294967295"/>
          </p:nvPr>
        </p:nvGraphicFramePr>
        <p:xfrm>
          <a:off x="1214414" y="4383088"/>
          <a:ext cx="6624637" cy="2474912"/>
        </p:xfrm>
        <a:graphic>
          <a:graphicData uri="http://schemas.openxmlformats.org/presentationml/2006/ole">
            <p:oleObj spid="_x0000_s9218" r:id="rId3" imgW="4229100" imgH="1578864" progId="">
              <p:embed/>
            </p:oleObj>
          </a:graphicData>
        </a:graphic>
      </p:graphicFrame>
      <p:graphicFrame>
        <p:nvGraphicFramePr>
          <p:cNvPr id="6" name="Object 6"/>
          <p:cNvGraphicFramePr>
            <a:graphicFrameLocks noChangeAspect="1"/>
          </p:cNvGraphicFramePr>
          <p:nvPr>
            <p:ph sz="quarter" idx="4294967295"/>
          </p:nvPr>
        </p:nvGraphicFramePr>
        <p:xfrm>
          <a:off x="422251" y="1430338"/>
          <a:ext cx="7777163" cy="2871787"/>
        </p:xfrm>
        <a:graphic>
          <a:graphicData uri="http://schemas.openxmlformats.org/presentationml/2006/ole">
            <p:oleObj spid="_x0000_s9219" name="Picture2" r:id="rId4" imgW="4686480" imgH="1678320" progId="">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dirty="0" smtClean="0">
                <a:latin typeface="宋体" pitchFamily="2" charset="-122"/>
              </a:rPr>
              <a:t>判定表在功能测试中的应用</a:t>
            </a:r>
          </a:p>
        </p:txBody>
      </p:sp>
      <p:sp>
        <p:nvSpPr>
          <p:cNvPr id="90115" name="Rectangle 3"/>
          <p:cNvSpPr>
            <a:spLocks noGrp="1" noChangeArrowheads="1"/>
          </p:cNvSpPr>
          <p:nvPr>
            <p:ph type="body" idx="1"/>
          </p:nvPr>
        </p:nvSpPr>
        <p:spPr/>
        <p:txBody>
          <a:bodyPr/>
          <a:lstStyle/>
          <a:p>
            <a:pPr eaLnBrk="1" hangingPunct="1"/>
            <a:r>
              <a:rPr lang="zh-CN" altLang="en-US" sz="2400" dirty="0" smtClean="0"/>
              <a:t>判定表的优点和缺点</a:t>
            </a:r>
            <a:endParaRPr lang="en-US" altLang="zh-CN" sz="2400" dirty="0" smtClean="0"/>
          </a:p>
          <a:p>
            <a:pPr eaLnBrk="1" hangingPunct="1"/>
            <a:endParaRPr lang="zh-CN" altLang="en-US" sz="2400" dirty="0" smtClean="0"/>
          </a:p>
          <a:p>
            <a:pPr lvl="1" eaLnBrk="1" hangingPunct="1"/>
            <a:r>
              <a:rPr lang="zh-CN" altLang="en-US" sz="2400" dirty="0" smtClean="0">
                <a:latin typeface="宋体" pitchFamily="2" charset="-122"/>
              </a:rPr>
              <a:t>优点：</a:t>
            </a:r>
          </a:p>
          <a:p>
            <a:pPr lvl="2" eaLnBrk="1" hangingPunct="1">
              <a:buFont typeface="Wingdings" pitchFamily="2" charset="2"/>
              <a:buNone/>
            </a:pPr>
            <a:r>
              <a:rPr lang="zh-CN" altLang="en-US" dirty="0" smtClean="0">
                <a:latin typeface="宋体" pitchFamily="2" charset="-122"/>
              </a:rPr>
              <a:t>它能把复杂的问题按各种可能的情况一一列举出来，简明而易于理解，也可避免遗漏。</a:t>
            </a:r>
            <a:endParaRPr lang="en-US" altLang="zh-CN" dirty="0" smtClean="0">
              <a:latin typeface="宋体" pitchFamily="2" charset="-122"/>
            </a:endParaRPr>
          </a:p>
          <a:p>
            <a:pPr lvl="2" eaLnBrk="1" hangingPunct="1">
              <a:buFont typeface="Wingdings" pitchFamily="2" charset="2"/>
              <a:buNone/>
            </a:pPr>
            <a:endParaRPr lang="zh-CN" altLang="en-US" dirty="0" smtClean="0">
              <a:latin typeface="宋体" pitchFamily="2" charset="-122"/>
            </a:endParaRPr>
          </a:p>
          <a:p>
            <a:pPr lvl="1" eaLnBrk="1" hangingPunct="1"/>
            <a:r>
              <a:rPr lang="zh-CN" altLang="en-US" sz="2400" dirty="0" smtClean="0">
                <a:latin typeface="宋体" pitchFamily="2" charset="-122"/>
              </a:rPr>
              <a:t>缺点：</a:t>
            </a:r>
          </a:p>
          <a:p>
            <a:pPr lvl="2" eaLnBrk="1" hangingPunct="1">
              <a:buFont typeface="Wingdings" pitchFamily="2" charset="2"/>
              <a:buNone/>
            </a:pPr>
            <a:r>
              <a:rPr lang="zh-CN" altLang="en-US" dirty="0" smtClean="0">
                <a:latin typeface="宋体" pitchFamily="2" charset="-122"/>
              </a:rPr>
              <a:t>不能表达重复执行的动作，例如循环结构。</a:t>
            </a:r>
            <a:endParaRPr lang="zh-CN" altLang="en-US"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latin typeface="宋体" pitchFamily="2" charset="-122"/>
              </a:rPr>
              <a:t>判定表在功能测试中的应用</a:t>
            </a:r>
          </a:p>
        </p:txBody>
      </p:sp>
      <p:sp>
        <p:nvSpPr>
          <p:cNvPr id="91139" name="Rectangle 3"/>
          <p:cNvSpPr>
            <a:spLocks noGrp="1" noChangeArrowheads="1"/>
          </p:cNvSpPr>
          <p:nvPr>
            <p:ph type="body" idx="1"/>
          </p:nvPr>
        </p:nvSpPr>
        <p:spPr/>
        <p:txBody>
          <a:bodyPr/>
          <a:lstStyle/>
          <a:p>
            <a:pPr eaLnBrk="1" hangingPunct="1">
              <a:lnSpc>
                <a:spcPct val="90000"/>
              </a:lnSpc>
            </a:pPr>
            <a:r>
              <a:rPr lang="en-US" altLang="zh-CN" sz="2000" dirty="0" smtClean="0"/>
              <a:t>B. </a:t>
            </a:r>
            <a:r>
              <a:rPr lang="en-US" altLang="zh-CN" sz="2000" dirty="0" err="1" smtClean="0"/>
              <a:t>Beizer</a:t>
            </a:r>
            <a:r>
              <a:rPr lang="en-US" altLang="zh-CN" sz="2000" dirty="0" smtClean="0"/>
              <a:t> </a:t>
            </a:r>
            <a:r>
              <a:rPr lang="zh-CN" altLang="en-US" sz="2000" dirty="0" smtClean="0"/>
              <a:t>指出了适合使用判定表设计测试用例的条件</a:t>
            </a:r>
            <a:r>
              <a:rPr lang="en-US" altLang="zh-CN" sz="2000" dirty="0" smtClean="0"/>
              <a:t>:</a:t>
            </a:r>
          </a:p>
          <a:p>
            <a:pPr lvl="1" eaLnBrk="1" hangingPunct="1">
              <a:lnSpc>
                <a:spcPct val="90000"/>
              </a:lnSpc>
              <a:buFont typeface="Wingdings" pitchFamily="2" charset="2"/>
              <a:buNone/>
            </a:pPr>
            <a:r>
              <a:rPr lang="en-US" altLang="zh-CN" sz="2000" dirty="0" smtClean="0"/>
              <a:t>①</a:t>
            </a:r>
            <a:r>
              <a:rPr lang="zh-CN" altLang="en-US" sz="2000" dirty="0" smtClean="0"/>
              <a:t>规格说明以判定表形式给出</a:t>
            </a:r>
            <a:r>
              <a:rPr lang="en-US" altLang="zh-CN" sz="2000" dirty="0" smtClean="0"/>
              <a:t>,</a:t>
            </a:r>
            <a:r>
              <a:rPr lang="zh-CN" altLang="en-US" sz="2000" dirty="0" smtClean="0"/>
              <a:t>或很容易转换成判定表。</a:t>
            </a:r>
          </a:p>
          <a:p>
            <a:pPr lvl="1" eaLnBrk="1" hangingPunct="1">
              <a:lnSpc>
                <a:spcPct val="90000"/>
              </a:lnSpc>
              <a:buFont typeface="Wingdings" pitchFamily="2" charset="2"/>
              <a:buNone/>
            </a:pPr>
            <a:r>
              <a:rPr lang="zh-CN" altLang="en-US" sz="2000" dirty="0" smtClean="0"/>
              <a:t>②条件的排列顺序不会也不影响执行哪些操作。</a:t>
            </a:r>
          </a:p>
          <a:p>
            <a:pPr lvl="1" eaLnBrk="1" hangingPunct="1">
              <a:lnSpc>
                <a:spcPct val="90000"/>
              </a:lnSpc>
              <a:buFont typeface="Wingdings" pitchFamily="2" charset="2"/>
              <a:buNone/>
            </a:pPr>
            <a:r>
              <a:rPr lang="zh-CN" altLang="en-US" sz="2000" dirty="0" smtClean="0"/>
              <a:t>③规则的排列顺序不会也不影响执行哪些操作。</a:t>
            </a:r>
          </a:p>
          <a:p>
            <a:pPr lvl="1" eaLnBrk="1" hangingPunct="1">
              <a:lnSpc>
                <a:spcPct val="90000"/>
              </a:lnSpc>
              <a:buFont typeface="Wingdings" pitchFamily="2" charset="2"/>
              <a:buNone/>
            </a:pPr>
            <a:r>
              <a:rPr lang="zh-CN" altLang="en-US" sz="2000" dirty="0" smtClean="0"/>
              <a:t>④每当某一规则的条件已经满足</a:t>
            </a:r>
            <a:r>
              <a:rPr lang="en-US" altLang="zh-CN" sz="2000" dirty="0" smtClean="0"/>
              <a:t>,</a:t>
            </a:r>
            <a:r>
              <a:rPr lang="zh-CN" altLang="en-US" sz="2000" dirty="0" smtClean="0"/>
              <a:t>并确定要执行的操作后</a:t>
            </a:r>
            <a:r>
              <a:rPr lang="en-US" altLang="zh-CN" sz="2000" dirty="0" smtClean="0"/>
              <a:t>,</a:t>
            </a:r>
            <a:r>
              <a:rPr lang="zh-CN" altLang="en-US" sz="2000" dirty="0" smtClean="0"/>
              <a:t>不必检验别的规则。</a:t>
            </a:r>
          </a:p>
          <a:p>
            <a:pPr lvl="1" eaLnBrk="1" hangingPunct="1">
              <a:lnSpc>
                <a:spcPct val="90000"/>
              </a:lnSpc>
              <a:buFont typeface="Wingdings" pitchFamily="2" charset="2"/>
              <a:buNone/>
            </a:pPr>
            <a:r>
              <a:rPr lang="zh-CN" altLang="en-US" sz="2000" dirty="0" smtClean="0"/>
              <a:t>⑤如果某一规则得到满足要执行多个操作</a:t>
            </a:r>
            <a:r>
              <a:rPr lang="en-US" altLang="zh-CN" sz="2000" dirty="0" smtClean="0"/>
              <a:t>,</a:t>
            </a:r>
            <a:r>
              <a:rPr lang="zh-CN" altLang="en-US" sz="2000" dirty="0" smtClean="0"/>
              <a:t>这些操作的执行顺序无关紧要。</a:t>
            </a:r>
            <a:endParaRPr lang="en-US" altLang="zh-CN" sz="2000" dirty="0" smtClean="0"/>
          </a:p>
          <a:p>
            <a:pPr lvl="1" eaLnBrk="1" hangingPunct="1">
              <a:lnSpc>
                <a:spcPct val="90000"/>
              </a:lnSpc>
              <a:buFont typeface="Wingdings" pitchFamily="2" charset="2"/>
              <a:buNone/>
            </a:pPr>
            <a:endParaRPr lang="zh-CN" altLang="en-US" sz="2000" dirty="0" smtClean="0"/>
          </a:p>
          <a:p>
            <a:pPr eaLnBrk="1" hangingPunct="1">
              <a:lnSpc>
                <a:spcPct val="90000"/>
              </a:lnSpc>
            </a:pPr>
            <a:r>
              <a:rPr lang="en-US" altLang="zh-CN" sz="2000" dirty="0" smtClean="0">
                <a:latin typeface="宋体" pitchFamily="2" charset="-122"/>
              </a:rPr>
              <a:t>B</a:t>
            </a:r>
            <a:r>
              <a:rPr lang="zh-CN" altLang="en-US" sz="2000" dirty="0" smtClean="0">
                <a:latin typeface="宋体" pitchFamily="2" charset="-122"/>
              </a:rPr>
              <a:t>。</a:t>
            </a:r>
            <a:r>
              <a:rPr lang="en-US" altLang="zh-CN" sz="2000" dirty="0" err="1" smtClean="0">
                <a:latin typeface="宋体" pitchFamily="2" charset="-122"/>
              </a:rPr>
              <a:t>Beizer</a:t>
            </a:r>
            <a:r>
              <a:rPr lang="zh-CN" altLang="en-US" sz="2000" dirty="0" smtClean="0">
                <a:latin typeface="宋体" pitchFamily="2" charset="-122"/>
              </a:rPr>
              <a:t>提出这</a:t>
            </a:r>
            <a:r>
              <a:rPr lang="en-US" altLang="zh-CN" sz="2000" dirty="0" smtClean="0">
                <a:latin typeface="宋体" pitchFamily="2" charset="-122"/>
              </a:rPr>
              <a:t>5</a:t>
            </a:r>
            <a:r>
              <a:rPr lang="zh-CN" altLang="en-US" sz="2000" dirty="0" smtClean="0">
                <a:latin typeface="宋体" pitchFamily="2" charset="-122"/>
              </a:rPr>
              <a:t>个必要条件的目的是为了使操作的执行完全依赖于条件的组合。其实对于某些不满足这几条的判定表，同样可以借以设计测试用例，只不过尚需增加其它的测试用例罢了。</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正交试验设计法</a:t>
            </a:r>
            <a:endParaRPr lang="zh-CN" altLang="en-US" dirty="0"/>
          </a:p>
        </p:txBody>
      </p:sp>
      <p:sp>
        <p:nvSpPr>
          <p:cNvPr id="3" name="内容占位符 2"/>
          <p:cNvSpPr>
            <a:spLocks noGrp="1"/>
          </p:cNvSpPr>
          <p:nvPr>
            <p:ph idx="1"/>
          </p:nvPr>
        </p:nvSpPr>
        <p:spPr/>
        <p:txBody>
          <a:bodyPr/>
          <a:lstStyle/>
          <a:p>
            <a:r>
              <a:rPr lang="zh-CN" altLang="en-US" sz="2400" dirty="0" smtClean="0"/>
              <a:t>利用因果图来设计测试用例时</a:t>
            </a:r>
            <a:r>
              <a:rPr lang="en-US" sz="2400" dirty="0" smtClean="0"/>
              <a:t>, </a:t>
            </a:r>
            <a:r>
              <a:rPr lang="zh-CN" altLang="en-US" sz="2400" dirty="0" smtClean="0"/>
              <a:t>作为输入条件的原因与输出结果之间的因果关系</a:t>
            </a:r>
            <a:r>
              <a:rPr lang="en-US" sz="2400" dirty="0" smtClean="0"/>
              <a:t>,</a:t>
            </a:r>
            <a:r>
              <a:rPr lang="zh-CN" altLang="en-US" sz="2400" dirty="0" smtClean="0"/>
              <a:t>有时很难从软件需求规格说明中得到。往往因果关系非常庞大</a:t>
            </a:r>
            <a:r>
              <a:rPr lang="en-US" sz="2400" dirty="0" smtClean="0"/>
              <a:t>,</a:t>
            </a:r>
            <a:r>
              <a:rPr lang="zh-CN" altLang="en-US" sz="2400" dirty="0" smtClean="0"/>
              <a:t>以至于据此因果图而得到的测试用例数目多的惊人，给软件测试带来沉重的负担，为了有效地</a:t>
            </a:r>
            <a:r>
              <a:rPr lang="en-US" sz="2400" dirty="0" smtClean="0"/>
              <a:t>,</a:t>
            </a:r>
            <a:r>
              <a:rPr lang="zh-CN" altLang="en-US" sz="2400" dirty="0" smtClean="0"/>
              <a:t>合理地减少测试的工时与费用</a:t>
            </a:r>
            <a:r>
              <a:rPr lang="en-US" sz="2400" dirty="0" smtClean="0"/>
              <a:t>,</a:t>
            </a:r>
            <a:r>
              <a:rPr lang="zh-CN" altLang="en-US" sz="2400" dirty="0" smtClean="0"/>
              <a:t>可利用正交实验设计方法进行测试用例的设计。</a:t>
            </a:r>
          </a:p>
          <a:p>
            <a:pPr>
              <a:buNone/>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smtClean="0"/>
              <a:t>黑盒测试</a:t>
            </a:r>
          </a:p>
        </p:txBody>
      </p:sp>
      <p:sp>
        <p:nvSpPr>
          <p:cNvPr id="20483" name="Rectangle 3"/>
          <p:cNvSpPr>
            <a:spLocks noGrp="1" noChangeArrowheads="1"/>
          </p:cNvSpPr>
          <p:nvPr>
            <p:ph type="body" idx="1"/>
          </p:nvPr>
        </p:nvSpPr>
        <p:spPr>
          <a:xfrm>
            <a:off x="0" y="1752600"/>
            <a:ext cx="5724525" cy="4267200"/>
          </a:xfrm>
        </p:spPr>
        <p:txBody>
          <a:bodyPr/>
          <a:lstStyle/>
          <a:p>
            <a:pPr lvl="1" eaLnBrk="1" hangingPunct="1">
              <a:lnSpc>
                <a:spcPct val="80000"/>
              </a:lnSpc>
              <a:buFont typeface="Wingdings" pitchFamily="2" charset="2"/>
              <a:buNone/>
            </a:pPr>
            <a:r>
              <a:rPr lang="zh-CN" altLang="en-US" sz="2000" dirty="0" smtClean="0"/>
              <a:t>假设一个程序</a:t>
            </a:r>
            <a:r>
              <a:rPr lang="en-US" altLang="zh-CN" sz="2000" dirty="0" smtClean="0"/>
              <a:t>P</a:t>
            </a:r>
            <a:r>
              <a:rPr lang="zh-CN" altLang="en-US" sz="2000" dirty="0" smtClean="0"/>
              <a:t>有输入量</a:t>
            </a:r>
            <a:r>
              <a:rPr lang="en-US" altLang="zh-CN" sz="2000" dirty="0" smtClean="0"/>
              <a:t>X</a:t>
            </a:r>
            <a:r>
              <a:rPr lang="zh-CN" altLang="en-US" sz="2000" dirty="0" smtClean="0"/>
              <a:t>和</a:t>
            </a:r>
            <a:r>
              <a:rPr lang="en-US" altLang="zh-CN" sz="2000" dirty="0" smtClean="0"/>
              <a:t>Y</a:t>
            </a:r>
            <a:r>
              <a:rPr lang="zh-CN" altLang="en-US" sz="2000" dirty="0" smtClean="0"/>
              <a:t>及输出量</a:t>
            </a:r>
            <a:r>
              <a:rPr lang="en-US" altLang="zh-CN" sz="2000" dirty="0" smtClean="0"/>
              <a:t>Z</a:t>
            </a:r>
            <a:r>
              <a:rPr lang="zh-CN" altLang="en-US" sz="2000" dirty="0" smtClean="0"/>
              <a:t>。在字长为</a:t>
            </a:r>
            <a:r>
              <a:rPr lang="en-US" altLang="zh-CN" sz="2000" dirty="0" smtClean="0"/>
              <a:t>32</a:t>
            </a:r>
            <a:r>
              <a:rPr lang="zh-CN" altLang="en-US" sz="2000" dirty="0" smtClean="0"/>
              <a:t>位的计算机上运行。若</a:t>
            </a:r>
            <a:r>
              <a:rPr lang="en-US" altLang="zh-CN" sz="2000" dirty="0" smtClean="0"/>
              <a:t>X</a:t>
            </a:r>
            <a:r>
              <a:rPr lang="zh-CN" altLang="en-US" sz="2000" dirty="0" smtClean="0"/>
              <a:t>、</a:t>
            </a:r>
            <a:r>
              <a:rPr lang="en-US" altLang="zh-CN" sz="2000" dirty="0" smtClean="0"/>
              <a:t>Y</a:t>
            </a:r>
            <a:r>
              <a:rPr lang="zh-CN" altLang="en-US" sz="2000" dirty="0" smtClean="0"/>
              <a:t>取整数，按黑盒方法进行穷举测试：</a:t>
            </a:r>
          </a:p>
          <a:p>
            <a:pPr lvl="1" eaLnBrk="1" hangingPunct="1">
              <a:lnSpc>
                <a:spcPct val="85000"/>
              </a:lnSpc>
              <a:buFont typeface="Wingdings" pitchFamily="2" charset="2"/>
              <a:buNone/>
            </a:pPr>
            <a:r>
              <a:rPr lang="zh-CN" altLang="en-US" sz="2000" dirty="0" smtClean="0"/>
              <a:t>可能采用的测试数据组：</a:t>
            </a:r>
          </a:p>
          <a:p>
            <a:pPr lvl="2" eaLnBrk="1" hangingPunct="1">
              <a:lnSpc>
                <a:spcPct val="85000"/>
              </a:lnSpc>
              <a:buFont typeface="Wingdings" pitchFamily="2" charset="2"/>
              <a:buNone/>
            </a:pPr>
            <a:r>
              <a:rPr lang="zh-CN" altLang="en-US" sz="2000" dirty="0" smtClean="0"/>
              <a:t>    </a:t>
            </a:r>
            <a:r>
              <a:rPr lang="en-US" altLang="zh-CN" sz="2000" dirty="0" smtClean="0"/>
              <a:t>2</a:t>
            </a:r>
            <a:r>
              <a:rPr lang="en-US" altLang="zh-CN" sz="2000" baseline="30000" dirty="0" smtClean="0"/>
              <a:t>32</a:t>
            </a:r>
            <a:r>
              <a:rPr lang="en-US" altLang="zh-CN" sz="2000" dirty="0" smtClean="0"/>
              <a:t>×2</a:t>
            </a:r>
            <a:r>
              <a:rPr lang="en-US" altLang="zh-CN" sz="2000" baseline="30000" dirty="0" smtClean="0"/>
              <a:t>32</a:t>
            </a:r>
            <a:r>
              <a:rPr lang="zh-CN" altLang="en-US" sz="2000" dirty="0" smtClean="0"/>
              <a:t>＝</a:t>
            </a:r>
            <a:r>
              <a:rPr lang="en-US" altLang="zh-CN" sz="2000" dirty="0" smtClean="0"/>
              <a:t>2</a:t>
            </a:r>
            <a:r>
              <a:rPr lang="en-US" altLang="zh-CN" sz="2000" baseline="30000" dirty="0" smtClean="0"/>
              <a:t>64</a:t>
            </a:r>
          </a:p>
          <a:p>
            <a:pPr lvl="1" eaLnBrk="1" hangingPunct="1">
              <a:lnSpc>
                <a:spcPct val="85000"/>
              </a:lnSpc>
              <a:buFont typeface="Wingdings" pitchFamily="2" charset="2"/>
              <a:buNone/>
            </a:pPr>
            <a:r>
              <a:rPr lang="zh-CN" altLang="en-US" sz="2000" dirty="0" smtClean="0"/>
              <a:t>如果测试一 组数据需要</a:t>
            </a:r>
            <a:r>
              <a:rPr lang="en-US" altLang="zh-CN" sz="2000" dirty="0" smtClean="0"/>
              <a:t>1</a:t>
            </a:r>
            <a:r>
              <a:rPr lang="zh-CN" altLang="en-US" sz="2000" dirty="0" smtClean="0"/>
              <a:t>毫秒，一年工作</a:t>
            </a:r>
            <a:r>
              <a:rPr lang="en-US" altLang="zh-CN" sz="2000" dirty="0" smtClean="0"/>
              <a:t>365× 24</a:t>
            </a:r>
            <a:r>
              <a:rPr lang="zh-CN" altLang="en-US" sz="2000" dirty="0" smtClean="0"/>
              <a:t>小时，完成所有测试需</a:t>
            </a:r>
            <a:r>
              <a:rPr lang="en-US" altLang="zh-CN" sz="2000" dirty="0" smtClean="0"/>
              <a:t>5</a:t>
            </a:r>
            <a:r>
              <a:rPr lang="zh-CN" altLang="en-US" sz="2000" dirty="0" smtClean="0"/>
              <a:t>亿年。</a:t>
            </a:r>
            <a:endParaRPr lang="en-US" altLang="zh-CN" sz="2000" dirty="0" smtClean="0"/>
          </a:p>
          <a:p>
            <a:pPr lvl="1" eaLnBrk="1" hangingPunct="1">
              <a:lnSpc>
                <a:spcPct val="85000"/>
              </a:lnSpc>
              <a:buFont typeface="Wingdings" pitchFamily="2" charset="2"/>
              <a:buNone/>
            </a:pPr>
            <a:endParaRPr lang="zh-CN" altLang="en-US" sz="2000" dirty="0" smtClean="0"/>
          </a:p>
          <a:p>
            <a:pPr lvl="1" eaLnBrk="1" hangingPunct="1">
              <a:lnSpc>
                <a:spcPct val="85000"/>
              </a:lnSpc>
              <a:buFont typeface="Wingdings" pitchFamily="2" charset="2"/>
              <a:buNone/>
            </a:pPr>
            <a:r>
              <a:rPr lang="zh-CN" altLang="en-US" sz="2000" dirty="0" smtClean="0"/>
              <a:t>因此，我们只能在大量可能的数据中，选取其中一部分作为测试用例。</a:t>
            </a:r>
          </a:p>
        </p:txBody>
      </p:sp>
      <p:pic>
        <p:nvPicPr>
          <p:cNvPr id="20484" name="Picture 4"/>
          <p:cNvPicPr>
            <a:picLocks noChangeAspect="1" noChangeArrowheads="1"/>
          </p:cNvPicPr>
          <p:nvPr/>
        </p:nvPicPr>
        <p:blipFill>
          <a:blip r:embed="rId3" cstate="print"/>
          <a:srcRect/>
          <a:stretch>
            <a:fillRect/>
          </a:stretch>
        </p:blipFill>
        <p:spPr bwMode="auto">
          <a:xfrm>
            <a:off x="5724525" y="4370388"/>
            <a:ext cx="3132138" cy="168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正交试验设计法步骤</a:t>
            </a:r>
            <a:endParaRPr lang="zh-CN" altLang="en-US" dirty="0"/>
          </a:p>
        </p:txBody>
      </p:sp>
      <p:sp>
        <p:nvSpPr>
          <p:cNvPr id="3" name="内容占位符 2"/>
          <p:cNvSpPr>
            <a:spLocks noGrp="1"/>
          </p:cNvSpPr>
          <p:nvPr>
            <p:ph idx="1"/>
          </p:nvPr>
        </p:nvSpPr>
        <p:spPr/>
        <p:txBody>
          <a:bodyPr/>
          <a:lstStyle/>
          <a:p>
            <a:pPr marL="457200" lvl="0" indent="-457200">
              <a:buNone/>
            </a:pPr>
            <a:r>
              <a:rPr lang="en-US" sz="2400" dirty="0" smtClean="0"/>
              <a:t>1.  </a:t>
            </a:r>
            <a:r>
              <a:rPr lang="zh-CN" altLang="en-US" sz="2400" dirty="0" smtClean="0"/>
              <a:t>提取功能说明</a:t>
            </a:r>
            <a:r>
              <a:rPr lang="en-US" sz="2400" dirty="0" smtClean="0"/>
              <a:t>,</a:t>
            </a:r>
            <a:r>
              <a:rPr lang="zh-CN" altLang="en-US" sz="2400" dirty="0" smtClean="0"/>
              <a:t>构造因子</a:t>
            </a:r>
            <a:r>
              <a:rPr lang="en-US" sz="2400" dirty="0" smtClean="0"/>
              <a:t>--</a:t>
            </a:r>
            <a:r>
              <a:rPr lang="zh-CN" altLang="en-US" sz="2400" dirty="0" smtClean="0"/>
              <a:t>状态表</a:t>
            </a:r>
          </a:p>
          <a:p>
            <a:pPr>
              <a:buNone/>
            </a:pPr>
            <a:r>
              <a:rPr lang="zh-CN" altLang="en-US" sz="2000" dirty="0" smtClean="0"/>
              <a:t>               把影响实验指标的条件称为因子</a:t>
            </a:r>
            <a:r>
              <a:rPr lang="en-US" sz="2000" dirty="0" smtClean="0"/>
              <a:t>.</a:t>
            </a:r>
            <a:r>
              <a:rPr lang="zh-CN" altLang="en-US" sz="2000" dirty="0" smtClean="0"/>
              <a:t>而影响实验因子的条件叫因子的状态</a:t>
            </a:r>
            <a:r>
              <a:rPr lang="en-US" sz="2000" dirty="0" smtClean="0"/>
              <a:t>.</a:t>
            </a:r>
            <a:r>
              <a:rPr lang="zh-CN" altLang="en-US" sz="2000" dirty="0" smtClean="0"/>
              <a:t> 首先要根据被测试软件的规格说明书找出影响其功能实现的操作对象和外部因素</a:t>
            </a:r>
            <a:r>
              <a:rPr lang="en-US" sz="2000" dirty="0" smtClean="0"/>
              <a:t>,</a:t>
            </a:r>
            <a:r>
              <a:rPr lang="zh-CN" altLang="en-US" sz="2000" dirty="0" smtClean="0"/>
              <a:t>把他们当作因子</a:t>
            </a:r>
            <a:r>
              <a:rPr lang="en-US" sz="2000" dirty="0" smtClean="0"/>
              <a:t>,</a:t>
            </a:r>
            <a:r>
              <a:rPr lang="zh-CN" altLang="en-US" sz="2000" dirty="0" smtClean="0"/>
              <a:t>而把各个因子的取值当作状态</a:t>
            </a:r>
            <a:r>
              <a:rPr lang="en-US" sz="2000" dirty="0" smtClean="0"/>
              <a:t>.</a:t>
            </a:r>
          </a:p>
          <a:p>
            <a:pPr>
              <a:buNone/>
            </a:pPr>
            <a:endParaRPr lang="zh-CN" altLang="en-US" sz="2400" dirty="0" smtClean="0"/>
          </a:p>
          <a:p>
            <a:pPr marL="457200" lvl="0" indent="-457200">
              <a:buNone/>
            </a:pPr>
            <a:r>
              <a:rPr lang="en-US" altLang="zh-CN" sz="2400" dirty="0" smtClean="0"/>
              <a:t>2.  </a:t>
            </a:r>
            <a:r>
              <a:rPr lang="zh-CN" altLang="en-US" sz="2400" dirty="0" smtClean="0"/>
              <a:t>加权筛选</a:t>
            </a:r>
            <a:r>
              <a:rPr lang="en-US" sz="2400" dirty="0" smtClean="0"/>
              <a:t>,</a:t>
            </a:r>
            <a:r>
              <a:rPr lang="zh-CN" altLang="en-US" sz="2400" dirty="0" smtClean="0"/>
              <a:t>生成因素分析表</a:t>
            </a:r>
          </a:p>
          <a:p>
            <a:pPr>
              <a:buNone/>
            </a:pPr>
            <a:r>
              <a:rPr lang="en-US" altLang="zh-CN" sz="2000" dirty="0" smtClean="0"/>
              <a:t>               </a:t>
            </a:r>
            <a:r>
              <a:rPr lang="zh-CN" altLang="en-US" sz="2000" dirty="0" smtClean="0"/>
              <a:t>对因子与状态的选择可按其重要程度分别加权</a:t>
            </a:r>
            <a:r>
              <a:rPr lang="en-US" sz="2000" dirty="0" smtClean="0"/>
              <a:t>.</a:t>
            </a:r>
            <a:r>
              <a:rPr lang="zh-CN" altLang="en-US" sz="2000" dirty="0" smtClean="0"/>
              <a:t>可根据各个因子及状态的作用大小</a:t>
            </a:r>
            <a:r>
              <a:rPr lang="en-US" sz="2000" dirty="0" smtClean="0"/>
              <a:t>,</a:t>
            </a:r>
            <a:r>
              <a:rPr lang="zh-CN" altLang="en-US" sz="2000" dirty="0" smtClean="0"/>
              <a:t>出现频率的大小以及测试的需要</a:t>
            </a:r>
            <a:r>
              <a:rPr lang="en-US" sz="2000" dirty="0" smtClean="0"/>
              <a:t>,</a:t>
            </a:r>
            <a:r>
              <a:rPr lang="zh-CN" altLang="en-US" sz="2000" dirty="0" smtClean="0"/>
              <a:t>确定权值的大小。</a:t>
            </a:r>
            <a:endParaRPr lang="en-US" altLang="zh-CN" sz="2000" dirty="0" smtClean="0"/>
          </a:p>
          <a:p>
            <a:pPr>
              <a:buNone/>
            </a:pPr>
            <a:endParaRPr lang="zh-CN" altLang="en-US" sz="2400" dirty="0" smtClean="0"/>
          </a:p>
          <a:p>
            <a:pPr lvl="0">
              <a:buNone/>
            </a:pPr>
            <a:r>
              <a:rPr lang="en-US" altLang="zh-CN" sz="2400" dirty="0" smtClean="0"/>
              <a:t>4.  </a:t>
            </a:r>
            <a:r>
              <a:rPr lang="zh-CN" altLang="en-US" sz="2400" dirty="0" smtClean="0"/>
              <a:t>利用正交表构造测试数据集</a:t>
            </a:r>
          </a:p>
          <a:p>
            <a:pPr>
              <a:buNone/>
            </a:pPr>
            <a:r>
              <a:rPr lang="zh-CN" altLang="en-US" sz="2000" dirty="0" smtClean="0"/>
              <a:t>              正交表的推导依据</a:t>
            </a:r>
            <a:r>
              <a:rPr lang="en-US" sz="2000" dirty="0" smtClean="0"/>
              <a:t>Galois</a:t>
            </a:r>
            <a:r>
              <a:rPr lang="zh-CN" altLang="en-US" sz="2000" dirty="0" smtClean="0"/>
              <a:t>理论（这里省略</a:t>
            </a:r>
            <a:r>
              <a:rPr lang="en-US" sz="2000" dirty="0" smtClean="0"/>
              <a:t>,</a:t>
            </a:r>
            <a:r>
              <a:rPr lang="zh-CN" altLang="en-US" sz="2000" dirty="0" smtClean="0"/>
              <a:t>需要时可查数理统计方面的教材）。</a:t>
            </a:r>
          </a:p>
          <a:p>
            <a:endParaRPr lang="zh-CN" altLang="en-US" sz="2000" dirty="0" smtClean="0"/>
          </a:p>
          <a:p>
            <a:endParaRPr lang="zh-CN" altLang="en-US" sz="2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正交试验法例子</a:t>
            </a:r>
            <a:r>
              <a:rPr lang="en-US" altLang="zh-CN" dirty="0" smtClean="0"/>
              <a:t>—</a:t>
            </a:r>
            <a:r>
              <a:rPr lang="zh-CN" altLang="en-US" dirty="0" smtClean="0"/>
              <a:t>银行转账</a:t>
            </a:r>
            <a:endParaRPr lang="zh-CN" altLang="en-US" dirty="0"/>
          </a:p>
        </p:txBody>
      </p:sp>
      <p:sp>
        <p:nvSpPr>
          <p:cNvPr id="3" name="内容占位符 2"/>
          <p:cNvSpPr>
            <a:spLocks noGrp="1"/>
          </p:cNvSpPr>
          <p:nvPr>
            <p:ph idx="1"/>
          </p:nvPr>
        </p:nvSpPr>
        <p:spPr/>
        <p:txBody>
          <a:bodyPr/>
          <a:lstStyle/>
          <a:p>
            <a:pPr>
              <a:buNone/>
            </a:pPr>
            <a:r>
              <a:rPr lang="zh-CN" altLang="en-US" sz="2400" dirty="0" smtClean="0"/>
              <a:t>例子说明：</a:t>
            </a:r>
            <a:endParaRPr lang="en-US" altLang="zh-CN" sz="2400" dirty="0" smtClean="0"/>
          </a:p>
          <a:p>
            <a:pPr>
              <a:buNone/>
            </a:pPr>
            <a:r>
              <a:rPr lang="zh-CN" altLang="en-US" sz="2400" dirty="0" smtClean="0"/>
              <a:t>       进行测试例估计和设计的依据是需求规格说明书和设计说明书。一般的步骤如下：</a:t>
            </a:r>
            <a:endParaRPr lang="en-US" altLang="zh-CN" sz="2400" dirty="0" smtClean="0"/>
          </a:p>
          <a:p>
            <a:pPr>
              <a:buNone/>
            </a:pPr>
            <a:endParaRPr lang="zh-CN" altLang="en-US" sz="2000" dirty="0" smtClean="0"/>
          </a:p>
          <a:p>
            <a:pPr lvl="0">
              <a:buNone/>
            </a:pPr>
            <a:r>
              <a:rPr lang="en-US" altLang="zh-CN" sz="2400" dirty="0" smtClean="0"/>
              <a:t>1.   </a:t>
            </a:r>
            <a:r>
              <a:rPr lang="zh-CN" altLang="en-US" sz="2400" dirty="0" smtClean="0"/>
              <a:t>分析影响测试对象的要素；</a:t>
            </a:r>
          </a:p>
          <a:p>
            <a:pPr lvl="0">
              <a:buNone/>
            </a:pPr>
            <a:r>
              <a:rPr lang="en-US" sz="2400" dirty="0" smtClean="0"/>
              <a:t>2.   </a:t>
            </a:r>
            <a:r>
              <a:rPr lang="en-US" sz="2400" dirty="0" err="1" smtClean="0"/>
              <a:t>为每个要素确定取值</a:t>
            </a:r>
            <a:r>
              <a:rPr lang="en-US" sz="2400" dirty="0" smtClean="0"/>
              <a:t>；</a:t>
            </a:r>
            <a:endParaRPr lang="zh-CN" altLang="en-US" sz="2400" dirty="0" smtClean="0"/>
          </a:p>
          <a:p>
            <a:pPr lvl="0">
              <a:buNone/>
            </a:pPr>
            <a:r>
              <a:rPr lang="en-US" altLang="zh-CN" sz="2400" dirty="0" smtClean="0"/>
              <a:t>3.   </a:t>
            </a:r>
            <a:r>
              <a:rPr lang="zh-CN" altLang="en-US" sz="2400" dirty="0" smtClean="0"/>
              <a:t>使用标准直角矩阵生成初始测试例集；</a:t>
            </a:r>
          </a:p>
          <a:p>
            <a:pPr lvl="0">
              <a:buNone/>
            </a:pPr>
            <a:r>
              <a:rPr lang="en-US" altLang="zh-CN" sz="2400" dirty="0" smtClean="0"/>
              <a:t>4.   </a:t>
            </a:r>
            <a:r>
              <a:rPr lang="zh-CN" altLang="en-US" sz="2400" dirty="0" smtClean="0"/>
              <a:t>在初始测试例集上依据对测试对象的分析来进行测试例集的修改；</a:t>
            </a:r>
          </a:p>
          <a:p>
            <a:pPr lvl="0">
              <a:buNone/>
            </a:pPr>
            <a:r>
              <a:rPr lang="en-US" altLang="zh-CN" sz="2400" dirty="0" smtClean="0"/>
              <a:t>5.   </a:t>
            </a:r>
            <a:r>
              <a:rPr lang="zh-CN" altLang="en-US" sz="2400" dirty="0" smtClean="0"/>
              <a:t>把测试例转化为可以测试执行使用的测试例。</a:t>
            </a:r>
          </a:p>
          <a:p>
            <a:endParaRPr lang="zh-CN" altLang="en-US" sz="2000" dirty="0" smtClean="0"/>
          </a:p>
          <a:p>
            <a:endParaRPr lang="zh-CN" altLang="en-US" sz="20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正交试验法例子</a:t>
            </a:r>
            <a:endParaRPr lang="zh-CN" altLang="en-US" dirty="0"/>
          </a:p>
        </p:txBody>
      </p:sp>
      <p:sp>
        <p:nvSpPr>
          <p:cNvPr id="3" name="内容占位符 2"/>
          <p:cNvSpPr>
            <a:spLocks noGrp="1"/>
          </p:cNvSpPr>
          <p:nvPr>
            <p:ph idx="1"/>
          </p:nvPr>
        </p:nvSpPr>
        <p:spPr>
          <a:xfrm>
            <a:off x="457200" y="1600201"/>
            <a:ext cx="8229600" cy="757230"/>
          </a:xfrm>
        </p:spPr>
        <p:txBody>
          <a:bodyPr/>
          <a:lstStyle/>
          <a:p>
            <a:r>
              <a:rPr lang="zh-CN" altLang="en-US" sz="2000" dirty="0" smtClean="0"/>
              <a:t>例如在对某一应用系统的转账功能进行测试过程中，利用正交矩阵生成测试用例步骤如下：</a:t>
            </a:r>
          </a:p>
          <a:p>
            <a:endParaRPr lang="zh-CN" altLang="en-US" dirty="0"/>
          </a:p>
        </p:txBody>
      </p:sp>
      <p:graphicFrame>
        <p:nvGraphicFramePr>
          <p:cNvPr id="6" name="表格 5"/>
          <p:cNvGraphicFramePr>
            <a:graphicFrameLocks noGrp="1"/>
          </p:cNvGraphicFramePr>
          <p:nvPr/>
        </p:nvGraphicFramePr>
        <p:xfrm>
          <a:off x="928662" y="2714620"/>
          <a:ext cx="7500992" cy="3157540"/>
        </p:xfrm>
        <a:graphic>
          <a:graphicData uri="http://schemas.openxmlformats.org/drawingml/2006/table">
            <a:tbl>
              <a:tblPr/>
              <a:tblGrid>
                <a:gridCol w="902124"/>
                <a:gridCol w="1587069"/>
                <a:gridCol w="1553658"/>
                <a:gridCol w="1653893"/>
                <a:gridCol w="902124"/>
                <a:gridCol w="902124"/>
              </a:tblGrid>
              <a:tr h="629360">
                <a:tc>
                  <a:txBody>
                    <a:bodyPr/>
                    <a:lstStyle/>
                    <a:p>
                      <a:pPr algn="l" fontAlgn="t"/>
                      <a:r>
                        <a:rPr lang="en-US" sz="1800" b="0" i="0" u="none" strike="noStrike">
                          <a:solidFill>
                            <a:srgbClr val="000000"/>
                          </a:solidFill>
                          <a:latin typeface="宋体"/>
                        </a:rPr>
                        <a:t>标号</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影响测试规格的要素</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取值</a:t>
                      </a:r>
                      <a:r>
                        <a:rPr lang="en-US" sz="1800" b="0" i="0" u="none" strike="noStrike">
                          <a:solidFill>
                            <a:srgbClr val="000000"/>
                          </a:solidFill>
                          <a:latin typeface="Times New Roman"/>
                        </a:rPr>
                        <a:t>1</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取值</a:t>
                      </a:r>
                      <a:r>
                        <a:rPr lang="en-US" sz="1800" b="0" i="0" u="none" strike="noStrike">
                          <a:solidFill>
                            <a:srgbClr val="000000"/>
                          </a:solidFill>
                          <a:latin typeface="Times New Roman"/>
                        </a:rPr>
                        <a:t>2</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值</a:t>
                      </a:r>
                      <a:r>
                        <a:rPr lang="en-US" sz="1800" b="0" i="0" u="none" strike="noStrike">
                          <a:solidFill>
                            <a:srgbClr val="000000"/>
                          </a:solidFill>
                          <a:latin typeface="Times New Roman"/>
                        </a:rPr>
                        <a:t>3</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值</a:t>
                      </a:r>
                      <a:r>
                        <a:rPr lang="en-US" sz="1800" b="0" i="0" u="none" strike="noStrike">
                          <a:solidFill>
                            <a:srgbClr val="000000"/>
                          </a:solidFill>
                          <a:latin typeface="Times New Roman"/>
                        </a:rPr>
                        <a:t>4</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50">
                <a:tc>
                  <a:txBody>
                    <a:bodyPr/>
                    <a:lstStyle/>
                    <a:p>
                      <a:pPr algn="l" fontAlgn="t"/>
                      <a:r>
                        <a:rPr lang="en-US" sz="1800" b="0" i="0" u="none" strike="noStrike">
                          <a:solidFill>
                            <a:srgbClr val="000000"/>
                          </a:solidFill>
                          <a:latin typeface="Times New Roman"/>
                        </a:rPr>
                        <a:t>1</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用户权限</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有转账权限</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无转账权限</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Times New Roman"/>
                        </a:rPr>
                        <a:t>　</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Times New Roman"/>
                        </a:rPr>
                        <a:t>　</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50">
                <a:tc>
                  <a:txBody>
                    <a:bodyPr/>
                    <a:lstStyle/>
                    <a:p>
                      <a:pPr algn="l" fontAlgn="t"/>
                      <a:r>
                        <a:rPr lang="en-US" sz="1800" b="0" i="0" u="none" strike="noStrike">
                          <a:solidFill>
                            <a:srgbClr val="000000"/>
                          </a:solidFill>
                          <a:latin typeface="Times New Roman"/>
                        </a:rPr>
                        <a:t>2</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票据号</a:t>
                      </a:r>
                      <a:endParaRPr lang="zh-CN" sz="1800" b="0" i="0" u="none" strike="noStrike">
                        <a:solidFill>
                          <a:srgbClr val="000000"/>
                        </a:solidFill>
                        <a:latin typeface="宋体"/>
                      </a:endParaRPr>
                    </a:p>
                  </a:txBody>
                  <a:tcPr marL="25717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票据号有效</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票据号无效</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Times New Roman"/>
                        </a:rPr>
                        <a:t>　</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Times New Roman"/>
                        </a:rPr>
                        <a:t>　</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50">
                <a:tc>
                  <a:txBody>
                    <a:bodyPr/>
                    <a:lstStyle/>
                    <a:p>
                      <a:pPr algn="l" fontAlgn="t"/>
                      <a:r>
                        <a:rPr lang="en-US" sz="1800" b="0" i="0" u="none" strike="noStrike">
                          <a:solidFill>
                            <a:srgbClr val="000000"/>
                          </a:solidFill>
                          <a:latin typeface="Times New Roman"/>
                        </a:rPr>
                        <a:t>3</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账号</a:t>
                      </a:r>
                      <a:endParaRPr lang="zh-CN" sz="1800" b="0" i="0" u="none" strike="noStrike">
                        <a:solidFill>
                          <a:srgbClr val="000000"/>
                        </a:solidFill>
                        <a:latin typeface="宋体"/>
                      </a:endParaRPr>
                    </a:p>
                  </a:txBody>
                  <a:tcPr marL="25717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err="1">
                          <a:solidFill>
                            <a:srgbClr val="000000"/>
                          </a:solidFill>
                          <a:latin typeface="宋体"/>
                        </a:rPr>
                        <a:t>账号有效</a:t>
                      </a:r>
                      <a:endParaRPr lang="zh-CN" sz="1800" b="0" i="0" u="none" strike="noStrike" dirty="0">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账号无效</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Times New Roman"/>
                        </a:rPr>
                        <a:t>　</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Times New Roman"/>
                        </a:rPr>
                        <a:t>　</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70">
                <a:tc>
                  <a:txBody>
                    <a:bodyPr/>
                    <a:lstStyle/>
                    <a:p>
                      <a:pPr algn="l" fontAlgn="t"/>
                      <a:r>
                        <a:rPr lang="en-US" sz="1800" b="0" i="0" u="none" strike="noStrike">
                          <a:solidFill>
                            <a:srgbClr val="000000"/>
                          </a:solidFill>
                          <a:latin typeface="Times New Roman"/>
                        </a:rPr>
                        <a:t>4</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宋体"/>
                        </a:rPr>
                        <a:t>转账金额</a:t>
                      </a:r>
                      <a:endParaRPr lang="zh-CN" sz="1800" b="0" i="0" u="none" strike="noStrike">
                        <a:solidFill>
                          <a:srgbClr val="000000"/>
                        </a:solidFill>
                        <a:latin typeface="宋体"/>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800" b="0" i="0" u="none" strike="noStrike">
                          <a:solidFill>
                            <a:srgbClr val="000000"/>
                          </a:solidFill>
                          <a:latin typeface="宋体"/>
                        </a:rPr>
                        <a:t>转账金额小于或等于用户实际金额</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800" b="0" i="0" u="none" strike="noStrike">
                          <a:solidFill>
                            <a:srgbClr val="000000"/>
                          </a:solidFill>
                          <a:latin typeface="宋体"/>
                        </a:rPr>
                        <a:t>转账金额大于用户实际金额</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Times New Roman"/>
                        </a:rPr>
                        <a:t>　</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Times New Roman"/>
                        </a:rPr>
                        <a:t>　</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360">
                <a:tc>
                  <a:txBody>
                    <a:bodyPr/>
                    <a:lstStyle/>
                    <a:p>
                      <a:pPr algn="l" fontAlgn="t"/>
                      <a:r>
                        <a:rPr lang="en-US" sz="1800" b="0" i="0" u="none" strike="noStrike">
                          <a:solidFill>
                            <a:srgbClr val="000000"/>
                          </a:solidFill>
                          <a:latin typeface="Times New Roman"/>
                        </a:rPr>
                        <a:t>5</a:t>
                      </a:r>
                      <a:endParaRPr lang="zh-CN" sz="1800" b="0" i="0" u="none" strike="noStrike">
                        <a:solidFill>
                          <a:srgbClr val="000000"/>
                        </a:solidFill>
                        <a:latin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800" b="0" i="0" u="none" strike="noStrike">
                          <a:solidFill>
                            <a:srgbClr val="000000"/>
                          </a:solidFill>
                          <a:latin typeface="宋体"/>
                        </a:rPr>
                        <a:t>转账方式</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800" b="0" i="0" u="none" strike="noStrike">
                          <a:solidFill>
                            <a:srgbClr val="000000"/>
                          </a:solidFill>
                          <a:latin typeface="宋体"/>
                        </a:rPr>
                        <a:t>同城不同行转账</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800" b="0" i="0" u="none" strike="noStrike">
                          <a:solidFill>
                            <a:srgbClr val="000000"/>
                          </a:solidFill>
                          <a:latin typeface="宋体"/>
                        </a:rPr>
                        <a:t>同行转账</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800" b="0" i="0" u="none" strike="noStrike">
                          <a:solidFill>
                            <a:srgbClr val="000000"/>
                          </a:solidFill>
                          <a:latin typeface="宋体"/>
                        </a:rPr>
                        <a:t>地址汇</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800" b="0" i="0" u="none" strike="noStrike" dirty="0">
                          <a:solidFill>
                            <a:srgbClr val="000000"/>
                          </a:solidFill>
                          <a:latin typeface="宋体"/>
                        </a:rPr>
                        <a:t>地信汇</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正交试验法例子</a:t>
            </a:r>
            <a:endParaRPr lang="zh-CN" altLang="en-US" dirty="0"/>
          </a:p>
        </p:txBody>
      </p:sp>
      <p:sp>
        <p:nvSpPr>
          <p:cNvPr id="3" name="内容占位符 2"/>
          <p:cNvSpPr>
            <a:spLocks noGrp="1"/>
          </p:cNvSpPr>
          <p:nvPr>
            <p:ph idx="1"/>
          </p:nvPr>
        </p:nvSpPr>
        <p:spPr/>
        <p:txBody>
          <a:bodyPr/>
          <a:lstStyle/>
          <a:p>
            <a:pPr>
              <a:buNone/>
            </a:pPr>
            <a:r>
              <a:rPr lang="en-US" sz="2400" dirty="0" smtClean="0"/>
              <a:t>1</a:t>
            </a:r>
            <a:r>
              <a:rPr lang="zh-CN" altLang="en-US" sz="2400" dirty="0" smtClean="0"/>
              <a:t>．约束条件分析：</a:t>
            </a:r>
            <a:r>
              <a:rPr lang="en-US" sz="2400" dirty="0" smtClean="0"/>
              <a:t>P5L4</a:t>
            </a:r>
            <a:endParaRPr lang="zh-CN" altLang="en-US" sz="2400" dirty="0" smtClean="0"/>
          </a:p>
          <a:p>
            <a:pPr>
              <a:buNone/>
            </a:pPr>
            <a:r>
              <a:rPr lang="en-US" sz="2400" dirty="0" smtClean="0"/>
              <a:t>     P</a:t>
            </a:r>
            <a:r>
              <a:rPr lang="zh-CN" altLang="en-US" sz="2400" dirty="0" smtClean="0"/>
              <a:t>表示影响测试规格要素个数；</a:t>
            </a:r>
            <a:r>
              <a:rPr lang="en-US" sz="2400" dirty="0" smtClean="0"/>
              <a:t>L</a:t>
            </a:r>
            <a:r>
              <a:rPr lang="zh-CN" altLang="en-US" sz="2400" dirty="0" smtClean="0"/>
              <a:t>表示影响测试规格要素的最大取值个数</a:t>
            </a:r>
          </a:p>
          <a:p>
            <a:pPr>
              <a:buNone/>
            </a:pPr>
            <a:r>
              <a:rPr lang="en-US" sz="2400" dirty="0" smtClean="0"/>
              <a:t>		</a:t>
            </a:r>
            <a:r>
              <a:rPr lang="zh-CN" altLang="en-US" sz="2400" dirty="0" smtClean="0"/>
              <a:t>在本例中</a:t>
            </a:r>
            <a:r>
              <a:rPr lang="en-US" sz="2400" dirty="0" smtClean="0"/>
              <a:t>P=5,L=4</a:t>
            </a:r>
          </a:p>
          <a:p>
            <a:pPr>
              <a:buNone/>
            </a:pPr>
            <a:endParaRPr lang="zh-CN" altLang="en-US" sz="2400" dirty="0" smtClean="0"/>
          </a:p>
          <a:p>
            <a:pPr>
              <a:buNone/>
            </a:pPr>
            <a:r>
              <a:rPr lang="en-US" sz="2400" dirty="0" smtClean="0"/>
              <a:t>2</a:t>
            </a:r>
            <a:r>
              <a:rPr lang="zh-CN" altLang="en-US" sz="2400" dirty="0" smtClean="0"/>
              <a:t>．生成标准测试例集矩阵：</a:t>
            </a:r>
            <a:r>
              <a:rPr lang="en-US" sz="2400" dirty="0" smtClean="0"/>
              <a:t> </a:t>
            </a:r>
            <a:endParaRPr lang="zh-CN" altLang="en-US" sz="2400" dirty="0" smtClean="0"/>
          </a:p>
          <a:p>
            <a:pPr>
              <a:buNone/>
            </a:pPr>
            <a:r>
              <a:rPr lang="en-US" sz="2400" dirty="0" smtClean="0"/>
              <a:t>	</a:t>
            </a:r>
            <a:r>
              <a:rPr lang="zh-CN" altLang="en-US" sz="2400" dirty="0" smtClean="0"/>
              <a:t>根据以上约束条件分析得出的</a:t>
            </a:r>
            <a:r>
              <a:rPr lang="en-US" sz="2400" dirty="0" smtClean="0"/>
              <a:t>P</a:t>
            </a:r>
            <a:r>
              <a:rPr lang="zh-CN" altLang="en-US" sz="2400" dirty="0" smtClean="0"/>
              <a:t>、</a:t>
            </a:r>
            <a:r>
              <a:rPr lang="en-US" sz="2400" dirty="0" smtClean="0"/>
              <a:t>L</a:t>
            </a:r>
            <a:r>
              <a:rPr lang="zh-CN" altLang="en-US" sz="2400" dirty="0" smtClean="0"/>
              <a:t>值，对应直角矩阵测试例生成工具得出以下测试例矩阵</a:t>
            </a:r>
            <a:endParaRPr lang="zh-CN" altLang="en-US" sz="24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正交试验法例子</a:t>
            </a:r>
            <a:endParaRPr lang="zh-CN" altLang="en-US" dirty="0"/>
          </a:p>
        </p:txBody>
      </p:sp>
      <p:graphicFrame>
        <p:nvGraphicFramePr>
          <p:cNvPr id="4" name="表格 3"/>
          <p:cNvGraphicFramePr>
            <a:graphicFrameLocks noGrp="1"/>
          </p:cNvGraphicFramePr>
          <p:nvPr/>
        </p:nvGraphicFramePr>
        <p:xfrm>
          <a:off x="571472" y="1785926"/>
          <a:ext cx="7286677" cy="4524375"/>
        </p:xfrm>
        <a:graphic>
          <a:graphicData uri="http://schemas.openxmlformats.org/drawingml/2006/table">
            <a:tbl>
              <a:tblPr/>
              <a:tblGrid>
                <a:gridCol w="1035475"/>
                <a:gridCol w="1227230"/>
                <a:gridCol w="1035475"/>
                <a:gridCol w="1035475"/>
                <a:gridCol w="1438160"/>
                <a:gridCol w="1514862"/>
              </a:tblGrid>
              <a:tr h="361950">
                <a:tc>
                  <a:txBody>
                    <a:bodyPr/>
                    <a:lstStyle/>
                    <a:p>
                      <a:pPr algn="l" fontAlgn="ctr"/>
                      <a:r>
                        <a:rPr lang="zh-CN" sz="1600" b="1" i="0" u="sng" strike="noStrike" dirty="0">
                          <a:solidFill>
                            <a:srgbClr val="000000"/>
                          </a:solidFill>
                          <a:latin typeface="宋体"/>
                        </a:rPr>
                        <a:t>编号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dirty="0">
                          <a:solidFill>
                            <a:srgbClr val="000000"/>
                          </a:solidFill>
                          <a:latin typeface="宋体"/>
                        </a:rPr>
                        <a:t>用户权限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票据号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账号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转账金额</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转账方式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1</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1</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2</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2</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3</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dirty="0">
                          <a:solidFill>
                            <a:srgbClr val="000000"/>
                          </a:solidFill>
                          <a:latin typeface="Times New Roman"/>
                        </a:rPr>
                        <a:t>4</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4</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5</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2</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6</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1</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7</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4</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8</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2</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9</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4</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10</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3</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11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3</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2</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12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3</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1</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13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2</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14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1</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4</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a:solidFill>
                            <a:srgbClr val="000000"/>
                          </a:solidFill>
                          <a:latin typeface="Times New Roman"/>
                        </a:rPr>
                        <a:t>15</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1</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600" b="1" i="0" u="none" strike="noStrike" dirty="0">
                          <a:solidFill>
                            <a:srgbClr val="000000"/>
                          </a:solidFill>
                          <a:latin typeface="Times New Roman"/>
                        </a:rPr>
                        <a:t>16</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2</a:t>
                      </a:r>
                      <a:endParaRPr lang="zh-CN" sz="1600" b="1"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标题 1"/>
          <p:cNvSpPr txBox="1">
            <a:spLocks/>
          </p:cNvSpPr>
          <p:nvPr/>
        </p:nvSpPr>
        <p:spPr>
          <a:xfrm>
            <a:off x="285720" y="928670"/>
            <a:ext cx="8229600" cy="65403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200" dirty="0" smtClean="0">
                <a:latin typeface="+mj-lt"/>
                <a:ea typeface="+mj-ea"/>
                <a:cs typeface="+mj-cs"/>
              </a:rPr>
              <a:t>   用例矩阵表：</a:t>
            </a:r>
            <a:endParaRPr kumimoji="0" lang="zh-CN" alt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正交试验法例子</a:t>
            </a:r>
            <a:endParaRPr lang="zh-CN" altLang="en-US" dirty="0"/>
          </a:p>
        </p:txBody>
      </p:sp>
      <p:graphicFrame>
        <p:nvGraphicFramePr>
          <p:cNvPr id="5" name="表格 4"/>
          <p:cNvGraphicFramePr>
            <a:graphicFrameLocks noGrp="1"/>
          </p:cNvGraphicFramePr>
          <p:nvPr/>
        </p:nvGraphicFramePr>
        <p:xfrm>
          <a:off x="571472" y="1785926"/>
          <a:ext cx="7643868" cy="4354658"/>
        </p:xfrm>
        <a:graphic>
          <a:graphicData uri="http://schemas.openxmlformats.org/drawingml/2006/table">
            <a:tbl>
              <a:tblPr/>
              <a:tblGrid>
                <a:gridCol w="826778"/>
                <a:gridCol w="1454517"/>
                <a:gridCol w="1423897"/>
                <a:gridCol w="1132992"/>
                <a:gridCol w="1347341"/>
                <a:gridCol w="1458343"/>
              </a:tblGrid>
              <a:tr h="213332">
                <a:tc>
                  <a:txBody>
                    <a:bodyPr/>
                    <a:lstStyle/>
                    <a:p>
                      <a:pPr algn="l" fontAlgn="ctr"/>
                      <a:r>
                        <a:rPr lang="zh-CN" sz="1600" b="1" i="0" u="sng" strike="noStrike" dirty="0">
                          <a:solidFill>
                            <a:srgbClr val="000000"/>
                          </a:solidFill>
                          <a:latin typeface="宋体"/>
                        </a:rPr>
                        <a:t>编号</a:t>
                      </a: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用户权限</a:t>
                      </a: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票据号</a:t>
                      </a: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账号</a:t>
                      </a: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转账金额</a:t>
                      </a: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转账方式</a:t>
                      </a: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dirty="0">
                          <a:solidFill>
                            <a:srgbClr val="000000"/>
                          </a:solidFill>
                          <a:latin typeface="Times New Roman"/>
                        </a:rPr>
                        <a:t>1</a:t>
                      </a:r>
                      <a:endParaRPr lang="zh-CN" sz="1600" b="1" i="0" u="none" strike="noStrike" dirty="0">
                        <a:solidFill>
                          <a:srgbClr val="000000"/>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1</a:t>
                      </a:r>
                      <a:endParaRPr lang="zh-CN" sz="1600" b="1" i="0" u="none" strike="noStrike" dirty="0">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1</a:t>
                      </a:r>
                      <a:endParaRPr lang="zh-CN" sz="1600" b="1" i="0" u="none" strike="noStrike" dirty="0">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1</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1</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626">
                <a:tc>
                  <a:txBody>
                    <a:bodyPr/>
                    <a:lstStyle/>
                    <a:p>
                      <a:pPr algn="ctr" fontAlgn="ctr"/>
                      <a:r>
                        <a:rPr lang="en-US" sz="1600" b="1" i="0" u="none" strike="noStrike">
                          <a:solidFill>
                            <a:srgbClr val="000000"/>
                          </a:solidFill>
                          <a:latin typeface="Times New Roman"/>
                        </a:rPr>
                        <a:t>5</a:t>
                      </a:r>
                      <a:endParaRPr lang="zh-CN" sz="1600" b="1" i="0" u="none" strike="noStrike">
                        <a:solidFill>
                          <a:srgbClr val="000000"/>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1</a:t>
                      </a:r>
                      <a:endParaRPr lang="zh-CN" sz="1600" b="1" i="0" u="none" strike="noStrike" dirty="0">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6</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2</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2</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1</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7</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2</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3</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1</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2</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8</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2</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4</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3</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2</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1</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9</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1</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3</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2</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10</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2</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4</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3</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1</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11</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1</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2</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12</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2</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1</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13</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1</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2</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3</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14</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2</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1</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4</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39">
                <a:tc>
                  <a:txBody>
                    <a:bodyPr/>
                    <a:lstStyle/>
                    <a:p>
                      <a:pPr algn="ctr" fontAlgn="ctr"/>
                      <a:r>
                        <a:rPr lang="en-US" sz="1600" b="1" i="0" u="none" strike="noStrike">
                          <a:solidFill>
                            <a:srgbClr val="FF00FF"/>
                          </a:solidFill>
                          <a:latin typeface="Times New Roman"/>
                        </a:rPr>
                        <a:t>15</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2</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1</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3917">
                <a:tc>
                  <a:txBody>
                    <a:bodyPr/>
                    <a:lstStyle/>
                    <a:p>
                      <a:pPr algn="ctr" fontAlgn="ctr"/>
                      <a:r>
                        <a:rPr lang="en-US" sz="1600" b="1" i="0" u="none" strike="noStrike">
                          <a:solidFill>
                            <a:srgbClr val="FF00FF"/>
                          </a:solidFill>
                          <a:latin typeface="Times New Roman"/>
                        </a:rPr>
                        <a:t>16</a:t>
                      </a:r>
                      <a:endParaRPr lang="zh-CN" sz="1600" b="1" i="0" u="none" strike="noStrike">
                        <a:solidFill>
                          <a:srgbClr val="FF00FF"/>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4</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4</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1</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FF"/>
                          </a:solidFill>
                          <a:latin typeface="Times New Roman"/>
                        </a:rPr>
                        <a:t>3</a:t>
                      </a:r>
                      <a:endParaRPr lang="zh-CN" sz="1600" b="1" i="0" u="none" strike="noStrike">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FF00FF"/>
                          </a:solidFill>
                          <a:latin typeface="Times New Roman"/>
                        </a:rPr>
                        <a:t>2</a:t>
                      </a:r>
                      <a:endParaRPr lang="zh-CN" sz="1600" b="1" i="0" u="none" strike="noStrike" dirty="0">
                        <a:solidFill>
                          <a:srgbClr val="FF00FF"/>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内容占位符 5"/>
          <p:cNvSpPr>
            <a:spLocks noGrp="1"/>
          </p:cNvSpPr>
          <p:nvPr>
            <p:ph idx="1"/>
          </p:nvPr>
        </p:nvSpPr>
        <p:spPr>
          <a:xfrm>
            <a:off x="571472" y="1000108"/>
            <a:ext cx="8229600" cy="685792"/>
          </a:xfrm>
        </p:spPr>
        <p:txBody>
          <a:bodyPr/>
          <a:lstStyle/>
          <a:p>
            <a:pPr>
              <a:buNone/>
            </a:pPr>
            <a:r>
              <a:rPr lang="zh-CN" altLang="en-US" dirty="0" smtClean="0"/>
              <a:t>筛选测试矩阵：</a:t>
            </a:r>
            <a:endParaRPr lang="zh-CN" altLang="en-US" dirty="0"/>
          </a:p>
        </p:txBody>
      </p:sp>
      <p:sp>
        <p:nvSpPr>
          <p:cNvPr id="7" name="内容占位符 5"/>
          <p:cNvSpPr txBox="1">
            <a:spLocks/>
          </p:cNvSpPr>
          <p:nvPr/>
        </p:nvSpPr>
        <p:spPr>
          <a:xfrm>
            <a:off x="642910" y="6286520"/>
            <a:ext cx="8229600" cy="57148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a:xfrm>
            <a:off x="571472" y="6286520"/>
            <a:ext cx="7929618" cy="584775"/>
          </a:xfrm>
          <a:prstGeom prst="rect">
            <a:avLst/>
          </a:prstGeom>
        </p:spPr>
        <p:txBody>
          <a:bodyPr wrap="square">
            <a:spAutoFit/>
          </a:bodyPr>
          <a:lstStyle/>
          <a:p>
            <a:r>
              <a:rPr lang="zh-CN" altLang="en-US" sz="1600" dirty="0" smtClean="0"/>
              <a:t>由于测试例矩阵是根据影响要素条件最大取值个数得出，因此不是所有影响要素的取值个数都与最大值相等，因此应将矩阵中不存在的测试例条件删除。</a:t>
            </a:r>
            <a:endParaRPr lang="zh-CN" altLang="en-US" sz="16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正交试验法例子</a:t>
            </a:r>
            <a:endParaRPr lang="zh-CN" altLang="en-US" dirty="0"/>
          </a:p>
        </p:txBody>
      </p:sp>
      <p:sp>
        <p:nvSpPr>
          <p:cNvPr id="6" name="内容占位符 5"/>
          <p:cNvSpPr>
            <a:spLocks noGrp="1"/>
          </p:cNvSpPr>
          <p:nvPr>
            <p:ph idx="1"/>
          </p:nvPr>
        </p:nvSpPr>
        <p:spPr>
          <a:xfrm>
            <a:off x="571472" y="1000108"/>
            <a:ext cx="8229600" cy="685792"/>
          </a:xfrm>
        </p:spPr>
        <p:txBody>
          <a:bodyPr/>
          <a:lstStyle/>
          <a:p>
            <a:pPr>
              <a:buNone/>
            </a:pPr>
            <a:r>
              <a:rPr lang="zh-CN" altLang="en-US" dirty="0" smtClean="0"/>
              <a:t>修改测试矩阵：</a:t>
            </a:r>
            <a:endParaRPr lang="zh-CN" altLang="en-US" dirty="0"/>
          </a:p>
        </p:txBody>
      </p:sp>
      <p:sp>
        <p:nvSpPr>
          <p:cNvPr id="7" name="内容占位符 5"/>
          <p:cNvSpPr txBox="1">
            <a:spLocks/>
          </p:cNvSpPr>
          <p:nvPr/>
        </p:nvSpPr>
        <p:spPr>
          <a:xfrm>
            <a:off x="642910" y="6286520"/>
            <a:ext cx="8229600" cy="57148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a:xfrm>
            <a:off x="571472" y="5357826"/>
            <a:ext cx="7929618" cy="830997"/>
          </a:xfrm>
          <a:prstGeom prst="rect">
            <a:avLst/>
          </a:prstGeom>
        </p:spPr>
        <p:txBody>
          <a:bodyPr wrap="square">
            <a:spAutoFit/>
          </a:bodyPr>
          <a:lstStyle/>
          <a:p>
            <a:r>
              <a:rPr lang="zh-CN" altLang="en-US" sz="1600" dirty="0" smtClean="0"/>
              <a:t>注   ：由于测试例矩阵是根据影响要素条件最大取值个数得出的，因此在删除测试例时     应将因此导 致测试矩阵范围不完整的测试例补充完整。</a:t>
            </a:r>
          </a:p>
          <a:p>
            <a:r>
              <a:rPr lang="zh-CN" altLang="en-US" sz="1600" dirty="0" smtClean="0"/>
              <a:t>说明：编号</a:t>
            </a:r>
            <a:r>
              <a:rPr lang="en-US" sz="1600" dirty="0" smtClean="0"/>
              <a:t>5</a:t>
            </a:r>
            <a:r>
              <a:rPr lang="zh-CN" altLang="en-US" sz="1600" dirty="0" smtClean="0"/>
              <a:t>，</a:t>
            </a:r>
            <a:r>
              <a:rPr lang="en-US" sz="1600" dirty="0" smtClean="0"/>
              <a:t>6</a:t>
            </a:r>
            <a:r>
              <a:rPr lang="zh-CN" altLang="en-US" sz="1600" dirty="0" smtClean="0"/>
              <a:t>，</a:t>
            </a:r>
            <a:r>
              <a:rPr lang="en-US" sz="1600" dirty="0" smtClean="0"/>
              <a:t>7</a:t>
            </a:r>
            <a:r>
              <a:rPr lang="zh-CN" altLang="en-US" sz="1600" dirty="0" smtClean="0"/>
              <a:t>，</a:t>
            </a:r>
            <a:r>
              <a:rPr lang="en-US" sz="1600" dirty="0" smtClean="0"/>
              <a:t>8</a:t>
            </a:r>
            <a:r>
              <a:rPr lang="zh-CN" altLang="en-US" sz="1600" dirty="0" smtClean="0"/>
              <a:t>的情况中有“</a:t>
            </a:r>
            <a:r>
              <a:rPr lang="en-US" sz="1600" dirty="0" smtClean="0"/>
              <a:t>-</a:t>
            </a:r>
            <a:r>
              <a:rPr lang="zh-CN" altLang="en-US" sz="1600" dirty="0" smtClean="0"/>
              <a:t>”，其意义为“取任何值都不影响结果”</a:t>
            </a:r>
            <a:endParaRPr lang="zh-CN" altLang="en-US" sz="1600" dirty="0"/>
          </a:p>
        </p:txBody>
      </p:sp>
      <p:graphicFrame>
        <p:nvGraphicFramePr>
          <p:cNvPr id="9" name="表格 8"/>
          <p:cNvGraphicFramePr>
            <a:graphicFrameLocks noGrp="1"/>
          </p:cNvGraphicFramePr>
          <p:nvPr/>
        </p:nvGraphicFramePr>
        <p:xfrm>
          <a:off x="642910" y="2000242"/>
          <a:ext cx="7643865" cy="2643204"/>
        </p:xfrm>
        <a:graphic>
          <a:graphicData uri="http://schemas.openxmlformats.org/drawingml/2006/table">
            <a:tbl>
              <a:tblPr/>
              <a:tblGrid>
                <a:gridCol w="826777"/>
                <a:gridCol w="1454516"/>
                <a:gridCol w="1423896"/>
                <a:gridCol w="1132991"/>
                <a:gridCol w="1347341"/>
                <a:gridCol w="1458344"/>
              </a:tblGrid>
              <a:tr h="291649">
                <a:tc>
                  <a:txBody>
                    <a:bodyPr/>
                    <a:lstStyle/>
                    <a:p>
                      <a:pPr algn="l" fontAlgn="ctr"/>
                      <a:r>
                        <a:rPr lang="zh-CN" sz="1600" b="1" i="0" u="sng" strike="noStrike" dirty="0">
                          <a:solidFill>
                            <a:srgbClr val="000000"/>
                          </a:solidFill>
                          <a:latin typeface="宋体"/>
                        </a:rPr>
                        <a:t>编号</a:t>
                      </a: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用户权限</a:t>
                      </a: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票据号</a:t>
                      </a: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账号</a:t>
                      </a: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转账金额</a:t>
                      </a: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600" b="1" i="0" u="sng" strike="noStrike">
                          <a:solidFill>
                            <a:srgbClr val="000000"/>
                          </a:solidFill>
                          <a:latin typeface="宋体"/>
                        </a:rPr>
                        <a:t>转账方式</a:t>
                      </a: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205">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1</a:t>
                      </a:r>
                      <a:endParaRPr lang="zh-CN" sz="1600" b="1" i="0" u="none" strike="noStrike" dirty="0">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205">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205">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3</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205">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4</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205">
                <a:tc>
                  <a:txBody>
                    <a:bodyPr/>
                    <a:lstStyle/>
                    <a:p>
                      <a:pPr algn="ctr" fontAlgn="ctr"/>
                      <a:r>
                        <a:rPr lang="en-US" sz="1600" b="1" i="0" u="none" strike="noStrike">
                          <a:solidFill>
                            <a:srgbClr val="000000"/>
                          </a:solidFill>
                          <a:latin typeface="Times New Roman"/>
                        </a:rPr>
                        <a:t>5</a:t>
                      </a:r>
                      <a:endParaRPr lang="zh-CN" sz="1600" b="1" i="0" u="none" strike="noStrike">
                        <a:solidFill>
                          <a:srgbClr val="000000"/>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205">
                <a:tc>
                  <a:txBody>
                    <a:bodyPr/>
                    <a:lstStyle/>
                    <a:p>
                      <a:pPr algn="ctr" fontAlgn="ctr"/>
                      <a:r>
                        <a:rPr lang="en-US" sz="1600" b="1" i="0" u="none" strike="noStrike">
                          <a:solidFill>
                            <a:srgbClr val="000000"/>
                          </a:solidFill>
                          <a:latin typeface="Times New Roman"/>
                        </a:rPr>
                        <a:t>6</a:t>
                      </a:r>
                      <a:endParaRPr lang="zh-CN" sz="1600" b="1" i="0" u="none" strike="noStrike">
                        <a:solidFill>
                          <a:srgbClr val="000000"/>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205">
                <a:tc>
                  <a:txBody>
                    <a:bodyPr/>
                    <a:lstStyle/>
                    <a:p>
                      <a:pPr algn="ctr" fontAlgn="ctr"/>
                      <a:r>
                        <a:rPr lang="en-US" sz="1600" b="1" i="0" u="none" strike="noStrike">
                          <a:solidFill>
                            <a:srgbClr val="000000"/>
                          </a:solidFill>
                          <a:latin typeface="Times New Roman"/>
                        </a:rPr>
                        <a:t>7</a:t>
                      </a:r>
                      <a:endParaRPr lang="zh-CN" sz="1600" b="1" i="0" u="none" strike="noStrike">
                        <a:solidFill>
                          <a:srgbClr val="000000"/>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1</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20">
                <a:tc>
                  <a:txBody>
                    <a:bodyPr/>
                    <a:lstStyle/>
                    <a:p>
                      <a:pPr algn="ctr" fontAlgn="ctr"/>
                      <a:r>
                        <a:rPr lang="en-US" sz="1600" b="1" i="0" u="none" strike="noStrike">
                          <a:solidFill>
                            <a:srgbClr val="000000"/>
                          </a:solidFill>
                          <a:latin typeface="Times New Roman"/>
                        </a:rPr>
                        <a:t>8</a:t>
                      </a:r>
                      <a:endParaRPr lang="zh-CN" sz="1600" b="1" i="0" u="none" strike="noStrike">
                        <a:solidFill>
                          <a:srgbClr val="000000"/>
                        </a:solidFill>
                        <a:latin typeface="Times New Roman"/>
                      </a:endParaRPr>
                    </a:p>
                  </a:txBody>
                  <a:tcPr marL="9162" marR="9162" marT="916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2</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a:t>
                      </a:r>
                      <a:endParaRPr lang="zh-CN" sz="1600" b="1" i="0" u="none" strike="noStrike" dirty="0">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a:t>
                      </a:r>
                      <a:endParaRPr lang="zh-CN" sz="1600" b="1" i="0" u="none" strike="noStrike" dirty="0">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Times New Roman"/>
                        </a:rPr>
                        <a:t>-</a:t>
                      </a:r>
                      <a:endParaRPr lang="zh-CN" sz="1600" b="1" i="0" u="none" strike="noStrike">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Times New Roman"/>
                        </a:rPr>
                        <a:t>-</a:t>
                      </a:r>
                      <a:endParaRPr lang="zh-CN" sz="1600" b="1" i="0" u="none" strike="noStrike" dirty="0">
                        <a:solidFill>
                          <a:srgbClr val="000000"/>
                        </a:solidFill>
                        <a:latin typeface="Times New Roman"/>
                      </a:endParaRPr>
                    </a:p>
                  </a:txBody>
                  <a:tcPr marL="9162" marR="9162" marT="916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正交试验法例子</a:t>
            </a:r>
            <a:endParaRPr lang="zh-CN" altLang="en-US" dirty="0"/>
          </a:p>
        </p:txBody>
      </p:sp>
      <p:sp>
        <p:nvSpPr>
          <p:cNvPr id="6" name="内容占位符 5"/>
          <p:cNvSpPr>
            <a:spLocks noGrp="1"/>
          </p:cNvSpPr>
          <p:nvPr>
            <p:ph idx="1"/>
          </p:nvPr>
        </p:nvSpPr>
        <p:spPr>
          <a:xfrm>
            <a:off x="571472" y="1000108"/>
            <a:ext cx="8229600" cy="685792"/>
          </a:xfrm>
        </p:spPr>
        <p:txBody>
          <a:bodyPr/>
          <a:lstStyle/>
          <a:p>
            <a:pPr>
              <a:buNone/>
            </a:pPr>
            <a:r>
              <a:rPr lang="zh-CN" altLang="en-US" dirty="0" smtClean="0"/>
              <a:t>生成测试用例：</a:t>
            </a:r>
            <a:endParaRPr lang="zh-CN" altLang="en-US" dirty="0"/>
          </a:p>
        </p:txBody>
      </p:sp>
      <p:sp>
        <p:nvSpPr>
          <p:cNvPr id="7" name="内容占位符 5"/>
          <p:cNvSpPr txBox="1">
            <a:spLocks/>
          </p:cNvSpPr>
          <p:nvPr/>
        </p:nvSpPr>
        <p:spPr>
          <a:xfrm>
            <a:off x="642910" y="6286520"/>
            <a:ext cx="8229600" cy="57148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0" name="表格 9"/>
          <p:cNvGraphicFramePr>
            <a:graphicFrameLocks noGrp="1"/>
          </p:cNvGraphicFramePr>
          <p:nvPr/>
        </p:nvGraphicFramePr>
        <p:xfrm>
          <a:off x="785787" y="1714491"/>
          <a:ext cx="7286674" cy="3500459"/>
        </p:xfrm>
        <a:graphic>
          <a:graphicData uri="http://schemas.openxmlformats.org/drawingml/2006/table">
            <a:tbl>
              <a:tblPr/>
              <a:tblGrid>
                <a:gridCol w="742066"/>
                <a:gridCol w="1305486"/>
                <a:gridCol w="1278002"/>
                <a:gridCol w="1016905"/>
                <a:gridCol w="1635293"/>
                <a:gridCol w="1308922"/>
              </a:tblGrid>
              <a:tr h="210763">
                <a:tc>
                  <a:txBody>
                    <a:bodyPr/>
                    <a:lstStyle/>
                    <a:p>
                      <a:pPr algn="l" fontAlgn="ctr"/>
                      <a:r>
                        <a:rPr lang="en-US" sz="1100" b="1" i="0" u="sng" strike="noStrike">
                          <a:solidFill>
                            <a:srgbClr val="000000"/>
                          </a:solidFill>
                          <a:latin typeface="宋体"/>
                        </a:rPr>
                        <a:t>编号</a:t>
                      </a:r>
                      <a:endParaRPr lang="zh-CN" sz="1100" b="1" i="0" u="sng" strike="noStrike">
                        <a:solidFill>
                          <a:srgbClr val="000000"/>
                        </a:solidFill>
                        <a:latin typeface="宋体"/>
                      </a:endParaRPr>
                    </a:p>
                  </a:txBody>
                  <a:tcPr marL="8626" marR="8626" marT="86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sng" strike="noStrike">
                          <a:solidFill>
                            <a:srgbClr val="000000"/>
                          </a:solidFill>
                          <a:latin typeface="宋体"/>
                        </a:rPr>
                        <a:t>用户权限</a:t>
                      </a:r>
                      <a:endParaRPr lang="zh-CN" sz="1100" b="1" i="0" u="sng"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sng" strike="noStrike">
                          <a:solidFill>
                            <a:srgbClr val="000000"/>
                          </a:solidFill>
                          <a:latin typeface="宋体"/>
                        </a:rPr>
                        <a:t>票据号</a:t>
                      </a:r>
                      <a:endParaRPr lang="zh-CN" sz="1100" b="1" i="0" u="sng"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sng" strike="noStrike">
                          <a:solidFill>
                            <a:srgbClr val="000000"/>
                          </a:solidFill>
                          <a:latin typeface="宋体"/>
                        </a:rPr>
                        <a:t>账号</a:t>
                      </a:r>
                      <a:endParaRPr lang="zh-CN" sz="1100" b="1" i="0" u="sng"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sng" strike="noStrike">
                          <a:solidFill>
                            <a:srgbClr val="000000"/>
                          </a:solidFill>
                          <a:latin typeface="宋体"/>
                        </a:rPr>
                        <a:t>转账金额</a:t>
                      </a:r>
                      <a:endParaRPr lang="zh-CN" sz="1100" b="1" i="0" u="sng"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sng" strike="noStrike">
                          <a:solidFill>
                            <a:srgbClr val="000000"/>
                          </a:solidFill>
                          <a:latin typeface="宋体"/>
                        </a:rPr>
                        <a:t>转账方式</a:t>
                      </a:r>
                      <a:endParaRPr lang="zh-CN" sz="1100" b="1" i="0" u="sng"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1212">
                <a:tc>
                  <a:txBody>
                    <a:bodyPr/>
                    <a:lstStyle/>
                    <a:p>
                      <a:pPr algn="ctr" fontAlgn="ctr"/>
                      <a:r>
                        <a:rPr lang="en-US" sz="1100" b="1" i="0" u="none" strike="noStrike">
                          <a:solidFill>
                            <a:srgbClr val="000000"/>
                          </a:solidFill>
                          <a:latin typeface="Times New Roman"/>
                        </a:rPr>
                        <a:t>1</a:t>
                      </a:r>
                      <a:endParaRPr lang="zh-CN" sz="1100" b="1" i="0" u="none" strike="noStrike">
                        <a:solidFill>
                          <a:srgbClr val="000000"/>
                        </a:solidFill>
                        <a:latin typeface="Times New Roman"/>
                      </a:endParaRPr>
                    </a:p>
                  </a:txBody>
                  <a:tcPr marL="8626" marR="8626" marT="86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宋体"/>
                        </a:rPr>
                        <a:t>有转账权限</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宋体"/>
                        </a:rPr>
                        <a:t>票据号有效</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宋体"/>
                        </a:rPr>
                        <a:t>账号有效</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sz="1100" b="0" i="0" u="none" strike="noStrike">
                          <a:solidFill>
                            <a:srgbClr val="000000"/>
                          </a:solidFill>
                          <a:latin typeface="宋体"/>
                        </a:rPr>
                        <a:t>转账金额大于或等于用户实际金额</a:t>
                      </a: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宋体"/>
                        </a:rPr>
                        <a:t>同城不同行转账</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1212">
                <a:tc>
                  <a:txBody>
                    <a:bodyPr/>
                    <a:lstStyle/>
                    <a:p>
                      <a:pPr algn="ctr" fontAlgn="ctr"/>
                      <a:r>
                        <a:rPr lang="en-US" sz="1100" b="1" i="0" u="none" strike="noStrike">
                          <a:solidFill>
                            <a:srgbClr val="000000"/>
                          </a:solidFill>
                          <a:latin typeface="Times New Roman"/>
                        </a:rPr>
                        <a:t>2</a:t>
                      </a:r>
                      <a:endParaRPr lang="zh-CN" sz="1100" b="1" i="0" u="none" strike="noStrike">
                        <a:solidFill>
                          <a:srgbClr val="000000"/>
                        </a:solidFill>
                        <a:latin typeface="Times New Roman"/>
                      </a:endParaRPr>
                    </a:p>
                  </a:txBody>
                  <a:tcPr marL="8626" marR="8626" marT="86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宋体"/>
                        </a:rPr>
                        <a:t>有转账权限</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宋体"/>
                        </a:rPr>
                        <a:t>票据号有效</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latin typeface="宋体"/>
                        </a:rPr>
                        <a:t>账号有效</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sz="1100" b="0" i="0" u="none" strike="noStrike">
                          <a:solidFill>
                            <a:srgbClr val="000000"/>
                          </a:solidFill>
                          <a:latin typeface="宋体"/>
                        </a:rPr>
                        <a:t>转账金额大于或等于用户实际金额</a:t>
                      </a: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宋体"/>
                        </a:rPr>
                        <a:t>同行转账</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1212">
                <a:tc>
                  <a:txBody>
                    <a:bodyPr/>
                    <a:lstStyle/>
                    <a:p>
                      <a:pPr algn="ctr" fontAlgn="ctr"/>
                      <a:r>
                        <a:rPr lang="en-US" sz="1100" b="1" i="0" u="none" strike="noStrike">
                          <a:solidFill>
                            <a:srgbClr val="000000"/>
                          </a:solidFill>
                          <a:latin typeface="Times New Roman"/>
                        </a:rPr>
                        <a:t>3</a:t>
                      </a:r>
                      <a:endParaRPr lang="zh-CN" sz="1100" b="1" i="0" u="none" strike="noStrike">
                        <a:solidFill>
                          <a:srgbClr val="000000"/>
                        </a:solidFill>
                        <a:latin typeface="Times New Roman"/>
                      </a:endParaRPr>
                    </a:p>
                  </a:txBody>
                  <a:tcPr marL="8626" marR="8626" marT="86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宋体"/>
                        </a:rPr>
                        <a:t>有转账权限</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宋体"/>
                        </a:rPr>
                        <a:t>票据号有效</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latin typeface="宋体"/>
                        </a:rPr>
                        <a:t>账号有效</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sz="1100" b="0" i="0" u="none" strike="noStrike">
                          <a:solidFill>
                            <a:srgbClr val="000000"/>
                          </a:solidFill>
                          <a:latin typeface="宋体"/>
                        </a:rPr>
                        <a:t>转账金额大于或等于用户实际金额</a:t>
                      </a: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宋体"/>
                        </a:rPr>
                        <a:t>异地电汇</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1212">
                <a:tc>
                  <a:txBody>
                    <a:bodyPr/>
                    <a:lstStyle/>
                    <a:p>
                      <a:pPr algn="ctr" fontAlgn="ctr"/>
                      <a:r>
                        <a:rPr lang="en-US" sz="1100" b="1" i="0" u="none" strike="noStrike">
                          <a:solidFill>
                            <a:srgbClr val="000000"/>
                          </a:solidFill>
                          <a:latin typeface="Times New Roman"/>
                        </a:rPr>
                        <a:t>4</a:t>
                      </a:r>
                      <a:endParaRPr lang="zh-CN" sz="1100" b="1" i="0" u="none" strike="noStrike">
                        <a:solidFill>
                          <a:srgbClr val="000000"/>
                        </a:solidFill>
                        <a:latin typeface="Times New Roman"/>
                      </a:endParaRPr>
                    </a:p>
                  </a:txBody>
                  <a:tcPr marL="8626" marR="8626" marT="86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宋体"/>
                        </a:rPr>
                        <a:t>有转账权限</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宋体"/>
                        </a:rPr>
                        <a:t>票据号有效</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latin typeface="宋体"/>
                        </a:rPr>
                        <a:t>账号有效</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sz="1100" b="0" i="0" u="none" strike="noStrike">
                          <a:solidFill>
                            <a:srgbClr val="000000"/>
                          </a:solidFill>
                          <a:latin typeface="宋体"/>
                        </a:rPr>
                        <a:t>转账金额大于或等于用户实际金额</a:t>
                      </a: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宋体"/>
                        </a:rPr>
                        <a:t>异地信汇</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1212">
                <a:tc>
                  <a:txBody>
                    <a:bodyPr/>
                    <a:lstStyle/>
                    <a:p>
                      <a:pPr algn="ctr" fontAlgn="ctr"/>
                      <a:r>
                        <a:rPr lang="en-US" sz="1100" b="1" i="0" u="none" strike="noStrike">
                          <a:solidFill>
                            <a:srgbClr val="000000"/>
                          </a:solidFill>
                          <a:latin typeface="Times New Roman"/>
                        </a:rPr>
                        <a:t>5</a:t>
                      </a:r>
                      <a:endParaRPr lang="zh-CN" sz="1100" b="1" i="0" u="none" strike="noStrike">
                        <a:solidFill>
                          <a:srgbClr val="000000"/>
                        </a:solidFill>
                        <a:latin typeface="Times New Roman"/>
                      </a:endParaRPr>
                    </a:p>
                  </a:txBody>
                  <a:tcPr marL="8626" marR="8626" marT="86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宋体"/>
                        </a:rPr>
                        <a:t>有转账权限</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宋体"/>
                        </a:rPr>
                        <a:t>票据号有效</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latin typeface="宋体"/>
                        </a:rPr>
                        <a:t>账号有效</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sz="1100" b="0" i="0" u="none" strike="noStrike" dirty="0">
                          <a:solidFill>
                            <a:srgbClr val="000000"/>
                          </a:solidFill>
                          <a:latin typeface="宋体"/>
                        </a:rPr>
                        <a:t>转账金额小于用户实际金额</a:t>
                      </a: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zh-CN" sz="1100" b="0" i="0" u="none" strike="noStrike" dirty="0">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1212">
                <a:tc>
                  <a:txBody>
                    <a:bodyPr/>
                    <a:lstStyle/>
                    <a:p>
                      <a:pPr algn="ctr" fontAlgn="ctr"/>
                      <a:r>
                        <a:rPr lang="en-US" sz="1100" b="1" i="0" u="none" strike="noStrike">
                          <a:solidFill>
                            <a:srgbClr val="000000"/>
                          </a:solidFill>
                          <a:latin typeface="Times New Roman"/>
                        </a:rPr>
                        <a:t>6</a:t>
                      </a:r>
                      <a:endParaRPr lang="zh-CN" sz="1100" b="1" i="0" u="none" strike="noStrike">
                        <a:solidFill>
                          <a:srgbClr val="000000"/>
                        </a:solidFill>
                        <a:latin typeface="Times New Roman"/>
                      </a:endParaRPr>
                    </a:p>
                  </a:txBody>
                  <a:tcPr marL="8626" marR="8626" marT="86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宋体"/>
                        </a:rPr>
                        <a:t>有转账权限</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宋体"/>
                        </a:rPr>
                        <a:t>票据号有效</a:t>
                      </a:r>
                      <a:endParaRPr lang="zh-CN" sz="1100" b="0" i="0" u="none" strike="noStrike">
                        <a:solidFill>
                          <a:srgbClr val="000000"/>
                        </a:solidFill>
                        <a:latin typeface="宋体"/>
                      </a:endParaRPr>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宋体"/>
                        </a:rPr>
                        <a:t>账号无效</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dirty="0"/>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dirty="0"/>
                    </a:p>
                  </a:txBody>
                  <a:tcPr marL="8626" marR="8626" marT="8626"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1212">
                <a:tc>
                  <a:txBody>
                    <a:bodyPr/>
                    <a:lstStyle/>
                    <a:p>
                      <a:pPr algn="ctr" fontAlgn="ctr"/>
                      <a:r>
                        <a:rPr lang="en-US" sz="1100" b="1" i="0" u="none" strike="noStrike">
                          <a:solidFill>
                            <a:srgbClr val="000000"/>
                          </a:solidFill>
                          <a:latin typeface="Times New Roman"/>
                        </a:rPr>
                        <a:t>7</a:t>
                      </a:r>
                      <a:endParaRPr lang="zh-CN" sz="1100" b="1" i="0" u="none" strike="noStrike">
                        <a:solidFill>
                          <a:srgbClr val="000000"/>
                        </a:solidFill>
                        <a:latin typeface="Times New Roman"/>
                      </a:endParaRPr>
                    </a:p>
                  </a:txBody>
                  <a:tcPr marL="8626" marR="8626" marT="86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宋体"/>
                        </a:rPr>
                        <a:t>有转账权限</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宋体"/>
                        </a:rPr>
                        <a:t>票据号无效</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dirty="0"/>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dirty="0"/>
                    </a:p>
                  </a:txBody>
                  <a:tcPr marL="8626" marR="8626" marT="8626"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1212">
                <a:tc>
                  <a:txBody>
                    <a:bodyPr/>
                    <a:lstStyle/>
                    <a:p>
                      <a:pPr algn="ctr" fontAlgn="ctr"/>
                      <a:r>
                        <a:rPr lang="en-US" sz="1100" b="1" i="0" u="none" strike="noStrike">
                          <a:solidFill>
                            <a:srgbClr val="000000"/>
                          </a:solidFill>
                          <a:latin typeface="Times New Roman"/>
                        </a:rPr>
                        <a:t>8</a:t>
                      </a:r>
                      <a:endParaRPr lang="zh-CN" sz="1100" b="1" i="0" u="none" strike="noStrike">
                        <a:solidFill>
                          <a:srgbClr val="000000"/>
                        </a:solidFill>
                        <a:latin typeface="Times New Roman"/>
                      </a:endParaRPr>
                    </a:p>
                  </a:txBody>
                  <a:tcPr marL="8626" marR="8626" marT="86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宋体"/>
                        </a:rPr>
                        <a:t>无转账权限</a:t>
                      </a:r>
                      <a:endParaRPr lang="zh-CN" sz="1100" b="0" i="0" u="none" strike="noStrike">
                        <a:solidFill>
                          <a:srgbClr val="000000"/>
                        </a:solidFill>
                        <a:latin typeface="宋体"/>
                      </a:endParaRPr>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8626" marR="8626" marT="8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a:p>
                  </a:txBody>
                  <a:tcPr marL="8626" marR="8626" marT="86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8626" marR="8626" marT="8626"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a:t>
            </a:r>
            <a:endParaRPr lang="zh-CN" altLang="en-US" dirty="0"/>
          </a:p>
        </p:txBody>
      </p:sp>
      <p:sp>
        <p:nvSpPr>
          <p:cNvPr id="3" name="内容占位符 2"/>
          <p:cNvSpPr>
            <a:spLocks noGrp="1"/>
          </p:cNvSpPr>
          <p:nvPr>
            <p:ph idx="1"/>
          </p:nvPr>
        </p:nvSpPr>
        <p:spPr/>
        <p:txBody>
          <a:bodyPr/>
          <a:lstStyle/>
          <a:p>
            <a:r>
              <a:rPr lang="zh-CN" altLang="en-US" sz="2400" dirty="0" smtClean="0"/>
              <a:t>场景法也叫</a:t>
            </a:r>
            <a:r>
              <a:rPr lang="zh-CN" altLang="en-US" sz="2400" dirty="0" smtClean="0">
                <a:solidFill>
                  <a:srgbClr val="FF0000"/>
                </a:solidFill>
              </a:rPr>
              <a:t>流程分析法，</a:t>
            </a:r>
            <a:r>
              <a:rPr lang="zh-CN" altLang="en-US" sz="2400" dirty="0" smtClean="0"/>
              <a:t>是将软件系统的某个流程看成路径，用路径分析的方法来设计测试用例。根据流程的顺序依次进行组合，使得流程的各个分支都能走到。</a:t>
            </a:r>
            <a:endParaRPr lang="en-US" altLang="zh-CN" sz="2400" dirty="0" smtClean="0"/>
          </a:p>
          <a:p>
            <a:endParaRPr lang="en-US" altLang="zh-CN" sz="2400" dirty="0" smtClean="0"/>
          </a:p>
          <a:p>
            <a:r>
              <a:rPr lang="zh-CN" altLang="en-US" sz="2400" dirty="0" smtClean="0"/>
              <a:t>现在的软件几乎都是用事件触发来控制流程的，事件触发时的情景便形成了场景，而同一事件不同的触发顺序和处理结果就形成事件流。这种在软件设计方面的思想也可以引入到软件测试中，可以比较生动地描绘出事件触发时的情景，有利于测试设计者设计测试用例，同时使测试用例更容易理解和执行。</a:t>
            </a:r>
          </a:p>
          <a:p>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场景法应用</a:t>
            </a:r>
            <a:endParaRPr lang="zh-CN" altLang="en-US" dirty="0"/>
          </a:p>
        </p:txBody>
      </p:sp>
      <p:sp>
        <p:nvSpPr>
          <p:cNvPr id="3" name="内容占位符 2"/>
          <p:cNvSpPr>
            <a:spLocks noGrp="1"/>
          </p:cNvSpPr>
          <p:nvPr>
            <p:ph idx="1"/>
          </p:nvPr>
        </p:nvSpPr>
        <p:spPr>
          <a:xfrm>
            <a:off x="285720" y="1571612"/>
            <a:ext cx="8229600" cy="1971676"/>
          </a:xfrm>
        </p:spPr>
        <p:txBody>
          <a:bodyPr/>
          <a:lstStyle/>
          <a:p>
            <a:r>
              <a:rPr lang="zh-CN" altLang="en-US" sz="2400" dirty="0" smtClean="0"/>
              <a:t>基本流和备选流：如下图所示，图中经过用例的每条路径都用基本流和备选流来表示，直黑线表示基本流，是经过用例的最简单的路径。备选流用不同的色彩表示，一个备选流可能从基本流开始，在某个特定条件下执行，然后重新加入基本流中（如备选流</a:t>
            </a:r>
            <a:r>
              <a:rPr lang="en-US" sz="2400" dirty="0" smtClean="0"/>
              <a:t>1</a:t>
            </a:r>
            <a:r>
              <a:rPr lang="zh-CN" altLang="en-US" sz="2400" dirty="0" smtClean="0"/>
              <a:t>和</a:t>
            </a:r>
            <a:r>
              <a:rPr lang="en-US" sz="2400" dirty="0" smtClean="0"/>
              <a:t>3</a:t>
            </a:r>
            <a:r>
              <a:rPr lang="zh-CN" altLang="en-US" sz="2400" dirty="0" smtClean="0"/>
              <a:t>）；也可能起源于另一个备选流（如备选流</a:t>
            </a:r>
            <a:r>
              <a:rPr lang="en-US" sz="2400" dirty="0" smtClean="0"/>
              <a:t>2</a:t>
            </a:r>
            <a:r>
              <a:rPr lang="zh-CN" altLang="en-US" sz="2400" dirty="0" smtClean="0"/>
              <a:t>），或者终止用例而不再重新加入到某个流（如备选流</a:t>
            </a:r>
            <a:r>
              <a:rPr lang="en-US" sz="2400" dirty="0" smtClean="0"/>
              <a:t>2</a:t>
            </a:r>
            <a:r>
              <a:rPr lang="zh-CN" altLang="en-US" sz="2400" dirty="0" smtClean="0"/>
              <a:t>和</a:t>
            </a:r>
            <a:r>
              <a:rPr lang="en-US" sz="2400" dirty="0" smtClean="0"/>
              <a:t>4</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黑盒测试的实施过程</a:t>
            </a:r>
          </a:p>
        </p:txBody>
      </p:sp>
      <p:sp>
        <p:nvSpPr>
          <p:cNvPr id="21507" name="Rectangle 3"/>
          <p:cNvSpPr>
            <a:spLocks noGrp="1" noChangeArrowheads="1"/>
          </p:cNvSpPr>
          <p:nvPr>
            <p:ph type="body" idx="1"/>
          </p:nvPr>
        </p:nvSpPr>
        <p:spPr/>
        <p:txBody>
          <a:bodyPr/>
          <a:lstStyle/>
          <a:p>
            <a:pPr eaLnBrk="1" hangingPunct="1"/>
            <a:r>
              <a:rPr lang="zh-CN" altLang="en-US" sz="2400" dirty="0" smtClean="0"/>
              <a:t>黑盒测试的实施过程</a:t>
            </a:r>
          </a:p>
          <a:p>
            <a:pPr lvl="1" eaLnBrk="1" hangingPunct="1">
              <a:buFont typeface="Wingdings" pitchFamily="2" charset="2"/>
              <a:buChar char="Ø"/>
            </a:pPr>
            <a:r>
              <a:rPr lang="zh-CN" altLang="en-US" sz="2200" dirty="0" smtClean="0"/>
              <a:t>测试计划阶段</a:t>
            </a:r>
          </a:p>
          <a:p>
            <a:pPr lvl="1" eaLnBrk="1" hangingPunct="1">
              <a:buFont typeface="Wingdings" pitchFamily="2" charset="2"/>
              <a:buChar char="Ø"/>
            </a:pPr>
            <a:r>
              <a:rPr lang="zh-CN" altLang="en-US" sz="2200" dirty="0" smtClean="0"/>
              <a:t>测试设计阶段</a:t>
            </a:r>
          </a:p>
          <a:p>
            <a:pPr lvl="1" eaLnBrk="1" hangingPunct="1">
              <a:buFont typeface="Wingdings" pitchFamily="2" charset="2"/>
              <a:buNone/>
            </a:pPr>
            <a:r>
              <a:rPr lang="zh-CN" altLang="en-US" sz="2200" dirty="0" smtClean="0"/>
              <a:t>　</a:t>
            </a:r>
            <a:r>
              <a:rPr lang="zh-CN" altLang="en-US" sz="2000" dirty="0" smtClean="0"/>
              <a:t>　依据程序需求规格说明书或用户手册，按照一定规范化的方法进行软件功能划分和设计测试用例。</a:t>
            </a:r>
          </a:p>
          <a:p>
            <a:pPr lvl="1" eaLnBrk="1" hangingPunct="1">
              <a:buFont typeface="Wingdings" pitchFamily="2" charset="2"/>
              <a:buChar char="Ø"/>
            </a:pPr>
            <a:r>
              <a:rPr lang="zh-CN" altLang="en-US" sz="2200" dirty="0" smtClean="0"/>
              <a:t>测试执行阶段</a:t>
            </a:r>
          </a:p>
          <a:p>
            <a:pPr lvl="1" eaLnBrk="1" hangingPunct="1">
              <a:buFont typeface="Wingdings" pitchFamily="2" charset="2"/>
              <a:buNone/>
            </a:pPr>
            <a:r>
              <a:rPr lang="zh-CN" altLang="en-US" sz="2200" dirty="0" smtClean="0"/>
              <a:t>　　</a:t>
            </a:r>
            <a:r>
              <a:rPr lang="zh-CN" altLang="en-US" sz="2000" dirty="0" smtClean="0"/>
              <a:t>按照设计的测试用例执行测试</a:t>
            </a:r>
            <a:r>
              <a:rPr lang="en-US" altLang="zh-CN" sz="2000" dirty="0" smtClean="0"/>
              <a:t>;</a:t>
            </a:r>
          </a:p>
          <a:p>
            <a:pPr lvl="1" eaLnBrk="1" hangingPunct="1">
              <a:buFont typeface="Wingdings" pitchFamily="2" charset="2"/>
              <a:buNone/>
            </a:pPr>
            <a:r>
              <a:rPr lang="zh-CN" altLang="en-US" sz="2000" dirty="0" smtClean="0"/>
              <a:t>　　自由测试</a:t>
            </a:r>
            <a:r>
              <a:rPr lang="en-US" altLang="zh-CN" sz="2000" dirty="0" smtClean="0"/>
              <a:t>(</a:t>
            </a:r>
            <a:r>
              <a:rPr lang="zh-CN" altLang="en-US" sz="2000" dirty="0" smtClean="0"/>
              <a:t>作为测试用例测试的补充</a:t>
            </a:r>
            <a:r>
              <a:rPr lang="en-US" altLang="zh-CN" sz="2000" dirty="0" smtClean="0"/>
              <a:t>)</a:t>
            </a:r>
            <a:r>
              <a:rPr lang="zh-CN" altLang="en-US" sz="2000" dirty="0" smtClean="0"/>
              <a:t>。</a:t>
            </a:r>
          </a:p>
          <a:p>
            <a:pPr lvl="1" eaLnBrk="1" hangingPunct="1">
              <a:buFont typeface="Wingdings" pitchFamily="2" charset="2"/>
              <a:buChar char="Ø"/>
            </a:pPr>
            <a:r>
              <a:rPr lang="zh-CN" altLang="en-US" sz="2200" dirty="0" smtClean="0"/>
              <a:t>测试总结阶段</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场景法应用</a:t>
            </a:r>
            <a:endParaRPr lang="zh-CN" altLang="en-US" dirty="0"/>
          </a:p>
        </p:txBody>
      </p:sp>
      <p:pic>
        <p:nvPicPr>
          <p:cNvPr id="4" name="Picture 4" descr="http://www.woodpecker.org.cn/share/doc/RationalUnifiedProcess.zh_cn/process/modguide/images/tstcs_1.gif"/>
          <p:cNvPicPr>
            <a:picLocks noChangeAspect="1" noChangeArrowheads="1"/>
          </p:cNvPicPr>
          <p:nvPr/>
        </p:nvPicPr>
        <p:blipFill>
          <a:blip r:embed="rId3" r:link="rId4" cstate="print"/>
          <a:srcRect l="12959" r="13031"/>
          <a:stretch>
            <a:fillRect/>
          </a:stretch>
        </p:blipFill>
        <p:spPr bwMode="auto">
          <a:xfrm>
            <a:off x="1752600" y="1142984"/>
            <a:ext cx="5192713" cy="5334016"/>
          </a:xfrm>
          <a:prstGeom prst="rect">
            <a:avLst/>
          </a:prstGeom>
          <a:noFill/>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场景法应用</a:t>
            </a:r>
            <a:endParaRPr lang="zh-CN" altLang="en-US" dirty="0"/>
          </a:p>
        </p:txBody>
      </p:sp>
      <p:sp>
        <p:nvSpPr>
          <p:cNvPr id="3" name="内容占位符 2"/>
          <p:cNvSpPr>
            <a:spLocks noGrp="1"/>
          </p:cNvSpPr>
          <p:nvPr>
            <p:ph idx="1"/>
          </p:nvPr>
        </p:nvSpPr>
        <p:spPr/>
        <p:txBody>
          <a:bodyPr/>
          <a:lstStyle/>
          <a:p>
            <a:r>
              <a:rPr lang="zh-CN" altLang="en-US" sz="2400" dirty="0" smtClean="0"/>
              <a:t>每个经过用例的可能路径，可以确定不同的用例场景。从基本流开始，再将基本流和备选流结合起来，可以确定以下用例场景：</a:t>
            </a:r>
          </a:p>
          <a:p>
            <a:pPr>
              <a:buNone/>
            </a:pPr>
            <a:r>
              <a:rPr lang="zh-CN" altLang="en-US" sz="2400" dirty="0" smtClean="0"/>
              <a:t>     </a:t>
            </a:r>
            <a:r>
              <a:rPr lang="zh-CN" altLang="en-US" sz="2000" dirty="0" smtClean="0"/>
              <a:t>场景</a:t>
            </a:r>
            <a:r>
              <a:rPr lang="en-US" sz="2000" dirty="0" smtClean="0"/>
              <a:t> 1 </a:t>
            </a:r>
            <a:r>
              <a:rPr lang="zh-CN" altLang="en-US" sz="2000" dirty="0" smtClean="0"/>
              <a:t>基本流</a:t>
            </a:r>
          </a:p>
          <a:p>
            <a:pPr>
              <a:buNone/>
            </a:pPr>
            <a:r>
              <a:rPr lang="zh-CN" altLang="en-US" sz="2000" dirty="0" smtClean="0"/>
              <a:t>     场景</a:t>
            </a:r>
            <a:r>
              <a:rPr lang="en-US" sz="2000" dirty="0" smtClean="0"/>
              <a:t> 2 </a:t>
            </a:r>
            <a:r>
              <a:rPr lang="zh-CN" altLang="en-US" sz="2000" dirty="0" smtClean="0"/>
              <a:t>基本流 备选流</a:t>
            </a:r>
            <a:r>
              <a:rPr lang="en-US" sz="2000" dirty="0" smtClean="0"/>
              <a:t> 1</a:t>
            </a:r>
            <a:endParaRPr lang="zh-CN" altLang="en-US" sz="2000" dirty="0" smtClean="0"/>
          </a:p>
          <a:p>
            <a:pPr>
              <a:buNone/>
            </a:pPr>
            <a:r>
              <a:rPr lang="zh-CN" altLang="en-US" sz="2000" dirty="0" smtClean="0"/>
              <a:t>     场景</a:t>
            </a:r>
            <a:r>
              <a:rPr lang="en-US" sz="2000" dirty="0" smtClean="0"/>
              <a:t> 3 </a:t>
            </a:r>
            <a:r>
              <a:rPr lang="zh-CN" altLang="en-US" sz="2000" dirty="0" smtClean="0"/>
              <a:t>基本流 备选流</a:t>
            </a:r>
            <a:r>
              <a:rPr lang="en-US" sz="2000" dirty="0" smtClean="0"/>
              <a:t> 1 </a:t>
            </a:r>
            <a:r>
              <a:rPr lang="zh-CN" altLang="en-US" sz="2000" dirty="0" smtClean="0"/>
              <a:t>备选流</a:t>
            </a:r>
            <a:r>
              <a:rPr lang="en-US" sz="2000" dirty="0" smtClean="0"/>
              <a:t> 2</a:t>
            </a:r>
            <a:endParaRPr lang="zh-CN" altLang="en-US" sz="2000" dirty="0" smtClean="0"/>
          </a:p>
          <a:p>
            <a:pPr>
              <a:buNone/>
            </a:pPr>
            <a:r>
              <a:rPr lang="zh-CN" altLang="en-US" sz="2000" dirty="0" smtClean="0"/>
              <a:t>     场景</a:t>
            </a:r>
            <a:r>
              <a:rPr lang="en-US" sz="2000" dirty="0" smtClean="0"/>
              <a:t> 4 </a:t>
            </a:r>
            <a:r>
              <a:rPr lang="zh-CN" altLang="en-US" sz="2000" dirty="0" smtClean="0"/>
              <a:t>基本流 备选流</a:t>
            </a:r>
            <a:r>
              <a:rPr lang="en-US" sz="2000" dirty="0" smtClean="0"/>
              <a:t> 3</a:t>
            </a:r>
            <a:endParaRPr lang="zh-CN" altLang="en-US" sz="2000" dirty="0" smtClean="0"/>
          </a:p>
          <a:p>
            <a:pPr>
              <a:buNone/>
            </a:pPr>
            <a:r>
              <a:rPr lang="zh-CN" altLang="en-US" sz="2000" dirty="0" smtClean="0"/>
              <a:t>     场景</a:t>
            </a:r>
            <a:r>
              <a:rPr lang="en-US" sz="2000" dirty="0" smtClean="0"/>
              <a:t> 5 </a:t>
            </a:r>
            <a:r>
              <a:rPr lang="zh-CN" altLang="en-US" sz="2000" dirty="0" smtClean="0"/>
              <a:t>基本流 备选流</a:t>
            </a:r>
            <a:r>
              <a:rPr lang="en-US" sz="2000" dirty="0" smtClean="0"/>
              <a:t> 3 </a:t>
            </a:r>
            <a:r>
              <a:rPr lang="zh-CN" altLang="en-US" sz="2000" dirty="0" smtClean="0"/>
              <a:t>备选流</a:t>
            </a:r>
            <a:r>
              <a:rPr lang="en-US" sz="2000" dirty="0" smtClean="0"/>
              <a:t> 1</a:t>
            </a:r>
            <a:endParaRPr lang="zh-CN" altLang="en-US" sz="2000" dirty="0" smtClean="0"/>
          </a:p>
          <a:p>
            <a:pPr>
              <a:buNone/>
            </a:pPr>
            <a:r>
              <a:rPr lang="zh-CN" altLang="en-US" sz="2000" dirty="0" smtClean="0"/>
              <a:t>     场景</a:t>
            </a:r>
            <a:r>
              <a:rPr lang="en-US" sz="2000" dirty="0" smtClean="0"/>
              <a:t> 6 </a:t>
            </a:r>
            <a:r>
              <a:rPr lang="zh-CN" altLang="en-US" sz="2000" dirty="0" smtClean="0"/>
              <a:t>基本流 备选流</a:t>
            </a:r>
            <a:r>
              <a:rPr lang="en-US" sz="2000" dirty="0" smtClean="0"/>
              <a:t> 3 </a:t>
            </a:r>
            <a:r>
              <a:rPr lang="zh-CN" altLang="en-US" sz="2000" dirty="0" smtClean="0"/>
              <a:t>备选流</a:t>
            </a:r>
            <a:r>
              <a:rPr lang="en-US" sz="2000" dirty="0" smtClean="0"/>
              <a:t> 1 </a:t>
            </a:r>
            <a:r>
              <a:rPr lang="zh-CN" altLang="en-US" sz="2000" dirty="0" smtClean="0"/>
              <a:t>备选流</a:t>
            </a:r>
            <a:r>
              <a:rPr lang="en-US" sz="2000" dirty="0" smtClean="0"/>
              <a:t> 2</a:t>
            </a:r>
            <a:endParaRPr lang="zh-CN" altLang="en-US" sz="2000" dirty="0" smtClean="0"/>
          </a:p>
          <a:p>
            <a:pPr>
              <a:buNone/>
            </a:pPr>
            <a:r>
              <a:rPr lang="zh-CN" altLang="en-US" sz="2000" dirty="0" smtClean="0"/>
              <a:t>     场景</a:t>
            </a:r>
            <a:r>
              <a:rPr lang="en-US" sz="2000" dirty="0" smtClean="0"/>
              <a:t> 7 </a:t>
            </a:r>
            <a:r>
              <a:rPr lang="zh-CN" altLang="en-US" sz="2000" dirty="0" smtClean="0"/>
              <a:t>基本流 备选流</a:t>
            </a:r>
            <a:r>
              <a:rPr lang="en-US" sz="2000" dirty="0" smtClean="0"/>
              <a:t> 4</a:t>
            </a:r>
            <a:endParaRPr lang="zh-CN" altLang="en-US" sz="2000" dirty="0" smtClean="0"/>
          </a:p>
          <a:p>
            <a:pPr>
              <a:buNone/>
            </a:pPr>
            <a:r>
              <a:rPr lang="zh-CN" altLang="en-US" sz="2000" dirty="0" smtClean="0"/>
              <a:t>     场景</a:t>
            </a:r>
            <a:r>
              <a:rPr lang="en-US" sz="2000" dirty="0" smtClean="0"/>
              <a:t> 8 </a:t>
            </a:r>
            <a:r>
              <a:rPr lang="zh-CN" altLang="en-US" sz="2000" dirty="0" smtClean="0"/>
              <a:t>基本流 备选流</a:t>
            </a:r>
            <a:r>
              <a:rPr lang="en-US" sz="2000" dirty="0" smtClean="0"/>
              <a:t> 3 </a:t>
            </a:r>
            <a:r>
              <a:rPr lang="zh-CN" altLang="en-US" sz="2000" dirty="0" smtClean="0"/>
              <a:t>备选流</a:t>
            </a:r>
            <a:r>
              <a:rPr lang="en-US" sz="2000" dirty="0" smtClean="0"/>
              <a:t> 4</a:t>
            </a:r>
            <a:endParaRPr lang="zh-CN" altLang="en-US" sz="2000" dirty="0" smtClean="0"/>
          </a:p>
          <a:p>
            <a:endParaRPr lang="zh-CN" altLang="en-US" sz="24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场景法设计步骤一</a:t>
            </a:r>
            <a:endParaRPr lang="zh-CN" altLang="en-US" dirty="0"/>
          </a:p>
        </p:txBody>
      </p:sp>
      <p:sp>
        <p:nvSpPr>
          <p:cNvPr id="3" name="内容占位符 2"/>
          <p:cNvSpPr>
            <a:spLocks noGrp="1"/>
          </p:cNvSpPr>
          <p:nvPr>
            <p:ph idx="1"/>
          </p:nvPr>
        </p:nvSpPr>
        <p:spPr/>
        <p:txBody>
          <a:bodyPr/>
          <a:lstStyle/>
          <a:p>
            <a:pPr lvl="1">
              <a:buNone/>
            </a:pPr>
            <a:r>
              <a:rPr lang="en-US" altLang="zh-CN" dirty="0" smtClean="0"/>
              <a:t>1.</a:t>
            </a:r>
            <a:r>
              <a:rPr lang="zh-CN" altLang="en-US" dirty="0" smtClean="0"/>
              <a:t>根据说明，描述出程序的基本流及各项备选流</a:t>
            </a:r>
          </a:p>
          <a:p>
            <a:pPr lvl="1">
              <a:buNone/>
            </a:pPr>
            <a:r>
              <a:rPr lang="en-US" altLang="zh-CN" dirty="0" smtClean="0"/>
              <a:t>2. </a:t>
            </a:r>
            <a:r>
              <a:rPr lang="zh-CN" altLang="en-US" dirty="0" smtClean="0"/>
              <a:t>根据基本流和各项备选流生成不同的场景</a:t>
            </a:r>
          </a:p>
          <a:p>
            <a:pPr lvl="1">
              <a:buNone/>
            </a:pPr>
            <a:r>
              <a:rPr lang="en-US" altLang="zh-CN" dirty="0" smtClean="0"/>
              <a:t>3. </a:t>
            </a:r>
            <a:r>
              <a:rPr lang="zh-CN" altLang="en-US" dirty="0" smtClean="0"/>
              <a:t>对每一个场景生成相应的测试用例</a:t>
            </a:r>
          </a:p>
          <a:p>
            <a:pPr lvl="1">
              <a:buNone/>
            </a:pPr>
            <a:r>
              <a:rPr lang="en-US" altLang="zh-CN" dirty="0" smtClean="0"/>
              <a:t>4. </a:t>
            </a:r>
            <a:r>
              <a:rPr lang="zh-CN" altLang="en-US" dirty="0" smtClean="0"/>
              <a:t>对生成的所有测试用例重新复审，去掉多余的测试用例，测试用例确定后，对每一个测试用例确定测试数据值</a:t>
            </a:r>
          </a:p>
          <a:p>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场景法设计步骤二</a:t>
            </a:r>
            <a:endParaRPr lang="zh-CN" altLang="en-US" dirty="0"/>
          </a:p>
        </p:txBody>
      </p:sp>
      <p:pic>
        <p:nvPicPr>
          <p:cNvPr id="6" name="Picture 1"/>
          <p:cNvPicPr>
            <a:picLocks noChangeAspect="1" noChangeArrowheads="1"/>
          </p:cNvPicPr>
          <p:nvPr/>
        </p:nvPicPr>
        <p:blipFill>
          <a:blip r:embed="rId2" cstate="print"/>
          <a:srcRect/>
          <a:stretch>
            <a:fillRect/>
          </a:stretch>
        </p:blipFill>
        <p:spPr bwMode="auto">
          <a:xfrm>
            <a:off x="0" y="785794"/>
            <a:ext cx="5133975" cy="1114425"/>
          </a:xfrm>
          <a:prstGeom prst="rect">
            <a:avLst/>
          </a:prstGeom>
          <a:noFill/>
          <a:ln w="9525">
            <a:noFill/>
            <a:miter lim="800000"/>
            <a:headEnd/>
            <a:tailEnd/>
          </a:ln>
        </p:spPr>
      </p:pic>
      <p:pic>
        <p:nvPicPr>
          <p:cNvPr id="7" name="Picture 1"/>
          <p:cNvPicPr>
            <a:picLocks noChangeAspect="1" noChangeArrowheads="1"/>
          </p:cNvPicPr>
          <p:nvPr/>
        </p:nvPicPr>
        <p:blipFill>
          <a:blip r:embed="rId3" cstate="print"/>
          <a:srcRect/>
          <a:stretch>
            <a:fillRect/>
          </a:stretch>
        </p:blipFill>
        <p:spPr bwMode="auto">
          <a:xfrm>
            <a:off x="0" y="1857364"/>
            <a:ext cx="5105400" cy="219075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0" y="4071942"/>
            <a:ext cx="5172075" cy="1657350"/>
          </a:xfrm>
          <a:prstGeom prst="rect">
            <a:avLst/>
          </a:prstGeom>
          <a:noFill/>
          <a:ln w="9525">
            <a:noFill/>
            <a:miter lim="800000"/>
            <a:headEnd/>
            <a:tailEnd/>
          </a:ln>
        </p:spPr>
      </p:pic>
      <p:pic>
        <p:nvPicPr>
          <p:cNvPr id="134147" name="Picture 3"/>
          <p:cNvPicPr>
            <a:picLocks noGrp="1" noChangeAspect="1" noChangeArrowheads="1"/>
          </p:cNvPicPr>
          <p:nvPr>
            <p:ph idx="1"/>
          </p:nvPr>
        </p:nvPicPr>
        <p:blipFill>
          <a:blip r:embed="rId5" cstate="print"/>
          <a:srcRect/>
          <a:stretch>
            <a:fillRect/>
          </a:stretch>
        </p:blipFill>
        <p:spPr bwMode="auto">
          <a:xfrm>
            <a:off x="4029075" y="4924425"/>
            <a:ext cx="5114925" cy="1933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4147"/>
                                        </p:tgtEl>
                                        <p:attrNameLst>
                                          <p:attrName>style.visibility</p:attrName>
                                        </p:attrNameLst>
                                      </p:cBhvr>
                                      <p:to>
                                        <p:strVal val="visible"/>
                                      </p:to>
                                    </p:set>
                                    <p:animEffect transition="in" filter="fade">
                                      <p:cBhvr>
                                        <p:cTn id="23" dur="2000"/>
                                        <p:tgtEl>
                                          <p:spTgt spid="13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r>
              <a:rPr lang="en-US" altLang="zh-CN" dirty="0" smtClean="0"/>
              <a:t>1--ATM</a:t>
            </a:r>
            <a:endParaRPr lang="zh-CN" altLang="en-US" dirty="0"/>
          </a:p>
        </p:txBody>
      </p:sp>
      <p:graphicFrame>
        <p:nvGraphicFramePr>
          <p:cNvPr id="125954" name="Object 2"/>
          <p:cNvGraphicFramePr>
            <a:graphicFrameLocks noChangeAspect="1"/>
          </p:cNvGraphicFramePr>
          <p:nvPr/>
        </p:nvGraphicFramePr>
        <p:xfrm>
          <a:off x="928662" y="1285860"/>
          <a:ext cx="7010400" cy="5345113"/>
        </p:xfrm>
        <a:graphic>
          <a:graphicData uri="http://schemas.openxmlformats.org/presentationml/2006/ole">
            <p:oleObj spid="_x0000_s125954" r:id="rId3" imgW="2088591" imgH="1587913" progId="">
              <p:embed/>
            </p:oleObj>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r>
              <a:rPr lang="en-US" altLang="zh-CN" dirty="0" smtClean="0"/>
              <a:t>1</a:t>
            </a:r>
            <a:endParaRPr lang="zh-CN" altLang="en-US" dirty="0"/>
          </a:p>
        </p:txBody>
      </p:sp>
      <p:graphicFrame>
        <p:nvGraphicFramePr>
          <p:cNvPr id="126978" name="Object 2"/>
          <p:cNvGraphicFramePr>
            <a:graphicFrameLocks noChangeAspect="1"/>
          </p:cNvGraphicFramePr>
          <p:nvPr/>
        </p:nvGraphicFramePr>
        <p:xfrm>
          <a:off x="214282" y="1857364"/>
          <a:ext cx="8715436" cy="4429156"/>
        </p:xfrm>
        <a:graphic>
          <a:graphicData uri="http://schemas.openxmlformats.org/presentationml/2006/ole">
            <p:oleObj spid="_x0000_s126978" name="Document" r:id="rId3" imgW="5581534" imgH="2998461" progId="">
              <p:embed/>
            </p:oleObj>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r>
              <a:rPr lang="en-US" altLang="zh-CN" dirty="0" smtClean="0"/>
              <a:t>1</a:t>
            </a:r>
            <a:endParaRPr lang="zh-CN" altLang="en-US" dirty="0"/>
          </a:p>
        </p:txBody>
      </p:sp>
      <p:sp>
        <p:nvSpPr>
          <p:cNvPr id="3" name="内容占位符 2"/>
          <p:cNvSpPr>
            <a:spLocks noGrp="1"/>
          </p:cNvSpPr>
          <p:nvPr>
            <p:ph idx="1"/>
          </p:nvPr>
        </p:nvSpPr>
        <p:spPr/>
        <p:txBody>
          <a:bodyPr/>
          <a:lstStyle/>
          <a:p>
            <a:pPr lvl="3" algn="just">
              <a:buNone/>
            </a:pPr>
            <a:endParaRPr lang="zh-CN" altLang="en-US" sz="2400" dirty="0" smtClean="0"/>
          </a:p>
          <a:p>
            <a:pPr algn="just"/>
            <a:r>
              <a:rPr lang="zh-CN" altLang="en-US" sz="2400" dirty="0" smtClean="0"/>
              <a:t>  对于这</a:t>
            </a:r>
            <a:r>
              <a:rPr lang="en-US" altLang="zh-CN" sz="2400" dirty="0" smtClean="0"/>
              <a:t>7</a:t>
            </a:r>
            <a:r>
              <a:rPr lang="zh-CN" altLang="en-US" sz="2400" dirty="0" smtClean="0"/>
              <a:t>个场景中的每一个场景都需要确定测试用例。可以采用矩阵或决策表来确定和管理测试用例。下面显示了一种通用格式，其中各行代表各个测试用例，而各列则代表测试用例的信息。本示例中，对于每个测试用例，存在一个测试用例</a:t>
            </a:r>
            <a:r>
              <a:rPr lang="en-US" altLang="zh-CN" sz="2400" dirty="0" smtClean="0"/>
              <a:t>ID</a:t>
            </a:r>
            <a:r>
              <a:rPr lang="zh-CN" altLang="en-US" sz="2400" dirty="0" smtClean="0"/>
              <a:t>、条件（或说明）、测试用例中涉及的所有数据元素（作为输入或已经存在于数据库中）以及预期结果。</a:t>
            </a:r>
          </a:p>
          <a:p>
            <a:endParaRPr lang="zh-CN" altLang="en-US" sz="24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r>
              <a:rPr lang="en-US" altLang="zh-CN" dirty="0" smtClean="0"/>
              <a:t>1</a:t>
            </a:r>
            <a:endParaRPr lang="zh-CN" altLang="en-US" dirty="0"/>
          </a:p>
        </p:txBody>
      </p:sp>
      <p:graphicFrame>
        <p:nvGraphicFramePr>
          <p:cNvPr id="128002" name="Object 2"/>
          <p:cNvGraphicFramePr>
            <a:graphicFrameLocks noChangeAspect="1"/>
          </p:cNvGraphicFramePr>
          <p:nvPr/>
        </p:nvGraphicFramePr>
        <p:xfrm>
          <a:off x="285720" y="1857364"/>
          <a:ext cx="8501122" cy="4114800"/>
        </p:xfrm>
        <a:graphic>
          <a:graphicData uri="http://schemas.openxmlformats.org/presentationml/2006/ole">
            <p:oleObj spid="_x0000_s128002" name="Document" r:id="rId3" imgW="5423400" imgH="2927520" progId="">
              <p:embed/>
            </p:oleObj>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r>
              <a:rPr lang="en-US" altLang="zh-CN" dirty="0" smtClean="0"/>
              <a:t>2-</a:t>
            </a:r>
            <a:r>
              <a:rPr lang="zh-CN" altLang="en-US" dirty="0" smtClean="0"/>
              <a:t>在线购物系统</a:t>
            </a:r>
            <a:endParaRPr lang="zh-CN" altLang="en-US" dirty="0"/>
          </a:p>
        </p:txBody>
      </p:sp>
      <p:sp>
        <p:nvSpPr>
          <p:cNvPr id="3" name="内容占位符 2"/>
          <p:cNvSpPr>
            <a:spLocks noGrp="1"/>
          </p:cNvSpPr>
          <p:nvPr>
            <p:ph idx="1"/>
          </p:nvPr>
        </p:nvSpPr>
        <p:spPr/>
        <p:txBody>
          <a:bodyPr/>
          <a:lstStyle/>
          <a:p>
            <a:r>
              <a:rPr lang="zh-CN" altLang="en-US" sz="2400" dirty="0" smtClean="0"/>
              <a:t>我们都在当当网或</a:t>
            </a:r>
            <a:r>
              <a:rPr lang="en-US" sz="2400" dirty="0" smtClean="0"/>
              <a:t>china-pub</a:t>
            </a:r>
            <a:r>
              <a:rPr lang="zh-CN" altLang="en-US" sz="2400" dirty="0" smtClean="0"/>
              <a:t>华章网上书店都订购过书籍，整个订购过程为：用户登录到网站后，进行书籍的选择，当选好自己心仪的书籍后进行订购，这时把所需图书放进购物车，等进行结帐的时候，用户需要登录自己注册的帐号，登录成功后，进行结帐并生成订单，整个购物过程结束。</a:t>
            </a:r>
          </a:p>
          <a:p>
            <a:r>
              <a:rPr lang="zh-CN" altLang="en-US" sz="2400" dirty="0" smtClean="0"/>
              <a:t>那么我们通过以上的描述，从中确定哪是基本流，哪些是备选流：</a:t>
            </a:r>
            <a:endParaRPr lang="zh-CN" altLang="en-US" sz="24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场景法例子</a:t>
            </a:r>
            <a:r>
              <a:rPr lang="en-US" altLang="zh-CN" dirty="0" smtClean="0"/>
              <a:t>2</a:t>
            </a:r>
            <a:endParaRPr lang="zh-CN" altLang="en-US" dirty="0"/>
          </a:p>
        </p:txBody>
      </p:sp>
      <p:graphicFrame>
        <p:nvGraphicFramePr>
          <p:cNvPr id="5" name="表格 4"/>
          <p:cNvGraphicFramePr>
            <a:graphicFrameLocks noGrp="1"/>
          </p:cNvGraphicFramePr>
          <p:nvPr/>
        </p:nvGraphicFramePr>
        <p:xfrm>
          <a:off x="571472" y="1928799"/>
          <a:ext cx="7572428" cy="3214713"/>
        </p:xfrm>
        <a:graphic>
          <a:graphicData uri="http://schemas.openxmlformats.org/drawingml/2006/table">
            <a:tbl>
              <a:tblPr/>
              <a:tblGrid>
                <a:gridCol w="1209796"/>
                <a:gridCol w="6362632"/>
              </a:tblGrid>
              <a:tr h="1188518">
                <a:tc>
                  <a:txBody>
                    <a:bodyPr/>
                    <a:lstStyle/>
                    <a:p>
                      <a:pPr algn="l" fontAlgn="ctr"/>
                      <a:r>
                        <a:rPr lang="en-US" sz="1800" b="0" i="0" u="none" strike="noStrike">
                          <a:solidFill>
                            <a:srgbClr val="000000"/>
                          </a:solidFill>
                          <a:latin typeface="宋体"/>
                        </a:rPr>
                        <a:t>基本流</a:t>
                      </a:r>
                      <a:endParaRPr lang="zh-CN"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sz="1800" b="0" i="0" u="none" strike="noStrike">
                          <a:solidFill>
                            <a:srgbClr val="000000"/>
                          </a:solidFill>
                          <a:latin typeface="宋体"/>
                        </a:rPr>
                        <a:t>用户登录到网站，书籍的选择，进行订购，把所需图书放进购物车，等进行结帐的时候，登录自己的帐号，登录成功后，生成订单</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5239">
                <a:tc>
                  <a:txBody>
                    <a:bodyPr/>
                    <a:lstStyle/>
                    <a:p>
                      <a:pPr algn="l" fontAlgn="ctr"/>
                      <a:r>
                        <a:rPr lang="en-US" sz="1800" b="0" i="0" u="none" strike="noStrike">
                          <a:solidFill>
                            <a:srgbClr val="000000"/>
                          </a:solidFill>
                          <a:latin typeface="宋体"/>
                        </a:rPr>
                        <a:t>备选流1</a:t>
                      </a:r>
                      <a:endParaRPr lang="zh-CN"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宋体"/>
                        </a:rPr>
                        <a:t>帐号不存在</a:t>
                      </a:r>
                      <a:endParaRPr lang="zh-CN" sz="18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5239">
                <a:tc>
                  <a:txBody>
                    <a:bodyPr/>
                    <a:lstStyle/>
                    <a:p>
                      <a:pPr algn="l" fontAlgn="ctr"/>
                      <a:r>
                        <a:rPr lang="en-US" sz="1800" b="0" i="0" u="none" strike="noStrike">
                          <a:solidFill>
                            <a:srgbClr val="000000"/>
                          </a:solidFill>
                          <a:latin typeface="宋体"/>
                        </a:rPr>
                        <a:t>备选流2</a:t>
                      </a:r>
                      <a:endParaRPr lang="zh-CN"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宋体"/>
                        </a:rPr>
                        <a:t>帐号错误</a:t>
                      </a:r>
                      <a:endParaRPr lang="zh-CN" sz="18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5239">
                <a:tc>
                  <a:txBody>
                    <a:bodyPr/>
                    <a:lstStyle/>
                    <a:p>
                      <a:pPr algn="l" fontAlgn="ctr"/>
                      <a:r>
                        <a:rPr lang="en-US" sz="1800" b="0" i="0" u="none" strike="noStrike">
                          <a:solidFill>
                            <a:srgbClr val="000000"/>
                          </a:solidFill>
                          <a:latin typeface="宋体"/>
                        </a:rPr>
                        <a:t>备选流3</a:t>
                      </a:r>
                      <a:endParaRPr lang="zh-CN"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宋体"/>
                        </a:rPr>
                        <a:t>密码错误</a:t>
                      </a:r>
                      <a:endParaRPr lang="zh-CN" sz="18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5239">
                <a:tc>
                  <a:txBody>
                    <a:bodyPr/>
                    <a:lstStyle/>
                    <a:p>
                      <a:pPr algn="l" fontAlgn="ctr"/>
                      <a:r>
                        <a:rPr lang="en-US" sz="1800" b="0" i="0" u="none" strike="noStrike">
                          <a:solidFill>
                            <a:srgbClr val="000000"/>
                          </a:solidFill>
                          <a:latin typeface="宋体"/>
                        </a:rPr>
                        <a:t>备选流4</a:t>
                      </a:r>
                      <a:endParaRPr lang="zh-CN"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宋体"/>
                        </a:rPr>
                        <a:t>无选购书籍</a:t>
                      </a:r>
                      <a:endParaRPr lang="zh-CN" sz="18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5239">
                <a:tc>
                  <a:txBody>
                    <a:bodyPr/>
                    <a:lstStyle/>
                    <a:p>
                      <a:pPr algn="l" fontAlgn="ctr"/>
                      <a:r>
                        <a:rPr lang="en-US" sz="1800" b="0" i="0" u="none" strike="noStrike">
                          <a:solidFill>
                            <a:srgbClr val="000000"/>
                          </a:solidFill>
                          <a:latin typeface="宋体"/>
                        </a:rPr>
                        <a:t>备选流x</a:t>
                      </a:r>
                      <a:endParaRPr lang="zh-CN"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err="1">
                          <a:solidFill>
                            <a:srgbClr val="000000"/>
                          </a:solidFill>
                          <a:latin typeface="宋体"/>
                        </a:rPr>
                        <a:t>退出系统</a:t>
                      </a:r>
                      <a:endParaRPr lang="zh-CN" sz="18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7724</TotalTime>
  <Words>7803</Words>
  <Application>Microsoft Office PowerPoint</Application>
  <PresentationFormat>全屏显示(4:3)</PresentationFormat>
  <Paragraphs>981</Paragraphs>
  <Slides>106</Slides>
  <Notes>10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106</vt:i4>
      </vt:variant>
    </vt:vector>
  </HeadingPairs>
  <TitlesOfParts>
    <vt:vector size="110" baseType="lpstr">
      <vt:lpstr>Office 主题</vt:lpstr>
      <vt:lpstr>位图图像</vt:lpstr>
      <vt:lpstr>Picture2</vt:lpstr>
      <vt:lpstr>Document</vt:lpstr>
      <vt:lpstr>幻灯片 1</vt:lpstr>
      <vt:lpstr>幻灯片 2</vt:lpstr>
      <vt:lpstr>黑盒测试</vt:lpstr>
      <vt:lpstr>黑盒测试</vt:lpstr>
      <vt:lpstr>黑盒测试</vt:lpstr>
      <vt:lpstr>黑盒测试</vt:lpstr>
      <vt:lpstr>黑盒测试</vt:lpstr>
      <vt:lpstr>黑盒测试</vt:lpstr>
      <vt:lpstr>黑盒测试的实施过程</vt:lpstr>
      <vt:lpstr>黑盒用例设计技术</vt:lpstr>
      <vt:lpstr>等价类划分 </vt:lpstr>
      <vt:lpstr>等价类划分 </vt:lpstr>
      <vt:lpstr>等价类划分</vt:lpstr>
      <vt:lpstr>等价类划分</vt:lpstr>
      <vt:lpstr>等价类划分</vt:lpstr>
      <vt:lpstr>等价类划分</vt:lpstr>
      <vt:lpstr>等价类划分</vt:lpstr>
      <vt:lpstr>等价类划分</vt:lpstr>
      <vt:lpstr>等价类划分</vt:lpstr>
      <vt:lpstr>等价类划分</vt:lpstr>
      <vt:lpstr>等价类划分</vt:lpstr>
      <vt:lpstr>幻灯片 22</vt:lpstr>
      <vt:lpstr>等价类划分</vt:lpstr>
      <vt:lpstr>等价类划分</vt:lpstr>
      <vt:lpstr>无效等价类</vt:lpstr>
      <vt:lpstr>等价类划分</vt:lpstr>
      <vt:lpstr>等价类划分</vt:lpstr>
      <vt:lpstr>等价类划分</vt:lpstr>
      <vt:lpstr>无效等价类</vt:lpstr>
      <vt:lpstr>NextDate 函数等价类测试用例</vt:lpstr>
      <vt:lpstr>NextDate 函数等价类测试用例</vt:lpstr>
      <vt:lpstr>NextDate 函数等价类测试用例</vt:lpstr>
      <vt:lpstr>NextDate 函数等价类测试用例</vt:lpstr>
      <vt:lpstr>NextDate 函数等价类测试用例</vt:lpstr>
      <vt:lpstr>佣金问题等价类测试用例</vt:lpstr>
      <vt:lpstr>问题讨论</vt:lpstr>
      <vt:lpstr>边界值分析法 </vt:lpstr>
      <vt:lpstr>边界值分析法</vt:lpstr>
      <vt:lpstr>边界值分析法</vt:lpstr>
      <vt:lpstr>边界值分析法</vt:lpstr>
      <vt:lpstr>边界值分析法</vt:lpstr>
      <vt:lpstr>边界值分析法</vt:lpstr>
      <vt:lpstr>错误推测法 </vt:lpstr>
      <vt:lpstr>错误推测法</vt:lpstr>
      <vt:lpstr>错误推测法</vt:lpstr>
      <vt:lpstr>因果图方法 </vt:lpstr>
      <vt:lpstr>因果图介绍</vt:lpstr>
      <vt:lpstr>因果图介绍</vt:lpstr>
      <vt:lpstr>因果图概念</vt:lpstr>
      <vt:lpstr>因果图概念</vt:lpstr>
      <vt:lpstr>因果图概念</vt:lpstr>
      <vt:lpstr>因果图概念</vt:lpstr>
      <vt:lpstr>因果图方法</vt:lpstr>
      <vt:lpstr>因果图方法举例</vt:lpstr>
      <vt:lpstr>因果图方法举例</vt:lpstr>
      <vt:lpstr>因果图方法举例</vt:lpstr>
      <vt:lpstr>因果图方法举例</vt:lpstr>
      <vt:lpstr>因果图方法举例</vt:lpstr>
      <vt:lpstr>因果图方法举例</vt:lpstr>
      <vt:lpstr>因果图方法举例</vt:lpstr>
      <vt:lpstr>幻灯片 61</vt:lpstr>
      <vt:lpstr>因果图方法举例</vt:lpstr>
      <vt:lpstr>因果图方法小结</vt:lpstr>
      <vt:lpstr>判定表驱动测试方法</vt:lpstr>
      <vt:lpstr>判定表驱动测试方法</vt:lpstr>
      <vt:lpstr>判定表组成</vt:lpstr>
      <vt:lpstr>判定表组成</vt:lpstr>
      <vt:lpstr>规则及规则合并</vt:lpstr>
      <vt:lpstr>规则及规则合并举例</vt:lpstr>
      <vt:lpstr>规则及规则合并举例</vt:lpstr>
      <vt:lpstr>规则及规则合并举例</vt:lpstr>
      <vt:lpstr>判定表驱动测试方法</vt:lpstr>
      <vt:lpstr>建立判定表举例</vt:lpstr>
      <vt:lpstr>建立判定表举例</vt:lpstr>
      <vt:lpstr>建立判定表举例</vt:lpstr>
      <vt:lpstr>建立判定表举例</vt:lpstr>
      <vt:lpstr>判定表在功能测试中的应用</vt:lpstr>
      <vt:lpstr>判定表在功能测试中的应用</vt:lpstr>
      <vt:lpstr>正交试验设计法</vt:lpstr>
      <vt:lpstr>正交试验设计法步骤</vt:lpstr>
      <vt:lpstr>正交试验法例子—银行转账</vt:lpstr>
      <vt:lpstr>正交试验法例子</vt:lpstr>
      <vt:lpstr>正交试验法例子</vt:lpstr>
      <vt:lpstr>正交试验法例子</vt:lpstr>
      <vt:lpstr>正交试验法例子</vt:lpstr>
      <vt:lpstr>正交试验法例子</vt:lpstr>
      <vt:lpstr>正交试验法例子</vt:lpstr>
      <vt:lpstr>场景法</vt:lpstr>
      <vt:lpstr>场景法应用</vt:lpstr>
      <vt:lpstr>场景法应用</vt:lpstr>
      <vt:lpstr>场景法应用</vt:lpstr>
      <vt:lpstr>场景法设计步骤一</vt:lpstr>
      <vt:lpstr>场景法设计步骤二</vt:lpstr>
      <vt:lpstr>场景法例子1--ATM</vt:lpstr>
      <vt:lpstr>场景法例子1</vt:lpstr>
      <vt:lpstr>场景法例子1</vt:lpstr>
      <vt:lpstr>场景法例子1</vt:lpstr>
      <vt:lpstr>场景法例子2-在线购物系统</vt:lpstr>
      <vt:lpstr>场景法例子2</vt:lpstr>
      <vt:lpstr>场景法例子2</vt:lpstr>
      <vt:lpstr>场景法例子2</vt:lpstr>
      <vt:lpstr>测试方法选择的综合策略 </vt:lpstr>
      <vt:lpstr>测试方法选择的综合策略</vt:lpstr>
      <vt:lpstr>测试方法选择的综合策略</vt:lpstr>
      <vt:lpstr>问答</vt:lpstr>
      <vt:lpstr>培训总结</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ChinaUser</cp:lastModifiedBy>
  <cp:revision>659</cp:revision>
  <dcterms:created xsi:type="dcterms:W3CDTF">2012-04-19T11:01:25Z</dcterms:created>
  <dcterms:modified xsi:type="dcterms:W3CDTF">2015-04-23T07:46:47Z</dcterms:modified>
</cp:coreProperties>
</file>