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83" r:id="rId2"/>
    <p:sldId id="284" r:id="rId3"/>
    <p:sldId id="285" r:id="rId4"/>
    <p:sldId id="286" r:id="rId5"/>
    <p:sldId id="299" r:id="rId6"/>
    <p:sldId id="301" r:id="rId7"/>
    <p:sldId id="300" r:id="rId8"/>
    <p:sldId id="302" r:id="rId9"/>
    <p:sldId id="303" r:id="rId10"/>
    <p:sldId id="287" r:id="rId11"/>
    <p:sldId id="288" r:id="rId12"/>
    <p:sldId id="289" r:id="rId13"/>
    <p:sldId id="291" r:id="rId14"/>
    <p:sldId id="294" r:id="rId15"/>
    <p:sldId id="293" r:id="rId16"/>
    <p:sldId id="292" r:id="rId17"/>
    <p:sldId id="295" r:id="rId18"/>
    <p:sldId id="296" r:id="rId19"/>
    <p:sldId id="297" r:id="rId20"/>
    <p:sldId id="298"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D35B3"/>
    <a:srgbClr val="1C53A4"/>
    <a:srgbClr val="0B44B5"/>
    <a:srgbClr val="95C628"/>
    <a:srgbClr val="55BD0F"/>
    <a:srgbClr val="00CC00"/>
    <a:srgbClr val="68B20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9410" autoAdjust="0"/>
  </p:normalViewPr>
  <p:slideViewPr>
    <p:cSldViewPr>
      <p:cViewPr>
        <p:scale>
          <a:sx n="70" d="100"/>
          <a:sy n="70" d="100"/>
        </p:scale>
        <p:origin x="-120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8" d="100"/>
          <a:sy n="58" d="100"/>
        </p:scale>
        <p:origin x="-2532"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4DAA887-6854-4AD5-8A77-149A5C6979F6}" type="datetimeFigureOut">
              <a:rPr lang="zh-CN" altLang="en-US" smtClean="0"/>
              <a:pPr/>
              <a:t>2015-01-24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A527634-5622-4C82-B5E3-DACDE8AEE3BA}" type="slidenum">
              <a:rPr lang="zh-CN" altLang="en-US" smtClean="0"/>
              <a:pPr/>
              <a:t>‹#›</a:t>
            </a:fld>
            <a:endParaRPr lang="zh-CN" altLang="en-US"/>
          </a:p>
        </p:txBody>
      </p:sp>
    </p:spTree>
    <p:extLst>
      <p:ext uri="{BB962C8B-B14F-4D97-AF65-F5344CB8AC3E}">
        <p14:creationId xmlns:p14="http://schemas.microsoft.com/office/powerpoint/2010/main" xmlns="" val="51722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E2DD50-56A2-4DBD-8C97-016429137B3B}" type="datetimeFigureOut">
              <a:rPr lang="zh-CN" altLang="en-US" smtClean="0"/>
              <a:pPr/>
              <a:t>2015-01-24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9E7A45-B73F-4518-91F7-F6F45DEB592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2015-01-24</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2015-01-24</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2015-01-24</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2015-01-24</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2015-01-24</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2015-01-24</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2015-01-24</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2015-01-24</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2015-01-24</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3C44A845-6008-4E05-9736-939D5F458B07}" type="datetimeFigureOut">
              <a:rPr lang="zh-CN" altLang="en-US" smtClean="0"/>
              <a:pPr/>
              <a:t>2015-01-24</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7EE85E55-8FF2-4B73-8967-B27A8A16B37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jpe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pic>
        <p:nvPicPr>
          <p:cNvPr id="3" name="图片 2" descr="页眉.png"/>
          <p:cNvPicPr>
            <a:picLocks noChangeAspect="1"/>
          </p:cNvPicPr>
          <p:nvPr userDrawn="1"/>
        </p:nvPicPr>
        <p:blipFill>
          <a:blip r:embed="rId15" cstate="print"/>
          <a:stretch>
            <a:fillRect/>
          </a:stretch>
        </p:blipFill>
        <p:spPr>
          <a:xfrm>
            <a:off x="0" y="0"/>
            <a:ext cx="9144000" cy="821531"/>
          </a:xfrm>
          <a:prstGeom prst="rect">
            <a:avLst/>
          </a:prstGeom>
        </p:spPr>
      </p:pic>
      <p:pic>
        <p:nvPicPr>
          <p:cNvPr id="8" name="图片 7" descr="LOGO_标准.png"/>
          <p:cNvPicPr>
            <a:picLocks noChangeAspect="1"/>
          </p:cNvPicPr>
          <p:nvPr userDrawn="1"/>
        </p:nvPicPr>
        <p:blipFill>
          <a:blip r:embed="rId16" cstate="print"/>
          <a:stretch>
            <a:fillRect/>
          </a:stretch>
        </p:blipFill>
        <p:spPr>
          <a:xfrm>
            <a:off x="7858148" y="71414"/>
            <a:ext cx="1066802" cy="457201"/>
          </a:xfrm>
          <a:prstGeom prst="rect">
            <a:avLst/>
          </a:prstGeom>
          <a:ln>
            <a:noFill/>
          </a:ln>
          <a:effectLst>
            <a:outerShdw blurRad="50800" dist="38100" dir="2700000" algn="tl" rotWithShape="0">
              <a:prstClr val="black">
                <a:alpha val="40000"/>
              </a:prstClr>
            </a:outerShdw>
          </a:effectLst>
        </p:spPr>
      </p:pic>
      <p:pic>
        <p:nvPicPr>
          <p:cNvPr id="4" name="图片 3" descr="001_3.jpg"/>
          <p:cNvPicPr>
            <a:picLocks noChangeAspect="1"/>
          </p:cNvPicPr>
          <p:nvPr userDrawn="1"/>
        </p:nvPicPr>
        <p:blipFill>
          <a:blip r:embed="rId17" cstate="print"/>
          <a:stretch>
            <a:fillRect/>
          </a:stretch>
        </p:blipFill>
        <p:spPr>
          <a:xfrm>
            <a:off x="0" y="750118"/>
            <a:ext cx="9144000" cy="610790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8.xml"/><Relationship Id="rId1" Type="http://schemas.openxmlformats.org/officeDocument/2006/relationships/vmlDrawing" Target="../drawings/vmlDrawing4.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vmlDrawing" Target="../drawings/vmlDrawing5.v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8.xml"/><Relationship Id="rId1" Type="http://schemas.openxmlformats.org/officeDocument/2006/relationships/vmlDrawing" Target="../drawings/vmlDrawing6.v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vmlDrawing" Target="../drawings/vmlDrawing7.v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图片 4" descr="321_1.jpg"/>
          <p:cNvPicPr>
            <a:picLocks noChangeAspect="1"/>
          </p:cNvPicPr>
          <p:nvPr/>
        </p:nvPicPr>
        <p:blipFill>
          <a:blip r:embed="rId2" cstate="print"/>
          <a:stretch>
            <a:fillRect/>
          </a:stretch>
        </p:blipFill>
        <p:spPr>
          <a:xfrm>
            <a:off x="0" y="0"/>
            <a:ext cx="9144000" cy="6858000"/>
          </a:xfrm>
          <a:prstGeom prst="rect">
            <a:avLst/>
          </a:prstGeom>
        </p:spPr>
      </p:pic>
      <p:sp>
        <p:nvSpPr>
          <p:cNvPr id="6" name="TextBox 5"/>
          <p:cNvSpPr txBox="1"/>
          <p:nvPr/>
        </p:nvSpPr>
        <p:spPr>
          <a:xfrm>
            <a:off x="1691146" y="5715016"/>
            <a:ext cx="5821081" cy="646331"/>
          </a:xfrm>
          <a:prstGeom prst="rect">
            <a:avLst/>
          </a:prstGeom>
          <a:noFill/>
        </p:spPr>
        <p:txBody>
          <a:bodyPr wrap="none" rtlCol="0" anchor="t">
            <a:spAutoFit/>
          </a:bodyPr>
          <a:lstStyle/>
          <a:p>
            <a:r>
              <a:rPr lang="zh-CN" altLang="en-US" b="1" dirty="0" smtClean="0">
                <a:latin typeface="微软雅黑" pitchFamily="34" charset="-122"/>
                <a:ea typeface="微软雅黑" pitchFamily="34" charset="-122"/>
              </a:rPr>
              <a:t>深   圳   市   泽   林   信   息   咨   询   有   限   公   司</a:t>
            </a:r>
            <a:endParaRPr lang="en-US" altLang="zh-CN" b="1" dirty="0" smtClean="0">
              <a:latin typeface="微软雅黑" pitchFamily="34" charset="-122"/>
              <a:ea typeface="微软雅黑" pitchFamily="34" charset="-122"/>
            </a:endParaRPr>
          </a:p>
          <a:p>
            <a:pPr algn="dist"/>
            <a:r>
              <a:rPr lang="en-US" altLang="zh-CN" sz="1700" dirty="0" smtClean="0">
                <a:latin typeface="微软雅黑" pitchFamily="34" charset="-122"/>
                <a:ea typeface="微软雅黑" pitchFamily="34" charset="-122"/>
              </a:rPr>
              <a:t> Shenzhen  </a:t>
            </a:r>
            <a:r>
              <a:rPr lang="en-US" altLang="zh-CN" sz="1700" dirty="0" err="1" smtClean="0">
                <a:latin typeface="微软雅黑" pitchFamily="34" charset="-122"/>
                <a:ea typeface="微软雅黑" pitchFamily="34" charset="-122"/>
              </a:rPr>
              <a:t>Zelin</a:t>
            </a:r>
            <a:r>
              <a:rPr lang="en-US" altLang="zh-CN" sz="1700" dirty="0" smtClean="0">
                <a:latin typeface="微软雅黑" pitchFamily="34" charset="-122"/>
                <a:ea typeface="微软雅黑" pitchFamily="34" charset="-122"/>
              </a:rPr>
              <a:t>  Information  Consulting  Co . , LTD</a:t>
            </a:r>
            <a:endParaRPr lang="zh-CN" altLang="en-US" sz="1700" dirty="0">
              <a:latin typeface="微软雅黑" pitchFamily="34" charset="-122"/>
              <a:ea typeface="微软雅黑" pitchFamily="34" charset="-122"/>
            </a:endParaRPr>
          </a:p>
        </p:txBody>
      </p:sp>
      <p:sp>
        <p:nvSpPr>
          <p:cNvPr id="4" name="TextBox 3"/>
          <p:cNvSpPr txBox="1"/>
          <p:nvPr/>
        </p:nvSpPr>
        <p:spPr>
          <a:xfrm>
            <a:off x="755576" y="1412776"/>
            <a:ext cx="6768752" cy="923330"/>
          </a:xfrm>
          <a:prstGeom prst="rect">
            <a:avLst/>
          </a:prstGeom>
          <a:noFill/>
        </p:spPr>
        <p:txBody>
          <a:bodyPr wrap="square" rtlCol="0">
            <a:spAutoFit/>
          </a:bodyPr>
          <a:lstStyle/>
          <a:p>
            <a:pPr algn="ctr"/>
            <a:r>
              <a:rPr lang="zh-CN" altLang="en-US" sz="5400" dirty="0" smtClean="0">
                <a:latin typeface="+mn-ea"/>
              </a:rPr>
              <a:t>软件测试用例设计</a:t>
            </a:r>
            <a:endParaRPr lang="zh-CN" altLang="en-US" sz="5400" dirty="0">
              <a:latin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WordArt 4"/>
          <p:cNvSpPr>
            <a:spLocks noChangeArrowheads="1" noChangeShapeType="1"/>
          </p:cNvSpPr>
          <p:nvPr/>
        </p:nvSpPr>
        <p:spPr bwMode="auto">
          <a:xfrm>
            <a:off x="467544" y="116632"/>
            <a:ext cx="3816424" cy="576063"/>
          </a:xfrm>
          <a:prstGeom prst="rect">
            <a:avLst/>
          </a:prstGeom>
        </p:spPr>
        <p:txBody>
          <a:bodyPr wrap="none" fromWordArt="1">
            <a:prstTxWarp prst="textPlain">
              <a:avLst>
                <a:gd name="adj" fmla="val 50000"/>
              </a:avLst>
            </a:prstTxWarp>
          </a:bodyPr>
          <a:lstStyle/>
          <a:p>
            <a:pPr algn="ctr"/>
            <a:r>
              <a:rPr lang="zh-CN" altLang="en-US" sz="3600" kern="10" dirty="0" smtClean="0">
                <a:ln w="19050">
                  <a:solidFill>
                    <a:srgbClr val="99CCFF"/>
                  </a:solidFill>
                  <a:round/>
                  <a:headEnd/>
                  <a:tailEnd/>
                </a:ln>
                <a:solidFill>
                  <a:srgbClr val="0066CC"/>
                </a:solidFill>
                <a:effectLst>
                  <a:outerShdw dist="35921" dir="2700000" algn="ctr" rotWithShape="0">
                    <a:srgbClr val="990000"/>
                  </a:outerShdw>
                </a:effectLst>
                <a:latin typeface="宋体"/>
                <a:ea typeface="宋体"/>
              </a:rPr>
              <a:t>设计测试用例目的</a:t>
            </a:r>
            <a:endParaRPr lang="zh-CN" altLang="en-US" sz="3600" kern="10" dirty="0">
              <a:ln w="19050">
                <a:solidFill>
                  <a:srgbClr val="99CCFF"/>
                </a:solidFill>
                <a:round/>
                <a:headEnd/>
                <a:tailEnd/>
              </a:ln>
              <a:solidFill>
                <a:srgbClr val="0066CC"/>
              </a:solidFill>
              <a:effectLst>
                <a:outerShdw dist="35921" dir="2700000" algn="ctr" rotWithShape="0">
                  <a:srgbClr val="990000"/>
                </a:outerShdw>
              </a:effectLst>
              <a:latin typeface="宋体"/>
              <a:ea typeface="宋体"/>
            </a:endParaRPr>
          </a:p>
        </p:txBody>
      </p:sp>
      <p:sp>
        <p:nvSpPr>
          <p:cNvPr id="10" name="AutoShape 6">
            <a:hlinkClick r:id="rId2" action="ppaction://hlinksldjump"/>
          </p:cNvPr>
          <p:cNvSpPr>
            <a:spLocks noChangeArrowheads="1"/>
          </p:cNvSpPr>
          <p:nvPr/>
        </p:nvSpPr>
        <p:spPr bwMode="auto">
          <a:xfrm>
            <a:off x="755576" y="1628800"/>
            <a:ext cx="3960440" cy="1800200"/>
          </a:xfrm>
          <a:prstGeom prst="roundRect">
            <a:avLst>
              <a:gd name="adj" fmla="val 16667"/>
            </a:avLst>
          </a:prstGeom>
          <a:gradFill rotWithShape="1">
            <a:gsLst>
              <a:gs pos="0">
                <a:srgbClr val="6AB7EC"/>
              </a:gs>
              <a:gs pos="50000">
                <a:srgbClr val="BDE9FF"/>
              </a:gs>
              <a:gs pos="100000">
                <a:srgbClr val="6AB7EC"/>
              </a:gs>
            </a:gsLst>
            <a:lin ang="5400000" scaled="1"/>
          </a:gradFill>
          <a:ln w="9525">
            <a:noFill/>
            <a:round/>
            <a:headEnd/>
            <a:tailEnd/>
          </a:ln>
          <a:effectLst>
            <a:outerShdw dist="35921" dir="2700000" algn="ctr" rotWithShape="0">
              <a:srgbClr val="B2B2B2"/>
            </a:outerShdw>
          </a:effectLst>
        </p:spPr>
        <p:txBody>
          <a:bodyPr wrap="none" lIns="91092" tIns="45543" rIns="91092" bIns="45543" anchor="ctr"/>
          <a:lstStyle/>
          <a:p>
            <a:pPr>
              <a:spcBef>
                <a:spcPct val="20000"/>
              </a:spcBef>
              <a:defRPr/>
            </a:pPr>
            <a:r>
              <a:rPr lang="zh-CN" altLang="zh-CN" sz="2400" dirty="0" smtClean="0">
                <a:latin typeface="+mn-ea"/>
              </a:rPr>
              <a:t>测试点，也称为测试目的，</a:t>
            </a:r>
            <a:endParaRPr lang="en-US" altLang="zh-CN" sz="2400" dirty="0" smtClean="0">
              <a:latin typeface="+mn-ea"/>
            </a:endParaRPr>
          </a:p>
          <a:p>
            <a:pPr>
              <a:spcBef>
                <a:spcPct val="20000"/>
              </a:spcBef>
              <a:defRPr/>
            </a:pPr>
            <a:r>
              <a:rPr lang="zh-CN" altLang="zh-CN" sz="2400" dirty="0" smtClean="0">
                <a:latin typeface="+mn-ea"/>
              </a:rPr>
              <a:t>指的是测试用例想要</a:t>
            </a:r>
            <a:endParaRPr lang="en-US" altLang="zh-CN" sz="2400" dirty="0" smtClean="0">
              <a:latin typeface="+mn-ea"/>
            </a:endParaRPr>
          </a:p>
          <a:p>
            <a:pPr>
              <a:spcBef>
                <a:spcPct val="20000"/>
              </a:spcBef>
              <a:defRPr/>
            </a:pPr>
            <a:r>
              <a:rPr lang="zh-CN" altLang="zh-CN" sz="2400" dirty="0" smtClean="0">
                <a:latin typeface="+mn-ea"/>
              </a:rPr>
              <a:t>验证的关键之处。</a:t>
            </a:r>
            <a:endParaRPr lang="en-US" sz="2400" dirty="0">
              <a:latin typeface="Calibri" pitchFamily="34" charset="0"/>
            </a:endParaRPr>
          </a:p>
        </p:txBody>
      </p:sp>
      <p:sp>
        <p:nvSpPr>
          <p:cNvPr id="11" name="AutoShape 6">
            <a:hlinkClick r:id="rId2" action="ppaction://hlinksldjump"/>
          </p:cNvPr>
          <p:cNvSpPr>
            <a:spLocks noChangeArrowheads="1"/>
          </p:cNvSpPr>
          <p:nvPr/>
        </p:nvSpPr>
        <p:spPr bwMode="auto">
          <a:xfrm>
            <a:off x="4716016" y="4005064"/>
            <a:ext cx="3744416" cy="2376264"/>
          </a:xfrm>
          <a:prstGeom prst="roundRect">
            <a:avLst>
              <a:gd name="adj" fmla="val 16667"/>
            </a:avLst>
          </a:prstGeom>
          <a:gradFill rotWithShape="1">
            <a:gsLst>
              <a:gs pos="0">
                <a:srgbClr val="6AB7EC"/>
              </a:gs>
              <a:gs pos="50000">
                <a:srgbClr val="BDE9FF"/>
              </a:gs>
              <a:gs pos="100000">
                <a:srgbClr val="6AB7EC"/>
              </a:gs>
            </a:gsLst>
            <a:lin ang="5400000" scaled="1"/>
          </a:gradFill>
          <a:ln w="9525">
            <a:noFill/>
            <a:round/>
            <a:headEnd/>
            <a:tailEnd/>
          </a:ln>
          <a:effectLst>
            <a:outerShdw dist="35921" dir="2700000" algn="ctr" rotWithShape="0">
              <a:srgbClr val="B2B2B2"/>
            </a:outerShdw>
          </a:effectLst>
        </p:spPr>
        <p:txBody>
          <a:bodyPr wrap="none" lIns="91092" tIns="45543" rIns="91092" bIns="45543" anchor="ctr"/>
          <a:lstStyle/>
          <a:p>
            <a:pPr>
              <a:spcBef>
                <a:spcPct val="20000"/>
              </a:spcBef>
              <a:defRPr/>
            </a:pPr>
            <a:r>
              <a:rPr lang="zh-CN" altLang="zh-CN" sz="2400" dirty="0" smtClean="0">
                <a:latin typeface="+mn-ea"/>
              </a:rPr>
              <a:t>测试点是测试用例设计的</a:t>
            </a:r>
            <a:endParaRPr lang="en-US" altLang="zh-CN" sz="2400" dirty="0" smtClean="0">
              <a:latin typeface="+mn-ea"/>
            </a:endParaRPr>
          </a:p>
          <a:p>
            <a:pPr>
              <a:spcBef>
                <a:spcPct val="20000"/>
              </a:spcBef>
              <a:defRPr/>
            </a:pPr>
            <a:r>
              <a:rPr lang="zh-CN" altLang="zh-CN" sz="2400" dirty="0" smtClean="0">
                <a:latin typeface="+mn-ea"/>
              </a:rPr>
              <a:t>思维线索，最能简洁表明</a:t>
            </a:r>
            <a:endParaRPr lang="en-US" altLang="zh-CN" sz="2400" dirty="0" smtClean="0">
              <a:latin typeface="+mn-ea"/>
            </a:endParaRPr>
          </a:p>
          <a:p>
            <a:pPr>
              <a:spcBef>
                <a:spcPct val="20000"/>
              </a:spcBef>
              <a:defRPr/>
            </a:pPr>
            <a:r>
              <a:rPr lang="zh-CN" altLang="zh-CN" sz="2400" dirty="0" smtClean="0">
                <a:latin typeface="+mn-ea"/>
              </a:rPr>
              <a:t>一条测试用例的核心意义</a:t>
            </a:r>
            <a:endParaRPr lang="en-US" sz="2400" dirty="0">
              <a:latin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07296" y="1772816"/>
            <a:ext cx="6336704" cy="4281339"/>
          </a:xfrm>
        </p:spPr>
        <p:txBody>
          <a:bodyPr/>
          <a:lstStyle/>
          <a:p>
            <a:pPr marL="457200" indent="-457200">
              <a:buFont typeface="+mj-lt"/>
              <a:buAutoNum type="arabicPeriod"/>
            </a:pPr>
            <a:r>
              <a:rPr lang="zh-CN" altLang="en-US" sz="2400" dirty="0" smtClean="0">
                <a:latin typeface="+mn-ea"/>
              </a:rPr>
              <a:t>用语简洁清晰，但不能过于简单</a:t>
            </a:r>
            <a:endParaRPr lang="en-US" altLang="zh-CN" sz="2400" dirty="0" smtClean="0">
              <a:latin typeface="+mn-ea"/>
            </a:endParaRPr>
          </a:p>
          <a:p>
            <a:pPr marL="457200" indent="-457200">
              <a:buFont typeface="+mj-lt"/>
              <a:buAutoNum type="arabicPeriod"/>
            </a:pPr>
            <a:r>
              <a:rPr lang="zh-CN" altLang="en-US" sz="2400" dirty="0" smtClean="0">
                <a:latin typeface="+mn-ea"/>
              </a:rPr>
              <a:t>用语无歧义，尽量少用过长的句子</a:t>
            </a:r>
            <a:endParaRPr lang="en-US" altLang="zh-CN" sz="2400" dirty="0" smtClean="0">
              <a:latin typeface="+mn-ea"/>
            </a:endParaRPr>
          </a:p>
          <a:p>
            <a:pPr marL="457200" indent="-457200">
              <a:buFont typeface="+mj-lt"/>
              <a:buAutoNum type="arabicPeriod"/>
            </a:pPr>
            <a:r>
              <a:rPr lang="zh-CN" altLang="en-US" sz="2400" dirty="0" smtClean="0">
                <a:latin typeface="+mn-ea"/>
              </a:rPr>
              <a:t>用例的各个基本要素要齐备，不能缺失</a:t>
            </a:r>
            <a:endParaRPr lang="en-US" altLang="zh-CN" sz="2400" dirty="0" smtClean="0">
              <a:latin typeface="+mn-ea"/>
            </a:endParaRPr>
          </a:p>
          <a:p>
            <a:pPr marL="457200" indent="-457200">
              <a:buFont typeface="+mj-lt"/>
              <a:buAutoNum type="arabicPeriod"/>
            </a:pPr>
            <a:r>
              <a:rPr lang="zh-CN" altLang="en-US" sz="2400" dirty="0" smtClean="0">
                <a:latin typeface="+mn-ea"/>
              </a:rPr>
              <a:t>用例的步骤应该足够详细，操作应该明确</a:t>
            </a:r>
            <a:endParaRPr lang="en-US" altLang="zh-CN" sz="2400" dirty="0" smtClean="0">
              <a:latin typeface="+mn-ea"/>
            </a:endParaRPr>
          </a:p>
          <a:p>
            <a:pPr marL="457200" indent="-457200">
              <a:buFont typeface="+mj-lt"/>
              <a:buAutoNum type="arabicPeriod"/>
            </a:pPr>
            <a:r>
              <a:rPr lang="zh-CN" altLang="en-US" sz="2400" dirty="0" smtClean="0">
                <a:latin typeface="+mn-ea"/>
              </a:rPr>
              <a:t>容易被其它测试工程师读懂，并能顺利执行</a:t>
            </a:r>
          </a:p>
          <a:p>
            <a:pPr>
              <a:buNone/>
            </a:pPr>
            <a:endParaRPr lang="zh-CN" altLang="en-US" dirty="0"/>
          </a:p>
        </p:txBody>
      </p:sp>
      <p:sp>
        <p:nvSpPr>
          <p:cNvPr id="5" name="WordArt 4"/>
          <p:cNvSpPr>
            <a:spLocks noGrp="1" noChangeArrowheads="1" noChangeShapeType="1"/>
          </p:cNvSpPr>
          <p:nvPr>
            <p:ph type="title"/>
          </p:nvPr>
        </p:nvSpPr>
        <p:spPr bwMode="auto">
          <a:xfrm>
            <a:off x="323528" y="0"/>
            <a:ext cx="2997969" cy="730002"/>
          </a:xfrm>
          <a:prstGeom prst="rect">
            <a:avLst/>
          </a:prstGeom>
        </p:spPr>
        <p:txBody>
          <a:bodyPr wrap="none" fromWordArt="1">
            <a:prstTxWarp prst="textPlain">
              <a:avLst>
                <a:gd name="adj" fmla="val 50000"/>
              </a:avLst>
            </a:prstTxWarp>
          </a:bodyPr>
          <a:lstStyle/>
          <a:p>
            <a:pPr algn="ctr"/>
            <a:r>
              <a:rPr lang="zh-CN" altLang="en-US" sz="3600" kern="10" dirty="0" smtClean="0">
                <a:ln w="19050">
                  <a:solidFill>
                    <a:srgbClr val="99CCFF"/>
                  </a:solidFill>
                  <a:round/>
                  <a:headEnd/>
                  <a:tailEnd/>
                </a:ln>
                <a:solidFill>
                  <a:srgbClr val="0066CC"/>
                </a:solidFill>
                <a:effectLst>
                  <a:outerShdw dist="35921" dir="2700000" algn="ctr" rotWithShape="0">
                    <a:srgbClr val="990000"/>
                  </a:outerShdw>
                </a:effectLst>
                <a:latin typeface="宋体"/>
                <a:ea typeface="宋体"/>
              </a:rPr>
              <a:t>设计用例基本原则</a:t>
            </a:r>
            <a:endParaRPr lang="zh-CN" altLang="en-US" sz="3600" kern="10" dirty="0">
              <a:ln w="19050">
                <a:solidFill>
                  <a:srgbClr val="99CCFF"/>
                </a:solidFill>
                <a:round/>
                <a:headEnd/>
                <a:tailEnd/>
              </a:ln>
              <a:solidFill>
                <a:srgbClr val="0066CC"/>
              </a:solidFill>
              <a:effectLst>
                <a:outerShdw dist="35921" dir="2700000" algn="ctr" rotWithShape="0">
                  <a:srgbClr val="990000"/>
                </a:outerShdw>
              </a:effectLst>
              <a:latin typeface="宋体"/>
              <a:ea typeface="宋体"/>
            </a:endParaRPr>
          </a:p>
        </p:txBody>
      </p:sp>
      <p:pic>
        <p:nvPicPr>
          <p:cNvPr id="8" name="图片 7" descr="123.jpg"/>
          <p:cNvPicPr>
            <a:picLocks noChangeAspect="1"/>
          </p:cNvPicPr>
          <p:nvPr/>
        </p:nvPicPr>
        <p:blipFill>
          <a:blip r:embed="rId3" cstate="print"/>
          <a:stretch>
            <a:fillRect/>
          </a:stretch>
        </p:blipFill>
        <p:spPr>
          <a:xfrm>
            <a:off x="0" y="836712"/>
            <a:ext cx="2771800" cy="6021288"/>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124744"/>
            <a:ext cx="8003232" cy="4425355"/>
          </a:xfrm>
        </p:spPr>
        <p:txBody>
          <a:bodyPr/>
          <a:lstStyle/>
          <a:p>
            <a:pPr>
              <a:buNone/>
            </a:pPr>
            <a:r>
              <a:rPr lang="en-US" altLang="zh-CN" sz="2400" dirty="0" smtClean="0">
                <a:latin typeface="+mn-ea"/>
              </a:rPr>
              <a:t>P1:</a:t>
            </a:r>
            <a:r>
              <a:rPr lang="zh-CN" altLang="en-US" sz="2400" dirty="0" smtClean="0">
                <a:latin typeface="+mn-ea"/>
              </a:rPr>
              <a:t>在</a:t>
            </a:r>
            <a:r>
              <a:rPr lang="en-US" altLang="zh-CN" sz="2400" dirty="0" smtClean="0">
                <a:latin typeface="+mn-ea"/>
              </a:rPr>
              <a:t>Windows</a:t>
            </a:r>
            <a:r>
              <a:rPr lang="zh-CN" altLang="en-US" sz="2400" dirty="0" smtClean="0">
                <a:latin typeface="+mn-ea"/>
              </a:rPr>
              <a:t>的硬盘中，在根目录下创建一个文件夹并命名，请写出一条用例</a:t>
            </a:r>
            <a:r>
              <a:rPr lang="en-US" altLang="zh-CN" sz="2400" dirty="0" smtClean="0">
                <a:latin typeface="+mn-ea"/>
              </a:rPr>
              <a:t>.</a:t>
            </a:r>
          </a:p>
          <a:p>
            <a:pPr>
              <a:buNone/>
            </a:pPr>
            <a:r>
              <a:rPr lang="en-US" altLang="zh-CN" sz="2400" dirty="0" smtClean="0">
                <a:latin typeface="+mn-ea"/>
              </a:rPr>
              <a:t>P2:QQ</a:t>
            </a:r>
            <a:r>
              <a:rPr lang="zh-CN" altLang="en-US" sz="2400" dirty="0" smtClean="0">
                <a:latin typeface="+mn-ea"/>
              </a:rPr>
              <a:t>的正常成功登录过程，请写出一条用例</a:t>
            </a:r>
            <a:r>
              <a:rPr lang="en-US" altLang="zh-CN" sz="2400" dirty="0" smtClean="0">
                <a:latin typeface="+mn-ea"/>
              </a:rPr>
              <a:t>.</a:t>
            </a:r>
          </a:p>
          <a:p>
            <a:pPr>
              <a:buNone/>
            </a:pPr>
            <a:r>
              <a:rPr lang="en-US" altLang="zh-CN" sz="2400" dirty="0" smtClean="0">
                <a:latin typeface="+mn-ea"/>
              </a:rPr>
              <a:t>P3:</a:t>
            </a:r>
            <a:r>
              <a:rPr lang="zh-CN" altLang="en-US" sz="2400" dirty="0" smtClean="0">
                <a:latin typeface="+mn-ea"/>
              </a:rPr>
              <a:t>手机成功发送短信的过程，请写出一条用例</a:t>
            </a:r>
            <a:r>
              <a:rPr lang="en-US" altLang="zh-CN" sz="2400" dirty="0" smtClean="0">
                <a:latin typeface="+mn-ea"/>
              </a:rPr>
              <a:t>.</a:t>
            </a:r>
          </a:p>
          <a:p>
            <a:pPr>
              <a:buNone/>
            </a:pPr>
            <a:r>
              <a:rPr lang="en-US" altLang="zh-CN" sz="2400" dirty="0" smtClean="0">
                <a:latin typeface="+mn-ea"/>
              </a:rPr>
              <a:t>P4:</a:t>
            </a:r>
            <a:r>
              <a:rPr lang="zh-CN" altLang="en-US" sz="2400" dirty="0" smtClean="0">
                <a:latin typeface="+mn-ea"/>
              </a:rPr>
              <a:t>每天你回到家时，掏出钥匙打开门的过程，请写出一条用例</a:t>
            </a:r>
            <a:endParaRPr lang="en-US" altLang="zh-CN" sz="2400" dirty="0" smtClean="0">
              <a:latin typeface="+mn-ea"/>
            </a:endParaRPr>
          </a:p>
          <a:p>
            <a:pPr>
              <a:buNone/>
            </a:pPr>
            <a:r>
              <a:rPr lang="en-US" altLang="zh-CN" sz="2400" dirty="0" smtClean="0">
                <a:latin typeface="+mn-ea"/>
              </a:rPr>
              <a:t>P5: Windows</a:t>
            </a:r>
            <a:r>
              <a:rPr lang="zh-CN" altLang="en-US" sz="2400" dirty="0" smtClean="0">
                <a:latin typeface="+mn-ea"/>
              </a:rPr>
              <a:t>自带的“记事本”程序，我们要测试它的复制和粘贴功能。（只限于在记事本内部自己复制自己粘贴，暂时不考虑和其它程序的关系）</a:t>
            </a:r>
            <a:endParaRPr lang="en-US" altLang="zh-CN" sz="2400" dirty="0" smtClean="0">
              <a:latin typeface="+mn-ea"/>
            </a:endParaRPr>
          </a:p>
          <a:p>
            <a:pPr>
              <a:buNone/>
            </a:pPr>
            <a:endParaRPr lang="en-US" altLang="zh-CN" sz="2800" dirty="0" smtClean="0">
              <a:latin typeface="+mn-ea"/>
            </a:endParaRPr>
          </a:p>
          <a:p>
            <a:pPr>
              <a:buNone/>
            </a:pPr>
            <a:endParaRPr lang="en-US" altLang="zh-CN" dirty="0" smtClean="0">
              <a:latin typeface="+mn-ea"/>
            </a:endParaRPr>
          </a:p>
          <a:p>
            <a:endParaRPr lang="zh-CN" altLang="en-US" dirty="0"/>
          </a:p>
        </p:txBody>
      </p:sp>
      <p:sp>
        <p:nvSpPr>
          <p:cNvPr id="5" name="WordArt 4"/>
          <p:cNvSpPr>
            <a:spLocks noGrp="1" noChangeArrowheads="1" noChangeShapeType="1"/>
          </p:cNvSpPr>
          <p:nvPr>
            <p:ph type="title"/>
          </p:nvPr>
        </p:nvSpPr>
        <p:spPr bwMode="auto">
          <a:xfrm>
            <a:off x="395536" y="238324"/>
            <a:ext cx="2890664" cy="454372"/>
          </a:xfrm>
          <a:prstGeom prst="rect">
            <a:avLst/>
          </a:prstGeom>
        </p:spPr>
        <p:txBody>
          <a:bodyPr wrap="none" fromWordArt="1">
            <a:prstTxWarp prst="textPlain">
              <a:avLst>
                <a:gd name="adj" fmla="val 50000"/>
              </a:avLst>
            </a:prstTxWarp>
          </a:bodyPr>
          <a:lstStyle/>
          <a:p>
            <a:pPr algn="ctr"/>
            <a:r>
              <a:rPr lang="zh-CN" altLang="en-US" sz="3600" kern="10" dirty="0">
                <a:ln w="19050">
                  <a:solidFill>
                    <a:srgbClr val="99CCFF"/>
                  </a:solidFill>
                  <a:round/>
                  <a:headEnd/>
                  <a:tailEnd/>
                </a:ln>
                <a:solidFill>
                  <a:srgbClr val="0066CC"/>
                </a:solidFill>
                <a:effectLst>
                  <a:outerShdw dist="35921" dir="2700000" algn="ctr" rotWithShape="0">
                    <a:srgbClr val="990000"/>
                  </a:outerShdw>
                </a:effectLst>
                <a:latin typeface="宋体"/>
                <a:ea typeface="宋体"/>
              </a:rPr>
              <a:t>用例</a:t>
            </a:r>
            <a:r>
              <a:rPr lang="zh-CN" altLang="en-US" sz="3600" kern="10" dirty="0" smtClean="0">
                <a:ln w="19050">
                  <a:solidFill>
                    <a:srgbClr val="99CCFF"/>
                  </a:solidFill>
                  <a:round/>
                  <a:headEnd/>
                  <a:tailEnd/>
                </a:ln>
                <a:solidFill>
                  <a:srgbClr val="0066CC"/>
                </a:solidFill>
                <a:effectLst>
                  <a:outerShdw dist="35921" dir="2700000" algn="ctr" rotWithShape="0">
                    <a:srgbClr val="990000"/>
                  </a:outerShdw>
                </a:effectLst>
                <a:latin typeface="宋体"/>
                <a:ea typeface="宋体"/>
              </a:rPr>
              <a:t>的练习</a:t>
            </a:r>
            <a:endParaRPr lang="zh-CN" altLang="en-US" sz="3600" kern="10" dirty="0">
              <a:ln w="19050">
                <a:solidFill>
                  <a:srgbClr val="99CCFF"/>
                </a:solidFill>
                <a:round/>
                <a:headEnd/>
                <a:tailEnd/>
              </a:ln>
              <a:solidFill>
                <a:srgbClr val="0066CC"/>
              </a:solidFill>
              <a:effectLst>
                <a:outerShdw dist="35921" dir="2700000" algn="ctr" rotWithShape="0">
                  <a:srgbClr val="990000"/>
                </a:outerShdw>
              </a:effectLst>
              <a:latin typeface="宋体"/>
              <a:ea typeface="宋体"/>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052736"/>
            <a:ext cx="8219256" cy="4569371"/>
          </a:xfrm>
        </p:spPr>
        <p:txBody>
          <a:bodyPr/>
          <a:lstStyle/>
          <a:p>
            <a:pPr marL="457200" indent="-457200">
              <a:buFont typeface="+mj-lt"/>
              <a:buAutoNum type="arabicPeriod"/>
            </a:pPr>
            <a:r>
              <a:rPr lang="zh-CN" altLang="en-US" sz="2400" dirty="0" smtClean="0">
                <a:latin typeface="+mn-ea"/>
              </a:rPr>
              <a:t>粒度，指的是粗细程度。粒度大，就是说一个用例所涵盖的关注内容比较多，反之同理。</a:t>
            </a:r>
            <a:endParaRPr lang="en-US" altLang="zh-CN" sz="2400" dirty="0" smtClean="0">
              <a:latin typeface="+mn-ea"/>
            </a:endParaRPr>
          </a:p>
          <a:p>
            <a:pPr marL="457200" indent="-457200">
              <a:buFont typeface="+mj-lt"/>
              <a:buAutoNum type="arabicPeriod"/>
            </a:pPr>
            <a:r>
              <a:rPr lang="zh-CN" altLang="en-US" sz="2400" dirty="0" smtClean="0">
                <a:latin typeface="+mn-ea"/>
              </a:rPr>
              <a:t>用例的粒度大，则总的用例数就少，用例看起来也简洁。     </a:t>
            </a:r>
            <a:endParaRPr lang="en-US" altLang="zh-CN" sz="2400" dirty="0" smtClean="0">
              <a:latin typeface="+mn-ea"/>
            </a:endParaRPr>
          </a:p>
          <a:p>
            <a:pPr marL="457200" indent="-457200">
              <a:buFont typeface="+mj-lt"/>
              <a:buAutoNum type="arabicPeriod"/>
            </a:pPr>
            <a:r>
              <a:rPr lang="zh-CN" altLang="en-US" sz="2400" dirty="0" smtClean="0">
                <a:latin typeface="+mn-ea"/>
              </a:rPr>
              <a:t>用例的粒度小，则单条用例关注的测试点很集中，不容易遗漏，并且执行需要的时间比较好估计。</a:t>
            </a:r>
            <a:endParaRPr lang="en-US" altLang="zh-CN" sz="2400" dirty="0" smtClean="0">
              <a:latin typeface="+mn-ea"/>
            </a:endParaRPr>
          </a:p>
          <a:p>
            <a:endParaRPr lang="en-US" altLang="zh-CN" sz="2000" b="1" dirty="0" smtClean="0">
              <a:latin typeface="+mn-ea"/>
            </a:endParaRPr>
          </a:p>
          <a:p>
            <a:pPr>
              <a:buNone/>
            </a:pPr>
            <a:r>
              <a:rPr lang="zh-CN" altLang="en-US" sz="2000" b="1" dirty="0" smtClean="0">
                <a:latin typeface="+mn-ea"/>
              </a:rPr>
              <a:t>掌握一个度</a:t>
            </a:r>
            <a:endParaRPr lang="en-US" altLang="zh-CN" sz="2000" b="1" dirty="0" smtClean="0">
              <a:latin typeface="+mn-ea"/>
            </a:endParaRPr>
          </a:p>
          <a:p>
            <a:pPr>
              <a:buNone/>
            </a:pPr>
            <a:r>
              <a:rPr lang="zh-CN" altLang="en-US" sz="2400" dirty="0" smtClean="0">
                <a:latin typeface="+mn-ea"/>
              </a:rPr>
              <a:t>  粒度该大该小，如何把握，其实不难。一是看你这个用例写出来会不会测试好几个小时都没能测试完。二是看你这个用例会不会被另一个人执行的时候只执行了涵盖了一部分的测试点而遗漏了另一部分。</a:t>
            </a:r>
            <a:endParaRPr lang="en-US" altLang="zh-CN" sz="2400" dirty="0" smtClean="0">
              <a:latin typeface="+mn-ea"/>
            </a:endParaRPr>
          </a:p>
          <a:p>
            <a:endParaRPr lang="en-US" altLang="zh-CN" dirty="0" smtClean="0">
              <a:latin typeface="+mn-ea"/>
            </a:endParaRPr>
          </a:p>
          <a:p>
            <a:pPr>
              <a:buNone/>
            </a:pPr>
            <a:endParaRPr lang="zh-CN" altLang="en-US" dirty="0"/>
          </a:p>
        </p:txBody>
      </p:sp>
      <p:sp>
        <p:nvSpPr>
          <p:cNvPr id="5" name="WordArt 3"/>
          <p:cNvSpPr>
            <a:spLocks noGrp="1" noChangeArrowheads="1" noChangeShapeType="1"/>
          </p:cNvSpPr>
          <p:nvPr>
            <p:ph type="title"/>
          </p:nvPr>
        </p:nvSpPr>
        <p:spPr bwMode="auto">
          <a:xfrm>
            <a:off x="467544" y="116632"/>
            <a:ext cx="2602632" cy="576039"/>
          </a:xfrm>
          <a:prstGeom prst="rect">
            <a:avLst/>
          </a:prstGeom>
        </p:spPr>
        <p:txBody>
          <a:bodyPr wrap="none" fromWordArt="1">
            <a:prstTxWarp prst="textPlain">
              <a:avLst>
                <a:gd name="adj" fmla="val 50000"/>
              </a:avLst>
            </a:prstTxWarp>
          </a:bodyPr>
          <a:lstStyle/>
          <a:p>
            <a:pPr algn="ctr"/>
            <a:r>
              <a:rPr lang="zh-CN" altLang="en-US" sz="3600" kern="10" dirty="0">
                <a:ln w="19050">
                  <a:solidFill>
                    <a:srgbClr val="99CCFF"/>
                  </a:solidFill>
                  <a:round/>
                  <a:headEnd/>
                  <a:tailEnd/>
                </a:ln>
                <a:solidFill>
                  <a:srgbClr val="0066CC"/>
                </a:solidFill>
                <a:effectLst>
                  <a:outerShdw dist="35921" dir="2700000" algn="ctr" rotWithShape="0">
                    <a:srgbClr val="990000"/>
                  </a:outerShdw>
                </a:effectLst>
                <a:latin typeface="宋体"/>
                <a:ea typeface="宋体"/>
              </a:rPr>
              <a:t>用例的粒度</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052736"/>
            <a:ext cx="8219256" cy="4497363"/>
          </a:xfrm>
        </p:spPr>
        <p:txBody>
          <a:bodyPr/>
          <a:lstStyle/>
          <a:p>
            <a:pPr marL="457200" indent="-457200">
              <a:buFont typeface="+mj-lt"/>
              <a:buAutoNum type="arabicPeriod"/>
            </a:pPr>
            <a:r>
              <a:rPr lang="zh-CN" altLang="en-US" sz="2400" dirty="0" smtClean="0">
                <a:latin typeface="+mn-ea"/>
              </a:rPr>
              <a:t>明确要在被测软件的哪个版本上执行</a:t>
            </a:r>
            <a:endParaRPr lang="en-US" altLang="zh-CN" sz="2400" dirty="0" smtClean="0">
              <a:latin typeface="+mn-ea"/>
            </a:endParaRPr>
          </a:p>
          <a:p>
            <a:pPr marL="457200" indent="-457200">
              <a:buFont typeface="+mj-lt"/>
              <a:buAutoNum type="arabicPeriod"/>
            </a:pPr>
            <a:r>
              <a:rPr lang="zh-CN" altLang="en-US" sz="2400" dirty="0" smtClean="0">
                <a:latin typeface="+mn-ea"/>
              </a:rPr>
              <a:t>确认要验证的测试点，在被测版本上已经实现了。</a:t>
            </a:r>
            <a:endParaRPr lang="en-US" altLang="zh-CN" sz="2400" dirty="0" smtClean="0">
              <a:latin typeface="+mn-ea"/>
            </a:endParaRPr>
          </a:p>
          <a:p>
            <a:pPr marL="457200" indent="-457200">
              <a:buFont typeface="+mj-lt"/>
              <a:buAutoNum type="arabicPeriod"/>
            </a:pPr>
            <a:r>
              <a:rPr lang="zh-CN" altLang="en-US" sz="2400" dirty="0" smtClean="0">
                <a:latin typeface="+mn-ea"/>
              </a:rPr>
              <a:t>按照测试用例的预置条件、步骤进行执行</a:t>
            </a:r>
            <a:endParaRPr lang="en-US" altLang="zh-CN" sz="2400" dirty="0" smtClean="0">
              <a:latin typeface="+mn-ea"/>
            </a:endParaRPr>
          </a:p>
          <a:p>
            <a:pPr marL="457200" indent="-457200">
              <a:buFont typeface="+mj-lt"/>
              <a:buAutoNum type="arabicPeriod"/>
            </a:pPr>
            <a:r>
              <a:rPr lang="zh-CN" altLang="en-US" sz="2400" dirty="0" smtClean="0">
                <a:latin typeface="+mn-ea"/>
              </a:rPr>
              <a:t>按照测试用例的预期结果进行结果判断</a:t>
            </a:r>
            <a:endParaRPr lang="en-US" altLang="zh-CN" sz="2400" dirty="0" smtClean="0">
              <a:latin typeface="+mn-ea"/>
            </a:endParaRPr>
          </a:p>
          <a:p>
            <a:pPr marL="457200" indent="-457200">
              <a:buFont typeface="+mj-lt"/>
              <a:buAutoNum type="arabicPeriod"/>
            </a:pPr>
            <a:r>
              <a:rPr lang="zh-CN" altLang="en-US" sz="2400" dirty="0" smtClean="0">
                <a:latin typeface="+mn-ea"/>
              </a:rPr>
              <a:t>如果结果失败，说明找到了缺陷</a:t>
            </a:r>
            <a:endParaRPr lang="en-US" altLang="zh-CN" sz="2400" dirty="0" smtClean="0">
              <a:latin typeface="+mn-ea"/>
            </a:endParaRPr>
          </a:p>
          <a:p>
            <a:pPr>
              <a:buNone/>
            </a:pPr>
            <a:endParaRPr lang="zh-CN" altLang="en-US" dirty="0"/>
          </a:p>
        </p:txBody>
      </p:sp>
      <p:sp>
        <p:nvSpPr>
          <p:cNvPr id="5" name="WordArt 4"/>
          <p:cNvSpPr>
            <a:spLocks noGrp="1" noChangeArrowheads="1" noChangeShapeType="1"/>
          </p:cNvSpPr>
          <p:nvPr>
            <p:ph type="title"/>
          </p:nvPr>
        </p:nvSpPr>
        <p:spPr bwMode="auto">
          <a:xfrm>
            <a:off x="467544" y="188640"/>
            <a:ext cx="3008313" cy="454372"/>
          </a:xfrm>
          <a:prstGeom prst="rect">
            <a:avLst/>
          </a:prstGeom>
        </p:spPr>
        <p:txBody>
          <a:bodyPr wrap="none" fromWordArt="1">
            <a:prstTxWarp prst="textPlain">
              <a:avLst>
                <a:gd name="adj" fmla="val 50000"/>
              </a:avLst>
            </a:prstTxWarp>
          </a:bodyPr>
          <a:lstStyle/>
          <a:p>
            <a:pPr algn="ctr"/>
            <a:r>
              <a:rPr lang="zh-CN" altLang="en-US" sz="3600" kern="10" dirty="0">
                <a:ln w="19050">
                  <a:solidFill>
                    <a:srgbClr val="99CCFF"/>
                  </a:solidFill>
                  <a:round/>
                  <a:headEnd/>
                  <a:tailEnd/>
                </a:ln>
                <a:solidFill>
                  <a:srgbClr val="0066CC"/>
                </a:solidFill>
                <a:effectLst>
                  <a:outerShdw dist="35921" dir="2700000" algn="ctr" rotWithShape="0">
                    <a:srgbClr val="990000"/>
                  </a:outerShdw>
                </a:effectLst>
                <a:latin typeface="宋体"/>
                <a:ea typeface="宋体"/>
              </a:rPr>
              <a:t>测试用例的执行</a:t>
            </a:r>
          </a:p>
        </p:txBody>
      </p:sp>
      <p:pic>
        <p:nvPicPr>
          <p:cNvPr id="6" name="图片 5" descr="runddd.JPG"/>
          <p:cNvPicPr>
            <a:picLocks noChangeAspect="1"/>
          </p:cNvPicPr>
          <p:nvPr/>
        </p:nvPicPr>
        <p:blipFill>
          <a:blip r:embed="rId2" cstate="print"/>
          <a:stretch>
            <a:fillRect/>
          </a:stretch>
        </p:blipFill>
        <p:spPr>
          <a:xfrm>
            <a:off x="611560" y="3933056"/>
            <a:ext cx="7272808" cy="2924944"/>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052736"/>
            <a:ext cx="8219256" cy="4641379"/>
          </a:xfrm>
        </p:spPr>
        <p:txBody>
          <a:bodyPr/>
          <a:lstStyle/>
          <a:p>
            <a:pPr marL="539750" indent="-457200">
              <a:spcBef>
                <a:spcPts val="600"/>
              </a:spcBef>
              <a:buFont typeface="+mj-lt"/>
              <a:buAutoNum type="arabicPeriod"/>
            </a:pPr>
            <a:r>
              <a:rPr lang="zh-CN" altLang="en-US" sz="2400" dirty="0" smtClean="0">
                <a:latin typeface="+mn-ea"/>
              </a:rPr>
              <a:t>当用例还尚未被执行时，</a:t>
            </a:r>
            <a:r>
              <a:rPr lang="zh-CN" altLang="en-US" sz="2400" dirty="0" smtClean="0">
                <a:latin typeface="+mn-ea"/>
              </a:rPr>
              <a:t>是</a:t>
            </a:r>
            <a:r>
              <a:rPr lang="en-US" altLang="zh-CN" sz="2400" smtClean="0">
                <a:latin typeface="+mn-ea"/>
              </a:rPr>
              <a:t>New</a:t>
            </a:r>
            <a:r>
              <a:rPr lang="zh-CN" altLang="en-US" sz="2400" smtClean="0">
                <a:latin typeface="+mn-ea"/>
              </a:rPr>
              <a:t>未</a:t>
            </a:r>
            <a:r>
              <a:rPr lang="zh-CN" altLang="en-US" sz="2400" dirty="0" smtClean="0">
                <a:latin typeface="+mn-ea"/>
              </a:rPr>
              <a:t>执行状态</a:t>
            </a:r>
            <a:endParaRPr lang="en-US" altLang="zh-CN" sz="2400" dirty="0" smtClean="0">
              <a:latin typeface="+mn-ea"/>
            </a:endParaRPr>
          </a:p>
          <a:p>
            <a:pPr marL="539750" indent="-457200">
              <a:spcBef>
                <a:spcPts val="600"/>
              </a:spcBef>
              <a:buFont typeface="+mj-lt"/>
              <a:buAutoNum type="arabicPeriod"/>
            </a:pPr>
            <a:r>
              <a:rPr lang="zh-CN" altLang="en-US" sz="2400" dirty="0" smtClean="0">
                <a:latin typeface="+mn-ea"/>
              </a:rPr>
              <a:t>当执行结果与预期结果相符时，是</a:t>
            </a:r>
            <a:r>
              <a:rPr lang="en-US" altLang="zh-CN" sz="2400" dirty="0" smtClean="0">
                <a:latin typeface="+mn-ea"/>
              </a:rPr>
              <a:t>Pass</a:t>
            </a:r>
            <a:r>
              <a:rPr lang="zh-CN" altLang="en-US" sz="2400" dirty="0" smtClean="0">
                <a:latin typeface="+mn-ea"/>
              </a:rPr>
              <a:t>通过状态</a:t>
            </a:r>
            <a:endParaRPr lang="en-US" altLang="zh-CN" sz="2400" dirty="0" smtClean="0">
              <a:latin typeface="+mn-ea"/>
            </a:endParaRPr>
          </a:p>
          <a:p>
            <a:pPr marL="539750" indent="-457200">
              <a:spcBef>
                <a:spcPts val="600"/>
              </a:spcBef>
              <a:buFont typeface="+mj-lt"/>
              <a:buAutoNum type="arabicPeriod"/>
            </a:pPr>
            <a:r>
              <a:rPr lang="zh-CN" altLang="en-US" sz="2400" dirty="0" smtClean="0">
                <a:latin typeface="+mn-ea"/>
              </a:rPr>
              <a:t>当执行结果与预期结果不符时，是</a:t>
            </a:r>
            <a:r>
              <a:rPr lang="en-US" altLang="zh-CN" sz="2400" dirty="0" smtClean="0">
                <a:latin typeface="+mn-ea"/>
              </a:rPr>
              <a:t>Fail</a:t>
            </a:r>
            <a:r>
              <a:rPr lang="zh-CN" altLang="en-US" sz="2400" dirty="0" smtClean="0">
                <a:latin typeface="+mn-ea"/>
              </a:rPr>
              <a:t>失败状态</a:t>
            </a:r>
            <a:endParaRPr lang="en-US" altLang="zh-CN" sz="2400" dirty="0" smtClean="0">
              <a:latin typeface="+mn-ea"/>
            </a:endParaRPr>
          </a:p>
          <a:p>
            <a:pPr marL="539750" indent="-457200">
              <a:spcBef>
                <a:spcPts val="600"/>
              </a:spcBef>
              <a:buFont typeface="+mj-lt"/>
              <a:buAutoNum type="arabicPeriod"/>
            </a:pPr>
            <a:r>
              <a:rPr lang="zh-CN" altLang="en-US" sz="2400" dirty="0" smtClean="0">
                <a:latin typeface="+mn-ea"/>
              </a:rPr>
              <a:t>当因为软件有缺陷而妨碍了用例步骤的执行，且该缺陷并不是我们的测试点，则用例是</a:t>
            </a:r>
            <a:r>
              <a:rPr lang="en-US" altLang="zh-CN" sz="2400" dirty="0" smtClean="0">
                <a:latin typeface="+mn-ea"/>
              </a:rPr>
              <a:t>Block</a:t>
            </a:r>
            <a:r>
              <a:rPr lang="zh-CN" altLang="en-US" sz="2400" dirty="0" smtClean="0">
                <a:latin typeface="+mn-ea"/>
              </a:rPr>
              <a:t>阻碍状态。</a:t>
            </a:r>
            <a:endParaRPr lang="en-US" altLang="zh-CN" sz="2400" dirty="0" smtClean="0">
              <a:latin typeface="+mn-ea"/>
            </a:endParaRPr>
          </a:p>
          <a:p>
            <a:pPr marL="539750" indent="-457200">
              <a:spcBef>
                <a:spcPts val="600"/>
              </a:spcBef>
              <a:buFont typeface="+mj-lt"/>
              <a:buAutoNum type="arabicPeriod"/>
            </a:pPr>
            <a:r>
              <a:rPr lang="zh-CN" altLang="en-US" sz="2400" dirty="0" smtClean="0">
                <a:latin typeface="+mn-ea"/>
              </a:rPr>
              <a:t>当用例正在执行中，但是需要耗较多时间去观察其结果，是</a:t>
            </a:r>
            <a:r>
              <a:rPr lang="en-US" altLang="zh-CN" sz="2400" dirty="0" smtClean="0">
                <a:latin typeface="+mn-ea"/>
              </a:rPr>
              <a:t>Investigate</a:t>
            </a:r>
            <a:r>
              <a:rPr lang="zh-CN" altLang="en-US" sz="2400" dirty="0" smtClean="0">
                <a:latin typeface="+mn-ea"/>
              </a:rPr>
              <a:t>观察中状态。</a:t>
            </a:r>
            <a:endParaRPr lang="en-US" altLang="zh-CN" sz="2400" dirty="0" smtClean="0">
              <a:latin typeface="+mn-ea"/>
            </a:endParaRPr>
          </a:p>
        </p:txBody>
      </p:sp>
      <p:sp>
        <p:nvSpPr>
          <p:cNvPr id="5" name="WordArt 4"/>
          <p:cNvSpPr>
            <a:spLocks noChangeArrowheads="1" noChangeShapeType="1"/>
          </p:cNvSpPr>
          <p:nvPr/>
        </p:nvSpPr>
        <p:spPr bwMode="auto">
          <a:xfrm>
            <a:off x="323528" y="116632"/>
            <a:ext cx="2087910" cy="576064"/>
          </a:xfrm>
          <a:prstGeom prst="rect">
            <a:avLst/>
          </a:prstGeom>
        </p:spPr>
        <p:txBody>
          <a:bodyPr wrap="none" fromWordArt="1">
            <a:prstTxWarp prst="textPlain">
              <a:avLst>
                <a:gd name="adj" fmla="val 50000"/>
              </a:avLst>
            </a:prstTxWarp>
          </a:bodyPr>
          <a:lstStyle/>
          <a:p>
            <a:pPr algn="ctr"/>
            <a:r>
              <a:rPr lang="zh-CN" altLang="en-US" sz="3600" kern="10" dirty="0" smtClean="0">
                <a:ln w="19050">
                  <a:solidFill>
                    <a:srgbClr val="99CCFF"/>
                  </a:solidFill>
                  <a:round/>
                  <a:headEnd/>
                  <a:tailEnd/>
                </a:ln>
                <a:solidFill>
                  <a:srgbClr val="0066CC"/>
                </a:solidFill>
                <a:effectLst>
                  <a:outerShdw dist="35921" dir="2700000" algn="ctr" rotWithShape="0">
                    <a:srgbClr val="990000"/>
                  </a:outerShdw>
                </a:effectLst>
                <a:latin typeface="宋体"/>
                <a:ea typeface="宋体"/>
              </a:rPr>
              <a:t>执行</a:t>
            </a:r>
            <a:r>
              <a:rPr lang="zh-CN" altLang="en-US" sz="3600" kern="10" dirty="0">
                <a:ln w="19050">
                  <a:solidFill>
                    <a:srgbClr val="99CCFF"/>
                  </a:solidFill>
                  <a:round/>
                  <a:headEnd/>
                  <a:tailEnd/>
                </a:ln>
                <a:solidFill>
                  <a:srgbClr val="0066CC"/>
                </a:solidFill>
                <a:effectLst>
                  <a:outerShdw dist="35921" dir="2700000" algn="ctr" rotWithShape="0">
                    <a:srgbClr val="990000"/>
                  </a:outerShdw>
                </a:effectLst>
                <a:latin typeface="宋体"/>
                <a:ea typeface="宋体"/>
              </a:rPr>
              <a:t>结果</a:t>
            </a:r>
          </a:p>
        </p:txBody>
      </p:sp>
      <p:pic>
        <p:nvPicPr>
          <p:cNvPr id="8" name="图片 7" descr="result.jpg"/>
          <p:cNvPicPr>
            <a:picLocks noChangeAspect="1"/>
          </p:cNvPicPr>
          <p:nvPr/>
        </p:nvPicPr>
        <p:blipFill>
          <a:blip r:embed="rId3" cstate="print"/>
          <a:stretch>
            <a:fillRect/>
          </a:stretch>
        </p:blipFill>
        <p:spPr>
          <a:xfrm>
            <a:off x="4642992" y="4437112"/>
            <a:ext cx="4501008" cy="2420888"/>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zh-CN" altLang="en-US" sz="4400" dirty="0" smtClean="0"/>
              <a:t>   将之前书写的测试用例，执行且填写测试结果</a:t>
            </a:r>
            <a:endParaRPr lang="zh-CN" altLang="en-US" sz="4400" dirty="0"/>
          </a:p>
        </p:txBody>
      </p:sp>
      <p:sp>
        <p:nvSpPr>
          <p:cNvPr id="4" name="WordArt 8"/>
          <p:cNvSpPr>
            <a:spLocks noChangeArrowheads="1" noChangeShapeType="1"/>
          </p:cNvSpPr>
          <p:nvPr/>
        </p:nvSpPr>
        <p:spPr bwMode="auto">
          <a:xfrm>
            <a:off x="395536" y="116632"/>
            <a:ext cx="3096344" cy="576709"/>
          </a:xfrm>
          <a:prstGeom prst="rect">
            <a:avLst/>
          </a:prstGeom>
        </p:spPr>
        <p:txBody>
          <a:bodyPr wrap="none" fromWordArt="1">
            <a:prstTxWarp prst="textPlain">
              <a:avLst>
                <a:gd name="adj" fmla="val 50000"/>
              </a:avLst>
            </a:prstTxWarp>
          </a:bodyPr>
          <a:lstStyle/>
          <a:p>
            <a:pPr algn="ctr"/>
            <a:r>
              <a:rPr lang="zh-CN" altLang="en-US" sz="3600" kern="10" dirty="0">
                <a:ln w="19050">
                  <a:solidFill>
                    <a:srgbClr val="99CCFF"/>
                  </a:solidFill>
                  <a:round/>
                  <a:headEnd/>
                  <a:tailEnd/>
                </a:ln>
                <a:solidFill>
                  <a:srgbClr val="0066CC"/>
                </a:solidFill>
                <a:effectLst>
                  <a:outerShdw dist="35921" dir="2700000" algn="ctr" rotWithShape="0">
                    <a:srgbClr val="990000"/>
                  </a:outerShdw>
                </a:effectLst>
                <a:latin typeface="宋体"/>
                <a:ea typeface="宋体"/>
              </a:rPr>
              <a:t>用例的执行练习</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4437112"/>
            <a:ext cx="8229600" cy="2016224"/>
          </a:xfrm>
        </p:spPr>
        <p:txBody>
          <a:bodyPr/>
          <a:lstStyle/>
          <a:p>
            <a:pPr algn="l"/>
            <a:r>
              <a:rPr lang="zh-CN" altLang="zh-CN" sz="2400" dirty="0" smtClean="0">
                <a:latin typeface="+mj-ea"/>
              </a:rPr>
              <a:t>优秀的测试用例写作者，具有的是灵活发散的思维，和全面的视野，写出的用例套能保证涉及软件运行时的各个关键要点，在执行完这样的用例并且没有发现问题，我们就可以对软件的质量下一个良好的结论。</a:t>
            </a:r>
            <a:endParaRPr lang="zh-CN" altLang="en-US" sz="2400" dirty="0"/>
          </a:p>
        </p:txBody>
      </p:sp>
      <p:sp>
        <p:nvSpPr>
          <p:cNvPr id="3" name="文本占位符 2"/>
          <p:cNvSpPr>
            <a:spLocks noGrp="1"/>
          </p:cNvSpPr>
          <p:nvPr>
            <p:ph type="body" idx="1"/>
          </p:nvPr>
        </p:nvSpPr>
        <p:spPr>
          <a:xfrm>
            <a:off x="467544" y="836712"/>
            <a:ext cx="4040188" cy="639762"/>
          </a:xfrm>
        </p:spPr>
        <p:txBody>
          <a:bodyPr/>
          <a:lstStyle/>
          <a:p>
            <a:r>
              <a:rPr lang="zh-CN" altLang="en-US" dirty="0" smtClean="0"/>
              <a:t>整合测试用例</a:t>
            </a:r>
            <a:endParaRPr lang="zh-CN" altLang="en-US" dirty="0"/>
          </a:p>
        </p:txBody>
      </p:sp>
      <p:sp>
        <p:nvSpPr>
          <p:cNvPr id="4" name="内容占位符 3"/>
          <p:cNvSpPr>
            <a:spLocks noGrp="1"/>
          </p:cNvSpPr>
          <p:nvPr>
            <p:ph sz="half" idx="2"/>
          </p:nvPr>
        </p:nvSpPr>
        <p:spPr>
          <a:xfrm>
            <a:off x="467544" y="1484784"/>
            <a:ext cx="4040188" cy="2478261"/>
          </a:xfrm>
        </p:spPr>
        <p:txBody>
          <a:bodyPr/>
          <a:lstStyle/>
          <a:p>
            <a:pPr>
              <a:buNone/>
            </a:pPr>
            <a:r>
              <a:rPr lang="en-US" altLang="zh-CN" dirty="0" smtClean="0">
                <a:latin typeface="+mn-ea"/>
              </a:rPr>
              <a:t>  </a:t>
            </a:r>
            <a:r>
              <a:rPr lang="zh-CN" altLang="zh-CN" dirty="0" smtClean="0">
                <a:latin typeface="+mn-ea"/>
              </a:rPr>
              <a:t>用例写作的技术含量体现，并不是单条用例本身，而是针对整个特性，写出的整套的测试用例，是否有效地</a:t>
            </a:r>
            <a:r>
              <a:rPr lang="zh-CN" altLang="zh-CN" dirty="0" smtClean="0">
                <a:solidFill>
                  <a:srgbClr val="FF0000"/>
                </a:solidFill>
                <a:latin typeface="+mn-ea"/>
              </a:rPr>
              <a:t>覆盖</a:t>
            </a:r>
            <a:r>
              <a:rPr lang="zh-CN" altLang="zh-CN" dirty="0" smtClean="0">
                <a:latin typeface="+mn-ea"/>
              </a:rPr>
              <a:t>了应该验证的各个测试点。</a:t>
            </a:r>
          </a:p>
          <a:p>
            <a:endParaRPr lang="zh-CN" altLang="en-US" dirty="0"/>
          </a:p>
        </p:txBody>
      </p:sp>
      <p:sp>
        <p:nvSpPr>
          <p:cNvPr id="5" name="文本占位符 4"/>
          <p:cNvSpPr>
            <a:spLocks noGrp="1"/>
          </p:cNvSpPr>
          <p:nvPr>
            <p:ph type="body" sz="quarter" idx="3"/>
          </p:nvPr>
        </p:nvSpPr>
        <p:spPr>
          <a:xfrm>
            <a:off x="4716016" y="836712"/>
            <a:ext cx="4041775" cy="639762"/>
          </a:xfrm>
        </p:spPr>
        <p:txBody>
          <a:bodyPr/>
          <a:lstStyle/>
          <a:p>
            <a:r>
              <a:rPr lang="zh-CN" altLang="en-US" dirty="0" smtClean="0"/>
              <a:t>回归测试用例</a:t>
            </a:r>
            <a:endParaRPr lang="zh-CN" altLang="en-US" dirty="0"/>
          </a:p>
        </p:txBody>
      </p:sp>
      <p:sp>
        <p:nvSpPr>
          <p:cNvPr id="6" name="内容占位符 5"/>
          <p:cNvSpPr>
            <a:spLocks noGrp="1"/>
          </p:cNvSpPr>
          <p:nvPr>
            <p:ph sz="quarter" idx="4"/>
          </p:nvPr>
        </p:nvSpPr>
        <p:spPr>
          <a:xfrm>
            <a:off x="4644008" y="1484784"/>
            <a:ext cx="4041775" cy="2046213"/>
          </a:xfrm>
        </p:spPr>
        <p:txBody>
          <a:bodyPr/>
          <a:lstStyle/>
          <a:p>
            <a:pPr>
              <a:buNone/>
            </a:pPr>
            <a:r>
              <a:rPr lang="zh-CN" altLang="en-US" dirty="0" smtClean="0">
                <a:latin typeface="+mn-ea"/>
              </a:rPr>
              <a:t>  回归到测试的根本目的：保障软件质量，意味着我们要发现所有导致软件不能满足需求的缺陷。</a:t>
            </a:r>
            <a:endParaRPr lang="zh-CN" altLang="en-US" dirty="0"/>
          </a:p>
        </p:txBody>
      </p:sp>
      <p:sp>
        <p:nvSpPr>
          <p:cNvPr id="7" name="WordArt 8"/>
          <p:cNvSpPr>
            <a:spLocks noChangeArrowheads="1" noChangeShapeType="1"/>
          </p:cNvSpPr>
          <p:nvPr/>
        </p:nvSpPr>
        <p:spPr bwMode="auto">
          <a:xfrm>
            <a:off x="395536" y="116632"/>
            <a:ext cx="3096344" cy="576709"/>
          </a:xfrm>
          <a:prstGeom prst="rect">
            <a:avLst/>
          </a:prstGeom>
        </p:spPr>
        <p:txBody>
          <a:bodyPr wrap="none" fromWordArt="1">
            <a:prstTxWarp prst="textPlain">
              <a:avLst>
                <a:gd name="adj" fmla="val 50000"/>
              </a:avLst>
            </a:prstTxWarp>
          </a:bodyPr>
          <a:lstStyle/>
          <a:p>
            <a:pPr algn="ctr"/>
            <a:r>
              <a:rPr lang="zh-CN" altLang="en-US" sz="3600" kern="10" dirty="0">
                <a:ln w="19050">
                  <a:solidFill>
                    <a:srgbClr val="99CCFF"/>
                  </a:solidFill>
                  <a:round/>
                  <a:headEnd/>
                  <a:tailEnd/>
                </a:ln>
                <a:solidFill>
                  <a:srgbClr val="0066CC"/>
                </a:solidFill>
                <a:effectLst>
                  <a:outerShdw dist="35921" dir="2700000" algn="ctr" rotWithShape="0">
                    <a:srgbClr val="990000"/>
                  </a:outerShdw>
                </a:effectLst>
                <a:latin typeface="宋体"/>
                <a:ea typeface="宋体"/>
              </a:rPr>
              <a:t>用例</a:t>
            </a:r>
            <a:r>
              <a:rPr lang="zh-CN" altLang="en-US" sz="3600" kern="10" dirty="0" smtClean="0">
                <a:ln w="19050">
                  <a:solidFill>
                    <a:srgbClr val="99CCFF"/>
                  </a:solidFill>
                  <a:round/>
                  <a:headEnd/>
                  <a:tailEnd/>
                </a:ln>
                <a:solidFill>
                  <a:srgbClr val="0066CC"/>
                </a:solidFill>
                <a:effectLst>
                  <a:outerShdw dist="35921" dir="2700000" algn="ctr" rotWithShape="0">
                    <a:srgbClr val="990000"/>
                  </a:outerShdw>
                </a:effectLst>
                <a:latin typeface="宋体"/>
                <a:ea typeface="宋体"/>
              </a:rPr>
              <a:t>的整合</a:t>
            </a:r>
            <a:endParaRPr lang="zh-CN" altLang="en-US" sz="3600" kern="10" dirty="0">
              <a:ln w="19050">
                <a:solidFill>
                  <a:srgbClr val="99CCFF"/>
                </a:solidFill>
                <a:round/>
                <a:headEnd/>
                <a:tailEnd/>
              </a:ln>
              <a:solidFill>
                <a:srgbClr val="0066CC"/>
              </a:solidFill>
              <a:effectLst>
                <a:outerShdw dist="35921" dir="2700000" algn="ctr" rotWithShape="0">
                  <a:srgbClr val="990000"/>
                </a:outerShdw>
              </a:effectLst>
              <a:latin typeface="宋体"/>
              <a:ea typeface="宋体"/>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内容占位符 3"/>
          <p:cNvSpPr>
            <a:spLocks noGrp="1"/>
          </p:cNvSpPr>
          <p:nvPr>
            <p:ph sz="half" idx="2"/>
          </p:nvPr>
        </p:nvSpPr>
        <p:spPr>
          <a:xfrm>
            <a:off x="457200" y="1484784"/>
            <a:ext cx="8507288" cy="4641379"/>
          </a:xfrm>
        </p:spPr>
        <p:txBody>
          <a:bodyPr/>
          <a:lstStyle/>
          <a:p>
            <a:pPr marL="457200" indent="-457200">
              <a:buFont typeface="+mj-lt"/>
              <a:buAutoNum type="arabicPeriod"/>
            </a:pPr>
            <a:r>
              <a:rPr lang="zh-CN" altLang="en-US" dirty="0" smtClean="0">
                <a:latin typeface="+mn-ea"/>
              </a:rPr>
              <a:t>测试用例并不可能一开始就写得很完美，可能也有写错的，可能也有遗漏的测试点</a:t>
            </a:r>
            <a:endParaRPr lang="en-US" altLang="zh-CN" dirty="0" smtClean="0">
              <a:latin typeface="+mn-ea"/>
            </a:endParaRPr>
          </a:p>
          <a:p>
            <a:pPr marL="457200" indent="-457200">
              <a:buFont typeface="+mj-lt"/>
              <a:buAutoNum type="arabicPeriod"/>
            </a:pPr>
            <a:r>
              <a:rPr lang="zh-CN" altLang="en-US" dirty="0" smtClean="0">
                <a:latin typeface="+mn-ea"/>
              </a:rPr>
              <a:t>随着软件的版本不断更新，软件本身的需求和规格以及设计都可能在不断地变更。</a:t>
            </a:r>
            <a:endParaRPr lang="en-US" altLang="zh-CN" dirty="0" smtClean="0">
              <a:latin typeface="+mn-ea"/>
            </a:endParaRPr>
          </a:p>
          <a:p>
            <a:pPr marL="457200" indent="-457200">
              <a:buFont typeface="+mj-lt"/>
              <a:buAutoNum type="arabicPeriod"/>
            </a:pPr>
            <a:r>
              <a:rPr lang="zh-CN" altLang="en-US" dirty="0" smtClean="0">
                <a:latin typeface="+mn-ea"/>
              </a:rPr>
              <a:t>随着测试的不断开展，测试人员对产品的理解逐渐加深。</a:t>
            </a:r>
            <a:endParaRPr lang="en-US" altLang="zh-CN" dirty="0" smtClean="0">
              <a:latin typeface="+mn-ea"/>
            </a:endParaRPr>
          </a:p>
          <a:p>
            <a:pPr>
              <a:buNone/>
            </a:pPr>
            <a:endParaRPr lang="en-US" altLang="zh-CN" dirty="0" smtClean="0">
              <a:latin typeface="+mn-ea"/>
            </a:endParaRPr>
          </a:p>
          <a:p>
            <a:pPr>
              <a:buNone/>
            </a:pPr>
            <a:endParaRPr lang="en-US" altLang="zh-CN" dirty="0" smtClean="0">
              <a:latin typeface="+mn-ea"/>
            </a:endParaRPr>
          </a:p>
          <a:p>
            <a:pPr>
              <a:buNone/>
            </a:pPr>
            <a:r>
              <a:rPr lang="en-US" altLang="zh-CN" dirty="0" smtClean="0">
                <a:latin typeface="+mn-ea"/>
              </a:rPr>
              <a:t>   </a:t>
            </a:r>
            <a:r>
              <a:rPr lang="zh-CN" altLang="en-US" smtClean="0">
                <a:latin typeface="+mn-ea"/>
              </a:rPr>
              <a:t>基于上述，</a:t>
            </a:r>
            <a:r>
              <a:rPr lang="zh-CN" altLang="en-US" dirty="0" smtClean="0">
                <a:latin typeface="+mn-ea"/>
              </a:rPr>
              <a:t>就使得我们完全有理由在测试用例执行的过程中，同时不断地优化我们的测试用例，使得用例的质量越来越高。</a:t>
            </a:r>
            <a:endParaRPr lang="zh-CN" altLang="en-US" dirty="0"/>
          </a:p>
        </p:txBody>
      </p:sp>
      <p:sp>
        <p:nvSpPr>
          <p:cNvPr id="7" name="WordArt 6"/>
          <p:cNvSpPr>
            <a:spLocks noGrp="1" noChangeArrowheads="1" noChangeShapeType="1"/>
          </p:cNvSpPr>
          <p:nvPr>
            <p:ph type="title"/>
          </p:nvPr>
        </p:nvSpPr>
        <p:spPr bwMode="auto">
          <a:xfrm>
            <a:off x="457200" y="183778"/>
            <a:ext cx="2458616" cy="508918"/>
          </a:xfrm>
          <a:prstGeom prst="rect">
            <a:avLst/>
          </a:prstGeom>
        </p:spPr>
        <p:txBody>
          <a:bodyPr wrap="none" fromWordArt="1">
            <a:prstTxWarp prst="textPlain">
              <a:avLst>
                <a:gd name="adj" fmla="val 50000"/>
              </a:avLst>
            </a:prstTxWarp>
          </a:bodyPr>
          <a:lstStyle/>
          <a:p>
            <a:pPr algn="ctr"/>
            <a:r>
              <a:rPr lang="zh-CN" altLang="en-US" sz="3600" kern="10" dirty="0" smtClean="0">
                <a:ln w="19050">
                  <a:solidFill>
                    <a:srgbClr val="99CCFF"/>
                  </a:solidFill>
                  <a:round/>
                  <a:headEnd/>
                  <a:tailEnd/>
                </a:ln>
                <a:solidFill>
                  <a:srgbClr val="0066CC"/>
                </a:solidFill>
                <a:effectLst>
                  <a:outerShdw dist="35921" dir="2700000" algn="ctr" rotWithShape="0">
                    <a:srgbClr val="990000"/>
                  </a:outerShdw>
                </a:effectLst>
                <a:latin typeface="宋体"/>
                <a:ea typeface="宋体"/>
              </a:rPr>
              <a:t>更新测试用例</a:t>
            </a:r>
            <a:endParaRPr lang="zh-CN" altLang="en-US" sz="3600" kern="10" dirty="0">
              <a:ln w="19050">
                <a:solidFill>
                  <a:srgbClr val="99CCFF"/>
                </a:solidFill>
                <a:round/>
                <a:headEnd/>
                <a:tailEnd/>
              </a:ln>
              <a:solidFill>
                <a:srgbClr val="0066CC"/>
              </a:solidFill>
              <a:effectLst>
                <a:outerShdw dist="35921" dir="2700000" algn="ctr" rotWithShape="0">
                  <a:srgbClr val="990000"/>
                </a:outerShdw>
              </a:effectLst>
              <a:latin typeface="宋体"/>
              <a:ea typeface="宋体"/>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descr="xiongw795720091130923084105.jpg"/>
          <p:cNvPicPr>
            <a:picLocks noChangeAspect="1"/>
          </p:cNvPicPr>
          <p:nvPr/>
        </p:nvPicPr>
        <p:blipFill>
          <a:blip r:embed="rId2" cstate="print"/>
          <a:stretch>
            <a:fillRect/>
          </a:stretch>
        </p:blipFill>
        <p:spPr>
          <a:xfrm>
            <a:off x="-1" y="764704"/>
            <a:ext cx="9143873" cy="609329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WordArt 9"/>
          <p:cNvSpPr>
            <a:spLocks noChangeArrowheads="1" noChangeShapeType="1"/>
          </p:cNvSpPr>
          <p:nvPr/>
        </p:nvSpPr>
        <p:spPr bwMode="auto">
          <a:xfrm>
            <a:off x="179512" y="116632"/>
            <a:ext cx="1368152" cy="530497"/>
          </a:xfrm>
          <a:prstGeom prst="rect">
            <a:avLst/>
          </a:prstGeom>
        </p:spPr>
        <p:txBody>
          <a:bodyPr wrap="none" fromWordArt="1">
            <a:prstTxWarp prst="textPlain">
              <a:avLst>
                <a:gd name="adj" fmla="val 50000"/>
              </a:avLst>
            </a:prstTxWarp>
          </a:bodyPr>
          <a:lstStyle/>
          <a:p>
            <a:pPr algn="ctr"/>
            <a:r>
              <a:rPr lang="zh-CN" altLang="en-US" sz="3600" kern="10" dirty="0" smtClean="0">
                <a:ln w="19050">
                  <a:solidFill>
                    <a:srgbClr val="99CCFF"/>
                  </a:solidFill>
                  <a:round/>
                  <a:headEnd/>
                  <a:tailEnd/>
                </a:ln>
                <a:solidFill>
                  <a:srgbClr val="0066CC"/>
                </a:solidFill>
                <a:effectLst>
                  <a:outerShdw dist="35921" dir="2700000" algn="ctr" rotWithShape="0">
                    <a:srgbClr val="990000"/>
                  </a:outerShdw>
                </a:effectLst>
                <a:latin typeface="宋体"/>
                <a:ea typeface="宋体"/>
              </a:rPr>
              <a:t>目录</a:t>
            </a:r>
            <a:endParaRPr lang="zh-CN" altLang="en-US" sz="3600" kern="10" dirty="0">
              <a:ln w="19050">
                <a:solidFill>
                  <a:srgbClr val="99CCFF"/>
                </a:solidFill>
                <a:round/>
                <a:headEnd/>
                <a:tailEnd/>
              </a:ln>
              <a:solidFill>
                <a:srgbClr val="0066CC"/>
              </a:solidFill>
              <a:effectLst>
                <a:outerShdw dist="35921" dir="2700000" algn="ctr" rotWithShape="0">
                  <a:srgbClr val="990000"/>
                </a:outerShdw>
              </a:effectLst>
              <a:latin typeface="宋体"/>
              <a:ea typeface="宋体"/>
            </a:endParaRPr>
          </a:p>
        </p:txBody>
      </p:sp>
      <p:sp>
        <p:nvSpPr>
          <p:cNvPr id="12" name="Rectangle 3"/>
          <p:cNvSpPr txBox="1">
            <a:spLocks noChangeArrowheads="1"/>
          </p:cNvSpPr>
          <p:nvPr/>
        </p:nvSpPr>
        <p:spPr>
          <a:xfrm>
            <a:off x="1142976" y="1785926"/>
            <a:ext cx="7215238" cy="576256"/>
          </a:xfrm>
          <a:prstGeom prst="rect">
            <a:avLst/>
          </a:prstGeom>
          <a:ln/>
        </p:spPr>
        <p:txBody>
          <a:bodyPr/>
          <a:lstStyle/>
          <a:p>
            <a:pPr marL="342900" indent="-342900">
              <a:lnSpc>
                <a:spcPct val="120000"/>
              </a:lnSpc>
              <a:spcBef>
                <a:spcPct val="25000"/>
              </a:spcBef>
              <a:defRPr/>
            </a:pPr>
            <a:r>
              <a:rPr kumimoji="0" lang="en-US" sz="3200" b="0" i="0" u="none" strike="noStrike" kern="1200" cap="none" spc="0" normalizeH="0" baseline="0" noProof="0" dirty="0" smtClean="0">
                <a:ln>
                  <a:noFill/>
                </a:ln>
                <a:solidFill>
                  <a:schemeClr val="tx1"/>
                </a:solidFill>
                <a:effectLst/>
                <a:uLnTx/>
                <a:uFillTx/>
                <a:latin typeface="+mj-ea"/>
                <a:ea typeface="+mj-ea"/>
                <a:cs typeface="+mn-cs"/>
              </a:rPr>
              <a:t>Chapter 1</a:t>
            </a:r>
            <a:r>
              <a:rPr lang="zh-CN" altLang="en-US" sz="3200" dirty="0" smtClean="0">
                <a:latin typeface="Calibri" pitchFamily="34" charset="0"/>
              </a:rPr>
              <a:t>测试用例的主要构成要素</a:t>
            </a:r>
            <a:endParaRPr lang="en-US" altLang="zh-CN" sz="3200" dirty="0" smtClean="0">
              <a:latin typeface="Calibri" pitchFamily="34" charset="0"/>
            </a:endParaRPr>
          </a:p>
          <a:p>
            <a:pPr marL="342900" marR="0" lvl="0" indent="-342900" algn="l" defTabSz="914400" rtl="0" eaLnBrk="1" fontAlgn="auto" latinLnBrk="0" hangingPunct="1">
              <a:lnSpc>
                <a:spcPct val="120000"/>
              </a:lnSpc>
              <a:spcBef>
                <a:spcPct val="25000"/>
              </a:spcBef>
              <a:spcAft>
                <a:spcPts val="0"/>
              </a:spcAft>
              <a:buClrTx/>
              <a:buSzTx/>
              <a:buFontTx/>
              <a:buNone/>
              <a:tabLst/>
              <a:defRPr/>
            </a:pPr>
            <a:endParaRPr kumimoji="0" lang="en-US" altLang="zh-CN" sz="3200" b="0" i="0" u="none" strike="noStrike" kern="1200" cap="none" spc="0" normalizeH="0" baseline="0" noProof="0" dirty="0" smtClean="0">
              <a:ln>
                <a:noFill/>
              </a:ln>
              <a:solidFill>
                <a:schemeClr val="tx1"/>
              </a:solidFill>
              <a:effectLst/>
              <a:uLnTx/>
              <a:uFillTx/>
              <a:latin typeface="+mj-ea"/>
              <a:ea typeface="+mj-ea"/>
              <a:cs typeface="+mn-cs"/>
            </a:endParaRPr>
          </a:p>
          <a:p>
            <a:pPr marL="342900" marR="0" lvl="0" indent="-342900" algn="l" defTabSz="914400" rtl="0" eaLnBrk="1" fontAlgn="auto" latinLnBrk="0" hangingPunct="1">
              <a:lnSpc>
                <a:spcPct val="120000"/>
              </a:lnSpc>
              <a:spcBef>
                <a:spcPct val="25000"/>
              </a:spcBef>
              <a:spcAft>
                <a:spcPts val="0"/>
              </a:spcAft>
              <a:buClrTx/>
              <a:buSzTx/>
              <a:buFontTx/>
              <a:buNone/>
              <a:tabLst/>
              <a:defRPr/>
            </a:pPr>
            <a:endParaRPr kumimoji="0" lang="en-US" sz="3200" b="0" i="0" u="none" strike="noStrike" kern="1200" cap="none" spc="0" normalizeH="0" baseline="0" noProof="0" dirty="0" smtClean="0">
              <a:ln>
                <a:noFill/>
              </a:ln>
              <a:solidFill>
                <a:srgbClr val="FF0000"/>
              </a:solidFill>
              <a:effectLst/>
              <a:uLnTx/>
              <a:uFillTx/>
              <a:latin typeface="+mj-ea"/>
              <a:ea typeface="+mj-ea"/>
              <a:cs typeface="+mn-cs"/>
            </a:endParaRPr>
          </a:p>
        </p:txBody>
      </p:sp>
      <p:sp>
        <p:nvSpPr>
          <p:cNvPr id="13" name="Rectangle 3"/>
          <p:cNvSpPr txBox="1">
            <a:spLocks noChangeArrowheads="1"/>
          </p:cNvSpPr>
          <p:nvPr/>
        </p:nvSpPr>
        <p:spPr>
          <a:xfrm>
            <a:off x="1187624" y="2780928"/>
            <a:ext cx="7215238" cy="576256"/>
          </a:xfrm>
          <a:prstGeom prst="rect">
            <a:avLst/>
          </a:prstGeom>
          <a:ln/>
        </p:spPr>
        <p:txBody>
          <a:bodyPr/>
          <a:lstStyle/>
          <a:p>
            <a:pPr marL="342900" indent="-342900">
              <a:lnSpc>
                <a:spcPct val="120000"/>
              </a:lnSpc>
              <a:spcBef>
                <a:spcPct val="25000"/>
              </a:spcBef>
              <a:defRPr/>
            </a:pPr>
            <a:r>
              <a:rPr kumimoji="0" lang="en-US" sz="3200" b="0" i="0" u="none" strike="noStrike" kern="1200" cap="none" spc="0" normalizeH="0" baseline="0" noProof="0" dirty="0" smtClean="0">
                <a:ln>
                  <a:noFill/>
                </a:ln>
                <a:solidFill>
                  <a:schemeClr val="tx1"/>
                </a:solidFill>
                <a:effectLst/>
                <a:uLnTx/>
                <a:uFillTx/>
                <a:latin typeface="+mj-ea"/>
                <a:ea typeface="+mj-ea"/>
                <a:cs typeface="+mn-cs"/>
              </a:rPr>
              <a:t>Chapter </a:t>
            </a:r>
            <a:r>
              <a:rPr lang="en-US" sz="3200" dirty="0" smtClean="0">
                <a:latin typeface="+mj-ea"/>
                <a:ea typeface="+mj-ea"/>
              </a:rPr>
              <a:t>2</a:t>
            </a:r>
            <a:r>
              <a:rPr lang="zh-CN" altLang="en-US" sz="3200" dirty="0" smtClean="0">
                <a:latin typeface="Calibri" pitchFamily="34" charset="0"/>
              </a:rPr>
              <a:t>测试用例的作用和价值</a:t>
            </a:r>
            <a:endParaRPr lang="en-US" altLang="zh-CN" sz="3200" dirty="0" smtClean="0">
              <a:latin typeface="Calibri" pitchFamily="34" charset="0"/>
            </a:endParaRPr>
          </a:p>
          <a:p>
            <a:pPr marL="342900" marR="0" lvl="0" indent="-342900" algn="l" defTabSz="914400" rtl="0" eaLnBrk="1" fontAlgn="auto" latinLnBrk="0" hangingPunct="1">
              <a:lnSpc>
                <a:spcPct val="120000"/>
              </a:lnSpc>
              <a:spcBef>
                <a:spcPct val="25000"/>
              </a:spcBef>
              <a:spcAft>
                <a:spcPts val="0"/>
              </a:spcAft>
              <a:buClrTx/>
              <a:buSzTx/>
              <a:buFontTx/>
              <a:buNone/>
              <a:tabLst/>
              <a:defRPr/>
            </a:pPr>
            <a:endParaRPr kumimoji="0" lang="en-US" altLang="zh-CN" sz="3200" b="0" i="0" u="none" strike="noStrike" kern="1200" cap="none" spc="0" normalizeH="0" baseline="0" noProof="0" dirty="0" smtClean="0">
              <a:ln>
                <a:noFill/>
              </a:ln>
              <a:solidFill>
                <a:schemeClr val="tx1"/>
              </a:solidFill>
              <a:effectLst/>
              <a:uLnTx/>
              <a:uFillTx/>
              <a:latin typeface="+mj-ea"/>
              <a:ea typeface="+mj-ea"/>
              <a:cs typeface="+mn-cs"/>
            </a:endParaRPr>
          </a:p>
          <a:p>
            <a:pPr marL="342900" marR="0" lvl="0" indent="-342900" algn="l" defTabSz="914400" rtl="0" eaLnBrk="1" fontAlgn="auto" latinLnBrk="0" hangingPunct="1">
              <a:lnSpc>
                <a:spcPct val="120000"/>
              </a:lnSpc>
              <a:spcBef>
                <a:spcPct val="25000"/>
              </a:spcBef>
              <a:spcAft>
                <a:spcPts val="0"/>
              </a:spcAft>
              <a:buClrTx/>
              <a:buSzTx/>
              <a:buFontTx/>
              <a:buNone/>
              <a:tabLst/>
              <a:defRPr/>
            </a:pPr>
            <a:endParaRPr kumimoji="0" lang="en-US" sz="3200" b="0" i="0" u="none" strike="noStrike" kern="1200" cap="none" spc="0" normalizeH="0" baseline="0" noProof="0" dirty="0" smtClean="0">
              <a:ln>
                <a:noFill/>
              </a:ln>
              <a:solidFill>
                <a:srgbClr val="FF0000"/>
              </a:solidFill>
              <a:effectLst/>
              <a:uLnTx/>
              <a:uFillTx/>
              <a:latin typeface="+mj-ea"/>
              <a:ea typeface="+mj-ea"/>
              <a:cs typeface="+mn-cs"/>
            </a:endParaRPr>
          </a:p>
        </p:txBody>
      </p:sp>
      <p:sp>
        <p:nvSpPr>
          <p:cNvPr id="14" name="Rectangle 3"/>
          <p:cNvSpPr txBox="1">
            <a:spLocks noChangeArrowheads="1"/>
          </p:cNvSpPr>
          <p:nvPr/>
        </p:nvSpPr>
        <p:spPr>
          <a:xfrm>
            <a:off x="1187624" y="3789040"/>
            <a:ext cx="7215238" cy="576256"/>
          </a:xfrm>
          <a:prstGeom prst="rect">
            <a:avLst/>
          </a:prstGeom>
          <a:ln/>
        </p:spPr>
        <p:txBody>
          <a:bodyPr/>
          <a:lstStyle/>
          <a:p>
            <a:pPr marL="342900" indent="-342900">
              <a:lnSpc>
                <a:spcPct val="120000"/>
              </a:lnSpc>
              <a:spcBef>
                <a:spcPct val="25000"/>
              </a:spcBef>
              <a:defRPr/>
            </a:pPr>
            <a:r>
              <a:rPr kumimoji="0" lang="en-US" sz="3200" b="0" i="0" u="none" strike="noStrike" kern="1200" cap="none" spc="0" normalizeH="0" baseline="0" noProof="0" dirty="0" smtClean="0">
                <a:ln>
                  <a:noFill/>
                </a:ln>
                <a:solidFill>
                  <a:schemeClr val="tx1"/>
                </a:solidFill>
                <a:effectLst/>
                <a:uLnTx/>
                <a:uFillTx/>
                <a:latin typeface="+mj-ea"/>
                <a:ea typeface="+mj-ea"/>
                <a:cs typeface="+mn-cs"/>
              </a:rPr>
              <a:t>Chapter </a:t>
            </a:r>
            <a:r>
              <a:rPr lang="en-US" sz="3200" dirty="0" smtClean="0">
                <a:latin typeface="+mj-ea"/>
                <a:ea typeface="+mj-ea"/>
              </a:rPr>
              <a:t>3</a:t>
            </a:r>
            <a:r>
              <a:rPr kumimoji="0" lang="zh-CN" altLang="en-US" sz="3200" b="0" i="0" u="none" strike="noStrike" kern="1200" cap="none" spc="0" normalizeH="0" baseline="0" noProof="0" dirty="0" smtClean="0">
                <a:ln>
                  <a:noFill/>
                </a:ln>
                <a:solidFill>
                  <a:schemeClr val="tx1"/>
                </a:solidFill>
                <a:effectLst/>
                <a:uLnTx/>
                <a:uFillTx/>
                <a:latin typeface="+mj-ea"/>
                <a:ea typeface="+mj-ea"/>
                <a:cs typeface="+mn-cs"/>
              </a:rPr>
              <a:t>设计</a:t>
            </a:r>
            <a:r>
              <a:rPr lang="zh-CN" altLang="en-US" sz="3200" dirty="0" smtClean="0">
                <a:latin typeface="Calibri" pitchFamily="34" charset="0"/>
              </a:rPr>
              <a:t>测试用例的原则</a:t>
            </a:r>
            <a:endParaRPr lang="en-US" altLang="zh-CN" sz="3200" dirty="0" smtClean="0">
              <a:latin typeface="Calibri" pitchFamily="34" charset="0"/>
            </a:endParaRPr>
          </a:p>
          <a:p>
            <a:pPr marL="342900" marR="0" lvl="0" indent="-342900" algn="l" defTabSz="914400" rtl="0" eaLnBrk="1" fontAlgn="auto" latinLnBrk="0" hangingPunct="1">
              <a:lnSpc>
                <a:spcPct val="120000"/>
              </a:lnSpc>
              <a:spcBef>
                <a:spcPct val="25000"/>
              </a:spcBef>
              <a:spcAft>
                <a:spcPts val="0"/>
              </a:spcAft>
              <a:buClrTx/>
              <a:buSzTx/>
              <a:buFontTx/>
              <a:buNone/>
              <a:tabLst/>
              <a:defRPr/>
            </a:pPr>
            <a:endParaRPr kumimoji="0" lang="en-US" altLang="zh-CN" sz="3200" b="0" i="0" u="none" strike="noStrike" kern="1200" cap="none" spc="0" normalizeH="0" baseline="0" noProof="0" dirty="0" smtClean="0">
              <a:ln>
                <a:noFill/>
              </a:ln>
              <a:solidFill>
                <a:schemeClr val="tx1"/>
              </a:solidFill>
              <a:effectLst/>
              <a:uLnTx/>
              <a:uFillTx/>
              <a:latin typeface="+mj-ea"/>
              <a:ea typeface="+mj-ea"/>
              <a:cs typeface="+mn-cs"/>
            </a:endParaRPr>
          </a:p>
          <a:p>
            <a:pPr marL="342900" marR="0" lvl="0" indent="-342900" algn="l" defTabSz="914400" rtl="0" eaLnBrk="1" fontAlgn="auto" latinLnBrk="0" hangingPunct="1">
              <a:lnSpc>
                <a:spcPct val="120000"/>
              </a:lnSpc>
              <a:spcBef>
                <a:spcPct val="25000"/>
              </a:spcBef>
              <a:spcAft>
                <a:spcPts val="0"/>
              </a:spcAft>
              <a:buClrTx/>
              <a:buSzTx/>
              <a:buFontTx/>
              <a:buNone/>
              <a:tabLst/>
              <a:defRPr/>
            </a:pPr>
            <a:endParaRPr kumimoji="0" lang="en-US" sz="3200" b="0" i="0" u="none" strike="noStrike" kern="1200" cap="none" spc="0" normalizeH="0" baseline="0" noProof="0" dirty="0" smtClean="0">
              <a:ln>
                <a:noFill/>
              </a:ln>
              <a:solidFill>
                <a:srgbClr val="FF0000"/>
              </a:solidFill>
              <a:effectLst/>
              <a:uLnTx/>
              <a:uFillTx/>
              <a:latin typeface="+mj-ea"/>
              <a:ea typeface="+mj-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图片 3" descr="2011091521504613265.jpg"/>
          <p:cNvPicPr>
            <a:picLocks noChangeAspect="1"/>
          </p:cNvPicPr>
          <p:nvPr/>
        </p:nvPicPr>
        <p:blipFill>
          <a:blip r:embed="rId2" cstate="print"/>
          <a:stretch>
            <a:fillRect/>
          </a:stretch>
        </p:blipFill>
        <p:spPr>
          <a:xfrm>
            <a:off x="-1" y="764704"/>
            <a:ext cx="9167065" cy="6093296"/>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4525963"/>
          </a:xfrm>
        </p:spPr>
        <p:txBody>
          <a:bodyPr/>
          <a:lstStyle/>
          <a:p>
            <a:pPr marL="457200" indent="-457200">
              <a:buFont typeface="+mj-lt"/>
              <a:buAutoNum type="arabicPeriod"/>
            </a:pPr>
            <a:r>
              <a:rPr lang="zh-CN" altLang="en-US" sz="2400" dirty="0" smtClean="0">
                <a:latin typeface="+mn-ea"/>
              </a:rPr>
              <a:t>测试用例是一份测试文档，它描述</a:t>
            </a:r>
            <a:r>
              <a:rPr lang="zh-CN" altLang="en-US" sz="2400" b="1" dirty="0" smtClean="0">
                <a:latin typeface="+mn-ea"/>
              </a:rPr>
              <a:t>输入、动作、和一个期望的结果</a:t>
            </a:r>
            <a:r>
              <a:rPr lang="zh-CN" altLang="en-US" sz="2400" dirty="0" smtClean="0">
                <a:latin typeface="+mn-ea"/>
              </a:rPr>
              <a:t>，其目的是确定应用程序的某个特性是否正常的工作。</a:t>
            </a:r>
            <a:r>
              <a:rPr lang="en-US" altLang="zh-CN" sz="2400" dirty="0" smtClean="0">
                <a:latin typeface="+mn-ea"/>
              </a:rPr>
              <a:t> </a:t>
            </a:r>
          </a:p>
          <a:p>
            <a:pPr marL="457200" indent="-457200">
              <a:buFont typeface="+mj-lt"/>
              <a:buAutoNum type="arabicPeriod"/>
            </a:pPr>
            <a:r>
              <a:rPr lang="zh-CN" altLang="en-US" sz="2400" dirty="0" smtClean="0">
                <a:latin typeface="+mn-ea"/>
              </a:rPr>
              <a:t>测试用例是软件测试团队的主要工作成果之一。</a:t>
            </a:r>
            <a:endParaRPr lang="en-US" altLang="zh-CN" sz="2400" dirty="0" smtClean="0">
              <a:latin typeface="+mn-ea"/>
            </a:endParaRPr>
          </a:p>
          <a:p>
            <a:pPr marL="457200" indent="-457200">
              <a:buFont typeface="+mj-lt"/>
              <a:buAutoNum type="arabicPeriod"/>
            </a:pPr>
            <a:r>
              <a:rPr lang="zh-CN" altLang="en-US" sz="2400" dirty="0" smtClean="0">
                <a:latin typeface="+mn-ea"/>
              </a:rPr>
              <a:t>测试用例的质量与写该用例的测试人员的水平关系极大。</a:t>
            </a:r>
            <a:endParaRPr lang="en-US" altLang="zh-CN" sz="2400" dirty="0" smtClean="0">
              <a:latin typeface="+mn-ea"/>
            </a:endParaRPr>
          </a:p>
          <a:p>
            <a:pPr marL="457200" indent="-457200">
              <a:buFont typeface="+mj-lt"/>
              <a:buAutoNum type="arabicPeriod"/>
            </a:pPr>
            <a:r>
              <a:rPr lang="zh-CN" altLang="en-US" sz="2400" dirty="0" smtClean="0">
                <a:latin typeface="+mn-ea"/>
              </a:rPr>
              <a:t>执行测试用例：当一个软件版本被测试时，测试人员会使用一整套的测试用例（或者筛选其中的一部分），将这些用例逐个在被测的软件上执行，并判断其结果是否和预期相符，并以此评价软件版本的质量</a:t>
            </a:r>
            <a:r>
              <a:rPr lang="zh-CN" altLang="en-US" sz="2000" dirty="0" smtClean="0">
                <a:latin typeface="+mn-ea"/>
              </a:rPr>
              <a:t>。</a:t>
            </a:r>
            <a:endParaRPr lang="en-US" altLang="zh-CN" sz="2000" dirty="0" smtClean="0">
              <a:latin typeface="+mn-ea"/>
            </a:endParaRPr>
          </a:p>
          <a:p>
            <a:pPr>
              <a:buNone/>
            </a:pPr>
            <a:endParaRPr lang="zh-CN" altLang="en-US" dirty="0"/>
          </a:p>
        </p:txBody>
      </p:sp>
      <p:sp>
        <p:nvSpPr>
          <p:cNvPr id="4" name="WordArt 3"/>
          <p:cNvSpPr>
            <a:spLocks noGrp="1" noChangeArrowheads="1" noChangeShapeType="1"/>
          </p:cNvSpPr>
          <p:nvPr>
            <p:ph type="title"/>
          </p:nvPr>
        </p:nvSpPr>
        <p:spPr bwMode="auto">
          <a:xfrm>
            <a:off x="251520" y="188640"/>
            <a:ext cx="3394720" cy="504602"/>
          </a:xfrm>
          <a:prstGeom prst="rect">
            <a:avLst/>
          </a:prstGeom>
        </p:spPr>
        <p:txBody>
          <a:bodyPr wrap="none" fromWordArt="1">
            <a:prstTxWarp prst="textPlain">
              <a:avLst>
                <a:gd name="adj" fmla="val 50000"/>
              </a:avLst>
            </a:prstTxWarp>
          </a:bodyPr>
          <a:lstStyle/>
          <a:p>
            <a:pPr algn="ctr"/>
            <a:r>
              <a:rPr lang="zh-CN" altLang="en-US" sz="3600" kern="10" dirty="0">
                <a:ln w="19050">
                  <a:solidFill>
                    <a:srgbClr val="99CCFF"/>
                  </a:solidFill>
                  <a:round/>
                  <a:headEnd/>
                  <a:tailEnd/>
                </a:ln>
                <a:solidFill>
                  <a:srgbClr val="0066CC"/>
                </a:solidFill>
                <a:effectLst>
                  <a:outerShdw dist="35921" dir="2700000" algn="ctr" rotWithShape="0">
                    <a:srgbClr val="990000"/>
                  </a:outerShdw>
                </a:effectLst>
                <a:latin typeface="+mn-ea"/>
                <a:ea typeface="+mn-ea"/>
              </a:rPr>
              <a:t>什么是测试用例？</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WordArt 30"/>
          <p:cNvSpPr>
            <a:spLocks noGrp="1" noChangeArrowheads="1" noChangeShapeType="1"/>
          </p:cNvSpPr>
          <p:nvPr>
            <p:ph type="title"/>
          </p:nvPr>
        </p:nvSpPr>
        <p:spPr bwMode="auto">
          <a:xfrm>
            <a:off x="467544" y="116632"/>
            <a:ext cx="2664296" cy="576064"/>
          </a:xfrm>
          <a:prstGeom prst="rect">
            <a:avLst/>
          </a:prstGeom>
        </p:spPr>
        <p:txBody>
          <a:bodyPr wrap="none" fromWordArt="1">
            <a:prstTxWarp prst="textPlain">
              <a:avLst>
                <a:gd name="adj" fmla="val 50000"/>
              </a:avLst>
            </a:prstTxWarp>
          </a:bodyPr>
          <a:lstStyle/>
          <a:p>
            <a:pPr algn="ctr"/>
            <a:r>
              <a:rPr lang="zh-CN" altLang="en-US" sz="3600" kern="10" dirty="0" smtClean="0">
                <a:ln w="19050">
                  <a:solidFill>
                    <a:srgbClr val="99CCFF"/>
                  </a:solidFill>
                  <a:round/>
                  <a:headEnd/>
                  <a:tailEnd/>
                </a:ln>
                <a:solidFill>
                  <a:srgbClr val="0066CC"/>
                </a:solidFill>
                <a:effectLst>
                  <a:outerShdw dist="35921" dir="2700000" algn="ctr" rotWithShape="0">
                    <a:srgbClr val="990000"/>
                  </a:outerShdw>
                </a:effectLst>
                <a:latin typeface="宋体"/>
                <a:ea typeface="宋体"/>
              </a:rPr>
              <a:t>测试用例实例</a:t>
            </a:r>
            <a:endParaRPr lang="zh-CN" altLang="en-US" sz="3600" kern="10" dirty="0">
              <a:ln w="19050">
                <a:solidFill>
                  <a:srgbClr val="99CCFF"/>
                </a:solidFill>
                <a:round/>
                <a:headEnd/>
                <a:tailEnd/>
              </a:ln>
              <a:solidFill>
                <a:srgbClr val="0066CC"/>
              </a:solidFill>
              <a:effectLst>
                <a:outerShdw dist="35921" dir="2700000" algn="ctr" rotWithShape="0">
                  <a:srgbClr val="990000"/>
                </a:outerShdw>
              </a:effectLst>
              <a:latin typeface="宋体"/>
              <a:ea typeface="宋体"/>
            </a:endParaRPr>
          </a:p>
        </p:txBody>
      </p:sp>
      <p:graphicFrame>
        <p:nvGraphicFramePr>
          <p:cNvPr id="6" name="表格 5"/>
          <p:cNvGraphicFramePr>
            <a:graphicFrameLocks noGrp="1"/>
          </p:cNvGraphicFramePr>
          <p:nvPr/>
        </p:nvGraphicFramePr>
        <p:xfrm>
          <a:off x="539552" y="1124744"/>
          <a:ext cx="8424936" cy="4752528"/>
        </p:xfrm>
        <a:graphic>
          <a:graphicData uri="http://schemas.openxmlformats.org/drawingml/2006/table">
            <a:tbl>
              <a:tblPr/>
              <a:tblGrid>
                <a:gridCol w="842103"/>
                <a:gridCol w="1824559"/>
                <a:gridCol w="499024"/>
                <a:gridCol w="2058477"/>
                <a:gridCol w="1999996"/>
                <a:gridCol w="1200777"/>
              </a:tblGrid>
              <a:tr h="490751">
                <a:tc>
                  <a:txBody>
                    <a:bodyPr/>
                    <a:lstStyle/>
                    <a:p>
                      <a:pPr algn="ctr" fontAlgn="ctr"/>
                      <a:r>
                        <a:rPr lang="zh-CN" altLang="en-US" sz="1400" b="1" i="0" u="none" strike="noStrike" dirty="0">
                          <a:solidFill>
                            <a:srgbClr val="000000"/>
                          </a:solidFill>
                          <a:latin typeface="宋体"/>
                        </a:rPr>
                        <a:t>用例编号</a:t>
                      </a:r>
                    </a:p>
                  </a:txBody>
                  <a:tcPr marL="8467" marR="8467" marT="8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1400" b="1" i="0" u="none" strike="noStrike">
                          <a:solidFill>
                            <a:srgbClr val="000000"/>
                          </a:solidFill>
                          <a:latin typeface="宋体"/>
                        </a:rPr>
                        <a:t>用例名称</a:t>
                      </a:r>
                    </a:p>
                  </a:txBody>
                  <a:tcPr marL="8467" marR="8467" marT="8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1400" b="1" i="0" u="none" strike="noStrike">
                          <a:solidFill>
                            <a:srgbClr val="000000"/>
                          </a:solidFill>
                          <a:latin typeface="宋体"/>
                        </a:rPr>
                        <a:t>级别</a:t>
                      </a:r>
                    </a:p>
                  </a:txBody>
                  <a:tcPr marL="8467" marR="8467" marT="8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1400" b="1" i="0" u="none" strike="noStrike">
                          <a:solidFill>
                            <a:srgbClr val="000000"/>
                          </a:solidFill>
                          <a:latin typeface="宋体"/>
                        </a:rPr>
                        <a:t>测试步骤</a:t>
                      </a:r>
                    </a:p>
                  </a:txBody>
                  <a:tcPr marL="8467" marR="8467" marT="8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1400" b="1" i="0" u="none" strike="noStrike">
                          <a:solidFill>
                            <a:srgbClr val="000000"/>
                          </a:solidFill>
                          <a:latin typeface="宋体"/>
                        </a:rPr>
                        <a:t>期望结果</a:t>
                      </a:r>
                    </a:p>
                  </a:txBody>
                  <a:tcPr marL="8467" marR="8467" marT="8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1400" b="1" i="0" u="none" strike="noStrike">
                          <a:solidFill>
                            <a:srgbClr val="000000"/>
                          </a:solidFill>
                          <a:latin typeface="宋体"/>
                        </a:rPr>
                        <a:t>备注</a:t>
                      </a:r>
                    </a:p>
                  </a:txBody>
                  <a:tcPr marL="8467" marR="8467" marT="8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490751">
                <a:tc gridSpan="6">
                  <a:txBody>
                    <a:bodyPr/>
                    <a:lstStyle/>
                    <a:p>
                      <a:pPr algn="l" fontAlgn="ctr"/>
                      <a:r>
                        <a:rPr lang="zh-CN" altLang="en-US" sz="1400" b="0" i="0" u="none" strike="noStrike" dirty="0">
                          <a:solidFill>
                            <a:srgbClr val="000000"/>
                          </a:solidFill>
                          <a:latin typeface="宋体"/>
                        </a:rPr>
                        <a:t>前提条件：腾讯的程序已经安装</a:t>
                      </a:r>
                      <a:r>
                        <a:rPr lang="zh-CN" altLang="en-US" sz="1400" b="0" i="0" u="none" strike="noStrike" dirty="0" smtClean="0">
                          <a:solidFill>
                            <a:srgbClr val="000000"/>
                          </a:solidFill>
                          <a:latin typeface="宋体"/>
                        </a:rPr>
                        <a:t>成功，打开应用程序</a:t>
                      </a:r>
                      <a:endParaRPr lang="zh-CN" altLang="en-US" sz="1400" b="0" i="0" u="none" strike="noStrike" dirty="0">
                        <a:solidFill>
                          <a:srgbClr val="000000"/>
                        </a:solidFill>
                        <a:latin typeface="宋体"/>
                      </a:endParaRPr>
                    </a:p>
                  </a:txBody>
                  <a:tcPr marL="8467" marR="8467" marT="8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885513">
                <a:tc>
                  <a:txBody>
                    <a:bodyPr/>
                    <a:lstStyle/>
                    <a:p>
                      <a:pPr algn="l" fontAlgn="ctr"/>
                      <a:r>
                        <a:rPr lang="en-US" sz="1400" b="0" i="0" u="none" strike="noStrike">
                          <a:solidFill>
                            <a:srgbClr val="000000"/>
                          </a:solidFill>
                          <a:latin typeface="宋体"/>
                        </a:rPr>
                        <a:t>QQ001</a:t>
                      </a:r>
                    </a:p>
                  </a:txBody>
                  <a:tcPr marL="8467" marR="8467" marT="8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latin typeface="宋体"/>
                        </a:rPr>
                        <a:t>输入正确的用户名和密码，验证</a:t>
                      </a:r>
                      <a:r>
                        <a:rPr lang="zh-CN" altLang="en-US" sz="1400" b="0" i="0" u="none" strike="noStrike" dirty="0">
                          <a:solidFill>
                            <a:srgbClr val="000000"/>
                          </a:solidFill>
                          <a:latin typeface="宋体"/>
                        </a:rPr>
                        <a:t>成功登陆</a:t>
                      </a:r>
                    </a:p>
                  </a:txBody>
                  <a:tcPr marL="8467" marR="8467" marT="8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dirty="0" smtClean="0">
                          <a:solidFill>
                            <a:srgbClr val="000000"/>
                          </a:solidFill>
                          <a:latin typeface="宋体"/>
                        </a:rPr>
                        <a:t>高</a:t>
                      </a:r>
                      <a:endParaRPr lang="en-US" altLang="zh-CN" sz="1400" b="0" i="0" u="none" strike="noStrike" dirty="0">
                        <a:solidFill>
                          <a:srgbClr val="000000"/>
                        </a:solidFill>
                        <a:latin typeface="宋体"/>
                      </a:endParaRPr>
                    </a:p>
                  </a:txBody>
                  <a:tcPr marL="8467" marR="8467" marT="8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0" i="0" u="none" strike="noStrike" dirty="0">
                          <a:solidFill>
                            <a:srgbClr val="000000"/>
                          </a:solidFill>
                          <a:latin typeface="宋体"/>
                        </a:rPr>
                        <a:t>1</a:t>
                      </a:r>
                      <a:r>
                        <a:rPr lang="en-US" altLang="zh-CN" sz="1400" b="0" i="0" u="none" strike="noStrike" dirty="0" smtClean="0">
                          <a:solidFill>
                            <a:srgbClr val="000000"/>
                          </a:solidFill>
                          <a:latin typeface="宋体"/>
                        </a:rPr>
                        <a:t>.</a:t>
                      </a:r>
                      <a:r>
                        <a:rPr lang="zh-CN" altLang="en-US" sz="1400" b="0" i="0" u="none" strike="noStrike" dirty="0" smtClean="0">
                          <a:solidFill>
                            <a:srgbClr val="000000"/>
                          </a:solidFill>
                          <a:latin typeface="宋体"/>
                        </a:rPr>
                        <a:t>用户名</a:t>
                      </a:r>
                      <a:r>
                        <a:rPr lang="zh-CN" altLang="en-US" sz="1400" b="0" i="0" u="none" strike="noStrike" dirty="0">
                          <a:solidFill>
                            <a:srgbClr val="000000"/>
                          </a:solidFill>
                          <a:latin typeface="宋体"/>
                        </a:rPr>
                        <a:t>输入</a:t>
                      </a:r>
                      <a:r>
                        <a:rPr lang="en-US" altLang="zh-CN" sz="1400" b="0" i="0" u="none" strike="noStrike" dirty="0">
                          <a:solidFill>
                            <a:srgbClr val="000000"/>
                          </a:solidFill>
                          <a:latin typeface="宋体"/>
                        </a:rPr>
                        <a:t>57472014</a:t>
                      </a:r>
                      <a:br>
                        <a:rPr lang="en-US" altLang="zh-CN" sz="1400" b="0" i="0" u="none" strike="noStrike" dirty="0">
                          <a:solidFill>
                            <a:srgbClr val="000000"/>
                          </a:solidFill>
                          <a:latin typeface="宋体"/>
                        </a:rPr>
                      </a:br>
                      <a:r>
                        <a:rPr lang="en-US" altLang="zh-CN" sz="1400" b="0" i="0" u="none" strike="noStrike" dirty="0" smtClean="0">
                          <a:solidFill>
                            <a:srgbClr val="000000"/>
                          </a:solidFill>
                          <a:latin typeface="宋体"/>
                        </a:rPr>
                        <a:t>2.</a:t>
                      </a:r>
                      <a:r>
                        <a:rPr lang="zh-CN" altLang="en-US" sz="1400" b="0" i="0" u="none" strike="noStrike" dirty="0">
                          <a:solidFill>
                            <a:srgbClr val="000000"/>
                          </a:solidFill>
                          <a:latin typeface="宋体"/>
                        </a:rPr>
                        <a:t>输入密码</a:t>
                      </a:r>
                      <a:r>
                        <a:rPr lang="en-US" altLang="zh-CN" sz="1400" b="0" i="0" u="none" strike="noStrike" dirty="0">
                          <a:solidFill>
                            <a:srgbClr val="000000"/>
                          </a:solidFill>
                          <a:latin typeface="宋体"/>
                        </a:rPr>
                        <a:t>xxx</a:t>
                      </a:r>
                      <a:br>
                        <a:rPr lang="en-US" altLang="zh-CN" sz="1400" b="0" i="0" u="none" strike="noStrike" dirty="0">
                          <a:solidFill>
                            <a:srgbClr val="000000"/>
                          </a:solidFill>
                          <a:latin typeface="宋体"/>
                        </a:rPr>
                      </a:br>
                      <a:r>
                        <a:rPr lang="en-US" altLang="zh-CN" sz="1400" b="0" i="0" u="none" strike="noStrike" dirty="0" smtClean="0">
                          <a:solidFill>
                            <a:srgbClr val="000000"/>
                          </a:solidFill>
                          <a:latin typeface="宋体"/>
                        </a:rPr>
                        <a:t>3.</a:t>
                      </a:r>
                      <a:r>
                        <a:rPr lang="zh-CN" altLang="en-US" sz="1400" b="0" i="0" u="none" strike="noStrike" dirty="0" smtClean="0">
                          <a:solidFill>
                            <a:srgbClr val="000000"/>
                          </a:solidFill>
                          <a:latin typeface="宋体"/>
                        </a:rPr>
                        <a:t>点击“登录”</a:t>
                      </a:r>
                      <a:endParaRPr lang="zh-CN" altLang="en-US" sz="1400" b="0" i="0" u="none" strike="noStrike" dirty="0">
                        <a:solidFill>
                          <a:srgbClr val="000000"/>
                        </a:solidFill>
                        <a:latin typeface="宋体"/>
                      </a:endParaRPr>
                    </a:p>
                  </a:txBody>
                  <a:tcPr marL="8467" marR="8467" marT="8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0" i="0" u="none" strike="noStrike" dirty="0" smtClean="0">
                          <a:solidFill>
                            <a:srgbClr val="000000"/>
                          </a:solidFill>
                          <a:latin typeface="宋体"/>
                        </a:rPr>
                        <a:t>1.</a:t>
                      </a:r>
                      <a:r>
                        <a:rPr lang="zh-CN" altLang="en-US" sz="1400" b="0" i="0" u="none" strike="noStrike" dirty="0" smtClean="0">
                          <a:solidFill>
                            <a:srgbClr val="000000"/>
                          </a:solidFill>
                          <a:latin typeface="宋体"/>
                        </a:rPr>
                        <a:t>登录成功</a:t>
                      </a:r>
                      <a:endParaRPr lang="en-US" altLang="zh-CN" sz="1400" b="0" i="0" u="none" strike="noStrike" dirty="0" smtClean="0">
                        <a:solidFill>
                          <a:srgbClr val="000000"/>
                        </a:solidFill>
                        <a:latin typeface="宋体"/>
                      </a:endParaRPr>
                    </a:p>
                    <a:p>
                      <a:pPr algn="l" fontAlgn="ctr"/>
                      <a:r>
                        <a:rPr lang="en-US" altLang="zh-CN" sz="1400" b="0" i="0" u="none" strike="noStrike" dirty="0" smtClean="0">
                          <a:solidFill>
                            <a:srgbClr val="000000"/>
                          </a:solidFill>
                          <a:latin typeface="宋体"/>
                        </a:rPr>
                        <a:t>2.</a:t>
                      </a:r>
                      <a:r>
                        <a:rPr lang="zh-CN" altLang="en-US" sz="1400" b="0" i="0" u="none" strike="noStrike" dirty="0" smtClean="0">
                          <a:solidFill>
                            <a:srgbClr val="000000"/>
                          </a:solidFill>
                          <a:latin typeface="宋体"/>
                        </a:rPr>
                        <a:t>进入程序菜单列表</a:t>
                      </a:r>
                      <a:endParaRPr lang="en-US" altLang="zh-CN" sz="1400" b="0" i="0" u="none" strike="noStrike" dirty="0" smtClean="0">
                        <a:solidFill>
                          <a:srgbClr val="000000"/>
                        </a:solidFill>
                        <a:latin typeface="宋体"/>
                      </a:endParaRPr>
                    </a:p>
                    <a:p>
                      <a:pPr algn="l" fontAlgn="ctr"/>
                      <a:endParaRPr lang="zh-CN" altLang="en-US" sz="1400" b="0" i="0" u="none" strike="noStrike" dirty="0">
                        <a:solidFill>
                          <a:srgbClr val="000000"/>
                        </a:solidFill>
                        <a:latin typeface="宋体"/>
                      </a:endParaRPr>
                    </a:p>
                  </a:txBody>
                  <a:tcPr marL="8467" marR="8467" marT="8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zh-CN" altLang="en-US" sz="1400" b="0" i="0" u="none" strike="noStrike" dirty="0">
                          <a:solidFill>
                            <a:srgbClr val="000000"/>
                          </a:solidFill>
                          <a:latin typeface="宋体"/>
                        </a:rPr>
                        <a:t>书写原则为：先有效后无效</a:t>
                      </a:r>
                    </a:p>
                  </a:txBody>
                  <a:tcPr marL="8467" marR="8467" marT="8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85513">
                <a:tc>
                  <a:txBody>
                    <a:bodyPr/>
                    <a:lstStyle/>
                    <a:p>
                      <a:pPr algn="l" fontAlgn="ctr"/>
                      <a:r>
                        <a:rPr lang="en-US" sz="1400" b="0" i="0" u="none" strike="noStrike">
                          <a:solidFill>
                            <a:srgbClr val="000000"/>
                          </a:solidFill>
                          <a:latin typeface="宋体"/>
                        </a:rPr>
                        <a:t>QQ002</a:t>
                      </a:r>
                    </a:p>
                  </a:txBody>
                  <a:tcPr marL="8467" marR="8467" marT="8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smtClean="0">
                          <a:solidFill>
                            <a:srgbClr val="000000"/>
                          </a:solidFill>
                          <a:latin typeface="宋体"/>
                        </a:rPr>
                        <a:t>不输入用户名，验证</a:t>
                      </a:r>
                      <a:r>
                        <a:rPr lang="zh-CN" altLang="en-US" sz="1400" b="0" i="0" u="none" strike="noStrike" dirty="0">
                          <a:solidFill>
                            <a:srgbClr val="000000"/>
                          </a:solidFill>
                          <a:latin typeface="宋体"/>
                        </a:rPr>
                        <a:t>用户不输入后，提示登陆失败</a:t>
                      </a:r>
                    </a:p>
                  </a:txBody>
                  <a:tcPr marL="8467" marR="8467" marT="8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dirty="0" smtClean="0">
                          <a:solidFill>
                            <a:srgbClr val="000000"/>
                          </a:solidFill>
                          <a:latin typeface="宋体"/>
                        </a:rPr>
                        <a:t>中</a:t>
                      </a:r>
                      <a:endParaRPr lang="en-US" altLang="zh-CN" sz="1400" b="0" i="0" u="none" strike="noStrike" dirty="0">
                        <a:solidFill>
                          <a:srgbClr val="000000"/>
                        </a:solidFill>
                        <a:latin typeface="宋体"/>
                      </a:endParaRPr>
                    </a:p>
                  </a:txBody>
                  <a:tcPr marL="8467" marR="8467" marT="8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latin typeface="宋体"/>
                        </a:rPr>
                        <a:t/>
                      </a:r>
                      <a:br>
                        <a:rPr lang="zh-CN" altLang="en-US" sz="1400" b="0" i="0" u="none" strike="noStrike" dirty="0">
                          <a:solidFill>
                            <a:srgbClr val="000000"/>
                          </a:solidFill>
                          <a:latin typeface="宋体"/>
                        </a:rPr>
                      </a:br>
                      <a:r>
                        <a:rPr lang="en-US" altLang="zh-CN" sz="1400" b="0" i="0" u="none" strike="noStrike" dirty="0" smtClean="0">
                          <a:solidFill>
                            <a:srgbClr val="000000"/>
                          </a:solidFill>
                          <a:latin typeface="宋体"/>
                        </a:rPr>
                        <a:t>1.</a:t>
                      </a:r>
                      <a:r>
                        <a:rPr lang="zh-CN" altLang="en-US" sz="1400" b="0" i="0" u="none" strike="noStrike" dirty="0">
                          <a:solidFill>
                            <a:srgbClr val="000000"/>
                          </a:solidFill>
                          <a:latin typeface="宋体"/>
                        </a:rPr>
                        <a:t>不输入用户名</a:t>
                      </a:r>
                      <a:br>
                        <a:rPr lang="zh-CN" altLang="en-US" sz="1400" b="0" i="0" u="none" strike="noStrike" dirty="0">
                          <a:solidFill>
                            <a:srgbClr val="000000"/>
                          </a:solidFill>
                          <a:latin typeface="宋体"/>
                        </a:rPr>
                      </a:br>
                      <a:r>
                        <a:rPr lang="en-US" altLang="zh-CN" sz="1400" b="0" i="0" u="none" strike="noStrike" dirty="0" smtClean="0">
                          <a:solidFill>
                            <a:srgbClr val="000000"/>
                          </a:solidFill>
                          <a:latin typeface="宋体"/>
                        </a:rPr>
                        <a:t>2.</a:t>
                      </a:r>
                      <a:r>
                        <a:rPr lang="zh-CN" altLang="en-US" sz="1400" b="0" i="0" u="none" strike="noStrike" dirty="0">
                          <a:solidFill>
                            <a:srgbClr val="000000"/>
                          </a:solidFill>
                          <a:latin typeface="宋体"/>
                        </a:rPr>
                        <a:t>输入密码</a:t>
                      </a:r>
                      <a:r>
                        <a:rPr lang="en-US" altLang="zh-CN" sz="1400" b="0" i="0" u="none" strike="noStrike" dirty="0">
                          <a:solidFill>
                            <a:srgbClr val="000000"/>
                          </a:solidFill>
                          <a:latin typeface="宋体"/>
                        </a:rPr>
                        <a:t>xxx</a:t>
                      </a:r>
                      <a:br>
                        <a:rPr lang="en-US" altLang="zh-CN" sz="1400" b="0" i="0" u="none" strike="noStrike" dirty="0">
                          <a:solidFill>
                            <a:srgbClr val="000000"/>
                          </a:solidFill>
                          <a:latin typeface="宋体"/>
                        </a:rPr>
                      </a:br>
                      <a:r>
                        <a:rPr lang="en-US" altLang="zh-CN" sz="1400" b="0" i="0" u="none" strike="noStrike" dirty="0" smtClean="0">
                          <a:solidFill>
                            <a:srgbClr val="000000"/>
                          </a:solidFill>
                          <a:latin typeface="宋体"/>
                        </a:rPr>
                        <a:t>3.</a:t>
                      </a:r>
                      <a:r>
                        <a:rPr lang="zh-CN" altLang="en-US" sz="1400" b="0" i="0" u="none" strike="noStrike" dirty="0" smtClean="0">
                          <a:solidFill>
                            <a:srgbClr val="000000"/>
                          </a:solidFill>
                          <a:latin typeface="宋体"/>
                        </a:rPr>
                        <a:t>点击“登录”</a:t>
                      </a:r>
                      <a:endParaRPr lang="zh-CN" altLang="en-US" sz="1400" b="0" i="0" u="none" strike="noStrike" dirty="0">
                        <a:solidFill>
                          <a:srgbClr val="000000"/>
                        </a:solidFill>
                        <a:latin typeface="宋体"/>
                      </a:endParaRPr>
                    </a:p>
                  </a:txBody>
                  <a:tcPr marL="8467" marR="8467" marT="8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0" i="0" u="none" strike="noStrike" dirty="0" smtClean="0">
                          <a:solidFill>
                            <a:srgbClr val="000000"/>
                          </a:solidFill>
                          <a:latin typeface="宋体"/>
                        </a:rPr>
                        <a:t>1.</a:t>
                      </a:r>
                      <a:r>
                        <a:rPr lang="zh-CN" altLang="en-US" sz="1400" b="0" i="0" u="none" strike="noStrike" dirty="0" smtClean="0">
                          <a:solidFill>
                            <a:srgbClr val="000000"/>
                          </a:solidFill>
                          <a:latin typeface="宋体"/>
                        </a:rPr>
                        <a:t>登录失败</a:t>
                      </a:r>
                      <a:endParaRPr lang="en-US" altLang="zh-CN" sz="1400" b="0" i="0" u="none" strike="noStrike" dirty="0" smtClean="0">
                        <a:solidFill>
                          <a:srgbClr val="000000"/>
                        </a:solidFill>
                        <a:latin typeface="宋体"/>
                      </a:endParaRPr>
                    </a:p>
                    <a:p>
                      <a:pPr algn="l" fontAlgn="ctr"/>
                      <a:r>
                        <a:rPr lang="en-US" altLang="zh-CN" sz="1400" b="0" i="0" u="none" strike="noStrike" dirty="0" smtClean="0">
                          <a:solidFill>
                            <a:srgbClr val="000000"/>
                          </a:solidFill>
                          <a:latin typeface="宋体"/>
                        </a:rPr>
                        <a:t>2.</a:t>
                      </a:r>
                      <a:r>
                        <a:rPr lang="zh-CN" altLang="en-US" sz="1400" b="0" i="0" u="none" strike="noStrike" dirty="0" smtClean="0">
                          <a:solidFill>
                            <a:srgbClr val="000000"/>
                          </a:solidFill>
                          <a:latin typeface="宋体"/>
                        </a:rPr>
                        <a:t>提示用户名不能为空</a:t>
                      </a:r>
                      <a:endParaRPr lang="zh-CN" altLang="en-US" sz="1400" b="0" i="0" u="none" strike="noStrike" dirty="0">
                        <a:solidFill>
                          <a:srgbClr val="000000"/>
                        </a:solidFill>
                        <a:latin typeface="宋体"/>
                      </a:endParaRPr>
                    </a:p>
                  </a:txBody>
                  <a:tcPr marL="8467" marR="8467" marT="8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WordArt 30"/>
          <p:cNvSpPr>
            <a:spLocks noGrp="1" noChangeArrowheads="1" noChangeShapeType="1"/>
          </p:cNvSpPr>
          <p:nvPr>
            <p:ph type="title"/>
          </p:nvPr>
        </p:nvSpPr>
        <p:spPr bwMode="auto">
          <a:xfrm>
            <a:off x="467544" y="116632"/>
            <a:ext cx="2664296" cy="576064"/>
          </a:xfrm>
          <a:prstGeom prst="rect">
            <a:avLst/>
          </a:prstGeom>
        </p:spPr>
        <p:txBody>
          <a:bodyPr wrap="none" fromWordArt="1">
            <a:prstTxWarp prst="textPlain">
              <a:avLst>
                <a:gd name="adj" fmla="val 50000"/>
              </a:avLst>
            </a:prstTxWarp>
          </a:bodyPr>
          <a:lstStyle/>
          <a:p>
            <a:pPr algn="ctr"/>
            <a:r>
              <a:rPr lang="zh-CN" altLang="en-US" sz="3600" kern="10" dirty="0" smtClean="0">
                <a:ln w="19050">
                  <a:solidFill>
                    <a:srgbClr val="99CCFF"/>
                  </a:solidFill>
                  <a:round/>
                  <a:headEnd/>
                  <a:tailEnd/>
                </a:ln>
                <a:solidFill>
                  <a:srgbClr val="0066CC"/>
                </a:solidFill>
                <a:effectLst>
                  <a:outerShdw dist="35921" dir="2700000" algn="ctr" rotWithShape="0">
                    <a:srgbClr val="990000"/>
                  </a:outerShdw>
                </a:effectLst>
                <a:latin typeface="宋体"/>
                <a:ea typeface="宋体"/>
              </a:rPr>
              <a:t>测试用例编号</a:t>
            </a:r>
            <a:endParaRPr lang="zh-CN" altLang="en-US" sz="3600" kern="10" dirty="0">
              <a:ln w="19050">
                <a:solidFill>
                  <a:srgbClr val="99CCFF"/>
                </a:solidFill>
                <a:round/>
                <a:headEnd/>
                <a:tailEnd/>
              </a:ln>
              <a:solidFill>
                <a:srgbClr val="0066CC"/>
              </a:solidFill>
              <a:effectLst>
                <a:outerShdw dist="35921" dir="2700000" algn="ctr" rotWithShape="0">
                  <a:srgbClr val="990000"/>
                </a:outerShdw>
              </a:effectLst>
              <a:latin typeface="宋体"/>
              <a:ea typeface="宋体"/>
            </a:endParaRPr>
          </a:p>
        </p:txBody>
      </p:sp>
      <p:sp>
        <p:nvSpPr>
          <p:cNvPr id="5" name="内容占位符 2"/>
          <p:cNvSpPr>
            <a:spLocks noGrp="1"/>
          </p:cNvSpPr>
          <p:nvPr>
            <p:ph idx="1"/>
          </p:nvPr>
        </p:nvSpPr>
        <p:spPr>
          <a:xfrm>
            <a:off x="457200" y="1052736"/>
            <a:ext cx="8229600" cy="4525963"/>
          </a:xfrm>
        </p:spPr>
        <p:txBody>
          <a:bodyPr/>
          <a:lstStyle/>
          <a:p>
            <a:pPr marL="457200" indent="-457200">
              <a:buFont typeface="+mj-lt"/>
              <a:buAutoNum type="arabicPeriod"/>
            </a:pPr>
            <a:r>
              <a:rPr lang="zh-CN" altLang="en-US" sz="2400" dirty="0" smtClean="0">
                <a:latin typeface="+mn-ea"/>
              </a:rPr>
              <a:t>测试编号，顾名思义，就是为用例导入系统，或者与</a:t>
            </a:r>
            <a:r>
              <a:rPr lang="en-US" altLang="zh-CN" sz="2400" dirty="0" smtClean="0">
                <a:latin typeface="+mn-ea"/>
              </a:rPr>
              <a:t>bug</a:t>
            </a:r>
            <a:r>
              <a:rPr lang="zh-CN" altLang="en-US" sz="2400" dirty="0" smtClean="0">
                <a:latin typeface="+mn-ea"/>
              </a:rPr>
              <a:t>进行关联时方便应用。用例编号通常为项目简称</a:t>
            </a:r>
            <a:r>
              <a:rPr lang="en-US" altLang="zh-CN" sz="2400" dirty="0" smtClean="0">
                <a:latin typeface="+mn-ea"/>
              </a:rPr>
              <a:t>+</a:t>
            </a:r>
            <a:r>
              <a:rPr lang="zh-CN" altLang="en-US" sz="2400" dirty="0" smtClean="0">
                <a:latin typeface="+mn-ea"/>
              </a:rPr>
              <a:t>模块简称</a:t>
            </a:r>
            <a:r>
              <a:rPr lang="en-US" altLang="zh-CN" sz="2400" dirty="0" smtClean="0">
                <a:latin typeface="+mn-ea"/>
              </a:rPr>
              <a:t>+</a:t>
            </a:r>
            <a:r>
              <a:rPr lang="zh-CN" altLang="en-US" sz="2400" dirty="0" smtClean="0">
                <a:latin typeface="+mn-ea"/>
              </a:rPr>
              <a:t>顺序编号</a:t>
            </a:r>
            <a:endParaRPr lang="en-US" altLang="zh-CN" sz="2400" dirty="0" smtClean="0">
              <a:latin typeface="+mn-ea"/>
            </a:endParaRPr>
          </a:p>
          <a:p>
            <a:pPr marL="457200" indent="-457200">
              <a:buFont typeface="+mj-lt"/>
              <a:buAutoNum type="arabicPeriod"/>
            </a:pPr>
            <a:r>
              <a:rPr lang="zh-CN" altLang="en-US" sz="2400" dirty="0" smtClean="0">
                <a:latin typeface="+mn-ea"/>
              </a:rPr>
              <a:t>实例： </a:t>
            </a:r>
            <a:endParaRPr lang="en-US" altLang="zh-CN" sz="2400" dirty="0" smtClean="0">
              <a:latin typeface="+mn-ea"/>
            </a:endParaRPr>
          </a:p>
          <a:p>
            <a:pPr>
              <a:buNone/>
            </a:pPr>
            <a:r>
              <a:rPr lang="zh-CN" altLang="en-US" sz="2400" dirty="0" smtClean="0">
                <a:latin typeface="+mn-ea"/>
              </a:rPr>
              <a:t>腾讯登陆系统： </a:t>
            </a:r>
            <a:r>
              <a:rPr lang="en-US" altLang="zh-CN" sz="2400" dirty="0" smtClean="0">
                <a:latin typeface="+mn-ea"/>
              </a:rPr>
              <a:t>DEDECMS_</a:t>
            </a:r>
            <a:r>
              <a:rPr lang="zh-CN" altLang="en-US" sz="2400" dirty="0" smtClean="0">
                <a:latin typeface="+mn-ea"/>
              </a:rPr>
              <a:t>文档管理</a:t>
            </a:r>
            <a:r>
              <a:rPr lang="en-US" altLang="zh-CN" sz="2400" dirty="0" smtClean="0">
                <a:latin typeface="+mn-ea"/>
              </a:rPr>
              <a:t>_001</a:t>
            </a:r>
          </a:p>
          <a:p>
            <a:pPr>
              <a:buNone/>
            </a:pPr>
            <a:r>
              <a:rPr lang="zh-CN" altLang="en-US" sz="2400" dirty="0" smtClean="0">
                <a:latin typeface="+mn-ea"/>
              </a:rPr>
              <a:t>协同</a:t>
            </a:r>
            <a:r>
              <a:rPr lang="en-US" altLang="zh-CN" sz="2400" dirty="0" smtClean="0">
                <a:latin typeface="+mn-ea"/>
              </a:rPr>
              <a:t>OA</a:t>
            </a:r>
            <a:r>
              <a:rPr lang="zh-CN" altLang="en-US" sz="2400" dirty="0" smtClean="0">
                <a:latin typeface="+mn-ea"/>
              </a:rPr>
              <a:t>系统：</a:t>
            </a:r>
            <a:r>
              <a:rPr lang="en-US" altLang="zh-CN" sz="2400" dirty="0" smtClean="0">
                <a:latin typeface="+mn-ea"/>
              </a:rPr>
              <a:t>CP_TFW_001</a:t>
            </a:r>
          </a:p>
          <a:p>
            <a:pPr>
              <a:buNone/>
            </a:pPr>
            <a:endParaRPr lang="en-US" altLang="zh-CN" sz="2000" dirty="0" smtClean="0">
              <a:latin typeface="+mn-ea"/>
            </a:endParaRPr>
          </a:p>
          <a:p>
            <a:pPr>
              <a:buNone/>
            </a:pP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WordArt 30"/>
          <p:cNvSpPr>
            <a:spLocks noGrp="1" noChangeArrowheads="1" noChangeShapeType="1"/>
          </p:cNvSpPr>
          <p:nvPr>
            <p:ph type="title"/>
          </p:nvPr>
        </p:nvSpPr>
        <p:spPr bwMode="auto">
          <a:xfrm>
            <a:off x="467544" y="116632"/>
            <a:ext cx="2664296" cy="576064"/>
          </a:xfrm>
          <a:prstGeom prst="rect">
            <a:avLst/>
          </a:prstGeom>
        </p:spPr>
        <p:txBody>
          <a:bodyPr wrap="none" fromWordArt="1">
            <a:prstTxWarp prst="textPlain">
              <a:avLst>
                <a:gd name="adj" fmla="val 50000"/>
              </a:avLst>
            </a:prstTxWarp>
          </a:bodyPr>
          <a:lstStyle/>
          <a:p>
            <a:pPr algn="ctr"/>
            <a:r>
              <a:rPr lang="zh-CN" altLang="en-US" sz="3600" kern="10" dirty="0" smtClean="0">
                <a:ln w="19050">
                  <a:solidFill>
                    <a:srgbClr val="99CCFF"/>
                  </a:solidFill>
                  <a:round/>
                  <a:headEnd/>
                  <a:tailEnd/>
                </a:ln>
                <a:solidFill>
                  <a:srgbClr val="0066CC"/>
                </a:solidFill>
                <a:effectLst>
                  <a:outerShdw dist="35921" dir="2700000" algn="ctr" rotWithShape="0">
                    <a:srgbClr val="990000"/>
                  </a:outerShdw>
                </a:effectLst>
                <a:latin typeface="宋体"/>
                <a:ea typeface="宋体"/>
              </a:rPr>
              <a:t>测试用例名称</a:t>
            </a:r>
            <a:endParaRPr lang="zh-CN" altLang="en-US" sz="3600" kern="10" dirty="0">
              <a:ln w="19050">
                <a:solidFill>
                  <a:srgbClr val="99CCFF"/>
                </a:solidFill>
                <a:round/>
                <a:headEnd/>
                <a:tailEnd/>
              </a:ln>
              <a:solidFill>
                <a:srgbClr val="0066CC"/>
              </a:solidFill>
              <a:effectLst>
                <a:outerShdw dist="35921" dir="2700000" algn="ctr" rotWithShape="0">
                  <a:srgbClr val="990000"/>
                </a:outerShdw>
              </a:effectLst>
              <a:latin typeface="宋体"/>
              <a:ea typeface="宋体"/>
            </a:endParaRPr>
          </a:p>
        </p:txBody>
      </p:sp>
      <p:sp>
        <p:nvSpPr>
          <p:cNvPr id="3" name="内容占位符 2"/>
          <p:cNvSpPr>
            <a:spLocks noGrp="1"/>
          </p:cNvSpPr>
          <p:nvPr>
            <p:ph idx="1"/>
          </p:nvPr>
        </p:nvSpPr>
        <p:spPr>
          <a:xfrm>
            <a:off x="457200" y="1124744"/>
            <a:ext cx="8229600" cy="4525963"/>
          </a:xfrm>
        </p:spPr>
        <p:txBody>
          <a:bodyPr/>
          <a:lstStyle/>
          <a:p>
            <a:pPr marL="457200" indent="-457200">
              <a:buFont typeface="+mj-lt"/>
              <a:buAutoNum type="arabicPeriod"/>
            </a:pPr>
            <a:r>
              <a:rPr lang="zh-CN" altLang="en-US" sz="2400" dirty="0" smtClean="0">
                <a:latin typeface="+mn-ea"/>
              </a:rPr>
              <a:t>测试名称，就像人的名字一样，给你书写的用例起一个名称，以方便执行用例，书写</a:t>
            </a:r>
            <a:r>
              <a:rPr lang="en-US" altLang="zh-CN" sz="2400" dirty="0" smtClean="0">
                <a:latin typeface="+mn-ea"/>
              </a:rPr>
              <a:t>bug</a:t>
            </a:r>
            <a:r>
              <a:rPr lang="zh-CN" altLang="en-US" sz="2400" dirty="0" smtClean="0">
                <a:latin typeface="+mn-ea"/>
              </a:rPr>
              <a:t>，其他人参考等时容易理解。用例名称尽量不要重复。通常名称包括在哪里</a:t>
            </a:r>
            <a:r>
              <a:rPr lang="en-US" altLang="zh-CN" sz="2400" dirty="0" smtClean="0">
                <a:latin typeface="+mn-ea"/>
              </a:rPr>
              <a:t>+</a:t>
            </a:r>
            <a:r>
              <a:rPr lang="zh-CN" altLang="en-US" sz="2400" dirty="0" smtClean="0">
                <a:latin typeface="+mn-ea"/>
              </a:rPr>
              <a:t>操作</a:t>
            </a:r>
            <a:r>
              <a:rPr lang="en-US" altLang="zh-CN" sz="2400" dirty="0" smtClean="0">
                <a:latin typeface="+mn-ea"/>
              </a:rPr>
              <a:t>+</a:t>
            </a:r>
            <a:r>
              <a:rPr lang="zh-CN" altLang="en-US" sz="2400" dirty="0" smtClean="0">
                <a:latin typeface="+mn-ea"/>
              </a:rPr>
              <a:t>验证内容</a:t>
            </a:r>
            <a:endParaRPr lang="en-US" altLang="zh-CN" sz="2400" dirty="0" smtClean="0">
              <a:latin typeface="+mn-ea"/>
            </a:endParaRPr>
          </a:p>
          <a:p>
            <a:pPr marL="457200" indent="-457200">
              <a:buFont typeface="+mj-lt"/>
              <a:buAutoNum type="arabicPeriod"/>
            </a:pPr>
            <a:r>
              <a:rPr lang="zh-CN" altLang="en-US" sz="2400" dirty="0" smtClean="0">
                <a:latin typeface="+mn-ea"/>
              </a:rPr>
              <a:t>实例： </a:t>
            </a:r>
            <a:endParaRPr lang="en-US" altLang="zh-CN" sz="2400" dirty="0" smtClean="0">
              <a:latin typeface="+mn-ea"/>
            </a:endParaRPr>
          </a:p>
          <a:p>
            <a:pPr>
              <a:buNone/>
            </a:pPr>
            <a:r>
              <a:rPr lang="zh-CN" altLang="en-US" sz="2400" dirty="0" smtClean="0">
                <a:latin typeface="+mn-ea"/>
              </a:rPr>
              <a:t>腾讯登陆：</a:t>
            </a:r>
            <a:r>
              <a:rPr lang="zh-CN" altLang="en-US" sz="2400" dirty="0" smtClean="0">
                <a:solidFill>
                  <a:srgbClr val="000000"/>
                </a:solidFill>
                <a:latin typeface="宋体"/>
              </a:rPr>
              <a:t>登陆窗口，输入正确的用户名和密码，验证成功登陆</a:t>
            </a:r>
            <a:endParaRPr lang="en-US" altLang="zh-CN" sz="2400" dirty="0" smtClean="0">
              <a:latin typeface="+mn-ea"/>
            </a:endParaRPr>
          </a:p>
          <a:p>
            <a:pPr>
              <a:buNone/>
            </a:pPr>
            <a:r>
              <a:rPr lang="zh-CN" altLang="en-US" sz="2400" dirty="0" smtClean="0">
                <a:latin typeface="+mn-ea"/>
              </a:rPr>
              <a:t>百度查询页面：在百度查询页面，输入泽林进行搜索后，验证进入搜索结果页面。</a:t>
            </a:r>
            <a:endParaRPr lang="en-US" altLang="zh-CN" sz="2400" dirty="0" smtClean="0">
              <a:latin typeface="+mn-ea"/>
            </a:endParaRPr>
          </a:p>
          <a:p>
            <a:pPr>
              <a:buNone/>
            </a:pPr>
            <a:endParaRPr lang="en-US" altLang="zh-CN" sz="2000" dirty="0" smtClean="0">
              <a:latin typeface="+mn-ea"/>
            </a:endParaRPr>
          </a:p>
          <a:p>
            <a:pPr>
              <a:buNone/>
            </a:pP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WordArt 30"/>
          <p:cNvSpPr>
            <a:spLocks noGrp="1" noChangeArrowheads="1" noChangeShapeType="1"/>
          </p:cNvSpPr>
          <p:nvPr>
            <p:ph type="title"/>
          </p:nvPr>
        </p:nvSpPr>
        <p:spPr bwMode="auto">
          <a:xfrm>
            <a:off x="395536" y="116632"/>
            <a:ext cx="2664296" cy="576064"/>
          </a:xfrm>
          <a:prstGeom prst="rect">
            <a:avLst/>
          </a:prstGeom>
        </p:spPr>
        <p:txBody>
          <a:bodyPr wrap="none" fromWordArt="1">
            <a:prstTxWarp prst="textPlain">
              <a:avLst>
                <a:gd name="adj" fmla="val 50000"/>
              </a:avLst>
            </a:prstTxWarp>
          </a:bodyPr>
          <a:lstStyle/>
          <a:p>
            <a:pPr algn="ctr"/>
            <a:r>
              <a:rPr lang="zh-CN" altLang="en-US" sz="3600" kern="10" dirty="0" smtClean="0">
                <a:ln w="19050">
                  <a:solidFill>
                    <a:srgbClr val="99CCFF"/>
                  </a:solidFill>
                  <a:round/>
                  <a:headEnd/>
                  <a:tailEnd/>
                </a:ln>
                <a:solidFill>
                  <a:srgbClr val="0066CC"/>
                </a:solidFill>
                <a:effectLst>
                  <a:outerShdw dist="35921" dir="2700000" algn="ctr" rotWithShape="0">
                    <a:srgbClr val="990000"/>
                  </a:outerShdw>
                </a:effectLst>
                <a:latin typeface="宋体"/>
                <a:ea typeface="宋体"/>
              </a:rPr>
              <a:t>测试用例步骤</a:t>
            </a:r>
            <a:endParaRPr lang="zh-CN" altLang="en-US" sz="3600" kern="10" dirty="0">
              <a:ln w="19050">
                <a:solidFill>
                  <a:srgbClr val="99CCFF"/>
                </a:solidFill>
                <a:round/>
                <a:headEnd/>
                <a:tailEnd/>
              </a:ln>
              <a:solidFill>
                <a:srgbClr val="0066CC"/>
              </a:solidFill>
              <a:effectLst>
                <a:outerShdw dist="35921" dir="2700000" algn="ctr" rotWithShape="0">
                  <a:srgbClr val="990000"/>
                </a:outerShdw>
              </a:effectLst>
              <a:latin typeface="宋体"/>
              <a:ea typeface="宋体"/>
            </a:endParaRPr>
          </a:p>
        </p:txBody>
      </p:sp>
      <p:sp>
        <p:nvSpPr>
          <p:cNvPr id="3" name="内容占位符 2"/>
          <p:cNvSpPr>
            <a:spLocks noGrp="1"/>
          </p:cNvSpPr>
          <p:nvPr>
            <p:ph idx="1"/>
          </p:nvPr>
        </p:nvSpPr>
        <p:spPr>
          <a:xfrm>
            <a:off x="457200" y="1052736"/>
            <a:ext cx="8229600" cy="4997152"/>
          </a:xfrm>
        </p:spPr>
        <p:txBody>
          <a:bodyPr/>
          <a:lstStyle/>
          <a:p>
            <a:pPr marL="457200" indent="-457200">
              <a:buFont typeface="+mj-lt"/>
              <a:buAutoNum type="arabicPeriod"/>
            </a:pPr>
            <a:r>
              <a:rPr lang="zh-CN" altLang="en-US" sz="2400" dirty="0" smtClean="0">
                <a:latin typeface="+mn-ea"/>
              </a:rPr>
              <a:t>测试步骤，为了验证某个功能，我们需要怎样的操作才能看到这个功能。</a:t>
            </a:r>
            <a:endParaRPr lang="en-US" altLang="zh-CN" sz="2400" dirty="0" smtClean="0">
              <a:latin typeface="+mn-ea"/>
            </a:endParaRPr>
          </a:p>
          <a:p>
            <a:pPr marL="457200" indent="-457200">
              <a:buFont typeface="+mj-lt"/>
              <a:buAutoNum type="arabicPeriod"/>
            </a:pPr>
            <a:r>
              <a:rPr lang="zh-CN" altLang="en-US" sz="2400" dirty="0" smtClean="0">
                <a:latin typeface="+mn-ea"/>
              </a:rPr>
              <a:t>测试步骤包含：</a:t>
            </a:r>
            <a:endParaRPr lang="en-US" altLang="zh-CN" sz="2400" dirty="0" smtClean="0">
              <a:latin typeface="+mn-ea"/>
            </a:endParaRPr>
          </a:p>
          <a:p>
            <a:pPr marL="914400" lvl="1" indent="-457200">
              <a:buFont typeface="Wingdings" pitchFamily="2" charset="2"/>
              <a:buChar char="p"/>
            </a:pPr>
            <a:r>
              <a:rPr lang="zh-CN" altLang="en-US" sz="2000" dirty="0" smtClean="0">
                <a:latin typeface="+mn-ea"/>
              </a:rPr>
              <a:t>打开</a:t>
            </a:r>
            <a:r>
              <a:rPr lang="en-US" altLang="zh-CN" sz="2000" dirty="0" smtClean="0">
                <a:latin typeface="+mn-ea"/>
              </a:rPr>
              <a:t>xx</a:t>
            </a:r>
            <a:r>
              <a:rPr lang="zh-CN" altLang="en-US" sz="2000" dirty="0" smtClean="0">
                <a:latin typeface="+mn-ea"/>
              </a:rPr>
              <a:t>浏览器，打开</a:t>
            </a:r>
            <a:r>
              <a:rPr lang="en-US" altLang="zh-CN" sz="2000" dirty="0" smtClean="0">
                <a:latin typeface="+mn-ea"/>
              </a:rPr>
              <a:t>xx</a:t>
            </a:r>
            <a:r>
              <a:rPr lang="zh-CN" altLang="en-US" sz="2000" dirty="0" smtClean="0">
                <a:latin typeface="+mn-ea"/>
              </a:rPr>
              <a:t>网页</a:t>
            </a:r>
            <a:endParaRPr lang="en-US" altLang="zh-CN" sz="2000" dirty="0" smtClean="0">
              <a:latin typeface="+mn-ea"/>
            </a:endParaRPr>
          </a:p>
          <a:p>
            <a:pPr marL="914400" lvl="1" indent="-457200">
              <a:buFont typeface="Wingdings" pitchFamily="2" charset="2"/>
              <a:buChar char="p"/>
            </a:pPr>
            <a:r>
              <a:rPr lang="zh-CN" altLang="en-US" sz="2000" dirty="0" smtClean="0">
                <a:latin typeface="+mn-ea"/>
              </a:rPr>
              <a:t>在登陆页面，输入</a:t>
            </a:r>
            <a:r>
              <a:rPr lang="en-US" altLang="zh-CN" sz="2000" dirty="0" smtClean="0">
                <a:latin typeface="+mn-ea"/>
              </a:rPr>
              <a:t>xx</a:t>
            </a:r>
            <a:r>
              <a:rPr lang="zh-CN" altLang="en-US" sz="2000" dirty="0" smtClean="0">
                <a:latin typeface="+mn-ea"/>
              </a:rPr>
              <a:t>数据，类似输入刘晓芳，点击确定</a:t>
            </a:r>
            <a:endParaRPr lang="en-US" altLang="zh-CN" sz="2000" dirty="0" smtClean="0">
              <a:latin typeface="+mn-ea"/>
            </a:endParaRPr>
          </a:p>
          <a:p>
            <a:pPr marL="914400" lvl="1" indent="-457200">
              <a:buFont typeface="Wingdings" pitchFamily="2" charset="2"/>
              <a:buChar char="p"/>
            </a:pPr>
            <a:r>
              <a:rPr lang="zh-CN" altLang="en-US" sz="2000" dirty="0" smtClean="0">
                <a:latin typeface="+mn-ea"/>
              </a:rPr>
              <a:t>在</a:t>
            </a:r>
            <a:r>
              <a:rPr lang="en-US" altLang="zh-CN" sz="2000" dirty="0" smtClean="0">
                <a:latin typeface="+mn-ea"/>
              </a:rPr>
              <a:t>xx</a:t>
            </a:r>
            <a:r>
              <a:rPr lang="zh-CN" altLang="en-US" sz="2000" dirty="0" smtClean="0">
                <a:latin typeface="+mn-ea"/>
              </a:rPr>
              <a:t>页面，点击</a:t>
            </a:r>
            <a:r>
              <a:rPr lang="en-US" altLang="zh-CN" sz="2000" dirty="0" smtClean="0">
                <a:latin typeface="+mn-ea"/>
              </a:rPr>
              <a:t>xx</a:t>
            </a:r>
            <a:r>
              <a:rPr lang="zh-CN" altLang="en-US" sz="2000" dirty="0" smtClean="0">
                <a:latin typeface="+mn-ea"/>
              </a:rPr>
              <a:t>按钮</a:t>
            </a:r>
            <a:endParaRPr lang="en-US" altLang="zh-CN" sz="2000" dirty="0" smtClean="0">
              <a:latin typeface="+mn-ea"/>
            </a:endParaRPr>
          </a:p>
          <a:p>
            <a:pPr marL="914400" lvl="1" indent="-457200">
              <a:buFont typeface="Wingdings" pitchFamily="2" charset="2"/>
              <a:buChar char="p"/>
            </a:pPr>
            <a:r>
              <a:rPr lang="zh-CN" altLang="en-US" sz="2000" dirty="0" smtClean="0">
                <a:latin typeface="+mn-ea"/>
              </a:rPr>
              <a:t>在</a:t>
            </a:r>
            <a:r>
              <a:rPr lang="en-US" altLang="zh-CN" sz="2000" dirty="0" err="1" smtClean="0">
                <a:latin typeface="+mn-ea"/>
              </a:rPr>
              <a:t>yy</a:t>
            </a:r>
            <a:r>
              <a:rPr lang="zh-CN" altLang="en-US" sz="2000" dirty="0" smtClean="0">
                <a:latin typeface="+mn-ea"/>
              </a:rPr>
              <a:t>页面，验证</a:t>
            </a:r>
            <a:r>
              <a:rPr lang="en-US" altLang="zh-CN" sz="2000" dirty="0" smtClean="0">
                <a:latin typeface="+mn-ea"/>
              </a:rPr>
              <a:t>xx</a:t>
            </a:r>
            <a:r>
              <a:rPr lang="zh-CN" altLang="en-US" sz="2000" dirty="0" smtClean="0">
                <a:latin typeface="+mn-ea"/>
              </a:rPr>
              <a:t>功能显示</a:t>
            </a:r>
            <a:endParaRPr lang="en-US" altLang="zh-CN" sz="2000" dirty="0" smtClean="0">
              <a:latin typeface="+mn-ea"/>
            </a:endParaRPr>
          </a:p>
          <a:p>
            <a:pPr marL="457200" indent="-457200">
              <a:buFont typeface="+mj-lt"/>
              <a:buAutoNum type="arabicPeriod"/>
            </a:pPr>
            <a:r>
              <a:rPr lang="zh-CN" altLang="en-US" sz="2400" dirty="0" smtClean="0">
                <a:latin typeface="+mn-ea"/>
              </a:rPr>
              <a:t>实例： </a:t>
            </a:r>
            <a:endParaRPr lang="en-US" altLang="zh-CN" sz="2400" dirty="0" smtClean="0">
              <a:latin typeface="+mn-ea"/>
            </a:endParaRPr>
          </a:p>
          <a:p>
            <a:pPr>
              <a:buNone/>
            </a:pPr>
            <a:r>
              <a:rPr lang="zh-CN" altLang="en-US" sz="2400" dirty="0" smtClean="0">
                <a:latin typeface="+mn-ea"/>
              </a:rPr>
              <a:t>百度查询页面：</a:t>
            </a:r>
            <a:endParaRPr lang="en-US" altLang="zh-CN" sz="2400" dirty="0" smtClean="0">
              <a:latin typeface="+mn-ea"/>
            </a:endParaRPr>
          </a:p>
          <a:p>
            <a:pPr marL="857250" lvl="1" indent="-457200">
              <a:buFont typeface="Wingdings" pitchFamily="2" charset="2"/>
              <a:buChar char="p"/>
            </a:pPr>
            <a:r>
              <a:rPr lang="zh-CN" altLang="en-US" sz="2000" dirty="0" smtClean="0">
                <a:latin typeface="+mn-ea"/>
              </a:rPr>
              <a:t>打开</a:t>
            </a:r>
            <a:r>
              <a:rPr lang="en-US" altLang="zh-CN" sz="2000" dirty="0" smtClean="0">
                <a:latin typeface="+mn-ea"/>
              </a:rPr>
              <a:t>IE7</a:t>
            </a:r>
            <a:r>
              <a:rPr lang="zh-CN" altLang="en-US" sz="2000" dirty="0" smtClean="0">
                <a:latin typeface="+mn-ea"/>
              </a:rPr>
              <a:t>，输入</a:t>
            </a:r>
            <a:r>
              <a:rPr lang="en-US" altLang="zh-CN" sz="2000" dirty="0" smtClean="0">
                <a:latin typeface="+mn-ea"/>
              </a:rPr>
              <a:t>www.baiidu.com</a:t>
            </a:r>
          </a:p>
          <a:p>
            <a:pPr marL="857250" lvl="1" indent="-457200">
              <a:buFont typeface="Wingdings" pitchFamily="2" charset="2"/>
              <a:buChar char="p"/>
            </a:pPr>
            <a:r>
              <a:rPr lang="zh-CN" altLang="en-US" sz="2000" dirty="0" smtClean="0">
                <a:latin typeface="+mn-ea"/>
              </a:rPr>
              <a:t>在百度首页页面，输入泽林，点击百度一下</a:t>
            </a:r>
            <a:endParaRPr lang="en-US" altLang="zh-CN" sz="2000" dirty="0" smtClean="0">
              <a:latin typeface="+mn-ea"/>
            </a:endParaRPr>
          </a:p>
          <a:p>
            <a:pPr marL="857250" lvl="1" indent="-457200">
              <a:buFont typeface="Wingdings" pitchFamily="2" charset="2"/>
              <a:buChar char="p"/>
            </a:pPr>
            <a:r>
              <a:rPr lang="zh-CN" altLang="en-US" sz="2000" dirty="0" smtClean="0">
                <a:latin typeface="+mn-ea"/>
              </a:rPr>
              <a:t>在百度结果页面，验证搜索结果页面已经显示</a:t>
            </a:r>
            <a:endParaRPr lang="en-US" altLang="zh-CN" sz="2000" dirty="0" smtClean="0">
              <a:latin typeface="+mn-ea"/>
            </a:endParaRPr>
          </a:p>
          <a:p>
            <a:pPr>
              <a:buNone/>
            </a:pPr>
            <a:endParaRPr lang="en-US" altLang="zh-CN" sz="2000" dirty="0" smtClean="0">
              <a:latin typeface="+mn-ea"/>
            </a:endParaRPr>
          </a:p>
          <a:p>
            <a:pPr>
              <a:buNone/>
            </a:pP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WordArt 30"/>
          <p:cNvSpPr>
            <a:spLocks noGrp="1" noChangeArrowheads="1" noChangeShapeType="1"/>
          </p:cNvSpPr>
          <p:nvPr>
            <p:ph type="title"/>
          </p:nvPr>
        </p:nvSpPr>
        <p:spPr bwMode="auto">
          <a:xfrm>
            <a:off x="467544" y="116632"/>
            <a:ext cx="2664296" cy="576064"/>
          </a:xfrm>
          <a:prstGeom prst="rect">
            <a:avLst/>
          </a:prstGeom>
        </p:spPr>
        <p:txBody>
          <a:bodyPr wrap="none" fromWordArt="1">
            <a:prstTxWarp prst="textPlain">
              <a:avLst>
                <a:gd name="adj" fmla="val 50000"/>
              </a:avLst>
            </a:prstTxWarp>
          </a:bodyPr>
          <a:lstStyle/>
          <a:p>
            <a:pPr algn="ctr"/>
            <a:r>
              <a:rPr lang="zh-CN" altLang="en-US" sz="3600" kern="10" dirty="0" smtClean="0">
                <a:ln w="19050">
                  <a:solidFill>
                    <a:srgbClr val="99CCFF"/>
                  </a:solidFill>
                  <a:round/>
                  <a:headEnd/>
                  <a:tailEnd/>
                </a:ln>
                <a:solidFill>
                  <a:srgbClr val="0066CC"/>
                </a:solidFill>
                <a:effectLst>
                  <a:outerShdw dist="35921" dir="2700000" algn="ctr" rotWithShape="0">
                    <a:srgbClr val="990000"/>
                  </a:outerShdw>
                </a:effectLst>
                <a:latin typeface="宋体"/>
                <a:ea typeface="宋体"/>
              </a:rPr>
              <a:t>测试用例级别</a:t>
            </a:r>
            <a:endParaRPr lang="zh-CN" altLang="en-US" sz="3600" kern="10" dirty="0">
              <a:ln w="19050">
                <a:solidFill>
                  <a:srgbClr val="99CCFF"/>
                </a:solidFill>
                <a:round/>
                <a:headEnd/>
                <a:tailEnd/>
              </a:ln>
              <a:solidFill>
                <a:srgbClr val="0066CC"/>
              </a:solidFill>
              <a:effectLst>
                <a:outerShdw dist="35921" dir="2700000" algn="ctr" rotWithShape="0">
                  <a:srgbClr val="990000"/>
                </a:outerShdw>
              </a:effectLst>
              <a:latin typeface="宋体"/>
              <a:ea typeface="宋体"/>
            </a:endParaRPr>
          </a:p>
        </p:txBody>
      </p:sp>
      <p:sp>
        <p:nvSpPr>
          <p:cNvPr id="3" name="内容占位符 2"/>
          <p:cNvSpPr>
            <a:spLocks noGrp="1"/>
          </p:cNvSpPr>
          <p:nvPr>
            <p:ph idx="1"/>
          </p:nvPr>
        </p:nvSpPr>
        <p:spPr>
          <a:xfrm>
            <a:off x="467544" y="1124744"/>
            <a:ext cx="8229600" cy="4997152"/>
          </a:xfrm>
        </p:spPr>
        <p:txBody>
          <a:bodyPr/>
          <a:lstStyle/>
          <a:p>
            <a:pPr marL="457200" indent="-457200">
              <a:buFont typeface="+mj-lt"/>
              <a:buAutoNum type="arabicPeriod"/>
            </a:pPr>
            <a:r>
              <a:rPr lang="zh-CN" altLang="en-US" sz="2400" dirty="0" smtClean="0">
                <a:latin typeface="+mn-ea"/>
              </a:rPr>
              <a:t>测试用例级别，根据功能的大小，以及对系统的影响，划分等级，以便于应对风险。</a:t>
            </a:r>
            <a:endParaRPr lang="en-US" altLang="zh-CN" sz="2400" dirty="0" smtClean="0">
              <a:latin typeface="+mn-ea"/>
            </a:endParaRPr>
          </a:p>
          <a:p>
            <a:pPr marL="457200" indent="-457200">
              <a:buFont typeface="+mj-lt"/>
              <a:buAutoNum type="arabicPeriod"/>
            </a:pPr>
            <a:r>
              <a:rPr lang="zh-CN" altLang="en-US" sz="2400" dirty="0" smtClean="0">
                <a:latin typeface="+mn-ea"/>
              </a:rPr>
              <a:t>根据公司不同，通常测试级别包含：</a:t>
            </a:r>
            <a:endParaRPr lang="en-US" altLang="zh-CN" sz="2400" dirty="0" smtClean="0">
              <a:latin typeface="+mn-ea"/>
            </a:endParaRPr>
          </a:p>
          <a:p>
            <a:pPr lvl="1">
              <a:buFont typeface="Wingdings" pitchFamily="2" charset="2"/>
              <a:buChar char="p"/>
            </a:pPr>
            <a:r>
              <a:rPr lang="en-US" altLang="zh-CN" sz="2000" dirty="0" smtClean="0">
                <a:latin typeface="+mn-ea"/>
              </a:rPr>
              <a:t>1</a:t>
            </a:r>
            <a:r>
              <a:rPr lang="zh-CN" altLang="en-US" sz="2000" dirty="0" smtClean="0">
                <a:latin typeface="+mn-ea"/>
              </a:rPr>
              <a:t>级，影响很大，阻碍性的、流程性的用例。例如登陆按钮不可用，百度一下不可用</a:t>
            </a:r>
            <a:endParaRPr lang="en-US" altLang="zh-CN" sz="2000" dirty="0" smtClean="0">
              <a:latin typeface="+mn-ea"/>
            </a:endParaRPr>
          </a:p>
          <a:p>
            <a:pPr lvl="1">
              <a:buFont typeface="Wingdings" pitchFamily="2" charset="2"/>
              <a:buChar char="p"/>
            </a:pPr>
            <a:r>
              <a:rPr lang="en-US" altLang="zh-CN" sz="2000" dirty="0" smtClean="0">
                <a:latin typeface="+mn-ea"/>
              </a:rPr>
              <a:t>2</a:t>
            </a:r>
            <a:r>
              <a:rPr lang="zh-CN" altLang="en-US" sz="2000" dirty="0" smtClean="0">
                <a:latin typeface="+mn-ea"/>
              </a:rPr>
              <a:t>级，大的功能点，已经会阻碍少部分用例的执行。例如新增按钮，如不能通过，很多功能都不可测试</a:t>
            </a:r>
            <a:endParaRPr lang="en-US" altLang="zh-CN" sz="2000" dirty="0" smtClean="0">
              <a:latin typeface="+mn-ea"/>
            </a:endParaRPr>
          </a:p>
          <a:p>
            <a:pPr lvl="1">
              <a:buFont typeface="Wingdings" pitchFamily="2" charset="2"/>
              <a:buChar char="p"/>
            </a:pPr>
            <a:r>
              <a:rPr lang="en-US" altLang="zh-CN" sz="2000" dirty="0" smtClean="0">
                <a:latin typeface="+mn-ea"/>
              </a:rPr>
              <a:t>3</a:t>
            </a:r>
            <a:r>
              <a:rPr lang="zh-CN" altLang="en-US" sz="2000" dirty="0" smtClean="0">
                <a:latin typeface="+mn-ea"/>
              </a:rPr>
              <a:t>级，小的功能点，例如刷新，刷新功能等</a:t>
            </a:r>
            <a:endParaRPr lang="en-US" altLang="zh-CN" sz="2000" dirty="0" smtClean="0">
              <a:latin typeface="+mn-ea"/>
            </a:endParaRPr>
          </a:p>
          <a:p>
            <a:pPr lvl="1">
              <a:buFont typeface="Wingdings" pitchFamily="2" charset="2"/>
              <a:buChar char="p"/>
            </a:pPr>
            <a:r>
              <a:rPr lang="en-US" altLang="zh-CN" sz="2000" dirty="0" smtClean="0">
                <a:latin typeface="+mn-ea"/>
              </a:rPr>
              <a:t>4</a:t>
            </a:r>
            <a:r>
              <a:rPr lang="zh-CN" altLang="en-US" sz="2000" dirty="0" smtClean="0">
                <a:latin typeface="+mn-ea"/>
              </a:rPr>
              <a:t>级，小的</a:t>
            </a:r>
            <a:r>
              <a:rPr lang="en-US" altLang="zh-CN" sz="2000" dirty="0" smtClean="0">
                <a:latin typeface="+mn-ea"/>
              </a:rPr>
              <a:t>UI</a:t>
            </a:r>
            <a:r>
              <a:rPr lang="zh-CN" altLang="en-US" sz="2000" dirty="0" smtClean="0">
                <a:latin typeface="+mn-ea"/>
              </a:rPr>
              <a:t>的问题，位置，大小，验证，建议等等</a:t>
            </a:r>
            <a:endParaRPr lang="en-US" altLang="zh-CN" sz="2000" dirty="0" smtClean="0">
              <a:latin typeface="+mn-ea"/>
            </a:endParaRPr>
          </a:p>
          <a:p>
            <a:pPr>
              <a:buNone/>
            </a:pPr>
            <a:endParaRPr lang="en-US" altLang="zh-CN" sz="2000" dirty="0" smtClean="0">
              <a:latin typeface="+mn-ea"/>
            </a:endParaRPr>
          </a:p>
          <a:p>
            <a:pPr>
              <a:buNone/>
            </a:pP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WordArt 30"/>
          <p:cNvSpPr>
            <a:spLocks noGrp="1" noChangeArrowheads="1" noChangeShapeType="1"/>
          </p:cNvSpPr>
          <p:nvPr>
            <p:ph type="title"/>
          </p:nvPr>
        </p:nvSpPr>
        <p:spPr bwMode="auto">
          <a:xfrm>
            <a:off x="467544" y="116632"/>
            <a:ext cx="2664296" cy="576064"/>
          </a:xfrm>
          <a:prstGeom prst="rect">
            <a:avLst/>
          </a:prstGeom>
        </p:spPr>
        <p:txBody>
          <a:bodyPr wrap="none" fromWordArt="1">
            <a:prstTxWarp prst="textPlain">
              <a:avLst>
                <a:gd name="adj" fmla="val 50000"/>
              </a:avLst>
            </a:prstTxWarp>
          </a:bodyPr>
          <a:lstStyle/>
          <a:p>
            <a:pPr algn="ctr"/>
            <a:r>
              <a:rPr lang="zh-CN" altLang="en-US" sz="3600" kern="10" dirty="0" smtClean="0">
                <a:ln w="19050">
                  <a:solidFill>
                    <a:srgbClr val="99CCFF"/>
                  </a:solidFill>
                  <a:round/>
                  <a:headEnd/>
                  <a:tailEnd/>
                </a:ln>
                <a:solidFill>
                  <a:srgbClr val="0066CC"/>
                </a:solidFill>
                <a:effectLst>
                  <a:outerShdw dist="35921" dir="2700000" algn="ctr" rotWithShape="0">
                    <a:srgbClr val="990000"/>
                  </a:outerShdw>
                </a:effectLst>
                <a:latin typeface="宋体"/>
                <a:ea typeface="宋体"/>
              </a:rPr>
              <a:t>测试用例期望结果</a:t>
            </a:r>
            <a:endParaRPr lang="zh-CN" altLang="en-US" sz="3600" kern="10" dirty="0">
              <a:ln w="19050">
                <a:solidFill>
                  <a:srgbClr val="99CCFF"/>
                </a:solidFill>
                <a:round/>
                <a:headEnd/>
                <a:tailEnd/>
              </a:ln>
              <a:solidFill>
                <a:srgbClr val="0066CC"/>
              </a:solidFill>
              <a:effectLst>
                <a:outerShdw dist="35921" dir="2700000" algn="ctr" rotWithShape="0">
                  <a:srgbClr val="990000"/>
                </a:outerShdw>
              </a:effectLst>
              <a:latin typeface="宋体"/>
              <a:ea typeface="宋体"/>
            </a:endParaRPr>
          </a:p>
        </p:txBody>
      </p:sp>
      <p:sp>
        <p:nvSpPr>
          <p:cNvPr id="3" name="内容占位符 2"/>
          <p:cNvSpPr>
            <a:spLocks noGrp="1"/>
          </p:cNvSpPr>
          <p:nvPr>
            <p:ph idx="1"/>
          </p:nvPr>
        </p:nvSpPr>
        <p:spPr>
          <a:xfrm>
            <a:off x="467544" y="1052736"/>
            <a:ext cx="8229600" cy="4997152"/>
          </a:xfrm>
        </p:spPr>
        <p:txBody>
          <a:bodyPr/>
          <a:lstStyle/>
          <a:p>
            <a:pPr marL="457200" indent="-457200">
              <a:buFont typeface="+mj-lt"/>
              <a:buAutoNum type="arabicPeriod"/>
            </a:pPr>
            <a:r>
              <a:rPr lang="zh-CN" altLang="en-US" sz="2400" dirty="0" smtClean="0">
                <a:latin typeface="+mn-ea"/>
              </a:rPr>
              <a:t>测试用例期望结果，用例执行后要达到什么结果。</a:t>
            </a:r>
            <a:endParaRPr lang="en-US" altLang="zh-CN" sz="2400" dirty="0" smtClean="0">
              <a:latin typeface="+mn-ea"/>
            </a:endParaRPr>
          </a:p>
          <a:p>
            <a:pPr marL="457200" indent="-457200">
              <a:buFont typeface="+mj-lt"/>
              <a:buAutoNum type="arabicPeriod"/>
            </a:pPr>
            <a:r>
              <a:rPr lang="zh-CN" altLang="en-US" sz="2400" dirty="0" smtClean="0">
                <a:latin typeface="+mn-ea"/>
              </a:rPr>
              <a:t>根据功能点和需求点的不同，期望结果也不同。大家可以对测试用例名称里进行扩展。</a:t>
            </a:r>
            <a:endParaRPr lang="en-US" altLang="zh-CN" sz="2000" dirty="0" smtClean="0">
              <a:latin typeface="+mn-ea"/>
            </a:endParaRPr>
          </a:p>
          <a:p>
            <a:pPr>
              <a:buNone/>
            </a:pPr>
            <a:endParaRPr lang="en-US" altLang="zh-CN" sz="2000" dirty="0" smtClean="0">
              <a:latin typeface="+mn-ea"/>
            </a:endParaRPr>
          </a:p>
          <a:p>
            <a:pPr>
              <a:buNone/>
            </a:pP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7526</TotalTime>
  <Words>1392</Words>
  <Application>Microsoft Office PowerPoint</Application>
  <PresentationFormat>全屏显示(4:3)</PresentationFormat>
  <Paragraphs>119</Paragraphs>
  <Slides>20</Slides>
  <Notes>0</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Office 主题</vt:lpstr>
      <vt:lpstr>幻灯片 1</vt:lpstr>
      <vt:lpstr>幻灯片 2</vt:lpstr>
      <vt:lpstr>什么是测试用例？</vt:lpstr>
      <vt:lpstr>测试用例实例</vt:lpstr>
      <vt:lpstr>测试用例编号</vt:lpstr>
      <vt:lpstr>测试用例名称</vt:lpstr>
      <vt:lpstr>测试用例步骤</vt:lpstr>
      <vt:lpstr>测试用例级别</vt:lpstr>
      <vt:lpstr>测试用例期望结果</vt:lpstr>
      <vt:lpstr>幻灯片 10</vt:lpstr>
      <vt:lpstr>设计用例基本原则</vt:lpstr>
      <vt:lpstr>用例的练习</vt:lpstr>
      <vt:lpstr>用例的粒度</vt:lpstr>
      <vt:lpstr>测试用例的执行</vt:lpstr>
      <vt:lpstr>幻灯片 15</vt:lpstr>
      <vt:lpstr>幻灯片 16</vt:lpstr>
      <vt:lpstr>优秀的测试用例写作者，具有的是灵活发散的思维，和全面的视野，写出的用例套能保证涉及软件运行时的各个关键要点，在执行完这样的用例并且没有发现问题，我们就可以对软件的质量下一个良好的结论。</vt:lpstr>
      <vt:lpstr>更新测试用例</vt:lpstr>
      <vt:lpstr>幻灯片 19</vt:lpstr>
      <vt:lpstr>幻灯片 20</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ChinaUser</cp:lastModifiedBy>
  <cp:revision>579</cp:revision>
  <dcterms:created xsi:type="dcterms:W3CDTF">2012-04-19T11:01:25Z</dcterms:created>
  <dcterms:modified xsi:type="dcterms:W3CDTF">2015-01-24T07:50:20Z</dcterms:modified>
</cp:coreProperties>
</file>