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83" r:id="rId2"/>
    <p:sldId id="284" r:id="rId3"/>
    <p:sldId id="304" r:id="rId4"/>
    <p:sldId id="306" r:id="rId5"/>
    <p:sldId id="305" r:id="rId6"/>
    <p:sldId id="307" r:id="rId7"/>
    <p:sldId id="315" r:id="rId8"/>
    <p:sldId id="308" r:id="rId9"/>
    <p:sldId id="316" r:id="rId10"/>
    <p:sldId id="309" r:id="rId11"/>
    <p:sldId id="317" r:id="rId12"/>
    <p:sldId id="310" r:id="rId13"/>
    <p:sldId id="318" r:id="rId14"/>
    <p:sldId id="352" r:id="rId15"/>
    <p:sldId id="311" r:id="rId16"/>
    <p:sldId id="320" r:id="rId17"/>
    <p:sldId id="321" r:id="rId18"/>
    <p:sldId id="353" r:id="rId19"/>
    <p:sldId id="322" r:id="rId20"/>
    <p:sldId id="323" r:id="rId21"/>
    <p:sldId id="341" r:id="rId22"/>
    <p:sldId id="324" r:id="rId23"/>
    <p:sldId id="354" r:id="rId24"/>
    <p:sldId id="355" r:id="rId25"/>
    <p:sldId id="356" r:id="rId26"/>
    <p:sldId id="344" r:id="rId27"/>
    <p:sldId id="325" r:id="rId28"/>
    <p:sldId id="347" r:id="rId29"/>
    <p:sldId id="326" r:id="rId30"/>
    <p:sldId id="348" r:id="rId31"/>
    <p:sldId id="327" r:id="rId32"/>
    <p:sldId id="350" r:id="rId33"/>
    <p:sldId id="328" r:id="rId34"/>
    <p:sldId id="351" r:id="rId35"/>
    <p:sldId id="329" r:id="rId36"/>
    <p:sldId id="349" r:id="rId37"/>
    <p:sldId id="330" r:id="rId38"/>
    <p:sldId id="345" r:id="rId39"/>
    <p:sldId id="346" r:id="rId40"/>
    <p:sldId id="332" r:id="rId41"/>
    <p:sldId id="333" r:id="rId42"/>
    <p:sldId id="334" r:id="rId43"/>
    <p:sldId id="337" r:id="rId44"/>
    <p:sldId id="338" r:id="rId45"/>
    <p:sldId id="357" r:id="rId46"/>
    <p:sldId id="340" r:id="rId47"/>
    <p:sldId id="301" r:id="rId48"/>
    <p:sldId id="30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85" autoAdjust="0"/>
    <p:restoredTop sz="89410" autoAdjust="0"/>
  </p:normalViewPr>
  <p:slideViewPr>
    <p:cSldViewPr>
      <p:cViewPr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_标准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15304" y="71414"/>
            <a:ext cx="1428728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2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146" y="5715016"/>
            <a:ext cx="582108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   圳   市   泽   林   信   息   咨   询   有   限   公   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Zelin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4800" b="1" dirty="0" smtClean="0">
                <a:latin typeface="+mj-ea"/>
                <a:ea typeface="+mj-ea"/>
              </a:rPr>
              <a:t>测试管理工具</a:t>
            </a:r>
            <a:r>
              <a:rPr lang="en-US" altLang="zh-CN" sz="4800" b="1" dirty="0" smtClean="0">
                <a:latin typeface="+mj-ea"/>
                <a:ea typeface="+mj-ea"/>
              </a:rPr>
              <a:t>-BugFree</a:t>
            </a:r>
            <a:endParaRPr lang="zh-CN" altLang="en-US" sz="4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38" y="464344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适合谁用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BugFree</a:t>
            </a:r>
            <a:r>
              <a:rPr lang="zh-CN" altLang="en-US" sz="2400" dirty="0" smtClean="0"/>
              <a:t>适用于所有的中小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企业、大规模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企业的各部门、小组、各种技术开发小组或者团队。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5286388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的一些特色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572164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、理念先进</a:t>
            </a:r>
            <a:r>
              <a:rPr lang="en-US" sz="2400" b="1" dirty="0" smtClean="0">
                <a:ea typeface="宋体" pitchFamily="2" charset="-122"/>
              </a:rPr>
              <a:t> </a:t>
            </a:r>
            <a:endParaRPr lang="zh-CN" altLang="en-US" sz="2400" dirty="0" smtClean="0"/>
          </a:p>
          <a:p>
            <a:pPr>
              <a:buFont typeface="Arial" pitchFamily="34" charset="0"/>
              <a:buNone/>
            </a:pPr>
            <a:r>
              <a:rPr lang="en-US" sz="2400" dirty="0" smtClean="0">
                <a:ea typeface="宋体" pitchFamily="2" charset="-122"/>
              </a:rPr>
              <a:t>		</a:t>
            </a:r>
            <a:r>
              <a:rPr lang="en-US" altLang="zh-CN" sz="1800" dirty="0" smtClean="0">
                <a:latin typeface="+mn-ea"/>
              </a:rPr>
              <a:t>BugFree</a:t>
            </a:r>
            <a:r>
              <a:rPr lang="zh-CN" altLang="en-US" sz="1800" dirty="0" smtClean="0">
                <a:latin typeface="+mn-ea"/>
              </a:rPr>
              <a:t>借鉴了微软公司成熟的研发流程和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管理理念。相比于其他的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管理软件来讲，</a:t>
            </a:r>
            <a:r>
              <a:rPr lang="en-US" altLang="zh-CN" sz="1800" dirty="0" smtClean="0">
                <a:latin typeface="+mn-ea"/>
              </a:rPr>
              <a:t>BugFree</a:t>
            </a:r>
            <a:r>
              <a:rPr lang="zh-CN" altLang="en-US" sz="1800" dirty="0" smtClean="0">
                <a:latin typeface="+mn-ea"/>
              </a:rPr>
              <a:t>的处理方式更加科学、简洁。</a:t>
            </a:r>
          </a:p>
          <a:p>
            <a:pPr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B/S</a:t>
            </a:r>
            <a:r>
              <a:rPr lang="zh-CN" altLang="en-US" sz="2400" b="1" dirty="0" smtClean="0"/>
              <a:t>结构</a:t>
            </a:r>
            <a:r>
              <a:rPr lang="en-US" sz="2400" b="1" dirty="0" smtClean="0">
                <a:ea typeface="宋体" pitchFamily="2" charset="-122"/>
              </a:rPr>
              <a:t> </a:t>
            </a:r>
            <a:endParaRPr lang="zh-CN" altLang="en-US" sz="2400" dirty="0" smtClean="0"/>
          </a:p>
          <a:p>
            <a:pPr>
              <a:buFont typeface="Arial" pitchFamily="34" charset="0"/>
              <a:buNone/>
            </a:pPr>
            <a:r>
              <a:rPr lang="en-US" altLang="zh-CN" sz="1800" dirty="0" smtClean="0">
                <a:latin typeface="+mn-ea"/>
              </a:rPr>
              <a:t>		</a:t>
            </a:r>
            <a:r>
              <a:rPr lang="zh-CN" altLang="en-US" sz="1800" dirty="0" smtClean="0">
                <a:latin typeface="+mn-ea"/>
              </a:rPr>
              <a:t>浏览器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zh-CN" altLang="en-US" sz="1800" dirty="0" smtClean="0">
                <a:latin typeface="+mn-ea"/>
              </a:rPr>
              <a:t>服务器的结构部署起来非常方便，用户无需使用客户端，只要有浏览器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zh-CN" altLang="en-US" sz="1800" dirty="0" smtClean="0">
                <a:latin typeface="+mn-ea"/>
              </a:rPr>
              <a:t>如</a:t>
            </a:r>
            <a:r>
              <a:rPr lang="en-US" altLang="zh-CN" sz="1800" dirty="0" smtClean="0">
                <a:latin typeface="+mn-ea"/>
              </a:rPr>
              <a:t>IE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err="1" smtClean="0">
                <a:latin typeface="+mn-ea"/>
              </a:rPr>
              <a:t>FireFox</a:t>
            </a:r>
            <a:r>
              <a:rPr lang="zh-CN" altLang="en-US" sz="1800" dirty="0" smtClean="0">
                <a:latin typeface="+mn-ea"/>
              </a:rPr>
              <a:t>等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zh-CN" altLang="en-US" sz="1800" dirty="0" smtClean="0">
                <a:latin typeface="+mn-ea"/>
              </a:rPr>
              <a:t>就可以非常方便的使用</a:t>
            </a:r>
            <a:r>
              <a:rPr lang="en-US" altLang="zh-CN" sz="1800" dirty="0" smtClean="0">
                <a:latin typeface="+mn-ea"/>
              </a:rPr>
              <a:t>BugFree</a:t>
            </a:r>
            <a:r>
              <a:rPr lang="zh-CN" altLang="en-US" sz="1800" dirty="0" smtClean="0">
                <a:latin typeface="+mn-ea"/>
              </a:rPr>
              <a:t>对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进行跟踪管理</a:t>
            </a:r>
            <a:r>
              <a:rPr lang="zh-CN" altLang="en-US" sz="1800" dirty="0" smtClean="0"/>
              <a:t>。</a:t>
            </a:r>
          </a:p>
          <a:p>
            <a:pPr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、跨平台</a:t>
            </a:r>
            <a:endParaRPr lang="zh-CN" altLang="en-US" sz="2400" dirty="0" smtClean="0"/>
          </a:p>
          <a:p>
            <a:pPr>
              <a:buFont typeface="Arial" pitchFamily="34" charset="0"/>
              <a:buNone/>
            </a:pPr>
            <a:r>
              <a:rPr lang="en-US" sz="2400" dirty="0" smtClean="0"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+mn-ea"/>
              </a:rPr>
              <a:t>	BugFree</a:t>
            </a:r>
            <a:r>
              <a:rPr lang="zh-CN" altLang="en-US" sz="1800" dirty="0" smtClean="0">
                <a:latin typeface="+mn-ea"/>
              </a:rPr>
              <a:t>是采用</a:t>
            </a:r>
            <a:r>
              <a:rPr lang="en-US" altLang="zh-CN" sz="1800" dirty="0" smtClean="0">
                <a:latin typeface="+mn-ea"/>
              </a:rPr>
              <a:t>PHP</a:t>
            </a:r>
            <a:r>
              <a:rPr lang="zh-CN" altLang="en-US" sz="1800" dirty="0" smtClean="0">
                <a:latin typeface="+mn-ea"/>
              </a:rPr>
              <a:t>作为开发语言，采用</a:t>
            </a:r>
            <a:r>
              <a:rPr lang="en-US" altLang="zh-CN" sz="1800" dirty="0" err="1" smtClean="0">
                <a:latin typeface="+mn-ea"/>
              </a:rPr>
              <a:t>MySQL</a:t>
            </a:r>
            <a:r>
              <a:rPr lang="zh-CN" altLang="en-US" sz="1800" dirty="0" smtClean="0">
                <a:latin typeface="+mn-ea"/>
              </a:rPr>
              <a:t>作为数据库存储，这两者都是跨平台的，所以</a:t>
            </a:r>
            <a:r>
              <a:rPr lang="en-US" altLang="zh-CN" sz="1800" dirty="0" smtClean="0">
                <a:latin typeface="+mn-ea"/>
              </a:rPr>
              <a:t>BugFree</a:t>
            </a:r>
            <a:r>
              <a:rPr lang="zh-CN" altLang="en-US" sz="1800" dirty="0" smtClean="0">
                <a:latin typeface="+mn-ea"/>
              </a:rPr>
              <a:t>可以安装在所有支持</a:t>
            </a:r>
            <a:r>
              <a:rPr lang="en-US" altLang="zh-CN" sz="1800" dirty="0" smtClean="0">
                <a:latin typeface="+mn-ea"/>
              </a:rPr>
              <a:t>PHP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err="1" smtClean="0">
                <a:latin typeface="+mn-ea"/>
              </a:rPr>
              <a:t>MySQL</a:t>
            </a:r>
            <a:r>
              <a:rPr lang="zh-CN" altLang="en-US" sz="1800" dirty="0" smtClean="0">
                <a:latin typeface="+mn-ea"/>
              </a:rPr>
              <a:t>的平台上面。</a:t>
            </a:r>
          </a:p>
          <a:p>
            <a:pPr>
              <a:buNone/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、多项目管理</a:t>
            </a:r>
            <a:endParaRPr lang="zh-CN" altLang="en-US" sz="2400" dirty="0" smtClean="0"/>
          </a:p>
          <a:p>
            <a:pPr>
              <a:buFont typeface="Arial" pitchFamily="34" charset="0"/>
              <a:buNone/>
            </a:pPr>
            <a:r>
              <a:rPr lang="en-US" altLang="zh-CN" sz="1800" dirty="0" smtClean="0">
                <a:latin typeface="+mn-ea"/>
              </a:rPr>
              <a:t>		BugFree</a:t>
            </a:r>
            <a:r>
              <a:rPr lang="zh-CN" altLang="en-US" sz="1800" dirty="0" smtClean="0">
                <a:latin typeface="+mn-ea"/>
              </a:rPr>
              <a:t>可以同时对多个项目进行管理，非常方便。</a:t>
            </a:r>
            <a:r>
              <a:rPr lang="en-US" altLang="zh-CN" sz="1800" dirty="0" smtClean="0">
                <a:latin typeface="+mn-ea"/>
              </a:rPr>
              <a:t> </a:t>
            </a:r>
          </a:p>
          <a:p>
            <a:pPr>
              <a:buNone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、配置灵活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		BugFree</a:t>
            </a:r>
            <a:r>
              <a:rPr lang="zh-CN" altLang="en-US" sz="1800" dirty="0" smtClean="0">
                <a:latin typeface="+mn-ea"/>
              </a:rPr>
              <a:t>将大量的配置选项集中到配置文件和语言文件里面，可以非常根据自己的情况进行修改，非常方便</a:t>
            </a:r>
          </a:p>
          <a:p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为什么要选择</a:t>
            </a:r>
            <a:r>
              <a:rPr lang="en-US" dirty="0" smtClean="0">
                <a:latin typeface="+mj-ea"/>
              </a:rPr>
              <a:t>BugFree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2147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先进的软件研发管理和测试流程理念，可有效跟踪管理贵公司产品中的问题，规范开发流程、持续提升产品质量；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零费用！无需任何费用，可以节省公司的投入；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开源软件：可以获得源代码，自己解决可能 出现的问题或做适合本公司现状的定制；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日趋完整的文档和强大的团队，为您提供坚强的 技术支持。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6000768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Windows</a:t>
            </a:r>
            <a:r>
              <a:rPr lang="zh-CN" altLang="en-US" dirty="0" smtClean="0">
                <a:latin typeface="+mj-ea"/>
              </a:rPr>
              <a:t>操作系统下的安装（</a:t>
            </a:r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7148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需要</a:t>
            </a:r>
            <a:r>
              <a:rPr lang="zh-CN" altLang="en-US" sz="2400" dirty="0" smtClean="0">
                <a:solidFill>
                  <a:srgbClr val="FF0000"/>
                </a:solidFill>
              </a:rPr>
              <a:t>新建一个文件夹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BugFile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207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1285875" y="5072063"/>
            <a:ext cx="1143000" cy="214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786322"/>
            <a:ext cx="1928794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000100" y="1571612"/>
            <a:ext cx="3429024" cy="3143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79819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4643438"/>
            <a:ext cx="8648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9058" y="2143116"/>
            <a:ext cx="3571900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输入各种信息，特别是数据库的用户名和密码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5572140"/>
            <a:ext cx="3429024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系统默认的用户名为</a:t>
            </a:r>
            <a:r>
              <a:rPr lang="en-US" altLang="zh-CN" b="1" dirty="0" smtClean="0">
                <a:solidFill>
                  <a:srgbClr val="FF0000"/>
                </a:solidFill>
              </a:rPr>
              <a:t>admin</a:t>
            </a:r>
            <a:r>
              <a:rPr lang="zh-CN" altLang="en-US" b="1" dirty="0" smtClean="0">
                <a:solidFill>
                  <a:srgbClr val="FF0000"/>
                </a:solidFill>
              </a:rPr>
              <a:t>，默认密码是</a:t>
            </a:r>
            <a:r>
              <a:rPr lang="en-US" altLang="zh-CN" b="1" dirty="0" smtClean="0">
                <a:solidFill>
                  <a:srgbClr val="FF0000"/>
                </a:solidFill>
              </a:rPr>
              <a:t>123456.</a:t>
            </a:r>
            <a:r>
              <a:rPr lang="zh-CN" altLang="en-US" b="1" dirty="0" smtClean="0">
                <a:solidFill>
                  <a:srgbClr val="FF0000"/>
                </a:solidFill>
              </a:rPr>
              <a:t>如果要修改，只能修改配置文件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操作系统下的安装（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登陆页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68459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3500438"/>
            <a:ext cx="3429024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系统默认的用户名为</a:t>
            </a:r>
            <a:r>
              <a:rPr lang="en-US" altLang="zh-CN" b="1" dirty="0" smtClean="0">
                <a:solidFill>
                  <a:srgbClr val="FF0000"/>
                </a:solidFill>
              </a:rPr>
              <a:t>admin</a:t>
            </a:r>
            <a:r>
              <a:rPr lang="zh-CN" altLang="en-US" b="1" dirty="0" smtClean="0">
                <a:solidFill>
                  <a:srgbClr val="FF0000"/>
                </a:solidFill>
              </a:rPr>
              <a:t>，默认密码是</a:t>
            </a:r>
            <a:r>
              <a:rPr lang="en-US" altLang="zh-CN" b="1" dirty="0" smtClean="0">
                <a:solidFill>
                  <a:srgbClr val="FF0000"/>
                </a:solidFill>
              </a:rPr>
              <a:t>123456.</a:t>
            </a:r>
            <a:r>
              <a:rPr lang="zh-CN" altLang="en-US" b="1" dirty="0" smtClean="0">
                <a:solidFill>
                  <a:srgbClr val="FF0000"/>
                </a:solidFill>
              </a:rPr>
              <a:t>如果要修改，只能修改配置文件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500188"/>
            <a:ext cx="7664450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首页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76" y="1928802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 </a:t>
            </a:r>
            <a:r>
              <a:rPr lang="zh-CN" altLang="en-US" sz="3200" dirty="0" smtClean="0">
                <a:latin typeface="+mj-ea"/>
                <a:ea typeface="+mj-ea"/>
              </a:rPr>
              <a:t>简介（了解）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976" y="2500306"/>
            <a:ext cx="5643602" cy="5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>
                <a:latin typeface="+mj-ea"/>
                <a:ea typeface="+mj-ea"/>
              </a:rPr>
              <a:t>Chapter </a:t>
            </a:r>
            <a:r>
              <a:rPr lang="en-US" sz="3200" dirty="0" smtClean="0">
                <a:latin typeface="+mj-ea"/>
                <a:ea typeface="+mj-ea"/>
              </a:rPr>
              <a:t>2 </a:t>
            </a:r>
            <a:r>
              <a:rPr lang="zh-CN" altLang="en-US" sz="3200" dirty="0" smtClean="0">
                <a:latin typeface="+mj-ea"/>
                <a:ea typeface="+mj-ea"/>
              </a:rPr>
              <a:t>后台管理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</a:rPr>
              <a:t>（重点）</a:t>
            </a:r>
            <a:endParaRPr lang="en-US" altLang="zh-CN" sz="32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-24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目 录</a:t>
            </a:r>
            <a:endParaRPr lang="zh-CN" altLang="en-US" sz="4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42976" y="3143248"/>
            <a:ext cx="5643602" cy="5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buSzPct val="110000"/>
            </a:pPr>
            <a:r>
              <a:rPr lang="en-US" sz="3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Chapter </a:t>
            </a:r>
            <a:r>
              <a:rPr lang="en-US" sz="320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3 </a:t>
            </a:r>
            <a:r>
              <a:rPr lang="en-US" altLang="zh-CN" sz="3200" dirty="0" smtClean="0">
                <a:latin typeface="+mj-ea"/>
                <a:ea typeface="+mj-ea"/>
              </a:rPr>
              <a:t>Bug</a:t>
            </a:r>
            <a:r>
              <a:rPr lang="zh-CN" altLang="en-US" sz="3200" dirty="0" smtClean="0">
                <a:latin typeface="+mj-ea"/>
                <a:ea typeface="+mj-ea"/>
              </a:rPr>
              <a:t>管理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</a:rPr>
              <a:t>（重点）</a:t>
            </a:r>
            <a:endParaRPr lang="zh-CN" altLang="en-US" sz="3200" b="1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4357694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5 </a:t>
            </a:r>
            <a:r>
              <a:rPr lang="en-US" altLang="zh-CN" sz="3200" dirty="0" smtClean="0">
                <a:latin typeface="+mj-ea"/>
                <a:ea typeface="+mj-ea"/>
              </a:rPr>
              <a:t>Test Result</a:t>
            </a:r>
            <a:r>
              <a:rPr lang="zh-CN" altLang="en-US" sz="3200" dirty="0" smtClean="0">
                <a:latin typeface="+mj-ea"/>
                <a:ea typeface="+mj-ea"/>
              </a:rPr>
              <a:t>管理</a:t>
            </a:r>
            <a:r>
              <a:rPr lang="zh-CN" altLang="en-US" sz="3200" dirty="0" smtClean="0">
                <a:latin typeface="+mj-ea"/>
              </a:rPr>
              <a:t>（了解）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3714752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4 </a:t>
            </a:r>
            <a:r>
              <a:rPr lang="en-US" altLang="zh-CN" sz="3200" dirty="0" smtClean="0">
                <a:latin typeface="+mj-ea"/>
                <a:ea typeface="+mj-ea"/>
              </a:rPr>
              <a:t>Test Case</a:t>
            </a:r>
            <a:r>
              <a:rPr lang="zh-CN" altLang="en-US" sz="3200" dirty="0" smtClean="0">
                <a:latin typeface="+mj-ea"/>
                <a:ea typeface="+mj-ea"/>
              </a:rPr>
              <a:t>管理</a:t>
            </a:r>
            <a:r>
              <a:rPr lang="zh-CN" altLang="en-US" sz="3200" dirty="0" smtClean="0">
                <a:latin typeface="+mj-ea"/>
              </a:rPr>
              <a:t>（了解）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Linux</a:t>
            </a:r>
            <a:r>
              <a:rPr lang="zh-CN" altLang="en-US" dirty="0" smtClean="0">
                <a:latin typeface="+mj-ea"/>
              </a:rPr>
              <a:t>操作系统下的安装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安装视频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38" y="1857364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943850" cy="642918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后台管理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928694"/>
          </a:xfrm>
        </p:spPr>
        <p:txBody>
          <a:bodyPr/>
          <a:lstStyle/>
          <a:p>
            <a:pPr lvl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系统管理员（系统设置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》SYSTEM_ADMIN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），可以增加其他账号为系统管理员。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5986463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857628"/>
            <a:ext cx="5478463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产品管理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948690"/>
            <a:ext cx="8358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产品管理员只能由系统管理员指派 ，指定哪些用户组可以访问当前项目 。该角色负责维护产品的模块结构。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用户组管理员可以由系统管理员或者其他用户组管理员指派 （参见 添加用户组），负责维护一个用户组。一般情况下，用户组管理员和产品管理员可以是同一个用户。但是在大型的组织，在人员很多的情况下，可以指派专人对用户组进行维护。技术负责人则担当产品管理员的角色，负责维护产品的模块结构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350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28680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管理员具体权限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933717"/>
          <a:ext cx="9144000" cy="581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92400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系统管理员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产品管理员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用户组管理员</a:t>
                      </a:r>
                    </a:p>
                  </a:txBody>
                  <a:tcPr anchor="ctr" anchorCtr="1"/>
                </a:tc>
              </a:tr>
              <a:tr h="2111012"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产品管理</a:t>
                      </a:r>
                      <a:endParaRPr lang="zh-CN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可以添加产品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可以查看和编辑所有产品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可以修改产品名称和显示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可以指派产品用户组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可以指派产品管理员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可以编辑产品模块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不可以添加产品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仅可以查看和编辑自己是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产品管理员的产品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不可以修改产品名称和显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示顺序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可以指派产品用户组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不可以指派产品管理员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可以编辑产品模块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无权限</a:t>
                      </a:r>
                    </a:p>
                  </a:txBody>
                  <a:tcPr anchor="ctr" anchorCtr="1"/>
                </a:tc>
              </a:tr>
              <a:tr h="1098883"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用户管理</a:t>
                      </a:r>
                      <a:endParaRPr lang="zh-CN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可以编辑、禁用或激活所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有用户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可以编辑、禁用或激活自己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创建的用户或本人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可以编辑、禁用或激活自己创建的用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户或本人</a:t>
                      </a:r>
                    </a:p>
                  </a:txBody>
                  <a:tcPr anchor="ctr" anchorCtr="1"/>
                </a:tc>
              </a:tr>
              <a:tr h="1617002"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用户组管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可以编辑或删除所有用户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可以编辑或删除自己添加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的用户组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可以查看所有用户组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可以添加用户组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可以编辑或删除自己添加的用户组</a:t>
                      </a: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或自己是用户组管理员的组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编辑我的信息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2481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57158" y="100010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点击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编辑我的信息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，可以修改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真实名字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sz="2400" b="1" dirty="0" smtClean="0">
                <a:solidFill>
                  <a:srgbClr val="FF0000"/>
                </a:solidFill>
              </a:rPr>
              <a:t>“Email”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以及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密码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等。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课程名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250030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用户管理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57313"/>
            <a:ext cx="8172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3929063"/>
            <a:ext cx="5467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928662" y="2143116"/>
            <a:ext cx="2428892" cy="1857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2928926" y="1428736"/>
            <a:ext cx="64294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85723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通过查询功能，能模糊查询出用户的相关信息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 flipH="1">
            <a:off x="7643834" y="3071810"/>
            <a:ext cx="107157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4332" y="3643314"/>
            <a:ext cx="1569660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新添加用户可以通过编辑来进行编辑用户，默认的</a:t>
            </a:r>
            <a:r>
              <a:rPr lang="en-US" altLang="zh-CN" b="1" dirty="0" smtClean="0">
                <a:solidFill>
                  <a:srgbClr val="FF0000"/>
                </a:solidFill>
              </a:rPr>
              <a:t>Active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Closed</a:t>
            </a:r>
            <a:r>
              <a:rPr lang="zh-CN" altLang="en-US" b="1" dirty="0" smtClean="0">
                <a:solidFill>
                  <a:srgbClr val="FF0000"/>
                </a:solidFill>
              </a:rPr>
              <a:t>用户可以进行禁用和激活。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662" y="321468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642918"/>
          </a:xfrm>
        </p:spPr>
        <p:txBody>
          <a:bodyPr/>
          <a:lstStyle/>
          <a:p>
            <a:r>
              <a:rPr lang="zh-CN" altLang="en-US" dirty="0" smtClean="0"/>
              <a:t>用户组管理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785813"/>
            <a:ext cx="8239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62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rot="16200000" flipH="1">
            <a:off x="1035819" y="1678769"/>
            <a:ext cx="1357322" cy="1143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00298" y="2214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通过查询功能，能模糊查询出用户组的相关信息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3643306" y="1714488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7686" y="4714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新添加用户组可以通过编辑来进行编辑用户组，通过禁用来禁用用户组，禁用后可以再次激活。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5857884" y="2643182"/>
            <a:ext cx="2643206" cy="1500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58" y="1000108"/>
            <a:ext cx="8412190" cy="500066"/>
          </a:xfrm>
          <a:prstGeom prst="rect">
            <a:avLst/>
          </a:prstGeom>
          <a:ln/>
        </p:spPr>
        <p:txBody>
          <a:bodyPr/>
          <a:lstStyle/>
          <a:p>
            <a:pPr marL="514350" indent="-514350"/>
            <a:r>
              <a:rPr lang="en-US" altLang="zh-CN" sz="2400" dirty="0" smtClean="0"/>
              <a:t>http://www.bugfree.org.cn/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57912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3143248"/>
            <a:ext cx="428628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通过点击下载可以得到最新的</a:t>
            </a:r>
            <a:r>
              <a:rPr lang="en-US" altLang="zh-CN" b="1" dirty="0" smtClean="0">
                <a:solidFill>
                  <a:srgbClr val="FF0000"/>
                </a:solidFill>
              </a:rPr>
              <a:t>BugFree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1678761" y="2678901"/>
            <a:ext cx="642942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7224" y="392906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7400925" cy="642942"/>
          </a:xfrm>
        </p:spPr>
        <p:txBody>
          <a:bodyPr/>
          <a:lstStyle/>
          <a:p>
            <a:r>
              <a:rPr lang="zh-CN" altLang="en-US" dirty="0" smtClean="0"/>
              <a:t>项目管理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458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38425"/>
            <a:ext cx="86868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57356" y="2071678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通过查询功能，能模糊查询出用户组的相关信息</a:t>
            </a:r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 rot="16200000" flipH="1">
            <a:off x="2661033" y="1839504"/>
            <a:ext cx="357190" cy="107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428596" y="1571612"/>
            <a:ext cx="1643074" cy="16430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2910" y="3714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新添加用户组可以通过编辑来进行编辑用户组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通过复制可以快速实现复制一个项目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通过可并可以将来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个项目进行合并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通过模块可以创建项目中有哪些模块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2643182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Bug|Case|Result</a:t>
            </a:r>
            <a:r>
              <a:rPr lang="zh-CN" altLang="en-US" b="1" dirty="0" smtClean="0">
                <a:solidFill>
                  <a:srgbClr val="FF0000"/>
                </a:solidFill>
              </a:rPr>
              <a:t>可以分别实现</a:t>
            </a:r>
            <a:r>
              <a:rPr lang="en-US" altLang="zh-CN" b="1" dirty="0" smtClean="0">
                <a:solidFill>
                  <a:srgbClr val="FF0000"/>
                </a:solidFill>
              </a:rPr>
              <a:t>bug|</a:t>
            </a:r>
            <a:r>
              <a:rPr lang="zh-CN" altLang="en-US" b="1" dirty="0" smtClean="0">
                <a:solidFill>
                  <a:srgbClr val="FF0000"/>
                </a:solidFill>
              </a:rPr>
              <a:t>用例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|</a:t>
            </a:r>
            <a:r>
              <a:rPr lang="zh-CN" altLang="en-US" b="1" dirty="0" smtClean="0">
                <a:solidFill>
                  <a:srgbClr val="FF0000"/>
                </a:solidFill>
              </a:rPr>
              <a:t>结果中队字段的管理。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 rot="16200000" flipH="1">
            <a:off x="6572256" y="2357438"/>
            <a:ext cx="428628" cy="14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786182" y="2428868"/>
            <a:ext cx="121444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7224" y="464344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模块管理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067800" cy="400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596" y="528638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点击项目后的模块管理进入该页面。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输入模块名和显示顺序，即可添加一个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（根目录）下的项目，用于最顶级项目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</a:t>
            </a:r>
            <a:r>
              <a:rPr lang="zh-CN" altLang="en-US" sz="2400" dirty="0" smtClean="0">
                <a:latin typeface="+mj-ea"/>
                <a:ea typeface="+mj-ea"/>
              </a:rPr>
              <a:t>模块管理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</a:t>
            </a:r>
            <a:r>
              <a:rPr lang="zh-CN" altLang="en-US" sz="2400" dirty="0" smtClean="0">
                <a:latin typeface="+mj-ea"/>
                <a:ea typeface="+mj-ea"/>
              </a:rPr>
              <a:t>子模块管理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786" y="5286388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子模块管理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821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57158" y="5500702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点击左边模块树链接进入右边页面。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上方可以编辑父模块。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下方可以添加该父模块的子模块。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</a:t>
            </a:r>
            <a:r>
              <a:rPr lang="zh-CN" altLang="en-US" sz="3200" dirty="0" smtClean="0">
                <a:latin typeface="+mj-ea"/>
              </a:rPr>
              <a:t>后台管理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管理员角色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zh-CN" altLang="en-US" sz="2400" dirty="0" smtClean="0"/>
              <a:t>用户管理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3 </a:t>
            </a:r>
            <a:r>
              <a:rPr lang="zh-CN" altLang="en-US" sz="2400" dirty="0" smtClean="0"/>
              <a:t>用户组管理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4 </a:t>
            </a:r>
            <a:r>
              <a:rPr lang="zh-CN" altLang="en-US" sz="2400" dirty="0" smtClean="0"/>
              <a:t>项目管理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1.5 </a:t>
            </a:r>
            <a:r>
              <a:rPr lang="zh-CN" altLang="en-US" sz="2400" dirty="0" smtClean="0">
                <a:latin typeface="+mj-ea"/>
              </a:rPr>
              <a:t>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1.6 </a:t>
            </a:r>
            <a:r>
              <a:rPr lang="zh-CN" altLang="en-US" sz="2400" dirty="0" smtClean="0">
                <a:latin typeface="+mj-ea"/>
              </a:rPr>
              <a:t>子模块管理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 </a:t>
            </a:r>
            <a:r>
              <a:rPr lang="zh-CN" altLang="en-US" sz="2400" dirty="0" smtClean="0"/>
              <a:t>自定义字段管理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7224" y="6000768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自定义字段管理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7810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478632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字段管理能灵活的配置需要显示的字段。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3200" dirty="0" smtClean="0">
                <a:latin typeface="+mj-ea"/>
              </a:rPr>
              <a:t>Chapter 2 B</a:t>
            </a:r>
            <a:r>
              <a:rPr lang="en-US" altLang="zh-CN" sz="3200" dirty="0" smtClean="0">
                <a:latin typeface="+mj-ea"/>
              </a:rPr>
              <a:t>ug</a:t>
            </a:r>
            <a:r>
              <a:rPr lang="zh-CN" altLang="en-US" sz="3200" dirty="0" smtClean="0">
                <a:latin typeface="+mj-ea"/>
              </a:rPr>
              <a:t>管理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7290" y="1643050"/>
            <a:ext cx="550072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zh-CN" altLang="en-US" sz="2400" dirty="0" smtClean="0"/>
              <a:t>新建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+mj-ea"/>
                <a:ea typeface="+mj-ea"/>
              </a:rPr>
              <a:t>1.2 </a:t>
            </a:r>
            <a:r>
              <a:rPr lang="zh-CN" altLang="en-US" sz="2400" dirty="0" smtClean="0">
                <a:latin typeface="+mj-ea"/>
                <a:ea typeface="+mj-ea"/>
              </a:rPr>
              <a:t>编辑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1.3 </a:t>
            </a:r>
            <a:r>
              <a:rPr lang="zh-CN" altLang="en-US" sz="2400" dirty="0" smtClean="0">
                <a:latin typeface="+mj-ea"/>
                <a:ea typeface="+mj-ea"/>
              </a:rPr>
              <a:t>复制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1.4 </a:t>
            </a:r>
            <a:r>
              <a:rPr lang="zh-CN" altLang="en-US" sz="2400" dirty="0" smtClean="0">
                <a:latin typeface="+mj-ea"/>
                <a:ea typeface="+mj-ea"/>
              </a:rPr>
              <a:t>统计报表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2976" y="1643050"/>
            <a:ext cx="1857388" cy="428628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前台</a:t>
            </a:r>
            <a:r>
              <a:rPr lang="en-US" altLang="zh-CN" smtClean="0"/>
              <a:t>bug</a:t>
            </a:r>
            <a:r>
              <a:rPr lang="zh-CN" altLang="en-US" smtClean="0"/>
              <a:t>管理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58288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38" y="2571744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新建</a:t>
            </a:r>
            <a:r>
              <a:rPr lang="en-US" altLang="zh-CN" smtClean="0"/>
              <a:t>bug</a:t>
            </a:r>
            <a:endParaRPr lang="zh-CN" alt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58288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7224" y="578645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点击前台首页的新建</a:t>
            </a:r>
            <a:r>
              <a:rPr lang="en-US" altLang="zh-CN" b="1" dirty="0" smtClean="0">
                <a:solidFill>
                  <a:srgbClr val="FF0000"/>
                </a:solidFill>
              </a:rPr>
              <a:t>bug</a:t>
            </a:r>
            <a:r>
              <a:rPr lang="zh-CN" altLang="en-US" b="1" dirty="0" smtClean="0">
                <a:solidFill>
                  <a:srgbClr val="FF0000"/>
                </a:solidFill>
              </a:rPr>
              <a:t>链接，进入该页面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bug</a:t>
            </a:r>
            <a:endParaRPr lang="zh-CN" altLang="en-US" dirty="0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564357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点击任意一个</a:t>
            </a:r>
            <a:r>
              <a:rPr lang="en-US" altLang="zh-CN" b="1" dirty="0" smtClean="0">
                <a:solidFill>
                  <a:srgbClr val="FF0000"/>
                </a:solidFill>
              </a:rPr>
              <a:t>bug</a:t>
            </a:r>
            <a:r>
              <a:rPr lang="zh-CN" altLang="en-US" b="1" dirty="0" smtClean="0">
                <a:solidFill>
                  <a:srgbClr val="FF0000"/>
                </a:solidFill>
              </a:rPr>
              <a:t>后的编辑，进入该页面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统计报表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500298" y="2786058"/>
            <a:ext cx="3903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点击首页后的统计报表，进入该页面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勾选你需要的统计信息，点击确定，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右侧出现相应的报表信息。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Case </a:t>
            </a:r>
            <a:r>
              <a:rPr lang="zh-CN" altLang="en-US" dirty="0" smtClean="0">
                <a:latin typeface="+mj-ea"/>
              </a:rPr>
              <a:t>管理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13"/>
            <a:ext cx="9158288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Test Result</a:t>
            </a:r>
            <a:r>
              <a:rPr lang="zh-CN" altLang="en-US" dirty="0" smtClean="0">
                <a:latin typeface="+mj-ea"/>
              </a:rPr>
              <a:t>管理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13"/>
            <a:ext cx="9158288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官方流程解释</a:t>
            </a:r>
            <a:endParaRPr lang="zh-CN" altLang="en-US" dirty="0"/>
          </a:p>
        </p:txBody>
      </p:sp>
      <p:pic>
        <p:nvPicPr>
          <p:cNvPr id="4" name="图片 3" descr="image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8320914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Case</a:t>
            </a:r>
            <a:r>
              <a:rPr lang="zh-CN" altLang="en-US" dirty="0" smtClean="0">
                <a:latin typeface="+mj-ea"/>
              </a:rPr>
              <a:t>－</a:t>
            </a:r>
            <a:r>
              <a:rPr lang="en-US" altLang="zh-CN" dirty="0" smtClean="0">
                <a:latin typeface="+mj-ea"/>
              </a:rPr>
              <a:t>Result</a:t>
            </a:r>
            <a:r>
              <a:rPr lang="zh-CN" altLang="en-US" dirty="0" smtClean="0">
                <a:latin typeface="+mj-ea"/>
              </a:rPr>
              <a:t>－</a:t>
            </a:r>
            <a:r>
              <a:rPr lang="en-US" altLang="zh-CN" dirty="0" smtClean="0">
                <a:latin typeface="+mj-ea"/>
              </a:rPr>
              <a:t>Bug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400" dirty="0" smtClean="0"/>
              <a:t>Case</a:t>
            </a:r>
            <a:r>
              <a:rPr lang="zh-CN" altLang="en-US" sz="2400" dirty="0" smtClean="0"/>
              <a:t>新建后，点击执行（或单步执行）后就进入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400" dirty="0" smtClean="0"/>
              <a:t>Result</a:t>
            </a:r>
            <a:r>
              <a:rPr lang="zh-CN" altLang="en-US" sz="2400" dirty="0" smtClean="0"/>
              <a:t>执行后如果</a:t>
            </a:r>
            <a:r>
              <a:rPr lang="en-US" altLang="zh-CN" sz="2400" dirty="0" smtClean="0"/>
              <a:t>fail</a:t>
            </a:r>
            <a:r>
              <a:rPr lang="zh-CN" altLang="en-US" sz="2400" dirty="0" smtClean="0"/>
              <a:t>，说明预期结果和实际结果不一样，所以算一个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，因此可以到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模块新建</a:t>
            </a:r>
            <a:r>
              <a:rPr lang="en-US" altLang="zh-CN" sz="2400" dirty="0" smtClean="0"/>
              <a:t>bug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400" dirty="0" smtClean="0"/>
              <a:t>Bug</a:t>
            </a:r>
            <a:r>
              <a:rPr lang="zh-CN" altLang="en-US" sz="2400" dirty="0" smtClean="0"/>
              <a:t>模块的管理参考前面内容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xiongw7957200911309230841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836712"/>
            <a:ext cx="9143873" cy="6021288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课程名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6093296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课程名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的来源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3384550"/>
          </a:xfrm>
          <a:prstGeom prst="rect">
            <a:avLst/>
          </a:prstGeom>
          <a:ln/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BugFree</a:t>
            </a:r>
            <a:r>
              <a:rPr lang="zh-CN" altLang="en-US" sz="2400" dirty="0" smtClean="0"/>
              <a:t>是借鉴微软的研发流程和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管理理念，使用</a:t>
            </a:r>
            <a:r>
              <a:rPr lang="en-US" altLang="zh-CN" sz="2400" dirty="0" err="1" smtClean="0"/>
              <a:t>PHP+MySQL</a:t>
            </a:r>
            <a:r>
              <a:rPr lang="zh-CN" altLang="en-US" sz="2400" dirty="0" smtClean="0"/>
              <a:t>独立写出的一个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管理系统。简单实用、免费并且开放源代码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遵循</a:t>
            </a:r>
            <a:r>
              <a:rPr lang="en-US" altLang="zh-CN" sz="2400" dirty="0" smtClean="0"/>
              <a:t>GNU GPL)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如何有效地管理软件产品中的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，是每一家软件企业必须面临的问题。遗憾的是很多软件企业还是停留在作坊式的研发模式中，其研发流程、研发工具、人员管理不尽人意，无法有效地保证质量、控制进度，并使产品可持续发展。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38" y="321468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名称的含义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命名</a:t>
            </a:r>
            <a:r>
              <a:rPr lang="en-US" altLang="zh-CN" sz="2400" dirty="0" smtClean="0"/>
              <a:t>BugFree </a:t>
            </a:r>
            <a:r>
              <a:rPr lang="zh-CN" altLang="en-US" sz="2400" dirty="0" smtClean="0"/>
              <a:t>有两层意思：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/>
              <a:t>一是希望软件中的缺陷越来越少直到没有；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/>
              <a:t>二是表示它是免费且开放源代码的，大家可以自由使用传播。</a:t>
            </a:r>
          </a:p>
          <a:p>
            <a:pPr>
              <a:buFont typeface="Wingdings" pitchFamily="2" charset="2"/>
              <a:buChar char="p"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</a:t>
            </a:r>
            <a:r>
              <a:rPr lang="zh-CN" altLang="en-US" sz="3200" dirty="0" smtClean="0">
                <a:latin typeface="+mj-ea"/>
              </a:rPr>
              <a:t>简介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5624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1 官网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.2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的来源</a:t>
            </a:r>
            <a:endParaRPr lang="zh-CN" altLang="en-US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.3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名称的含义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 smtClean="0">
                <a:latin typeface="+mj-ea"/>
                <a:ea typeface="+mj-ea"/>
              </a:rPr>
              <a:t>BugFree</a:t>
            </a:r>
            <a:r>
              <a:rPr lang="zh-CN" altLang="en-US" sz="2400" dirty="0" smtClean="0">
                <a:latin typeface="+mj-ea"/>
                <a:ea typeface="+mj-ea"/>
              </a:rPr>
              <a:t>的功效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1.5 BugFree</a:t>
            </a:r>
            <a:r>
              <a:rPr lang="zh-CN" altLang="en-US" sz="2400" dirty="0" smtClean="0">
                <a:latin typeface="+mj-ea"/>
                <a:ea typeface="+mj-ea"/>
              </a:rPr>
              <a:t>适合谁用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1.6 BugFree</a:t>
            </a:r>
            <a:r>
              <a:rPr lang="zh-CN" altLang="en-US" sz="2400" dirty="0" smtClean="0">
                <a:latin typeface="+mj-ea"/>
                <a:ea typeface="+mj-ea"/>
              </a:rPr>
              <a:t>的一些特色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</a:rPr>
              <a:t>1.7</a:t>
            </a:r>
            <a:r>
              <a:rPr lang="zh-CN" altLang="en-US" sz="2400" dirty="0" smtClean="0">
                <a:latin typeface="+mj-ea"/>
                <a:ea typeface="+mj-ea"/>
              </a:rPr>
              <a:t> 安装</a:t>
            </a:r>
            <a:endParaRPr lang="en-US" altLang="zh-CN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3929066"/>
            <a:ext cx="4429156" cy="4318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BugFree</a:t>
            </a:r>
            <a:r>
              <a:rPr lang="zh-CN" altLang="en-US" dirty="0" smtClean="0">
                <a:latin typeface="+mj-ea"/>
              </a:rPr>
              <a:t>的功效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04351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sz="2400" dirty="0" smtClean="0"/>
              <a:t>对软件开发出现的问题进行有效的跟踪管理；</a:t>
            </a: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zh-CN" altLang="en-US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sz="2400" dirty="0" smtClean="0"/>
              <a:t>协调开发人员、测试人员和需求三方的关系，规范软件的研发流程；</a:t>
            </a: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zh-CN" altLang="en-US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sz="2400" dirty="0" smtClean="0"/>
              <a:t>通过对问题的有效跟踪管理，可以持续地改进产品的质量；</a:t>
            </a: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zh-CN" altLang="en-US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sz="2400" dirty="0" smtClean="0"/>
              <a:t>记录对问题的处理过程，可以作为知识的积累；</a:t>
            </a:r>
            <a:endParaRPr lang="en-US" altLang="zh-CN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zh-CN" altLang="en-US" sz="2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sz="2400" dirty="0" smtClean="0"/>
              <a:t>还可以通过自由的定制以让</a:t>
            </a:r>
            <a:r>
              <a:rPr lang="en-US" altLang="zh-CN" sz="2400" dirty="0" err="1" smtClean="0"/>
              <a:t>BugFree</a:t>
            </a:r>
            <a:r>
              <a:rPr lang="zh-CN" altLang="en-US" sz="2400" dirty="0" smtClean="0"/>
              <a:t>更适合贵公司的研发流程。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zh-CN" alt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6351</TotalTime>
  <Words>1715</Words>
  <Application>Microsoft Office PowerPoint</Application>
  <PresentationFormat>全屏显示(4:3)</PresentationFormat>
  <Paragraphs>289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官网</vt:lpstr>
      <vt:lpstr>BugFree</vt:lpstr>
      <vt:lpstr>BugFree的来源</vt:lpstr>
      <vt:lpstr>BugFree</vt:lpstr>
      <vt:lpstr>BugFree名称的含义</vt:lpstr>
      <vt:lpstr>BugFree</vt:lpstr>
      <vt:lpstr>BugFree的功效</vt:lpstr>
      <vt:lpstr>BugFree</vt:lpstr>
      <vt:lpstr>BugFree适合谁用</vt:lpstr>
      <vt:lpstr>BugFree</vt:lpstr>
      <vt:lpstr>BugFree的一些特色</vt:lpstr>
      <vt:lpstr>为什么要选择BugFree</vt:lpstr>
      <vt:lpstr>BugFree</vt:lpstr>
      <vt:lpstr>Windows操作系统下的安装（1）</vt:lpstr>
      <vt:lpstr>Windows操作系统下的安装（2）</vt:lpstr>
      <vt:lpstr>BugFree登陆页</vt:lpstr>
      <vt:lpstr>BugFree首页</vt:lpstr>
      <vt:lpstr>Linux操作系统下的安装</vt:lpstr>
      <vt:lpstr>BugFree</vt:lpstr>
      <vt:lpstr>后台管理</vt:lpstr>
      <vt:lpstr>产品管理</vt:lpstr>
      <vt:lpstr>管理员具体权限</vt:lpstr>
      <vt:lpstr>编辑我的信息</vt:lpstr>
      <vt:lpstr>课程名</vt:lpstr>
      <vt:lpstr>用户管理</vt:lpstr>
      <vt:lpstr>BugFree</vt:lpstr>
      <vt:lpstr>用户组管理</vt:lpstr>
      <vt:lpstr>BugFree</vt:lpstr>
      <vt:lpstr>项目管理</vt:lpstr>
      <vt:lpstr>BugFree</vt:lpstr>
      <vt:lpstr>模块管理</vt:lpstr>
      <vt:lpstr>BugFree</vt:lpstr>
      <vt:lpstr>子模块管理</vt:lpstr>
      <vt:lpstr>BugFree</vt:lpstr>
      <vt:lpstr>自定义字段管理</vt:lpstr>
      <vt:lpstr>BugFree</vt:lpstr>
      <vt:lpstr>前台bug管理</vt:lpstr>
      <vt:lpstr>新建bug</vt:lpstr>
      <vt:lpstr>编辑bug</vt:lpstr>
      <vt:lpstr>统计报表</vt:lpstr>
      <vt:lpstr>Case 管理</vt:lpstr>
      <vt:lpstr>Test Result管理</vt:lpstr>
      <vt:lpstr>官方流程解释</vt:lpstr>
      <vt:lpstr>Case－Result－Bug</vt:lpstr>
      <vt:lpstr>课程名</vt:lpstr>
      <vt:lpstr>课程名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573</cp:revision>
  <dcterms:created xsi:type="dcterms:W3CDTF">2012-04-19T11:01:25Z</dcterms:created>
  <dcterms:modified xsi:type="dcterms:W3CDTF">2013-06-07T03:43:38Z</dcterms:modified>
</cp:coreProperties>
</file>