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83" r:id="rId2"/>
    <p:sldId id="284" r:id="rId3"/>
    <p:sldId id="303" r:id="rId4"/>
    <p:sldId id="304" r:id="rId5"/>
    <p:sldId id="319" r:id="rId6"/>
    <p:sldId id="305" r:id="rId7"/>
    <p:sldId id="321" r:id="rId8"/>
    <p:sldId id="322" r:id="rId9"/>
    <p:sldId id="360" r:id="rId10"/>
    <p:sldId id="359" r:id="rId11"/>
    <p:sldId id="323" r:id="rId12"/>
    <p:sldId id="327" r:id="rId13"/>
    <p:sldId id="328" r:id="rId14"/>
    <p:sldId id="320" r:id="rId15"/>
    <p:sldId id="329" r:id="rId16"/>
    <p:sldId id="333" r:id="rId17"/>
    <p:sldId id="330" r:id="rId18"/>
    <p:sldId id="331" r:id="rId19"/>
    <p:sldId id="332" r:id="rId20"/>
    <p:sldId id="334" r:id="rId21"/>
    <p:sldId id="335" r:id="rId22"/>
    <p:sldId id="336" r:id="rId23"/>
    <p:sldId id="339" r:id="rId24"/>
    <p:sldId id="338" r:id="rId25"/>
    <p:sldId id="340" r:id="rId26"/>
    <p:sldId id="341" r:id="rId27"/>
    <p:sldId id="345" r:id="rId28"/>
    <p:sldId id="344" r:id="rId29"/>
    <p:sldId id="342" r:id="rId30"/>
    <p:sldId id="361" r:id="rId31"/>
    <p:sldId id="346" r:id="rId32"/>
    <p:sldId id="347" r:id="rId33"/>
    <p:sldId id="348" r:id="rId34"/>
    <p:sldId id="349" r:id="rId35"/>
    <p:sldId id="350" r:id="rId36"/>
    <p:sldId id="351" r:id="rId37"/>
    <p:sldId id="352" r:id="rId38"/>
    <p:sldId id="353" r:id="rId39"/>
    <p:sldId id="354" r:id="rId40"/>
    <p:sldId id="355" r:id="rId41"/>
    <p:sldId id="357" r:id="rId42"/>
    <p:sldId id="358" r:id="rId43"/>
    <p:sldId id="301" r:id="rId44"/>
    <p:sldId id="302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nce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D35B3"/>
    <a:srgbClr val="1C53A4"/>
    <a:srgbClr val="0B44B5"/>
    <a:srgbClr val="95C628"/>
    <a:srgbClr val="55BD0F"/>
    <a:srgbClr val="00CC00"/>
    <a:srgbClr val="68B20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6827" autoAdjust="0"/>
  </p:normalViewPr>
  <p:slideViewPr>
    <p:cSldViewPr>
      <p:cViewPr>
        <p:scale>
          <a:sx n="70" d="100"/>
          <a:sy n="70" d="100"/>
        </p:scale>
        <p:origin x="-120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604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22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比例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prstMaterial="dkEdge"/>
          </c:spPr>
          <c:dLbls>
            <c:dLblPos val="inEnd"/>
            <c:showCatName val="1"/>
            <c:showLeaderLines val="1"/>
          </c:dLbls>
          <c:cat>
            <c:strRef>
              <c:f>Sheet1!$A$2:$A$5</c:f>
              <c:strCache>
                <c:ptCount val="4"/>
                <c:pt idx="0">
                  <c:v>需求与规格</c:v>
                </c:pt>
                <c:pt idx="1">
                  <c:v>设计</c:v>
                </c:pt>
                <c:pt idx="2">
                  <c:v>编码</c:v>
                </c:pt>
                <c:pt idx="3">
                  <c:v>其它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197</c:v>
                </c:pt>
                <c:pt idx="1">
                  <c:v>106</c:v>
                </c:pt>
                <c:pt idx="2">
                  <c:v>40</c:v>
                </c:pt>
                <c:pt idx="3">
                  <c:v>17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/>
          <a:lstStyle/>
          <a:p>
            <a:pPr>
              <a:defRPr/>
            </a:pPr>
            <a:r>
              <a:rPr lang="zh-CN" altLang="en-US" sz="2400" dirty="0"/>
              <a:t>修复缺陷的费用</a:t>
            </a:r>
          </a:p>
        </c:rich>
      </c:tx>
      <c:layout>
        <c:manualLayout>
          <c:xMode val="edge"/>
          <c:yMode val="edge"/>
          <c:x val="5.9698507203957414E-4"/>
          <c:y val="2.3809523809523812E-2"/>
        </c:manualLayout>
      </c:layout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修复缺陷的费用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需求与规格</c:v>
                </c:pt>
                <c:pt idx="1">
                  <c:v>设计</c:v>
                </c:pt>
                <c:pt idx="2">
                  <c:v>编码</c:v>
                </c:pt>
                <c:pt idx="3">
                  <c:v>测试</c:v>
                </c:pt>
                <c:pt idx="4">
                  <c:v>发布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9</c:v>
                </c:pt>
                <c:pt idx="2">
                  <c:v>60</c:v>
                </c:pt>
                <c:pt idx="3">
                  <c:v>200</c:v>
                </c:pt>
                <c:pt idx="4">
                  <c:v>1000</c:v>
                </c:pt>
              </c:numCache>
            </c:numRef>
          </c:val>
        </c:ser>
        <c:axId val="69100672"/>
        <c:axId val="69102208"/>
      </c:barChart>
      <c:catAx>
        <c:axId val="69100672"/>
        <c:scaling>
          <c:orientation val="minMax"/>
        </c:scaling>
        <c:axPos val="b"/>
        <c:tickLblPos val="nextTo"/>
        <c:crossAx val="69102208"/>
        <c:crosses val="autoZero"/>
        <c:lblAlgn val="ctr"/>
        <c:lblOffset val="100"/>
        <c:tickLblSkip val="1"/>
      </c:catAx>
      <c:valAx>
        <c:axId val="69102208"/>
        <c:scaling>
          <c:logBase val="10"/>
          <c:orientation val="minMax"/>
        </c:scaling>
        <c:axPos val="l"/>
        <c:majorGridlines/>
        <c:numFmt formatCode="[$$-1409]#,##0;[Red][$$-1409]#,##0" sourceLinked="0"/>
        <c:tickLblPos val="nextTo"/>
        <c:crossAx val="6910067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AA887-6854-4AD5-8A77-149A5C6979F6}" type="datetimeFigureOut">
              <a:rPr lang="zh-CN" altLang="en-US" smtClean="0"/>
              <a:pPr/>
              <a:t>2014-08-18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27634-5622-4C82-B5E3-DACDE8AEE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1722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2DD50-56A2-4DBD-8C97-016429137B3B}" type="datetimeFigureOut">
              <a:rPr lang="zh-CN" altLang="en-US" smtClean="0"/>
              <a:pPr/>
              <a:t>2014-08-18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E7A45-B73F-4518-91F7-F6F45DEB59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E7A45-B73F-4518-91F7-F6F45DEB592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1A89B-0C11-48F4-B861-40ACAD4B8F6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1A89B-0C11-48F4-B861-40ACAD4B8F6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1A89B-0C11-48F4-B861-40ACAD4B8F6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1A89B-0C11-48F4-B861-40ACAD4B8F6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1A89B-0C11-48F4-B861-40ACAD4B8F6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1A89B-0C11-48F4-B861-40ACAD4B8F6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前面的</a:t>
            </a:r>
            <a:r>
              <a:rPr lang="en-US" sz="1200" dirty="0" smtClean="0"/>
              <a:t> “ </a:t>
            </a:r>
            <a:r>
              <a:rPr lang="zh-CN" altLang="en-US" sz="1200" dirty="0" smtClean="0"/>
              <a:t>测试准备工作</a:t>
            </a:r>
            <a:r>
              <a:rPr lang="en-US" sz="1200" dirty="0" smtClean="0"/>
              <a:t> ” </a:t>
            </a:r>
            <a:r>
              <a:rPr lang="zh-CN" altLang="en-US" sz="1200" dirty="0" smtClean="0"/>
              <a:t>中，建议测试人员走读缺陷跟踪库，查阅其他测试人员发现的软件缺陷。测试结束后，也应该分析自己发现的软件缺陷，对发现的缺陷分类，你会发现自己提交的问 题只有固定的几个类别；然后，再把一起完成测试执行工作的其他测试人员发现的问题也汇总起来，你会发现，你所提交问题的类别与他们有差异。这很正常，人的 思维是有局限性，在测试的过程中，每个测试人员都有自己思考问题的盲区和测试执行的盲区，有效的自我分析和分析其他测试人员，你会发现自己的盲区，有针对 性的分析盲区，必定会在下一轮测试用避免盲区。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E7A45-B73F-4518-91F7-F6F45DEB5928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E7A45-B73F-4518-91F7-F6F45DEB5928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/>
              <a:t>测试用例执行过程前，成功搭建测试环境是第一步。一般来说，软件产品提交测试后，开发人员应该提交一份被测试软件产品的详细安装指导书，包括安装的操作步骤、相关配置文件的配置方法等等。对于复杂的软件产品，尤其是软件项目，如果没有安装指导书作为参考，在搭建测试环境过程中会遇到种种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E7A45-B73F-4518-91F7-F6F45DEB592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/>
              <a:t>以前遇到过这样的情况，当刚打开这个软件，执行某项操作时，软件抛出了一个异常，然后再次执行同样的操作时，这个异常确消失了，软件功能正常。后来又多次执行这项功能的相关操作，问题依然没有重新，最后当意外关闭这个软件后重新打开时，问题才重现了出来，后来查出因为其中的一个变量没有赋初始值造成的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E7A45-B73F-4518-91F7-F6F45DEB592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1200" dirty="0" smtClean="0"/>
              <a:t>首先，要定义 软件缺陷的标准原则，这个原则应该是开发人员和测试人员都认可的，如果没有共同认可的原则，那么开发人员与测试人员对问题的争执就不可避免了。</a:t>
            </a:r>
            <a:endParaRPr lang="en-US" altLang="zh-CN" sz="1200" dirty="0" smtClean="0"/>
          </a:p>
          <a:p>
            <a:pPr>
              <a:buNone/>
            </a:pPr>
            <a:endParaRPr lang="en-US" altLang="zh-CN" sz="12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1200" dirty="0" smtClean="0"/>
              <a:t> </a:t>
            </a:r>
            <a:r>
              <a:rPr lang="zh-CN" altLang="en-US" sz="1200" dirty="0" smtClean="0"/>
              <a:t>此外，测试 人员打算说服开发人员之前，考虑是否能够先说服自己，在保证可以说服自己的前提下，再开始与开发人员交流。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E7A45-B73F-4518-91F7-F6F45DEB592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1200" dirty="0" smtClean="0"/>
              <a:t>缺陷报告单中最关键的几个部分：第一部分是发现缺陷的环境，包括软件环境、硬件环境等；第二部分是缺陷的基本描述；第三部分是开发人员对缺陷的解决方法。 通过对上述缺陷报告单的三个部分进行仔细分析，从中掌握了软件产品最常见的基本问题，并吸收了其它测试人员的工作经验。</a:t>
            </a:r>
          </a:p>
          <a:p>
            <a:pPr>
              <a:buNone/>
            </a:pPr>
            <a:r>
              <a:rPr lang="zh-CN" altLang="en-US" sz="1200" dirty="0" smtClean="0"/>
              <a:t>               最关键的域就是</a:t>
            </a:r>
            <a:r>
              <a:rPr lang="en-US" sz="1200" dirty="0" smtClean="0"/>
              <a:t> “ </a:t>
            </a:r>
            <a:r>
              <a:rPr lang="zh-CN" altLang="en-US" sz="1200" dirty="0" smtClean="0"/>
              <a:t>问题描述</a:t>
            </a:r>
            <a:r>
              <a:rPr lang="en-US" sz="1200" dirty="0" smtClean="0"/>
              <a:t> ” </a:t>
            </a:r>
            <a:r>
              <a:rPr lang="zh-CN" altLang="en-US" sz="1200" dirty="0" smtClean="0"/>
              <a:t>，这是开发人员重现问题，定位问题的依据。问题描述应该包括以下几部分内容：软件配置、硬件配置、测试用例输入、操作步骤、输出、当时输出设备的相关输出信息和相关的日志等。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E7A45-B73F-4518-91F7-F6F45DEB592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E7A45-B73F-4518-91F7-F6F45DEB592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1A89B-0C11-48F4-B861-40ACAD4B8F6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1A89B-0C11-48F4-B861-40ACAD4B8F6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1A89B-0C11-48F4-B861-40ACAD4B8F6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44A845-6008-4E05-9736-939D5F458B07}" type="datetimeFigureOut">
              <a:rPr lang="zh-CN" altLang="en-US" smtClean="0"/>
              <a:pPr/>
              <a:t>2014-08-18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E85E55-8FF2-4B73-8967-B27A8A16B3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44A845-6008-4E05-9736-939D5F458B07}" type="datetimeFigureOut">
              <a:rPr lang="zh-CN" altLang="en-US" smtClean="0"/>
              <a:pPr/>
              <a:t>2014-08-18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E85E55-8FF2-4B73-8967-B27A8A16B3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2" y="60324"/>
            <a:ext cx="8229600" cy="654032"/>
          </a:xfrm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44A845-6008-4E05-9736-939D5F458B07}" type="datetimeFigureOut">
              <a:rPr lang="zh-CN" altLang="en-US" smtClean="0"/>
              <a:pPr/>
              <a:t>2014-08-18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E85E55-8FF2-4B73-8967-B27A8A16B3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44A845-6008-4E05-9736-939D5F458B07}" type="datetimeFigureOut">
              <a:rPr lang="zh-CN" altLang="en-US" smtClean="0"/>
              <a:pPr/>
              <a:t>2014-08-18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E85E55-8FF2-4B73-8967-B27A8A16B3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44A845-6008-4E05-9736-939D5F458B07}" type="datetimeFigureOut">
              <a:rPr lang="zh-CN" altLang="en-US" smtClean="0"/>
              <a:pPr/>
              <a:t>2014-08-18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E85E55-8FF2-4B73-8967-B27A8A16B3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44A845-6008-4E05-9736-939D5F458B07}" type="datetimeFigureOut">
              <a:rPr lang="zh-CN" altLang="en-US" smtClean="0"/>
              <a:pPr/>
              <a:t>2014-08-18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E85E55-8FF2-4B73-8967-B27A8A16B3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44A845-6008-4E05-9736-939D5F458B07}" type="datetimeFigureOut">
              <a:rPr lang="zh-CN" altLang="en-US" smtClean="0"/>
              <a:pPr/>
              <a:t>2014-08-18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E85E55-8FF2-4B73-8967-B27A8A16B3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44A845-6008-4E05-9736-939D5F458B07}" type="datetimeFigureOut">
              <a:rPr lang="zh-CN" altLang="en-US" smtClean="0"/>
              <a:pPr/>
              <a:t>2014-08-18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E85E55-8FF2-4B73-8967-B27A8A16B3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44A845-6008-4E05-9736-939D5F458B07}" type="datetimeFigureOut">
              <a:rPr lang="zh-CN" altLang="en-US" smtClean="0"/>
              <a:pPr/>
              <a:t>2014-08-18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E85E55-8FF2-4B73-8967-B27A8A16B3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44A845-6008-4E05-9736-939D5F458B07}" type="datetimeFigureOut">
              <a:rPr lang="zh-CN" altLang="en-US" smtClean="0"/>
              <a:pPr/>
              <a:t>2014-08-18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E85E55-8FF2-4B73-8967-B27A8A16B3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_标准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715304" y="71414"/>
            <a:ext cx="1428728" cy="64294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 descr="001_3.jp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0" y="750118"/>
            <a:ext cx="9144000" cy="61079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21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1146" y="5715016"/>
            <a:ext cx="5821081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深   圳   市   泽   林   信   息   咨   询   有   限   公   司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algn="dist"/>
            <a:r>
              <a:rPr lang="en-US" altLang="zh-CN" sz="1700" dirty="0" smtClean="0">
                <a:latin typeface="微软雅黑" pitchFamily="34" charset="-122"/>
                <a:ea typeface="微软雅黑" pitchFamily="34" charset="-122"/>
              </a:rPr>
              <a:t> Shenzhen  </a:t>
            </a:r>
            <a:r>
              <a:rPr lang="en-US" altLang="zh-CN" sz="1700" dirty="0" err="1" smtClean="0">
                <a:latin typeface="微软雅黑" pitchFamily="34" charset="-122"/>
                <a:ea typeface="微软雅黑" pitchFamily="34" charset="-122"/>
              </a:rPr>
              <a:t>Zelin</a:t>
            </a:r>
            <a:r>
              <a:rPr lang="en-US" altLang="zh-CN" sz="1700" dirty="0" smtClean="0">
                <a:latin typeface="微软雅黑" pitchFamily="34" charset="-122"/>
                <a:ea typeface="微软雅黑" pitchFamily="34" charset="-122"/>
              </a:rPr>
              <a:t>  Information  Consulting  Co . , LTD</a:t>
            </a:r>
            <a:endParaRPr lang="zh-CN" altLang="en-US" sz="17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1500174"/>
            <a:ext cx="8143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latin typeface="+mj-ea"/>
                <a:ea typeface="+mj-ea"/>
              </a:rPr>
              <a:t>测试执行</a:t>
            </a:r>
            <a:endParaRPr lang="zh-CN" altLang="en-US" sz="4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测试执行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加强测试过程记录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000" dirty="0" smtClean="0"/>
              <a:t>                 测试执行过程中，一定要加强测试过程记录。执行过的用例做好对应标记，发现了缺陷应及时提交确认。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                  一般软件产品提供 了日志功能，比如有软件运行日志、用户操作日志。如果发现比较复杂难定位的问题，一定要在测试用例执行后记录相关的日志文件，作为测试过程记录，这样开发人员可以通过这 些测试记录方便的定位问题。而不用测试人员重新搭建测试环境，为开发人员重现问题。</a:t>
            </a:r>
            <a:endParaRPr lang="zh-CN" altLang="en-US" sz="2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8775" y="1142984"/>
            <a:ext cx="8642381" cy="4429156"/>
          </a:xfrm>
          <a:prstGeom prst="rect">
            <a:avLst/>
          </a:prstGeom>
          <a:ln/>
        </p:spPr>
        <p:txBody>
          <a:bodyPr/>
          <a:lstStyle/>
          <a:p>
            <a:pPr lvl="0">
              <a:spcBef>
                <a:spcPct val="20000"/>
              </a:spcBef>
              <a:buSzPct val="80000"/>
              <a:buFont typeface="Wingdings" pitchFamily="2" charset="2"/>
              <a:buChar char="p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测试执行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5000"/>
              </a:spcBef>
              <a:defRPr/>
            </a:pPr>
            <a:r>
              <a:rPr lang="zh-CN" altLang="en-US" sz="2400" dirty="0" smtClean="0">
                <a:latin typeface="+mj-ea"/>
              </a:rPr>
              <a:t>详细记录预期与实际的不一致</a:t>
            </a:r>
            <a:endParaRPr lang="en-US" altLang="zh-CN" sz="2400" dirty="0" smtClean="0">
              <a:latin typeface="+mj-ea"/>
            </a:endParaRPr>
          </a:p>
          <a:p>
            <a:pPr>
              <a:buNone/>
            </a:pPr>
            <a:endParaRPr lang="en-US" altLang="zh-CN" dirty="0" smtClean="0">
              <a:latin typeface="+mn-ea"/>
            </a:endParaRPr>
          </a:p>
          <a:p>
            <a:pPr>
              <a:buNone/>
            </a:pPr>
            <a:r>
              <a:rPr lang="zh-CN" altLang="en-US" sz="2000" dirty="0" smtClean="0"/>
              <a:t>                如果不一致，要从多个角度多测试几次，尽量详细的定位软件出错的位置和原因，并测试出因为这个错误会不会导致更严重的错误出现，最后把详细的输入和实际的输出，以及对问题的描述</a:t>
            </a:r>
            <a:r>
              <a:rPr lang="zh-CN" altLang="en-US" sz="2000" smtClean="0"/>
              <a:t>写</a:t>
            </a:r>
            <a:r>
              <a:rPr lang="zh-CN" altLang="en-US" sz="2000" smtClean="0"/>
              <a:t>到</a:t>
            </a:r>
            <a:r>
              <a:rPr lang="zh-CN" altLang="en-US" sz="2000" smtClean="0"/>
              <a:t>缺陷</a:t>
            </a:r>
            <a:r>
              <a:rPr lang="zh-CN" altLang="en-US" sz="2000" smtClean="0"/>
              <a:t>报告</a:t>
            </a:r>
            <a:r>
              <a:rPr lang="zh-CN" altLang="en-US" sz="2000" dirty="0" smtClean="0"/>
              <a:t>中。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           </a:t>
            </a:r>
            <a:r>
              <a:rPr lang="zh-CN" altLang="en-US" sz="2000" dirty="0" smtClean="0"/>
              <a:t>因为在一个项目组中，项目的开发时间是有限的，如果我们测试时能把问题描述的详细一些，那么开发人员就会很容易的重现这个问题，也就能更快的解决问题，节省项目时间。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  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8775" y="1142984"/>
            <a:ext cx="8642381" cy="4429156"/>
          </a:xfrm>
          <a:prstGeom prst="rect">
            <a:avLst/>
          </a:prstGeom>
          <a:ln/>
        </p:spPr>
        <p:txBody>
          <a:bodyPr/>
          <a:lstStyle/>
          <a:p>
            <a:pPr lvl="0">
              <a:spcBef>
                <a:spcPct val="20000"/>
              </a:spcBef>
              <a:buSzPct val="80000"/>
              <a:buFont typeface="Wingdings" pitchFamily="2" charset="2"/>
              <a:buChar char="p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测试执行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+mn-ea"/>
              </a:rPr>
              <a:t>提交缺陷时与开发的关系处理</a:t>
            </a:r>
            <a:endParaRPr lang="en-US" altLang="zh-CN" sz="2400" dirty="0" smtClean="0">
              <a:latin typeface="+mn-ea"/>
            </a:endParaRPr>
          </a:p>
          <a:p>
            <a:endParaRPr lang="en-US" altLang="zh-CN" b="1" dirty="0" smtClean="0">
              <a:latin typeface="+mn-ea"/>
            </a:endParaRPr>
          </a:p>
          <a:p>
            <a:pPr>
              <a:buNone/>
            </a:pPr>
            <a:r>
              <a:rPr lang="en-US" altLang="zh-CN" sz="2000" dirty="0" smtClean="0"/>
              <a:t>               </a:t>
            </a:r>
            <a:r>
              <a:rPr lang="zh-CN" altLang="en-US" sz="2000" dirty="0" smtClean="0"/>
              <a:t>测试执行过程中，当你提交了问题报告单，可能被开发人员无情驳回，拒绝修改。这时候，只能对开发人员晓之以理，做到有理、有据，有说服力。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8775" y="1142984"/>
            <a:ext cx="8642381" cy="4429156"/>
          </a:xfrm>
          <a:prstGeom prst="rect">
            <a:avLst/>
          </a:prstGeom>
          <a:ln/>
        </p:spPr>
        <p:txBody>
          <a:bodyPr/>
          <a:lstStyle/>
          <a:p>
            <a:pPr lvl="0">
              <a:spcBef>
                <a:spcPct val="20000"/>
              </a:spcBef>
              <a:buSzPct val="80000"/>
              <a:buFont typeface="Wingdings" pitchFamily="2" charset="2"/>
              <a:buChar char="p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测试执行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+mn-ea"/>
              </a:rPr>
              <a:t>提交一份优秀的问题报告单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zh-CN" altLang="en-US" sz="2000" dirty="0" smtClean="0"/>
              <a:t>                测试提交的问题报告单和测试日报一样，都是测试人员的工作输出，及绩效的集中体现。因此，提交一份优秀的问题报告单是很重 要的。</a:t>
            </a:r>
            <a:endParaRPr lang="zh-CN" altLang="en-US" sz="2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8775" y="1142984"/>
            <a:ext cx="8642381" cy="4429156"/>
          </a:xfrm>
          <a:prstGeom prst="rect">
            <a:avLst/>
          </a:prstGeom>
          <a:ln/>
        </p:spPr>
        <p:txBody>
          <a:bodyPr/>
          <a:lstStyle/>
          <a:p>
            <a:pPr lvl="0">
              <a:spcBef>
                <a:spcPct val="20000"/>
              </a:spcBef>
              <a:buSzPct val="80000"/>
              <a:buFont typeface="Wingdings" pitchFamily="2" charset="2"/>
              <a:buChar char="p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测试执行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+mn-ea"/>
              </a:rPr>
              <a:t>及时更新测试用例</a:t>
            </a:r>
            <a:endParaRPr lang="en-US" altLang="zh-CN" sz="2400" dirty="0" smtClean="0">
              <a:latin typeface="+mn-ea"/>
            </a:endParaRPr>
          </a:p>
          <a:p>
            <a:pPr>
              <a:buFont typeface="Wingdings" pitchFamily="2" charset="2"/>
              <a:buChar char="p"/>
            </a:pP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   </a:t>
            </a:r>
            <a:r>
              <a:rPr lang="zh-CN" altLang="en-US" sz="2000" dirty="0" smtClean="0">
                <a:latin typeface="+mn-ea"/>
              </a:rPr>
              <a:t>测</a:t>
            </a:r>
            <a:r>
              <a:rPr lang="zh-CN" altLang="en-US" sz="2000" dirty="0" smtClean="0"/>
              <a:t>试执行过程中，应该注意及时更新测试用例：</a:t>
            </a: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000" dirty="0" smtClean="0"/>
              <a:t> 往往在测试执行过程中，才发现遗漏了一些测试用例，这时候应该及时的补充；</a:t>
            </a: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000" dirty="0" smtClean="0"/>
              <a:t>有些测试用例在具体 的执行过程中根本无法操作，这时候应该删除这部分用例；</a:t>
            </a: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000" dirty="0" smtClean="0"/>
              <a:t>若干个冗余的测试用例完全可以由某一个测试用例替代，那么删除冗余的测试用例。</a:t>
            </a:r>
          </a:p>
          <a:p>
            <a:pPr>
              <a:buNone/>
            </a:pPr>
            <a:r>
              <a:rPr lang="zh-CN" altLang="en-US" sz="2000" dirty="0" smtClean="0"/>
              <a:t>           　总之，测试执行的过程中及时地更新测试用例是很好的习惯。不要打算在测试执行结束后，统一更新测试用例，如果这样，往往会遗漏很多本应该更新的测试用例</a:t>
            </a:r>
            <a:r>
              <a:rPr lang="zh-CN" altLang="en-US" sz="2400" dirty="0" smtClean="0"/>
              <a:t>。</a:t>
            </a:r>
          </a:p>
          <a:p>
            <a:pPr>
              <a:buNone/>
            </a:pPr>
            <a:endParaRPr lang="zh-CN" altLang="en-US" sz="24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8775" y="1142984"/>
            <a:ext cx="8642381" cy="4429156"/>
          </a:xfrm>
          <a:prstGeom prst="rect">
            <a:avLst/>
          </a:prstGeom>
          <a:ln/>
        </p:spPr>
        <p:txBody>
          <a:bodyPr/>
          <a:lstStyle/>
          <a:p>
            <a:pPr lvl="0">
              <a:spcBef>
                <a:spcPct val="20000"/>
              </a:spcBef>
              <a:buSzPct val="80000"/>
              <a:buFont typeface="Wingdings" pitchFamily="2" charset="2"/>
              <a:buChar char="p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Bef>
                <a:spcPct val="25000"/>
              </a:spcBef>
              <a:defRPr/>
            </a:pPr>
            <a:r>
              <a:rPr lang="en-US" dirty="0" smtClean="0">
                <a:latin typeface="+mj-ea"/>
              </a:rPr>
              <a:t>Chapter 2 </a:t>
            </a:r>
            <a:r>
              <a:rPr lang="zh-CN" altLang="en-US" dirty="0" smtClean="0">
                <a:latin typeface="+mj-ea"/>
              </a:rPr>
              <a:t>软件缺陷</a:t>
            </a:r>
            <a:endParaRPr lang="zh-CN" altLang="en-US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8274" y="928670"/>
            <a:ext cx="7189807" cy="681037"/>
          </a:xfrm>
          <a:prstGeom prst="rect">
            <a:avLst/>
          </a:prstGeom>
          <a:ln/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85852" y="1643050"/>
            <a:ext cx="4624396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itchFamily="2" charset="2"/>
              <a:buNone/>
            </a:pPr>
            <a:r>
              <a:rPr lang="en-US" altLang="zh-CN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2</a:t>
            </a:r>
            <a:r>
              <a:rPr lang="zh-CN" altLang="en-US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.</a:t>
            </a:r>
            <a:r>
              <a:rPr lang="zh-CN" altLang="en-US" sz="24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1 </a:t>
            </a:r>
            <a:r>
              <a:rPr lang="zh-CN" altLang="en-US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缺陷的理论基础</a:t>
            </a:r>
            <a:endParaRPr lang="zh-CN" altLang="en-US" sz="2400" b="0" i="0" dirty="0">
              <a:solidFill>
                <a:srgbClr val="FF0000"/>
              </a:solidFill>
              <a:effectLst/>
              <a:latin typeface="+mj-ea"/>
              <a:ea typeface="+mj-ea"/>
            </a:endParaRPr>
          </a:p>
          <a:p>
            <a:pPr marL="342900" indent="-342900" algn="l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itchFamily="2" charset="2"/>
              <a:buNone/>
            </a:pPr>
            <a:r>
              <a:rPr lang="en-US" altLang="zh-CN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  <a:sym typeface="Arial" pitchFamily="34" charset="0"/>
              </a:rPr>
              <a:t>2</a:t>
            </a:r>
            <a:r>
              <a:rPr lang="zh-CN" altLang="en-US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  <a:sym typeface="Arial" pitchFamily="34" charset="0"/>
              </a:rPr>
              <a:t>.</a:t>
            </a:r>
            <a:r>
              <a:rPr lang="zh-CN" altLang="en-US" sz="2400" b="0" i="0" dirty="0">
                <a:solidFill>
                  <a:schemeClr val="tx1"/>
                </a:solidFill>
                <a:effectLst/>
                <a:latin typeface="+mj-ea"/>
                <a:ea typeface="+mj-ea"/>
                <a:sym typeface="Arial" pitchFamily="34" charset="0"/>
              </a:rPr>
              <a:t>2 </a:t>
            </a:r>
            <a:r>
              <a:rPr lang="zh-CN" altLang="en-US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  <a:sym typeface="Arial" pitchFamily="34" charset="0"/>
              </a:rPr>
              <a:t>缺陷的生命周期</a:t>
            </a:r>
            <a:endParaRPr lang="en-US" altLang="zh-CN" sz="2400" b="0" i="0" dirty="0" smtClean="0">
              <a:solidFill>
                <a:schemeClr val="tx1"/>
              </a:solidFill>
              <a:effectLst/>
              <a:latin typeface="+mj-ea"/>
              <a:ea typeface="+mj-ea"/>
              <a:sym typeface="Arial" pitchFamily="34" charset="0"/>
            </a:endParaRPr>
          </a:p>
          <a:p>
            <a:pPr marL="342900" indent="-342900" algn="l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itchFamily="2" charset="2"/>
              <a:buNone/>
            </a:pPr>
            <a:r>
              <a:rPr lang="en-US" altLang="zh-CN" sz="2400" dirty="0" smtClean="0">
                <a:latin typeface="+mj-ea"/>
                <a:ea typeface="+mj-ea"/>
                <a:sym typeface="Arial" pitchFamily="34" charset="0"/>
              </a:rPr>
              <a:t>2.3 </a:t>
            </a:r>
            <a:r>
              <a:rPr lang="zh-CN" altLang="en-US" sz="2400" dirty="0" smtClean="0">
                <a:latin typeface="+mj-ea"/>
                <a:ea typeface="+mj-ea"/>
                <a:sym typeface="Arial" pitchFamily="34" charset="0"/>
              </a:rPr>
              <a:t>缺陷的流程</a:t>
            </a:r>
            <a:endParaRPr lang="en-US" altLang="zh-CN" sz="2400" b="0" i="0" dirty="0" smtClean="0">
              <a:solidFill>
                <a:schemeClr val="tx1"/>
              </a:solidFill>
              <a:effectLst/>
              <a:latin typeface="+mj-ea"/>
              <a:ea typeface="+mj-ea"/>
              <a:sym typeface="Arial" pitchFamily="34" charset="0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dirty="0" smtClean="0">
                <a:latin typeface="+mj-ea"/>
                <a:ea typeface="+mj-ea"/>
                <a:sym typeface="Arial" pitchFamily="34" charset="0"/>
              </a:rPr>
              <a:t>2.4 </a:t>
            </a:r>
            <a:r>
              <a:rPr lang="zh-CN" altLang="en-US" sz="2400" dirty="0" smtClean="0">
                <a:latin typeface="+mj-ea"/>
                <a:ea typeface="+mj-ea"/>
                <a:sym typeface="Arial" pitchFamily="34" charset="0"/>
              </a:rPr>
              <a:t>缺陷的</a:t>
            </a:r>
            <a:r>
              <a:rPr lang="zh-CN" altLang="en-US" sz="2400" dirty="0" smtClean="0">
                <a:latin typeface="+mj-ea"/>
                <a:sym typeface="Arial" pitchFamily="34" charset="0"/>
              </a:rPr>
              <a:t>状态</a:t>
            </a:r>
            <a:endParaRPr lang="en-US" altLang="zh-CN" sz="2400" dirty="0" smtClean="0">
              <a:latin typeface="+mj-ea"/>
              <a:ea typeface="+mj-ea"/>
              <a:sym typeface="Arial" pitchFamily="34" charset="0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  <a:sym typeface="Arial" pitchFamily="34" charset="0"/>
              </a:rPr>
              <a:t>2.5 </a:t>
            </a:r>
            <a:r>
              <a:rPr lang="zh-CN" altLang="en-US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  <a:sym typeface="Arial" pitchFamily="34" charset="0"/>
              </a:rPr>
              <a:t>缺陷的</a:t>
            </a:r>
            <a:r>
              <a:rPr lang="zh-CN" altLang="en-US" sz="2400" dirty="0" smtClean="0">
                <a:latin typeface="+mj-ea"/>
                <a:sym typeface="Arial" pitchFamily="34" charset="0"/>
              </a:rPr>
              <a:t>等级</a:t>
            </a:r>
            <a:endParaRPr lang="en-US" altLang="zh-CN" sz="2400" dirty="0" smtClean="0">
              <a:latin typeface="+mj-ea"/>
              <a:sym typeface="Arial" pitchFamily="34" charset="0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  <a:sym typeface="Arial" pitchFamily="34" charset="0"/>
              </a:rPr>
              <a:t>2.6 </a:t>
            </a:r>
            <a:r>
              <a:rPr lang="zh-CN" altLang="en-US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  <a:sym typeface="Arial" pitchFamily="34" charset="0"/>
              </a:rPr>
              <a:t>缺陷实例与练习</a:t>
            </a:r>
            <a:endParaRPr lang="en-US" altLang="zh-CN" sz="2400" b="0" i="0" dirty="0" smtClean="0">
              <a:solidFill>
                <a:schemeClr val="tx1"/>
              </a:solidFill>
              <a:effectLst/>
              <a:latin typeface="+mj-ea"/>
              <a:ea typeface="+mj-ea"/>
              <a:sym typeface="Arial" pitchFamily="34" charset="0"/>
            </a:endParaRPr>
          </a:p>
        </p:txBody>
      </p:sp>
      <p:graphicFrame>
        <p:nvGraphicFramePr>
          <p:cNvPr id="717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5643570" y="3786190"/>
          <a:ext cx="2743200" cy="2098675"/>
        </p:xfrm>
        <a:graphic>
          <a:graphicData uri="http://schemas.openxmlformats.org/presentationml/2006/ole">
            <p:oleObj spid="_x0000_s32770" name="Microsoft ClipArt Gallery" r:id="rId3" imgW="5781600" imgH="44258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Bef>
                <a:spcPct val="25000"/>
              </a:spcBef>
              <a:defRPr/>
            </a:pPr>
            <a:r>
              <a:rPr lang="zh-CN" altLang="en-US" dirty="0" smtClean="0">
                <a:latin typeface="+mj-ea"/>
              </a:rPr>
              <a:t>缺陷理论基础</a:t>
            </a:r>
            <a:endParaRPr lang="zh-CN" altLang="en-US" dirty="0">
              <a:latin typeface="+mj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8274" y="928670"/>
            <a:ext cx="7189807" cy="681037"/>
          </a:xfrm>
          <a:prstGeom prst="rect">
            <a:avLst/>
          </a:prstGeom>
          <a:ln/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33488" y="1643050"/>
            <a:ext cx="4624396" cy="52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2</a:t>
            </a:r>
            <a:r>
              <a:rPr lang="zh-CN" altLang="en-US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.1</a:t>
            </a:r>
            <a:r>
              <a:rPr lang="en-US" altLang="zh-CN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.1 </a:t>
            </a:r>
            <a:r>
              <a:rPr lang="zh-CN" altLang="en-US" sz="2400" dirty="0" smtClean="0">
                <a:latin typeface="+mj-ea"/>
                <a:sym typeface="Arial" pitchFamily="34" charset="0"/>
              </a:rPr>
              <a:t>缺陷的定义</a:t>
            </a:r>
            <a:endParaRPr lang="zh-CN" altLang="en-US" sz="2400" b="0" i="0" dirty="0">
              <a:solidFill>
                <a:srgbClr val="FF0000"/>
              </a:solidFill>
              <a:effectLst/>
              <a:latin typeface="+mj-ea"/>
              <a:ea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  <a:sym typeface="Arial" pitchFamily="34" charset="0"/>
              </a:rPr>
              <a:t>2</a:t>
            </a:r>
            <a:r>
              <a:rPr lang="zh-CN" altLang="en-US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  <a:sym typeface="Arial" pitchFamily="34" charset="0"/>
              </a:rPr>
              <a:t>.</a:t>
            </a:r>
            <a:r>
              <a:rPr lang="en-US" altLang="zh-CN" sz="2400" dirty="0" smtClean="0">
                <a:latin typeface="+mj-ea"/>
                <a:ea typeface="+mj-ea"/>
                <a:sym typeface="Arial" pitchFamily="34" charset="0"/>
              </a:rPr>
              <a:t>1.2 </a:t>
            </a:r>
            <a:r>
              <a:rPr lang="zh-CN" altLang="en-US" sz="2400" dirty="0" smtClean="0">
                <a:latin typeface="+mj-ea"/>
                <a:sym typeface="Arial" pitchFamily="34" charset="0"/>
              </a:rPr>
              <a:t>缺陷的原因</a:t>
            </a:r>
            <a:endParaRPr lang="en-US" altLang="zh-CN" sz="2400" b="0" i="0" dirty="0" smtClean="0">
              <a:solidFill>
                <a:schemeClr val="tx1"/>
              </a:solidFill>
              <a:effectLst/>
              <a:latin typeface="+mj-ea"/>
              <a:ea typeface="+mj-ea"/>
              <a:sym typeface="Arial" pitchFamily="34" charset="0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dirty="0" smtClean="0">
                <a:latin typeface="+mj-ea"/>
                <a:ea typeface="+mj-ea"/>
                <a:sym typeface="Arial" pitchFamily="34" charset="0"/>
              </a:rPr>
              <a:t>2.1.3 </a:t>
            </a:r>
            <a:r>
              <a:rPr lang="zh-CN" altLang="en-US" sz="2400" dirty="0" smtClean="0">
                <a:latin typeface="+mj-ea"/>
                <a:sym typeface="Arial" pitchFamily="34" charset="0"/>
              </a:rPr>
              <a:t>缺陷的修复成本</a:t>
            </a:r>
            <a:endParaRPr lang="en-US" altLang="zh-CN" sz="2400" dirty="0" smtClean="0">
              <a:latin typeface="+mj-ea"/>
              <a:ea typeface="+mj-ea"/>
              <a:sym typeface="Arial" pitchFamily="34" charset="0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  <a:sym typeface="Arial" pitchFamily="34" charset="0"/>
              </a:rPr>
              <a:t>2.1.4 </a:t>
            </a:r>
            <a:r>
              <a:rPr lang="zh-CN" altLang="en-US" sz="2400" dirty="0" smtClean="0">
                <a:latin typeface="+mj-ea"/>
                <a:sym typeface="Arial" pitchFamily="34" charset="0"/>
              </a:rPr>
              <a:t>缺陷的分布特征</a:t>
            </a:r>
            <a:endParaRPr lang="en-US" altLang="zh-CN" sz="2400" b="0" i="0" dirty="0" smtClean="0">
              <a:solidFill>
                <a:schemeClr val="tx1"/>
              </a:solidFill>
              <a:effectLst/>
              <a:latin typeface="+mj-ea"/>
              <a:ea typeface="+mj-ea"/>
              <a:sym typeface="Arial" pitchFamily="34" charset="0"/>
            </a:endParaRPr>
          </a:p>
          <a:p>
            <a:pPr marL="342900" indent="-342900" algn="l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itchFamily="2" charset="2"/>
              <a:buNone/>
            </a:pPr>
            <a:r>
              <a:rPr lang="en-US" altLang="zh-CN" sz="2400" dirty="0" smtClean="0">
                <a:latin typeface="+mj-ea"/>
                <a:ea typeface="+mj-ea"/>
                <a:sym typeface="Arial" pitchFamily="34" charset="0"/>
              </a:rPr>
              <a:t>2.1.5 </a:t>
            </a:r>
            <a:r>
              <a:rPr lang="zh-CN" altLang="en-US" sz="2400" dirty="0" smtClean="0">
                <a:latin typeface="+mj-ea"/>
                <a:ea typeface="+mj-ea"/>
                <a:sym typeface="Arial" pitchFamily="34" charset="0"/>
              </a:rPr>
              <a:t>缺陷的抗药性</a:t>
            </a:r>
            <a:endParaRPr lang="en-US" altLang="zh-CN" sz="2400" dirty="0" smtClean="0">
              <a:latin typeface="+mj-ea"/>
              <a:ea typeface="+mj-ea"/>
              <a:sym typeface="Arial" pitchFamily="34" charset="0"/>
            </a:endParaRPr>
          </a:p>
          <a:p>
            <a:pPr marL="342900" indent="-342900" algn="l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itchFamily="2" charset="2"/>
              <a:buNone/>
            </a:pPr>
            <a:r>
              <a:rPr lang="en-US" altLang="zh-CN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  <a:sym typeface="Arial" pitchFamily="34" charset="0"/>
              </a:rPr>
              <a:t>2.1.6 </a:t>
            </a:r>
            <a:r>
              <a:rPr lang="zh-CN" altLang="en-US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  <a:sym typeface="Arial" pitchFamily="34" charset="0"/>
              </a:rPr>
              <a:t>并非所有缺陷都要修改</a:t>
            </a:r>
            <a:endParaRPr lang="en-US" altLang="zh-CN" sz="2400" b="0" i="0" dirty="0" smtClean="0">
              <a:solidFill>
                <a:schemeClr val="tx1"/>
              </a:solidFill>
              <a:effectLst/>
              <a:latin typeface="+mj-ea"/>
              <a:ea typeface="+mj-ea"/>
              <a:sym typeface="Arial" pitchFamily="34" charset="0"/>
            </a:endParaRPr>
          </a:p>
          <a:p>
            <a:pPr marL="342900" indent="-342900" algn="l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itchFamily="2" charset="2"/>
              <a:buNone/>
            </a:pPr>
            <a:endParaRPr lang="zh-CN" altLang="en-US" sz="2400" b="0" i="0" dirty="0">
              <a:solidFill>
                <a:schemeClr val="tx1"/>
              </a:solidFill>
              <a:effectLst/>
              <a:latin typeface="+mj-ea"/>
              <a:ea typeface="+mj-ea"/>
              <a:sym typeface="Arial" pitchFamily="34" charset="0"/>
            </a:endParaRPr>
          </a:p>
        </p:txBody>
      </p:sp>
      <p:graphicFrame>
        <p:nvGraphicFramePr>
          <p:cNvPr id="717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5643570" y="3786190"/>
          <a:ext cx="2743200" cy="2098675"/>
        </p:xfrm>
        <a:graphic>
          <a:graphicData uri="http://schemas.openxmlformats.org/presentationml/2006/ole">
            <p:oleObj spid="_x0000_s33794" name="Microsoft ClipArt Gallery" r:id="rId3" imgW="5781600" imgH="44258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缺陷的定义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软件未实现需求和规格要求的功能</a:t>
            </a:r>
            <a:endParaRPr lang="en-US" altLang="zh-CN" sz="2000" dirty="0" smtClean="0"/>
          </a:p>
          <a:p>
            <a:r>
              <a:rPr lang="zh-CN" altLang="en-US" sz="2000" dirty="0" smtClean="0"/>
              <a:t>软件出现了需求和规格指明不该出现的错误</a:t>
            </a:r>
            <a:endParaRPr lang="en-US" altLang="zh-CN" sz="2000" dirty="0" smtClean="0"/>
          </a:p>
          <a:p>
            <a:r>
              <a:rPr lang="zh-CN" altLang="en-US" sz="2000" dirty="0" smtClean="0"/>
              <a:t>软件实现了需求和规格未提及的功能</a:t>
            </a:r>
            <a:endParaRPr lang="en-US" altLang="zh-CN" sz="2000" dirty="0" smtClean="0"/>
          </a:p>
          <a:p>
            <a:r>
              <a:rPr lang="zh-CN" altLang="en-US" sz="2000" dirty="0" smtClean="0"/>
              <a:t>软件未实现需求和规格未明确提及但应该实现的内容</a:t>
            </a:r>
            <a:endParaRPr lang="en-US" altLang="zh-CN" sz="2000" dirty="0" smtClean="0"/>
          </a:p>
          <a:p>
            <a:r>
              <a:rPr lang="zh-CN" altLang="en-US" sz="2000" dirty="0" smtClean="0"/>
              <a:t>软件难以理解，不易使用，运行缓慢，或者最终用户</a:t>
            </a:r>
            <a:r>
              <a:rPr lang="en-US" altLang="zh-CN" sz="2000" dirty="0" smtClean="0">
                <a:latin typeface="+mn-ea"/>
              </a:rPr>
              <a:t>(</a:t>
            </a:r>
            <a:r>
              <a:rPr lang="zh-CN" altLang="en-US" sz="2000" dirty="0" smtClean="0">
                <a:latin typeface="+mn-ea"/>
              </a:rPr>
              <a:t>估计会</a:t>
            </a:r>
            <a:r>
              <a:rPr lang="en-US" altLang="zh-CN" sz="2000" dirty="0" smtClean="0">
                <a:latin typeface="+mn-ea"/>
              </a:rPr>
              <a:t>)</a:t>
            </a:r>
            <a:r>
              <a:rPr lang="zh-CN" altLang="en-US" sz="2000" dirty="0" smtClean="0"/>
              <a:t>认为不好。</a:t>
            </a:r>
            <a:endParaRPr lang="en-US" altLang="zh-CN" sz="2000" dirty="0" smtClean="0"/>
          </a:p>
          <a:p>
            <a:r>
              <a:rPr lang="zh-CN" altLang="en-US" sz="2000" dirty="0" smtClean="0"/>
              <a:t>测试用例执行中发现的与预期结果不符的现象</a:t>
            </a:r>
            <a:endParaRPr lang="en-US" altLang="zh-CN" sz="2000" dirty="0" smtClean="0"/>
          </a:p>
          <a:p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缺陷又名为</a:t>
            </a:r>
            <a:r>
              <a:rPr lang="en-US" altLang="zh-CN" sz="2400" dirty="0" smtClean="0">
                <a:solidFill>
                  <a:srgbClr val="FF0000"/>
                </a:solidFill>
              </a:rPr>
              <a:t>BUG</a:t>
            </a:r>
            <a:r>
              <a:rPr lang="zh-CN" altLang="en-US" sz="2400" dirty="0" smtClean="0">
                <a:solidFill>
                  <a:srgbClr val="FF0000"/>
                </a:solidFill>
              </a:rPr>
              <a:t>（臭虫）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缺陷的原因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缺陷的修复成本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1571604" y="1428736"/>
          <a:ext cx="6494486" cy="4624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42976" y="1785926"/>
            <a:ext cx="7215238" cy="576256"/>
          </a:xfrm>
          <a:prstGeom prst="rect">
            <a:avLst/>
          </a:prstGeom>
          <a:ln/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Chapter 1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测试执行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42976" y="2500306"/>
            <a:ext cx="5643602" cy="560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10000"/>
              </a:lnSpc>
              <a:spcBef>
                <a:spcPct val="25000"/>
              </a:spcBef>
              <a:buSzPct val="110000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Chapter 2 </a:t>
            </a:r>
            <a:r>
              <a:rPr lang="zh-CN" altLang="en-US" sz="3200" b="0" i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软件缺陷</a:t>
            </a:r>
            <a:endParaRPr lang="zh-CN" altLang="en-US" sz="3200" b="0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32" y="-24"/>
            <a:ext cx="25699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/>
              <a:t>课程目 录</a:t>
            </a:r>
            <a:endParaRPr lang="zh-CN" altLang="en-US" sz="4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3143248"/>
            <a:ext cx="7215238" cy="576256"/>
          </a:xfrm>
          <a:prstGeom prst="rect">
            <a:avLst/>
          </a:prstGeom>
          <a:ln/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Chapter 3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测试报告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缺陷的分布特征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集结（二八定理）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 marL="342900" lvl="2" indent="-342900">
              <a:buNone/>
            </a:pPr>
            <a:r>
              <a:rPr lang="zh-CN" altLang="en-US" sz="2000" dirty="0" smtClean="0"/>
              <a:t>             缺陷往往喜欢扎堆，一个模块已经发现的缺陷比别的模块多，通常不是代表这个模块已经把缺陷暴露完了，而是意味着这个模块还存在有同样多的缺陷尚未被发现。这就是著名的二八定理：</a:t>
            </a:r>
            <a:r>
              <a:rPr lang="en-US" altLang="zh-CN" sz="2000" dirty="0" smtClean="0">
                <a:solidFill>
                  <a:srgbClr val="FF0000"/>
                </a:solidFill>
              </a:rPr>
              <a:t>80%</a:t>
            </a:r>
            <a:r>
              <a:rPr lang="zh-CN" altLang="en-US" sz="2000" dirty="0" smtClean="0">
                <a:solidFill>
                  <a:srgbClr val="FF0000"/>
                </a:solidFill>
              </a:rPr>
              <a:t>的缺陷出现在 </a:t>
            </a:r>
            <a:r>
              <a:rPr lang="en-US" altLang="zh-CN" sz="2000" dirty="0" smtClean="0">
                <a:solidFill>
                  <a:srgbClr val="FF0000"/>
                </a:solidFill>
              </a:rPr>
              <a:t>20%</a:t>
            </a:r>
            <a:r>
              <a:rPr lang="zh-CN" altLang="en-US" sz="2000" dirty="0" smtClean="0">
                <a:solidFill>
                  <a:srgbClr val="FF0000"/>
                </a:solidFill>
              </a:rPr>
              <a:t>的模块。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342900" lvl="2" indent="-342900">
              <a:buNone/>
            </a:pPr>
            <a:endParaRPr lang="en-US" altLang="zh-CN" dirty="0" smtClean="0"/>
          </a:p>
          <a:p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缺陷的抗药性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测试进行得越多，新缺陷就越难被发现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2000" dirty="0" smtClean="0"/>
              <a:t>   因为之前一直使用同样的测试思路，同样的一套测试用例，没有新的突破。</a:t>
            </a:r>
            <a:endParaRPr lang="en-US" altLang="zh-CN" sz="2000" dirty="0" smtClean="0"/>
          </a:p>
          <a:p>
            <a:pPr lvl="2">
              <a:buNone/>
            </a:pPr>
            <a:endParaRPr lang="en-US" altLang="zh-CN" sz="2000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2000" dirty="0" smtClean="0"/>
              <a:t>   某些缺陷天然地只有在很特殊或者很极端的情况下才会被触发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并非所有的缺陷都需要修复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有一些原因，使得有些缺陷我们不修复：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2000" dirty="0" smtClean="0"/>
              <a:t>没有足够的时间</a:t>
            </a:r>
            <a:endParaRPr lang="en-US" altLang="zh-CN" sz="2000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2000" dirty="0" smtClean="0"/>
              <a:t>不算真正的软件缺陷</a:t>
            </a:r>
            <a:endParaRPr lang="en-US" altLang="zh-CN" sz="2000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2000" dirty="0" smtClean="0"/>
              <a:t>修复的风险太大</a:t>
            </a:r>
            <a:endParaRPr lang="en-US" altLang="zh-CN" sz="2000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2000" dirty="0" smtClean="0"/>
              <a:t>不值得修复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缺陷的生命周期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当一个缺陷被发现了之后：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  </a:t>
            </a:r>
            <a:r>
              <a:rPr lang="en-US" altLang="zh-CN" sz="2000" dirty="0" smtClean="0"/>
              <a:t>1.  </a:t>
            </a:r>
            <a:r>
              <a:rPr lang="zh-CN" altLang="en-US" sz="2000" dirty="0" smtClean="0"/>
              <a:t>测试工程师填写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缺陷跟踪单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，提交测试经理审核 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   2.  </a:t>
            </a:r>
            <a:r>
              <a:rPr lang="zh-CN" altLang="en-US" sz="2000" dirty="0" smtClean="0"/>
              <a:t>测试经理作出初步判断，将问题单转项目经理审核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   3.  </a:t>
            </a:r>
            <a:r>
              <a:rPr lang="zh-CN" altLang="en-US" sz="2000" dirty="0" smtClean="0"/>
              <a:t>项目经理确认问题单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转给开发人员定位问题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   4.  </a:t>
            </a:r>
            <a:r>
              <a:rPr lang="zh-CN" altLang="en-US" sz="2000" dirty="0" smtClean="0"/>
              <a:t>开发人员定位错误后修复缺陷转给 项目经理确认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   5.  </a:t>
            </a:r>
            <a:r>
              <a:rPr lang="zh-CN" altLang="en-US" sz="2000" dirty="0" smtClean="0"/>
              <a:t>项目经理确认完转给转给测试经理确认并组织测试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   6.  </a:t>
            </a:r>
            <a:r>
              <a:rPr lang="zh-CN" altLang="en-US" sz="2000" dirty="0" smtClean="0"/>
              <a:t>测试人员对该修复进行验证，确认是否正确修复，确认是否有引   发 新问题，是否影响了原有正常的功能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sz="2000" dirty="0" smtClean="0">
                <a:latin typeface="+mn-ea"/>
              </a:rPr>
              <a:t> </a:t>
            </a:r>
            <a:endParaRPr lang="zh-CN" altLang="en-US" sz="2000" dirty="0">
              <a:latin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缺陷的流程</a:t>
            </a:r>
            <a:endParaRPr lang="zh-CN" altLang="en-US" dirty="0"/>
          </a:p>
        </p:txBody>
      </p:sp>
      <p:pic>
        <p:nvPicPr>
          <p:cNvPr id="34818" name="Picture 2" descr="__2@Foxmai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857232"/>
            <a:ext cx="8858312" cy="600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缺陷生命周期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状态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85852" y="2000242"/>
          <a:ext cx="6215106" cy="3112652"/>
        </p:xfrm>
        <a:graphic>
          <a:graphicData uri="http://schemas.openxmlformats.org/drawingml/2006/table">
            <a:tbl>
              <a:tblPr/>
              <a:tblGrid>
                <a:gridCol w="929684"/>
                <a:gridCol w="5285422"/>
              </a:tblGrid>
              <a:tr h="438833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缺陷状态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描述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438833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New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测试中新报告的软件缺陷，等待分派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6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Open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已确认的缺陷，等待开发人员修改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833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Fixed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已经被开发人员修改的缺陷，等待测试人员校验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833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Rejected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不是缺陷或不需要修复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833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Reopen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没有修复，</a:t>
                      </a:r>
                      <a:r>
                        <a:rPr lang="zh-CN" altLang="en-US" sz="105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重新打开返回开发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人员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833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Closed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已经被测试人员</a:t>
                      </a:r>
                      <a:r>
                        <a:rPr lang="zh-CN" altLang="en-US" sz="105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确认得到正确修复，可以关闭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缺陷的等级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85852" y="1857365"/>
          <a:ext cx="6643734" cy="2928958"/>
        </p:xfrm>
        <a:graphic>
          <a:graphicData uri="http://schemas.openxmlformats.org/drawingml/2006/table">
            <a:tbl>
              <a:tblPr/>
              <a:tblGrid>
                <a:gridCol w="1247394"/>
                <a:gridCol w="5396340"/>
              </a:tblGrid>
              <a:tr h="57969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缺陷严重程度</a:t>
                      </a:r>
                    </a:p>
                  </a:txBody>
                  <a:tcPr marL="9331" marR="9331" marT="93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描述</a:t>
                      </a:r>
                    </a:p>
                  </a:txBody>
                  <a:tcPr marL="9331" marR="9331" marT="93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57969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4--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致命</a:t>
                      </a:r>
                    </a:p>
                  </a:txBody>
                  <a:tcPr marL="9331" marR="9331" marT="93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软件无法运行，或者软件的主要功能丧失，或者很大可能性会造成严重不良后果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Constantia"/>
                        </a:rPr>
                        <a:t>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331" marR="9331" marT="93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0198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3--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严重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331" marR="9331" marT="93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 dirty="0">
                          <a:solidFill>
                            <a:schemeClr val="accent4"/>
                          </a:solidFill>
                          <a:latin typeface="Arial"/>
                        </a:rPr>
                        <a:t>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软件的次要功能丧失，或者主要功能在一些特定情况下会出错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Constantia"/>
                        </a:rPr>
                        <a:t> 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，比如金额计算等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331" marR="9331" marT="93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69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2--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一般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331" marR="9331" marT="93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软件在某些情况下会出错，但是造成的后果影响不大 </a:t>
                      </a:r>
                    </a:p>
                  </a:txBody>
                  <a:tcPr marL="9331" marR="9331" marT="93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69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1--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轻微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331" marR="9331" marT="93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在某些情况下会出错，但是造成的后果影响很小</a:t>
                      </a:r>
                    </a:p>
                  </a:txBody>
                  <a:tcPr marL="9331" marR="9331" marT="93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附带上所有你认为有价值的信息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一个好的缺陷单，是你提交之后就再也没人联系你，然后过了一段时间已经被完美地修复，转回到你手上进行验证测试这样的一个单子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要做到这样，你应该提供足够的信息，使得开发人员既能够明确如何重现故障现象，又有足够的信息定位到问题的根源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除了书写良好的重现步骤，你还可以考虑附上打印日志，抓图，网络抓包，等等。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800" dirty="0" smtClean="0"/>
              <a:t>合理地利用各种手段强调关键信息</a:t>
            </a:r>
            <a:endParaRPr lang="zh-CN" altLang="en-US" sz="3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假如你的缺陷跟踪单支持字体颜色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关键词强调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特殊标记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例子</a:t>
            </a:r>
            <a:r>
              <a:rPr lang="en-US" altLang="zh-CN" dirty="0" smtClean="0">
                <a:latin typeface="+mj-ea"/>
              </a:rPr>
              <a:t>-excel</a:t>
            </a:r>
            <a:endParaRPr lang="zh-CN" altLang="en-US" dirty="0">
              <a:latin typeface="+mj-ea"/>
            </a:endParaRP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57298"/>
            <a:ext cx="9144000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Bef>
                <a:spcPct val="25000"/>
              </a:spcBef>
              <a:defRPr/>
            </a:pPr>
            <a:r>
              <a:rPr lang="en-US" dirty="0" smtClean="0">
                <a:latin typeface="+mj-ea"/>
              </a:rPr>
              <a:t>Chapter 1 </a:t>
            </a:r>
            <a:r>
              <a:rPr lang="zh-CN" altLang="en-US" dirty="0" smtClean="0">
                <a:latin typeface="+mj-ea"/>
              </a:rPr>
              <a:t>测试执行</a:t>
            </a:r>
            <a:endParaRPr lang="zh-CN" altLang="en-US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8274" y="928670"/>
            <a:ext cx="7189807" cy="681037"/>
          </a:xfrm>
          <a:prstGeom prst="rect">
            <a:avLst/>
          </a:prstGeom>
          <a:ln/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33488" y="1643050"/>
            <a:ext cx="4624396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itchFamily="2" charset="2"/>
              <a:buNone/>
            </a:pPr>
            <a:r>
              <a:rPr lang="zh-CN" altLang="en-US" sz="24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1.1 </a:t>
            </a:r>
            <a:r>
              <a:rPr lang="zh-CN" altLang="en-US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什么是执行测试用例</a:t>
            </a:r>
            <a:endParaRPr lang="zh-CN" altLang="en-US" sz="2400" b="0" i="0" dirty="0">
              <a:solidFill>
                <a:srgbClr val="FF0000"/>
              </a:solidFill>
              <a:effectLst/>
              <a:latin typeface="+mj-ea"/>
              <a:ea typeface="+mj-ea"/>
            </a:endParaRPr>
          </a:p>
          <a:p>
            <a:pPr marL="342900" indent="-342900" algn="l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itchFamily="2" charset="2"/>
              <a:buNone/>
            </a:pPr>
            <a:r>
              <a:rPr lang="zh-CN" altLang="en-US" sz="2400" b="0" i="0" dirty="0">
                <a:solidFill>
                  <a:schemeClr val="tx1"/>
                </a:solidFill>
                <a:effectLst/>
                <a:latin typeface="+mj-ea"/>
                <a:ea typeface="+mj-ea"/>
                <a:sym typeface="Arial" pitchFamily="34" charset="0"/>
              </a:rPr>
              <a:t>1.2 </a:t>
            </a:r>
            <a:r>
              <a:rPr lang="zh-CN" altLang="en-US" sz="2400" dirty="0" smtClean="0">
                <a:latin typeface="+mj-ea"/>
                <a:ea typeface="+mj-ea"/>
                <a:sym typeface="Arial" pitchFamily="34" charset="0"/>
              </a:rPr>
              <a:t>测试执行过程</a:t>
            </a:r>
            <a:r>
              <a:rPr lang="zh-CN" altLang="en-US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  <a:sym typeface="Arial" pitchFamily="34" charset="0"/>
              </a:rPr>
              <a:t>注意事项</a:t>
            </a:r>
            <a:endParaRPr lang="en-US" altLang="zh-CN" sz="2400" b="0" i="0" dirty="0" smtClean="0">
              <a:solidFill>
                <a:schemeClr val="tx1"/>
              </a:solidFill>
              <a:effectLst/>
              <a:latin typeface="+mj-ea"/>
              <a:ea typeface="+mj-ea"/>
              <a:sym typeface="Arial" pitchFamily="34" charset="0"/>
            </a:endParaRPr>
          </a:p>
        </p:txBody>
      </p:sp>
      <p:graphicFrame>
        <p:nvGraphicFramePr>
          <p:cNvPr id="717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5643570" y="3786190"/>
          <a:ext cx="2743200" cy="2098675"/>
        </p:xfrm>
        <a:graphic>
          <a:graphicData uri="http://schemas.openxmlformats.org/presentationml/2006/ole">
            <p:oleObj spid="_x0000_s7170" name="Microsoft ClipArt Gallery" r:id="rId3" imgW="5781600" imgH="44258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54032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例子</a:t>
            </a:r>
            <a:r>
              <a:rPr lang="en-US" altLang="zh-CN" dirty="0" smtClean="0">
                <a:latin typeface="+mj-ea"/>
              </a:rPr>
              <a:t>-</a:t>
            </a:r>
            <a:r>
              <a:rPr lang="en-US" altLang="zh-CN" dirty="0" err="1" smtClean="0">
                <a:latin typeface="+mj-ea"/>
              </a:rPr>
              <a:t>bugfree</a:t>
            </a:r>
            <a:endParaRPr lang="zh-CN" altLang="en-US" dirty="0">
              <a:latin typeface="+mj-ea"/>
            </a:endParaRPr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571612"/>
            <a:ext cx="7643834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缺陷的写作练习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smtClean="0"/>
              <a:t>1.</a:t>
            </a:r>
            <a:r>
              <a:rPr lang="zh-CN" altLang="en-US" sz="1800" dirty="0" smtClean="0"/>
              <a:t>当运行</a:t>
            </a:r>
            <a:r>
              <a:rPr lang="en-US" altLang="zh-CN" sz="1800" dirty="0" smtClean="0"/>
              <a:t>WORD</a:t>
            </a:r>
            <a:r>
              <a:rPr lang="zh-CN" altLang="en-US" sz="1800" dirty="0" smtClean="0"/>
              <a:t>程序时，如果输入字符</a:t>
            </a:r>
            <a:r>
              <a:rPr lang="en-US" altLang="zh-CN" sz="1800" dirty="0" smtClean="0"/>
              <a:t>SHUTDOWN</a:t>
            </a:r>
            <a:r>
              <a:rPr lang="zh-CN" altLang="en-US" sz="1800" dirty="0" smtClean="0"/>
              <a:t>，会导致程序自动关闭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2.QQ</a:t>
            </a:r>
            <a:r>
              <a:rPr lang="zh-CN" altLang="en-US" sz="1800" dirty="0" smtClean="0"/>
              <a:t>运行</a:t>
            </a:r>
            <a:r>
              <a:rPr lang="en-US" altLang="zh-CN" sz="1800" dirty="0" smtClean="0"/>
              <a:t>24</a:t>
            </a:r>
            <a:r>
              <a:rPr lang="zh-CN" altLang="en-US" sz="1800" dirty="0" smtClean="0"/>
              <a:t>小时左右，会占用大量内存，并有一定概率出现程序崩溃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3.</a:t>
            </a:r>
            <a:r>
              <a:rPr lang="zh-CN" altLang="en-US" sz="1800" dirty="0" smtClean="0"/>
              <a:t>某网络购物网站的密码修改功能的入口设计不合理，本应该在用户账户管理界面下，但是却跑到系统设置界面下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4.</a:t>
            </a:r>
            <a:r>
              <a:rPr lang="zh-CN" altLang="en-US" sz="1800" dirty="0" smtClean="0"/>
              <a:t>某型号手机的方向键设计不合理，想要按“下”方向键时，经常误触到“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”键。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5.HH08</a:t>
            </a:r>
            <a:r>
              <a:rPr lang="zh-CN" altLang="en-US" sz="1800" dirty="0" smtClean="0"/>
              <a:t>型号的无线</a:t>
            </a:r>
            <a:r>
              <a:rPr lang="en-US" altLang="zh-CN" sz="1800" dirty="0" smtClean="0"/>
              <a:t>Modem</a:t>
            </a:r>
            <a:r>
              <a:rPr lang="zh-CN" altLang="en-US" sz="1800" dirty="0" smtClean="0"/>
              <a:t>，在每天</a:t>
            </a:r>
            <a:r>
              <a:rPr lang="en-US" altLang="zh-CN" sz="1800" dirty="0" smtClean="0"/>
              <a:t>23:59</a:t>
            </a:r>
            <a:r>
              <a:rPr lang="zh-CN" altLang="en-US" sz="1800" dirty="0" smtClean="0"/>
              <a:t>分到</a:t>
            </a:r>
            <a:r>
              <a:rPr lang="en-US" altLang="zh-CN" sz="1800" dirty="0" smtClean="0"/>
              <a:t>0:00</a:t>
            </a:r>
            <a:r>
              <a:rPr lang="zh-CN" altLang="en-US" sz="1800" dirty="0" smtClean="0"/>
              <a:t>之间，无线网络会断开一分钟无法响应</a:t>
            </a:r>
            <a:endParaRPr lang="en-US" altLang="zh-CN" sz="1800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Bef>
                <a:spcPct val="25000"/>
              </a:spcBef>
              <a:defRPr/>
            </a:pPr>
            <a:r>
              <a:rPr lang="en-US" dirty="0" smtClean="0">
                <a:latin typeface="+mj-ea"/>
              </a:rPr>
              <a:t>Chapter 3 </a:t>
            </a:r>
            <a:r>
              <a:rPr lang="zh-CN" altLang="en-US" dirty="0" smtClean="0">
                <a:latin typeface="+mj-ea"/>
              </a:rPr>
              <a:t>测试报告</a:t>
            </a:r>
            <a:endParaRPr lang="zh-CN" altLang="en-US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8274" y="928670"/>
            <a:ext cx="7189807" cy="681037"/>
          </a:xfrm>
          <a:prstGeom prst="rect">
            <a:avLst/>
          </a:prstGeom>
          <a:ln/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33488" y="1643050"/>
            <a:ext cx="4624396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itchFamily="2" charset="2"/>
              <a:buNone/>
            </a:pPr>
            <a:r>
              <a:rPr lang="en-US" altLang="zh-CN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3</a:t>
            </a:r>
            <a:r>
              <a:rPr lang="zh-CN" altLang="en-US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.</a:t>
            </a:r>
            <a:r>
              <a:rPr lang="zh-CN" altLang="en-US" sz="24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1 </a:t>
            </a:r>
            <a:r>
              <a:rPr lang="zh-CN" altLang="en-US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测试报告的主要内容</a:t>
            </a:r>
            <a:r>
              <a:rPr lang="en-US" altLang="zh-CN" sz="2400" dirty="0" smtClean="0">
                <a:latin typeface="+mj-ea"/>
                <a:ea typeface="+mj-ea"/>
              </a:rPr>
              <a:t>&lt;</a:t>
            </a:r>
            <a:r>
              <a:rPr lang="zh-CN" altLang="en-US" sz="2400" dirty="0" smtClean="0">
                <a:latin typeface="+mj-ea"/>
                <a:ea typeface="+mj-ea"/>
              </a:rPr>
              <a:t>实例</a:t>
            </a:r>
            <a:r>
              <a:rPr lang="en-US" altLang="zh-CN" sz="2400" dirty="0" smtClean="0">
                <a:latin typeface="+mj-ea"/>
                <a:ea typeface="+mj-ea"/>
              </a:rPr>
              <a:t>&gt;</a:t>
            </a:r>
            <a:endParaRPr lang="en-US" altLang="zh-CN" sz="2400" b="0" i="0" dirty="0" smtClean="0"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342900" indent="-342900" algn="l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itchFamily="2" charset="2"/>
              <a:buNone/>
            </a:pPr>
            <a:r>
              <a:rPr lang="en-US" altLang="zh-CN" sz="2400" dirty="0" smtClean="0">
                <a:latin typeface="+mj-ea"/>
                <a:ea typeface="+mj-ea"/>
              </a:rPr>
              <a:t>3.2 </a:t>
            </a:r>
            <a:r>
              <a:rPr lang="zh-CN" altLang="en-US" sz="2400" dirty="0" smtClean="0">
                <a:latin typeface="+mj-ea"/>
                <a:ea typeface="+mj-ea"/>
              </a:rPr>
              <a:t>测试结果分析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342900" indent="-342900" algn="l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itchFamily="2" charset="2"/>
              <a:buNone/>
            </a:pPr>
            <a:r>
              <a:rPr lang="en-US" altLang="zh-CN" sz="2400" b="0" i="0" dirty="0" smtClean="0">
                <a:effectLst/>
                <a:latin typeface="+mj-ea"/>
                <a:ea typeface="+mj-ea"/>
              </a:rPr>
              <a:t>3.3 </a:t>
            </a:r>
            <a:r>
              <a:rPr lang="zh-CN" altLang="en-US" sz="2400" b="0" i="0" dirty="0" smtClean="0">
                <a:effectLst/>
                <a:latin typeface="+mj-ea"/>
                <a:ea typeface="+mj-ea"/>
              </a:rPr>
              <a:t>测试总结</a:t>
            </a:r>
            <a:endParaRPr lang="zh-CN" altLang="en-US" sz="2400" b="0" i="0" dirty="0">
              <a:effectLst/>
              <a:latin typeface="+mj-ea"/>
              <a:ea typeface="+mj-ea"/>
            </a:endParaRPr>
          </a:p>
        </p:txBody>
      </p:sp>
      <p:graphicFrame>
        <p:nvGraphicFramePr>
          <p:cNvPr id="717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5643570" y="3786190"/>
          <a:ext cx="2743200" cy="2098675"/>
        </p:xfrm>
        <a:graphic>
          <a:graphicData uri="http://schemas.openxmlformats.org/presentationml/2006/ole">
            <p:oleObj spid="_x0000_s70658" name="Microsoft ClipArt Gallery" r:id="rId3" imgW="5781600" imgH="44258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Bef>
                <a:spcPct val="25000"/>
              </a:spcBef>
              <a:defRPr/>
            </a:pPr>
            <a:r>
              <a:rPr lang="zh-CN" altLang="en-US" dirty="0" smtClean="0">
                <a:latin typeface="+mj-ea"/>
              </a:rPr>
              <a:t>测试报告的主要内容</a:t>
            </a:r>
            <a:r>
              <a:rPr lang="zh-CN" altLang="en-US" dirty="0" smtClean="0"/>
              <a:t>（掌上书院）</a:t>
            </a:r>
            <a:endParaRPr lang="zh-CN" altLang="en-US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8274" y="928670"/>
            <a:ext cx="7189807" cy="681037"/>
          </a:xfrm>
          <a:prstGeom prst="rect">
            <a:avLst/>
          </a:prstGeom>
          <a:ln/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33488" y="1643050"/>
            <a:ext cx="4624396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itchFamily="2" charset="2"/>
              <a:buNone/>
            </a:pPr>
            <a:r>
              <a:rPr lang="en-US" altLang="zh-CN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3</a:t>
            </a:r>
            <a:r>
              <a:rPr lang="zh-CN" altLang="en-US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.1</a:t>
            </a:r>
            <a:r>
              <a:rPr lang="en-US" altLang="zh-CN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.1  </a:t>
            </a:r>
            <a:r>
              <a:rPr lang="zh-CN" altLang="en-US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数据统计</a:t>
            </a:r>
            <a:endParaRPr lang="en-US" altLang="zh-CN" sz="2400" b="0" i="0" dirty="0" smtClean="0"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dirty="0" smtClean="0">
                <a:latin typeface="+mj-ea"/>
              </a:rPr>
              <a:t>3</a:t>
            </a:r>
            <a:r>
              <a:rPr lang="zh-CN" altLang="en-US" sz="2400" dirty="0" smtClean="0">
                <a:latin typeface="+mj-ea"/>
              </a:rPr>
              <a:t>.1</a:t>
            </a:r>
            <a:r>
              <a:rPr lang="en-US" altLang="zh-CN" sz="2400" dirty="0" smtClean="0">
                <a:latin typeface="+mj-ea"/>
              </a:rPr>
              <a:t>.2  </a:t>
            </a:r>
            <a:r>
              <a:rPr lang="zh-CN" altLang="en-US" sz="2400" dirty="0" smtClean="0">
                <a:latin typeface="+mj-ea"/>
              </a:rPr>
              <a:t>遗留</a:t>
            </a:r>
            <a:r>
              <a:rPr lang="en-US" altLang="zh-CN" sz="2400" dirty="0" smtClean="0">
                <a:latin typeface="+mj-ea"/>
              </a:rPr>
              <a:t>bug</a:t>
            </a:r>
            <a:r>
              <a:rPr lang="zh-CN" altLang="en-US" sz="2400" dirty="0" smtClean="0">
                <a:latin typeface="+mj-ea"/>
              </a:rPr>
              <a:t>情况</a:t>
            </a:r>
            <a:endParaRPr lang="en-US" altLang="zh-CN" sz="2400" dirty="0" smtClean="0">
              <a:latin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dirty="0" smtClean="0">
                <a:latin typeface="+mj-ea"/>
              </a:rPr>
              <a:t>3</a:t>
            </a:r>
            <a:r>
              <a:rPr lang="zh-CN" altLang="en-US" sz="2400" dirty="0" smtClean="0">
                <a:latin typeface="+mj-ea"/>
              </a:rPr>
              <a:t>.1</a:t>
            </a:r>
            <a:r>
              <a:rPr lang="en-US" altLang="zh-CN" sz="2400" dirty="0" smtClean="0">
                <a:latin typeface="+mj-ea"/>
              </a:rPr>
              <a:t>.3  </a:t>
            </a:r>
            <a:r>
              <a:rPr lang="zh-CN" altLang="en-US" sz="2400" dirty="0" smtClean="0">
                <a:latin typeface="+mj-ea"/>
              </a:rPr>
              <a:t>测试风险</a:t>
            </a:r>
            <a:endParaRPr lang="en-US" altLang="zh-CN" sz="2400" dirty="0" smtClean="0">
              <a:latin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dirty="0" smtClean="0">
                <a:latin typeface="+mj-ea"/>
              </a:rPr>
              <a:t>3</a:t>
            </a:r>
            <a:r>
              <a:rPr lang="zh-CN" altLang="en-US" sz="2400" dirty="0" smtClean="0">
                <a:latin typeface="+mj-ea"/>
              </a:rPr>
              <a:t>.1</a:t>
            </a:r>
            <a:r>
              <a:rPr lang="en-US" altLang="zh-CN" sz="2400" dirty="0" smtClean="0">
                <a:latin typeface="+mj-ea"/>
              </a:rPr>
              <a:t>.4  </a:t>
            </a:r>
            <a:r>
              <a:rPr lang="zh-CN" altLang="en-US" sz="2400" dirty="0" smtClean="0">
                <a:latin typeface="+mj-ea"/>
              </a:rPr>
              <a:t>测试对象评估</a:t>
            </a:r>
            <a:endParaRPr lang="en-US" altLang="zh-CN" sz="2400" dirty="0" smtClean="0">
              <a:latin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dirty="0" smtClean="0">
                <a:latin typeface="+mj-ea"/>
              </a:rPr>
              <a:t>3</a:t>
            </a:r>
            <a:r>
              <a:rPr lang="zh-CN" altLang="en-US" sz="2400" dirty="0" smtClean="0">
                <a:latin typeface="+mj-ea"/>
              </a:rPr>
              <a:t>.1</a:t>
            </a:r>
            <a:r>
              <a:rPr lang="en-US" altLang="zh-CN" sz="2400" dirty="0" smtClean="0">
                <a:latin typeface="+mj-ea"/>
              </a:rPr>
              <a:t>.5  </a:t>
            </a:r>
            <a:r>
              <a:rPr lang="zh-CN" altLang="en-US" sz="2400" dirty="0" smtClean="0">
                <a:latin typeface="+mj-ea"/>
              </a:rPr>
              <a:t>测试结论</a:t>
            </a:r>
            <a:endParaRPr lang="en-US" altLang="zh-CN" sz="2400" dirty="0" smtClean="0">
              <a:latin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endParaRPr lang="en-US" altLang="zh-CN" sz="2400" dirty="0" smtClean="0">
              <a:latin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endParaRPr lang="en-US" altLang="zh-CN" sz="2400" dirty="0" smtClean="0">
              <a:latin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endParaRPr lang="en-US" altLang="zh-CN" sz="2400" dirty="0" smtClean="0">
              <a:latin typeface="+mj-ea"/>
            </a:endParaRPr>
          </a:p>
          <a:p>
            <a:pPr marL="342900" indent="-342900" algn="l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itchFamily="2" charset="2"/>
              <a:buNone/>
            </a:pPr>
            <a:endParaRPr lang="en-US" altLang="zh-CN" sz="2400" b="0" i="0" dirty="0" smtClean="0"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342900" indent="-342900" algn="l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itchFamily="2" charset="2"/>
              <a:buNone/>
            </a:pPr>
            <a:r>
              <a:rPr lang="en-US" altLang="zh-CN" sz="2400" dirty="0" smtClean="0">
                <a:latin typeface="+mj-ea"/>
                <a:ea typeface="+mj-ea"/>
              </a:rPr>
              <a:t>3.2 </a:t>
            </a:r>
            <a:r>
              <a:rPr lang="zh-CN" altLang="en-US" sz="2400" dirty="0" smtClean="0">
                <a:latin typeface="+mj-ea"/>
                <a:ea typeface="+mj-ea"/>
              </a:rPr>
              <a:t>测试总结</a:t>
            </a:r>
            <a:endParaRPr lang="zh-CN" altLang="en-US" sz="2400" b="0" i="0" dirty="0">
              <a:solidFill>
                <a:srgbClr val="FF0000"/>
              </a:solidFill>
              <a:effectLst/>
              <a:latin typeface="+mj-ea"/>
              <a:ea typeface="+mj-ea"/>
            </a:endParaRPr>
          </a:p>
        </p:txBody>
      </p:sp>
      <p:graphicFrame>
        <p:nvGraphicFramePr>
          <p:cNvPr id="717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5643570" y="3786190"/>
          <a:ext cx="2743200" cy="2098675"/>
        </p:xfrm>
        <a:graphic>
          <a:graphicData uri="http://schemas.openxmlformats.org/presentationml/2006/ole">
            <p:oleObj spid="_x0000_s71682" name="Microsoft ClipArt Gallery" r:id="rId3" imgW="5781600" imgH="44258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数据统计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人力投入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857356" y="2428866"/>
          <a:ext cx="5286412" cy="1857389"/>
        </p:xfrm>
        <a:graphic>
          <a:graphicData uri="http://schemas.openxmlformats.org/drawingml/2006/table">
            <a:tbl>
              <a:tblPr/>
              <a:tblGrid>
                <a:gridCol w="1464707"/>
                <a:gridCol w="1582556"/>
                <a:gridCol w="2239149"/>
              </a:tblGrid>
              <a:tr h="590987"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投入项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测试人员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工作量（人天）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320822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测试用例维护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XXX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天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/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人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758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测试执行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XX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、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XXX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9.5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天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/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人（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XX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：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5.5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天，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XXX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：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天）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822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合计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XX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、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XXX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9.5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天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/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人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数据统计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用例覆盖率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42910" y="2571744"/>
          <a:ext cx="7786743" cy="1928826"/>
        </p:xfrm>
        <a:graphic>
          <a:graphicData uri="http://schemas.openxmlformats.org/drawingml/2006/table">
            <a:tbl>
              <a:tblPr/>
              <a:tblGrid>
                <a:gridCol w="851836"/>
                <a:gridCol w="855270"/>
                <a:gridCol w="1428887"/>
                <a:gridCol w="1226233"/>
                <a:gridCol w="1085405"/>
                <a:gridCol w="855270"/>
                <a:gridCol w="741921"/>
                <a:gridCol w="741921"/>
              </a:tblGrid>
              <a:tr h="1148626"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用例总数</a:t>
                      </a:r>
                    </a:p>
                  </a:txBody>
                  <a:tcPr marL="8078" marR="8078" marT="80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通过用例数（</a:t>
                      </a:r>
                      <a:r>
                        <a:rPr lang="zh-CN" sz="105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OK</a:t>
                      </a:r>
                      <a:r>
                        <a:rPr lang="zh-CN" sz="105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）</a:t>
                      </a:r>
                    </a:p>
                  </a:txBody>
                  <a:tcPr marL="8078" marR="8078" marT="80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未通过用例数（</a:t>
                      </a:r>
                      <a:r>
                        <a:rPr lang="zh-CN" sz="105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NG</a:t>
                      </a:r>
                      <a:r>
                        <a:rPr lang="zh-CN" sz="105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）</a:t>
                      </a:r>
                    </a:p>
                  </a:txBody>
                  <a:tcPr marL="8078" marR="8078" marT="80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尚未测试（</a:t>
                      </a:r>
                      <a:r>
                        <a:rPr lang="zh-CN" sz="105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NT</a:t>
                      </a:r>
                      <a:r>
                        <a:rPr lang="zh-CN" sz="105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）</a:t>
                      </a:r>
                    </a:p>
                  </a:txBody>
                  <a:tcPr marL="8078" marR="8078" marT="80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无测试条件，暂时不能测试（</a:t>
                      </a:r>
                      <a:r>
                        <a:rPr lang="zh-CN" sz="105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NC</a:t>
                      </a:r>
                      <a:r>
                        <a:rPr lang="zh-CN" sz="105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）</a:t>
                      </a:r>
                    </a:p>
                  </a:txBody>
                  <a:tcPr marL="8078" marR="8078" marT="80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尚未开发（</a:t>
                      </a:r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ND</a:t>
                      </a:r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）</a:t>
                      </a:r>
                    </a:p>
                  </a:txBody>
                  <a:tcPr marL="8078" marR="8078" marT="80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通过率（％）</a:t>
                      </a:r>
                    </a:p>
                  </a:txBody>
                  <a:tcPr marL="8078" marR="8078" marT="80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备注</a:t>
                      </a:r>
                    </a:p>
                  </a:txBody>
                  <a:tcPr marL="8078" marR="8078" marT="80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7802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263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078" marR="8078" marT="80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251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078" marR="8078" marT="80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078" marR="8078" marT="80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078" marR="8078" marT="80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078" marR="8078" marT="80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11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078" marR="8078" marT="80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078" marR="8078" marT="80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新增加</a:t>
                      </a:r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19</a:t>
                      </a:r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个用例</a:t>
                      </a:r>
                    </a:p>
                  </a:txBody>
                  <a:tcPr marL="8078" marR="8078" marT="80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数据统计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问题单分类统计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71539" y="1714486"/>
          <a:ext cx="6858048" cy="3643339"/>
        </p:xfrm>
        <a:graphic>
          <a:graphicData uri="http://schemas.openxmlformats.org/drawingml/2006/table">
            <a:tbl>
              <a:tblPr/>
              <a:tblGrid>
                <a:gridCol w="1458532"/>
                <a:gridCol w="917108"/>
                <a:gridCol w="1193344"/>
                <a:gridCol w="1208077"/>
                <a:gridCol w="1163879"/>
                <a:gridCol w="917108"/>
              </a:tblGrid>
              <a:tr h="241365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、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Bug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严重级别统计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1365"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致命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严重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一般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提示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合计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26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37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61">
                <a:tc gridSpan="6">
                  <a:txBody>
                    <a:bodyPr/>
                    <a:lstStyle/>
                    <a:p>
                      <a:pPr algn="ctr" fontAlgn="ctr"/>
                      <a:endParaRPr lang="zh-CN" sz="1050" b="0" i="0" u="none" strike="noStrike">
                        <a:solidFill>
                          <a:srgbClr val="0000FF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136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、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BUG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类型统计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1365"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功能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UI</a:t>
                      </a:r>
                      <a:endParaRPr lang="zh-CN" sz="105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异常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体验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合计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26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37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61">
                <a:tc gridSpan="6">
                  <a:txBody>
                    <a:bodyPr/>
                    <a:lstStyle/>
                    <a:p>
                      <a:pPr algn="ctr" fontAlgn="ctr"/>
                      <a:endParaRPr lang="zh-CN" sz="1050" b="0" i="0" u="none" strike="noStrike">
                        <a:solidFill>
                          <a:srgbClr val="0000FF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1365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、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Bug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状态统计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1365"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未解决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打回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挂起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已解决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打开合计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关闭合计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256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37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6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FF"/>
                          </a:solidFill>
                          <a:latin typeface="Times New Roman"/>
                        </a:rPr>
                        <a:t>　</a:t>
                      </a:r>
                      <a:endParaRPr lang="zh-CN" sz="1050" b="0" i="0" u="none" strike="noStrike">
                        <a:solidFill>
                          <a:srgbClr val="0000FF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1365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、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Bug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根源分析表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1365"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需求类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设计类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编码类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其他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6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遗留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情况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57222" y="2357429"/>
          <a:ext cx="7286677" cy="2357454"/>
        </p:xfrm>
        <a:graphic>
          <a:graphicData uri="http://schemas.openxmlformats.org/drawingml/2006/table">
            <a:tbl>
              <a:tblPr/>
              <a:tblGrid>
                <a:gridCol w="738515"/>
                <a:gridCol w="664663"/>
                <a:gridCol w="2634035"/>
                <a:gridCol w="664663"/>
                <a:gridCol w="898526"/>
                <a:gridCol w="1686275"/>
              </a:tblGrid>
              <a:tr h="574748">
                <a:tc>
                  <a:txBody>
                    <a:bodyPr/>
                    <a:lstStyle/>
                    <a:p>
                      <a:pPr algn="ctr" fontAlgn="t"/>
                      <a:r>
                        <a:rPr lang="zh-CN" sz="9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序号</a:t>
                      </a:r>
                    </a:p>
                  </a:txBody>
                  <a:tcPr marL="7723" marR="7723" marT="7723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BugID</a:t>
                      </a:r>
                      <a:endParaRPr lang="zh-CN" sz="9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23" marR="7723" marT="77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9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缺陷描述</a:t>
                      </a:r>
                    </a:p>
                  </a:txBody>
                  <a:tcPr marL="7723" marR="7723" marT="77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9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影响程度</a:t>
                      </a:r>
                    </a:p>
                  </a:txBody>
                  <a:tcPr marL="7723" marR="7723" marT="77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9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后续解决措施</a:t>
                      </a:r>
                    </a:p>
                  </a:txBody>
                  <a:tcPr marL="7723" marR="7723" marT="77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9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当前规避方法</a:t>
                      </a:r>
                    </a:p>
                  </a:txBody>
                  <a:tcPr marL="7723" marR="7723" marT="77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891353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23" marR="7723" marT="77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224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23" marR="7723" marT="77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Web页面—下载热门推荐，中间的节日专区，配置new，hot标识时，在IE6下将产生换行。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23" marR="7723" marT="77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未影响功能（兼容性问题）</a:t>
                      </a:r>
                    </a:p>
                  </a:txBody>
                  <a:tcPr marL="7723" marR="7723" marT="77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暂时忽略</a:t>
                      </a:r>
                    </a:p>
                  </a:txBody>
                  <a:tcPr marL="7723" marR="7723" marT="77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在下载热门推荐时，不采用new、hot配置</a:t>
                      </a:r>
                    </a:p>
                  </a:txBody>
                  <a:tcPr marL="7723" marR="7723" marT="77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1353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23" marR="7723" marT="77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314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23" marR="7723" marT="77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后台管理—图片管理，点击上传图片在IE6.0下，随机出现上传窗口无法打开的情况。</a:t>
                      </a:r>
                    </a:p>
                  </a:txBody>
                  <a:tcPr marL="7723" marR="7723" marT="77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比较小</a:t>
                      </a:r>
                    </a:p>
                  </a:txBody>
                  <a:tcPr marL="7723" marR="7723" marT="77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暂时忽略</a:t>
                      </a:r>
                    </a:p>
                  </a:txBody>
                  <a:tcPr marL="7723" marR="7723" marT="77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后台维护时，请采用IE7.0浏览器</a:t>
                      </a:r>
                    </a:p>
                  </a:txBody>
                  <a:tcPr marL="7723" marR="7723" marT="77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测试风险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571604" y="2000241"/>
          <a:ext cx="5429288" cy="2786081"/>
        </p:xfrm>
        <a:graphic>
          <a:graphicData uri="http://schemas.openxmlformats.org/drawingml/2006/table">
            <a:tbl>
              <a:tblPr/>
              <a:tblGrid>
                <a:gridCol w="5429288"/>
              </a:tblGrid>
              <a:tr h="476897">
                <a:tc>
                  <a:txBody>
                    <a:bodyPr/>
                    <a:lstStyle/>
                    <a:p>
                      <a:pPr algn="l" fontAlgn="t"/>
                      <a:r>
                        <a:rPr lang="zh-CN" sz="105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暂停的问题：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1832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Times New Roman"/>
                        </a:rPr>
                        <a:t>1</a:t>
                      </a:r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宋体"/>
                        </a:rPr>
                        <a:t>、</a:t>
                      </a:r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1050" b="0" i="0" u="none" strike="noStrike" dirty="0" err="1">
                          <a:solidFill>
                            <a:srgbClr val="0000FF"/>
                          </a:solidFill>
                          <a:latin typeface="宋体"/>
                        </a:rPr>
                        <a:t>出现概率比较低，用户操作不易复现的问题，后续由客户端修改</a:t>
                      </a:r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宋体"/>
                        </a:rPr>
                        <a:t>；</a:t>
                      </a:r>
                      <a:b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宋体"/>
                        </a:rPr>
                      </a:br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Times New Roman"/>
                        </a:rPr>
                        <a:t>2</a:t>
                      </a:r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宋体"/>
                        </a:rPr>
                        <a:t>、</a:t>
                      </a:r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Times New Roman"/>
                        </a:rPr>
                        <a:t>3</a:t>
                      </a:r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宋体"/>
                        </a:rPr>
                        <a:t>是本地阅读定位问题，修改比较困难，不影响使用，后续优化；</a:t>
                      </a:r>
                      <a:b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宋体"/>
                        </a:rPr>
                      </a:br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Times New Roman"/>
                        </a:rPr>
                        <a:t>5</a:t>
                      </a:r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宋体"/>
                        </a:rPr>
                        <a:t>、属于遗留问题；</a:t>
                      </a:r>
                      <a:b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宋体"/>
                        </a:rPr>
                      </a:br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Times New Roman"/>
                        </a:rPr>
                        <a:t>4</a:t>
                      </a:r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宋体"/>
                        </a:rPr>
                        <a:t>、</a:t>
                      </a:r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Times New Roman"/>
                        </a:rPr>
                        <a:t>6</a:t>
                      </a:r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宋体"/>
                        </a:rPr>
                        <a:t>、</a:t>
                      </a:r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Times New Roman"/>
                        </a:rPr>
                        <a:t>7</a:t>
                      </a:r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宋体"/>
                        </a:rPr>
                        <a:t>属于内容平台问题，内容优化；</a:t>
                      </a:r>
                      <a:endParaRPr lang="zh-CN" sz="1050" b="0" i="0" u="none" strike="noStrike" dirty="0">
                        <a:solidFill>
                          <a:srgbClr val="0000FF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897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50" b="0" i="0" u="none" strike="noStrike" dirty="0">
                          <a:solidFill>
                            <a:srgbClr val="0000FF"/>
                          </a:solidFill>
                          <a:latin typeface="宋体"/>
                        </a:rPr>
                        <a:t>暂停问题是产品人员、开发人员与测试人员沟通后暂停的。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测试对象评估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28662" y="1428742"/>
          <a:ext cx="6786610" cy="4143399"/>
        </p:xfrm>
        <a:graphic>
          <a:graphicData uri="http://schemas.openxmlformats.org/drawingml/2006/table">
            <a:tbl>
              <a:tblPr/>
              <a:tblGrid>
                <a:gridCol w="6786610"/>
              </a:tblGrid>
              <a:tr h="225572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1.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       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基本功能评估</a:t>
                      </a:r>
                      <a:endParaRPr lang="zh-CN" sz="105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8429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Times New Roman"/>
                        </a:rPr>
                        <a:t>5.4</a:t>
                      </a:r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宋体"/>
                        </a:rPr>
                        <a:t>版本在本地阅读</a:t>
                      </a:r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Times New Roman"/>
                        </a:rPr>
                        <a:t>txt</a:t>
                      </a:r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宋体"/>
                        </a:rPr>
                        <a:t>格式章节提取、在线阅读预加载、下载管理重实现、用户反馈功能实现、图书内容分享、网络连接、</a:t>
                      </a:r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Times New Roman"/>
                        </a:rPr>
                        <a:t>UI</a:t>
                      </a:r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宋体"/>
                        </a:rPr>
                        <a:t>上做了一些修改、优化、调整，增加了一些新功能，本地阅读、在线阅读等基本功能改动不大，且都已实现稳定。</a:t>
                      </a:r>
                      <a:endParaRPr lang="zh-CN" sz="1050" b="0" i="0" u="none" strike="noStrike" dirty="0">
                        <a:solidFill>
                          <a:srgbClr val="0000FF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572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        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性能评估</a:t>
                      </a:r>
                      <a:endParaRPr lang="zh-CN" sz="105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213699">
                <a:tc>
                  <a:txBody>
                    <a:bodyPr/>
                    <a:lstStyle/>
                    <a:p>
                      <a:pPr algn="l" fontAlgn="ctr"/>
                      <a:r>
                        <a:rPr lang="zh-CN" sz="1050" b="0" i="0" u="none" strike="noStrike">
                          <a:solidFill>
                            <a:srgbClr val="0000FF"/>
                          </a:solidFill>
                          <a:latin typeface="Times New Roman"/>
                        </a:rPr>
                        <a:t>性能主要体现在：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36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FF"/>
                          </a:solidFill>
                          <a:latin typeface="Times New Roman"/>
                        </a:rPr>
                        <a:t>1.</a:t>
                      </a:r>
                      <a:r>
                        <a:rPr lang="en-US" sz="1050" b="0" i="0" u="none" strike="noStrike">
                          <a:solidFill>
                            <a:srgbClr val="0000FF"/>
                          </a:solidFill>
                          <a:latin typeface="宋体"/>
                        </a:rPr>
                        <a:t>本地阅读设置方面，设置后本地阅读界面都能正常显示；</a:t>
                      </a:r>
                      <a:endParaRPr lang="zh-CN" sz="1050" b="0" i="0" u="none" strike="noStrike">
                        <a:solidFill>
                          <a:srgbClr val="0000FF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6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Times New Roman"/>
                        </a:rPr>
                        <a:t>2.Txt</a:t>
                      </a:r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宋体"/>
                        </a:rPr>
                        <a:t>格式图书章节提取，是否精确；</a:t>
                      </a:r>
                      <a:endParaRPr lang="zh-CN" sz="1050" b="0" i="0" u="none" strike="noStrike" dirty="0">
                        <a:solidFill>
                          <a:srgbClr val="0000FF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6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FF"/>
                          </a:solidFill>
                          <a:latin typeface="Times New Roman"/>
                        </a:rPr>
                        <a:t>3.</a:t>
                      </a:r>
                      <a:r>
                        <a:rPr lang="en-US" sz="1050" b="0" i="0" u="none" strike="noStrike">
                          <a:solidFill>
                            <a:srgbClr val="0000FF"/>
                          </a:solidFill>
                          <a:latin typeface="宋体"/>
                        </a:rPr>
                        <a:t>下载管理重实现，在线小说的下载，多任务的下载是否顺畅；</a:t>
                      </a:r>
                      <a:endParaRPr lang="zh-CN" sz="1050" b="0" i="0" u="none" strike="noStrike">
                        <a:solidFill>
                          <a:srgbClr val="0000FF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6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FF"/>
                          </a:solidFill>
                          <a:latin typeface="Times New Roman"/>
                        </a:rPr>
                        <a:t>4.</a:t>
                      </a:r>
                      <a:r>
                        <a:rPr lang="en-US" sz="1050" b="0" i="0" u="none" strike="noStrike">
                          <a:solidFill>
                            <a:srgbClr val="0000FF"/>
                          </a:solidFill>
                          <a:latin typeface="宋体"/>
                        </a:rPr>
                        <a:t>在线阅读，连续阅读是否顺畅；</a:t>
                      </a:r>
                      <a:endParaRPr lang="zh-CN" sz="1050" b="0" i="0" u="none" strike="noStrike">
                        <a:solidFill>
                          <a:srgbClr val="0000FF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Times New Roman"/>
                        </a:rPr>
                        <a:t>5.Wifi</a:t>
                      </a:r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宋体"/>
                        </a:rPr>
                        <a:t>和</a:t>
                      </a:r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Times New Roman"/>
                        </a:rPr>
                        <a:t>GPRS</a:t>
                      </a:r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宋体"/>
                        </a:rPr>
                        <a:t>网络连接下，客户端的使用是否顺畅；</a:t>
                      </a:r>
                      <a:endParaRPr lang="zh-CN" sz="1050" b="0" i="0" u="none" strike="noStrike" dirty="0">
                        <a:solidFill>
                          <a:srgbClr val="0000FF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572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        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稳定性评估</a:t>
                      </a:r>
                      <a:endParaRPr lang="zh-CN" sz="105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225572">
                <a:tc>
                  <a:txBody>
                    <a:bodyPr/>
                    <a:lstStyle/>
                    <a:p>
                      <a:pPr algn="l" fontAlgn="ctr"/>
                      <a:r>
                        <a:rPr lang="zh-CN" sz="1050" b="0" i="0" u="none" strike="noStrike" dirty="0">
                          <a:solidFill>
                            <a:srgbClr val="0000FF"/>
                          </a:solidFill>
                          <a:latin typeface="Times New Roman"/>
                        </a:rPr>
                        <a:t>软件各基本功能稳定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572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        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易用性评估</a:t>
                      </a:r>
                      <a:endParaRPr lang="zh-CN" sz="105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2255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FF"/>
                          </a:solidFill>
                          <a:latin typeface="宋体"/>
                        </a:rPr>
                        <a:t>易用性较</a:t>
                      </a:r>
                      <a:r>
                        <a:rPr lang="en-US" sz="1050" b="0" i="0" u="none" strike="noStrike">
                          <a:solidFill>
                            <a:srgbClr val="0000FF"/>
                          </a:solidFill>
                          <a:latin typeface="Times New Roman"/>
                        </a:rPr>
                        <a:t>5.3</a:t>
                      </a:r>
                      <a:r>
                        <a:rPr lang="en-US" sz="1050" b="0" i="0" u="none" strike="noStrike">
                          <a:solidFill>
                            <a:srgbClr val="0000FF"/>
                          </a:solidFill>
                          <a:latin typeface="宋体"/>
                        </a:rPr>
                        <a:t>版本好，在功能和界面上做了很多优化</a:t>
                      </a:r>
                      <a:endParaRPr lang="zh-CN" sz="1050" b="0" i="0" u="none" strike="noStrike">
                        <a:solidFill>
                          <a:srgbClr val="0000FF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572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        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其他评估</a:t>
                      </a:r>
                      <a:endParaRPr lang="zh-CN" sz="105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427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 err="1">
                          <a:solidFill>
                            <a:srgbClr val="0000FF"/>
                          </a:solidFill>
                          <a:latin typeface="宋体"/>
                        </a:rPr>
                        <a:t>功能上简单易用，界面友好悦目，功能上在</a:t>
                      </a:r>
                      <a:r>
                        <a:rPr lang="en-US" sz="1050" b="0" i="0" u="none" strike="noStrike" dirty="0" err="1">
                          <a:solidFill>
                            <a:srgbClr val="0000FF"/>
                          </a:solidFill>
                          <a:latin typeface="Times New Roman"/>
                        </a:rPr>
                        <a:t>txt</a:t>
                      </a:r>
                      <a:r>
                        <a:rPr lang="en-US" sz="1050" b="0" i="0" u="none" strike="noStrike" dirty="0" err="1">
                          <a:solidFill>
                            <a:srgbClr val="0000FF"/>
                          </a:solidFill>
                          <a:latin typeface="宋体"/>
                        </a:rPr>
                        <a:t>格式章节提取、下载速度上做了很大优化</a:t>
                      </a:r>
                      <a:endParaRPr lang="zh-CN" sz="1050" b="0" i="0" u="none" strike="noStrike" dirty="0">
                        <a:solidFill>
                          <a:srgbClr val="0000FF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什么是执行测试用例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596" y="1142984"/>
            <a:ext cx="8412190" cy="4357718"/>
          </a:xfrm>
          <a:prstGeom prst="rect">
            <a:avLst/>
          </a:prstGeom>
          <a:ln/>
        </p:spPr>
        <p:txBody>
          <a:bodyPr/>
          <a:lstStyle/>
          <a:p>
            <a:pPr lvl="0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p"/>
              <a:defRPr/>
            </a:pPr>
            <a:r>
              <a:rPr lang="zh-CN" altLang="en-US" sz="2400" dirty="0" smtClean="0"/>
              <a:t>  根据已有的测试用例，按照里面的步骤一步一步的执行，查看预期结果与实际结果是否一致。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测试结论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85852" y="2214554"/>
          <a:ext cx="6858048" cy="2428891"/>
        </p:xfrm>
        <a:graphic>
          <a:graphicData uri="http://schemas.openxmlformats.org/drawingml/2006/table">
            <a:tbl>
              <a:tblPr/>
              <a:tblGrid>
                <a:gridCol w="1362425"/>
                <a:gridCol w="5495623"/>
              </a:tblGrid>
              <a:tr h="27088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Times New Roman"/>
                        </a:rPr>
                        <a:t>1.</a:t>
                      </a:r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宋体"/>
                        </a:rPr>
                        <a:t>版本功能基本实现且运行稳定，问题修改及时，在预定日期内完成开发和测试进度</a:t>
                      </a:r>
                      <a:endParaRPr lang="zh-CN" sz="1050" b="0" i="0" u="none" strike="noStrike" dirty="0">
                        <a:solidFill>
                          <a:srgbClr val="0000FF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929">
                <a:tc>
                  <a:txBody>
                    <a:bodyPr/>
                    <a:lstStyle/>
                    <a:p>
                      <a:pPr algn="just" fontAlgn="ctr"/>
                      <a:endParaRPr lang="zh-CN" sz="1050" b="0" i="0" u="none" strike="noStrike">
                        <a:solidFill>
                          <a:srgbClr val="0000FF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711"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质量评价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5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通过，可以发布及系统上线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3513"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测试结论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05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□</a:t>
                      </a:r>
                      <a:r>
                        <a:rPr lang="zh-CN" sz="105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通过，可以发布及系统上线</a:t>
                      </a:r>
                      <a:br>
                        <a:rPr lang="zh-CN" sz="105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</a:br>
                      <a:r>
                        <a:rPr lang="zh-CN" sz="105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□不通过，需要进行重大修改更新版本重新测试</a:t>
                      </a:r>
                      <a:br>
                        <a:rPr lang="zh-CN" sz="105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</a:br>
                      <a:endParaRPr lang="zh-CN" sz="1050" b="0" i="0" u="none" strike="noStrike">
                        <a:solidFill>
                          <a:srgbClr val="0000FF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929"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评估人员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XX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929"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审核人员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XXX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测试结果分析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       测试执行结束后，测试活动还没有结束。测试结果分析是必不可少的重要环节，</a:t>
            </a:r>
            <a:r>
              <a:rPr lang="en-US" sz="2000" dirty="0" smtClean="0"/>
              <a:t> “ </a:t>
            </a:r>
            <a:r>
              <a:rPr lang="zh-CN" altLang="en-US" sz="2000" dirty="0" smtClean="0"/>
              <a:t>编筐编篓，全在收口</a:t>
            </a:r>
            <a:r>
              <a:rPr lang="en-US" sz="2000" dirty="0" smtClean="0"/>
              <a:t> ” </a:t>
            </a:r>
            <a:r>
              <a:rPr lang="zh-CN" altLang="en-US" sz="2000" dirty="0" smtClean="0"/>
              <a:t>，测试结果的分析对下一轮测试工作的开展有很大的借鉴意义。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     </a:t>
            </a:r>
            <a:r>
              <a:rPr lang="zh-CN" altLang="en-US" sz="2000" dirty="0" smtClean="0"/>
              <a:t>因为通过对问题单的分析、总结不仅能发现不同人提交问题的类别与差异，还能发现自身思维的局限性，避免下轮测试进入自我盲区。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回顾整个项目的测试过程，总结个人成长经验，取得了什么成绩、有哪些不足、有什么好的经验或者方法可以和大家分享呢？对工作进行一个理性的分析和思考。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xiongw79572009113092308410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785794"/>
            <a:ext cx="9143873" cy="6021288"/>
          </a:xfrm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-32" y="60324"/>
            <a:ext cx="8229600" cy="654032"/>
          </a:xfrm>
        </p:spPr>
        <p:txBody>
          <a:bodyPr/>
          <a:lstStyle/>
          <a:p>
            <a:r>
              <a:rPr lang="zh-CN" altLang="en-US" dirty="0" smtClean="0"/>
              <a:t>问答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201109152150461326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764704"/>
            <a:ext cx="9144000" cy="6093296"/>
          </a:xfrm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-32" y="60324"/>
            <a:ext cx="8229600" cy="654032"/>
          </a:xfrm>
        </p:spPr>
        <p:txBody>
          <a:bodyPr/>
          <a:lstStyle/>
          <a:p>
            <a:r>
              <a:rPr lang="zh-CN" altLang="en-US" dirty="0" smtClean="0"/>
              <a:t>培训总结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Bef>
                <a:spcPct val="25000"/>
              </a:spcBef>
              <a:defRPr/>
            </a:pPr>
            <a:r>
              <a:rPr lang="zh-CN" altLang="en-US" dirty="0" smtClean="0">
                <a:latin typeface="+mj-ea"/>
              </a:rPr>
              <a:t>测试执行过程注意事项</a:t>
            </a:r>
            <a:endParaRPr lang="zh-CN" altLang="en-US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8274" y="928670"/>
            <a:ext cx="7189807" cy="681037"/>
          </a:xfrm>
          <a:prstGeom prst="rect">
            <a:avLst/>
          </a:prstGeom>
          <a:ln/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0034" y="1714488"/>
            <a:ext cx="7000924" cy="464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5000"/>
              </a:spcBef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latin typeface="+mj-ea"/>
                <a:ea typeface="+mj-ea"/>
                <a:cs typeface="+mj-cs"/>
              </a:rPr>
              <a:t>搭建测试环境事项</a:t>
            </a:r>
            <a:endParaRPr lang="en-US" altLang="zh-CN" sz="2000" dirty="0" smtClean="0">
              <a:latin typeface="+mj-ea"/>
              <a:ea typeface="+mj-ea"/>
              <a:cs typeface="+mj-cs"/>
            </a:endParaRPr>
          </a:p>
          <a:p>
            <a:pPr marL="342900" indent="-342900">
              <a:spcBef>
                <a:spcPct val="25000"/>
              </a:spcBef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latin typeface="+mj-ea"/>
                <a:sym typeface="Arial" pitchFamily="34" charset="0"/>
              </a:rPr>
              <a:t>注</a:t>
            </a:r>
            <a:r>
              <a:rPr lang="zh-CN" altLang="en-US" sz="2000" dirty="0" smtClean="0">
                <a:latin typeface="+mj-ea"/>
              </a:rPr>
              <a:t>意前提条件和特殊说明</a:t>
            </a:r>
            <a:endParaRPr lang="en-US" altLang="zh-CN" sz="2000" dirty="0" smtClean="0">
              <a:latin typeface="+mj-ea"/>
            </a:endParaRPr>
          </a:p>
          <a:p>
            <a:pPr marL="342900" indent="-342900">
              <a:spcBef>
                <a:spcPct val="25000"/>
              </a:spcBef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latin typeface="+mj-ea"/>
              </a:rPr>
              <a:t>测试用例要全部执行</a:t>
            </a:r>
            <a:endParaRPr lang="en-US" altLang="zh-CN" sz="2000" dirty="0" smtClean="0">
              <a:latin typeface="+mj-ea"/>
            </a:endParaRPr>
          </a:p>
          <a:p>
            <a:pPr marL="342900" indent="-342900">
              <a:spcBef>
                <a:spcPct val="25000"/>
              </a:spcBef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latin typeface="+mj-ea"/>
              </a:rPr>
              <a:t>不要忽视任何偶然现象</a:t>
            </a:r>
            <a:endParaRPr lang="en-US" altLang="zh-CN" sz="2000" dirty="0" smtClean="0">
              <a:latin typeface="+mj-ea"/>
            </a:endParaRPr>
          </a:p>
          <a:p>
            <a:pPr marL="342900" indent="-342900">
              <a:spcBef>
                <a:spcPct val="25000"/>
              </a:spcBef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latin typeface="+mj-ea"/>
              </a:rPr>
              <a:t>加强测试过程记录</a:t>
            </a:r>
            <a:endParaRPr lang="en-US" altLang="zh-CN" sz="2000" dirty="0" smtClean="0">
              <a:latin typeface="+mj-ea"/>
            </a:endParaRPr>
          </a:p>
          <a:p>
            <a:pPr marL="342900" indent="-342900">
              <a:spcBef>
                <a:spcPct val="25000"/>
              </a:spcBef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latin typeface="+mj-ea"/>
              </a:rPr>
              <a:t>详细预期与实际的不一致</a:t>
            </a:r>
            <a:endParaRPr lang="en-US" altLang="zh-CN" sz="2000" dirty="0" smtClean="0">
              <a:latin typeface="+mj-ea"/>
            </a:endParaRPr>
          </a:p>
          <a:p>
            <a:pPr marL="342900" indent="-342900">
              <a:spcBef>
                <a:spcPct val="25000"/>
              </a:spcBef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latin typeface="+mj-ea"/>
              </a:rPr>
              <a:t>提交缺陷时与开发的关系处理</a:t>
            </a:r>
            <a:endParaRPr lang="en-US" altLang="zh-CN" sz="2000" dirty="0" smtClean="0">
              <a:latin typeface="+mj-ea"/>
            </a:endParaRPr>
          </a:p>
          <a:p>
            <a:pPr marL="342900" indent="-342900">
              <a:spcBef>
                <a:spcPct val="25000"/>
              </a:spcBef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latin typeface="+mj-ea"/>
              </a:rPr>
              <a:t>提交一份优秀的问题报告单</a:t>
            </a:r>
            <a:endParaRPr lang="en-US" altLang="zh-CN" sz="2000" dirty="0" smtClean="0">
              <a:latin typeface="+mj-ea"/>
            </a:endParaRPr>
          </a:p>
          <a:p>
            <a:pPr marL="342900" indent="-342900">
              <a:spcBef>
                <a:spcPct val="25000"/>
              </a:spcBef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latin typeface="+mn-ea"/>
              </a:rPr>
              <a:t>及时更新测试用例</a:t>
            </a:r>
            <a:endParaRPr lang="en-US" altLang="zh-CN" sz="2000" dirty="0" smtClean="0">
              <a:latin typeface="+mn-ea"/>
            </a:endParaRPr>
          </a:p>
          <a:p>
            <a:pPr marL="342900" indent="-342900">
              <a:spcBef>
                <a:spcPct val="25000"/>
              </a:spcBef>
              <a:buFont typeface="Arial" pitchFamily="34" charset="0"/>
              <a:buChar char="•"/>
              <a:defRPr/>
            </a:pPr>
            <a:endParaRPr lang="en-US" altLang="zh-CN" sz="2000" dirty="0" smtClean="0">
              <a:latin typeface="+mj-ea"/>
            </a:endParaRPr>
          </a:p>
          <a:p>
            <a:pPr marL="342900" indent="-342900">
              <a:spcBef>
                <a:spcPct val="25000"/>
              </a:spcBef>
              <a:buFont typeface="Arial" pitchFamily="34" charset="0"/>
              <a:buChar char="•"/>
              <a:defRPr/>
            </a:pPr>
            <a:endParaRPr lang="zh-CN" altLang="en-US" sz="2000" dirty="0" smtClean="0">
              <a:latin typeface="+mj-ea"/>
              <a:ea typeface="+mj-ea"/>
              <a:cs typeface="+mj-cs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endParaRPr lang="zh-CN" altLang="en-US" sz="2000" dirty="0" smtClean="0">
              <a:solidFill>
                <a:srgbClr val="FF0000"/>
              </a:solidFill>
              <a:latin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endParaRPr lang="en-US" altLang="zh-CN" sz="2000" dirty="0" smtClean="0"/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endParaRPr lang="zh-CN" altLang="en-US" sz="2000" i="0" dirty="0">
              <a:solidFill>
                <a:schemeClr val="tx1"/>
              </a:solidFill>
              <a:effectLst/>
              <a:latin typeface="+mj-ea"/>
              <a:ea typeface="+mj-ea"/>
              <a:sym typeface="Arial" pitchFamily="34" charset="0"/>
            </a:endParaRPr>
          </a:p>
        </p:txBody>
      </p:sp>
      <p:graphicFrame>
        <p:nvGraphicFramePr>
          <p:cNvPr id="717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5929322" y="3571876"/>
          <a:ext cx="2743200" cy="2098675"/>
        </p:xfrm>
        <a:graphic>
          <a:graphicData uri="http://schemas.openxmlformats.org/presentationml/2006/ole">
            <p:oleObj spid="_x0000_s31746" name="Microsoft ClipArt Gallery" r:id="rId3" imgW="5781600" imgH="44258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测试执行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搭建测试环境事项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>
              <a:buNone/>
            </a:pPr>
            <a:r>
              <a:rPr lang="zh-CN" altLang="en-US" sz="2000" dirty="0" smtClean="0"/>
              <a:t>               测试用例执行过程前，成功搭建测试环境是第一步。一般来说，软件产品提交测试后，开发人员应该提交一份被测试软件产品的详细安装指导书。</a:t>
            </a:r>
            <a:endParaRPr lang="en-US" altLang="zh-CN" sz="2000" dirty="0" smtClean="0"/>
          </a:p>
          <a:p>
            <a:pPr>
              <a:buNone/>
            </a:pPr>
            <a:endParaRPr lang="zh-CN" altLang="en-US" sz="2000" dirty="0" smtClean="0"/>
          </a:p>
          <a:p>
            <a:pPr>
              <a:buNone/>
            </a:pPr>
            <a:r>
              <a:rPr lang="zh-CN" altLang="en-US" sz="2000" dirty="0" smtClean="0"/>
              <a:t>              如果开发人员拒绝提供相关的安装指导书，搭建测试中遇到问题的时候，测试人员可以要求开发人员协助，这时候，一定要把开发人员解决问题的方法记录下来，避免同样的问题再次请教开发人员，这样会招致开发人员的反感，也降低了开发人员对测试人员的认可程度。</a:t>
            </a:r>
          </a:p>
          <a:p>
            <a:endParaRPr lang="zh-CN" altLang="en-US" sz="24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8775" y="1142984"/>
            <a:ext cx="8642381" cy="4429156"/>
          </a:xfrm>
          <a:prstGeom prst="rect">
            <a:avLst/>
          </a:prstGeom>
          <a:ln/>
        </p:spPr>
        <p:txBody>
          <a:bodyPr/>
          <a:lstStyle/>
          <a:p>
            <a:pPr lvl="0">
              <a:spcBef>
                <a:spcPct val="20000"/>
              </a:spcBef>
              <a:buSzPct val="80000"/>
              <a:buFont typeface="Wingdings" pitchFamily="2" charset="2"/>
              <a:buChar char="p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测试执行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z="2400" dirty="0" smtClean="0">
                <a:latin typeface="+mn-ea"/>
                <a:sym typeface="Arial" pitchFamily="34" charset="0"/>
              </a:rPr>
              <a:t>注</a:t>
            </a:r>
            <a:r>
              <a:rPr lang="zh-CN" altLang="en-US" sz="2400" dirty="0" smtClean="0">
                <a:latin typeface="+mn-ea"/>
              </a:rPr>
              <a:t>意用例的前提条件和特殊说明</a:t>
            </a:r>
            <a:endParaRPr lang="en-US" altLang="zh-CN" sz="2400" dirty="0" smtClean="0">
              <a:latin typeface="+mn-ea"/>
            </a:endParaRPr>
          </a:p>
          <a:p>
            <a:pPr lvl="0"/>
            <a:endParaRPr lang="en-US" altLang="zh-CN" sz="2400" dirty="0" smtClean="0">
              <a:latin typeface="+mn-ea"/>
            </a:endParaRPr>
          </a:p>
          <a:p>
            <a:pPr lvl="0">
              <a:buNone/>
            </a:pPr>
            <a:r>
              <a:rPr lang="zh-CN" altLang="en-US" sz="2000" dirty="0" smtClean="0"/>
              <a:t>               有些测试软件是有顺序性的，那么它的测试用例就会有一些执行前提或特殊说明。</a:t>
            </a:r>
            <a:endParaRPr lang="en-US" altLang="zh-CN" sz="2000" dirty="0" smtClean="0"/>
          </a:p>
          <a:p>
            <a:pPr lvl="0">
              <a:buNone/>
            </a:pPr>
            <a:r>
              <a:rPr lang="en-US" altLang="zh-CN" sz="2000" dirty="0" smtClean="0"/>
              <a:t>                </a:t>
            </a:r>
            <a:r>
              <a:rPr lang="zh-CN" altLang="en-US" sz="2000" dirty="0" smtClean="0"/>
              <a:t>比如要测试某个软件的登陆功能，那么测试前必须创建用户，并为用户分配一定的权限等。如果前提条件和特殊说明没有注意，会导致测试用例的无法执行。</a:t>
            </a:r>
            <a:endParaRPr lang="zh-CN" altLang="en-US" sz="2000" dirty="0" smtClean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8775" y="1142984"/>
            <a:ext cx="8642381" cy="4429156"/>
          </a:xfrm>
          <a:prstGeom prst="rect">
            <a:avLst/>
          </a:prstGeom>
          <a:ln/>
        </p:spPr>
        <p:txBody>
          <a:bodyPr/>
          <a:lstStyle/>
          <a:p>
            <a:pPr lvl="0">
              <a:spcBef>
                <a:spcPct val="20000"/>
              </a:spcBef>
              <a:buSzPct val="80000"/>
              <a:buFont typeface="Wingdings" pitchFamily="2" charset="2"/>
              <a:buChar char="p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14282" y="928670"/>
            <a:ext cx="8229600" cy="65403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测试执行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测试用例要全部执行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>
              <a:buNone/>
            </a:pPr>
            <a:r>
              <a:rPr lang="zh-CN" altLang="en-US" sz="2000" dirty="0" smtClean="0"/>
              <a:t>                因为编写测试用例时，它考虑了测试覆盖率的问题，每条测试用例都对应一个功能点，如果少执行一条，就会有一个功能点没有测试到。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           </a:t>
            </a:r>
            <a:r>
              <a:rPr lang="zh-CN" altLang="en-US" sz="2000" dirty="0" smtClean="0"/>
              <a:t>我们执行测试前要认为待测试软件的每条功能点都是未实现的，每个功能点我们都要测试一遍，才能保证待测试软件能正确满足用户需求。</a:t>
            </a:r>
            <a:endParaRPr lang="zh-CN" altLang="en-US" sz="2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8775" y="1142984"/>
            <a:ext cx="8642381" cy="4429156"/>
          </a:xfrm>
          <a:prstGeom prst="rect">
            <a:avLst/>
          </a:prstGeom>
          <a:ln/>
        </p:spPr>
        <p:txBody>
          <a:bodyPr/>
          <a:lstStyle/>
          <a:p>
            <a:pPr lvl="0">
              <a:spcBef>
                <a:spcPct val="20000"/>
              </a:spcBef>
              <a:buSzPct val="80000"/>
              <a:buFont typeface="Wingdings" pitchFamily="2" charset="2"/>
              <a:buChar char="p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测试执行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+mn-ea"/>
              </a:rPr>
              <a:t>不要忽视任何偶然现象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zh-CN" altLang="en-US" sz="2000" dirty="0" smtClean="0"/>
              <a:t>              我们在执行某条用例时，软件会出错，但是当再次执行时这个错误就不再重现。这种情况，一般大家就会认为是偶然现象，就会忽略过去。其实，这种错误才是隐藏最深的，最难发现的错误。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          </a:t>
            </a:r>
            <a:r>
              <a:rPr lang="zh-CN" altLang="en-US" sz="2000" dirty="0" smtClean="0"/>
              <a:t>遇到这种情况时，要仔细分析这种情况，不要忽视任何小的细节，多测试几次，尽可能准确的找出问题的原因。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8775" y="1142984"/>
            <a:ext cx="8642381" cy="4429156"/>
          </a:xfrm>
          <a:prstGeom prst="rect">
            <a:avLst/>
          </a:prstGeom>
          <a:ln/>
        </p:spPr>
        <p:txBody>
          <a:bodyPr/>
          <a:lstStyle/>
          <a:p>
            <a:pPr lvl="0">
              <a:spcBef>
                <a:spcPct val="20000"/>
              </a:spcBef>
              <a:buSzPct val="80000"/>
              <a:buFont typeface="Wingdings" pitchFamily="2" charset="2"/>
              <a:buChar char="p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7345</TotalTime>
  <Words>2965</Words>
  <Application>Microsoft Office PowerPoint</Application>
  <PresentationFormat>全屏显示(4:3)</PresentationFormat>
  <Paragraphs>366</Paragraphs>
  <Slides>44</Slides>
  <Notes>17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6" baseType="lpstr">
      <vt:lpstr>Office 主题</vt:lpstr>
      <vt:lpstr>Microsoft ClipArt Gallery</vt:lpstr>
      <vt:lpstr>幻灯片 1</vt:lpstr>
      <vt:lpstr>幻灯片 2</vt:lpstr>
      <vt:lpstr>Chapter 1 测试执行</vt:lpstr>
      <vt:lpstr>什么是执行测试用例</vt:lpstr>
      <vt:lpstr>测试执行过程注意事项</vt:lpstr>
      <vt:lpstr>测试执行</vt:lpstr>
      <vt:lpstr>测试执行</vt:lpstr>
      <vt:lpstr>测试执行</vt:lpstr>
      <vt:lpstr>测试执行</vt:lpstr>
      <vt:lpstr>测试执行</vt:lpstr>
      <vt:lpstr>测试执行</vt:lpstr>
      <vt:lpstr>测试执行</vt:lpstr>
      <vt:lpstr>测试执行</vt:lpstr>
      <vt:lpstr>测试执行</vt:lpstr>
      <vt:lpstr>Chapter 2 软件缺陷</vt:lpstr>
      <vt:lpstr>缺陷理论基础</vt:lpstr>
      <vt:lpstr>缺陷的定义</vt:lpstr>
      <vt:lpstr>缺陷的原因</vt:lpstr>
      <vt:lpstr>缺陷的修复成本</vt:lpstr>
      <vt:lpstr>缺陷的分布特征</vt:lpstr>
      <vt:lpstr>缺陷的抗药性</vt:lpstr>
      <vt:lpstr>并非所有的缺陷都需要修复</vt:lpstr>
      <vt:lpstr>缺陷的生命周期</vt:lpstr>
      <vt:lpstr>缺陷的流程</vt:lpstr>
      <vt:lpstr>缺陷生命周期—状态</vt:lpstr>
      <vt:lpstr>缺陷的等级</vt:lpstr>
      <vt:lpstr>附带上所有你认为有价值的信息</vt:lpstr>
      <vt:lpstr>合理地利用各种手段强调关键信息</vt:lpstr>
      <vt:lpstr>例子-excel</vt:lpstr>
      <vt:lpstr>例子-bugfree</vt:lpstr>
      <vt:lpstr>缺陷的写作练习</vt:lpstr>
      <vt:lpstr>Chapter 3 测试报告</vt:lpstr>
      <vt:lpstr>测试报告的主要内容（掌上书院）</vt:lpstr>
      <vt:lpstr>数据统计-人力投入</vt:lpstr>
      <vt:lpstr>数据统计-用例覆盖率</vt:lpstr>
      <vt:lpstr>数据统计-问题单分类统计</vt:lpstr>
      <vt:lpstr>遗留bug情况</vt:lpstr>
      <vt:lpstr>测试风险</vt:lpstr>
      <vt:lpstr>测试对象评估</vt:lpstr>
      <vt:lpstr>测试结论</vt:lpstr>
      <vt:lpstr>测试结果分析</vt:lpstr>
      <vt:lpstr>测试总结</vt:lpstr>
      <vt:lpstr>问答</vt:lpstr>
      <vt:lpstr>培训总结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ChinaUser</cp:lastModifiedBy>
  <cp:revision>634</cp:revision>
  <dcterms:created xsi:type="dcterms:W3CDTF">2012-04-19T11:01:25Z</dcterms:created>
  <dcterms:modified xsi:type="dcterms:W3CDTF">2014-08-18T03:03:37Z</dcterms:modified>
</cp:coreProperties>
</file>