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72" r:id="rId2"/>
    <p:sldId id="323" r:id="rId3"/>
    <p:sldId id="325" r:id="rId4"/>
    <p:sldId id="331" r:id="rId5"/>
    <p:sldId id="360" r:id="rId6"/>
    <p:sldId id="361" r:id="rId7"/>
    <p:sldId id="333" r:id="rId8"/>
    <p:sldId id="364" r:id="rId9"/>
    <p:sldId id="365" r:id="rId10"/>
    <p:sldId id="362" r:id="rId11"/>
    <p:sldId id="353" r:id="rId12"/>
    <p:sldId id="345" r:id="rId13"/>
    <p:sldId id="363" r:id="rId14"/>
    <p:sldId id="367" r:id="rId15"/>
    <p:sldId id="370" r:id="rId16"/>
    <p:sldId id="369" r:id="rId17"/>
    <p:sldId id="368" r:id="rId18"/>
    <p:sldId id="371" r:id="rId19"/>
    <p:sldId id="335" r:id="rId20"/>
    <p:sldId id="366" r:id="rId21"/>
    <p:sldId id="306" r:id="rId22"/>
  </p:sldIdLst>
  <p:sldSz cx="9144000" cy="6858000" type="screen4x3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49001"/>
    <a:srgbClr val="3062A4"/>
    <a:srgbClr val="3668A8"/>
    <a:srgbClr val="3D70AF"/>
    <a:srgbClr val="4D8CDB"/>
    <a:srgbClr val="30D2C9"/>
    <a:srgbClr val="9CD5E0"/>
    <a:srgbClr val="99CED9"/>
    <a:srgbClr val="E7E7E7"/>
    <a:srgbClr val="FBFCF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主题样式 1 - 个性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38B1855-1B75-4FBE-930C-398BA8C253C6}" styleName="主题样式 2 - 个性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个性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858" autoAdjust="0"/>
    <p:restoredTop sz="96966" autoAdjust="0"/>
  </p:normalViewPr>
  <p:slideViewPr>
    <p:cSldViewPr snapToGrid="0" snapToObjects="1">
      <p:cViewPr>
        <p:scale>
          <a:sx n="112" d="100"/>
          <a:sy n="112" d="100"/>
        </p:scale>
        <p:origin x="-200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6B242-CF64-3E45-B722-2ACA6D772903}" type="datetimeFigureOut">
              <a:rPr kumimoji="1" lang="zh-CN" altLang="en-US" smtClean="0"/>
              <a:pPr/>
              <a:t>2018/3/6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63145-1489-0146-8EB9-C679C15ADB2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08467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17618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97390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7730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目前运维团队使用的有</a:t>
            </a:r>
            <a:r>
              <a:rPr lang="en-US" altLang="zh-CN" dirty="0" smtClean="0"/>
              <a:t>Freestyle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Maven 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Pipeline</a:t>
            </a:r>
            <a:r>
              <a:rPr lang="zh-CN" altLang="en-US" baseline="0" dirty="0" smtClean="0"/>
              <a:t>三种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46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8" t="46844" r="222" b="37353"/>
          <a:stretch/>
        </p:blipFill>
        <p:spPr>
          <a:xfrm>
            <a:off x="0" y="0"/>
            <a:ext cx="9144000" cy="1083733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95943" y="159188"/>
            <a:ext cx="8229600" cy="816000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57200" y="1281105"/>
            <a:ext cx="8229600" cy="5257803"/>
          </a:xfrm>
        </p:spPr>
        <p:txBody>
          <a:bodyPr/>
          <a:lstStyle>
            <a:lvl1pPr marL="0" indent="0">
              <a:buFont typeface="Wingdings" charset="2"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20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91440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19054" y="306769"/>
            <a:ext cx="1232438" cy="50264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8" t="46844" r="222" b="37353"/>
          <a:stretch/>
        </p:blipFill>
        <p:spPr>
          <a:xfrm>
            <a:off x="0" y="0"/>
            <a:ext cx="9144000" cy="1083733"/>
          </a:xfrm>
          <a:prstGeom prst="rect">
            <a:avLst/>
          </a:prstGeom>
        </p:spPr>
      </p:pic>
      <p:pic>
        <p:nvPicPr>
          <p:cNvPr id="9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19054" y="306769"/>
            <a:ext cx="1232438" cy="502641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95943" y="159188"/>
            <a:ext cx="8229600" cy="816000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281105"/>
            <a:ext cx="8229600" cy="5257803"/>
          </a:xfrm>
        </p:spPr>
        <p:txBody>
          <a:bodyPr/>
          <a:lstStyle>
            <a:lvl1pPr marL="0" indent="0">
              <a:buFont typeface="Wingdings" charset="2"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20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91440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8" t="46844" r="222" b="37353"/>
          <a:stretch/>
        </p:blipFill>
        <p:spPr>
          <a:xfrm>
            <a:off x="0" y="0"/>
            <a:ext cx="9144000" cy="1083733"/>
          </a:xfrm>
          <a:prstGeom prst="rect">
            <a:avLst/>
          </a:prstGeom>
        </p:spPr>
      </p:pic>
      <p:pic>
        <p:nvPicPr>
          <p:cNvPr id="6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19054" y="306769"/>
            <a:ext cx="1232438" cy="502641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5943" y="159188"/>
            <a:ext cx="8229600" cy="816000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281105"/>
            <a:ext cx="8229600" cy="5257803"/>
          </a:xfrm>
        </p:spPr>
        <p:txBody>
          <a:bodyPr/>
          <a:lstStyle>
            <a:lvl1pPr marL="0" indent="0">
              <a:buFont typeface="Wingdings" charset="2"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20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91440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lvl="0">
              <a:defRPr sz="1800"/>
            </a:pPr>
            <a:r>
              <a:rPr sz="4400" dirty="0"/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5257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/>
            </a:pPr>
            <a:r>
              <a:rPr sz="3200"/>
              <a:t>正文级别 1</a:t>
            </a:r>
          </a:p>
          <a:p>
            <a:pPr lvl="1">
              <a:defRPr sz="1800"/>
            </a:pPr>
            <a:r>
              <a:rPr sz="3200"/>
              <a:t>正文级别 2</a:t>
            </a:r>
          </a:p>
          <a:p>
            <a:pPr lvl="2">
              <a:defRPr sz="1800"/>
            </a:pPr>
            <a:r>
              <a:rPr sz="3200"/>
              <a:t>正文级别 3</a:t>
            </a:r>
          </a:p>
          <a:p>
            <a:pPr lvl="3">
              <a:defRPr sz="1800"/>
            </a:pPr>
            <a:r>
              <a:rPr sz="3200"/>
              <a:t>正文级别 4</a:t>
            </a:r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359423"/>
            <a:ext cx="2133600" cy="27699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19054" y="306769"/>
            <a:ext cx="1232438" cy="5026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</p:sldLayoutIdLst>
  <p:transition spd="med"/>
  <p:timing>
    <p:tnLst>
      <p:par>
        <p:cTn id="1" dur="indefinite" restart="never" nodeType="tmRoot"/>
      </p:par>
    </p:tnLst>
  </p:timing>
  <p:hf sldNum="0" hdr="0" ftr="0" dt="0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2" y="4016285"/>
            <a:ext cx="9143999" cy="284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lnSpc>
                <a:spcPct val="125000"/>
              </a:lnSpc>
            </a:pPr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6" charset="-122"/>
                <a:ea typeface="Hiragino Sans GB W6" charset="-122"/>
                <a:cs typeface="Hiragino Sans GB W6" charset="-122"/>
                <a:sym typeface="微软雅黑"/>
              </a:rPr>
              <a:t>2017</a:t>
            </a: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6" charset="-122"/>
                <a:ea typeface="Hiragino Sans GB W6" charset="-122"/>
                <a:cs typeface="Hiragino Sans GB W6" charset="-122"/>
                <a:sym typeface="微软雅黑"/>
              </a:rPr>
              <a:t>年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6" charset="-122"/>
                <a:ea typeface="Hiragino Sans GB W6" charset="-122"/>
                <a:cs typeface="Hiragino Sans GB W6" charset="-122"/>
                <a:sym typeface="微软雅黑"/>
              </a:rPr>
              <a:t>12</a:t>
            </a: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6" charset="-122"/>
                <a:ea typeface="Hiragino Sans GB W6" charset="-122"/>
                <a:cs typeface="Hiragino Sans GB W6" charset="-122"/>
                <a:sym typeface="微软雅黑"/>
              </a:rPr>
              <a:t>月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6" charset="-122"/>
                <a:ea typeface="Hiragino Sans GB W6" charset="-122"/>
                <a:cs typeface="Hiragino Sans GB W6" charset="-122"/>
                <a:sym typeface="微软雅黑"/>
              </a:rPr>
              <a:t>28</a:t>
            </a: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6" charset="-122"/>
                <a:ea typeface="Hiragino Sans GB W6" charset="-122"/>
                <a:cs typeface="Hiragino Sans GB W6" charset="-122"/>
                <a:sym typeface="微软雅黑"/>
              </a:rPr>
              <a:t>日</a:t>
            </a:r>
            <a:endParaRPr sz="1100" b="1" dirty="0">
              <a:solidFill>
                <a:schemeClr val="tx1">
                  <a:lumMod val="50000"/>
                  <a:lumOff val="50000"/>
                </a:schemeClr>
              </a:solidFill>
              <a:latin typeface="Hiragino Sans GB W6" charset="-122"/>
              <a:ea typeface="Hiragino Sans GB W6" charset="-122"/>
              <a:cs typeface="Hiragino Sans GB W6" charset="-122"/>
              <a:sym typeface="微软雅黑"/>
            </a:endParaRPr>
          </a:p>
        </p:txBody>
      </p:sp>
      <p:sp>
        <p:nvSpPr>
          <p:cNvPr id="5" name="Shape 50"/>
          <p:cNvSpPr/>
          <p:nvPr/>
        </p:nvSpPr>
        <p:spPr>
          <a:xfrm>
            <a:off x="2" y="2556818"/>
            <a:ext cx="9143999" cy="956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lvl="0" algn="ctr">
              <a:lnSpc>
                <a:spcPct val="120000"/>
              </a:lnSpc>
            </a:pPr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微软雅黑"/>
              </a:rPr>
              <a:t>Jenkins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微软雅黑"/>
              </a:rPr>
              <a:t> 知识分享</a:t>
            </a:r>
            <a:endParaRPr lang="en-US" altLang="zh-CN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微软雅黑"/>
            </a:endParaRPr>
          </a:p>
        </p:txBody>
      </p:sp>
      <p:sp>
        <p:nvSpPr>
          <p:cNvPr id="7" name="Shape 51"/>
          <p:cNvSpPr/>
          <p:nvPr/>
        </p:nvSpPr>
        <p:spPr>
          <a:xfrm>
            <a:off x="2" y="3534108"/>
            <a:ext cx="9143999" cy="337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lnSpc>
                <a:spcPct val="125000"/>
              </a:lnSpc>
            </a:pPr>
            <a:endParaRPr sz="1400" dirty="0">
              <a:solidFill>
                <a:srgbClr val="F49001"/>
              </a:solidFill>
              <a:latin typeface="Microsoft YaHei" charset="0"/>
              <a:ea typeface="Microsoft YaHei" charset="0"/>
              <a:cs typeface="Microsoft YaHei" charset="0"/>
              <a:sym typeface="微软雅黑"/>
            </a:endParaRPr>
          </a:p>
        </p:txBody>
      </p:sp>
      <p:sp>
        <p:nvSpPr>
          <p:cNvPr id="10" name="Shape 51"/>
          <p:cNvSpPr/>
          <p:nvPr/>
        </p:nvSpPr>
        <p:spPr>
          <a:xfrm>
            <a:off x="2" y="6287760"/>
            <a:ext cx="9143999" cy="284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lnSpc>
                <a:spcPct val="125000"/>
              </a:lnSpc>
            </a:pPr>
            <a:r>
              <a:rPr lang="en-US" altLang="zh-CN" sz="1000" b="1" spc="600" dirty="0" smtClean="0">
                <a:solidFill>
                  <a:srgbClr val="F18D20"/>
                </a:solidFill>
                <a:latin typeface="Microsoft YaHei" charset="0"/>
                <a:ea typeface="Microsoft YaHei" charset="0"/>
                <a:cs typeface="Microsoft YaHei" charset="0"/>
                <a:sym typeface="微软雅黑"/>
              </a:rPr>
              <a:t>[</a:t>
            </a:r>
            <a:r>
              <a:rPr lang="en-US" altLang="zh-CN" sz="1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  <a:sym typeface="微软雅黑"/>
              </a:rPr>
              <a:t>www.antelope.cloud </a:t>
            </a:r>
            <a:r>
              <a:rPr lang="en-US" altLang="zh-CN" sz="1000" b="1" spc="600" dirty="0" smtClean="0">
                <a:solidFill>
                  <a:srgbClr val="F18D20"/>
                </a:solidFill>
                <a:latin typeface="Microsoft YaHei" charset="0"/>
                <a:ea typeface="Microsoft YaHei" charset="0"/>
                <a:cs typeface="Microsoft YaHei" charset="0"/>
                <a:sym typeface="微软雅黑"/>
              </a:rPr>
              <a:t>]</a:t>
            </a:r>
            <a:endParaRPr lang="en-US" sz="1100" b="1" spc="600" dirty="0">
              <a:solidFill>
                <a:srgbClr val="F18D20"/>
              </a:solidFill>
              <a:latin typeface="Microsoft YaHei" charset="0"/>
              <a:ea typeface="Microsoft YaHei" charset="0"/>
              <a:cs typeface="Microsoft YaHei" charset="0"/>
              <a:sym typeface="微软雅黑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054" y="306764"/>
            <a:ext cx="1232438" cy="50264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3227A41E-576A-40C2-B860-F9AC47328D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5787" t="2904" r="11791" b="10925"/>
          <a:stretch/>
        </p:blipFill>
        <p:spPr>
          <a:xfrm>
            <a:off x="3110645" y="4224000"/>
            <a:ext cx="2879998" cy="2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流程介绍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2000" y="1263904"/>
            <a:ext cx="14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16" name="矩形 15"/>
          <p:cNvSpPr/>
          <p:nvPr/>
        </p:nvSpPr>
        <p:spPr>
          <a:xfrm>
            <a:off x="1677253" y="1267654"/>
            <a:ext cx="1457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测试（第一轮）</a:t>
            </a:r>
          </a:p>
        </p:txBody>
      </p:sp>
      <p:sp>
        <p:nvSpPr>
          <p:cNvPr id="18" name="矩形 17"/>
          <p:cNvSpPr/>
          <p:nvPr/>
        </p:nvSpPr>
        <p:spPr>
          <a:xfrm>
            <a:off x="3132000" y="1271398"/>
            <a:ext cx="14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构建</a:t>
            </a:r>
          </a:p>
        </p:txBody>
      </p:sp>
      <p:sp>
        <p:nvSpPr>
          <p:cNvPr id="20" name="矩形 19"/>
          <p:cNvSpPr/>
          <p:nvPr/>
        </p:nvSpPr>
        <p:spPr>
          <a:xfrm>
            <a:off x="4572000" y="1275144"/>
            <a:ext cx="14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测试（第二轮）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660BE9EF-1A48-4447-907C-2EB56AF3803B}"/>
              </a:ext>
            </a:extLst>
          </p:cNvPr>
          <p:cNvSpPr/>
          <p:nvPr/>
        </p:nvSpPr>
        <p:spPr>
          <a:xfrm>
            <a:off x="6012000" y="1260158"/>
            <a:ext cx="14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部署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6F03A15D-7254-49A8-8897-56F6A35CA66D}"/>
              </a:ext>
            </a:extLst>
          </p:cNvPr>
          <p:cNvSpPr/>
          <p:nvPr/>
        </p:nvSpPr>
        <p:spPr>
          <a:xfrm>
            <a:off x="7452000" y="1256411"/>
            <a:ext cx="14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回滚</a:t>
            </a:r>
          </a:p>
        </p:txBody>
      </p:sp>
      <p:sp>
        <p:nvSpPr>
          <p:cNvPr id="13" name="TextBox 10"/>
          <p:cNvSpPr txBox="1"/>
          <p:nvPr/>
        </p:nvSpPr>
        <p:spPr>
          <a:xfrm>
            <a:off x="237252" y="1707816"/>
            <a:ext cx="144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>
                <a:schemeClr val="accent6">
                  <a:lumMod val="75000"/>
                </a:schemeClr>
              </a:buClr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流程的第一步，是开发者向代码仓库提交代码。所有后面的步骤都始于本地代码的一次提交（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commit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）。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xmlns="" id="{7F9E137C-848E-4C6A-A05F-FE51DE95363D}"/>
              </a:ext>
            </a:extLst>
          </p:cNvPr>
          <p:cNvSpPr txBox="1"/>
          <p:nvPr/>
        </p:nvSpPr>
        <p:spPr>
          <a:xfrm>
            <a:off x="1683151" y="1707816"/>
            <a:ext cx="144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>
                <a:schemeClr val="accent6">
                  <a:lumMod val="75000"/>
                </a:schemeClr>
              </a:buClr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代码仓库对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commit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操作配置了钩子（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hook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），只要提交代码或者合并进主干，就会跑自动化测试。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xmlns="" id="{F2362C7D-8AC3-4432-B2D5-901346C9C4E0}"/>
              </a:ext>
            </a:extLst>
          </p:cNvPr>
          <p:cNvSpPr txBox="1"/>
          <p:nvPr/>
        </p:nvSpPr>
        <p:spPr>
          <a:xfrm>
            <a:off x="7466748" y="1707821"/>
            <a:ext cx="14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>
                <a:schemeClr val="accent6">
                  <a:lumMod val="75000"/>
                </a:schemeClr>
              </a:buClr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一旦当前版本发生问题，就要回滚到上一个版本的构建结果。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xmlns="" id="{4743A326-B97E-40AC-A955-627BD6C89156}"/>
              </a:ext>
            </a:extLst>
          </p:cNvPr>
          <p:cNvSpPr txBox="1"/>
          <p:nvPr/>
        </p:nvSpPr>
        <p:spPr>
          <a:xfrm>
            <a:off x="3129050" y="1707819"/>
            <a:ext cx="144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>
                <a:schemeClr val="accent6">
                  <a:lumMod val="75000"/>
                </a:schemeClr>
              </a:buClr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所谓构建，指的是将源码转换为可以运行的实际代码，比如安装依赖，配置各种资源（样式表、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JS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脚本）等等。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xmlns="" id="{B0BBBBC8-1872-4257-8297-338286C48F13}"/>
              </a:ext>
            </a:extLst>
          </p:cNvPr>
          <p:cNvSpPr txBox="1"/>
          <p:nvPr/>
        </p:nvSpPr>
        <p:spPr>
          <a:xfrm>
            <a:off x="4574949" y="1707816"/>
            <a:ext cx="144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>
                <a:schemeClr val="accent6">
                  <a:lumMod val="75000"/>
                </a:schemeClr>
              </a:buClr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第二轮是全面测试，单元测试和集成测试都会跑，有条件的话，也要做端对端测试。。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xmlns="" id="{8E2584AC-22B3-4C17-B9D3-E556BF044C0A}"/>
              </a:ext>
            </a:extLst>
          </p:cNvPr>
          <p:cNvSpPr txBox="1"/>
          <p:nvPr/>
        </p:nvSpPr>
        <p:spPr>
          <a:xfrm>
            <a:off x="6020848" y="1707819"/>
            <a:ext cx="144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>
                <a:schemeClr val="accent6">
                  <a:lumMod val="75000"/>
                </a:schemeClr>
              </a:buClr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通过了第二轮测试，当前代码就是一个可以直接部署的版本（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artifact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）。将这个版本的程序发布到服务器即可。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1A3645BE-9809-4FE8-A920-80AF67DAB4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2061" t="-5172" r="4345" b="853"/>
          <a:stretch/>
        </p:blipFill>
        <p:spPr>
          <a:xfrm>
            <a:off x="252000" y="4224000"/>
            <a:ext cx="2649462" cy="2064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DF6DA8AE-C238-463E-929F-C826DDD87B0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5997" t="2902" r="11069" b="4915"/>
          <a:stretch/>
        </p:blipFill>
        <p:spPr>
          <a:xfrm>
            <a:off x="6199826" y="4224000"/>
            <a:ext cx="2692174" cy="2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93610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0" grpId="0"/>
      <p:bldP spid="21" grpId="0"/>
      <p:bldP spid="22" grpId="0"/>
      <p:bldP spid="23" grpId="0"/>
      <p:bldP spid="28" grpId="0"/>
      <p:bldP spid="29" grpId="0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" t="26384" r="1" b="27760"/>
          <a:stretch/>
        </p:blipFill>
        <p:spPr>
          <a:xfrm>
            <a:off x="0" y="0"/>
            <a:ext cx="9144000" cy="5331584"/>
          </a:xfrm>
          <a:prstGeom prst="rect">
            <a:avLst/>
          </a:prstGeom>
          <a:effectLst>
            <a:reflection stA="45000" endPos="31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2916744" y="2579409"/>
            <a:ext cx="132440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Three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9317" y="3141575"/>
            <a:ext cx="4878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主要</a:t>
            </a:r>
            <a:r>
              <a:rPr lang="en-US" altLang="zh-CN" sz="3600" b="1" dirty="0" smtClean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JOB</a:t>
            </a:r>
            <a:r>
              <a:rPr lang="zh-CN" altLang="en-US" sz="3600" b="1" dirty="0" smtClean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类型介绍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4723" y="2235944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rgbClr val="F18D20"/>
                </a:solidFill>
                <a:latin typeface="Microsoft YaHei" charset="0"/>
                <a:ea typeface="Microsoft YaHei" charset="0"/>
                <a:cs typeface="Microsoft YaHei" charset="0"/>
              </a:rPr>
              <a:t>03</a:t>
            </a:r>
            <a:endParaRPr lang="zh-CN" altLang="en-US" sz="9600" b="1" dirty="0">
              <a:solidFill>
                <a:srgbClr val="F18D2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054" y="306769"/>
            <a:ext cx="1232438" cy="5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531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主要</a:t>
            </a:r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JOB</a:t>
            </a:r>
            <a:r>
              <a:rPr kumimoji="1"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类型介绍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974" y="1706533"/>
            <a:ext cx="8077257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>
                <a:srgbClr val="F49001"/>
              </a:buClr>
              <a:buFont typeface="Wingdings" pitchFamily="2" charset="2"/>
              <a:buChar char="Ø"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400" b="1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  <a:sym typeface="微软雅黑"/>
              </a:rPr>
              <a:t>Freestyle project</a:t>
            </a:r>
          </a:p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自由风格项目，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Jenkins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最主要的项目类型</a:t>
            </a:r>
          </a:p>
          <a:p>
            <a:pPr algn="l">
              <a:lnSpc>
                <a:spcPct val="150000"/>
              </a:lnSpc>
              <a:buClr>
                <a:srgbClr val="F49001"/>
              </a:buClr>
              <a:buFont typeface="Wingdings" pitchFamily="2" charset="2"/>
              <a:buChar char="Ø"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400" b="1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  <a:sym typeface="微软雅黑"/>
              </a:rPr>
              <a:t>Maven Project</a:t>
            </a:r>
          </a:p>
          <a:p>
            <a:pPr algn="l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Maven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项目专用，类似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Freestyle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，更简单</a:t>
            </a:r>
          </a:p>
          <a:p>
            <a:pPr algn="l">
              <a:lnSpc>
                <a:spcPct val="150000"/>
              </a:lnSpc>
              <a:buClr>
                <a:srgbClr val="F49001"/>
              </a:buClr>
              <a:buFont typeface="Wingdings" pitchFamily="2" charset="2"/>
              <a:buChar char="Ø"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400" b="1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  <a:sym typeface="微软雅黑"/>
              </a:rPr>
              <a:t>Multi-configuration project</a:t>
            </a:r>
          </a:p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多配置项目，适合需要大量不同配置（环境，平台等）构建</a:t>
            </a:r>
          </a:p>
          <a:p>
            <a:pPr algn="l">
              <a:lnSpc>
                <a:spcPct val="150000"/>
              </a:lnSpc>
              <a:buClr>
                <a:srgbClr val="F49001"/>
              </a:buClr>
              <a:buFont typeface="Wingdings" pitchFamily="2" charset="2"/>
              <a:buChar char="Ø"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400" b="1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  <a:sym typeface="微软雅黑"/>
              </a:rPr>
              <a:t>Pipeline</a:t>
            </a:r>
          </a:p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流水线项目，适合使用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pipeline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workflow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）插件功能构建流水线任务，或者使用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Freestyle project</a:t>
            </a:r>
          </a:p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不容易实现的复杂任务</a:t>
            </a:r>
          </a:p>
          <a:p>
            <a:pPr algn="l">
              <a:lnSpc>
                <a:spcPct val="150000"/>
              </a:lnSpc>
              <a:buClr>
                <a:srgbClr val="F49001"/>
              </a:buClr>
              <a:buFont typeface="Wingdings" pitchFamily="2" charset="2"/>
              <a:buChar char="Ø"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400" b="1" dirty="0" err="1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  <a:sym typeface="微软雅黑"/>
              </a:rPr>
              <a:t>Multibranch</a:t>
            </a:r>
            <a:r>
              <a:rPr lang="en-US" altLang="zh-CN" sz="1400" b="1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  <a:sym typeface="微软雅黑"/>
              </a:rPr>
              <a:t> Pipeline</a:t>
            </a:r>
          </a:p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多分支流水线项目，根据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SCM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仓库中的分支创建多个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Pipeline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项目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32273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主要</a:t>
            </a:r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类型介绍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hape 117"/>
          <p:cNvSpPr/>
          <p:nvPr/>
        </p:nvSpPr>
        <p:spPr>
          <a:xfrm>
            <a:off x="606721" y="1208099"/>
            <a:ext cx="3909848" cy="350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285750" indent="-285750">
              <a:defRPr sz="1800"/>
            </a:pPr>
            <a:r>
              <a:rPr lang="en-US" altLang="zh-CN" sz="1400" b="1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Freestyle </a:t>
            </a:r>
            <a:r>
              <a:rPr lang="zh-CN" altLang="en-US" sz="1400" b="1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项目</a:t>
            </a:r>
            <a:endParaRPr lang="zh-CN" altLang="en-US" sz="1400" b="1" dirty="0">
              <a:solidFill>
                <a:srgbClr val="F4900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Shape 117"/>
          <p:cNvSpPr/>
          <p:nvPr/>
        </p:nvSpPr>
        <p:spPr>
          <a:xfrm>
            <a:off x="1216324" y="1667937"/>
            <a:ext cx="5404613" cy="447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just">
              <a:lnSpc>
                <a:spcPct val="150000"/>
              </a:lnSpc>
              <a:buClr>
                <a:srgbClr val="F49001"/>
              </a:buClr>
              <a:buFont typeface="Wingdings" pitchFamily="2" charset="2"/>
              <a:buChar char="Ø"/>
              <a:defRPr sz="1800"/>
            </a:pPr>
            <a:r>
              <a:rPr lang="en-US" altLang="zh-CN" sz="1200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General</a:t>
            </a:r>
          </a:p>
          <a:p>
            <a:pPr algn="just">
              <a:lnSpc>
                <a:spcPct val="150000"/>
              </a:lnSpc>
              <a:buClr>
                <a:srgbClr val="F49001"/>
              </a:buClr>
              <a:defRPr sz="1800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 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项目基本配置</a:t>
            </a:r>
          </a:p>
          <a:p>
            <a:pPr algn="just">
              <a:lnSpc>
                <a:spcPct val="150000"/>
              </a:lnSpc>
              <a:buClr>
                <a:srgbClr val="F49001"/>
              </a:buClr>
              <a:defRPr sz="1800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  项目名字，描述，参数，禁用项目，并发构建，限制构建默认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node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等等</a:t>
            </a:r>
          </a:p>
          <a:p>
            <a:pPr algn="just">
              <a:lnSpc>
                <a:spcPct val="150000"/>
              </a:lnSpc>
              <a:buClr>
                <a:srgbClr val="F49001"/>
              </a:buClr>
              <a:buFont typeface="Wingdings" pitchFamily="2" charset="2"/>
              <a:buChar char="Ø"/>
              <a:defRPr sz="1800"/>
            </a:pPr>
            <a:r>
              <a:rPr lang="en-US" altLang="zh-CN" sz="1200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Source code Management</a:t>
            </a:r>
          </a:p>
          <a:p>
            <a:pPr algn="just">
              <a:lnSpc>
                <a:spcPct val="150000"/>
              </a:lnSpc>
              <a:buClr>
                <a:srgbClr val="F49001"/>
              </a:buClr>
              <a:defRPr sz="1800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 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代码库信息，支持</a:t>
            </a:r>
            <a:r>
              <a:rPr lang="en-US" altLang="zh-CN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Git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，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Subversion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等</a:t>
            </a:r>
          </a:p>
          <a:p>
            <a:pPr algn="just">
              <a:lnSpc>
                <a:spcPct val="150000"/>
              </a:lnSpc>
              <a:buClr>
                <a:srgbClr val="F49001"/>
              </a:buClr>
              <a:buFont typeface="Wingdings" pitchFamily="2" charset="2"/>
              <a:buChar char="Ø"/>
              <a:defRPr sz="1800"/>
            </a:pPr>
            <a:r>
              <a:rPr lang="en-US" altLang="zh-CN" sz="1200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Build Triggers</a:t>
            </a:r>
          </a:p>
          <a:p>
            <a:pPr algn="just">
              <a:lnSpc>
                <a:spcPct val="150000"/>
              </a:lnSpc>
              <a:buClr>
                <a:srgbClr val="F49001"/>
              </a:buClr>
              <a:defRPr sz="1800"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 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构建触发方式</a:t>
            </a:r>
          </a:p>
          <a:p>
            <a:pPr algn="just">
              <a:lnSpc>
                <a:spcPct val="150000"/>
              </a:lnSpc>
              <a:buClr>
                <a:srgbClr val="F49001"/>
              </a:buClr>
              <a:defRPr sz="1800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  周期性构建，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Poll SCM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，远程脚本触发构建，其他项目构建结束后触发等</a:t>
            </a:r>
          </a:p>
          <a:p>
            <a:pPr algn="just">
              <a:lnSpc>
                <a:spcPct val="150000"/>
              </a:lnSpc>
              <a:buClr>
                <a:srgbClr val="F49001"/>
              </a:buClr>
              <a:buFont typeface="Wingdings" pitchFamily="2" charset="2"/>
              <a:buChar char="Ø"/>
              <a:defRPr sz="1800"/>
            </a:pPr>
            <a:r>
              <a:rPr lang="en-US" altLang="zh-CN" sz="1200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Build Environment</a:t>
            </a:r>
          </a:p>
          <a:p>
            <a:pPr algn="just">
              <a:lnSpc>
                <a:spcPct val="150000"/>
              </a:lnSpc>
              <a:buClr>
                <a:srgbClr val="F49001"/>
              </a:buClr>
              <a:defRPr sz="1800"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 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构建环境相关设置</a:t>
            </a:r>
          </a:p>
          <a:p>
            <a:pPr algn="just">
              <a:lnSpc>
                <a:spcPct val="150000"/>
              </a:lnSpc>
              <a:buClr>
                <a:srgbClr val="F49001"/>
              </a:buClr>
              <a:defRPr sz="1800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  构建前删除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workspace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，向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Console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输出添加时间戳，设置构建名称，插入环境变量等</a:t>
            </a:r>
          </a:p>
          <a:p>
            <a:pPr algn="just">
              <a:lnSpc>
                <a:spcPct val="150000"/>
              </a:lnSpc>
              <a:buClr>
                <a:srgbClr val="F49001"/>
              </a:buClr>
              <a:buFont typeface="Wingdings" pitchFamily="2" charset="2"/>
              <a:buChar char="Ø"/>
              <a:defRPr sz="1800"/>
            </a:pPr>
            <a:r>
              <a:rPr lang="en-US" altLang="zh-CN" sz="1200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Build</a:t>
            </a:r>
          </a:p>
          <a:p>
            <a:pPr algn="just">
              <a:lnSpc>
                <a:spcPct val="150000"/>
              </a:lnSpc>
              <a:buClr>
                <a:srgbClr val="F49001"/>
              </a:buClr>
              <a:defRPr sz="1800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 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项目构建任务</a:t>
            </a:r>
          </a:p>
          <a:p>
            <a:pPr algn="just">
              <a:lnSpc>
                <a:spcPct val="150000"/>
              </a:lnSpc>
              <a:buClr>
                <a:srgbClr val="F49001"/>
              </a:buClr>
              <a:defRPr sz="1800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  添加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1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个或者多个构建步骤</a:t>
            </a:r>
          </a:p>
          <a:p>
            <a:pPr algn="just">
              <a:lnSpc>
                <a:spcPct val="150000"/>
              </a:lnSpc>
              <a:buClr>
                <a:srgbClr val="F49001"/>
              </a:buClr>
              <a:buFont typeface="Wingdings" pitchFamily="2" charset="2"/>
              <a:buChar char="Ø"/>
              <a:defRPr sz="1800"/>
            </a:pPr>
            <a:r>
              <a:rPr lang="en-US" altLang="zh-CN" sz="1200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Post-build Actions</a:t>
            </a:r>
          </a:p>
          <a:p>
            <a:pPr algn="just">
              <a:lnSpc>
                <a:spcPct val="150000"/>
              </a:lnSpc>
              <a:buClr>
                <a:srgbClr val="F49001"/>
              </a:buClr>
              <a:defRPr sz="1800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 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构建后行为</a:t>
            </a:r>
          </a:p>
          <a:p>
            <a:pPr algn="just">
              <a:lnSpc>
                <a:spcPct val="150000"/>
              </a:lnSpc>
              <a:buClr>
                <a:srgbClr val="F49001"/>
              </a:buClr>
              <a:defRPr sz="1800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  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Artifact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归档，邮件通知，发布单元测试报告，触发下游项目等等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7955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主要</a:t>
            </a:r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类型介绍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hape 117"/>
          <p:cNvSpPr/>
          <p:nvPr/>
        </p:nvSpPr>
        <p:spPr>
          <a:xfrm>
            <a:off x="606721" y="1208099"/>
            <a:ext cx="3909848" cy="350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285750" indent="-285750">
              <a:defRPr sz="1800"/>
            </a:pPr>
            <a:r>
              <a:rPr lang="en-US" altLang="zh-CN" sz="1400" b="1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Freestyle </a:t>
            </a:r>
            <a:r>
              <a:rPr lang="zh-CN" altLang="en-US" sz="1400" b="1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项目</a:t>
            </a:r>
            <a:r>
              <a:rPr lang="en-US" altLang="zh-CN" sz="1400" b="1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-General</a:t>
            </a:r>
            <a:endParaRPr lang="zh-CN" altLang="en-US" sz="1400" b="1" dirty="0">
              <a:solidFill>
                <a:srgbClr val="F4900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Shape 117"/>
          <p:cNvSpPr/>
          <p:nvPr/>
        </p:nvSpPr>
        <p:spPr>
          <a:xfrm>
            <a:off x="1216324" y="1667937"/>
            <a:ext cx="5404613" cy="295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just">
              <a:lnSpc>
                <a:spcPct val="150000"/>
              </a:lnSpc>
              <a:buClr>
                <a:srgbClr val="F49001"/>
              </a:buClr>
              <a:defRPr sz="1800"/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1667937"/>
            <a:ext cx="7315200" cy="4911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37955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主要</a:t>
            </a:r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类型介绍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hape 117"/>
          <p:cNvSpPr/>
          <p:nvPr/>
        </p:nvSpPr>
        <p:spPr>
          <a:xfrm>
            <a:off x="606721" y="1208099"/>
            <a:ext cx="3909848" cy="350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285750" indent="-285750">
              <a:defRPr sz="1800"/>
            </a:pPr>
            <a:r>
              <a:rPr lang="en-US" altLang="zh-CN" sz="1400" b="1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Freestyle </a:t>
            </a:r>
            <a:r>
              <a:rPr lang="zh-CN" altLang="en-US" sz="1400" b="1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项目</a:t>
            </a:r>
            <a:r>
              <a:rPr lang="en-US" altLang="zh-CN" sz="1400" b="1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-SCM &amp;&amp; Triggers</a:t>
            </a:r>
            <a:endParaRPr lang="zh-CN" altLang="en-US" sz="1400" b="1" dirty="0">
              <a:solidFill>
                <a:srgbClr val="F4900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Shape 117"/>
          <p:cNvSpPr/>
          <p:nvPr/>
        </p:nvSpPr>
        <p:spPr>
          <a:xfrm>
            <a:off x="1216324" y="1667937"/>
            <a:ext cx="5404613" cy="295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just">
              <a:lnSpc>
                <a:spcPct val="150000"/>
              </a:lnSpc>
              <a:buClr>
                <a:srgbClr val="F49001"/>
              </a:buClr>
              <a:defRPr sz="1800"/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7142" y="1963911"/>
            <a:ext cx="7820052" cy="354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37955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主要</a:t>
            </a:r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类型介绍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hape 117"/>
          <p:cNvSpPr/>
          <p:nvPr/>
        </p:nvSpPr>
        <p:spPr>
          <a:xfrm>
            <a:off x="606721" y="1208099"/>
            <a:ext cx="3909848" cy="350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285750" indent="-285750">
              <a:defRPr sz="1800"/>
            </a:pPr>
            <a:r>
              <a:rPr lang="en-US" altLang="zh-CN" sz="1400" b="1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Freestyle </a:t>
            </a:r>
            <a:r>
              <a:rPr lang="zh-CN" altLang="en-US" sz="1400" b="1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项目</a:t>
            </a:r>
            <a:r>
              <a:rPr lang="en-US" altLang="zh-CN" sz="1400" b="1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-Build Environment</a:t>
            </a:r>
            <a:endParaRPr lang="zh-CN" altLang="en-US" sz="1400" b="1" dirty="0">
              <a:solidFill>
                <a:srgbClr val="F4900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Shape 117"/>
          <p:cNvSpPr/>
          <p:nvPr/>
        </p:nvSpPr>
        <p:spPr>
          <a:xfrm>
            <a:off x="1216324" y="1667937"/>
            <a:ext cx="5404613" cy="295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just">
              <a:lnSpc>
                <a:spcPct val="150000"/>
              </a:lnSpc>
              <a:buClr>
                <a:srgbClr val="F49001"/>
              </a:buClr>
              <a:defRPr sz="1800"/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721" y="1963911"/>
            <a:ext cx="8008925" cy="3344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37955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主要</a:t>
            </a:r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类型介绍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hape 117"/>
          <p:cNvSpPr/>
          <p:nvPr/>
        </p:nvSpPr>
        <p:spPr>
          <a:xfrm>
            <a:off x="606721" y="1208099"/>
            <a:ext cx="3909848" cy="350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285750" indent="-285750">
              <a:defRPr sz="1800"/>
            </a:pPr>
            <a:r>
              <a:rPr lang="en-US" altLang="zh-CN" sz="1400" b="1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Freestyle </a:t>
            </a:r>
            <a:r>
              <a:rPr lang="zh-CN" altLang="en-US" sz="1400" b="1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项目</a:t>
            </a:r>
            <a:r>
              <a:rPr lang="en-US" altLang="zh-CN" sz="1400" b="1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-Build</a:t>
            </a:r>
            <a:endParaRPr lang="zh-CN" altLang="en-US" sz="1400" b="1" dirty="0">
              <a:solidFill>
                <a:srgbClr val="F4900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Shape 117"/>
          <p:cNvSpPr/>
          <p:nvPr/>
        </p:nvSpPr>
        <p:spPr>
          <a:xfrm>
            <a:off x="1216324" y="1667937"/>
            <a:ext cx="5404613" cy="295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just">
              <a:lnSpc>
                <a:spcPct val="150000"/>
              </a:lnSpc>
              <a:buClr>
                <a:srgbClr val="F49001"/>
              </a:buClr>
              <a:defRPr sz="1800"/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2835" y="1773767"/>
            <a:ext cx="7532708" cy="428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37955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6324" y="1667937"/>
            <a:ext cx="6639852" cy="419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主要</a:t>
            </a:r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类型介绍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hape 117"/>
          <p:cNvSpPr/>
          <p:nvPr/>
        </p:nvSpPr>
        <p:spPr>
          <a:xfrm>
            <a:off x="606721" y="1208099"/>
            <a:ext cx="3909848" cy="350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285750" indent="-285750">
              <a:defRPr sz="1800"/>
            </a:pPr>
            <a:r>
              <a:rPr lang="en-US" altLang="zh-CN" sz="1400" b="1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Freestyle </a:t>
            </a:r>
            <a:r>
              <a:rPr lang="zh-CN" altLang="en-US" sz="1400" b="1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项目</a:t>
            </a:r>
            <a:r>
              <a:rPr lang="en-US" altLang="zh-CN" sz="1400" b="1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-Post Build Actions</a:t>
            </a:r>
            <a:endParaRPr lang="zh-CN" altLang="en-US" sz="1400" b="1" dirty="0">
              <a:solidFill>
                <a:srgbClr val="F4900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Shape 117"/>
          <p:cNvSpPr/>
          <p:nvPr/>
        </p:nvSpPr>
        <p:spPr>
          <a:xfrm>
            <a:off x="1216324" y="1667937"/>
            <a:ext cx="5404613" cy="295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just">
              <a:lnSpc>
                <a:spcPct val="150000"/>
              </a:lnSpc>
              <a:buClr>
                <a:srgbClr val="F49001"/>
              </a:buClr>
              <a:defRPr sz="1800"/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7955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" t="26384" r="1" b="27760"/>
          <a:stretch/>
        </p:blipFill>
        <p:spPr>
          <a:xfrm>
            <a:off x="0" y="0"/>
            <a:ext cx="9144000" cy="5331584"/>
          </a:xfrm>
          <a:prstGeom prst="rect">
            <a:avLst/>
          </a:prstGeom>
          <a:effectLst>
            <a:reflection stA="45000" endPos="31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2916746" y="2579409"/>
            <a:ext cx="1199367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Four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9317" y="3141575"/>
            <a:ext cx="4878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运维团队使用实例讲解、演示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4723" y="2235944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rgbClr val="F18D20"/>
                </a:solidFill>
                <a:latin typeface="Microsoft YaHei" charset="0"/>
                <a:ea typeface="Microsoft YaHei" charset="0"/>
                <a:cs typeface="Microsoft YaHei" charset="0"/>
              </a:rPr>
              <a:t>04</a:t>
            </a:r>
            <a:endParaRPr lang="zh-CN" altLang="en-US" sz="9600" b="1" dirty="0">
              <a:solidFill>
                <a:srgbClr val="F18D2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054" y="306769"/>
            <a:ext cx="1232438" cy="5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08229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alphaModFix amt="13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0114"/>
          <a:stretch/>
        </p:blipFill>
        <p:spPr>
          <a:xfrm>
            <a:off x="2780367" y="-494399"/>
            <a:ext cx="6066971" cy="6858000"/>
          </a:xfrm>
          <a:prstGeom prst="rect">
            <a:avLst/>
          </a:prstGeom>
          <a:ln>
            <a:noFill/>
          </a:ln>
          <a:effectLst>
            <a:reflection endPos="0" dir="5400000" sy="-100000" algn="bl" rotWithShape="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0114"/>
          <a:stretch/>
        </p:blipFill>
        <p:spPr>
          <a:xfrm>
            <a:off x="4" y="0"/>
            <a:ext cx="3077029" cy="6858000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  <p:sp>
        <p:nvSpPr>
          <p:cNvPr id="4" name="矩形 3"/>
          <p:cNvSpPr/>
          <p:nvPr/>
        </p:nvSpPr>
        <p:spPr>
          <a:xfrm>
            <a:off x="3443386" y="1329270"/>
            <a:ext cx="6061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18D20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en-US" altLang="zh-CN" sz="2400" dirty="0" smtClean="0">
                <a:solidFill>
                  <a:srgbClr val="F18D2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rgbClr val="F18D2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dirty="0" smtClean="0">
              <a:solidFill>
                <a:srgbClr val="F18D2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F18D2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 smtClean="0">
              <a:solidFill>
                <a:srgbClr val="F18D2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rgbClr val="F18D2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18D20"/>
                </a:solidFill>
                <a:latin typeface="微软雅黑" pitchFamily="34" charset="-122"/>
                <a:ea typeface="微软雅黑" pitchFamily="34" charset="-122"/>
              </a:rPr>
              <a:t>02.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18D20"/>
                </a:solidFill>
                <a:latin typeface="微软雅黑" pitchFamily="34" charset="-122"/>
                <a:ea typeface="微软雅黑" pitchFamily="34" charset="-122"/>
              </a:rPr>
              <a:t>03.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18D20"/>
                </a:solidFill>
                <a:latin typeface="微软雅黑" pitchFamily="34" charset="-122"/>
                <a:ea typeface="微软雅黑" pitchFamily="34" charset="-122"/>
              </a:rPr>
              <a:t>04.</a:t>
            </a:r>
            <a:r>
              <a:rPr lang="zh-CN" altLang="en-US" sz="2400" dirty="0" smtClean="0">
                <a:solidFill>
                  <a:srgbClr val="F18D2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dirty="0" smtClean="0">
              <a:solidFill>
                <a:srgbClr val="F18D2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Shape 116"/>
          <p:cNvSpPr/>
          <p:nvPr/>
        </p:nvSpPr>
        <p:spPr>
          <a:xfrm>
            <a:off x="1404129" y="2229000"/>
            <a:ext cx="1527760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lnSpc>
                <a:spcPct val="150000"/>
              </a:lnSpc>
              <a:defRPr sz="1800" b="0"/>
            </a:pPr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目录</a:t>
            </a:r>
            <a:endParaRPr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Shape 116"/>
          <p:cNvSpPr/>
          <p:nvPr/>
        </p:nvSpPr>
        <p:spPr>
          <a:xfrm>
            <a:off x="1404130" y="3341538"/>
            <a:ext cx="1672900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lnSpc>
                <a:spcPct val="150000"/>
              </a:lnSpc>
              <a:defRPr sz="1800" b="0"/>
            </a:pPr>
            <a:r>
              <a:rPr lang="en-US" b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CONTENT</a:t>
            </a:r>
            <a:endParaRPr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80413" y="1329270"/>
            <a:ext cx="44386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基本介绍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流程介绍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主要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JOB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类型介绍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运维团队使用情况介绍、演示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80413" y="2002709"/>
            <a:ext cx="60610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18D20"/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dirty="0" smtClean="0">
                <a:solidFill>
                  <a:srgbClr val="F18D2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dirty="0" smtClean="0">
              <a:solidFill>
                <a:srgbClr val="F18D2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18D20"/>
                </a:solidFill>
                <a:latin typeface="微软雅黑" pitchFamily="34" charset="-122"/>
                <a:ea typeface="微软雅黑" pitchFamily="34" charset="-122"/>
              </a:rPr>
              <a:t>1.2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18D20"/>
                </a:solidFill>
                <a:latin typeface="微软雅黑" pitchFamily="34" charset="-122"/>
                <a:ea typeface="微软雅黑" pitchFamily="34" charset="-122"/>
              </a:rPr>
              <a:t>1.3</a:t>
            </a:r>
          </a:p>
        </p:txBody>
      </p:sp>
      <p:sp>
        <p:nvSpPr>
          <p:cNvPr id="11" name="矩形 10"/>
          <p:cNvSpPr/>
          <p:nvPr/>
        </p:nvSpPr>
        <p:spPr>
          <a:xfrm>
            <a:off x="4408716" y="2002709"/>
            <a:ext cx="33103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什么是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jenkins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为什么选择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jenkins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Jenkins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的使用对象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054" y="306769"/>
            <a:ext cx="1232438" cy="5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06673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运维团队使用实例讲解、演示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6972" y="1231189"/>
            <a:ext cx="8077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1600" b="1" dirty="0">
                <a:solidFill>
                  <a:srgbClr val="F49001"/>
                </a:solidFill>
                <a:latin typeface="微软雅黑" pitchFamily="34" charset="-122"/>
                <a:ea typeface="微软雅黑" pitchFamily="34" charset="-122"/>
              </a:rPr>
              <a:t>现状  </a:t>
            </a:r>
            <a:endParaRPr lang="en-US" altLang="zh-CN" sz="1600" b="1" dirty="0">
              <a:solidFill>
                <a:srgbClr val="F4900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975" y="5355563"/>
            <a:ext cx="82369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自动化测试的补充。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PaaS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技术的应用，比如：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docker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。结合自动化配置工具，可大大增加部署的灵活性和适配性。</a:t>
            </a:r>
          </a:p>
        </p:txBody>
      </p:sp>
      <p:sp>
        <p:nvSpPr>
          <p:cNvPr id="6" name="矩形 5"/>
          <p:cNvSpPr/>
          <p:nvPr/>
        </p:nvSpPr>
        <p:spPr>
          <a:xfrm>
            <a:off x="536971" y="1704266"/>
            <a:ext cx="8077257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代码管理采用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gitlab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推荐的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workflow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CD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采用持续交付和持续部署相结合的方式。对于研发、测试、演示等内网环境，采用持续部署的方式发布版本。生产环境由于网络和权限问题，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CI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环境可能无法直连服务器，所以使用持续交付的方式发布版本。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当前使用的技术栈包括：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git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maven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jenkins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shell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python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ansible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等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关于测试：由于单元测试、测试用例等自动化测试代码需要依靠开发和测试的同学，所以测试步骤目前基本空白。</a:t>
            </a:r>
          </a:p>
        </p:txBody>
      </p:sp>
      <p:sp>
        <p:nvSpPr>
          <p:cNvPr id="3" name="矩形 2"/>
          <p:cNvSpPr/>
          <p:nvPr/>
        </p:nvSpPr>
        <p:spPr>
          <a:xfrm>
            <a:off x="536974" y="4882489"/>
            <a:ext cx="80772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1600" b="1" dirty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计划</a:t>
            </a:r>
          </a:p>
        </p:txBody>
      </p:sp>
    </p:spTree>
    <p:extLst>
      <p:ext uri="{BB962C8B-B14F-4D97-AF65-F5344CB8AC3E}">
        <p14:creationId xmlns:p14="http://schemas.microsoft.com/office/powerpoint/2010/main" xmlns="" val="9664429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0"/>
          <p:cNvSpPr/>
          <p:nvPr/>
        </p:nvSpPr>
        <p:spPr>
          <a:xfrm>
            <a:off x="4" y="2556819"/>
            <a:ext cx="9143999" cy="956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微软雅黑"/>
              </a:rPr>
              <a:t>谢谢观赏</a:t>
            </a:r>
            <a:endParaRPr lang="en-US" altLang="zh-CN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微软雅黑"/>
            </a:endParaRPr>
          </a:p>
        </p:txBody>
      </p:sp>
      <p:sp>
        <p:nvSpPr>
          <p:cNvPr id="7" name="Shape 51"/>
          <p:cNvSpPr/>
          <p:nvPr/>
        </p:nvSpPr>
        <p:spPr>
          <a:xfrm>
            <a:off x="4" y="3534113"/>
            <a:ext cx="9143999" cy="361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lnSpc>
                <a:spcPct val="125000"/>
              </a:lnSpc>
            </a:pPr>
            <a:r>
              <a:rPr lang="en-US" sz="1400" dirty="0" smtClean="0">
                <a:solidFill>
                  <a:schemeClr val="accent6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Heiti SC Light"/>
                <a:sym typeface="微软雅黑"/>
              </a:rPr>
              <a:t>THANKS FOR YOUR TIME</a:t>
            </a:r>
            <a:endParaRPr sz="1400" dirty="0">
              <a:solidFill>
                <a:schemeClr val="accent6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Heiti SC Light"/>
              <a:sym typeface="微软雅黑"/>
            </a:endParaRPr>
          </a:p>
        </p:txBody>
      </p:sp>
      <p:sp>
        <p:nvSpPr>
          <p:cNvPr id="9" name="Shape 51"/>
          <p:cNvSpPr/>
          <p:nvPr/>
        </p:nvSpPr>
        <p:spPr>
          <a:xfrm>
            <a:off x="4" y="6287765"/>
            <a:ext cx="9143999" cy="284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lnSpc>
                <a:spcPct val="125000"/>
              </a:lnSpc>
            </a:pPr>
            <a:r>
              <a:rPr lang="en-US" altLang="zh-CN" sz="1000" b="1" spc="600" dirty="0" smtClean="0">
                <a:solidFill>
                  <a:srgbClr val="F18D20"/>
                </a:solidFill>
                <a:latin typeface="Microsoft YaHei" charset="0"/>
                <a:ea typeface="Microsoft YaHei" charset="0"/>
                <a:cs typeface="Microsoft YaHei" charset="0"/>
                <a:sym typeface="微软雅黑"/>
              </a:rPr>
              <a:t>[</a:t>
            </a:r>
            <a:r>
              <a:rPr lang="en-US" altLang="zh-CN" sz="1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  <a:sym typeface="微软雅黑"/>
              </a:rPr>
              <a:t>www.antelope.cloud </a:t>
            </a:r>
            <a:r>
              <a:rPr lang="en-US" altLang="zh-CN" sz="1000" b="1" spc="600" dirty="0" smtClean="0">
                <a:solidFill>
                  <a:srgbClr val="F18D20"/>
                </a:solidFill>
                <a:latin typeface="Microsoft YaHei" charset="0"/>
                <a:ea typeface="Microsoft YaHei" charset="0"/>
                <a:cs typeface="Microsoft YaHei" charset="0"/>
                <a:sym typeface="微软雅黑"/>
              </a:rPr>
              <a:t>]</a:t>
            </a:r>
            <a:endParaRPr lang="en-US" sz="1100" b="1" spc="600" dirty="0">
              <a:solidFill>
                <a:srgbClr val="F18D20"/>
              </a:solidFill>
              <a:latin typeface="Microsoft YaHei" charset="0"/>
              <a:ea typeface="Microsoft YaHei" charset="0"/>
              <a:cs typeface="Microsoft YaHei" charset="0"/>
              <a:sym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054" y="306769"/>
            <a:ext cx="1232438" cy="5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7647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" t="26384" r="1" b="27760"/>
          <a:stretch/>
        </p:blipFill>
        <p:spPr>
          <a:xfrm>
            <a:off x="0" y="0"/>
            <a:ext cx="9144000" cy="5331584"/>
          </a:xfrm>
          <a:prstGeom prst="rect">
            <a:avLst/>
          </a:prstGeom>
          <a:effectLst>
            <a:reflection stA="45000" endPos="31000" dir="5400000" sy="-100000" algn="bl" rotWithShape="0"/>
          </a:effectLst>
        </p:spPr>
      </p:pic>
      <p:sp>
        <p:nvSpPr>
          <p:cNvPr id="7" name="TextBox 3"/>
          <p:cNvSpPr txBox="1"/>
          <p:nvPr/>
        </p:nvSpPr>
        <p:spPr>
          <a:xfrm>
            <a:off x="2916737" y="2579409"/>
            <a:ext cx="115929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2859313" y="3141575"/>
            <a:ext cx="5348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基本介绍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1154723" y="2235944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rgbClr val="F18D20"/>
                </a:solidFill>
                <a:latin typeface="Microsoft YaHei" charset="0"/>
                <a:ea typeface="Microsoft YaHei" charset="0"/>
                <a:cs typeface="Microsoft YaHei" charset="0"/>
              </a:rPr>
              <a:t>01</a:t>
            </a:r>
            <a:endParaRPr lang="zh-CN" altLang="en-US" sz="9600" b="1" dirty="0">
              <a:solidFill>
                <a:srgbClr val="F18D2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054" y="306769"/>
            <a:ext cx="1232438" cy="5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36520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基本介绍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hape 117"/>
          <p:cNvSpPr/>
          <p:nvPr/>
        </p:nvSpPr>
        <p:spPr>
          <a:xfrm>
            <a:off x="606721" y="1372566"/>
            <a:ext cx="3909848" cy="350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285750" indent="-285750">
              <a:defRPr sz="1800"/>
            </a:pPr>
            <a:r>
              <a:rPr lang="en-US" altLang="zh-CN" sz="1400" b="1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1.1  </a:t>
            </a:r>
            <a:r>
              <a:rPr lang="zh-CN" altLang="en-US" sz="1400" b="1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什么是</a:t>
            </a:r>
            <a:r>
              <a:rPr lang="en-US" altLang="zh-CN" sz="1400" b="1" dirty="0" err="1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jenkins</a:t>
            </a:r>
            <a:r>
              <a:rPr lang="en-US" altLang="zh-CN" sz="1400" b="1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?</a:t>
            </a:r>
            <a:endParaRPr lang="zh-CN" altLang="en-US" sz="1400" b="1" dirty="0">
              <a:solidFill>
                <a:srgbClr val="F4900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Shape 117"/>
          <p:cNvSpPr/>
          <p:nvPr/>
        </p:nvSpPr>
        <p:spPr>
          <a:xfrm>
            <a:off x="606721" y="2091832"/>
            <a:ext cx="8058308" cy="3083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285750" indent="-285750">
              <a:buClr>
                <a:srgbClr val="F49001"/>
              </a:buClr>
              <a:buFont typeface="Wingdings" pitchFamily="2" charset="2"/>
              <a:buChar char="Ø"/>
              <a:defRPr sz="1800"/>
            </a:pPr>
            <a:r>
              <a:rPr lang="zh-CN" altLang="en-US" sz="1200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基于</a:t>
            </a:r>
            <a:r>
              <a:rPr lang="en-US" altLang="zh-CN" sz="1200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JAVA</a:t>
            </a:r>
            <a:r>
              <a:rPr lang="zh-CN" altLang="en-US" sz="1200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的开源的自动化系统平台</a:t>
            </a:r>
            <a:endParaRPr lang="en-US" altLang="zh-CN" sz="1200" dirty="0" smtClean="0">
              <a:solidFill>
                <a:srgbClr val="F4900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       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在</a:t>
            </a:r>
            <a:r>
              <a:rPr lang="en-US" altLang="zh-CN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servlet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容器中运行，比如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Apache Tomcat</a:t>
            </a:r>
          </a:p>
          <a:p>
            <a:pPr marL="285750" indent="-285750">
              <a:buClr>
                <a:srgbClr val="F49001"/>
              </a:buClr>
              <a:buFont typeface="Wingdings" pitchFamily="2" charset="2"/>
              <a:buChar char="Ø"/>
              <a:defRPr sz="1800"/>
            </a:pPr>
            <a:r>
              <a:rPr lang="zh-CN" altLang="en-US" sz="1200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提供</a:t>
            </a:r>
            <a:r>
              <a:rPr lang="en-US" altLang="zh-CN" sz="1200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CI, CD</a:t>
            </a:r>
            <a:r>
              <a:rPr lang="zh-CN" altLang="en-US" sz="1200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任务及流水线的服务</a:t>
            </a:r>
            <a:endParaRPr lang="en-US" altLang="zh-CN" sz="1200" dirty="0" smtClean="0">
              <a:solidFill>
                <a:srgbClr val="F4900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所有类型的任务：构建，测试，部署等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       Apache Ant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和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Apache Maven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项目以及任意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shell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脚本和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Windows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批处理命令</a:t>
            </a:r>
          </a:p>
          <a:p>
            <a:pPr marL="285750" indent="-285750">
              <a:buClr>
                <a:srgbClr val="F49001"/>
              </a:buClr>
              <a:buFont typeface="Wingdings" pitchFamily="2" charset="2"/>
              <a:buChar char="Ø"/>
              <a:defRPr sz="1800"/>
            </a:pPr>
            <a:r>
              <a:rPr lang="zh-CN" altLang="en-US" sz="1200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支持各种</a:t>
            </a:r>
            <a:r>
              <a:rPr lang="en-US" altLang="zh-CN" sz="1200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SCM</a:t>
            </a:r>
            <a:r>
              <a:rPr lang="zh-CN" altLang="en-US" sz="1200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源码控制工具</a:t>
            </a:r>
          </a:p>
          <a:p>
            <a:r>
              <a:rPr lang="en-US" altLang="zh-CN" sz="1200" dirty="0" smtClean="0"/>
              <a:t>       </a:t>
            </a:r>
            <a:r>
              <a:rPr lang="en-US" altLang="zh-CN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Git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, Subversion, CVS, Perforce, </a:t>
            </a:r>
            <a:r>
              <a:rPr lang="en-US" altLang="zh-CN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ClearCase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, RTC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等</a:t>
            </a:r>
          </a:p>
          <a:p>
            <a:pPr marL="285750" indent="-285750">
              <a:buClr>
                <a:srgbClr val="F49001"/>
              </a:buClr>
              <a:buFont typeface="Wingdings" pitchFamily="2" charset="2"/>
              <a:buChar char="Ø"/>
              <a:defRPr sz="1800"/>
            </a:pPr>
            <a:r>
              <a:rPr lang="zh-CN" altLang="en-US" sz="1200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丰富的插件生态系统支持功能扩展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1400+ 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插件，含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SCM, 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测试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, 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通知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, 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报告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, Artifact, 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触发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, 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外部集成等</a:t>
            </a:r>
          </a:p>
          <a:p>
            <a:pPr marL="285750" indent="-285750">
              <a:buClr>
                <a:srgbClr val="F49001"/>
              </a:buClr>
              <a:buFont typeface="Wingdings" pitchFamily="2" charset="2"/>
              <a:buChar char="Ø"/>
              <a:defRPr sz="1800"/>
            </a:pPr>
            <a:r>
              <a:rPr lang="zh-CN" altLang="en-US" sz="1200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基于</a:t>
            </a:r>
            <a:r>
              <a:rPr lang="en-US" altLang="zh-CN" sz="1200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Web</a:t>
            </a:r>
            <a:r>
              <a:rPr lang="zh-CN" altLang="en-US" sz="1200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的管理和使用界面</a:t>
            </a:r>
          </a:p>
          <a:p>
            <a:pPr marL="285750" indent="-285750">
              <a:buClr>
                <a:srgbClr val="F49001"/>
              </a:buClr>
              <a:buFont typeface="Wingdings" pitchFamily="2" charset="2"/>
              <a:buChar char="Ø"/>
              <a:defRPr sz="1800"/>
            </a:pPr>
            <a:r>
              <a:rPr lang="zh-CN" altLang="en-US" sz="1200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源于</a:t>
            </a:r>
            <a:r>
              <a:rPr lang="en-US" altLang="zh-CN" sz="1200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Hudson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Hudson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由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Sun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公司在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2004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年启动，第一个版本于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2005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年在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java.net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发布</a:t>
            </a:r>
          </a:p>
          <a:p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       2010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年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11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月期间，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Oracle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对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Sun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的收购，引起商标权之争</a:t>
            </a:r>
          </a:p>
          <a:p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       2011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年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1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月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29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日，项目名称从“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Hudson”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改为“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Jenkins”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7955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基本介绍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hape 117"/>
          <p:cNvSpPr/>
          <p:nvPr/>
        </p:nvSpPr>
        <p:spPr>
          <a:xfrm>
            <a:off x="606721" y="1372567"/>
            <a:ext cx="3909848" cy="350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285750" indent="-285750">
              <a:defRPr sz="1800"/>
            </a:pPr>
            <a:r>
              <a:rPr lang="en-US" altLang="zh-CN" sz="1400" b="1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1.2 </a:t>
            </a:r>
            <a:r>
              <a:rPr lang="zh-CN" altLang="en-US" sz="1400" b="1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为什么选择</a:t>
            </a:r>
            <a:r>
              <a:rPr lang="en-US" altLang="zh-CN" sz="1400" b="1" dirty="0" err="1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jenkins</a:t>
            </a:r>
            <a:endParaRPr lang="zh-CN" altLang="en-US" sz="1400" b="1" dirty="0">
              <a:solidFill>
                <a:srgbClr val="F4900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Shape 117"/>
          <p:cNvSpPr/>
          <p:nvPr/>
        </p:nvSpPr>
        <p:spPr>
          <a:xfrm>
            <a:off x="1216324" y="1854200"/>
            <a:ext cx="5404613" cy="397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just">
              <a:lnSpc>
                <a:spcPct val="150000"/>
              </a:lnSpc>
              <a:buClr>
                <a:srgbClr val="F49001"/>
              </a:buClr>
              <a:buFont typeface="Wingdings" pitchFamily="2" charset="2"/>
              <a:buChar char="Ø"/>
              <a:defRPr sz="1800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 Jenkins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本身就是一个高度可配置的系统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algn="just">
              <a:lnSpc>
                <a:spcPct val="150000"/>
              </a:lnSpc>
              <a:buClr>
                <a:srgbClr val="F49001"/>
              </a:buClr>
              <a:buFont typeface="Wingdings" pitchFamily="2" charset="2"/>
              <a:buChar char="Ø"/>
              <a:defRPr sz="1800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 免费且开源：由开发者主导、面向开发者、全开源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algn="just">
              <a:lnSpc>
                <a:spcPct val="150000"/>
              </a:lnSpc>
              <a:buClr>
                <a:srgbClr val="F49001"/>
              </a:buClr>
              <a:buFont typeface="Wingdings" pitchFamily="2" charset="2"/>
              <a:buChar char="Ø"/>
              <a:defRPr sz="1800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 稳定性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LTS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长期支持发布线、每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个月发布一次稳定版本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algn="just">
              <a:lnSpc>
                <a:spcPct val="150000"/>
              </a:lnSpc>
              <a:buClr>
                <a:srgbClr val="F49001"/>
              </a:buClr>
              <a:buFont typeface="Wingdings" pitchFamily="2" charset="2"/>
              <a:buChar char="Ø"/>
              <a:defRPr sz="1800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jenkins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共享了很多代码，安装简单、关键的环境变量可以安全存储。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algn="just">
              <a:lnSpc>
                <a:spcPct val="150000"/>
              </a:lnSpc>
              <a:buClr>
                <a:srgbClr val="F49001"/>
              </a:buClr>
              <a:buFont typeface="Wingdings" pitchFamily="2" charset="2"/>
              <a:buChar char="Ø"/>
              <a:defRPr sz="1800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 支持多个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SCM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，包括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SVN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、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Mercurial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、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Git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algn="just">
              <a:lnSpc>
                <a:spcPct val="150000"/>
              </a:lnSpc>
              <a:buClr>
                <a:srgbClr val="F49001"/>
              </a:buClr>
              <a:buFont typeface="Wingdings" pitchFamily="2" charset="2"/>
              <a:buChar char="Ø"/>
              <a:defRPr sz="1800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 集成了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GitHub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和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Bitbucket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algn="just">
              <a:lnSpc>
                <a:spcPct val="150000"/>
              </a:lnSpc>
              <a:buClr>
                <a:srgbClr val="F49001"/>
              </a:buClr>
              <a:buFont typeface="Wingdings" pitchFamily="2" charset="2"/>
              <a:buChar char="Ø"/>
              <a:defRPr sz="1800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 高度可配置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algn="just">
              <a:lnSpc>
                <a:spcPct val="150000"/>
              </a:lnSpc>
              <a:buClr>
                <a:srgbClr val="F49001"/>
              </a:buClr>
              <a:buFont typeface="Wingdings" pitchFamily="2" charset="2"/>
              <a:buChar char="Ø"/>
              <a:defRPr sz="1800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 资源和教程很多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algn="just">
              <a:lnSpc>
                <a:spcPct val="150000"/>
              </a:lnSpc>
              <a:buClr>
                <a:srgbClr val="F49001"/>
              </a:buClr>
              <a:buFont typeface="Wingdings" pitchFamily="2" charset="2"/>
              <a:buChar char="Ø"/>
              <a:defRPr sz="1800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 安装运行简单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algn="just">
              <a:lnSpc>
                <a:spcPct val="150000"/>
              </a:lnSpc>
              <a:buClr>
                <a:srgbClr val="F49001"/>
              </a:buClr>
              <a:buFont typeface="Wingdings" pitchFamily="2" charset="2"/>
              <a:buChar char="Ø"/>
              <a:defRPr sz="1800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 分布式的构建也能高效运行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algn="just">
              <a:lnSpc>
                <a:spcPct val="150000"/>
              </a:lnSpc>
              <a:buClr>
                <a:srgbClr val="F49001"/>
              </a:buClr>
              <a:buFont typeface="Wingdings" pitchFamily="2" charset="2"/>
              <a:buChar char="Ø"/>
              <a:defRPr sz="1800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 可跨平台部署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algn="just">
              <a:lnSpc>
                <a:spcPct val="150000"/>
              </a:lnSpc>
              <a:buClr>
                <a:srgbClr val="F49001"/>
              </a:buClr>
              <a:buFont typeface="Wingdings" pitchFamily="2" charset="2"/>
              <a:buChar char="Ø"/>
              <a:defRPr sz="1800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 很多高质量的插件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algn="just">
              <a:lnSpc>
                <a:spcPct val="150000"/>
              </a:lnSpc>
              <a:buClr>
                <a:srgbClr val="F49001"/>
              </a:buClr>
              <a:buFont typeface="Wingdings" pitchFamily="2" charset="2"/>
              <a:buChar char="Ø"/>
              <a:defRPr sz="1800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 社区庞大</a:t>
            </a:r>
          </a:p>
          <a:p>
            <a:pPr algn="just">
              <a:lnSpc>
                <a:spcPct val="150000"/>
              </a:lnSpc>
              <a:buClr>
                <a:srgbClr val="F49001"/>
              </a:buClr>
              <a:buFont typeface="Wingdings" pitchFamily="2" charset="2"/>
              <a:buChar char="Ø"/>
              <a:defRPr sz="1800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7955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Jenkins </a:t>
            </a:r>
            <a:r>
              <a:rPr kumimoji="1" lang="zh-CN" altLang="en-US" dirty="0" smtClean="0"/>
              <a:t>基本介绍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hape 117"/>
          <p:cNvSpPr/>
          <p:nvPr/>
        </p:nvSpPr>
        <p:spPr>
          <a:xfrm>
            <a:off x="606721" y="1372567"/>
            <a:ext cx="3909848" cy="350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285750" indent="-285750">
              <a:defRPr sz="1800"/>
            </a:pPr>
            <a:r>
              <a:rPr lang="en-US" altLang="zh-CN" sz="1400" b="1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1.3 </a:t>
            </a:r>
            <a:r>
              <a:rPr lang="en-US" altLang="zh-CN" sz="1400" b="1" dirty="0" err="1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jenkins</a:t>
            </a:r>
            <a:r>
              <a:rPr lang="zh-CN" altLang="en-US" sz="1400" b="1" dirty="0" smtClean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的使用对象是谁？</a:t>
            </a:r>
            <a:endParaRPr lang="zh-CN" altLang="en-US" sz="1400" b="1" dirty="0">
              <a:solidFill>
                <a:srgbClr val="F4900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Shape 117"/>
          <p:cNvSpPr/>
          <p:nvPr/>
        </p:nvSpPr>
        <p:spPr>
          <a:xfrm>
            <a:off x="1216324" y="2218267"/>
            <a:ext cx="5404613" cy="189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just">
              <a:lnSpc>
                <a:spcPct val="150000"/>
              </a:lnSpc>
              <a:buClr>
                <a:srgbClr val="F49001"/>
              </a:buClr>
              <a:buFont typeface="Wingdings" pitchFamily="2" charset="2"/>
              <a:buChar char="Ø"/>
              <a:defRPr sz="1800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 Jenkins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是一个工具，任何人都可以很快学习和上手，建议以下团队或个人掌握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jenkins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：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algn="just">
              <a:lnSpc>
                <a:spcPct val="150000"/>
              </a:lnSpc>
              <a:buClr>
                <a:srgbClr val="F49001"/>
              </a:buClr>
              <a:defRPr sz="1800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   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负责建设产品持续集成</a:t>
            </a:r>
            <a:r>
              <a:rPr lang="en-US" altLang="zh-CN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/</a:t>
            </a:r>
            <a:r>
              <a:rPr lang="zh-CN" altLang="en-US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交付流水线的人员</a:t>
            </a:r>
            <a:r>
              <a:rPr lang="en-US" altLang="zh-CN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(SCM, release/DevOps Engineer)</a:t>
            </a:r>
          </a:p>
          <a:p>
            <a:pPr algn="just">
              <a:lnSpc>
                <a:spcPct val="150000"/>
              </a:lnSpc>
              <a:buClr>
                <a:srgbClr val="F49001"/>
              </a:buClr>
              <a:defRPr sz="1800"/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    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领导敏捷团队的敏捷管理者，希望理解诸如持续集成</a:t>
            </a:r>
            <a:r>
              <a:rPr lang="en-US" altLang="zh-CN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/</a:t>
            </a:r>
            <a:r>
              <a:rPr lang="zh-CN" altLang="en-US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交付等概念</a:t>
            </a:r>
          </a:p>
          <a:p>
            <a:pPr algn="just">
              <a:lnSpc>
                <a:spcPct val="150000"/>
              </a:lnSpc>
              <a:buClr>
                <a:srgbClr val="F49001"/>
              </a:buClr>
              <a:defRPr sz="1800"/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    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在</a:t>
            </a:r>
            <a:r>
              <a:rPr lang="en-US" altLang="zh-CN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DevOps</a:t>
            </a:r>
            <a:r>
              <a:rPr lang="zh-CN" altLang="en-US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领域内探索的同学</a:t>
            </a:r>
          </a:p>
          <a:p>
            <a:pPr algn="just">
              <a:lnSpc>
                <a:spcPct val="150000"/>
              </a:lnSpc>
              <a:buClr>
                <a:srgbClr val="F49001"/>
              </a:buClr>
              <a:defRPr sz="1800"/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    想要成为“</a:t>
            </a:r>
            <a:r>
              <a:rPr lang="en-US" altLang="zh-CN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Jenkins Developer” </a:t>
            </a:r>
            <a:r>
              <a:rPr lang="zh-CN" altLang="en-US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的开发人员</a:t>
            </a:r>
            <a:r>
              <a:rPr lang="en-US" altLang="zh-CN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/</a:t>
            </a:r>
            <a:r>
              <a:rPr lang="zh-CN" altLang="en-US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管理人员</a:t>
            </a:r>
            <a:endParaRPr lang="en-US" altLang="zh-CN" sz="1000" dirty="0" err="1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algn="just">
              <a:lnSpc>
                <a:spcPct val="150000"/>
              </a:lnSpc>
              <a:buClr>
                <a:srgbClr val="F49001"/>
              </a:buClr>
              <a:defRPr sz="1800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7955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" t="26384" r="1" b="27760"/>
          <a:stretch/>
        </p:blipFill>
        <p:spPr>
          <a:xfrm>
            <a:off x="0" y="0"/>
            <a:ext cx="9144000" cy="5331584"/>
          </a:xfrm>
          <a:prstGeom prst="rect">
            <a:avLst/>
          </a:prstGeom>
          <a:effectLst>
            <a:reflection stA="45000" endPos="31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2916739" y="2579409"/>
            <a:ext cx="1160895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Two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9317" y="3141575"/>
            <a:ext cx="4878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流程介绍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4723" y="2235944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rgbClr val="F18D20"/>
                </a:solidFill>
                <a:latin typeface="Microsoft YaHei" charset="0"/>
                <a:ea typeface="Microsoft YaHei" charset="0"/>
                <a:cs typeface="Microsoft YaHei" charset="0"/>
              </a:rPr>
              <a:t>02</a:t>
            </a:r>
            <a:endParaRPr lang="zh-CN" altLang="en-US" sz="9600" b="1" dirty="0">
              <a:solidFill>
                <a:srgbClr val="F18D2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054" y="306769"/>
            <a:ext cx="1232438" cy="5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16423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流程介绍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6972" y="1231192"/>
            <a:ext cx="8077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1600" b="1" dirty="0">
                <a:solidFill>
                  <a:srgbClr val="F49001"/>
                </a:solidFill>
                <a:latin typeface="微软雅黑" pitchFamily="34" charset="-122"/>
                <a:ea typeface="微软雅黑" pitchFamily="34" charset="-122"/>
              </a:rPr>
              <a:t>持续交付  </a:t>
            </a:r>
            <a:endParaRPr lang="en-US" altLang="zh-CN" sz="1600" b="1" dirty="0">
              <a:solidFill>
                <a:srgbClr val="F4900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975" y="4484707"/>
            <a:ext cx="82369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持续部署（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continuous deployment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）是持续交付的下一步，指的是代码通过评审以后，自动部署到生产环境。</a:t>
            </a: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持续部署的目标是，代码在任何时刻都是可部署的，可以进入生产阶段。</a:t>
            </a: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持续部署的前提是能自动化完成测试、构建、部署等步骤。</a:t>
            </a:r>
          </a:p>
        </p:txBody>
      </p:sp>
      <p:sp>
        <p:nvSpPr>
          <p:cNvPr id="6" name="矩形 5"/>
          <p:cNvSpPr/>
          <p:nvPr/>
        </p:nvSpPr>
        <p:spPr>
          <a:xfrm>
            <a:off x="536971" y="1878433"/>
            <a:ext cx="807725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持续交付（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Continuous delivery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）指的是，频繁地将软件的新版本，交付给质量团队或者用户，以供评审。如果评审通过，代码就进入生产阶段。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持续交付可以看作持续集成的下一步。它强调的是，不管怎么更新，软件是随时随地可以交付的。</a:t>
            </a:r>
          </a:p>
        </p:txBody>
      </p:sp>
      <p:sp>
        <p:nvSpPr>
          <p:cNvPr id="3" name="矩形 2"/>
          <p:cNvSpPr/>
          <p:nvPr/>
        </p:nvSpPr>
        <p:spPr>
          <a:xfrm>
            <a:off x="536974" y="3837466"/>
            <a:ext cx="80772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1600" b="1" dirty="0">
                <a:solidFill>
                  <a:srgbClr val="F49001"/>
                </a:solidFill>
                <a:latin typeface="Microsoft YaHei" charset="0"/>
                <a:ea typeface="Microsoft YaHei" charset="0"/>
                <a:cs typeface="Microsoft YaHei" charset="0"/>
              </a:rPr>
              <a:t>持续部署</a:t>
            </a:r>
          </a:p>
        </p:txBody>
      </p:sp>
    </p:spTree>
    <p:extLst>
      <p:ext uri="{BB962C8B-B14F-4D97-AF65-F5344CB8AC3E}">
        <p14:creationId xmlns:p14="http://schemas.microsoft.com/office/powerpoint/2010/main" xmlns="" val="17732273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流程介绍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5920" y="5114892"/>
            <a:ext cx="80842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</a:rPr>
              <a:t>持续交付的流程中，自动测试应用程序，但是手动去部署生产环境。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/>
            </a:r>
            <a:b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持续部署会自动部署可以工作的版本到生产环境。</a:t>
            </a:r>
            <a:b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不存在说哪种方式更好，因为不同的团队有不同的需求，请选择最适合自己的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CD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595922" y="4634694"/>
            <a:ext cx="382457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49001"/>
                </a:solidFill>
                <a:latin typeface="微软雅黑" pitchFamily="34" charset="-122"/>
                <a:ea typeface="微软雅黑" pitchFamily="34" charset="-122"/>
              </a:rPr>
              <a:t>持续交付与持续部署的区别  </a:t>
            </a:r>
            <a:endParaRPr lang="en-US" altLang="zh-CN" sz="1400" b="1" dirty="0">
              <a:solidFill>
                <a:srgbClr val="F4900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D221148-CB31-44AA-A133-88FD4CCB0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1334" y="1140989"/>
            <a:ext cx="4367129" cy="34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40181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3433</TotalTime>
  <Words>1247</Words>
  <Application>Microsoft Macintosh PowerPoint</Application>
  <PresentationFormat>全屏显示(4:3)</PresentationFormat>
  <Paragraphs>153</Paragraphs>
  <Slides>21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Default</vt:lpstr>
      <vt:lpstr>幻灯片 1</vt:lpstr>
      <vt:lpstr>幻灯片 2</vt:lpstr>
      <vt:lpstr>幻灯片 3</vt:lpstr>
      <vt:lpstr>基本介绍</vt:lpstr>
      <vt:lpstr> 基本介绍</vt:lpstr>
      <vt:lpstr>Jenkins 基本介绍</vt:lpstr>
      <vt:lpstr>幻灯片 7</vt:lpstr>
      <vt:lpstr>流程介绍</vt:lpstr>
      <vt:lpstr>流程介绍</vt:lpstr>
      <vt:lpstr>流程介绍</vt:lpstr>
      <vt:lpstr>幻灯片 11</vt:lpstr>
      <vt:lpstr>主要JOB类型介绍</vt:lpstr>
      <vt:lpstr>主要JOB类型介绍</vt:lpstr>
      <vt:lpstr>主要JOB类型介绍</vt:lpstr>
      <vt:lpstr>主要JOB类型介绍</vt:lpstr>
      <vt:lpstr>主要JOB类型介绍</vt:lpstr>
      <vt:lpstr>主要JOB类型介绍</vt:lpstr>
      <vt:lpstr>主要JOB类型介绍</vt:lpstr>
      <vt:lpstr>幻灯片 19</vt:lpstr>
      <vt:lpstr>运维团队使用实例讲解、演示 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537</cp:revision>
  <dcterms:modified xsi:type="dcterms:W3CDTF">2018-03-06T06:45:37Z</dcterms:modified>
</cp:coreProperties>
</file>