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6"/>
  </p:notesMasterIdLst>
  <p:sldIdLst>
    <p:sldId id="256" r:id="rId2"/>
    <p:sldId id="354" r:id="rId3"/>
    <p:sldId id="355" r:id="rId4"/>
    <p:sldId id="365" r:id="rId5"/>
    <p:sldId id="356" r:id="rId6"/>
    <p:sldId id="372" r:id="rId7"/>
    <p:sldId id="479" r:id="rId8"/>
    <p:sldId id="369" r:id="rId9"/>
    <p:sldId id="370" r:id="rId10"/>
    <p:sldId id="371" r:id="rId11"/>
    <p:sldId id="584" r:id="rId12"/>
    <p:sldId id="585" r:id="rId13"/>
    <p:sldId id="367" r:id="rId14"/>
    <p:sldId id="360" r:id="rId15"/>
    <p:sldId id="368" r:id="rId16"/>
    <p:sldId id="359" r:id="rId17"/>
    <p:sldId id="586" r:id="rId18"/>
    <p:sldId id="373" r:id="rId19"/>
    <p:sldId id="361" r:id="rId20"/>
    <p:sldId id="362" r:id="rId21"/>
    <p:sldId id="480" r:id="rId22"/>
    <p:sldId id="493" r:id="rId23"/>
    <p:sldId id="381" r:id="rId24"/>
    <p:sldId id="475" r:id="rId25"/>
    <p:sldId id="258" r:id="rId26"/>
    <p:sldId id="259" r:id="rId27"/>
    <p:sldId id="261" r:id="rId28"/>
    <p:sldId id="587" r:id="rId29"/>
    <p:sldId id="483" r:id="rId30"/>
    <p:sldId id="588" r:id="rId31"/>
    <p:sldId id="589" r:id="rId32"/>
    <p:sldId id="590" r:id="rId33"/>
    <p:sldId id="591" r:id="rId34"/>
    <p:sldId id="592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课程概要" id="{6DE7BE27-3DAC-411D-A430-A61C43C8326A}">
          <p14:sldIdLst>
            <p14:sldId id="256"/>
            <p14:sldId id="354"/>
            <p14:sldId id="355"/>
          </p14:sldIdLst>
        </p14:section>
        <p14:section name="Node简介" id="{4125A4E0-593F-443E-91AC-1B08B8452A8F}">
          <p14:sldIdLst>
            <p14:sldId id="365"/>
            <p14:sldId id="356"/>
            <p14:sldId id="372"/>
            <p14:sldId id="479"/>
            <p14:sldId id="369"/>
            <p14:sldId id="370"/>
            <p14:sldId id="371"/>
            <p14:sldId id="584"/>
            <p14:sldId id="585"/>
            <p14:sldId id="367"/>
            <p14:sldId id="360"/>
            <p14:sldId id="368"/>
            <p14:sldId id="359"/>
            <p14:sldId id="586"/>
            <p14:sldId id="373"/>
          </p14:sldIdLst>
        </p14:section>
        <p14:section name="安装与配置" id="{B806298D-D847-4D33-A1AB-F906AB5D6745}">
          <p14:sldIdLst>
            <p14:sldId id="361"/>
            <p14:sldId id="362"/>
            <p14:sldId id="480"/>
            <p14:sldId id="493"/>
            <p14:sldId id="381"/>
            <p14:sldId id="475"/>
          </p14:sldIdLst>
        </p14:section>
        <p14:section name="Node基础" id="{BF51D088-8C3F-4689-A32B-4C23C3A8CA84}">
          <p14:sldIdLst>
            <p14:sldId id="258"/>
            <p14:sldId id="259"/>
            <p14:sldId id="261"/>
            <p14:sldId id="587"/>
            <p14:sldId id="483"/>
            <p14:sldId id="588"/>
            <p14:sldId id="589"/>
            <p14:sldId id="590"/>
            <p14:sldId id="591"/>
            <p14:sldId id="592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C59"/>
    <a:srgbClr val="3425FB"/>
    <a:srgbClr val="00FF00"/>
    <a:srgbClr val="D33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35" autoAdjust="0"/>
    <p:restoredTop sz="94343" autoAdjust="0"/>
  </p:normalViewPr>
  <p:slideViewPr>
    <p:cSldViewPr snapToGrid="0"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E07B3-B6E8-41DF-8CEF-935F588927EE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C241F-3942-422C-A11F-F51277DD7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15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https://shimo.im/doc/iY1ifSnsgYijSZ5v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C241F-3942-422C-A11F-F51277DD7AF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251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 </a:t>
            </a: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编程语言分布统计：</a:t>
            </a: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称霸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http://www.oschina.net/news/57121/github-language-popularity-statistics</a:t>
            </a:r>
          </a:p>
          <a:p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项目管理：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npm,grunt, gulp,bower, yeoman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桌面应用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node-webkit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开发：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express,ejs,hexo, socket.io, restify, cleaver, stylus, browserify,cheerio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工具包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underscore,moment,connet,later,log4js,passport,passport(oAuth),domain,require,reap,commander,retry,PDFkit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数据库：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mysql,mongoose,redis,memcached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异步：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async,wind,eventProxy,bluebird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部署：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forever,pm2,nodemon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测试：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jasmine,karma,protractor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跨平台：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rio,tty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内核：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cluster,http,request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jade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博客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ghost,hexo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微信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weui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硬件控制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NoduinoWeb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操作系统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NodeOS</a:t>
            </a:r>
          </a:p>
          <a:p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C241F-3942-422C-A11F-F51277DD7AF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98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cmd</a:t>
            </a:r>
            <a:r>
              <a:rPr lang="zh-CN" altLang="en-US"/>
              <a:t>命令提示符大全</a:t>
            </a:r>
            <a:endParaRPr lang="en-US" altLang="zh-CN"/>
          </a:p>
          <a:p>
            <a:r>
              <a:rPr lang="en-US" altLang="zh-CN"/>
              <a:t>http://jingyan.baidu.com/article/f0e83a25f2659a22e59101b5.html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C241F-3942-422C-A11F-F51277DD7AF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604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正在蚕食着开发领域</a:t>
            </a:r>
          </a:p>
          <a:p>
            <a:r>
              <a:rPr lang="en-US" altLang="zh-CN"/>
              <a:t>http://web.jobbole.com/84362/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C241F-3942-422C-A11F-F51277DD7AF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322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C09F-0E79-F741-AD3D-7896AD2FAB9A}" type="datetime1">
              <a:rPr kumimoji="1" lang="zh-CN" altLang="en-US" smtClean="0"/>
              <a:t>2018/2/28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kumimoji="1" lang="zh-CN" altLang="en-US" dirty="0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276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5959528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72DA-B515-7949-B55F-F23EC645D0C4}" type="datetime1">
              <a:rPr kumimoji="1" lang="zh-CN" altLang="en-US" smtClean="0"/>
              <a:t>2018/2/28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365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FA5E-EBE3-E14C-BFC2-6DF0B11B971D}" type="datetime1">
              <a:rPr kumimoji="1" lang="zh-CN" altLang="en-US" smtClean="0"/>
              <a:t>2018/2/28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0404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列表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65849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rgbClr val="0066A1"/>
                </a:solidFill>
                <a:latin typeface="Source Code Pro" panose="020B0509030403020204" pitchFamily="49" charset="0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rgbClr val="0066A1"/>
                </a:solidFill>
                <a:latin typeface="Source Code Pro" panose="020B0509030403020204" pitchFamily="49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rgbClr val="0066A1"/>
                </a:solidFill>
                <a:latin typeface="Source Code Pro" panose="020B0509030403020204" pitchFamily="49" charset="0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rgbClr val="0066A1"/>
                </a:solidFill>
                <a:latin typeface="Source Code Pro" panose="020B0509030403020204" pitchFamily="49" charset="0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>
                <a:solidFill>
                  <a:srgbClr val="0066A1"/>
                </a:solidFill>
                <a:latin typeface="Source Code Pro" panose="020B050903040302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5959527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2018/2/28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kumimoji="1" lang="zh-CN" altLang="en-US" dirty="0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470208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3A49-0C71-3E47-A120-3128B2DE8685}" type="datetime1">
              <a:rPr kumimoji="1" lang="zh-CN" altLang="en-US" smtClean="0"/>
              <a:t>2018/2/28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792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5959527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9747-F413-224E-A5A0-B2AB1D100FD3}" type="datetime1">
              <a:rPr kumimoji="1" lang="zh-CN" altLang="en-US" smtClean="0"/>
              <a:t>2018/2/28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4645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5914556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708C-AA40-2D45-A9B0-7232C0131ED5}" type="datetime1">
              <a:rPr kumimoji="1" lang="zh-CN" altLang="en-US" smtClean="0"/>
              <a:t>2018/2/28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5552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5959527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EACD-5FEE-E243-88D8-ED43A2B28F1B}" type="datetime1">
              <a:rPr kumimoji="1" lang="zh-CN" altLang="en-US" smtClean="0"/>
              <a:t>2018/2/28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4701486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8775-124B-AD41-8BA5-8B00B75490C7}" type="datetime1">
              <a:rPr kumimoji="1" lang="zh-CN" altLang="en-US" smtClean="0"/>
              <a:t>2018/2/28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79108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5D93-28BB-C245-9D11-DFAA41170583}" type="datetime1">
              <a:rPr kumimoji="1" lang="zh-CN" altLang="en-US" smtClean="0"/>
              <a:t>2018/2/28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87502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单击图标添加图片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A12B-721C-B34F-9449-2D61FD4D5064}" type="datetime1">
              <a:rPr kumimoji="1" lang="zh-CN" altLang="en-US" smtClean="0"/>
              <a:t>2018/2/28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7678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3999" cy="6857999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59173" y="365126"/>
            <a:ext cx="53290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EF49B-A17A-4941-B7F1-8CE89A2E4AE5}" type="datetime1">
              <a:rPr kumimoji="1" lang="zh-CN" altLang="en-US" smtClean="0"/>
              <a:t>2018/2/28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kumimoji="1" lang="zh-CN" altLang="en-US" dirty="0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77" y="780960"/>
            <a:ext cx="1927173" cy="43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10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hyperlink" Target="https://github.com/nodejs/node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eationix/nvm" TargetMode="Externa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53983" y="2427335"/>
            <a:ext cx="2836033" cy="92333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Node.js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行百里者半九十，前端工程师的逆袭</a:t>
            </a:r>
          </a:p>
        </p:txBody>
      </p:sp>
    </p:spTree>
    <p:extLst>
      <p:ext uri="{BB962C8B-B14F-4D97-AF65-F5344CB8AC3E}">
        <p14:creationId xmlns:p14="http://schemas.microsoft.com/office/powerpoint/2010/main" val="186277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V8</a:t>
            </a:r>
            <a:r>
              <a:rPr lang="zh-CN" altLang="en-US"/>
              <a:t>的</a:t>
            </a:r>
            <a:r>
              <a:rPr lang="en-US" altLang="zh-CN"/>
              <a:t>Node</a:t>
            </a:r>
            <a:r>
              <a:rPr lang="zh-CN" altLang="en-US"/>
              <a:t>横空出世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0" y="6535738"/>
            <a:ext cx="2057400" cy="314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787651" y="2333536"/>
            <a:ext cx="1867988" cy="718457"/>
          </a:xfrm>
          <a:prstGeom prst="roundRect">
            <a:avLst/>
          </a:prstGeom>
          <a:solidFill>
            <a:srgbClr val="E43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787651" y="3280267"/>
            <a:ext cx="1867988" cy="718457"/>
          </a:xfrm>
          <a:prstGeom prst="roundRect">
            <a:avLst/>
          </a:prstGeom>
          <a:solidFill>
            <a:srgbClr val="E43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V8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850717" y="5026601"/>
            <a:ext cx="761868" cy="718457"/>
          </a:xfrm>
          <a:prstGeom prst="roundRect">
            <a:avLst/>
          </a:prstGeom>
          <a:solidFill>
            <a:srgbClr val="80BD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网卡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165646" y="5026601"/>
            <a:ext cx="761868" cy="718457"/>
          </a:xfrm>
          <a:prstGeom prst="roundRect">
            <a:avLst/>
          </a:prstGeom>
          <a:solidFill>
            <a:srgbClr val="80BD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硬盘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813295" y="4134647"/>
            <a:ext cx="3832315" cy="718457"/>
          </a:xfrm>
          <a:prstGeom prst="roundRect">
            <a:avLst/>
          </a:prstGeom>
          <a:solidFill>
            <a:srgbClr val="80BD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中间层（</a:t>
            </a:r>
            <a:r>
              <a:rPr lang="en-US" altLang="zh-CN" dirty="0" err="1"/>
              <a:t>libuv</a:t>
            </a:r>
            <a:r>
              <a:rPr lang="zh-CN" altLang="en-US" dirty="0"/>
              <a:t>）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172358" y="4989027"/>
            <a:ext cx="1473252" cy="718457"/>
          </a:xfrm>
          <a:prstGeom prst="roundRect">
            <a:avLst/>
          </a:prstGeom>
          <a:solidFill>
            <a:srgbClr val="80BD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3074" name="Picture 2" descr="http://dab1nmslvvntp.cloudfront.net/wp-content/uploads/2015/07/1436439824nodejs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58" y="2971279"/>
            <a:ext cx="2672862" cy="133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73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Node.js</a:t>
            </a:r>
            <a:r>
              <a:rPr lang="zh-CN" altLang="en-US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Node.js</a:t>
            </a:r>
            <a:r>
              <a:rPr lang="zh-CN" altLang="en-US"/>
              <a:t>是一个在浏览器之外</a:t>
            </a:r>
            <a:r>
              <a:rPr lang="zh-CN" altLang="en-US">
                <a:solidFill>
                  <a:srgbClr val="FC0C59"/>
                </a:solidFill>
              </a:rPr>
              <a:t>可以解析和执行</a:t>
            </a:r>
            <a:r>
              <a:rPr lang="en-US" altLang="zh-CN">
                <a:solidFill>
                  <a:srgbClr val="FC0C59"/>
                </a:solidFill>
              </a:rPr>
              <a:t>JavaScript</a:t>
            </a:r>
            <a:r>
              <a:rPr lang="zh-CN" altLang="en-US">
                <a:solidFill>
                  <a:srgbClr val="FC0C59"/>
                </a:solidFill>
              </a:rPr>
              <a:t>代码的运行时环境，或者说是一个运行时平台</a:t>
            </a:r>
            <a:endParaRPr lang="en-US" altLang="zh-CN">
              <a:solidFill>
                <a:srgbClr val="FC0C59"/>
              </a:solidFill>
            </a:endParaRPr>
          </a:p>
          <a:p>
            <a:r>
              <a:rPr lang="zh-CN" altLang="en-US">
                <a:solidFill>
                  <a:srgbClr val="FC0C59"/>
                </a:solidFill>
              </a:rPr>
              <a:t>可以执行</a:t>
            </a:r>
            <a:r>
              <a:rPr lang="en-US" altLang="zh-CN">
                <a:solidFill>
                  <a:srgbClr val="FC0C59"/>
                </a:solidFill>
              </a:rPr>
              <a:t>JavaScript</a:t>
            </a:r>
            <a:r>
              <a:rPr lang="zh-CN" altLang="en-US">
                <a:solidFill>
                  <a:srgbClr val="FC0C59"/>
                </a:solidFill>
              </a:rPr>
              <a:t>代码的运行时环境</a:t>
            </a:r>
            <a:endParaRPr lang="en-US" altLang="zh-CN">
              <a:solidFill>
                <a:srgbClr val="FC0C59"/>
              </a:solidFill>
            </a:endParaRPr>
          </a:p>
          <a:p>
            <a:r>
              <a:rPr lang="zh-CN" altLang="en-US">
                <a:solidFill>
                  <a:srgbClr val="FC0C59"/>
                </a:solidFill>
              </a:rPr>
              <a:t>可以执行</a:t>
            </a:r>
            <a:r>
              <a:rPr lang="en-US" altLang="zh-CN">
                <a:solidFill>
                  <a:srgbClr val="FC0C59"/>
                </a:solidFill>
              </a:rPr>
              <a:t>JavaScript</a:t>
            </a:r>
            <a:r>
              <a:rPr lang="zh-CN" altLang="en-US">
                <a:solidFill>
                  <a:srgbClr val="FC0C59"/>
                </a:solidFill>
              </a:rPr>
              <a:t>代码的运行时环境</a:t>
            </a:r>
            <a:endParaRPr lang="en-US" altLang="zh-CN"/>
          </a:p>
          <a:p>
            <a:r>
              <a:rPr lang="en-US" altLang="zh-CN"/>
              <a:t>Node.js</a:t>
            </a:r>
            <a:r>
              <a:rPr lang="zh-CN" altLang="en-US"/>
              <a:t>的特性：</a:t>
            </a:r>
            <a:r>
              <a:rPr lang="zh-CN" altLang="en-US" b="1">
                <a:solidFill>
                  <a:srgbClr val="FC0C59"/>
                </a:solidFill>
              </a:rPr>
              <a:t>无阻塞</a:t>
            </a:r>
            <a:r>
              <a:rPr lang="en-US" altLang="zh-CN" b="1">
                <a:solidFill>
                  <a:srgbClr val="FC0C59"/>
                </a:solidFill>
              </a:rPr>
              <a:t>IO</a:t>
            </a:r>
            <a:r>
              <a:rPr lang="zh-CN" altLang="en-US" b="1">
                <a:solidFill>
                  <a:srgbClr val="FC0C59"/>
                </a:solidFill>
              </a:rPr>
              <a:t>模型</a:t>
            </a:r>
            <a:r>
              <a:rPr lang="zh-CN" altLang="en-US"/>
              <a:t>、</a:t>
            </a:r>
            <a:r>
              <a:rPr lang="zh-CN" altLang="en-US" b="1">
                <a:solidFill>
                  <a:srgbClr val="FC0C59"/>
                </a:solidFill>
              </a:rPr>
              <a:t>事件驱动</a:t>
            </a:r>
            <a:endParaRPr lang="en-US" altLang="zh-CN" b="1">
              <a:solidFill>
                <a:srgbClr val="FC0C59"/>
              </a:solidFill>
            </a:endParaRPr>
          </a:p>
          <a:p>
            <a:r>
              <a:rPr lang="en-US" altLang="zh-CN"/>
              <a:t>Node.js</a:t>
            </a:r>
            <a:r>
              <a:rPr lang="zh-CN" altLang="en-US"/>
              <a:t>通常用来构建提供实时服务的应用程序。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14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</a:t>
            </a:r>
            <a:r>
              <a:rPr lang="en-US" altLang="zh-CN"/>
              <a:t>Node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可以在服务器端使用</a:t>
            </a:r>
            <a:r>
              <a:rPr lang="en-US" altLang="zh-CN"/>
              <a:t>JavaScript</a:t>
            </a:r>
            <a:r>
              <a:rPr lang="zh-CN" altLang="en-US"/>
              <a:t>了</a:t>
            </a:r>
            <a:endParaRPr lang="en-US" altLang="zh-CN"/>
          </a:p>
          <a:p>
            <a:r>
              <a:rPr lang="zh-CN" altLang="en-US"/>
              <a:t>统一了开发环境和语言，</a:t>
            </a:r>
            <a:r>
              <a:rPr lang="en-US" altLang="zh-CN"/>
              <a:t>JavaScript</a:t>
            </a:r>
            <a:r>
              <a:rPr lang="zh-CN" altLang="en-US"/>
              <a:t>无处不在</a:t>
            </a:r>
            <a:endParaRPr lang="en-US" altLang="zh-CN"/>
          </a:p>
          <a:p>
            <a:r>
              <a:rPr lang="zh-CN" altLang="en-US"/>
              <a:t>高性能的</a:t>
            </a:r>
            <a:r>
              <a:rPr lang="en-US" altLang="zh-CN"/>
              <a:t>JavaScript</a:t>
            </a:r>
            <a:r>
              <a:rPr lang="zh-CN" altLang="en-US"/>
              <a:t>引擎 </a:t>
            </a:r>
            <a:r>
              <a:rPr lang="en-US" altLang="zh-CN"/>
              <a:t>– Google V8</a:t>
            </a:r>
          </a:p>
          <a:p>
            <a:r>
              <a:rPr lang="zh-CN" altLang="en-US"/>
              <a:t>诞生于</a:t>
            </a:r>
            <a:r>
              <a:rPr lang="en-US" altLang="zh-CN"/>
              <a:t>2009</a:t>
            </a:r>
            <a:r>
              <a:rPr lang="zh-CN" altLang="en-US"/>
              <a:t>年，由</a:t>
            </a:r>
            <a:r>
              <a:rPr lang="en-US" altLang="zh-CN"/>
              <a:t>Ryan Dasl </a:t>
            </a:r>
            <a:r>
              <a:rPr lang="zh-CN" altLang="en-US"/>
              <a:t>发布，并且是开源的</a:t>
            </a:r>
            <a:endParaRPr lang="en-US" altLang="zh-CN"/>
          </a:p>
          <a:p>
            <a:r>
              <a:rPr lang="en-US" altLang="zh-CN"/>
              <a:t>Node.js</a:t>
            </a:r>
            <a:r>
              <a:rPr lang="zh-CN" altLang="en-US"/>
              <a:t>非常轻量</a:t>
            </a:r>
            <a:endParaRPr lang="en-US" altLang="zh-CN"/>
          </a:p>
          <a:p>
            <a:r>
              <a:rPr lang="en-US" altLang="zh-CN"/>
              <a:t>Node.js</a:t>
            </a:r>
            <a:r>
              <a:rPr lang="zh-CN" altLang="en-US"/>
              <a:t>同时支持</a:t>
            </a:r>
            <a:r>
              <a:rPr lang="en-US" altLang="zh-CN"/>
              <a:t>Windows</a:t>
            </a:r>
            <a:r>
              <a:rPr lang="zh-CN" altLang="en-US"/>
              <a:t>、</a:t>
            </a:r>
            <a:r>
              <a:rPr lang="en-US" altLang="zh-CN"/>
              <a:t>Linux</a:t>
            </a:r>
            <a:r>
              <a:rPr lang="zh-CN" altLang="en-US"/>
              <a:t>、</a:t>
            </a:r>
            <a:r>
              <a:rPr lang="en-US" altLang="zh-CN"/>
              <a:t>Mac OSX</a:t>
            </a:r>
          </a:p>
          <a:p>
            <a:r>
              <a:rPr lang="en-US" altLang="zh-CN"/>
              <a:t>Node.js</a:t>
            </a:r>
            <a:r>
              <a:rPr lang="zh-CN" altLang="en-US"/>
              <a:t>目前最新版本是</a:t>
            </a:r>
            <a:r>
              <a:rPr lang="en-US" altLang="zh-CN"/>
              <a:t>4.4.1 | 5.9.0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50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诞生历程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>
                <a:solidFill>
                  <a:srgbClr val="FC0C59"/>
                </a:solidFill>
              </a:rPr>
              <a:t>Ryan Dahl</a:t>
            </a:r>
          </a:p>
          <a:p>
            <a:r>
              <a:rPr lang="en-US" altLang="zh-CN" dirty="0"/>
              <a:t>2004</a:t>
            </a:r>
            <a:r>
              <a:rPr lang="zh-CN" altLang="en-US" dirty="0"/>
              <a:t>年还在纽约</a:t>
            </a:r>
            <a:r>
              <a:rPr lang="zh-CN" altLang="en-US" b="1" dirty="0">
                <a:solidFill>
                  <a:srgbClr val="FC0C59"/>
                </a:solidFill>
              </a:rPr>
              <a:t>读数学系博士</a:t>
            </a:r>
            <a:endParaRPr lang="en-US" altLang="zh-CN" b="1" dirty="0">
              <a:solidFill>
                <a:srgbClr val="FC0C59"/>
              </a:solidFill>
            </a:endParaRPr>
          </a:p>
          <a:p>
            <a:r>
              <a:rPr lang="en-US" altLang="zh-CN" dirty="0"/>
              <a:t>2006</a:t>
            </a:r>
            <a:r>
              <a:rPr lang="zh-CN" altLang="en-US" dirty="0"/>
              <a:t>年退学，转战码农</a:t>
            </a:r>
            <a:endParaRPr lang="en-US" altLang="zh-CN" dirty="0"/>
          </a:p>
          <a:p>
            <a:r>
              <a:rPr lang="en-US" altLang="zh-CN" dirty="0"/>
              <a:t>…</a:t>
            </a:r>
            <a:r>
              <a:rPr lang="zh-CN" altLang="en-US" dirty="0"/>
              <a:t>接项目，去工作，旅行</a:t>
            </a:r>
            <a:endParaRPr lang="en-US" altLang="zh-CN" dirty="0"/>
          </a:p>
          <a:p>
            <a:r>
              <a:rPr lang="en-US" altLang="zh-CN" dirty="0"/>
              <a:t>2009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月，正式对外宣布了</a:t>
            </a:r>
            <a:r>
              <a:rPr lang="en-US" altLang="zh-CN" dirty="0"/>
              <a:t>Node.js</a:t>
            </a:r>
            <a:r>
              <a:rPr lang="zh-CN" altLang="en-US" dirty="0"/>
              <a:t>的最初版本</a:t>
            </a:r>
            <a:endParaRPr lang="en-US" altLang="zh-CN" dirty="0"/>
          </a:p>
          <a:p>
            <a:r>
              <a:rPr lang="zh-CN" altLang="en-US" dirty="0"/>
              <a:t>专注于实现高性能</a:t>
            </a:r>
            <a:r>
              <a:rPr lang="en-US" altLang="zh-CN" dirty="0"/>
              <a:t>Web</a:t>
            </a:r>
            <a:r>
              <a:rPr lang="zh-CN" altLang="en-US" dirty="0"/>
              <a:t>服务器优化的专家，几经探索，几经挫折，遇到</a:t>
            </a:r>
            <a:r>
              <a:rPr lang="en-US" altLang="zh-CN" dirty="0"/>
              <a:t>V8</a:t>
            </a:r>
            <a:r>
              <a:rPr lang="zh-CN" altLang="en-US" dirty="0"/>
              <a:t>而诞生的项目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0" y="6535738"/>
            <a:ext cx="2057400" cy="314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pic>
        <p:nvPicPr>
          <p:cNvPr id="1026" name="Picture 2" descr="http://cdn.infoqstatic.com/statics_s1_20150519-0054u2/resource/articles/node-js-and-io-js/zh/resources/05200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973" y="1680517"/>
            <a:ext cx="3315377" cy="248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06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为什么要学习</a:t>
            </a:r>
            <a:r>
              <a:rPr lang="en-US" altLang="zh-CN"/>
              <a:t>Node.js</a:t>
            </a:r>
            <a:r>
              <a:rPr lang="zh-CN" altLang="en-US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全栈开发工程师</a:t>
            </a:r>
            <a:endParaRPr lang="en-US" altLang="zh-CN" sz="2000"/>
          </a:p>
          <a:p>
            <a:pPr lvl="1"/>
            <a:r>
              <a:rPr lang="zh-CN" altLang="en-US" sz="1800"/>
              <a:t>技能全面、学习能力强、沟通成本低、学习成本高</a:t>
            </a:r>
            <a:endParaRPr lang="en-US" altLang="zh-CN" sz="1800"/>
          </a:p>
          <a:p>
            <a:pPr lvl="1"/>
            <a:r>
              <a:rPr lang="zh-CN" altLang="en-US" sz="1800"/>
              <a:t>掌握多种技能，独立完成产品</a:t>
            </a:r>
            <a:endParaRPr lang="en-US" altLang="zh-CN" sz="1800"/>
          </a:p>
          <a:p>
            <a:r>
              <a:rPr lang="zh-CN" altLang="en-US" sz="2000"/>
              <a:t>前端开发</a:t>
            </a:r>
            <a:endParaRPr lang="en-US" altLang="zh-CN" sz="2000"/>
          </a:p>
          <a:p>
            <a:pPr lvl="1"/>
            <a:r>
              <a:rPr lang="en-US" altLang="zh-CN" sz="1800"/>
              <a:t>html</a:t>
            </a:r>
            <a:r>
              <a:rPr lang="zh-CN" altLang="en-US" sz="1800"/>
              <a:t>、</a:t>
            </a:r>
            <a:r>
              <a:rPr lang="en-US" altLang="zh-CN" sz="1800"/>
              <a:t>css</a:t>
            </a:r>
            <a:r>
              <a:rPr lang="zh-CN" altLang="en-US" sz="1800"/>
              <a:t>、</a:t>
            </a:r>
            <a:r>
              <a:rPr lang="en-US" altLang="zh-CN" sz="1800"/>
              <a:t>JavaScript</a:t>
            </a:r>
            <a:r>
              <a:rPr lang="zh-CN" altLang="en-US" sz="1800"/>
              <a:t>、</a:t>
            </a:r>
            <a:r>
              <a:rPr lang="en-US" altLang="zh-CN" sz="1800"/>
              <a:t>jQuery</a:t>
            </a:r>
            <a:r>
              <a:rPr lang="zh-CN" altLang="en-US" sz="1800"/>
              <a:t>、</a:t>
            </a:r>
            <a:r>
              <a:rPr lang="en-US" altLang="zh-CN" sz="1800"/>
              <a:t>Angular</a:t>
            </a:r>
            <a:r>
              <a:rPr lang="zh-CN" altLang="en-US" sz="1800"/>
              <a:t>、前端优化、</a:t>
            </a:r>
            <a:endParaRPr lang="en-US" altLang="zh-CN" sz="1800"/>
          </a:p>
          <a:p>
            <a:pPr lvl="1"/>
            <a:r>
              <a:rPr lang="zh-CN" altLang="en-US" sz="1800"/>
              <a:t>自动化框架等</a:t>
            </a:r>
            <a:endParaRPr lang="en-US" altLang="zh-CN" sz="1800"/>
          </a:p>
          <a:p>
            <a:r>
              <a:rPr lang="zh-CN" altLang="en-US" sz="2000"/>
              <a:t>后端开发</a:t>
            </a:r>
            <a:endParaRPr lang="en-US" altLang="zh-CN" sz="2000"/>
          </a:p>
          <a:p>
            <a:pPr lvl="1"/>
            <a:r>
              <a:rPr lang="en-US" altLang="zh-CN" sz="1800"/>
              <a:t>Node.js</a:t>
            </a:r>
            <a:r>
              <a:rPr lang="zh-CN" altLang="en-US" sz="1800"/>
              <a:t>构建后台服务</a:t>
            </a:r>
            <a:endParaRPr lang="en-US" altLang="zh-CN" sz="1800"/>
          </a:p>
          <a:p>
            <a:r>
              <a:rPr lang="zh-CN" altLang="en-US" sz="2000"/>
              <a:t>移动端开发</a:t>
            </a:r>
            <a:endParaRPr lang="en-US" altLang="zh-CN" sz="2000"/>
          </a:p>
          <a:p>
            <a:pPr lvl="1"/>
            <a:r>
              <a:rPr lang="en-US" altLang="zh-CN" sz="1600"/>
              <a:t>HTML5</a:t>
            </a:r>
            <a:r>
              <a:rPr lang="zh-CN" altLang="en-US" sz="1600"/>
              <a:t>、</a:t>
            </a:r>
            <a:r>
              <a:rPr lang="en-US" altLang="zh-CN" sz="1600"/>
              <a:t>ionic</a:t>
            </a:r>
            <a:r>
              <a:rPr lang="zh-CN" altLang="en-US" sz="1600"/>
              <a:t>、</a:t>
            </a:r>
            <a:r>
              <a:rPr lang="en-US" altLang="zh-CN" sz="1600"/>
              <a:t>React native</a:t>
            </a:r>
            <a:r>
              <a:rPr lang="zh-CN" altLang="en-US" sz="1600"/>
              <a:t>、微信等。。。</a:t>
            </a:r>
            <a:endParaRPr lang="en-US" altLang="zh-CN" sz="16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0" y="6535738"/>
            <a:ext cx="2057400" cy="314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20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为什么要学习</a:t>
            </a:r>
            <a:r>
              <a:rPr lang="en-US" altLang="zh-CN"/>
              <a:t>Node.js</a:t>
            </a:r>
            <a:r>
              <a:rPr lang="zh-CN" altLang="en-US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JavaScript</a:t>
            </a:r>
            <a:r>
              <a:rPr lang="zh-CN" altLang="en-US"/>
              <a:t>已经是世界上最流行的开发语言</a:t>
            </a:r>
            <a:endParaRPr lang="en-US" altLang="zh-CN"/>
          </a:p>
          <a:p>
            <a:r>
              <a:rPr lang="zh-CN" altLang="en-US"/>
              <a:t>学习</a:t>
            </a:r>
            <a:r>
              <a:rPr lang="en-US" altLang="zh-CN"/>
              <a:t>Node.js</a:t>
            </a:r>
            <a:r>
              <a:rPr lang="zh-CN" altLang="en-US"/>
              <a:t>完全不需要重新学习一门新的语言</a:t>
            </a:r>
            <a:endParaRPr lang="en-US" altLang="zh-CN"/>
          </a:p>
          <a:p>
            <a:endParaRPr lang="en-US" altLang="zh-CN" sz="1600"/>
          </a:p>
          <a:p>
            <a:endParaRPr lang="en-US" altLang="zh-CN" sz="1600"/>
          </a:p>
          <a:p>
            <a:r>
              <a:rPr lang="zh-CN" altLang="en-US" sz="1800"/>
              <a:t>其它语言能做的，</a:t>
            </a:r>
            <a:r>
              <a:rPr lang="en-US" altLang="zh-CN" sz="1800"/>
              <a:t>Node</a:t>
            </a:r>
            <a:r>
              <a:rPr lang="zh-CN" altLang="en-US" sz="1800"/>
              <a:t>都可以做，</a:t>
            </a:r>
            <a:endParaRPr lang="en-US" altLang="zh-CN" sz="1800"/>
          </a:p>
          <a:p>
            <a:pPr marL="457200" lvl="1" indent="0">
              <a:buNone/>
            </a:pPr>
            <a:r>
              <a:rPr lang="zh-CN" altLang="en-US" sz="1400"/>
              <a:t>在某些场景下甚至更好</a:t>
            </a:r>
            <a:endParaRPr lang="en-US" altLang="zh-CN" sz="1400"/>
          </a:p>
          <a:p>
            <a:pPr marL="457200" lvl="1" indent="0">
              <a:buNone/>
            </a:pPr>
            <a:endParaRPr lang="en-US" altLang="zh-CN" sz="1200"/>
          </a:p>
          <a:p>
            <a:pPr marL="457200" lvl="1" indent="0">
              <a:buNone/>
            </a:pPr>
            <a:endParaRPr lang="en-US" altLang="zh-CN" sz="1200"/>
          </a:p>
          <a:p>
            <a:pPr marL="57150" indent="0">
              <a:buNone/>
            </a:pPr>
            <a:r>
              <a:rPr lang="zh-CN" altLang="en-US" sz="1600"/>
              <a:t>构建</a:t>
            </a:r>
            <a:r>
              <a:rPr lang="en-US" altLang="zh-CN" sz="1600"/>
              <a:t>Node</a:t>
            </a:r>
            <a:r>
              <a:rPr lang="zh-CN" altLang="en-US" sz="1600"/>
              <a:t>程序的各种解决方案</a:t>
            </a:r>
            <a:r>
              <a:rPr lang="zh-CN" altLang="en-US" sz="1600">
                <a:sym typeface="Wingdings" panose="05000000000000000000" pitchFamily="2" charset="2"/>
              </a:rPr>
              <a:t>（备注）</a:t>
            </a:r>
            <a:endParaRPr lang="en-US" altLang="zh-CN" sz="16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0" y="6535738"/>
            <a:ext cx="2057400" cy="314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870" y="2886075"/>
            <a:ext cx="4105479" cy="300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5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Node.js</a:t>
            </a:r>
            <a:r>
              <a:rPr lang="zh-CN" altLang="en-US"/>
              <a:t>的可以做什么？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多人游戏、实时系统、联网软件和具有上千个并发用户的应用程序</a:t>
            </a:r>
            <a:endParaRPr lang="en-US" altLang="zh-CN"/>
          </a:p>
          <a:p>
            <a:r>
              <a:rPr lang="zh-CN" altLang="en-US"/>
              <a:t>实时</a:t>
            </a:r>
            <a:r>
              <a:rPr lang="zh-CN" altLang="en-US">
                <a:solidFill>
                  <a:srgbClr val="FC0C59"/>
                </a:solidFill>
              </a:rPr>
              <a:t>多人游戏后台服务器</a:t>
            </a:r>
            <a:endParaRPr lang="en-US" altLang="zh-CN">
              <a:solidFill>
                <a:srgbClr val="FC0C59"/>
              </a:solidFill>
            </a:endParaRPr>
          </a:p>
          <a:p>
            <a:r>
              <a:rPr lang="zh-CN" altLang="en-US"/>
              <a:t>基于</a:t>
            </a:r>
            <a:r>
              <a:rPr lang="en-US" altLang="zh-CN"/>
              <a:t>Web</a:t>
            </a:r>
            <a:r>
              <a:rPr lang="zh-CN" altLang="en-US"/>
              <a:t>的</a:t>
            </a:r>
            <a:r>
              <a:rPr lang="zh-CN" altLang="en-US">
                <a:solidFill>
                  <a:srgbClr val="FC0C59"/>
                </a:solidFill>
              </a:rPr>
              <a:t>聊天客户端</a:t>
            </a:r>
            <a:endParaRPr lang="en-US" altLang="zh-CN">
              <a:solidFill>
                <a:srgbClr val="FC0C59"/>
              </a:solidFill>
            </a:endParaRPr>
          </a:p>
          <a:p>
            <a:r>
              <a:rPr lang="zh-CN" altLang="en-US"/>
              <a:t>单页面浏览器应用程序</a:t>
            </a:r>
            <a:endParaRPr lang="en-US" altLang="zh-CN"/>
          </a:p>
          <a:p>
            <a:r>
              <a:rPr lang="zh-CN" altLang="en-US"/>
              <a:t>基于</a:t>
            </a:r>
            <a:r>
              <a:rPr lang="en-US" altLang="zh-CN"/>
              <a:t>JSON</a:t>
            </a:r>
            <a:r>
              <a:rPr lang="zh-CN" altLang="en-US"/>
              <a:t>的</a:t>
            </a:r>
            <a:r>
              <a:rPr lang="en-US" altLang="zh-CN"/>
              <a:t>API</a:t>
            </a:r>
          </a:p>
          <a:p>
            <a:r>
              <a:rPr lang="zh-CN" altLang="en-US"/>
              <a:t>不适合</a:t>
            </a:r>
            <a:r>
              <a:rPr lang="en-US" altLang="zh-CN"/>
              <a:t>CPU</a:t>
            </a:r>
            <a:r>
              <a:rPr lang="zh-CN" altLang="en-US"/>
              <a:t>密集型应用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0" y="6535738"/>
            <a:ext cx="2057400" cy="314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78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Node.js</a:t>
            </a:r>
            <a:r>
              <a:rPr lang="zh-CN" altLang="en-US"/>
              <a:t>社区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09</a:t>
            </a:r>
            <a:r>
              <a:rPr lang="zh-CN" altLang="en-US" dirty="0"/>
              <a:t>年诞生，作为一个第三方流行项目托管在</a:t>
            </a:r>
            <a:r>
              <a:rPr lang="en-US" altLang="zh-CN" dirty="0" err="1"/>
              <a:t>github</a:t>
            </a:r>
            <a:r>
              <a:rPr lang="zh-CN" altLang="en-US" dirty="0"/>
              <a:t>上</a:t>
            </a:r>
            <a:endParaRPr lang="en-US" altLang="zh-CN" dirty="0"/>
          </a:p>
          <a:p>
            <a:r>
              <a:rPr lang="en-US" altLang="zh-CN" dirty="0"/>
              <a:t>node</a:t>
            </a:r>
            <a:r>
              <a:rPr lang="zh-CN" altLang="en-US" dirty="0"/>
              <a:t>在</a:t>
            </a:r>
            <a:r>
              <a:rPr lang="en-US" altLang="zh-CN" dirty="0" err="1"/>
              <a:t>github</a:t>
            </a:r>
            <a:r>
              <a:rPr lang="zh-CN" altLang="en-US" dirty="0"/>
              <a:t>上目前有</a:t>
            </a:r>
            <a:r>
              <a:rPr lang="en-US" altLang="zh-CN" dirty="0"/>
              <a:t>21386</a:t>
            </a:r>
            <a:r>
              <a:rPr lang="zh-CN" altLang="en-US" dirty="0"/>
              <a:t>个</a:t>
            </a:r>
            <a:r>
              <a:rPr lang="en-US" altLang="zh-CN" dirty="0"/>
              <a:t>star</a:t>
            </a:r>
          </a:p>
          <a:p>
            <a:r>
              <a:rPr lang="en-US" altLang="zh-CN" dirty="0">
                <a:hlinkClick r:id="rId2"/>
              </a:rPr>
              <a:t>https://github.com/nodejs/node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0.10.x</a:t>
            </a:r>
            <a:r>
              <a:rPr lang="zh-CN" altLang="en-US" dirty="0"/>
              <a:t>开始每个月已经有超过两千万的下载了</a:t>
            </a:r>
            <a:endParaRPr lang="en-US" altLang="zh-CN" dirty="0"/>
          </a:p>
          <a:p>
            <a:r>
              <a:rPr lang="en-US" altLang="zh-CN" dirty="0" err="1"/>
              <a:t>npm</a:t>
            </a:r>
            <a:r>
              <a:rPr lang="zh-CN" altLang="en-US" dirty="0"/>
              <a:t>是目前全球最大的第三方包生态系统</a:t>
            </a:r>
            <a:endParaRPr lang="en-US" altLang="zh-CN" dirty="0"/>
          </a:p>
          <a:p>
            <a:r>
              <a:rPr lang="zh-CN" altLang="en-US" dirty="0"/>
              <a:t>目前有</a:t>
            </a:r>
            <a:r>
              <a:rPr lang="en-US" altLang="zh-CN" dirty="0"/>
              <a:t>258032【2016-3-24】</a:t>
            </a:r>
            <a:r>
              <a:rPr lang="zh-CN" altLang="en-US" dirty="0"/>
              <a:t>个包在</a:t>
            </a:r>
            <a:r>
              <a:rPr lang="en-US" altLang="zh-CN" dirty="0" err="1"/>
              <a:t>npm</a:t>
            </a:r>
            <a:r>
              <a:rPr lang="zh-CN" altLang="en-US" dirty="0"/>
              <a:t>上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https://www.npmjs.com/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23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JavaScript</a:t>
            </a:r>
            <a:r>
              <a:rPr lang="zh-CN" altLang="en-US" sz="2000"/>
              <a:t>只能在浏览器上运行吗？</a:t>
            </a:r>
            <a:endParaRPr lang="en-US" altLang="zh-CN" sz="2000"/>
          </a:p>
          <a:p>
            <a:pPr lvl="1"/>
            <a:r>
              <a:rPr lang="en-US" altLang="zh-CN" sz="1400"/>
              <a:t>JavaScript</a:t>
            </a:r>
            <a:r>
              <a:rPr lang="zh-CN" altLang="en-US" sz="1400"/>
              <a:t>不仅仅能运行在浏览器中</a:t>
            </a:r>
            <a:endParaRPr lang="en-US" altLang="zh-CN" sz="1400"/>
          </a:p>
          <a:p>
            <a:r>
              <a:rPr lang="en-US" altLang="zh-CN" sz="2000"/>
              <a:t>Node.js</a:t>
            </a:r>
            <a:r>
              <a:rPr lang="zh-CN" altLang="en-US" sz="2000"/>
              <a:t>基于哪个</a:t>
            </a:r>
            <a:r>
              <a:rPr lang="en-US" altLang="zh-CN" sz="2000"/>
              <a:t>JavaScript</a:t>
            </a:r>
            <a:r>
              <a:rPr lang="zh-CN" altLang="en-US" sz="2000"/>
              <a:t>引擎？</a:t>
            </a:r>
            <a:endParaRPr lang="en-US" altLang="zh-CN" sz="2000"/>
          </a:p>
          <a:p>
            <a:pPr lvl="1"/>
            <a:r>
              <a:rPr lang="en-US" altLang="zh-CN" sz="1400"/>
              <a:t>Chrome </a:t>
            </a:r>
            <a:r>
              <a:rPr lang="zh-CN" altLang="en-US" sz="1400"/>
              <a:t>的 </a:t>
            </a:r>
            <a:r>
              <a:rPr lang="en-US" altLang="zh-CN" sz="1400"/>
              <a:t>V8</a:t>
            </a:r>
            <a:r>
              <a:rPr lang="zh-CN" altLang="en-US" sz="1400"/>
              <a:t>引擎</a:t>
            </a:r>
            <a:endParaRPr lang="en-US" altLang="zh-CN" sz="1400"/>
          </a:p>
          <a:p>
            <a:r>
              <a:rPr lang="zh-CN" altLang="en-US" sz="2000"/>
              <a:t>谁创建了</a:t>
            </a:r>
            <a:r>
              <a:rPr lang="en-US" altLang="zh-CN" sz="2000"/>
              <a:t>Node.js</a:t>
            </a:r>
            <a:r>
              <a:rPr lang="zh-CN" altLang="en-US" sz="2000"/>
              <a:t>？</a:t>
            </a:r>
            <a:endParaRPr lang="en-US" altLang="zh-CN" sz="2000"/>
          </a:p>
          <a:p>
            <a:pPr lvl="1"/>
            <a:r>
              <a:rPr lang="en-US" altLang="zh-CN" sz="1400" b="1">
                <a:solidFill>
                  <a:srgbClr val="FC0C59"/>
                </a:solidFill>
              </a:rPr>
              <a:t>Ryan Dahl</a:t>
            </a:r>
            <a:endParaRPr lang="en-US" altLang="zh-CN" sz="1400"/>
          </a:p>
          <a:p>
            <a:r>
              <a:rPr lang="en-US" altLang="zh-CN" sz="2000"/>
              <a:t>Node.js</a:t>
            </a:r>
            <a:r>
              <a:rPr lang="zh-CN" altLang="en-US" sz="2000"/>
              <a:t>的特性是什么？</a:t>
            </a:r>
            <a:endParaRPr lang="en-US" altLang="zh-CN" sz="2000"/>
          </a:p>
          <a:p>
            <a:pPr lvl="1"/>
            <a:r>
              <a:rPr lang="zh-CN" altLang="en-US" sz="1800"/>
              <a:t>事件驱动、非阻塞</a:t>
            </a:r>
            <a:r>
              <a:rPr lang="en-US" altLang="zh-CN" sz="1800"/>
              <a:t>IO</a:t>
            </a:r>
            <a:r>
              <a:rPr lang="zh-CN" altLang="en-US" sz="1800"/>
              <a:t>模型</a:t>
            </a:r>
            <a:endParaRPr lang="en-US" altLang="zh-CN" sz="1800"/>
          </a:p>
          <a:p>
            <a:r>
              <a:rPr lang="en-US" altLang="zh-CN" sz="2000"/>
              <a:t>Node.js</a:t>
            </a:r>
            <a:r>
              <a:rPr lang="zh-CN" altLang="en-US" sz="2000"/>
              <a:t>是</a:t>
            </a:r>
            <a:r>
              <a:rPr lang="en-US" altLang="zh-CN" sz="2000"/>
              <a:t>JavaScript</a:t>
            </a:r>
            <a:r>
              <a:rPr lang="zh-CN" altLang="en-US" sz="2000"/>
              <a:t>吗？</a:t>
            </a:r>
            <a:endParaRPr lang="en-US" altLang="zh-CN" sz="2000"/>
          </a:p>
          <a:p>
            <a:pPr lvl="1"/>
            <a:r>
              <a:rPr lang="en-US" altLang="zh-CN" sz="1600"/>
              <a:t>Node.js</a:t>
            </a:r>
            <a:r>
              <a:rPr lang="zh-CN" altLang="en-US" sz="1600"/>
              <a:t>不是</a:t>
            </a:r>
            <a:r>
              <a:rPr lang="en-US" altLang="zh-CN" sz="1600"/>
              <a:t>JavaScript</a:t>
            </a:r>
          </a:p>
          <a:p>
            <a:pPr lvl="1"/>
            <a:r>
              <a:rPr lang="en-US" altLang="zh-CN" sz="1600"/>
              <a:t>Node.js</a:t>
            </a:r>
            <a:r>
              <a:rPr lang="zh-CN" altLang="en-US" sz="1600"/>
              <a:t>是一个可以解析和执行</a:t>
            </a:r>
            <a:r>
              <a:rPr lang="en-US" altLang="zh-CN" sz="1600"/>
              <a:t>JavaScript</a:t>
            </a:r>
            <a:r>
              <a:rPr lang="zh-CN" altLang="en-US" sz="1600"/>
              <a:t>代码的运行时环境</a:t>
            </a:r>
            <a:endParaRPr lang="en-US" altLang="zh-CN" sz="16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0" y="6535738"/>
            <a:ext cx="2057400" cy="314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38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安装与配置</a:t>
            </a:r>
            <a:r>
              <a:rPr lang="en-US" altLang="zh-CN"/>
              <a:t>Node.js</a:t>
            </a:r>
            <a:r>
              <a:rPr lang="zh-CN" altLang="en-US"/>
              <a:t>环境</a:t>
            </a:r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介绍简单安装和使用</a:t>
            </a:r>
            <a:r>
              <a:rPr lang="en-US" altLang="zh-CN"/>
              <a:t>nvm</a:t>
            </a:r>
            <a:r>
              <a:rPr lang="zh-CN" altLang="en-US"/>
              <a:t>来管理多个版本的</a:t>
            </a:r>
            <a:r>
              <a:rPr lang="en-US" altLang="zh-CN"/>
              <a:t>Node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22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今日纲要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Node.js</a:t>
            </a:r>
            <a:r>
              <a:rPr lang="zh-CN" altLang="en-US" dirty="0"/>
              <a:t>与</a:t>
            </a:r>
            <a:r>
              <a:rPr lang="en-US" altLang="zh-CN" dirty="0" err="1"/>
              <a:t>js</a:t>
            </a:r>
            <a:r>
              <a:rPr lang="zh-CN" altLang="en-US" dirty="0"/>
              <a:t>的关系</a:t>
            </a:r>
            <a:endParaRPr lang="en-US" altLang="zh-CN" dirty="0"/>
          </a:p>
          <a:p>
            <a:r>
              <a:rPr lang="en-US" altLang="zh-CN" dirty="0"/>
              <a:t>Node.js</a:t>
            </a:r>
            <a:r>
              <a:rPr lang="zh-CN" altLang="en-US" dirty="0"/>
              <a:t>介绍</a:t>
            </a:r>
            <a:endParaRPr lang="en-US" altLang="zh-CN" dirty="0"/>
          </a:p>
          <a:p>
            <a:r>
              <a:rPr lang="en-US" altLang="zh-CN" dirty="0"/>
              <a:t>Node.js</a:t>
            </a:r>
            <a:r>
              <a:rPr lang="zh-CN" altLang="en-US" dirty="0"/>
              <a:t>版本介绍</a:t>
            </a:r>
            <a:endParaRPr lang="en-US" altLang="zh-CN" dirty="0"/>
          </a:p>
          <a:p>
            <a:r>
              <a:rPr lang="zh-CN" altLang="en-US" dirty="0"/>
              <a:t>安装</a:t>
            </a:r>
            <a:r>
              <a:rPr lang="zh-CN" altLang="en-US"/>
              <a:t>与配置</a:t>
            </a:r>
            <a:endParaRPr lang="en-US" altLang="zh-CN" dirty="0"/>
          </a:p>
          <a:p>
            <a:r>
              <a:rPr lang="en-US" altLang="zh-CN" dirty="0" err="1"/>
              <a:t>Nvm</a:t>
            </a:r>
            <a:r>
              <a:rPr lang="zh-CN" altLang="en-US" dirty="0"/>
              <a:t>的使用</a:t>
            </a:r>
            <a:endParaRPr lang="en-US" altLang="zh-CN" dirty="0"/>
          </a:p>
          <a:p>
            <a:r>
              <a:rPr lang="en-US" altLang="zh-CN" dirty="0"/>
              <a:t>Path</a:t>
            </a:r>
            <a:r>
              <a:rPr lang="zh-CN" altLang="en-US" dirty="0"/>
              <a:t>环境变量</a:t>
            </a:r>
            <a:endParaRPr lang="en-US" altLang="zh-CN" dirty="0"/>
          </a:p>
          <a:p>
            <a:r>
              <a:rPr lang="en-US" altLang="zh-CN" dirty="0" err="1"/>
              <a:t>cmd</a:t>
            </a:r>
            <a:r>
              <a:rPr lang="zh-CN" altLang="en-US" dirty="0"/>
              <a:t>命令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0" y="6535738"/>
            <a:ext cx="2057400" cy="314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28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在</a:t>
            </a:r>
            <a:r>
              <a:rPr lang="en-US" altLang="zh-CN" sz="4000"/>
              <a:t>Windows</a:t>
            </a:r>
            <a:r>
              <a:rPr lang="zh-CN" altLang="en-US" sz="4000"/>
              <a:t>下搭建</a:t>
            </a:r>
            <a:r>
              <a:rPr lang="en-US" altLang="zh-CN" sz="4000"/>
              <a:t>node</a:t>
            </a:r>
            <a:r>
              <a:rPr lang="zh-CN" altLang="en-US" sz="4000"/>
              <a:t>开发环境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官方网站：</a:t>
            </a:r>
            <a:r>
              <a:rPr lang="en-US" altLang="zh-CN">
                <a:hlinkClick r:id="rId2"/>
              </a:rPr>
              <a:t>https://nodejs.org/en/</a:t>
            </a:r>
            <a:endParaRPr lang="en-US" altLang="zh-CN"/>
          </a:p>
          <a:p>
            <a:r>
              <a:rPr lang="zh-CN" altLang="en-US"/>
              <a:t>根据你的操作系统下载对应的软件包</a:t>
            </a:r>
            <a:endParaRPr lang="en-US" altLang="zh-CN"/>
          </a:p>
          <a:p>
            <a:r>
              <a:rPr lang="zh-CN" altLang="en-US"/>
              <a:t>安装</a:t>
            </a:r>
            <a:endParaRPr lang="en-US" altLang="zh-CN"/>
          </a:p>
          <a:p>
            <a:pPr lvl="1"/>
            <a:r>
              <a:rPr lang="en-US" altLang="zh-CN"/>
              <a:t>next</a:t>
            </a:r>
          </a:p>
          <a:p>
            <a:pPr lvl="1"/>
            <a:r>
              <a:rPr lang="en-US" altLang="zh-CN"/>
              <a:t>next</a:t>
            </a:r>
          </a:p>
          <a:p>
            <a:pPr lvl="1"/>
            <a:r>
              <a:rPr lang="en-US" altLang="zh-CN"/>
              <a:t>next</a:t>
            </a:r>
          </a:p>
          <a:p>
            <a:pPr lvl="1"/>
            <a:r>
              <a:rPr lang="en-US" altLang="zh-CN"/>
              <a:t>next...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0" y="6535738"/>
            <a:ext cx="2057400" cy="314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46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版本管理工具</a:t>
            </a:r>
            <a:r>
              <a:rPr lang="en-US" altLang="zh-CN"/>
              <a:t>nvm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项目地址：</a:t>
            </a:r>
            <a:r>
              <a:rPr lang="en-US" altLang="zh-CN">
                <a:hlinkClick r:id="rId2"/>
              </a:rPr>
              <a:t>https://github.com/creationix/nvm</a:t>
            </a:r>
            <a:endParaRPr lang="en-US" altLang="zh-CN"/>
          </a:p>
          <a:p>
            <a:r>
              <a:rPr lang="zh-CN" altLang="en-US"/>
              <a:t>直接输入</a:t>
            </a:r>
            <a:r>
              <a:rPr lang="en-US" altLang="zh-CN"/>
              <a:t>nvm</a:t>
            </a:r>
            <a:r>
              <a:rPr lang="zh-CN" altLang="en-US"/>
              <a:t>查看</a:t>
            </a:r>
            <a:r>
              <a:rPr lang="en-US" altLang="zh-CN"/>
              <a:t>nvm</a:t>
            </a:r>
            <a:r>
              <a:rPr lang="zh-CN" altLang="en-US"/>
              <a:t>的常用命令以及作用</a:t>
            </a:r>
            <a:endParaRPr lang="en-US" altLang="zh-CN"/>
          </a:p>
          <a:p>
            <a:r>
              <a:rPr lang="en-US" altLang="zh-CN"/>
              <a:t>nvm</a:t>
            </a:r>
            <a:r>
              <a:rPr lang="zh-CN" altLang="en-US"/>
              <a:t>的一些常用命令：</a:t>
            </a:r>
            <a:endParaRPr lang="en-US" altLang="zh-CN"/>
          </a:p>
          <a:p>
            <a:pPr lvl="1"/>
            <a:r>
              <a:rPr lang="zh-CN" altLang="en-US"/>
              <a:t>安装指定版本</a:t>
            </a:r>
            <a:r>
              <a:rPr lang="en-US" altLang="zh-CN"/>
              <a:t>node	</a:t>
            </a:r>
            <a:r>
              <a:rPr lang="en-US" altLang="zh-CN">
                <a:solidFill>
                  <a:srgbClr val="FC0C59"/>
                </a:solidFill>
              </a:rPr>
              <a:t>nvm install </a:t>
            </a:r>
            <a:r>
              <a:rPr lang="zh-CN" altLang="en-US">
                <a:solidFill>
                  <a:srgbClr val="00B050"/>
                </a:solidFill>
              </a:rPr>
              <a:t>版本号 </a:t>
            </a:r>
            <a:r>
              <a:rPr lang="en-US" altLang="zh-CN">
                <a:solidFill>
                  <a:srgbClr val="00B050"/>
                </a:solidFill>
              </a:rPr>
              <a:t>[arch]</a:t>
            </a:r>
          </a:p>
          <a:p>
            <a:pPr lvl="1"/>
            <a:r>
              <a:rPr lang="zh-CN" altLang="en-US"/>
              <a:t>卸载指定版本</a:t>
            </a:r>
            <a:r>
              <a:rPr lang="en-US" altLang="zh-CN"/>
              <a:t>node	</a:t>
            </a:r>
            <a:r>
              <a:rPr lang="en-US" altLang="zh-CN">
                <a:solidFill>
                  <a:srgbClr val="FC0C59"/>
                </a:solidFill>
              </a:rPr>
              <a:t>nvm uninstall </a:t>
            </a:r>
            <a:r>
              <a:rPr lang="zh-CN" altLang="en-US">
                <a:solidFill>
                  <a:srgbClr val="00B050"/>
                </a:solidFill>
              </a:rPr>
              <a:t>版本号</a:t>
            </a:r>
            <a:endParaRPr lang="en-US" altLang="zh-CN">
              <a:solidFill>
                <a:srgbClr val="00B050"/>
              </a:solidFill>
            </a:endParaRPr>
          </a:p>
          <a:p>
            <a:pPr lvl="1"/>
            <a:r>
              <a:rPr lang="zh-CN" altLang="en-US"/>
              <a:t>切换使用指定版本的</a:t>
            </a:r>
            <a:r>
              <a:rPr lang="en-US" altLang="zh-CN"/>
              <a:t>node	</a:t>
            </a:r>
            <a:r>
              <a:rPr lang="en-US" altLang="zh-CN">
                <a:solidFill>
                  <a:srgbClr val="FC0C59"/>
                </a:solidFill>
              </a:rPr>
              <a:t>nvm use </a:t>
            </a:r>
            <a:r>
              <a:rPr lang="zh-CN" altLang="en-US">
                <a:solidFill>
                  <a:srgbClr val="00B050"/>
                </a:solidFill>
              </a:rPr>
              <a:t>版本号 </a:t>
            </a:r>
            <a:r>
              <a:rPr lang="en-US" altLang="zh-CN">
                <a:solidFill>
                  <a:srgbClr val="00B050"/>
                </a:solidFill>
              </a:rPr>
              <a:t>[arch]</a:t>
            </a:r>
          </a:p>
          <a:p>
            <a:pPr lvl="1"/>
            <a:r>
              <a:rPr lang="zh-CN" altLang="en-US"/>
              <a:t>查看本地安装的所有版本</a:t>
            </a:r>
            <a:r>
              <a:rPr lang="en-US" altLang="zh-CN"/>
              <a:t>	</a:t>
            </a:r>
            <a:r>
              <a:rPr lang="en-US" altLang="zh-CN">
                <a:solidFill>
                  <a:srgbClr val="FC0C59"/>
                </a:solidFill>
              </a:rPr>
              <a:t>nvm list|ls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32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path</a:t>
            </a:r>
            <a:r>
              <a:rPr lang="zh-CN" altLang="en-US"/>
              <a:t>环境变量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当要求系统运行一个程序而没有告诉它程序所在的完整路径时</a:t>
            </a:r>
            <a:endParaRPr lang="en-US" altLang="zh-CN" sz="2000"/>
          </a:p>
          <a:p>
            <a:pPr lvl="1"/>
            <a:r>
              <a:rPr lang="zh-CN" altLang="en-US" sz="1800"/>
              <a:t>系统首先在当前目录下面寻找该程序</a:t>
            </a:r>
            <a:endParaRPr lang="en-US" altLang="zh-CN" sz="1800"/>
          </a:p>
          <a:p>
            <a:pPr lvl="1"/>
            <a:r>
              <a:rPr lang="zh-CN" altLang="en-US" sz="1800"/>
              <a:t>如果找不到，则系统会跑到</a:t>
            </a:r>
            <a:r>
              <a:rPr lang="en-US" altLang="zh-CN" sz="1800"/>
              <a:t>path</a:t>
            </a:r>
            <a:r>
              <a:rPr lang="zh-CN" altLang="en-US" sz="1800"/>
              <a:t>中指定的路径去找，如果找到，直接运行</a:t>
            </a:r>
            <a:endParaRPr lang="en-US" altLang="zh-CN" sz="1800"/>
          </a:p>
          <a:p>
            <a:pPr lvl="1"/>
            <a:r>
              <a:rPr lang="zh-CN" altLang="en-US" sz="1800"/>
              <a:t>如果最终</a:t>
            </a:r>
            <a:r>
              <a:rPr lang="en-US" altLang="zh-CN" sz="1800"/>
              <a:t>path</a:t>
            </a:r>
            <a:r>
              <a:rPr lang="zh-CN" altLang="en-US" sz="1800"/>
              <a:t>环境变量中也没有找到，则直接提示不是内部或外部命令，也不是可运行的程序</a:t>
            </a:r>
            <a:endParaRPr lang="en-US" altLang="zh-CN" sz="1800"/>
          </a:p>
          <a:p>
            <a:r>
              <a:rPr lang="en-US" altLang="zh-CN" sz="2000"/>
              <a:t>path</a:t>
            </a:r>
            <a:r>
              <a:rPr lang="zh-CN" altLang="en-US" sz="2000"/>
              <a:t>环境的添加的两种方式</a:t>
            </a:r>
            <a:endParaRPr lang="en-US" altLang="zh-CN" sz="2000"/>
          </a:p>
          <a:p>
            <a:pPr lvl="1"/>
            <a:r>
              <a:rPr lang="zh-CN" altLang="en-US" sz="1800"/>
              <a:t>直接在</a:t>
            </a:r>
            <a:r>
              <a:rPr lang="en-US" altLang="zh-CN" sz="1800"/>
              <a:t>path</a:t>
            </a:r>
            <a:r>
              <a:rPr lang="zh-CN" altLang="en-US" sz="1800"/>
              <a:t>的变量值中以分好分隔加入程序所在的目录</a:t>
            </a:r>
            <a:endParaRPr lang="en-US" altLang="zh-CN" sz="1800"/>
          </a:p>
          <a:p>
            <a:pPr lvl="1"/>
            <a:r>
              <a:rPr lang="zh-CN" altLang="en-US"/>
              <a:t>也可以在外部先定义一个变量，然后在</a:t>
            </a:r>
            <a:r>
              <a:rPr lang="en-US" altLang="zh-CN"/>
              <a:t>path</a:t>
            </a:r>
            <a:r>
              <a:rPr lang="zh-CN" altLang="en-US"/>
              <a:t>以</a:t>
            </a:r>
            <a:r>
              <a:rPr lang="en-US" altLang="zh-CN"/>
              <a:t>%</a:t>
            </a:r>
            <a:r>
              <a:rPr lang="zh-CN" altLang="en-US"/>
              <a:t>变量名</a:t>
            </a:r>
            <a:r>
              <a:rPr lang="en-US" altLang="zh-CN"/>
              <a:t>%</a:t>
            </a:r>
            <a:r>
              <a:rPr lang="zh-CN" altLang="en-US"/>
              <a:t>的方式添加变量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31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err="1"/>
              <a:t>cmd</a:t>
            </a:r>
            <a:r>
              <a:rPr lang="zh-CN" altLang="en-US" sz="1800" dirty="0"/>
              <a:t>：</a:t>
            </a:r>
            <a:r>
              <a:rPr lang="en-US" altLang="zh-CN" sz="1800" dirty="0"/>
              <a:t>command </a:t>
            </a:r>
            <a:r>
              <a:rPr lang="zh-CN" altLang="en-US" sz="1800" dirty="0"/>
              <a:t>命令行程序，允许用户可以在终端命令台中与操作系统交互，其实就是输出输出</a:t>
            </a:r>
            <a:endParaRPr lang="en-US" altLang="zh-CN" sz="1800" dirty="0"/>
          </a:p>
          <a:p>
            <a:r>
              <a:rPr lang="zh-CN" altLang="en-US" sz="1800" dirty="0"/>
              <a:t>作用：输入一些命令，</a:t>
            </a:r>
            <a:r>
              <a:rPr lang="en-US" altLang="zh-CN" sz="1800" dirty="0"/>
              <a:t>cmd.exe</a:t>
            </a:r>
            <a:r>
              <a:rPr lang="zh-CN" altLang="en-US" sz="1800" dirty="0"/>
              <a:t>可以执行，</a:t>
            </a:r>
            <a:endParaRPr lang="en-US" altLang="zh-CN" sz="1800" dirty="0"/>
          </a:p>
          <a:p>
            <a:r>
              <a:rPr lang="zh-CN" altLang="en-US" sz="2000" dirty="0"/>
              <a:t>在</a:t>
            </a:r>
            <a:r>
              <a:rPr lang="en-US" altLang="zh-CN" sz="2000" dirty="0" err="1"/>
              <a:t>cmd</a:t>
            </a:r>
            <a:r>
              <a:rPr lang="zh-CN" altLang="en-US" sz="2000" dirty="0"/>
              <a:t>中操作文件目录</a:t>
            </a:r>
            <a:endParaRPr lang="en-US" altLang="zh-CN" sz="2000" dirty="0"/>
          </a:p>
          <a:p>
            <a:pPr lvl="1"/>
            <a:r>
              <a:rPr lang="en-US" altLang="zh-CN" sz="1800" dirty="0"/>
              <a:t>cd</a:t>
            </a:r>
            <a:r>
              <a:rPr lang="zh-CN" altLang="en-US" sz="1800" dirty="0"/>
              <a:t>（</a:t>
            </a:r>
            <a:r>
              <a:rPr lang="en-US" altLang="zh-CN" sz="1800" dirty="0"/>
              <a:t>change directory</a:t>
            </a:r>
            <a:r>
              <a:rPr lang="zh-CN" altLang="en-US" sz="1800" dirty="0"/>
              <a:t>）</a:t>
            </a:r>
            <a:r>
              <a:rPr lang="en-US" altLang="zh-CN" sz="1800" dirty="0"/>
              <a:t>      </a:t>
            </a:r>
            <a:r>
              <a:rPr lang="zh-CN" altLang="en-US" sz="1800" dirty="0"/>
              <a:t>切换目录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m</a:t>
            </a:r>
            <a:r>
              <a:rPr lang="en-US" altLang="zh-CN" sz="1800"/>
              <a:t>kdir</a:t>
            </a:r>
            <a:r>
              <a:rPr lang="zh-CN" altLang="en-US" sz="1800" dirty="0"/>
              <a:t>或</a:t>
            </a:r>
            <a:r>
              <a:rPr lang="en-US" altLang="zh-CN" sz="1800" dirty="0"/>
              <a:t>md</a:t>
            </a:r>
            <a:r>
              <a:rPr lang="zh-CN" altLang="en-US" sz="1800" dirty="0"/>
              <a:t>（</a:t>
            </a:r>
            <a:r>
              <a:rPr lang="en-US" altLang="zh-CN" sz="1800" dirty="0"/>
              <a:t>make </a:t>
            </a:r>
            <a:r>
              <a:rPr lang="en-US" altLang="zh-CN" sz="1800" b="1" dirty="0"/>
              <a:t>directory</a:t>
            </a:r>
            <a:r>
              <a:rPr lang="zh-CN" altLang="en-US" sz="1800" dirty="0"/>
              <a:t>）</a:t>
            </a:r>
            <a:r>
              <a:rPr lang="en-US" altLang="zh-CN" sz="1800" dirty="0"/>
              <a:t>  </a:t>
            </a:r>
            <a:r>
              <a:rPr lang="zh-CN" altLang="en-US" sz="1800" dirty="0"/>
              <a:t>创建一个文件夹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rd</a:t>
            </a:r>
            <a:r>
              <a:rPr lang="zh-CN" altLang="en-US" sz="1800" dirty="0"/>
              <a:t>（</a:t>
            </a:r>
            <a:r>
              <a:rPr lang="en-US" altLang="zh-CN" sz="1800" dirty="0"/>
              <a:t>remove directory</a:t>
            </a:r>
            <a:r>
              <a:rPr lang="zh-CN" altLang="en-US" sz="1800" dirty="0"/>
              <a:t>）</a:t>
            </a:r>
            <a:r>
              <a:rPr lang="en-US" altLang="zh-CN" sz="1800" dirty="0"/>
              <a:t>	</a:t>
            </a:r>
            <a:r>
              <a:rPr lang="zh-CN" altLang="en-US" sz="1800" dirty="0"/>
              <a:t>  删除文件夹</a:t>
            </a:r>
            <a:endParaRPr lang="en-US" altLang="zh-CN" sz="1800" dirty="0"/>
          </a:p>
          <a:p>
            <a:pPr lvl="1"/>
            <a:r>
              <a:rPr lang="en-US" altLang="zh-CN" sz="1800" dirty="0"/>
              <a:t>del</a:t>
            </a:r>
            <a:r>
              <a:rPr lang="zh-CN" altLang="en-US" sz="1800" dirty="0"/>
              <a:t>（</a:t>
            </a:r>
            <a:r>
              <a:rPr lang="en-US" altLang="zh-CN" sz="1800" dirty="0"/>
              <a:t>delete</a:t>
            </a:r>
            <a:r>
              <a:rPr lang="zh-CN" altLang="en-US" sz="1800" dirty="0"/>
              <a:t>）</a:t>
            </a:r>
            <a:r>
              <a:rPr lang="en-US" altLang="zh-CN" sz="1800" dirty="0"/>
              <a:t>		        </a:t>
            </a:r>
            <a:r>
              <a:rPr lang="zh-CN" altLang="en-US" sz="1800" dirty="0"/>
              <a:t>删除指定文件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dir</a:t>
            </a:r>
            <a:r>
              <a:rPr lang="en-US" altLang="zh-CN" sz="1800" dirty="0"/>
              <a:t>	</a:t>
            </a:r>
            <a:r>
              <a:rPr lang="zh-CN" altLang="en-US" sz="1800" dirty="0"/>
              <a:t>列出当前目录中所有的内容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ren</a:t>
            </a:r>
            <a:r>
              <a:rPr lang="zh-CN" altLang="en-US" sz="1800" dirty="0"/>
              <a:t>（</a:t>
            </a:r>
            <a:r>
              <a:rPr lang="en-US" altLang="zh-CN" sz="1800" dirty="0"/>
              <a:t>rename</a:t>
            </a:r>
            <a:r>
              <a:rPr lang="zh-CN" altLang="en-US" sz="1800" dirty="0"/>
              <a:t>）</a:t>
            </a:r>
            <a:r>
              <a:rPr lang="en-US" altLang="zh-CN" sz="1800" dirty="0"/>
              <a:t>	</a:t>
            </a:r>
            <a:r>
              <a:rPr lang="zh-CN" altLang="en-US" sz="1800" dirty="0"/>
              <a:t>改变文件名</a:t>
            </a:r>
            <a:endParaRPr lang="en-US" altLang="zh-CN" sz="1800" dirty="0"/>
          </a:p>
          <a:p>
            <a:pPr lvl="1"/>
            <a:r>
              <a:rPr lang="en-US" altLang="zh-CN" dirty="0" err="1"/>
              <a:t>cls|clear</a:t>
            </a:r>
            <a:r>
              <a:rPr lang="zh-CN" altLang="en-US" dirty="0"/>
              <a:t>（</a:t>
            </a:r>
            <a:r>
              <a:rPr lang="en-US" altLang="zh-CN" dirty="0"/>
              <a:t>clear screen</a:t>
            </a:r>
            <a:r>
              <a:rPr lang="zh-CN" altLang="en-US" dirty="0"/>
              <a:t>）</a:t>
            </a:r>
            <a:r>
              <a:rPr lang="en-US" altLang="zh-CN" dirty="0"/>
              <a:t>	</a:t>
            </a:r>
            <a:r>
              <a:rPr lang="zh-CN" altLang="en-US" dirty="0"/>
              <a:t>清屏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0" y="6535738"/>
            <a:ext cx="2057400" cy="314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66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快速体验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/>
              <a:t>在命令行中输出</a:t>
            </a:r>
            <a:r>
              <a:rPr lang="en-US" altLang="zh-CN"/>
              <a:t>hello world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开发一个</a:t>
            </a:r>
            <a:r>
              <a:rPr lang="en-US" altLang="zh-CN"/>
              <a:t>Web</a:t>
            </a:r>
            <a:r>
              <a:rPr lang="zh-CN" altLang="en-US"/>
              <a:t>应用程序，输出</a:t>
            </a:r>
            <a:r>
              <a:rPr lang="en-US" altLang="zh-CN"/>
              <a:t>hello world</a:t>
            </a:r>
          </a:p>
          <a:p>
            <a:pPr marL="457200" lvl="1" indent="0">
              <a:buNone/>
            </a:pPr>
            <a:r>
              <a:rPr lang="en-US" altLang="zh-CN"/>
              <a:t>  </a:t>
            </a:r>
          </a:p>
          <a:p>
            <a:pPr marL="457200" lvl="1" indent="0">
              <a:buNone/>
            </a:pPr>
            <a:r>
              <a:rPr lang="en-US" altLang="zh-CN"/>
              <a:t>  </a:t>
            </a:r>
            <a:r>
              <a:rPr lang="en-US" altLang="zh-CN">
                <a:solidFill>
                  <a:srgbClr val="FC0C59"/>
                </a:solidFill>
              </a:rPr>
              <a:t>var http = require(‘http’);</a:t>
            </a:r>
          </a:p>
          <a:p>
            <a:pPr marL="457200" lvl="1" indent="0">
              <a:buNone/>
            </a:pPr>
            <a:r>
              <a:rPr lang="en-US" altLang="zh-CN">
                <a:solidFill>
                  <a:srgbClr val="FC0C59"/>
                </a:solidFill>
              </a:rPr>
              <a:t>  http.createServer(function(req,res){</a:t>
            </a:r>
          </a:p>
          <a:p>
            <a:pPr marL="457200" lvl="1" indent="0">
              <a:buNone/>
            </a:pPr>
            <a:r>
              <a:rPr lang="en-US" altLang="zh-CN">
                <a:solidFill>
                  <a:srgbClr val="FC0C59"/>
                </a:solidFill>
              </a:rPr>
              <a:t>    res.end(‘hello world’);</a:t>
            </a:r>
          </a:p>
          <a:p>
            <a:pPr marL="457200" lvl="1" indent="0">
              <a:buNone/>
            </a:pPr>
            <a:r>
              <a:rPr lang="en-US" altLang="zh-CN">
                <a:solidFill>
                  <a:srgbClr val="FC0C59"/>
                </a:solidFill>
              </a:rPr>
              <a:t>  }).listen(3000);</a:t>
            </a:r>
          </a:p>
          <a:p>
            <a:pPr marL="457200" lvl="1" indent="0">
              <a:buNone/>
            </a:pPr>
            <a:r>
              <a:rPr lang="en-US" altLang="zh-CN"/>
              <a:t>  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48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Node.js</a:t>
            </a:r>
            <a:r>
              <a:rPr lang="zh-CN" altLang="en-US"/>
              <a:t>基础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了解</a:t>
            </a:r>
            <a:r>
              <a:rPr lang="en-US" altLang="zh-CN"/>
              <a:t>Node</a:t>
            </a:r>
            <a:r>
              <a:rPr lang="zh-CN" altLang="en-US"/>
              <a:t>中全局作用域及全局对象和函数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37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REPL</a:t>
            </a:r>
            <a:r>
              <a:rPr lang="zh-CN" altLang="en-US"/>
              <a:t>（</a:t>
            </a:r>
            <a:r>
              <a:rPr lang="en-US" altLang="zh-CN"/>
              <a:t>Read-eval-print-loop</a:t>
            </a:r>
            <a:r>
              <a:rPr lang="zh-CN" altLang="en-US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C0C59"/>
                </a:solidFill>
              </a:rPr>
              <a:t>作用</a:t>
            </a:r>
            <a:endParaRPr lang="en-US" altLang="zh-CN">
              <a:solidFill>
                <a:srgbClr val="FC0C59"/>
              </a:solidFill>
            </a:endParaRPr>
          </a:p>
          <a:p>
            <a:pPr lvl="1"/>
            <a:r>
              <a:rPr lang="zh-CN" altLang="en-US"/>
              <a:t>方便测试</a:t>
            </a:r>
            <a:r>
              <a:rPr lang="en-US" altLang="zh-CN"/>
              <a:t>JavaScript</a:t>
            </a:r>
            <a:r>
              <a:rPr lang="zh-CN" altLang="en-US"/>
              <a:t>代码的运行环境</a:t>
            </a:r>
            <a:endParaRPr lang="en-US" altLang="zh-CN"/>
          </a:p>
          <a:p>
            <a:r>
              <a:rPr lang="en-US" altLang="zh-CN">
                <a:solidFill>
                  <a:srgbClr val="FC0C59"/>
                </a:solidFill>
              </a:rPr>
              <a:t>REPL</a:t>
            </a:r>
            <a:r>
              <a:rPr lang="zh-CN" altLang="en-US">
                <a:solidFill>
                  <a:srgbClr val="FC0C59"/>
                </a:solidFill>
              </a:rPr>
              <a:t>基本操作</a:t>
            </a:r>
            <a:endParaRPr lang="en-US" altLang="zh-CN">
              <a:solidFill>
                <a:srgbClr val="FC0C59"/>
              </a:solidFill>
            </a:endParaRPr>
          </a:p>
          <a:p>
            <a:pPr lvl="1"/>
            <a:r>
              <a:rPr lang="zh-CN" altLang="en-US"/>
              <a:t>变量、函数、对象</a:t>
            </a:r>
            <a:endParaRPr lang="en-US" altLang="zh-CN"/>
          </a:p>
          <a:p>
            <a:pPr lvl="1"/>
            <a:r>
              <a:rPr lang="zh-CN" altLang="en-US"/>
              <a:t>直接运行函数</a:t>
            </a:r>
            <a:endParaRPr lang="en-US" altLang="zh-CN"/>
          </a:p>
          <a:p>
            <a:pPr lvl="1"/>
            <a:r>
              <a:rPr lang="zh-CN" altLang="en-US"/>
              <a:t>使用下划线字符，表示上一个命令的返回结果</a:t>
            </a:r>
          </a:p>
          <a:p>
            <a:r>
              <a:rPr lang="en-US" altLang="zh-CN">
                <a:solidFill>
                  <a:srgbClr val="FC0C59"/>
                </a:solidFill>
              </a:rPr>
              <a:t>REPL</a:t>
            </a:r>
            <a:r>
              <a:rPr lang="zh-CN" altLang="en-US">
                <a:solidFill>
                  <a:srgbClr val="FC0C59"/>
                </a:solidFill>
              </a:rPr>
              <a:t>基本命令</a:t>
            </a:r>
            <a:endParaRPr lang="en-US" altLang="zh-CN">
              <a:solidFill>
                <a:srgbClr val="FC0C59"/>
              </a:solidFill>
            </a:endParaRPr>
          </a:p>
          <a:p>
            <a:pPr lvl="1"/>
            <a:r>
              <a:rPr lang="en-US" altLang="zh-CN"/>
              <a:t>.help	.exit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0" y="6535738"/>
            <a:ext cx="2057400" cy="314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55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全局对象</a:t>
            </a:r>
            <a:r>
              <a:rPr lang="en-US" altLang="zh-CN"/>
              <a:t>global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global</a:t>
            </a:r>
            <a:r>
              <a:rPr lang="zh-CN" altLang="en-US"/>
              <a:t>表示</a:t>
            </a:r>
            <a:r>
              <a:rPr lang="en-US" altLang="zh-CN"/>
              <a:t>Node</a:t>
            </a:r>
            <a:r>
              <a:rPr lang="zh-CN" altLang="en-US"/>
              <a:t>所在的全局环境，类似于浏览器的</a:t>
            </a:r>
            <a:r>
              <a:rPr lang="en-US" altLang="zh-CN"/>
              <a:t>window</a:t>
            </a:r>
            <a:r>
              <a:rPr lang="zh-CN" altLang="en-US"/>
              <a:t>对象</a:t>
            </a:r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REPL</a:t>
            </a:r>
            <a:r>
              <a:rPr lang="zh-CN" altLang="en-US"/>
              <a:t>环境查看</a:t>
            </a:r>
            <a:r>
              <a:rPr lang="en-US" altLang="zh-CN"/>
              <a:t>global</a:t>
            </a:r>
            <a:r>
              <a:rPr lang="zh-CN" altLang="en-US"/>
              <a:t>对象</a:t>
            </a:r>
            <a:endParaRPr lang="en-US" altLang="zh-CN"/>
          </a:p>
          <a:p>
            <a:r>
              <a:rPr lang="zh-CN" altLang="en-US">
                <a:solidFill>
                  <a:schemeClr val="accent1"/>
                </a:solidFill>
              </a:rPr>
              <a:t>注意</a:t>
            </a:r>
            <a:r>
              <a:rPr lang="zh-CN" altLang="en-US">
                <a:solidFill>
                  <a:srgbClr val="D33682"/>
                </a:solidFill>
              </a:rPr>
              <a:t>：</a:t>
            </a:r>
            <a:r>
              <a:rPr lang="zh-CN" altLang="en-US">
                <a:solidFill>
                  <a:srgbClr val="FC0C59"/>
                </a:solidFill>
              </a:rPr>
              <a:t>在</a:t>
            </a:r>
            <a:r>
              <a:rPr lang="en-US" altLang="zh-CN">
                <a:solidFill>
                  <a:srgbClr val="FC0C59"/>
                </a:solidFill>
              </a:rPr>
              <a:t>REPL</a:t>
            </a:r>
            <a:r>
              <a:rPr lang="zh-CN" altLang="en-US">
                <a:solidFill>
                  <a:srgbClr val="FC0C59"/>
                </a:solidFill>
              </a:rPr>
              <a:t>中定义的变量默认就是全局</a:t>
            </a:r>
            <a:endParaRPr lang="en-US" altLang="zh-CN">
              <a:solidFill>
                <a:srgbClr val="FC0C59"/>
              </a:solidFill>
            </a:endParaRPr>
          </a:p>
          <a:p>
            <a:r>
              <a:rPr lang="zh-CN" altLang="en-US">
                <a:solidFill>
                  <a:srgbClr val="D33682"/>
                </a:solidFill>
              </a:rPr>
              <a:t>总结：</a:t>
            </a:r>
            <a:endParaRPr lang="en-US" altLang="zh-CN">
              <a:solidFill>
                <a:srgbClr val="D33682"/>
              </a:solidFill>
            </a:endParaRPr>
          </a:p>
          <a:p>
            <a:pPr lvl="1"/>
            <a:r>
              <a:rPr lang="en-US" altLang="zh-CN" sz="1600"/>
              <a:t>global</a:t>
            </a:r>
            <a:r>
              <a:rPr lang="zh-CN" altLang="en-US" sz="1600"/>
              <a:t>就表示</a:t>
            </a:r>
            <a:r>
              <a:rPr lang="en-US" altLang="zh-CN" sz="1600"/>
              <a:t>Node</a:t>
            </a:r>
            <a:r>
              <a:rPr lang="zh-CN" altLang="en-US" sz="1600"/>
              <a:t>中的全局命名空间，任何全局变量、函数或对象都是</a:t>
            </a:r>
            <a:r>
              <a:rPr lang="en-US" altLang="zh-CN" sz="1600"/>
              <a:t>global</a:t>
            </a:r>
            <a:r>
              <a:rPr lang="zh-CN" altLang="en-US" sz="1600"/>
              <a:t>的一个属性</a:t>
            </a:r>
            <a:endParaRPr lang="en-US" altLang="zh-CN" sz="1600"/>
          </a:p>
          <a:p>
            <a:pPr lvl="1"/>
            <a:r>
              <a:rPr lang="zh-CN" altLang="en-US" sz="1600"/>
              <a:t>在一个模块中定义的变量、函数或方法只在该模块中可用，但可以通过</a:t>
            </a:r>
            <a:r>
              <a:rPr lang="en-US" altLang="zh-CN" sz="1600"/>
              <a:t>exports</a:t>
            </a:r>
            <a:r>
              <a:rPr lang="zh-CN" altLang="en-US" sz="1600"/>
              <a:t>对象将其传递到模块外部</a:t>
            </a:r>
            <a:endParaRPr lang="en-US" altLang="zh-CN" sz="1600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0" y="6535738"/>
            <a:ext cx="2057400" cy="314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32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Globals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__</a:t>
            </a:r>
            <a:r>
              <a:rPr lang="en-US" altLang="zh-CN" dirty="0" err="1"/>
              <a:t>dirname</a:t>
            </a:r>
            <a:r>
              <a:rPr lang="zh-CN" altLang="en-US" dirty="0"/>
              <a:t>和</a:t>
            </a:r>
            <a:r>
              <a:rPr lang="en-US" altLang="zh-CN" dirty="0"/>
              <a:t>__filename</a:t>
            </a:r>
          </a:p>
          <a:p>
            <a:r>
              <a:rPr lang="en-US" altLang="zh-CN" dirty="0" err="1"/>
              <a:t>setInterval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clearInterval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setTimeout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clearTimeout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console</a:t>
            </a:r>
          </a:p>
          <a:p>
            <a:r>
              <a:rPr lang="en-US" altLang="zh-CN" dirty="0"/>
              <a:t>exports</a:t>
            </a:r>
            <a:r>
              <a:rPr lang="zh-CN" altLang="en-US" dirty="0"/>
              <a:t>和</a:t>
            </a:r>
            <a:r>
              <a:rPr lang="en-US" altLang="zh-CN" dirty="0"/>
              <a:t>module</a:t>
            </a:r>
          </a:p>
          <a:p>
            <a:r>
              <a:rPr lang="en-US" altLang="zh-CN" dirty="0"/>
              <a:t>process</a:t>
            </a:r>
          </a:p>
          <a:p>
            <a:r>
              <a:rPr lang="en-US" altLang="zh-CN" dirty="0"/>
              <a:t>require()</a:t>
            </a:r>
          </a:p>
          <a:p>
            <a:r>
              <a:rPr lang="en-US" altLang="zh-CN" dirty="0" err="1"/>
              <a:t>Class:Buffer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18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process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process</a:t>
            </a:r>
            <a:r>
              <a:rPr lang="zh-CN" altLang="en-US" sz="2000"/>
              <a:t>对象是</a:t>
            </a:r>
            <a:r>
              <a:rPr lang="en-US" altLang="zh-CN" sz="2000"/>
              <a:t>Node</a:t>
            </a:r>
            <a:r>
              <a:rPr lang="zh-CN" altLang="en-US" sz="2000"/>
              <a:t>的一个全局对象，提供当前</a:t>
            </a:r>
            <a:r>
              <a:rPr lang="en-US" altLang="zh-CN" sz="2000"/>
              <a:t>Node</a:t>
            </a:r>
            <a:r>
              <a:rPr lang="zh-CN" altLang="en-US" sz="2000"/>
              <a:t>进程的信息。可以在脚本的任意位置使用。</a:t>
            </a:r>
            <a:endParaRPr lang="en-US" altLang="zh-CN" sz="2000"/>
          </a:p>
          <a:p>
            <a:r>
              <a:rPr lang="en-US" altLang="zh-CN" sz="1800"/>
              <a:t>stdout</a:t>
            </a:r>
            <a:r>
              <a:rPr lang="zh-CN" altLang="en-US" sz="1800"/>
              <a:t>和</a:t>
            </a:r>
            <a:r>
              <a:rPr lang="en-US" altLang="zh-CN" sz="1800"/>
              <a:t>stdin</a:t>
            </a:r>
          </a:p>
          <a:p>
            <a:r>
              <a:rPr lang="en-US" altLang="zh-CN" sz="1800"/>
              <a:t>process.version</a:t>
            </a:r>
          </a:p>
          <a:p>
            <a:r>
              <a:rPr lang="en-US" altLang="zh-CN" sz="1800"/>
              <a:t>process.uptime()</a:t>
            </a:r>
          </a:p>
          <a:p>
            <a:r>
              <a:rPr lang="en-US" altLang="zh-CN" sz="1800"/>
              <a:t>process.platform</a:t>
            </a:r>
          </a:p>
          <a:p>
            <a:r>
              <a:rPr lang="en-US" altLang="zh-CN" sz="1800"/>
              <a:t>process.nextTick(callback,[,arg][],…)</a:t>
            </a:r>
          </a:p>
          <a:p>
            <a:r>
              <a:rPr lang="en-US" altLang="zh-CN" sz="1800"/>
              <a:t>process.kill(pid,[,signal])</a:t>
            </a:r>
          </a:p>
          <a:p>
            <a:r>
              <a:rPr lang="en-US" altLang="zh-CN" sz="1800"/>
              <a:t>process.env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12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今日纲要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39838"/>
            <a:ext cx="7886700" cy="4658497"/>
          </a:xfrm>
        </p:spPr>
        <p:txBody>
          <a:bodyPr/>
          <a:lstStyle/>
          <a:p>
            <a:r>
              <a:rPr lang="en-US" altLang="zh-CN" dirty="0" err="1"/>
              <a:t>Repl</a:t>
            </a:r>
            <a:endParaRPr lang="en-US" altLang="zh-CN" dirty="0"/>
          </a:p>
          <a:p>
            <a:r>
              <a:rPr lang="en-US" altLang="zh-CN" dirty="0"/>
              <a:t>Node.js</a:t>
            </a:r>
            <a:r>
              <a:rPr lang="zh-CN" altLang="en-US" dirty="0"/>
              <a:t> </a:t>
            </a:r>
            <a:r>
              <a:rPr lang="en-US" altLang="zh-CN" dirty="0"/>
              <a:t>hello world</a:t>
            </a:r>
          </a:p>
          <a:p>
            <a:r>
              <a:rPr lang="en-US" altLang="zh-CN" dirty="0" err="1"/>
              <a:t>Globals</a:t>
            </a:r>
            <a:endParaRPr lang="en-US" altLang="zh-CN" dirty="0"/>
          </a:p>
          <a:p>
            <a:r>
              <a:rPr lang="en-US" altLang="zh-CN" dirty="0"/>
              <a:t>Node</a:t>
            </a:r>
            <a:r>
              <a:rPr lang="zh-CN" altLang="en-US" dirty="0"/>
              <a:t>模块化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0" y="6535738"/>
            <a:ext cx="2057400" cy="314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27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module</a:t>
            </a:r>
            <a:r>
              <a:rPr lang="zh-CN" altLang="en-US"/>
              <a:t>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Node</a:t>
            </a:r>
            <a:r>
              <a:rPr lang="zh-CN" altLang="en-US" sz="2000"/>
              <a:t>内部提供一个</a:t>
            </a:r>
            <a:r>
              <a:rPr lang="en-US" altLang="zh-CN" sz="2000"/>
              <a:t>Module</a:t>
            </a:r>
            <a:r>
              <a:rPr lang="zh-CN" altLang="en-US" sz="2000"/>
              <a:t>构造函数，所有模块都是</a:t>
            </a:r>
            <a:r>
              <a:rPr lang="en-US" altLang="zh-CN" sz="2000"/>
              <a:t>Module</a:t>
            </a:r>
            <a:r>
              <a:rPr lang="zh-CN" altLang="en-US" sz="2000"/>
              <a:t>的实例</a:t>
            </a:r>
            <a:endParaRPr lang="en-US" altLang="zh-CN" sz="2000"/>
          </a:p>
          <a:p>
            <a:r>
              <a:rPr lang="zh-CN" altLang="en-US" sz="2000"/>
              <a:t>每个模块内部，都有一个</a:t>
            </a:r>
            <a:r>
              <a:rPr lang="en-US" altLang="zh-CN" sz="2000"/>
              <a:t>module</a:t>
            </a:r>
            <a:r>
              <a:rPr lang="zh-CN" altLang="en-US" sz="2000"/>
              <a:t>对象</a:t>
            </a:r>
            <a:r>
              <a:rPr lang="en-US" altLang="zh-CN" sz="2000"/>
              <a:t>,</a:t>
            </a:r>
            <a:r>
              <a:rPr lang="zh-CN" altLang="en-US" sz="2000"/>
              <a:t>代表当前模块。</a:t>
            </a:r>
            <a:endParaRPr lang="en-US" altLang="zh-CN" sz="2000"/>
          </a:p>
          <a:p>
            <a:pPr lvl="1"/>
            <a:r>
              <a:rPr lang="en-US" altLang="zh-CN" sz="1800"/>
              <a:t>module.id	</a:t>
            </a:r>
            <a:r>
              <a:rPr lang="zh-CN" altLang="en-US" sz="1800"/>
              <a:t>带有绝对路径的模块文件名</a:t>
            </a:r>
            <a:endParaRPr lang="en-US" altLang="zh-CN" sz="1800"/>
          </a:p>
          <a:p>
            <a:pPr lvl="1"/>
            <a:r>
              <a:rPr lang="en-US" altLang="zh-CN" sz="1800"/>
              <a:t>module.filename      </a:t>
            </a:r>
            <a:r>
              <a:rPr lang="zh-CN" altLang="en-US" sz="1800"/>
              <a:t>模块的文件名，带有绝对路径</a:t>
            </a:r>
            <a:endParaRPr lang="en-US" altLang="zh-CN" sz="1800"/>
          </a:p>
          <a:p>
            <a:pPr lvl="1"/>
            <a:r>
              <a:rPr lang="en-US" altLang="zh-CN" sz="1800"/>
              <a:t>module.loaded	      </a:t>
            </a:r>
            <a:r>
              <a:rPr lang="zh-CN" altLang="en-US" sz="1800"/>
              <a:t>表示模块是否已经完成加载</a:t>
            </a:r>
            <a:endParaRPr lang="en-US" altLang="zh-CN" sz="1800"/>
          </a:p>
          <a:p>
            <a:pPr lvl="1"/>
            <a:r>
              <a:rPr lang="en-US" altLang="zh-CN" sz="1800"/>
              <a:t>module.parent		</a:t>
            </a:r>
            <a:r>
              <a:rPr lang="zh-CN" altLang="en-US" sz="1800"/>
              <a:t>返回一个对象，表示调用该模块的模块。</a:t>
            </a:r>
            <a:endParaRPr lang="en-US" altLang="zh-CN" sz="1800"/>
          </a:p>
          <a:p>
            <a:pPr lvl="1"/>
            <a:r>
              <a:rPr lang="en-US" altLang="zh-CN" sz="1800"/>
              <a:t>module.children      </a:t>
            </a:r>
            <a:r>
              <a:rPr lang="zh-CN" altLang="en-US" sz="1800"/>
              <a:t>返回一个数组，表示该模块要用到的其他模块。</a:t>
            </a:r>
            <a:endParaRPr lang="en-US" altLang="zh-CN" sz="1800"/>
          </a:p>
          <a:p>
            <a:pPr lvl="1"/>
            <a:r>
              <a:rPr lang="en-US" altLang="zh-CN" sz="1800"/>
              <a:t>module.exports	      </a:t>
            </a:r>
            <a:r>
              <a:rPr lang="zh-CN" altLang="en-US" sz="1800"/>
              <a:t>模块对外输出的值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92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模块内的</a:t>
            </a:r>
            <a:r>
              <a:rPr lang="en-US" altLang="zh-CN"/>
              <a:t>module.exports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module.exports</a:t>
            </a:r>
            <a:r>
              <a:rPr lang="zh-CN" altLang="en-US"/>
              <a:t>属性表示当前模块对外输出的接口，其它文件加载该模块</a:t>
            </a:r>
            <a:r>
              <a:rPr lang="en-US" altLang="zh-CN"/>
              <a:t>,</a:t>
            </a:r>
            <a:r>
              <a:rPr lang="zh-CN" altLang="en-US"/>
              <a:t>实际上就是读取</a:t>
            </a:r>
            <a:r>
              <a:rPr lang="en-US" altLang="zh-CN"/>
              <a:t>module.exports</a:t>
            </a:r>
            <a:r>
              <a:rPr lang="zh-CN" altLang="en-US"/>
              <a:t>属性</a:t>
            </a:r>
            <a:endParaRPr lang="en-US" altLang="zh-CN"/>
          </a:p>
          <a:p>
            <a:r>
              <a:rPr lang="zh-CN" altLang="en-US"/>
              <a:t>点儿导出单个函数、对象或者值的时候非常有用，本质上就是少了一个</a:t>
            </a:r>
            <a:r>
              <a:rPr lang="en-US" altLang="zh-CN" sz="4800">
                <a:solidFill>
                  <a:srgbClr val="FF0000"/>
                </a:solidFill>
              </a:rPr>
              <a:t>.</a:t>
            </a:r>
            <a:endParaRPr lang="en-US" altLang="zh-CN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7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模块内的</a:t>
            </a:r>
            <a:r>
              <a:rPr lang="en-US" altLang="zh-CN"/>
              <a:t>exports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为了方便，</a:t>
            </a:r>
            <a:r>
              <a:rPr lang="en-US" altLang="zh-CN"/>
              <a:t>Node</a:t>
            </a:r>
            <a:r>
              <a:rPr lang="zh-CN" altLang="en-US"/>
              <a:t>为每个模块提供一个</a:t>
            </a:r>
            <a:r>
              <a:rPr lang="en-US" altLang="zh-CN"/>
              <a:t>exports</a:t>
            </a:r>
            <a:r>
              <a:rPr lang="zh-CN" altLang="en-US"/>
              <a:t>变量，指向</a:t>
            </a:r>
            <a:r>
              <a:rPr lang="en-US" altLang="zh-CN"/>
              <a:t>module.exports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相当于在每个模块头部，有这样一行命令：</a:t>
            </a:r>
            <a:endParaRPr lang="en-US" altLang="zh-CN"/>
          </a:p>
          <a:p>
            <a:pPr marL="0" indent="0">
              <a:buNone/>
            </a:pPr>
            <a:r>
              <a:rPr lang="en-US" altLang="zh-CN" b="1">
                <a:solidFill>
                  <a:srgbClr val="FC0C59"/>
                </a:solidFill>
              </a:rPr>
              <a:t>    var exports = module.exports;</a:t>
            </a:r>
          </a:p>
          <a:p>
            <a:r>
              <a:rPr lang="zh-CN" altLang="en-US"/>
              <a:t>结果就是：</a:t>
            </a:r>
            <a:endParaRPr lang="en-US" altLang="zh-CN"/>
          </a:p>
          <a:p>
            <a:pPr lvl="1"/>
            <a:r>
              <a:rPr lang="zh-CN" altLang="en-US"/>
              <a:t>在对外输出模块接口时，可以向</a:t>
            </a:r>
            <a:r>
              <a:rPr lang="en-US" altLang="zh-CN"/>
              <a:t>exports</a:t>
            </a:r>
            <a:r>
              <a:rPr lang="zh-CN" altLang="en-US"/>
              <a:t>对象添加方法</a:t>
            </a:r>
            <a:endParaRPr lang="en-US" altLang="zh-CN"/>
          </a:p>
          <a:p>
            <a:pPr lvl="1"/>
            <a:r>
              <a:rPr lang="zh-CN" altLang="en-US"/>
              <a:t>注意：</a:t>
            </a:r>
            <a:r>
              <a:rPr lang="zh-CN" altLang="en-US">
                <a:solidFill>
                  <a:srgbClr val="FC0C59"/>
                </a:solidFill>
              </a:rPr>
              <a:t>不能直接给</a:t>
            </a:r>
            <a:r>
              <a:rPr lang="en-US" altLang="zh-CN">
                <a:solidFill>
                  <a:srgbClr val="FC0C59"/>
                </a:solidFill>
              </a:rPr>
              <a:t>exports</a:t>
            </a:r>
            <a:r>
              <a:rPr lang="zh-CN" altLang="en-US">
                <a:solidFill>
                  <a:srgbClr val="FC0C59"/>
                </a:solidFill>
              </a:rPr>
              <a:t>赋值</a:t>
            </a:r>
            <a:r>
              <a:rPr lang="zh-CN" altLang="en-US"/>
              <a:t>，因为这样等于切断了</a:t>
            </a:r>
            <a:r>
              <a:rPr lang="en-US" altLang="zh-CN"/>
              <a:t>exports</a:t>
            </a:r>
            <a:r>
              <a:rPr lang="zh-CN" altLang="en-US"/>
              <a:t>和</a:t>
            </a:r>
            <a:r>
              <a:rPr lang="en-US" altLang="zh-CN"/>
              <a:t>module.exports</a:t>
            </a:r>
            <a:r>
              <a:rPr lang="zh-CN" altLang="en-US"/>
              <a:t>的联系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20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require()</a:t>
            </a:r>
            <a:r>
              <a:rPr lang="zh-CN" altLang="en-US"/>
              <a:t>加载模块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Node.js</a:t>
            </a:r>
            <a:r>
              <a:rPr lang="zh-CN" altLang="en-US"/>
              <a:t>中，</a:t>
            </a:r>
            <a:r>
              <a:rPr lang="en-US" altLang="zh-CN"/>
              <a:t>require</a:t>
            </a:r>
            <a:r>
              <a:rPr lang="zh-CN" altLang="en-US"/>
              <a:t>命令用于加载模块文件</a:t>
            </a:r>
            <a:endParaRPr lang="en-US" altLang="zh-CN"/>
          </a:p>
          <a:p>
            <a:endParaRPr lang="en-US" altLang="zh-CN"/>
          </a:p>
          <a:p>
            <a:r>
              <a:rPr lang="zh-CN" altLang="en-US" sz="2800"/>
              <a:t>基本功能：</a:t>
            </a:r>
            <a:endParaRPr lang="en-US" altLang="zh-CN" sz="2800"/>
          </a:p>
          <a:p>
            <a:pPr lvl="1"/>
            <a:r>
              <a:rPr lang="zh-CN" altLang="en-US" sz="2800"/>
              <a:t>读取并执行一个</a:t>
            </a:r>
            <a:r>
              <a:rPr lang="en-US" altLang="zh-CN" sz="2800"/>
              <a:t>JavaScript</a:t>
            </a:r>
            <a:r>
              <a:rPr lang="zh-CN" altLang="en-US" sz="2800"/>
              <a:t>文件</a:t>
            </a:r>
            <a:endParaRPr lang="en-US" altLang="zh-CN" sz="2800"/>
          </a:p>
          <a:p>
            <a:pPr lvl="1"/>
            <a:r>
              <a:rPr lang="zh-CN" altLang="en-US" sz="2800"/>
              <a:t>然后返回该模块的</a:t>
            </a:r>
            <a:r>
              <a:rPr lang="en-US" altLang="zh-CN" sz="2800"/>
              <a:t>exports</a:t>
            </a:r>
            <a:r>
              <a:rPr lang="zh-CN" altLang="en-US" sz="2800"/>
              <a:t>对象</a:t>
            </a:r>
            <a:endParaRPr lang="en-US" altLang="zh-CN" sz="2800"/>
          </a:p>
          <a:p>
            <a:pPr lvl="1"/>
            <a:r>
              <a:rPr lang="zh-CN" altLang="en-US" sz="2800"/>
              <a:t>如果没有发现指定模块</a:t>
            </a:r>
            <a:r>
              <a:rPr lang="en-US" altLang="zh-CN" sz="2800"/>
              <a:t>,</a:t>
            </a:r>
            <a:r>
              <a:rPr lang="zh-CN" altLang="en-US" sz="2800"/>
              <a:t>会报错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40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require</a:t>
            </a:r>
            <a:r>
              <a:rPr lang="zh-CN" altLang="en-US"/>
              <a:t>模块加载规则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参数字符串以 “</a:t>
            </a:r>
            <a:r>
              <a:rPr lang="en-US" altLang="zh-CN"/>
              <a:t>/</a:t>
            </a:r>
            <a:r>
              <a:rPr lang="zh-CN" altLang="en-US"/>
              <a:t>”开头</a:t>
            </a:r>
            <a:endParaRPr lang="en-US" altLang="zh-CN"/>
          </a:p>
          <a:p>
            <a:r>
              <a:rPr lang="zh-CN" altLang="en-US"/>
              <a:t>参数字符换以“．／”开头</a:t>
            </a:r>
            <a:endParaRPr lang="en-US" altLang="zh-CN"/>
          </a:p>
          <a:p>
            <a:r>
              <a:rPr lang="zh-CN" altLang="en-US"/>
              <a:t>参数字符串不以“．／“或”／”，表示加载核心模块，或者一个位于各级</a:t>
            </a:r>
            <a:r>
              <a:rPr lang="en-US" altLang="zh-CN"/>
              <a:t>node_modules</a:t>
            </a:r>
            <a:r>
              <a:rPr lang="zh-CN" altLang="en-US"/>
              <a:t>目录已安装的模块</a:t>
            </a:r>
            <a:endParaRPr lang="en-US" altLang="zh-CN"/>
          </a:p>
          <a:p>
            <a:r>
              <a:rPr lang="zh-CN" altLang="en-US"/>
              <a:t>参数字符串可以省略后缀名</a:t>
            </a:r>
            <a:endParaRPr lang="en-US" altLang="zh-CN"/>
          </a:p>
          <a:p>
            <a:pPr lvl="1"/>
            <a:r>
              <a:rPr lang="en-US" altLang="zh-CN" sz="1800"/>
              <a:t>.js</a:t>
            </a:r>
            <a:r>
              <a:rPr lang="zh-CN" altLang="en-US" sz="1800"/>
              <a:t>、</a:t>
            </a:r>
            <a:r>
              <a:rPr lang="en-US" altLang="zh-CN" sz="1800"/>
              <a:t>.json</a:t>
            </a:r>
            <a:r>
              <a:rPr lang="zh-CN" altLang="en-US" sz="1800"/>
              <a:t>、</a:t>
            </a:r>
            <a:r>
              <a:rPr lang="en-US" altLang="zh-CN" sz="1800"/>
              <a:t>.node</a:t>
            </a:r>
          </a:p>
          <a:p>
            <a:pPr lvl="1"/>
            <a:r>
              <a:rPr lang="en-US" altLang="zh-CN" sz="1800"/>
              <a:t>.js</a:t>
            </a:r>
            <a:r>
              <a:rPr lang="zh-CN" altLang="en-US" sz="1800"/>
              <a:t>会当做</a:t>
            </a:r>
            <a:r>
              <a:rPr lang="en-US" altLang="zh-CN" sz="1800"/>
              <a:t>JavaScript</a:t>
            </a:r>
            <a:r>
              <a:rPr lang="zh-CN" altLang="en-US" sz="1800"/>
              <a:t>脚本文件解析</a:t>
            </a:r>
            <a:endParaRPr lang="en-US" altLang="zh-CN" sz="1800"/>
          </a:p>
          <a:p>
            <a:pPr lvl="1"/>
            <a:r>
              <a:rPr lang="en-US" altLang="zh-CN" sz="1800"/>
              <a:t>.json</a:t>
            </a:r>
            <a:r>
              <a:rPr lang="zh-CN" altLang="en-US" sz="1800"/>
              <a:t>会以</a:t>
            </a:r>
            <a:r>
              <a:rPr lang="en-US" altLang="zh-CN" sz="1800"/>
              <a:t>JSON</a:t>
            </a:r>
            <a:r>
              <a:rPr lang="zh-CN" altLang="en-US" sz="1800"/>
              <a:t>格式解析</a:t>
            </a:r>
            <a:endParaRPr lang="en-US" altLang="zh-CN" sz="1800"/>
          </a:p>
          <a:p>
            <a:pPr lvl="1"/>
            <a:r>
              <a:rPr lang="en-US" altLang="zh-CN" sz="1800"/>
              <a:t>.node</a:t>
            </a:r>
            <a:r>
              <a:rPr lang="zh-CN" altLang="en-US" sz="1800"/>
              <a:t>会以编译后的二进制文件解析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36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Node.js</a:t>
            </a:r>
            <a:r>
              <a:rPr lang="zh-CN" altLang="en-US"/>
              <a:t>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行百里者半九十，前端工程师的逆袭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203065" y="979805"/>
            <a:ext cx="4742180" cy="265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5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客户端</a:t>
            </a:r>
            <a:r>
              <a:rPr lang="en-US" altLang="zh-CN"/>
              <a:t>JavaScript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前端、后端都是干什么的？</a:t>
            </a:r>
            <a:endParaRPr lang="en-US" altLang="zh-CN" dirty="0"/>
          </a:p>
          <a:p>
            <a:r>
              <a:rPr lang="zh-CN" altLang="en-US" dirty="0"/>
              <a:t>为什么学习</a:t>
            </a:r>
            <a:r>
              <a:rPr lang="en-US" altLang="zh-CN" dirty="0"/>
              <a:t>node.js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什么是</a:t>
            </a:r>
            <a:r>
              <a:rPr lang="en-US" altLang="zh-CN" dirty="0"/>
              <a:t>JavaScript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浏览器中的</a:t>
            </a:r>
            <a:r>
              <a:rPr lang="en-US" altLang="zh-CN" dirty="0"/>
              <a:t>JavaScript</a:t>
            </a:r>
            <a:r>
              <a:rPr lang="zh-CN" altLang="en-US" dirty="0"/>
              <a:t>可以做什么？</a:t>
            </a:r>
            <a:endParaRPr lang="en-US" altLang="zh-CN" dirty="0"/>
          </a:p>
          <a:p>
            <a:r>
              <a:rPr lang="zh-CN" altLang="en-US" dirty="0"/>
              <a:t>浏览器中的</a:t>
            </a:r>
            <a:r>
              <a:rPr lang="en-US" altLang="zh-CN" dirty="0"/>
              <a:t>JavaScript</a:t>
            </a:r>
            <a:r>
              <a:rPr lang="zh-CN" altLang="en-US" dirty="0"/>
              <a:t>不可以做什么？</a:t>
            </a:r>
            <a:endParaRPr lang="en-US" altLang="zh-CN" dirty="0"/>
          </a:p>
          <a:p>
            <a:r>
              <a:rPr lang="zh-CN" altLang="en-US" dirty="0"/>
              <a:t>浏览器与</a:t>
            </a:r>
            <a:r>
              <a:rPr lang="en-US" altLang="zh-CN" dirty="0"/>
              <a:t>JavaScript</a:t>
            </a:r>
            <a:r>
              <a:rPr lang="zh-CN" altLang="en-US" dirty="0"/>
              <a:t>是什么关系？</a:t>
            </a:r>
            <a:endParaRPr lang="en-US" altLang="zh-CN" dirty="0"/>
          </a:p>
          <a:p>
            <a:r>
              <a:rPr lang="en-US" altLang="zh-CN" dirty="0"/>
              <a:t>JavaScript</a:t>
            </a:r>
            <a:r>
              <a:rPr lang="zh-CN" altLang="en-US" dirty="0"/>
              <a:t>只可以运行在浏览器中吗？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0" y="6535738"/>
            <a:ext cx="2057400" cy="314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23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服务器端</a:t>
            </a:r>
            <a:r>
              <a:rPr lang="en-US" altLang="zh-CN"/>
              <a:t>JavaScript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JavaScript</a:t>
            </a:r>
            <a:r>
              <a:rPr lang="zh-CN" altLang="en-US"/>
              <a:t>在浏览器中控制</a:t>
            </a:r>
            <a:r>
              <a:rPr lang="en-US" altLang="zh-CN"/>
              <a:t>DOM</a:t>
            </a:r>
            <a:r>
              <a:rPr lang="zh-CN" altLang="en-US"/>
              <a:t>元素作页面交互，这就是客户端</a:t>
            </a:r>
            <a:r>
              <a:rPr lang="en-US" altLang="zh-CN"/>
              <a:t>JavaScript</a:t>
            </a:r>
            <a:r>
              <a:rPr lang="zh-CN" altLang="en-US"/>
              <a:t>，因为它发生在浏览器或者客户端。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服务器端</a:t>
            </a:r>
            <a:r>
              <a:rPr lang="en-US" altLang="zh-CN"/>
              <a:t>JavaScript</a:t>
            </a:r>
            <a:r>
              <a:rPr lang="zh-CN" altLang="en-US"/>
              <a:t>发生在把页面发送给浏览器之前的服务器上，当然，使用的同样的语言！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0" y="6535738"/>
            <a:ext cx="2057400" cy="314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其它服务器端技术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Java</a:t>
            </a:r>
          </a:p>
          <a:p>
            <a:r>
              <a:rPr lang="en-US" altLang="zh-CN"/>
              <a:t>PHP</a:t>
            </a:r>
          </a:p>
          <a:p>
            <a:r>
              <a:rPr lang="en-US" altLang="zh-CN"/>
              <a:t>.Net</a:t>
            </a:r>
          </a:p>
          <a:p>
            <a:r>
              <a:rPr lang="en-US" altLang="zh-CN"/>
              <a:t>Ruby</a:t>
            </a:r>
          </a:p>
          <a:p>
            <a:r>
              <a:rPr lang="en-US" altLang="zh-CN"/>
              <a:t>Python</a:t>
            </a:r>
          </a:p>
          <a:p>
            <a:r>
              <a:rPr lang="en-US" altLang="zh-CN"/>
              <a:t>go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3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JavaScript</a:t>
            </a:r>
            <a:r>
              <a:rPr lang="zh-CN" altLang="en-US"/>
              <a:t>的实现方式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613811"/>
              </p:ext>
            </p:extLst>
          </p:nvPr>
        </p:nvGraphicFramePr>
        <p:xfrm>
          <a:off x="914400" y="2096053"/>
          <a:ext cx="7343336" cy="3868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xmlns="" val="1027287123"/>
                    </a:ext>
                  </a:extLst>
                </a:gridCol>
                <a:gridCol w="3685736">
                  <a:extLst>
                    <a:ext uri="{9D8B030D-6E8A-4147-A177-3AD203B41FA5}">
                      <a16:colId xmlns:a16="http://schemas.microsoft.com/office/drawing/2014/main" xmlns="" val="2415338907"/>
                    </a:ext>
                  </a:extLst>
                </a:gridCol>
              </a:tblGrid>
              <a:tr h="6447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浏览器</a:t>
                      </a:r>
                      <a:endParaRPr lang="zh-CN" sz="3200" kern="100"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JavaScript</a:t>
                      </a:r>
                      <a:r>
                        <a:rPr lang="zh-CN" sz="3200" kern="100">
                          <a:effectLst/>
                        </a:rPr>
                        <a:t>实现方式</a:t>
                      </a:r>
                      <a:endParaRPr lang="zh-CN" sz="3200" kern="100"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73025780"/>
                  </a:ext>
                </a:extLst>
              </a:tr>
              <a:tr h="6447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Firefox(</a:t>
                      </a:r>
                      <a:r>
                        <a:rPr lang="zh-CN" altLang="en-US" sz="3200" kern="100" dirty="0">
                          <a:effectLst/>
                        </a:rPr>
                        <a:t>火狐</a:t>
                      </a:r>
                      <a:r>
                        <a:rPr lang="en-US" sz="3200" kern="100" dirty="0">
                          <a:effectLst/>
                        </a:rPr>
                        <a:t>)</a:t>
                      </a:r>
                      <a:endParaRPr lang="zh-CN" sz="3200" kern="100" dirty="0"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 err="1">
                          <a:effectLst/>
                        </a:rPr>
                        <a:t>SpiderMonkey</a:t>
                      </a:r>
                      <a:endParaRPr lang="zh-CN" sz="3200" kern="100" dirty="0"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67560888"/>
                  </a:ext>
                </a:extLst>
              </a:tr>
              <a:tr h="6447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IE</a:t>
                      </a:r>
                      <a:endParaRPr lang="zh-CN" sz="3200" kern="100" dirty="0"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JScript</a:t>
                      </a:r>
                      <a:endParaRPr lang="zh-CN" sz="3200" kern="100" dirty="0"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5040621"/>
                  </a:ext>
                </a:extLst>
              </a:tr>
              <a:tr h="6447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Safari</a:t>
                      </a:r>
                      <a:endParaRPr lang="zh-CN" sz="3200" kern="100"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 err="1">
                          <a:effectLst/>
                        </a:rPr>
                        <a:t>JavaScriptCore</a:t>
                      </a:r>
                      <a:endParaRPr lang="zh-CN" sz="3200" kern="100" dirty="0"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46511782"/>
                  </a:ext>
                </a:extLst>
              </a:tr>
              <a:tr h="6447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Chrome</a:t>
                      </a:r>
                      <a:endParaRPr lang="zh-CN" sz="3200" kern="100" dirty="0"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V8</a:t>
                      </a:r>
                      <a:endParaRPr lang="zh-CN" sz="3200" kern="100" dirty="0"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21900714"/>
                  </a:ext>
                </a:extLst>
              </a:tr>
              <a:tr h="6447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Microsoft Edge</a:t>
                      </a:r>
                      <a:endParaRPr lang="zh-CN" sz="3200" kern="100" dirty="0"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 err="1">
                          <a:effectLst/>
                        </a:rPr>
                        <a:t>ChakraCore</a:t>
                      </a:r>
                      <a:endParaRPr lang="zh-CN" sz="3200" kern="100" dirty="0"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28436682"/>
                  </a:ext>
                </a:extLst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0" y="6535738"/>
            <a:ext cx="2057400" cy="314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69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Google Chrome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0" y="6535738"/>
            <a:ext cx="2057400" cy="314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150723" y="2184561"/>
            <a:ext cx="1867988" cy="718457"/>
          </a:xfrm>
          <a:prstGeom prst="roundRect">
            <a:avLst/>
          </a:prstGeom>
          <a:solidFill>
            <a:srgbClr val="4284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HTML</a:t>
            </a:r>
            <a:r>
              <a:rPr lang="zh-CN" altLang="en-US"/>
              <a:t>、</a:t>
            </a:r>
            <a:r>
              <a:rPr lang="en-US" altLang="zh-CN"/>
              <a:t>css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115050" y="2184561"/>
            <a:ext cx="1867988" cy="718457"/>
          </a:xfrm>
          <a:prstGeom prst="roundRect">
            <a:avLst/>
          </a:prstGeom>
          <a:solidFill>
            <a:srgbClr val="E43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JavaScript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150723" y="3136668"/>
            <a:ext cx="1867988" cy="718457"/>
          </a:xfrm>
          <a:prstGeom prst="roundRect">
            <a:avLst/>
          </a:prstGeom>
          <a:solidFill>
            <a:srgbClr val="378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WebKit</a:t>
            </a:r>
            <a:endParaRPr lang="en-US" altLang="zh-CN" dirty="0"/>
          </a:p>
          <a:p>
            <a:pPr algn="ctr"/>
            <a:r>
              <a:rPr lang="zh-CN" altLang="en-US" dirty="0"/>
              <a:t>布局引擎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115050" y="3108106"/>
            <a:ext cx="1867988" cy="718457"/>
          </a:xfrm>
          <a:prstGeom prst="roundRect">
            <a:avLst/>
          </a:prstGeom>
          <a:solidFill>
            <a:srgbClr val="E43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V8</a:t>
            </a:r>
          </a:p>
          <a:p>
            <a:pPr algn="ctr"/>
            <a:r>
              <a:rPr lang="zh-CN" altLang="en-US" dirty="0"/>
              <a:t>解析</a:t>
            </a:r>
            <a:r>
              <a:rPr lang="en-US" altLang="zh-CN" dirty="0" err="1"/>
              <a:t>js</a:t>
            </a:r>
            <a:r>
              <a:rPr lang="zh-CN" altLang="en-US" dirty="0"/>
              <a:t>代码</a:t>
            </a:r>
            <a:endParaRPr lang="en-US" altLang="zh-CN" dirty="0"/>
          </a:p>
        </p:txBody>
      </p:sp>
      <p:sp>
        <p:nvSpPr>
          <p:cNvPr id="11" name="圆角矩形 10"/>
          <p:cNvSpPr/>
          <p:nvPr/>
        </p:nvSpPr>
        <p:spPr>
          <a:xfrm>
            <a:off x="4150722" y="3991048"/>
            <a:ext cx="3832315" cy="718457"/>
          </a:xfrm>
          <a:prstGeom prst="roundRect">
            <a:avLst/>
          </a:prstGeom>
          <a:solidFill>
            <a:srgbClr val="378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中间层</a:t>
            </a:r>
            <a:endParaRPr lang="en-US" altLang="zh-CN" dirty="0"/>
          </a:p>
          <a:p>
            <a:pPr algn="ctr"/>
            <a:r>
              <a:rPr lang="zh-CN" altLang="en-US" dirty="0"/>
              <a:t>调配上层和下层的应用层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150723" y="4905884"/>
            <a:ext cx="761868" cy="718457"/>
          </a:xfrm>
          <a:prstGeom prst="roundRect">
            <a:avLst/>
          </a:prstGeom>
          <a:solidFill>
            <a:srgbClr val="4083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网卡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180980" y="4905883"/>
            <a:ext cx="761868" cy="718457"/>
          </a:xfrm>
          <a:prstGeom prst="roundRect">
            <a:avLst/>
          </a:prstGeom>
          <a:solidFill>
            <a:srgbClr val="4688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硬盘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212684" y="4904490"/>
            <a:ext cx="761868" cy="718457"/>
          </a:xfrm>
          <a:prstGeom prst="roundRect">
            <a:avLst/>
          </a:prstGeom>
          <a:solidFill>
            <a:srgbClr val="4C8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显卡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7234232" y="4904489"/>
            <a:ext cx="761868" cy="718457"/>
          </a:xfrm>
          <a:prstGeom prst="roundRect">
            <a:avLst/>
          </a:prstGeom>
          <a:solidFill>
            <a:srgbClr val="3C81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12" y="2855742"/>
            <a:ext cx="1628076" cy="155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PT模板" id="{6DE64F58-8F72-474B-99F6-F6874DBCDBAC}" vid="{E3A9BBEE-C672-5843-857C-D3ABE73BEC2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30341</TotalTime>
  <Words>1633</Words>
  <Application>Microsoft Office PowerPoint</Application>
  <PresentationFormat>全屏显示(4:3)</PresentationFormat>
  <Paragraphs>343</Paragraphs>
  <Slides>34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Node.js</vt:lpstr>
      <vt:lpstr>今日纲要</vt:lpstr>
      <vt:lpstr>今日纲要</vt:lpstr>
      <vt:lpstr>Node.js简介</vt:lpstr>
      <vt:lpstr>客户端JavaScript</vt:lpstr>
      <vt:lpstr>服务器端JavaScript</vt:lpstr>
      <vt:lpstr>其它服务器端技术</vt:lpstr>
      <vt:lpstr>JavaScript的实现方式</vt:lpstr>
      <vt:lpstr>Google Chrome</vt:lpstr>
      <vt:lpstr>基于V8的Node横空出世</vt:lpstr>
      <vt:lpstr>什么是Node.js？</vt:lpstr>
      <vt:lpstr>关于Node</vt:lpstr>
      <vt:lpstr>Node诞生历程</vt:lpstr>
      <vt:lpstr>为什么要学习Node.js？</vt:lpstr>
      <vt:lpstr>为什么要学习Node.js？</vt:lpstr>
      <vt:lpstr>Node.js的可以做什么？</vt:lpstr>
      <vt:lpstr>Node.js社区</vt:lpstr>
      <vt:lpstr>总结</vt:lpstr>
      <vt:lpstr>安装与配置Node.js环境</vt:lpstr>
      <vt:lpstr>在Windows下搭建node开发环境</vt:lpstr>
      <vt:lpstr>版本管理工具nvm</vt:lpstr>
      <vt:lpstr>path环境变量</vt:lpstr>
      <vt:lpstr>cmd</vt:lpstr>
      <vt:lpstr>快速体验</vt:lpstr>
      <vt:lpstr>Node.js基础</vt:lpstr>
      <vt:lpstr>REPL（Read-eval-print-loop）</vt:lpstr>
      <vt:lpstr>全局对象global</vt:lpstr>
      <vt:lpstr>Globals</vt:lpstr>
      <vt:lpstr>process</vt:lpstr>
      <vt:lpstr>module对象</vt:lpstr>
      <vt:lpstr>模块内的module.exports</vt:lpstr>
      <vt:lpstr>模块内的exports</vt:lpstr>
      <vt:lpstr>require()加载模块</vt:lpstr>
      <vt:lpstr>require模块加载规则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PengZhou Li</dc:creator>
  <cp:lastModifiedBy>Jack</cp:lastModifiedBy>
  <cp:revision>2895</cp:revision>
  <dcterms:created xsi:type="dcterms:W3CDTF">2015-12-07T01:34:56Z</dcterms:created>
  <dcterms:modified xsi:type="dcterms:W3CDTF">2018-02-28T15:50:03Z</dcterms:modified>
</cp:coreProperties>
</file>