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57" r:id="rId4"/>
    <p:sldId id="259" r:id="rId5"/>
    <p:sldId id="263" r:id="rId6"/>
    <p:sldId id="261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FBB1-C725-412E-A4A9-19E63988956D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198E-DD55-4A64-82FE-56F661315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10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FBB1-C725-412E-A4A9-19E63988956D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198E-DD55-4A64-82FE-56F661315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09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FBB1-C725-412E-A4A9-19E63988956D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198E-DD55-4A64-82FE-56F661315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4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FBB1-C725-412E-A4A9-19E63988956D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198E-DD55-4A64-82FE-56F661315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98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FBB1-C725-412E-A4A9-19E63988956D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198E-DD55-4A64-82FE-56F661315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7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FBB1-C725-412E-A4A9-19E63988956D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198E-DD55-4A64-82FE-56F661315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00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FBB1-C725-412E-A4A9-19E63988956D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198E-DD55-4A64-82FE-56F661315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47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FBB1-C725-412E-A4A9-19E63988956D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198E-DD55-4A64-82FE-56F661315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568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FBB1-C725-412E-A4A9-19E63988956D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198E-DD55-4A64-82FE-56F661315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96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FBB1-C725-412E-A4A9-19E63988956D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198E-DD55-4A64-82FE-56F661315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0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FBB1-C725-412E-A4A9-19E63988956D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198E-DD55-4A64-82FE-56F661315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0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EFBB1-C725-412E-A4A9-19E63988956D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0198E-DD55-4A64-82FE-56F661315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26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Ptozbya2CF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;p1"/>
          <p:cNvSpPr txBox="1"/>
          <p:nvPr/>
        </p:nvSpPr>
        <p:spPr>
          <a:xfrm>
            <a:off x="521616" y="625710"/>
            <a:ext cx="29327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i="0" u="none" strike="noStrike" cap="none" dirty="0" smtClean="0">
                <a:solidFill>
                  <a:schemeClr val="dk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sym typeface="Arial"/>
              </a:rPr>
              <a:t>영상 제작</a:t>
            </a:r>
            <a:r>
              <a:rPr lang="ko-KR" sz="3200" b="1" i="0" u="none" strike="noStrike" cap="none" dirty="0" smtClean="0">
                <a:solidFill>
                  <a:schemeClr val="dk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sym typeface="Arial"/>
              </a:rPr>
              <a:t> </a:t>
            </a:r>
            <a:r>
              <a:rPr lang="ko-KR" sz="3200" b="1" i="0" u="none" strike="noStrike" cap="none" dirty="0">
                <a:solidFill>
                  <a:schemeClr val="dk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sym typeface="Arial"/>
              </a:rPr>
              <a:t>의뢰서</a:t>
            </a:r>
            <a:endParaRPr sz="3200" b="1" dirty="0">
              <a:solidFill>
                <a:schemeClr val="dk1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sym typeface="Arial"/>
            </a:endParaRPr>
          </a:p>
        </p:txBody>
      </p:sp>
      <p:sp>
        <p:nvSpPr>
          <p:cNvPr id="3" name="Google Shape;90;p1"/>
          <p:cNvSpPr txBox="1"/>
          <p:nvPr/>
        </p:nvSpPr>
        <p:spPr>
          <a:xfrm>
            <a:off x="616763" y="1326902"/>
            <a:ext cx="283763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smtClean="0">
                <a:solidFill>
                  <a:schemeClr val="dk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Calibri"/>
                <a:sym typeface="Calibri"/>
              </a:rPr>
              <a:t>브랜드</a:t>
            </a:r>
            <a:r>
              <a:rPr lang="en-US" altLang="ko-KR" sz="1800" dirty="0" smtClean="0">
                <a:solidFill>
                  <a:schemeClr val="dk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Calibri"/>
                <a:sym typeface="Calibri"/>
              </a:rPr>
              <a:t> </a:t>
            </a:r>
            <a:r>
              <a:rPr lang="ko-KR" sz="1800" dirty="0" smtClean="0">
                <a:solidFill>
                  <a:schemeClr val="dk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Calibri"/>
                <a:sym typeface="Calibri"/>
              </a:rPr>
              <a:t>_</a:t>
            </a:r>
            <a:r>
              <a:rPr lang="en-US" altLang="ko-KR" sz="1800" dirty="0" smtClean="0">
                <a:solidFill>
                  <a:schemeClr val="dk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cs typeface="Calibri"/>
                <a:sym typeface="Calibri"/>
              </a:rPr>
              <a:t> 2021/00/00</a:t>
            </a:r>
            <a:endParaRPr dirty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4" name="Google Shape;91;p1"/>
          <p:cNvSpPr txBox="1"/>
          <p:nvPr/>
        </p:nvSpPr>
        <p:spPr>
          <a:xfrm>
            <a:off x="6950036" y="3228136"/>
            <a:ext cx="3938624" cy="125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 smtClean="0">
                <a:solidFill>
                  <a:schemeClr val="dk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sym typeface="Arial"/>
              </a:rPr>
              <a:t>제품 보내실 주소</a:t>
            </a:r>
            <a:endParaRPr lang="en-US" altLang="ko-KR" sz="1100" b="1" dirty="0" smtClean="0">
              <a:solidFill>
                <a:schemeClr val="dk1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 smtClean="0">
                <a:solidFill>
                  <a:schemeClr val="dk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sym typeface="Arial"/>
              </a:rPr>
              <a:t>강서구 </a:t>
            </a:r>
            <a:r>
              <a:rPr lang="ko-KR" sz="1200" dirty="0">
                <a:solidFill>
                  <a:schemeClr val="dk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sym typeface="Arial"/>
              </a:rPr>
              <a:t>마곡중앙10로 70 </a:t>
            </a:r>
            <a:endParaRPr lang="en-US" altLang="ko-KR" sz="1200" dirty="0" smtClean="0">
              <a:solidFill>
                <a:schemeClr val="dk1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 smtClean="0">
                <a:solidFill>
                  <a:schemeClr val="dk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sym typeface="Arial"/>
              </a:rPr>
              <a:t>(</a:t>
            </a:r>
            <a:r>
              <a:rPr lang="ko-KR" altLang="en-US" sz="1200" dirty="0" smtClean="0">
                <a:solidFill>
                  <a:schemeClr val="dk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sym typeface="Arial"/>
              </a:rPr>
              <a:t>마곡동</a:t>
            </a:r>
            <a:r>
              <a:rPr lang="en-US" altLang="ko-KR" sz="1200" dirty="0" smtClean="0">
                <a:solidFill>
                  <a:schemeClr val="dk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sym typeface="Arial"/>
              </a:rPr>
              <a:t>,</a:t>
            </a:r>
            <a:r>
              <a:rPr lang="ko-KR" sz="1200" dirty="0" err="1" smtClean="0">
                <a:solidFill>
                  <a:schemeClr val="dk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sym typeface="Arial"/>
              </a:rPr>
              <a:t>엘지사이언스파크</a:t>
            </a:r>
            <a:r>
              <a:rPr lang="ko-KR" sz="1200" dirty="0">
                <a:solidFill>
                  <a:schemeClr val="dk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sym typeface="Arial"/>
              </a:rPr>
              <a:t>) </a:t>
            </a:r>
            <a:r>
              <a:rPr lang="en-US" altLang="ko-KR" sz="1200" dirty="0" smtClean="0">
                <a:solidFill>
                  <a:schemeClr val="dk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sym typeface="Arial"/>
              </a:rPr>
              <a:t>1</a:t>
            </a:r>
            <a:r>
              <a:rPr lang="ko-KR" sz="1200" dirty="0" smtClean="0">
                <a:solidFill>
                  <a:schemeClr val="dk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sym typeface="Arial"/>
              </a:rPr>
              <a:t>층 </a:t>
            </a:r>
            <a:r>
              <a:rPr lang="en-US" altLang="ko-KR" sz="1200" dirty="0" smtClean="0">
                <a:solidFill>
                  <a:schemeClr val="dk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sym typeface="Arial"/>
              </a:rPr>
              <a:t>MOV</a:t>
            </a:r>
            <a:r>
              <a:rPr lang="ko-KR" sz="1200" dirty="0" err="1" smtClean="0">
                <a:solidFill>
                  <a:schemeClr val="dk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sym typeface="Arial"/>
              </a:rPr>
              <a:t>studio</a:t>
            </a:r>
            <a:endParaRPr lang="en-US" altLang="ko-KR" sz="1200" dirty="0">
              <a:solidFill>
                <a:schemeClr val="dk1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solidFill>
                  <a:schemeClr val="dk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sym typeface="Arial"/>
              </a:rPr>
              <a:t>오민경 </a:t>
            </a:r>
            <a:r>
              <a:rPr lang="en-US" altLang="ko-KR" sz="1200" dirty="0" smtClean="0">
                <a:solidFill>
                  <a:schemeClr val="dk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sym typeface="Arial"/>
              </a:rPr>
              <a:t>010-8899-9238</a:t>
            </a:r>
            <a:endParaRPr sz="1200" dirty="0">
              <a:solidFill>
                <a:schemeClr val="dk1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sym typeface="Arial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888" y="278919"/>
            <a:ext cx="1583640" cy="15836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50036" y="4891751"/>
            <a:ext cx="3890809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       </a:t>
            </a:r>
            <a:r>
              <a:rPr lang="en-US" altLang="ko-KR" sz="1400" b="1" dirty="0" err="1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movstudio_lg</a:t>
            </a:r>
            <a:endParaRPr lang="en-US" altLang="ko-KR" sz="1400" b="1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r>
              <a:rPr lang="ko-KR" altLang="en-US" sz="10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   </a:t>
            </a:r>
            <a:r>
              <a:rPr lang="ko-KR" altLang="en-US" sz="1100" dirty="0" err="1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팔로우</a:t>
            </a:r>
            <a:r>
              <a:rPr lang="ko-KR" altLang="en-US" sz="11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요청 후 메시지로 성함</a:t>
            </a:r>
            <a:r>
              <a:rPr lang="en-US" altLang="ko-KR" sz="11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/</a:t>
            </a:r>
            <a:r>
              <a:rPr lang="ko-KR" altLang="en-US" sz="11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소속 알려주시면 수락해드립니다</a:t>
            </a:r>
            <a:r>
              <a:rPr lang="en-US" altLang="ko-KR" sz="10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.</a:t>
            </a:r>
          </a:p>
          <a:p>
            <a:endParaRPr lang="en-US" altLang="ko-KR" sz="1200" dirty="0" smtClean="0"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911" y="5033614"/>
            <a:ext cx="295275" cy="295275"/>
          </a:xfrm>
          <a:prstGeom prst="rect">
            <a:avLst/>
          </a:prstGeom>
        </p:spPr>
      </p:pic>
      <p:sp>
        <p:nvSpPr>
          <p:cNvPr id="8" name="Google Shape;91;p1"/>
          <p:cNvSpPr txBox="1"/>
          <p:nvPr/>
        </p:nvSpPr>
        <p:spPr>
          <a:xfrm>
            <a:off x="1117272" y="3388849"/>
            <a:ext cx="3938624" cy="62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 smtClean="0">
                <a:solidFill>
                  <a:schemeClr val="dk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sym typeface="Arial"/>
              </a:rPr>
              <a:t>의뢰서 작성이 처음이라면</a:t>
            </a:r>
            <a:r>
              <a:rPr lang="en-US" altLang="ko-KR" sz="1100" b="1" dirty="0" smtClean="0">
                <a:solidFill>
                  <a:schemeClr val="dk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sym typeface="Arial"/>
              </a:rPr>
              <a:t>? </a:t>
            </a:r>
            <a:r>
              <a:rPr lang="ko-KR" altLang="en-US" sz="1100" b="1" dirty="0" smtClean="0">
                <a:solidFill>
                  <a:schemeClr val="dk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sym typeface="Arial"/>
              </a:rPr>
              <a:t>아래 영상을 먼저 시청해 주세요</a:t>
            </a:r>
            <a:r>
              <a:rPr lang="en-US" altLang="ko-KR" sz="1100" b="1" dirty="0" smtClean="0">
                <a:solidFill>
                  <a:schemeClr val="dk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sym typeface="Arial"/>
              </a:rPr>
              <a:t>!</a:t>
            </a:r>
          </a:p>
          <a:p>
            <a:pPr lvl="0">
              <a:lnSpc>
                <a:spcPct val="150000"/>
              </a:lnSpc>
            </a:pPr>
            <a:r>
              <a:rPr lang="en-US" sz="1200" dirty="0">
                <a:solidFill>
                  <a:schemeClr val="dk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sym typeface="Arial"/>
                <a:hlinkClick r:id="rId4"/>
              </a:rPr>
              <a:t>https://</a:t>
            </a:r>
            <a:r>
              <a:rPr lang="en-US" sz="1200" dirty="0" smtClean="0">
                <a:solidFill>
                  <a:schemeClr val="dk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sym typeface="Arial"/>
                <a:hlinkClick r:id="rId4"/>
              </a:rPr>
              <a:t>www.youtube.com/watch?v=Ptozbya2CF0</a:t>
            </a:r>
            <a:r>
              <a:rPr lang="en-US" sz="1200" dirty="0" smtClean="0">
                <a:solidFill>
                  <a:schemeClr val="dk1"/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  <a:sym typeface="Arial"/>
              </a:rPr>
              <a:t> </a:t>
            </a:r>
            <a:endParaRPr sz="1200" dirty="0">
              <a:solidFill>
                <a:schemeClr val="dk1"/>
              </a:solidFill>
              <a:latin typeface="LG스마트체 Light" panose="020B0600000101010101" pitchFamily="50" charset="-127"/>
              <a:ea typeface="LG스마트체 Light" panose="020B0600000101010101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652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620" y="407551"/>
            <a:ext cx="2432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제품 정보 </a:t>
            </a:r>
            <a:r>
              <a:rPr lang="en-US" altLang="ko-KR" sz="1200" dirty="0">
                <a:solidFill>
                  <a:srgbClr val="E7E6E6">
                    <a:lumMod val="50000"/>
                  </a:srgb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(</a:t>
            </a:r>
            <a:r>
              <a:rPr lang="ko-KR" altLang="en-US" sz="1200" dirty="0">
                <a:solidFill>
                  <a:srgbClr val="E7E6E6">
                    <a:lumMod val="50000"/>
                  </a:srgb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필수</a:t>
            </a:r>
            <a:r>
              <a:rPr lang="en-US" altLang="ko-KR" sz="1200" dirty="0">
                <a:solidFill>
                  <a:srgbClr val="E7E6E6">
                    <a:lumMod val="50000"/>
                  </a:srgb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)</a:t>
            </a:r>
            <a:endParaRPr lang="ko-KR" altLang="en-US" sz="1200" dirty="0">
              <a:solidFill>
                <a:srgbClr val="E7E6E6">
                  <a:lumMod val="50000"/>
                </a:srgbClr>
              </a:solidFill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63461" y="1072522"/>
            <a:ext cx="2095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제품 기본 이미지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(</a:t>
            </a:r>
            <a:r>
              <a:rPr lang="ko-KR" altLang="en-US" sz="1200" dirty="0" err="1" smtClean="0">
                <a:solidFill>
                  <a:schemeClr val="bg1">
                    <a:lumMod val="65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누끼컷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)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첨부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36312" y="901701"/>
            <a:ext cx="4194671" cy="561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Table 139"/>
          <p:cNvGraphicFramePr/>
          <p:nvPr>
            <p:extLst>
              <p:ext uri="{D42A27DB-BD31-4B8C-83A1-F6EECF244321}">
                <p14:modId xmlns:p14="http://schemas.microsoft.com/office/powerpoint/2010/main" val="1431812334"/>
              </p:ext>
            </p:extLst>
          </p:nvPr>
        </p:nvGraphicFramePr>
        <p:xfrm>
          <a:off x="349620" y="901703"/>
          <a:ext cx="7132633" cy="5613398"/>
        </p:xfrm>
        <a:graphic>
          <a:graphicData uri="http://schemas.openxmlformats.org/drawingml/2006/table">
            <a:tbl>
              <a:tblPr/>
              <a:tblGrid>
                <a:gridCol w="1371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392">
                <a:tc>
                  <a:txBody>
                    <a:bodyPr/>
                    <a:lstStyle/>
                    <a:p>
                      <a:pPr algn="ctr">
                        <a:defRPr sz="1000" b="1">
                          <a:latin typeface="KoPub돋움체_Pro Light"/>
                          <a:ea typeface="KoPub돋움체_Pro Light"/>
                          <a:cs typeface="KoPub돋움체_Pro Light"/>
                          <a:sym typeface="KoPub돋움체_Pro Light"/>
                        </a:defRPr>
                      </a:pPr>
                      <a:r>
                        <a:rPr sz="1200" b="1" dirty="0" err="1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브랜드_</a:t>
                      </a:r>
                      <a:r>
                        <a:rPr sz="1200" b="1" dirty="0" err="1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제품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명</a:t>
                      </a:r>
                      <a:endParaRPr sz="12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5644" marR="55644" marT="55644" marB="55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A6A6A6"/>
                          </a:solidFill>
                          <a:latin typeface="KoPub돋움체_Pro Light"/>
                          <a:ea typeface="KoPub돋움체_Pro Light"/>
                          <a:cs typeface="KoPub돋움체_Pro Light"/>
                          <a:sym typeface="KoPub돋움체_Pro Light"/>
                        </a:defRPr>
                      </a:pPr>
                      <a:r>
                        <a:rPr sz="12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예) </a:t>
                      </a:r>
                      <a:r>
                        <a:rPr sz="1200" dirty="0" err="1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빌리프_로즈</a:t>
                      </a:r>
                      <a:r>
                        <a:rPr sz="12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</a:t>
                      </a:r>
                      <a:r>
                        <a:rPr sz="1200" dirty="0" err="1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젬마</a:t>
                      </a:r>
                      <a:r>
                        <a:rPr sz="12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</a:t>
                      </a:r>
                      <a:r>
                        <a:rPr sz="1200" dirty="0" err="1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컨센트레이트</a:t>
                      </a:r>
                      <a:r>
                        <a:rPr sz="12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</a:t>
                      </a:r>
                      <a:r>
                        <a:rPr sz="1200" dirty="0" err="1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오일</a:t>
                      </a:r>
                      <a:endParaRPr sz="12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5644" marR="55644" marT="55644" marB="55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9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  <a:cs typeface="KoPub돋움체_Pro Light"/>
                          <a:sym typeface="KoPub돋움체_Pro Light"/>
                        </a:rPr>
                        <a:t>가격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  <a:cs typeface="KoPub돋움체_Pro Light"/>
                          <a:sym typeface="KoPub돋움체_Pro Light"/>
                        </a:rPr>
                        <a:t> /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  <a:cs typeface="KoPub돋움체_Pro Light"/>
                          <a:sym typeface="KoPub돋움체_Pro Light"/>
                        </a:rPr>
                        <a:t>용량</a:t>
                      </a:r>
                      <a:endParaRPr sz="12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  <a:cs typeface="KoPub돋움체_Pro Light"/>
                        <a:sym typeface="KoPub돋움체_Pro Light"/>
                      </a:endParaRPr>
                    </a:p>
                  </a:txBody>
                  <a:tcPr marL="55644" marR="55644" marT="55644" marB="55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 dirty="0">
                          <a:solidFill>
                            <a:srgbClr val="A6A6A6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  <a:cs typeface="KoPub돋움체_Pro Light"/>
                          <a:sym typeface="KoPub돋움체_Pro Light"/>
                        </a:rPr>
                        <a:t>60,000 / 30ml</a:t>
                      </a:r>
                    </a:p>
                  </a:txBody>
                  <a:tcPr marL="55644" marR="55644" marT="55644" marB="55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99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  <a:cs typeface="KoPub돋움체_Pro Light"/>
                          <a:sym typeface="KoPub돋움체_Pro Light"/>
                        </a:rPr>
                        <a:t>출시 예정일</a:t>
                      </a:r>
                      <a:endParaRPr sz="12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  <a:cs typeface="KoPub돋움체_Pro Light"/>
                        <a:sym typeface="KoPub돋움체_Pro Light"/>
                      </a:endParaRPr>
                    </a:p>
                  </a:txBody>
                  <a:tcPr marL="55644" marR="55644" marT="55644" marB="55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SzPct val="100000"/>
                        <a:buNone/>
                        <a:defRPr sz="1000">
                          <a:solidFill>
                            <a:srgbClr val="A6A6A6"/>
                          </a:solidFill>
                          <a:latin typeface="KoPub돋움체_Pro Light"/>
                          <a:ea typeface="KoPub돋움체_Pro Light"/>
                          <a:cs typeface="KoPub돋움체_Pro Light"/>
                          <a:sym typeface="KoPub돋움체_Pro Light"/>
                        </a:defRPr>
                      </a:pPr>
                      <a:r>
                        <a:rPr lang="en-US" sz="120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2021/00/00</a:t>
                      </a:r>
                      <a:endParaRPr sz="12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5644" marR="55644" marT="55644" marB="55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152211"/>
                  </a:ext>
                </a:extLst>
              </a:tr>
              <a:tr h="196364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b="1" dirty="0" err="1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  <a:cs typeface="KoPub돋움체_Pro Light"/>
                          <a:sym typeface="KoPub돋움체_Pro Light"/>
                        </a:rPr>
                        <a:t>제품</a:t>
                      </a:r>
                      <a:r>
                        <a:rPr sz="1200" b="1" dirty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  <a:cs typeface="KoPub돋움체_Pro Light"/>
                          <a:sym typeface="KoPub돋움체_Pro Light"/>
                        </a:rPr>
                        <a:t> </a:t>
                      </a:r>
                      <a:r>
                        <a:rPr sz="1200" b="1" dirty="0" err="1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  <a:cs typeface="KoPub돋움체_Pro Light"/>
                          <a:sym typeface="KoPub돋움체_Pro Light"/>
                        </a:rPr>
                        <a:t>소구포인트</a:t>
                      </a:r>
                      <a:endParaRPr sz="12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  <a:cs typeface="KoPub돋움체_Pro Light"/>
                        <a:sym typeface="KoPub돋움체_Pro Light"/>
                      </a:endParaRPr>
                    </a:p>
                  </a:txBody>
                  <a:tcPr marL="55644" marR="55644" marT="55644" marB="55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SzPct val="100000"/>
                        <a:buAutoNum type="arabicParenR"/>
                        <a:defRPr sz="1000">
                          <a:solidFill>
                            <a:srgbClr val="A6A6A6"/>
                          </a:solidFill>
                          <a:latin typeface="KoPub돋움체_Pro Light"/>
                          <a:ea typeface="KoPub돋움체_Pro Light"/>
                          <a:cs typeface="KoPub돋움체_Pro Light"/>
                          <a:sym typeface="KoPub돋움체_Pro Light"/>
                        </a:defRPr>
                      </a:pPr>
                      <a:r>
                        <a:rPr sz="1200" dirty="0" err="1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장미</a:t>
                      </a:r>
                      <a:r>
                        <a:rPr sz="12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</a:t>
                      </a:r>
                      <a:r>
                        <a:rPr sz="1200" dirty="0" err="1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추출물</a:t>
                      </a:r>
                      <a:r>
                        <a:rPr sz="12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</a:t>
                      </a:r>
                      <a:r>
                        <a:rPr sz="1200" dirty="0" err="1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그대로</a:t>
                      </a:r>
                      <a:endParaRPr sz="12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342900" indent="-342900" algn="l">
                        <a:buSzPct val="100000"/>
                        <a:buAutoNum type="arabicParenR"/>
                        <a:defRPr sz="1000">
                          <a:solidFill>
                            <a:srgbClr val="A6A6A6"/>
                          </a:solidFill>
                          <a:latin typeface="KoPub돋움체_Pro Light"/>
                          <a:ea typeface="KoPub돋움체_Pro Light"/>
                          <a:cs typeface="KoPub돋움체_Pro Light"/>
                          <a:sym typeface="KoPub돋움체_Pro Light"/>
                        </a:defRPr>
                      </a:pPr>
                      <a:r>
                        <a:rPr sz="1200" dirty="0" err="1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끈적임</a:t>
                      </a:r>
                      <a:r>
                        <a:rPr sz="12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</a:t>
                      </a:r>
                      <a:r>
                        <a:rPr sz="1200" dirty="0" err="1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없이</a:t>
                      </a:r>
                      <a:r>
                        <a:rPr sz="12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</a:t>
                      </a:r>
                      <a:r>
                        <a:rPr sz="1200" dirty="0" err="1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부드럽고</a:t>
                      </a:r>
                      <a:r>
                        <a:rPr sz="12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</a:t>
                      </a:r>
                      <a:r>
                        <a:rPr sz="1200" dirty="0" err="1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빠르게</a:t>
                      </a:r>
                      <a:r>
                        <a:rPr sz="12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</a:t>
                      </a:r>
                      <a:r>
                        <a:rPr sz="1200" dirty="0" err="1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흡수</a:t>
                      </a:r>
                      <a:endParaRPr sz="12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342900" indent="-342900" algn="l">
                        <a:buSzPct val="100000"/>
                        <a:buAutoNum type="arabicParenR"/>
                        <a:defRPr sz="1000">
                          <a:solidFill>
                            <a:srgbClr val="A6A6A6"/>
                          </a:solidFill>
                          <a:latin typeface="KoPub돋움체_Pro Light"/>
                          <a:ea typeface="KoPub돋움체_Pro Light"/>
                          <a:cs typeface="KoPub돋움체_Pro Light"/>
                          <a:sym typeface="KoPub돋움체_Pro Light"/>
                        </a:defRPr>
                      </a:pPr>
                      <a:r>
                        <a:rPr sz="1200" dirty="0" err="1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거칠어진</a:t>
                      </a:r>
                      <a:r>
                        <a:rPr sz="12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</a:t>
                      </a:r>
                      <a:r>
                        <a:rPr sz="1200" dirty="0" err="1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피부에</a:t>
                      </a:r>
                      <a:r>
                        <a:rPr sz="12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</a:t>
                      </a:r>
                      <a:r>
                        <a:rPr sz="1200" dirty="0" err="1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편안함과</a:t>
                      </a:r>
                      <a:r>
                        <a:rPr sz="12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</a:t>
                      </a:r>
                      <a:r>
                        <a:rPr sz="1200" dirty="0" err="1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매끄러운</a:t>
                      </a:r>
                      <a:r>
                        <a:rPr sz="12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</a:t>
                      </a:r>
                      <a:r>
                        <a:rPr sz="1200" dirty="0" err="1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피붓결을</a:t>
                      </a:r>
                      <a:r>
                        <a:rPr sz="12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</a:t>
                      </a:r>
                      <a:r>
                        <a:rPr sz="1200" dirty="0" err="1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선사</a:t>
                      </a:r>
                      <a:endParaRPr sz="12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marL="342900" indent="-342900" algn="l">
                        <a:buSzPct val="100000"/>
                        <a:buAutoNum type="arabicParenR"/>
                        <a:defRPr sz="1000">
                          <a:solidFill>
                            <a:srgbClr val="A6A6A6"/>
                          </a:solidFill>
                          <a:latin typeface="KoPub돋움체_Pro Light"/>
                          <a:ea typeface="KoPub돋움체_Pro Light"/>
                          <a:cs typeface="KoPub돋움체_Pro Light"/>
                          <a:sym typeface="KoPub돋움체_Pro Light"/>
                        </a:defRPr>
                      </a:pPr>
                      <a:r>
                        <a:rPr sz="1200" dirty="0" err="1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배경지</a:t>
                      </a:r>
                      <a:r>
                        <a:rPr sz="12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</a:t>
                      </a:r>
                      <a:r>
                        <a:rPr sz="1200" dirty="0" err="1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컬러</a:t>
                      </a:r>
                      <a:r>
                        <a:rPr sz="12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, </a:t>
                      </a:r>
                      <a:r>
                        <a:rPr sz="1200" dirty="0" err="1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모션효과</a:t>
                      </a:r>
                      <a:r>
                        <a:rPr sz="12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등 </a:t>
                      </a:r>
                      <a:r>
                        <a:rPr sz="1200" dirty="0" err="1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소구포인트</a:t>
                      </a:r>
                      <a:endParaRPr sz="12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5644" marR="55644" marT="55644" marB="55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6364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  <a:cs typeface="KoPub돋움체_Pro Light"/>
                          <a:sym typeface="KoPub돋움체_Pro Light"/>
                        </a:rPr>
                        <a:t>기타 특이사항</a:t>
                      </a:r>
                      <a:endParaRPr sz="12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  <a:cs typeface="KoPub돋움체_Pro Light"/>
                        <a:sym typeface="KoPub돋움체_Pro Light"/>
                      </a:endParaRPr>
                    </a:p>
                  </a:txBody>
                  <a:tcPr marL="55644" marR="55644" marT="55644" marB="55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SzPct val="100000"/>
                        <a:buAutoNum type="arabicParenR"/>
                        <a:defRPr sz="1000">
                          <a:solidFill>
                            <a:srgbClr val="A6A6A6"/>
                          </a:solidFill>
                          <a:latin typeface="KoPub돋움체_Pro Light"/>
                          <a:ea typeface="KoPub돋움체_Pro Light"/>
                          <a:cs typeface="KoPub돋움체_Pro Light"/>
                          <a:sym typeface="KoPub돋움체_Pro Light"/>
                        </a:defRPr>
                      </a:pPr>
                      <a:endParaRPr sz="12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5644" marR="55644" marT="55644" marB="55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481453"/>
                  </a:ext>
                </a:extLst>
              </a:tr>
              <a:tr h="509323">
                <a:tc>
                  <a:txBody>
                    <a:bodyPr/>
                    <a:lstStyle/>
                    <a:p>
                      <a:pPr algn="ctr">
                        <a:defRPr sz="1000" b="1">
                          <a:latin typeface="KoPub돋움체_Pro Light"/>
                          <a:ea typeface="KoPub돋움체_Pro Light"/>
                          <a:cs typeface="KoPub돋움체_Pro Light"/>
                          <a:sym typeface="KoPub돋움체_Pro Light"/>
                        </a:defRPr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성분 관련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필요소품</a:t>
                      </a:r>
                      <a:endParaRPr sz="12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5644" marR="55644" marT="55644" marB="55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A6A6A6"/>
                          </a:solidFill>
                          <a:latin typeface="KoPub돋움체_Pro Light"/>
                          <a:ea typeface="KoPub돋움체_Pro Light"/>
                          <a:cs typeface="KoPub돋움체_Pro Light"/>
                          <a:sym typeface="KoPub돋움체_Pro Light"/>
                        </a:defRPr>
                      </a:pPr>
                      <a:r>
                        <a:rPr sz="12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예) </a:t>
                      </a:r>
                      <a:r>
                        <a:rPr sz="1200" dirty="0" err="1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비이커</a:t>
                      </a:r>
                      <a:r>
                        <a:rPr sz="12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2개, </a:t>
                      </a:r>
                      <a:r>
                        <a:rPr sz="1200" dirty="0" err="1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장미꽃</a:t>
                      </a:r>
                      <a:r>
                        <a:rPr sz="12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</a:t>
                      </a:r>
                      <a:r>
                        <a:rPr sz="1200" dirty="0" err="1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제품</a:t>
                      </a:r>
                      <a:r>
                        <a:rPr sz="12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</a:t>
                      </a:r>
                      <a:r>
                        <a:rPr sz="1200" dirty="0" err="1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오일</a:t>
                      </a:r>
                      <a:r>
                        <a:rPr sz="1200" dirty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</a:t>
                      </a:r>
                      <a:r>
                        <a:rPr sz="1200" dirty="0" err="1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벌크로</a:t>
                      </a:r>
                      <a:endParaRPr sz="12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5644" marR="55644" marT="55644" marB="55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00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165227"/>
              </p:ext>
            </p:extLst>
          </p:nvPr>
        </p:nvGraphicFramePr>
        <p:xfrm>
          <a:off x="408886" y="914084"/>
          <a:ext cx="5712178" cy="5498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977">
                  <a:extLst>
                    <a:ext uri="{9D8B030D-6E8A-4147-A177-3AD203B41FA5}">
                      <a16:colId xmlns:a16="http://schemas.microsoft.com/office/drawing/2014/main" val="354022855"/>
                    </a:ext>
                  </a:extLst>
                </a:gridCol>
                <a:gridCol w="4267201">
                  <a:extLst>
                    <a:ext uri="{9D8B030D-6E8A-4147-A177-3AD203B41FA5}">
                      <a16:colId xmlns:a16="http://schemas.microsoft.com/office/drawing/2014/main" val="1182220935"/>
                    </a:ext>
                  </a:extLst>
                </a:gridCol>
              </a:tblGrid>
              <a:tr h="6857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제작 목적 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699141"/>
                  </a:ext>
                </a:extLst>
              </a:tr>
              <a:tr h="6857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활용 채널 </a:t>
                      </a:r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 </a:t>
                      </a:r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매체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656867"/>
                  </a:ext>
                </a:extLst>
              </a:tr>
              <a:tr h="6857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희망 완료일</a:t>
                      </a:r>
                      <a:endParaRPr lang="ko-KR" altLang="en-US" sz="1200" b="1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692423"/>
                  </a:ext>
                </a:extLst>
              </a:tr>
              <a:tr h="6857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영상 비율 </a:t>
                      </a:r>
                      <a:r>
                        <a:rPr lang="en-US" altLang="ko-KR" sz="1200" b="1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 </a:t>
                      </a:r>
                      <a:r>
                        <a:rPr lang="ko-KR" altLang="en-US" sz="1200" b="1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길이</a:t>
                      </a:r>
                      <a:endParaRPr lang="ko-KR" altLang="en-US" sz="1200" b="1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938170"/>
                  </a:ext>
                </a:extLst>
              </a:tr>
              <a:tr h="6857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나레이션</a:t>
                      </a:r>
                      <a:r>
                        <a:rPr lang="ko-KR" altLang="en-US" sz="1200" b="1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삽입 </a:t>
                      </a:r>
                      <a:r>
                        <a:rPr lang="en-US" altLang="ko-KR" sz="1200" b="1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O/X</a:t>
                      </a:r>
                      <a:endParaRPr lang="ko-KR" altLang="en-US" sz="1200" b="1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82920"/>
                  </a:ext>
                </a:extLst>
              </a:tr>
              <a:tr h="6857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모델 사용 </a:t>
                      </a:r>
                      <a:r>
                        <a:rPr lang="en-US" altLang="ko-KR" sz="1200" b="1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O/X</a:t>
                      </a:r>
                      <a:endParaRPr lang="ko-KR" altLang="en-US" sz="1200" b="1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모델 사용 시</a:t>
                      </a:r>
                      <a:r>
                        <a:rPr lang="en-US" altLang="ko-KR" sz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US" altLang="ko-KR" sz="1200" u="sng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6p </a:t>
                      </a:r>
                      <a:r>
                        <a:rPr lang="ko-KR" altLang="en-US" sz="1200" u="sng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모델 요청 페이지 </a:t>
                      </a:r>
                      <a:r>
                        <a:rPr lang="ko-KR" altLang="en-US" sz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작성해주세요</a:t>
                      </a:r>
                      <a:r>
                        <a:rPr lang="en-US" altLang="ko-KR" sz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435145"/>
                  </a:ext>
                </a:extLst>
              </a:tr>
              <a:tr h="6857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배경음악</a:t>
                      </a:r>
                      <a:endParaRPr lang="ko-KR" altLang="en-US" sz="1200" b="1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511342"/>
                  </a:ext>
                </a:extLst>
              </a:tr>
              <a:tr h="697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투입 가능</a:t>
                      </a:r>
                      <a:r>
                        <a:rPr lang="ko-KR" altLang="en-US" sz="1200" b="1" baseline="0" dirty="0" smtClean="0"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예산</a:t>
                      </a:r>
                      <a:endParaRPr lang="ko-KR" altLang="en-US" sz="1200" b="1" dirty="0" smtClean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78628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08886" y="402418"/>
            <a:ext cx="502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영상 상세 요청 내역 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필수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)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grpSp>
        <p:nvGrpSpPr>
          <p:cNvPr id="11" name="Group 145"/>
          <p:cNvGrpSpPr/>
          <p:nvPr/>
        </p:nvGrpSpPr>
        <p:grpSpPr>
          <a:xfrm>
            <a:off x="6276622" y="914085"/>
            <a:ext cx="5559780" cy="5498008"/>
            <a:chOff x="0" y="1"/>
            <a:chExt cx="8310004" cy="5114470"/>
          </a:xfrm>
        </p:grpSpPr>
        <p:sp>
          <p:nvSpPr>
            <p:cNvPr id="12" name="Shape 143"/>
            <p:cNvSpPr/>
            <p:nvPr/>
          </p:nvSpPr>
          <p:spPr>
            <a:xfrm>
              <a:off x="0" y="1"/>
              <a:ext cx="8310004" cy="511447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2203" tIns="42203" rIns="42203" bIns="42203" numCol="1" anchor="t">
              <a:noAutofit/>
            </a:bodyPr>
            <a:lstStyle/>
            <a:p>
              <a:pPr algn="ctr" defTabSz="457200">
                <a:defRPr sz="1000">
                  <a:latin typeface="KoPub돋움체_Pro Light"/>
                  <a:ea typeface="KoPub돋움체_Pro Light"/>
                  <a:cs typeface="KoPub돋움체_Pro Light"/>
                  <a:sym typeface="KoPub돋움체_Pro Light"/>
                </a:defRPr>
              </a:pPr>
              <a:endParaRPr sz="1200" dirty="0">
                <a:solidFill>
                  <a:schemeClr val="bg1">
                    <a:lumMod val="65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</p:txBody>
        </p:sp>
        <p:sp>
          <p:nvSpPr>
            <p:cNvPr id="13" name="Shape 144"/>
            <p:cNvSpPr/>
            <p:nvPr/>
          </p:nvSpPr>
          <p:spPr>
            <a:xfrm>
              <a:off x="0" y="182313"/>
              <a:ext cx="8310004" cy="2482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2203" tIns="42203" rIns="42203" bIns="42203" numCol="1" anchor="ctr">
              <a:spAutoFit/>
            </a:bodyPr>
            <a:lstStyle/>
            <a:p>
              <a:pPr algn="ctr" defTabSz="457200">
                <a:defRPr sz="1200" b="1">
                  <a:latin typeface="KoPub돋움체_Pro Light"/>
                  <a:ea typeface="KoPub돋움체_Pro Light"/>
                  <a:cs typeface="KoPub돋움체_Pro Light"/>
                  <a:sym typeface="KoPub돋움체_Pro Light"/>
                </a:defRPr>
              </a:pPr>
              <a:endParaRPr dirty="0">
                <a:solidFill>
                  <a:schemeClr val="bg1">
                    <a:lumMod val="65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276622" y="402418"/>
            <a:ext cx="243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필수 요청 컷  </a:t>
            </a:r>
            <a:endParaRPr lang="ko-KR" altLang="en-US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12312" y="1110069"/>
            <a:ext cx="37818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defRPr sz="1000">
                <a:latin typeface="KoPub돋움체_Pro Light"/>
                <a:ea typeface="KoPub돋움체_Pro Light"/>
                <a:cs typeface="KoPub돋움체_Pro Light"/>
                <a:sym typeface="KoPub돋움체_Pro Light"/>
              </a:defRPr>
            </a:pP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영상에 이 장면만은 꼭 들어가야한다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라는 컷을 넣어주세요</a:t>
            </a:r>
            <a:endParaRPr lang="en-US" altLang="ko-KR" sz="1200" dirty="0" smtClean="0">
              <a:solidFill>
                <a:schemeClr val="bg1">
                  <a:lumMod val="65000"/>
                </a:schemeClr>
              </a:solidFill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defTabSz="457200">
              <a:defRPr sz="1000">
                <a:latin typeface="KoPub돋움체_Pro Light"/>
                <a:ea typeface="KoPub돋움체_Pro Light"/>
                <a:cs typeface="KoPub돋움체_Pro Light"/>
                <a:sym typeface="KoPub돋움체_Pro Light"/>
              </a:defRPr>
            </a:pPr>
            <a:endParaRPr lang="en-US" altLang="ko-KR" sz="1200" dirty="0" smtClean="0">
              <a:solidFill>
                <a:schemeClr val="bg1">
                  <a:lumMod val="65000"/>
                </a:schemeClr>
              </a:solidFill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  <a:p>
            <a:pPr defTabSz="457200">
              <a:defRPr sz="1000">
                <a:latin typeface="KoPub돋움체_Pro Light"/>
                <a:ea typeface="KoPub돋움체_Pro Light"/>
                <a:cs typeface="KoPub돋움체_Pro Light"/>
                <a:sym typeface="KoPub돋움체_Pro Light"/>
              </a:defRPr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가령 제품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3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종류가 함께 있는 컷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손등에 바르는 장면 등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)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311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9618" y="415635"/>
            <a:ext cx="1088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영상 컨셉 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레퍼런스 영상은 기획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/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촬영 시 매우 중요한 기준이 되기에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최종 결과물과 가장 비슷하다고 생각하시는 영상으로 기재 부탁드려요 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6" name="Group 145"/>
          <p:cNvGrpSpPr/>
          <p:nvPr/>
        </p:nvGrpSpPr>
        <p:grpSpPr>
          <a:xfrm>
            <a:off x="241300" y="850900"/>
            <a:ext cx="11595102" cy="5664203"/>
            <a:chOff x="0" y="0"/>
            <a:chExt cx="8310004" cy="5210295"/>
          </a:xfrm>
        </p:grpSpPr>
        <p:sp>
          <p:nvSpPr>
            <p:cNvPr id="7" name="Shape 143"/>
            <p:cNvSpPr/>
            <p:nvPr/>
          </p:nvSpPr>
          <p:spPr>
            <a:xfrm>
              <a:off x="0" y="0"/>
              <a:ext cx="8310004" cy="5210295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2203" tIns="42203" rIns="42203" bIns="42203" numCol="1" anchor="t">
              <a:noAutofit/>
            </a:bodyPr>
            <a:lstStyle/>
            <a:p>
              <a:pPr algn="ctr" defTabSz="457200">
                <a:defRPr sz="1000">
                  <a:latin typeface="KoPub돋움체_Pro Light"/>
                  <a:ea typeface="KoPub돋움체_Pro Light"/>
                  <a:cs typeface="KoPub돋움체_Pro Light"/>
                  <a:sym typeface="KoPub돋움체_Pro Light"/>
                </a:defRPr>
              </a:pPr>
              <a:endPara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  <a:p>
              <a:pPr defTabSz="457200">
                <a:defRPr sz="1000">
                  <a:latin typeface="KoPub돋움체_Pro Light"/>
                  <a:ea typeface="KoPub돋움체_Pro Light"/>
                  <a:cs typeface="KoPub돋움체_Pro Light"/>
                  <a:sym typeface="KoPub돋움체_Pro Light"/>
                </a:defRPr>
              </a:pPr>
              <a:r>
                <a:rPr lang="ko-KR" altLang="en-US" sz="1200" dirty="0" smtClean="0">
                  <a:solidFill>
                    <a:schemeClr val="bg1">
                      <a:lumMod val="65000"/>
                    </a:schemeClr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  레퍼런스 </a:t>
              </a:r>
              <a:r>
                <a:rPr lang="en-US" altLang="ko-KR" sz="1200" dirty="0" smtClean="0">
                  <a:solidFill>
                    <a:schemeClr val="bg1">
                      <a:lumMod val="65000"/>
                    </a:schemeClr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(</a:t>
              </a:r>
              <a:r>
                <a:rPr lang="ko-KR" altLang="en-US" sz="1200" dirty="0" smtClean="0">
                  <a:solidFill>
                    <a:schemeClr val="bg1">
                      <a:lumMod val="65000"/>
                    </a:schemeClr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링크</a:t>
              </a:r>
              <a:r>
                <a:rPr lang="en-US" altLang="ko-KR" sz="1200" dirty="0" smtClean="0">
                  <a:solidFill>
                    <a:schemeClr val="bg1">
                      <a:lumMod val="65000"/>
                    </a:schemeClr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)</a:t>
              </a:r>
              <a:r>
                <a:rPr lang="ko-KR" altLang="en-US" sz="1200" dirty="0" smtClean="0">
                  <a:solidFill>
                    <a:schemeClr val="bg1">
                      <a:lumMod val="65000"/>
                    </a:schemeClr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</a:t>
              </a:r>
              <a:r>
                <a:rPr lang="en-US" altLang="ko-KR" sz="1200" dirty="0" smtClean="0">
                  <a:solidFill>
                    <a:schemeClr val="bg1">
                      <a:lumMod val="65000"/>
                    </a:schemeClr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: </a:t>
              </a:r>
            </a:p>
            <a:p>
              <a:pPr defTabSz="457200">
                <a:defRPr sz="1000">
                  <a:latin typeface="KoPub돋움체_Pro Light"/>
                  <a:ea typeface="KoPub돋움체_Pro Light"/>
                  <a:cs typeface="KoPub돋움체_Pro Light"/>
                  <a:sym typeface="KoPub돋움체_Pro Light"/>
                </a:defRPr>
              </a:pP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  <a:p>
              <a:pPr defTabSz="457200">
                <a:defRPr sz="1000">
                  <a:latin typeface="KoPub돋움체_Pro Light"/>
                  <a:ea typeface="KoPub돋움체_Pro Light"/>
                  <a:cs typeface="KoPub돋움체_Pro Light"/>
                  <a:sym typeface="KoPub돋움체_Pro Light"/>
                </a:defRPr>
              </a:pP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  </a:t>
              </a:r>
            </a:p>
            <a:p>
              <a:pPr defTabSz="457200">
                <a:defRPr sz="1000">
                  <a:latin typeface="KoPub돋움체_Pro Light"/>
                  <a:ea typeface="KoPub돋움체_Pro Light"/>
                  <a:cs typeface="KoPub돋움체_Pro Light"/>
                  <a:sym typeface="KoPub돋움체_Pro Light"/>
                </a:defRPr>
              </a:pP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  <a:p>
              <a:pPr defTabSz="457200">
                <a:defRPr sz="1000">
                  <a:latin typeface="KoPub돋움체_Pro Light"/>
                  <a:ea typeface="KoPub돋움체_Pro Light"/>
                  <a:cs typeface="KoPub돋움체_Pro Light"/>
                  <a:sym typeface="KoPub돋움체_Pro Light"/>
                </a:defRPr>
              </a:pPr>
              <a:r>
                <a:rPr lang="en-US" sz="1200" dirty="0" smtClean="0">
                  <a:solidFill>
                    <a:schemeClr val="bg1">
                      <a:lumMod val="65000"/>
                    </a:schemeClr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  (</a:t>
              </a:r>
              <a:r>
                <a:rPr lang="ko-KR" altLang="en-US" sz="1200" dirty="0" smtClean="0">
                  <a:solidFill>
                    <a:schemeClr val="bg1">
                      <a:lumMod val="65000"/>
                    </a:schemeClr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이미지</a:t>
              </a:r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)</a:t>
              </a:r>
              <a:endParaRPr sz="1200" dirty="0">
                <a:solidFill>
                  <a:schemeClr val="bg1">
                    <a:lumMod val="65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</p:txBody>
        </p:sp>
        <p:sp>
          <p:nvSpPr>
            <p:cNvPr id="8" name="Shape 144"/>
            <p:cNvSpPr/>
            <p:nvPr/>
          </p:nvSpPr>
          <p:spPr>
            <a:xfrm>
              <a:off x="0" y="182313"/>
              <a:ext cx="8310004" cy="2482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2203" tIns="42203" rIns="42203" bIns="42203" numCol="1" anchor="ctr">
              <a:spAutoFit/>
            </a:bodyPr>
            <a:lstStyle/>
            <a:p>
              <a:pPr algn="ctr" defTabSz="457200">
                <a:defRPr sz="1200" b="1">
                  <a:latin typeface="KoPub돋움체_Pro Light"/>
                  <a:ea typeface="KoPub돋움체_Pro Light"/>
                  <a:cs typeface="KoPub돋움체_Pro Light"/>
                  <a:sym typeface="KoPub돋움체_Pro Light"/>
                </a:defRPr>
              </a:pPr>
              <a:endParaRPr dirty="0">
                <a:solidFill>
                  <a:schemeClr val="bg1">
                    <a:lumMod val="65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241300" y="1718003"/>
            <a:ext cx="115951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375240" y="1048652"/>
            <a:ext cx="73677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defRPr sz="1000">
                <a:latin typeface="KoPub돋움체_Pro Light"/>
                <a:ea typeface="KoPub돋움체_Pro Light"/>
                <a:cs typeface="KoPub돋움체_Pro Light"/>
                <a:sym typeface="KoPub돋움체_Pro Light"/>
              </a:defRPr>
            </a:pP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이 페이지부터 막힌다면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디지털컨텐츠팀 영상파트 오민경 파트장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/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김나영 대리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/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권효정 팀원에게 편하게 연락주세요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!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118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9620" y="407551"/>
            <a:ext cx="243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영상 구성</a:t>
            </a:r>
            <a:endParaRPr lang="ko-KR" altLang="en-US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6" name="Group 145"/>
          <p:cNvGrpSpPr/>
          <p:nvPr/>
        </p:nvGrpSpPr>
        <p:grpSpPr>
          <a:xfrm>
            <a:off x="241300" y="850900"/>
            <a:ext cx="11595102" cy="5664203"/>
            <a:chOff x="0" y="0"/>
            <a:chExt cx="8310004" cy="5210295"/>
          </a:xfrm>
        </p:grpSpPr>
        <p:sp>
          <p:nvSpPr>
            <p:cNvPr id="7" name="Shape 143"/>
            <p:cNvSpPr/>
            <p:nvPr/>
          </p:nvSpPr>
          <p:spPr>
            <a:xfrm>
              <a:off x="0" y="0"/>
              <a:ext cx="8310004" cy="5210295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2203" tIns="42203" rIns="42203" bIns="42203" numCol="1" anchor="t">
              <a:noAutofit/>
            </a:bodyPr>
            <a:lstStyle/>
            <a:p>
              <a:pPr algn="ctr" defTabSz="457200">
                <a:defRPr sz="1000">
                  <a:latin typeface="KoPub돋움체_Pro Light"/>
                  <a:ea typeface="KoPub돋움체_Pro Light"/>
                  <a:cs typeface="KoPub돋움체_Pro Light"/>
                  <a:sym typeface="KoPub돋움체_Pro Light"/>
                </a:defRPr>
              </a:pPr>
              <a:endPara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  <a:p>
              <a:pPr algn="ctr" defTabSz="457200">
                <a:defRPr sz="1000">
                  <a:latin typeface="KoPub돋움체_Pro Light"/>
                  <a:ea typeface="KoPub돋움체_Pro Light"/>
                  <a:cs typeface="KoPub돋움체_Pro Light"/>
                  <a:sym typeface="KoPub돋움체_Pro Light"/>
                </a:defRPr>
              </a:pPr>
              <a:r>
                <a:rPr lang="ko-KR" altLang="en-US" sz="1200" dirty="0" smtClean="0">
                  <a:solidFill>
                    <a:schemeClr val="bg1">
                      <a:lumMod val="65000"/>
                    </a:schemeClr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원하시는 컷들로 자유롭게 구성해주세요</a:t>
              </a:r>
              <a:r>
                <a:rPr lang="en-US" altLang="ko-KR" sz="1200" dirty="0" smtClean="0">
                  <a:solidFill>
                    <a:schemeClr val="bg1">
                      <a:lumMod val="65000"/>
                    </a:schemeClr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.</a:t>
              </a:r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</a:t>
              </a:r>
              <a:r>
                <a:rPr lang="ko-KR" altLang="en-US" sz="1200" dirty="0" smtClean="0">
                  <a:solidFill>
                    <a:schemeClr val="bg1">
                      <a:lumMod val="65000"/>
                    </a:schemeClr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완벽한 스토리보드가 아니어도 됩니다</a:t>
              </a:r>
              <a:r>
                <a:rPr lang="en-US" altLang="ko-KR" sz="1200" dirty="0" smtClean="0">
                  <a:solidFill>
                    <a:schemeClr val="bg1">
                      <a:lumMod val="65000"/>
                    </a:schemeClr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.</a:t>
              </a:r>
            </a:p>
            <a:p>
              <a:pPr algn="ctr" defTabSz="457200">
                <a:defRPr sz="1000">
                  <a:latin typeface="KoPub돋움체_Pro Light"/>
                  <a:ea typeface="KoPub돋움체_Pro Light"/>
                  <a:cs typeface="KoPub돋움체_Pro Light"/>
                  <a:sym typeface="KoPub돋움체_Pro Light"/>
                </a:defRPr>
              </a:pPr>
              <a:endPara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  <a:p>
              <a:pPr algn="ctr" defTabSz="457200">
                <a:defRPr sz="1000">
                  <a:latin typeface="KoPub돋움체_Pro Light"/>
                  <a:ea typeface="KoPub돋움체_Pro Light"/>
                  <a:cs typeface="KoPub돋움체_Pro Light"/>
                  <a:sym typeface="KoPub돋움체_Pro Light"/>
                </a:defRPr>
              </a:pPr>
              <a:r>
                <a:rPr lang="ko-KR" altLang="en-US" sz="1200" dirty="0" smtClean="0">
                  <a:solidFill>
                    <a:schemeClr val="bg1">
                      <a:lumMod val="65000"/>
                    </a:schemeClr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캐주얼하고 자연스러운 </a:t>
              </a:r>
              <a:r>
                <a:rPr lang="ko-KR" altLang="en-US" sz="1200" dirty="0" err="1" smtClean="0">
                  <a:solidFill>
                    <a:schemeClr val="bg1">
                      <a:lumMod val="65000"/>
                    </a:schemeClr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하우투</a:t>
              </a:r>
              <a:r>
                <a:rPr lang="ko-KR" altLang="en-US" sz="1200" dirty="0" smtClean="0">
                  <a:solidFill>
                    <a:schemeClr val="bg1">
                      <a:lumMod val="65000"/>
                    </a:schemeClr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영상이 필요한 것인지</a:t>
              </a:r>
              <a:endPara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  <a:p>
              <a:pPr algn="ctr" defTabSz="457200">
                <a:defRPr sz="1000">
                  <a:latin typeface="KoPub돋움체_Pro Light"/>
                  <a:ea typeface="KoPub돋움체_Pro Light"/>
                  <a:cs typeface="KoPub돋움체_Pro Light"/>
                  <a:sym typeface="KoPub돋움체_Pro Light"/>
                </a:defRPr>
              </a:pPr>
              <a:r>
                <a:rPr lang="ko-KR" altLang="en-US" sz="1200" dirty="0" smtClean="0">
                  <a:solidFill>
                    <a:schemeClr val="bg1">
                      <a:lumMod val="65000"/>
                    </a:schemeClr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시선을 사로잡을 광고 영상이 필요한 것인지</a:t>
              </a:r>
              <a:endPara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  <a:p>
              <a:pPr algn="ctr" defTabSz="457200">
                <a:defRPr sz="1000">
                  <a:latin typeface="KoPub돋움체_Pro Light"/>
                  <a:ea typeface="KoPub돋움체_Pro Light"/>
                  <a:cs typeface="KoPub돋움체_Pro Light"/>
                  <a:sym typeface="KoPub돋움체_Pro Light"/>
                </a:defRPr>
              </a:pPr>
              <a:r>
                <a:rPr lang="ko-KR" altLang="en-US" sz="1200" dirty="0" smtClean="0">
                  <a:solidFill>
                    <a:schemeClr val="bg1">
                      <a:lumMod val="65000"/>
                    </a:schemeClr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세트의 구성을 보여주는 </a:t>
              </a:r>
              <a:r>
                <a:rPr lang="ko-KR" altLang="en-US" sz="1200" dirty="0" err="1" smtClean="0">
                  <a:solidFill>
                    <a:schemeClr val="bg1">
                      <a:lumMod val="65000"/>
                    </a:schemeClr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언박싱</a:t>
              </a:r>
              <a:r>
                <a:rPr lang="ko-KR" altLang="en-US" sz="1200" dirty="0" smtClean="0">
                  <a:solidFill>
                    <a:schemeClr val="bg1">
                      <a:lumMod val="65000"/>
                    </a:schemeClr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 영상이 필요한 것인지</a:t>
              </a:r>
              <a:r>
                <a:rPr lang="en-US" altLang="ko-KR" sz="1200" dirty="0" smtClean="0">
                  <a:solidFill>
                    <a:schemeClr val="bg1">
                      <a:lumMod val="65000"/>
                    </a:schemeClr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..</a:t>
              </a:r>
            </a:p>
            <a:p>
              <a:pPr algn="ctr" defTabSz="457200">
                <a:defRPr sz="1000">
                  <a:latin typeface="KoPub돋움체_Pro Light"/>
                  <a:ea typeface="KoPub돋움체_Pro Light"/>
                  <a:cs typeface="KoPub돋움체_Pro Light"/>
                  <a:sym typeface="KoPub돋움체_Pro Light"/>
                </a:defRPr>
              </a:pP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  <a:p>
              <a:pPr algn="ctr" defTabSz="457200">
                <a:defRPr sz="1000">
                  <a:latin typeface="KoPub돋움체_Pro Light"/>
                  <a:ea typeface="KoPub돋움체_Pro Light"/>
                  <a:cs typeface="KoPub돋움체_Pro Light"/>
                  <a:sym typeface="KoPub돋움체_Pro Light"/>
                </a:defRPr>
              </a:pPr>
              <a:r>
                <a:rPr lang="ko-KR" altLang="en-US" sz="1200" dirty="0" smtClean="0">
                  <a:solidFill>
                    <a:schemeClr val="bg1">
                      <a:lumMod val="65000"/>
                    </a:schemeClr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저희는 그런 것들이 궁금합니다</a:t>
              </a:r>
              <a:r>
                <a:rPr lang="en-US" altLang="ko-KR" sz="1200" dirty="0" smtClean="0">
                  <a:solidFill>
                    <a:schemeClr val="bg1">
                      <a:lumMod val="65000"/>
                    </a:schemeClr>
                  </a:solidFill>
                  <a:latin typeface="LG스마트체 Light" panose="020B0600000101010101" pitchFamily="50" charset="-127"/>
                  <a:ea typeface="LG스마트체 Light" panose="020B0600000101010101" pitchFamily="50" charset="-127"/>
                </a:rPr>
                <a:t>!</a:t>
              </a:r>
              <a:endParaRPr sz="1200" dirty="0">
                <a:solidFill>
                  <a:schemeClr val="bg1">
                    <a:lumMod val="65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</p:txBody>
        </p:sp>
        <p:sp>
          <p:nvSpPr>
            <p:cNvPr id="8" name="Shape 144"/>
            <p:cNvSpPr/>
            <p:nvPr/>
          </p:nvSpPr>
          <p:spPr>
            <a:xfrm>
              <a:off x="0" y="182313"/>
              <a:ext cx="8310004" cy="2482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2203" tIns="42203" rIns="42203" bIns="42203" numCol="1" anchor="ctr">
              <a:spAutoFit/>
            </a:bodyPr>
            <a:lstStyle/>
            <a:p>
              <a:pPr algn="ctr" defTabSz="457200">
                <a:defRPr sz="1200" b="1">
                  <a:latin typeface="KoPub돋움체_Pro Light"/>
                  <a:ea typeface="KoPub돋움체_Pro Light"/>
                  <a:cs typeface="KoPub돋움체_Pro Light"/>
                  <a:sym typeface="KoPub돋움체_Pro Light"/>
                </a:defRPr>
              </a:pPr>
              <a:endParaRPr dirty="0">
                <a:solidFill>
                  <a:schemeClr val="bg1">
                    <a:lumMod val="65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595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620" y="407551"/>
            <a:ext cx="243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모델</a:t>
            </a:r>
            <a:r>
              <a:rPr lang="ko-KR" altLang="en-US" sz="1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endParaRPr lang="ko-KR" altLang="en-US" sz="1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9500" y="438328"/>
            <a:ext cx="1600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필요한 경우에만 작성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)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  <p:graphicFrame>
        <p:nvGraphicFramePr>
          <p:cNvPr id="5" name="Table 139"/>
          <p:cNvGraphicFramePr/>
          <p:nvPr>
            <p:extLst>
              <p:ext uri="{D42A27DB-BD31-4B8C-83A1-F6EECF244321}">
                <p14:modId xmlns:p14="http://schemas.microsoft.com/office/powerpoint/2010/main" val="4207240377"/>
              </p:ext>
            </p:extLst>
          </p:nvPr>
        </p:nvGraphicFramePr>
        <p:xfrm>
          <a:off x="349620" y="901701"/>
          <a:ext cx="5776191" cy="5613398"/>
        </p:xfrm>
        <a:graphic>
          <a:graphicData uri="http://schemas.openxmlformats.org/drawingml/2006/table">
            <a:tbl>
              <a:tblPr/>
              <a:tblGrid>
                <a:gridCol w="1594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1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627">
                <a:tc gridSpan="2">
                  <a:txBody>
                    <a:bodyPr/>
                    <a:lstStyle/>
                    <a:p>
                      <a:pPr algn="ctr">
                        <a:defRPr sz="1000" b="1">
                          <a:latin typeface="KoPub돋움체_Pro Light"/>
                          <a:ea typeface="KoPub돋움체_Pro Light"/>
                          <a:cs typeface="KoPub돋움체_Pro Light"/>
                          <a:sym typeface="KoPub돋움체_Pro Light"/>
                        </a:defRPr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모델 </a:t>
                      </a:r>
                      <a:endParaRPr sz="12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5644" marR="55644" marT="55644" marB="55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97020"/>
                  </a:ext>
                </a:extLst>
              </a:tr>
              <a:tr h="416016">
                <a:tc>
                  <a:txBody>
                    <a:bodyPr/>
                    <a:lstStyle/>
                    <a:p>
                      <a:pPr algn="ctr">
                        <a:defRPr sz="1000" b="1">
                          <a:latin typeface="KoPub돋움체_Pro Light"/>
                          <a:ea typeface="KoPub돋움체_Pro Light"/>
                          <a:cs typeface="KoPub돋움체_Pro Light"/>
                          <a:sym typeface="KoPub돋움체_Pro Light"/>
                        </a:defRPr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연령대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/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톤앤무드</a:t>
                      </a:r>
                      <a:endParaRPr sz="12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5644" marR="55644" marT="55644" marB="55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55644" marR="55644" marT="55644" marB="55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947242"/>
                  </a:ext>
                </a:extLst>
              </a:tr>
              <a:tr h="416016">
                <a:tc>
                  <a:txBody>
                    <a:bodyPr/>
                    <a:lstStyle/>
                    <a:p>
                      <a:pPr algn="ctr">
                        <a:defRPr sz="1000" b="1">
                          <a:latin typeface="KoPub돋움체_Pro Light"/>
                          <a:ea typeface="KoPub돋움체_Pro Light"/>
                          <a:cs typeface="KoPub돋움체_Pro Light"/>
                          <a:sym typeface="KoPub돋움체_Pro Light"/>
                        </a:defRPr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국적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 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피부톤</a:t>
                      </a:r>
                      <a:endParaRPr sz="12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5644" marR="55644" marT="55644" marB="55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55644" marR="55644" marT="55644" marB="55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959850"/>
                  </a:ext>
                </a:extLst>
              </a:tr>
              <a:tr h="416016">
                <a:tc>
                  <a:txBody>
                    <a:bodyPr/>
                    <a:lstStyle/>
                    <a:p>
                      <a:pPr algn="ctr">
                        <a:defRPr sz="1000" b="1">
                          <a:latin typeface="KoPub돋움체_Pro Light"/>
                          <a:ea typeface="KoPub돋움체_Pro Light"/>
                          <a:cs typeface="KoPub돋움체_Pro Light"/>
                          <a:sym typeface="KoPub돋움체_Pro Light"/>
                        </a:defRPr>
                      </a:pPr>
                      <a:r>
                        <a:rPr lang="ko-KR" altLang="en-US" sz="1200" b="1" u="sng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예상 비용</a:t>
                      </a:r>
                      <a:endParaRPr sz="1200" b="1" u="sng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5644" marR="55644" marT="55644" marB="55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55644" marR="55644" marT="55644" marB="55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80531"/>
                  </a:ext>
                </a:extLst>
              </a:tr>
              <a:tr h="416016">
                <a:tc>
                  <a:txBody>
                    <a:bodyPr/>
                    <a:lstStyle/>
                    <a:p>
                      <a:pPr algn="ctr">
                        <a:defRPr sz="1000" b="1">
                          <a:latin typeface="KoPub돋움체_Pro Light"/>
                          <a:ea typeface="KoPub돋움체_Pro Light"/>
                          <a:cs typeface="KoPub돋움체_Pro Light"/>
                          <a:sym typeface="KoPub돋움체_Pro Light"/>
                        </a:defRPr>
                      </a:pPr>
                      <a:r>
                        <a:rPr lang="ko-KR" altLang="en-US" sz="1200" b="1" u="sng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사용 매체 </a:t>
                      </a:r>
                      <a:r>
                        <a:rPr lang="en-US" altLang="ko-KR" sz="1200" b="1" u="sng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/ </a:t>
                      </a:r>
                      <a:r>
                        <a:rPr lang="ko-KR" altLang="en-US" sz="1200" b="1" u="sng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기간</a:t>
                      </a:r>
                      <a:endParaRPr sz="1200" b="1" u="sng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5644" marR="55644" marT="55644" marB="55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55644" marR="55644" marT="55644" marB="55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132378"/>
                  </a:ext>
                </a:extLst>
              </a:tr>
              <a:tr h="335627">
                <a:tc gridSpan="2">
                  <a:txBody>
                    <a:bodyPr/>
                    <a:lstStyle/>
                    <a:p>
                      <a:pPr algn="ctr">
                        <a:defRPr sz="1000" b="1">
                          <a:latin typeface="KoPub돋움체_Pro Light"/>
                          <a:ea typeface="KoPub돋움체_Pro Light"/>
                          <a:cs typeface="KoPub돋움체_Pro Light"/>
                          <a:sym typeface="KoPub돋움체_Pro Light"/>
                        </a:defRPr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스타일링</a:t>
                      </a:r>
                      <a:endParaRPr sz="12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5644" marR="55644" marT="55644" marB="55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A6A6A6"/>
                          </a:solidFill>
                          <a:latin typeface="KoPub돋움체_Pro Light"/>
                          <a:ea typeface="KoPub돋움체_Pro Light"/>
                          <a:cs typeface="KoPub돋움체_Pro Light"/>
                          <a:sym typeface="KoPub돋움체_Pro Light"/>
                        </a:defRPr>
                      </a:pPr>
                      <a:endParaRPr sz="1200" dirty="0"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55644" marR="55644" marT="55644" marB="556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noFill/>
                    </a:lnR>
                    <a:lnT w="3175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62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  <a:cs typeface="KoPub돋움체_Pro Light"/>
                          <a:sym typeface="KoPub돋움체_Pro Light"/>
                        </a:rPr>
                        <a:t>의상</a:t>
                      </a:r>
                      <a:endParaRPr sz="12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  <a:cs typeface="KoPub돋움체_Pro Light"/>
                        <a:sym typeface="KoPub돋움체_Pro Light"/>
                      </a:endParaRPr>
                    </a:p>
                  </a:txBody>
                  <a:tcPr marL="55644" marR="55644" marT="55644" marB="55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 sz="12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  <a:cs typeface="KoPub돋움체_Pro Light"/>
                        <a:sym typeface="KoPub돋움체_Pro Light"/>
                      </a:endParaRPr>
                    </a:p>
                  </a:txBody>
                  <a:tcPr marL="55644" marR="55644" marT="55644" marB="55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64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  <a:cs typeface="KoPub돋움체_Pro Light"/>
                          <a:sym typeface="KoPub돋움체_Pro Light"/>
                        </a:rPr>
                        <a:t>악세서리</a:t>
                      </a:r>
                      <a:endParaRPr sz="12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  <a:cs typeface="KoPub돋움체_Pro Light"/>
                        <a:sym typeface="KoPub돋움체_Pro Light"/>
                      </a:endParaRPr>
                    </a:p>
                  </a:txBody>
                  <a:tcPr marL="55644" marR="55644" marT="55644" marB="55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 sz="12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  <a:cs typeface="KoPub돋움체_Pro Light"/>
                        <a:sym typeface="KoPub돋움체_Pro Light"/>
                      </a:endParaRPr>
                    </a:p>
                  </a:txBody>
                  <a:tcPr marL="55644" marR="55644" marT="55644" marB="55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353946"/>
                  </a:ext>
                </a:extLst>
              </a:tr>
              <a:tr h="31736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  <a:cs typeface="KoPub돋움체_Pro Light"/>
                          <a:sym typeface="KoPub돋움체_Pro Light"/>
                        </a:rPr>
                        <a:t>네일</a:t>
                      </a:r>
                      <a:endParaRPr sz="12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  <a:cs typeface="KoPub돋움체_Pro Light"/>
                        <a:sym typeface="KoPub돋움체_Pro Light"/>
                      </a:endParaRPr>
                    </a:p>
                  </a:txBody>
                  <a:tcPr marL="55644" marR="55644" marT="55644" marB="55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 sz="12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  <a:cs typeface="KoPub돋움체_Pro Light"/>
                        <a:sym typeface="KoPub돋움체_Pro Light"/>
                      </a:endParaRPr>
                    </a:p>
                  </a:txBody>
                  <a:tcPr marL="55644" marR="55644" marT="55644" marB="55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145636"/>
                  </a:ext>
                </a:extLst>
              </a:tr>
              <a:tr h="335627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  <a:cs typeface="KoPub돋움체_Pro Light"/>
                          <a:sym typeface="KoPub돋움체_Pro Light"/>
                        </a:rPr>
                        <a:t>헤어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  <a:cs typeface="KoPub돋움체_Pro Light"/>
                          <a:sym typeface="KoPub돋움체_Pro Light"/>
                        </a:rPr>
                        <a:t>/ 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  <a:cs typeface="KoPub돋움체_Pro Light"/>
                          <a:sym typeface="KoPub돋움체_Pro Light"/>
                        </a:rPr>
                        <a:t>메이크업</a:t>
                      </a:r>
                      <a:endParaRPr sz="12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  <a:cs typeface="KoPub돋움체_Pro Light"/>
                        <a:sym typeface="KoPub돋움체_Pro Light"/>
                      </a:endParaRPr>
                    </a:p>
                  </a:txBody>
                  <a:tcPr marL="55644" marR="55644" marT="55644" marB="55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defRPr sz="1800"/>
                      </a:pPr>
                      <a:endParaRPr sz="1200" dirty="0">
                        <a:solidFill>
                          <a:srgbClr val="A6A6A6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  <a:cs typeface="KoPub돋움체_Pro Light"/>
                        <a:sym typeface="KoPub돋움체_Pro Light"/>
                      </a:endParaRPr>
                    </a:p>
                  </a:txBody>
                  <a:tcPr marL="55644" marR="55644" marT="55644" marB="556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086677"/>
                  </a:ext>
                </a:extLst>
              </a:tr>
              <a:tr h="1965820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endParaRPr sz="12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  <a:cs typeface="KoPub돋움체_Pro Light"/>
                        <a:sym typeface="KoPub돋움체_Pro Light"/>
                      </a:endParaRPr>
                    </a:p>
                  </a:txBody>
                  <a:tcPr marL="55644" marR="55644" marT="55644" marB="55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defRPr sz="1800"/>
                      </a:pPr>
                      <a:endParaRPr sz="1200" b="1" dirty="0">
                        <a:solidFill>
                          <a:schemeClr val="tx1"/>
                        </a:solidFill>
                        <a:latin typeface="LG스마트체 Light" panose="020B0600000101010101" pitchFamily="50" charset="-127"/>
                        <a:ea typeface="LG스마트체 Light" panose="020B0600000101010101" pitchFamily="50" charset="-127"/>
                        <a:cs typeface="KoPub돋움체_Pro Light"/>
                        <a:sym typeface="KoPub돋움체_Pro Light"/>
                      </a:endParaRPr>
                    </a:p>
                  </a:txBody>
                  <a:tcPr marL="55644" marR="55644" marT="55644" marB="55644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1341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355307" y="901701"/>
            <a:ext cx="5427725" cy="561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24020" y="1086379"/>
            <a:ext cx="1497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레퍼런스 </a:t>
            </a:r>
            <a:r>
              <a:rPr lang="ko-KR" altLang="en-US" sz="1200" dirty="0" err="1" smtClean="0">
                <a:solidFill>
                  <a:schemeClr val="bg1">
                    <a:lumMod val="65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모델컷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첨부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LG스마트체 Light" panose="020B0600000101010101" pitchFamily="50" charset="-127"/>
              <a:ea typeface="LG스마트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715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1964" y="4530988"/>
            <a:ext cx="98136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좋은 상태의 제품으로 넉넉하게</a:t>
            </a:r>
            <a:r>
              <a:rPr lang="en-US" altLang="ko-KR" sz="14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, </a:t>
            </a:r>
            <a:r>
              <a:rPr lang="ko-KR" altLang="en-US" sz="1400" b="1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꼭 촬영일 최소 </a:t>
            </a:r>
            <a:r>
              <a:rPr lang="en-US" altLang="ko-KR" sz="1400" b="1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3</a:t>
            </a:r>
            <a:r>
              <a:rPr lang="ko-KR" altLang="en-US" sz="1400" b="1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일전 </a:t>
            </a:r>
            <a:r>
              <a:rPr lang="ko-KR" altLang="en-US" sz="14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전달해주세요</a:t>
            </a:r>
            <a:r>
              <a:rPr lang="en-US" altLang="ko-KR" sz="14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. </a:t>
            </a:r>
            <a:r>
              <a:rPr lang="ko-KR" altLang="en-US" sz="14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영상은 사진과 달리 사후 </a:t>
            </a:r>
            <a:r>
              <a:rPr lang="ko-KR" altLang="en-US" sz="1400" dirty="0" err="1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리터칭이</a:t>
            </a:r>
            <a:r>
              <a:rPr lang="ko-KR" altLang="en-US" sz="14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매우 어렵습니다</a:t>
            </a:r>
            <a:r>
              <a:rPr lang="en-US" altLang="ko-KR" sz="14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      서울특별시 강서구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마곡중앙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10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로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70 (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마곡동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,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엘지사이언스파크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) 1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층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MOV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스튜디오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/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오민경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(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010-8899-9238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)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  </a:t>
            </a:r>
            <a:r>
              <a:rPr lang="ko-KR" altLang="en-US" sz="14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영상 수정은 </a:t>
            </a:r>
            <a:r>
              <a:rPr lang="ko-KR" altLang="en-US" sz="1400" b="1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총 </a:t>
            </a:r>
            <a:r>
              <a:rPr lang="en-US" altLang="ko-KR" sz="1400" b="1" dirty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2</a:t>
            </a:r>
            <a:r>
              <a:rPr lang="ko-KR" altLang="en-US" sz="1400" b="1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회</a:t>
            </a:r>
            <a:r>
              <a:rPr lang="ko-KR" altLang="en-US" sz="14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까지 가능합니다</a:t>
            </a:r>
            <a:r>
              <a:rPr lang="en-US" altLang="ko-KR" sz="14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. </a:t>
            </a:r>
            <a:r>
              <a:rPr lang="ko-KR" altLang="en-US" sz="14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수정을 최소화 할 수 있도록 의뢰서를 꼼꼼히 작성해주세요</a:t>
            </a:r>
            <a:r>
              <a:rPr lang="en-US" altLang="ko-KR" sz="14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  </a:t>
            </a:r>
            <a:r>
              <a:rPr lang="ko-KR" altLang="en-US" sz="14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영상 제작물은 </a:t>
            </a:r>
            <a:r>
              <a:rPr lang="ko-KR" altLang="en-US" sz="1400" b="1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구글드라이브</a:t>
            </a:r>
            <a:r>
              <a:rPr lang="ko-KR" altLang="en-US" sz="14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로 </a:t>
            </a:r>
            <a:r>
              <a:rPr lang="ko-KR" altLang="en-US" sz="1400" dirty="0" err="1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전달드릴</a:t>
            </a:r>
            <a:r>
              <a:rPr lang="ko-KR" altLang="en-US" sz="14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예정입니다</a:t>
            </a:r>
            <a:r>
              <a:rPr lang="en-US" altLang="ko-KR" sz="14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. </a:t>
            </a:r>
            <a:r>
              <a:rPr lang="ko-KR" altLang="en-US" sz="14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미리 사내 </a:t>
            </a:r>
            <a:r>
              <a:rPr lang="ko-KR" altLang="en-US" sz="1400" dirty="0" err="1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차단사이트</a:t>
            </a:r>
            <a:r>
              <a:rPr lang="ko-KR" altLang="en-US" sz="14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신청하셔서 사용해주세요</a:t>
            </a:r>
            <a:r>
              <a:rPr lang="en-US" altLang="ko-KR" sz="14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!</a:t>
            </a:r>
          </a:p>
          <a:p>
            <a:r>
              <a:rPr lang="en-US" altLang="ko-KR" sz="1400" dirty="0" smtClean="0"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      </a:t>
            </a:r>
            <a:r>
              <a:rPr lang="ko-KR" altLang="en-US" sz="1200" dirty="0" err="1" smtClean="0">
                <a:solidFill>
                  <a:schemeClr val="bg2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사내정보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&gt; security </a:t>
            </a:r>
            <a:r>
              <a:rPr lang="en-US" altLang="ko-KR" sz="1200" dirty="0" err="1" smtClean="0">
                <a:solidFill>
                  <a:schemeClr val="bg2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potal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&gt; 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보안 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CSR 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신청 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&gt; 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차단 사이트 </a:t>
            </a:r>
            <a:r>
              <a:rPr lang="ko-KR" altLang="en-US" sz="1200" dirty="0" err="1" smtClean="0">
                <a:solidFill>
                  <a:schemeClr val="bg2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접속신청</a:t>
            </a:r>
            <a:r>
              <a:rPr lang="ko-KR" altLang="en-US" sz="1200" dirty="0" smtClean="0">
                <a:solidFill>
                  <a:schemeClr val="bg2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schemeClr val="bg2">
                    <a:lumMod val="50000"/>
                  </a:schemeClr>
                </a:solidFill>
                <a:latin typeface="LG스마트체 Light" panose="020B0600000101010101" pitchFamily="50" charset="-127"/>
                <a:ea typeface="LG스마트체 Light" panose="020B0600000101010101" pitchFamily="50" charset="-127"/>
              </a:rPr>
              <a:t>https://drive.google.com/ </a:t>
            </a:r>
            <a:r>
              <a:rPr lang="en-US" altLang="ko-KR" dirty="0" smtClean="0"/>
              <a:t>  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440689"/>
            <a:ext cx="2752231" cy="275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6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392</Words>
  <Application>Microsoft Office PowerPoint</Application>
  <PresentationFormat>와이드스크린</PresentationFormat>
  <Paragraphs>75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KoPub돋움체_Pro Light</vt:lpstr>
      <vt:lpstr>LG스마트체 Light</vt:lpstr>
      <vt:lpstr>LG스마트체 SemiBold</vt:lpstr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hdnroo</dc:creator>
  <cp:lastModifiedBy>gamma</cp:lastModifiedBy>
  <cp:revision>36</cp:revision>
  <dcterms:created xsi:type="dcterms:W3CDTF">2021-02-05T07:34:43Z</dcterms:created>
  <dcterms:modified xsi:type="dcterms:W3CDTF">2021-04-30T07:36:43Z</dcterms:modified>
</cp:coreProperties>
</file>