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8" r:id="rId1"/>
  </p:sldMasterIdLst>
  <p:sldIdLst>
    <p:sldId id="259" r:id="rId2"/>
    <p:sldId id="298" r:id="rId3"/>
    <p:sldId id="261" r:id="rId4"/>
    <p:sldId id="262" r:id="rId5"/>
    <p:sldId id="263" r:id="rId6"/>
    <p:sldId id="264" r:id="rId7"/>
    <p:sldId id="265" r:id="rId8"/>
    <p:sldId id="258" r:id="rId9"/>
    <p:sldId id="260" r:id="rId10"/>
    <p:sldId id="266" r:id="rId11"/>
    <p:sldId id="267" r:id="rId12"/>
    <p:sldId id="268" r:id="rId13"/>
    <p:sldId id="269" r:id="rId14"/>
    <p:sldId id="299" r:id="rId15"/>
    <p:sldId id="270" r:id="rId16"/>
    <p:sldId id="300" r:id="rId17"/>
    <p:sldId id="271" r:id="rId18"/>
    <p:sldId id="272" r:id="rId19"/>
    <p:sldId id="273" r:id="rId20"/>
    <p:sldId id="274" r:id="rId21"/>
    <p:sldId id="275" r:id="rId22"/>
    <p:sldId id="279" r:id="rId23"/>
    <p:sldId id="277" r:id="rId24"/>
    <p:sldId id="280" r:id="rId25"/>
    <p:sldId id="278" r:id="rId26"/>
    <p:sldId id="281" r:id="rId27"/>
    <p:sldId id="283" r:id="rId28"/>
    <p:sldId id="286" r:id="rId29"/>
    <p:sldId id="284" r:id="rId30"/>
    <p:sldId id="288" r:id="rId31"/>
    <p:sldId id="289" r:id="rId32"/>
    <p:sldId id="290" r:id="rId33"/>
    <p:sldId id="291" r:id="rId34"/>
    <p:sldId id="287" r:id="rId35"/>
    <p:sldId id="292" r:id="rId36"/>
    <p:sldId id="293" r:id="rId37"/>
    <p:sldId id="294" r:id="rId38"/>
    <p:sldId id="295" r:id="rId39"/>
    <p:sldId id="296" r:id="rId40"/>
    <p:sldId id="297" r:id="rId41"/>
    <p:sldId id="301" r:id="rId42"/>
    <p:sldId id="302"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7C1D787-94EA-445D-BBA8-6BA6F6ABE9E8}"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43642-351D-4292-A7EA-5005A2442B50}" type="slidenum">
              <a:rPr lang="en-US" smtClean="0"/>
              <a:t>‹#›</a:t>
            </a:fld>
            <a:endParaRPr lang="en-US"/>
          </a:p>
        </p:txBody>
      </p:sp>
    </p:spTree>
    <p:extLst>
      <p:ext uri="{BB962C8B-B14F-4D97-AF65-F5344CB8AC3E}">
        <p14:creationId xmlns:p14="http://schemas.microsoft.com/office/powerpoint/2010/main" val="3776422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C1D787-94EA-445D-BBA8-6BA6F6ABE9E8}"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43642-351D-4292-A7EA-5005A2442B50}" type="slidenum">
              <a:rPr lang="en-US" smtClean="0"/>
              <a:t>‹#›</a:t>
            </a:fld>
            <a:endParaRPr lang="en-US"/>
          </a:p>
        </p:txBody>
      </p:sp>
    </p:spTree>
    <p:extLst>
      <p:ext uri="{BB962C8B-B14F-4D97-AF65-F5344CB8AC3E}">
        <p14:creationId xmlns:p14="http://schemas.microsoft.com/office/powerpoint/2010/main" val="1944018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C1D787-94EA-445D-BBA8-6BA6F6ABE9E8}"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43642-351D-4292-A7EA-5005A2442B50}" type="slidenum">
              <a:rPr lang="en-US" smtClean="0"/>
              <a:t>‹#›</a:t>
            </a:fld>
            <a:endParaRPr lang="en-US"/>
          </a:p>
        </p:txBody>
      </p:sp>
    </p:spTree>
    <p:extLst>
      <p:ext uri="{BB962C8B-B14F-4D97-AF65-F5344CB8AC3E}">
        <p14:creationId xmlns:p14="http://schemas.microsoft.com/office/powerpoint/2010/main" val="887630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C1D787-94EA-445D-BBA8-6BA6F6ABE9E8}"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43642-351D-4292-A7EA-5005A2442B50}" type="slidenum">
              <a:rPr lang="en-US" smtClean="0"/>
              <a:t>‹#›</a:t>
            </a:fld>
            <a:endParaRPr lang="en-US"/>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6015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C1D787-94EA-445D-BBA8-6BA6F6ABE9E8}"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43642-351D-4292-A7EA-5005A2442B50}" type="slidenum">
              <a:rPr lang="en-US" smtClean="0"/>
              <a:t>‹#›</a:t>
            </a:fld>
            <a:endParaRPr lang="en-US"/>
          </a:p>
        </p:txBody>
      </p:sp>
    </p:spTree>
    <p:extLst>
      <p:ext uri="{BB962C8B-B14F-4D97-AF65-F5344CB8AC3E}">
        <p14:creationId xmlns:p14="http://schemas.microsoft.com/office/powerpoint/2010/main" val="28380853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7C1D787-94EA-445D-BBA8-6BA6F6ABE9E8}" type="datetimeFigureOut">
              <a:rPr lang="en-US" smtClean="0"/>
              <a:t>1/24/2022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43642-351D-4292-A7EA-5005A2442B50}" type="slidenum">
              <a:rPr lang="en-US" smtClean="0"/>
              <a:t>‹#›</a:t>
            </a:fld>
            <a:endParaRPr lang="en-US"/>
          </a:p>
        </p:txBody>
      </p:sp>
    </p:spTree>
    <p:extLst>
      <p:ext uri="{BB962C8B-B14F-4D97-AF65-F5344CB8AC3E}">
        <p14:creationId xmlns:p14="http://schemas.microsoft.com/office/powerpoint/2010/main" val="26610174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7C1D787-94EA-445D-BBA8-6BA6F6ABE9E8}" type="datetimeFigureOut">
              <a:rPr lang="en-US" smtClean="0"/>
              <a:t>1/24/2022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43642-351D-4292-A7EA-5005A2442B50}" type="slidenum">
              <a:rPr lang="en-US" smtClean="0"/>
              <a:t>‹#›</a:t>
            </a:fld>
            <a:endParaRPr lang="en-US"/>
          </a:p>
        </p:txBody>
      </p:sp>
    </p:spTree>
    <p:extLst>
      <p:ext uri="{BB962C8B-B14F-4D97-AF65-F5344CB8AC3E}">
        <p14:creationId xmlns:p14="http://schemas.microsoft.com/office/powerpoint/2010/main" val="13059473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C1D787-94EA-445D-BBA8-6BA6F6ABE9E8}"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43642-351D-4292-A7EA-5005A2442B50}" type="slidenum">
              <a:rPr lang="en-US" smtClean="0"/>
              <a:t>‹#›</a:t>
            </a:fld>
            <a:endParaRPr lang="en-US"/>
          </a:p>
        </p:txBody>
      </p:sp>
    </p:spTree>
    <p:extLst>
      <p:ext uri="{BB962C8B-B14F-4D97-AF65-F5344CB8AC3E}">
        <p14:creationId xmlns:p14="http://schemas.microsoft.com/office/powerpoint/2010/main" val="27174476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C1D787-94EA-445D-BBA8-6BA6F6ABE9E8}"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43642-351D-4292-A7EA-5005A2442B50}" type="slidenum">
              <a:rPr lang="en-US" smtClean="0"/>
              <a:t>‹#›</a:t>
            </a:fld>
            <a:endParaRPr lang="en-US"/>
          </a:p>
        </p:txBody>
      </p:sp>
    </p:spTree>
    <p:extLst>
      <p:ext uri="{BB962C8B-B14F-4D97-AF65-F5344CB8AC3E}">
        <p14:creationId xmlns:p14="http://schemas.microsoft.com/office/powerpoint/2010/main" val="1242670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7C1D787-94EA-445D-BBA8-6BA6F6ABE9E8}"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43642-351D-4292-A7EA-5005A2442B50}" type="slidenum">
              <a:rPr lang="en-US" smtClean="0"/>
              <a:t>‹#›</a:t>
            </a:fld>
            <a:endParaRPr lang="en-US"/>
          </a:p>
        </p:txBody>
      </p:sp>
    </p:spTree>
    <p:extLst>
      <p:ext uri="{BB962C8B-B14F-4D97-AF65-F5344CB8AC3E}">
        <p14:creationId xmlns:p14="http://schemas.microsoft.com/office/powerpoint/2010/main" val="4119665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C1D787-94EA-445D-BBA8-6BA6F6ABE9E8}"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43642-351D-4292-A7EA-5005A2442B50}" type="slidenum">
              <a:rPr lang="en-US" smtClean="0"/>
              <a:t>‹#›</a:t>
            </a:fld>
            <a:endParaRPr lang="en-US"/>
          </a:p>
        </p:txBody>
      </p:sp>
    </p:spTree>
    <p:extLst>
      <p:ext uri="{BB962C8B-B14F-4D97-AF65-F5344CB8AC3E}">
        <p14:creationId xmlns:p14="http://schemas.microsoft.com/office/powerpoint/2010/main" val="1570963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7C1D787-94EA-445D-BBA8-6BA6F6ABE9E8}"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43642-351D-4292-A7EA-5005A2442B50}" type="slidenum">
              <a:rPr lang="en-US" smtClean="0"/>
              <a:t>‹#›</a:t>
            </a:fld>
            <a:endParaRPr lang="en-US"/>
          </a:p>
        </p:txBody>
      </p:sp>
    </p:spTree>
    <p:extLst>
      <p:ext uri="{BB962C8B-B14F-4D97-AF65-F5344CB8AC3E}">
        <p14:creationId xmlns:p14="http://schemas.microsoft.com/office/powerpoint/2010/main" val="2304683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7C1D787-94EA-445D-BBA8-6BA6F6ABE9E8}" type="datetimeFigureOut">
              <a:rPr lang="en-US" smtClean="0"/>
              <a:t>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843642-351D-4292-A7EA-5005A2442B50}" type="slidenum">
              <a:rPr lang="en-US" smtClean="0"/>
              <a:t>‹#›</a:t>
            </a:fld>
            <a:endParaRPr lang="en-US"/>
          </a:p>
        </p:txBody>
      </p:sp>
    </p:spTree>
    <p:extLst>
      <p:ext uri="{BB962C8B-B14F-4D97-AF65-F5344CB8AC3E}">
        <p14:creationId xmlns:p14="http://schemas.microsoft.com/office/powerpoint/2010/main" val="1680139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E7C1D787-94EA-445D-BBA8-6BA6F6ABE9E8}" type="datetimeFigureOut">
              <a:rPr lang="en-US" smtClean="0"/>
              <a:t>1/24/2022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5843642-351D-4292-A7EA-5005A2442B50}" type="slidenum">
              <a:rPr lang="en-US" smtClean="0"/>
              <a:t>‹#›</a:t>
            </a:fld>
            <a:endParaRPr lang="en-US"/>
          </a:p>
        </p:txBody>
      </p:sp>
    </p:spTree>
    <p:extLst>
      <p:ext uri="{BB962C8B-B14F-4D97-AF65-F5344CB8AC3E}">
        <p14:creationId xmlns:p14="http://schemas.microsoft.com/office/powerpoint/2010/main" val="2754302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7C1D787-94EA-445D-BBA8-6BA6F6ABE9E8}" type="datetimeFigureOut">
              <a:rPr lang="en-US" smtClean="0"/>
              <a:t>1/24/2022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5843642-351D-4292-A7EA-5005A2442B50}" type="slidenum">
              <a:rPr lang="en-US" smtClean="0"/>
              <a:t>‹#›</a:t>
            </a:fld>
            <a:endParaRPr lang="en-US"/>
          </a:p>
        </p:txBody>
      </p:sp>
    </p:spTree>
    <p:extLst>
      <p:ext uri="{BB962C8B-B14F-4D97-AF65-F5344CB8AC3E}">
        <p14:creationId xmlns:p14="http://schemas.microsoft.com/office/powerpoint/2010/main" val="675430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E7C1D787-94EA-445D-BBA8-6BA6F6ABE9E8}" type="datetimeFigureOut">
              <a:rPr lang="en-US" smtClean="0"/>
              <a:t>1/24/2022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5843642-351D-4292-A7EA-5005A2442B50}" type="slidenum">
              <a:rPr lang="en-US" smtClean="0"/>
              <a:t>‹#›</a:t>
            </a:fld>
            <a:endParaRPr lang="en-US"/>
          </a:p>
        </p:txBody>
      </p:sp>
    </p:spTree>
    <p:extLst>
      <p:ext uri="{BB962C8B-B14F-4D97-AF65-F5344CB8AC3E}">
        <p14:creationId xmlns:p14="http://schemas.microsoft.com/office/powerpoint/2010/main" val="4287386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C1D787-94EA-445D-BBA8-6BA6F6ABE9E8}"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43642-351D-4292-A7EA-5005A2442B50}" type="slidenum">
              <a:rPr lang="en-US" smtClean="0"/>
              <a:t>‹#›</a:t>
            </a:fld>
            <a:endParaRPr lang="en-US"/>
          </a:p>
        </p:txBody>
      </p:sp>
    </p:spTree>
    <p:extLst>
      <p:ext uri="{BB962C8B-B14F-4D97-AF65-F5344CB8AC3E}">
        <p14:creationId xmlns:p14="http://schemas.microsoft.com/office/powerpoint/2010/main" val="887528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7C1D787-94EA-445D-BBA8-6BA6F6ABE9E8}" type="datetimeFigureOut">
              <a:rPr lang="en-US" smtClean="0"/>
              <a:t>1/24/2022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5843642-351D-4292-A7EA-5005A2442B50}" type="slidenum">
              <a:rPr lang="en-US" smtClean="0"/>
              <a:t>‹#›</a:t>
            </a:fld>
            <a:endParaRPr lang="en-US"/>
          </a:p>
        </p:txBody>
      </p:sp>
    </p:spTree>
    <p:extLst>
      <p:ext uri="{BB962C8B-B14F-4D97-AF65-F5344CB8AC3E}">
        <p14:creationId xmlns:p14="http://schemas.microsoft.com/office/powerpoint/2010/main" val="3758280259"/>
      </p:ext>
    </p:extLst>
  </p:cSld>
  <p:clrMap bg1="dk1" tx1="lt1" bg2="dk2" tx2="lt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 id="2147484020" r:id="rId12"/>
    <p:sldLayoutId id="2147484021" r:id="rId13"/>
    <p:sldLayoutId id="2147484022" r:id="rId14"/>
    <p:sldLayoutId id="2147484023" r:id="rId15"/>
    <p:sldLayoutId id="2147484024" r:id="rId16"/>
    <p:sldLayoutId id="214748402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D" b="1" smtClean="0"/>
              <a:t>Yulia Dwi Susanti</a:t>
            </a:r>
            <a:endParaRPr lang="en-US" b="1"/>
          </a:p>
        </p:txBody>
      </p:sp>
      <p:sp>
        <p:nvSpPr>
          <p:cNvPr id="5" name="Text Placeholder 4"/>
          <p:cNvSpPr>
            <a:spLocks noGrp="1"/>
          </p:cNvSpPr>
          <p:nvPr>
            <p:ph type="body" idx="1"/>
          </p:nvPr>
        </p:nvSpPr>
        <p:spPr/>
        <p:txBody>
          <a:bodyPr>
            <a:noAutofit/>
          </a:bodyPr>
          <a:lstStyle/>
          <a:p>
            <a:r>
              <a:rPr lang="en-ID" sz="3600" b="1" smtClean="0"/>
              <a:t>BUSINESS DATA ANALYST TEST FOR INVESTREE PHILIPPINES</a:t>
            </a:r>
            <a:endParaRPr lang="en-US" sz="3600" b="1"/>
          </a:p>
        </p:txBody>
      </p:sp>
    </p:spTree>
    <p:extLst>
      <p:ext uri="{BB962C8B-B14F-4D97-AF65-F5344CB8AC3E}">
        <p14:creationId xmlns:p14="http://schemas.microsoft.com/office/powerpoint/2010/main" val="27688322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Insight 2</a:t>
            </a:r>
            <a:endParaRPr lang="en-US"/>
          </a:p>
        </p:txBody>
      </p:sp>
      <p:sp>
        <p:nvSpPr>
          <p:cNvPr id="3" name="Content Placeholder 2"/>
          <p:cNvSpPr>
            <a:spLocks noGrp="1"/>
          </p:cNvSpPr>
          <p:nvPr>
            <p:ph idx="1"/>
          </p:nvPr>
        </p:nvSpPr>
        <p:spPr/>
        <p:txBody>
          <a:bodyPr/>
          <a:lstStyle/>
          <a:p>
            <a:r>
              <a:rPr lang="en-ID" smtClean="0"/>
              <a:t>The total of loan amount was increased from  2007 until 2014 while 2015 and 2016 the total of loan amount was decreased. </a:t>
            </a:r>
          </a:p>
          <a:p>
            <a:r>
              <a:rPr lang="en-ID" smtClean="0"/>
              <a:t>The application type of loan by this data whch is fully paid and charged of was generally applied by individual. </a:t>
            </a:r>
          </a:p>
          <a:p>
            <a:r>
              <a:rPr lang="en-ID" smtClean="0"/>
              <a:t>The purpose of loan which is fully paid dominated with the purpose of debt consolidation. </a:t>
            </a:r>
          </a:p>
          <a:p>
            <a:endParaRPr lang="en-ID" smtClean="0"/>
          </a:p>
          <a:p>
            <a:endParaRPr lang="en-US"/>
          </a:p>
        </p:txBody>
      </p:sp>
    </p:spTree>
    <p:extLst>
      <p:ext uri="{BB962C8B-B14F-4D97-AF65-F5344CB8AC3E}">
        <p14:creationId xmlns:p14="http://schemas.microsoft.com/office/powerpoint/2010/main" val="12007056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Additional analysis</a:t>
            </a:r>
            <a:endParaRPr lang="en-US"/>
          </a:p>
        </p:txBody>
      </p:sp>
      <p:sp>
        <p:nvSpPr>
          <p:cNvPr id="3" name="Content Placeholder 2"/>
          <p:cNvSpPr>
            <a:spLocks noGrp="1"/>
          </p:cNvSpPr>
          <p:nvPr>
            <p:ph idx="1"/>
          </p:nvPr>
        </p:nvSpPr>
        <p:spPr/>
        <p:txBody>
          <a:bodyPr/>
          <a:lstStyle/>
          <a:p>
            <a:r>
              <a:rPr lang="en-ID" smtClean="0"/>
              <a:t>For this data, I also making data analysis for the distribution, univariate analysis, multivariate analysis, and correlation between variable as can bee seen at the next page where I do an analysis using jupyter notebook. </a:t>
            </a:r>
            <a:endParaRPr lang="en-US"/>
          </a:p>
        </p:txBody>
      </p:sp>
    </p:spTree>
    <p:extLst>
      <p:ext uri="{BB962C8B-B14F-4D97-AF65-F5344CB8AC3E}">
        <p14:creationId xmlns:p14="http://schemas.microsoft.com/office/powerpoint/2010/main" val="909943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7185" t="26254" r="23010" b="4034"/>
          <a:stretch/>
        </p:blipFill>
        <p:spPr>
          <a:xfrm>
            <a:off x="785611" y="1635616"/>
            <a:ext cx="6251707" cy="4919730"/>
          </a:xfrm>
          <a:prstGeom prst="rect">
            <a:avLst/>
          </a:prstGeom>
        </p:spPr>
      </p:pic>
      <p:sp>
        <p:nvSpPr>
          <p:cNvPr id="5" name="Title 1"/>
          <p:cNvSpPr>
            <a:spLocks noGrp="1"/>
          </p:cNvSpPr>
          <p:nvPr>
            <p:ph type="title"/>
          </p:nvPr>
        </p:nvSpPr>
        <p:spPr>
          <a:xfrm>
            <a:off x="646111" y="452718"/>
            <a:ext cx="9404723" cy="1400530"/>
          </a:xfrm>
        </p:spPr>
        <p:txBody>
          <a:bodyPr/>
          <a:lstStyle/>
          <a:p>
            <a:r>
              <a:rPr lang="en-ID" smtClean="0"/>
              <a:t>1. Univariate Analysis</a:t>
            </a:r>
            <a:endParaRPr lang="en-US"/>
          </a:p>
        </p:txBody>
      </p:sp>
      <p:sp>
        <p:nvSpPr>
          <p:cNvPr id="7" name="TextBox 6"/>
          <p:cNvSpPr txBox="1"/>
          <p:nvPr/>
        </p:nvSpPr>
        <p:spPr>
          <a:xfrm>
            <a:off x="7176818" y="2627290"/>
            <a:ext cx="4452805" cy="1200329"/>
          </a:xfrm>
          <a:prstGeom prst="rect">
            <a:avLst/>
          </a:prstGeom>
          <a:noFill/>
        </p:spPr>
        <p:txBody>
          <a:bodyPr wrap="square" rtlCol="0">
            <a:spAutoFit/>
          </a:bodyPr>
          <a:lstStyle/>
          <a:p>
            <a:r>
              <a:rPr lang="en-ID"/>
              <a:t>Based on the histogram above, we can see the frequency of occurrence of each bin of values. All of them are </a:t>
            </a:r>
            <a:r>
              <a:rPr lang="en-ID"/>
              <a:t>positively </a:t>
            </a:r>
            <a:r>
              <a:rPr lang="en-ID" smtClean="0"/>
              <a:t>skewed except for revol_util. </a:t>
            </a:r>
            <a:endParaRPr lang="en-US"/>
          </a:p>
        </p:txBody>
      </p:sp>
    </p:spTree>
    <p:extLst>
      <p:ext uri="{BB962C8B-B14F-4D97-AF65-F5344CB8AC3E}">
        <p14:creationId xmlns:p14="http://schemas.microsoft.com/office/powerpoint/2010/main" val="2141391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46111" y="452718"/>
            <a:ext cx="9404723" cy="1400530"/>
          </a:xfrm>
        </p:spPr>
        <p:txBody>
          <a:bodyPr/>
          <a:lstStyle/>
          <a:p>
            <a:r>
              <a:rPr lang="en-ID" smtClean="0"/>
              <a:t>1. Multivariate Analysis</a:t>
            </a:r>
            <a:endParaRPr lang="en-US"/>
          </a:p>
        </p:txBody>
      </p:sp>
      <p:pic>
        <p:nvPicPr>
          <p:cNvPr id="2" name="Picture 1"/>
          <p:cNvPicPr>
            <a:picLocks noChangeAspect="1"/>
          </p:cNvPicPr>
          <p:nvPr/>
        </p:nvPicPr>
        <p:blipFill rotWithShape="1">
          <a:blip r:embed="rId2"/>
          <a:srcRect l="32645" t="30590" r="30731" b="8319"/>
          <a:stretch/>
        </p:blipFill>
        <p:spPr>
          <a:xfrm>
            <a:off x="646111" y="1416676"/>
            <a:ext cx="5241701" cy="4915866"/>
          </a:xfrm>
          <a:prstGeom prst="rect">
            <a:avLst/>
          </a:prstGeom>
        </p:spPr>
      </p:pic>
      <p:pic>
        <p:nvPicPr>
          <p:cNvPr id="3" name="Picture 2"/>
          <p:cNvPicPr>
            <a:picLocks noChangeAspect="1"/>
          </p:cNvPicPr>
          <p:nvPr/>
        </p:nvPicPr>
        <p:blipFill rotWithShape="1">
          <a:blip r:embed="rId3"/>
          <a:srcRect l="22624" t="48467" r="55152" b="39069"/>
          <a:stretch/>
        </p:blipFill>
        <p:spPr>
          <a:xfrm>
            <a:off x="6349284" y="1853248"/>
            <a:ext cx="5064715" cy="1596980"/>
          </a:xfrm>
          <a:prstGeom prst="rect">
            <a:avLst/>
          </a:prstGeom>
        </p:spPr>
      </p:pic>
      <p:sp>
        <p:nvSpPr>
          <p:cNvPr id="6" name="Rectangle 5"/>
          <p:cNvSpPr/>
          <p:nvPr/>
        </p:nvSpPr>
        <p:spPr>
          <a:xfrm>
            <a:off x="6096000" y="3874609"/>
            <a:ext cx="6096000" cy="1754326"/>
          </a:xfrm>
          <a:prstGeom prst="rect">
            <a:avLst/>
          </a:prstGeom>
        </p:spPr>
        <p:txBody>
          <a:bodyPr>
            <a:spAutoFit/>
          </a:bodyPr>
          <a:lstStyle/>
          <a:p>
            <a:r>
              <a:rPr lang="en-ID" b="0" i="0" smtClean="0">
                <a:effectLst/>
                <a:latin typeface="Helvetica Neue"/>
              </a:rPr>
              <a:t>Some numerical features are correlated, strong correlation, and very strong correlation. Those who have correlations with another predictor, need to be removed if we want to try a linear-based or specifically logistic regression model. Due to the assumption underlying the model:</a:t>
            </a:r>
            <a:endParaRPr lang="en-US"/>
          </a:p>
        </p:txBody>
      </p:sp>
    </p:spTree>
    <p:extLst>
      <p:ext uri="{BB962C8B-B14F-4D97-AF65-F5344CB8AC3E}">
        <p14:creationId xmlns:p14="http://schemas.microsoft.com/office/powerpoint/2010/main" val="2905794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SOAL 2</a:t>
            </a:r>
            <a:endParaRPr lang="en-US"/>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760770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sz="3600" b="1" smtClean="0"/>
              <a:t>A. Designing Dashboard (visual report) for managements decision support system</a:t>
            </a:r>
            <a:endParaRPr lang="en-US" sz="3600" b="1"/>
          </a:p>
        </p:txBody>
      </p:sp>
      <p:sp>
        <p:nvSpPr>
          <p:cNvPr id="3" name="Content Placeholder 2"/>
          <p:cNvSpPr>
            <a:spLocks noGrp="1"/>
          </p:cNvSpPr>
          <p:nvPr>
            <p:ph idx="1"/>
          </p:nvPr>
        </p:nvSpPr>
        <p:spPr>
          <a:xfrm>
            <a:off x="620354" y="2207464"/>
            <a:ext cx="10629342" cy="4195481"/>
          </a:xfrm>
        </p:spPr>
        <p:txBody>
          <a:bodyPr>
            <a:normAutofit lnSpcReduction="10000"/>
          </a:bodyPr>
          <a:lstStyle/>
          <a:p>
            <a:pPr marL="0" indent="0" algn="just">
              <a:buNone/>
            </a:pPr>
            <a:r>
              <a:rPr lang="en-ID"/>
              <a:t>2</a:t>
            </a:r>
            <a:r>
              <a:rPr lang="en-ID" smtClean="0"/>
              <a:t>. Recommend data driven initiatives, that according to your current understanding can be used as adeas for campaigning as ideas for campaigning/experiment/pilot to be tested by investree. </a:t>
            </a:r>
          </a:p>
          <a:p>
            <a:pPr marL="0" indent="0" algn="just">
              <a:buNone/>
            </a:pPr>
            <a:r>
              <a:rPr lang="en-ID" smtClean="0"/>
              <a:t>Answer:</a:t>
            </a:r>
          </a:p>
          <a:p>
            <a:pPr marL="0" indent="0" algn="just">
              <a:buNone/>
            </a:pPr>
            <a:endParaRPr lang="en-ID" smtClean="0"/>
          </a:p>
          <a:p>
            <a:pPr marL="0" indent="0" algn="just">
              <a:buNone/>
            </a:pPr>
            <a:r>
              <a:rPr lang="en-ID" smtClean="0"/>
              <a:t>1. Peer to Peer Lending Application Prediction</a:t>
            </a:r>
          </a:p>
          <a:p>
            <a:pPr marL="0" indent="0" algn="just">
              <a:buNone/>
            </a:pPr>
            <a:r>
              <a:rPr lang="en-ID" smtClean="0"/>
              <a:t>     identify </a:t>
            </a:r>
            <a:r>
              <a:rPr lang="en-ID"/>
              <a:t>the risky applicants  is the largest source of financial loss (called </a:t>
            </a:r>
            <a:r>
              <a:rPr lang="en-ID"/>
              <a:t>credit </a:t>
            </a:r>
            <a:r>
              <a:rPr lang="en-ID" smtClean="0"/>
              <a:t>loss)</a:t>
            </a:r>
            <a:endParaRPr lang="en-ID"/>
          </a:p>
          <a:p>
            <a:pPr marL="0" indent="0" algn="just">
              <a:buNone/>
            </a:pPr>
            <a:r>
              <a:rPr lang="en-ID" smtClean="0"/>
              <a:t>2. Bank Marketing campaign opening a term deposit</a:t>
            </a:r>
          </a:p>
          <a:p>
            <a:pPr marL="0" indent="0" algn="just">
              <a:buNone/>
            </a:pPr>
            <a:r>
              <a:rPr lang="en-ID" smtClean="0"/>
              <a:t>K-Means Clustering to cluster type of customer to increase their funding amount based on their characteristic such as funding rate, sex, education, funding transaction, and etc. This model can help decision maker to make promotion based on funding customer characteristic or cluster. </a:t>
            </a:r>
          </a:p>
          <a:p>
            <a:pPr marL="0" indent="0" algn="just">
              <a:buNone/>
            </a:pPr>
            <a:endParaRPr lang="en-US"/>
          </a:p>
        </p:txBody>
      </p:sp>
    </p:spTree>
    <p:extLst>
      <p:ext uri="{BB962C8B-B14F-4D97-AF65-F5344CB8AC3E}">
        <p14:creationId xmlns:p14="http://schemas.microsoft.com/office/powerpoint/2010/main" val="23245130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Peer </a:t>
            </a:r>
            <a:r>
              <a:rPr lang="en-ID"/>
              <a:t>to Peer Lending </a:t>
            </a:r>
            <a:r>
              <a:rPr lang="en-ID"/>
              <a:t>Application </a:t>
            </a:r>
            <a:r>
              <a:rPr lang="en-ID" smtClean="0"/>
              <a:t>Prediction</a:t>
            </a:r>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74925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A</a:t>
            </a:r>
            <a:r>
              <a:rPr lang="en-ID" smtClean="0"/>
              <a:t>. Introduction</a:t>
            </a:r>
            <a:endParaRPr lang="en-US"/>
          </a:p>
        </p:txBody>
      </p:sp>
      <p:sp>
        <p:nvSpPr>
          <p:cNvPr id="3" name="Content Placeholder 2"/>
          <p:cNvSpPr>
            <a:spLocks noGrp="1"/>
          </p:cNvSpPr>
          <p:nvPr>
            <p:ph idx="1"/>
          </p:nvPr>
        </p:nvSpPr>
        <p:spPr/>
        <p:txBody>
          <a:bodyPr/>
          <a:lstStyle/>
          <a:p>
            <a:r>
              <a:rPr lang="en-ID"/>
              <a:t>This data was obtained from loan data in peer to peer lending company headquartered in San Francisco, California. It was the first peer-to-peer lender to register its offerings as securities with the Securities and Exchange Commission (SEC), and to offer loan trading on a secondary market. </a:t>
            </a:r>
          </a:p>
          <a:p>
            <a:endParaRPr lang="en-ID"/>
          </a:p>
          <a:p>
            <a:r>
              <a:rPr lang="en-ID"/>
              <a:t>Solving this case study will give us an idea about how real business problems are solved using EDA and Machine Learning. In this case study, we will also develop a basic understanding of risk analytics in banking and financial services and understand how data is used to minimise the risk of losing money while lending to custo </a:t>
            </a:r>
            <a:endParaRPr lang="en-US"/>
          </a:p>
        </p:txBody>
      </p:sp>
    </p:spTree>
    <p:extLst>
      <p:ext uri="{BB962C8B-B14F-4D97-AF65-F5344CB8AC3E}">
        <p14:creationId xmlns:p14="http://schemas.microsoft.com/office/powerpoint/2010/main" val="2373552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B</a:t>
            </a:r>
            <a:r>
              <a:rPr lang="en-ID" smtClean="0"/>
              <a:t>. Objective</a:t>
            </a:r>
            <a:endParaRPr lang="en-US"/>
          </a:p>
        </p:txBody>
      </p:sp>
      <p:sp>
        <p:nvSpPr>
          <p:cNvPr id="3" name="Content Placeholder 2"/>
          <p:cNvSpPr>
            <a:spLocks noGrp="1"/>
          </p:cNvSpPr>
          <p:nvPr>
            <p:ph idx="1"/>
          </p:nvPr>
        </p:nvSpPr>
        <p:spPr/>
        <p:txBody>
          <a:bodyPr/>
          <a:lstStyle/>
          <a:p>
            <a:r>
              <a:rPr lang="en-ID"/>
              <a:t>The objective of this project is to identify the risky applicants  is the largest source of financial loss (called credit loss). The credit loss is the amount of money lost by the lender when the borrower refuses to pay or runs away with the money owed. In other words, borrowers who defaultcause the largest amount of loss to the lenders. In this case, the customers labelled as 'charged-off' are the 'defaulters'. </a:t>
            </a:r>
            <a:endParaRPr lang="en-US"/>
          </a:p>
        </p:txBody>
      </p:sp>
    </p:spTree>
    <p:extLst>
      <p:ext uri="{BB962C8B-B14F-4D97-AF65-F5344CB8AC3E}">
        <p14:creationId xmlns:p14="http://schemas.microsoft.com/office/powerpoint/2010/main" val="1750434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C. Data set Description</a:t>
            </a:r>
            <a:endParaRPr lang="en-US"/>
          </a:p>
        </p:txBody>
      </p:sp>
      <p:pic>
        <p:nvPicPr>
          <p:cNvPr id="4" name="Picture 3"/>
          <p:cNvPicPr>
            <a:picLocks noChangeAspect="1"/>
          </p:cNvPicPr>
          <p:nvPr/>
        </p:nvPicPr>
        <p:blipFill rotWithShape="1">
          <a:blip r:embed="rId2"/>
          <a:srcRect l="25073" t="21168" r="23128" b="4830"/>
          <a:stretch/>
        </p:blipFill>
        <p:spPr>
          <a:xfrm>
            <a:off x="978190" y="1423115"/>
            <a:ext cx="6108930" cy="4906851"/>
          </a:xfrm>
          <a:prstGeom prst="rect">
            <a:avLst/>
          </a:prstGeom>
        </p:spPr>
      </p:pic>
      <p:sp>
        <p:nvSpPr>
          <p:cNvPr id="5" name="Right Arrow 4"/>
          <p:cNvSpPr/>
          <p:nvPr/>
        </p:nvSpPr>
        <p:spPr>
          <a:xfrm>
            <a:off x="7014417" y="3026534"/>
            <a:ext cx="592428" cy="8500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075054" y="3128372"/>
            <a:ext cx="3206839" cy="646331"/>
          </a:xfrm>
          <a:prstGeom prst="rect">
            <a:avLst/>
          </a:prstGeom>
          <a:noFill/>
        </p:spPr>
        <p:txBody>
          <a:bodyPr wrap="square" rtlCol="0">
            <a:spAutoFit/>
          </a:bodyPr>
          <a:lstStyle/>
          <a:p>
            <a:pPr algn="just"/>
            <a:r>
              <a:rPr lang="en-ID" b="1" smtClean="0"/>
              <a:t>Data Set Description from the loan dataset</a:t>
            </a:r>
            <a:endParaRPr lang="en-US" b="1"/>
          </a:p>
        </p:txBody>
      </p:sp>
    </p:spTree>
    <p:extLst>
      <p:ext uri="{BB962C8B-B14F-4D97-AF65-F5344CB8AC3E}">
        <p14:creationId xmlns:p14="http://schemas.microsoft.com/office/powerpoint/2010/main" val="4103404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SOAL 1</a:t>
            </a:r>
            <a:endParaRPr lang="en-US"/>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7842393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46111" y="452718"/>
            <a:ext cx="9404723" cy="1400530"/>
          </a:xfrm>
        </p:spPr>
        <p:txBody>
          <a:bodyPr/>
          <a:lstStyle/>
          <a:p>
            <a:r>
              <a:rPr lang="en-ID"/>
              <a:t>D</a:t>
            </a:r>
            <a:r>
              <a:rPr lang="en-ID" smtClean="0"/>
              <a:t>. Data Preprocessing</a:t>
            </a:r>
            <a:endParaRPr lang="en-US"/>
          </a:p>
        </p:txBody>
      </p:sp>
      <p:pic>
        <p:nvPicPr>
          <p:cNvPr id="5" name="Picture 4"/>
          <p:cNvPicPr>
            <a:picLocks noChangeAspect="1"/>
          </p:cNvPicPr>
          <p:nvPr/>
        </p:nvPicPr>
        <p:blipFill rotWithShape="1">
          <a:blip r:embed="rId2"/>
          <a:srcRect l="23736" t="20951" r="22812" b="5810"/>
          <a:stretch/>
        </p:blipFill>
        <p:spPr>
          <a:xfrm>
            <a:off x="824248" y="1313646"/>
            <a:ext cx="6954592" cy="5357611"/>
          </a:xfrm>
          <a:prstGeom prst="rect">
            <a:avLst/>
          </a:prstGeom>
        </p:spPr>
      </p:pic>
      <p:sp>
        <p:nvSpPr>
          <p:cNvPr id="6" name="Right Arrow 5"/>
          <p:cNvSpPr/>
          <p:nvPr/>
        </p:nvSpPr>
        <p:spPr>
          <a:xfrm>
            <a:off x="7650051" y="3303532"/>
            <a:ext cx="592428" cy="8500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447414" y="3128370"/>
            <a:ext cx="3206839" cy="2031325"/>
          </a:xfrm>
          <a:prstGeom prst="rect">
            <a:avLst/>
          </a:prstGeom>
          <a:noFill/>
        </p:spPr>
        <p:txBody>
          <a:bodyPr wrap="square" rtlCol="0">
            <a:spAutoFit/>
          </a:bodyPr>
          <a:lstStyle/>
          <a:p>
            <a:pPr algn="just"/>
            <a:r>
              <a:rPr lang="en-ID" b="1" smtClean="0"/>
              <a:t>Data cleaning process. The preprocessing data was also attached in attachment. We have to check the null data from the numerical data and categorical data. </a:t>
            </a:r>
            <a:endParaRPr lang="en-US" b="1"/>
          </a:p>
        </p:txBody>
      </p:sp>
    </p:spTree>
    <p:extLst>
      <p:ext uri="{BB962C8B-B14F-4D97-AF65-F5344CB8AC3E}">
        <p14:creationId xmlns:p14="http://schemas.microsoft.com/office/powerpoint/2010/main" val="1467365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2449" t="41153" r="23109" b="20291"/>
          <a:stretch/>
        </p:blipFill>
        <p:spPr>
          <a:xfrm>
            <a:off x="682580" y="2176530"/>
            <a:ext cx="7083382" cy="2820474"/>
          </a:xfrm>
          <a:prstGeom prst="rect">
            <a:avLst/>
          </a:prstGeom>
        </p:spPr>
      </p:pic>
      <p:sp>
        <p:nvSpPr>
          <p:cNvPr id="5" name="Title 1"/>
          <p:cNvSpPr>
            <a:spLocks noGrp="1"/>
          </p:cNvSpPr>
          <p:nvPr>
            <p:ph type="title"/>
          </p:nvPr>
        </p:nvSpPr>
        <p:spPr>
          <a:xfrm>
            <a:off x="646111" y="452718"/>
            <a:ext cx="9404723" cy="1400530"/>
          </a:xfrm>
        </p:spPr>
        <p:txBody>
          <a:bodyPr/>
          <a:lstStyle/>
          <a:p>
            <a:r>
              <a:rPr lang="en-ID"/>
              <a:t>D</a:t>
            </a:r>
            <a:r>
              <a:rPr lang="en-ID" smtClean="0"/>
              <a:t>. Data Preprocessing</a:t>
            </a:r>
            <a:endParaRPr lang="en-US"/>
          </a:p>
        </p:txBody>
      </p:sp>
      <p:sp>
        <p:nvSpPr>
          <p:cNvPr id="6" name="Right Arrow 5"/>
          <p:cNvSpPr/>
          <p:nvPr/>
        </p:nvSpPr>
        <p:spPr>
          <a:xfrm>
            <a:off x="7650051" y="3303532"/>
            <a:ext cx="592428" cy="8500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447414" y="3128370"/>
            <a:ext cx="3206839" cy="1754326"/>
          </a:xfrm>
          <a:prstGeom prst="rect">
            <a:avLst/>
          </a:prstGeom>
          <a:noFill/>
        </p:spPr>
        <p:txBody>
          <a:bodyPr wrap="square" rtlCol="0">
            <a:spAutoFit/>
          </a:bodyPr>
          <a:lstStyle/>
          <a:p>
            <a:pPr algn="just"/>
            <a:r>
              <a:rPr lang="en-ID" b="1" smtClean="0"/>
              <a:t>We also have to check is there any duplicated values or no. After the data was cleaned, we can processs for the data analysis. </a:t>
            </a:r>
            <a:endParaRPr lang="en-US" b="1"/>
          </a:p>
        </p:txBody>
      </p:sp>
    </p:spTree>
    <p:extLst>
      <p:ext uri="{BB962C8B-B14F-4D97-AF65-F5344CB8AC3E}">
        <p14:creationId xmlns:p14="http://schemas.microsoft.com/office/powerpoint/2010/main" val="38866915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E. Exploratory data abalysis</a:t>
            </a:r>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409354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7185" t="26254" r="23010" b="4034"/>
          <a:stretch/>
        </p:blipFill>
        <p:spPr>
          <a:xfrm>
            <a:off x="785611" y="1635616"/>
            <a:ext cx="6251707" cy="4919730"/>
          </a:xfrm>
          <a:prstGeom prst="rect">
            <a:avLst/>
          </a:prstGeom>
        </p:spPr>
      </p:pic>
      <p:sp>
        <p:nvSpPr>
          <p:cNvPr id="5" name="Title 1"/>
          <p:cNvSpPr>
            <a:spLocks noGrp="1"/>
          </p:cNvSpPr>
          <p:nvPr>
            <p:ph type="title"/>
          </p:nvPr>
        </p:nvSpPr>
        <p:spPr>
          <a:xfrm>
            <a:off x="646111" y="452718"/>
            <a:ext cx="9404723" cy="1400530"/>
          </a:xfrm>
        </p:spPr>
        <p:txBody>
          <a:bodyPr/>
          <a:lstStyle/>
          <a:p>
            <a:r>
              <a:rPr lang="en-ID" smtClean="0"/>
              <a:t>- Univariate Analysis</a:t>
            </a:r>
            <a:endParaRPr lang="en-US"/>
          </a:p>
        </p:txBody>
      </p:sp>
      <p:sp>
        <p:nvSpPr>
          <p:cNvPr id="7" name="TextBox 6"/>
          <p:cNvSpPr txBox="1"/>
          <p:nvPr/>
        </p:nvSpPr>
        <p:spPr>
          <a:xfrm>
            <a:off x="7176818" y="2627290"/>
            <a:ext cx="4452805" cy="1200329"/>
          </a:xfrm>
          <a:prstGeom prst="rect">
            <a:avLst/>
          </a:prstGeom>
          <a:noFill/>
        </p:spPr>
        <p:txBody>
          <a:bodyPr wrap="square" rtlCol="0">
            <a:spAutoFit/>
          </a:bodyPr>
          <a:lstStyle/>
          <a:p>
            <a:r>
              <a:rPr lang="en-ID"/>
              <a:t>Based on the histogram above, we can see the frequency of occurrence of each bin of values. All of them are </a:t>
            </a:r>
            <a:r>
              <a:rPr lang="en-ID"/>
              <a:t>positively </a:t>
            </a:r>
            <a:r>
              <a:rPr lang="en-ID" smtClean="0"/>
              <a:t>skewed except for revol_util. </a:t>
            </a:r>
            <a:endParaRPr lang="en-US"/>
          </a:p>
        </p:txBody>
      </p:sp>
    </p:spTree>
    <p:extLst>
      <p:ext uri="{BB962C8B-B14F-4D97-AF65-F5344CB8AC3E}">
        <p14:creationId xmlns:p14="http://schemas.microsoft.com/office/powerpoint/2010/main" val="40221262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7049" t="19872" r="24758" b="10385"/>
          <a:stretch/>
        </p:blipFill>
        <p:spPr>
          <a:xfrm>
            <a:off x="869905" y="1759738"/>
            <a:ext cx="5541327" cy="4508539"/>
          </a:xfrm>
          <a:prstGeom prst="rect">
            <a:avLst/>
          </a:prstGeom>
        </p:spPr>
      </p:pic>
      <p:sp>
        <p:nvSpPr>
          <p:cNvPr id="5" name="Title 1"/>
          <p:cNvSpPr>
            <a:spLocks noGrp="1"/>
          </p:cNvSpPr>
          <p:nvPr>
            <p:ph type="title"/>
          </p:nvPr>
        </p:nvSpPr>
        <p:spPr>
          <a:xfrm>
            <a:off x="646111" y="452718"/>
            <a:ext cx="9404723" cy="1400530"/>
          </a:xfrm>
        </p:spPr>
        <p:txBody>
          <a:bodyPr/>
          <a:lstStyle/>
          <a:p>
            <a:r>
              <a:rPr lang="en-ID" smtClean="0"/>
              <a:t>- Univariate Analysis</a:t>
            </a:r>
            <a:endParaRPr lang="en-US"/>
          </a:p>
        </p:txBody>
      </p:sp>
      <p:sp>
        <p:nvSpPr>
          <p:cNvPr id="6" name="Right Arrow 5"/>
          <p:cNvSpPr/>
          <p:nvPr/>
        </p:nvSpPr>
        <p:spPr>
          <a:xfrm>
            <a:off x="6338812" y="3342168"/>
            <a:ext cx="592428" cy="8500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131623" y="3167006"/>
            <a:ext cx="4588152" cy="1200329"/>
          </a:xfrm>
          <a:prstGeom prst="rect">
            <a:avLst/>
          </a:prstGeom>
        </p:spPr>
        <p:txBody>
          <a:bodyPr wrap="square">
            <a:spAutoFit/>
          </a:bodyPr>
          <a:lstStyle/>
          <a:p>
            <a:r>
              <a:rPr lang="en-ID" b="0" i="0" smtClean="0">
                <a:effectLst/>
                <a:latin typeface="Helvetica Neue"/>
              </a:rPr>
              <a:t>Using a boxplot, we can see the outliers more clear than the histogram. This will be beneficial in evaluating after outlier treatments.</a:t>
            </a:r>
            <a:endParaRPr lang="en-US"/>
          </a:p>
        </p:txBody>
      </p:sp>
    </p:spTree>
    <p:extLst>
      <p:ext uri="{BB962C8B-B14F-4D97-AF65-F5344CB8AC3E}">
        <p14:creationId xmlns:p14="http://schemas.microsoft.com/office/powerpoint/2010/main" val="18942162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46111" y="452718"/>
            <a:ext cx="9404723" cy="1400530"/>
          </a:xfrm>
        </p:spPr>
        <p:txBody>
          <a:bodyPr/>
          <a:lstStyle/>
          <a:p>
            <a:r>
              <a:rPr lang="en-ID" smtClean="0"/>
              <a:t>- Multivariate Analysis</a:t>
            </a:r>
            <a:endParaRPr lang="en-US"/>
          </a:p>
        </p:txBody>
      </p:sp>
      <p:pic>
        <p:nvPicPr>
          <p:cNvPr id="2" name="Picture 1"/>
          <p:cNvPicPr>
            <a:picLocks noChangeAspect="1"/>
          </p:cNvPicPr>
          <p:nvPr/>
        </p:nvPicPr>
        <p:blipFill rotWithShape="1">
          <a:blip r:embed="rId2"/>
          <a:srcRect l="32645" t="30590" r="30731" b="8319"/>
          <a:stretch/>
        </p:blipFill>
        <p:spPr>
          <a:xfrm>
            <a:off x="646111" y="1416676"/>
            <a:ext cx="5241701" cy="4915866"/>
          </a:xfrm>
          <a:prstGeom prst="rect">
            <a:avLst/>
          </a:prstGeom>
        </p:spPr>
      </p:pic>
      <p:pic>
        <p:nvPicPr>
          <p:cNvPr id="3" name="Picture 2"/>
          <p:cNvPicPr>
            <a:picLocks noChangeAspect="1"/>
          </p:cNvPicPr>
          <p:nvPr/>
        </p:nvPicPr>
        <p:blipFill rotWithShape="1">
          <a:blip r:embed="rId3"/>
          <a:srcRect l="22624" t="48467" r="55152" b="39069"/>
          <a:stretch/>
        </p:blipFill>
        <p:spPr>
          <a:xfrm>
            <a:off x="6349284" y="1853248"/>
            <a:ext cx="5064715" cy="1596980"/>
          </a:xfrm>
          <a:prstGeom prst="rect">
            <a:avLst/>
          </a:prstGeom>
        </p:spPr>
      </p:pic>
      <p:sp>
        <p:nvSpPr>
          <p:cNvPr id="6" name="Rectangle 5"/>
          <p:cNvSpPr/>
          <p:nvPr/>
        </p:nvSpPr>
        <p:spPr>
          <a:xfrm>
            <a:off x="6096000" y="3874609"/>
            <a:ext cx="6096000" cy="1754326"/>
          </a:xfrm>
          <a:prstGeom prst="rect">
            <a:avLst/>
          </a:prstGeom>
        </p:spPr>
        <p:txBody>
          <a:bodyPr>
            <a:spAutoFit/>
          </a:bodyPr>
          <a:lstStyle/>
          <a:p>
            <a:r>
              <a:rPr lang="en-ID" b="0" i="0" smtClean="0">
                <a:effectLst/>
                <a:latin typeface="Helvetica Neue"/>
              </a:rPr>
              <a:t>Some numerical features are correlated, strong correlation, and very strong correlation. Those who have correlations with another predictor, need to be removed if we want to try a linear-based or specifically logistic regression model. Due to the assumption underlying the model:</a:t>
            </a:r>
            <a:endParaRPr lang="en-US"/>
          </a:p>
        </p:txBody>
      </p:sp>
    </p:spTree>
    <p:extLst>
      <p:ext uri="{BB962C8B-B14F-4D97-AF65-F5344CB8AC3E}">
        <p14:creationId xmlns:p14="http://schemas.microsoft.com/office/powerpoint/2010/main" val="31323775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 Target variabel</a:t>
            </a:r>
            <a:endParaRPr lang="en-US"/>
          </a:p>
        </p:txBody>
      </p:sp>
      <p:pic>
        <p:nvPicPr>
          <p:cNvPr id="4" name="Picture 3"/>
          <p:cNvPicPr>
            <a:picLocks noChangeAspect="1"/>
          </p:cNvPicPr>
          <p:nvPr/>
        </p:nvPicPr>
        <p:blipFill rotWithShape="1">
          <a:blip r:embed="rId2"/>
          <a:srcRect l="25109" t="19743" r="23113" b="9723"/>
          <a:stretch/>
        </p:blipFill>
        <p:spPr>
          <a:xfrm>
            <a:off x="772732" y="1853248"/>
            <a:ext cx="5692462" cy="4359778"/>
          </a:xfrm>
          <a:prstGeom prst="rect">
            <a:avLst/>
          </a:prstGeom>
        </p:spPr>
      </p:pic>
      <p:sp>
        <p:nvSpPr>
          <p:cNvPr id="5" name="Right Arrow 4"/>
          <p:cNvSpPr/>
          <p:nvPr/>
        </p:nvSpPr>
        <p:spPr>
          <a:xfrm>
            <a:off x="6295601" y="3608134"/>
            <a:ext cx="592428" cy="8500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216461" y="3155974"/>
            <a:ext cx="4503314" cy="1754326"/>
          </a:xfrm>
          <a:prstGeom prst="rect">
            <a:avLst/>
          </a:prstGeom>
        </p:spPr>
        <p:txBody>
          <a:bodyPr wrap="square">
            <a:spAutoFit/>
          </a:bodyPr>
          <a:lstStyle/>
          <a:p>
            <a:r>
              <a:rPr lang="en-ID" b="0" i="0" smtClean="0">
                <a:effectLst/>
                <a:latin typeface="Helvetica Neue"/>
              </a:rPr>
              <a:t>This dataset has an imbalance class/target variable. It might be a good idea to do sampling on the training set to achieve better performance as we know some models learned better with more balance training samples</a:t>
            </a:r>
            <a:endParaRPr lang="en-US"/>
          </a:p>
        </p:txBody>
      </p:sp>
    </p:spTree>
    <p:extLst>
      <p:ext uri="{BB962C8B-B14F-4D97-AF65-F5344CB8AC3E}">
        <p14:creationId xmlns:p14="http://schemas.microsoft.com/office/powerpoint/2010/main" val="41699375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F. Removing Outliers</a:t>
            </a:r>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419873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482107" y="1770749"/>
            <a:ext cx="6096000" cy="3970318"/>
          </a:xfrm>
          <a:prstGeom prst="rect">
            <a:avLst/>
          </a:prstGeom>
        </p:spPr>
        <p:txBody>
          <a:bodyPr>
            <a:spAutoFit/>
          </a:bodyPr>
          <a:lstStyle/>
          <a:p>
            <a:r>
              <a:rPr lang="en-ID" b="0" i="0" smtClean="0">
                <a:effectLst/>
                <a:latin typeface="Helvetica Neue"/>
              </a:rPr>
              <a:t>Transformed only the features that have skewness &gt; 0.5. or &lt; -0.5. We also need to take a closer look at the information contains by each variable. There might be more than one solution to treat the outlier.</a:t>
            </a:r>
          </a:p>
          <a:p>
            <a:r>
              <a:rPr lang="en-ID" b="0" i="0" smtClean="0">
                <a:effectLst/>
                <a:latin typeface="Helvetica Neue"/>
              </a:rPr>
              <a:t>If we investigate each numerical variable, there are some numerical variables that originated from a nominal categorical variable. In this particular dataset, they are OperatingSystems, Browser, and Region. The outliers in these 3 features, can be transformed into a one-hot encoding. But before doing one-hot encoding, we have to group them into a bin of most frequent value and the least frequent value. Some of the most frequent values will be put in one group alone, and the least frequent will be grouped into one group.</a:t>
            </a:r>
          </a:p>
        </p:txBody>
      </p:sp>
      <p:sp>
        <p:nvSpPr>
          <p:cNvPr id="8" name="Title 1"/>
          <p:cNvSpPr>
            <a:spLocks noGrp="1"/>
          </p:cNvSpPr>
          <p:nvPr>
            <p:ph type="title"/>
          </p:nvPr>
        </p:nvSpPr>
        <p:spPr>
          <a:xfrm>
            <a:off x="646111" y="452718"/>
            <a:ext cx="9404723" cy="1400530"/>
          </a:xfrm>
        </p:spPr>
        <p:txBody>
          <a:bodyPr/>
          <a:lstStyle/>
          <a:p>
            <a:r>
              <a:rPr lang="en-ID" smtClean="0"/>
              <a:t>F. Removing Outlier</a:t>
            </a:r>
            <a:endParaRPr lang="en-US"/>
          </a:p>
        </p:txBody>
      </p:sp>
      <p:pic>
        <p:nvPicPr>
          <p:cNvPr id="2" name="Picture 1"/>
          <p:cNvPicPr>
            <a:picLocks noChangeAspect="1"/>
          </p:cNvPicPr>
          <p:nvPr/>
        </p:nvPicPr>
        <p:blipFill rotWithShape="1">
          <a:blip r:embed="rId2"/>
          <a:srcRect l="29687" t="22163" r="29405" b="40346"/>
          <a:stretch/>
        </p:blipFill>
        <p:spPr>
          <a:xfrm>
            <a:off x="476518" y="2538199"/>
            <a:ext cx="4726510" cy="2435417"/>
          </a:xfrm>
          <a:prstGeom prst="rect">
            <a:avLst/>
          </a:prstGeom>
        </p:spPr>
      </p:pic>
    </p:spTree>
    <p:extLst>
      <p:ext uri="{BB962C8B-B14F-4D97-AF65-F5344CB8AC3E}">
        <p14:creationId xmlns:p14="http://schemas.microsoft.com/office/powerpoint/2010/main" val="20864711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l="32704" t="24447" r="30124" b="8263"/>
          <a:stretch/>
        </p:blipFill>
        <p:spPr>
          <a:xfrm>
            <a:off x="323580" y="1553118"/>
            <a:ext cx="4737816" cy="4821923"/>
          </a:xfrm>
          <a:prstGeom prst="rect">
            <a:avLst/>
          </a:prstGeom>
        </p:spPr>
      </p:pic>
      <p:sp>
        <p:nvSpPr>
          <p:cNvPr id="7" name="Rectangle 6"/>
          <p:cNvSpPr/>
          <p:nvPr/>
        </p:nvSpPr>
        <p:spPr>
          <a:xfrm>
            <a:off x="5482107" y="1770749"/>
            <a:ext cx="6096000" cy="3970318"/>
          </a:xfrm>
          <a:prstGeom prst="rect">
            <a:avLst/>
          </a:prstGeom>
        </p:spPr>
        <p:txBody>
          <a:bodyPr>
            <a:spAutoFit/>
          </a:bodyPr>
          <a:lstStyle/>
          <a:p>
            <a:r>
              <a:rPr lang="en-ID" b="0" i="0" smtClean="0">
                <a:effectLst/>
                <a:latin typeface="Helvetica Neue"/>
              </a:rPr>
              <a:t>Transformed only the features that have skewness &gt; 0.5. or &lt; -0.5. We also need to take a closer look at the information contains by each variable. There might be more than one solution to treat the outlier.</a:t>
            </a:r>
          </a:p>
          <a:p>
            <a:r>
              <a:rPr lang="en-ID" b="0" i="0" smtClean="0">
                <a:effectLst/>
                <a:latin typeface="Helvetica Neue"/>
              </a:rPr>
              <a:t>If we investigate each numerical variable, there are some numerical variables that originated from a nominal categorical variable. In this particular dataset, they are OperatingSystems, Browser, and Region. The outliers in these 3 features, can be transformed into a one-hot encoding. But before doing one-hot encoding, we have to group them into a bin of most frequent value and the least frequent value. Some of the most frequent values will be put in one group alone, and the least frequent will be grouped into one group.</a:t>
            </a:r>
          </a:p>
        </p:txBody>
      </p:sp>
      <p:sp>
        <p:nvSpPr>
          <p:cNvPr id="8" name="Title 1"/>
          <p:cNvSpPr>
            <a:spLocks noGrp="1"/>
          </p:cNvSpPr>
          <p:nvPr>
            <p:ph type="title"/>
          </p:nvPr>
        </p:nvSpPr>
        <p:spPr>
          <a:xfrm>
            <a:off x="646111" y="452718"/>
            <a:ext cx="9404723" cy="1400530"/>
          </a:xfrm>
        </p:spPr>
        <p:txBody>
          <a:bodyPr/>
          <a:lstStyle/>
          <a:p>
            <a:r>
              <a:rPr lang="en-ID" smtClean="0"/>
              <a:t>F. Removing Outlier</a:t>
            </a:r>
            <a:endParaRPr lang="en-US"/>
          </a:p>
        </p:txBody>
      </p:sp>
    </p:spTree>
    <p:extLst>
      <p:ext uri="{BB962C8B-B14F-4D97-AF65-F5344CB8AC3E}">
        <p14:creationId xmlns:p14="http://schemas.microsoft.com/office/powerpoint/2010/main" val="2014865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sz="3600" b="1" smtClean="0"/>
              <a:t>A. Designing Dashboard (visual report) for managements decision support system</a:t>
            </a:r>
            <a:endParaRPr lang="en-US" sz="3600" b="1"/>
          </a:p>
        </p:txBody>
      </p:sp>
      <p:sp>
        <p:nvSpPr>
          <p:cNvPr id="3" name="Content Placeholder 2"/>
          <p:cNvSpPr>
            <a:spLocks noGrp="1"/>
          </p:cNvSpPr>
          <p:nvPr>
            <p:ph idx="1"/>
          </p:nvPr>
        </p:nvSpPr>
        <p:spPr>
          <a:xfrm>
            <a:off x="620354" y="2207464"/>
            <a:ext cx="10629342" cy="4195481"/>
          </a:xfrm>
        </p:spPr>
        <p:txBody>
          <a:bodyPr/>
          <a:lstStyle/>
          <a:p>
            <a:pPr marL="0" indent="0" algn="just">
              <a:buNone/>
            </a:pPr>
            <a:r>
              <a:rPr lang="en-ID" smtClean="0"/>
              <a:t>1. Mock up dashboard that can help investree’s management to oversee and evaluate business development. </a:t>
            </a:r>
          </a:p>
          <a:p>
            <a:pPr algn="just"/>
            <a:endParaRPr lang="en-ID" smtClean="0"/>
          </a:p>
          <a:p>
            <a:pPr marL="0" indent="0" algn="just">
              <a:buNone/>
            </a:pPr>
            <a:r>
              <a:rPr lang="en-ID" smtClean="0"/>
              <a:t>Answer:</a:t>
            </a:r>
          </a:p>
          <a:p>
            <a:pPr marL="0" indent="0" algn="just">
              <a:buNone/>
            </a:pPr>
            <a:r>
              <a:rPr lang="en-ID" smtClean="0"/>
              <a:t>Data processing: </a:t>
            </a:r>
          </a:p>
          <a:p>
            <a:pPr marL="0" indent="0" algn="just">
              <a:buNone/>
            </a:pPr>
            <a:r>
              <a:rPr lang="en-ID" smtClean="0"/>
              <a:t>1. The data was obtained from open source data (loan data).</a:t>
            </a:r>
          </a:p>
          <a:p>
            <a:pPr marL="0" indent="0" algn="just">
              <a:buNone/>
            </a:pPr>
            <a:r>
              <a:rPr lang="en-ID"/>
              <a:t>2</a:t>
            </a:r>
            <a:r>
              <a:rPr lang="en-ID" smtClean="0"/>
              <a:t>. The data should be cleaning due to some null data which can impact to the data analysis process. Hence, we also have to check 	the duplicated data from the dataset. </a:t>
            </a:r>
          </a:p>
          <a:p>
            <a:pPr marL="0" indent="0" algn="just">
              <a:buNone/>
            </a:pPr>
            <a:endParaRPr lang="en-ID" smtClean="0"/>
          </a:p>
          <a:p>
            <a:pPr marL="0" indent="0" algn="just">
              <a:buNone/>
            </a:pPr>
            <a:endParaRPr lang="en-US"/>
          </a:p>
        </p:txBody>
      </p:sp>
    </p:spTree>
    <p:extLst>
      <p:ext uri="{BB962C8B-B14F-4D97-AF65-F5344CB8AC3E}">
        <p14:creationId xmlns:p14="http://schemas.microsoft.com/office/powerpoint/2010/main" val="38277910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G. Split data set and Normalizing data</a:t>
            </a:r>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919780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646111" y="452718"/>
            <a:ext cx="9404723" cy="1400530"/>
          </a:xfrm>
        </p:spPr>
        <p:txBody>
          <a:bodyPr/>
          <a:lstStyle/>
          <a:p>
            <a:r>
              <a:rPr lang="en-ID" smtClean="0"/>
              <a:t>a. Split data set</a:t>
            </a:r>
            <a:endParaRPr lang="en-US"/>
          </a:p>
        </p:txBody>
      </p:sp>
      <p:pic>
        <p:nvPicPr>
          <p:cNvPr id="2" name="Picture 1"/>
          <p:cNvPicPr>
            <a:picLocks noChangeAspect="1"/>
          </p:cNvPicPr>
          <p:nvPr/>
        </p:nvPicPr>
        <p:blipFill rotWithShape="1">
          <a:blip r:embed="rId2"/>
          <a:srcRect l="29608" t="28426" r="30196" b="43487"/>
          <a:stretch/>
        </p:blipFill>
        <p:spPr>
          <a:xfrm>
            <a:off x="528036" y="2279562"/>
            <a:ext cx="7212166" cy="2833352"/>
          </a:xfrm>
          <a:prstGeom prst="rect">
            <a:avLst/>
          </a:prstGeom>
        </p:spPr>
      </p:pic>
      <p:sp>
        <p:nvSpPr>
          <p:cNvPr id="3" name="TextBox 2"/>
          <p:cNvSpPr txBox="1"/>
          <p:nvPr/>
        </p:nvSpPr>
        <p:spPr>
          <a:xfrm>
            <a:off x="8062175" y="3234573"/>
            <a:ext cx="3490174" cy="923330"/>
          </a:xfrm>
          <a:prstGeom prst="rect">
            <a:avLst/>
          </a:prstGeom>
          <a:noFill/>
        </p:spPr>
        <p:txBody>
          <a:bodyPr wrap="square" rtlCol="0">
            <a:spAutoFit/>
          </a:bodyPr>
          <a:lstStyle/>
          <a:p>
            <a:r>
              <a:rPr lang="en-ID" smtClean="0"/>
              <a:t>The dataset was splitted into training data set and testing data set</a:t>
            </a:r>
            <a:endParaRPr lang="en-US"/>
          </a:p>
        </p:txBody>
      </p:sp>
    </p:spTree>
    <p:extLst>
      <p:ext uri="{BB962C8B-B14F-4D97-AF65-F5344CB8AC3E}">
        <p14:creationId xmlns:p14="http://schemas.microsoft.com/office/powerpoint/2010/main" val="28561755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646111" y="452718"/>
            <a:ext cx="9404723" cy="1400530"/>
          </a:xfrm>
        </p:spPr>
        <p:txBody>
          <a:bodyPr/>
          <a:lstStyle/>
          <a:p>
            <a:r>
              <a:rPr lang="en-ID" smtClean="0"/>
              <a:t>B. Normalizing data </a:t>
            </a:r>
            <a:endParaRPr lang="en-US"/>
          </a:p>
        </p:txBody>
      </p:sp>
      <p:pic>
        <p:nvPicPr>
          <p:cNvPr id="3" name="Picture 2"/>
          <p:cNvPicPr>
            <a:picLocks noChangeAspect="1"/>
          </p:cNvPicPr>
          <p:nvPr/>
        </p:nvPicPr>
        <p:blipFill rotWithShape="1">
          <a:blip r:embed="rId2"/>
          <a:srcRect l="29303" t="43297" r="30125" b="23828"/>
          <a:stretch/>
        </p:blipFill>
        <p:spPr>
          <a:xfrm>
            <a:off x="2588654" y="2511379"/>
            <a:ext cx="6671880" cy="3039415"/>
          </a:xfrm>
          <a:prstGeom prst="rect">
            <a:avLst/>
          </a:prstGeom>
        </p:spPr>
      </p:pic>
    </p:spTree>
    <p:extLst>
      <p:ext uri="{BB962C8B-B14F-4D97-AF65-F5344CB8AC3E}">
        <p14:creationId xmlns:p14="http://schemas.microsoft.com/office/powerpoint/2010/main" val="7177732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H. Model Building</a:t>
            </a:r>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385021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4172" t="30208" r="22583" b="25055"/>
          <a:stretch/>
        </p:blipFill>
        <p:spPr>
          <a:xfrm>
            <a:off x="476518" y="2202287"/>
            <a:ext cx="8124395" cy="3837905"/>
          </a:xfrm>
          <a:prstGeom prst="rect">
            <a:avLst/>
          </a:prstGeom>
        </p:spPr>
      </p:pic>
      <p:sp>
        <p:nvSpPr>
          <p:cNvPr id="5" name="Title 1"/>
          <p:cNvSpPr>
            <a:spLocks noGrp="1"/>
          </p:cNvSpPr>
          <p:nvPr>
            <p:ph type="title"/>
          </p:nvPr>
        </p:nvSpPr>
        <p:spPr>
          <a:xfrm>
            <a:off x="382224" y="723840"/>
            <a:ext cx="8825657" cy="1915647"/>
          </a:xfrm>
        </p:spPr>
        <p:txBody>
          <a:bodyPr/>
          <a:lstStyle/>
          <a:p>
            <a:r>
              <a:rPr lang="en-ID" smtClean="0"/>
              <a:t>H. Model Building</a:t>
            </a:r>
            <a:endParaRPr lang="en-US"/>
          </a:p>
        </p:txBody>
      </p:sp>
      <p:sp>
        <p:nvSpPr>
          <p:cNvPr id="6" name="TextBox 5"/>
          <p:cNvSpPr txBox="1"/>
          <p:nvPr/>
        </p:nvSpPr>
        <p:spPr>
          <a:xfrm>
            <a:off x="8695207" y="2975020"/>
            <a:ext cx="2987899" cy="1477328"/>
          </a:xfrm>
          <a:prstGeom prst="rect">
            <a:avLst/>
          </a:prstGeom>
          <a:noFill/>
        </p:spPr>
        <p:txBody>
          <a:bodyPr wrap="square" rtlCol="0">
            <a:spAutoFit/>
          </a:bodyPr>
          <a:lstStyle/>
          <a:p>
            <a:pPr marL="342900" indent="-342900">
              <a:buAutoNum type="arabicPeriod"/>
            </a:pPr>
            <a:r>
              <a:rPr lang="en-ID" smtClean="0"/>
              <a:t>Artificial Neural Network</a:t>
            </a:r>
          </a:p>
          <a:p>
            <a:pPr marL="342900" indent="-342900">
              <a:buAutoNum type="arabicPeriod"/>
            </a:pPr>
            <a:r>
              <a:rPr lang="en-ID" smtClean="0"/>
              <a:t>Decision Tree</a:t>
            </a:r>
          </a:p>
          <a:p>
            <a:pPr marL="342900" indent="-342900">
              <a:buAutoNum type="arabicPeriod"/>
            </a:pPr>
            <a:r>
              <a:rPr lang="en-ID" smtClean="0"/>
              <a:t>Random Forest</a:t>
            </a:r>
          </a:p>
          <a:p>
            <a:pPr marL="342900" indent="-342900">
              <a:buAutoNum type="arabicPeriod"/>
            </a:pPr>
            <a:r>
              <a:rPr lang="en-ID" smtClean="0"/>
              <a:t>XGBoost</a:t>
            </a:r>
            <a:endParaRPr lang="en-US"/>
          </a:p>
        </p:txBody>
      </p:sp>
    </p:spTree>
    <p:extLst>
      <p:ext uri="{BB962C8B-B14F-4D97-AF65-F5344CB8AC3E}">
        <p14:creationId xmlns:p14="http://schemas.microsoft.com/office/powerpoint/2010/main" val="19943254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I. Results </a:t>
            </a:r>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05842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 Artificial Neural Netword</a:t>
            </a:r>
            <a:endParaRPr lang="en-US"/>
          </a:p>
        </p:txBody>
      </p:sp>
      <p:pic>
        <p:nvPicPr>
          <p:cNvPr id="4" name="Picture 3"/>
          <p:cNvPicPr>
            <a:picLocks noChangeAspect="1"/>
          </p:cNvPicPr>
          <p:nvPr/>
        </p:nvPicPr>
        <p:blipFill rotWithShape="1">
          <a:blip r:embed="rId2"/>
          <a:srcRect l="22769" t="33842" r="22367" b="9632"/>
          <a:stretch/>
        </p:blipFill>
        <p:spPr>
          <a:xfrm>
            <a:off x="1911051" y="1647186"/>
            <a:ext cx="8139783" cy="4714977"/>
          </a:xfrm>
          <a:prstGeom prst="rect">
            <a:avLst/>
          </a:prstGeom>
        </p:spPr>
      </p:pic>
    </p:spTree>
    <p:extLst>
      <p:ext uri="{BB962C8B-B14F-4D97-AF65-F5344CB8AC3E}">
        <p14:creationId xmlns:p14="http://schemas.microsoft.com/office/powerpoint/2010/main" val="15193711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a:t>
            </a:r>
            <a:r>
              <a:rPr lang="en-ID" smtClean="0"/>
              <a:t> Decision Tree</a:t>
            </a:r>
            <a:endParaRPr lang="en-US"/>
          </a:p>
        </p:txBody>
      </p:sp>
      <p:pic>
        <p:nvPicPr>
          <p:cNvPr id="3" name="Picture 2"/>
          <p:cNvPicPr>
            <a:picLocks noChangeAspect="1"/>
          </p:cNvPicPr>
          <p:nvPr/>
        </p:nvPicPr>
        <p:blipFill rotWithShape="1">
          <a:blip r:embed="rId2"/>
          <a:srcRect l="27235" t="18216" r="46865" b="19234"/>
          <a:stretch/>
        </p:blipFill>
        <p:spPr>
          <a:xfrm>
            <a:off x="2111460" y="1470992"/>
            <a:ext cx="3683544" cy="5001673"/>
          </a:xfrm>
          <a:prstGeom prst="rect">
            <a:avLst/>
          </a:prstGeom>
        </p:spPr>
      </p:pic>
      <p:pic>
        <p:nvPicPr>
          <p:cNvPr id="5" name="Picture 4"/>
          <p:cNvPicPr>
            <a:picLocks noChangeAspect="1"/>
          </p:cNvPicPr>
          <p:nvPr/>
        </p:nvPicPr>
        <p:blipFill rotWithShape="1">
          <a:blip r:embed="rId3"/>
          <a:srcRect l="25789" t="25055" r="48940" b="17651"/>
          <a:stretch/>
        </p:blipFill>
        <p:spPr>
          <a:xfrm>
            <a:off x="6126868" y="1470991"/>
            <a:ext cx="3923966" cy="5001673"/>
          </a:xfrm>
          <a:prstGeom prst="rect">
            <a:avLst/>
          </a:prstGeom>
        </p:spPr>
      </p:pic>
    </p:spTree>
    <p:extLst>
      <p:ext uri="{BB962C8B-B14F-4D97-AF65-F5344CB8AC3E}">
        <p14:creationId xmlns:p14="http://schemas.microsoft.com/office/powerpoint/2010/main" val="4990081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 Random Forest</a:t>
            </a:r>
            <a:endParaRPr lang="en-US"/>
          </a:p>
        </p:txBody>
      </p:sp>
      <p:pic>
        <p:nvPicPr>
          <p:cNvPr id="4" name="Picture 3"/>
          <p:cNvPicPr>
            <a:picLocks noChangeAspect="1"/>
          </p:cNvPicPr>
          <p:nvPr/>
        </p:nvPicPr>
        <p:blipFill rotWithShape="1">
          <a:blip r:embed="rId2"/>
          <a:srcRect l="23107" t="23549" r="44946" b="14112"/>
          <a:stretch/>
        </p:blipFill>
        <p:spPr>
          <a:xfrm>
            <a:off x="1815549" y="1497496"/>
            <a:ext cx="4433144" cy="4863547"/>
          </a:xfrm>
          <a:prstGeom prst="rect">
            <a:avLst/>
          </a:prstGeom>
        </p:spPr>
      </p:pic>
      <p:pic>
        <p:nvPicPr>
          <p:cNvPr id="6" name="Picture 5"/>
          <p:cNvPicPr>
            <a:picLocks noChangeAspect="1"/>
          </p:cNvPicPr>
          <p:nvPr/>
        </p:nvPicPr>
        <p:blipFill rotWithShape="1">
          <a:blip r:embed="rId3"/>
          <a:srcRect l="25967" t="31629" r="50064" b="11642"/>
          <a:stretch/>
        </p:blipFill>
        <p:spPr>
          <a:xfrm>
            <a:off x="6739949" y="1497495"/>
            <a:ext cx="3655031" cy="4863547"/>
          </a:xfrm>
          <a:prstGeom prst="rect">
            <a:avLst/>
          </a:prstGeom>
        </p:spPr>
      </p:pic>
    </p:spTree>
    <p:extLst>
      <p:ext uri="{BB962C8B-B14F-4D97-AF65-F5344CB8AC3E}">
        <p14:creationId xmlns:p14="http://schemas.microsoft.com/office/powerpoint/2010/main" val="21779233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 </a:t>
            </a:r>
            <a:r>
              <a:rPr lang="en-ID" smtClean="0"/>
              <a:t>- XGBoost</a:t>
            </a:r>
            <a:endParaRPr lang="en-US"/>
          </a:p>
        </p:txBody>
      </p:sp>
      <p:pic>
        <p:nvPicPr>
          <p:cNvPr id="3" name="Picture 2"/>
          <p:cNvPicPr>
            <a:picLocks noChangeAspect="1"/>
          </p:cNvPicPr>
          <p:nvPr/>
        </p:nvPicPr>
        <p:blipFill rotWithShape="1">
          <a:blip r:embed="rId2"/>
          <a:srcRect l="22115" t="19232" r="24956" b="35402"/>
          <a:stretch/>
        </p:blipFill>
        <p:spPr>
          <a:xfrm>
            <a:off x="311260" y="1996222"/>
            <a:ext cx="7536598" cy="3631843"/>
          </a:xfrm>
          <a:prstGeom prst="rect">
            <a:avLst/>
          </a:prstGeom>
        </p:spPr>
      </p:pic>
      <p:pic>
        <p:nvPicPr>
          <p:cNvPr id="5" name="Picture 4"/>
          <p:cNvPicPr>
            <a:picLocks noChangeAspect="1"/>
          </p:cNvPicPr>
          <p:nvPr/>
        </p:nvPicPr>
        <p:blipFill rotWithShape="1">
          <a:blip r:embed="rId3"/>
          <a:srcRect l="27479" t="31957" r="50095" b="40826"/>
          <a:stretch/>
        </p:blipFill>
        <p:spPr>
          <a:xfrm>
            <a:off x="8040732" y="2228041"/>
            <a:ext cx="4020203" cy="2743203"/>
          </a:xfrm>
          <a:prstGeom prst="rect">
            <a:avLst/>
          </a:prstGeom>
        </p:spPr>
      </p:pic>
    </p:spTree>
    <p:extLst>
      <p:ext uri="{BB962C8B-B14F-4D97-AF65-F5344CB8AC3E}">
        <p14:creationId xmlns:p14="http://schemas.microsoft.com/office/powerpoint/2010/main" val="1315114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Data Preprocessing</a:t>
            </a:r>
            <a:endParaRPr lang="en-US"/>
          </a:p>
        </p:txBody>
      </p:sp>
      <p:pic>
        <p:nvPicPr>
          <p:cNvPr id="4" name="Picture 3"/>
          <p:cNvPicPr>
            <a:picLocks noChangeAspect="1"/>
          </p:cNvPicPr>
          <p:nvPr/>
        </p:nvPicPr>
        <p:blipFill rotWithShape="1">
          <a:blip r:embed="rId2"/>
          <a:srcRect l="25073" t="21168" r="23128" b="4830"/>
          <a:stretch/>
        </p:blipFill>
        <p:spPr>
          <a:xfrm>
            <a:off x="926674" y="1423115"/>
            <a:ext cx="6108930" cy="4906851"/>
          </a:xfrm>
          <a:prstGeom prst="rect">
            <a:avLst/>
          </a:prstGeom>
        </p:spPr>
      </p:pic>
      <p:sp>
        <p:nvSpPr>
          <p:cNvPr id="6" name="Right Arrow 5"/>
          <p:cNvSpPr/>
          <p:nvPr/>
        </p:nvSpPr>
        <p:spPr>
          <a:xfrm>
            <a:off x="6962901" y="3026534"/>
            <a:ext cx="592428" cy="8500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075054" y="3128372"/>
            <a:ext cx="3206839" cy="646331"/>
          </a:xfrm>
          <a:prstGeom prst="rect">
            <a:avLst/>
          </a:prstGeom>
          <a:noFill/>
        </p:spPr>
        <p:txBody>
          <a:bodyPr wrap="square" rtlCol="0">
            <a:spAutoFit/>
          </a:bodyPr>
          <a:lstStyle/>
          <a:p>
            <a:pPr algn="just"/>
            <a:r>
              <a:rPr lang="en-ID" b="1" smtClean="0"/>
              <a:t>Data Set Description from the loan dataset</a:t>
            </a:r>
            <a:endParaRPr lang="en-US" b="1"/>
          </a:p>
        </p:txBody>
      </p:sp>
    </p:spTree>
    <p:extLst>
      <p:ext uri="{BB962C8B-B14F-4D97-AF65-F5344CB8AC3E}">
        <p14:creationId xmlns:p14="http://schemas.microsoft.com/office/powerpoint/2010/main" val="6623143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Compare Model</a:t>
            </a:r>
            <a:endParaRPr lang="en-US"/>
          </a:p>
        </p:txBody>
      </p:sp>
      <p:pic>
        <p:nvPicPr>
          <p:cNvPr id="4" name="Picture 3"/>
          <p:cNvPicPr>
            <a:picLocks noChangeAspect="1"/>
          </p:cNvPicPr>
          <p:nvPr/>
        </p:nvPicPr>
        <p:blipFill rotWithShape="1">
          <a:blip r:embed="rId2"/>
          <a:srcRect l="27168" t="40264" r="50799" b="28156"/>
          <a:stretch/>
        </p:blipFill>
        <p:spPr>
          <a:xfrm>
            <a:off x="746562" y="1429555"/>
            <a:ext cx="4602876" cy="3709115"/>
          </a:xfrm>
          <a:prstGeom prst="rect">
            <a:avLst/>
          </a:prstGeom>
        </p:spPr>
      </p:pic>
      <p:pic>
        <p:nvPicPr>
          <p:cNvPr id="5" name="Picture 4"/>
          <p:cNvPicPr>
            <a:picLocks noChangeAspect="1"/>
          </p:cNvPicPr>
          <p:nvPr/>
        </p:nvPicPr>
        <p:blipFill rotWithShape="1">
          <a:blip r:embed="rId3"/>
          <a:srcRect l="27182" t="40289" r="49261" b="30702"/>
          <a:stretch/>
        </p:blipFill>
        <p:spPr>
          <a:xfrm>
            <a:off x="5769734" y="1429555"/>
            <a:ext cx="5357605" cy="3709115"/>
          </a:xfrm>
          <a:prstGeom prst="rect">
            <a:avLst/>
          </a:prstGeom>
        </p:spPr>
      </p:pic>
      <p:sp>
        <p:nvSpPr>
          <p:cNvPr id="7" name="Rectangle 6"/>
          <p:cNvSpPr/>
          <p:nvPr/>
        </p:nvSpPr>
        <p:spPr>
          <a:xfrm>
            <a:off x="646111" y="5331664"/>
            <a:ext cx="10674419" cy="1200329"/>
          </a:xfrm>
          <a:prstGeom prst="rect">
            <a:avLst/>
          </a:prstGeom>
        </p:spPr>
        <p:txBody>
          <a:bodyPr wrap="square">
            <a:spAutoFit/>
          </a:bodyPr>
          <a:lstStyle/>
          <a:p>
            <a:r>
              <a:rPr lang="en-ID" b="0" i="0" smtClean="0">
                <a:effectLst/>
                <a:latin typeface="Helvetica Neue"/>
              </a:rPr>
              <a:t>Amongst the features/predictors, the 3 most important features are total_acc, annual_inc, and loan_amnt. If we compare to EDA steps, this seems familiar as we previously have detected significant differences between the value for class 0 and class 1 in these features. Also, if we take a look at the correlation matrix, this feature show correlated, strong correlation, and very strong correlation</a:t>
            </a:r>
            <a:endParaRPr lang="en-US"/>
          </a:p>
        </p:txBody>
      </p:sp>
    </p:spTree>
    <p:extLst>
      <p:ext uri="{BB962C8B-B14F-4D97-AF65-F5344CB8AC3E}">
        <p14:creationId xmlns:p14="http://schemas.microsoft.com/office/powerpoint/2010/main" val="5124672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D" sz="2800"/>
              <a:t>For the complete analysis can find at email attachment for .Py file or can be accessed within </a:t>
            </a:r>
            <a:r>
              <a:rPr lang="en-ID" sz="2800"/>
              <a:t>this </a:t>
            </a:r>
            <a:r>
              <a:rPr lang="en-ID" sz="2800" smtClean="0"/>
              <a:t>link</a:t>
            </a:r>
            <a:br>
              <a:rPr lang="en-ID" sz="2800" smtClean="0"/>
            </a:br>
            <a:r>
              <a:rPr lang="en-ID" sz="2800"/>
              <a:t/>
            </a:r>
            <a:br>
              <a:rPr lang="en-ID" sz="2800"/>
            </a:br>
            <a:r>
              <a:rPr lang="en-ID" sz="1800" b="1"/>
              <a:t> https://github.com/dwyulia24/Investree-business-data-analyst/blob/main/Investree_Lending%20application%20prediction.ipynb</a:t>
            </a:r>
            <a:endParaRPr lang="en-US" sz="1800" b="1"/>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006146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THANK YOU</a:t>
            </a:r>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97166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46111" y="452718"/>
            <a:ext cx="9404723" cy="1400530"/>
          </a:xfrm>
        </p:spPr>
        <p:txBody>
          <a:bodyPr/>
          <a:lstStyle/>
          <a:p>
            <a:r>
              <a:rPr lang="en-ID" smtClean="0"/>
              <a:t>Data Preprocessing</a:t>
            </a:r>
            <a:endParaRPr lang="en-US"/>
          </a:p>
        </p:txBody>
      </p:sp>
      <p:pic>
        <p:nvPicPr>
          <p:cNvPr id="5" name="Picture 4"/>
          <p:cNvPicPr>
            <a:picLocks noChangeAspect="1"/>
          </p:cNvPicPr>
          <p:nvPr/>
        </p:nvPicPr>
        <p:blipFill rotWithShape="1">
          <a:blip r:embed="rId2"/>
          <a:srcRect l="23736" t="20951" r="22812" b="5810"/>
          <a:stretch/>
        </p:blipFill>
        <p:spPr>
          <a:xfrm>
            <a:off x="824248" y="1313646"/>
            <a:ext cx="6954592" cy="5357611"/>
          </a:xfrm>
          <a:prstGeom prst="rect">
            <a:avLst/>
          </a:prstGeom>
        </p:spPr>
      </p:pic>
      <p:sp>
        <p:nvSpPr>
          <p:cNvPr id="6" name="Right Arrow 5"/>
          <p:cNvSpPr/>
          <p:nvPr/>
        </p:nvSpPr>
        <p:spPr>
          <a:xfrm>
            <a:off x="7650051" y="3303532"/>
            <a:ext cx="592428" cy="8500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447414" y="3128370"/>
            <a:ext cx="3206839" cy="2031325"/>
          </a:xfrm>
          <a:prstGeom prst="rect">
            <a:avLst/>
          </a:prstGeom>
          <a:noFill/>
        </p:spPr>
        <p:txBody>
          <a:bodyPr wrap="square" rtlCol="0">
            <a:spAutoFit/>
          </a:bodyPr>
          <a:lstStyle/>
          <a:p>
            <a:pPr algn="just"/>
            <a:r>
              <a:rPr lang="en-ID" b="1" smtClean="0"/>
              <a:t>Data cleaning process. The preprocessing data was also attached in attachment. We have to check the null data from the numerical data and categorical data. </a:t>
            </a:r>
            <a:endParaRPr lang="en-US" b="1"/>
          </a:p>
        </p:txBody>
      </p:sp>
    </p:spTree>
    <p:extLst>
      <p:ext uri="{BB962C8B-B14F-4D97-AF65-F5344CB8AC3E}">
        <p14:creationId xmlns:p14="http://schemas.microsoft.com/office/powerpoint/2010/main" val="3161378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2449" t="41153" r="23109" b="20291"/>
          <a:stretch/>
        </p:blipFill>
        <p:spPr>
          <a:xfrm>
            <a:off x="682580" y="2176530"/>
            <a:ext cx="7083382" cy="2820474"/>
          </a:xfrm>
          <a:prstGeom prst="rect">
            <a:avLst/>
          </a:prstGeom>
        </p:spPr>
      </p:pic>
      <p:sp>
        <p:nvSpPr>
          <p:cNvPr id="5" name="Title 1"/>
          <p:cNvSpPr>
            <a:spLocks noGrp="1"/>
          </p:cNvSpPr>
          <p:nvPr>
            <p:ph type="title"/>
          </p:nvPr>
        </p:nvSpPr>
        <p:spPr>
          <a:xfrm>
            <a:off x="646111" y="452718"/>
            <a:ext cx="9404723" cy="1400530"/>
          </a:xfrm>
        </p:spPr>
        <p:txBody>
          <a:bodyPr/>
          <a:lstStyle/>
          <a:p>
            <a:r>
              <a:rPr lang="en-ID" smtClean="0"/>
              <a:t>Data Preprocessing</a:t>
            </a:r>
            <a:endParaRPr lang="en-US"/>
          </a:p>
        </p:txBody>
      </p:sp>
      <p:sp>
        <p:nvSpPr>
          <p:cNvPr id="6" name="Right Arrow 5"/>
          <p:cNvSpPr/>
          <p:nvPr/>
        </p:nvSpPr>
        <p:spPr>
          <a:xfrm>
            <a:off x="7650051" y="3303532"/>
            <a:ext cx="592428" cy="8500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447414" y="3128370"/>
            <a:ext cx="3206839" cy="1754326"/>
          </a:xfrm>
          <a:prstGeom prst="rect">
            <a:avLst/>
          </a:prstGeom>
          <a:noFill/>
        </p:spPr>
        <p:txBody>
          <a:bodyPr wrap="square" rtlCol="0">
            <a:spAutoFit/>
          </a:bodyPr>
          <a:lstStyle/>
          <a:p>
            <a:pPr algn="just"/>
            <a:r>
              <a:rPr lang="en-ID" b="1" smtClean="0"/>
              <a:t>We also have to check is there any duplicated values or no. After the data was cleaned, we can processs for the data analysis. </a:t>
            </a:r>
            <a:endParaRPr lang="en-US" b="1"/>
          </a:p>
        </p:txBody>
      </p:sp>
    </p:spTree>
    <p:extLst>
      <p:ext uri="{BB962C8B-B14F-4D97-AF65-F5344CB8AC3E}">
        <p14:creationId xmlns:p14="http://schemas.microsoft.com/office/powerpoint/2010/main" val="869670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sz="3600" b="1" smtClean="0"/>
              <a:t>A. Designing Dashboard (visual report) for managements decision support system</a:t>
            </a:r>
            <a:endParaRPr lang="en-US" sz="3600" b="1"/>
          </a:p>
        </p:txBody>
      </p:sp>
      <p:sp>
        <p:nvSpPr>
          <p:cNvPr id="3" name="Content Placeholder 2"/>
          <p:cNvSpPr>
            <a:spLocks noGrp="1"/>
          </p:cNvSpPr>
          <p:nvPr>
            <p:ph idx="1"/>
          </p:nvPr>
        </p:nvSpPr>
        <p:spPr>
          <a:xfrm>
            <a:off x="620354" y="2207464"/>
            <a:ext cx="10629342" cy="4195481"/>
          </a:xfrm>
        </p:spPr>
        <p:txBody>
          <a:bodyPr/>
          <a:lstStyle/>
          <a:p>
            <a:pPr marL="0" indent="0" algn="just">
              <a:buNone/>
            </a:pPr>
            <a:r>
              <a:rPr lang="en-ID" smtClean="0"/>
              <a:t>1. Mock up dashboard that can help investree’s management to oversee and evaluate business development. </a:t>
            </a:r>
          </a:p>
          <a:p>
            <a:pPr algn="just"/>
            <a:endParaRPr lang="en-ID" smtClean="0"/>
          </a:p>
          <a:p>
            <a:pPr marL="0" indent="0" algn="just">
              <a:buNone/>
            </a:pPr>
            <a:r>
              <a:rPr lang="en-ID" smtClean="0"/>
              <a:t>Answer:</a:t>
            </a:r>
          </a:p>
          <a:p>
            <a:pPr marL="0" indent="0" algn="just">
              <a:buNone/>
            </a:pPr>
            <a:r>
              <a:rPr lang="en-ID" smtClean="0"/>
              <a:t>Data Analysis: </a:t>
            </a:r>
          </a:p>
          <a:p>
            <a:pPr marL="457200" indent="-457200" algn="just">
              <a:buAutoNum type="arabicPeriod"/>
            </a:pPr>
            <a:r>
              <a:rPr lang="en-ID" smtClean="0"/>
              <a:t>The data was processed using Tableau as can be seen at the next page.  </a:t>
            </a:r>
          </a:p>
          <a:p>
            <a:pPr marL="457200" indent="-457200" algn="just">
              <a:buAutoNum type="arabicPeriod"/>
            </a:pPr>
            <a:r>
              <a:rPr lang="en-ID" smtClean="0"/>
              <a:t>Getting insight or summary from the data analysis.</a:t>
            </a:r>
          </a:p>
          <a:p>
            <a:pPr marL="0" indent="0" algn="just">
              <a:buNone/>
            </a:pPr>
            <a:endParaRPr lang="en-US"/>
          </a:p>
        </p:txBody>
      </p:sp>
    </p:spTree>
    <p:extLst>
      <p:ext uri="{BB962C8B-B14F-4D97-AF65-F5344CB8AC3E}">
        <p14:creationId xmlns:p14="http://schemas.microsoft.com/office/powerpoint/2010/main" val="35041320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15125" t="12104" r="1531" b="12016"/>
          <a:stretch/>
        </p:blipFill>
        <p:spPr>
          <a:xfrm>
            <a:off x="888642" y="1210612"/>
            <a:ext cx="10483403" cy="5366208"/>
          </a:xfrm>
          <a:prstGeom prst="rect">
            <a:avLst/>
          </a:prstGeom>
          <a:ln>
            <a:noFill/>
          </a:ln>
          <a:effectLst>
            <a:outerShdw blurRad="190500" algn="tl" rotWithShape="0">
              <a:srgbClr val="000000">
                <a:alpha val="70000"/>
              </a:srgbClr>
            </a:outerShdw>
          </a:effectLst>
        </p:spPr>
      </p:pic>
      <p:sp>
        <p:nvSpPr>
          <p:cNvPr id="8" name="TextBox 7"/>
          <p:cNvSpPr txBox="1"/>
          <p:nvPr/>
        </p:nvSpPr>
        <p:spPr>
          <a:xfrm>
            <a:off x="1004552" y="270456"/>
            <a:ext cx="10483403" cy="646331"/>
          </a:xfrm>
          <a:prstGeom prst="rect">
            <a:avLst/>
          </a:prstGeom>
          <a:noFill/>
        </p:spPr>
        <p:txBody>
          <a:bodyPr wrap="square" rtlCol="0">
            <a:spAutoFit/>
          </a:bodyPr>
          <a:lstStyle/>
          <a:p>
            <a:pPr algn="ctr"/>
            <a:r>
              <a:rPr lang="en-ID" sz="3600" b="1" smtClean="0"/>
              <a:t>LOAN DATA ANALYSIS</a:t>
            </a:r>
            <a:endParaRPr lang="en-US" sz="3600" b="1"/>
          </a:p>
        </p:txBody>
      </p:sp>
    </p:spTree>
    <p:extLst>
      <p:ext uri="{BB962C8B-B14F-4D97-AF65-F5344CB8AC3E}">
        <p14:creationId xmlns:p14="http://schemas.microsoft.com/office/powerpoint/2010/main" val="39917702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Insight 1</a:t>
            </a:r>
            <a:endParaRPr lang="en-US"/>
          </a:p>
        </p:txBody>
      </p:sp>
      <p:sp>
        <p:nvSpPr>
          <p:cNvPr id="3" name="Content Placeholder 2"/>
          <p:cNvSpPr>
            <a:spLocks noGrp="1"/>
          </p:cNvSpPr>
          <p:nvPr>
            <p:ph idx="1"/>
          </p:nvPr>
        </p:nvSpPr>
        <p:spPr/>
        <p:txBody>
          <a:bodyPr/>
          <a:lstStyle/>
          <a:p>
            <a:r>
              <a:rPr lang="en-ID"/>
              <a:t>T</a:t>
            </a:r>
            <a:r>
              <a:rPr lang="en-ID" smtClean="0"/>
              <a:t>he loan amount of the application from 2007 untl 2016 reach  5,581,306,925.</a:t>
            </a:r>
          </a:p>
          <a:p>
            <a:r>
              <a:rPr lang="en-ID" smtClean="0"/>
              <a:t>The loan amount and loan account was increased from 2007 until around 2014 while around 2014 until 2016 the loan account and loan amount was decreased. </a:t>
            </a:r>
          </a:p>
          <a:p>
            <a:r>
              <a:rPr lang="en-ID" smtClean="0"/>
              <a:t>The increase of loan amount was followed by the increased of loan account and vice versa. </a:t>
            </a:r>
          </a:p>
          <a:p>
            <a:r>
              <a:rPr lang="en-ID" smtClean="0"/>
              <a:t>The loan amount and loan account was higher than average start from 2012 to 2014. While 2014 until 2016 the loan amount and loan account didn’t reach loan average. </a:t>
            </a:r>
          </a:p>
          <a:p>
            <a:endParaRPr lang="en-ID" smtClean="0"/>
          </a:p>
          <a:p>
            <a:endParaRPr lang="en-ID" smtClean="0"/>
          </a:p>
          <a:p>
            <a:endParaRPr lang="en-ID" smtClean="0"/>
          </a:p>
          <a:p>
            <a:endParaRPr lang="en-US"/>
          </a:p>
        </p:txBody>
      </p:sp>
    </p:spTree>
    <p:extLst>
      <p:ext uri="{BB962C8B-B14F-4D97-AF65-F5344CB8AC3E}">
        <p14:creationId xmlns:p14="http://schemas.microsoft.com/office/powerpoint/2010/main" val="24789222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TM02836342[[fn=Ion]]</Template>
  <TotalTime>208</TotalTime>
  <Words>1507</Words>
  <Application>Microsoft Office PowerPoint</Application>
  <PresentationFormat>Widescreen</PresentationFormat>
  <Paragraphs>98</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Century Gothic</vt:lpstr>
      <vt:lpstr>Helvetica Neue</vt:lpstr>
      <vt:lpstr>Wingdings 3</vt:lpstr>
      <vt:lpstr>Ion</vt:lpstr>
      <vt:lpstr>Yulia Dwi Susanti</vt:lpstr>
      <vt:lpstr>SOAL 1</vt:lpstr>
      <vt:lpstr>A. Designing Dashboard (visual report) for managements decision support system</vt:lpstr>
      <vt:lpstr>Data Preprocessing</vt:lpstr>
      <vt:lpstr>Data Preprocessing</vt:lpstr>
      <vt:lpstr>Data Preprocessing</vt:lpstr>
      <vt:lpstr>A. Designing Dashboard (visual report) for managements decision support system</vt:lpstr>
      <vt:lpstr>PowerPoint Presentation</vt:lpstr>
      <vt:lpstr>Insight 1</vt:lpstr>
      <vt:lpstr>Insight 2</vt:lpstr>
      <vt:lpstr>Additional analysis</vt:lpstr>
      <vt:lpstr>1. Univariate Analysis</vt:lpstr>
      <vt:lpstr>1. Multivariate Analysis</vt:lpstr>
      <vt:lpstr>SOAL 2</vt:lpstr>
      <vt:lpstr>A. Designing Dashboard (visual report) for managements decision support system</vt:lpstr>
      <vt:lpstr>Peer to Peer Lending Application Prediction</vt:lpstr>
      <vt:lpstr>A. Introduction</vt:lpstr>
      <vt:lpstr>B. Objective</vt:lpstr>
      <vt:lpstr>C. Data set Description</vt:lpstr>
      <vt:lpstr>D. Data Preprocessing</vt:lpstr>
      <vt:lpstr>D. Data Preprocessing</vt:lpstr>
      <vt:lpstr>E. Exploratory data abalysis</vt:lpstr>
      <vt:lpstr>- Univariate Analysis</vt:lpstr>
      <vt:lpstr>- Univariate Analysis</vt:lpstr>
      <vt:lpstr>- Multivariate Analysis</vt:lpstr>
      <vt:lpstr>- Target variabel</vt:lpstr>
      <vt:lpstr>F. Removing Outliers</vt:lpstr>
      <vt:lpstr>F. Removing Outlier</vt:lpstr>
      <vt:lpstr>F. Removing Outlier</vt:lpstr>
      <vt:lpstr>G. Split data set and Normalizing data</vt:lpstr>
      <vt:lpstr>a. Split data set</vt:lpstr>
      <vt:lpstr>B. Normalizing data </vt:lpstr>
      <vt:lpstr>H. Model Building</vt:lpstr>
      <vt:lpstr>H. Model Building</vt:lpstr>
      <vt:lpstr>I. Results </vt:lpstr>
      <vt:lpstr>- Artificial Neural Netword</vt:lpstr>
      <vt:lpstr>- Decision Tree</vt:lpstr>
      <vt:lpstr>- Random Forest</vt:lpstr>
      <vt:lpstr> - XGBoost</vt:lpstr>
      <vt:lpstr>Compare Model</vt:lpstr>
      <vt:lpstr>For the complete analysis can find at email attachment for .Py file or can be accessed within this link   https://github.com/dwyulia24/Investree-business-data-analyst/blob/main/Investree_Lending%20application%20prediction.ipynb</vt:lpstr>
      <vt:lpstr>THANK YOU</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16</cp:revision>
  <dcterms:created xsi:type="dcterms:W3CDTF">2022-01-24T05:23:09Z</dcterms:created>
  <dcterms:modified xsi:type="dcterms:W3CDTF">2022-01-24T08:51:53Z</dcterms:modified>
</cp:coreProperties>
</file>