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94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65" r:id="rId16"/>
    <p:sldId id="266" r:id="rId17"/>
    <p:sldId id="271" r:id="rId18"/>
    <p:sldId id="273" r:id="rId19"/>
    <p:sldId id="274" r:id="rId20"/>
    <p:sldId id="281" r:id="rId21"/>
    <p:sldId id="283" r:id="rId22"/>
    <p:sldId id="290" r:id="rId23"/>
    <p:sldId id="291" r:id="rId24"/>
    <p:sldId id="285" r:id="rId25"/>
    <p:sldId id="292" r:id="rId26"/>
    <p:sldId id="293" r:id="rId27"/>
    <p:sldId id="284" r:id="rId28"/>
    <p:sldId id="280" r:id="rId29"/>
    <p:sldId id="275" r:id="rId30"/>
    <p:sldId id="276" r:id="rId31"/>
    <p:sldId id="277" r:id="rId32"/>
    <p:sldId id="278" r:id="rId33"/>
    <p:sldId id="282" r:id="rId34"/>
    <p:sldId id="295" r:id="rId35"/>
    <p:sldId id="296" r:id="rId36"/>
    <p:sldId id="297" r:id="rId37"/>
    <p:sldId id="286" r:id="rId38"/>
    <p:sldId id="289" r:id="rId39"/>
    <p:sldId id="287" r:id="rId40"/>
    <p:sldId id="28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cao@ecvicto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emma.org/jacoco/" TargetMode="External"/><Relationship Id="rId2" Type="http://schemas.openxmlformats.org/officeDocument/2006/relationships/hyperlink" Target="https://en.wikipedia.org/wiki/EMMA_(code_coverage_tool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selenium-id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resources/articles/selenium-tips-css-selectors" TargetMode="External"/><Relationship Id="rId2" Type="http://schemas.openxmlformats.org/officeDocument/2006/relationships/hyperlink" Target="https://www.w3schools.com/cssref/tryse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qa.com/cucumber/data-driven-testing-using-examples-keyword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igm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Expert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ccao@ecvictor.com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ECV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endParaRPr lang="en-US" dirty="0"/>
          </a:p>
        </p:txBody>
      </p:sp>
      <p:sp>
        <p:nvSpPr>
          <p:cNvPr id="5" name="AutoShape 4" descr="nline image 1"/>
          <p:cNvSpPr>
            <a:spLocks noChangeAspect="1" noChangeArrowheads="1"/>
          </p:cNvSpPr>
          <p:nvPr/>
        </p:nvSpPr>
        <p:spPr bwMode="auto">
          <a:xfrm>
            <a:off x="0" y="0"/>
            <a:ext cx="43053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67902"/>
            <a:ext cx="6348413" cy="3866809"/>
          </a:xfrm>
        </p:spPr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Testing</a:t>
            </a:r>
          </a:p>
          <a:p>
            <a:r>
              <a:rPr lang="en-US" b="1" dirty="0"/>
              <a:t>Types of Software Testing – Complete List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www.testingexcellence.com</a:t>
            </a:r>
            <a:r>
              <a:rPr kumimoji="1" lang="en-US" altLang="zh-CN" dirty="0"/>
              <a:t>/types-of-software-testing-complete-list/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 dirty="0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A tool for test-driven development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– Run once before any of the test methods in the class, public static void</a:t>
            </a:r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 – Run once after all the tests in the class have been run, public static void</a:t>
            </a:r>
          </a:p>
          <a:p>
            <a:r>
              <a:rPr lang="en-US" dirty="0"/>
              <a:t>@Before – Run before @Test, public void</a:t>
            </a:r>
          </a:p>
          <a:p>
            <a:r>
              <a:rPr lang="en-US" dirty="0"/>
              <a:t>@After – Run after @Test, public void</a:t>
            </a:r>
          </a:p>
          <a:p>
            <a:r>
              <a:rPr lang="en-US" dirty="0"/>
              <a:t>@Test – This is the test method to run, public void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/>
              <a:t>Automation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lead, Business Owner.10+ years working experience,  He promoted to senior QA from an intern in</a:t>
            </a:r>
            <a:r>
              <a:rPr lang="zh-CN" altLang="en-US" dirty="0"/>
              <a:t> </a:t>
            </a:r>
            <a:r>
              <a:rPr lang="en-US" altLang="zh-CN" dirty="0"/>
              <a:t>only 3 years.</a:t>
            </a:r>
            <a:r>
              <a:rPr lang="zh-Hans" altLang="en-US"/>
              <a:t> </a:t>
            </a:r>
            <a:r>
              <a:rPr lang="en-US" altLang="zh-CN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IBM</a:t>
            </a:r>
            <a:r>
              <a:rPr lang="zh-CN" altLang="en-US" dirty="0"/>
              <a:t> </a:t>
            </a:r>
            <a:r>
              <a:rPr lang="en-US" altLang="zh-CN" dirty="0"/>
              <a:t>China,</a:t>
            </a:r>
            <a:r>
              <a:rPr lang="zh-CN" altLang="en-US" dirty="0"/>
              <a:t> </a:t>
            </a:r>
            <a:r>
              <a:rPr lang="en-US" altLang="zh-CN" dirty="0"/>
              <a:t>SAP,</a:t>
            </a:r>
            <a:r>
              <a:rPr lang="zh-CN" altLang="en-US" dirty="0"/>
              <a:t> </a:t>
            </a:r>
            <a:r>
              <a:rPr lang="en-US" altLang="zh-CN" dirty="0"/>
              <a:t>Autodesk,</a:t>
            </a:r>
            <a:r>
              <a:rPr lang="zh-CN" altLang="en-US" dirty="0"/>
              <a:t> </a:t>
            </a:r>
            <a:r>
              <a:rPr lang="en-US" altLang="zh-CN" dirty="0"/>
              <a:t>Expedia,</a:t>
            </a:r>
            <a:r>
              <a:rPr lang="zh-CN" altLang="en-US" dirty="0"/>
              <a:t> </a:t>
            </a:r>
            <a:r>
              <a:rPr lang="en-US" altLang="zh-CN" dirty="0" err="1"/>
              <a:t>Paysafe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EMMA (code coverage tool)"/>
              </a:rPr>
              <a:t>EMMA</a:t>
            </a:r>
            <a:endParaRPr lang="en-US" dirty="0"/>
          </a:p>
          <a:p>
            <a:r>
              <a:rPr lang="en-US" dirty="0">
                <a:hlinkClick r:id="rId3"/>
              </a:rPr>
              <a:t>http://www.eclemma.org/jacoco/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3" y="3919310"/>
            <a:ext cx="7989595" cy="18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Test Automation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  <a:p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CSS selector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35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Selenium</a:t>
            </a:r>
            <a:br>
              <a:rPr lang="en-US" altLang="x-non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x-none" dirty="0"/>
              <a:t>Selenium is a robust set of tools that supports rapid development of test automation for web-based applications.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provides a rich set of testing functions specifically geared to the needs of testing of a web application. 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operations are highly flexible, allowing many options for locating UI elements and comparing expected test results against actual application behavior.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9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Selenium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Supports Cross Browser Testing. The Selenium tests can be run on multiple browsers.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Allows scripting in several languages like Java, C#, PHP and Python.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Assertion statements provide an efficient way of comparing expected and actual results.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Inbuilt reporting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x-none" dirty="0"/>
              <a:t>Selenium IDE is an integrated development environment for Selenium tests.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is implemented as a Firefox extension, and allows you to record, edit, and replay the test in </a:t>
            </a:r>
            <a:r>
              <a:rPr lang="en-US" altLang="x-none" dirty="0" err="1"/>
              <a:t>firefox</a:t>
            </a:r>
            <a:endParaRPr lang="en-US" altLang="x-none" dirty="0"/>
          </a:p>
          <a:p>
            <a:pPr algn="just">
              <a:lnSpc>
                <a:spcPct val="80000"/>
              </a:lnSpc>
            </a:pPr>
            <a:r>
              <a:rPr lang="en-US" altLang="x-none" dirty="0"/>
              <a:t>Selenium IDE allows you to save tests as HTML, Java, Ruby scripts, or any other format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allows you to automatically add assertions to all the pages.</a:t>
            </a:r>
          </a:p>
          <a:p>
            <a:r>
              <a:rPr lang="en-US" dirty="0">
                <a:hlinkClick r:id="rId2"/>
              </a:rPr>
              <a:t>https://addons.mozilla.org/en-US/firefox/addon/selenium-ide/</a:t>
            </a:r>
            <a:endParaRPr lang="en-US" dirty="0"/>
          </a:p>
          <a:p>
            <a:r>
              <a:rPr lang="en-US" altLang="zh-CN" dirty="0"/>
              <a:t>firebug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78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42" y="609600"/>
            <a:ext cx="6347713" cy="1320800"/>
          </a:xfrm>
        </p:spPr>
        <p:txBody>
          <a:bodyPr/>
          <a:lstStyle/>
          <a:p>
            <a:r>
              <a:rPr lang="en-US" altLang="x-none" dirty="0"/>
              <a:t>Selenium IDE - UI</a:t>
            </a:r>
            <a:endParaRPr lang="en-US" dirty="0"/>
          </a:p>
        </p:txBody>
      </p:sp>
      <p:pic>
        <p:nvPicPr>
          <p:cNvPr id="16" name="Picture 6" descr="selenium-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62268"/>
            <a:ext cx="3810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ine 7"/>
          <p:cNvSpPr>
            <a:spLocks noChangeShapeType="1"/>
          </p:cNvSpPr>
          <p:nvPr/>
        </p:nvSpPr>
        <p:spPr bwMode="auto">
          <a:xfrm flipV="1">
            <a:off x="5486400" y="2224268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096000" y="1614668"/>
            <a:ext cx="1905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Start and Stop </a:t>
            </a:r>
          </a:p>
          <a:p>
            <a:pPr algn="ctr"/>
            <a:r>
              <a:rPr lang="en-US" altLang="x-none"/>
              <a:t>Recording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257800" y="3214868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6781800" y="3062468"/>
            <a:ext cx="18288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Selenese </a:t>
            </a:r>
          </a:p>
          <a:p>
            <a:pPr algn="ctr"/>
            <a:r>
              <a:rPr lang="en-US" altLang="x-none"/>
              <a:t>Script</a:t>
            </a:r>
          </a:p>
          <a:p>
            <a:pPr algn="ctr"/>
            <a:r>
              <a:rPr lang="en-US" altLang="x-none"/>
              <a:t>Editor</a:t>
            </a: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400800" y="5272268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Selenium Log</a:t>
            </a: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1219200" y="230046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0" y="1919468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Replay</a:t>
            </a:r>
          </a:p>
          <a:p>
            <a:pPr algn="ctr"/>
            <a:r>
              <a:rPr lang="en-US" altLang="x-none"/>
              <a:t>Toolbar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 flipV="1">
            <a:off x="1143000" y="4815068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0" y="4357868"/>
            <a:ext cx="1143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Accessor </a:t>
            </a:r>
          </a:p>
          <a:p>
            <a:pPr algn="ctr"/>
            <a:r>
              <a:rPr lang="en-US" altLang="x-none"/>
              <a:t>Area</a:t>
            </a:r>
          </a:p>
        </p:txBody>
      </p:sp>
      <p:sp>
        <p:nvSpPr>
          <p:cNvPr id="26" name="Line 12"/>
          <p:cNvSpPr>
            <a:spLocks noGrp="1" noChangeShapeType="1"/>
          </p:cNvSpPr>
          <p:nvPr>
            <p:ph idx="1"/>
          </p:nvPr>
        </p:nvSpPr>
        <p:spPr bwMode="auto">
          <a:xfrm flipV="1">
            <a:off x="4730187" y="5671595"/>
            <a:ext cx="1670614" cy="1041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30" t="17694" r="8702"/>
          <a:stretch/>
        </p:blipFill>
        <p:spPr>
          <a:xfrm>
            <a:off x="1875100" y="2847372"/>
            <a:ext cx="3900668" cy="3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9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Recording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39" y="2160588"/>
            <a:ext cx="34585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2300223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79672"/>
            <a:ext cx="6348413" cy="2643269"/>
          </a:xfrm>
        </p:spPr>
      </p:pic>
    </p:spTree>
    <p:extLst>
      <p:ext uri="{BB962C8B-B14F-4D97-AF65-F5344CB8AC3E}">
        <p14:creationId xmlns:p14="http://schemas.microsoft.com/office/powerpoint/2010/main" val="399936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857715"/>
            <a:ext cx="3754233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8803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460166"/>
            <a:ext cx="6348413" cy="32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35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479745"/>
            <a:ext cx="6348413" cy="32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1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https://www.w3schools.com/cssref/trysel.asp</a:t>
            </a:r>
            <a:endParaRPr lang="en-US" dirty="0"/>
          </a:p>
          <a:p>
            <a:r>
              <a:rPr lang="en-US" dirty="0">
                <a:hlinkClick r:id="rId3"/>
              </a:rPr>
              <a:t>https://saucelabs.com/resources/articles/selenium-tips-css-selectors</a:t>
            </a:r>
            <a:endParaRPr lang="en-US" dirty="0"/>
          </a:p>
          <a:p>
            <a:r>
              <a:rPr lang="en-US" dirty="0">
                <a:hlinkClick r:id="rId4"/>
              </a:rPr>
              <a:t>http://toolsqa.com/cucumber/data-driven-testing-using-examples-keyword/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93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0C5E-1BED-944D-813E-38B36940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UI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  <a:r>
              <a:rPr lang="zh-Hans" altLang="en-US" dirty="0"/>
              <a:t> </a:t>
            </a:r>
            <a:r>
              <a:rPr lang="en-US" altLang="zh-Hans" dirty="0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9CEB-6BA8-7941-8EC5-E4F49317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Plan</a:t>
            </a:r>
          </a:p>
          <a:p>
            <a:pPr lvl="1"/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case(Manual/Automation)</a:t>
            </a:r>
          </a:p>
          <a:p>
            <a:pPr lvl="2"/>
            <a:r>
              <a:rPr lang="en-US" altLang="zh-Hans" dirty="0"/>
              <a:t>Pre</a:t>
            </a:r>
            <a:r>
              <a:rPr lang="zh-Hans" altLang="en-US" dirty="0"/>
              <a:t> </a:t>
            </a:r>
            <a:r>
              <a:rPr lang="en-US" altLang="zh-Hans" dirty="0"/>
              <a:t>condition</a:t>
            </a:r>
          </a:p>
          <a:p>
            <a:pPr lvl="2"/>
            <a:r>
              <a:rPr lang="en-US" altLang="zh-Hans" dirty="0"/>
              <a:t>Testing</a:t>
            </a:r>
            <a:r>
              <a:rPr lang="zh-Hans" altLang="en-US" dirty="0"/>
              <a:t> </a:t>
            </a:r>
            <a:r>
              <a:rPr lang="en-US" altLang="zh-Hans" dirty="0"/>
              <a:t>steps</a:t>
            </a:r>
          </a:p>
          <a:p>
            <a:pPr lvl="2"/>
            <a:r>
              <a:rPr lang="en-US" altLang="zh-Hans" dirty="0"/>
              <a:t>Validation</a:t>
            </a:r>
          </a:p>
          <a:p>
            <a:pPr lvl="2"/>
            <a:r>
              <a:rPr lang="en-US" altLang="zh-Hans" dirty="0"/>
              <a:t>Post</a:t>
            </a:r>
            <a:r>
              <a:rPr lang="zh-Hans" altLang="en-US" dirty="0"/>
              <a:t> </a:t>
            </a:r>
            <a:r>
              <a:rPr lang="en-US" altLang="zh-Hans" dirty="0"/>
              <a:t>condition	</a:t>
            </a:r>
          </a:p>
          <a:p>
            <a:r>
              <a:rPr lang="en-US" altLang="zh-Hans" dirty="0"/>
              <a:t>Manual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</a:p>
          <a:p>
            <a:r>
              <a:rPr lang="en-US" altLang="zh-Hans" dirty="0"/>
              <a:t>Automated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</a:p>
          <a:p>
            <a:pPr lvl="1"/>
            <a:r>
              <a:rPr lang="en-US" altLang="zh-Hans" dirty="0"/>
              <a:t>Manual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</a:p>
          <a:p>
            <a:pPr lvl="1"/>
            <a:r>
              <a:rPr lang="en-US" altLang="zh-Hans" dirty="0"/>
              <a:t>Converting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Automated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67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FA9A-CE93-F04A-973C-7A5DFB6A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design:</a:t>
            </a:r>
            <a:r>
              <a:rPr lang="zh-Hans" altLang="en-US" dirty="0"/>
              <a:t> </a:t>
            </a:r>
            <a:r>
              <a:rPr lang="en-US" altLang="zh-Hans" dirty="0"/>
              <a:t>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162F-CBF4-7349-B985-C8FFCC50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plan</a:t>
            </a:r>
          </a:p>
          <a:p>
            <a:pPr lvl="1"/>
            <a:r>
              <a:rPr lang="en-US" altLang="zh-Hans" dirty="0"/>
              <a:t>Scope:</a:t>
            </a:r>
            <a:r>
              <a:rPr lang="zh-Hans" altLang="en-US" dirty="0"/>
              <a:t> </a:t>
            </a:r>
            <a:r>
              <a:rPr lang="en-US" altLang="zh-Hans" dirty="0"/>
              <a:t>Desktop</a:t>
            </a:r>
            <a:r>
              <a:rPr lang="zh-Hans" altLang="en-US" dirty="0"/>
              <a:t> </a:t>
            </a:r>
            <a:r>
              <a:rPr lang="en-US" altLang="zh-Hans" dirty="0"/>
              <a:t>only,</a:t>
            </a:r>
            <a:r>
              <a:rPr lang="zh-Hans" altLang="en-US" dirty="0"/>
              <a:t> </a:t>
            </a:r>
            <a:r>
              <a:rPr lang="en-US" altLang="zh-Hans" dirty="0"/>
              <a:t>chrome</a:t>
            </a:r>
          </a:p>
          <a:p>
            <a:pPr lvl="1"/>
            <a:r>
              <a:rPr lang="en-US" altLang="zh-Hans" dirty="0" err="1"/>
              <a:t>Enviroment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QA</a:t>
            </a:r>
            <a:r>
              <a:rPr lang="zh-Hans" altLang="en-US" dirty="0"/>
              <a:t> </a:t>
            </a:r>
            <a:r>
              <a:rPr lang="en-US" altLang="zh-Hans" dirty="0"/>
              <a:t>environment</a:t>
            </a:r>
          </a:p>
          <a:p>
            <a:r>
              <a:rPr lang="en-US" altLang="zh-Hans" dirty="0"/>
              <a:t>Smoke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</a:p>
          <a:p>
            <a:pPr lvl="1"/>
            <a:r>
              <a:rPr lang="en-US" altLang="zh-Hans" dirty="0"/>
              <a:t>Open</a:t>
            </a:r>
            <a:r>
              <a:rPr lang="zh-Hans" altLang="en-US" dirty="0"/>
              <a:t> </a:t>
            </a:r>
            <a:r>
              <a:rPr lang="en-US" altLang="zh-Hans" dirty="0"/>
              <a:t>home</a:t>
            </a:r>
            <a:r>
              <a:rPr lang="zh-Hans" altLang="en-US" dirty="0"/>
              <a:t> </a:t>
            </a:r>
            <a:r>
              <a:rPr lang="en-US" altLang="zh-Hans" dirty="0"/>
              <a:t>page</a:t>
            </a:r>
          </a:p>
          <a:p>
            <a:pPr lvl="1"/>
            <a:r>
              <a:rPr lang="en-US" altLang="zh-Hans" dirty="0"/>
              <a:t>My</a:t>
            </a:r>
            <a:r>
              <a:rPr lang="zh-Hans" altLang="en-US" dirty="0"/>
              <a:t> </a:t>
            </a:r>
            <a:r>
              <a:rPr lang="en-US" altLang="zh-Hans" dirty="0"/>
              <a:t>account</a:t>
            </a:r>
            <a:r>
              <a:rPr lang="zh-Hans" altLang="en-US" dirty="0"/>
              <a:t> </a:t>
            </a:r>
            <a:r>
              <a:rPr lang="en-US" altLang="zh-Hans" dirty="0"/>
              <a:t>page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94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980-6EE1-924E-96B7-F195B5B8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IGA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plan</a:t>
            </a:r>
            <a:r>
              <a:rPr lang="zh-Hans" altLang="en-US" dirty="0"/>
              <a:t> </a:t>
            </a:r>
            <a:r>
              <a:rPr lang="en-US" altLang="zh-Hans" dirty="0"/>
              <a:t>(Part</a:t>
            </a:r>
            <a:r>
              <a:rPr lang="zh-Hans" altLang="en-US" dirty="0"/>
              <a:t> </a:t>
            </a:r>
            <a:r>
              <a:rPr lang="en-US" altLang="zh-Hans" dirty="0"/>
              <a:t>II)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EF82-DD82-1742-8523-CB8029E0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ans" dirty="0"/>
              <a:t>UAT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</a:p>
          <a:p>
            <a:pPr lvl="1"/>
            <a:r>
              <a:rPr lang="en-US" altLang="zh-Hans" dirty="0"/>
              <a:t>Login</a:t>
            </a:r>
          </a:p>
          <a:p>
            <a:pPr lvl="1"/>
            <a:r>
              <a:rPr lang="en-US" altLang="zh-Hans" dirty="0"/>
              <a:t>Product</a:t>
            </a:r>
            <a:r>
              <a:rPr lang="zh-Hans" altLang="en-US" dirty="0"/>
              <a:t> </a:t>
            </a:r>
            <a:r>
              <a:rPr lang="en-US" altLang="zh-Hans" dirty="0"/>
              <a:t>detail</a:t>
            </a:r>
          </a:p>
          <a:p>
            <a:pPr lvl="1"/>
            <a:r>
              <a:rPr lang="en-US" altLang="zh-Hans" dirty="0"/>
              <a:t>Place</a:t>
            </a:r>
            <a:r>
              <a:rPr lang="zh-Hans" altLang="en-US" dirty="0"/>
              <a:t> </a:t>
            </a:r>
            <a:r>
              <a:rPr lang="en-US" altLang="zh-Hans" dirty="0"/>
              <a:t>order</a:t>
            </a:r>
          </a:p>
          <a:p>
            <a:pPr lvl="1"/>
            <a:r>
              <a:rPr lang="en-US" altLang="zh-Hans" dirty="0"/>
              <a:t>Payment</a:t>
            </a:r>
          </a:p>
          <a:p>
            <a:r>
              <a:rPr lang="en-US" altLang="zh-Hans" dirty="0"/>
              <a:t>Regression</a:t>
            </a:r>
            <a:r>
              <a:rPr lang="zh-Hans" altLang="en-US" dirty="0"/>
              <a:t> </a:t>
            </a:r>
            <a:r>
              <a:rPr lang="en-US" altLang="zh-Hans" dirty="0"/>
              <a:t>Test:</a:t>
            </a:r>
          </a:p>
          <a:p>
            <a:pPr lvl="2"/>
            <a:r>
              <a:rPr lang="en-US" altLang="zh-Hans" dirty="0"/>
              <a:t>Home</a:t>
            </a:r>
            <a:r>
              <a:rPr lang="zh-Hans" altLang="en-US" dirty="0"/>
              <a:t> </a:t>
            </a:r>
            <a:r>
              <a:rPr lang="en-US" altLang="zh-Hans" dirty="0"/>
              <a:t>page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suite</a:t>
            </a:r>
          </a:p>
          <a:p>
            <a:pPr lvl="3"/>
            <a:r>
              <a:rPr lang="en-US" altLang="zh-Hans" dirty="0"/>
              <a:t>Top</a:t>
            </a:r>
            <a:r>
              <a:rPr lang="zh-Hans" altLang="en-US" dirty="0"/>
              <a:t> </a:t>
            </a:r>
            <a:r>
              <a:rPr lang="en-US" altLang="zh-Hans" dirty="0"/>
              <a:t>Bar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</a:p>
          <a:p>
            <a:pPr lvl="3"/>
            <a:r>
              <a:rPr lang="en-US" altLang="zh-Hans" dirty="0"/>
              <a:t>Navigator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</a:p>
          <a:p>
            <a:pPr lvl="3"/>
            <a:r>
              <a:rPr lang="en-US" altLang="zh-Hans" dirty="0"/>
              <a:t>Promotions</a:t>
            </a:r>
          </a:p>
          <a:p>
            <a:pPr lvl="3"/>
            <a:r>
              <a:rPr lang="en-CA" cap="all" dirty="0"/>
              <a:t>RECIPES</a:t>
            </a:r>
          </a:p>
          <a:p>
            <a:pPr lvl="3"/>
            <a:r>
              <a:rPr lang="en-US" altLang="zh-Hans" dirty="0"/>
              <a:t>Footer</a:t>
            </a:r>
          </a:p>
          <a:p>
            <a:pPr lvl="2"/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Account</a:t>
            </a:r>
            <a:r>
              <a:rPr lang="zh-Hans" altLang="en-US" dirty="0"/>
              <a:t> </a:t>
            </a:r>
            <a:r>
              <a:rPr lang="en-US" altLang="zh-Hans" dirty="0"/>
              <a:t>suite</a:t>
            </a:r>
          </a:p>
          <a:p>
            <a:pPr lvl="3"/>
            <a:r>
              <a:rPr lang="en-US" altLang="zh-Hans" dirty="0"/>
              <a:t>Login</a:t>
            </a:r>
            <a:r>
              <a:rPr lang="zh-Hans" altLang="en-US" dirty="0"/>
              <a:t> </a:t>
            </a:r>
            <a:r>
              <a:rPr lang="en-US" altLang="zh-Hans" dirty="0"/>
              <a:t>/logout</a:t>
            </a:r>
          </a:p>
          <a:p>
            <a:pPr lvl="3"/>
            <a:r>
              <a:rPr lang="en-US" altLang="zh-Hans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3111754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Adds a layer of abstraction into your code.</a:t>
            </a:r>
          </a:p>
          <a:p>
            <a:r>
              <a:rPr lang="en-US" altLang="x-none" dirty="0"/>
              <a:t>Helps to organize your code once it grows large.</a:t>
            </a:r>
          </a:p>
          <a:p>
            <a:r>
              <a:rPr lang="en-US" altLang="x-none" dirty="0"/>
              <a:t>All automation is automatically reusable and shareable.  </a:t>
            </a:r>
          </a:p>
          <a:p>
            <a:r>
              <a:rPr lang="en-US" altLang="x-none" dirty="0"/>
              <a:t>A way to separate tests from re-usable functions.</a:t>
            </a:r>
          </a:p>
          <a:p>
            <a:r>
              <a:rPr lang="en-US" altLang="x-none" dirty="0"/>
              <a:t>A way to store information about how the system works.  </a:t>
            </a:r>
          </a:p>
        </p:txBody>
      </p:sp>
    </p:spTree>
    <p:extLst>
      <p:ext uri="{BB962C8B-B14F-4D97-AF65-F5344CB8AC3E}">
        <p14:creationId xmlns:p14="http://schemas.microsoft.com/office/powerpoint/2010/main" val="2086037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 way to specify what page functions start on, and what page they end on.  </a:t>
            </a:r>
          </a:p>
          <a:p>
            <a:r>
              <a:rPr lang="en-US" altLang="x-none" dirty="0"/>
              <a:t>A way to programmatically break your tests when functionality changes.</a:t>
            </a:r>
          </a:p>
          <a:p>
            <a:r>
              <a:rPr lang="en-US" altLang="x-none" dirty="0"/>
              <a:t>Makes code maintenance easier.</a:t>
            </a:r>
          </a:p>
          <a:p>
            <a:r>
              <a:rPr lang="en-US" altLang="x-none" dirty="0"/>
              <a:t>There is even a </a:t>
            </a:r>
            <a:r>
              <a:rPr lang="en-US" altLang="x-none" dirty="0" err="1"/>
              <a:t>PageFactory</a:t>
            </a:r>
            <a:r>
              <a:rPr lang="en-US" altLang="x-none" dirty="0"/>
              <a:t> class available to automatically create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24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/>
              <a:buChar char=""/>
              <a:defRPr/>
            </a:pPr>
            <a:r>
              <a:rPr lang="en-US" dirty="0"/>
              <a:t>Each page is defined as it’s own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Actions (including navigation) are represented as functions for a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Each function returns a new Page object, signifying what page the actions stops on.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Your tests “know” what page you are on, and will only give you access to functions available to that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only talk to the page objects.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Page objects only talk to the driver.</a:t>
            </a:r>
          </a:p>
        </p:txBody>
      </p:sp>
    </p:spTree>
    <p:extLst>
      <p:ext uri="{BB962C8B-B14F-4D97-AF65-F5344CB8AC3E}">
        <p14:creationId xmlns:p14="http://schemas.microsoft.com/office/powerpoint/2010/main" val="205370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17568"/>
            <a:ext cx="6348413" cy="3367476"/>
          </a:xfrm>
        </p:spPr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/>
              <a:buChar char=""/>
              <a:defRPr/>
            </a:pPr>
            <a:r>
              <a:rPr lang="en-US" dirty="0"/>
              <a:t>Elements on the page are stored as variables for the page object. 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Automatic page validations can be stored in the constructor for each page object. 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become a string of well defined functions, not meaningless gibberish.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can be grouped by namespace.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Class Inheritance can be used to define functionality to a set of pages.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We can make functional logic transparent to the tests by returning different inherited classes.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46" y="2160588"/>
            <a:ext cx="6299921" cy="3881437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ECV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 err="1"/>
              <a:t>Ecvictor</a:t>
            </a:r>
            <a:r>
              <a:rPr lang="zh-CN" altLang="en-US" dirty="0"/>
              <a:t> </a:t>
            </a:r>
            <a:r>
              <a:rPr lang="en-US" altLang="zh-CN" dirty="0"/>
              <a:t>Inc.</a:t>
            </a:r>
          </a:p>
          <a:p>
            <a:pPr lvl="1"/>
            <a:r>
              <a:rPr lang="en-US" altLang="zh-CN" dirty="0"/>
              <a:t>ECV</a:t>
            </a:r>
            <a:r>
              <a:rPr lang="zh-CN" altLang="en-US" dirty="0"/>
              <a:t> </a:t>
            </a:r>
            <a:r>
              <a:rPr lang="en-US" altLang="zh-CN" dirty="0"/>
              <a:t>learning---Education</a:t>
            </a:r>
          </a:p>
          <a:p>
            <a:pPr lvl="1"/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2"/>
            <a:r>
              <a:rPr lang="en-US" altLang="zh-CN" dirty="0" err="1"/>
              <a:t>Pinpin</a:t>
            </a:r>
            <a:r>
              <a:rPr lang="zh-CN" altLang="en-US" dirty="0"/>
              <a:t> </a:t>
            </a:r>
            <a:r>
              <a:rPr lang="en-US" altLang="zh-CN" dirty="0"/>
              <a:t>Eat</a:t>
            </a:r>
          </a:p>
          <a:p>
            <a:pPr lvl="2"/>
            <a:r>
              <a:rPr lang="en-US" altLang="zh-CN" dirty="0"/>
              <a:t>Thera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pPr lvl="2"/>
            <a:r>
              <a:rPr lang="en-US" altLang="zh-CN" dirty="0"/>
              <a:t>ECTD</a:t>
            </a:r>
          </a:p>
          <a:p>
            <a:r>
              <a:rPr lang="en-US" altLang="zh-CN" dirty="0"/>
              <a:t>Express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Inc.---</a:t>
            </a:r>
            <a:r>
              <a:rPr lang="en-US" altLang="zh-CN" dirty="0" err="1"/>
              <a:t>Cropto</a:t>
            </a:r>
            <a:r>
              <a:rPr lang="zh-CN" altLang="en-US" dirty="0"/>
              <a:t> </a:t>
            </a:r>
            <a:r>
              <a:rPr lang="en-US" altLang="zh-CN" dirty="0"/>
              <a:t>currency</a:t>
            </a:r>
            <a:r>
              <a:rPr lang="zh-CN" altLang="en-US" dirty="0"/>
              <a:t> </a:t>
            </a:r>
            <a:r>
              <a:rPr lang="en-US" altLang="zh-CN" dirty="0"/>
              <a:t>mining</a:t>
            </a:r>
          </a:p>
          <a:p>
            <a:r>
              <a:rPr lang="en-US" altLang="zh-CN" dirty="0"/>
              <a:t>Nebula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</a:p>
          <a:p>
            <a:pPr lvl="2"/>
            <a:r>
              <a:rPr lang="en-US" altLang="zh-CN" dirty="0" err="1"/>
              <a:t>Blockchain</a:t>
            </a:r>
            <a:endParaRPr lang="en-US" altLang="zh-CN" dirty="0"/>
          </a:p>
          <a:p>
            <a:r>
              <a:rPr lang="en-US" altLang="zh-CN" dirty="0"/>
              <a:t>APIGM----</a:t>
            </a:r>
            <a:r>
              <a:rPr lang="zh-CN" altLang="en-US" dirty="0"/>
              <a:t> </a:t>
            </a:r>
            <a:r>
              <a:rPr lang="en-US" b="1" dirty="0">
                <a:hlinkClick r:id="rId2"/>
              </a:rPr>
              <a:t>The IT Professionals Association of Greater Montreal</a:t>
            </a:r>
            <a:endParaRPr lang="en-US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6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6" y="2160588"/>
            <a:ext cx="6011941" cy="3881437"/>
          </a:xfrm>
        </p:spPr>
      </p:pic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1626</TotalTime>
  <Words>1194</Words>
  <Application>Microsoft Macintosh PowerPoint</Application>
  <PresentationFormat>On-screen Show (4:3)</PresentationFormat>
  <Paragraphs>220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 Unicode MS</vt:lpstr>
      <vt:lpstr>方正姚体</vt:lpstr>
      <vt:lpstr>华文新魏</vt:lpstr>
      <vt:lpstr>Arial</vt:lpstr>
      <vt:lpstr>Calibri</vt:lpstr>
      <vt:lpstr>Monaco</vt:lpstr>
      <vt:lpstr>Times New Roman</vt:lpstr>
      <vt:lpstr>Trebuchet MS</vt:lpstr>
      <vt:lpstr>Wingdings</vt:lpstr>
      <vt:lpstr>Wingdings 2</vt:lpstr>
      <vt:lpstr>Wingdings 3</vt:lpstr>
      <vt:lpstr>Facet</vt:lpstr>
      <vt:lpstr>Testing From Beginner to Expert</vt:lpstr>
      <vt:lpstr>Presenter</vt:lpstr>
      <vt:lpstr>Agenda</vt:lpstr>
      <vt:lpstr>Path To an Great Quality Assurance Engineer</vt:lpstr>
      <vt:lpstr>Path To an Great Quality Assurance Engineer</vt:lpstr>
      <vt:lpstr>ECV Company Group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Assert methods</vt:lpstr>
      <vt:lpstr>Code Coverage</vt:lpstr>
      <vt:lpstr>Test Automation Using Selenium</vt:lpstr>
      <vt:lpstr>Selenium </vt:lpstr>
      <vt:lpstr>Selenium Features</vt:lpstr>
      <vt:lpstr>Selenium IDE</vt:lpstr>
      <vt:lpstr>Selenium IDE - UI</vt:lpstr>
      <vt:lpstr>Add auto generate code</vt:lpstr>
      <vt:lpstr>Selenium Recording</vt:lpstr>
      <vt:lpstr>XPath in Selenium</vt:lpstr>
      <vt:lpstr>What is XPath</vt:lpstr>
      <vt:lpstr>Xpath=//tagname[@attribute='value'] </vt:lpstr>
      <vt:lpstr>Absolute xpath:</vt:lpstr>
      <vt:lpstr>Relative xpath:</vt:lpstr>
      <vt:lpstr>CSS Selector</vt:lpstr>
      <vt:lpstr>UI Testing Design</vt:lpstr>
      <vt:lpstr>Test design: IGA</vt:lpstr>
      <vt:lpstr>IGA Test plan (Part II)</vt:lpstr>
      <vt:lpstr>Page Object Pattern</vt:lpstr>
      <vt:lpstr>PowerPoint Presentation</vt:lpstr>
      <vt:lpstr>How does it work?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55</cp:revision>
  <dcterms:created xsi:type="dcterms:W3CDTF">2015-01-30T21:31:39Z</dcterms:created>
  <dcterms:modified xsi:type="dcterms:W3CDTF">2018-02-10T19:37:56Z</dcterms:modified>
</cp:coreProperties>
</file>