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746"/>
  </p:normalViewPr>
  <p:slideViewPr>
    <p:cSldViewPr snapToGrid="0" snapToObjects="1">
      <p:cViewPr varScale="1">
        <p:scale>
          <a:sx n="85" d="100"/>
          <a:sy n="85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2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16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59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8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2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2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B1D4-B5CF-DA4D-9234-718E0F936E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DF3BC3-78DE-A54A-8EF5-8C823DD4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aucelabs.com/resources/articles/selenium-tips-css-selectors" TargetMode="External"/><Relationship Id="rId2" Type="http://schemas.openxmlformats.org/officeDocument/2006/relationships/hyperlink" Target="https://www.w3schools.com/cssref/tryse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qa.com/cucumber/data-driven-testing-using-examples-keyword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ddons.mozilla.org/en-US/firefox/addon/selenium-id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EF67-0629-FE48-A5D1-9B8F24998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23DA5-FCAA-BC4F-AE04-9F3474B32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ccao@evictor.com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6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XPath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1" y="2779673"/>
            <a:ext cx="6348413" cy="2643269"/>
          </a:xfrm>
        </p:spPr>
      </p:pic>
    </p:spTree>
    <p:extLst>
      <p:ext uri="{BB962C8B-B14F-4D97-AF65-F5344CB8AC3E}">
        <p14:creationId xmlns:p14="http://schemas.microsoft.com/office/powerpoint/2010/main" val="60881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39926" y="1871566"/>
            <a:ext cx="3754233" cy="3133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Xpath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=//</a:t>
            </a: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tagname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[@attribute='value']</a:t>
            </a:r>
            <a:r>
              <a:rPr lang="en-US" altLang="en-US" sz="800" dirty="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// :</a:t>
            </a:r>
            <a:r>
              <a:rPr lang="en-CA" dirty="0"/>
              <a:t> Select current node.</a:t>
            </a:r>
          </a:p>
          <a:p>
            <a:r>
              <a:rPr lang="en-CA" b="1" dirty="0" err="1"/>
              <a:t>Tagname</a:t>
            </a:r>
            <a:r>
              <a:rPr lang="en-CA" b="1" dirty="0"/>
              <a:t>: </a:t>
            </a:r>
            <a:r>
              <a:rPr lang="en-CA" dirty="0" err="1"/>
              <a:t>Tagname</a:t>
            </a:r>
            <a:r>
              <a:rPr lang="en-CA" dirty="0"/>
              <a:t> of the particular node.</a:t>
            </a:r>
          </a:p>
          <a:p>
            <a:r>
              <a:rPr lang="en-CA" b="1" dirty="0"/>
              <a:t>@:</a:t>
            </a:r>
            <a:r>
              <a:rPr lang="en-CA" dirty="0"/>
              <a:t> Select attribute.</a:t>
            </a:r>
          </a:p>
          <a:p>
            <a:r>
              <a:rPr lang="en-CA" b="1" dirty="0"/>
              <a:t>Attribute:</a:t>
            </a:r>
            <a:r>
              <a:rPr lang="en-CA" dirty="0"/>
              <a:t> Attribute name of the node.</a:t>
            </a:r>
          </a:p>
          <a:p>
            <a:r>
              <a:rPr lang="en-CA" b="1" dirty="0"/>
              <a:t>Value:</a:t>
            </a:r>
            <a:r>
              <a:rPr lang="en-CA" dirty="0"/>
              <a:t> Value of the attribute.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157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Absolute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3074" name="Picture 2" descr="http://cdn.guru99.com/images/3-2016/032816_0758_XPathinSel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1" y="2460167"/>
            <a:ext cx="6348413" cy="32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7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Relative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4098" name="Picture 2" descr="XPath in Selenium: Complete Gu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1" y="2479745"/>
            <a:ext cx="6348413" cy="324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3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https://www.w3schools.com/cssref/trysel.asp</a:t>
            </a:r>
            <a:endParaRPr lang="en-US" dirty="0"/>
          </a:p>
          <a:p>
            <a:r>
              <a:rPr lang="en-US" dirty="0">
                <a:hlinkClick r:id="rId3"/>
              </a:rPr>
              <a:t>https://saucelabs.com/resources/articles/selenium-tips-css-selectors</a:t>
            </a:r>
            <a:endParaRPr lang="en-US" dirty="0"/>
          </a:p>
          <a:p>
            <a:r>
              <a:rPr lang="en-US" dirty="0">
                <a:hlinkClick r:id="rId4"/>
              </a:rPr>
              <a:t>http://toolsqa.com/cucumber/data-driven-testing-using-examples-keyword/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6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0C5E-1BED-944D-813E-38B36940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UI</a:t>
            </a:r>
            <a:r>
              <a:rPr lang="zh-Hans" altLang="en-US" dirty="0"/>
              <a:t> </a:t>
            </a:r>
            <a:r>
              <a:rPr lang="en-US" altLang="zh-Hans" dirty="0"/>
              <a:t>Testing</a:t>
            </a:r>
            <a:r>
              <a:rPr lang="zh-Hans" altLang="en-US" dirty="0"/>
              <a:t> </a:t>
            </a:r>
            <a:r>
              <a:rPr lang="en-US" altLang="zh-Hans" dirty="0"/>
              <a:t>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9CEB-6BA8-7941-8EC5-E4F49317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Test</a:t>
            </a:r>
            <a:r>
              <a:rPr lang="zh-Hans" altLang="en-US" dirty="0"/>
              <a:t> </a:t>
            </a:r>
            <a:r>
              <a:rPr lang="en-US" altLang="zh-Hans" dirty="0"/>
              <a:t>Plan</a:t>
            </a:r>
          </a:p>
          <a:p>
            <a:pPr lvl="1"/>
            <a:r>
              <a:rPr lang="en-US" altLang="zh-Hans" dirty="0"/>
              <a:t>Test</a:t>
            </a:r>
            <a:r>
              <a:rPr lang="zh-Hans" altLang="en-US" dirty="0"/>
              <a:t> </a:t>
            </a:r>
            <a:r>
              <a:rPr lang="en-US" altLang="zh-Hans" dirty="0"/>
              <a:t>case(Manual/Automation)</a:t>
            </a:r>
          </a:p>
          <a:p>
            <a:pPr lvl="2"/>
            <a:r>
              <a:rPr lang="en-US" altLang="zh-Hans" dirty="0"/>
              <a:t>Pre</a:t>
            </a:r>
            <a:r>
              <a:rPr lang="zh-Hans" altLang="en-US" dirty="0"/>
              <a:t> </a:t>
            </a:r>
            <a:r>
              <a:rPr lang="en-US" altLang="zh-Hans" dirty="0"/>
              <a:t>condition</a:t>
            </a:r>
          </a:p>
          <a:p>
            <a:pPr lvl="2"/>
            <a:r>
              <a:rPr lang="en-US" altLang="zh-Hans" dirty="0"/>
              <a:t>Testing</a:t>
            </a:r>
            <a:r>
              <a:rPr lang="zh-Hans" altLang="en-US" dirty="0"/>
              <a:t> </a:t>
            </a:r>
            <a:r>
              <a:rPr lang="en-US" altLang="zh-Hans" dirty="0"/>
              <a:t>steps</a:t>
            </a:r>
          </a:p>
          <a:p>
            <a:pPr lvl="2"/>
            <a:r>
              <a:rPr lang="en-US" altLang="zh-Hans" dirty="0"/>
              <a:t>Validation</a:t>
            </a:r>
          </a:p>
          <a:p>
            <a:pPr lvl="2"/>
            <a:r>
              <a:rPr lang="en-US" altLang="zh-Hans" dirty="0"/>
              <a:t>Post</a:t>
            </a:r>
            <a:r>
              <a:rPr lang="zh-Hans" altLang="en-US" dirty="0"/>
              <a:t> </a:t>
            </a:r>
            <a:r>
              <a:rPr lang="en-US" altLang="zh-Hans" dirty="0"/>
              <a:t>condition	</a:t>
            </a:r>
          </a:p>
          <a:p>
            <a:r>
              <a:rPr lang="en-US" altLang="zh-Hans" dirty="0"/>
              <a:t>Manual</a:t>
            </a:r>
            <a:r>
              <a:rPr lang="zh-Hans" altLang="en-US" dirty="0"/>
              <a:t> </a:t>
            </a:r>
            <a:r>
              <a:rPr lang="en-US" altLang="zh-Hans" dirty="0"/>
              <a:t>Testing</a:t>
            </a:r>
          </a:p>
          <a:p>
            <a:r>
              <a:rPr lang="en-US" altLang="zh-Hans" dirty="0"/>
              <a:t>Automated</a:t>
            </a:r>
            <a:r>
              <a:rPr lang="zh-Hans" altLang="en-US" dirty="0"/>
              <a:t> </a:t>
            </a:r>
            <a:r>
              <a:rPr lang="en-US" altLang="zh-Hans" dirty="0"/>
              <a:t>Testing</a:t>
            </a:r>
          </a:p>
          <a:p>
            <a:pPr lvl="1"/>
            <a:r>
              <a:rPr lang="en-US" altLang="zh-Hans" dirty="0"/>
              <a:t>Manual</a:t>
            </a:r>
            <a:r>
              <a:rPr lang="zh-Hans" altLang="en-US" dirty="0"/>
              <a:t> </a:t>
            </a:r>
            <a:r>
              <a:rPr lang="en-US" altLang="zh-Hans" dirty="0"/>
              <a:t>Testing</a:t>
            </a:r>
          </a:p>
          <a:p>
            <a:pPr lvl="1"/>
            <a:r>
              <a:rPr lang="en-US" altLang="zh-Hans" dirty="0"/>
              <a:t>Converting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Automated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  <a:r>
              <a:rPr lang="zh-Hans" altLang="en-US" dirty="0"/>
              <a:t> </a:t>
            </a:r>
            <a:r>
              <a:rPr lang="en-US" altLang="zh-Hans" dirty="0"/>
              <a:t>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6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FA9A-CE93-F04A-973C-7A5DFB6A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Test</a:t>
            </a:r>
            <a:r>
              <a:rPr lang="zh-Hans" altLang="en-US" dirty="0"/>
              <a:t> </a:t>
            </a:r>
            <a:r>
              <a:rPr lang="en-US" altLang="zh-Hans" dirty="0"/>
              <a:t>design:</a:t>
            </a:r>
            <a:r>
              <a:rPr lang="zh-Hans" altLang="en-US" dirty="0"/>
              <a:t> </a:t>
            </a:r>
            <a:r>
              <a:rPr lang="en-US" altLang="zh-Hans" dirty="0"/>
              <a:t>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162F-CBF4-7349-B985-C8FFCC50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Test</a:t>
            </a:r>
            <a:r>
              <a:rPr lang="zh-Hans" altLang="en-US" dirty="0"/>
              <a:t> </a:t>
            </a:r>
            <a:r>
              <a:rPr lang="en-US" altLang="zh-Hans" dirty="0"/>
              <a:t>plan</a:t>
            </a:r>
          </a:p>
          <a:p>
            <a:pPr lvl="1"/>
            <a:r>
              <a:rPr lang="en-US" altLang="zh-Hans" dirty="0"/>
              <a:t>Scope:</a:t>
            </a:r>
            <a:r>
              <a:rPr lang="zh-Hans" altLang="en-US" dirty="0"/>
              <a:t> </a:t>
            </a:r>
            <a:r>
              <a:rPr lang="en-US" altLang="zh-Hans" dirty="0"/>
              <a:t>Desktop</a:t>
            </a:r>
            <a:r>
              <a:rPr lang="zh-Hans" altLang="en-US" dirty="0"/>
              <a:t> </a:t>
            </a:r>
            <a:r>
              <a:rPr lang="en-US" altLang="zh-Hans" dirty="0"/>
              <a:t>only,</a:t>
            </a:r>
            <a:r>
              <a:rPr lang="zh-Hans" altLang="en-US" dirty="0"/>
              <a:t> </a:t>
            </a:r>
            <a:r>
              <a:rPr lang="en-US" altLang="zh-Hans" dirty="0"/>
              <a:t>chrome</a:t>
            </a:r>
          </a:p>
          <a:p>
            <a:pPr lvl="1"/>
            <a:r>
              <a:rPr lang="en-US" altLang="zh-Hans" dirty="0" err="1"/>
              <a:t>Enviroment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/>
              <a:t>QA</a:t>
            </a:r>
            <a:r>
              <a:rPr lang="zh-Hans" altLang="en-US" dirty="0"/>
              <a:t> </a:t>
            </a:r>
            <a:r>
              <a:rPr lang="en-US" altLang="zh-Hans" dirty="0"/>
              <a:t>environment</a:t>
            </a:r>
          </a:p>
          <a:p>
            <a:r>
              <a:rPr lang="en-US" altLang="zh-Hans" dirty="0"/>
              <a:t>Smoke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</a:p>
          <a:p>
            <a:pPr lvl="1"/>
            <a:r>
              <a:rPr lang="en-US" altLang="zh-Hans" dirty="0"/>
              <a:t>Open</a:t>
            </a:r>
            <a:r>
              <a:rPr lang="zh-Hans" altLang="en-US" dirty="0"/>
              <a:t> </a:t>
            </a:r>
            <a:r>
              <a:rPr lang="en-US" altLang="zh-Hans" dirty="0"/>
              <a:t>home</a:t>
            </a:r>
            <a:r>
              <a:rPr lang="zh-Hans" altLang="en-US" dirty="0"/>
              <a:t> </a:t>
            </a:r>
            <a:r>
              <a:rPr lang="en-US" altLang="zh-Hans" dirty="0"/>
              <a:t>page</a:t>
            </a:r>
          </a:p>
          <a:p>
            <a:pPr lvl="1"/>
            <a:r>
              <a:rPr lang="en-US" altLang="zh-Hans" dirty="0"/>
              <a:t>My</a:t>
            </a:r>
            <a:r>
              <a:rPr lang="zh-Hans" altLang="en-US" dirty="0"/>
              <a:t> </a:t>
            </a:r>
            <a:r>
              <a:rPr lang="en-US" altLang="zh-Hans" dirty="0"/>
              <a:t>account</a:t>
            </a:r>
            <a:r>
              <a:rPr lang="zh-Hans" altLang="en-US" dirty="0"/>
              <a:t> </a:t>
            </a:r>
            <a:r>
              <a:rPr lang="en-US" altLang="zh-Hans" dirty="0"/>
              <a:t>page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8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5980-6EE1-924E-96B7-F195B5B8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IGA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  <a:r>
              <a:rPr lang="zh-Hans" altLang="en-US" dirty="0"/>
              <a:t> </a:t>
            </a:r>
            <a:r>
              <a:rPr lang="en-US" altLang="zh-Hans" dirty="0"/>
              <a:t>plan</a:t>
            </a:r>
            <a:r>
              <a:rPr lang="zh-Hans" altLang="en-US" dirty="0"/>
              <a:t> </a:t>
            </a:r>
            <a:r>
              <a:rPr lang="en-US" altLang="zh-Hans" dirty="0"/>
              <a:t>(Part</a:t>
            </a:r>
            <a:r>
              <a:rPr lang="zh-Hans" altLang="en-US" dirty="0"/>
              <a:t> </a:t>
            </a:r>
            <a:r>
              <a:rPr lang="en-US" altLang="zh-Hans" dirty="0"/>
              <a:t>II)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EF82-DD82-1742-8523-CB8029E01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Hans" dirty="0"/>
              <a:t>UAT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</a:p>
          <a:p>
            <a:pPr lvl="1"/>
            <a:r>
              <a:rPr lang="en-US" altLang="zh-Hans" dirty="0"/>
              <a:t>Login</a:t>
            </a:r>
          </a:p>
          <a:p>
            <a:pPr lvl="1"/>
            <a:r>
              <a:rPr lang="en-US" altLang="zh-Hans" dirty="0"/>
              <a:t>Product</a:t>
            </a:r>
            <a:r>
              <a:rPr lang="zh-Hans" altLang="en-US" dirty="0"/>
              <a:t> </a:t>
            </a:r>
            <a:r>
              <a:rPr lang="en-US" altLang="zh-Hans" dirty="0"/>
              <a:t>detail</a:t>
            </a:r>
          </a:p>
          <a:p>
            <a:pPr lvl="1"/>
            <a:r>
              <a:rPr lang="en-US" altLang="zh-Hans" dirty="0"/>
              <a:t>Place</a:t>
            </a:r>
            <a:r>
              <a:rPr lang="zh-Hans" altLang="en-US" dirty="0"/>
              <a:t> </a:t>
            </a:r>
            <a:r>
              <a:rPr lang="en-US" altLang="zh-Hans" dirty="0"/>
              <a:t>order</a:t>
            </a:r>
          </a:p>
          <a:p>
            <a:pPr lvl="1"/>
            <a:r>
              <a:rPr lang="en-US" altLang="zh-Hans" dirty="0"/>
              <a:t>Payment</a:t>
            </a:r>
          </a:p>
          <a:p>
            <a:r>
              <a:rPr lang="en-US" altLang="zh-Hans" dirty="0"/>
              <a:t>Regression</a:t>
            </a:r>
            <a:r>
              <a:rPr lang="zh-Hans" altLang="en-US" dirty="0"/>
              <a:t> </a:t>
            </a:r>
            <a:r>
              <a:rPr lang="en-US" altLang="zh-Hans" dirty="0"/>
              <a:t>Test:</a:t>
            </a:r>
          </a:p>
          <a:p>
            <a:pPr lvl="2"/>
            <a:r>
              <a:rPr lang="en-US" altLang="zh-Hans" dirty="0"/>
              <a:t>Home</a:t>
            </a:r>
            <a:r>
              <a:rPr lang="zh-Hans" altLang="en-US" dirty="0"/>
              <a:t> </a:t>
            </a:r>
            <a:r>
              <a:rPr lang="en-US" altLang="zh-Hans" dirty="0"/>
              <a:t>page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  <a:r>
              <a:rPr lang="zh-Hans" altLang="en-US" dirty="0"/>
              <a:t> </a:t>
            </a:r>
            <a:r>
              <a:rPr lang="en-US" altLang="zh-Hans" dirty="0"/>
              <a:t>suite</a:t>
            </a:r>
          </a:p>
          <a:p>
            <a:pPr lvl="3"/>
            <a:r>
              <a:rPr lang="en-US" altLang="zh-Hans" dirty="0"/>
              <a:t>Top</a:t>
            </a:r>
            <a:r>
              <a:rPr lang="zh-Hans" altLang="en-US" dirty="0"/>
              <a:t> </a:t>
            </a:r>
            <a:r>
              <a:rPr lang="en-US" altLang="zh-Hans" dirty="0"/>
              <a:t>Bar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</a:p>
          <a:p>
            <a:pPr lvl="3"/>
            <a:r>
              <a:rPr lang="en-US" altLang="zh-Hans" dirty="0"/>
              <a:t>Navigator</a:t>
            </a:r>
            <a:r>
              <a:rPr lang="zh-Hans" altLang="en-US" dirty="0"/>
              <a:t> </a:t>
            </a:r>
            <a:r>
              <a:rPr lang="en-US" altLang="zh-Hans" dirty="0"/>
              <a:t>Test</a:t>
            </a:r>
          </a:p>
          <a:p>
            <a:pPr lvl="3"/>
            <a:r>
              <a:rPr lang="en-US" altLang="zh-Hans" dirty="0"/>
              <a:t>Promotions</a:t>
            </a:r>
          </a:p>
          <a:p>
            <a:pPr lvl="3"/>
            <a:r>
              <a:rPr lang="en-CA" cap="all" dirty="0"/>
              <a:t>RECIPES</a:t>
            </a:r>
          </a:p>
          <a:p>
            <a:pPr lvl="3"/>
            <a:r>
              <a:rPr lang="en-US" altLang="zh-Hans" dirty="0"/>
              <a:t>Footer</a:t>
            </a:r>
          </a:p>
          <a:p>
            <a:pPr lvl="2"/>
            <a:r>
              <a:rPr lang="en-US" altLang="zh-Hans" dirty="0"/>
              <a:t>User</a:t>
            </a:r>
            <a:r>
              <a:rPr lang="zh-Hans" altLang="en-US" dirty="0"/>
              <a:t> </a:t>
            </a:r>
            <a:r>
              <a:rPr lang="en-US" altLang="zh-Hans" dirty="0"/>
              <a:t>Account</a:t>
            </a:r>
            <a:r>
              <a:rPr lang="zh-Hans" altLang="en-US" dirty="0"/>
              <a:t> </a:t>
            </a:r>
            <a:r>
              <a:rPr lang="en-US" altLang="zh-Hans" dirty="0"/>
              <a:t>suite</a:t>
            </a:r>
          </a:p>
          <a:p>
            <a:pPr lvl="3"/>
            <a:r>
              <a:rPr lang="en-US" altLang="zh-Hans" dirty="0"/>
              <a:t>Login</a:t>
            </a:r>
            <a:r>
              <a:rPr lang="zh-Hans" altLang="en-US" dirty="0"/>
              <a:t> </a:t>
            </a:r>
            <a:r>
              <a:rPr lang="en-US" altLang="zh-Hans" dirty="0"/>
              <a:t>/logout</a:t>
            </a:r>
          </a:p>
          <a:p>
            <a:pPr lvl="3"/>
            <a:r>
              <a:rPr lang="en-US" altLang="zh-Hans" dirty="0"/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24861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Object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Adds a layer of abstraction into your code.</a:t>
            </a:r>
          </a:p>
          <a:p>
            <a:r>
              <a:rPr lang="en-US" altLang="x-none" dirty="0"/>
              <a:t>Helps to organize your code once it grows large.</a:t>
            </a:r>
          </a:p>
          <a:p>
            <a:r>
              <a:rPr lang="en-US" altLang="x-none" dirty="0"/>
              <a:t>All automation is automatically reusable and shareable.  </a:t>
            </a:r>
          </a:p>
          <a:p>
            <a:r>
              <a:rPr lang="en-US" altLang="x-none" dirty="0"/>
              <a:t>A way to separate tests from re-usable functions.</a:t>
            </a:r>
          </a:p>
          <a:p>
            <a:r>
              <a:rPr lang="en-US" altLang="x-none" dirty="0"/>
              <a:t>A way to store information about how the system works.  </a:t>
            </a:r>
          </a:p>
        </p:txBody>
      </p:sp>
    </p:spTree>
    <p:extLst>
      <p:ext uri="{BB962C8B-B14F-4D97-AF65-F5344CB8AC3E}">
        <p14:creationId xmlns:p14="http://schemas.microsoft.com/office/powerpoint/2010/main" val="291782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A way to specify what page functions start on, and what page they end on.  </a:t>
            </a:r>
          </a:p>
          <a:p>
            <a:r>
              <a:rPr lang="en-US" altLang="x-none" dirty="0"/>
              <a:t>A way to programmatically break your tests when functionality changes.</a:t>
            </a:r>
          </a:p>
          <a:p>
            <a:r>
              <a:rPr lang="en-US" altLang="x-none" dirty="0"/>
              <a:t>Makes code maintenance easier.</a:t>
            </a:r>
          </a:p>
          <a:p>
            <a:r>
              <a:rPr lang="en-US" altLang="x-none" dirty="0"/>
              <a:t>There is even a </a:t>
            </a:r>
            <a:r>
              <a:rPr lang="en-US" altLang="x-none" dirty="0" err="1"/>
              <a:t>PageFactory</a:t>
            </a:r>
            <a:r>
              <a:rPr lang="en-US" altLang="x-none" dirty="0"/>
              <a:t> class available to automatically create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7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Test Automation Using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IDE</a:t>
            </a:r>
          </a:p>
          <a:p>
            <a:r>
              <a:rPr lang="en-US" dirty="0" err="1"/>
              <a:t>Xpath</a:t>
            </a:r>
            <a:endParaRPr lang="en-US" dirty="0"/>
          </a:p>
          <a:p>
            <a:r>
              <a:rPr lang="en-US" dirty="0"/>
              <a:t>CSS selector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3449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/>
              <a:buChar char=""/>
              <a:defRPr/>
            </a:pPr>
            <a:r>
              <a:rPr lang="en-US" dirty="0"/>
              <a:t>Each page is defined as it’s own class.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Actions (including navigation) are represented as functions for a class.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Each function returns a new Page object, signifying what page the actions stops on.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Your tests “know” what page you are on, and will only give you access to functions available to that class.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Tests only talk to the page objects.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Page objects only talk to the driver.</a:t>
            </a:r>
          </a:p>
        </p:txBody>
      </p:sp>
    </p:spTree>
    <p:extLst>
      <p:ext uri="{BB962C8B-B14F-4D97-AF65-F5344CB8AC3E}">
        <p14:creationId xmlns:p14="http://schemas.microsoft.com/office/powerpoint/2010/main" val="1967990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/>
              <a:buChar char=""/>
              <a:defRPr/>
            </a:pPr>
            <a:r>
              <a:rPr lang="en-US" dirty="0"/>
              <a:t>Elements on the page are stored as variables for the page object.  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Automatic page validations can be stored in the constructor for each page object.  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Tests become a string of well defined functions, not meaningless gibberish. 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Tests can be grouped by namespace.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Class Inheritance can be used to define functionality to a set of pages.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We can make functional logic transparent to the tests by returning different inherited classes.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9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Selenium</a:t>
            </a:r>
            <a:br>
              <a:rPr lang="en-US" altLang="x-non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x-none" dirty="0"/>
              <a:t>Selenium is a robust set of tools that supports rapid development of test automation for web-based applications.</a:t>
            </a:r>
          </a:p>
          <a:p>
            <a:pPr algn="just">
              <a:lnSpc>
                <a:spcPct val="90000"/>
              </a:lnSpc>
            </a:pPr>
            <a:r>
              <a:rPr lang="en-US" altLang="x-none" dirty="0"/>
              <a:t>Selenium provides a rich set of testing functions specifically geared to the needs of testing of a web application. </a:t>
            </a:r>
          </a:p>
          <a:p>
            <a:pPr algn="just">
              <a:lnSpc>
                <a:spcPct val="90000"/>
              </a:lnSpc>
            </a:pPr>
            <a:r>
              <a:rPr lang="en-US" altLang="x-none" dirty="0"/>
              <a:t>Selenium operations are highly flexible, allowing many options for locating UI elements and comparing expected test results against actual application behavior.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1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Selenium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Supports Cross Browser Testing. The Selenium tests can be run on multiple browsers.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Allows scripting in several languages like Java, C#, PHP and Python.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Assertion statements provide an efficient way of comparing expected and actual results.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Inbuilt reporting mechanism.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8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x-none" dirty="0"/>
              <a:t>Selenium IDE is an integrated development environment for Selenium tests. </a:t>
            </a:r>
          </a:p>
          <a:p>
            <a:pPr algn="just">
              <a:lnSpc>
                <a:spcPct val="80000"/>
              </a:lnSpc>
            </a:pPr>
            <a:r>
              <a:rPr lang="en-US" altLang="x-none" dirty="0"/>
              <a:t>It is implemented as a Firefox extension, and allows you to record, edit, and replay the test in </a:t>
            </a:r>
            <a:r>
              <a:rPr lang="en-US" altLang="x-none" dirty="0" err="1"/>
              <a:t>firefox</a:t>
            </a:r>
            <a:endParaRPr lang="en-US" altLang="x-none" dirty="0"/>
          </a:p>
          <a:p>
            <a:pPr algn="just">
              <a:lnSpc>
                <a:spcPct val="80000"/>
              </a:lnSpc>
            </a:pPr>
            <a:r>
              <a:rPr lang="en-US" altLang="x-none" dirty="0"/>
              <a:t>Selenium IDE allows you to save tests as HTML, Java, Ruby scripts, or any other format </a:t>
            </a:r>
          </a:p>
          <a:p>
            <a:pPr algn="just">
              <a:lnSpc>
                <a:spcPct val="80000"/>
              </a:lnSpc>
            </a:pPr>
            <a:r>
              <a:rPr lang="en-US" altLang="x-none" dirty="0"/>
              <a:t>It allows you to automatically add assertions to all the pages.</a:t>
            </a:r>
          </a:p>
          <a:p>
            <a:r>
              <a:rPr lang="en-US" dirty="0">
                <a:hlinkClick r:id="rId2"/>
              </a:rPr>
              <a:t>https://addons.mozilla.org/en-US/firefox/addon/selenium-ide/</a:t>
            </a:r>
            <a:endParaRPr lang="en-US" dirty="0"/>
          </a:p>
          <a:p>
            <a:r>
              <a:rPr lang="en-US" altLang="zh-CN" dirty="0"/>
              <a:t>firebug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6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843" y="609600"/>
            <a:ext cx="6347713" cy="1320800"/>
          </a:xfrm>
        </p:spPr>
        <p:txBody>
          <a:bodyPr/>
          <a:lstStyle/>
          <a:p>
            <a:r>
              <a:rPr lang="en-US" altLang="x-none" dirty="0"/>
              <a:t>Selenium IDE - UI</a:t>
            </a:r>
            <a:endParaRPr lang="en-US" dirty="0"/>
          </a:p>
        </p:txBody>
      </p:sp>
      <p:sp>
        <p:nvSpPr>
          <p:cNvPr id="26" name="Line 12"/>
          <p:cNvSpPr>
            <a:spLocks noGrp="1" noChangeShapeType="1"/>
          </p:cNvSpPr>
          <p:nvPr>
            <p:ph idx="1"/>
          </p:nvPr>
        </p:nvSpPr>
        <p:spPr bwMode="auto">
          <a:xfrm flipV="1">
            <a:off x="6254187" y="5671595"/>
            <a:ext cx="1670614" cy="1041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16" name="Picture 6" descr="selenium-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62268"/>
            <a:ext cx="3810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ine 7"/>
          <p:cNvSpPr>
            <a:spLocks noChangeShapeType="1"/>
          </p:cNvSpPr>
          <p:nvPr/>
        </p:nvSpPr>
        <p:spPr bwMode="auto">
          <a:xfrm flipV="1">
            <a:off x="7010400" y="2224268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620000" y="1614668"/>
            <a:ext cx="19050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Start and Stop </a:t>
            </a:r>
          </a:p>
          <a:p>
            <a:pPr algn="ctr"/>
            <a:r>
              <a:rPr lang="en-US" altLang="x-none"/>
              <a:t>Recording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6781800" y="3214868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8305800" y="3062468"/>
            <a:ext cx="18288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Selenese </a:t>
            </a:r>
          </a:p>
          <a:p>
            <a:pPr algn="ctr"/>
            <a:r>
              <a:rPr lang="en-US" altLang="x-none"/>
              <a:t>Script</a:t>
            </a:r>
          </a:p>
          <a:p>
            <a:pPr algn="ctr"/>
            <a:r>
              <a:rPr lang="en-US" altLang="x-none"/>
              <a:t>Editor</a:t>
            </a: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7924800" y="5272268"/>
            <a:ext cx="1828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Selenium Log</a:t>
            </a: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H="1">
            <a:off x="2743200" y="230046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1524000" y="1919468"/>
            <a:ext cx="1295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Replay</a:t>
            </a:r>
          </a:p>
          <a:p>
            <a:pPr algn="ctr"/>
            <a:r>
              <a:rPr lang="en-US" altLang="x-none"/>
              <a:t>Toolbar</a:t>
            </a: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 flipV="1">
            <a:off x="2667000" y="4815068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17"/>
          <p:cNvSpPr>
            <a:spLocks noChangeArrowheads="1"/>
          </p:cNvSpPr>
          <p:nvPr/>
        </p:nvSpPr>
        <p:spPr bwMode="auto">
          <a:xfrm>
            <a:off x="1524000" y="4357868"/>
            <a:ext cx="1143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Accessor </a:t>
            </a:r>
          </a:p>
          <a:p>
            <a:pPr algn="ctr"/>
            <a:r>
              <a:rPr lang="en-US" altLang="x-none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233125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auto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30" t="17694" r="8702"/>
          <a:stretch/>
        </p:blipFill>
        <p:spPr>
          <a:xfrm>
            <a:off x="3399100" y="2847373"/>
            <a:ext cx="3900668" cy="31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0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Recording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539" y="2160589"/>
            <a:ext cx="345853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XPath in Selenium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http://www.guru99.com/xpath-selenium.html</a:t>
            </a:r>
          </a:p>
        </p:txBody>
      </p:sp>
    </p:spTree>
    <p:extLst>
      <p:ext uri="{BB962C8B-B14F-4D97-AF65-F5344CB8AC3E}">
        <p14:creationId xmlns:p14="http://schemas.microsoft.com/office/powerpoint/2010/main" val="11931111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{BDE5D6D0-38A8-B94B-9D1F-D31F798B025B}tf10001060</Template>
  <TotalTime>2</TotalTime>
  <Words>635</Words>
  <Application>Microsoft Macintosh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 Unicode MS</vt:lpstr>
      <vt:lpstr>方正姚体</vt:lpstr>
      <vt:lpstr>华文新魏</vt:lpstr>
      <vt:lpstr>Arial</vt:lpstr>
      <vt:lpstr>Monaco</vt:lpstr>
      <vt:lpstr>Trebuchet MS</vt:lpstr>
      <vt:lpstr>Wingdings 2</vt:lpstr>
      <vt:lpstr>Wingdings 3</vt:lpstr>
      <vt:lpstr>Facet</vt:lpstr>
      <vt:lpstr>Selenium Automation</vt:lpstr>
      <vt:lpstr>Test Automation Using Selenium</vt:lpstr>
      <vt:lpstr>Selenium </vt:lpstr>
      <vt:lpstr>Selenium Features</vt:lpstr>
      <vt:lpstr>Selenium IDE</vt:lpstr>
      <vt:lpstr>Selenium IDE - UI</vt:lpstr>
      <vt:lpstr>Add auto generate code</vt:lpstr>
      <vt:lpstr>Selenium Recording</vt:lpstr>
      <vt:lpstr>XPath in Selenium</vt:lpstr>
      <vt:lpstr>What is XPath</vt:lpstr>
      <vt:lpstr>Xpath=//tagname[@attribute='value'] </vt:lpstr>
      <vt:lpstr>Absolute xpath:</vt:lpstr>
      <vt:lpstr>Relative xpath:</vt:lpstr>
      <vt:lpstr>CSS Selector</vt:lpstr>
      <vt:lpstr>UI Testing Design</vt:lpstr>
      <vt:lpstr>Test design: IGA</vt:lpstr>
      <vt:lpstr>IGA Test plan (Part II)</vt:lpstr>
      <vt:lpstr>Page Object Pattern</vt:lpstr>
      <vt:lpstr>PowerPoint Presentation</vt:lpstr>
      <vt:lpstr>How does it work?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Automation</dc:title>
  <dc:creator>Charles Cao</dc:creator>
  <cp:lastModifiedBy>Charles Cao</cp:lastModifiedBy>
  <cp:revision>2</cp:revision>
  <dcterms:created xsi:type="dcterms:W3CDTF">2018-04-07T21:38:47Z</dcterms:created>
  <dcterms:modified xsi:type="dcterms:W3CDTF">2018-04-07T21:40:50Z</dcterms:modified>
</cp:coreProperties>
</file>