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64" r:id="rId10"/>
    <p:sldId id="265" r:id="rId11"/>
    <p:sldId id="266" r:id="rId12"/>
    <p:sldId id="276" r:id="rId13"/>
    <p:sldId id="267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63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0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668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207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06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777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618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75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4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5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8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2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73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28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18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63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D6D5-A1A0-4D4A-85D4-86081AAB827E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19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cao@ecvicto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irwis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API Testing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Charles Cao </a:t>
            </a:r>
            <a:r>
              <a:rPr lang="en-US" altLang="zh-CN" dirty="0">
                <a:hlinkClick r:id="rId2"/>
              </a:rPr>
              <a:t>ccao@ecvictor.com</a:t>
            </a:r>
            <a:endParaRPr lang="en-US" altLang="zh-CN" dirty="0"/>
          </a:p>
          <a:p>
            <a:r>
              <a:rPr lang="en-US" sz="2200" dirty="0"/>
              <a:t>APIGM (</a:t>
            </a:r>
            <a:r>
              <a:rPr lang="fr-FR" sz="2200" b="1" dirty="0"/>
              <a:t>L'association des Professionnels en Informatique du Grand Montréal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altLang="zh-CN" sz="2200" dirty="0"/>
              <a:t>Reference https://www.slideshare.net/kkashyap1707/api-testing-62525212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18294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of API Testing</a:t>
            </a:r>
            <a:r>
              <a:rPr lang="en-US" b="1" dirty="0"/>
              <a:t>:-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Time Effective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Language Independent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Test Core 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Reduce Testing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Reduced Risks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153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 challenges in API testing is </a:t>
            </a:r>
            <a:r>
              <a:rPr lang="en-US" b="1" dirty="0"/>
              <a:t>Parameter Combination, Parameter Selection, and Call Sequencing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no GUI available </a:t>
            </a:r>
            <a:r>
              <a:rPr lang="en-US" b="1" dirty="0"/>
              <a:t>to test the application which makes</a:t>
            </a:r>
            <a:r>
              <a:rPr lang="en-US" dirty="0"/>
              <a:t> difficult to give input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Parameters selection and categorization required to be known to the testers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handling function </a:t>
            </a:r>
            <a:r>
              <a:rPr lang="en-US" b="1" dirty="0"/>
              <a:t>needs to be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0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altLang="zh-Hans" dirty="0"/>
              <a:t>Assured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given().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("x", "y"). </a:t>
            </a:r>
          </a:p>
          <a:p>
            <a:pPr lvl="1"/>
            <a:r>
              <a:rPr lang="en-US" dirty="0"/>
              <a:t>header("z", "w"). </a:t>
            </a:r>
          </a:p>
          <a:p>
            <a:r>
              <a:rPr lang="en-US" dirty="0"/>
              <a:t>when(). </a:t>
            </a:r>
          </a:p>
          <a:p>
            <a:pPr lvl="1"/>
            <a:r>
              <a:rPr lang="en-US" dirty="0"/>
              <a:t>get("/something").</a:t>
            </a:r>
          </a:p>
          <a:p>
            <a:r>
              <a:rPr lang="en-US" dirty="0"/>
              <a:t> then(). </a:t>
            </a:r>
          </a:p>
          <a:p>
            <a:pPr lvl="1"/>
            <a:r>
              <a:rPr lang="en-US" dirty="0" err="1"/>
              <a:t>statusCode</a:t>
            </a:r>
            <a:r>
              <a:rPr lang="en-US" dirty="0"/>
              <a:t>(200). body("</a:t>
            </a:r>
            <a:r>
              <a:rPr lang="en-US" dirty="0" err="1"/>
              <a:t>x.y</a:t>
            </a:r>
            <a:r>
              <a:rPr lang="en-US" dirty="0"/>
              <a:t>", </a:t>
            </a:r>
            <a:r>
              <a:rPr lang="en-US" dirty="0" err="1"/>
              <a:t>equalTo</a:t>
            </a:r>
            <a:r>
              <a:rPr lang="en-US" dirty="0"/>
              <a:t>("z"));</a:t>
            </a:r>
          </a:p>
        </p:txBody>
      </p:sp>
    </p:spTree>
    <p:extLst>
      <p:ext uri="{BB962C8B-B14F-4D97-AF65-F5344CB8AC3E}">
        <p14:creationId xmlns:p14="http://schemas.microsoft.com/office/powerpoint/2010/main" val="49927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Pairwise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http://www.pairwise.org/</a:t>
            </a:r>
            <a:endParaRPr lang="en-CA" dirty="0"/>
          </a:p>
          <a:p>
            <a:r>
              <a:rPr lang="en-CA" dirty="0"/>
              <a:t>https://www.tutorialspoint.com/software_testing_dictionary/pairwise_testing.htm</a:t>
            </a:r>
          </a:p>
        </p:txBody>
      </p:sp>
    </p:spTree>
    <p:extLst>
      <p:ext uri="{BB962C8B-B14F-4D97-AF65-F5344CB8AC3E}">
        <p14:creationId xmlns:p14="http://schemas.microsoft.com/office/powerpoint/2010/main" val="179766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Pairwise Testing?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Pairwise Testing also known as All-pairs testing is a testing approach taken for testing the software using combinatorial method. It's a method to test all the possible discrete combinations of the parameters involved.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54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parameters shown in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1485755"/>
            <a:ext cx="5276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'Enabled', 'Choice Type' and 'Category' have a choice range of 2, 3 and 4, respectively. An exhaustive test would involve 24 tests (2 x 3 x 4). Multiplying the two largest values (3 and 4) indicates that a pair-wise tests would involve 12 tests. The </a:t>
            </a:r>
            <a:r>
              <a:rPr lang="en-CA" dirty="0" err="1"/>
              <a:t>pict</a:t>
            </a:r>
            <a:r>
              <a:rPr lang="en-CA" dirty="0"/>
              <a:t> tool generated pairwise test cases is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77347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https://en.wikipedia.org/wiki/All-pairs_testing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119" y="2228056"/>
            <a:ext cx="24638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Pairwise testing protects against pairwise bugs  While dramatically reducing the number tests to perform, </a:t>
            </a:r>
          </a:p>
          <a:p>
            <a:r>
              <a:rPr lang="en-CA" dirty="0"/>
              <a:t>which is especially cool because  pairwise bugs represent the majority of </a:t>
            </a:r>
            <a:r>
              <a:rPr lang="en-CA" dirty="0" err="1"/>
              <a:t>combinatoric</a:t>
            </a:r>
            <a:r>
              <a:rPr lang="en-CA" dirty="0"/>
              <a:t> bugs,</a:t>
            </a:r>
          </a:p>
          <a:p>
            <a:r>
              <a:rPr lang="en-CA" dirty="0"/>
              <a:t>And such bugs are a lot more likely to happen than ones that only happen with more variables.</a:t>
            </a:r>
          </a:p>
          <a:p>
            <a:r>
              <a:rPr lang="en-CA" dirty="0"/>
              <a:t>the availability of tools means you no longer need to create these tests by hand.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367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</a:t>
            </a:r>
            <a:r>
              <a:rPr lang="zh-CN" altLang="en-US" dirty="0"/>
              <a:t>？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379318" cy="3615267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API stands for Application Programming Interface.</a:t>
            </a:r>
          </a:p>
          <a:p>
            <a:endParaRPr lang="en-US" b="1" dirty="0"/>
          </a:p>
          <a:p>
            <a:r>
              <a:rPr lang="en-US" b="1" dirty="0"/>
              <a:t>API is an software to software interface, not a user interface.</a:t>
            </a:r>
          </a:p>
          <a:p>
            <a:endParaRPr lang="en-US" b="1" dirty="0">
              <a:cs typeface="Times New Roman" pitchFamily="18" charset="0"/>
            </a:endParaRPr>
          </a:p>
          <a:p>
            <a:r>
              <a:rPr lang="en-US" b="1" dirty="0">
                <a:cs typeface="Times New Roman" pitchFamily="18" charset="0"/>
              </a:rPr>
              <a:t>With APIs, applications talk to each other without any user knowledge or intervention.</a:t>
            </a:r>
          </a:p>
          <a:p>
            <a:endParaRPr lang="en-US" b="1" dirty="0">
              <a:cs typeface="Times New Roman" pitchFamily="18" charset="0"/>
            </a:endParaRPr>
          </a:p>
          <a:p>
            <a:r>
              <a:rPr lang="en-US" b="1" dirty="0">
                <a:ea typeface="Calibri" pitchFamily="34" charset="0"/>
                <a:cs typeface="Times New Roman" pitchFamily="18" charset="0"/>
              </a:rPr>
              <a:t>Implemented by writing function calls in the program.</a:t>
            </a:r>
          </a:p>
          <a:p>
            <a:endParaRPr lang="en-CA" dirty="0"/>
          </a:p>
        </p:txBody>
      </p:sp>
      <p:pic>
        <p:nvPicPr>
          <p:cNvPr id="4" name="Content Placeholder 8" descr="http://count.ly/images/api_icon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3530" y="1140748"/>
            <a:ext cx="327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30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Testing</a:t>
            </a:r>
            <a:r>
              <a:rPr lang="zh-CN" altLang="en-US" dirty="0"/>
              <a:t>？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363133" cy="3615267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API testing uses software to send calls to the API and get the output.</a:t>
            </a:r>
          </a:p>
          <a:p>
            <a:endParaRPr lang="en-US" b="1" dirty="0"/>
          </a:p>
          <a:p>
            <a:r>
              <a:rPr lang="en-US" b="1" dirty="0"/>
              <a:t>API testing treats the component under test as a black box.</a:t>
            </a:r>
          </a:p>
          <a:p>
            <a:endParaRPr lang="en-US" b="1" dirty="0"/>
          </a:p>
          <a:p>
            <a:r>
              <a:rPr lang="en-US" b="1" dirty="0"/>
              <a:t>The goal of API testing is to verify correct performance and error handling of the component prior to its integration into an application.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163" y="1557337"/>
            <a:ext cx="4362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0" y="2500775"/>
            <a:ext cx="8415316" cy="3200400"/>
          </a:xfrm>
          <a:prstGeom prst="rect">
            <a:avLst/>
          </a:prstGeom>
        </p:spPr>
      </p:pic>
      <p:sp>
        <p:nvSpPr>
          <p:cNvPr id="6" name="Bent-Up Arrow 7"/>
          <p:cNvSpPr/>
          <p:nvPr/>
        </p:nvSpPr>
        <p:spPr>
          <a:xfrm>
            <a:off x="5671345" y="4124584"/>
            <a:ext cx="381000" cy="1001582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9"/>
          <p:cNvSpPr/>
          <p:nvPr/>
        </p:nvSpPr>
        <p:spPr>
          <a:xfrm>
            <a:off x="5693485" y="2707676"/>
            <a:ext cx="381000" cy="960120"/>
          </a:xfrm>
          <a:prstGeom prst="bentUpArrow">
            <a:avLst/>
          </a:prstGeom>
          <a:scene3d>
            <a:camera prst="orthographicFront">
              <a:rot lat="599943" lon="10799999" rev="10799999"/>
            </a:camera>
            <a:lightRig rig="threePt" dir="t"/>
          </a:scene3d>
          <a:sp3d contourW="12700">
            <a:bevelT w="152400" h="50800" prst="softRound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11"/>
          <p:cNvSpPr/>
          <p:nvPr/>
        </p:nvSpPr>
        <p:spPr>
          <a:xfrm>
            <a:off x="6147996" y="3012645"/>
            <a:ext cx="1447800" cy="13685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3021" y="4941500"/>
            <a:ext cx="12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0299" y="2303127"/>
            <a:ext cx="108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9242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REST</a:t>
            </a:r>
            <a:r>
              <a:rPr lang="en-US" dirty="0"/>
              <a:t> – stands for Representational State Transfer.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set of functions to which the developers performs requests and receive responses. In REST API interaction is made via HTTP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also allows computers to talk to each other over a network.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involves using HTTP methods to send and receive messages, and does not require a strict message definition, unlike Web services.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messages often take the form of XML, or JavaScript Object Notation (JSON).</a:t>
            </a:r>
          </a:p>
        </p:txBody>
      </p:sp>
    </p:spTree>
    <p:extLst>
      <p:ext uri="{BB962C8B-B14F-4D97-AF65-F5344CB8AC3E}">
        <p14:creationId xmlns:p14="http://schemas.microsoft.com/office/powerpoint/2010/main" val="170071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4 Commonly Used Methods</a:t>
            </a:r>
            <a:r>
              <a:rPr lang="en-US" b="1" dirty="0"/>
              <a:t>:-</a:t>
            </a:r>
          </a:p>
          <a:p>
            <a:r>
              <a:rPr lang="en-US" b="1" dirty="0"/>
              <a:t>GET</a:t>
            </a:r>
            <a:r>
              <a:rPr lang="en-US" dirty="0"/>
              <a:t> : - Provides a read only access to a resource.</a:t>
            </a:r>
          </a:p>
          <a:p>
            <a:r>
              <a:rPr lang="en-US" b="1" dirty="0"/>
              <a:t>POST</a:t>
            </a:r>
            <a:r>
              <a:rPr lang="en-US" dirty="0"/>
              <a:t> :- </a:t>
            </a:r>
            <a:r>
              <a:rPr lang="en-CA" dirty="0"/>
              <a:t>Insert a new resource. </a:t>
            </a:r>
            <a:r>
              <a:rPr lang="en-CA"/>
              <a:t>Also can be used to update an existing resource.</a:t>
            </a:r>
            <a:endParaRPr lang="en-US" dirty="0"/>
          </a:p>
          <a:p>
            <a:r>
              <a:rPr lang="en-US" b="1" dirty="0"/>
              <a:t>PUT</a:t>
            </a:r>
            <a:r>
              <a:rPr lang="en-US" dirty="0"/>
              <a:t> :- </a:t>
            </a:r>
            <a:r>
              <a:rPr lang="en-CA" dirty="0"/>
              <a:t>Insert a new resource or update if the resource already exists.</a:t>
            </a:r>
            <a:endParaRPr lang="en-US" dirty="0"/>
          </a:p>
          <a:p>
            <a:r>
              <a:rPr lang="en-US" b="1" dirty="0"/>
              <a:t>DELETE</a:t>
            </a:r>
            <a:r>
              <a:rPr lang="en-US" dirty="0"/>
              <a:t> :- Used to Remove a resource.</a:t>
            </a:r>
          </a:p>
        </p:txBody>
      </p:sp>
    </p:spTree>
    <p:extLst>
      <p:ext uri="{BB962C8B-B14F-4D97-AF65-F5344CB8AC3E}">
        <p14:creationId xmlns:p14="http://schemas.microsoft.com/office/powerpoint/2010/main" val="21685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200 OK</a:t>
            </a:r>
            <a:r>
              <a:rPr lang="en-US" dirty="0"/>
              <a:t>: - Code indicates that the request was successful.</a:t>
            </a:r>
          </a:p>
          <a:p>
            <a:r>
              <a:rPr lang="en-US" b="1" dirty="0"/>
              <a:t>201 Created</a:t>
            </a:r>
            <a:r>
              <a:rPr lang="en-US" dirty="0"/>
              <a:t>:- Code indicates that request was successful and a resource was created. It is used to confirm success of a PUT or POST request.</a:t>
            </a:r>
          </a:p>
          <a:p>
            <a:r>
              <a:rPr lang="en-US" b="1" dirty="0"/>
              <a:t>400 Bad Request</a:t>
            </a:r>
            <a:r>
              <a:rPr lang="en-US" dirty="0"/>
              <a:t> :- It happens especially with POST and PUT requests, when the data does not pass validation, or is in the wrong format.</a:t>
            </a:r>
          </a:p>
          <a:p>
            <a:r>
              <a:rPr lang="en-US" b="1" dirty="0"/>
              <a:t>404 Not Found</a:t>
            </a:r>
            <a:r>
              <a:rPr lang="en-US" dirty="0"/>
              <a:t>:- response indicates that the required resource could not be found.</a:t>
            </a:r>
          </a:p>
          <a:p>
            <a:r>
              <a:rPr lang="en-US" b="1" dirty="0"/>
              <a:t>401 Unauthorized</a:t>
            </a:r>
            <a:r>
              <a:rPr lang="en-US" dirty="0"/>
              <a:t>:- error indicates that you need to perform authentication before accessing the resource.</a:t>
            </a:r>
          </a:p>
          <a:p>
            <a:r>
              <a:rPr lang="en-US" b="1" dirty="0"/>
              <a:t>405 Method Not Allowed</a:t>
            </a:r>
            <a:r>
              <a:rPr lang="en-US" dirty="0"/>
              <a:t>:- HTTP method used is not supported for this resource.</a:t>
            </a:r>
          </a:p>
          <a:p>
            <a:r>
              <a:rPr lang="en-US" b="1" dirty="0"/>
              <a:t>409 Conflict</a:t>
            </a:r>
            <a:r>
              <a:rPr lang="en-US" dirty="0"/>
              <a:t>:- Conflict request to create the same resource twice.</a:t>
            </a:r>
          </a:p>
          <a:p>
            <a:r>
              <a:rPr lang="en-US" b="1" dirty="0"/>
              <a:t>500 Internal Server Error</a:t>
            </a:r>
            <a:r>
              <a:rPr lang="en-US" dirty="0"/>
              <a:t>:- Occurs due to some error on Server side.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www.getpostman.com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Jsonview</a:t>
            </a:r>
            <a:endParaRPr lang="en-US" altLang="zh-CN" dirty="0"/>
          </a:p>
          <a:p>
            <a:r>
              <a:rPr lang="en-US" altLang="zh-CN" dirty="0" err="1"/>
              <a:t>RestAssured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developer.yahoo.com</a:t>
            </a:r>
            <a:r>
              <a:rPr lang="en-US" dirty="0"/>
              <a:t>/weather/</a:t>
            </a:r>
          </a:p>
        </p:txBody>
      </p:sp>
    </p:spTree>
    <p:extLst>
      <p:ext uri="{BB962C8B-B14F-4D97-AF65-F5344CB8AC3E}">
        <p14:creationId xmlns:p14="http://schemas.microsoft.com/office/powerpoint/2010/main" val="199176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Tests in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Verify if API doesn’t return any response.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Based on input request, return request should be checked.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Verification of the API whether it triggers some other event or calls another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Verification of the API whether it is updating any data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Delayed in API Response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Response Data is not structured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Difficulty in connecting and getting response from API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1365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{BDE5D6D0-38A8-B94B-9D1F-D31F798B025B}tf10001060</Template>
  <TotalTime>645</TotalTime>
  <Words>815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方正姚体</vt:lpstr>
      <vt:lpstr>华文新魏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API Testing</vt:lpstr>
      <vt:lpstr>What is API？</vt:lpstr>
      <vt:lpstr>What is API Testing？</vt:lpstr>
      <vt:lpstr>API Workflow</vt:lpstr>
      <vt:lpstr>REST API</vt:lpstr>
      <vt:lpstr>HTTP Methods</vt:lpstr>
      <vt:lpstr>HTTP Response Codes</vt:lpstr>
      <vt:lpstr>Tools</vt:lpstr>
      <vt:lpstr>Common Types of Tests in API Testing </vt:lpstr>
      <vt:lpstr>Advantages of API Testing </vt:lpstr>
      <vt:lpstr>Challenges of API Testing </vt:lpstr>
      <vt:lpstr>Rest Assured</vt:lpstr>
      <vt:lpstr>Pairwise Testing</vt:lpstr>
      <vt:lpstr>What is Pairwise Testing?</vt:lpstr>
      <vt:lpstr>Consider the parameters shown in the table</vt:lpstr>
      <vt:lpstr>PowerPoint Presentation</vt:lpstr>
      <vt:lpstr>https://en.wikipedia.org/wiki/All-pairs_testing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dc:creator>Charles Cao</dc:creator>
  <cp:lastModifiedBy>Charles Cao</cp:lastModifiedBy>
  <cp:revision>25</cp:revision>
  <dcterms:created xsi:type="dcterms:W3CDTF">2017-03-24T18:55:01Z</dcterms:created>
  <dcterms:modified xsi:type="dcterms:W3CDTF">2018-02-17T23:09:57Z</dcterms:modified>
</cp:coreProperties>
</file>