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17"/>
  </p:notesMasterIdLst>
  <p:sldIdLst>
    <p:sldId id="256" r:id="rId2"/>
    <p:sldId id="263" r:id="rId3"/>
    <p:sldId id="265" r:id="rId4"/>
    <p:sldId id="264" r:id="rId5"/>
    <p:sldId id="266" r:id="rId6"/>
    <p:sldId id="268" r:id="rId7"/>
    <p:sldId id="267" r:id="rId8"/>
    <p:sldId id="269" r:id="rId9"/>
    <p:sldId id="270" r:id="rId10"/>
    <p:sldId id="271" r:id="rId11"/>
    <p:sldId id="257" r:id="rId12"/>
    <p:sldId id="258" r:id="rId13"/>
    <p:sldId id="259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0"/>
    <p:restoredTop sz="62405"/>
  </p:normalViewPr>
  <p:slideViewPr>
    <p:cSldViewPr snapToGrid="0" snapToObjects="1">
      <p:cViewPr varScale="1">
        <p:scale>
          <a:sx n="53" d="100"/>
          <a:sy n="53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74234-E7C6-0240-8158-3C3E271732E4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990FC-3B63-414E-9DDF-D15BA9A2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57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336DE7-60C7-1543-BDF2-6A546691B8C8}" type="slidenum">
              <a:rPr lang="en-US" altLang="x-none"/>
              <a:pPr/>
              <a:t>2</a:t>
            </a:fld>
            <a:endParaRPr lang="en-US" altLang="x-none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959871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&lt;plugins&gt; [...]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</a:t>
            </a:r>
            <a:r>
              <a:rPr lang="en-US" dirty="0" smtClean="0"/>
              <a:t>&lt;plugin&gt;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  </a:t>
            </a:r>
            <a:r>
              <a:rPr lang="en-US" dirty="0" smtClean="0"/>
              <a:t> &lt;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r>
              <a:rPr lang="en-US" dirty="0" err="1" smtClean="0"/>
              <a:t>org.apache.maven.plugins</a:t>
            </a:r>
            <a:r>
              <a:rPr lang="en-US" dirty="0" smtClean="0"/>
              <a:t>&lt;/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  </a:t>
            </a:r>
            <a:r>
              <a:rPr lang="en-US" dirty="0" smtClean="0"/>
              <a:t> &lt;</a:t>
            </a:r>
            <a:r>
              <a:rPr lang="en-US" dirty="0" err="1" smtClean="0"/>
              <a:t>artifactId</a:t>
            </a:r>
            <a:r>
              <a:rPr lang="en-US" dirty="0" smtClean="0"/>
              <a:t>&gt;maven-surefire-plugin&lt;/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  </a:t>
            </a:r>
            <a:r>
              <a:rPr lang="en-US" dirty="0" smtClean="0"/>
              <a:t> &lt;version&gt;2.20&lt;/version&gt;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  </a:t>
            </a:r>
            <a:r>
              <a:rPr lang="en-US" dirty="0" smtClean="0"/>
              <a:t>&lt;configuration&gt;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       </a:t>
            </a:r>
            <a:r>
              <a:rPr lang="en-US" dirty="0" smtClean="0"/>
              <a:t>&lt;</a:t>
            </a:r>
            <a:r>
              <a:rPr lang="en-US" dirty="0" err="1" smtClean="0"/>
              <a:t>suiteXmlFiles</a:t>
            </a:r>
            <a:r>
              <a:rPr lang="en-US" dirty="0" smtClean="0"/>
              <a:t>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r>
              <a:rPr lang="zh-CN" altLang="en-US" dirty="0" smtClean="0"/>
              <a:t>             </a:t>
            </a:r>
            <a:r>
              <a:rPr lang="en-US" dirty="0" smtClean="0"/>
              <a:t>&lt;</a:t>
            </a:r>
            <a:r>
              <a:rPr lang="en-US" dirty="0" err="1" smtClean="0"/>
              <a:t>suiteXmlFile</a:t>
            </a:r>
            <a:r>
              <a:rPr lang="en-US" dirty="0" smtClean="0"/>
              <a:t>&gt;</a:t>
            </a:r>
            <a:r>
              <a:rPr lang="en-US" dirty="0" err="1" smtClean="0"/>
              <a:t>testng.xml</a:t>
            </a:r>
            <a:r>
              <a:rPr lang="en-US" dirty="0" smtClean="0"/>
              <a:t>&lt;/</a:t>
            </a:r>
            <a:r>
              <a:rPr lang="en-US" dirty="0" err="1" smtClean="0"/>
              <a:t>suiteXmlFile</a:t>
            </a:r>
            <a:r>
              <a:rPr lang="en-US" dirty="0" smtClean="0"/>
              <a:t>&gt;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       </a:t>
            </a:r>
            <a:r>
              <a:rPr lang="en-US" dirty="0" smtClean="0"/>
              <a:t>&lt;/</a:t>
            </a:r>
            <a:r>
              <a:rPr lang="en-US" dirty="0" err="1" smtClean="0"/>
              <a:t>suiteXmlFiles</a:t>
            </a:r>
            <a:r>
              <a:rPr lang="en-US" dirty="0" smtClean="0"/>
              <a:t>&gt;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</a:t>
            </a:r>
            <a:r>
              <a:rPr lang="en-US" dirty="0" smtClean="0"/>
              <a:t>&lt;/configuration&gt;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&lt;/plugin&gt; [...]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&lt;/plugins&gt;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990FC-3B63-414E-9DDF-D15BA9A285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2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58279-A046-4C43-B85E-587E9A9E277B}" type="slidenum">
              <a:rPr lang="en-US" altLang="x-none"/>
              <a:pPr/>
              <a:t>3</a:t>
            </a:fld>
            <a:endParaRPr lang="en-US" altLang="x-none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585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D57F7-814B-EB46-AD36-C475054EF1E3}" type="slidenum">
              <a:rPr lang="en-US" altLang="x-none"/>
              <a:pPr/>
              <a:t>4</a:t>
            </a:fld>
            <a:endParaRPr lang="en-US" altLang="x-none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68341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26883-451A-EE43-886A-31ADB10F1575}" type="slidenum">
              <a:rPr lang="en-US" altLang="x-none"/>
              <a:pPr/>
              <a:t>5</a:t>
            </a:fld>
            <a:endParaRPr lang="en-US" altLang="x-none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812416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28908F-784B-2948-8E65-E2BA114F272B}" type="slidenum">
              <a:rPr lang="en-US" altLang="x-none"/>
              <a:pPr/>
              <a:t>6</a:t>
            </a:fld>
            <a:endParaRPr lang="en-US" altLang="x-none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05101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A55E0-42BB-EC4F-BCA8-DF501086B3D2}" type="slidenum">
              <a:rPr lang="en-US" altLang="x-none"/>
              <a:pPr/>
              <a:t>7</a:t>
            </a:fld>
            <a:endParaRPr lang="en-US" altLang="x-none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8156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639958-FEAE-F541-B9CD-FA0C7BF1EF53}" type="slidenum">
              <a:rPr lang="en-US" altLang="x-none"/>
              <a:pPr/>
              <a:t>8</a:t>
            </a:fld>
            <a:endParaRPr lang="en-US" altLang="x-none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59456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67265-1CB8-994D-A25F-E3E30CB362DC}" type="slidenum">
              <a:rPr lang="en-US" altLang="x-none"/>
              <a:pPr/>
              <a:t>9</a:t>
            </a:fld>
            <a:endParaRPr lang="en-US" altLang="x-none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50361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13935C-F2E0-2442-BC45-C70145120BB3}" type="slidenum">
              <a:rPr lang="en-US" altLang="x-none"/>
              <a:pPr/>
              <a:t>10</a:t>
            </a:fld>
            <a:endParaRPr lang="en-US" altLang="x-none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64599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6/24/17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6/24/17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B84EAF-7AC8-DB45-B734-B3D74D55193E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1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Testng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ccao@ecvictor.com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BD89-7975-BF4C-B26B-6ED703CE8A16}" type="slidenum">
              <a:rPr lang="en-US" altLang="x-none"/>
              <a:pPr/>
              <a:t>10</a:t>
            </a:fld>
            <a:endParaRPr lang="en-US" altLang="x-none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u="sng"/>
              <a:t>Test Timeouts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u="sng"/>
              <a:t>TestNG</a:t>
            </a:r>
          </a:p>
          <a:p>
            <a:r>
              <a:rPr lang="en-US" altLang="x-none"/>
              <a:t>@Test(timeout = 1000)</a:t>
            </a:r>
          </a:p>
          <a:p>
            <a:r>
              <a:rPr lang="en-US" altLang="x-none"/>
              <a:t>testng.xml &lt;suite|test&gt; time-out attribute</a:t>
            </a:r>
          </a:p>
          <a:p>
            <a:endParaRPr lang="en-US" altLang="x-none"/>
          </a:p>
          <a:p>
            <a:pPr>
              <a:buFontTx/>
              <a:buNone/>
            </a:pPr>
            <a:r>
              <a:rPr lang="en-US" altLang="x-none" u="sng"/>
              <a:t>JUnit 4</a:t>
            </a:r>
          </a:p>
          <a:p>
            <a:r>
              <a:rPr lang="en-US" altLang="x-none"/>
              <a:t>@Test(timeout = 1000)</a:t>
            </a:r>
          </a:p>
          <a:p>
            <a:endParaRPr lang="en-US" altLang="x-none" u="sng"/>
          </a:p>
        </p:txBody>
      </p:sp>
    </p:spTree>
    <p:extLst>
      <p:ext uri="{BB962C8B-B14F-4D97-AF65-F5344CB8AC3E}">
        <p14:creationId xmlns:p14="http://schemas.microsoft.com/office/powerpoint/2010/main" val="149779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Suite XML Files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11478" y="2667000"/>
            <a:ext cx="596438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9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Specifying Test Parameters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8106" y="2667000"/>
            <a:ext cx="55711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</a:t>
            </a:r>
            <a:r>
              <a:rPr lang="en-US" b="1" dirty="0" smtClean="0"/>
              <a:t>Groups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8219" y="2667000"/>
            <a:ext cx="59309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4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Running Tests in </a:t>
            </a:r>
            <a:r>
              <a:rPr lang="en-US" b="1" dirty="0" smtClean="0"/>
              <a:t>Parallel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6899" y="2667000"/>
            <a:ext cx="613353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testng.org</a:t>
            </a:r>
            <a:r>
              <a:rPr lang="en-US" dirty="0"/>
              <a:t>/doc/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maven.apache.org</a:t>
            </a:r>
            <a:r>
              <a:rPr lang="en-US" dirty="0"/>
              <a:t>/surefire/maven-surefire-plugin/examples/</a:t>
            </a:r>
            <a:r>
              <a:rPr lang="en-US" dirty="0" err="1"/>
              <a:t>testng.html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7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59F-36E2-2442-8028-001204B7E15F}" type="slidenum">
              <a:rPr lang="en-US" altLang="x-none"/>
              <a:pPr/>
              <a:t>2</a:t>
            </a:fld>
            <a:endParaRPr lang="en-US" altLang="x-none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u="sng" dirty="0" smtClean="0"/>
              <a:t>Agenda</a:t>
            </a:r>
            <a:endParaRPr lang="en-US" altLang="x-none" u="sng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err="1"/>
              <a:t>TestNG</a:t>
            </a:r>
            <a:r>
              <a:rPr lang="en-US" altLang="x-none" dirty="0"/>
              <a:t> testing </a:t>
            </a:r>
            <a:r>
              <a:rPr lang="en-US" altLang="x-none" dirty="0" smtClean="0"/>
              <a:t>framework</a:t>
            </a:r>
            <a:endParaRPr lang="en-US" altLang="x-none" dirty="0"/>
          </a:p>
          <a:p>
            <a:r>
              <a:rPr lang="en-US" altLang="x-none" dirty="0"/>
              <a:t>Improving use of JUnit</a:t>
            </a:r>
          </a:p>
          <a:p>
            <a:r>
              <a:rPr lang="en-US" altLang="x-none" dirty="0" smtClean="0"/>
              <a:t>Testing </a:t>
            </a:r>
            <a:r>
              <a:rPr lang="en-US" altLang="x-none" dirty="0"/>
              <a:t>integrated </a:t>
            </a:r>
            <a:r>
              <a:rPr lang="en-US" altLang="x-none" dirty="0" smtClean="0"/>
              <a:t>maven</a:t>
            </a:r>
            <a:endParaRPr lang="en-US" altLang="x-none" dirty="0"/>
          </a:p>
          <a:p>
            <a:pPr>
              <a:buFontTx/>
              <a:buNone/>
            </a:pPr>
            <a:endParaRPr lang="en-US" altLang="x-none" dirty="0"/>
          </a:p>
          <a:p>
            <a:pPr>
              <a:buFontTx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1257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A9D5-A94B-4E41-AE69-7183AA4EE0DF}" type="slidenum">
              <a:rPr lang="en-US" altLang="x-none"/>
              <a:pPr/>
              <a:t>3</a:t>
            </a:fld>
            <a:endParaRPr lang="en-US" altLang="x-none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u="sng"/>
              <a:t>What is TestNG?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x-none" sz="2800"/>
              <a:t>Automated testing framework</a:t>
            </a:r>
          </a:p>
          <a:p>
            <a:r>
              <a:rPr lang="en-US" altLang="x-none" sz="2800"/>
              <a:t>NG = Next Generation</a:t>
            </a:r>
          </a:p>
          <a:p>
            <a:r>
              <a:rPr lang="en-US" altLang="x-none" sz="2800"/>
              <a:t>Similar to JUnit (especially JUnit 4)</a:t>
            </a:r>
          </a:p>
          <a:p>
            <a:r>
              <a:rPr lang="en-US" altLang="x-none" sz="2800"/>
              <a:t>Not a JUnit extension (but inspired by JUnit)</a:t>
            </a:r>
          </a:p>
          <a:p>
            <a:r>
              <a:rPr lang="en-US" altLang="x-none" sz="2800"/>
              <a:t>Designed to be better than JUnit, especially when testing integrated classes</a:t>
            </a:r>
          </a:p>
          <a:p>
            <a:r>
              <a:rPr lang="en-US" altLang="x-none" sz="2800"/>
              <a:t>Created by Dr. C</a:t>
            </a:r>
            <a:r>
              <a:rPr lang="en-US" altLang="x-none" sz="2800">
                <a:ea typeface="Arial" charset="0"/>
                <a:cs typeface="Arial" charset="0"/>
              </a:rPr>
              <a:t>édric Beust (of Google)</a:t>
            </a:r>
          </a:p>
          <a:p>
            <a:r>
              <a:rPr lang="en-US" altLang="x-none" sz="2800">
                <a:ea typeface="Arial" charset="0"/>
                <a:cs typeface="Arial" charset="0"/>
              </a:rPr>
              <a:t>Open source (http://testng.org)</a:t>
            </a:r>
          </a:p>
          <a:p>
            <a:endParaRPr lang="en-US" altLang="x-none" sz="2800"/>
          </a:p>
        </p:txBody>
      </p:sp>
    </p:spTree>
    <p:extLst>
      <p:ext uri="{BB962C8B-B14F-4D97-AF65-F5344CB8AC3E}">
        <p14:creationId xmlns:p14="http://schemas.microsoft.com/office/powerpoint/2010/main" val="199522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BE34-28DF-8042-9174-7A5A03FBE427}" type="slidenum">
              <a:rPr lang="en-US" altLang="x-none"/>
              <a:pPr/>
              <a:t>4</a:t>
            </a:fld>
            <a:endParaRPr lang="en-US" altLang="x-non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u="sng"/>
              <a:t>Test class/method (JUnit 4 vs. TestNG)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urier New" charset="0"/>
              </a:rPr>
              <a:t>import </a:t>
            </a:r>
            <a:r>
              <a:rPr lang="en-US" altLang="x-none" sz="2000" b="1" u="sng">
                <a:solidFill>
                  <a:srgbClr val="FF0000"/>
                </a:solidFill>
                <a:latin typeface="Courier New" charset="0"/>
              </a:rPr>
              <a:t>org.junit</a:t>
            </a:r>
            <a:r>
              <a:rPr lang="en-US" altLang="x-none" sz="2000" b="1">
                <a:latin typeface="Courier New" charset="0"/>
              </a:rPr>
              <a:t>.Test;               // </a:t>
            </a:r>
            <a:r>
              <a:rPr lang="en-US" altLang="x-none" sz="2000" b="1">
                <a:solidFill>
                  <a:srgbClr val="FF0000"/>
                </a:solidFill>
                <a:latin typeface="Courier New" charset="0"/>
              </a:rPr>
              <a:t>JUnit 4</a:t>
            </a:r>
            <a:endParaRPr lang="en-US" altLang="x-none" sz="2000"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urier New" charset="0"/>
              </a:rPr>
              <a:t>... 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urier New" charset="0"/>
              </a:rPr>
              <a:t>import </a:t>
            </a:r>
            <a:r>
              <a:rPr lang="en-US" altLang="x-none" sz="2000" b="1" u="sng">
                <a:solidFill>
                  <a:srgbClr val="FF0000"/>
                </a:solidFill>
                <a:latin typeface="Courier New" charset="0"/>
              </a:rPr>
              <a:t>org.testng.annotations</a:t>
            </a:r>
            <a:r>
              <a:rPr lang="en-US" altLang="x-none" sz="2000" b="1">
                <a:latin typeface="Courier New" charset="0"/>
              </a:rPr>
              <a:t>.Test;  // </a:t>
            </a:r>
            <a:r>
              <a:rPr lang="en-US" altLang="x-none" sz="2000" b="1">
                <a:solidFill>
                  <a:srgbClr val="FF0000"/>
                </a:solidFill>
                <a:latin typeface="Courier New" charset="0"/>
              </a:rPr>
              <a:t>TestNG</a:t>
            </a:r>
            <a:endParaRPr lang="en-US" altLang="x-none" sz="2000"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2000"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2000"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>
                <a:latin typeface="Courier New" charset="0"/>
              </a:rPr>
              <a:t>public</a:t>
            </a:r>
            <a:r>
              <a:rPr lang="en-US" altLang="x-none" sz="2000">
                <a:latin typeface="Courier New" charset="0"/>
              </a:rPr>
              <a:t> class MyTestClass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urier New" charset="0"/>
              </a:rPr>
              <a:t>  </a:t>
            </a:r>
            <a:r>
              <a:rPr lang="en-US" altLang="x-none" sz="2000" b="1">
                <a:latin typeface="Courier New" charset="0"/>
              </a:rPr>
              <a:t>@Test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urier New" charset="0"/>
              </a:rPr>
              <a:t>  </a:t>
            </a:r>
            <a:r>
              <a:rPr lang="en-US" altLang="x-none" sz="2000" b="1">
                <a:latin typeface="Courier New" charset="0"/>
              </a:rPr>
              <a:t>public void</a:t>
            </a:r>
            <a:r>
              <a:rPr lang="en-US" altLang="x-none" sz="2000">
                <a:latin typeface="Courier New" charset="0"/>
              </a:rPr>
              <a:t> aTestMethod</a:t>
            </a:r>
            <a:r>
              <a:rPr lang="en-US" altLang="x-none" sz="2000" b="1">
                <a:latin typeface="Courier New" charset="0"/>
              </a:rPr>
              <a:t>()</a:t>
            </a:r>
            <a:r>
              <a:rPr lang="en-US" altLang="x-none" sz="2000">
                <a:latin typeface="Courier New" charset="0"/>
              </a:rPr>
              <a:t> throws ... { ...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4000"/>
          </a:p>
        </p:txBody>
      </p:sp>
    </p:spTree>
    <p:extLst>
      <p:ext uri="{BB962C8B-B14F-4D97-AF65-F5344CB8AC3E}">
        <p14:creationId xmlns:p14="http://schemas.microsoft.com/office/powerpoint/2010/main" val="15665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FCE-13FF-FB4D-87DB-2ECDBA8A8077}" type="slidenum">
              <a:rPr lang="en-US" altLang="x-none"/>
              <a:pPr/>
              <a:t>5</a:t>
            </a:fld>
            <a:endParaRPr lang="en-US" altLang="x-non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u="sng"/>
              <a:t>TestNG Assertions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urier New" charset="0"/>
              </a:rPr>
              <a:t>import static org.testng.Assert.</a:t>
            </a:r>
            <a:r>
              <a:rPr lang="en-US" altLang="x-none" b="1" i="1">
                <a:solidFill>
                  <a:srgbClr val="FF0000"/>
                </a:solidFill>
                <a:latin typeface="Courier New" charset="0"/>
              </a:rPr>
              <a:t>*</a:t>
            </a:r>
            <a:r>
              <a:rPr lang="en-US" altLang="x-none" b="1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>
                <a:latin typeface="Courier New" charset="0"/>
              </a:rPr>
              <a:t>import org.testng.annotations.Test;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b="1"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>
                <a:latin typeface="Courier New" charset="0"/>
              </a:rPr>
              <a:t>public class MyTest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>
                <a:latin typeface="Courier New" charset="0"/>
              </a:rPr>
              <a:t>  @Test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>
                <a:latin typeface="Courier New" charset="0"/>
              </a:rPr>
              <a:t>  public void myTestMethod()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>
                <a:latin typeface="Courier New" charset="0"/>
              </a:rPr>
              <a:t>    // ... Possibly some setup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>
                <a:latin typeface="Courier New" charset="0"/>
              </a:rPr>
              <a:t>    // ... Call production method(s)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i="1">
                <a:latin typeface="Courier New" charset="0"/>
              </a:rPr>
              <a:t>    </a:t>
            </a:r>
            <a:r>
              <a:rPr lang="en-US" altLang="x-none" b="1" i="1">
                <a:solidFill>
                  <a:srgbClr val="FF0000"/>
                </a:solidFill>
                <a:latin typeface="Courier New" charset="0"/>
              </a:rPr>
              <a:t>assertTrue</a:t>
            </a:r>
            <a:r>
              <a:rPr lang="en-US" altLang="x-none" b="1">
                <a:latin typeface="Courier New" charset="0"/>
              </a:rPr>
              <a:t>(boolExpression);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>
                <a:latin typeface="Courier New" charset="0"/>
              </a:rPr>
              <a:t>    // ... more assertions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>
                <a:latin typeface="Courier New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1800" b="1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65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5CC9-1883-414C-9C08-7B707B53E9C9}" type="slidenum">
              <a:rPr lang="en-US" altLang="x-none"/>
              <a:pPr/>
              <a:t>6</a:t>
            </a:fld>
            <a:endParaRPr lang="en-US" altLang="x-none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u="sng"/>
              <a:t>Setup/Teardown (JUnit 3/4)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x-none" u="sng"/>
              <a:t>JUnit 3</a:t>
            </a:r>
            <a:endParaRPr lang="en-US" altLang="x-none"/>
          </a:p>
          <a:p>
            <a:r>
              <a:rPr lang="en-US" altLang="x-none" sz="2000">
                <a:latin typeface="Courier New" charset="0"/>
              </a:rPr>
              <a:t>protected void </a:t>
            </a:r>
            <a:r>
              <a:rPr lang="en-US" altLang="x-none" sz="2000" b="1">
                <a:latin typeface="Courier New" charset="0"/>
              </a:rPr>
              <a:t>setUp</a:t>
            </a:r>
            <a:r>
              <a:rPr lang="en-US" altLang="x-none" sz="2000">
                <a:latin typeface="Courier New" charset="0"/>
              </a:rPr>
              <a:t>()    throws Exception { ... }</a:t>
            </a:r>
          </a:p>
          <a:p>
            <a:r>
              <a:rPr lang="en-US" altLang="x-none" sz="2000">
                <a:latin typeface="Courier New" charset="0"/>
              </a:rPr>
              <a:t>protected void </a:t>
            </a:r>
            <a:r>
              <a:rPr lang="en-US" altLang="x-none" sz="2000" b="1">
                <a:latin typeface="Courier New" charset="0"/>
              </a:rPr>
              <a:t>tearDown</a:t>
            </a:r>
            <a:r>
              <a:rPr lang="en-US" altLang="x-none" sz="2000">
                <a:latin typeface="Courier New" charset="0"/>
              </a:rPr>
              <a:t>() throws Exception { ... }</a:t>
            </a:r>
          </a:p>
          <a:p>
            <a:endParaRPr lang="en-US" altLang="x-none" sz="2000">
              <a:latin typeface="Courier New" charset="0"/>
            </a:endParaRPr>
          </a:p>
          <a:p>
            <a:pPr>
              <a:buFontTx/>
              <a:buNone/>
            </a:pPr>
            <a:r>
              <a:rPr lang="en-US" altLang="x-none" u="sng"/>
              <a:t>JUnit 4</a:t>
            </a:r>
            <a:r>
              <a:rPr lang="en-US" altLang="x-none" sz="1600"/>
              <a:t> </a:t>
            </a:r>
            <a:r>
              <a:rPr lang="en-US" altLang="x-none" sz="2000"/>
              <a:t>(also, @After*; annotation package: org.junit)</a:t>
            </a:r>
            <a:endParaRPr lang="en-US" altLang="x-none" sz="2000">
              <a:latin typeface="Courier New" charset="0"/>
            </a:endParaRPr>
          </a:p>
          <a:p>
            <a:r>
              <a:rPr lang="en-US" altLang="x-none" sz="2000" b="1">
                <a:latin typeface="Courier New" charset="0"/>
              </a:rPr>
              <a:t>@BeforeClass</a:t>
            </a:r>
            <a:r>
              <a:rPr lang="en-US" altLang="x-none" sz="2000">
                <a:latin typeface="Courier New" charset="0"/>
              </a:rPr>
              <a:t> public </a:t>
            </a:r>
            <a:r>
              <a:rPr lang="en-US" altLang="x-none" sz="2000" b="1">
                <a:latin typeface="Courier New" charset="0"/>
              </a:rPr>
              <a:t>static</a:t>
            </a:r>
            <a:r>
              <a:rPr lang="en-US" altLang="x-none" sz="2000">
                <a:latin typeface="Courier New" charset="0"/>
              </a:rPr>
              <a:t> void before1() ...</a:t>
            </a:r>
          </a:p>
          <a:p>
            <a:r>
              <a:rPr lang="en-US" altLang="x-none" sz="2000" b="1">
                <a:latin typeface="Courier New" charset="0"/>
              </a:rPr>
              <a:t>@Before</a:t>
            </a:r>
            <a:r>
              <a:rPr lang="en-US" altLang="x-none" sz="2000">
                <a:latin typeface="Courier New" charset="0"/>
              </a:rPr>
              <a:t>      public        void before2() ...</a:t>
            </a:r>
          </a:p>
          <a:p>
            <a:r>
              <a:rPr lang="en-US" altLang="x-none" sz="2000"/>
              <a:t>Multiple per class (order </a:t>
            </a:r>
            <a:r>
              <a:rPr lang="en-US" altLang="x-none" sz="2000" u="sng"/>
              <a:t>not</a:t>
            </a:r>
            <a:r>
              <a:rPr lang="en-US" altLang="x-none" sz="2000"/>
              <a:t> defined)</a:t>
            </a:r>
          </a:p>
          <a:p>
            <a:r>
              <a:rPr lang="en-US" altLang="x-none" sz="2000"/>
              <a:t>These 4 annotations are “inherited” (order </a:t>
            </a:r>
            <a:r>
              <a:rPr lang="en-US" altLang="x-none" sz="2000" u="sng"/>
              <a:t>is</a:t>
            </a:r>
            <a:r>
              <a:rPr lang="en-US" altLang="x-none" sz="2000"/>
              <a:t> [kind of] defined).</a:t>
            </a:r>
          </a:p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747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6EFE-C63F-0A45-8CA3-66746B04BE1B}" type="slidenum">
              <a:rPr lang="en-US" altLang="x-none"/>
              <a:pPr/>
              <a:t>7</a:t>
            </a:fld>
            <a:endParaRPr lang="en-US" altLang="x-none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u="sng"/>
              <a:t>Setup/Teardown (TestNG)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x-none"/>
              <a:t>@BeforeMethod</a:t>
            </a:r>
          </a:p>
          <a:p>
            <a:pPr>
              <a:buFontTx/>
              <a:buNone/>
            </a:pPr>
            <a:r>
              <a:rPr lang="en-US" altLang="x-none"/>
              <a:t>@BeforeClass</a:t>
            </a:r>
            <a:r>
              <a:rPr lang="en-US" altLang="x-none" sz="2800"/>
              <a:t> (no need to be static)</a:t>
            </a:r>
          </a:p>
          <a:p>
            <a:pPr>
              <a:buFontTx/>
              <a:buNone/>
            </a:pPr>
            <a:r>
              <a:rPr lang="en-US" altLang="x-none"/>
              <a:t>@BeforeGroups ({“group1”, …})</a:t>
            </a:r>
          </a:p>
          <a:p>
            <a:pPr>
              <a:buFontTx/>
              <a:buNone/>
            </a:pPr>
            <a:r>
              <a:rPr lang="en-US" altLang="x-none"/>
              <a:t>@BeforeTest</a:t>
            </a:r>
          </a:p>
          <a:p>
            <a:pPr>
              <a:buFontTx/>
              <a:buNone/>
            </a:pPr>
            <a:r>
              <a:rPr lang="en-US" altLang="x-none"/>
              <a:t>@BeforeSuite</a:t>
            </a:r>
          </a:p>
          <a:p>
            <a:pPr>
              <a:buFontTx/>
              <a:buNone/>
            </a:pPr>
            <a:endParaRPr lang="en-US" altLang="x-none"/>
          </a:p>
          <a:p>
            <a:r>
              <a:rPr lang="en-US" altLang="x-none"/>
              <a:t>And @After*</a:t>
            </a:r>
          </a:p>
        </p:txBody>
      </p:sp>
    </p:spTree>
    <p:extLst>
      <p:ext uri="{BB962C8B-B14F-4D97-AF65-F5344CB8AC3E}">
        <p14:creationId xmlns:p14="http://schemas.microsoft.com/office/powerpoint/2010/main" val="161352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AB1C-2741-0142-9C08-D6536C2E1242}" type="slidenum">
              <a:rPr lang="en-US" altLang="x-none"/>
              <a:pPr/>
              <a:t>8</a:t>
            </a:fld>
            <a:endParaRPr lang="en-US" altLang="x-none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u="sng"/>
              <a:t>testng.xml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x-none"/>
              <a:t>Controls test runs</a:t>
            </a:r>
          </a:p>
          <a:p>
            <a:r>
              <a:rPr lang="en-US" altLang="x-none"/>
              <a:t>Optional</a:t>
            </a:r>
          </a:p>
          <a:p>
            <a:r>
              <a:rPr lang="en-US" altLang="x-none"/>
              <a:t>File can have any name</a:t>
            </a:r>
            <a:r>
              <a:rPr lang="en-US" altLang="x-none" sz="2800"/>
              <a:t> (.xml suffix advised)</a:t>
            </a:r>
          </a:p>
          <a:p>
            <a:pPr lvl="1"/>
            <a:r>
              <a:rPr lang="en-US" altLang="x-none" sz="2400"/>
              <a:t>TestNG creates “testng-failed.xml”, for easy re-run.</a:t>
            </a:r>
          </a:p>
          <a:p>
            <a:r>
              <a:rPr lang="en-US" altLang="x-none"/>
              <a:t>Root: &lt;suite&gt; (then &lt;test&gt;/&lt;classes&gt;/&lt;method&gt;)</a:t>
            </a:r>
          </a:p>
          <a:p>
            <a:r>
              <a:rPr lang="en-US" altLang="x-none"/>
              <a:t>Suite can also point to a list of additional xml suite files.</a:t>
            </a:r>
          </a:p>
          <a:p>
            <a:r>
              <a:rPr lang="en-US" altLang="x-none"/>
              <a:t>Some of the available specifications are described next.</a:t>
            </a:r>
          </a:p>
        </p:txBody>
      </p:sp>
    </p:spTree>
    <p:extLst>
      <p:ext uri="{BB962C8B-B14F-4D97-AF65-F5344CB8AC3E}">
        <p14:creationId xmlns:p14="http://schemas.microsoft.com/office/powerpoint/2010/main" val="16907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C92C-D60E-9748-AD37-839202447561}" type="slidenum">
              <a:rPr lang="en-US" altLang="x-none"/>
              <a:pPr/>
              <a:t>9</a:t>
            </a:fld>
            <a:endParaRPr lang="en-US" altLang="x-none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u="sng"/>
              <a:t>Disable Tests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x-none" u="sng"/>
              <a:t>TestNG</a:t>
            </a:r>
          </a:p>
          <a:p>
            <a:pPr lvl="1"/>
            <a:r>
              <a:rPr lang="en-US" altLang="x-none"/>
              <a:t>@Test(enabled = false)</a:t>
            </a:r>
          </a:p>
          <a:p>
            <a:pPr lvl="1"/>
            <a:r>
              <a:rPr lang="en-US" altLang="x-none"/>
              <a:t>Add to a group which is excluded</a:t>
            </a:r>
          </a:p>
          <a:p>
            <a:pPr lvl="1"/>
            <a:r>
              <a:rPr lang="en-US" altLang="x-none"/>
              <a:t>Exclude in other ways in testng.xml</a:t>
            </a:r>
          </a:p>
          <a:p>
            <a:endParaRPr lang="en-US" altLang="x-none"/>
          </a:p>
          <a:p>
            <a:r>
              <a:rPr lang="en-US" altLang="x-none" u="sng"/>
              <a:t>JUnit 4</a:t>
            </a:r>
            <a:r>
              <a:rPr lang="en-US" altLang="x-none"/>
              <a:t>: @Ignore, @Ignore(“reason”)</a:t>
            </a:r>
          </a:p>
          <a:p>
            <a:pPr lvl="1"/>
            <a:r>
              <a:rPr lang="en-US" altLang="x-none"/>
              <a:t>Can also annotate test class.</a:t>
            </a:r>
          </a:p>
          <a:p>
            <a:pPr lvl="1"/>
            <a:r>
              <a:rPr lang="en-US" altLang="x-none"/>
              <a:t>Runners report # ignored</a:t>
            </a:r>
          </a:p>
          <a:p>
            <a:pPr>
              <a:buFontTx/>
              <a:buNone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132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166</TotalTime>
  <Words>484</Words>
  <Application>Microsoft Macintosh PowerPoint</Application>
  <PresentationFormat>Widescreen</PresentationFormat>
  <Paragraphs>118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Corbel</vt:lpstr>
      <vt:lpstr>Courier New</vt:lpstr>
      <vt:lpstr>DengXian</vt:lpstr>
      <vt:lpstr>华文楷体</vt:lpstr>
      <vt:lpstr>Parallax</vt:lpstr>
      <vt:lpstr>Testng Framework</vt:lpstr>
      <vt:lpstr>Agenda</vt:lpstr>
      <vt:lpstr>What is TestNG?</vt:lpstr>
      <vt:lpstr>Test class/method (JUnit 4 vs. TestNG)</vt:lpstr>
      <vt:lpstr>TestNG Assertions</vt:lpstr>
      <vt:lpstr>Setup/Teardown (JUnit 3/4)</vt:lpstr>
      <vt:lpstr>Setup/Teardown (TestNG)</vt:lpstr>
      <vt:lpstr>testng.xml</vt:lpstr>
      <vt:lpstr>Disable Tests</vt:lpstr>
      <vt:lpstr>Test Timeouts</vt:lpstr>
      <vt:lpstr>Using Suite XML Files</vt:lpstr>
      <vt:lpstr>Specifying Test Parameters </vt:lpstr>
      <vt:lpstr>Using Groups</vt:lpstr>
      <vt:lpstr>Running Tests in Parallel</vt:lpstr>
      <vt:lpstr>Reference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Testng Framework</dc:title>
  <dc:creator>Microsoft Office User</dc:creator>
  <cp:lastModifiedBy>Charles Cao</cp:lastModifiedBy>
  <cp:revision>10</cp:revision>
  <dcterms:created xsi:type="dcterms:W3CDTF">2017-04-29T14:30:48Z</dcterms:created>
  <dcterms:modified xsi:type="dcterms:W3CDTF">2017-06-24T17:50:35Z</dcterms:modified>
</cp:coreProperties>
</file>