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71" r:id="rId10"/>
    <p:sldId id="274" r:id="rId11"/>
    <p:sldId id="273" r:id="rId12"/>
    <p:sldId id="272" r:id="rId13"/>
    <p:sldId id="268" r:id="rId14"/>
    <p:sldId id="269" r:id="rId15"/>
    <p:sldId id="263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8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9CD083-9D60-4698-B905-4D53C9606E5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25D290-1CDD-4603-BF47-9A476392F4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510F19-E1B5-4B4E-A1EB-5EAAEFC79B31}"/>
              </a:ext>
            </a:extLst>
          </p:cNvPr>
          <p:cNvSpPr txBox="1"/>
          <p:nvPr/>
        </p:nvSpPr>
        <p:spPr>
          <a:xfrm>
            <a:off x="1900730" y="1956323"/>
            <a:ext cx="775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Segoe Print" panose="02000600000000000000" pitchFamily="2" charset="0"/>
              </a:rPr>
              <a:t>BoolQ Report</a:t>
            </a:r>
            <a:endParaRPr lang="zh-CN" altLang="en-US" sz="3600" dirty="0">
              <a:latin typeface="Segoe Print" panose="020006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D4D3F3-1F95-494F-88DE-14BD9FCC77EF}"/>
              </a:ext>
            </a:extLst>
          </p:cNvPr>
          <p:cNvSpPr txBox="1"/>
          <p:nvPr/>
        </p:nvSpPr>
        <p:spPr>
          <a:xfrm>
            <a:off x="1925536" y="3887776"/>
            <a:ext cx="7730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王之睿 赵妍 朱大卫</a:t>
            </a:r>
            <a:endParaRPr lang="en-US" altLang="zh-CN" sz="2000" b="1" dirty="0">
              <a:latin typeface="+mn-ea"/>
            </a:endParaRPr>
          </a:p>
          <a:p>
            <a:pPr algn="ctr"/>
            <a:endParaRPr lang="en-US" altLang="zh-CN" sz="2000" b="1" dirty="0">
              <a:latin typeface="+mn-ea"/>
            </a:endParaRPr>
          </a:p>
          <a:p>
            <a:pPr algn="ctr"/>
            <a:r>
              <a:rPr lang="en-US" altLang="zh-CN" sz="2000" b="1" dirty="0">
                <a:latin typeface="+mn-ea"/>
              </a:rPr>
              <a:t>Jan. 2021 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· </a:t>
            </a:r>
            <a:r>
              <a:rPr lang="zh-CN" altLang="en-US" sz="2000" b="1" dirty="0">
                <a:latin typeface="+mn-ea"/>
              </a:rPr>
              <a:t>互联网数据挖掘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98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E83306-538A-4C57-8A37-ADFDFA779A1C}"/>
              </a:ext>
            </a:extLst>
          </p:cNvPr>
          <p:cNvSpPr/>
          <p:nvPr/>
        </p:nvSpPr>
        <p:spPr>
          <a:xfrm>
            <a:off x="1215246" y="2167765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ESIM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B01C8-0C15-4947-B82A-CA5228701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18" y="398520"/>
            <a:ext cx="4435224" cy="57383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D26A2D-5BEF-431F-A4EE-21936923A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3" y="3183520"/>
            <a:ext cx="4227180" cy="26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4E73FA-5A7E-4C9F-8A62-D345CDB830D7}"/>
              </a:ext>
            </a:extLst>
          </p:cNvPr>
          <p:cNvSpPr txBox="1"/>
          <p:nvPr/>
        </p:nvSpPr>
        <p:spPr>
          <a:xfrm>
            <a:off x="1215246" y="2191716"/>
            <a:ext cx="26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chemeClr val="accent2">
                    <a:lumMod val="75000"/>
                  </a:schemeClr>
                </a:solidFill>
              </a:rPr>
              <a:t>Vote</a:t>
            </a:r>
            <a:r>
              <a:rPr lang="zh-CN" altLang="en-US" sz="2800" b="1" u="sng" dirty="0">
                <a:solidFill>
                  <a:schemeClr val="accent2">
                    <a:lumMod val="75000"/>
                  </a:schemeClr>
                </a:solidFill>
              </a:rPr>
              <a:t>机制</a:t>
            </a:r>
            <a:endParaRPr lang="en-US" altLang="zh-CN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5711AF-BEBF-4840-88DC-854F55418FE8}"/>
              </a:ext>
            </a:extLst>
          </p:cNvPr>
          <p:cNvSpPr/>
          <p:nvPr/>
        </p:nvSpPr>
        <p:spPr>
          <a:xfrm>
            <a:off x="1336629" y="2854025"/>
            <a:ext cx="9518742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通过对封闭式网络模型的结果分析，我们发现ABCNN，LSTM-ATTM与BIMPM这三个模型的表现较好，于是我们选取这三个模型，并引入了vote机制。首先我们分别将这三个网络进行独立训练，并独立地对validation数据集、test数据集进行预测，就像是对yes/no两种类别分别进行投票。此时不同的网络可能会有不同的预测（投票）结果，我们选择票数最多的那个结果作为最终输出。比如对于一条数据，三个网络都输出yes，则最终结果为yes；若两个网络输出no，一个网络输出yes，则最终结果为no. 实验结果证明，应用vote机制后，能使准确率有所提升（表1）。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227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9D9613-E44D-4A33-A72F-7F20F57B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06" y="1881429"/>
            <a:ext cx="7828470" cy="43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3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开放式模型实验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Open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75873E-810B-491A-B238-79B4B38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8" y="2447140"/>
            <a:ext cx="8213889" cy="32729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1D08E20-AC7B-45BA-AC1F-96B7BF4712DB}"/>
              </a:ext>
            </a:extLst>
          </p:cNvPr>
          <p:cNvSpPr/>
          <p:nvPr/>
        </p:nvSpPr>
        <p:spPr>
          <a:xfrm>
            <a:off x="923015" y="2674472"/>
            <a:ext cx="271573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1080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Ti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Pytorch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1.4.0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NLTK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400188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开放式模型实验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1E9F09-E067-4568-A11F-CAA868319DCA}"/>
              </a:ext>
            </a:extLst>
          </p:cNvPr>
          <p:cNvSpPr/>
          <p:nvPr/>
        </p:nvSpPr>
        <p:spPr>
          <a:xfrm>
            <a:off x="1136793" y="2159591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10B82E-CD85-4ED3-9CB5-78AC5E7E5E40}"/>
              </a:ext>
            </a:extLst>
          </p:cNvPr>
          <p:cNvSpPr/>
          <p:nvPr/>
        </p:nvSpPr>
        <p:spPr>
          <a:xfrm>
            <a:off x="4641648" y="2159591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Roberta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7E6F82-1606-46BD-B56A-662A2B2B9D62}"/>
              </a:ext>
            </a:extLst>
          </p:cNvPr>
          <p:cNvSpPr/>
          <p:nvPr/>
        </p:nvSpPr>
        <p:spPr>
          <a:xfrm>
            <a:off x="8146503" y="2159591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Roberta-Large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B6DA2-10DE-4871-8B9A-2036F0D7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4" y="2995582"/>
            <a:ext cx="3513918" cy="22058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A6DEAA-1C9E-43AB-BC79-BA280FBD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52" y="2995582"/>
            <a:ext cx="3513918" cy="2205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858591-E2DA-49C3-B0FB-24793F125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70" y="2995582"/>
            <a:ext cx="3513918" cy="22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开放式模型实验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190E2A-6BD7-4E27-AEFB-63777792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3" y="1902104"/>
            <a:ext cx="8878625" cy="43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消融实验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Ablation Experiment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C0644-D0AA-4155-9F82-9A6669F88DD0}"/>
              </a:ext>
            </a:extLst>
          </p:cNvPr>
          <p:cNvSpPr txBox="1"/>
          <p:nvPr/>
        </p:nvSpPr>
        <p:spPr>
          <a:xfrm>
            <a:off x="1215246" y="2342545"/>
            <a:ext cx="389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chemeClr val="accent2">
                    <a:lumMod val="75000"/>
                  </a:schemeClr>
                </a:solidFill>
              </a:rPr>
              <a:t>Title </a:t>
            </a:r>
            <a:r>
              <a:rPr lang="zh-CN" altLang="en-US" sz="2800" b="1" u="sng" dirty="0">
                <a:solidFill>
                  <a:schemeClr val="accent2">
                    <a:lumMod val="75000"/>
                  </a:schemeClr>
                </a:solidFill>
              </a:rPr>
              <a:t>对本实验的帮助</a:t>
            </a:r>
            <a:endParaRPr lang="en-US" altLang="zh-CN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FD0A9-4615-4EE2-A1C8-82555C9577C8}"/>
              </a:ext>
            </a:extLst>
          </p:cNvPr>
          <p:cNvSpPr txBox="1"/>
          <p:nvPr/>
        </p:nvSpPr>
        <p:spPr>
          <a:xfrm>
            <a:off x="1215246" y="3607307"/>
            <a:ext cx="464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>
                <a:solidFill>
                  <a:schemeClr val="accent2">
                    <a:lumMod val="75000"/>
                  </a:schemeClr>
                </a:solidFill>
              </a:rPr>
              <a:t>预训练模型在任务中的效果</a:t>
            </a:r>
            <a:endParaRPr lang="en-US" altLang="zh-CN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0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总结与展望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Conclusion &amp; Future Work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C21A7-2012-43C8-847F-82D578433E08}"/>
              </a:ext>
            </a:extLst>
          </p:cNvPr>
          <p:cNvSpPr/>
          <p:nvPr/>
        </p:nvSpPr>
        <p:spPr>
          <a:xfrm>
            <a:off x="1017283" y="1675230"/>
            <a:ext cx="10719088" cy="411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总结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/>
              <a:t>此次实验探究过程中，我们小组分别从两种模型类型分别多次比较实验得到了最终结果，加深了对模型认识的同时，也对</a:t>
            </a:r>
            <a:r>
              <a:rPr lang="en-US" altLang="zh-CN" dirty="0"/>
              <a:t>NLI</a:t>
            </a:r>
            <a:r>
              <a:rPr lang="zh-CN" altLang="en-US" dirty="0"/>
              <a:t>（</a:t>
            </a:r>
            <a:r>
              <a:rPr lang="en-US" altLang="zh-CN" dirty="0"/>
              <a:t>natural language inference</a:t>
            </a:r>
            <a:r>
              <a:rPr lang="zh-CN" altLang="en-US" dirty="0"/>
              <a:t>）和</a:t>
            </a:r>
            <a:r>
              <a:rPr lang="en-US" altLang="zh-CN" dirty="0"/>
              <a:t>QA</a:t>
            </a:r>
            <a:r>
              <a:rPr lang="zh-CN" altLang="en-US" dirty="0"/>
              <a:t>任务有了更深层次的简介，同时还很好的完成了小组合作，受益良多。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展望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b="1" dirty="0"/>
              <a:t>数据处理方面：</a:t>
            </a:r>
            <a:r>
              <a:rPr lang="zh-CN" altLang="en-US" dirty="0"/>
              <a:t>可以尝试</a:t>
            </a:r>
            <a:r>
              <a:rPr lang="en-US" altLang="zh-CN" u="sng" dirty="0" err="1"/>
              <a:t>bpe</a:t>
            </a:r>
            <a:r>
              <a:rPr lang="zh-CN" altLang="en-US" dirty="0"/>
              <a:t>编码，自行训练词向量，这样得到的词表更精炼，在应对词表外的词语时也能有更好的性能；关于</a:t>
            </a:r>
            <a:r>
              <a:rPr lang="en-US" altLang="zh-CN" u="sng" dirty="0"/>
              <a:t>title</a:t>
            </a:r>
            <a:r>
              <a:rPr lang="zh-CN" altLang="en-US" u="sng" dirty="0"/>
              <a:t>信息</a:t>
            </a:r>
            <a:r>
              <a:rPr lang="zh-CN" altLang="en-US" dirty="0"/>
              <a:t>，也可以探索更好的方法来使用它；另外，还可以做一些</a:t>
            </a:r>
            <a:r>
              <a:rPr lang="zh-CN" altLang="en-US" u="sng" dirty="0"/>
              <a:t>基于规则的数据增强</a:t>
            </a:r>
            <a:r>
              <a:rPr lang="zh-CN" altLang="en-US" dirty="0"/>
              <a:t>，来为封闭式模型的端到端训练提供更充分的数据。</a:t>
            </a:r>
            <a:r>
              <a:rPr lang="en-US" altLang="zh-CN" dirty="0"/>
              <a:t>	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51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总结与展望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Conclusion &amp; Future Work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C21A7-2012-43C8-847F-82D578433E08}"/>
              </a:ext>
            </a:extLst>
          </p:cNvPr>
          <p:cNvSpPr/>
          <p:nvPr/>
        </p:nvSpPr>
        <p:spPr>
          <a:xfrm>
            <a:off x="1017283" y="1675230"/>
            <a:ext cx="10719088" cy="35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展望（续）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b="1" dirty="0"/>
              <a:t>模型使用方面：</a:t>
            </a:r>
            <a:r>
              <a:rPr lang="zh-CN" altLang="en-US" dirty="0"/>
              <a:t>封闭式模型这边可以尝试基于现有工具的</a:t>
            </a:r>
            <a:r>
              <a:rPr lang="en-US" altLang="zh-CN" u="sng" dirty="0"/>
              <a:t>pipeline</a:t>
            </a:r>
            <a:r>
              <a:rPr lang="zh-CN" altLang="en-US" u="sng" dirty="0"/>
              <a:t>模型</a:t>
            </a:r>
            <a:r>
              <a:rPr lang="zh-CN" altLang="en-US" dirty="0"/>
              <a:t>；可以尝试基于</a:t>
            </a:r>
            <a:r>
              <a:rPr lang="en-US" altLang="zh-CN" u="sng" dirty="0" err="1"/>
              <a:t>MultiNLI</a:t>
            </a:r>
            <a:r>
              <a:rPr lang="zh-CN" altLang="en-US" u="sng" dirty="0"/>
              <a:t>等文本蕴含数据集</a:t>
            </a:r>
            <a:r>
              <a:rPr lang="zh-CN" altLang="en-US" dirty="0"/>
              <a:t>训练的</a:t>
            </a:r>
            <a:r>
              <a:rPr lang="en-US" altLang="zh-CN" dirty="0" err="1"/>
              <a:t>bert</a:t>
            </a:r>
            <a:r>
              <a:rPr lang="zh-CN" altLang="en-US" dirty="0"/>
              <a:t>或</a:t>
            </a:r>
            <a:r>
              <a:rPr lang="en-US" altLang="zh-CN" dirty="0" err="1"/>
              <a:t>roberta</a:t>
            </a:r>
            <a:r>
              <a:rPr lang="zh-CN" altLang="en-US" dirty="0"/>
              <a:t>模型，预期经过这种</a:t>
            </a:r>
            <a:r>
              <a:rPr lang="en-US" altLang="zh-CN" dirty="0"/>
              <a:t>domain-specific</a:t>
            </a:r>
            <a:r>
              <a:rPr lang="zh-CN" altLang="en-US" dirty="0"/>
              <a:t>的训练后，模型能在本任务上有更好的性能；可以尝试</a:t>
            </a:r>
            <a:r>
              <a:rPr lang="en-US" altLang="zh-CN" u="sng" dirty="0"/>
              <a:t>T5</a:t>
            </a:r>
            <a:r>
              <a:rPr lang="zh-CN" altLang="en-US" u="sng" dirty="0"/>
              <a:t>等更庞大的预训练模型</a:t>
            </a:r>
            <a:r>
              <a:rPr lang="zh-CN" altLang="en-US" dirty="0"/>
              <a:t>；可以尝试</a:t>
            </a:r>
            <a:r>
              <a:rPr lang="zh-CN" altLang="en-US" u="sng" dirty="0"/>
              <a:t>集成学习（</a:t>
            </a:r>
            <a:r>
              <a:rPr lang="en-US" altLang="zh-CN" u="sng" dirty="0"/>
              <a:t>Ensemble</a:t>
            </a:r>
            <a:r>
              <a:rPr lang="zh-CN" altLang="en-US" u="sng" dirty="0"/>
              <a:t>）</a:t>
            </a:r>
            <a:r>
              <a:rPr lang="zh-CN" altLang="en-US" dirty="0"/>
              <a:t>，比如整合几个封闭式模型，预期会达到更好的效果；最后，受时间与资源限制，我们没能很好的</a:t>
            </a:r>
            <a:r>
              <a:rPr lang="zh-CN" altLang="en-US" u="sng" dirty="0"/>
              <a:t>调整模型的各种超参数</a:t>
            </a:r>
            <a:r>
              <a:rPr lang="zh-CN" altLang="en-US" dirty="0"/>
              <a:t>，这也是可以进一步挖掘的地方。</a:t>
            </a:r>
            <a:r>
              <a:rPr lang="en-US" altLang="zh-CN" dirty="0"/>
              <a:t>	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dirty="0"/>
              <a:t>	</a:t>
            </a:r>
            <a:r>
              <a:rPr lang="zh-CN" altLang="en-US" b="1" dirty="0"/>
              <a:t>建模策略方面：</a:t>
            </a:r>
            <a:r>
              <a:rPr lang="zh-CN" altLang="en-US" dirty="0"/>
              <a:t>本实验的封闭式部分主要是借鉴文本蕴含任务的处理方式，开放式部分主要是借鉴文本分类任务的处理方式。而事实上，也可以尝试利用</a:t>
            </a:r>
            <a:r>
              <a:rPr lang="zh-CN" altLang="en-US" u="sng" dirty="0"/>
              <a:t>问答系统</a:t>
            </a:r>
            <a:r>
              <a:rPr lang="zh-CN" altLang="en-US" dirty="0"/>
              <a:t>、</a:t>
            </a:r>
            <a:r>
              <a:rPr lang="zh-CN" altLang="en-US" u="sng" dirty="0"/>
              <a:t>阅读理解</a:t>
            </a:r>
            <a:r>
              <a:rPr lang="zh-CN" altLang="en-US" dirty="0"/>
              <a:t>中其它成熟的方法。</a:t>
            </a:r>
            <a:r>
              <a:rPr lang="en-US" altLang="zh-CN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59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510F19-E1B5-4B4E-A1EB-5EAAEFC79B31}"/>
              </a:ext>
            </a:extLst>
          </p:cNvPr>
          <p:cNvSpPr txBox="1"/>
          <p:nvPr/>
        </p:nvSpPr>
        <p:spPr>
          <a:xfrm>
            <a:off x="1900730" y="1956323"/>
            <a:ext cx="775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Segoe Print" panose="02000600000000000000" pitchFamily="2" charset="0"/>
              </a:rPr>
              <a:t>Thanks For</a:t>
            </a:r>
            <a:r>
              <a:rPr lang="zh-CN" altLang="en-US" sz="3600" dirty="0">
                <a:latin typeface="Segoe Print" panose="02000600000000000000" pitchFamily="2" charset="0"/>
              </a:rPr>
              <a:t> </a:t>
            </a:r>
            <a:r>
              <a:rPr lang="en-US" altLang="zh-CN" sz="3600" dirty="0">
                <a:latin typeface="Segoe Print" panose="02000600000000000000" pitchFamily="2" charset="0"/>
              </a:rPr>
              <a:t>Your</a:t>
            </a:r>
            <a:r>
              <a:rPr lang="zh-CN" altLang="en-US" sz="3600" dirty="0">
                <a:latin typeface="Segoe Print" panose="02000600000000000000" pitchFamily="2" charset="0"/>
              </a:rPr>
              <a:t> </a:t>
            </a:r>
            <a:r>
              <a:rPr lang="en-US" altLang="zh-CN" sz="3600" dirty="0">
                <a:latin typeface="Segoe Print" panose="02000600000000000000" pitchFamily="2" charset="0"/>
              </a:rPr>
              <a:t>Listening!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D4D3F3-1F95-494F-88DE-14BD9FCC77EF}"/>
              </a:ext>
            </a:extLst>
          </p:cNvPr>
          <p:cNvSpPr txBox="1"/>
          <p:nvPr/>
        </p:nvSpPr>
        <p:spPr>
          <a:xfrm>
            <a:off x="1925536" y="3850069"/>
            <a:ext cx="7730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+mn-ea"/>
              </a:rPr>
              <a:t>王之睿 赵妍 朱大卫</a:t>
            </a:r>
            <a:endParaRPr lang="en-US" altLang="zh-CN" sz="2000" b="1" dirty="0">
              <a:latin typeface="+mn-ea"/>
            </a:endParaRPr>
          </a:p>
          <a:p>
            <a:pPr algn="ctr"/>
            <a:endParaRPr lang="en-US" altLang="zh-CN" sz="2000" b="1" dirty="0">
              <a:latin typeface="+mn-ea"/>
            </a:endParaRPr>
          </a:p>
          <a:p>
            <a:pPr algn="ctr"/>
            <a:r>
              <a:rPr lang="en-US" altLang="zh-CN" sz="2000" b="1" dirty="0">
                <a:latin typeface="+mn-ea"/>
              </a:rPr>
              <a:t>Jan. 2021 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· </a:t>
            </a:r>
            <a:r>
              <a:rPr lang="zh-CN" altLang="en-US" sz="2000" b="1" dirty="0">
                <a:latin typeface="+mn-ea"/>
              </a:rPr>
              <a:t>互联网数据挖掘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31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588D4-8FBD-4636-82C6-C7BFBAF5BD2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目录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Roadmap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C2CF1-AA94-47B3-B7F5-2D05F5CAC031}"/>
              </a:ext>
            </a:extLst>
          </p:cNvPr>
          <p:cNvSpPr txBox="1"/>
          <p:nvPr/>
        </p:nvSpPr>
        <p:spPr>
          <a:xfrm>
            <a:off x="1215246" y="2130722"/>
            <a:ext cx="4695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I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任务描述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&amp;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数据集分析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Task Description &amp; Data Analysis</a:t>
            </a:r>
            <a:endParaRPr lang="zh-CN" altLang="en-US" sz="2400" b="1" dirty="0"/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II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数据处理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Data Processing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Ⅲ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封闭式模型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Closed Model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4BB426-7088-4FD2-8B86-EF3D5B56CB10}"/>
              </a:ext>
            </a:extLst>
          </p:cNvPr>
          <p:cNvSpPr txBox="1"/>
          <p:nvPr/>
        </p:nvSpPr>
        <p:spPr>
          <a:xfrm>
            <a:off x="6641185" y="2130722"/>
            <a:ext cx="3817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Ⅳ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开放式模型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Open Model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Ⅴ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消融实验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Ablation Experiment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Part Ⅵ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总结与展望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b="1" dirty="0"/>
              <a:t>Conclusion &amp; Future Work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3326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任务描述</a:t>
            </a:r>
            <a:r>
              <a:rPr lang="en-US" altLang="zh-CN" sz="3200" b="1" dirty="0">
                <a:latin typeface="+mn-ea"/>
              </a:rPr>
              <a:t>&amp;</a:t>
            </a:r>
            <a:r>
              <a:rPr lang="zh-CN" altLang="en-US" sz="3200" b="1" dirty="0">
                <a:latin typeface="+mn-ea"/>
              </a:rPr>
              <a:t>数据集分析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Task Description &amp; Data Analysis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140A8-E78C-449F-8122-A99FC6D676D0}"/>
              </a:ext>
            </a:extLst>
          </p:cNvPr>
          <p:cNvSpPr txBox="1"/>
          <p:nvPr/>
        </p:nvSpPr>
        <p:spPr>
          <a:xfrm>
            <a:off x="800465" y="2083588"/>
            <a:ext cx="26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chemeClr val="accent2">
                    <a:lumMod val="75000"/>
                  </a:schemeClr>
                </a:solidFill>
              </a:rPr>
              <a:t>Yes/No Problem</a:t>
            </a:r>
          </a:p>
        </p:txBody>
      </p:sp>
      <p:sp>
        <p:nvSpPr>
          <p:cNvPr id="2" name="箭头: 直角上 1">
            <a:extLst>
              <a:ext uri="{FF2B5EF4-FFF2-40B4-BE49-F238E27FC236}">
                <a16:creationId xmlns:a16="http://schemas.microsoft.com/office/drawing/2014/main" id="{1393366C-6D95-422D-87CD-A41E84576CBD}"/>
              </a:ext>
            </a:extLst>
          </p:cNvPr>
          <p:cNvSpPr/>
          <p:nvPr/>
        </p:nvSpPr>
        <p:spPr>
          <a:xfrm rot="5400000">
            <a:off x="1335339" y="2681425"/>
            <a:ext cx="1243391" cy="1444249"/>
          </a:xfrm>
          <a:prstGeom prst="bentUp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9F31391-7E0B-4A05-9280-E4AEFD3E2548}"/>
              </a:ext>
            </a:extLst>
          </p:cNvPr>
          <p:cNvSpPr/>
          <p:nvPr/>
        </p:nvSpPr>
        <p:spPr>
          <a:xfrm>
            <a:off x="3182410" y="2781854"/>
            <a:ext cx="2636520" cy="711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文本蕴含（</a:t>
            </a:r>
            <a:r>
              <a:rPr lang="en-US" altLang="zh-CN" dirty="0"/>
              <a:t>Textual Entailment</a:t>
            </a:r>
            <a:r>
              <a:rPr lang="zh-CN" altLang="en-US" dirty="0"/>
              <a:t>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5DE8C7-063A-41C4-9F22-B3EF2C02827C}"/>
              </a:ext>
            </a:extLst>
          </p:cNvPr>
          <p:cNvSpPr/>
          <p:nvPr/>
        </p:nvSpPr>
        <p:spPr>
          <a:xfrm>
            <a:off x="3182410" y="3935612"/>
            <a:ext cx="2636520" cy="711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问答系统（</a:t>
            </a:r>
            <a:r>
              <a:rPr lang="en-US" altLang="zh-CN" dirty="0"/>
              <a:t>Question &amp; Answering</a:t>
            </a:r>
            <a:r>
              <a:rPr lang="zh-CN" altLang="en-US" dirty="0"/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EF22A4D-9320-43F6-9B6C-85BCB0222AC1}"/>
              </a:ext>
            </a:extLst>
          </p:cNvPr>
          <p:cNvSpPr/>
          <p:nvPr/>
        </p:nvSpPr>
        <p:spPr>
          <a:xfrm>
            <a:off x="3182410" y="5168407"/>
            <a:ext cx="2636520" cy="711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文本分类（</a:t>
            </a:r>
            <a:r>
              <a:rPr lang="en-US" altLang="zh-CN" dirty="0"/>
              <a:t>Text Classification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FBB5-9AF9-4429-BC5C-46CCEE2B7481}"/>
              </a:ext>
            </a:extLst>
          </p:cNvPr>
          <p:cNvSpPr txBox="1"/>
          <p:nvPr/>
        </p:nvSpPr>
        <p:spPr>
          <a:xfrm>
            <a:off x="7127422" y="2077416"/>
            <a:ext cx="26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chemeClr val="accent2">
                    <a:lumMod val="75000"/>
                  </a:schemeClr>
                </a:solidFill>
              </a:rPr>
              <a:t>BoolQ Dataset</a:t>
            </a: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6406EF51-8678-4CD6-BF7F-9586EC29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98135"/>
              </p:ext>
            </p:extLst>
          </p:nvPr>
        </p:nvGraphicFramePr>
        <p:xfrm>
          <a:off x="6623377" y="2707624"/>
          <a:ext cx="4632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57">
                  <a:extLst>
                    <a:ext uri="{9D8B030D-6E8A-4147-A177-3AD203B41FA5}">
                      <a16:colId xmlns:a16="http://schemas.microsoft.com/office/drawing/2014/main" val="639724267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789271001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365239174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4533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aveLen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maxLen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minLen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103.48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8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0045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33DFE36-2A3D-427D-97F2-C78CC2C5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22161"/>
              </p:ext>
            </p:extLst>
          </p:nvPr>
        </p:nvGraphicFramePr>
        <p:xfrm>
          <a:off x="6623377" y="4090552"/>
          <a:ext cx="4632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57">
                  <a:extLst>
                    <a:ext uri="{9D8B030D-6E8A-4147-A177-3AD203B41FA5}">
                      <a16:colId xmlns:a16="http://schemas.microsoft.com/office/drawing/2014/main" val="639724267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789271001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365239174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4533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human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Accu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62.17%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89001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3035A9-01DC-484A-853C-C0AE69B5B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38711"/>
              </p:ext>
            </p:extLst>
          </p:nvPr>
        </p:nvGraphicFramePr>
        <p:xfrm>
          <a:off x="6623377" y="5168407"/>
          <a:ext cx="4632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57">
                  <a:extLst>
                    <a:ext uri="{9D8B030D-6E8A-4147-A177-3AD203B41FA5}">
                      <a16:colId xmlns:a16="http://schemas.microsoft.com/office/drawing/2014/main" val="639724267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789271001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2365239174"/>
                    </a:ext>
                  </a:extLst>
                </a:gridCol>
                <a:gridCol w="1158057">
                  <a:extLst>
                    <a:ext uri="{9D8B030D-6E8A-4147-A177-3AD203B41FA5}">
                      <a16:colId xmlns:a16="http://schemas.microsoft.com/office/drawing/2014/main" val="453355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8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任务描述</a:t>
            </a:r>
            <a:r>
              <a:rPr lang="en-US" altLang="zh-CN" sz="3200" b="1" dirty="0">
                <a:latin typeface="+mn-ea"/>
              </a:rPr>
              <a:t>&amp;</a:t>
            </a:r>
            <a:r>
              <a:rPr lang="zh-CN" altLang="en-US" sz="3200" b="1" dirty="0">
                <a:latin typeface="+mn-ea"/>
              </a:rPr>
              <a:t>数据集分析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Task Description &amp; Data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CF0658-AA6F-419F-8562-EB5ED2B4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92" y="1860152"/>
            <a:ext cx="8772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2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数据处理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Data Processing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140A8-E78C-449F-8122-A99FC6D676D0}"/>
              </a:ext>
            </a:extLst>
          </p:cNvPr>
          <p:cNvSpPr txBox="1"/>
          <p:nvPr/>
        </p:nvSpPr>
        <p:spPr>
          <a:xfrm>
            <a:off x="1215246" y="2342545"/>
            <a:ext cx="26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>
                <a:solidFill>
                  <a:schemeClr val="accent2">
                    <a:lumMod val="75000"/>
                  </a:schemeClr>
                </a:solidFill>
              </a:rPr>
              <a:t>词表构建</a:t>
            </a:r>
            <a:endParaRPr lang="en-US" altLang="zh-CN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FBB5-9AF9-4429-BC5C-46CCEE2B7481}"/>
              </a:ext>
            </a:extLst>
          </p:cNvPr>
          <p:cNvSpPr txBox="1"/>
          <p:nvPr/>
        </p:nvSpPr>
        <p:spPr>
          <a:xfrm>
            <a:off x="6733752" y="2342545"/>
            <a:ext cx="26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u="sng" dirty="0">
                <a:solidFill>
                  <a:schemeClr val="accent2">
                    <a:lumMod val="75000"/>
                  </a:schemeClr>
                </a:solidFill>
              </a:rPr>
              <a:t>标题信息</a:t>
            </a:r>
            <a:endParaRPr lang="en-US" altLang="zh-CN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7D384DA-3491-4362-A9FF-406D3454AF5A}"/>
              </a:ext>
            </a:extLst>
          </p:cNvPr>
          <p:cNvSpPr/>
          <p:nvPr/>
        </p:nvSpPr>
        <p:spPr>
          <a:xfrm>
            <a:off x="2211449" y="3060726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Tokenization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24CE8C-E4C1-4122-96E4-52E5B32BF53D}"/>
              </a:ext>
            </a:extLst>
          </p:cNvPr>
          <p:cNvSpPr/>
          <p:nvPr/>
        </p:nvSpPr>
        <p:spPr>
          <a:xfrm>
            <a:off x="2211449" y="3975331"/>
            <a:ext cx="2636520" cy="53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Pretrain Vector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4C6907E-B200-4970-AC91-A43CF3E9E968}"/>
              </a:ext>
            </a:extLst>
          </p:cNvPr>
          <p:cNvSpPr/>
          <p:nvPr/>
        </p:nvSpPr>
        <p:spPr>
          <a:xfrm>
            <a:off x="2211449" y="4899085"/>
            <a:ext cx="2636520" cy="532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Vocab Size &amp; Coverage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27352D-D9A6-4068-AB77-141B47AC339F}"/>
              </a:ext>
            </a:extLst>
          </p:cNvPr>
          <p:cNvSpPr/>
          <p:nvPr/>
        </p:nvSpPr>
        <p:spPr>
          <a:xfrm>
            <a:off x="960722" y="2674472"/>
            <a:ext cx="2715731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1080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Ti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Pytorch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1.4.0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NLTK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0B2942-43B4-4748-BC89-E2AF63B04BBE}"/>
              </a:ext>
            </a:extLst>
          </p:cNvPr>
          <p:cNvSpPr/>
          <p:nvPr/>
        </p:nvSpPr>
        <p:spPr>
          <a:xfrm>
            <a:off x="5567391" y="2412862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LSTM-ATTN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B7A00F-476D-4F6F-A37C-5CBC84FAC99D}"/>
              </a:ext>
            </a:extLst>
          </p:cNvPr>
          <p:cNvSpPr/>
          <p:nvPr/>
        </p:nvSpPr>
        <p:spPr>
          <a:xfrm>
            <a:off x="5567391" y="3327467"/>
            <a:ext cx="2636520" cy="532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BIMPM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AA0288-125B-40F6-A420-D320C12D540D}"/>
              </a:ext>
            </a:extLst>
          </p:cNvPr>
          <p:cNvSpPr/>
          <p:nvPr/>
        </p:nvSpPr>
        <p:spPr>
          <a:xfrm>
            <a:off x="5567391" y="4251221"/>
            <a:ext cx="2636520" cy="532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ABCNN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B81C4A-C7D6-4051-A8F2-924366F45C48}"/>
              </a:ext>
            </a:extLst>
          </p:cNvPr>
          <p:cNvSpPr/>
          <p:nvPr/>
        </p:nvSpPr>
        <p:spPr>
          <a:xfrm>
            <a:off x="5567391" y="5082351"/>
            <a:ext cx="2636520" cy="532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ESIM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4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E83306-538A-4C57-8A37-ADFDFA779A1C}"/>
              </a:ext>
            </a:extLst>
          </p:cNvPr>
          <p:cNvSpPr/>
          <p:nvPr/>
        </p:nvSpPr>
        <p:spPr>
          <a:xfrm>
            <a:off x="1215246" y="2167765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LSTM-ATTN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52744-48DE-43EA-8F99-A3A0EFC2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8" y="2167765"/>
            <a:ext cx="5392695" cy="37239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6C2181-FAE6-49F1-A8DD-AD3FE538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2930295"/>
            <a:ext cx="4441776" cy="28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7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E83306-538A-4C57-8A37-ADFDFA779A1C}"/>
              </a:ext>
            </a:extLst>
          </p:cNvPr>
          <p:cNvSpPr/>
          <p:nvPr/>
        </p:nvSpPr>
        <p:spPr>
          <a:xfrm>
            <a:off x="1215246" y="2167765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ABCNN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7088CD-8462-4FF7-A00A-4C45A72E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8176"/>
            <a:ext cx="5243014" cy="49808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1F29B9-F3E3-43BC-B82D-6257F0E2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3" y="3105224"/>
            <a:ext cx="4585380" cy="28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4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26AABF-4DDF-4A39-9F8E-E046DD64FFBB}"/>
              </a:ext>
            </a:extLst>
          </p:cNvPr>
          <p:cNvSpPr txBox="1"/>
          <p:nvPr/>
        </p:nvSpPr>
        <p:spPr>
          <a:xfrm>
            <a:off x="1215246" y="721123"/>
            <a:ext cx="68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</a:rPr>
              <a:t>封闭式模型实验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2400" b="1" dirty="0">
                <a:latin typeface="Segoe Print" panose="02000600000000000000" pitchFamily="2" charset="0"/>
              </a:rPr>
              <a:t>Closed Model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E83306-538A-4C57-8A37-ADFDFA779A1C}"/>
              </a:ext>
            </a:extLst>
          </p:cNvPr>
          <p:cNvSpPr/>
          <p:nvPr/>
        </p:nvSpPr>
        <p:spPr>
          <a:xfrm>
            <a:off x="1215246" y="2167765"/>
            <a:ext cx="2636520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BIMPM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15057-0BC2-49FC-8FA4-716A9959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21" y="1007004"/>
            <a:ext cx="5940817" cy="4956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8A543E-9341-4DEB-BC28-2F086A94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6" y="3183520"/>
            <a:ext cx="4252211" cy="26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180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739</Words>
  <Application>Microsoft Office PowerPoint</Application>
  <PresentationFormat>宽屏</PresentationFormat>
  <Paragraphs>123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Calibri</vt:lpstr>
      <vt:lpstr>Calibri Light</vt:lpstr>
      <vt:lpstr>Segoe Print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纾</dc:creator>
  <cp:lastModifiedBy>林 纾</cp:lastModifiedBy>
  <cp:revision>16</cp:revision>
  <dcterms:created xsi:type="dcterms:W3CDTF">2021-01-03T10:59:10Z</dcterms:created>
  <dcterms:modified xsi:type="dcterms:W3CDTF">2021-01-03T13:06:00Z</dcterms:modified>
</cp:coreProperties>
</file>