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D133B-B3C6-4EF5-A9C5-A2618CDC32CD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52F4-D89B-4072-8926-CEA7E46EFC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3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1FC198-2D83-4DFC-8CDD-7D23AF44D41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8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5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399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58380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Microsoft YaHei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457189" indent="-457189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1pPr>
      <a:lvl2pPr marL="990575" indent="-38099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2pPr>
      <a:lvl3pPr marL="1523962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3pPr>
      <a:lvl4pPr marL="2133547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4pPr>
      <a:lvl5pPr marL="2743131" indent="-304792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C6F6E46A-AF6E-C00D-8F45-6DB430D9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4" y="71870"/>
            <a:ext cx="2880000" cy="1440000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651B04D3-133D-CE8E-64C2-5E39D4BE6A30}"/>
              </a:ext>
            </a:extLst>
          </p:cNvPr>
          <p:cNvSpPr txBox="1"/>
          <p:nvPr/>
        </p:nvSpPr>
        <p:spPr>
          <a:xfrm>
            <a:off x="4343530" y="422536"/>
            <a:ext cx="365617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4800" b="1" dirty="0">
                <a:solidFill>
                  <a:schemeClr val="accent6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AI Smart Car</a:t>
            </a:r>
            <a:endParaRPr lang="zh-TW" altLang="en-US" sz="4800" b="1" dirty="0">
              <a:solidFill>
                <a:schemeClr val="accent6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6500E55-4362-45A4-4D81-2B806F17397E}"/>
              </a:ext>
            </a:extLst>
          </p:cNvPr>
          <p:cNvSpPr txBox="1"/>
          <p:nvPr/>
        </p:nvSpPr>
        <p:spPr>
          <a:xfrm>
            <a:off x="8573309" y="299426"/>
            <a:ext cx="308880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altLang="zh-TW" sz="16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2721714K  Chung-Chun Kao</a:t>
            </a:r>
          </a:p>
          <a:p>
            <a:r>
              <a:rPr lang="en-GB" altLang="zh-TW" sz="16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2729479C  Chen Che</a:t>
            </a:r>
          </a:p>
          <a:p>
            <a:r>
              <a:rPr lang="en-GB" altLang="zh-TW" sz="16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2785471L  Bin Lou</a:t>
            </a:r>
          </a:p>
          <a:p>
            <a:r>
              <a:rPr lang="en-GB" altLang="zh-TW" sz="16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2785563F  </a:t>
            </a:r>
            <a:r>
              <a:rPr lang="en-GB" altLang="zh-TW" sz="1600" b="0" i="0" dirty="0" err="1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Qiushi</a:t>
            </a:r>
            <a:r>
              <a:rPr lang="en-GB" altLang="zh-TW" sz="16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Feng </a:t>
            </a:r>
          </a:p>
        </p:txBody>
      </p:sp>
      <p:pic>
        <p:nvPicPr>
          <p:cNvPr id="33" name="圖片 32" descr="一張含有 文字, 水螅 的圖片&#10;&#10;自動產生的描述">
            <a:extLst>
              <a:ext uri="{FF2B5EF4-FFF2-40B4-BE49-F238E27FC236}">
                <a16:creationId xmlns:a16="http://schemas.microsoft.com/office/drawing/2014/main" id="{0AED4A81-EBBB-E051-BDAF-E81441430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571" y="1775680"/>
            <a:ext cx="4782856" cy="2700000"/>
          </a:xfrm>
          <a:prstGeom prst="rect">
            <a:avLst/>
          </a:prstGeom>
        </p:spPr>
      </p:pic>
      <p:grpSp>
        <p:nvGrpSpPr>
          <p:cNvPr id="35" name="Group 59">
            <a:extLst>
              <a:ext uri="{FF2B5EF4-FFF2-40B4-BE49-F238E27FC236}">
                <a16:creationId xmlns:a16="http://schemas.microsoft.com/office/drawing/2014/main" id="{C8DD5734-DF5D-A9B9-8A41-9B4D02DD2492}"/>
              </a:ext>
            </a:extLst>
          </p:cNvPr>
          <p:cNvGrpSpPr/>
          <p:nvPr/>
        </p:nvGrpSpPr>
        <p:grpSpPr>
          <a:xfrm>
            <a:off x="8942653" y="1780419"/>
            <a:ext cx="2611176" cy="3463424"/>
            <a:chOff x="1193500" y="1491637"/>
            <a:chExt cx="3761195" cy="3463424"/>
          </a:xfrm>
        </p:grpSpPr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ACEBA7EC-F9D2-BC73-C02F-077049FF2649}"/>
                </a:ext>
              </a:extLst>
            </p:cNvPr>
            <p:cNvGrpSpPr/>
            <p:nvPr/>
          </p:nvGrpSpPr>
          <p:grpSpPr>
            <a:xfrm>
              <a:off x="1193500" y="1491637"/>
              <a:ext cx="3761195" cy="815608"/>
              <a:chOff x="1317257" y="1824875"/>
              <a:chExt cx="3761195" cy="815608"/>
            </a:xfrm>
          </p:grpSpPr>
          <p:sp>
            <p:nvSpPr>
              <p:cNvPr id="45" name="TextBox 69">
                <a:extLst>
                  <a:ext uri="{FF2B5EF4-FFF2-40B4-BE49-F238E27FC236}">
                    <a16:creationId xmlns:a16="http://schemas.microsoft.com/office/drawing/2014/main" id="{9322235B-7519-A8EB-1795-715E5E1FB3E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1 x Raspberry Pi</a:t>
                </a: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1 x Camera Module</a:t>
                </a: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1 x Ultrasonic Module</a:t>
                </a:r>
              </a:p>
            </p:txBody>
          </p:sp>
          <p:sp>
            <p:nvSpPr>
              <p:cNvPr id="46" name="Rectangle 70">
                <a:extLst>
                  <a:ext uri="{FF2B5EF4-FFF2-40B4-BE49-F238E27FC236}">
                    <a16:creationId xmlns:a16="http://schemas.microsoft.com/office/drawing/2014/main" id="{F27B0DB5-2253-C1E8-7071-78574F567F4A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Specifications</a:t>
                </a:r>
                <a:endParaRPr lang="zh-CN" altLang="en-US" sz="20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39" name="Group 63">
              <a:extLst>
                <a:ext uri="{FF2B5EF4-FFF2-40B4-BE49-F238E27FC236}">
                  <a16:creationId xmlns:a16="http://schemas.microsoft.com/office/drawing/2014/main" id="{1B4BEAEF-0517-373E-5549-5F616C607119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43" name="TextBox 67">
                <a:extLst>
                  <a:ext uri="{FF2B5EF4-FFF2-40B4-BE49-F238E27FC236}">
                    <a16:creationId xmlns:a16="http://schemas.microsoft.com/office/drawing/2014/main" id="{F0E45B43-FBB5-3BE8-C47A-2D0342DC32D0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12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Around £</a:t>
                </a:r>
                <a:r>
                  <a:rPr lang="en-US" altLang="zh-TW" sz="1200" b="0" i="0" dirty="0">
                    <a:effectLst/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6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0</a:t>
                </a: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200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(</a:t>
                </a:r>
                <a:r>
                  <a:rPr lang="en-GB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Raspberry Pi and Modules </a:t>
                </a:r>
                <a:r>
                  <a:rPr lang="en-US" altLang="zh-TW" sz="12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£50, Car £10</a:t>
                </a:r>
                <a:r>
                  <a:rPr lang="en-US" altLang="zh-CN" sz="1200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)</a:t>
                </a:r>
                <a:endParaRPr lang="zh-CN" altLang="en-US" sz="1200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44" name="Rectangle 68">
                <a:extLst>
                  <a:ext uri="{FF2B5EF4-FFF2-40B4-BE49-F238E27FC236}">
                    <a16:creationId xmlns:a16="http://schemas.microsoft.com/office/drawing/2014/main" id="{7543FC96-4439-4A1E-962E-DA1960028FC1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Cost</a:t>
                </a:r>
                <a:endParaRPr lang="zh-CN" altLang="en-US" sz="20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40" name="Group 64">
              <a:extLst>
                <a:ext uri="{FF2B5EF4-FFF2-40B4-BE49-F238E27FC236}">
                  <a16:creationId xmlns:a16="http://schemas.microsoft.com/office/drawing/2014/main" id="{68147958-4D4A-FB79-244C-C2B2EA7D9EBD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41" name="TextBox 65">
                <a:extLst>
                  <a:ext uri="{FF2B5EF4-FFF2-40B4-BE49-F238E27FC236}">
                    <a16:creationId xmlns:a16="http://schemas.microsoft.com/office/drawing/2014/main" id="{2F2ED096-53E5-BBC3-3424-887C7E4EC955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marL="216000" indent="-216000"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AutoNum type="arabicPeriod"/>
                </a:pPr>
                <a:r>
                  <a:rPr lang="en-US" altLang="zh-TW" sz="12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Automatic follow</a:t>
                </a:r>
                <a:endParaRPr lang="en-US" altLang="zh-TW" sz="1200" dirty="0">
                  <a:solidFill>
                    <a:srgbClr val="24292F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  <a:p>
                <a:pPr marL="216000" indent="-216000"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AutoNum type="arabicPeriod"/>
                </a:pPr>
                <a:r>
                  <a:rPr lang="en-US" altLang="zh-TW" sz="12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 lights recognition</a:t>
                </a: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TW" sz="1200" b="0" i="0" dirty="0">
                  <a:solidFill>
                    <a:srgbClr val="24292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TW" sz="1200" b="0" i="0" dirty="0">
                  <a:solidFill>
                    <a:srgbClr val="24292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A3B6A5F8-B279-A7DA-E4F1-7A6DEBFCF312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Extended Functions </a:t>
                </a:r>
                <a:endParaRPr lang="zh-CN" altLang="en-US" sz="20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  <p:grpSp>
        <p:nvGrpSpPr>
          <p:cNvPr id="48" name="Group 72">
            <a:extLst>
              <a:ext uri="{FF2B5EF4-FFF2-40B4-BE49-F238E27FC236}">
                <a16:creationId xmlns:a16="http://schemas.microsoft.com/office/drawing/2014/main" id="{7CEE3734-795E-6E9C-9473-9EF59837579F}"/>
              </a:ext>
            </a:extLst>
          </p:cNvPr>
          <p:cNvGrpSpPr/>
          <p:nvPr/>
        </p:nvGrpSpPr>
        <p:grpSpPr>
          <a:xfrm>
            <a:off x="638168" y="1780419"/>
            <a:ext cx="2741882" cy="3463424"/>
            <a:chOff x="1193500" y="1491637"/>
            <a:chExt cx="3949465" cy="3463424"/>
          </a:xfrm>
        </p:grpSpPr>
        <p:grpSp>
          <p:nvGrpSpPr>
            <p:cNvPr id="52" name="Group 76">
              <a:extLst>
                <a:ext uri="{FF2B5EF4-FFF2-40B4-BE49-F238E27FC236}">
                  <a16:creationId xmlns:a16="http://schemas.microsoft.com/office/drawing/2014/main" id="{D942CE56-C1D2-C115-6175-9939BEA8048E}"/>
                </a:ext>
              </a:extLst>
            </p:cNvPr>
            <p:cNvGrpSpPr/>
            <p:nvPr/>
          </p:nvGrpSpPr>
          <p:grpSpPr>
            <a:xfrm>
              <a:off x="1193500" y="1491637"/>
              <a:ext cx="3949465" cy="815608"/>
              <a:chOff x="1317257" y="1824875"/>
              <a:chExt cx="3949465" cy="815608"/>
            </a:xfrm>
          </p:grpSpPr>
          <p:sp>
            <p:nvSpPr>
              <p:cNvPr id="59" name="TextBox 83">
                <a:extLst>
                  <a:ext uri="{FF2B5EF4-FFF2-40B4-BE49-F238E27FC236}">
                    <a16:creationId xmlns:a16="http://schemas.microsoft.com/office/drawing/2014/main" id="{ACA1A78C-FE74-EE34-47E2-E118A5A01E3E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94946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12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middle-sized car which includes basic functions and automatic navigation system based on Google Map</a:t>
                </a:r>
                <a:endPara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60" name="Rectangle 84">
                <a:extLst>
                  <a:ext uri="{FF2B5EF4-FFF2-40B4-BE49-F238E27FC236}">
                    <a16:creationId xmlns:a16="http://schemas.microsoft.com/office/drawing/2014/main" id="{5A27F729-6949-4AA4-8AF3-3998C045C262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Introduction</a:t>
                </a:r>
                <a:endParaRPr lang="zh-CN" altLang="en-US" sz="20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53" name="Group 77">
              <a:extLst>
                <a:ext uri="{FF2B5EF4-FFF2-40B4-BE49-F238E27FC236}">
                  <a16:creationId xmlns:a16="http://schemas.microsoft.com/office/drawing/2014/main" id="{18D01C1C-E7A9-4C75-8CB1-173DDFA4553A}"/>
                </a:ext>
              </a:extLst>
            </p:cNvPr>
            <p:cNvGrpSpPr/>
            <p:nvPr/>
          </p:nvGrpSpPr>
          <p:grpSpPr>
            <a:xfrm>
              <a:off x="1193500" y="2815545"/>
              <a:ext cx="3761195" cy="815608"/>
              <a:chOff x="1317257" y="1824875"/>
              <a:chExt cx="3761195" cy="815608"/>
            </a:xfrm>
          </p:grpSpPr>
          <p:sp>
            <p:nvSpPr>
              <p:cNvPr id="57" name="TextBox 81">
                <a:extLst>
                  <a:ext uri="{FF2B5EF4-FFF2-40B4-BE49-F238E27FC236}">
                    <a16:creationId xmlns:a16="http://schemas.microsoft.com/office/drawing/2014/main" id="{B52A3439-24F1-CAFA-695A-31F7F0EA7F7B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marL="216000" indent="-216000"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AutoNum type="arabicPeriod"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Enables to transfer from A to B by using Google Map</a:t>
                </a:r>
              </a:p>
              <a:p>
                <a:pPr marL="216000" indent="-216000" defTabSz="1219170"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AutoNum type="arabicPeriod"/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Enables to detect obstacles or any other situation while moving</a:t>
                </a:r>
                <a:endParaRPr lang="zh-CN" alt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58" name="Rectangle 82">
                <a:extLst>
                  <a:ext uri="{FF2B5EF4-FFF2-40B4-BE49-F238E27FC236}">
                    <a16:creationId xmlns:a16="http://schemas.microsoft.com/office/drawing/2014/main" id="{BEDD1D34-9942-211C-6A94-0016A76701DB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Goals</a:t>
                </a:r>
                <a:endParaRPr lang="zh-CN" altLang="en-US" sz="20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  <p:grpSp>
          <p:nvGrpSpPr>
            <p:cNvPr id="54" name="Group 78">
              <a:extLst>
                <a:ext uri="{FF2B5EF4-FFF2-40B4-BE49-F238E27FC236}">
                  <a16:creationId xmlns:a16="http://schemas.microsoft.com/office/drawing/2014/main" id="{4FEA0F3A-53A2-1366-32E9-986984A44A6C}"/>
                </a:ext>
              </a:extLst>
            </p:cNvPr>
            <p:cNvGrpSpPr/>
            <p:nvPr/>
          </p:nvGrpSpPr>
          <p:grpSpPr>
            <a:xfrm>
              <a:off x="1193500" y="4139453"/>
              <a:ext cx="3761195" cy="815608"/>
              <a:chOff x="1317257" y="1824875"/>
              <a:chExt cx="3761195" cy="815608"/>
            </a:xfrm>
          </p:grpSpPr>
          <p:sp>
            <p:nvSpPr>
              <p:cNvPr id="55" name="TextBox 79">
                <a:extLst>
                  <a:ext uri="{FF2B5EF4-FFF2-40B4-BE49-F238E27FC236}">
                    <a16:creationId xmlns:a16="http://schemas.microsoft.com/office/drawing/2014/main" id="{176DEB09-998B-74C2-DDB8-48BA96E3294E}"/>
                  </a:ext>
                </a:extLst>
              </p:cNvPr>
              <p:cNvSpPr txBox="1"/>
              <p:nvPr/>
            </p:nvSpPr>
            <p:spPr>
              <a:xfrm>
                <a:off x="1317257" y="2132652"/>
                <a:ext cx="3761195" cy="5078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 marL="228600" indent="-228600" algn="l">
                  <a:buAutoNum type="arabicPeriod"/>
                </a:pPr>
                <a:r>
                  <a:rPr lang="en-US" altLang="zh-TW" sz="12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movements</a:t>
                </a:r>
              </a:p>
              <a:p>
                <a:pPr marL="228600" indent="-228600" algn="l">
                  <a:buAutoNum type="arabicPeriod"/>
                </a:pPr>
                <a:r>
                  <a:rPr lang="en-US" altLang="zh-TW" sz="12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Obstacle Detection and Avoidance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en-US" altLang="zh-TW" sz="12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tracking</a:t>
                </a:r>
              </a:p>
              <a:p>
                <a:pPr marL="228600" indent="-228600" algn="l">
                  <a:buFont typeface="+mj-lt"/>
                  <a:buAutoNum type="arabicPeriod"/>
                </a:pPr>
                <a:r>
                  <a:rPr lang="en-US" altLang="zh-TW" sz="12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Navigation extraction and processing</a:t>
                </a:r>
              </a:p>
            </p:txBody>
          </p:sp>
          <p:sp>
            <p:nvSpPr>
              <p:cNvPr id="56" name="Rectangle 80">
                <a:extLst>
                  <a:ext uri="{FF2B5EF4-FFF2-40B4-BE49-F238E27FC236}">
                    <a16:creationId xmlns:a16="http://schemas.microsoft.com/office/drawing/2014/main" id="{5F76F9BA-AAAB-9E9D-5B1B-A7370542D77D}"/>
                  </a:ext>
                </a:extLst>
              </p:cNvPr>
              <p:cNvSpPr/>
              <p:nvPr/>
            </p:nvSpPr>
            <p:spPr>
              <a:xfrm>
                <a:off x="1317257" y="1824875"/>
                <a:ext cx="3761195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微软雅黑"/>
                    <a:cs typeface="Times New Roman" panose="02020603050405020304" pitchFamily="18" charset="0"/>
                    <a:sym typeface="+mn-lt"/>
                  </a:rPr>
                  <a:t>Main Functions</a:t>
                </a:r>
                <a:endParaRPr lang="zh-CN" altLang="en-US" sz="2000" b="1" dirty="0">
                  <a:latin typeface="Times New Roman" panose="02020603050405020304" pitchFamily="18" charset="0"/>
                  <a:ea typeface="微软雅黑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  <p:pic>
        <p:nvPicPr>
          <p:cNvPr id="62" name="圖片 61">
            <a:extLst>
              <a:ext uri="{FF2B5EF4-FFF2-40B4-BE49-F238E27FC236}">
                <a16:creationId xmlns:a16="http://schemas.microsoft.com/office/drawing/2014/main" id="{4C777F4D-48B8-DFD8-281E-842481B61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616" y="4673727"/>
            <a:ext cx="1800000" cy="1800000"/>
          </a:xfrm>
          <a:prstGeom prst="rect">
            <a:avLst/>
          </a:prstGeom>
        </p:spPr>
      </p:pic>
      <p:sp>
        <p:nvSpPr>
          <p:cNvPr id="63" name="Rectangle 66">
            <a:extLst>
              <a:ext uri="{FF2B5EF4-FFF2-40B4-BE49-F238E27FC236}">
                <a16:creationId xmlns:a16="http://schemas.microsoft.com/office/drawing/2014/main" id="{724B660F-40B4-C82D-BDCD-5A05807BFD05}"/>
              </a:ext>
            </a:extLst>
          </p:cNvPr>
          <p:cNvSpPr/>
          <p:nvPr/>
        </p:nvSpPr>
        <p:spPr>
          <a:xfrm>
            <a:off x="8942653" y="5719950"/>
            <a:ext cx="2611176" cy="307777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Github</a:t>
            </a:r>
            <a:endParaRPr lang="zh-CN" altLang="en-US" sz="20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4" name="TextBox 65">
            <a:extLst>
              <a:ext uri="{FF2B5EF4-FFF2-40B4-BE49-F238E27FC236}">
                <a16:creationId xmlns:a16="http://schemas.microsoft.com/office/drawing/2014/main" id="{3C336520-5B41-03A4-DE6E-E3E608699D85}"/>
              </a:ext>
            </a:extLst>
          </p:cNvPr>
          <p:cNvSpPr txBox="1"/>
          <p:nvPr/>
        </p:nvSpPr>
        <p:spPr>
          <a:xfrm>
            <a:off x="8942653" y="6027727"/>
            <a:ext cx="2611176" cy="50783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defTabSz="121917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zh-CN" sz="1200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  <a:sym typeface="+mn-lt"/>
              </a:rPr>
              <a:t>https://github.com/dxc4598/AI-Smart-Car</a:t>
            </a:r>
            <a:endParaRPr lang="zh-CN" altLang="en-US" sz="1200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114</Words>
  <Application>Microsoft Office PowerPoint</Application>
  <PresentationFormat>寬螢幕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Times New Roman</vt:lpstr>
      <vt:lpstr>Office 主题​​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Chun Kao (student)</dc:creator>
  <cp:lastModifiedBy>Chung Chun Kao (student)</cp:lastModifiedBy>
  <cp:revision>2</cp:revision>
  <dcterms:created xsi:type="dcterms:W3CDTF">2023-01-25T10:42:06Z</dcterms:created>
  <dcterms:modified xsi:type="dcterms:W3CDTF">2023-01-25T13:55:36Z</dcterms:modified>
</cp:coreProperties>
</file>