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1" r:id="rId5"/>
    <p:sldId id="262" r:id="rId6"/>
    <p:sldId id="265" r:id="rId7"/>
    <p:sldId id="266" r:id="rId8"/>
    <p:sldId id="268" r:id="rId9"/>
    <p:sldId id="269" r:id="rId10"/>
    <p:sldId id="270" r:id="rId11"/>
    <p:sldId id="259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621" y="291"/>
      </p:cViewPr>
      <p:guideLst>
        <p:guide orient="horz" pos="217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9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4A336-C69E-4714-9C77-EDF27533E9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E4B67-FCD3-4532-BCA6-DE877EA718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14085-1836-4067-BF05-EE1CEA907A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80C25AB-01CB-44EF-B684-5AB310DE0B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B0403A9-6F57-44BB-8D80-D390D4D805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图片 7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图片 6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7.xml"/><Relationship Id="rId12" Type="http://schemas.openxmlformats.org/officeDocument/2006/relationships/themeOverride" Target="../theme/themeOverride2.xml"/><Relationship Id="rId11" Type="http://schemas.openxmlformats.org/officeDocument/2006/relationships/image" Target="../media/image2.png"/><Relationship Id="rId10" Type="http://schemas.openxmlformats.org/officeDocument/2006/relationships/image" Target="../media/image4.jpe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hemeOverride" Target="../theme/themeOverride3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4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551383" y="476672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何明峰</a:t>
            </a:r>
            <a:r>
              <a:rPr lang="en-US" altLang="zh-CN" dirty="0"/>
              <a:t> </a:t>
            </a:r>
            <a:r>
              <a:rPr lang="zh-CN" altLang="en-US" dirty="0"/>
              <a:t>高能物理研究所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371960" y="1544925"/>
            <a:ext cx="9424226" cy="2145538"/>
            <a:chOff x="1371960" y="1544925"/>
            <a:chExt cx="9424226" cy="2145538"/>
          </a:xfrm>
        </p:grpSpPr>
        <p:sp>
          <p:nvSpPr>
            <p:cNvPr id="2" name="矩形 1"/>
            <p:cNvSpPr/>
            <p:nvPr/>
          </p:nvSpPr>
          <p:spPr>
            <a:xfrm>
              <a:off x="1524000" y="1703583"/>
              <a:ext cx="9144000" cy="1812995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0">
                  <a:solidFill>
                    <a:srgbClr val="FF0000"/>
                  </a:solidFill>
                </a:rPr>
                <a:t>手写数字识别</a:t>
              </a:r>
              <a:endParaRPr lang="zh-CN" altLang="en-US" sz="8000">
                <a:solidFill>
                  <a:srgbClr val="FF0000"/>
                </a:solidFill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371960" y="1544925"/>
              <a:ext cx="9424226" cy="2145538"/>
              <a:chOff x="1371960" y="1544925"/>
              <a:chExt cx="9424226" cy="2145538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1371960" y="1544925"/>
                <a:ext cx="3500927" cy="803557"/>
                <a:chOff x="1500147" y="1472851"/>
                <a:chExt cx="3500927" cy="803557"/>
              </a:xfrm>
            </p:grpSpPr>
            <p:cxnSp>
              <p:nvCxnSpPr>
                <p:cNvPr id="7" name="直接连接符 6"/>
                <p:cNvCxnSpPr/>
                <p:nvPr/>
              </p:nvCxnSpPr>
              <p:spPr>
                <a:xfrm flipV="1">
                  <a:off x="1500147" y="1472851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1500147" y="1481396"/>
                  <a:ext cx="0" cy="795012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/>
              <p:cNvGrpSpPr/>
              <p:nvPr/>
            </p:nvGrpSpPr>
            <p:grpSpPr>
              <a:xfrm>
                <a:off x="7295259" y="2691925"/>
                <a:ext cx="3500927" cy="998538"/>
                <a:chOff x="7167073" y="2709017"/>
                <a:chExt cx="3500927" cy="998538"/>
              </a:xfrm>
            </p:grpSpPr>
            <p:cxnSp>
              <p:nvCxnSpPr>
                <p:cNvPr id="9" name="直接连接符 8"/>
                <p:cNvCxnSpPr/>
                <p:nvPr/>
              </p:nvCxnSpPr>
              <p:spPr>
                <a:xfrm flipV="1">
                  <a:off x="7167073" y="3690464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 flipV="1">
                  <a:off x="10668000" y="2709017"/>
                  <a:ext cx="0" cy="981447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2345020" y="1412025"/>
            <a:ext cx="1677832" cy="359783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905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10905" b="1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 rot="5400000">
            <a:off x="592989" y="2889926"/>
            <a:ext cx="3128221" cy="6420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170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170" b="1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3"/>
            </p:custDataLst>
          </p:nvPr>
        </p:nvSpPr>
        <p:spPr>
          <a:xfrm>
            <a:off x="4645618" y="1835918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4"/>
            </p:custDataLst>
          </p:nvPr>
        </p:nvSpPr>
        <p:spPr>
          <a:xfrm>
            <a:off x="5473598" y="1796266"/>
            <a:ext cx="4988997" cy="5594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6677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实验概述</a:t>
            </a:r>
            <a:endParaRPr lang="zh-CN" altLang="en-US" sz="280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Number_2"/>
          <p:cNvSpPr/>
          <p:nvPr>
            <p:custDataLst>
              <p:tags r:id="rId5"/>
            </p:custDataLst>
          </p:nvPr>
        </p:nvSpPr>
        <p:spPr>
          <a:xfrm>
            <a:off x="4645618" y="2657142"/>
            <a:ext cx="540000" cy="540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6"/>
            </p:custDataLst>
          </p:nvPr>
        </p:nvSpPr>
        <p:spPr>
          <a:xfrm>
            <a:off x="5473597" y="2620697"/>
            <a:ext cx="5280065" cy="5594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6677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实验方案</a:t>
            </a:r>
            <a:endParaRPr lang="zh-CN" altLang="en-US" sz="280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Number_3"/>
          <p:cNvSpPr/>
          <p:nvPr>
            <p:custDataLst>
              <p:tags r:id="rId7"/>
            </p:custDataLst>
          </p:nvPr>
        </p:nvSpPr>
        <p:spPr>
          <a:xfrm>
            <a:off x="4645618" y="3481572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5" name="MH_Entry_3"/>
          <p:cNvSpPr/>
          <p:nvPr>
            <p:custDataLst>
              <p:tags r:id="rId8"/>
            </p:custDataLst>
          </p:nvPr>
        </p:nvSpPr>
        <p:spPr>
          <a:xfrm>
            <a:off x="5473597" y="3445127"/>
            <a:ext cx="5280065" cy="5594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6677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实验总结</a:t>
            </a:r>
            <a:endParaRPr lang="zh-CN" altLang="en-US" sz="280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Freeform 7"/>
          <p:cNvSpPr/>
          <p:nvPr/>
        </p:nvSpPr>
        <p:spPr bwMode="auto">
          <a:xfrm>
            <a:off x="2830059" y="4400495"/>
            <a:ext cx="9361941" cy="2457316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9" cstate="screen"/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/>
          <a:lstStyle/>
          <a:p>
            <a:pPr defTabSz="866775"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0" y="3879825"/>
            <a:ext cx="4992468" cy="2977987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0" cstate="screen"/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/>
          <a:lstStyle/>
          <a:p>
            <a:pPr defTabSz="866775"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图片 4" descr="横版组合——透明.png"/>
          <p:cNvPicPr>
            <a:picLocks noChangeAspect="1"/>
          </p:cNvPicPr>
          <p:nvPr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7661174" y="277668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00">
        <p15:prstTrans prst="pageCurlDouble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99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3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8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3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 bldLvl="0" animBg="1"/>
      <p:bldP spid="22" grpId="0" animBg="1"/>
      <p:bldP spid="23" grpId="0" bldLvl="0" animBg="1"/>
      <p:bldP spid="24" grpId="0" animBg="1"/>
      <p:bldP spid="25" grpId="0" bldLvl="0" animBg="1"/>
      <p:bldP spid="17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任务：使用卷积神经网络完成手写数字识别。</a:t>
            </a:r>
            <a:endParaRPr lang="zh-CN" altLang="en-US"/>
          </a:p>
          <a:p>
            <a:r>
              <a:rPr lang="zh-CN" altLang="en-US"/>
              <a:t>数据集：MNIST。</a:t>
            </a:r>
            <a:endParaRPr lang="zh-CN" altLang="en-US"/>
          </a:p>
          <a:p>
            <a:pPr lvl="1"/>
            <a:r>
              <a:rPr lang="zh-CN" altLang="en-US"/>
              <a:t>训练集</a:t>
            </a:r>
            <a:r>
              <a:rPr lang="en-US" altLang="zh-CN"/>
              <a:t>60000</a:t>
            </a:r>
            <a:r>
              <a:rPr lang="zh-CN" altLang="en-US"/>
              <a:t>张图片，测试集一万张图片。</a:t>
            </a:r>
            <a:endParaRPr lang="zh-CN" altLang="en-US"/>
          </a:p>
          <a:p>
            <a:pPr lvl="1"/>
            <a:r>
              <a:rPr lang="zh-CN" altLang="en-US"/>
              <a:t>图片为灰度图，大小为</a:t>
            </a:r>
            <a:r>
              <a:rPr lang="en-US" altLang="zh-CN"/>
              <a:t>28*28</a:t>
            </a:r>
            <a:endParaRPr lang="zh-CN" altLang="en-US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框架：</a:t>
            </a:r>
            <a:r>
              <a:rPr lang="en-US" altLang="zh-CN">
                <a:solidFill>
                  <a:schemeClr val="tx1"/>
                </a:solidFill>
              </a:rPr>
              <a:t>Pytorch</a:t>
            </a:r>
            <a:endParaRPr lang="en-US" altLang="zh-CN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/>
              <a:t>训练参数：</a:t>
            </a:r>
            <a:endParaRPr lang="zh-CN" altLang="en-US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sz="2400"/>
              <a:t>损失函数：交叉熵</a:t>
            </a:r>
            <a:endParaRPr lang="zh-CN" altLang="en-US" sz="240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sz="2400"/>
              <a:t>学习率：</a:t>
            </a:r>
            <a:r>
              <a:rPr lang="en-US" altLang="zh-CN" sz="2400"/>
              <a:t>0.01</a:t>
            </a:r>
            <a:endParaRPr lang="en-US" altLang="zh-CN" sz="240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2400"/>
              <a:t>batch_size=128</a:t>
            </a:r>
            <a:endParaRPr lang="en-US" altLang="zh-CN" sz="240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/>
              <a:t>优化器：</a:t>
            </a:r>
            <a:r>
              <a:rPr lang="en-US" altLang="zh-CN"/>
              <a:t>Adam</a:t>
            </a:r>
            <a:endParaRPr lang="en-US" altLang="zh-CN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实验方案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第一步，使用</a:t>
            </a:r>
            <a:r>
              <a:rPr lang="en-US" altLang="zh-CN"/>
              <a:t>torchvision</a:t>
            </a:r>
            <a:r>
              <a:rPr lang="zh-CN" altLang="en-US"/>
              <a:t>下载</a:t>
            </a:r>
            <a:r>
              <a:rPr lang="en-US" altLang="zh-CN"/>
              <a:t>MNIST</a:t>
            </a:r>
            <a:r>
              <a:rPr lang="zh-CN" altLang="en-US"/>
              <a:t>数据集。</a:t>
            </a:r>
            <a:endParaRPr lang="zh-CN" altLang="en-US"/>
          </a:p>
          <a:p>
            <a:pPr marL="457200" lvl="1" indent="0">
              <a:buFont typeface="Arial" panose="020B0604020202020204" pitchFamily="34" charset="0"/>
              <a:buNone/>
            </a:pPr>
            <a:endParaRPr lang="zh-CN" altLang="en-US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数据一张图片对应一个标签，如下所示。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330008" y="2289493"/>
            <a:ext cx="7324725" cy="638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1330325" y="3696335"/>
            <a:ext cx="5559425" cy="28460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实验方案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第二步，将</a:t>
            </a:r>
            <a:r>
              <a:rPr lang="en-US" altLang="zh-CN"/>
              <a:t>MNIST</a:t>
            </a:r>
            <a:r>
              <a:rPr lang="zh-CN" altLang="en-US"/>
              <a:t>数据转为</a:t>
            </a:r>
            <a:r>
              <a:rPr lang="en-US" altLang="zh-CN"/>
              <a:t>tensor</a:t>
            </a:r>
            <a:r>
              <a:rPr lang="zh-CN" altLang="en-US"/>
              <a:t>并做归一化。并以</a:t>
            </a:r>
            <a:r>
              <a:rPr lang="en-US" altLang="zh-CN"/>
              <a:t>DataLoader</a:t>
            </a:r>
            <a:r>
              <a:rPr lang="zh-CN" altLang="en-US"/>
              <a:t>的形式返回。</a:t>
            </a:r>
            <a:endParaRPr lang="zh-CN" altLang="en-US"/>
          </a:p>
          <a:p>
            <a:pPr marL="457200" lvl="1" indent="0">
              <a:buFont typeface="Arial" panose="020B0604020202020204" pitchFamily="34" charset="0"/>
              <a:buNone/>
            </a:pPr>
            <a:endParaRPr lang="zh-CN" altLang="en-US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第三步，定义神经网络模型。</a:t>
            </a:r>
            <a:endParaRPr lang="zh-CN" altLang="en-US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卷积网络结构如下，最终将数据展平做一次全连接层为完整模型。</a:t>
            </a:r>
            <a:endParaRPr lang="zh-CN" altLang="en-US"/>
          </a:p>
          <a:p>
            <a:pPr marL="457200" lvl="1" indent="0">
              <a:buFont typeface="Arial" panose="020B0604020202020204" pitchFamily="34" charset="0"/>
              <a:buNone/>
            </a:pPr>
            <a:endParaRPr lang="zh-CN" altLang="en-US"/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1403350" y="3635058"/>
            <a:ext cx="8763000" cy="2105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实验方案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第四步，定义准确率函数，对测试数据进行预测。</a:t>
            </a:r>
            <a:endParaRPr lang="zh-CN" altLang="en-US"/>
          </a:p>
          <a:p>
            <a:pPr marL="457200" lvl="1" indent="0">
              <a:buFont typeface="Arial" panose="020B0604020202020204" pitchFamily="34" charset="0"/>
              <a:buNone/>
            </a:pPr>
            <a:endParaRPr lang="zh-CN" altLang="en-US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第五步，定义训练函数，配置所有的训练参数进行训练。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实验结果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/>
              <a:t>loss</a:t>
            </a:r>
            <a:r>
              <a:rPr lang="zh-CN" altLang="en-US"/>
              <a:t>值下降趋势：</a:t>
            </a:r>
            <a:endParaRPr lang="zh-CN" altLang="en-US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en-US" altLang="zh-CN"/>
              <a:t>loss</a:t>
            </a:r>
            <a:r>
              <a:rPr lang="zh-CN" altLang="en-US"/>
              <a:t>前期不断下</a:t>
            </a:r>
            <a:endParaRPr lang="zh-CN" altLang="en-US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 altLang="en-US"/>
              <a:t>降，在</a:t>
            </a:r>
            <a:r>
              <a:rPr lang="en-US" altLang="zh-CN"/>
              <a:t>80</a:t>
            </a:r>
            <a:r>
              <a:rPr lang="zh-CN" altLang="en-US"/>
              <a:t>个</a:t>
            </a:r>
            <a:r>
              <a:rPr lang="en-US" altLang="zh-CN"/>
              <a:t>batch</a:t>
            </a:r>
            <a:endParaRPr lang="en-US" altLang="zh-CN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 altLang="en-US"/>
              <a:t>之后小幅波动。</a:t>
            </a:r>
            <a:endParaRPr lang="zh-CN" altLang="en-US"/>
          </a:p>
          <a:p>
            <a:pPr marL="457200" lvl="1" indent="457200">
              <a:buFont typeface="Arial" panose="020B0604020202020204" pitchFamily="34" charset="0"/>
              <a:buNone/>
            </a:pPr>
            <a:endParaRPr lang="en-US" altLang="zh-CN"/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4326890" y="1624330"/>
            <a:ext cx="6181725" cy="43224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实验结果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zh-CN"/>
              <a:t>准确率变化</a:t>
            </a:r>
            <a:r>
              <a:rPr lang="zh-CN" altLang="en-US"/>
              <a:t>趋势：</a:t>
            </a:r>
            <a:endParaRPr lang="zh-CN" altLang="en-US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/>
              <a:t>准确率前期快速</a:t>
            </a:r>
            <a:endParaRPr lang="zh-CN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/>
              <a:t>上升，后期缓慢上</a:t>
            </a:r>
            <a:endParaRPr lang="zh-CN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/>
              <a:t>升并超过</a:t>
            </a:r>
            <a:r>
              <a:rPr lang="en-US" altLang="zh-CN"/>
              <a:t>98%</a:t>
            </a:r>
            <a:endParaRPr lang="zh-CN" altLang="en-US"/>
          </a:p>
          <a:p>
            <a:pPr marL="457200" lvl="1" indent="457200">
              <a:buFont typeface="Arial" panose="020B0604020202020204" pitchFamily="34" charset="0"/>
              <a:buNone/>
            </a:pPr>
            <a:endParaRPr lang="en-US" altLang="zh-CN"/>
          </a:p>
        </p:txBody>
      </p:sp>
      <p:pic>
        <p:nvPicPr>
          <p:cNvPr id="105" name="图片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4389120" y="1723390"/>
            <a:ext cx="5845175" cy="42748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770" y="2081667"/>
            <a:ext cx="6218459" cy="2694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1"/>
  <p:tag name="KSO_WM_DIAGRAM_VIRTUALLY_FRAME" val="{&quot;height&quot;:240.16496062992127,&quot;left&quot;:365.7966929133858,&quot;top&quot;:141.41,&quot;width&quot;:480.9483464566929}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  <p:tag name="KSO_WM_DIAGRAM_VIRTUALLY_FRAME" val="{&quot;height&quot;:240.16496062992127,&quot;left&quot;:365.7966929133858,&quot;top&quot;:141.41,&quot;width&quot;:480.9483464566929}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2"/>
  <p:tag name="KSO_WM_DIAGRAM_VIRTUALLY_FRAME" val="{&quot;height&quot;:240.16496062992127,&quot;left&quot;:365.7966929133858,&quot;top&quot;:141.41,&quot;width&quot;:480.9483464566929}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  <p:tag name="KSO_WM_DIAGRAM_VIRTUALLY_FRAME" val="{&quot;height&quot;:240.16496062992127,&quot;left&quot;:365.7966929133858,&quot;top&quot;:141.41,&quot;width&quot;:480.9483464566929}"/>
</p:tagLst>
</file>

<file path=ppt/tags/tag7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3"/>
  <p:tag name="KSO_WM_DIAGRAM_VIRTUALLY_FRAME" val="{&quot;height&quot;:240.16496062992127,&quot;left&quot;:365.7966929133858,&quot;top&quot;:141.41,&quot;width&quot;:480.9483464566929}"/>
</p:tagLst>
</file>

<file path=ppt/tags/tag8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  <p:tag name="KSO_WM_DIAGRAM_VIRTUALLY_FRAME" val="{&quot;height&quot;:240.16496062992127,&quot;left&quot;:365.7966929133858,&quot;top&quot;:141.41,&quot;width&quot;:480.9483464566929}"/>
</p:tagLst>
</file>

<file path=ppt/tags/tag9.xml><?xml version="1.0" encoding="utf-8"?>
<p:tagLst xmlns:p="http://schemas.openxmlformats.org/presentationml/2006/main">
  <p:tag name="commondata" val="eyJoZGlkIjoiMWJlNTZmZmE0ZWZjZjI4NDNhN2I5ODQ4NTVmZDI5ZD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C80E00"/>
      </a:accent1>
      <a:accent2>
        <a:srgbClr val="FE9600"/>
      </a:accent2>
      <a:accent3>
        <a:srgbClr val="0578C9"/>
      </a:accent3>
      <a:accent4>
        <a:srgbClr val="FF7100"/>
      </a:accent4>
      <a:accent5>
        <a:srgbClr val="FE9D00"/>
      </a:accent5>
      <a:accent6>
        <a:srgbClr val="D93700"/>
      </a:accent6>
      <a:hlink>
        <a:srgbClr val="4472C4"/>
      </a:hlink>
      <a:folHlink>
        <a:srgbClr val="BFBFBF"/>
      </a:folHlink>
    </a:clrScheme>
    <a:fontScheme name="雅黑A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WPS 演示</Application>
  <PresentationFormat>宽屏</PresentationFormat>
  <Paragraphs>74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Impact</vt:lpstr>
      <vt:lpstr>Times New Roman</vt:lpstr>
      <vt:lpstr>Calibri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实验概述</vt:lpstr>
      <vt:lpstr>实验方案</vt:lpstr>
      <vt:lpstr>实验方案</vt:lpstr>
      <vt:lpstr>实验方案</vt:lpstr>
      <vt:lpstr>实验结果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30535</cp:lastModifiedBy>
  <cp:revision>19</cp:revision>
  <dcterms:created xsi:type="dcterms:W3CDTF">2018-08-12T03:36:00Z</dcterms:created>
  <dcterms:modified xsi:type="dcterms:W3CDTF">2024-04-21T07:31:30Z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A490F1F954394AC58860EA3A3F93FD52_12</vt:lpwstr>
  </property>
  <property fmtid="{D5CDD505-2E9C-101B-9397-08002B2CF9AE}" pid="3" name="KSOProductBuildVer">
    <vt:lpwstr>2052-12.1.0.16729</vt:lpwstr>
  </property>
</Properties>
</file>