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1" r:id="rId5"/>
    <p:sldId id="262" r:id="rId6"/>
    <p:sldId id="265" r:id="rId7"/>
    <p:sldId id="272" r:id="rId8"/>
    <p:sldId id="273" r:id="rId9"/>
    <p:sldId id="274" r:id="rId10"/>
    <p:sldId id="269" r:id="rId11"/>
    <p:sldId id="275" r:id="rId12"/>
    <p:sldId id="276" r:id="rId13"/>
    <p:sldId id="259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621" y="291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hemeOverride" Target="../theme/themeOverride2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image" Target="../media/image2.png"/><Relationship Id="rId10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何明峰</a:t>
            </a:r>
            <a:r>
              <a:rPr lang="en-US" altLang="zh-CN" dirty="0"/>
              <a:t> </a:t>
            </a:r>
            <a:r>
              <a:rPr lang="zh-CN" altLang="en-US" dirty="0"/>
              <a:t>高能物理研究所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0">
                  <a:solidFill>
                    <a:srgbClr val="FF0000"/>
                  </a:solidFill>
                </a:rPr>
                <a:t>机器翻译</a:t>
              </a:r>
              <a:endParaRPr lang="zh-CN" altLang="en-US" sz="8000">
                <a:solidFill>
                  <a:srgbClr val="FF0000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实验结果与思考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9775"/>
          </a:xfrm>
        </p:spPr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/>
              <a:t>预训练</a:t>
            </a:r>
            <a:r>
              <a:rPr lang="en-US" altLang="zh-CN" sz="2000"/>
              <a:t>-</a:t>
            </a:r>
            <a:r>
              <a:rPr lang="zh-CN" altLang="en-US" sz="2000"/>
              <a:t>微调</a:t>
            </a:r>
            <a:r>
              <a:rPr lang="en-US" altLang="zh-CN" sz="2000"/>
              <a:t>-</a:t>
            </a:r>
            <a:r>
              <a:rPr lang="zh-CN" altLang="en-US" sz="2000"/>
              <a:t>思考：</a:t>
            </a:r>
            <a:endParaRPr lang="zh-CN" altLang="en-US" sz="2000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2000"/>
              <a:t>这个方式的效果比第一个方法好得多，</a:t>
            </a:r>
            <a:r>
              <a:rPr lang="en-US" altLang="zh-CN" sz="2000"/>
              <a:t>loss</a:t>
            </a:r>
            <a:r>
              <a:rPr lang="zh-CN" altLang="en-US" sz="2000"/>
              <a:t>值在很短的时间内就收敛了，并且效果也要更好。这里展示模型微调前与微调后的输出对比。</a:t>
            </a:r>
            <a:endParaRPr lang="en-US" altLang="zh-CN" sz="2000"/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426085" y="3139440"/>
            <a:ext cx="11339830" cy="1447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412115" y="4929505"/>
            <a:ext cx="11353800" cy="1844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064000" y="2834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微调前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57015" y="4587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微调后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345020" y="1412025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5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0905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592989" y="2889926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0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0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4645618" y="183591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5473598" y="1796266"/>
            <a:ext cx="4988997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实验概述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265714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5473597" y="2620697"/>
            <a:ext cx="5280065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实验方案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-Transformer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4645618" y="412927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5473597" y="4129657"/>
            <a:ext cx="5280065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实验总结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9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0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H_Number_2"/>
          <p:cNvSpPr/>
          <p:nvPr>
            <p:custDataLst>
              <p:tags r:id="rId12"/>
            </p:custDataLst>
          </p:nvPr>
        </p:nvSpPr>
        <p:spPr>
          <a:xfrm>
            <a:off x="4645618" y="339374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MH_Entry_3"/>
          <p:cNvSpPr/>
          <p:nvPr>
            <p:custDataLst>
              <p:tags r:id="rId13"/>
            </p:custDataLst>
          </p:nvPr>
        </p:nvSpPr>
        <p:spPr>
          <a:xfrm>
            <a:off x="5473597" y="3320667"/>
            <a:ext cx="5280065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实验方案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预训练微调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99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8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8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bldLvl="0" animBg="1"/>
      <p:bldP spid="22" grpId="0" animBg="1"/>
      <p:bldP spid="23" grpId="0" bldLvl="0" animBg="1"/>
      <p:bldP spid="24" grpId="0" bldLvl="0" animBg="1"/>
      <p:bldP spid="25" grpId="0" bldLvl="0" animBg="1"/>
      <p:bldP spid="17" grpId="0" animBg="1"/>
      <p:bldP spid="16" grpId="0" animBg="1"/>
      <p:bldP spid="3" grpId="0" bldLvl="0" animBg="1"/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任务：使用</a:t>
            </a:r>
            <a:r>
              <a:rPr lang="en-US" altLang="zh-CN"/>
              <a:t>Transformer</a:t>
            </a:r>
            <a:r>
              <a:rPr lang="zh-CN" altLang="en-US"/>
              <a:t>架构</a:t>
            </a:r>
            <a:endParaRPr lang="zh-CN" altLang="en-US"/>
          </a:p>
          <a:p>
            <a:r>
              <a:rPr lang="zh-CN" altLang="en-US"/>
              <a:t>数据集：training-parallel-nc-v13。</a:t>
            </a:r>
            <a:endParaRPr lang="zh-CN" altLang="en-US"/>
          </a:p>
          <a:p>
            <a:pPr lvl="1"/>
            <a:r>
              <a:rPr lang="zh-CN" altLang="en-US"/>
              <a:t>一共</a:t>
            </a:r>
            <a:r>
              <a:rPr lang="en-US" altLang="zh-CN"/>
              <a:t>25</a:t>
            </a:r>
            <a:r>
              <a:rPr lang="zh-CN" altLang="en-US"/>
              <a:t>万对中英文句子对。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框架：</a:t>
            </a:r>
            <a:r>
              <a:rPr lang="en-US" altLang="zh-CN">
                <a:solidFill>
                  <a:schemeClr val="tx1"/>
                </a:solidFill>
              </a:rPr>
              <a:t>Pytorch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transformers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模型：这里采用了两种方式进行训练。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</a:rPr>
              <a:t>一是</a:t>
            </a:r>
            <a:r>
              <a:rPr lang="en-US" altLang="zh-CN">
                <a:solidFill>
                  <a:schemeClr val="tx1"/>
                </a:solidFill>
              </a:rPr>
              <a:t>Transformer</a:t>
            </a:r>
            <a:r>
              <a:rPr lang="zh-CN" altLang="en-US">
                <a:solidFill>
                  <a:schemeClr val="tx1"/>
                </a:solidFill>
              </a:rPr>
              <a:t>从头进行训练。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</a:rPr>
              <a:t>二是对</a:t>
            </a:r>
            <a:r>
              <a:rPr lang="en-US" altLang="zh-CN">
                <a:solidFill>
                  <a:schemeClr val="tx1"/>
                </a:solidFill>
              </a:rPr>
              <a:t>bloom-389m-zh</a:t>
            </a:r>
            <a:r>
              <a:rPr lang="zh-CN" altLang="en-US">
                <a:solidFill>
                  <a:schemeClr val="tx1"/>
                </a:solidFill>
              </a:rPr>
              <a:t>模型进行微调。</a:t>
            </a: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实验方案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Transformer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第一步，创建一个</a:t>
            </a:r>
            <a:r>
              <a:rPr lang="en-US" altLang="zh-CN"/>
              <a:t>Tokenizer</a:t>
            </a:r>
            <a:r>
              <a:rPr lang="zh-CN" altLang="en-US"/>
              <a:t>类，对中文字符以及英文字符进行统计，并做好相应的词表。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第二步，按照</a:t>
            </a:r>
            <a:r>
              <a:rPr lang="en-US" altLang="zh-CN"/>
              <a:t>pytorch</a:t>
            </a:r>
            <a:r>
              <a:rPr lang="zh-CN" altLang="en-US"/>
              <a:t>训练的格式创建相应的</a:t>
            </a:r>
            <a:r>
              <a:rPr lang="en-US" altLang="zh-CN"/>
              <a:t>Dataset</a:t>
            </a:r>
            <a:r>
              <a:rPr lang="zh-CN" altLang="en-US"/>
              <a:t>类与</a:t>
            </a:r>
            <a:r>
              <a:rPr lang="en-US" altLang="zh-CN"/>
              <a:t>Dataloader</a:t>
            </a:r>
            <a:r>
              <a:rPr lang="zh-CN" altLang="en-US"/>
              <a:t>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第三步，定义一个类用于生成每个</a:t>
            </a:r>
            <a:r>
              <a:rPr lang="en-US" altLang="zh-CN"/>
              <a:t>Batch</a:t>
            </a:r>
            <a:r>
              <a:rPr lang="zh-CN" altLang="en-US"/>
              <a:t>数据对应的掩码。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第四步，根据</a:t>
            </a:r>
            <a:r>
              <a:rPr lang="en-US" altLang="zh-CN"/>
              <a:t>Transformer</a:t>
            </a:r>
            <a:r>
              <a:rPr lang="zh-CN" altLang="en-US"/>
              <a:t>架构图构建相关类。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第五步，定义损失函数类，标签平滑类与</a:t>
            </a:r>
            <a:r>
              <a:rPr lang="en-US" altLang="zh-CN"/>
              <a:t>Wormup</a:t>
            </a:r>
            <a:r>
              <a:rPr lang="zh-CN" altLang="en-US"/>
              <a:t>类。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第六步，创建训练函数与预测函数。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实验方案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Transformer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/>
              <a:t>模型参数设置如下：</a:t>
            </a:r>
            <a:endParaRPr lang="zh-CN" altLang="en-US"/>
          </a:p>
          <a:p>
            <a:pPr marL="457200" lvl="1" indent="45720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/>
              <a:t>batch_size=32</a:t>
            </a:r>
            <a:r>
              <a:rPr lang="zh-CN" altLang="en-US"/>
              <a:t>、学习率通过</a:t>
            </a:r>
            <a:r>
              <a:rPr lang="en-US" altLang="zh-CN"/>
              <a:t>wormup</a:t>
            </a:r>
            <a:r>
              <a:rPr lang="zh-CN" altLang="en-US"/>
              <a:t>动态设定，词嵌入维度</a:t>
            </a:r>
            <a:r>
              <a:rPr lang="en-US" altLang="zh-CN"/>
              <a:t>256</a:t>
            </a:r>
            <a:r>
              <a:rPr lang="zh-CN" altLang="en-US"/>
              <a:t>，多头数目</a:t>
            </a:r>
            <a:r>
              <a:rPr lang="en-US" altLang="zh-CN"/>
              <a:t>8</a:t>
            </a:r>
            <a:r>
              <a:rPr lang="zh-CN" altLang="en-US"/>
              <a:t>，编码器层数</a:t>
            </a:r>
            <a:r>
              <a:rPr lang="en-US" altLang="zh-CN"/>
              <a:t>2</a:t>
            </a:r>
            <a:r>
              <a:rPr lang="zh-CN" altLang="en-US"/>
              <a:t>，解码器层数</a:t>
            </a:r>
            <a:r>
              <a:rPr lang="en-US" altLang="zh-CN"/>
              <a:t>2</a:t>
            </a:r>
            <a:r>
              <a:rPr lang="zh-CN" altLang="en-US"/>
              <a:t>，训练设备</a:t>
            </a:r>
            <a:r>
              <a:rPr lang="en-US" altLang="zh-CN"/>
              <a:t>cuda</a:t>
            </a:r>
            <a:r>
              <a:rPr lang="zh-CN" altLang="en-US"/>
              <a:t>，优化器</a:t>
            </a:r>
            <a:r>
              <a:rPr lang="en-US" altLang="zh-CN"/>
              <a:t>adam</a:t>
            </a:r>
            <a:r>
              <a:rPr lang="zh-CN" altLang="en-US"/>
              <a:t>，模型隐层维度</a:t>
            </a:r>
            <a:r>
              <a:rPr lang="en-US" altLang="zh-CN"/>
              <a:t>2048</a:t>
            </a:r>
            <a:r>
              <a:rPr lang="zh-CN" altLang="en-US"/>
              <a:t>，</a:t>
            </a:r>
            <a:r>
              <a:rPr lang="en-US" altLang="zh-CN"/>
              <a:t>dropout</a:t>
            </a:r>
            <a:r>
              <a:rPr lang="zh-CN" altLang="en-US"/>
              <a:t>比例全局为</a:t>
            </a:r>
            <a:r>
              <a:rPr lang="en-US" altLang="zh-CN"/>
              <a:t>0.1</a:t>
            </a:r>
            <a:r>
              <a:rPr lang="zh-CN" altLang="en-US"/>
              <a:t>，损失函数：</a:t>
            </a:r>
            <a:r>
              <a:rPr lang="en-US" altLang="zh-CN"/>
              <a:t>KL</a:t>
            </a:r>
            <a:r>
              <a:rPr lang="zh-CN" altLang="en-US"/>
              <a:t>散度。</a:t>
            </a:r>
            <a:endParaRPr lang="zh-CN" altLang="en-US"/>
          </a:p>
          <a:p>
            <a:pPr marL="0" lvl="0" indent="457200" fontAlgn="auto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marL="0" lvl="0" indent="45720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其它设置：</a:t>
            </a:r>
            <a:endParaRPr lang="zh-CN" altLang="en-US" sz="2400">
              <a:solidFill>
                <a:schemeClr val="tx1"/>
              </a:solidFill>
            </a:endParaRPr>
          </a:p>
          <a:p>
            <a:pPr marL="457200" lvl="1" indent="45720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这里只进行了英文翻译成中文的训练。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实验方案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预训练微调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457200" lvl="1"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第一步：下载相应的语言模型，这里采用的是bloom-389m-zh，这是一个文本生成的预训练模型。</a:t>
            </a:r>
            <a:endParaRPr lang="zh-CN" altLang="en-US" sz="2400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第二步：对数据进行预处理以及编码，并设置最大</a:t>
            </a:r>
            <a:r>
              <a:rPr lang="en-US" altLang="zh-CN" sz="2400">
                <a:solidFill>
                  <a:schemeClr val="tx1"/>
                </a:solidFill>
              </a:rPr>
              <a:t>token_ids</a:t>
            </a:r>
            <a:r>
              <a:rPr lang="zh-CN" altLang="en-US" sz="2400">
                <a:solidFill>
                  <a:schemeClr val="tx1"/>
                </a:solidFill>
              </a:rPr>
              <a:t>的长度，超过则截断。</a:t>
            </a:r>
            <a:endParaRPr lang="zh-CN" altLang="en-US" sz="2400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第三步：创建</a:t>
            </a:r>
            <a:r>
              <a:rPr lang="en-US" altLang="zh-CN" sz="2400">
                <a:solidFill>
                  <a:schemeClr val="tx1"/>
                </a:solidFill>
              </a:rPr>
              <a:t>lora</a:t>
            </a:r>
            <a:r>
              <a:rPr lang="zh-CN" altLang="en-US" sz="2400">
                <a:solidFill>
                  <a:schemeClr val="tx1"/>
                </a:solidFill>
              </a:rPr>
              <a:t>模型并将其设为半精度。</a:t>
            </a:r>
            <a:endParaRPr lang="zh-CN" altLang="en-US" sz="2400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第四步：配置训练参数以及训练器。</a:t>
            </a:r>
            <a:endParaRPr lang="zh-CN" altLang="en-US" sz="2400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第五步：合并权重以及模型推理。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实验方案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预训练微调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sz="2400">
                <a:solidFill>
                  <a:schemeClr val="tx1"/>
                </a:solidFill>
              </a:rPr>
              <a:t>训练细节：</a:t>
            </a:r>
            <a:endParaRPr lang="zh-CN" sz="2400">
              <a:solidFill>
                <a:schemeClr val="tx1"/>
              </a:solidFill>
            </a:endParaRPr>
          </a:p>
          <a:p>
            <a:pPr marL="457200" lvl="1" indent="45720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sz="2400">
                <a:solidFill>
                  <a:schemeClr val="tx1"/>
                </a:solidFill>
              </a:rPr>
              <a:t>数据预处理时，只使用了长度小于</a:t>
            </a:r>
            <a:r>
              <a:rPr lang="en-US" altLang="zh-CN" sz="2400">
                <a:solidFill>
                  <a:schemeClr val="tx1"/>
                </a:solidFill>
              </a:rPr>
              <a:t>128</a:t>
            </a:r>
            <a:r>
              <a:rPr lang="zh-CN" altLang="en-US" sz="2400">
                <a:solidFill>
                  <a:schemeClr val="tx1"/>
                </a:solidFill>
              </a:rPr>
              <a:t>的数据，并且将中文与英文数据进行了混合打乱。这样就能同时实现中文到英文与英文到中文的翻译。</a:t>
            </a:r>
            <a:endParaRPr lang="zh-CN" altLang="en-US" sz="2400">
              <a:solidFill>
                <a:schemeClr val="tx1"/>
              </a:solidFill>
            </a:endParaRPr>
          </a:p>
          <a:p>
            <a:pPr marL="457200" lvl="1" indent="45720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优化器使用的adafactor，为了降低显存占用，采用的模式是半精度并且使用梯度累加进行损失计算。</a:t>
            </a:r>
            <a:endParaRPr lang="zh-CN" altLang="en-US" sz="2400">
              <a:solidFill>
                <a:schemeClr val="tx1"/>
              </a:solidFill>
            </a:endParaRPr>
          </a:p>
          <a:p>
            <a:pPr marL="457200" lvl="1" indent="45720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在使用半精度时将adam_epsilon进行了提高，以防出现数据下溢的情况。</a:t>
            </a:r>
            <a:endParaRPr lang="zh-CN" altLang="en-US" sz="2400">
              <a:solidFill>
                <a:schemeClr val="tx1"/>
              </a:solidFill>
            </a:endParaRPr>
          </a:p>
          <a:p>
            <a:pPr marL="457200" lvl="1" indent="457200" fontAlgn="auto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实验结果与思考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/>
              <a:t>transformer</a:t>
            </a:r>
            <a:r>
              <a:rPr lang="en-US" altLang="zh-CN"/>
              <a:t>-loss</a:t>
            </a:r>
            <a:r>
              <a:rPr lang="zh-CN" altLang="en-US"/>
              <a:t>：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/>
              <a:t>loss</a:t>
            </a:r>
            <a:r>
              <a:rPr lang="zh-CN" altLang="en-US"/>
              <a:t>前期不断下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降，在几千</a:t>
            </a:r>
            <a:r>
              <a:rPr lang="zh-CN" altLang="en-US"/>
              <a:t>个</a:t>
            </a:r>
            <a:r>
              <a:rPr lang="en-US" altLang="zh-CN"/>
              <a:t>batch</a:t>
            </a:r>
            <a:endParaRPr lang="en-US" altLang="zh-CN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之后开始小幅波动。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由于基本趋于稳定，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因此不再进行训练。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11675" y="1717040"/>
            <a:ext cx="6930390" cy="431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实验结果与思考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9775"/>
          </a:xfrm>
        </p:spPr>
        <p:txBody>
          <a:bodyPr>
            <a:normAutofit fontScale="4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sz="5715"/>
              <a:t>transformer</a:t>
            </a:r>
            <a:r>
              <a:rPr lang="zh-CN" altLang="en-US" sz="5715"/>
              <a:t>思考</a:t>
            </a:r>
            <a:r>
              <a:rPr lang="zh-CN" altLang="en-US" sz="5715"/>
              <a:t>：</a:t>
            </a:r>
            <a:endParaRPr lang="zh-CN" altLang="en-US" sz="5715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5715"/>
              <a:t>在训练过程中，我设置了一个测试用的语句</a:t>
            </a:r>
            <a:endParaRPr lang="zh-CN" altLang="en-US" sz="5715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 sz="5715"/>
              <a:t>——I havea dream</a:t>
            </a:r>
            <a:r>
              <a:rPr lang="zh-CN" altLang="en-US" sz="5715"/>
              <a:t>！在训练的前期可以看</a:t>
            </a:r>
            <a:endParaRPr lang="zh-CN" altLang="en-US" sz="5715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5715"/>
              <a:t>到完全无法翻译出来。当运行完一轮数据以</a:t>
            </a:r>
            <a:endParaRPr lang="zh-CN" altLang="en-US" sz="5715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5715"/>
              <a:t>后就能初步看出成效。但是完全运行完之后，</a:t>
            </a:r>
            <a:endParaRPr lang="zh-CN" altLang="en-US" sz="5715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5715"/>
              <a:t>模型存在一个问题，它依然无法做到在合</a:t>
            </a:r>
            <a:endParaRPr lang="zh-CN" altLang="en-US" sz="5715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5715"/>
              <a:t>适的位置产生</a:t>
            </a:r>
            <a:r>
              <a:rPr lang="en-US" altLang="zh-CN" sz="5715"/>
              <a:t>&lt;eos&gt;</a:t>
            </a:r>
            <a:r>
              <a:rPr lang="zh-CN" altLang="en-US" sz="5715"/>
              <a:t>结束符。但是时间有</a:t>
            </a:r>
            <a:endParaRPr lang="zh-CN" altLang="en-US" sz="5715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5715"/>
              <a:t>限我没做进一步测试，我猜测可能训练都</a:t>
            </a:r>
            <a:endParaRPr lang="zh-CN" altLang="en-US" sz="5715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5715"/>
              <a:t>是长句，导致模型对短句处理不好。正确</a:t>
            </a:r>
            <a:endParaRPr lang="zh-CN" altLang="en-US" sz="5715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5715"/>
              <a:t>的输出与模行继续输出的内容间存在一个</a:t>
            </a:r>
            <a:endParaRPr lang="zh-CN" altLang="en-US" sz="5715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5715"/>
              <a:t>空格，这个原因也未知。</a:t>
            </a:r>
            <a:endParaRPr lang="zh-CN" altLang="en-US" sz="5715"/>
          </a:p>
          <a:p>
            <a:pPr marL="457200" lvl="1" indent="45720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484110" y="1624330"/>
            <a:ext cx="3869690" cy="1412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7484110" y="3036570"/>
            <a:ext cx="3844925" cy="1209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7452043" y="4245293"/>
            <a:ext cx="3876675" cy="126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  <p:tag name="KSO_WM_DIAGRAM_VIRTUALLY_FRAME" val="{&quot;height&quot;:240.16496062992127,&quot;left&quot;:365.7966929133858,&quot;top&quot;:141.41,&quot;width&quot;:480.9483464566929}"/>
</p:tagLst>
</file>

<file path=ppt/tags/tag11.xml><?xml version="1.0" encoding="utf-8"?>
<p:tagLst xmlns:p="http://schemas.openxmlformats.org/presentationml/2006/main">
  <p:tag name="commondata" val="eyJoZGlkIjoiMWJlNTZmZmE0ZWZjZjI4NDNhN2I5ODQ4NTVmZDI5ZDgifQ==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DIAGRAM_VIRTUALLY_FRAME" val="{&quot;height&quot;:240.16496062992127,&quot;left&quot;:365.7966929133858,&quot;top&quot;:141.41,&quot;width&quot;:480.9483464566929}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DIAGRAM_VIRTUALLY_FRAME" val="{&quot;height&quot;:240.16496062992127,&quot;left&quot;:365.7966929133858,&quot;top&quot;:141.41,&quot;width&quot;:480.9483464566929}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  <p:tag name="KSO_WM_DIAGRAM_VIRTUALLY_FRAME" val="{&quot;height&quot;:240.16496062992127,&quot;left&quot;:365.7966929133858,&quot;top&quot;:141.41,&quot;width&quot;:480.9483464566929}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  <p:tag name="KSO_WM_DIAGRAM_VIRTUALLY_FRAME" val="{&quot;height&quot;:240.16496062992127,&quot;left&quot;:365.7966929133858,&quot;top&quot;:141.41,&quot;width&quot;:480.9483464566929}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  <p:tag name="KSO_WM_DIAGRAM_VIRTUALLY_FRAME" val="{&quot;height&quot;:240.16496062992127,&quot;left&quot;:365.7966929133858,&quot;top&quot;:141.41,&quot;width&quot;:480.9483464566929}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  <p:tag name="KSO_WM_DIAGRAM_VIRTUALLY_FRAME" val="{&quot;height&quot;:240.16496062992127,&quot;left&quot;:365.7966929133858,&quot;top&quot;:141.41,&quot;width&quot;:480.9483464566929}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  <p:tag name="KSO_WM_DIAGRAM_VIRTUALLY_FRAME" val="{&quot;height&quot;:240.16496062992127,&quot;left&quot;:365.7966929133858,&quot;top&quot;:141.41,&quot;width&quot;:480.9483464566929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WPS 演示</Application>
  <PresentationFormat>宽屏</PresentationFormat>
  <Paragraphs>113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Impact</vt:lpstr>
      <vt:lpstr>Times New Roman</vt:lpstr>
      <vt:lpstr>Calibri</vt:lpstr>
      <vt:lpstr>Arial Unicode MS</vt:lpstr>
      <vt:lpstr>等线</vt:lpstr>
      <vt:lpstr>Office 主题​​</vt:lpstr>
      <vt:lpstr>PowerPoint 演示文稿</vt:lpstr>
      <vt:lpstr>PowerPoint 演示文稿</vt:lpstr>
      <vt:lpstr>实验概述</vt:lpstr>
      <vt:lpstr>实验方案-Transformer模式</vt:lpstr>
      <vt:lpstr>实验方案-Transformer模式</vt:lpstr>
      <vt:lpstr>实验方案-预训练微调模式</vt:lpstr>
      <vt:lpstr>实验方案-预训练微调模式</vt:lpstr>
      <vt:lpstr>实验结果与思考</vt:lpstr>
      <vt:lpstr>实验结果与思考</vt:lpstr>
      <vt:lpstr>实验结果与思考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30535</cp:lastModifiedBy>
  <cp:revision>23</cp:revision>
  <dcterms:created xsi:type="dcterms:W3CDTF">2018-08-12T03:36:00Z</dcterms:created>
  <dcterms:modified xsi:type="dcterms:W3CDTF">2024-04-21T13:21:45Z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A490F1F954394AC58860EA3A3F93FD52_12</vt:lpwstr>
  </property>
  <property fmtid="{D5CDD505-2E9C-101B-9397-08002B2CF9AE}" pid="3" name="KSOProductBuildVer">
    <vt:lpwstr>2052-12.1.0.16729</vt:lpwstr>
  </property>
</Properties>
</file>