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sldIdLst>
    <p:sldId id="541" r:id="rId2"/>
    <p:sldId id="570" r:id="rId3"/>
    <p:sldId id="547" r:id="rId4"/>
    <p:sldId id="571" r:id="rId5"/>
    <p:sldId id="572" r:id="rId6"/>
    <p:sldId id="573" r:id="rId7"/>
    <p:sldId id="574" r:id="rId8"/>
    <p:sldId id="548" r:id="rId9"/>
    <p:sldId id="551" r:id="rId10"/>
    <p:sldId id="552" r:id="rId11"/>
    <p:sldId id="553" r:id="rId12"/>
    <p:sldId id="554" r:id="rId13"/>
    <p:sldId id="549" r:id="rId14"/>
    <p:sldId id="555" r:id="rId15"/>
    <p:sldId id="557" r:id="rId16"/>
    <p:sldId id="558" r:id="rId17"/>
    <p:sldId id="556" r:id="rId18"/>
    <p:sldId id="559" r:id="rId19"/>
    <p:sldId id="562" r:id="rId20"/>
    <p:sldId id="575" r:id="rId21"/>
    <p:sldId id="586" r:id="rId22"/>
    <p:sldId id="585" r:id="rId23"/>
    <p:sldId id="583" r:id="rId24"/>
    <p:sldId id="584" r:id="rId25"/>
    <p:sldId id="582" r:id="rId26"/>
    <p:sldId id="587" r:id="rId27"/>
    <p:sldId id="580" r:id="rId28"/>
    <p:sldId id="579" r:id="rId29"/>
    <p:sldId id="578" r:id="rId30"/>
    <p:sldId id="577" r:id="rId31"/>
    <p:sldId id="589" r:id="rId32"/>
    <p:sldId id="50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76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6D6"/>
    <a:srgbClr val="C55B0E"/>
    <a:srgbClr val="ED7C31"/>
    <a:srgbClr val="E4F0D9"/>
    <a:srgbClr val="507E31"/>
    <a:srgbClr val="70AC47"/>
    <a:srgbClr val="2E518E"/>
    <a:srgbClr val="DBE3F4"/>
    <a:srgbClr val="4372C5"/>
    <a:srgbClr val="BFBDC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75" autoAdjust="0"/>
    <p:restoredTop sz="86667" autoAdjust="0"/>
  </p:normalViewPr>
  <p:slideViewPr>
    <p:cSldViewPr snapToGrid="0">
      <p:cViewPr varScale="1">
        <p:scale>
          <a:sx n="110" d="100"/>
          <a:sy n="110" d="100"/>
        </p:scale>
        <p:origin x="1408" y="176"/>
      </p:cViewPr>
      <p:guideLst>
        <p:guide orient="horz"/>
        <p:guide pos="76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C2706E-4E5F-4C4D-B4FB-427C21C6D91A}" type="datetimeFigureOut">
              <a:rPr lang="en-US" smtClean="0"/>
              <a:t>12/21/22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4B35D3-EBAD-9D4F-91D4-4C6CF5CC7CAA}" type="slidenum">
              <a:rPr lang="en-US" smtClean="0"/>
              <a:t>‹#›</a:t>
            </a:fld>
            <a:endParaRPr lang="en-US"/>
          </a:p>
        </p:txBody>
      </p:sp>
    </p:spTree>
    <p:extLst>
      <p:ext uri="{BB962C8B-B14F-4D97-AF65-F5344CB8AC3E}">
        <p14:creationId xmlns:p14="http://schemas.microsoft.com/office/powerpoint/2010/main" val="322098488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200" u="non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64B35D3-EBAD-9D4F-91D4-4C6CF5CC7CAA}" type="slidenum">
              <a:rPr lang="en-US" smtClean="0"/>
              <a:t>1</a:t>
            </a:fld>
            <a:endParaRPr lang="en-US" dirty="0"/>
          </a:p>
        </p:txBody>
      </p:sp>
    </p:spTree>
    <p:extLst>
      <p:ext uri="{BB962C8B-B14F-4D97-AF65-F5344CB8AC3E}">
        <p14:creationId xmlns:p14="http://schemas.microsoft.com/office/powerpoint/2010/main" val="394803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4B35D3-EBAD-9D4F-91D4-4C6CF5CC7CAA}" type="slidenum">
              <a:rPr lang="en-US" smtClean="0"/>
              <a:t>14</a:t>
            </a:fld>
            <a:endParaRPr lang="en-US"/>
          </a:p>
        </p:txBody>
      </p:sp>
    </p:spTree>
    <p:extLst>
      <p:ext uri="{BB962C8B-B14F-4D97-AF65-F5344CB8AC3E}">
        <p14:creationId xmlns:p14="http://schemas.microsoft.com/office/powerpoint/2010/main" val="1327479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4B35D3-EBAD-9D4F-91D4-4C6CF5CC7CAA}" type="slidenum">
              <a:rPr lang="en-US" smtClean="0"/>
              <a:t>15</a:t>
            </a:fld>
            <a:endParaRPr lang="en-US"/>
          </a:p>
        </p:txBody>
      </p:sp>
    </p:spTree>
    <p:extLst>
      <p:ext uri="{BB962C8B-B14F-4D97-AF65-F5344CB8AC3E}">
        <p14:creationId xmlns:p14="http://schemas.microsoft.com/office/powerpoint/2010/main" val="68965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4B35D3-EBAD-9D4F-91D4-4C6CF5CC7CAA}" type="slidenum">
              <a:rPr lang="en-US" smtClean="0"/>
              <a:t>16</a:t>
            </a:fld>
            <a:endParaRPr lang="en-US"/>
          </a:p>
        </p:txBody>
      </p:sp>
    </p:spTree>
    <p:extLst>
      <p:ext uri="{BB962C8B-B14F-4D97-AF65-F5344CB8AC3E}">
        <p14:creationId xmlns:p14="http://schemas.microsoft.com/office/powerpoint/2010/main" val="1607206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4B35D3-EBAD-9D4F-91D4-4C6CF5CC7CAA}" type="slidenum">
              <a:rPr lang="en-US" smtClean="0"/>
              <a:t>17</a:t>
            </a:fld>
            <a:endParaRPr lang="en-US"/>
          </a:p>
        </p:txBody>
      </p:sp>
    </p:spTree>
    <p:extLst>
      <p:ext uri="{BB962C8B-B14F-4D97-AF65-F5344CB8AC3E}">
        <p14:creationId xmlns:p14="http://schemas.microsoft.com/office/powerpoint/2010/main" val="1972505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4B35D3-EBAD-9D4F-91D4-4C6CF5CC7CAA}" type="slidenum">
              <a:rPr lang="en-US" smtClean="0"/>
              <a:t>18</a:t>
            </a:fld>
            <a:endParaRPr lang="en-US"/>
          </a:p>
        </p:txBody>
      </p:sp>
    </p:spTree>
    <p:extLst>
      <p:ext uri="{BB962C8B-B14F-4D97-AF65-F5344CB8AC3E}">
        <p14:creationId xmlns:p14="http://schemas.microsoft.com/office/powerpoint/2010/main" val="2310849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4B35D3-EBAD-9D4F-91D4-4C6CF5CC7CAA}" type="slidenum">
              <a:rPr lang="en-US" smtClean="0"/>
              <a:t>19</a:t>
            </a:fld>
            <a:endParaRPr lang="en-US"/>
          </a:p>
        </p:txBody>
      </p:sp>
    </p:spTree>
    <p:extLst>
      <p:ext uri="{BB962C8B-B14F-4D97-AF65-F5344CB8AC3E}">
        <p14:creationId xmlns:p14="http://schemas.microsoft.com/office/powerpoint/2010/main" val="2743103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4B35D3-EBAD-9D4F-91D4-4C6CF5CC7CAA}" type="slidenum">
              <a:rPr lang="en-US" smtClean="0"/>
              <a:t>20</a:t>
            </a:fld>
            <a:endParaRPr lang="en-US"/>
          </a:p>
        </p:txBody>
      </p:sp>
    </p:spTree>
    <p:extLst>
      <p:ext uri="{BB962C8B-B14F-4D97-AF65-F5344CB8AC3E}">
        <p14:creationId xmlns:p14="http://schemas.microsoft.com/office/powerpoint/2010/main" val="2307614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4B35D3-EBAD-9D4F-91D4-4C6CF5CC7CAA}" type="slidenum">
              <a:rPr lang="en-US" smtClean="0"/>
              <a:t>21</a:t>
            </a:fld>
            <a:endParaRPr lang="en-US"/>
          </a:p>
        </p:txBody>
      </p:sp>
    </p:spTree>
    <p:extLst>
      <p:ext uri="{BB962C8B-B14F-4D97-AF65-F5344CB8AC3E}">
        <p14:creationId xmlns:p14="http://schemas.microsoft.com/office/powerpoint/2010/main" val="3772679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4B35D3-EBAD-9D4F-91D4-4C6CF5CC7CAA}" type="slidenum">
              <a:rPr lang="en-US" smtClean="0"/>
              <a:t>22</a:t>
            </a:fld>
            <a:endParaRPr lang="en-US"/>
          </a:p>
        </p:txBody>
      </p:sp>
    </p:spTree>
    <p:extLst>
      <p:ext uri="{BB962C8B-B14F-4D97-AF65-F5344CB8AC3E}">
        <p14:creationId xmlns:p14="http://schemas.microsoft.com/office/powerpoint/2010/main" val="402407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4B35D3-EBAD-9D4F-91D4-4C6CF5CC7CAA}" type="slidenum">
              <a:rPr lang="en-US" smtClean="0"/>
              <a:t>23</a:t>
            </a:fld>
            <a:endParaRPr lang="en-US"/>
          </a:p>
        </p:txBody>
      </p:sp>
    </p:spTree>
    <p:extLst>
      <p:ext uri="{BB962C8B-B14F-4D97-AF65-F5344CB8AC3E}">
        <p14:creationId xmlns:p14="http://schemas.microsoft.com/office/powerpoint/2010/main" val="3293937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4B35D3-EBAD-9D4F-91D4-4C6CF5CC7CAA}" type="slidenum">
              <a:rPr lang="en-US" smtClean="0"/>
              <a:t>2</a:t>
            </a:fld>
            <a:endParaRPr lang="en-US"/>
          </a:p>
        </p:txBody>
      </p:sp>
    </p:spTree>
    <p:extLst>
      <p:ext uri="{BB962C8B-B14F-4D97-AF65-F5344CB8AC3E}">
        <p14:creationId xmlns:p14="http://schemas.microsoft.com/office/powerpoint/2010/main" val="3297235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4B35D3-EBAD-9D4F-91D4-4C6CF5CC7CAA}" type="slidenum">
              <a:rPr lang="en-US" smtClean="0"/>
              <a:t>24</a:t>
            </a:fld>
            <a:endParaRPr lang="en-US"/>
          </a:p>
        </p:txBody>
      </p:sp>
    </p:spTree>
    <p:extLst>
      <p:ext uri="{BB962C8B-B14F-4D97-AF65-F5344CB8AC3E}">
        <p14:creationId xmlns:p14="http://schemas.microsoft.com/office/powerpoint/2010/main" val="3547819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4B35D3-EBAD-9D4F-91D4-4C6CF5CC7CAA}" type="slidenum">
              <a:rPr lang="en-US" smtClean="0"/>
              <a:t>25</a:t>
            </a:fld>
            <a:endParaRPr lang="en-US"/>
          </a:p>
        </p:txBody>
      </p:sp>
    </p:spTree>
    <p:extLst>
      <p:ext uri="{BB962C8B-B14F-4D97-AF65-F5344CB8AC3E}">
        <p14:creationId xmlns:p14="http://schemas.microsoft.com/office/powerpoint/2010/main" val="11281384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4B35D3-EBAD-9D4F-91D4-4C6CF5CC7CAA}" type="slidenum">
              <a:rPr lang="en-US" smtClean="0"/>
              <a:t>26</a:t>
            </a:fld>
            <a:endParaRPr lang="en-US"/>
          </a:p>
        </p:txBody>
      </p:sp>
    </p:spTree>
    <p:extLst>
      <p:ext uri="{BB962C8B-B14F-4D97-AF65-F5344CB8AC3E}">
        <p14:creationId xmlns:p14="http://schemas.microsoft.com/office/powerpoint/2010/main" val="575569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4B35D3-EBAD-9D4F-91D4-4C6CF5CC7CAA}" type="slidenum">
              <a:rPr lang="en-US" smtClean="0"/>
              <a:t>27</a:t>
            </a:fld>
            <a:endParaRPr lang="en-US"/>
          </a:p>
        </p:txBody>
      </p:sp>
    </p:spTree>
    <p:extLst>
      <p:ext uri="{BB962C8B-B14F-4D97-AF65-F5344CB8AC3E}">
        <p14:creationId xmlns:p14="http://schemas.microsoft.com/office/powerpoint/2010/main" val="41853886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4B35D3-EBAD-9D4F-91D4-4C6CF5CC7CAA}" type="slidenum">
              <a:rPr lang="en-US" smtClean="0"/>
              <a:t>28</a:t>
            </a:fld>
            <a:endParaRPr lang="en-US"/>
          </a:p>
        </p:txBody>
      </p:sp>
    </p:spTree>
    <p:extLst>
      <p:ext uri="{BB962C8B-B14F-4D97-AF65-F5344CB8AC3E}">
        <p14:creationId xmlns:p14="http://schemas.microsoft.com/office/powerpoint/2010/main" val="1260004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4B35D3-EBAD-9D4F-91D4-4C6CF5CC7CAA}" type="slidenum">
              <a:rPr lang="en-US" smtClean="0"/>
              <a:t>29</a:t>
            </a:fld>
            <a:endParaRPr lang="en-US"/>
          </a:p>
        </p:txBody>
      </p:sp>
    </p:spTree>
    <p:extLst>
      <p:ext uri="{BB962C8B-B14F-4D97-AF65-F5344CB8AC3E}">
        <p14:creationId xmlns:p14="http://schemas.microsoft.com/office/powerpoint/2010/main" val="32257176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4B35D3-EBAD-9D4F-91D4-4C6CF5CC7CAA}" type="slidenum">
              <a:rPr lang="en-US" smtClean="0"/>
              <a:t>30</a:t>
            </a:fld>
            <a:endParaRPr lang="en-US"/>
          </a:p>
        </p:txBody>
      </p:sp>
    </p:spTree>
    <p:extLst>
      <p:ext uri="{BB962C8B-B14F-4D97-AF65-F5344CB8AC3E}">
        <p14:creationId xmlns:p14="http://schemas.microsoft.com/office/powerpoint/2010/main" val="35883656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4B35D3-EBAD-9D4F-91D4-4C6CF5CC7CAA}" type="slidenum">
              <a:rPr lang="en-US" smtClean="0"/>
              <a:t>31</a:t>
            </a:fld>
            <a:endParaRPr lang="en-US"/>
          </a:p>
        </p:txBody>
      </p:sp>
    </p:spTree>
    <p:extLst>
      <p:ext uri="{BB962C8B-B14F-4D97-AF65-F5344CB8AC3E}">
        <p14:creationId xmlns:p14="http://schemas.microsoft.com/office/powerpoint/2010/main" val="2430925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32</a:t>
            </a:fld>
            <a:endParaRPr lang="en-US"/>
          </a:p>
        </p:txBody>
      </p:sp>
    </p:spTree>
    <p:extLst>
      <p:ext uri="{BB962C8B-B14F-4D97-AF65-F5344CB8AC3E}">
        <p14:creationId xmlns:p14="http://schemas.microsoft.com/office/powerpoint/2010/main" val="1865192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4B35D3-EBAD-9D4F-91D4-4C6CF5CC7CAA}" type="slidenum">
              <a:rPr lang="en-US" smtClean="0"/>
              <a:t>3</a:t>
            </a:fld>
            <a:endParaRPr lang="en-US"/>
          </a:p>
        </p:txBody>
      </p:sp>
    </p:spTree>
    <p:extLst>
      <p:ext uri="{BB962C8B-B14F-4D97-AF65-F5344CB8AC3E}">
        <p14:creationId xmlns:p14="http://schemas.microsoft.com/office/powerpoint/2010/main" val="1377485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4B35D3-EBAD-9D4F-91D4-4C6CF5CC7CAA}" type="slidenum">
              <a:rPr lang="en-US" smtClean="0"/>
              <a:t>8</a:t>
            </a:fld>
            <a:endParaRPr lang="en-US"/>
          </a:p>
        </p:txBody>
      </p:sp>
    </p:spTree>
    <p:extLst>
      <p:ext uri="{BB962C8B-B14F-4D97-AF65-F5344CB8AC3E}">
        <p14:creationId xmlns:p14="http://schemas.microsoft.com/office/powerpoint/2010/main" val="367169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4B35D3-EBAD-9D4F-91D4-4C6CF5CC7CAA}" type="slidenum">
              <a:rPr lang="en-US" smtClean="0"/>
              <a:t>9</a:t>
            </a:fld>
            <a:endParaRPr lang="en-US"/>
          </a:p>
        </p:txBody>
      </p:sp>
    </p:spTree>
    <p:extLst>
      <p:ext uri="{BB962C8B-B14F-4D97-AF65-F5344CB8AC3E}">
        <p14:creationId xmlns:p14="http://schemas.microsoft.com/office/powerpoint/2010/main" val="4044318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4B35D3-EBAD-9D4F-91D4-4C6CF5CC7CAA}" type="slidenum">
              <a:rPr lang="en-US" smtClean="0"/>
              <a:t>10</a:t>
            </a:fld>
            <a:endParaRPr lang="en-US"/>
          </a:p>
        </p:txBody>
      </p:sp>
    </p:spTree>
    <p:extLst>
      <p:ext uri="{BB962C8B-B14F-4D97-AF65-F5344CB8AC3E}">
        <p14:creationId xmlns:p14="http://schemas.microsoft.com/office/powerpoint/2010/main" val="1718808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4B35D3-EBAD-9D4F-91D4-4C6CF5CC7CAA}" type="slidenum">
              <a:rPr lang="en-US" smtClean="0"/>
              <a:t>11</a:t>
            </a:fld>
            <a:endParaRPr lang="en-US"/>
          </a:p>
        </p:txBody>
      </p:sp>
    </p:spTree>
    <p:extLst>
      <p:ext uri="{BB962C8B-B14F-4D97-AF65-F5344CB8AC3E}">
        <p14:creationId xmlns:p14="http://schemas.microsoft.com/office/powerpoint/2010/main" val="1526833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4B35D3-EBAD-9D4F-91D4-4C6CF5CC7CAA}" type="slidenum">
              <a:rPr lang="en-US" smtClean="0"/>
              <a:t>12</a:t>
            </a:fld>
            <a:endParaRPr lang="en-US"/>
          </a:p>
        </p:txBody>
      </p:sp>
    </p:spTree>
    <p:extLst>
      <p:ext uri="{BB962C8B-B14F-4D97-AF65-F5344CB8AC3E}">
        <p14:creationId xmlns:p14="http://schemas.microsoft.com/office/powerpoint/2010/main" val="484707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4B35D3-EBAD-9D4F-91D4-4C6CF5CC7CAA}" type="slidenum">
              <a:rPr lang="en-US" smtClean="0"/>
              <a:t>13</a:t>
            </a:fld>
            <a:endParaRPr lang="en-US"/>
          </a:p>
        </p:txBody>
      </p:sp>
    </p:spTree>
    <p:extLst>
      <p:ext uri="{BB962C8B-B14F-4D97-AF65-F5344CB8AC3E}">
        <p14:creationId xmlns:p14="http://schemas.microsoft.com/office/powerpoint/2010/main" val="2708528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4EB9F66-D432-492F-A7B2-1AF35D39673D}" type="datetime1">
              <a:rPr lang="en-US" smtClean="0"/>
              <a:t>12/21/22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2229190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E6FCA4-C2B0-4D88-9593-8443E8D3D9E1}" type="datetime1">
              <a:rPr lang="en-US" smtClean="0"/>
              <a:t>12/21/22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179458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FFFA1C-361D-48DE-B22A-6AE498666D7C}" type="datetime1">
              <a:rPr lang="en-US" smtClean="0"/>
              <a:t>12/21/22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1113216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46242"/>
            <a:ext cx="12191999" cy="1009698"/>
          </a:xfrm>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Clr>
                <a:schemeClr val="accent1">
                  <a:lumMod val="75000"/>
                </a:schemeClr>
              </a:buClr>
              <a:buFont typeface="Arial Unicode MS" panose="020B0604020202020204" pitchFamily="34" charset="-128"/>
              <a:buChar char="‣"/>
              <a:defRPr/>
            </a:lvl1pPr>
            <a:lvl2pPr marL="742950" indent="-285750">
              <a:buClr>
                <a:schemeClr val="accent1">
                  <a:lumMod val="75000"/>
                </a:schemeClr>
              </a:buClr>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D376467-9903-496D-BEE4-D0A3B0D9FE7C}" type="datetime1">
              <a:rPr lang="en-US" smtClean="0"/>
              <a:t>12/21/22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347200" y="6481377"/>
            <a:ext cx="2844800" cy="365125"/>
          </a:xfrm>
        </p:spPr>
        <p:txBody>
          <a:bodyPr/>
          <a:lstStyle>
            <a:lvl1pPr>
              <a:defRPr sz="1800"/>
            </a:lvl1pPr>
          </a:lstStyle>
          <a:p>
            <a:fld id="{556D4C2F-3DDF-0E4B-A4E4-62E14C8D3C1D}" type="slidenum">
              <a:rPr lang="en-US" smtClean="0"/>
              <a:pPr/>
              <a:t>‹#›</a:t>
            </a:fld>
            <a:endParaRPr lang="en-US"/>
          </a:p>
        </p:txBody>
      </p:sp>
      <p:pic>
        <p:nvPicPr>
          <p:cNvPr id="10" name="Picture 9" descr="Corner_logo.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1" y="253423"/>
            <a:ext cx="1011894" cy="800100"/>
          </a:xfrm>
          <a:prstGeom prst="rect">
            <a:avLst/>
          </a:prstGeom>
        </p:spPr>
      </p:pic>
      <p:sp>
        <p:nvSpPr>
          <p:cNvPr id="11" name="Rectangle 10"/>
          <p:cNvSpPr/>
          <p:nvPr userDrawn="1"/>
        </p:nvSpPr>
        <p:spPr>
          <a:xfrm>
            <a:off x="609600" y="1017732"/>
            <a:ext cx="11013851" cy="36574"/>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119149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BA9D5C-1B22-4845-9038-4E4D1E789440}" type="datetime1">
              <a:rPr lang="en-US" smtClean="0"/>
              <a:t>12/21/22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112638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CDC7C-7764-428F-A806-4A5151FF88F7}" type="datetime1">
              <a:rPr lang="en-US" smtClean="0"/>
              <a:t>12/21/22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D4C2F-3DDF-0E4B-A4E4-62E14C8D3C1D}" type="slidenum">
              <a:rPr lang="en-US" smtClean="0"/>
              <a:t>‹#›</a:t>
            </a:fld>
            <a:endParaRPr lang="en-US"/>
          </a:p>
        </p:txBody>
      </p:sp>
      <p:pic>
        <p:nvPicPr>
          <p:cNvPr id="8" name="Picture 7" descr="Corner_logo.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378931"/>
            <a:ext cx="1286933" cy="800100"/>
          </a:xfrm>
          <a:prstGeom prst="rect">
            <a:avLst/>
          </a:prstGeom>
        </p:spPr>
      </p:pic>
      <p:sp>
        <p:nvSpPr>
          <p:cNvPr id="9" name="Rectangle 8"/>
          <p:cNvSpPr/>
          <p:nvPr userDrawn="1"/>
        </p:nvSpPr>
        <p:spPr>
          <a:xfrm>
            <a:off x="609600" y="1155941"/>
            <a:ext cx="11013851"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838664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D77CD8F-F112-47E8-A9C2-E25F6FE93CCC}" type="datetime1">
              <a:rPr lang="en-US" smtClean="0"/>
              <a:t>12/21/22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D4C2F-3DDF-0E4B-A4E4-62E14C8D3C1D}" type="slidenum">
              <a:rPr lang="en-US" smtClean="0"/>
              <a:t>‹#›</a:t>
            </a:fld>
            <a:endParaRPr lang="en-US"/>
          </a:p>
        </p:txBody>
      </p:sp>
      <p:pic>
        <p:nvPicPr>
          <p:cNvPr id="10" name="Picture 9" descr="Corner_logo.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378931"/>
            <a:ext cx="1286933" cy="800100"/>
          </a:xfrm>
          <a:prstGeom prst="rect">
            <a:avLst/>
          </a:prstGeom>
        </p:spPr>
      </p:pic>
      <p:sp>
        <p:nvSpPr>
          <p:cNvPr id="11" name="Rectangle 10"/>
          <p:cNvSpPr/>
          <p:nvPr userDrawn="1"/>
        </p:nvSpPr>
        <p:spPr>
          <a:xfrm>
            <a:off x="609600" y="1155941"/>
            <a:ext cx="11013851"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227936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E18985-6681-4018-95F4-88CBA022E21F}" type="datetime1">
              <a:rPr lang="en-US" smtClean="0"/>
              <a:t>12/21/22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D4C2F-3DDF-0E4B-A4E4-62E14C8D3C1D}" type="slidenum">
              <a:rPr lang="en-US" smtClean="0"/>
              <a:t>‹#›</a:t>
            </a:fld>
            <a:endParaRPr lang="en-US"/>
          </a:p>
        </p:txBody>
      </p:sp>
      <p:pic>
        <p:nvPicPr>
          <p:cNvPr id="6" name="Picture 5" descr="Corner_logo.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378931"/>
            <a:ext cx="1286933" cy="800100"/>
          </a:xfrm>
          <a:prstGeom prst="rect">
            <a:avLst/>
          </a:prstGeom>
        </p:spPr>
      </p:pic>
      <p:sp>
        <p:nvSpPr>
          <p:cNvPr id="7" name="Rectangle 6"/>
          <p:cNvSpPr/>
          <p:nvPr userDrawn="1"/>
        </p:nvSpPr>
        <p:spPr>
          <a:xfrm>
            <a:off x="609600" y="1155941"/>
            <a:ext cx="11013851"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7289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F403E1-D6FB-415E-B326-3FAA0FE29D3E}" type="datetime1">
              <a:rPr lang="en-US" smtClean="0"/>
              <a:t>12/21/22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1986823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6088E5-90B0-4A79-88EE-87F17D2886FD}" type="datetime1">
              <a:rPr lang="en-US" smtClean="0"/>
              <a:t>12/21/22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541698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555199-C2D2-42FF-9040-F4837C3FB369}" type="datetime1">
              <a:rPr lang="en-US" smtClean="0"/>
              <a:t>12/21/22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1454600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21495" y="146242"/>
            <a:ext cx="9544243" cy="10096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307715"/>
            <a:ext cx="10972800" cy="4108361"/>
          </a:xfrm>
          <a:prstGeom prst="rect">
            <a:avLst/>
          </a:prstGeom>
        </p:spPr>
        <p:txBody>
          <a:bodyPr vert="horz" lIns="91440" tIns="45720" rIns="91440" bIns="45720" rtlCol="0" anchor="ctr" anchorCtr="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AEC9D-CF6C-4D10-96BD-BC5B775634ED}" type="datetime1">
              <a:rPr lang="en-US" smtClean="0"/>
              <a:t>12/21/22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347200" y="6497854"/>
            <a:ext cx="28448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556D4C2F-3DDF-0E4B-A4E4-62E14C8D3C1D}" type="slidenum">
              <a:rPr lang="en-US" smtClean="0"/>
              <a:pPr/>
              <a:t>‹#›</a:t>
            </a:fld>
            <a:endParaRPr lang="en-US"/>
          </a:p>
        </p:txBody>
      </p:sp>
      <p:sp>
        <p:nvSpPr>
          <p:cNvPr id="7" name="TextBox 6"/>
          <p:cNvSpPr txBox="1"/>
          <p:nvPr userDrawn="1"/>
        </p:nvSpPr>
        <p:spPr>
          <a:xfrm>
            <a:off x="4324050" y="3873123"/>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3852786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Clr>
          <a:schemeClr val="accent1">
            <a:lumMod val="75000"/>
          </a:schemeClr>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lumMod val="75000"/>
          </a:schemeClr>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github.com/yangkevin2/emnlp22-re3-story-generation" TargetMode="External"/><Relationship Id="rId3" Type="http://schemas.openxmlformats.org/officeDocument/2006/relationships/image" Target="../media/image5.png"/><Relationship Id="rId7" Type="http://schemas.openxmlformats.org/officeDocument/2006/relationships/hyperlink" Target="https://arxiv.org/abs/2210.06774"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14082"/>
            <a:ext cx="12192000" cy="1470025"/>
          </a:xfrm>
        </p:spPr>
        <p:txBody>
          <a:bodyPr>
            <a:noAutofit/>
          </a:bodyPr>
          <a:lstStyle/>
          <a:p>
            <a:r>
              <a:rPr lang="en-US" sz="4200" dirty="0">
                <a:solidFill>
                  <a:srgbClr val="333333"/>
                </a:solidFill>
              </a:rPr>
              <a:t>Re</a:t>
            </a:r>
            <a:r>
              <a:rPr lang="en-US" sz="4200" baseline="30000" dirty="0">
                <a:solidFill>
                  <a:srgbClr val="333333"/>
                </a:solidFill>
              </a:rPr>
              <a:t>3</a:t>
            </a:r>
            <a:r>
              <a:rPr lang="en-US" sz="4200" dirty="0">
                <a:solidFill>
                  <a:srgbClr val="333333"/>
                </a:solidFill>
              </a:rPr>
              <a:t>: Generating Longer Stories </a:t>
            </a:r>
            <a:br>
              <a:rPr lang="en-US" sz="4200" dirty="0">
                <a:solidFill>
                  <a:srgbClr val="333333"/>
                </a:solidFill>
              </a:rPr>
            </a:br>
            <a:r>
              <a:rPr lang="en-US" sz="4200" dirty="0">
                <a:solidFill>
                  <a:srgbClr val="333333"/>
                </a:solidFill>
              </a:rPr>
              <a:t>With Recursive </a:t>
            </a:r>
            <a:r>
              <a:rPr lang="en-US" sz="4200" dirty="0" err="1">
                <a:solidFill>
                  <a:srgbClr val="333333"/>
                </a:solidFill>
              </a:rPr>
              <a:t>Reprompting</a:t>
            </a:r>
            <a:r>
              <a:rPr lang="en-US" sz="4200" dirty="0">
                <a:solidFill>
                  <a:srgbClr val="333333"/>
                </a:solidFill>
              </a:rPr>
              <a:t> and Revision</a:t>
            </a:r>
          </a:p>
        </p:txBody>
      </p:sp>
      <p:pic>
        <p:nvPicPr>
          <p:cNvPr id="6" name="Picture 5" descr="group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888" y="2930152"/>
            <a:ext cx="809779" cy="1113446"/>
          </a:xfrm>
          <a:prstGeom prst="rect">
            <a:avLst/>
          </a:prstGeom>
        </p:spPr>
      </p:pic>
      <p:sp>
        <p:nvSpPr>
          <p:cNvPr id="7" name="Subtitle 2"/>
          <p:cNvSpPr txBox="1">
            <a:spLocks/>
          </p:cNvSpPr>
          <p:nvPr/>
        </p:nvSpPr>
        <p:spPr>
          <a:xfrm>
            <a:off x="0" y="4590602"/>
            <a:ext cx="12192000" cy="1411492"/>
          </a:xfrm>
          <a:prstGeom prst="rect">
            <a:avLst/>
          </a:prstGeom>
        </p:spPr>
        <p:txBody>
          <a:bodyPr vert="horz" lIns="91440" tIns="45720" rIns="91440" bIns="45720" rtlCol="0" anchor="ctr" anchorCtr="0">
            <a:normAutofit/>
          </a:bodyPr>
          <a:lstStyle>
            <a:lvl1pPr marL="0" indent="0" algn="ctr" defTabSz="457200" rtl="0" eaLnBrk="1" latinLnBrk="0" hangingPunct="1">
              <a:spcBef>
                <a:spcPct val="20000"/>
              </a:spcBef>
              <a:buClr>
                <a:schemeClr val="accent1">
                  <a:lumMod val="75000"/>
                </a:schemeClr>
              </a:buClr>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Clr>
                <a:schemeClr val="accent1">
                  <a:lumMod val="75000"/>
                </a:schemeClr>
              </a:buClr>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800" dirty="0">
                <a:solidFill>
                  <a:srgbClr val="333333"/>
                </a:solidFill>
              </a:rPr>
              <a:t>Kevin Yang, </a:t>
            </a:r>
            <a:r>
              <a:rPr lang="en-US" sz="2800" dirty="0" err="1">
                <a:solidFill>
                  <a:srgbClr val="333333"/>
                </a:solidFill>
              </a:rPr>
              <a:t>Yuandong</a:t>
            </a:r>
            <a:r>
              <a:rPr lang="en-US" sz="2800" dirty="0">
                <a:solidFill>
                  <a:srgbClr val="333333"/>
                </a:solidFill>
              </a:rPr>
              <a:t> Tian, </a:t>
            </a:r>
            <a:r>
              <a:rPr lang="en-US" sz="2800" dirty="0" err="1">
                <a:solidFill>
                  <a:srgbClr val="333333"/>
                </a:solidFill>
              </a:rPr>
              <a:t>Nanyun</a:t>
            </a:r>
            <a:r>
              <a:rPr lang="en-US" sz="2800" dirty="0">
                <a:solidFill>
                  <a:srgbClr val="333333"/>
                </a:solidFill>
              </a:rPr>
              <a:t> Peng, Dan Klein</a:t>
            </a:r>
          </a:p>
        </p:txBody>
      </p:sp>
      <p:grpSp>
        <p:nvGrpSpPr>
          <p:cNvPr id="4" name="Group 3">
            <a:extLst>
              <a:ext uri="{FF2B5EF4-FFF2-40B4-BE49-F238E27FC236}">
                <a16:creationId xmlns:a16="http://schemas.microsoft.com/office/drawing/2014/main" id="{03356C77-48E4-9544-92F4-EB4B53A4BBB6}"/>
              </a:ext>
            </a:extLst>
          </p:cNvPr>
          <p:cNvGrpSpPr/>
          <p:nvPr/>
        </p:nvGrpSpPr>
        <p:grpSpPr>
          <a:xfrm>
            <a:off x="5313181" y="3083213"/>
            <a:ext cx="1573756" cy="929758"/>
            <a:chOff x="5203229" y="2898735"/>
            <a:chExt cx="2323137" cy="1414607"/>
          </a:xfrm>
        </p:grpSpPr>
        <p:pic>
          <p:nvPicPr>
            <p:cNvPr id="5" name="Picture 2" descr="Meta AI on Twitter: &quot;Our new structure for Meta AI will help us not only  better pursue open, ground-breaking research, but also improve how we  leverage AI in our products. Learn more">
              <a:extLst>
                <a:ext uri="{FF2B5EF4-FFF2-40B4-BE49-F238E27FC236}">
                  <a16:creationId xmlns:a16="http://schemas.microsoft.com/office/drawing/2014/main" id="{2812CC97-5C4A-F841-9EEF-AF08231F074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8282" t="40946" r="26415" b="42984"/>
            <a:stretch/>
          </p:blipFill>
          <p:spPr bwMode="auto">
            <a:xfrm>
              <a:off x="5442128" y="3694690"/>
              <a:ext cx="1845342" cy="47251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Meta AI on Twitter: &quot;Our new structure for Meta AI will help us not only  better pursue open, ground-breaking research, but also improve how we  leverage AI in our products. Learn more">
              <a:extLst>
                <a:ext uri="{FF2B5EF4-FFF2-40B4-BE49-F238E27FC236}">
                  <a16:creationId xmlns:a16="http://schemas.microsoft.com/office/drawing/2014/main" id="{19CB5CFD-B499-5448-826C-19F41CB62DD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326" t="40946" r="61104" b="42984"/>
            <a:stretch/>
          </p:blipFill>
          <p:spPr bwMode="auto">
            <a:xfrm>
              <a:off x="5888234" y="3035743"/>
              <a:ext cx="953129" cy="68544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D086AA6-209A-9947-B5D2-19EC7A8B44FB}"/>
                </a:ext>
              </a:extLst>
            </p:cNvPr>
            <p:cNvSpPr/>
            <p:nvPr/>
          </p:nvSpPr>
          <p:spPr>
            <a:xfrm>
              <a:off x="5203229" y="2898735"/>
              <a:ext cx="2323137" cy="1414607"/>
            </a:xfrm>
            <a:prstGeom prst="rect">
              <a:avLst/>
            </a:prstGeom>
            <a:solidFill>
              <a:schemeClr val="bg1">
                <a:alpha val="20000"/>
              </a:schemeClr>
            </a:solidFill>
            <a:ln>
              <a:no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9515FBF-C177-A649-B4F6-8ED367D9C249}"/>
              </a:ext>
            </a:extLst>
          </p:cNvPr>
          <p:cNvGrpSpPr/>
          <p:nvPr/>
        </p:nvGrpSpPr>
        <p:grpSpPr>
          <a:xfrm>
            <a:off x="7275244" y="3123126"/>
            <a:ext cx="1116401" cy="929759"/>
            <a:chOff x="7272419" y="2912718"/>
            <a:chExt cx="1833271" cy="1603391"/>
          </a:xfrm>
        </p:grpSpPr>
        <p:pic>
          <p:nvPicPr>
            <p:cNvPr id="1026" name="Picture 2" descr="Natural Language Processing @UCLA · GitHub">
              <a:extLst>
                <a:ext uri="{FF2B5EF4-FFF2-40B4-BE49-F238E27FC236}">
                  <a16:creationId xmlns:a16="http://schemas.microsoft.com/office/drawing/2014/main" id="{AB5A4B14-4354-3A49-87B1-94EAAD9709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2630" y="2912718"/>
              <a:ext cx="1603391" cy="160339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4E0E4FD7-DA40-5C40-A6D7-D58D2BB89CE2}"/>
                </a:ext>
              </a:extLst>
            </p:cNvPr>
            <p:cNvSpPr/>
            <p:nvPr/>
          </p:nvSpPr>
          <p:spPr>
            <a:xfrm>
              <a:off x="7272419" y="2928668"/>
              <a:ext cx="1833271" cy="1414607"/>
            </a:xfrm>
            <a:prstGeom prst="rect">
              <a:avLst/>
            </a:prstGeom>
            <a:solidFill>
              <a:schemeClr val="bg1">
                <a:alpha val="10000"/>
              </a:schemeClr>
            </a:solidFill>
            <a:ln>
              <a:no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879894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CB97-8138-C049-A1A4-E9FE04FB53F4}"/>
              </a:ext>
            </a:extLst>
          </p:cNvPr>
          <p:cNvSpPr>
            <a:spLocks noGrp="1"/>
          </p:cNvSpPr>
          <p:nvPr>
            <p:ph type="title"/>
          </p:nvPr>
        </p:nvSpPr>
        <p:spPr/>
        <p:txBody>
          <a:bodyPr/>
          <a:lstStyle/>
          <a:p>
            <a:r>
              <a:rPr lang="en-US" dirty="0"/>
              <a:t>Long-Range Coherence</a:t>
            </a:r>
          </a:p>
        </p:txBody>
      </p:sp>
      <p:sp>
        <p:nvSpPr>
          <p:cNvPr id="4" name="Rounded Rectangle 3">
            <a:extLst>
              <a:ext uri="{FF2B5EF4-FFF2-40B4-BE49-F238E27FC236}">
                <a16:creationId xmlns:a16="http://schemas.microsoft.com/office/drawing/2014/main" id="{2427C37D-B359-4548-83AE-CB3CAD869D32}"/>
              </a:ext>
            </a:extLst>
          </p:cNvPr>
          <p:cNvSpPr/>
          <p:nvPr/>
        </p:nvSpPr>
        <p:spPr>
          <a:xfrm>
            <a:off x="2456400" y="1190688"/>
            <a:ext cx="7091076" cy="968315"/>
          </a:xfrm>
          <a:prstGeom prst="roundRect">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5" name="TextBox 4">
            <a:extLst>
              <a:ext uri="{FF2B5EF4-FFF2-40B4-BE49-F238E27FC236}">
                <a16:creationId xmlns:a16="http://schemas.microsoft.com/office/drawing/2014/main" id="{B73FDBC9-EDA0-9F48-B7B6-46E6138ED459}"/>
              </a:ext>
            </a:extLst>
          </p:cNvPr>
          <p:cNvSpPr txBox="1"/>
          <p:nvPr/>
        </p:nvSpPr>
        <p:spPr>
          <a:xfrm>
            <a:off x="3998729" y="1211312"/>
            <a:ext cx="5325132" cy="954107"/>
          </a:xfrm>
          <a:prstGeom prst="rect">
            <a:avLst/>
          </a:prstGeom>
          <a:noFill/>
        </p:spPr>
        <p:txBody>
          <a:bodyPr wrap="square" rtlCol="0">
            <a:spAutoFit/>
          </a:bodyPr>
          <a:lstStyle/>
          <a:p>
            <a:pPr algn="ctr"/>
            <a:r>
              <a:rPr lang="en-US" sz="1400" dirty="0">
                <a:latin typeface="Courier New" panose="02070309020205020404" pitchFamily="49" charset="0"/>
                <a:cs typeface="Courier New" panose="02070309020205020404" pitchFamily="49" charset="0"/>
              </a:rPr>
              <a:t>AI researchers Kevin, </a:t>
            </a:r>
            <a:r>
              <a:rPr lang="en-US" sz="1400" dirty="0" err="1">
                <a:latin typeface="Courier New" panose="02070309020205020404" pitchFamily="49" charset="0"/>
                <a:cs typeface="Courier New" panose="02070309020205020404" pitchFamily="49" charset="0"/>
              </a:rPr>
              <a:t>Yuandong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Nanyun</a:t>
            </a:r>
            <a:r>
              <a:rPr lang="en-US" sz="1400" dirty="0">
                <a:latin typeface="Courier New" panose="02070309020205020404" pitchFamily="49" charset="0"/>
                <a:cs typeface="Courier New" panose="02070309020205020404" pitchFamily="49" charset="0"/>
              </a:rPr>
              <a:t>, and Dan create a system for automatically generating high-quality long stories, aiming to submit their work to a prestigious conference.</a:t>
            </a:r>
          </a:p>
        </p:txBody>
      </p:sp>
      <p:sp>
        <p:nvSpPr>
          <p:cNvPr id="6" name="Rounded Rectangle 8">
            <a:extLst>
              <a:ext uri="{FF2B5EF4-FFF2-40B4-BE49-F238E27FC236}">
                <a16:creationId xmlns:a16="http://schemas.microsoft.com/office/drawing/2014/main" id="{FF84B445-8E03-CA4E-94E7-226678BF20EB}"/>
              </a:ext>
            </a:extLst>
          </p:cNvPr>
          <p:cNvSpPr/>
          <p:nvPr/>
        </p:nvSpPr>
        <p:spPr>
          <a:xfrm>
            <a:off x="2456426" y="1190665"/>
            <a:ext cx="1542329" cy="968316"/>
          </a:xfrm>
          <a:custGeom>
            <a:avLst/>
            <a:gdLst>
              <a:gd name="connsiteX0" fmla="*/ 0 w 1542329"/>
              <a:gd name="connsiteY0" fmla="*/ 161389 h 968316"/>
              <a:gd name="connsiteX1" fmla="*/ 161389 w 1542329"/>
              <a:gd name="connsiteY1" fmla="*/ 0 h 968316"/>
              <a:gd name="connsiteX2" fmla="*/ 1380940 w 1542329"/>
              <a:gd name="connsiteY2" fmla="*/ 0 h 968316"/>
              <a:gd name="connsiteX3" fmla="*/ 1542329 w 1542329"/>
              <a:gd name="connsiteY3" fmla="*/ 161389 h 968316"/>
              <a:gd name="connsiteX4" fmla="*/ 1542329 w 1542329"/>
              <a:gd name="connsiteY4" fmla="*/ 806927 h 968316"/>
              <a:gd name="connsiteX5" fmla="*/ 1380940 w 1542329"/>
              <a:gd name="connsiteY5" fmla="*/ 968316 h 968316"/>
              <a:gd name="connsiteX6" fmla="*/ 161389 w 1542329"/>
              <a:gd name="connsiteY6" fmla="*/ 968316 h 968316"/>
              <a:gd name="connsiteX7" fmla="*/ 0 w 1542329"/>
              <a:gd name="connsiteY7" fmla="*/ 806927 h 968316"/>
              <a:gd name="connsiteX8" fmla="*/ 0 w 1542329"/>
              <a:gd name="connsiteY8" fmla="*/ 161389 h 968316"/>
              <a:gd name="connsiteX0" fmla="*/ 0 w 1542329"/>
              <a:gd name="connsiteY0" fmla="*/ 161389 h 968316"/>
              <a:gd name="connsiteX1" fmla="*/ 161389 w 1542329"/>
              <a:gd name="connsiteY1" fmla="*/ 0 h 968316"/>
              <a:gd name="connsiteX2" fmla="*/ 1542329 w 1542329"/>
              <a:gd name="connsiteY2" fmla="*/ 16138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61389 w 1542329"/>
              <a:gd name="connsiteY4" fmla="*/ 968316 h 968316"/>
              <a:gd name="connsiteX5" fmla="*/ 0 w 1542329"/>
              <a:gd name="connsiteY5" fmla="*/ 806927 h 968316"/>
              <a:gd name="connsiteX6" fmla="*/ 0 w 1542329"/>
              <a:gd name="connsiteY6" fmla="*/ 161389 h 968316"/>
              <a:gd name="connsiteX0" fmla="*/ 0 w 1542329"/>
              <a:gd name="connsiteY0" fmla="*/ 161389 h 1037899"/>
              <a:gd name="connsiteX1" fmla="*/ 161389 w 1542329"/>
              <a:gd name="connsiteY1" fmla="*/ 0 h 1037899"/>
              <a:gd name="connsiteX2" fmla="*/ 1542329 w 1542329"/>
              <a:gd name="connsiteY2" fmla="*/ 2639 h 1037899"/>
              <a:gd name="connsiteX3" fmla="*/ 1542329 w 1542329"/>
              <a:gd name="connsiteY3" fmla="*/ 965677 h 1037899"/>
              <a:gd name="connsiteX4" fmla="*/ 161389 w 1542329"/>
              <a:gd name="connsiteY4" fmla="*/ 968316 h 1037899"/>
              <a:gd name="connsiteX5" fmla="*/ 0 w 1542329"/>
              <a:gd name="connsiteY5" fmla="*/ 806927 h 1037899"/>
              <a:gd name="connsiteX6" fmla="*/ 0 w 1542329"/>
              <a:gd name="connsiteY6" fmla="*/ 161389 h 1037899"/>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965677 h 968316"/>
              <a:gd name="connsiteX4" fmla="*/ 161389 w 1542329"/>
              <a:gd name="connsiteY4" fmla="*/ 968316 h 968316"/>
              <a:gd name="connsiteX5" fmla="*/ 0 w 1542329"/>
              <a:gd name="connsiteY5" fmla="*/ 806927 h 968316"/>
              <a:gd name="connsiteX6" fmla="*/ 0 w 1542329"/>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329" h="968316">
                <a:moveTo>
                  <a:pt x="0" y="161389"/>
                </a:moveTo>
                <a:cubicBezTo>
                  <a:pt x="0" y="72256"/>
                  <a:pt x="72256" y="0"/>
                  <a:pt x="161389" y="0"/>
                </a:cubicBezTo>
                <a:lnTo>
                  <a:pt x="1542329" y="2639"/>
                </a:lnTo>
                <a:lnTo>
                  <a:pt x="1542329" y="965677"/>
                </a:lnTo>
                <a:lnTo>
                  <a:pt x="161389" y="968316"/>
                </a:lnTo>
                <a:cubicBezTo>
                  <a:pt x="72256" y="968316"/>
                  <a:pt x="0" y="896060"/>
                  <a:pt x="0" y="806927"/>
                </a:cubicBezTo>
                <a:lnTo>
                  <a:pt x="0" y="161389"/>
                </a:lnTo>
                <a:close/>
              </a:path>
            </a:pathLst>
          </a:custGeom>
          <a:solidFill>
            <a:srgbClr val="BFBDC0"/>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t>Premise</a:t>
            </a:r>
          </a:p>
        </p:txBody>
      </p:sp>
      <p:sp>
        <p:nvSpPr>
          <p:cNvPr id="8" name="Rounded Rectangle 7">
            <a:extLst>
              <a:ext uri="{FF2B5EF4-FFF2-40B4-BE49-F238E27FC236}">
                <a16:creationId xmlns:a16="http://schemas.microsoft.com/office/drawing/2014/main" id="{8E831329-701F-5948-A368-8301AB928A39}"/>
              </a:ext>
            </a:extLst>
          </p:cNvPr>
          <p:cNvSpPr/>
          <p:nvPr/>
        </p:nvSpPr>
        <p:spPr>
          <a:xfrm>
            <a:off x="370391" y="2318472"/>
            <a:ext cx="11470510" cy="4339650"/>
          </a:xfrm>
          <a:prstGeom prst="roundRect">
            <a:avLst>
              <a:gd name="adj" fmla="val 3443"/>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11" name="Round Same Side Corner Rectangle 10">
            <a:extLst>
              <a:ext uri="{FF2B5EF4-FFF2-40B4-BE49-F238E27FC236}">
                <a16:creationId xmlns:a16="http://schemas.microsoft.com/office/drawing/2014/main" id="{C8B312E9-29D7-1D44-B440-C4714CE36183}"/>
              </a:ext>
            </a:extLst>
          </p:cNvPr>
          <p:cNvSpPr/>
          <p:nvPr/>
        </p:nvSpPr>
        <p:spPr>
          <a:xfrm rot="16200000">
            <a:off x="-1028270" y="3717130"/>
            <a:ext cx="4339652" cy="1542329"/>
          </a:xfrm>
          <a:prstGeom prst="round2SameRect">
            <a:avLst>
              <a:gd name="adj1" fmla="val 9059"/>
              <a:gd name="adj2" fmla="val 0"/>
            </a:avLst>
          </a:prstGeom>
          <a:solidFill>
            <a:schemeClr val="bg1">
              <a:lumMod val="75000"/>
            </a:schemeClr>
          </a:solidFill>
          <a:ln w="38100">
            <a:solidFill>
              <a:schemeClr val="bg1">
                <a:lumMod val="5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06124DC-C8CA-C248-8B11-9A65843C5745}"/>
              </a:ext>
            </a:extLst>
          </p:cNvPr>
          <p:cNvSpPr txBox="1"/>
          <p:nvPr/>
        </p:nvSpPr>
        <p:spPr>
          <a:xfrm>
            <a:off x="2048719" y="2362404"/>
            <a:ext cx="9614702" cy="4339650"/>
          </a:xfrm>
          <a:prstGeom prst="rect">
            <a:avLst/>
          </a:prstGeom>
          <a:noFill/>
        </p:spPr>
        <p:txBody>
          <a:bodyPr wrap="square" rtlCol="0">
            <a:spAutoFit/>
          </a:bodyPr>
          <a:lstStyle/>
          <a:p>
            <a:pPr indent="-457200"/>
            <a:r>
              <a:rPr lang="en-US" sz="1200" dirty="0">
                <a:solidFill>
                  <a:schemeClr val="bg1">
                    <a:lumMod val="75000"/>
                  </a:schemeClr>
                </a:solidFill>
                <a:latin typeface="Courier New" panose="02070309020205020404" pitchFamily="49" charset="0"/>
                <a:cs typeface="Courier New" panose="02070309020205020404" pitchFamily="49" charset="0"/>
              </a:rPr>
              <a:t>...[80 words]... </a:t>
            </a:r>
          </a:p>
          <a:p>
            <a:pPr indent="-457200"/>
            <a:r>
              <a:rPr lang="en-US" sz="1200" dirty="0">
                <a:latin typeface="Courier New" panose="02070309020205020404" pitchFamily="49" charset="0"/>
                <a:cs typeface="Courier New" panose="02070309020205020404" pitchFamily="49" charset="0"/>
              </a:rPr>
              <a:t>Kevin walked over to his desk and sat down, looking at it with disgust. There was a pile of manila folders on top, which contained detailed notes of his latest experiments for writing programs using neural networks for language processing. </a:t>
            </a:r>
            <a:r>
              <a:rPr lang="en-US" sz="1200" dirty="0">
                <a:solidFill>
                  <a:schemeClr val="bg1">
                    <a:lumMod val="75000"/>
                  </a:schemeClr>
                </a:solidFill>
                <a:latin typeface="Courier New" panose="02070309020205020404" pitchFamily="49" charset="0"/>
                <a:cs typeface="Courier New" panose="02070309020205020404" pitchFamily="49" charset="0"/>
              </a:rPr>
              <a:t>...[137 words]...</a:t>
            </a:r>
          </a:p>
          <a:p>
            <a:pPr indent="-457200"/>
            <a:r>
              <a:rPr lang="en-US" sz="1200" b="1" dirty="0">
                <a:latin typeface="Courier New" panose="02070309020205020404" pitchFamily="49" charset="0"/>
                <a:cs typeface="Courier New" panose="02070309020205020404" pitchFamily="49" charset="0"/>
              </a:rPr>
              <a:t>Kevin started to read through the file thoroughly, detailing his latest results </a:t>
            </a:r>
            <a:r>
              <a:rPr lang="en-US" sz="1200" dirty="0">
                <a:latin typeface="Courier New" panose="02070309020205020404" pitchFamily="49" charset="0"/>
                <a:cs typeface="Courier New" panose="02070309020205020404" pitchFamily="49" charset="0"/>
              </a:rPr>
              <a:t>on language processing that were designed to write reasonably long and coherent text automatically with minimal supervision or guidance from human inputs. </a:t>
            </a:r>
            <a:r>
              <a:rPr lang="en-US" sz="1200" dirty="0">
                <a:solidFill>
                  <a:schemeClr val="bg1">
                    <a:lumMod val="75000"/>
                  </a:schemeClr>
                </a:solidFill>
                <a:latin typeface="Courier New" panose="02070309020205020404" pitchFamily="49" charset="0"/>
                <a:cs typeface="Courier New" panose="02070309020205020404" pitchFamily="49" charset="0"/>
              </a:rPr>
              <a:t>...[118 words]... </a:t>
            </a:r>
          </a:p>
          <a:p>
            <a:pPr indent="-457200"/>
            <a:r>
              <a:rPr lang="en-US" sz="1200" dirty="0">
                <a:latin typeface="Courier New" panose="02070309020205020404" pitchFamily="49" charset="0"/>
                <a:cs typeface="Courier New" panose="02070309020205020404" pitchFamily="49" charset="0"/>
              </a:rPr>
              <a:t>he recalled the effort that led to this final result. </a:t>
            </a:r>
            <a:r>
              <a:rPr lang="en-US" sz="1200" dirty="0">
                <a:solidFill>
                  <a:schemeClr val="bg1">
                    <a:lumMod val="75000"/>
                  </a:schemeClr>
                </a:solidFill>
                <a:latin typeface="Courier New" panose="02070309020205020404" pitchFamily="49" charset="0"/>
                <a:cs typeface="Courier New" panose="02070309020205020404" pitchFamily="49" charset="0"/>
              </a:rPr>
              <a:t>...[54 words]... </a:t>
            </a:r>
          </a:p>
          <a:p>
            <a:pPr indent="-457200"/>
            <a:r>
              <a:rPr lang="en-US" sz="1200" dirty="0">
                <a:latin typeface="Courier New" panose="02070309020205020404" pitchFamily="49" charset="0"/>
                <a:cs typeface="Courier New" panose="02070309020205020404" pitchFamily="49" charset="0"/>
              </a:rPr>
              <a:t>They were lucky they managed to get their hands on two excellent researchers – </a:t>
            </a:r>
            <a:r>
              <a:rPr lang="en-US" sz="1200" dirty="0" err="1">
                <a:latin typeface="Courier New" panose="02070309020205020404" pitchFamily="49" charset="0"/>
                <a:cs typeface="Courier New" panose="02070309020205020404" pitchFamily="49" charset="0"/>
              </a:rPr>
              <a:t>Nanyun</a:t>
            </a:r>
            <a:r>
              <a:rPr lang="en-US" sz="1200" dirty="0">
                <a:latin typeface="Courier New" panose="02070309020205020404" pitchFamily="49" charset="0"/>
                <a:cs typeface="Courier New" panose="02070309020205020404" pitchFamily="49" charset="0"/>
              </a:rPr>
              <a:t> Zhang and </a:t>
            </a:r>
            <a:r>
              <a:rPr lang="en-US" sz="1200" dirty="0" err="1">
                <a:latin typeface="Courier New" panose="02070309020205020404" pitchFamily="49" charset="0"/>
                <a:cs typeface="Courier New" panose="02070309020205020404" pitchFamily="49" charset="0"/>
              </a:rPr>
              <a:t>Yuandong</a:t>
            </a:r>
            <a:r>
              <a:rPr lang="en-US" sz="1200" dirty="0">
                <a:latin typeface="Courier New" panose="02070309020205020404" pitchFamily="49" charset="0"/>
                <a:cs typeface="Courier New" panose="02070309020205020404" pitchFamily="49" charset="0"/>
              </a:rPr>
              <a:t> Li </a:t>
            </a:r>
            <a:r>
              <a:rPr lang="en-US" sz="1200" dirty="0">
                <a:solidFill>
                  <a:schemeClr val="bg1">
                    <a:lumMod val="75000"/>
                  </a:schemeClr>
                </a:solidFill>
                <a:latin typeface="Courier New" panose="02070309020205020404" pitchFamily="49" charset="0"/>
                <a:cs typeface="Courier New" panose="02070309020205020404" pitchFamily="49" charset="0"/>
              </a:rPr>
              <a:t>...[222 words]... </a:t>
            </a:r>
          </a:p>
          <a:p>
            <a:pPr indent="-457200"/>
            <a:r>
              <a:rPr lang="en-US" sz="1200" dirty="0">
                <a:latin typeface="Courier New" panose="02070309020205020404" pitchFamily="49" charset="0"/>
                <a:cs typeface="Courier New" panose="02070309020205020404" pitchFamily="49" charset="0"/>
              </a:rPr>
              <a:t>Kevin's eye was caught by one number that was highlighted in the last report; this number represented the new algorithm's ability to create lengthy and coherent text on its own. The text contained more than 500 words, but the algorithm had generated many more than that – several thousands in fact. Kevin opened up two other files that contained several thousand words of AI generated text each. </a:t>
            </a:r>
            <a:r>
              <a:rPr lang="en-US" sz="1200" dirty="0">
                <a:solidFill>
                  <a:schemeClr val="bg1">
                    <a:lumMod val="75000"/>
                  </a:schemeClr>
                </a:solidFill>
                <a:latin typeface="Courier New" panose="02070309020205020404" pitchFamily="49" charset="0"/>
                <a:cs typeface="Courier New" panose="02070309020205020404" pitchFamily="49" charset="0"/>
              </a:rPr>
              <a:t>...[52 words]... </a:t>
            </a:r>
          </a:p>
          <a:p>
            <a:pPr indent="-457200"/>
            <a:r>
              <a:rPr lang="en-US" sz="1200" dirty="0">
                <a:latin typeface="Courier New" panose="02070309020205020404" pitchFamily="49" charset="0"/>
                <a:cs typeface="Courier New" panose="02070309020205020404" pitchFamily="49" charset="0"/>
              </a:rPr>
              <a:t>Kevin rubbed his hands together as </a:t>
            </a:r>
            <a:r>
              <a:rPr lang="en-US" sz="1200" b="1" dirty="0">
                <a:latin typeface="Courier New" panose="02070309020205020404" pitchFamily="49" charset="0"/>
                <a:cs typeface="Courier New" panose="02070309020205020404" pitchFamily="49" charset="0"/>
              </a:rPr>
              <a:t>he decided to contact his supervisor immediately with these new findings</a:t>
            </a:r>
            <a:r>
              <a:rPr lang="en-US" sz="1200" dirty="0">
                <a:latin typeface="Courier New" panose="02070309020205020404" pitchFamily="49" charset="0"/>
                <a:cs typeface="Courier New" panose="02070309020205020404" pitchFamily="49" charset="0"/>
              </a:rPr>
              <a:t>; he also needed to work on an official presentation for their upcoming conference </a:t>
            </a:r>
            <a:r>
              <a:rPr lang="en-US" sz="1200" dirty="0">
                <a:solidFill>
                  <a:schemeClr val="bg1">
                    <a:lumMod val="75000"/>
                  </a:schemeClr>
                </a:solidFill>
                <a:latin typeface="Courier New" panose="02070309020205020404" pitchFamily="49" charset="0"/>
                <a:cs typeface="Courier New" panose="02070309020205020404" pitchFamily="49" charset="0"/>
              </a:rPr>
              <a:t>...[753 words]... </a:t>
            </a:r>
          </a:p>
          <a:p>
            <a:pPr indent="-457200"/>
            <a:r>
              <a:rPr lang="en-US" sz="1200" dirty="0">
                <a:latin typeface="Courier New" panose="02070309020205020404" pitchFamily="49" charset="0"/>
                <a:cs typeface="Courier New" panose="02070309020205020404" pitchFamily="49" charset="0"/>
              </a:rPr>
              <a:t>they were going to submit a paper on their work at the next major conference. They were only going to submit one paper, which would be a joint paper by </a:t>
            </a:r>
            <a:r>
              <a:rPr lang="en-US" sz="1200" dirty="0" err="1">
                <a:latin typeface="Courier New" panose="02070309020205020404" pitchFamily="49" charset="0"/>
                <a:cs typeface="Courier New" panose="02070309020205020404" pitchFamily="49" charset="0"/>
              </a:rPr>
              <a:t>Nanyun</a:t>
            </a:r>
            <a:r>
              <a:rPr lang="en-US" sz="1200" dirty="0">
                <a:latin typeface="Courier New" panose="02070309020205020404" pitchFamily="49" charset="0"/>
                <a:cs typeface="Courier New" panose="02070309020205020404" pitchFamily="49" charset="0"/>
              </a:rPr>
              <a:t> and Kevin </a:t>
            </a:r>
            <a:r>
              <a:rPr lang="en-US" sz="1200" dirty="0">
                <a:solidFill>
                  <a:schemeClr val="bg1">
                    <a:lumMod val="75000"/>
                  </a:schemeClr>
                </a:solidFill>
                <a:latin typeface="Courier New" panose="02070309020205020404" pitchFamily="49" charset="0"/>
                <a:cs typeface="Courier New" panose="02070309020205020404" pitchFamily="49" charset="0"/>
              </a:rPr>
              <a:t>...[119 words]...</a:t>
            </a:r>
          </a:p>
          <a:p>
            <a:pPr indent="-457200"/>
            <a:r>
              <a:rPr lang="en-US" sz="1200" dirty="0">
                <a:latin typeface="Courier New" panose="02070309020205020404" pitchFamily="49" charset="0"/>
                <a:cs typeface="Courier New" panose="02070309020205020404" pitchFamily="49" charset="0"/>
              </a:rPr>
              <a:t>Kevin felt like all his hard work was finally paying off, and he did not want to think about anything else; at 	this point, he simply wanted to focus on research and the upcoming conference. </a:t>
            </a:r>
            <a:r>
              <a:rPr lang="en-US" sz="1200" dirty="0">
                <a:solidFill>
                  <a:schemeClr val="bg1">
                    <a:lumMod val="75000"/>
                  </a:schemeClr>
                </a:solidFill>
                <a:latin typeface="Courier New" panose="02070309020205020404" pitchFamily="49" charset="0"/>
                <a:cs typeface="Courier New" panose="02070309020205020404" pitchFamily="49" charset="0"/>
              </a:rPr>
              <a:t>...[551 words]...</a:t>
            </a:r>
          </a:p>
        </p:txBody>
      </p:sp>
      <p:sp>
        <p:nvSpPr>
          <p:cNvPr id="10" name="TextBox 9">
            <a:extLst>
              <a:ext uri="{FF2B5EF4-FFF2-40B4-BE49-F238E27FC236}">
                <a16:creationId xmlns:a16="http://schemas.microsoft.com/office/drawing/2014/main" id="{CA56330D-2119-1641-85F2-7E8710AA4106}"/>
              </a:ext>
            </a:extLst>
          </p:cNvPr>
          <p:cNvSpPr txBox="1"/>
          <p:nvPr/>
        </p:nvSpPr>
        <p:spPr>
          <a:xfrm>
            <a:off x="657449" y="3983615"/>
            <a:ext cx="968214" cy="954107"/>
          </a:xfrm>
          <a:prstGeom prst="rect">
            <a:avLst/>
          </a:prstGeom>
          <a:noFill/>
        </p:spPr>
        <p:txBody>
          <a:bodyPr wrap="none" rtlCol="0">
            <a:spAutoFit/>
          </a:bodyPr>
          <a:lstStyle/>
          <a:p>
            <a:pPr algn="ctr"/>
            <a:r>
              <a:rPr lang="en-US" sz="2800" b="1" dirty="0">
                <a:solidFill>
                  <a:schemeClr val="bg1"/>
                </a:solidFill>
              </a:rPr>
              <a:t>Re</a:t>
            </a:r>
            <a:r>
              <a:rPr lang="en-US" sz="2800" b="1" baseline="30000" dirty="0">
                <a:solidFill>
                  <a:schemeClr val="bg1"/>
                </a:solidFill>
              </a:rPr>
              <a:t>3</a:t>
            </a:r>
            <a:endParaRPr lang="en-US" sz="2800" b="1" dirty="0">
              <a:solidFill>
                <a:schemeClr val="bg1"/>
              </a:solidFill>
            </a:endParaRPr>
          </a:p>
          <a:p>
            <a:pPr algn="ctr"/>
            <a:r>
              <a:rPr lang="en-US" sz="2800" b="1" dirty="0">
                <a:solidFill>
                  <a:schemeClr val="bg1"/>
                </a:solidFill>
              </a:rPr>
              <a:t>Story</a:t>
            </a:r>
          </a:p>
        </p:txBody>
      </p:sp>
    </p:spTree>
    <p:extLst>
      <p:ext uri="{BB962C8B-B14F-4D97-AF65-F5344CB8AC3E}">
        <p14:creationId xmlns:p14="http://schemas.microsoft.com/office/powerpoint/2010/main" val="2817276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CB97-8138-C049-A1A4-E9FE04FB53F4}"/>
              </a:ext>
            </a:extLst>
          </p:cNvPr>
          <p:cNvSpPr>
            <a:spLocks noGrp="1"/>
          </p:cNvSpPr>
          <p:nvPr>
            <p:ph type="title"/>
          </p:nvPr>
        </p:nvSpPr>
        <p:spPr/>
        <p:txBody>
          <a:bodyPr/>
          <a:lstStyle/>
          <a:p>
            <a:r>
              <a:rPr lang="en-US" dirty="0"/>
              <a:t>Long-Range Coherence</a:t>
            </a:r>
          </a:p>
        </p:txBody>
      </p:sp>
      <p:sp>
        <p:nvSpPr>
          <p:cNvPr id="4" name="Rounded Rectangle 3">
            <a:extLst>
              <a:ext uri="{FF2B5EF4-FFF2-40B4-BE49-F238E27FC236}">
                <a16:creationId xmlns:a16="http://schemas.microsoft.com/office/drawing/2014/main" id="{2427C37D-B359-4548-83AE-CB3CAD869D32}"/>
              </a:ext>
            </a:extLst>
          </p:cNvPr>
          <p:cNvSpPr/>
          <p:nvPr/>
        </p:nvSpPr>
        <p:spPr>
          <a:xfrm>
            <a:off x="2456400" y="1190688"/>
            <a:ext cx="7091076" cy="968315"/>
          </a:xfrm>
          <a:prstGeom prst="roundRect">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5" name="TextBox 4">
            <a:extLst>
              <a:ext uri="{FF2B5EF4-FFF2-40B4-BE49-F238E27FC236}">
                <a16:creationId xmlns:a16="http://schemas.microsoft.com/office/drawing/2014/main" id="{B73FDBC9-EDA0-9F48-B7B6-46E6138ED459}"/>
              </a:ext>
            </a:extLst>
          </p:cNvPr>
          <p:cNvSpPr txBox="1"/>
          <p:nvPr/>
        </p:nvSpPr>
        <p:spPr>
          <a:xfrm>
            <a:off x="3998729" y="1211312"/>
            <a:ext cx="5325132" cy="954107"/>
          </a:xfrm>
          <a:prstGeom prst="rect">
            <a:avLst/>
          </a:prstGeom>
          <a:noFill/>
        </p:spPr>
        <p:txBody>
          <a:bodyPr wrap="square" rtlCol="0">
            <a:spAutoFit/>
          </a:bodyPr>
          <a:lstStyle/>
          <a:p>
            <a:pPr algn="ctr"/>
            <a:r>
              <a:rPr lang="en-US" sz="1400" dirty="0">
                <a:latin typeface="Courier New" panose="02070309020205020404" pitchFamily="49" charset="0"/>
                <a:cs typeface="Courier New" panose="02070309020205020404" pitchFamily="49" charset="0"/>
              </a:rPr>
              <a:t>AI researchers Kevin, </a:t>
            </a:r>
            <a:r>
              <a:rPr lang="en-US" sz="1400" dirty="0" err="1">
                <a:latin typeface="Courier New" panose="02070309020205020404" pitchFamily="49" charset="0"/>
                <a:cs typeface="Courier New" panose="02070309020205020404" pitchFamily="49" charset="0"/>
              </a:rPr>
              <a:t>Yuandong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Nanyun</a:t>
            </a:r>
            <a:r>
              <a:rPr lang="en-US" sz="1400" dirty="0">
                <a:latin typeface="Courier New" panose="02070309020205020404" pitchFamily="49" charset="0"/>
                <a:cs typeface="Courier New" panose="02070309020205020404" pitchFamily="49" charset="0"/>
              </a:rPr>
              <a:t>, and Dan create a system for automatically generating high-quality long stories, aiming to submit their work to a prestigious conference.</a:t>
            </a:r>
          </a:p>
        </p:txBody>
      </p:sp>
      <p:sp>
        <p:nvSpPr>
          <p:cNvPr id="6" name="Rounded Rectangle 8">
            <a:extLst>
              <a:ext uri="{FF2B5EF4-FFF2-40B4-BE49-F238E27FC236}">
                <a16:creationId xmlns:a16="http://schemas.microsoft.com/office/drawing/2014/main" id="{FF84B445-8E03-CA4E-94E7-226678BF20EB}"/>
              </a:ext>
            </a:extLst>
          </p:cNvPr>
          <p:cNvSpPr/>
          <p:nvPr/>
        </p:nvSpPr>
        <p:spPr>
          <a:xfrm>
            <a:off x="2456426" y="1190665"/>
            <a:ext cx="1542329" cy="968316"/>
          </a:xfrm>
          <a:custGeom>
            <a:avLst/>
            <a:gdLst>
              <a:gd name="connsiteX0" fmla="*/ 0 w 1542329"/>
              <a:gd name="connsiteY0" fmla="*/ 161389 h 968316"/>
              <a:gd name="connsiteX1" fmla="*/ 161389 w 1542329"/>
              <a:gd name="connsiteY1" fmla="*/ 0 h 968316"/>
              <a:gd name="connsiteX2" fmla="*/ 1380940 w 1542329"/>
              <a:gd name="connsiteY2" fmla="*/ 0 h 968316"/>
              <a:gd name="connsiteX3" fmla="*/ 1542329 w 1542329"/>
              <a:gd name="connsiteY3" fmla="*/ 161389 h 968316"/>
              <a:gd name="connsiteX4" fmla="*/ 1542329 w 1542329"/>
              <a:gd name="connsiteY4" fmla="*/ 806927 h 968316"/>
              <a:gd name="connsiteX5" fmla="*/ 1380940 w 1542329"/>
              <a:gd name="connsiteY5" fmla="*/ 968316 h 968316"/>
              <a:gd name="connsiteX6" fmla="*/ 161389 w 1542329"/>
              <a:gd name="connsiteY6" fmla="*/ 968316 h 968316"/>
              <a:gd name="connsiteX7" fmla="*/ 0 w 1542329"/>
              <a:gd name="connsiteY7" fmla="*/ 806927 h 968316"/>
              <a:gd name="connsiteX8" fmla="*/ 0 w 1542329"/>
              <a:gd name="connsiteY8" fmla="*/ 161389 h 968316"/>
              <a:gd name="connsiteX0" fmla="*/ 0 w 1542329"/>
              <a:gd name="connsiteY0" fmla="*/ 161389 h 968316"/>
              <a:gd name="connsiteX1" fmla="*/ 161389 w 1542329"/>
              <a:gd name="connsiteY1" fmla="*/ 0 h 968316"/>
              <a:gd name="connsiteX2" fmla="*/ 1542329 w 1542329"/>
              <a:gd name="connsiteY2" fmla="*/ 16138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61389 w 1542329"/>
              <a:gd name="connsiteY4" fmla="*/ 968316 h 968316"/>
              <a:gd name="connsiteX5" fmla="*/ 0 w 1542329"/>
              <a:gd name="connsiteY5" fmla="*/ 806927 h 968316"/>
              <a:gd name="connsiteX6" fmla="*/ 0 w 1542329"/>
              <a:gd name="connsiteY6" fmla="*/ 161389 h 968316"/>
              <a:gd name="connsiteX0" fmla="*/ 0 w 1542329"/>
              <a:gd name="connsiteY0" fmla="*/ 161389 h 1037899"/>
              <a:gd name="connsiteX1" fmla="*/ 161389 w 1542329"/>
              <a:gd name="connsiteY1" fmla="*/ 0 h 1037899"/>
              <a:gd name="connsiteX2" fmla="*/ 1542329 w 1542329"/>
              <a:gd name="connsiteY2" fmla="*/ 2639 h 1037899"/>
              <a:gd name="connsiteX3" fmla="*/ 1542329 w 1542329"/>
              <a:gd name="connsiteY3" fmla="*/ 965677 h 1037899"/>
              <a:gd name="connsiteX4" fmla="*/ 161389 w 1542329"/>
              <a:gd name="connsiteY4" fmla="*/ 968316 h 1037899"/>
              <a:gd name="connsiteX5" fmla="*/ 0 w 1542329"/>
              <a:gd name="connsiteY5" fmla="*/ 806927 h 1037899"/>
              <a:gd name="connsiteX6" fmla="*/ 0 w 1542329"/>
              <a:gd name="connsiteY6" fmla="*/ 161389 h 1037899"/>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965677 h 968316"/>
              <a:gd name="connsiteX4" fmla="*/ 161389 w 1542329"/>
              <a:gd name="connsiteY4" fmla="*/ 968316 h 968316"/>
              <a:gd name="connsiteX5" fmla="*/ 0 w 1542329"/>
              <a:gd name="connsiteY5" fmla="*/ 806927 h 968316"/>
              <a:gd name="connsiteX6" fmla="*/ 0 w 1542329"/>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329" h="968316">
                <a:moveTo>
                  <a:pt x="0" y="161389"/>
                </a:moveTo>
                <a:cubicBezTo>
                  <a:pt x="0" y="72256"/>
                  <a:pt x="72256" y="0"/>
                  <a:pt x="161389" y="0"/>
                </a:cubicBezTo>
                <a:lnTo>
                  <a:pt x="1542329" y="2639"/>
                </a:lnTo>
                <a:lnTo>
                  <a:pt x="1542329" y="965677"/>
                </a:lnTo>
                <a:lnTo>
                  <a:pt x="161389" y="968316"/>
                </a:lnTo>
                <a:cubicBezTo>
                  <a:pt x="72256" y="968316"/>
                  <a:pt x="0" y="896060"/>
                  <a:pt x="0" y="806927"/>
                </a:cubicBezTo>
                <a:lnTo>
                  <a:pt x="0" y="161389"/>
                </a:lnTo>
                <a:close/>
              </a:path>
            </a:pathLst>
          </a:custGeom>
          <a:solidFill>
            <a:srgbClr val="BFBDC0"/>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t>Premise</a:t>
            </a:r>
          </a:p>
        </p:txBody>
      </p:sp>
      <p:sp>
        <p:nvSpPr>
          <p:cNvPr id="8" name="Rounded Rectangle 7">
            <a:extLst>
              <a:ext uri="{FF2B5EF4-FFF2-40B4-BE49-F238E27FC236}">
                <a16:creationId xmlns:a16="http://schemas.microsoft.com/office/drawing/2014/main" id="{8E831329-701F-5948-A368-8301AB928A39}"/>
              </a:ext>
            </a:extLst>
          </p:cNvPr>
          <p:cNvSpPr/>
          <p:nvPr/>
        </p:nvSpPr>
        <p:spPr>
          <a:xfrm>
            <a:off x="370391" y="2318472"/>
            <a:ext cx="11470510" cy="4339650"/>
          </a:xfrm>
          <a:prstGeom prst="roundRect">
            <a:avLst>
              <a:gd name="adj" fmla="val 3443"/>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11" name="Round Same Side Corner Rectangle 10">
            <a:extLst>
              <a:ext uri="{FF2B5EF4-FFF2-40B4-BE49-F238E27FC236}">
                <a16:creationId xmlns:a16="http://schemas.microsoft.com/office/drawing/2014/main" id="{C8B312E9-29D7-1D44-B440-C4714CE36183}"/>
              </a:ext>
            </a:extLst>
          </p:cNvPr>
          <p:cNvSpPr/>
          <p:nvPr/>
        </p:nvSpPr>
        <p:spPr>
          <a:xfrm rot="16200000">
            <a:off x="-1028270" y="3717130"/>
            <a:ext cx="4339652" cy="1542329"/>
          </a:xfrm>
          <a:prstGeom prst="round2SameRect">
            <a:avLst>
              <a:gd name="adj1" fmla="val 9059"/>
              <a:gd name="adj2" fmla="val 0"/>
            </a:avLst>
          </a:prstGeom>
          <a:solidFill>
            <a:schemeClr val="bg1">
              <a:lumMod val="75000"/>
            </a:schemeClr>
          </a:solidFill>
          <a:ln w="38100">
            <a:solidFill>
              <a:schemeClr val="bg1">
                <a:lumMod val="5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06124DC-C8CA-C248-8B11-9A65843C5745}"/>
              </a:ext>
            </a:extLst>
          </p:cNvPr>
          <p:cNvSpPr txBox="1"/>
          <p:nvPr/>
        </p:nvSpPr>
        <p:spPr>
          <a:xfrm>
            <a:off x="2048719" y="2362404"/>
            <a:ext cx="9614702" cy="4339650"/>
          </a:xfrm>
          <a:prstGeom prst="rect">
            <a:avLst/>
          </a:prstGeom>
          <a:noFill/>
        </p:spPr>
        <p:txBody>
          <a:bodyPr wrap="square" rtlCol="0">
            <a:spAutoFit/>
          </a:bodyPr>
          <a:lstStyle/>
          <a:p>
            <a:pPr indent="-457200"/>
            <a:r>
              <a:rPr lang="en-US" sz="1200" dirty="0">
                <a:solidFill>
                  <a:schemeClr val="bg1">
                    <a:lumMod val="75000"/>
                  </a:schemeClr>
                </a:solidFill>
                <a:latin typeface="Courier New" panose="02070309020205020404" pitchFamily="49" charset="0"/>
                <a:cs typeface="Courier New" panose="02070309020205020404" pitchFamily="49" charset="0"/>
              </a:rPr>
              <a:t>...[80 words]... </a:t>
            </a:r>
          </a:p>
          <a:p>
            <a:pPr indent="-457200"/>
            <a:r>
              <a:rPr lang="en-US" sz="1200" dirty="0">
                <a:latin typeface="Courier New" panose="02070309020205020404" pitchFamily="49" charset="0"/>
                <a:cs typeface="Courier New" panose="02070309020205020404" pitchFamily="49" charset="0"/>
              </a:rPr>
              <a:t>Kevin walked over to his desk and sat down, looking at it with disgust. There was a pile of manila folders on top, which contained detailed notes of his latest experiments for writing programs using neural networks for language processing. </a:t>
            </a:r>
            <a:r>
              <a:rPr lang="en-US" sz="1200" dirty="0">
                <a:solidFill>
                  <a:schemeClr val="bg1">
                    <a:lumMod val="75000"/>
                  </a:schemeClr>
                </a:solidFill>
                <a:latin typeface="Courier New" panose="02070309020205020404" pitchFamily="49" charset="0"/>
                <a:cs typeface="Courier New" panose="02070309020205020404" pitchFamily="49" charset="0"/>
              </a:rPr>
              <a:t>...[137 words]...</a:t>
            </a:r>
          </a:p>
          <a:p>
            <a:pPr indent="-457200"/>
            <a:r>
              <a:rPr lang="en-US" sz="1200" b="1" dirty="0">
                <a:latin typeface="Courier New" panose="02070309020205020404" pitchFamily="49" charset="0"/>
                <a:cs typeface="Courier New" panose="02070309020205020404" pitchFamily="49" charset="0"/>
              </a:rPr>
              <a:t>Kevin started to read through the file thoroughly, detailing his latest results </a:t>
            </a:r>
            <a:r>
              <a:rPr lang="en-US" sz="1200" dirty="0">
                <a:latin typeface="Courier New" panose="02070309020205020404" pitchFamily="49" charset="0"/>
                <a:cs typeface="Courier New" panose="02070309020205020404" pitchFamily="49" charset="0"/>
              </a:rPr>
              <a:t>on language processing that were designed to write reasonably long and coherent text automatically with minimal supervision or guidance from human inputs. </a:t>
            </a:r>
            <a:r>
              <a:rPr lang="en-US" sz="1200" dirty="0">
                <a:solidFill>
                  <a:schemeClr val="bg1">
                    <a:lumMod val="75000"/>
                  </a:schemeClr>
                </a:solidFill>
                <a:latin typeface="Courier New" panose="02070309020205020404" pitchFamily="49" charset="0"/>
                <a:cs typeface="Courier New" panose="02070309020205020404" pitchFamily="49" charset="0"/>
              </a:rPr>
              <a:t>...[118 words]... </a:t>
            </a:r>
          </a:p>
          <a:p>
            <a:pPr indent="-457200"/>
            <a:r>
              <a:rPr lang="en-US" sz="1200" dirty="0">
                <a:latin typeface="Courier New" panose="02070309020205020404" pitchFamily="49" charset="0"/>
                <a:cs typeface="Courier New" panose="02070309020205020404" pitchFamily="49" charset="0"/>
              </a:rPr>
              <a:t>he recalled the effort that led to this final result. </a:t>
            </a:r>
            <a:r>
              <a:rPr lang="en-US" sz="1200" dirty="0">
                <a:solidFill>
                  <a:schemeClr val="bg1">
                    <a:lumMod val="75000"/>
                  </a:schemeClr>
                </a:solidFill>
                <a:latin typeface="Courier New" panose="02070309020205020404" pitchFamily="49" charset="0"/>
                <a:cs typeface="Courier New" panose="02070309020205020404" pitchFamily="49" charset="0"/>
              </a:rPr>
              <a:t>...[54 words]... </a:t>
            </a:r>
          </a:p>
          <a:p>
            <a:pPr indent="-457200"/>
            <a:r>
              <a:rPr lang="en-US" sz="1200" dirty="0">
                <a:latin typeface="Courier New" panose="02070309020205020404" pitchFamily="49" charset="0"/>
                <a:cs typeface="Courier New" panose="02070309020205020404" pitchFamily="49" charset="0"/>
              </a:rPr>
              <a:t>They were lucky they managed to get their hands on two excellent researchers – </a:t>
            </a:r>
            <a:r>
              <a:rPr lang="en-US" sz="1200" dirty="0" err="1">
                <a:latin typeface="Courier New" panose="02070309020205020404" pitchFamily="49" charset="0"/>
                <a:cs typeface="Courier New" panose="02070309020205020404" pitchFamily="49" charset="0"/>
              </a:rPr>
              <a:t>Nanyun</a:t>
            </a:r>
            <a:r>
              <a:rPr lang="en-US" sz="1200" dirty="0">
                <a:latin typeface="Courier New" panose="02070309020205020404" pitchFamily="49" charset="0"/>
                <a:cs typeface="Courier New" panose="02070309020205020404" pitchFamily="49" charset="0"/>
              </a:rPr>
              <a:t> Zhang and </a:t>
            </a:r>
            <a:r>
              <a:rPr lang="en-US" sz="1200" dirty="0" err="1">
                <a:latin typeface="Courier New" panose="02070309020205020404" pitchFamily="49" charset="0"/>
                <a:cs typeface="Courier New" panose="02070309020205020404" pitchFamily="49" charset="0"/>
              </a:rPr>
              <a:t>Yuandong</a:t>
            </a:r>
            <a:r>
              <a:rPr lang="en-US" sz="1200" dirty="0">
                <a:latin typeface="Courier New" panose="02070309020205020404" pitchFamily="49" charset="0"/>
                <a:cs typeface="Courier New" panose="02070309020205020404" pitchFamily="49" charset="0"/>
              </a:rPr>
              <a:t> Li </a:t>
            </a:r>
            <a:r>
              <a:rPr lang="en-US" sz="1200" dirty="0">
                <a:solidFill>
                  <a:schemeClr val="bg1">
                    <a:lumMod val="75000"/>
                  </a:schemeClr>
                </a:solidFill>
                <a:latin typeface="Courier New" panose="02070309020205020404" pitchFamily="49" charset="0"/>
                <a:cs typeface="Courier New" panose="02070309020205020404" pitchFamily="49" charset="0"/>
              </a:rPr>
              <a:t>...[222 words]... </a:t>
            </a:r>
          </a:p>
          <a:p>
            <a:pPr indent="-457200"/>
            <a:r>
              <a:rPr lang="en-US" sz="1200" dirty="0">
                <a:latin typeface="Courier New" panose="02070309020205020404" pitchFamily="49" charset="0"/>
                <a:cs typeface="Courier New" panose="02070309020205020404" pitchFamily="49" charset="0"/>
              </a:rPr>
              <a:t>Kevin's eye was caught by one number that was highlighted in the last report; this number represented the new algorithm's ability to create lengthy and coherent text on its own. The text contained more than 500 words, but the algorithm had generated many more than that – several thousands in fact. Kevin opened up two other files that contained several thousand words of AI generated text each. </a:t>
            </a:r>
            <a:r>
              <a:rPr lang="en-US" sz="1200" dirty="0">
                <a:solidFill>
                  <a:schemeClr val="bg1">
                    <a:lumMod val="75000"/>
                  </a:schemeClr>
                </a:solidFill>
                <a:latin typeface="Courier New" panose="02070309020205020404" pitchFamily="49" charset="0"/>
                <a:cs typeface="Courier New" panose="02070309020205020404" pitchFamily="49" charset="0"/>
              </a:rPr>
              <a:t>...[52 words]... </a:t>
            </a:r>
          </a:p>
          <a:p>
            <a:pPr indent="-457200"/>
            <a:r>
              <a:rPr lang="en-US" sz="1200" dirty="0">
                <a:latin typeface="Courier New" panose="02070309020205020404" pitchFamily="49" charset="0"/>
                <a:cs typeface="Courier New" panose="02070309020205020404" pitchFamily="49" charset="0"/>
              </a:rPr>
              <a:t>Kevin rubbed his hands together as </a:t>
            </a:r>
            <a:r>
              <a:rPr lang="en-US" sz="1200" b="1" dirty="0">
                <a:latin typeface="Courier New" panose="02070309020205020404" pitchFamily="49" charset="0"/>
                <a:cs typeface="Courier New" panose="02070309020205020404" pitchFamily="49" charset="0"/>
              </a:rPr>
              <a:t>he decided to contact his supervisor immediately with these new findings</a:t>
            </a:r>
            <a:r>
              <a:rPr lang="en-US" sz="1200" dirty="0">
                <a:latin typeface="Courier New" panose="02070309020205020404" pitchFamily="49" charset="0"/>
                <a:cs typeface="Courier New" panose="02070309020205020404" pitchFamily="49" charset="0"/>
              </a:rPr>
              <a:t>; he also needed to work on an official presentation for their upcoming conference </a:t>
            </a:r>
            <a:r>
              <a:rPr lang="en-US" sz="1200" dirty="0">
                <a:solidFill>
                  <a:schemeClr val="bg1">
                    <a:lumMod val="75000"/>
                  </a:schemeClr>
                </a:solidFill>
                <a:latin typeface="Courier New" panose="02070309020205020404" pitchFamily="49" charset="0"/>
                <a:cs typeface="Courier New" panose="02070309020205020404" pitchFamily="49" charset="0"/>
              </a:rPr>
              <a:t>...[753 words]... </a:t>
            </a:r>
          </a:p>
          <a:p>
            <a:pPr indent="-457200"/>
            <a:r>
              <a:rPr lang="en-US" sz="1200" dirty="0">
                <a:latin typeface="Courier New" panose="02070309020205020404" pitchFamily="49" charset="0"/>
                <a:cs typeface="Courier New" panose="02070309020205020404" pitchFamily="49" charset="0"/>
              </a:rPr>
              <a:t>they were going to </a:t>
            </a:r>
            <a:r>
              <a:rPr lang="en-US" sz="1200" b="1" dirty="0">
                <a:latin typeface="Courier New" panose="02070309020205020404" pitchFamily="49" charset="0"/>
                <a:cs typeface="Courier New" panose="02070309020205020404" pitchFamily="49" charset="0"/>
              </a:rPr>
              <a:t>submit a paper on their work at the next major conference</a:t>
            </a:r>
            <a:r>
              <a:rPr lang="en-US" sz="1200" dirty="0">
                <a:latin typeface="Courier New" panose="02070309020205020404" pitchFamily="49" charset="0"/>
                <a:cs typeface="Courier New" panose="02070309020205020404" pitchFamily="49" charset="0"/>
              </a:rPr>
              <a:t>. They were only going to submit one paper, which would be a joint paper by </a:t>
            </a:r>
            <a:r>
              <a:rPr lang="en-US" sz="1200" dirty="0" err="1">
                <a:latin typeface="Courier New" panose="02070309020205020404" pitchFamily="49" charset="0"/>
                <a:cs typeface="Courier New" panose="02070309020205020404" pitchFamily="49" charset="0"/>
              </a:rPr>
              <a:t>Nanyun</a:t>
            </a:r>
            <a:r>
              <a:rPr lang="en-US" sz="1200" dirty="0">
                <a:latin typeface="Courier New" panose="02070309020205020404" pitchFamily="49" charset="0"/>
                <a:cs typeface="Courier New" panose="02070309020205020404" pitchFamily="49" charset="0"/>
              </a:rPr>
              <a:t> and Kevin </a:t>
            </a:r>
            <a:r>
              <a:rPr lang="en-US" sz="1200" dirty="0">
                <a:solidFill>
                  <a:schemeClr val="bg1">
                    <a:lumMod val="75000"/>
                  </a:schemeClr>
                </a:solidFill>
                <a:latin typeface="Courier New" panose="02070309020205020404" pitchFamily="49" charset="0"/>
                <a:cs typeface="Courier New" panose="02070309020205020404" pitchFamily="49" charset="0"/>
              </a:rPr>
              <a:t>...[119 words]...</a:t>
            </a:r>
          </a:p>
          <a:p>
            <a:pPr indent="-457200"/>
            <a:r>
              <a:rPr lang="en-US" sz="1200" dirty="0">
                <a:latin typeface="Courier New" panose="02070309020205020404" pitchFamily="49" charset="0"/>
                <a:cs typeface="Courier New" panose="02070309020205020404" pitchFamily="49" charset="0"/>
              </a:rPr>
              <a:t>Kevin felt like all his hard work was finally paying off, and he did not want to think about anything else; at 	this point, he simply wanted to focus on research and the upcoming conference. </a:t>
            </a:r>
            <a:r>
              <a:rPr lang="en-US" sz="1200" dirty="0">
                <a:solidFill>
                  <a:schemeClr val="bg1">
                    <a:lumMod val="75000"/>
                  </a:schemeClr>
                </a:solidFill>
                <a:latin typeface="Courier New" panose="02070309020205020404" pitchFamily="49" charset="0"/>
                <a:cs typeface="Courier New" panose="02070309020205020404" pitchFamily="49" charset="0"/>
              </a:rPr>
              <a:t>...[551 words]...</a:t>
            </a:r>
          </a:p>
        </p:txBody>
      </p:sp>
      <p:sp>
        <p:nvSpPr>
          <p:cNvPr id="10" name="TextBox 9">
            <a:extLst>
              <a:ext uri="{FF2B5EF4-FFF2-40B4-BE49-F238E27FC236}">
                <a16:creationId xmlns:a16="http://schemas.microsoft.com/office/drawing/2014/main" id="{4BFCFDCF-9AED-CA43-9EFA-0D0248F1FE6B}"/>
              </a:ext>
            </a:extLst>
          </p:cNvPr>
          <p:cNvSpPr txBox="1"/>
          <p:nvPr/>
        </p:nvSpPr>
        <p:spPr>
          <a:xfrm>
            <a:off x="657449" y="3983615"/>
            <a:ext cx="968214" cy="954107"/>
          </a:xfrm>
          <a:prstGeom prst="rect">
            <a:avLst/>
          </a:prstGeom>
          <a:noFill/>
        </p:spPr>
        <p:txBody>
          <a:bodyPr wrap="none" rtlCol="0">
            <a:spAutoFit/>
          </a:bodyPr>
          <a:lstStyle/>
          <a:p>
            <a:pPr algn="ctr"/>
            <a:r>
              <a:rPr lang="en-US" sz="2800" b="1" dirty="0">
                <a:solidFill>
                  <a:schemeClr val="bg1"/>
                </a:solidFill>
              </a:rPr>
              <a:t>Re</a:t>
            </a:r>
            <a:r>
              <a:rPr lang="en-US" sz="2800" b="1" baseline="30000" dirty="0">
                <a:solidFill>
                  <a:schemeClr val="bg1"/>
                </a:solidFill>
              </a:rPr>
              <a:t>3</a:t>
            </a:r>
            <a:endParaRPr lang="en-US" sz="2800" b="1" dirty="0">
              <a:solidFill>
                <a:schemeClr val="bg1"/>
              </a:solidFill>
            </a:endParaRPr>
          </a:p>
          <a:p>
            <a:pPr algn="ctr"/>
            <a:r>
              <a:rPr lang="en-US" sz="2800" b="1" dirty="0">
                <a:solidFill>
                  <a:schemeClr val="bg1"/>
                </a:solidFill>
              </a:rPr>
              <a:t>Story</a:t>
            </a:r>
          </a:p>
        </p:txBody>
      </p:sp>
    </p:spTree>
    <p:extLst>
      <p:ext uri="{BB962C8B-B14F-4D97-AF65-F5344CB8AC3E}">
        <p14:creationId xmlns:p14="http://schemas.microsoft.com/office/powerpoint/2010/main" val="2409004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CB97-8138-C049-A1A4-E9FE04FB53F4}"/>
              </a:ext>
            </a:extLst>
          </p:cNvPr>
          <p:cNvSpPr>
            <a:spLocks noGrp="1"/>
          </p:cNvSpPr>
          <p:nvPr>
            <p:ph type="title"/>
          </p:nvPr>
        </p:nvSpPr>
        <p:spPr/>
        <p:txBody>
          <a:bodyPr/>
          <a:lstStyle/>
          <a:p>
            <a:r>
              <a:rPr lang="en-US" dirty="0"/>
              <a:t>Long-Range Coherence</a:t>
            </a:r>
          </a:p>
        </p:txBody>
      </p:sp>
      <p:sp>
        <p:nvSpPr>
          <p:cNvPr id="4" name="Rounded Rectangle 3">
            <a:extLst>
              <a:ext uri="{FF2B5EF4-FFF2-40B4-BE49-F238E27FC236}">
                <a16:creationId xmlns:a16="http://schemas.microsoft.com/office/drawing/2014/main" id="{2427C37D-B359-4548-83AE-CB3CAD869D32}"/>
              </a:ext>
            </a:extLst>
          </p:cNvPr>
          <p:cNvSpPr/>
          <p:nvPr/>
        </p:nvSpPr>
        <p:spPr>
          <a:xfrm>
            <a:off x="2456400" y="1190688"/>
            <a:ext cx="7091076" cy="968315"/>
          </a:xfrm>
          <a:prstGeom prst="roundRect">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5" name="TextBox 4">
            <a:extLst>
              <a:ext uri="{FF2B5EF4-FFF2-40B4-BE49-F238E27FC236}">
                <a16:creationId xmlns:a16="http://schemas.microsoft.com/office/drawing/2014/main" id="{B73FDBC9-EDA0-9F48-B7B6-46E6138ED459}"/>
              </a:ext>
            </a:extLst>
          </p:cNvPr>
          <p:cNvSpPr txBox="1"/>
          <p:nvPr/>
        </p:nvSpPr>
        <p:spPr>
          <a:xfrm>
            <a:off x="3998729" y="1211312"/>
            <a:ext cx="5325132" cy="954107"/>
          </a:xfrm>
          <a:prstGeom prst="rect">
            <a:avLst/>
          </a:prstGeom>
          <a:noFill/>
        </p:spPr>
        <p:txBody>
          <a:bodyPr wrap="square" rtlCol="0">
            <a:spAutoFit/>
          </a:bodyPr>
          <a:lstStyle/>
          <a:p>
            <a:pPr algn="ctr"/>
            <a:r>
              <a:rPr lang="en-US" sz="1400" dirty="0">
                <a:latin typeface="Courier New" panose="02070309020205020404" pitchFamily="49" charset="0"/>
                <a:cs typeface="Courier New" panose="02070309020205020404" pitchFamily="49" charset="0"/>
              </a:rPr>
              <a:t>AI researchers Kevin, </a:t>
            </a:r>
            <a:r>
              <a:rPr lang="en-US" sz="1400" dirty="0" err="1">
                <a:latin typeface="Courier New" panose="02070309020205020404" pitchFamily="49" charset="0"/>
                <a:cs typeface="Courier New" panose="02070309020205020404" pitchFamily="49" charset="0"/>
              </a:rPr>
              <a:t>Yuandong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Nanyun</a:t>
            </a:r>
            <a:r>
              <a:rPr lang="en-US" sz="1400" dirty="0">
                <a:latin typeface="Courier New" panose="02070309020205020404" pitchFamily="49" charset="0"/>
                <a:cs typeface="Courier New" panose="02070309020205020404" pitchFamily="49" charset="0"/>
              </a:rPr>
              <a:t>, and Dan create a system for automatically generating high-quality long stories, aiming to submit their work to a prestigious conference.</a:t>
            </a:r>
          </a:p>
        </p:txBody>
      </p:sp>
      <p:sp>
        <p:nvSpPr>
          <p:cNvPr id="6" name="Rounded Rectangle 8">
            <a:extLst>
              <a:ext uri="{FF2B5EF4-FFF2-40B4-BE49-F238E27FC236}">
                <a16:creationId xmlns:a16="http://schemas.microsoft.com/office/drawing/2014/main" id="{FF84B445-8E03-CA4E-94E7-226678BF20EB}"/>
              </a:ext>
            </a:extLst>
          </p:cNvPr>
          <p:cNvSpPr/>
          <p:nvPr/>
        </p:nvSpPr>
        <p:spPr>
          <a:xfrm>
            <a:off x="2456426" y="1190665"/>
            <a:ext cx="1542329" cy="968316"/>
          </a:xfrm>
          <a:custGeom>
            <a:avLst/>
            <a:gdLst>
              <a:gd name="connsiteX0" fmla="*/ 0 w 1542329"/>
              <a:gd name="connsiteY0" fmla="*/ 161389 h 968316"/>
              <a:gd name="connsiteX1" fmla="*/ 161389 w 1542329"/>
              <a:gd name="connsiteY1" fmla="*/ 0 h 968316"/>
              <a:gd name="connsiteX2" fmla="*/ 1380940 w 1542329"/>
              <a:gd name="connsiteY2" fmla="*/ 0 h 968316"/>
              <a:gd name="connsiteX3" fmla="*/ 1542329 w 1542329"/>
              <a:gd name="connsiteY3" fmla="*/ 161389 h 968316"/>
              <a:gd name="connsiteX4" fmla="*/ 1542329 w 1542329"/>
              <a:gd name="connsiteY4" fmla="*/ 806927 h 968316"/>
              <a:gd name="connsiteX5" fmla="*/ 1380940 w 1542329"/>
              <a:gd name="connsiteY5" fmla="*/ 968316 h 968316"/>
              <a:gd name="connsiteX6" fmla="*/ 161389 w 1542329"/>
              <a:gd name="connsiteY6" fmla="*/ 968316 h 968316"/>
              <a:gd name="connsiteX7" fmla="*/ 0 w 1542329"/>
              <a:gd name="connsiteY7" fmla="*/ 806927 h 968316"/>
              <a:gd name="connsiteX8" fmla="*/ 0 w 1542329"/>
              <a:gd name="connsiteY8" fmla="*/ 161389 h 968316"/>
              <a:gd name="connsiteX0" fmla="*/ 0 w 1542329"/>
              <a:gd name="connsiteY0" fmla="*/ 161389 h 968316"/>
              <a:gd name="connsiteX1" fmla="*/ 161389 w 1542329"/>
              <a:gd name="connsiteY1" fmla="*/ 0 h 968316"/>
              <a:gd name="connsiteX2" fmla="*/ 1542329 w 1542329"/>
              <a:gd name="connsiteY2" fmla="*/ 16138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61389 w 1542329"/>
              <a:gd name="connsiteY4" fmla="*/ 968316 h 968316"/>
              <a:gd name="connsiteX5" fmla="*/ 0 w 1542329"/>
              <a:gd name="connsiteY5" fmla="*/ 806927 h 968316"/>
              <a:gd name="connsiteX6" fmla="*/ 0 w 1542329"/>
              <a:gd name="connsiteY6" fmla="*/ 161389 h 968316"/>
              <a:gd name="connsiteX0" fmla="*/ 0 w 1542329"/>
              <a:gd name="connsiteY0" fmla="*/ 161389 h 1037899"/>
              <a:gd name="connsiteX1" fmla="*/ 161389 w 1542329"/>
              <a:gd name="connsiteY1" fmla="*/ 0 h 1037899"/>
              <a:gd name="connsiteX2" fmla="*/ 1542329 w 1542329"/>
              <a:gd name="connsiteY2" fmla="*/ 2639 h 1037899"/>
              <a:gd name="connsiteX3" fmla="*/ 1542329 w 1542329"/>
              <a:gd name="connsiteY3" fmla="*/ 965677 h 1037899"/>
              <a:gd name="connsiteX4" fmla="*/ 161389 w 1542329"/>
              <a:gd name="connsiteY4" fmla="*/ 968316 h 1037899"/>
              <a:gd name="connsiteX5" fmla="*/ 0 w 1542329"/>
              <a:gd name="connsiteY5" fmla="*/ 806927 h 1037899"/>
              <a:gd name="connsiteX6" fmla="*/ 0 w 1542329"/>
              <a:gd name="connsiteY6" fmla="*/ 161389 h 1037899"/>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965677 h 968316"/>
              <a:gd name="connsiteX4" fmla="*/ 161389 w 1542329"/>
              <a:gd name="connsiteY4" fmla="*/ 968316 h 968316"/>
              <a:gd name="connsiteX5" fmla="*/ 0 w 1542329"/>
              <a:gd name="connsiteY5" fmla="*/ 806927 h 968316"/>
              <a:gd name="connsiteX6" fmla="*/ 0 w 1542329"/>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329" h="968316">
                <a:moveTo>
                  <a:pt x="0" y="161389"/>
                </a:moveTo>
                <a:cubicBezTo>
                  <a:pt x="0" y="72256"/>
                  <a:pt x="72256" y="0"/>
                  <a:pt x="161389" y="0"/>
                </a:cubicBezTo>
                <a:lnTo>
                  <a:pt x="1542329" y="2639"/>
                </a:lnTo>
                <a:lnTo>
                  <a:pt x="1542329" y="965677"/>
                </a:lnTo>
                <a:lnTo>
                  <a:pt x="161389" y="968316"/>
                </a:lnTo>
                <a:cubicBezTo>
                  <a:pt x="72256" y="968316"/>
                  <a:pt x="0" y="896060"/>
                  <a:pt x="0" y="806927"/>
                </a:cubicBezTo>
                <a:lnTo>
                  <a:pt x="0" y="161389"/>
                </a:lnTo>
                <a:close/>
              </a:path>
            </a:pathLst>
          </a:custGeom>
          <a:solidFill>
            <a:srgbClr val="BFBDC0"/>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t>Premise</a:t>
            </a:r>
          </a:p>
        </p:txBody>
      </p:sp>
      <p:sp>
        <p:nvSpPr>
          <p:cNvPr id="8" name="Rounded Rectangle 7">
            <a:extLst>
              <a:ext uri="{FF2B5EF4-FFF2-40B4-BE49-F238E27FC236}">
                <a16:creationId xmlns:a16="http://schemas.microsoft.com/office/drawing/2014/main" id="{8E831329-701F-5948-A368-8301AB928A39}"/>
              </a:ext>
            </a:extLst>
          </p:cNvPr>
          <p:cNvSpPr/>
          <p:nvPr/>
        </p:nvSpPr>
        <p:spPr>
          <a:xfrm>
            <a:off x="370391" y="2318472"/>
            <a:ext cx="11470510" cy="4339650"/>
          </a:xfrm>
          <a:prstGeom prst="roundRect">
            <a:avLst>
              <a:gd name="adj" fmla="val 3443"/>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11" name="Round Same Side Corner Rectangle 10">
            <a:extLst>
              <a:ext uri="{FF2B5EF4-FFF2-40B4-BE49-F238E27FC236}">
                <a16:creationId xmlns:a16="http://schemas.microsoft.com/office/drawing/2014/main" id="{C8B312E9-29D7-1D44-B440-C4714CE36183}"/>
              </a:ext>
            </a:extLst>
          </p:cNvPr>
          <p:cNvSpPr/>
          <p:nvPr/>
        </p:nvSpPr>
        <p:spPr>
          <a:xfrm rot="16200000">
            <a:off x="-1028270" y="3717130"/>
            <a:ext cx="4339652" cy="1542329"/>
          </a:xfrm>
          <a:prstGeom prst="round2SameRect">
            <a:avLst>
              <a:gd name="adj1" fmla="val 9059"/>
              <a:gd name="adj2" fmla="val 0"/>
            </a:avLst>
          </a:prstGeom>
          <a:solidFill>
            <a:schemeClr val="bg1">
              <a:lumMod val="75000"/>
            </a:schemeClr>
          </a:solidFill>
          <a:ln w="38100">
            <a:solidFill>
              <a:schemeClr val="bg1">
                <a:lumMod val="5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06124DC-C8CA-C248-8B11-9A65843C5745}"/>
              </a:ext>
            </a:extLst>
          </p:cNvPr>
          <p:cNvSpPr txBox="1"/>
          <p:nvPr/>
        </p:nvSpPr>
        <p:spPr>
          <a:xfrm>
            <a:off x="2048719" y="2362404"/>
            <a:ext cx="9614702" cy="4339650"/>
          </a:xfrm>
          <a:prstGeom prst="rect">
            <a:avLst/>
          </a:prstGeom>
          <a:noFill/>
        </p:spPr>
        <p:txBody>
          <a:bodyPr wrap="square" rtlCol="0">
            <a:spAutoFit/>
          </a:bodyPr>
          <a:lstStyle/>
          <a:p>
            <a:pPr indent="-457200"/>
            <a:r>
              <a:rPr lang="en-US" sz="1200" dirty="0">
                <a:solidFill>
                  <a:schemeClr val="bg1">
                    <a:lumMod val="75000"/>
                  </a:schemeClr>
                </a:solidFill>
                <a:latin typeface="Courier New" panose="02070309020205020404" pitchFamily="49" charset="0"/>
                <a:cs typeface="Courier New" panose="02070309020205020404" pitchFamily="49" charset="0"/>
              </a:rPr>
              <a:t>...[80 words]... </a:t>
            </a:r>
          </a:p>
          <a:p>
            <a:pPr indent="-457200"/>
            <a:r>
              <a:rPr lang="en-US" sz="1200" dirty="0">
                <a:latin typeface="Courier New" panose="02070309020205020404" pitchFamily="49" charset="0"/>
                <a:cs typeface="Courier New" panose="02070309020205020404" pitchFamily="49" charset="0"/>
              </a:rPr>
              <a:t>Kevin walked over to his desk and sat down, looking at it with disgust. There was a pile of manila folders on top, which contained detailed notes of his latest experiments for writing programs using neural networks for language processing. </a:t>
            </a:r>
            <a:r>
              <a:rPr lang="en-US" sz="1200" dirty="0">
                <a:solidFill>
                  <a:schemeClr val="bg1">
                    <a:lumMod val="75000"/>
                  </a:schemeClr>
                </a:solidFill>
                <a:latin typeface="Courier New" panose="02070309020205020404" pitchFamily="49" charset="0"/>
                <a:cs typeface="Courier New" panose="02070309020205020404" pitchFamily="49" charset="0"/>
              </a:rPr>
              <a:t>...[137 words]...</a:t>
            </a:r>
          </a:p>
          <a:p>
            <a:pPr indent="-457200"/>
            <a:r>
              <a:rPr lang="en-US" sz="1200" b="1" dirty="0">
                <a:latin typeface="Courier New" panose="02070309020205020404" pitchFamily="49" charset="0"/>
                <a:cs typeface="Courier New" panose="02070309020205020404" pitchFamily="49" charset="0"/>
              </a:rPr>
              <a:t>Kevin started to read through the file thoroughly, detailing his latest results </a:t>
            </a:r>
            <a:r>
              <a:rPr lang="en-US" sz="1200" dirty="0">
                <a:latin typeface="Courier New" panose="02070309020205020404" pitchFamily="49" charset="0"/>
                <a:cs typeface="Courier New" panose="02070309020205020404" pitchFamily="49" charset="0"/>
              </a:rPr>
              <a:t>on language processing that were designed to write reasonably long and coherent text automatically with minimal supervision or guidance from human inputs. </a:t>
            </a:r>
            <a:r>
              <a:rPr lang="en-US" sz="1200" dirty="0">
                <a:solidFill>
                  <a:schemeClr val="bg1">
                    <a:lumMod val="75000"/>
                  </a:schemeClr>
                </a:solidFill>
                <a:latin typeface="Courier New" panose="02070309020205020404" pitchFamily="49" charset="0"/>
                <a:cs typeface="Courier New" panose="02070309020205020404" pitchFamily="49" charset="0"/>
              </a:rPr>
              <a:t>...[118 words]... </a:t>
            </a:r>
          </a:p>
          <a:p>
            <a:pPr indent="-457200"/>
            <a:r>
              <a:rPr lang="en-US" sz="1200" dirty="0">
                <a:latin typeface="Courier New" panose="02070309020205020404" pitchFamily="49" charset="0"/>
                <a:cs typeface="Courier New" panose="02070309020205020404" pitchFamily="49" charset="0"/>
              </a:rPr>
              <a:t>he recalled the effort that led to this final result. </a:t>
            </a:r>
            <a:r>
              <a:rPr lang="en-US" sz="1200" dirty="0">
                <a:solidFill>
                  <a:schemeClr val="bg1">
                    <a:lumMod val="75000"/>
                  </a:schemeClr>
                </a:solidFill>
                <a:latin typeface="Courier New" panose="02070309020205020404" pitchFamily="49" charset="0"/>
                <a:cs typeface="Courier New" panose="02070309020205020404" pitchFamily="49" charset="0"/>
              </a:rPr>
              <a:t>...[54 words]... </a:t>
            </a:r>
          </a:p>
          <a:p>
            <a:pPr indent="-457200"/>
            <a:r>
              <a:rPr lang="en-US" sz="1200" dirty="0">
                <a:latin typeface="Courier New" panose="02070309020205020404" pitchFamily="49" charset="0"/>
                <a:cs typeface="Courier New" panose="02070309020205020404" pitchFamily="49" charset="0"/>
              </a:rPr>
              <a:t>They were lucky they managed to get their hands on two excellent researchers – </a:t>
            </a:r>
            <a:r>
              <a:rPr lang="en-US" sz="1200" dirty="0" err="1">
                <a:latin typeface="Courier New" panose="02070309020205020404" pitchFamily="49" charset="0"/>
                <a:cs typeface="Courier New" panose="02070309020205020404" pitchFamily="49" charset="0"/>
              </a:rPr>
              <a:t>Nanyun</a:t>
            </a:r>
            <a:r>
              <a:rPr lang="en-US" sz="1200" dirty="0">
                <a:latin typeface="Courier New" panose="02070309020205020404" pitchFamily="49" charset="0"/>
                <a:cs typeface="Courier New" panose="02070309020205020404" pitchFamily="49" charset="0"/>
              </a:rPr>
              <a:t> Zhang and </a:t>
            </a:r>
            <a:r>
              <a:rPr lang="en-US" sz="1200" dirty="0" err="1">
                <a:latin typeface="Courier New" panose="02070309020205020404" pitchFamily="49" charset="0"/>
                <a:cs typeface="Courier New" panose="02070309020205020404" pitchFamily="49" charset="0"/>
              </a:rPr>
              <a:t>Yuandong</a:t>
            </a:r>
            <a:r>
              <a:rPr lang="en-US" sz="1200" dirty="0">
                <a:latin typeface="Courier New" panose="02070309020205020404" pitchFamily="49" charset="0"/>
                <a:cs typeface="Courier New" panose="02070309020205020404" pitchFamily="49" charset="0"/>
              </a:rPr>
              <a:t> Li </a:t>
            </a:r>
            <a:r>
              <a:rPr lang="en-US" sz="1200" dirty="0">
                <a:solidFill>
                  <a:schemeClr val="bg1">
                    <a:lumMod val="75000"/>
                  </a:schemeClr>
                </a:solidFill>
                <a:latin typeface="Courier New" panose="02070309020205020404" pitchFamily="49" charset="0"/>
                <a:cs typeface="Courier New" panose="02070309020205020404" pitchFamily="49" charset="0"/>
              </a:rPr>
              <a:t>...[222 words]... </a:t>
            </a:r>
          </a:p>
          <a:p>
            <a:pPr indent="-457200"/>
            <a:r>
              <a:rPr lang="en-US" sz="1200" dirty="0">
                <a:latin typeface="Courier New" panose="02070309020205020404" pitchFamily="49" charset="0"/>
                <a:cs typeface="Courier New" panose="02070309020205020404" pitchFamily="49" charset="0"/>
              </a:rPr>
              <a:t>Kevin's eye was caught by one number that was highlighted in the last report; this number represented the new algorithm's ability to create lengthy and coherent text on its own. The text contained more than 500 words, but the algorithm had generated many more than that – several thousands in fact. Kevin opened up two other files that contained several thousand words of AI generated text each. </a:t>
            </a:r>
            <a:r>
              <a:rPr lang="en-US" sz="1200" dirty="0">
                <a:solidFill>
                  <a:schemeClr val="bg1">
                    <a:lumMod val="75000"/>
                  </a:schemeClr>
                </a:solidFill>
                <a:latin typeface="Courier New" panose="02070309020205020404" pitchFamily="49" charset="0"/>
                <a:cs typeface="Courier New" panose="02070309020205020404" pitchFamily="49" charset="0"/>
              </a:rPr>
              <a:t>...[52 words]... </a:t>
            </a:r>
          </a:p>
          <a:p>
            <a:pPr indent="-457200"/>
            <a:r>
              <a:rPr lang="en-US" sz="1200" dirty="0">
                <a:latin typeface="Courier New" panose="02070309020205020404" pitchFamily="49" charset="0"/>
                <a:cs typeface="Courier New" panose="02070309020205020404" pitchFamily="49" charset="0"/>
              </a:rPr>
              <a:t>Kevin rubbed his hands together as </a:t>
            </a:r>
            <a:r>
              <a:rPr lang="en-US" sz="1200" b="1" dirty="0">
                <a:latin typeface="Courier New" panose="02070309020205020404" pitchFamily="49" charset="0"/>
                <a:cs typeface="Courier New" panose="02070309020205020404" pitchFamily="49" charset="0"/>
              </a:rPr>
              <a:t>he decided to contact his supervisor immediately with these new findings</a:t>
            </a:r>
            <a:r>
              <a:rPr lang="en-US" sz="1200" dirty="0">
                <a:latin typeface="Courier New" panose="02070309020205020404" pitchFamily="49" charset="0"/>
                <a:cs typeface="Courier New" panose="02070309020205020404" pitchFamily="49" charset="0"/>
              </a:rPr>
              <a:t>; he also needed to work on an official presentation for their upcoming conference </a:t>
            </a:r>
            <a:r>
              <a:rPr lang="en-US" sz="1200" dirty="0">
                <a:solidFill>
                  <a:schemeClr val="bg1">
                    <a:lumMod val="75000"/>
                  </a:schemeClr>
                </a:solidFill>
                <a:latin typeface="Courier New" panose="02070309020205020404" pitchFamily="49" charset="0"/>
                <a:cs typeface="Courier New" panose="02070309020205020404" pitchFamily="49" charset="0"/>
              </a:rPr>
              <a:t>...[753 words]... </a:t>
            </a:r>
          </a:p>
          <a:p>
            <a:pPr indent="-457200"/>
            <a:r>
              <a:rPr lang="en-US" sz="1200" dirty="0">
                <a:latin typeface="Courier New" panose="02070309020205020404" pitchFamily="49" charset="0"/>
                <a:cs typeface="Courier New" panose="02070309020205020404" pitchFamily="49" charset="0"/>
              </a:rPr>
              <a:t>they were going to </a:t>
            </a:r>
            <a:r>
              <a:rPr lang="en-US" sz="1200" b="1" dirty="0">
                <a:latin typeface="Courier New" panose="02070309020205020404" pitchFamily="49" charset="0"/>
                <a:cs typeface="Courier New" panose="02070309020205020404" pitchFamily="49" charset="0"/>
              </a:rPr>
              <a:t>submit a paper on their work at the next major conference</a:t>
            </a:r>
            <a:r>
              <a:rPr lang="en-US" sz="1200" dirty="0">
                <a:latin typeface="Courier New" panose="02070309020205020404" pitchFamily="49" charset="0"/>
                <a:cs typeface="Courier New" panose="02070309020205020404" pitchFamily="49" charset="0"/>
              </a:rPr>
              <a:t>. They were only going to submit one paper, which would be a joint paper by </a:t>
            </a:r>
            <a:r>
              <a:rPr lang="en-US" sz="1200" dirty="0" err="1">
                <a:latin typeface="Courier New" panose="02070309020205020404" pitchFamily="49" charset="0"/>
                <a:cs typeface="Courier New" panose="02070309020205020404" pitchFamily="49" charset="0"/>
              </a:rPr>
              <a:t>Nanyun</a:t>
            </a:r>
            <a:r>
              <a:rPr lang="en-US" sz="1200" dirty="0">
                <a:latin typeface="Courier New" panose="02070309020205020404" pitchFamily="49" charset="0"/>
                <a:cs typeface="Courier New" panose="02070309020205020404" pitchFamily="49" charset="0"/>
              </a:rPr>
              <a:t> and Kevin </a:t>
            </a:r>
            <a:r>
              <a:rPr lang="en-US" sz="1200" dirty="0">
                <a:solidFill>
                  <a:schemeClr val="bg1">
                    <a:lumMod val="75000"/>
                  </a:schemeClr>
                </a:solidFill>
                <a:latin typeface="Courier New" panose="02070309020205020404" pitchFamily="49" charset="0"/>
                <a:cs typeface="Courier New" panose="02070309020205020404" pitchFamily="49" charset="0"/>
              </a:rPr>
              <a:t>...[119 words]...</a:t>
            </a:r>
          </a:p>
          <a:p>
            <a:pPr indent="-457200"/>
            <a:r>
              <a:rPr lang="en-US" sz="1200" b="1" dirty="0">
                <a:latin typeface="Courier New" panose="02070309020205020404" pitchFamily="49" charset="0"/>
                <a:cs typeface="Courier New" panose="02070309020205020404" pitchFamily="49" charset="0"/>
              </a:rPr>
              <a:t>Kevin felt like all his hard work was finally paying off</a:t>
            </a:r>
            <a:r>
              <a:rPr lang="en-US" sz="1200" dirty="0">
                <a:latin typeface="Courier New" panose="02070309020205020404" pitchFamily="49" charset="0"/>
                <a:cs typeface="Courier New" panose="02070309020205020404" pitchFamily="49" charset="0"/>
              </a:rPr>
              <a:t>, and he did not want to think about anything else; at 	this point, he simply wanted to focus on research and the upcoming conference. </a:t>
            </a:r>
            <a:r>
              <a:rPr lang="en-US" sz="1200" dirty="0">
                <a:solidFill>
                  <a:schemeClr val="bg1">
                    <a:lumMod val="75000"/>
                  </a:schemeClr>
                </a:solidFill>
                <a:latin typeface="Courier New" panose="02070309020205020404" pitchFamily="49" charset="0"/>
                <a:cs typeface="Courier New" panose="02070309020205020404" pitchFamily="49" charset="0"/>
              </a:rPr>
              <a:t>...[551 words]...</a:t>
            </a:r>
          </a:p>
        </p:txBody>
      </p:sp>
      <p:sp>
        <p:nvSpPr>
          <p:cNvPr id="10" name="TextBox 9">
            <a:extLst>
              <a:ext uri="{FF2B5EF4-FFF2-40B4-BE49-F238E27FC236}">
                <a16:creationId xmlns:a16="http://schemas.microsoft.com/office/drawing/2014/main" id="{E3FCAA82-32FE-124C-AAAE-55D8A3E985AD}"/>
              </a:ext>
            </a:extLst>
          </p:cNvPr>
          <p:cNvSpPr txBox="1"/>
          <p:nvPr/>
        </p:nvSpPr>
        <p:spPr>
          <a:xfrm>
            <a:off x="657449" y="3983615"/>
            <a:ext cx="968214" cy="954107"/>
          </a:xfrm>
          <a:prstGeom prst="rect">
            <a:avLst/>
          </a:prstGeom>
          <a:noFill/>
        </p:spPr>
        <p:txBody>
          <a:bodyPr wrap="none" rtlCol="0">
            <a:spAutoFit/>
          </a:bodyPr>
          <a:lstStyle/>
          <a:p>
            <a:pPr algn="ctr"/>
            <a:r>
              <a:rPr lang="en-US" sz="2800" b="1" dirty="0">
                <a:solidFill>
                  <a:schemeClr val="bg1"/>
                </a:solidFill>
              </a:rPr>
              <a:t>Re</a:t>
            </a:r>
            <a:r>
              <a:rPr lang="en-US" sz="2800" b="1" baseline="30000" dirty="0">
                <a:solidFill>
                  <a:schemeClr val="bg1"/>
                </a:solidFill>
              </a:rPr>
              <a:t>3</a:t>
            </a:r>
            <a:endParaRPr lang="en-US" sz="2800" b="1" dirty="0">
              <a:solidFill>
                <a:schemeClr val="bg1"/>
              </a:solidFill>
            </a:endParaRPr>
          </a:p>
          <a:p>
            <a:pPr algn="ctr"/>
            <a:r>
              <a:rPr lang="en-US" sz="2800" b="1" dirty="0">
                <a:solidFill>
                  <a:schemeClr val="bg1"/>
                </a:solidFill>
              </a:rPr>
              <a:t>Story</a:t>
            </a:r>
          </a:p>
        </p:txBody>
      </p:sp>
    </p:spTree>
    <p:extLst>
      <p:ext uri="{BB962C8B-B14F-4D97-AF65-F5344CB8AC3E}">
        <p14:creationId xmlns:p14="http://schemas.microsoft.com/office/powerpoint/2010/main" val="3962857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CB97-8138-C049-A1A4-E9FE04FB53F4}"/>
              </a:ext>
            </a:extLst>
          </p:cNvPr>
          <p:cNvSpPr>
            <a:spLocks noGrp="1"/>
          </p:cNvSpPr>
          <p:nvPr>
            <p:ph type="title"/>
          </p:nvPr>
        </p:nvSpPr>
        <p:spPr/>
        <p:txBody>
          <a:bodyPr/>
          <a:lstStyle/>
          <a:p>
            <a:r>
              <a:rPr lang="en-US" dirty="0"/>
              <a:t>Premise Relevance</a:t>
            </a:r>
          </a:p>
        </p:txBody>
      </p:sp>
      <p:sp>
        <p:nvSpPr>
          <p:cNvPr id="4" name="Rounded Rectangle 3">
            <a:extLst>
              <a:ext uri="{FF2B5EF4-FFF2-40B4-BE49-F238E27FC236}">
                <a16:creationId xmlns:a16="http://schemas.microsoft.com/office/drawing/2014/main" id="{2427C37D-B359-4548-83AE-CB3CAD869D32}"/>
              </a:ext>
            </a:extLst>
          </p:cNvPr>
          <p:cNvSpPr/>
          <p:nvPr/>
        </p:nvSpPr>
        <p:spPr>
          <a:xfrm>
            <a:off x="2456400" y="1190688"/>
            <a:ext cx="7091076" cy="968315"/>
          </a:xfrm>
          <a:prstGeom prst="roundRect">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5" name="TextBox 4">
            <a:extLst>
              <a:ext uri="{FF2B5EF4-FFF2-40B4-BE49-F238E27FC236}">
                <a16:creationId xmlns:a16="http://schemas.microsoft.com/office/drawing/2014/main" id="{B73FDBC9-EDA0-9F48-B7B6-46E6138ED459}"/>
              </a:ext>
            </a:extLst>
          </p:cNvPr>
          <p:cNvSpPr txBox="1"/>
          <p:nvPr/>
        </p:nvSpPr>
        <p:spPr>
          <a:xfrm>
            <a:off x="3998729" y="1211312"/>
            <a:ext cx="5325132" cy="954107"/>
          </a:xfrm>
          <a:prstGeom prst="rect">
            <a:avLst/>
          </a:prstGeom>
          <a:noFill/>
        </p:spPr>
        <p:txBody>
          <a:bodyPr wrap="square" rtlCol="0">
            <a:spAutoFit/>
          </a:bodyPr>
          <a:lstStyle/>
          <a:p>
            <a:pPr algn="ctr"/>
            <a:r>
              <a:rPr lang="en-US" sz="1400" dirty="0">
                <a:latin typeface="Courier New" panose="02070309020205020404" pitchFamily="49" charset="0"/>
                <a:cs typeface="Courier New" panose="02070309020205020404" pitchFamily="49" charset="0"/>
              </a:rPr>
              <a:t>AI researchers Kevin, </a:t>
            </a:r>
            <a:r>
              <a:rPr lang="en-US" sz="1400" dirty="0" err="1">
                <a:latin typeface="Courier New" panose="02070309020205020404" pitchFamily="49" charset="0"/>
                <a:cs typeface="Courier New" panose="02070309020205020404" pitchFamily="49" charset="0"/>
              </a:rPr>
              <a:t>Yuandong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Nanyun</a:t>
            </a:r>
            <a:r>
              <a:rPr lang="en-US" sz="1400" dirty="0">
                <a:latin typeface="Courier New" panose="02070309020205020404" pitchFamily="49" charset="0"/>
                <a:cs typeface="Courier New" panose="02070309020205020404" pitchFamily="49" charset="0"/>
              </a:rPr>
              <a:t>, and Dan create a system for automatically generating high-quality long stories, aiming to submit their work to a prestigious conference.</a:t>
            </a:r>
          </a:p>
        </p:txBody>
      </p:sp>
      <p:sp>
        <p:nvSpPr>
          <p:cNvPr id="6" name="Rounded Rectangle 8">
            <a:extLst>
              <a:ext uri="{FF2B5EF4-FFF2-40B4-BE49-F238E27FC236}">
                <a16:creationId xmlns:a16="http://schemas.microsoft.com/office/drawing/2014/main" id="{FF84B445-8E03-CA4E-94E7-226678BF20EB}"/>
              </a:ext>
            </a:extLst>
          </p:cNvPr>
          <p:cNvSpPr/>
          <p:nvPr/>
        </p:nvSpPr>
        <p:spPr>
          <a:xfrm>
            <a:off x="2456426" y="1190665"/>
            <a:ext cx="1542329" cy="968316"/>
          </a:xfrm>
          <a:custGeom>
            <a:avLst/>
            <a:gdLst>
              <a:gd name="connsiteX0" fmla="*/ 0 w 1542329"/>
              <a:gd name="connsiteY0" fmla="*/ 161389 h 968316"/>
              <a:gd name="connsiteX1" fmla="*/ 161389 w 1542329"/>
              <a:gd name="connsiteY1" fmla="*/ 0 h 968316"/>
              <a:gd name="connsiteX2" fmla="*/ 1380940 w 1542329"/>
              <a:gd name="connsiteY2" fmla="*/ 0 h 968316"/>
              <a:gd name="connsiteX3" fmla="*/ 1542329 w 1542329"/>
              <a:gd name="connsiteY3" fmla="*/ 161389 h 968316"/>
              <a:gd name="connsiteX4" fmla="*/ 1542329 w 1542329"/>
              <a:gd name="connsiteY4" fmla="*/ 806927 h 968316"/>
              <a:gd name="connsiteX5" fmla="*/ 1380940 w 1542329"/>
              <a:gd name="connsiteY5" fmla="*/ 968316 h 968316"/>
              <a:gd name="connsiteX6" fmla="*/ 161389 w 1542329"/>
              <a:gd name="connsiteY6" fmla="*/ 968316 h 968316"/>
              <a:gd name="connsiteX7" fmla="*/ 0 w 1542329"/>
              <a:gd name="connsiteY7" fmla="*/ 806927 h 968316"/>
              <a:gd name="connsiteX8" fmla="*/ 0 w 1542329"/>
              <a:gd name="connsiteY8" fmla="*/ 161389 h 968316"/>
              <a:gd name="connsiteX0" fmla="*/ 0 w 1542329"/>
              <a:gd name="connsiteY0" fmla="*/ 161389 h 968316"/>
              <a:gd name="connsiteX1" fmla="*/ 161389 w 1542329"/>
              <a:gd name="connsiteY1" fmla="*/ 0 h 968316"/>
              <a:gd name="connsiteX2" fmla="*/ 1542329 w 1542329"/>
              <a:gd name="connsiteY2" fmla="*/ 16138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61389 w 1542329"/>
              <a:gd name="connsiteY4" fmla="*/ 968316 h 968316"/>
              <a:gd name="connsiteX5" fmla="*/ 0 w 1542329"/>
              <a:gd name="connsiteY5" fmla="*/ 806927 h 968316"/>
              <a:gd name="connsiteX6" fmla="*/ 0 w 1542329"/>
              <a:gd name="connsiteY6" fmla="*/ 161389 h 968316"/>
              <a:gd name="connsiteX0" fmla="*/ 0 w 1542329"/>
              <a:gd name="connsiteY0" fmla="*/ 161389 h 1037899"/>
              <a:gd name="connsiteX1" fmla="*/ 161389 w 1542329"/>
              <a:gd name="connsiteY1" fmla="*/ 0 h 1037899"/>
              <a:gd name="connsiteX2" fmla="*/ 1542329 w 1542329"/>
              <a:gd name="connsiteY2" fmla="*/ 2639 h 1037899"/>
              <a:gd name="connsiteX3" fmla="*/ 1542329 w 1542329"/>
              <a:gd name="connsiteY3" fmla="*/ 965677 h 1037899"/>
              <a:gd name="connsiteX4" fmla="*/ 161389 w 1542329"/>
              <a:gd name="connsiteY4" fmla="*/ 968316 h 1037899"/>
              <a:gd name="connsiteX5" fmla="*/ 0 w 1542329"/>
              <a:gd name="connsiteY5" fmla="*/ 806927 h 1037899"/>
              <a:gd name="connsiteX6" fmla="*/ 0 w 1542329"/>
              <a:gd name="connsiteY6" fmla="*/ 161389 h 1037899"/>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965677 h 968316"/>
              <a:gd name="connsiteX4" fmla="*/ 161389 w 1542329"/>
              <a:gd name="connsiteY4" fmla="*/ 968316 h 968316"/>
              <a:gd name="connsiteX5" fmla="*/ 0 w 1542329"/>
              <a:gd name="connsiteY5" fmla="*/ 806927 h 968316"/>
              <a:gd name="connsiteX6" fmla="*/ 0 w 1542329"/>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329" h="968316">
                <a:moveTo>
                  <a:pt x="0" y="161389"/>
                </a:moveTo>
                <a:cubicBezTo>
                  <a:pt x="0" y="72256"/>
                  <a:pt x="72256" y="0"/>
                  <a:pt x="161389" y="0"/>
                </a:cubicBezTo>
                <a:lnTo>
                  <a:pt x="1542329" y="2639"/>
                </a:lnTo>
                <a:lnTo>
                  <a:pt x="1542329" y="965677"/>
                </a:lnTo>
                <a:lnTo>
                  <a:pt x="161389" y="968316"/>
                </a:lnTo>
                <a:cubicBezTo>
                  <a:pt x="72256" y="968316"/>
                  <a:pt x="0" y="896060"/>
                  <a:pt x="0" y="806927"/>
                </a:cubicBezTo>
                <a:lnTo>
                  <a:pt x="0" y="161389"/>
                </a:lnTo>
                <a:close/>
              </a:path>
            </a:pathLst>
          </a:custGeom>
          <a:solidFill>
            <a:srgbClr val="BFBDC0"/>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t>Premise</a:t>
            </a:r>
          </a:p>
        </p:txBody>
      </p:sp>
      <p:sp>
        <p:nvSpPr>
          <p:cNvPr id="8" name="Rounded Rectangle 7">
            <a:extLst>
              <a:ext uri="{FF2B5EF4-FFF2-40B4-BE49-F238E27FC236}">
                <a16:creationId xmlns:a16="http://schemas.microsoft.com/office/drawing/2014/main" id="{8E831329-701F-5948-A368-8301AB928A39}"/>
              </a:ext>
            </a:extLst>
          </p:cNvPr>
          <p:cNvSpPr/>
          <p:nvPr/>
        </p:nvSpPr>
        <p:spPr>
          <a:xfrm>
            <a:off x="370391" y="2318472"/>
            <a:ext cx="11470510" cy="4339650"/>
          </a:xfrm>
          <a:prstGeom prst="roundRect">
            <a:avLst>
              <a:gd name="adj" fmla="val 3443"/>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11" name="Round Same Side Corner Rectangle 10">
            <a:extLst>
              <a:ext uri="{FF2B5EF4-FFF2-40B4-BE49-F238E27FC236}">
                <a16:creationId xmlns:a16="http://schemas.microsoft.com/office/drawing/2014/main" id="{C8B312E9-29D7-1D44-B440-C4714CE36183}"/>
              </a:ext>
            </a:extLst>
          </p:cNvPr>
          <p:cNvSpPr/>
          <p:nvPr/>
        </p:nvSpPr>
        <p:spPr>
          <a:xfrm rot="16200000">
            <a:off x="-1028270" y="3717130"/>
            <a:ext cx="4339652" cy="1542329"/>
          </a:xfrm>
          <a:prstGeom prst="round2SameRect">
            <a:avLst>
              <a:gd name="adj1" fmla="val 9059"/>
              <a:gd name="adj2" fmla="val 0"/>
            </a:avLst>
          </a:prstGeom>
          <a:solidFill>
            <a:schemeClr val="bg1">
              <a:lumMod val="75000"/>
            </a:schemeClr>
          </a:solidFill>
          <a:ln w="38100">
            <a:solidFill>
              <a:schemeClr val="bg1">
                <a:lumMod val="5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06124DC-C8CA-C248-8B11-9A65843C5745}"/>
              </a:ext>
            </a:extLst>
          </p:cNvPr>
          <p:cNvSpPr txBox="1"/>
          <p:nvPr/>
        </p:nvSpPr>
        <p:spPr>
          <a:xfrm>
            <a:off x="2048719" y="2362404"/>
            <a:ext cx="9614702" cy="4339650"/>
          </a:xfrm>
          <a:prstGeom prst="rect">
            <a:avLst/>
          </a:prstGeom>
          <a:noFill/>
        </p:spPr>
        <p:txBody>
          <a:bodyPr wrap="square" rtlCol="0">
            <a:spAutoFit/>
          </a:bodyPr>
          <a:lstStyle/>
          <a:p>
            <a:pPr indent="-457200"/>
            <a:r>
              <a:rPr lang="en-US" sz="1200" dirty="0">
                <a:solidFill>
                  <a:schemeClr val="bg1">
                    <a:lumMod val="75000"/>
                  </a:schemeClr>
                </a:solidFill>
                <a:latin typeface="Courier New" panose="02070309020205020404" pitchFamily="49" charset="0"/>
                <a:cs typeface="Courier New" panose="02070309020205020404" pitchFamily="49" charset="0"/>
              </a:rPr>
              <a:t>...[80 words]... </a:t>
            </a:r>
          </a:p>
          <a:p>
            <a:pPr indent="-457200"/>
            <a:r>
              <a:rPr lang="en-US" sz="1200" dirty="0">
                <a:latin typeface="Courier New" panose="02070309020205020404" pitchFamily="49" charset="0"/>
                <a:cs typeface="Courier New" panose="02070309020205020404" pitchFamily="49" charset="0"/>
              </a:rPr>
              <a:t>Kevin walked over to his desk and sat down, looking at it with disgust. There was a pile of manila folders on top, which contained detailed notes of his latest experiments for writing programs using neural networks for language processing. </a:t>
            </a:r>
            <a:r>
              <a:rPr lang="en-US" sz="1200" dirty="0">
                <a:solidFill>
                  <a:schemeClr val="bg1">
                    <a:lumMod val="75000"/>
                  </a:schemeClr>
                </a:solidFill>
                <a:latin typeface="Courier New" panose="02070309020205020404" pitchFamily="49" charset="0"/>
                <a:cs typeface="Courier New" panose="02070309020205020404" pitchFamily="49" charset="0"/>
              </a:rPr>
              <a:t>...[137 words]...</a:t>
            </a:r>
          </a:p>
          <a:p>
            <a:pPr indent="-457200"/>
            <a:r>
              <a:rPr lang="en-US" sz="1200" dirty="0">
                <a:latin typeface="Courier New" panose="02070309020205020404" pitchFamily="49" charset="0"/>
                <a:cs typeface="Courier New" panose="02070309020205020404" pitchFamily="49" charset="0"/>
              </a:rPr>
              <a:t>Kevin started to read through the file thoroughly, detailing his latest results on language processing that were designed to write reasonably long and coherent text automatically with minimal supervision or guidance from human inputs. </a:t>
            </a:r>
            <a:r>
              <a:rPr lang="en-US" sz="1200" dirty="0">
                <a:solidFill>
                  <a:schemeClr val="bg1">
                    <a:lumMod val="75000"/>
                  </a:schemeClr>
                </a:solidFill>
                <a:latin typeface="Courier New" panose="02070309020205020404" pitchFamily="49" charset="0"/>
                <a:cs typeface="Courier New" panose="02070309020205020404" pitchFamily="49" charset="0"/>
              </a:rPr>
              <a:t>...[118 words]... </a:t>
            </a:r>
          </a:p>
          <a:p>
            <a:pPr indent="-457200"/>
            <a:r>
              <a:rPr lang="en-US" sz="1200" dirty="0">
                <a:latin typeface="Courier New" panose="02070309020205020404" pitchFamily="49" charset="0"/>
                <a:cs typeface="Courier New" panose="02070309020205020404" pitchFamily="49" charset="0"/>
              </a:rPr>
              <a:t>he recalled the effort that led to this final result. </a:t>
            </a:r>
            <a:r>
              <a:rPr lang="en-US" sz="1200" dirty="0">
                <a:solidFill>
                  <a:schemeClr val="bg1">
                    <a:lumMod val="75000"/>
                  </a:schemeClr>
                </a:solidFill>
                <a:latin typeface="Courier New" panose="02070309020205020404" pitchFamily="49" charset="0"/>
                <a:cs typeface="Courier New" panose="02070309020205020404" pitchFamily="49" charset="0"/>
              </a:rPr>
              <a:t>...[54 words]... </a:t>
            </a:r>
          </a:p>
          <a:p>
            <a:pPr indent="-457200"/>
            <a:r>
              <a:rPr lang="en-US" sz="1200" dirty="0">
                <a:latin typeface="Courier New" panose="02070309020205020404" pitchFamily="49" charset="0"/>
                <a:cs typeface="Courier New" panose="02070309020205020404" pitchFamily="49" charset="0"/>
              </a:rPr>
              <a:t>They were lucky they managed to get their hands on two excellent researchers – </a:t>
            </a:r>
            <a:r>
              <a:rPr lang="en-US" sz="1200" dirty="0" err="1">
                <a:latin typeface="Courier New" panose="02070309020205020404" pitchFamily="49" charset="0"/>
                <a:cs typeface="Courier New" panose="02070309020205020404" pitchFamily="49" charset="0"/>
              </a:rPr>
              <a:t>Nanyun</a:t>
            </a:r>
            <a:r>
              <a:rPr lang="en-US" sz="1200" dirty="0">
                <a:latin typeface="Courier New" panose="02070309020205020404" pitchFamily="49" charset="0"/>
                <a:cs typeface="Courier New" panose="02070309020205020404" pitchFamily="49" charset="0"/>
              </a:rPr>
              <a:t> Zhang and </a:t>
            </a:r>
            <a:r>
              <a:rPr lang="en-US" sz="1200" dirty="0" err="1">
                <a:latin typeface="Courier New" panose="02070309020205020404" pitchFamily="49" charset="0"/>
                <a:cs typeface="Courier New" panose="02070309020205020404" pitchFamily="49" charset="0"/>
              </a:rPr>
              <a:t>Yuandong</a:t>
            </a:r>
            <a:r>
              <a:rPr lang="en-US" sz="1200" dirty="0">
                <a:latin typeface="Courier New" panose="02070309020205020404" pitchFamily="49" charset="0"/>
                <a:cs typeface="Courier New" panose="02070309020205020404" pitchFamily="49" charset="0"/>
              </a:rPr>
              <a:t> Li </a:t>
            </a:r>
            <a:r>
              <a:rPr lang="en-US" sz="1200" dirty="0">
                <a:solidFill>
                  <a:schemeClr val="bg1">
                    <a:lumMod val="75000"/>
                  </a:schemeClr>
                </a:solidFill>
                <a:latin typeface="Courier New" panose="02070309020205020404" pitchFamily="49" charset="0"/>
                <a:cs typeface="Courier New" panose="02070309020205020404" pitchFamily="49" charset="0"/>
              </a:rPr>
              <a:t>...[222 words]... </a:t>
            </a:r>
          </a:p>
          <a:p>
            <a:pPr indent="-457200"/>
            <a:r>
              <a:rPr lang="en-US" sz="1200" dirty="0">
                <a:latin typeface="Courier New" panose="02070309020205020404" pitchFamily="49" charset="0"/>
                <a:cs typeface="Courier New" panose="02070309020205020404" pitchFamily="49" charset="0"/>
              </a:rPr>
              <a:t>Kevin's eye was caught by one number that was highlighted in the last report; this number represented the new algorithm's ability to create lengthy and coherent text on its own. The text contained more than 500 words, but the algorithm had generated many more than that – several thousands in fact. Kevin opened up two other files that contained several thousand words of AI generated text each. </a:t>
            </a:r>
            <a:r>
              <a:rPr lang="en-US" sz="1200" dirty="0">
                <a:solidFill>
                  <a:schemeClr val="bg1">
                    <a:lumMod val="75000"/>
                  </a:schemeClr>
                </a:solidFill>
                <a:latin typeface="Courier New" panose="02070309020205020404" pitchFamily="49" charset="0"/>
                <a:cs typeface="Courier New" panose="02070309020205020404" pitchFamily="49" charset="0"/>
              </a:rPr>
              <a:t>...[52 words]... </a:t>
            </a:r>
          </a:p>
          <a:p>
            <a:pPr indent="-457200"/>
            <a:r>
              <a:rPr lang="en-US" sz="1200" dirty="0">
                <a:latin typeface="Courier New" panose="02070309020205020404" pitchFamily="49" charset="0"/>
                <a:cs typeface="Courier New" panose="02070309020205020404" pitchFamily="49" charset="0"/>
              </a:rPr>
              <a:t>Kevin rubbed his hands together as he decided to contact his supervisor immediately with these new findings; he also needed to work on an official presentation for their upcoming conference </a:t>
            </a:r>
            <a:r>
              <a:rPr lang="en-US" sz="1200" dirty="0">
                <a:solidFill>
                  <a:schemeClr val="bg1">
                    <a:lumMod val="75000"/>
                  </a:schemeClr>
                </a:solidFill>
                <a:latin typeface="Courier New" panose="02070309020205020404" pitchFamily="49" charset="0"/>
                <a:cs typeface="Courier New" panose="02070309020205020404" pitchFamily="49" charset="0"/>
              </a:rPr>
              <a:t>...[753 words]... </a:t>
            </a:r>
          </a:p>
          <a:p>
            <a:pPr indent="-457200"/>
            <a:r>
              <a:rPr lang="en-US" sz="1200" dirty="0">
                <a:latin typeface="Courier New" panose="02070309020205020404" pitchFamily="49" charset="0"/>
                <a:cs typeface="Courier New" panose="02070309020205020404" pitchFamily="49" charset="0"/>
              </a:rPr>
              <a:t>they were going to submit a paper on their work at the next major conference. They were only going to submit one paper, which would be a joint paper by </a:t>
            </a:r>
            <a:r>
              <a:rPr lang="en-US" sz="1200" dirty="0" err="1">
                <a:latin typeface="Courier New" panose="02070309020205020404" pitchFamily="49" charset="0"/>
                <a:cs typeface="Courier New" panose="02070309020205020404" pitchFamily="49" charset="0"/>
              </a:rPr>
              <a:t>Nanyun</a:t>
            </a:r>
            <a:r>
              <a:rPr lang="en-US" sz="1200" dirty="0">
                <a:latin typeface="Courier New" panose="02070309020205020404" pitchFamily="49" charset="0"/>
                <a:cs typeface="Courier New" panose="02070309020205020404" pitchFamily="49" charset="0"/>
              </a:rPr>
              <a:t> and Kevin </a:t>
            </a:r>
            <a:r>
              <a:rPr lang="en-US" sz="1200" dirty="0">
                <a:solidFill>
                  <a:schemeClr val="bg1">
                    <a:lumMod val="75000"/>
                  </a:schemeClr>
                </a:solidFill>
                <a:latin typeface="Courier New" panose="02070309020205020404" pitchFamily="49" charset="0"/>
                <a:cs typeface="Courier New" panose="02070309020205020404" pitchFamily="49" charset="0"/>
              </a:rPr>
              <a:t>...[119 words]...</a:t>
            </a:r>
          </a:p>
          <a:p>
            <a:pPr indent="-457200"/>
            <a:r>
              <a:rPr lang="en-US" sz="1200" dirty="0">
                <a:latin typeface="Courier New" panose="02070309020205020404" pitchFamily="49" charset="0"/>
                <a:cs typeface="Courier New" panose="02070309020205020404" pitchFamily="49" charset="0"/>
              </a:rPr>
              <a:t>Kevin felt like all his hard work was finally paying off, and he did not want to think about anything else; at 	this point, he simply wanted to focus on research and the upcoming conference. </a:t>
            </a:r>
            <a:r>
              <a:rPr lang="en-US" sz="1200" dirty="0">
                <a:solidFill>
                  <a:schemeClr val="bg1">
                    <a:lumMod val="75000"/>
                  </a:schemeClr>
                </a:solidFill>
                <a:latin typeface="Courier New" panose="02070309020205020404" pitchFamily="49" charset="0"/>
                <a:cs typeface="Courier New" panose="02070309020205020404" pitchFamily="49" charset="0"/>
              </a:rPr>
              <a:t>...[551 words]...</a:t>
            </a:r>
          </a:p>
        </p:txBody>
      </p:sp>
      <p:sp>
        <p:nvSpPr>
          <p:cNvPr id="10" name="TextBox 9">
            <a:extLst>
              <a:ext uri="{FF2B5EF4-FFF2-40B4-BE49-F238E27FC236}">
                <a16:creationId xmlns:a16="http://schemas.microsoft.com/office/drawing/2014/main" id="{1AD0C858-F4BA-F749-9942-1C3D9BAE1DDA}"/>
              </a:ext>
            </a:extLst>
          </p:cNvPr>
          <p:cNvSpPr txBox="1"/>
          <p:nvPr/>
        </p:nvSpPr>
        <p:spPr>
          <a:xfrm>
            <a:off x="657449" y="3983615"/>
            <a:ext cx="968214" cy="954107"/>
          </a:xfrm>
          <a:prstGeom prst="rect">
            <a:avLst/>
          </a:prstGeom>
          <a:noFill/>
        </p:spPr>
        <p:txBody>
          <a:bodyPr wrap="none" rtlCol="0">
            <a:spAutoFit/>
          </a:bodyPr>
          <a:lstStyle/>
          <a:p>
            <a:pPr algn="ctr"/>
            <a:r>
              <a:rPr lang="en-US" sz="2800" b="1" dirty="0">
                <a:solidFill>
                  <a:schemeClr val="bg1"/>
                </a:solidFill>
              </a:rPr>
              <a:t>Re</a:t>
            </a:r>
            <a:r>
              <a:rPr lang="en-US" sz="2800" b="1" baseline="30000" dirty="0">
                <a:solidFill>
                  <a:schemeClr val="bg1"/>
                </a:solidFill>
              </a:rPr>
              <a:t>3</a:t>
            </a:r>
            <a:endParaRPr lang="en-US" sz="2800" b="1" dirty="0">
              <a:solidFill>
                <a:schemeClr val="bg1"/>
              </a:solidFill>
            </a:endParaRPr>
          </a:p>
          <a:p>
            <a:pPr algn="ctr"/>
            <a:r>
              <a:rPr lang="en-US" sz="2800" b="1" dirty="0">
                <a:solidFill>
                  <a:schemeClr val="bg1"/>
                </a:solidFill>
              </a:rPr>
              <a:t>Story</a:t>
            </a:r>
          </a:p>
        </p:txBody>
      </p:sp>
    </p:spTree>
    <p:extLst>
      <p:ext uri="{BB962C8B-B14F-4D97-AF65-F5344CB8AC3E}">
        <p14:creationId xmlns:p14="http://schemas.microsoft.com/office/powerpoint/2010/main" val="886384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CB97-8138-C049-A1A4-E9FE04FB53F4}"/>
              </a:ext>
            </a:extLst>
          </p:cNvPr>
          <p:cNvSpPr>
            <a:spLocks noGrp="1"/>
          </p:cNvSpPr>
          <p:nvPr>
            <p:ph type="title"/>
          </p:nvPr>
        </p:nvSpPr>
        <p:spPr/>
        <p:txBody>
          <a:bodyPr/>
          <a:lstStyle/>
          <a:p>
            <a:r>
              <a:rPr lang="en-US" dirty="0"/>
              <a:t>Premise Relevance</a:t>
            </a:r>
          </a:p>
        </p:txBody>
      </p:sp>
      <p:sp>
        <p:nvSpPr>
          <p:cNvPr id="4" name="Rounded Rectangle 3">
            <a:extLst>
              <a:ext uri="{FF2B5EF4-FFF2-40B4-BE49-F238E27FC236}">
                <a16:creationId xmlns:a16="http://schemas.microsoft.com/office/drawing/2014/main" id="{2427C37D-B359-4548-83AE-CB3CAD869D32}"/>
              </a:ext>
            </a:extLst>
          </p:cNvPr>
          <p:cNvSpPr/>
          <p:nvPr/>
        </p:nvSpPr>
        <p:spPr>
          <a:xfrm>
            <a:off x="2456400" y="1190688"/>
            <a:ext cx="7091076" cy="968315"/>
          </a:xfrm>
          <a:prstGeom prst="roundRect">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5" name="TextBox 4">
            <a:extLst>
              <a:ext uri="{FF2B5EF4-FFF2-40B4-BE49-F238E27FC236}">
                <a16:creationId xmlns:a16="http://schemas.microsoft.com/office/drawing/2014/main" id="{B73FDBC9-EDA0-9F48-B7B6-46E6138ED459}"/>
              </a:ext>
            </a:extLst>
          </p:cNvPr>
          <p:cNvSpPr txBox="1"/>
          <p:nvPr/>
        </p:nvSpPr>
        <p:spPr>
          <a:xfrm>
            <a:off x="3998729" y="1211312"/>
            <a:ext cx="5325132" cy="954107"/>
          </a:xfrm>
          <a:prstGeom prst="rect">
            <a:avLst/>
          </a:prstGeom>
          <a:noFill/>
        </p:spPr>
        <p:txBody>
          <a:bodyPr wrap="square" rtlCol="0">
            <a:spAutoFit/>
          </a:bodyPr>
          <a:lstStyle/>
          <a:p>
            <a:pPr algn="ctr"/>
            <a:r>
              <a:rPr lang="en-US" sz="1400" dirty="0">
                <a:latin typeface="Courier New" panose="02070309020205020404" pitchFamily="49" charset="0"/>
                <a:cs typeface="Courier New" panose="02070309020205020404" pitchFamily="49" charset="0"/>
              </a:rPr>
              <a:t>AI researchers Kevin, </a:t>
            </a:r>
            <a:r>
              <a:rPr lang="en-US" sz="1400" dirty="0" err="1">
                <a:latin typeface="Courier New" panose="02070309020205020404" pitchFamily="49" charset="0"/>
                <a:cs typeface="Courier New" panose="02070309020205020404" pitchFamily="49" charset="0"/>
              </a:rPr>
              <a:t>Yuandong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Nanyun</a:t>
            </a:r>
            <a:r>
              <a:rPr lang="en-US" sz="1400" dirty="0">
                <a:latin typeface="Courier New" panose="02070309020205020404" pitchFamily="49" charset="0"/>
                <a:cs typeface="Courier New" panose="02070309020205020404" pitchFamily="49" charset="0"/>
              </a:rPr>
              <a:t>, and Dan create a system for </a:t>
            </a:r>
            <a:r>
              <a:rPr lang="en-US" sz="1400" b="1" dirty="0">
                <a:latin typeface="Courier New" panose="02070309020205020404" pitchFamily="49" charset="0"/>
                <a:cs typeface="Courier New" panose="02070309020205020404" pitchFamily="49" charset="0"/>
              </a:rPr>
              <a:t>automatically generating high-quality long stories, </a:t>
            </a:r>
            <a:r>
              <a:rPr lang="en-US" sz="1400" dirty="0">
                <a:latin typeface="Courier New" panose="02070309020205020404" pitchFamily="49" charset="0"/>
                <a:cs typeface="Courier New" panose="02070309020205020404" pitchFamily="49" charset="0"/>
              </a:rPr>
              <a:t>aiming to </a:t>
            </a:r>
            <a:r>
              <a:rPr lang="en-US" sz="1400" b="1" dirty="0">
                <a:latin typeface="Courier New" panose="02070309020205020404" pitchFamily="49" charset="0"/>
                <a:cs typeface="Courier New" panose="02070309020205020404" pitchFamily="49" charset="0"/>
              </a:rPr>
              <a:t>submit their work to a prestigious conference.</a:t>
            </a:r>
          </a:p>
        </p:txBody>
      </p:sp>
      <p:sp>
        <p:nvSpPr>
          <p:cNvPr id="6" name="Rounded Rectangle 8">
            <a:extLst>
              <a:ext uri="{FF2B5EF4-FFF2-40B4-BE49-F238E27FC236}">
                <a16:creationId xmlns:a16="http://schemas.microsoft.com/office/drawing/2014/main" id="{FF84B445-8E03-CA4E-94E7-226678BF20EB}"/>
              </a:ext>
            </a:extLst>
          </p:cNvPr>
          <p:cNvSpPr/>
          <p:nvPr/>
        </p:nvSpPr>
        <p:spPr>
          <a:xfrm>
            <a:off x="2456426" y="1190665"/>
            <a:ext cx="1542329" cy="968316"/>
          </a:xfrm>
          <a:custGeom>
            <a:avLst/>
            <a:gdLst>
              <a:gd name="connsiteX0" fmla="*/ 0 w 1542329"/>
              <a:gd name="connsiteY0" fmla="*/ 161389 h 968316"/>
              <a:gd name="connsiteX1" fmla="*/ 161389 w 1542329"/>
              <a:gd name="connsiteY1" fmla="*/ 0 h 968316"/>
              <a:gd name="connsiteX2" fmla="*/ 1380940 w 1542329"/>
              <a:gd name="connsiteY2" fmla="*/ 0 h 968316"/>
              <a:gd name="connsiteX3" fmla="*/ 1542329 w 1542329"/>
              <a:gd name="connsiteY3" fmla="*/ 161389 h 968316"/>
              <a:gd name="connsiteX4" fmla="*/ 1542329 w 1542329"/>
              <a:gd name="connsiteY4" fmla="*/ 806927 h 968316"/>
              <a:gd name="connsiteX5" fmla="*/ 1380940 w 1542329"/>
              <a:gd name="connsiteY5" fmla="*/ 968316 h 968316"/>
              <a:gd name="connsiteX6" fmla="*/ 161389 w 1542329"/>
              <a:gd name="connsiteY6" fmla="*/ 968316 h 968316"/>
              <a:gd name="connsiteX7" fmla="*/ 0 w 1542329"/>
              <a:gd name="connsiteY7" fmla="*/ 806927 h 968316"/>
              <a:gd name="connsiteX8" fmla="*/ 0 w 1542329"/>
              <a:gd name="connsiteY8" fmla="*/ 161389 h 968316"/>
              <a:gd name="connsiteX0" fmla="*/ 0 w 1542329"/>
              <a:gd name="connsiteY0" fmla="*/ 161389 h 968316"/>
              <a:gd name="connsiteX1" fmla="*/ 161389 w 1542329"/>
              <a:gd name="connsiteY1" fmla="*/ 0 h 968316"/>
              <a:gd name="connsiteX2" fmla="*/ 1542329 w 1542329"/>
              <a:gd name="connsiteY2" fmla="*/ 16138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61389 w 1542329"/>
              <a:gd name="connsiteY4" fmla="*/ 968316 h 968316"/>
              <a:gd name="connsiteX5" fmla="*/ 0 w 1542329"/>
              <a:gd name="connsiteY5" fmla="*/ 806927 h 968316"/>
              <a:gd name="connsiteX6" fmla="*/ 0 w 1542329"/>
              <a:gd name="connsiteY6" fmla="*/ 161389 h 968316"/>
              <a:gd name="connsiteX0" fmla="*/ 0 w 1542329"/>
              <a:gd name="connsiteY0" fmla="*/ 161389 h 1037899"/>
              <a:gd name="connsiteX1" fmla="*/ 161389 w 1542329"/>
              <a:gd name="connsiteY1" fmla="*/ 0 h 1037899"/>
              <a:gd name="connsiteX2" fmla="*/ 1542329 w 1542329"/>
              <a:gd name="connsiteY2" fmla="*/ 2639 h 1037899"/>
              <a:gd name="connsiteX3" fmla="*/ 1542329 w 1542329"/>
              <a:gd name="connsiteY3" fmla="*/ 965677 h 1037899"/>
              <a:gd name="connsiteX4" fmla="*/ 161389 w 1542329"/>
              <a:gd name="connsiteY4" fmla="*/ 968316 h 1037899"/>
              <a:gd name="connsiteX5" fmla="*/ 0 w 1542329"/>
              <a:gd name="connsiteY5" fmla="*/ 806927 h 1037899"/>
              <a:gd name="connsiteX6" fmla="*/ 0 w 1542329"/>
              <a:gd name="connsiteY6" fmla="*/ 161389 h 1037899"/>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965677 h 968316"/>
              <a:gd name="connsiteX4" fmla="*/ 161389 w 1542329"/>
              <a:gd name="connsiteY4" fmla="*/ 968316 h 968316"/>
              <a:gd name="connsiteX5" fmla="*/ 0 w 1542329"/>
              <a:gd name="connsiteY5" fmla="*/ 806927 h 968316"/>
              <a:gd name="connsiteX6" fmla="*/ 0 w 1542329"/>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329" h="968316">
                <a:moveTo>
                  <a:pt x="0" y="161389"/>
                </a:moveTo>
                <a:cubicBezTo>
                  <a:pt x="0" y="72256"/>
                  <a:pt x="72256" y="0"/>
                  <a:pt x="161389" y="0"/>
                </a:cubicBezTo>
                <a:lnTo>
                  <a:pt x="1542329" y="2639"/>
                </a:lnTo>
                <a:lnTo>
                  <a:pt x="1542329" y="965677"/>
                </a:lnTo>
                <a:lnTo>
                  <a:pt x="161389" y="968316"/>
                </a:lnTo>
                <a:cubicBezTo>
                  <a:pt x="72256" y="968316"/>
                  <a:pt x="0" y="896060"/>
                  <a:pt x="0" y="806927"/>
                </a:cubicBezTo>
                <a:lnTo>
                  <a:pt x="0" y="161389"/>
                </a:lnTo>
                <a:close/>
              </a:path>
            </a:pathLst>
          </a:custGeom>
          <a:solidFill>
            <a:srgbClr val="BFBDC0"/>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t>Premise</a:t>
            </a:r>
          </a:p>
        </p:txBody>
      </p:sp>
      <p:sp>
        <p:nvSpPr>
          <p:cNvPr id="8" name="Rounded Rectangle 7">
            <a:extLst>
              <a:ext uri="{FF2B5EF4-FFF2-40B4-BE49-F238E27FC236}">
                <a16:creationId xmlns:a16="http://schemas.microsoft.com/office/drawing/2014/main" id="{8E831329-701F-5948-A368-8301AB928A39}"/>
              </a:ext>
            </a:extLst>
          </p:cNvPr>
          <p:cNvSpPr/>
          <p:nvPr/>
        </p:nvSpPr>
        <p:spPr>
          <a:xfrm>
            <a:off x="370391" y="2318472"/>
            <a:ext cx="11470510" cy="4339650"/>
          </a:xfrm>
          <a:prstGeom prst="roundRect">
            <a:avLst>
              <a:gd name="adj" fmla="val 3443"/>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11" name="Round Same Side Corner Rectangle 10">
            <a:extLst>
              <a:ext uri="{FF2B5EF4-FFF2-40B4-BE49-F238E27FC236}">
                <a16:creationId xmlns:a16="http://schemas.microsoft.com/office/drawing/2014/main" id="{C8B312E9-29D7-1D44-B440-C4714CE36183}"/>
              </a:ext>
            </a:extLst>
          </p:cNvPr>
          <p:cNvSpPr/>
          <p:nvPr/>
        </p:nvSpPr>
        <p:spPr>
          <a:xfrm rot="16200000">
            <a:off x="-1028270" y="3717130"/>
            <a:ext cx="4339652" cy="1542329"/>
          </a:xfrm>
          <a:prstGeom prst="round2SameRect">
            <a:avLst>
              <a:gd name="adj1" fmla="val 9059"/>
              <a:gd name="adj2" fmla="val 0"/>
            </a:avLst>
          </a:prstGeom>
          <a:solidFill>
            <a:schemeClr val="bg1">
              <a:lumMod val="75000"/>
            </a:schemeClr>
          </a:solidFill>
          <a:ln w="38100">
            <a:solidFill>
              <a:schemeClr val="bg1">
                <a:lumMod val="5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06124DC-C8CA-C248-8B11-9A65843C5745}"/>
              </a:ext>
            </a:extLst>
          </p:cNvPr>
          <p:cNvSpPr txBox="1"/>
          <p:nvPr/>
        </p:nvSpPr>
        <p:spPr>
          <a:xfrm>
            <a:off x="2048719" y="2362404"/>
            <a:ext cx="9614702" cy="4339650"/>
          </a:xfrm>
          <a:prstGeom prst="rect">
            <a:avLst/>
          </a:prstGeom>
          <a:noFill/>
        </p:spPr>
        <p:txBody>
          <a:bodyPr wrap="square" rtlCol="0">
            <a:spAutoFit/>
          </a:bodyPr>
          <a:lstStyle/>
          <a:p>
            <a:pPr indent="-457200"/>
            <a:r>
              <a:rPr lang="en-US" sz="1200" dirty="0">
                <a:solidFill>
                  <a:schemeClr val="bg1">
                    <a:lumMod val="75000"/>
                  </a:schemeClr>
                </a:solidFill>
                <a:latin typeface="Courier New" panose="02070309020205020404" pitchFamily="49" charset="0"/>
                <a:cs typeface="Courier New" panose="02070309020205020404" pitchFamily="49" charset="0"/>
              </a:rPr>
              <a:t>...[80 words]... </a:t>
            </a:r>
          </a:p>
          <a:p>
            <a:pPr indent="-457200"/>
            <a:r>
              <a:rPr lang="en-US" sz="1200" dirty="0">
                <a:latin typeface="Courier New" panose="02070309020205020404" pitchFamily="49" charset="0"/>
                <a:cs typeface="Courier New" panose="02070309020205020404" pitchFamily="49" charset="0"/>
              </a:rPr>
              <a:t>Kevin walked over to his desk and sat down, looking at it with disgust. There was a pile of manila folders on top, which contained detailed notes of his latest experiments for writing programs using neural networks for language processing. </a:t>
            </a:r>
            <a:r>
              <a:rPr lang="en-US" sz="1200" dirty="0">
                <a:solidFill>
                  <a:schemeClr val="bg1">
                    <a:lumMod val="75000"/>
                  </a:schemeClr>
                </a:solidFill>
                <a:latin typeface="Courier New" panose="02070309020205020404" pitchFamily="49" charset="0"/>
                <a:cs typeface="Courier New" panose="02070309020205020404" pitchFamily="49" charset="0"/>
              </a:rPr>
              <a:t>...[137 words]...</a:t>
            </a:r>
          </a:p>
          <a:p>
            <a:pPr indent="-457200"/>
            <a:r>
              <a:rPr lang="en-US" sz="1200" dirty="0">
                <a:latin typeface="Courier New" panose="02070309020205020404" pitchFamily="49" charset="0"/>
                <a:cs typeface="Courier New" panose="02070309020205020404" pitchFamily="49" charset="0"/>
              </a:rPr>
              <a:t>Kevin started to read through the file thoroughly, detailing his latest results on language processing that were designed to write reasonably long and coherent text automatically with minimal supervision or guidance from human inputs. </a:t>
            </a:r>
            <a:r>
              <a:rPr lang="en-US" sz="1200" dirty="0">
                <a:solidFill>
                  <a:schemeClr val="bg1">
                    <a:lumMod val="75000"/>
                  </a:schemeClr>
                </a:solidFill>
                <a:latin typeface="Courier New" panose="02070309020205020404" pitchFamily="49" charset="0"/>
                <a:cs typeface="Courier New" panose="02070309020205020404" pitchFamily="49" charset="0"/>
              </a:rPr>
              <a:t>...[118 words]... </a:t>
            </a:r>
          </a:p>
          <a:p>
            <a:pPr indent="-457200"/>
            <a:r>
              <a:rPr lang="en-US" sz="1200" dirty="0">
                <a:latin typeface="Courier New" panose="02070309020205020404" pitchFamily="49" charset="0"/>
                <a:cs typeface="Courier New" panose="02070309020205020404" pitchFamily="49" charset="0"/>
              </a:rPr>
              <a:t>he recalled the effort that led to this final result. </a:t>
            </a:r>
            <a:r>
              <a:rPr lang="en-US" sz="1200" dirty="0">
                <a:solidFill>
                  <a:schemeClr val="bg1">
                    <a:lumMod val="75000"/>
                  </a:schemeClr>
                </a:solidFill>
                <a:latin typeface="Courier New" panose="02070309020205020404" pitchFamily="49" charset="0"/>
                <a:cs typeface="Courier New" panose="02070309020205020404" pitchFamily="49" charset="0"/>
              </a:rPr>
              <a:t>...[54 words]... </a:t>
            </a:r>
          </a:p>
          <a:p>
            <a:pPr indent="-457200"/>
            <a:r>
              <a:rPr lang="en-US" sz="1200" dirty="0">
                <a:latin typeface="Courier New" panose="02070309020205020404" pitchFamily="49" charset="0"/>
                <a:cs typeface="Courier New" panose="02070309020205020404" pitchFamily="49" charset="0"/>
              </a:rPr>
              <a:t>They were lucky they managed to get their hands on two excellent researchers – </a:t>
            </a:r>
            <a:r>
              <a:rPr lang="en-US" sz="1200" dirty="0" err="1">
                <a:latin typeface="Courier New" panose="02070309020205020404" pitchFamily="49" charset="0"/>
                <a:cs typeface="Courier New" panose="02070309020205020404" pitchFamily="49" charset="0"/>
              </a:rPr>
              <a:t>Nanyun</a:t>
            </a:r>
            <a:r>
              <a:rPr lang="en-US" sz="1200" dirty="0">
                <a:latin typeface="Courier New" panose="02070309020205020404" pitchFamily="49" charset="0"/>
                <a:cs typeface="Courier New" panose="02070309020205020404" pitchFamily="49" charset="0"/>
              </a:rPr>
              <a:t> Zhang and </a:t>
            </a:r>
            <a:r>
              <a:rPr lang="en-US" sz="1200" dirty="0" err="1">
                <a:latin typeface="Courier New" panose="02070309020205020404" pitchFamily="49" charset="0"/>
                <a:cs typeface="Courier New" panose="02070309020205020404" pitchFamily="49" charset="0"/>
              </a:rPr>
              <a:t>Yuandong</a:t>
            </a:r>
            <a:r>
              <a:rPr lang="en-US" sz="1200" dirty="0">
                <a:latin typeface="Courier New" panose="02070309020205020404" pitchFamily="49" charset="0"/>
                <a:cs typeface="Courier New" panose="02070309020205020404" pitchFamily="49" charset="0"/>
              </a:rPr>
              <a:t> Li </a:t>
            </a:r>
            <a:r>
              <a:rPr lang="en-US" sz="1200" dirty="0">
                <a:solidFill>
                  <a:schemeClr val="bg1">
                    <a:lumMod val="75000"/>
                  </a:schemeClr>
                </a:solidFill>
                <a:latin typeface="Courier New" panose="02070309020205020404" pitchFamily="49" charset="0"/>
                <a:cs typeface="Courier New" panose="02070309020205020404" pitchFamily="49" charset="0"/>
              </a:rPr>
              <a:t>...[222 words]... </a:t>
            </a:r>
          </a:p>
          <a:p>
            <a:pPr indent="-457200"/>
            <a:r>
              <a:rPr lang="en-US" sz="1200" dirty="0">
                <a:latin typeface="Courier New" panose="02070309020205020404" pitchFamily="49" charset="0"/>
                <a:cs typeface="Courier New" panose="02070309020205020404" pitchFamily="49" charset="0"/>
              </a:rPr>
              <a:t>Kevin's eye was caught by one number that was highlighted in the last report; this number represented the new algorithm's ability to create lengthy and coherent text on its own. The text contained more than 500 words, but the algorithm had generated many more than that – several thousands in fact. Kevin opened up two other files that contained several thousand words of AI generated text each. </a:t>
            </a:r>
            <a:r>
              <a:rPr lang="en-US" sz="1200" dirty="0">
                <a:solidFill>
                  <a:schemeClr val="bg1">
                    <a:lumMod val="75000"/>
                  </a:schemeClr>
                </a:solidFill>
                <a:latin typeface="Courier New" panose="02070309020205020404" pitchFamily="49" charset="0"/>
                <a:cs typeface="Courier New" panose="02070309020205020404" pitchFamily="49" charset="0"/>
              </a:rPr>
              <a:t>...[52 words]... </a:t>
            </a:r>
          </a:p>
          <a:p>
            <a:pPr indent="-457200"/>
            <a:r>
              <a:rPr lang="en-US" sz="1200" dirty="0">
                <a:latin typeface="Courier New" panose="02070309020205020404" pitchFamily="49" charset="0"/>
                <a:cs typeface="Courier New" panose="02070309020205020404" pitchFamily="49" charset="0"/>
              </a:rPr>
              <a:t>Kevin rubbed his hands together as he decided to contact his supervisor immediately with these new findings; he also needed to work on an official presentation for their upcoming conference </a:t>
            </a:r>
            <a:r>
              <a:rPr lang="en-US" sz="1200" dirty="0">
                <a:solidFill>
                  <a:schemeClr val="bg1">
                    <a:lumMod val="75000"/>
                  </a:schemeClr>
                </a:solidFill>
                <a:latin typeface="Courier New" panose="02070309020205020404" pitchFamily="49" charset="0"/>
                <a:cs typeface="Courier New" panose="02070309020205020404" pitchFamily="49" charset="0"/>
              </a:rPr>
              <a:t>...[753 words]... </a:t>
            </a:r>
          </a:p>
          <a:p>
            <a:pPr indent="-457200"/>
            <a:r>
              <a:rPr lang="en-US" sz="1200" dirty="0">
                <a:latin typeface="Courier New" panose="02070309020205020404" pitchFamily="49" charset="0"/>
                <a:cs typeface="Courier New" panose="02070309020205020404" pitchFamily="49" charset="0"/>
              </a:rPr>
              <a:t>they were going to submit a paper on their work at the next major conference. They were only going to submit one paper, which would be a joint paper by </a:t>
            </a:r>
            <a:r>
              <a:rPr lang="en-US" sz="1200" dirty="0" err="1">
                <a:latin typeface="Courier New" panose="02070309020205020404" pitchFamily="49" charset="0"/>
                <a:cs typeface="Courier New" panose="02070309020205020404" pitchFamily="49" charset="0"/>
              </a:rPr>
              <a:t>Nanyun</a:t>
            </a:r>
            <a:r>
              <a:rPr lang="en-US" sz="1200" dirty="0">
                <a:latin typeface="Courier New" panose="02070309020205020404" pitchFamily="49" charset="0"/>
                <a:cs typeface="Courier New" panose="02070309020205020404" pitchFamily="49" charset="0"/>
              </a:rPr>
              <a:t> and Kevin </a:t>
            </a:r>
            <a:r>
              <a:rPr lang="en-US" sz="1200" dirty="0">
                <a:solidFill>
                  <a:schemeClr val="bg1">
                    <a:lumMod val="75000"/>
                  </a:schemeClr>
                </a:solidFill>
                <a:latin typeface="Courier New" panose="02070309020205020404" pitchFamily="49" charset="0"/>
                <a:cs typeface="Courier New" panose="02070309020205020404" pitchFamily="49" charset="0"/>
              </a:rPr>
              <a:t>...[119 words]...</a:t>
            </a:r>
          </a:p>
          <a:p>
            <a:pPr indent="-457200"/>
            <a:r>
              <a:rPr lang="en-US" sz="1200" dirty="0">
                <a:latin typeface="Courier New" panose="02070309020205020404" pitchFamily="49" charset="0"/>
                <a:cs typeface="Courier New" panose="02070309020205020404" pitchFamily="49" charset="0"/>
              </a:rPr>
              <a:t>Kevin felt like all his hard work was finally paying off, and he did not want to think about anything else; at 	this point, he simply wanted to focus on research and the upcoming conference. </a:t>
            </a:r>
            <a:r>
              <a:rPr lang="en-US" sz="1200" dirty="0">
                <a:solidFill>
                  <a:schemeClr val="bg1">
                    <a:lumMod val="75000"/>
                  </a:schemeClr>
                </a:solidFill>
                <a:latin typeface="Courier New" panose="02070309020205020404" pitchFamily="49" charset="0"/>
                <a:cs typeface="Courier New" panose="02070309020205020404" pitchFamily="49" charset="0"/>
              </a:rPr>
              <a:t>...[551 words]...</a:t>
            </a:r>
          </a:p>
        </p:txBody>
      </p:sp>
      <p:sp>
        <p:nvSpPr>
          <p:cNvPr id="10" name="TextBox 9">
            <a:extLst>
              <a:ext uri="{FF2B5EF4-FFF2-40B4-BE49-F238E27FC236}">
                <a16:creationId xmlns:a16="http://schemas.microsoft.com/office/drawing/2014/main" id="{13E1C0B5-4D9B-D44D-835A-1FDDB3617ECE}"/>
              </a:ext>
            </a:extLst>
          </p:cNvPr>
          <p:cNvSpPr txBox="1"/>
          <p:nvPr/>
        </p:nvSpPr>
        <p:spPr>
          <a:xfrm>
            <a:off x="657449" y="3983615"/>
            <a:ext cx="968214" cy="954107"/>
          </a:xfrm>
          <a:prstGeom prst="rect">
            <a:avLst/>
          </a:prstGeom>
          <a:noFill/>
        </p:spPr>
        <p:txBody>
          <a:bodyPr wrap="none" rtlCol="0">
            <a:spAutoFit/>
          </a:bodyPr>
          <a:lstStyle/>
          <a:p>
            <a:pPr algn="ctr"/>
            <a:r>
              <a:rPr lang="en-US" sz="2800" b="1" dirty="0">
                <a:solidFill>
                  <a:schemeClr val="bg1"/>
                </a:solidFill>
              </a:rPr>
              <a:t>Re</a:t>
            </a:r>
            <a:r>
              <a:rPr lang="en-US" sz="2800" b="1" baseline="30000" dirty="0">
                <a:solidFill>
                  <a:schemeClr val="bg1"/>
                </a:solidFill>
              </a:rPr>
              <a:t>3</a:t>
            </a:r>
            <a:endParaRPr lang="en-US" sz="2800" b="1" dirty="0">
              <a:solidFill>
                <a:schemeClr val="bg1"/>
              </a:solidFill>
            </a:endParaRPr>
          </a:p>
          <a:p>
            <a:pPr algn="ctr"/>
            <a:r>
              <a:rPr lang="en-US" sz="2800" b="1" dirty="0">
                <a:solidFill>
                  <a:schemeClr val="bg1"/>
                </a:solidFill>
              </a:rPr>
              <a:t>Story</a:t>
            </a:r>
          </a:p>
        </p:txBody>
      </p:sp>
    </p:spTree>
    <p:extLst>
      <p:ext uri="{BB962C8B-B14F-4D97-AF65-F5344CB8AC3E}">
        <p14:creationId xmlns:p14="http://schemas.microsoft.com/office/powerpoint/2010/main" val="2370794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CB97-8138-C049-A1A4-E9FE04FB53F4}"/>
              </a:ext>
            </a:extLst>
          </p:cNvPr>
          <p:cNvSpPr>
            <a:spLocks noGrp="1"/>
          </p:cNvSpPr>
          <p:nvPr>
            <p:ph type="title"/>
          </p:nvPr>
        </p:nvSpPr>
        <p:spPr/>
        <p:txBody>
          <a:bodyPr/>
          <a:lstStyle/>
          <a:p>
            <a:r>
              <a:rPr lang="en-US" dirty="0"/>
              <a:t>Premise Relevance</a:t>
            </a:r>
          </a:p>
        </p:txBody>
      </p:sp>
      <p:sp>
        <p:nvSpPr>
          <p:cNvPr id="4" name="Rounded Rectangle 3">
            <a:extLst>
              <a:ext uri="{FF2B5EF4-FFF2-40B4-BE49-F238E27FC236}">
                <a16:creationId xmlns:a16="http://schemas.microsoft.com/office/drawing/2014/main" id="{2427C37D-B359-4548-83AE-CB3CAD869D32}"/>
              </a:ext>
            </a:extLst>
          </p:cNvPr>
          <p:cNvSpPr/>
          <p:nvPr/>
        </p:nvSpPr>
        <p:spPr>
          <a:xfrm>
            <a:off x="2456400" y="1190688"/>
            <a:ext cx="7091076" cy="968315"/>
          </a:xfrm>
          <a:prstGeom prst="roundRect">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5" name="TextBox 4">
            <a:extLst>
              <a:ext uri="{FF2B5EF4-FFF2-40B4-BE49-F238E27FC236}">
                <a16:creationId xmlns:a16="http://schemas.microsoft.com/office/drawing/2014/main" id="{B73FDBC9-EDA0-9F48-B7B6-46E6138ED459}"/>
              </a:ext>
            </a:extLst>
          </p:cNvPr>
          <p:cNvSpPr txBox="1"/>
          <p:nvPr/>
        </p:nvSpPr>
        <p:spPr>
          <a:xfrm>
            <a:off x="3998729" y="1211312"/>
            <a:ext cx="5325132" cy="954107"/>
          </a:xfrm>
          <a:prstGeom prst="rect">
            <a:avLst/>
          </a:prstGeom>
          <a:noFill/>
        </p:spPr>
        <p:txBody>
          <a:bodyPr wrap="square" rtlCol="0">
            <a:spAutoFit/>
          </a:bodyPr>
          <a:lstStyle/>
          <a:p>
            <a:pPr algn="ctr"/>
            <a:r>
              <a:rPr lang="en-US" sz="1400" dirty="0">
                <a:latin typeface="Courier New" panose="02070309020205020404" pitchFamily="49" charset="0"/>
                <a:cs typeface="Courier New" panose="02070309020205020404" pitchFamily="49" charset="0"/>
              </a:rPr>
              <a:t>AI researchers Kevin, </a:t>
            </a:r>
            <a:r>
              <a:rPr lang="en-US" sz="1400" dirty="0" err="1">
                <a:latin typeface="Courier New" panose="02070309020205020404" pitchFamily="49" charset="0"/>
                <a:cs typeface="Courier New" panose="02070309020205020404" pitchFamily="49" charset="0"/>
              </a:rPr>
              <a:t>Yuandong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Nanyun</a:t>
            </a:r>
            <a:r>
              <a:rPr lang="en-US" sz="1400" dirty="0">
                <a:latin typeface="Courier New" panose="02070309020205020404" pitchFamily="49" charset="0"/>
                <a:cs typeface="Courier New" panose="02070309020205020404" pitchFamily="49" charset="0"/>
              </a:rPr>
              <a:t>, and Dan create a system for </a:t>
            </a:r>
            <a:r>
              <a:rPr lang="en-US" sz="1400" b="1" dirty="0">
                <a:latin typeface="Courier New" panose="02070309020205020404" pitchFamily="49" charset="0"/>
                <a:cs typeface="Courier New" panose="02070309020205020404" pitchFamily="49" charset="0"/>
              </a:rPr>
              <a:t>automatically generating high-quality long stories, </a:t>
            </a:r>
            <a:r>
              <a:rPr lang="en-US" sz="1400" dirty="0">
                <a:latin typeface="Courier New" panose="02070309020205020404" pitchFamily="49" charset="0"/>
                <a:cs typeface="Courier New" panose="02070309020205020404" pitchFamily="49" charset="0"/>
              </a:rPr>
              <a:t>aiming to </a:t>
            </a:r>
            <a:r>
              <a:rPr lang="en-US" sz="1400" b="1" dirty="0">
                <a:latin typeface="Courier New" panose="02070309020205020404" pitchFamily="49" charset="0"/>
                <a:cs typeface="Courier New" panose="02070309020205020404" pitchFamily="49" charset="0"/>
              </a:rPr>
              <a:t>submit their work to a prestigious conference.</a:t>
            </a:r>
          </a:p>
        </p:txBody>
      </p:sp>
      <p:sp>
        <p:nvSpPr>
          <p:cNvPr id="6" name="Rounded Rectangle 8">
            <a:extLst>
              <a:ext uri="{FF2B5EF4-FFF2-40B4-BE49-F238E27FC236}">
                <a16:creationId xmlns:a16="http://schemas.microsoft.com/office/drawing/2014/main" id="{FF84B445-8E03-CA4E-94E7-226678BF20EB}"/>
              </a:ext>
            </a:extLst>
          </p:cNvPr>
          <p:cNvSpPr/>
          <p:nvPr/>
        </p:nvSpPr>
        <p:spPr>
          <a:xfrm>
            <a:off x="2456426" y="1190665"/>
            <a:ext cx="1542329" cy="968316"/>
          </a:xfrm>
          <a:custGeom>
            <a:avLst/>
            <a:gdLst>
              <a:gd name="connsiteX0" fmla="*/ 0 w 1542329"/>
              <a:gd name="connsiteY0" fmla="*/ 161389 h 968316"/>
              <a:gd name="connsiteX1" fmla="*/ 161389 w 1542329"/>
              <a:gd name="connsiteY1" fmla="*/ 0 h 968316"/>
              <a:gd name="connsiteX2" fmla="*/ 1380940 w 1542329"/>
              <a:gd name="connsiteY2" fmla="*/ 0 h 968316"/>
              <a:gd name="connsiteX3" fmla="*/ 1542329 w 1542329"/>
              <a:gd name="connsiteY3" fmla="*/ 161389 h 968316"/>
              <a:gd name="connsiteX4" fmla="*/ 1542329 w 1542329"/>
              <a:gd name="connsiteY4" fmla="*/ 806927 h 968316"/>
              <a:gd name="connsiteX5" fmla="*/ 1380940 w 1542329"/>
              <a:gd name="connsiteY5" fmla="*/ 968316 h 968316"/>
              <a:gd name="connsiteX6" fmla="*/ 161389 w 1542329"/>
              <a:gd name="connsiteY6" fmla="*/ 968316 h 968316"/>
              <a:gd name="connsiteX7" fmla="*/ 0 w 1542329"/>
              <a:gd name="connsiteY7" fmla="*/ 806927 h 968316"/>
              <a:gd name="connsiteX8" fmla="*/ 0 w 1542329"/>
              <a:gd name="connsiteY8" fmla="*/ 161389 h 968316"/>
              <a:gd name="connsiteX0" fmla="*/ 0 w 1542329"/>
              <a:gd name="connsiteY0" fmla="*/ 161389 h 968316"/>
              <a:gd name="connsiteX1" fmla="*/ 161389 w 1542329"/>
              <a:gd name="connsiteY1" fmla="*/ 0 h 968316"/>
              <a:gd name="connsiteX2" fmla="*/ 1542329 w 1542329"/>
              <a:gd name="connsiteY2" fmla="*/ 16138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61389 w 1542329"/>
              <a:gd name="connsiteY4" fmla="*/ 968316 h 968316"/>
              <a:gd name="connsiteX5" fmla="*/ 0 w 1542329"/>
              <a:gd name="connsiteY5" fmla="*/ 806927 h 968316"/>
              <a:gd name="connsiteX6" fmla="*/ 0 w 1542329"/>
              <a:gd name="connsiteY6" fmla="*/ 161389 h 968316"/>
              <a:gd name="connsiteX0" fmla="*/ 0 w 1542329"/>
              <a:gd name="connsiteY0" fmla="*/ 161389 h 1037899"/>
              <a:gd name="connsiteX1" fmla="*/ 161389 w 1542329"/>
              <a:gd name="connsiteY1" fmla="*/ 0 h 1037899"/>
              <a:gd name="connsiteX2" fmla="*/ 1542329 w 1542329"/>
              <a:gd name="connsiteY2" fmla="*/ 2639 h 1037899"/>
              <a:gd name="connsiteX3" fmla="*/ 1542329 w 1542329"/>
              <a:gd name="connsiteY3" fmla="*/ 965677 h 1037899"/>
              <a:gd name="connsiteX4" fmla="*/ 161389 w 1542329"/>
              <a:gd name="connsiteY4" fmla="*/ 968316 h 1037899"/>
              <a:gd name="connsiteX5" fmla="*/ 0 w 1542329"/>
              <a:gd name="connsiteY5" fmla="*/ 806927 h 1037899"/>
              <a:gd name="connsiteX6" fmla="*/ 0 w 1542329"/>
              <a:gd name="connsiteY6" fmla="*/ 161389 h 1037899"/>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965677 h 968316"/>
              <a:gd name="connsiteX4" fmla="*/ 161389 w 1542329"/>
              <a:gd name="connsiteY4" fmla="*/ 968316 h 968316"/>
              <a:gd name="connsiteX5" fmla="*/ 0 w 1542329"/>
              <a:gd name="connsiteY5" fmla="*/ 806927 h 968316"/>
              <a:gd name="connsiteX6" fmla="*/ 0 w 1542329"/>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329" h="968316">
                <a:moveTo>
                  <a:pt x="0" y="161389"/>
                </a:moveTo>
                <a:cubicBezTo>
                  <a:pt x="0" y="72256"/>
                  <a:pt x="72256" y="0"/>
                  <a:pt x="161389" y="0"/>
                </a:cubicBezTo>
                <a:lnTo>
                  <a:pt x="1542329" y="2639"/>
                </a:lnTo>
                <a:lnTo>
                  <a:pt x="1542329" y="965677"/>
                </a:lnTo>
                <a:lnTo>
                  <a:pt x="161389" y="968316"/>
                </a:lnTo>
                <a:cubicBezTo>
                  <a:pt x="72256" y="968316"/>
                  <a:pt x="0" y="896060"/>
                  <a:pt x="0" y="806927"/>
                </a:cubicBezTo>
                <a:lnTo>
                  <a:pt x="0" y="161389"/>
                </a:lnTo>
                <a:close/>
              </a:path>
            </a:pathLst>
          </a:custGeom>
          <a:solidFill>
            <a:srgbClr val="BFBDC0"/>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t>Premise</a:t>
            </a:r>
          </a:p>
        </p:txBody>
      </p:sp>
      <p:sp>
        <p:nvSpPr>
          <p:cNvPr id="8" name="Rounded Rectangle 7">
            <a:extLst>
              <a:ext uri="{FF2B5EF4-FFF2-40B4-BE49-F238E27FC236}">
                <a16:creationId xmlns:a16="http://schemas.microsoft.com/office/drawing/2014/main" id="{8E831329-701F-5948-A368-8301AB928A39}"/>
              </a:ext>
            </a:extLst>
          </p:cNvPr>
          <p:cNvSpPr/>
          <p:nvPr/>
        </p:nvSpPr>
        <p:spPr>
          <a:xfrm>
            <a:off x="370391" y="2318472"/>
            <a:ext cx="11470510" cy="4339650"/>
          </a:xfrm>
          <a:prstGeom prst="roundRect">
            <a:avLst>
              <a:gd name="adj" fmla="val 3443"/>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11" name="Round Same Side Corner Rectangle 10">
            <a:extLst>
              <a:ext uri="{FF2B5EF4-FFF2-40B4-BE49-F238E27FC236}">
                <a16:creationId xmlns:a16="http://schemas.microsoft.com/office/drawing/2014/main" id="{C8B312E9-29D7-1D44-B440-C4714CE36183}"/>
              </a:ext>
            </a:extLst>
          </p:cNvPr>
          <p:cNvSpPr/>
          <p:nvPr/>
        </p:nvSpPr>
        <p:spPr>
          <a:xfrm rot="16200000">
            <a:off x="-1028270" y="3717130"/>
            <a:ext cx="4339652" cy="1542329"/>
          </a:xfrm>
          <a:prstGeom prst="round2SameRect">
            <a:avLst>
              <a:gd name="adj1" fmla="val 9059"/>
              <a:gd name="adj2" fmla="val 0"/>
            </a:avLst>
          </a:prstGeom>
          <a:solidFill>
            <a:schemeClr val="bg1">
              <a:lumMod val="75000"/>
            </a:schemeClr>
          </a:solidFill>
          <a:ln w="38100">
            <a:solidFill>
              <a:schemeClr val="bg1">
                <a:lumMod val="5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06124DC-C8CA-C248-8B11-9A65843C5745}"/>
              </a:ext>
            </a:extLst>
          </p:cNvPr>
          <p:cNvSpPr txBox="1"/>
          <p:nvPr/>
        </p:nvSpPr>
        <p:spPr>
          <a:xfrm>
            <a:off x="2048719" y="2362404"/>
            <a:ext cx="9614702" cy="4339650"/>
          </a:xfrm>
          <a:prstGeom prst="rect">
            <a:avLst/>
          </a:prstGeom>
          <a:noFill/>
        </p:spPr>
        <p:txBody>
          <a:bodyPr wrap="square" rtlCol="0">
            <a:spAutoFit/>
          </a:bodyPr>
          <a:lstStyle/>
          <a:p>
            <a:pPr indent="-457200"/>
            <a:r>
              <a:rPr lang="en-US" sz="1200" dirty="0">
                <a:solidFill>
                  <a:schemeClr val="bg1">
                    <a:lumMod val="75000"/>
                  </a:schemeClr>
                </a:solidFill>
                <a:latin typeface="Courier New" panose="02070309020205020404" pitchFamily="49" charset="0"/>
                <a:cs typeface="Courier New" panose="02070309020205020404" pitchFamily="49" charset="0"/>
              </a:rPr>
              <a:t>...[80 words]... </a:t>
            </a:r>
          </a:p>
          <a:p>
            <a:pPr indent="-457200"/>
            <a:r>
              <a:rPr lang="en-US" sz="1200" dirty="0">
                <a:latin typeface="Courier New" panose="02070309020205020404" pitchFamily="49" charset="0"/>
                <a:cs typeface="Courier New" panose="02070309020205020404" pitchFamily="49" charset="0"/>
              </a:rPr>
              <a:t>Kevin walked over to his desk and sat down, looking at it with disgust. There was a pile of manila folders on top, which contained detailed notes of his latest experiments for writing programs using neural networks for language processing. </a:t>
            </a:r>
            <a:r>
              <a:rPr lang="en-US" sz="1200" dirty="0">
                <a:solidFill>
                  <a:schemeClr val="bg1">
                    <a:lumMod val="75000"/>
                  </a:schemeClr>
                </a:solidFill>
                <a:latin typeface="Courier New" panose="02070309020205020404" pitchFamily="49" charset="0"/>
                <a:cs typeface="Courier New" panose="02070309020205020404" pitchFamily="49" charset="0"/>
              </a:rPr>
              <a:t>...[137 words]...</a:t>
            </a:r>
          </a:p>
          <a:p>
            <a:pPr indent="-457200"/>
            <a:r>
              <a:rPr lang="en-US" sz="1200" dirty="0">
                <a:latin typeface="Courier New" panose="02070309020205020404" pitchFamily="49" charset="0"/>
                <a:cs typeface="Courier New" panose="02070309020205020404" pitchFamily="49" charset="0"/>
              </a:rPr>
              <a:t>Kevin started to read through the file thoroughly, detailing his latest results on language processing that were </a:t>
            </a:r>
            <a:r>
              <a:rPr lang="en-US" sz="1200" b="1" dirty="0">
                <a:latin typeface="Courier New" panose="02070309020205020404" pitchFamily="49" charset="0"/>
                <a:cs typeface="Courier New" panose="02070309020205020404" pitchFamily="49" charset="0"/>
              </a:rPr>
              <a:t>designed to write reasonably long and coherent text automatically </a:t>
            </a:r>
            <a:r>
              <a:rPr lang="en-US" sz="1200" dirty="0">
                <a:latin typeface="Courier New" panose="02070309020205020404" pitchFamily="49" charset="0"/>
                <a:cs typeface="Courier New" panose="02070309020205020404" pitchFamily="49" charset="0"/>
              </a:rPr>
              <a:t>with minimal supervision or guidance from human inputs. </a:t>
            </a:r>
            <a:r>
              <a:rPr lang="en-US" sz="1200" dirty="0">
                <a:solidFill>
                  <a:schemeClr val="bg1">
                    <a:lumMod val="75000"/>
                  </a:schemeClr>
                </a:solidFill>
                <a:latin typeface="Courier New" panose="02070309020205020404" pitchFamily="49" charset="0"/>
                <a:cs typeface="Courier New" panose="02070309020205020404" pitchFamily="49" charset="0"/>
              </a:rPr>
              <a:t>...[118 words]... </a:t>
            </a:r>
          </a:p>
          <a:p>
            <a:pPr indent="-457200"/>
            <a:r>
              <a:rPr lang="en-US" sz="1200" dirty="0">
                <a:latin typeface="Courier New" panose="02070309020205020404" pitchFamily="49" charset="0"/>
                <a:cs typeface="Courier New" panose="02070309020205020404" pitchFamily="49" charset="0"/>
              </a:rPr>
              <a:t>he recalled the effort that led to this final result. </a:t>
            </a:r>
            <a:r>
              <a:rPr lang="en-US" sz="1200" dirty="0">
                <a:solidFill>
                  <a:schemeClr val="bg1">
                    <a:lumMod val="75000"/>
                  </a:schemeClr>
                </a:solidFill>
                <a:latin typeface="Courier New" panose="02070309020205020404" pitchFamily="49" charset="0"/>
                <a:cs typeface="Courier New" panose="02070309020205020404" pitchFamily="49" charset="0"/>
              </a:rPr>
              <a:t>...[54 words]... </a:t>
            </a:r>
          </a:p>
          <a:p>
            <a:pPr indent="-457200"/>
            <a:r>
              <a:rPr lang="en-US" sz="1200" dirty="0">
                <a:latin typeface="Courier New" panose="02070309020205020404" pitchFamily="49" charset="0"/>
                <a:cs typeface="Courier New" panose="02070309020205020404" pitchFamily="49" charset="0"/>
              </a:rPr>
              <a:t>They were lucky they managed to get their hands on two excellent researchers – </a:t>
            </a:r>
            <a:r>
              <a:rPr lang="en-US" sz="1200" dirty="0" err="1">
                <a:latin typeface="Courier New" panose="02070309020205020404" pitchFamily="49" charset="0"/>
                <a:cs typeface="Courier New" panose="02070309020205020404" pitchFamily="49" charset="0"/>
              </a:rPr>
              <a:t>Nanyun</a:t>
            </a:r>
            <a:r>
              <a:rPr lang="en-US" sz="1200" dirty="0">
                <a:latin typeface="Courier New" panose="02070309020205020404" pitchFamily="49" charset="0"/>
                <a:cs typeface="Courier New" panose="02070309020205020404" pitchFamily="49" charset="0"/>
              </a:rPr>
              <a:t> Zhang and </a:t>
            </a:r>
            <a:r>
              <a:rPr lang="en-US" sz="1200" dirty="0" err="1">
                <a:latin typeface="Courier New" panose="02070309020205020404" pitchFamily="49" charset="0"/>
                <a:cs typeface="Courier New" panose="02070309020205020404" pitchFamily="49" charset="0"/>
              </a:rPr>
              <a:t>Yuandong</a:t>
            </a:r>
            <a:r>
              <a:rPr lang="en-US" sz="1200" dirty="0">
                <a:latin typeface="Courier New" panose="02070309020205020404" pitchFamily="49" charset="0"/>
                <a:cs typeface="Courier New" panose="02070309020205020404" pitchFamily="49" charset="0"/>
              </a:rPr>
              <a:t> Li </a:t>
            </a:r>
            <a:r>
              <a:rPr lang="en-US" sz="1200" dirty="0">
                <a:solidFill>
                  <a:schemeClr val="bg1">
                    <a:lumMod val="75000"/>
                  </a:schemeClr>
                </a:solidFill>
                <a:latin typeface="Courier New" panose="02070309020205020404" pitchFamily="49" charset="0"/>
                <a:cs typeface="Courier New" panose="02070309020205020404" pitchFamily="49" charset="0"/>
              </a:rPr>
              <a:t>...[222 words]... </a:t>
            </a:r>
          </a:p>
          <a:p>
            <a:pPr indent="-457200"/>
            <a:r>
              <a:rPr lang="en-US" sz="1200" dirty="0">
                <a:latin typeface="Courier New" panose="02070309020205020404" pitchFamily="49" charset="0"/>
                <a:cs typeface="Courier New" panose="02070309020205020404" pitchFamily="49" charset="0"/>
              </a:rPr>
              <a:t>Kevin's eye was caught by one number that was highlighted in the last report; this number represented the new algorithm's ability to create lengthy and coherent text on its own. The text contained more than 500 words, but the algorithm had generated many more than that – several thousands in fact. Kevin opened up two other files that contained several thousand words of AI generated text each. </a:t>
            </a:r>
            <a:r>
              <a:rPr lang="en-US" sz="1200" dirty="0">
                <a:solidFill>
                  <a:schemeClr val="bg1">
                    <a:lumMod val="75000"/>
                  </a:schemeClr>
                </a:solidFill>
                <a:latin typeface="Courier New" panose="02070309020205020404" pitchFamily="49" charset="0"/>
                <a:cs typeface="Courier New" panose="02070309020205020404" pitchFamily="49" charset="0"/>
              </a:rPr>
              <a:t>...[52 words]... </a:t>
            </a:r>
          </a:p>
          <a:p>
            <a:pPr indent="-457200"/>
            <a:r>
              <a:rPr lang="en-US" sz="1200" dirty="0">
                <a:latin typeface="Courier New" panose="02070309020205020404" pitchFamily="49" charset="0"/>
                <a:cs typeface="Courier New" panose="02070309020205020404" pitchFamily="49" charset="0"/>
              </a:rPr>
              <a:t>Kevin rubbed his hands together as he decided to contact his supervisor immediately with these new findings; he also needed to work on an official presentation for their upcoming conference </a:t>
            </a:r>
            <a:r>
              <a:rPr lang="en-US" sz="1200" dirty="0">
                <a:solidFill>
                  <a:schemeClr val="bg1">
                    <a:lumMod val="75000"/>
                  </a:schemeClr>
                </a:solidFill>
                <a:latin typeface="Courier New" panose="02070309020205020404" pitchFamily="49" charset="0"/>
                <a:cs typeface="Courier New" panose="02070309020205020404" pitchFamily="49" charset="0"/>
              </a:rPr>
              <a:t>...[753 words]... </a:t>
            </a:r>
          </a:p>
          <a:p>
            <a:pPr indent="-457200"/>
            <a:r>
              <a:rPr lang="en-US" sz="1200" dirty="0">
                <a:latin typeface="Courier New" panose="02070309020205020404" pitchFamily="49" charset="0"/>
                <a:cs typeface="Courier New" panose="02070309020205020404" pitchFamily="49" charset="0"/>
              </a:rPr>
              <a:t>they were going to submit a paper on their work at the next major conference. They were only going to submit one paper, which would be a joint paper by </a:t>
            </a:r>
            <a:r>
              <a:rPr lang="en-US" sz="1200" dirty="0" err="1">
                <a:latin typeface="Courier New" panose="02070309020205020404" pitchFamily="49" charset="0"/>
                <a:cs typeface="Courier New" panose="02070309020205020404" pitchFamily="49" charset="0"/>
              </a:rPr>
              <a:t>Nanyun</a:t>
            </a:r>
            <a:r>
              <a:rPr lang="en-US" sz="1200" dirty="0">
                <a:latin typeface="Courier New" panose="02070309020205020404" pitchFamily="49" charset="0"/>
                <a:cs typeface="Courier New" panose="02070309020205020404" pitchFamily="49" charset="0"/>
              </a:rPr>
              <a:t> and Kevin </a:t>
            </a:r>
            <a:r>
              <a:rPr lang="en-US" sz="1200" dirty="0">
                <a:solidFill>
                  <a:schemeClr val="bg1">
                    <a:lumMod val="75000"/>
                  </a:schemeClr>
                </a:solidFill>
                <a:latin typeface="Courier New" panose="02070309020205020404" pitchFamily="49" charset="0"/>
                <a:cs typeface="Courier New" panose="02070309020205020404" pitchFamily="49" charset="0"/>
              </a:rPr>
              <a:t>...[119 words]...</a:t>
            </a:r>
          </a:p>
          <a:p>
            <a:pPr indent="-457200"/>
            <a:r>
              <a:rPr lang="en-US" sz="1200" dirty="0">
                <a:latin typeface="Courier New" panose="02070309020205020404" pitchFamily="49" charset="0"/>
                <a:cs typeface="Courier New" panose="02070309020205020404" pitchFamily="49" charset="0"/>
              </a:rPr>
              <a:t>Kevin felt like all his hard work was finally paying off, and he did not want to think about anything else; at 	this point, he simply wanted to focus on research and the upcoming conference. </a:t>
            </a:r>
            <a:r>
              <a:rPr lang="en-US" sz="1200" dirty="0">
                <a:solidFill>
                  <a:schemeClr val="bg1">
                    <a:lumMod val="75000"/>
                  </a:schemeClr>
                </a:solidFill>
                <a:latin typeface="Courier New" panose="02070309020205020404" pitchFamily="49" charset="0"/>
                <a:cs typeface="Courier New" panose="02070309020205020404" pitchFamily="49" charset="0"/>
              </a:rPr>
              <a:t>...[551 words]...</a:t>
            </a:r>
          </a:p>
        </p:txBody>
      </p:sp>
      <p:sp>
        <p:nvSpPr>
          <p:cNvPr id="10" name="TextBox 9">
            <a:extLst>
              <a:ext uri="{FF2B5EF4-FFF2-40B4-BE49-F238E27FC236}">
                <a16:creationId xmlns:a16="http://schemas.microsoft.com/office/drawing/2014/main" id="{0027353D-ED6C-4E4E-AF37-BB370368EDE8}"/>
              </a:ext>
            </a:extLst>
          </p:cNvPr>
          <p:cNvSpPr txBox="1"/>
          <p:nvPr/>
        </p:nvSpPr>
        <p:spPr>
          <a:xfrm>
            <a:off x="657449" y="3983615"/>
            <a:ext cx="968214" cy="954107"/>
          </a:xfrm>
          <a:prstGeom prst="rect">
            <a:avLst/>
          </a:prstGeom>
          <a:noFill/>
        </p:spPr>
        <p:txBody>
          <a:bodyPr wrap="none" rtlCol="0">
            <a:spAutoFit/>
          </a:bodyPr>
          <a:lstStyle/>
          <a:p>
            <a:pPr algn="ctr"/>
            <a:r>
              <a:rPr lang="en-US" sz="2800" b="1" dirty="0">
                <a:solidFill>
                  <a:schemeClr val="bg1"/>
                </a:solidFill>
              </a:rPr>
              <a:t>Re</a:t>
            </a:r>
            <a:r>
              <a:rPr lang="en-US" sz="2800" b="1" baseline="30000" dirty="0">
                <a:solidFill>
                  <a:schemeClr val="bg1"/>
                </a:solidFill>
              </a:rPr>
              <a:t>3</a:t>
            </a:r>
            <a:endParaRPr lang="en-US" sz="2800" b="1" dirty="0">
              <a:solidFill>
                <a:schemeClr val="bg1"/>
              </a:solidFill>
            </a:endParaRPr>
          </a:p>
          <a:p>
            <a:pPr algn="ctr"/>
            <a:r>
              <a:rPr lang="en-US" sz="2800" b="1" dirty="0">
                <a:solidFill>
                  <a:schemeClr val="bg1"/>
                </a:solidFill>
              </a:rPr>
              <a:t>Story</a:t>
            </a:r>
          </a:p>
        </p:txBody>
      </p:sp>
    </p:spTree>
    <p:extLst>
      <p:ext uri="{BB962C8B-B14F-4D97-AF65-F5344CB8AC3E}">
        <p14:creationId xmlns:p14="http://schemas.microsoft.com/office/powerpoint/2010/main" val="4011719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CB97-8138-C049-A1A4-E9FE04FB53F4}"/>
              </a:ext>
            </a:extLst>
          </p:cNvPr>
          <p:cNvSpPr>
            <a:spLocks noGrp="1"/>
          </p:cNvSpPr>
          <p:nvPr>
            <p:ph type="title"/>
          </p:nvPr>
        </p:nvSpPr>
        <p:spPr/>
        <p:txBody>
          <a:bodyPr/>
          <a:lstStyle/>
          <a:p>
            <a:r>
              <a:rPr lang="en-US" dirty="0"/>
              <a:t>Premise Relevance</a:t>
            </a:r>
          </a:p>
        </p:txBody>
      </p:sp>
      <p:sp>
        <p:nvSpPr>
          <p:cNvPr id="4" name="Rounded Rectangle 3">
            <a:extLst>
              <a:ext uri="{FF2B5EF4-FFF2-40B4-BE49-F238E27FC236}">
                <a16:creationId xmlns:a16="http://schemas.microsoft.com/office/drawing/2014/main" id="{2427C37D-B359-4548-83AE-CB3CAD869D32}"/>
              </a:ext>
            </a:extLst>
          </p:cNvPr>
          <p:cNvSpPr/>
          <p:nvPr/>
        </p:nvSpPr>
        <p:spPr>
          <a:xfrm>
            <a:off x="2456400" y="1190688"/>
            <a:ext cx="7091076" cy="968315"/>
          </a:xfrm>
          <a:prstGeom prst="roundRect">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5" name="TextBox 4">
            <a:extLst>
              <a:ext uri="{FF2B5EF4-FFF2-40B4-BE49-F238E27FC236}">
                <a16:creationId xmlns:a16="http://schemas.microsoft.com/office/drawing/2014/main" id="{B73FDBC9-EDA0-9F48-B7B6-46E6138ED459}"/>
              </a:ext>
            </a:extLst>
          </p:cNvPr>
          <p:cNvSpPr txBox="1"/>
          <p:nvPr/>
        </p:nvSpPr>
        <p:spPr>
          <a:xfrm>
            <a:off x="3998729" y="1211312"/>
            <a:ext cx="5325132" cy="954107"/>
          </a:xfrm>
          <a:prstGeom prst="rect">
            <a:avLst/>
          </a:prstGeom>
          <a:noFill/>
        </p:spPr>
        <p:txBody>
          <a:bodyPr wrap="square" rtlCol="0">
            <a:spAutoFit/>
          </a:bodyPr>
          <a:lstStyle/>
          <a:p>
            <a:pPr algn="ctr"/>
            <a:r>
              <a:rPr lang="en-US" sz="1400" dirty="0">
                <a:latin typeface="Courier New" panose="02070309020205020404" pitchFamily="49" charset="0"/>
                <a:cs typeface="Courier New" panose="02070309020205020404" pitchFamily="49" charset="0"/>
              </a:rPr>
              <a:t>AI researchers Kevin, </a:t>
            </a:r>
            <a:r>
              <a:rPr lang="en-US" sz="1400" dirty="0" err="1">
                <a:latin typeface="Courier New" panose="02070309020205020404" pitchFamily="49" charset="0"/>
                <a:cs typeface="Courier New" panose="02070309020205020404" pitchFamily="49" charset="0"/>
              </a:rPr>
              <a:t>Yuandong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Nanyun</a:t>
            </a:r>
            <a:r>
              <a:rPr lang="en-US" sz="1400" dirty="0">
                <a:latin typeface="Courier New" panose="02070309020205020404" pitchFamily="49" charset="0"/>
                <a:cs typeface="Courier New" panose="02070309020205020404" pitchFamily="49" charset="0"/>
              </a:rPr>
              <a:t>, and Dan create a system for </a:t>
            </a:r>
            <a:r>
              <a:rPr lang="en-US" sz="1400" b="1" dirty="0">
                <a:latin typeface="Courier New" panose="02070309020205020404" pitchFamily="49" charset="0"/>
                <a:cs typeface="Courier New" panose="02070309020205020404" pitchFamily="49" charset="0"/>
              </a:rPr>
              <a:t>automatically generating high-quality long stories, </a:t>
            </a:r>
            <a:r>
              <a:rPr lang="en-US" sz="1400" dirty="0">
                <a:latin typeface="Courier New" panose="02070309020205020404" pitchFamily="49" charset="0"/>
                <a:cs typeface="Courier New" panose="02070309020205020404" pitchFamily="49" charset="0"/>
              </a:rPr>
              <a:t>aiming to </a:t>
            </a:r>
            <a:r>
              <a:rPr lang="en-US" sz="1400" b="1" dirty="0">
                <a:latin typeface="Courier New" panose="02070309020205020404" pitchFamily="49" charset="0"/>
                <a:cs typeface="Courier New" panose="02070309020205020404" pitchFamily="49" charset="0"/>
              </a:rPr>
              <a:t>submit their work to a prestigious conference.</a:t>
            </a:r>
          </a:p>
        </p:txBody>
      </p:sp>
      <p:sp>
        <p:nvSpPr>
          <p:cNvPr id="6" name="Rounded Rectangle 8">
            <a:extLst>
              <a:ext uri="{FF2B5EF4-FFF2-40B4-BE49-F238E27FC236}">
                <a16:creationId xmlns:a16="http://schemas.microsoft.com/office/drawing/2014/main" id="{FF84B445-8E03-CA4E-94E7-226678BF20EB}"/>
              </a:ext>
            </a:extLst>
          </p:cNvPr>
          <p:cNvSpPr/>
          <p:nvPr/>
        </p:nvSpPr>
        <p:spPr>
          <a:xfrm>
            <a:off x="2456426" y="1190665"/>
            <a:ext cx="1542329" cy="968316"/>
          </a:xfrm>
          <a:custGeom>
            <a:avLst/>
            <a:gdLst>
              <a:gd name="connsiteX0" fmla="*/ 0 w 1542329"/>
              <a:gd name="connsiteY0" fmla="*/ 161389 h 968316"/>
              <a:gd name="connsiteX1" fmla="*/ 161389 w 1542329"/>
              <a:gd name="connsiteY1" fmla="*/ 0 h 968316"/>
              <a:gd name="connsiteX2" fmla="*/ 1380940 w 1542329"/>
              <a:gd name="connsiteY2" fmla="*/ 0 h 968316"/>
              <a:gd name="connsiteX3" fmla="*/ 1542329 w 1542329"/>
              <a:gd name="connsiteY3" fmla="*/ 161389 h 968316"/>
              <a:gd name="connsiteX4" fmla="*/ 1542329 w 1542329"/>
              <a:gd name="connsiteY4" fmla="*/ 806927 h 968316"/>
              <a:gd name="connsiteX5" fmla="*/ 1380940 w 1542329"/>
              <a:gd name="connsiteY5" fmla="*/ 968316 h 968316"/>
              <a:gd name="connsiteX6" fmla="*/ 161389 w 1542329"/>
              <a:gd name="connsiteY6" fmla="*/ 968316 h 968316"/>
              <a:gd name="connsiteX7" fmla="*/ 0 w 1542329"/>
              <a:gd name="connsiteY7" fmla="*/ 806927 h 968316"/>
              <a:gd name="connsiteX8" fmla="*/ 0 w 1542329"/>
              <a:gd name="connsiteY8" fmla="*/ 161389 h 968316"/>
              <a:gd name="connsiteX0" fmla="*/ 0 w 1542329"/>
              <a:gd name="connsiteY0" fmla="*/ 161389 h 968316"/>
              <a:gd name="connsiteX1" fmla="*/ 161389 w 1542329"/>
              <a:gd name="connsiteY1" fmla="*/ 0 h 968316"/>
              <a:gd name="connsiteX2" fmla="*/ 1542329 w 1542329"/>
              <a:gd name="connsiteY2" fmla="*/ 16138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61389 w 1542329"/>
              <a:gd name="connsiteY4" fmla="*/ 968316 h 968316"/>
              <a:gd name="connsiteX5" fmla="*/ 0 w 1542329"/>
              <a:gd name="connsiteY5" fmla="*/ 806927 h 968316"/>
              <a:gd name="connsiteX6" fmla="*/ 0 w 1542329"/>
              <a:gd name="connsiteY6" fmla="*/ 161389 h 968316"/>
              <a:gd name="connsiteX0" fmla="*/ 0 w 1542329"/>
              <a:gd name="connsiteY0" fmla="*/ 161389 h 1037899"/>
              <a:gd name="connsiteX1" fmla="*/ 161389 w 1542329"/>
              <a:gd name="connsiteY1" fmla="*/ 0 h 1037899"/>
              <a:gd name="connsiteX2" fmla="*/ 1542329 w 1542329"/>
              <a:gd name="connsiteY2" fmla="*/ 2639 h 1037899"/>
              <a:gd name="connsiteX3" fmla="*/ 1542329 w 1542329"/>
              <a:gd name="connsiteY3" fmla="*/ 965677 h 1037899"/>
              <a:gd name="connsiteX4" fmla="*/ 161389 w 1542329"/>
              <a:gd name="connsiteY4" fmla="*/ 968316 h 1037899"/>
              <a:gd name="connsiteX5" fmla="*/ 0 w 1542329"/>
              <a:gd name="connsiteY5" fmla="*/ 806927 h 1037899"/>
              <a:gd name="connsiteX6" fmla="*/ 0 w 1542329"/>
              <a:gd name="connsiteY6" fmla="*/ 161389 h 1037899"/>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965677 h 968316"/>
              <a:gd name="connsiteX4" fmla="*/ 161389 w 1542329"/>
              <a:gd name="connsiteY4" fmla="*/ 968316 h 968316"/>
              <a:gd name="connsiteX5" fmla="*/ 0 w 1542329"/>
              <a:gd name="connsiteY5" fmla="*/ 806927 h 968316"/>
              <a:gd name="connsiteX6" fmla="*/ 0 w 1542329"/>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329" h="968316">
                <a:moveTo>
                  <a:pt x="0" y="161389"/>
                </a:moveTo>
                <a:cubicBezTo>
                  <a:pt x="0" y="72256"/>
                  <a:pt x="72256" y="0"/>
                  <a:pt x="161389" y="0"/>
                </a:cubicBezTo>
                <a:lnTo>
                  <a:pt x="1542329" y="2639"/>
                </a:lnTo>
                <a:lnTo>
                  <a:pt x="1542329" y="965677"/>
                </a:lnTo>
                <a:lnTo>
                  <a:pt x="161389" y="968316"/>
                </a:lnTo>
                <a:cubicBezTo>
                  <a:pt x="72256" y="968316"/>
                  <a:pt x="0" y="896060"/>
                  <a:pt x="0" y="806927"/>
                </a:cubicBezTo>
                <a:lnTo>
                  <a:pt x="0" y="161389"/>
                </a:lnTo>
                <a:close/>
              </a:path>
            </a:pathLst>
          </a:custGeom>
          <a:solidFill>
            <a:srgbClr val="BFBDC0"/>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t>Premise</a:t>
            </a:r>
          </a:p>
        </p:txBody>
      </p:sp>
      <p:sp>
        <p:nvSpPr>
          <p:cNvPr id="8" name="Rounded Rectangle 7">
            <a:extLst>
              <a:ext uri="{FF2B5EF4-FFF2-40B4-BE49-F238E27FC236}">
                <a16:creationId xmlns:a16="http://schemas.microsoft.com/office/drawing/2014/main" id="{8E831329-701F-5948-A368-8301AB928A39}"/>
              </a:ext>
            </a:extLst>
          </p:cNvPr>
          <p:cNvSpPr/>
          <p:nvPr/>
        </p:nvSpPr>
        <p:spPr>
          <a:xfrm>
            <a:off x="370391" y="2318472"/>
            <a:ext cx="11470510" cy="4339650"/>
          </a:xfrm>
          <a:prstGeom prst="roundRect">
            <a:avLst>
              <a:gd name="adj" fmla="val 3443"/>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11" name="Round Same Side Corner Rectangle 10">
            <a:extLst>
              <a:ext uri="{FF2B5EF4-FFF2-40B4-BE49-F238E27FC236}">
                <a16:creationId xmlns:a16="http://schemas.microsoft.com/office/drawing/2014/main" id="{C8B312E9-29D7-1D44-B440-C4714CE36183}"/>
              </a:ext>
            </a:extLst>
          </p:cNvPr>
          <p:cNvSpPr/>
          <p:nvPr/>
        </p:nvSpPr>
        <p:spPr>
          <a:xfrm rot="16200000">
            <a:off x="-1028270" y="3717130"/>
            <a:ext cx="4339652" cy="1542329"/>
          </a:xfrm>
          <a:prstGeom prst="round2SameRect">
            <a:avLst>
              <a:gd name="adj1" fmla="val 9059"/>
              <a:gd name="adj2" fmla="val 0"/>
            </a:avLst>
          </a:prstGeom>
          <a:solidFill>
            <a:schemeClr val="bg1">
              <a:lumMod val="75000"/>
            </a:schemeClr>
          </a:solidFill>
          <a:ln w="38100">
            <a:solidFill>
              <a:schemeClr val="bg1">
                <a:lumMod val="5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06124DC-C8CA-C248-8B11-9A65843C5745}"/>
              </a:ext>
            </a:extLst>
          </p:cNvPr>
          <p:cNvSpPr txBox="1"/>
          <p:nvPr/>
        </p:nvSpPr>
        <p:spPr>
          <a:xfrm>
            <a:off x="2048719" y="2362404"/>
            <a:ext cx="9614702" cy="4339650"/>
          </a:xfrm>
          <a:prstGeom prst="rect">
            <a:avLst/>
          </a:prstGeom>
          <a:noFill/>
        </p:spPr>
        <p:txBody>
          <a:bodyPr wrap="square" rtlCol="0">
            <a:spAutoFit/>
          </a:bodyPr>
          <a:lstStyle/>
          <a:p>
            <a:pPr indent="-457200"/>
            <a:r>
              <a:rPr lang="en-US" sz="1200" dirty="0">
                <a:solidFill>
                  <a:schemeClr val="bg1">
                    <a:lumMod val="75000"/>
                  </a:schemeClr>
                </a:solidFill>
                <a:latin typeface="Courier New" panose="02070309020205020404" pitchFamily="49" charset="0"/>
                <a:cs typeface="Courier New" panose="02070309020205020404" pitchFamily="49" charset="0"/>
              </a:rPr>
              <a:t>...[80 words]... </a:t>
            </a:r>
          </a:p>
          <a:p>
            <a:pPr indent="-457200"/>
            <a:r>
              <a:rPr lang="en-US" sz="1200" dirty="0">
                <a:latin typeface="Courier New" panose="02070309020205020404" pitchFamily="49" charset="0"/>
                <a:cs typeface="Courier New" panose="02070309020205020404" pitchFamily="49" charset="0"/>
              </a:rPr>
              <a:t>Kevin walked over to his desk and sat down, looking at it with disgust. There was a pile of manila folders on top, which contained detailed notes of his latest experiments for writing programs using neural networks for language processing. </a:t>
            </a:r>
            <a:r>
              <a:rPr lang="en-US" sz="1200" dirty="0">
                <a:solidFill>
                  <a:schemeClr val="bg1">
                    <a:lumMod val="75000"/>
                  </a:schemeClr>
                </a:solidFill>
                <a:latin typeface="Courier New" panose="02070309020205020404" pitchFamily="49" charset="0"/>
                <a:cs typeface="Courier New" panose="02070309020205020404" pitchFamily="49" charset="0"/>
              </a:rPr>
              <a:t>...[137 words]...</a:t>
            </a:r>
          </a:p>
          <a:p>
            <a:pPr indent="-457200"/>
            <a:r>
              <a:rPr lang="en-US" sz="1200" dirty="0">
                <a:latin typeface="Courier New" panose="02070309020205020404" pitchFamily="49" charset="0"/>
                <a:cs typeface="Courier New" panose="02070309020205020404" pitchFamily="49" charset="0"/>
              </a:rPr>
              <a:t>Kevin started to read through the file thoroughly, detailing his latest results on language processing that were </a:t>
            </a:r>
            <a:r>
              <a:rPr lang="en-US" sz="1200" b="1" dirty="0">
                <a:latin typeface="Courier New" panose="02070309020205020404" pitchFamily="49" charset="0"/>
                <a:cs typeface="Courier New" panose="02070309020205020404" pitchFamily="49" charset="0"/>
              </a:rPr>
              <a:t>designed to write reasonably long and coherent text automatically </a:t>
            </a:r>
            <a:r>
              <a:rPr lang="en-US" sz="1200" dirty="0">
                <a:latin typeface="Courier New" panose="02070309020205020404" pitchFamily="49" charset="0"/>
                <a:cs typeface="Courier New" panose="02070309020205020404" pitchFamily="49" charset="0"/>
              </a:rPr>
              <a:t>with minimal supervision or guidance from human inputs. </a:t>
            </a:r>
            <a:r>
              <a:rPr lang="en-US" sz="1200" dirty="0">
                <a:solidFill>
                  <a:schemeClr val="bg1">
                    <a:lumMod val="75000"/>
                  </a:schemeClr>
                </a:solidFill>
                <a:latin typeface="Courier New" panose="02070309020205020404" pitchFamily="49" charset="0"/>
                <a:cs typeface="Courier New" panose="02070309020205020404" pitchFamily="49" charset="0"/>
              </a:rPr>
              <a:t>...[118 words]... </a:t>
            </a:r>
          </a:p>
          <a:p>
            <a:pPr indent="-457200"/>
            <a:r>
              <a:rPr lang="en-US" sz="1200" dirty="0">
                <a:latin typeface="Courier New" panose="02070309020205020404" pitchFamily="49" charset="0"/>
                <a:cs typeface="Courier New" panose="02070309020205020404" pitchFamily="49" charset="0"/>
              </a:rPr>
              <a:t>he recalled the effort that led to this final result. </a:t>
            </a:r>
            <a:r>
              <a:rPr lang="en-US" sz="1200" dirty="0">
                <a:solidFill>
                  <a:schemeClr val="bg1">
                    <a:lumMod val="75000"/>
                  </a:schemeClr>
                </a:solidFill>
                <a:latin typeface="Courier New" panose="02070309020205020404" pitchFamily="49" charset="0"/>
                <a:cs typeface="Courier New" panose="02070309020205020404" pitchFamily="49" charset="0"/>
              </a:rPr>
              <a:t>...[54 words]... </a:t>
            </a:r>
          </a:p>
          <a:p>
            <a:pPr indent="-457200"/>
            <a:r>
              <a:rPr lang="en-US" sz="1200" dirty="0">
                <a:latin typeface="Courier New" panose="02070309020205020404" pitchFamily="49" charset="0"/>
                <a:cs typeface="Courier New" panose="02070309020205020404" pitchFamily="49" charset="0"/>
              </a:rPr>
              <a:t>They were lucky they managed to get their hands on two excellent researchers – </a:t>
            </a:r>
            <a:r>
              <a:rPr lang="en-US" sz="1200" dirty="0" err="1">
                <a:latin typeface="Courier New" panose="02070309020205020404" pitchFamily="49" charset="0"/>
                <a:cs typeface="Courier New" panose="02070309020205020404" pitchFamily="49" charset="0"/>
              </a:rPr>
              <a:t>Nanyun</a:t>
            </a:r>
            <a:r>
              <a:rPr lang="en-US" sz="1200" dirty="0">
                <a:latin typeface="Courier New" panose="02070309020205020404" pitchFamily="49" charset="0"/>
                <a:cs typeface="Courier New" panose="02070309020205020404" pitchFamily="49" charset="0"/>
              </a:rPr>
              <a:t> Zhang and </a:t>
            </a:r>
            <a:r>
              <a:rPr lang="en-US" sz="1200" dirty="0" err="1">
                <a:latin typeface="Courier New" panose="02070309020205020404" pitchFamily="49" charset="0"/>
                <a:cs typeface="Courier New" panose="02070309020205020404" pitchFamily="49" charset="0"/>
              </a:rPr>
              <a:t>Yuandong</a:t>
            </a:r>
            <a:r>
              <a:rPr lang="en-US" sz="1200" dirty="0">
                <a:latin typeface="Courier New" panose="02070309020205020404" pitchFamily="49" charset="0"/>
                <a:cs typeface="Courier New" panose="02070309020205020404" pitchFamily="49" charset="0"/>
              </a:rPr>
              <a:t> Li </a:t>
            </a:r>
            <a:r>
              <a:rPr lang="en-US" sz="1200" dirty="0">
                <a:solidFill>
                  <a:schemeClr val="bg1">
                    <a:lumMod val="75000"/>
                  </a:schemeClr>
                </a:solidFill>
                <a:latin typeface="Courier New" panose="02070309020205020404" pitchFamily="49" charset="0"/>
                <a:cs typeface="Courier New" panose="02070309020205020404" pitchFamily="49" charset="0"/>
              </a:rPr>
              <a:t>...[222 words]... </a:t>
            </a:r>
          </a:p>
          <a:p>
            <a:pPr indent="-457200"/>
            <a:r>
              <a:rPr lang="en-US" sz="1200" dirty="0">
                <a:latin typeface="Courier New" panose="02070309020205020404" pitchFamily="49" charset="0"/>
                <a:cs typeface="Courier New" panose="02070309020205020404" pitchFamily="49" charset="0"/>
              </a:rPr>
              <a:t>Kevin's eye was caught by one number that was highlighted in the last report; this number represented the new algorithm's ability to create lengthy and coherent text on its own. </a:t>
            </a:r>
            <a:r>
              <a:rPr lang="en-US" sz="1200" b="1" dirty="0">
                <a:latin typeface="Courier New" panose="02070309020205020404" pitchFamily="49" charset="0"/>
                <a:cs typeface="Courier New" panose="02070309020205020404" pitchFamily="49" charset="0"/>
              </a:rPr>
              <a:t>The text contained more than 500 words, but the algorithm had generated many more than that – several thousands in fact. </a:t>
            </a:r>
            <a:r>
              <a:rPr lang="en-US" sz="1200" dirty="0">
                <a:latin typeface="Courier New" panose="02070309020205020404" pitchFamily="49" charset="0"/>
                <a:cs typeface="Courier New" panose="02070309020205020404" pitchFamily="49" charset="0"/>
              </a:rPr>
              <a:t>Kevin opened up two other files that contained several thousand words of AI generated text each. </a:t>
            </a:r>
            <a:r>
              <a:rPr lang="en-US" sz="1200" dirty="0">
                <a:solidFill>
                  <a:schemeClr val="bg1">
                    <a:lumMod val="75000"/>
                  </a:schemeClr>
                </a:solidFill>
                <a:latin typeface="Courier New" panose="02070309020205020404" pitchFamily="49" charset="0"/>
                <a:cs typeface="Courier New" panose="02070309020205020404" pitchFamily="49" charset="0"/>
              </a:rPr>
              <a:t>...[52 words]... </a:t>
            </a:r>
          </a:p>
          <a:p>
            <a:pPr indent="-457200"/>
            <a:r>
              <a:rPr lang="en-US" sz="1200" dirty="0">
                <a:latin typeface="Courier New" panose="02070309020205020404" pitchFamily="49" charset="0"/>
                <a:cs typeface="Courier New" panose="02070309020205020404" pitchFamily="49" charset="0"/>
              </a:rPr>
              <a:t>Kevin rubbed his hands together as he decided to contact his supervisor immediately with these new findings; he also needed to work on an official presentation for their upcoming conference </a:t>
            </a:r>
            <a:r>
              <a:rPr lang="en-US" sz="1200" dirty="0">
                <a:solidFill>
                  <a:schemeClr val="bg1">
                    <a:lumMod val="75000"/>
                  </a:schemeClr>
                </a:solidFill>
                <a:latin typeface="Courier New" panose="02070309020205020404" pitchFamily="49" charset="0"/>
                <a:cs typeface="Courier New" panose="02070309020205020404" pitchFamily="49" charset="0"/>
              </a:rPr>
              <a:t>...[753 words]... </a:t>
            </a:r>
          </a:p>
          <a:p>
            <a:pPr indent="-457200"/>
            <a:r>
              <a:rPr lang="en-US" sz="1200" dirty="0">
                <a:latin typeface="Courier New" panose="02070309020205020404" pitchFamily="49" charset="0"/>
                <a:cs typeface="Courier New" panose="02070309020205020404" pitchFamily="49" charset="0"/>
              </a:rPr>
              <a:t>they were going to submit a paper on their work at the next major conference. They were only going to submit one paper, which would be a joint paper by </a:t>
            </a:r>
            <a:r>
              <a:rPr lang="en-US" sz="1200" dirty="0" err="1">
                <a:latin typeface="Courier New" panose="02070309020205020404" pitchFamily="49" charset="0"/>
                <a:cs typeface="Courier New" panose="02070309020205020404" pitchFamily="49" charset="0"/>
              </a:rPr>
              <a:t>Nanyun</a:t>
            </a:r>
            <a:r>
              <a:rPr lang="en-US" sz="1200" dirty="0">
                <a:latin typeface="Courier New" panose="02070309020205020404" pitchFamily="49" charset="0"/>
                <a:cs typeface="Courier New" panose="02070309020205020404" pitchFamily="49" charset="0"/>
              </a:rPr>
              <a:t> and Kevin </a:t>
            </a:r>
            <a:r>
              <a:rPr lang="en-US" sz="1200" dirty="0">
                <a:solidFill>
                  <a:schemeClr val="bg1">
                    <a:lumMod val="75000"/>
                  </a:schemeClr>
                </a:solidFill>
                <a:latin typeface="Courier New" panose="02070309020205020404" pitchFamily="49" charset="0"/>
                <a:cs typeface="Courier New" panose="02070309020205020404" pitchFamily="49" charset="0"/>
              </a:rPr>
              <a:t>...[119 words]...</a:t>
            </a:r>
          </a:p>
          <a:p>
            <a:pPr indent="-457200"/>
            <a:r>
              <a:rPr lang="en-US" sz="1200" dirty="0">
                <a:latin typeface="Courier New" panose="02070309020205020404" pitchFamily="49" charset="0"/>
                <a:cs typeface="Courier New" panose="02070309020205020404" pitchFamily="49" charset="0"/>
              </a:rPr>
              <a:t>Kevin felt like all his hard work was finally paying off, and he did not want to think about anything else; at 	this point, he simply wanted to focus on research and the upcoming conference. </a:t>
            </a:r>
            <a:r>
              <a:rPr lang="en-US" sz="1200" dirty="0">
                <a:solidFill>
                  <a:schemeClr val="bg1">
                    <a:lumMod val="75000"/>
                  </a:schemeClr>
                </a:solidFill>
                <a:latin typeface="Courier New" panose="02070309020205020404" pitchFamily="49" charset="0"/>
                <a:cs typeface="Courier New" panose="02070309020205020404" pitchFamily="49" charset="0"/>
              </a:rPr>
              <a:t>...[551 words]...</a:t>
            </a:r>
          </a:p>
        </p:txBody>
      </p:sp>
      <p:sp>
        <p:nvSpPr>
          <p:cNvPr id="10" name="TextBox 9">
            <a:extLst>
              <a:ext uri="{FF2B5EF4-FFF2-40B4-BE49-F238E27FC236}">
                <a16:creationId xmlns:a16="http://schemas.microsoft.com/office/drawing/2014/main" id="{0327F104-1A7C-594A-8D04-38F442E8C484}"/>
              </a:ext>
            </a:extLst>
          </p:cNvPr>
          <p:cNvSpPr txBox="1"/>
          <p:nvPr/>
        </p:nvSpPr>
        <p:spPr>
          <a:xfrm>
            <a:off x="657449" y="3983615"/>
            <a:ext cx="968214" cy="954107"/>
          </a:xfrm>
          <a:prstGeom prst="rect">
            <a:avLst/>
          </a:prstGeom>
          <a:noFill/>
        </p:spPr>
        <p:txBody>
          <a:bodyPr wrap="none" rtlCol="0">
            <a:spAutoFit/>
          </a:bodyPr>
          <a:lstStyle/>
          <a:p>
            <a:pPr algn="ctr"/>
            <a:r>
              <a:rPr lang="en-US" sz="2800" b="1" dirty="0">
                <a:solidFill>
                  <a:schemeClr val="bg1"/>
                </a:solidFill>
              </a:rPr>
              <a:t>Re</a:t>
            </a:r>
            <a:r>
              <a:rPr lang="en-US" sz="2800" b="1" baseline="30000" dirty="0">
                <a:solidFill>
                  <a:schemeClr val="bg1"/>
                </a:solidFill>
              </a:rPr>
              <a:t>3</a:t>
            </a:r>
            <a:endParaRPr lang="en-US" sz="2800" b="1" dirty="0">
              <a:solidFill>
                <a:schemeClr val="bg1"/>
              </a:solidFill>
            </a:endParaRPr>
          </a:p>
          <a:p>
            <a:pPr algn="ctr"/>
            <a:r>
              <a:rPr lang="en-US" sz="2800" b="1" dirty="0">
                <a:solidFill>
                  <a:schemeClr val="bg1"/>
                </a:solidFill>
              </a:rPr>
              <a:t>Story</a:t>
            </a:r>
          </a:p>
        </p:txBody>
      </p:sp>
    </p:spTree>
    <p:extLst>
      <p:ext uri="{BB962C8B-B14F-4D97-AF65-F5344CB8AC3E}">
        <p14:creationId xmlns:p14="http://schemas.microsoft.com/office/powerpoint/2010/main" val="866966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CB97-8138-C049-A1A4-E9FE04FB53F4}"/>
              </a:ext>
            </a:extLst>
          </p:cNvPr>
          <p:cNvSpPr>
            <a:spLocks noGrp="1"/>
          </p:cNvSpPr>
          <p:nvPr>
            <p:ph type="title"/>
          </p:nvPr>
        </p:nvSpPr>
        <p:spPr/>
        <p:txBody>
          <a:bodyPr/>
          <a:lstStyle/>
          <a:p>
            <a:r>
              <a:rPr lang="en-US" dirty="0"/>
              <a:t>Premise Relevance</a:t>
            </a:r>
          </a:p>
        </p:txBody>
      </p:sp>
      <p:sp>
        <p:nvSpPr>
          <p:cNvPr id="4" name="Rounded Rectangle 3">
            <a:extLst>
              <a:ext uri="{FF2B5EF4-FFF2-40B4-BE49-F238E27FC236}">
                <a16:creationId xmlns:a16="http://schemas.microsoft.com/office/drawing/2014/main" id="{2427C37D-B359-4548-83AE-CB3CAD869D32}"/>
              </a:ext>
            </a:extLst>
          </p:cNvPr>
          <p:cNvSpPr/>
          <p:nvPr/>
        </p:nvSpPr>
        <p:spPr>
          <a:xfrm>
            <a:off x="2456400" y="1190688"/>
            <a:ext cx="7091076" cy="968315"/>
          </a:xfrm>
          <a:prstGeom prst="roundRect">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5" name="TextBox 4">
            <a:extLst>
              <a:ext uri="{FF2B5EF4-FFF2-40B4-BE49-F238E27FC236}">
                <a16:creationId xmlns:a16="http://schemas.microsoft.com/office/drawing/2014/main" id="{B73FDBC9-EDA0-9F48-B7B6-46E6138ED459}"/>
              </a:ext>
            </a:extLst>
          </p:cNvPr>
          <p:cNvSpPr txBox="1"/>
          <p:nvPr/>
        </p:nvSpPr>
        <p:spPr>
          <a:xfrm>
            <a:off x="3998729" y="1211312"/>
            <a:ext cx="5325132" cy="954107"/>
          </a:xfrm>
          <a:prstGeom prst="rect">
            <a:avLst/>
          </a:prstGeom>
          <a:noFill/>
        </p:spPr>
        <p:txBody>
          <a:bodyPr wrap="square" rtlCol="0">
            <a:spAutoFit/>
          </a:bodyPr>
          <a:lstStyle/>
          <a:p>
            <a:pPr algn="ctr"/>
            <a:r>
              <a:rPr lang="en-US" sz="1400" dirty="0">
                <a:latin typeface="Courier New" panose="02070309020205020404" pitchFamily="49" charset="0"/>
                <a:cs typeface="Courier New" panose="02070309020205020404" pitchFamily="49" charset="0"/>
              </a:rPr>
              <a:t>AI researchers Kevin, </a:t>
            </a:r>
            <a:r>
              <a:rPr lang="en-US" sz="1400" dirty="0" err="1">
                <a:latin typeface="Courier New" panose="02070309020205020404" pitchFamily="49" charset="0"/>
                <a:cs typeface="Courier New" panose="02070309020205020404" pitchFamily="49" charset="0"/>
              </a:rPr>
              <a:t>Yuandong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Nanyun</a:t>
            </a:r>
            <a:r>
              <a:rPr lang="en-US" sz="1400" dirty="0">
                <a:latin typeface="Courier New" panose="02070309020205020404" pitchFamily="49" charset="0"/>
                <a:cs typeface="Courier New" panose="02070309020205020404" pitchFamily="49" charset="0"/>
              </a:rPr>
              <a:t>, and Dan create a system for </a:t>
            </a:r>
            <a:r>
              <a:rPr lang="en-US" sz="1400" b="1" dirty="0">
                <a:latin typeface="Courier New" panose="02070309020205020404" pitchFamily="49" charset="0"/>
                <a:cs typeface="Courier New" panose="02070309020205020404" pitchFamily="49" charset="0"/>
              </a:rPr>
              <a:t>automatically generating high-quality long stories, </a:t>
            </a:r>
            <a:r>
              <a:rPr lang="en-US" sz="1400" dirty="0">
                <a:latin typeface="Courier New" panose="02070309020205020404" pitchFamily="49" charset="0"/>
                <a:cs typeface="Courier New" panose="02070309020205020404" pitchFamily="49" charset="0"/>
              </a:rPr>
              <a:t>aiming to </a:t>
            </a:r>
            <a:r>
              <a:rPr lang="en-US" sz="1400" b="1" dirty="0">
                <a:latin typeface="Courier New" panose="02070309020205020404" pitchFamily="49" charset="0"/>
                <a:cs typeface="Courier New" panose="02070309020205020404" pitchFamily="49" charset="0"/>
              </a:rPr>
              <a:t>submit their work to a prestigious conference.</a:t>
            </a:r>
          </a:p>
        </p:txBody>
      </p:sp>
      <p:sp>
        <p:nvSpPr>
          <p:cNvPr id="6" name="Rounded Rectangle 8">
            <a:extLst>
              <a:ext uri="{FF2B5EF4-FFF2-40B4-BE49-F238E27FC236}">
                <a16:creationId xmlns:a16="http://schemas.microsoft.com/office/drawing/2014/main" id="{FF84B445-8E03-CA4E-94E7-226678BF20EB}"/>
              </a:ext>
            </a:extLst>
          </p:cNvPr>
          <p:cNvSpPr/>
          <p:nvPr/>
        </p:nvSpPr>
        <p:spPr>
          <a:xfrm>
            <a:off x="2456426" y="1190665"/>
            <a:ext cx="1542329" cy="968316"/>
          </a:xfrm>
          <a:custGeom>
            <a:avLst/>
            <a:gdLst>
              <a:gd name="connsiteX0" fmla="*/ 0 w 1542329"/>
              <a:gd name="connsiteY0" fmla="*/ 161389 h 968316"/>
              <a:gd name="connsiteX1" fmla="*/ 161389 w 1542329"/>
              <a:gd name="connsiteY1" fmla="*/ 0 h 968316"/>
              <a:gd name="connsiteX2" fmla="*/ 1380940 w 1542329"/>
              <a:gd name="connsiteY2" fmla="*/ 0 h 968316"/>
              <a:gd name="connsiteX3" fmla="*/ 1542329 w 1542329"/>
              <a:gd name="connsiteY3" fmla="*/ 161389 h 968316"/>
              <a:gd name="connsiteX4" fmla="*/ 1542329 w 1542329"/>
              <a:gd name="connsiteY4" fmla="*/ 806927 h 968316"/>
              <a:gd name="connsiteX5" fmla="*/ 1380940 w 1542329"/>
              <a:gd name="connsiteY5" fmla="*/ 968316 h 968316"/>
              <a:gd name="connsiteX6" fmla="*/ 161389 w 1542329"/>
              <a:gd name="connsiteY6" fmla="*/ 968316 h 968316"/>
              <a:gd name="connsiteX7" fmla="*/ 0 w 1542329"/>
              <a:gd name="connsiteY7" fmla="*/ 806927 h 968316"/>
              <a:gd name="connsiteX8" fmla="*/ 0 w 1542329"/>
              <a:gd name="connsiteY8" fmla="*/ 161389 h 968316"/>
              <a:gd name="connsiteX0" fmla="*/ 0 w 1542329"/>
              <a:gd name="connsiteY0" fmla="*/ 161389 h 968316"/>
              <a:gd name="connsiteX1" fmla="*/ 161389 w 1542329"/>
              <a:gd name="connsiteY1" fmla="*/ 0 h 968316"/>
              <a:gd name="connsiteX2" fmla="*/ 1542329 w 1542329"/>
              <a:gd name="connsiteY2" fmla="*/ 16138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61389 w 1542329"/>
              <a:gd name="connsiteY4" fmla="*/ 968316 h 968316"/>
              <a:gd name="connsiteX5" fmla="*/ 0 w 1542329"/>
              <a:gd name="connsiteY5" fmla="*/ 806927 h 968316"/>
              <a:gd name="connsiteX6" fmla="*/ 0 w 1542329"/>
              <a:gd name="connsiteY6" fmla="*/ 161389 h 968316"/>
              <a:gd name="connsiteX0" fmla="*/ 0 w 1542329"/>
              <a:gd name="connsiteY0" fmla="*/ 161389 h 1037899"/>
              <a:gd name="connsiteX1" fmla="*/ 161389 w 1542329"/>
              <a:gd name="connsiteY1" fmla="*/ 0 h 1037899"/>
              <a:gd name="connsiteX2" fmla="*/ 1542329 w 1542329"/>
              <a:gd name="connsiteY2" fmla="*/ 2639 h 1037899"/>
              <a:gd name="connsiteX3" fmla="*/ 1542329 w 1542329"/>
              <a:gd name="connsiteY3" fmla="*/ 965677 h 1037899"/>
              <a:gd name="connsiteX4" fmla="*/ 161389 w 1542329"/>
              <a:gd name="connsiteY4" fmla="*/ 968316 h 1037899"/>
              <a:gd name="connsiteX5" fmla="*/ 0 w 1542329"/>
              <a:gd name="connsiteY5" fmla="*/ 806927 h 1037899"/>
              <a:gd name="connsiteX6" fmla="*/ 0 w 1542329"/>
              <a:gd name="connsiteY6" fmla="*/ 161389 h 1037899"/>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965677 h 968316"/>
              <a:gd name="connsiteX4" fmla="*/ 161389 w 1542329"/>
              <a:gd name="connsiteY4" fmla="*/ 968316 h 968316"/>
              <a:gd name="connsiteX5" fmla="*/ 0 w 1542329"/>
              <a:gd name="connsiteY5" fmla="*/ 806927 h 968316"/>
              <a:gd name="connsiteX6" fmla="*/ 0 w 1542329"/>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329" h="968316">
                <a:moveTo>
                  <a:pt x="0" y="161389"/>
                </a:moveTo>
                <a:cubicBezTo>
                  <a:pt x="0" y="72256"/>
                  <a:pt x="72256" y="0"/>
                  <a:pt x="161389" y="0"/>
                </a:cubicBezTo>
                <a:lnTo>
                  <a:pt x="1542329" y="2639"/>
                </a:lnTo>
                <a:lnTo>
                  <a:pt x="1542329" y="965677"/>
                </a:lnTo>
                <a:lnTo>
                  <a:pt x="161389" y="968316"/>
                </a:lnTo>
                <a:cubicBezTo>
                  <a:pt x="72256" y="968316"/>
                  <a:pt x="0" y="896060"/>
                  <a:pt x="0" y="806927"/>
                </a:cubicBezTo>
                <a:lnTo>
                  <a:pt x="0" y="161389"/>
                </a:lnTo>
                <a:close/>
              </a:path>
            </a:pathLst>
          </a:custGeom>
          <a:solidFill>
            <a:srgbClr val="BFBDC0"/>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t>Premise</a:t>
            </a:r>
          </a:p>
        </p:txBody>
      </p:sp>
      <p:sp>
        <p:nvSpPr>
          <p:cNvPr id="8" name="Rounded Rectangle 7">
            <a:extLst>
              <a:ext uri="{FF2B5EF4-FFF2-40B4-BE49-F238E27FC236}">
                <a16:creationId xmlns:a16="http://schemas.microsoft.com/office/drawing/2014/main" id="{8E831329-701F-5948-A368-8301AB928A39}"/>
              </a:ext>
            </a:extLst>
          </p:cNvPr>
          <p:cNvSpPr/>
          <p:nvPr/>
        </p:nvSpPr>
        <p:spPr>
          <a:xfrm>
            <a:off x="370391" y="2318472"/>
            <a:ext cx="11470510" cy="4339650"/>
          </a:xfrm>
          <a:prstGeom prst="roundRect">
            <a:avLst>
              <a:gd name="adj" fmla="val 3443"/>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11" name="Round Same Side Corner Rectangle 10">
            <a:extLst>
              <a:ext uri="{FF2B5EF4-FFF2-40B4-BE49-F238E27FC236}">
                <a16:creationId xmlns:a16="http://schemas.microsoft.com/office/drawing/2014/main" id="{C8B312E9-29D7-1D44-B440-C4714CE36183}"/>
              </a:ext>
            </a:extLst>
          </p:cNvPr>
          <p:cNvSpPr/>
          <p:nvPr/>
        </p:nvSpPr>
        <p:spPr>
          <a:xfrm rot="16200000">
            <a:off x="-1028270" y="3717130"/>
            <a:ext cx="4339652" cy="1542329"/>
          </a:xfrm>
          <a:prstGeom prst="round2SameRect">
            <a:avLst>
              <a:gd name="adj1" fmla="val 9059"/>
              <a:gd name="adj2" fmla="val 0"/>
            </a:avLst>
          </a:prstGeom>
          <a:solidFill>
            <a:schemeClr val="bg1">
              <a:lumMod val="75000"/>
            </a:schemeClr>
          </a:solidFill>
          <a:ln w="38100">
            <a:solidFill>
              <a:schemeClr val="bg1">
                <a:lumMod val="5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06124DC-C8CA-C248-8B11-9A65843C5745}"/>
              </a:ext>
            </a:extLst>
          </p:cNvPr>
          <p:cNvSpPr txBox="1"/>
          <p:nvPr/>
        </p:nvSpPr>
        <p:spPr>
          <a:xfrm>
            <a:off x="2048719" y="2362404"/>
            <a:ext cx="9614702" cy="4339650"/>
          </a:xfrm>
          <a:prstGeom prst="rect">
            <a:avLst/>
          </a:prstGeom>
          <a:noFill/>
        </p:spPr>
        <p:txBody>
          <a:bodyPr wrap="square" rtlCol="0">
            <a:spAutoFit/>
          </a:bodyPr>
          <a:lstStyle/>
          <a:p>
            <a:pPr indent="-457200"/>
            <a:r>
              <a:rPr lang="en-US" sz="1200" dirty="0">
                <a:solidFill>
                  <a:schemeClr val="bg1">
                    <a:lumMod val="75000"/>
                  </a:schemeClr>
                </a:solidFill>
                <a:latin typeface="Courier New" panose="02070309020205020404" pitchFamily="49" charset="0"/>
                <a:cs typeface="Courier New" panose="02070309020205020404" pitchFamily="49" charset="0"/>
              </a:rPr>
              <a:t>...[80 words]... </a:t>
            </a:r>
          </a:p>
          <a:p>
            <a:pPr indent="-457200"/>
            <a:r>
              <a:rPr lang="en-US" sz="1200" dirty="0">
                <a:latin typeface="Courier New" panose="02070309020205020404" pitchFamily="49" charset="0"/>
                <a:cs typeface="Courier New" panose="02070309020205020404" pitchFamily="49" charset="0"/>
              </a:rPr>
              <a:t>Kevin walked over to his desk and sat down, looking at it with disgust. There was a pile of manila folders on top, which contained detailed notes of his latest experiments for writing programs using neural networks for language processing. </a:t>
            </a:r>
            <a:r>
              <a:rPr lang="en-US" sz="1200" dirty="0">
                <a:solidFill>
                  <a:schemeClr val="bg1">
                    <a:lumMod val="75000"/>
                  </a:schemeClr>
                </a:solidFill>
                <a:latin typeface="Courier New" panose="02070309020205020404" pitchFamily="49" charset="0"/>
                <a:cs typeface="Courier New" panose="02070309020205020404" pitchFamily="49" charset="0"/>
              </a:rPr>
              <a:t>...[137 words]...</a:t>
            </a:r>
          </a:p>
          <a:p>
            <a:pPr indent="-457200"/>
            <a:r>
              <a:rPr lang="en-US" sz="1200" dirty="0">
                <a:latin typeface="Courier New" panose="02070309020205020404" pitchFamily="49" charset="0"/>
                <a:cs typeface="Courier New" panose="02070309020205020404" pitchFamily="49" charset="0"/>
              </a:rPr>
              <a:t>Kevin started to read through the file thoroughly, detailing his latest results on language processing that were </a:t>
            </a:r>
            <a:r>
              <a:rPr lang="en-US" sz="1200" b="1" dirty="0">
                <a:latin typeface="Courier New" panose="02070309020205020404" pitchFamily="49" charset="0"/>
                <a:cs typeface="Courier New" panose="02070309020205020404" pitchFamily="49" charset="0"/>
              </a:rPr>
              <a:t>designed to write reasonably long and coherent text automatically</a:t>
            </a:r>
            <a:r>
              <a:rPr lang="en-US" sz="1200" dirty="0">
                <a:latin typeface="Courier New" panose="02070309020205020404" pitchFamily="49" charset="0"/>
                <a:cs typeface="Courier New" panose="02070309020205020404" pitchFamily="49" charset="0"/>
              </a:rPr>
              <a:t> with minimal supervision or guidance from human inputs</a:t>
            </a:r>
            <a:r>
              <a:rPr lang="en-US" sz="1200" b="1" dirty="0">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 </a:t>
            </a:r>
            <a:r>
              <a:rPr lang="en-US" sz="1200" dirty="0">
                <a:solidFill>
                  <a:schemeClr val="bg1">
                    <a:lumMod val="75000"/>
                  </a:schemeClr>
                </a:solidFill>
                <a:latin typeface="Courier New" panose="02070309020205020404" pitchFamily="49" charset="0"/>
                <a:cs typeface="Courier New" panose="02070309020205020404" pitchFamily="49" charset="0"/>
              </a:rPr>
              <a:t>...[118 words]... </a:t>
            </a:r>
          </a:p>
          <a:p>
            <a:pPr indent="-457200"/>
            <a:r>
              <a:rPr lang="en-US" sz="1200" dirty="0">
                <a:latin typeface="Courier New" panose="02070309020205020404" pitchFamily="49" charset="0"/>
                <a:cs typeface="Courier New" panose="02070309020205020404" pitchFamily="49" charset="0"/>
              </a:rPr>
              <a:t>he recalled the effort that led to this final result. </a:t>
            </a:r>
            <a:r>
              <a:rPr lang="en-US" sz="1200" dirty="0">
                <a:solidFill>
                  <a:schemeClr val="bg1">
                    <a:lumMod val="75000"/>
                  </a:schemeClr>
                </a:solidFill>
                <a:latin typeface="Courier New" panose="02070309020205020404" pitchFamily="49" charset="0"/>
                <a:cs typeface="Courier New" panose="02070309020205020404" pitchFamily="49" charset="0"/>
              </a:rPr>
              <a:t>...[54 words]... </a:t>
            </a:r>
          </a:p>
          <a:p>
            <a:pPr indent="-457200"/>
            <a:r>
              <a:rPr lang="en-US" sz="1200" dirty="0">
                <a:latin typeface="Courier New" panose="02070309020205020404" pitchFamily="49" charset="0"/>
                <a:cs typeface="Courier New" panose="02070309020205020404" pitchFamily="49" charset="0"/>
              </a:rPr>
              <a:t>They were lucky they managed to get their hands on two excellent researchers – </a:t>
            </a:r>
            <a:r>
              <a:rPr lang="en-US" sz="1200" dirty="0" err="1">
                <a:latin typeface="Courier New" panose="02070309020205020404" pitchFamily="49" charset="0"/>
                <a:cs typeface="Courier New" panose="02070309020205020404" pitchFamily="49" charset="0"/>
              </a:rPr>
              <a:t>Nanyun</a:t>
            </a:r>
            <a:r>
              <a:rPr lang="en-US" sz="1200" dirty="0">
                <a:latin typeface="Courier New" panose="02070309020205020404" pitchFamily="49" charset="0"/>
                <a:cs typeface="Courier New" panose="02070309020205020404" pitchFamily="49" charset="0"/>
              </a:rPr>
              <a:t> Zhang and </a:t>
            </a:r>
            <a:r>
              <a:rPr lang="en-US" sz="1200" dirty="0" err="1">
                <a:latin typeface="Courier New" panose="02070309020205020404" pitchFamily="49" charset="0"/>
                <a:cs typeface="Courier New" panose="02070309020205020404" pitchFamily="49" charset="0"/>
              </a:rPr>
              <a:t>Yuandong</a:t>
            </a:r>
            <a:r>
              <a:rPr lang="en-US" sz="1200" dirty="0">
                <a:latin typeface="Courier New" panose="02070309020205020404" pitchFamily="49" charset="0"/>
                <a:cs typeface="Courier New" panose="02070309020205020404" pitchFamily="49" charset="0"/>
              </a:rPr>
              <a:t> Li </a:t>
            </a:r>
            <a:r>
              <a:rPr lang="en-US" sz="1200" dirty="0">
                <a:solidFill>
                  <a:schemeClr val="bg1">
                    <a:lumMod val="75000"/>
                  </a:schemeClr>
                </a:solidFill>
                <a:latin typeface="Courier New" panose="02070309020205020404" pitchFamily="49" charset="0"/>
                <a:cs typeface="Courier New" panose="02070309020205020404" pitchFamily="49" charset="0"/>
              </a:rPr>
              <a:t>...[222 words]... </a:t>
            </a:r>
          </a:p>
          <a:p>
            <a:pPr indent="-457200"/>
            <a:r>
              <a:rPr lang="en-US" sz="1200" dirty="0">
                <a:latin typeface="Courier New" panose="02070309020205020404" pitchFamily="49" charset="0"/>
                <a:cs typeface="Courier New" panose="02070309020205020404" pitchFamily="49" charset="0"/>
              </a:rPr>
              <a:t>Kevin's eye was caught by one number that was highlighted in the last report; this number represented the new algorithm's ability to create lengthy and coherent text on its own. </a:t>
            </a:r>
            <a:r>
              <a:rPr lang="en-US" sz="1200" b="1" dirty="0">
                <a:latin typeface="Courier New" panose="02070309020205020404" pitchFamily="49" charset="0"/>
                <a:cs typeface="Courier New" panose="02070309020205020404" pitchFamily="49" charset="0"/>
              </a:rPr>
              <a:t>The text contained more than 500 words, but the algorithm had generated many more than that – several thousands in fact. </a:t>
            </a:r>
            <a:r>
              <a:rPr lang="en-US" sz="1200" dirty="0">
                <a:latin typeface="Courier New" panose="02070309020205020404" pitchFamily="49" charset="0"/>
                <a:cs typeface="Courier New" panose="02070309020205020404" pitchFamily="49" charset="0"/>
              </a:rPr>
              <a:t>Kevin opened up two other files that contained several thousand words of AI generated text each. </a:t>
            </a:r>
            <a:r>
              <a:rPr lang="en-US" sz="1200" dirty="0">
                <a:solidFill>
                  <a:schemeClr val="bg1">
                    <a:lumMod val="75000"/>
                  </a:schemeClr>
                </a:solidFill>
                <a:latin typeface="Courier New" panose="02070309020205020404" pitchFamily="49" charset="0"/>
                <a:cs typeface="Courier New" panose="02070309020205020404" pitchFamily="49" charset="0"/>
              </a:rPr>
              <a:t>...[52 words]... </a:t>
            </a:r>
          </a:p>
          <a:p>
            <a:pPr indent="-457200"/>
            <a:r>
              <a:rPr lang="en-US" sz="1200" dirty="0">
                <a:latin typeface="Courier New" panose="02070309020205020404" pitchFamily="49" charset="0"/>
                <a:cs typeface="Courier New" panose="02070309020205020404" pitchFamily="49" charset="0"/>
              </a:rPr>
              <a:t>Kevin rubbed his hands together as he decided to contact his supervisor immediately with these new findings; he also needed to work on an official presentation for their upcoming conference </a:t>
            </a:r>
            <a:r>
              <a:rPr lang="en-US" sz="1200" dirty="0">
                <a:solidFill>
                  <a:schemeClr val="bg1">
                    <a:lumMod val="75000"/>
                  </a:schemeClr>
                </a:solidFill>
                <a:latin typeface="Courier New" panose="02070309020205020404" pitchFamily="49" charset="0"/>
                <a:cs typeface="Courier New" panose="02070309020205020404" pitchFamily="49" charset="0"/>
              </a:rPr>
              <a:t>...[753 words]... </a:t>
            </a:r>
          </a:p>
          <a:p>
            <a:pPr indent="-457200"/>
            <a:r>
              <a:rPr lang="en-US" sz="1200" b="1" dirty="0">
                <a:latin typeface="Courier New" panose="02070309020205020404" pitchFamily="49" charset="0"/>
                <a:cs typeface="Courier New" panose="02070309020205020404" pitchFamily="49" charset="0"/>
              </a:rPr>
              <a:t>they were going to submit a paper on their work at the next major conference. </a:t>
            </a:r>
            <a:r>
              <a:rPr lang="en-US" sz="1200" dirty="0">
                <a:latin typeface="Courier New" panose="02070309020205020404" pitchFamily="49" charset="0"/>
                <a:cs typeface="Courier New" panose="02070309020205020404" pitchFamily="49" charset="0"/>
              </a:rPr>
              <a:t>They were only going to submit one paper, which would be a joint paper by </a:t>
            </a:r>
            <a:r>
              <a:rPr lang="en-US" sz="1200" dirty="0" err="1">
                <a:latin typeface="Courier New" panose="02070309020205020404" pitchFamily="49" charset="0"/>
                <a:cs typeface="Courier New" panose="02070309020205020404" pitchFamily="49" charset="0"/>
              </a:rPr>
              <a:t>Nanyun</a:t>
            </a:r>
            <a:r>
              <a:rPr lang="en-US" sz="1200" dirty="0">
                <a:latin typeface="Courier New" panose="02070309020205020404" pitchFamily="49" charset="0"/>
                <a:cs typeface="Courier New" panose="02070309020205020404" pitchFamily="49" charset="0"/>
              </a:rPr>
              <a:t> and Kevin </a:t>
            </a:r>
            <a:r>
              <a:rPr lang="en-US" sz="1200" dirty="0">
                <a:solidFill>
                  <a:schemeClr val="bg1">
                    <a:lumMod val="75000"/>
                  </a:schemeClr>
                </a:solidFill>
                <a:latin typeface="Courier New" panose="02070309020205020404" pitchFamily="49" charset="0"/>
                <a:cs typeface="Courier New" panose="02070309020205020404" pitchFamily="49" charset="0"/>
              </a:rPr>
              <a:t>...[119 words]...</a:t>
            </a:r>
          </a:p>
          <a:p>
            <a:pPr indent="-457200"/>
            <a:r>
              <a:rPr lang="en-US" sz="1200" dirty="0">
                <a:latin typeface="Courier New" panose="02070309020205020404" pitchFamily="49" charset="0"/>
                <a:cs typeface="Courier New" panose="02070309020205020404" pitchFamily="49" charset="0"/>
              </a:rPr>
              <a:t>Kevin felt like all his hard work was finally paying off, and he did not want to think about anything else; at 	this point, he simply wanted to focus on research and the upcoming conference. </a:t>
            </a:r>
            <a:r>
              <a:rPr lang="en-US" sz="1200" dirty="0">
                <a:solidFill>
                  <a:schemeClr val="bg1">
                    <a:lumMod val="75000"/>
                  </a:schemeClr>
                </a:solidFill>
                <a:latin typeface="Courier New" panose="02070309020205020404" pitchFamily="49" charset="0"/>
                <a:cs typeface="Courier New" panose="02070309020205020404" pitchFamily="49" charset="0"/>
              </a:rPr>
              <a:t>...[551 words]...</a:t>
            </a:r>
          </a:p>
        </p:txBody>
      </p:sp>
      <p:sp>
        <p:nvSpPr>
          <p:cNvPr id="10" name="TextBox 9">
            <a:extLst>
              <a:ext uri="{FF2B5EF4-FFF2-40B4-BE49-F238E27FC236}">
                <a16:creationId xmlns:a16="http://schemas.microsoft.com/office/drawing/2014/main" id="{1D61E293-D080-D648-BEFF-2FA9BD19EDEB}"/>
              </a:ext>
            </a:extLst>
          </p:cNvPr>
          <p:cNvSpPr txBox="1"/>
          <p:nvPr/>
        </p:nvSpPr>
        <p:spPr>
          <a:xfrm>
            <a:off x="657449" y="3983615"/>
            <a:ext cx="968214" cy="954107"/>
          </a:xfrm>
          <a:prstGeom prst="rect">
            <a:avLst/>
          </a:prstGeom>
          <a:noFill/>
        </p:spPr>
        <p:txBody>
          <a:bodyPr wrap="none" rtlCol="0">
            <a:spAutoFit/>
          </a:bodyPr>
          <a:lstStyle/>
          <a:p>
            <a:pPr algn="ctr"/>
            <a:r>
              <a:rPr lang="en-US" sz="2800" b="1" dirty="0">
                <a:solidFill>
                  <a:schemeClr val="bg1"/>
                </a:solidFill>
              </a:rPr>
              <a:t>Re</a:t>
            </a:r>
            <a:r>
              <a:rPr lang="en-US" sz="2800" b="1" baseline="30000" dirty="0">
                <a:solidFill>
                  <a:schemeClr val="bg1"/>
                </a:solidFill>
              </a:rPr>
              <a:t>3</a:t>
            </a:r>
            <a:endParaRPr lang="en-US" sz="2800" b="1" dirty="0">
              <a:solidFill>
                <a:schemeClr val="bg1"/>
              </a:solidFill>
            </a:endParaRPr>
          </a:p>
          <a:p>
            <a:pPr algn="ctr"/>
            <a:r>
              <a:rPr lang="en-US" sz="2800" b="1" dirty="0">
                <a:solidFill>
                  <a:schemeClr val="bg1"/>
                </a:solidFill>
              </a:rPr>
              <a:t>Story</a:t>
            </a:r>
          </a:p>
        </p:txBody>
      </p:sp>
    </p:spTree>
    <p:extLst>
      <p:ext uri="{BB962C8B-B14F-4D97-AF65-F5344CB8AC3E}">
        <p14:creationId xmlns:p14="http://schemas.microsoft.com/office/powerpoint/2010/main" val="2974525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CB97-8138-C049-A1A4-E9FE04FB53F4}"/>
              </a:ext>
            </a:extLst>
          </p:cNvPr>
          <p:cNvSpPr>
            <a:spLocks noGrp="1"/>
          </p:cNvSpPr>
          <p:nvPr>
            <p:ph type="title"/>
          </p:nvPr>
        </p:nvSpPr>
        <p:spPr/>
        <p:txBody>
          <a:bodyPr/>
          <a:lstStyle/>
          <a:p>
            <a:r>
              <a:rPr lang="en-US" dirty="0"/>
              <a:t>Long-Range Factual Consistency</a:t>
            </a:r>
          </a:p>
        </p:txBody>
      </p:sp>
      <p:sp>
        <p:nvSpPr>
          <p:cNvPr id="4" name="Rounded Rectangle 3">
            <a:extLst>
              <a:ext uri="{FF2B5EF4-FFF2-40B4-BE49-F238E27FC236}">
                <a16:creationId xmlns:a16="http://schemas.microsoft.com/office/drawing/2014/main" id="{2427C37D-B359-4548-83AE-CB3CAD869D32}"/>
              </a:ext>
            </a:extLst>
          </p:cNvPr>
          <p:cNvSpPr/>
          <p:nvPr/>
        </p:nvSpPr>
        <p:spPr>
          <a:xfrm>
            <a:off x="2456400" y="1190688"/>
            <a:ext cx="7091076" cy="968315"/>
          </a:xfrm>
          <a:prstGeom prst="roundRect">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5" name="TextBox 4">
            <a:extLst>
              <a:ext uri="{FF2B5EF4-FFF2-40B4-BE49-F238E27FC236}">
                <a16:creationId xmlns:a16="http://schemas.microsoft.com/office/drawing/2014/main" id="{B73FDBC9-EDA0-9F48-B7B6-46E6138ED459}"/>
              </a:ext>
            </a:extLst>
          </p:cNvPr>
          <p:cNvSpPr txBox="1"/>
          <p:nvPr/>
        </p:nvSpPr>
        <p:spPr>
          <a:xfrm>
            <a:off x="3998729" y="1211312"/>
            <a:ext cx="5325132" cy="954107"/>
          </a:xfrm>
          <a:prstGeom prst="rect">
            <a:avLst/>
          </a:prstGeom>
          <a:noFill/>
        </p:spPr>
        <p:txBody>
          <a:bodyPr wrap="square" rtlCol="0">
            <a:spAutoFit/>
          </a:bodyPr>
          <a:lstStyle/>
          <a:p>
            <a:pPr algn="ctr"/>
            <a:r>
              <a:rPr lang="en-US" sz="1400" dirty="0">
                <a:latin typeface="Courier New" panose="02070309020205020404" pitchFamily="49" charset="0"/>
                <a:cs typeface="Courier New" panose="02070309020205020404" pitchFamily="49" charset="0"/>
              </a:rPr>
              <a:t>AI researchers Kevin, </a:t>
            </a:r>
            <a:r>
              <a:rPr lang="en-US" sz="1400" dirty="0" err="1">
                <a:latin typeface="Courier New" panose="02070309020205020404" pitchFamily="49" charset="0"/>
                <a:cs typeface="Courier New" panose="02070309020205020404" pitchFamily="49" charset="0"/>
              </a:rPr>
              <a:t>Yuandong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Nanyun</a:t>
            </a:r>
            <a:r>
              <a:rPr lang="en-US" sz="1400" dirty="0">
                <a:latin typeface="Courier New" panose="02070309020205020404" pitchFamily="49" charset="0"/>
                <a:cs typeface="Courier New" panose="02070309020205020404" pitchFamily="49" charset="0"/>
              </a:rPr>
              <a:t>, and Dan create a system for automatically generating high-quality long stories, aiming to submit their work to a prestigious conference.</a:t>
            </a:r>
          </a:p>
        </p:txBody>
      </p:sp>
      <p:sp>
        <p:nvSpPr>
          <p:cNvPr id="6" name="Rounded Rectangle 8">
            <a:extLst>
              <a:ext uri="{FF2B5EF4-FFF2-40B4-BE49-F238E27FC236}">
                <a16:creationId xmlns:a16="http://schemas.microsoft.com/office/drawing/2014/main" id="{FF84B445-8E03-CA4E-94E7-226678BF20EB}"/>
              </a:ext>
            </a:extLst>
          </p:cNvPr>
          <p:cNvSpPr/>
          <p:nvPr/>
        </p:nvSpPr>
        <p:spPr>
          <a:xfrm>
            <a:off x="2456426" y="1190665"/>
            <a:ext cx="1542329" cy="968316"/>
          </a:xfrm>
          <a:custGeom>
            <a:avLst/>
            <a:gdLst>
              <a:gd name="connsiteX0" fmla="*/ 0 w 1542329"/>
              <a:gd name="connsiteY0" fmla="*/ 161389 h 968316"/>
              <a:gd name="connsiteX1" fmla="*/ 161389 w 1542329"/>
              <a:gd name="connsiteY1" fmla="*/ 0 h 968316"/>
              <a:gd name="connsiteX2" fmla="*/ 1380940 w 1542329"/>
              <a:gd name="connsiteY2" fmla="*/ 0 h 968316"/>
              <a:gd name="connsiteX3" fmla="*/ 1542329 w 1542329"/>
              <a:gd name="connsiteY3" fmla="*/ 161389 h 968316"/>
              <a:gd name="connsiteX4" fmla="*/ 1542329 w 1542329"/>
              <a:gd name="connsiteY4" fmla="*/ 806927 h 968316"/>
              <a:gd name="connsiteX5" fmla="*/ 1380940 w 1542329"/>
              <a:gd name="connsiteY5" fmla="*/ 968316 h 968316"/>
              <a:gd name="connsiteX6" fmla="*/ 161389 w 1542329"/>
              <a:gd name="connsiteY6" fmla="*/ 968316 h 968316"/>
              <a:gd name="connsiteX7" fmla="*/ 0 w 1542329"/>
              <a:gd name="connsiteY7" fmla="*/ 806927 h 968316"/>
              <a:gd name="connsiteX8" fmla="*/ 0 w 1542329"/>
              <a:gd name="connsiteY8" fmla="*/ 161389 h 968316"/>
              <a:gd name="connsiteX0" fmla="*/ 0 w 1542329"/>
              <a:gd name="connsiteY0" fmla="*/ 161389 h 968316"/>
              <a:gd name="connsiteX1" fmla="*/ 161389 w 1542329"/>
              <a:gd name="connsiteY1" fmla="*/ 0 h 968316"/>
              <a:gd name="connsiteX2" fmla="*/ 1542329 w 1542329"/>
              <a:gd name="connsiteY2" fmla="*/ 16138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61389 w 1542329"/>
              <a:gd name="connsiteY4" fmla="*/ 968316 h 968316"/>
              <a:gd name="connsiteX5" fmla="*/ 0 w 1542329"/>
              <a:gd name="connsiteY5" fmla="*/ 806927 h 968316"/>
              <a:gd name="connsiteX6" fmla="*/ 0 w 1542329"/>
              <a:gd name="connsiteY6" fmla="*/ 161389 h 968316"/>
              <a:gd name="connsiteX0" fmla="*/ 0 w 1542329"/>
              <a:gd name="connsiteY0" fmla="*/ 161389 h 1037899"/>
              <a:gd name="connsiteX1" fmla="*/ 161389 w 1542329"/>
              <a:gd name="connsiteY1" fmla="*/ 0 h 1037899"/>
              <a:gd name="connsiteX2" fmla="*/ 1542329 w 1542329"/>
              <a:gd name="connsiteY2" fmla="*/ 2639 h 1037899"/>
              <a:gd name="connsiteX3" fmla="*/ 1542329 w 1542329"/>
              <a:gd name="connsiteY3" fmla="*/ 965677 h 1037899"/>
              <a:gd name="connsiteX4" fmla="*/ 161389 w 1542329"/>
              <a:gd name="connsiteY4" fmla="*/ 968316 h 1037899"/>
              <a:gd name="connsiteX5" fmla="*/ 0 w 1542329"/>
              <a:gd name="connsiteY5" fmla="*/ 806927 h 1037899"/>
              <a:gd name="connsiteX6" fmla="*/ 0 w 1542329"/>
              <a:gd name="connsiteY6" fmla="*/ 161389 h 1037899"/>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965677 h 968316"/>
              <a:gd name="connsiteX4" fmla="*/ 161389 w 1542329"/>
              <a:gd name="connsiteY4" fmla="*/ 968316 h 968316"/>
              <a:gd name="connsiteX5" fmla="*/ 0 w 1542329"/>
              <a:gd name="connsiteY5" fmla="*/ 806927 h 968316"/>
              <a:gd name="connsiteX6" fmla="*/ 0 w 1542329"/>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329" h="968316">
                <a:moveTo>
                  <a:pt x="0" y="161389"/>
                </a:moveTo>
                <a:cubicBezTo>
                  <a:pt x="0" y="72256"/>
                  <a:pt x="72256" y="0"/>
                  <a:pt x="161389" y="0"/>
                </a:cubicBezTo>
                <a:lnTo>
                  <a:pt x="1542329" y="2639"/>
                </a:lnTo>
                <a:lnTo>
                  <a:pt x="1542329" y="965677"/>
                </a:lnTo>
                <a:lnTo>
                  <a:pt x="161389" y="968316"/>
                </a:lnTo>
                <a:cubicBezTo>
                  <a:pt x="72256" y="968316"/>
                  <a:pt x="0" y="896060"/>
                  <a:pt x="0" y="806927"/>
                </a:cubicBezTo>
                <a:lnTo>
                  <a:pt x="0" y="161389"/>
                </a:lnTo>
                <a:close/>
              </a:path>
            </a:pathLst>
          </a:custGeom>
          <a:solidFill>
            <a:srgbClr val="BFBDC0"/>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t>Premise</a:t>
            </a:r>
          </a:p>
        </p:txBody>
      </p:sp>
      <p:sp>
        <p:nvSpPr>
          <p:cNvPr id="8" name="Rounded Rectangle 7">
            <a:extLst>
              <a:ext uri="{FF2B5EF4-FFF2-40B4-BE49-F238E27FC236}">
                <a16:creationId xmlns:a16="http://schemas.microsoft.com/office/drawing/2014/main" id="{8E831329-701F-5948-A368-8301AB928A39}"/>
              </a:ext>
            </a:extLst>
          </p:cNvPr>
          <p:cNvSpPr/>
          <p:nvPr/>
        </p:nvSpPr>
        <p:spPr>
          <a:xfrm>
            <a:off x="370391" y="2318472"/>
            <a:ext cx="11470510" cy="4339650"/>
          </a:xfrm>
          <a:prstGeom prst="roundRect">
            <a:avLst>
              <a:gd name="adj" fmla="val 3443"/>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11" name="Round Same Side Corner Rectangle 10">
            <a:extLst>
              <a:ext uri="{FF2B5EF4-FFF2-40B4-BE49-F238E27FC236}">
                <a16:creationId xmlns:a16="http://schemas.microsoft.com/office/drawing/2014/main" id="{C8B312E9-29D7-1D44-B440-C4714CE36183}"/>
              </a:ext>
            </a:extLst>
          </p:cNvPr>
          <p:cNvSpPr/>
          <p:nvPr/>
        </p:nvSpPr>
        <p:spPr>
          <a:xfrm rot="16200000">
            <a:off x="-1028270" y="3717130"/>
            <a:ext cx="4339652" cy="1542329"/>
          </a:xfrm>
          <a:prstGeom prst="round2SameRect">
            <a:avLst>
              <a:gd name="adj1" fmla="val 9059"/>
              <a:gd name="adj2" fmla="val 0"/>
            </a:avLst>
          </a:prstGeom>
          <a:solidFill>
            <a:schemeClr val="bg1">
              <a:lumMod val="75000"/>
            </a:schemeClr>
          </a:solidFill>
          <a:ln w="38100">
            <a:solidFill>
              <a:schemeClr val="bg1">
                <a:lumMod val="5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06124DC-C8CA-C248-8B11-9A65843C5745}"/>
              </a:ext>
            </a:extLst>
          </p:cNvPr>
          <p:cNvSpPr txBox="1"/>
          <p:nvPr/>
        </p:nvSpPr>
        <p:spPr>
          <a:xfrm>
            <a:off x="2048719" y="2362404"/>
            <a:ext cx="9614702" cy="4339650"/>
          </a:xfrm>
          <a:prstGeom prst="rect">
            <a:avLst/>
          </a:prstGeom>
          <a:noFill/>
        </p:spPr>
        <p:txBody>
          <a:bodyPr wrap="square" rtlCol="0">
            <a:spAutoFit/>
          </a:bodyPr>
          <a:lstStyle/>
          <a:p>
            <a:pPr indent="-457200"/>
            <a:r>
              <a:rPr lang="en-US" sz="1200" dirty="0">
                <a:solidFill>
                  <a:schemeClr val="bg1">
                    <a:lumMod val="75000"/>
                  </a:schemeClr>
                </a:solidFill>
                <a:latin typeface="Courier New" panose="02070309020205020404" pitchFamily="49" charset="0"/>
                <a:cs typeface="Courier New" panose="02070309020205020404" pitchFamily="49" charset="0"/>
              </a:rPr>
              <a:t>...[80 words]... </a:t>
            </a:r>
          </a:p>
          <a:p>
            <a:pPr indent="-457200"/>
            <a:r>
              <a:rPr lang="en-US" sz="1200" dirty="0">
                <a:latin typeface="Courier New" panose="02070309020205020404" pitchFamily="49" charset="0"/>
                <a:cs typeface="Courier New" panose="02070309020205020404" pitchFamily="49" charset="0"/>
              </a:rPr>
              <a:t>Kevin walked over to his desk and sat down, looking at it with disgust. There was a pile of manila folders on top, which contained detailed notes of his latest experiments for writing programs using neural networks for language processing. </a:t>
            </a:r>
            <a:r>
              <a:rPr lang="en-US" sz="1200" dirty="0">
                <a:solidFill>
                  <a:schemeClr val="bg1">
                    <a:lumMod val="75000"/>
                  </a:schemeClr>
                </a:solidFill>
                <a:latin typeface="Courier New" panose="02070309020205020404" pitchFamily="49" charset="0"/>
                <a:cs typeface="Courier New" panose="02070309020205020404" pitchFamily="49" charset="0"/>
              </a:rPr>
              <a:t>...[137 words]...</a:t>
            </a:r>
          </a:p>
          <a:p>
            <a:pPr indent="-457200"/>
            <a:r>
              <a:rPr lang="en-US" sz="1200" dirty="0">
                <a:latin typeface="Courier New" panose="02070309020205020404" pitchFamily="49" charset="0"/>
                <a:cs typeface="Courier New" panose="02070309020205020404" pitchFamily="49" charset="0"/>
              </a:rPr>
              <a:t>Kevin started to read through the file thoroughly, detailing his latest results on language processing that were designed to write reasonably long and coherent text automatically with minimal supervision or guidance from human inputs. </a:t>
            </a:r>
            <a:r>
              <a:rPr lang="en-US" sz="1200" dirty="0">
                <a:solidFill>
                  <a:schemeClr val="bg1">
                    <a:lumMod val="75000"/>
                  </a:schemeClr>
                </a:solidFill>
                <a:latin typeface="Courier New" panose="02070309020205020404" pitchFamily="49" charset="0"/>
                <a:cs typeface="Courier New" panose="02070309020205020404" pitchFamily="49" charset="0"/>
              </a:rPr>
              <a:t>...[118 words]... </a:t>
            </a:r>
          </a:p>
          <a:p>
            <a:pPr indent="-457200"/>
            <a:r>
              <a:rPr lang="en-US" sz="1200" dirty="0">
                <a:latin typeface="Courier New" panose="02070309020205020404" pitchFamily="49" charset="0"/>
                <a:cs typeface="Courier New" panose="02070309020205020404" pitchFamily="49" charset="0"/>
              </a:rPr>
              <a:t>he recalled the effort that led to this final result. </a:t>
            </a:r>
            <a:r>
              <a:rPr lang="en-US" sz="1200" dirty="0">
                <a:solidFill>
                  <a:schemeClr val="bg1">
                    <a:lumMod val="75000"/>
                  </a:schemeClr>
                </a:solidFill>
                <a:latin typeface="Courier New" panose="02070309020205020404" pitchFamily="49" charset="0"/>
                <a:cs typeface="Courier New" panose="02070309020205020404" pitchFamily="49" charset="0"/>
              </a:rPr>
              <a:t>...[54 words]... </a:t>
            </a:r>
          </a:p>
          <a:p>
            <a:pPr indent="-457200"/>
            <a:r>
              <a:rPr lang="en-US" sz="1200" dirty="0">
                <a:latin typeface="Courier New" panose="02070309020205020404" pitchFamily="49" charset="0"/>
                <a:cs typeface="Courier New" panose="02070309020205020404" pitchFamily="49" charset="0"/>
              </a:rPr>
              <a:t>They were lucky they managed to get their hands on two excellent researchers – </a:t>
            </a:r>
            <a:r>
              <a:rPr lang="en-US" sz="1200" dirty="0" err="1">
                <a:latin typeface="Courier New" panose="02070309020205020404" pitchFamily="49" charset="0"/>
                <a:cs typeface="Courier New" panose="02070309020205020404" pitchFamily="49" charset="0"/>
              </a:rPr>
              <a:t>Nanyun</a:t>
            </a:r>
            <a:r>
              <a:rPr lang="en-US" sz="1200" dirty="0">
                <a:latin typeface="Courier New" panose="02070309020205020404" pitchFamily="49" charset="0"/>
                <a:cs typeface="Courier New" panose="02070309020205020404" pitchFamily="49" charset="0"/>
              </a:rPr>
              <a:t> Zhang and </a:t>
            </a:r>
            <a:r>
              <a:rPr lang="en-US" sz="1200" dirty="0" err="1">
                <a:latin typeface="Courier New" panose="02070309020205020404" pitchFamily="49" charset="0"/>
                <a:cs typeface="Courier New" panose="02070309020205020404" pitchFamily="49" charset="0"/>
              </a:rPr>
              <a:t>Yuandong</a:t>
            </a:r>
            <a:r>
              <a:rPr lang="en-US" sz="1200" dirty="0">
                <a:latin typeface="Courier New" panose="02070309020205020404" pitchFamily="49" charset="0"/>
                <a:cs typeface="Courier New" panose="02070309020205020404" pitchFamily="49" charset="0"/>
              </a:rPr>
              <a:t> Li </a:t>
            </a:r>
            <a:r>
              <a:rPr lang="en-US" sz="1200" dirty="0">
                <a:solidFill>
                  <a:schemeClr val="bg1">
                    <a:lumMod val="75000"/>
                  </a:schemeClr>
                </a:solidFill>
                <a:latin typeface="Courier New" panose="02070309020205020404" pitchFamily="49" charset="0"/>
                <a:cs typeface="Courier New" panose="02070309020205020404" pitchFamily="49" charset="0"/>
              </a:rPr>
              <a:t>...[222 words]... </a:t>
            </a:r>
          </a:p>
          <a:p>
            <a:pPr indent="-457200"/>
            <a:r>
              <a:rPr lang="en-US" sz="1200" dirty="0">
                <a:latin typeface="Courier New" panose="02070309020205020404" pitchFamily="49" charset="0"/>
                <a:cs typeface="Courier New" panose="02070309020205020404" pitchFamily="49" charset="0"/>
              </a:rPr>
              <a:t>Kevin's eye was caught by one number that was highlighted in the last report; this number represented the new algorithm's ability to create lengthy and coherent text on its own. The text contained more than 500 words, but the algorithm had generated many more than that – several thousands in fact. Kevin opened up two other files that contained several thousand words of AI generated text each. </a:t>
            </a:r>
            <a:r>
              <a:rPr lang="en-US" sz="1200" dirty="0">
                <a:solidFill>
                  <a:schemeClr val="bg1">
                    <a:lumMod val="75000"/>
                  </a:schemeClr>
                </a:solidFill>
                <a:latin typeface="Courier New" panose="02070309020205020404" pitchFamily="49" charset="0"/>
                <a:cs typeface="Courier New" panose="02070309020205020404" pitchFamily="49" charset="0"/>
              </a:rPr>
              <a:t>...[52 words]... </a:t>
            </a:r>
          </a:p>
          <a:p>
            <a:pPr indent="-457200"/>
            <a:r>
              <a:rPr lang="en-US" sz="1200" dirty="0">
                <a:latin typeface="Courier New" panose="02070309020205020404" pitchFamily="49" charset="0"/>
                <a:cs typeface="Courier New" panose="02070309020205020404" pitchFamily="49" charset="0"/>
              </a:rPr>
              <a:t>Kevin rubbed his hands together as he decided to contact his supervisor immediately with these new findings; he also needed to work on an official presentation for their upcoming conference </a:t>
            </a:r>
            <a:r>
              <a:rPr lang="en-US" sz="1200" dirty="0">
                <a:solidFill>
                  <a:schemeClr val="bg1">
                    <a:lumMod val="75000"/>
                  </a:schemeClr>
                </a:solidFill>
                <a:latin typeface="Courier New" panose="02070309020205020404" pitchFamily="49" charset="0"/>
                <a:cs typeface="Courier New" panose="02070309020205020404" pitchFamily="49" charset="0"/>
              </a:rPr>
              <a:t>...[753 words]... </a:t>
            </a:r>
          </a:p>
          <a:p>
            <a:pPr indent="-457200"/>
            <a:r>
              <a:rPr lang="en-US" sz="1200" dirty="0">
                <a:latin typeface="Courier New" panose="02070309020205020404" pitchFamily="49" charset="0"/>
                <a:cs typeface="Courier New" panose="02070309020205020404" pitchFamily="49" charset="0"/>
              </a:rPr>
              <a:t>they were going to submit a paper on their work at the next major conference. They were only going to submit one paper, which would be a joint paper by </a:t>
            </a:r>
            <a:r>
              <a:rPr lang="en-US" sz="1200" dirty="0" err="1">
                <a:latin typeface="Courier New" panose="02070309020205020404" pitchFamily="49" charset="0"/>
                <a:cs typeface="Courier New" panose="02070309020205020404" pitchFamily="49" charset="0"/>
              </a:rPr>
              <a:t>Nanyun</a:t>
            </a:r>
            <a:r>
              <a:rPr lang="en-US" sz="1200" dirty="0">
                <a:latin typeface="Courier New" panose="02070309020205020404" pitchFamily="49" charset="0"/>
                <a:cs typeface="Courier New" panose="02070309020205020404" pitchFamily="49" charset="0"/>
              </a:rPr>
              <a:t> and Kevin </a:t>
            </a:r>
            <a:r>
              <a:rPr lang="en-US" sz="1200" dirty="0">
                <a:solidFill>
                  <a:schemeClr val="bg1">
                    <a:lumMod val="75000"/>
                  </a:schemeClr>
                </a:solidFill>
                <a:latin typeface="Courier New" panose="02070309020205020404" pitchFamily="49" charset="0"/>
                <a:cs typeface="Courier New" panose="02070309020205020404" pitchFamily="49" charset="0"/>
              </a:rPr>
              <a:t>...[119 words]...</a:t>
            </a:r>
          </a:p>
          <a:p>
            <a:pPr indent="-457200"/>
            <a:r>
              <a:rPr lang="en-US" sz="1200" dirty="0">
                <a:latin typeface="Courier New" panose="02070309020205020404" pitchFamily="49" charset="0"/>
                <a:cs typeface="Courier New" panose="02070309020205020404" pitchFamily="49" charset="0"/>
              </a:rPr>
              <a:t>Kevin felt like all his hard work was finally paying off, and he did not want to think about anything else; at 	this point, he simply wanted to focus on research and the upcoming conference. </a:t>
            </a:r>
            <a:r>
              <a:rPr lang="en-US" sz="1200" dirty="0">
                <a:solidFill>
                  <a:schemeClr val="bg1">
                    <a:lumMod val="75000"/>
                  </a:schemeClr>
                </a:solidFill>
                <a:latin typeface="Courier New" panose="02070309020205020404" pitchFamily="49" charset="0"/>
                <a:cs typeface="Courier New" panose="02070309020205020404" pitchFamily="49" charset="0"/>
              </a:rPr>
              <a:t>...[551 words]...</a:t>
            </a:r>
          </a:p>
        </p:txBody>
      </p:sp>
      <p:sp>
        <p:nvSpPr>
          <p:cNvPr id="10" name="TextBox 9">
            <a:extLst>
              <a:ext uri="{FF2B5EF4-FFF2-40B4-BE49-F238E27FC236}">
                <a16:creationId xmlns:a16="http://schemas.microsoft.com/office/drawing/2014/main" id="{D130BE0A-DE71-7840-AC97-ADB0D257C1EF}"/>
              </a:ext>
            </a:extLst>
          </p:cNvPr>
          <p:cNvSpPr txBox="1"/>
          <p:nvPr/>
        </p:nvSpPr>
        <p:spPr>
          <a:xfrm>
            <a:off x="657449" y="3983615"/>
            <a:ext cx="968214" cy="954107"/>
          </a:xfrm>
          <a:prstGeom prst="rect">
            <a:avLst/>
          </a:prstGeom>
          <a:noFill/>
        </p:spPr>
        <p:txBody>
          <a:bodyPr wrap="none" rtlCol="0">
            <a:spAutoFit/>
          </a:bodyPr>
          <a:lstStyle/>
          <a:p>
            <a:pPr algn="ctr"/>
            <a:r>
              <a:rPr lang="en-US" sz="2800" b="1" dirty="0">
                <a:solidFill>
                  <a:schemeClr val="bg1"/>
                </a:solidFill>
              </a:rPr>
              <a:t>Re</a:t>
            </a:r>
            <a:r>
              <a:rPr lang="en-US" sz="2800" b="1" baseline="30000" dirty="0">
                <a:solidFill>
                  <a:schemeClr val="bg1"/>
                </a:solidFill>
              </a:rPr>
              <a:t>3</a:t>
            </a:r>
            <a:endParaRPr lang="en-US" sz="2800" b="1" dirty="0">
              <a:solidFill>
                <a:schemeClr val="bg1"/>
              </a:solidFill>
            </a:endParaRPr>
          </a:p>
          <a:p>
            <a:pPr algn="ctr"/>
            <a:r>
              <a:rPr lang="en-US" sz="2800" b="1" dirty="0">
                <a:solidFill>
                  <a:schemeClr val="bg1"/>
                </a:solidFill>
              </a:rPr>
              <a:t>Story</a:t>
            </a:r>
          </a:p>
        </p:txBody>
      </p:sp>
    </p:spTree>
    <p:extLst>
      <p:ext uri="{BB962C8B-B14F-4D97-AF65-F5344CB8AC3E}">
        <p14:creationId xmlns:p14="http://schemas.microsoft.com/office/powerpoint/2010/main" val="1698986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CB97-8138-C049-A1A4-E9FE04FB53F4}"/>
              </a:ext>
            </a:extLst>
          </p:cNvPr>
          <p:cNvSpPr>
            <a:spLocks noGrp="1"/>
          </p:cNvSpPr>
          <p:nvPr>
            <p:ph type="title"/>
          </p:nvPr>
        </p:nvSpPr>
        <p:spPr/>
        <p:txBody>
          <a:bodyPr/>
          <a:lstStyle/>
          <a:p>
            <a:r>
              <a:rPr lang="en-US" dirty="0"/>
              <a:t>Long-Range Factual Consistency</a:t>
            </a:r>
          </a:p>
        </p:txBody>
      </p:sp>
      <p:sp>
        <p:nvSpPr>
          <p:cNvPr id="4" name="Rounded Rectangle 3">
            <a:extLst>
              <a:ext uri="{FF2B5EF4-FFF2-40B4-BE49-F238E27FC236}">
                <a16:creationId xmlns:a16="http://schemas.microsoft.com/office/drawing/2014/main" id="{2427C37D-B359-4548-83AE-CB3CAD869D32}"/>
              </a:ext>
            </a:extLst>
          </p:cNvPr>
          <p:cNvSpPr/>
          <p:nvPr/>
        </p:nvSpPr>
        <p:spPr>
          <a:xfrm>
            <a:off x="2456400" y="1190688"/>
            <a:ext cx="7091076" cy="968315"/>
          </a:xfrm>
          <a:prstGeom prst="roundRect">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5" name="TextBox 4">
            <a:extLst>
              <a:ext uri="{FF2B5EF4-FFF2-40B4-BE49-F238E27FC236}">
                <a16:creationId xmlns:a16="http://schemas.microsoft.com/office/drawing/2014/main" id="{B73FDBC9-EDA0-9F48-B7B6-46E6138ED459}"/>
              </a:ext>
            </a:extLst>
          </p:cNvPr>
          <p:cNvSpPr txBox="1"/>
          <p:nvPr/>
        </p:nvSpPr>
        <p:spPr>
          <a:xfrm>
            <a:off x="3998729" y="1211312"/>
            <a:ext cx="5325132" cy="954107"/>
          </a:xfrm>
          <a:prstGeom prst="rect">
            <a:avLst/>
          </a:prstGeom>
          <a:noFill/>
        </p:spPr>
        <p:txBody>
          <a:bodyPr wrap="square" rtlCol="0">
            <a:spAutoFit/>
          </a:bodyPr>
          <a:lstStyle/>
          <a:p>
            <a:pPr algn="ctr"/>
            <a:r>
              <a:rPr lang="en-US" sz="1400" b="1" dirty="0">
                <a:latin typeface="Courier New" panose="02070309020205020404" pitchFamily="49" charset="0"/>
                <a:cs typeface="Courier New" panose="02070309020205020404" pitchFamily="49" charset="0"/>
              </a:rPr>
              <a:t>AI researchers Kevin, </a:t>
            </a:r>
            <a:r>
              <a:rPr lang="en-US" sz="1400" b="1" dirty="0" err="1">
                <a:latin typeface="Courier New" panose="02070309020205020404" pitchFamily="49" charset="0"/>
                <a:cs typeface="Courier New" panose="02070309020205020404" pitchFamily="49" charset="0"/>
              </a:rPr>
              <a:t>Yuandong</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Nanyun</a:t>
            </a:r>
            <a:r>
              <a:rPr lang="en-US" sz="1400" b="1" dirty="0">
                <a:latin typeface="Courier New" panose="02070309020205020404" pitchFamily="49" charset="0"/>
                <a:cs typeface="Courier New" panose="02070309020205020404" pitchFamily="49" charset="0"/>
              </a:rPr>
              <a:t>, and Dan </a:t>
            </a:r>
            <a:r>
              <a:rPr lang="en-US" sz="1400" dirty="0">
                <a:latin typeface="Courier New" panose="02070309020205020404" pitchFamily="49" charset="0"/>
                <a:cs typeface="Courier New" panose="02070309020205020404" pitchFamily="49" charset="0"/>
              </a:rPr>
              <a:t>create a system for automatically generating high-quality long stories, aiming to submit their work to a prestigious conference.</a:t>
            </a:r>
          </a:p>
        </p:txBody>
      </p:sp>
      <p:sp>
        <p:nvSpPr>
          <p:cNvPr id="6" name="Rounded Rectangle 8">
            <a:extLst>
              <a:ext uri="{FF2B5EF4-FFF2-40B4-BE49-F238E27FC236}">
                <a16:creationId xmlns:a16="http://schemas.microsoft.com/office/drawing/2014/main" id="{FF84B445-8E03-CA4E-94E7-226678BF20EB}"/>
              </a:ext>
            </a:extLst>
          </p:cNvPr>
          <p:cNvSpPr/>
          <p:nvPr/>
        </p:nvSpPr>
        <p:spPr>
          <a:xfrm>
            <a:off x="2456426" y="1190665"/>
            <a:ext cx="1542329" cy="968316"/>
          </a:xfrm>
          <a:custGeom>
            <a:avLst/>
            <a:gdLst>
              <a:gd name="connsiteX0" fmla="*/ 0 w 1542329"/>
              <a:gd name="connsiteY0" fmla="*/ 161389 h 968316"/>
              <a:gd name="connsiteX1" fmla="*/ 161389 w 1542329"/>
              <a:gd name="connsiteY1" fmla="*/ 0 h 968316"/>
              <a:gd name="connsiteX2" fmla="*/ 1380940 w 1542329"/>
              <a:gd name="connsiteY2" fmla="*/ 0 h 968316"/>
              <a:gd name="connsiteX3" fmla="*/ 1542329 w 1542329"/>
              <a:gd name="connsiteY3" fmla="*/ 161389 h 968316"/>
              <a:gd name="connsiteX4" fmla="*/ 1542329 w 1542329"/>
              <a:gd name="connsiteY4" fmla="*/ 806927 h 968316"/>
              <a:gd name="connsiteX5" fmla="*/ 1380940 w 1542329"/>
              <a:gd name="connsiteY5" fmla="*/ 968316 h 968316"/>
              <a:gd name="connsiteX6" fmla="*/ 161389 w 1542329"/>
              <a:gd name="connsiteY6" fmla="*/ 968316 h 968316"/>
              <a:gd name="connsiteX7" fmla="*/ 0 w 1542329"/>
              <a:gd name="connsiteY7" fmla="*/ 806927 h 968316"/>
              <a:gd name="connsiteX8" fmla="*/ 0 w 1542329"/>
              <a:gd name="connsiteY8" fmla="*/ 161389 h 968316"/>
              <a:gd name="connsiteX0" fmla="*/ 0 w 1542329"/>
              <a:gd name="connsiteY0" fmla="*/ 161389 h 968316"/>
              <a:gd name="connsiteX1" fmla="*/ 161389 w 1542329"/>
              <a:gd name="connsiteY1" fmla="*/ 0 h 968316"/>
              <a:gd name="connsiteX2" fmla="*/ 1542329 w 1542329"/>
              <a:gd name="connsiteY2" fmla="*/ 16138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61389 w 1542329"/>
              <a:gd name="connsiteY4" fmla="*/ 968316 h 968316"/>
              <a:gd name="connsiteX5" fmla="*/ 0 w 1542329"/>
              <a:gd name="connsiteY5" fmla="*/ 806927 h 968316"/>
              <a:gd name="connsiteX6" fmla="*/ 0 w 1542329"/>
              <a:gd name="connsiteY6" fmla="*/ 161389 h 968316"/>
              <a:gd name="connsiteX0" fmla="*/ 0 w 1542329"/>
              <a:gd name="connsiteY0" fmla="*/ 161389 h 1037899"/>
              <a:gd name="connsiteX1" fmla="*/ 161389 w 1542329"/>
              <a:gd name="connsiteY1" fmla="*/ 0 h 1037899"/>
              <a:gd name="connsiteX2" fmla="*/ 1542329 w 1542329"/>
              <a:gd name="connsiteY2" fmla="*/ 2639 h 1037899"/>
              <a:gd name="connsiteX3" fmla="*/ 1542329 w 1542329"/>
              <a:gd name="connsiteY3" fmla="*/ 965677 h 1037899"/>
              <a:gd name="connsiteX4" fmla="*/ 161389 w 1542329"/>
              <a:gd name="connsiteY4" fmla="*/ 968316 h 1037899"/>
              <a:gd name="connsiteX5" fmla="*/ 0 w 1542329"/>
              <a:gd name="connsiteY5" fmla="*/ 806927 h 1037899"/>
              <a:gd name="connsiteX6" fmla="*/ 0 w 1542329"/>
              <a:gd name="connsiteY6" fmla="*/ 161389 h 1037899"/>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965677 h 968316"/>
              <a:gd name="connsiteX4" fmla="*/ 161389 w 1542329"/>
              <a:gd name="connsiteY4" fmla="*/ 968316 h 968316"/>
              <a:gd name="connsiteX5" fmla="*/ 0 w 1542329"/>
              <a:gd name="connsiteY5" fmla="*/ 806927 h 968316"/>
              <a:gd name="connsiteX6" fmla="*/ 0 w 1542329"/>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329" h="968316">
                <a:moveTo>
                  <a:pt x="0" y="161389"/>
                </a:moveTo>
                <a:cubicBezTo>
                  <a:pt x="0" y="72256"/>
                  <a:pt x="72256" y="0"/>
                  <a:pt x="161389" y="0"/>
                </a:cubicBezTo>
                <a:lnTo>
                  <a:pt x="1542329" y="2639"/>
                </a:lnTo>
                <a:lnTo>
                  <a:pt x="1542329" y="965677"/>
                </a:lnTo>
                <a:lnTo>
                  <a:pt x="161389" y="968316"/>
                </a:lnTo>
                <a:cubicBezTo>
                  <a:pt x="72256" y="968316"/>
                  <a:pt x="0" y="896060"/>
                  <a:pt x="0" y="806927"/>
                </a:cubicBezTo>
                <a:lnTo>
                  <a:pt x="0" y="161389"/>
                </a:lnTo>
                <a:close/>
              </a:path>
            </a:pathLst>
          </a:custGeom>
          <a:solidFill>
            <a:srgbClr val="BFBDC0"/>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t>Premise</a:t>
            </a:r>
          </a:p>
        </p:txBody>
      </p:sp>
      <p:sp>
        <p:nvSpPr>
          <p:cNvPr id="8" name="Rounded Rectangle 7">
            <a:extLst>
              <a:ext uri="{FF2B5EF4-FFF2-40B4-BE49-F238E27FC236}">
                <a16:creationId xmlns:a16="http://schemas.microsoft.com/office/drawing/2014/main" id="{8E831329-701F-5948-A368-8301AB928A39}"/>
              </a:ext>
            </a:extLst>
          </p:cNvPr>
          <p:cNvSpPr/>
          <p:nvPr/>
        </p:nvSpPr>
        <p:spPr>
          <a:xfrm>
            <a:off x="370391" y="2318472"/>
            <a:ext cx="11470510" cy="4339650"/>
          </a:xfrm>
          <a:prstGeom prst="roundRect">
            <a:avLst>
              <a:gd name="adj" fmla="val 3443"/>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11" name="Round Same Side Corner Rectangle 10">
            <a:extLst>
              <a:ext uri="{FF2B5EF4-FFF2-40B4-BE49-F238E27FC236}">
                <a16:creationId xmlns:a16="http://schemas.microsoft.com/office/drawing/2014/main" id="{C8B312E9-29D7-1D44-B440-C4714CE36183}"/>
              </a:ext>
            </a:extLst>
          </p:cNvPr>
          <p:cNvSpPr/>
          <p:nvPr/>
        </p:nvSpPr>
        <p:spPr>
          <a:xfrm rot="16200000">
            <a:off x="-1028270" y="3717130"/>
            <a:ext cx="4339652" cy="1542329"/>
          </a:xfrm>
          <a:prstGeom prst="round2SameRect">
            <a:avLst>
              <a:gd name="adj1" fmla="val 9059"/>
              <a:gd name="adj2" fmla="val 0"/>
            </a:avLst>
          </a:prstGeom>
          <a:solidFill>
            <a:schemeClr val="bg1">
              <a:lumMod val="75000"/>
            </a:schemeClr>
          </a:solidFill>
          <a:ln w="38100">
            <a:solidFill>
              <a:schemeClr val="bg1">
                <a:lumMod val="5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06124DC-C8CA-C248-8B11-9A65843C5745}"/>
              </a:ext>
            </a:extLst>
          </p:cNvPr>
          <p:cNvSpPr txBox="1"/>
          <p:nvPr/>
        </p:nvSpPr>
        <p:spPr>
          <a:xfrm>
            <a:off x="2048719" y="2362404"/>
            <a:ext cx="9614702" cy="4339650"/>
          </a:xfrm>
          <a:prstGeom prst="rect">
            <a:avLst/>
          </a:prstGeom>
          <a:noFill/>
        </p:spPr>
        <p:txBody>
          <a:bodyPr wrap="square" rtlCol="0">
            <a:spAutoFit/>
          </a:bodyPr>
          <a:lstStyle/>
          <a:p>
            <a:pPr indent="-457200"/>
            <a:r>
              <a:rPr lang="en-US" sz="1200" dirty="0">
                <a:solidFill>
                  <a:schemeClr val="bg1">
                    <a:lumMod val="75000"/>
                  </a:schemeClr>
                </a:solidFill>
                <a:latin typeface="Courier New" panose="02070309020205020404" pitchFamily="49" charset="0"/>
                <a:cs typeface="Courier New" panose="02070309020205020404" pitchFamily="49" charset="0"/>
              </a:rPr>
              <a:t>...[80 words]... </a:t>
            </a:r>
          </a:p>
          <a:p>
            <a:pPr indent="-457200"/>
            <a:r>
              <a:rPr lang="en-US" sz="1200" b="1" dirty="0">
                <a:latin typeface="Courier New" panose="02070309020205020404" pitchFamily="49" charset="0"/>
                <a:cs typeface="Courier New" panose="02070309020205020404" pitchFamily="49" charset="0"/>
              </a:rPr>
              <a:t>Kevin</a:t>
            </a:r>
            <a:r>
              <a:rPr lang="en-US" sz="1200" dirty="0">
                <a:latin typeface="Courier New" panose="02070309020205020404" pitchFamily="49" charset="0"/>
                <a:cs typeface="Courier New" panose="02070309020205020404" pitchFamily="49" charset="0"/>
              </a:rPr>
              <a:t> walked over to his desk and sat down, looking at it with disgust. There was a pile of manila folders on top, which contained detailed notes of his latest experiments for writing programs using neural networks for language processing. </a:t>
            </a:r>
            <a:r>
              <a:rPr lang="en-US" sz="1200" dirty="0">
                <a:solidFill>
                  <a:schemeClr val="bg1">
                    <a:lumMod val="75000"/>
                  </a:schemeClr>
                </a:solidFill>
                <a:latin typeface="Courier New" panose="02070309020205020404" pitchFamily="49" charset="0"/>
                <a:cs typeface="Courier New" panose="02070309020205020404" pitchFamily="49" charset="0"/>
              </a:rPr>
              <a:t>...[137 words]...</a:t>
            </a:r>
          </a:p>
          <a:p>
            <a:pPr indent="-457200"/>
            <a:r>
              <a:rPr lang="en-US" sz="1200" dirty="0">
                <a:latin typeface="Courier New" panose="02070309020205020404" pitchFamily="49" charset="0"/>
                <a:cs typeface="Courier New" panose="02070309020205020404" pitchFamily="49" charset="0"/>
              </a:rPr>
              <a:t>Kevin started to read through the file thoroughly, detailing his latest results on language processing that were designed to write reasonably long and coherent text automatically with minimal supervision or guidance from human inputs. </a:t>
            </a:r>
            <a:r>
              <a:rPr lang="en-US" sz="1200" dirty="0">
                <a:solidFill>
                  <a:schemeClr val="bg1">
                    <a:lumMod val="75000"/>
                  </a:schemeClr>
                </a:solidFill>
                <a:latin typeface="Courier New" panose="02070309020205020404" pitchFamily="49" charset="0"/>
                <a:cs typeface="Courier New" panose="02070309020205020404" pitchFamily="49" charset="0"/>
              </a:rPr>
              <a:t>...[118 words]... </a:t>
            </a:r>
          </a:p>
          <a:p>
            <a:pPr indent="-457200"/>
            <a:r>
              <a:rPr lang="en-US" sz="1200" dirty="0">
                <a:latin typeface="Courier New" panose="02070309020205020404" pitchFamily="49" charset="0"/>
                <a:cs typeface="Courier New" panose="02070309020205020404" pitchFamily="49" charset="0"/>
              </a:rPr>
              <a:t>he recalled the effort that led to this final result. </a:t>
            </a:r>
            <a:r>
              <a:rPr lang="en-US" sz="1200" dirty="0">
                <a:solidFill>
                  <a:schemeClr val="bg1">
                    <a:lumMod val="75000"/>
                  </a:schemeClr>
                </a:solidFill>
                <a:latin typeface="Courier New" panose="02070309020205020404" pitchFamily="49" charset="0"/>
                <a:cs typeface="Courier New" panose="02070309020205020404" pitchFamily="49" charset="0"/>
              </a:rPr>
              <a:t>...[54 words]... </a:t>
            </a:r>
          </a:p>
          <a:p>
            <a:pPr indent="-457200"/>
            <a:r>
              <a:rPr lang="en-US" sz="1200" dirty="0">
                <a:latin typeface="Courier New" panose="02070309020205020404" pitchFamily="49" charset="0"/>
                <a:cs typeface="Courier New" panose="02070309020205020404" pitchFamily="49" charset="0"/>
              </a:rPr>
              <a:t>They were lucky they managed to get their hands on </a:t>
            </a:r>
            <a:r>
              <a:rPr lang="en-US" sz="1200" b="1" dirty="0">
                <a:latin typeface="Courier New" panose="02070309020205020404" pitchFamily="49" charset="0"/>
                <a:cs typeface="Courier New" panose="02070309020205020404" pitchFamily="49" charset="0"/>
              </a:rPr>
              <a:t>two excellent researchers – </a:t>
            </a:r>
            <a:r>
              <a:rPr lang="en-US" sz="1200" b="1" dirty="0" err="1">
                <a:latin typeface="Courier New" panose="02070309020205020404" pitchFamily="49" charset="0"/>
                <a:cs typeface="Courier New" panose="02070309020205020404" pitchFamily="49" charset="0"/>
              </a:rPr>
              <a:t>Nanyun</a:t>
            </a:r>
            <a:r>
              <a:rPr lang="en-US" sz="1200" b="1" dirty="0">
                <a:latin typeface="Courier New" panose="02070309020205020404" pitchFamily="49" charset="0"/>
                <a:cs typeface="Courier New" panose="02070309020205020404" pitchFamily="49" charset="0"/>
              </a:rPr>
              <a:t> Zhang and </a:t>
            </a:r>
            <a:r>
              <a:rPr lang="en-US" sz="1200" b="1" dirty="0" err="1">
                <a:latin typeface="Courier New" panose="02070309020205020404" pitchFamily="49" charset="0"/>
                <a:cs typeface="Courier New" panose="02070309020205020404" pitchFamily="49" charset="0"/>
              </a:rPr>
              <a:t>Yuandong</a:t>
            </a:r>
            <a:r>
              <a:rPr lang="en-US" sz="1200" b="1" dirty="0">
                <a:latin typeface="Courier New" panose="02070309020205020404" pitchFamily="49" charset="0"/>
                <a:cs typeface="Courier New" panose="02070309020205020404" pitchFamily="49" charset="0"/>
              </a:rPr>
              <a:t> Li </a:t>
            </a:r>
            <a:r>
              <a:rPr lang="en-US" sz="1200" dirty="0">
                <a:solidFill>
                  <a:schemeClr val="bg1">
                    <a:lumMod val="75000"/>
                  </a:schemeClr>
                </a:solidFill>
                <a:latin typeface="Courier New" panose="02070309020205020404" pitchFamily="49" charset="0"/>
                <a:cs typeface="Courier New" panose="02070309020205020404" pitchFamily="49" charset="0"/>
              </a:rPr>
              <a:t>...[222 words]... </a:t>
            </a:r>
          </a:p>
          <a:p>
            <a:pPr indent="-457200"/>
            <a:r>
              <a:rPr lang="en-US" sz="1200" dirty="0">
                <a:latin typeface="Courier New" panose="02070309020205020404" pitchFamily="49" charset="0"/>
                <a:cs typeface="Courier New" panose="02070309020205020404" pitchFamily="49" charset="0"/>
              </a:rPr>
              <a:t>Kevin's eye was caught by one number that was highlighted in the last report; this number represented the new algorithm's ability to create lengthy and coherent text on its own. The text contained more than 500 words, but the algorithm had generated many more than that – several thousands in fact. Kevin opened up two other files that contained several thousand words of AI generated text each. </a:t>
            </a:r>
            <a:r>
              <a:rPr lang="en-US" sz="1200" dirty="0">
                <a:solidFill>
                  <a:schemeClr val="bg1">
                    <a:lumMod val="75000"/>
                  </a:schemeClr>
                </a:solidFill>
                <a:latin typeface="Courier New" panose="02070309020205020404" pitchFamily="49" charset="0"/>
                <a:cs typeface="Courier New" panose="02070309020205020404" pitchFamily="49" charset="0"/>
              </a:rPr>
              <a:t>...[52 words]... </a:t>
            </a:r>
          </a:p>
          <a:p>
            <a:pPr indent="-457200"/>
            <a:r>
              <a:rPr lang="en-US" sz="1200" dirty="0">
                <a:latin typeface="Courier New" panose="02070309020205020404" pitchFamily="49" charset="0"/>
                <a:cs typeface="Courier New" panose="02070309020205020404" pitchFamily="49" charset="0"/>
              </a:rPr>
              <a:t>Kevin rubbed his hands together as he decided to contact his supervisor immediately with these new findings; he also needed to work on an official presentation for their upcoming conference </a:t>
            </a:r>
            <a:r>
              <a:rPr lang="en-US" sz="1200" dirty="0">
                <a:solidFill>
                  <a:schemeClr val="bg1">
                    <a:lumMod val="75000"/>
                  </a:schemeClr>
                </a:solidFill>
                <a:latin typeface="Courier New" panose="02070309020205020404" pitchFamily="49" charset="0"/>
                <a:cs typeface="Courier New" panose="02070309020205020404" pitchFamily="49" charset="0"/>
              </a:rPr>
              <a:t>...[753 words]... </a:t>
            </a:r>
          </a:p>
          <a:p>
            <a:pPr indent="-457200"/>
            <a:r>
              <a:rPr lang="en-US" sz="1200" dirty="0">
                <a:latin typeface="Courier New" panose="02070309020205020404" pitchFamily="49" charset="0"/>
                <a:cs typeface="Courier New" panose="02070309020205020404" pitchFamily="49" charset="0"/>
              </a:rPr>
              <a:t>they were going to submit a paper on their work at the next major conference. They were only going to submit one paper, which would be </a:t>
            </a:r>
            <a:r>
              <a:rPr lang="en-US" sz="1200" b="1" dirty="0">
                <a:latin typeface="Courier New" panose="02070309020205020404" pitchFamily="49" charset="0"/>
                <a:cs typeface="Courier New" panose="02070309020205020404" pitchFamily="49" charset="0"/>
              </a:rPr>
              <a:t>a joint paper by </a:t>
            </a:r>
            <a:r>
              <a:rPr lang="en-US" sz="1200" b="1" dirty="0" err="1">
                <a:latin typeface="Courier New" panose="02070309020205020404" pitchFamily="49" charset="0"/>
                <a:cs typeface="Courier New" panose="02070309020205020404" pitchFamily="49" charset="0"/>
              </a:rPr>
              <a:t>Nanyun</a:t>
            </a:r>
            <a:r>
              <a:rPr lang="en-US" sz="1200" b="1" dirty="0">
                <a:latin typeface="Courier New" panose="02070309020205020404" pitchFamily="49" charset="0"/>
                <a:cs typeface="Courier New" panose="02070309020205020404" pitchFamily="49" charset="0"/>
              </a:rPr>
              <a:t> and Kevin </a:t>
            </a:r>
            <a:r>
              <a:rPr lang="en-US" sz="1200" dirty="0">
                <a:solidFill>
                  <a:schemeClr val="bg1">
                    <a:lumMod val="75000"/>
                  </a:schemeClr>
                </a:solidFill>
                <a:latin typeface="Courier New" panose="02070309020205020404" pitchFamily="49" charset="0"/>
                <a:cs typeface="Courier New" panose="02070309020205020404" pitchFamily="49" charset="0"/>
              </a:rPr>
              <a:t>...[119 words]...</a:t>
            </a:r>
          </a:p>
          <a:p>
            <a:pPr indent="-457200"/>
            <a:r>
              <a:rPr lang="en-US" sz="1200" dirty="0">
                <a:latin typeface="Courier New" panose="02070309020205020404" pitchFamily="49" charset="0"/>
                <a:cs typeface="Courier New" panose="02070309020205020404" pitchFamily="49" charset="0"/>
              </a:rPr>
              <a:t>Kevin felt like all his hard work was finally paying off, and he did not want to think about anything else; at 	this point, he simply wanted to focus on research and the upcoming conference. </a:t>
            </a:r>
            <a:r>
              <a:rPr lang="en-US" sz="1200" dirty="0">
                <a:solidFill>
                  <a:schemeClr val="bg1">
                    <a:lumMod val="75000"/>
                  </a:schemeClr>
                </a:solidFill>
                <a:latin typeface="Courier New" panose="02070309020205020404" pitchFamily="49" charset="0"/>
                <a:cs typeface="Courier New" panose="02070309020205020404" pitchFamily="49" charset="0"/>
              </a:rPr>
              <a:t>...[551 words]...</a:t>
            </a:r>
          </a:p>
        </p:txBody>
      </p:sp>
      <p:sp>
        <p:nvSpPr>
          <p:cNvPr id="10" name="TextBox 9">
            <a:extLst>
              <a:ext uri="{FF2B5EF4-FFF2-40B4-BE49-F238E27FC236}">
                <a16:creationId xmlns:a16="http://schemas.microsoft.com/office/drawing/2014/main" id="{A373002D-461E-6348-8D90-B0F835C0DE8C}"/>
              </a:ext>
            </a:extLst>
          </p:cNvPr>
          <p:cNvSpPr txBox="1"/>
          <p:nvPr/>
        </p:nvSpPr>
        <p:spPr>
          <a:xfrm>
            <a:off x="657449" y="3983615"/>
            <a:ext cx="968214" cy="954107"/>
          </a:xfrm>
          <a:prstGeom prst="rect">
            <a:avLst/>
          </a:prstGeom>
          <a:noFill/>
        </p:spPr>
        <p:txBody>
          <a:bodyPr wrap="none" rtlCol="0">
            <a:spAutoFit/>
          </a:bodyPr>
          <a:lstStyle/>
          <a:p>
            <a:pPr algn="ctr"/>
            <a:r>
              <a:rPr lang="en-US" sz="2800" b="1" dirty="0">
                <a:solidFill>
                  <a:schemeClr val="bg1"/>
                </a:solidFill>
              </a:rPr>
              <a:t>Re</a:t>
            </a:r>
            <a:r>
              <a:rPr lang="en-US" sz="2800" b="1" baseline="30000" dirty="0">
                <a:solidFill>
                  <a:schemeClr val="bg1"/>
                </a:solidFill>
              </a:rPr>
              <a:t>3</a:t>
            </a:r>
            <a:endParaRPr lang="en-US" sz="2800" b="1" dirty="0">
              <a:solidFill>
                <a:schemeClr val="bg1"/>
              </a:solidFill>
            </a:endParaRPr>
          </a:p>
          <a:p>
            <a:pPr algn="ctr"/>
            <a:r>
              <a:rPr lang="en-US" sz="2800" b="1" dirty="0">
                <a:solidFill>
                  <a:schemeClr val="bg1"/>
                </a:solidFill>
              </a:rPr>
              <a:t>Story</a:t>
            </a:r>
          </a:p>
        </p:txBody>
      </p:sp>
    </p:spTree>
    <p:extLst>
      <p:ext uri="{BB962C8B-B14F-4D97-AF65-F5344CB8AC3E}">
        <p14:creationId xmlns:p14="http://schemas.microsoft.com/office/powerpoint/2010/main" val="1461181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CB97-8138-C049-A1A4-E9FE04FB53F4}"/>
              </a:ext>
            </a:extLst>
          </p:cNvPr>
          <p:cNvSpPr>
            <a:spLocks noGrp="1"/>
          </p:cNvSpPr>
          <p:nvPr>
            <p:ph type="title"/>
          </p:nvPr>
        </p:nvSpPr>
        <p:spPr/>
        <p:txBody>
          <a:bodyPr/>
          <a:lstStyle/>
          <a:p>
            <a:r>
              <a:rPr lang="en-US" dirty="0"/>
              <a:t>Input</a:t>
            </a:r>
          </a:p>
        </p:txBody>
      </p:sp>
      <p:sp>
        <p:nvSpPr>
          <p:cNvPr id="4" name="Rounded Rectangle 3">
            <a:extLst>
              <a:ext uri="{FF2B5EF4-FFF2-40B4-BE49-F238E27FC236}">
                <a16:creationId xmlns:a16="http://schemas.microsoft.com/office/drawing/2014/main" id="{2427C37D-B359-4548-83AE-CB3CAD869D32}"/>
              </a:ext>
            </a:extLst>
          </p:cNvPr>
          <p:cNvSpPr/>
          <p:nvPr/>
        </p:nvSpPr>
        <p:spPr>
          <a:xfrm>
            <a:off x="2456400" y="1190688"/>
            <a:ext cx="7091076" cy="968315"/>
          </a:xfrm>
          <a:prstGeom prst="roundRect">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5" name="TextBox 4">
            <a:extLst>
              <a:ext uri="{FF2B5EF4-FFF2-40B4-BE49-F238E27FC236}">
                <a16:creationId xmlns:a16="http://schemas.microsoft.com/office/drawing/2014/main" id="{B73FDBC9-EDA0-9F48-B7B6-46E6138ED459}"/>
              </a:ext>
            </a:extLst>
          </p:cNvPr>
          <p:cNvSpPr txBox="1"/>
          <p:nvPr/>
        </p:nvSpPr>
        <p:spPr>
          <a:xfrm>
            <a:off x="3998729" y="1211312"/>
            <a:ext cx="5325132" cy="954107"/>
          </a:xfrm>
          <a:prstGeom prst="rect">
            <a:avLst/>
          </a:prstGeom>
          <a:noFill/>
        </p:spPr>
        <p:txBody>
          <a:bodyPr wrap="square" rtlCol="0">
            <a:spAutoFit/>
          </a:bodyPr>
          <a:lstStyle/>
          <a:p>
            <a:pPr algn="ctr"/>
            <a:r>
              <a:rPr lang="en-US" sz="1400" dirty="0">
                <a:latin typeface="Courier New" panose="02070309020205020404" pitchFamily="49" charset="0"/>
                <a:cs typeface="Courier New" panose="02070309020205020404" pitchFamily="49" charset="0"/>
              </a:rPr>
              <a:t>AI researchers Kevin, </a:t>
            </a:r>
            <a:r>
              <a:rPr lang="en-US" sz="1400" dirty="0" err="1">
                <a:latin typeface="Courier New" panose="02070309020205020404" pitchFamily="49" charset="0"/>
                <a:cs typeface="Courier New" panose="02070309020205020404" pitchFamily="49" charset="0"/>
              </a:rPr>
              <a:t>Yuandong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Nanyun</a:t>
            </a:r>
            <a:r>
              <a:rPr lang="en-US" sz="1400" dirty="0">
                <a:latin typeface="Courier New" panose="02070309020205020404" pitchFamily="49" charset="0"/>
                <a:cs typeface="Courier New" panose="02070309020205020404" pitchFamily="49" charset="0"/>
              </a:rPr>
              <a:t>, and Dan create a system for automatically generating high-quality long stories, aiming to submit their work to a prestigious conference.</a:t>
            </a:r>
          </a:p>
        </p:txBody>
      </p:sp>
      <p:sp>
        <p:nvSpPr>
          <p:cNvPr id="6" name="Rounded Rectangle 8">
            <a:extLst>
              <a:ext uri="{FF2B5EF4-FFF2-40B4-BE49-F238E27FC236}">
                <a16:creationId xmlns:a16="http://schemas.microsoft.com/office/drawing/2014/main" id="{FF84B445-8E03-CA4E-94E7-226678BF20EB}"/>
              </a:ext>
            </a:extLst>
          </p:cNvPr>
          <p:cNvSpPr/>
          <p:nvPr/>
        </p:nvSpPr>
        <p:spPr>
          <a:xfrm>
            <a:off x="2456426" y="1190665"/>
            <a:ext cx="1542329" cy="968316"/>
          </a:xfrm>
          <a:custGeom>
            <a:avLst/>
            <a:gdLst>
              <a:gd name="connsiteX0" fmla="*/ 0 w 1542329"/>
              <a:gd name="connsiteY0" fmla="*/ 161389 h 968316"/>
              <a:gd name="connsiteX1" fmla="*/ 161389 w 1542329"/>
              <a:gd name="connsiteY1" fmla="*/ 0 h 968316"/>
              <a:gd name="connsiteX2" fmla="*/ 1380940 w 1542329"/>
              <a:gd name="connsiteY2" fmla="*/ 0 h 968316"/>
              <a:gd name="connsiteX3" fmla="*/ 1542329 w 1542329"/>
              <a:gd name="connsiteY3" fmla="*/ 161389 h 968316"/>
              <a:gd name="connsiteX4" fmla="*/ 1542329 w 1542329"/>
              <a:gd name="connsiteY4" fmla="*/ 806927 h 968316"/>
              <a:gd name="connsiteX5" fmla="*/ 1380940 w 1542329"/>
              <a:gd name="connsiteY5" fmla="*/ 968316 h 968316"/>
              <a:gd name="connsiteX6" fmla="*/ 161389 w 1542329"/>
              <a:gd name="connsiteY6" fmla="*/ 968316 h 968316"/>
              <a:gd name="connsiteX7" fmla="*/ 0 w 1542329"/>
              <a:gd name="connsiteY7" fmla="*/ 806927 h 968316"/>
              <a:gd name="connsiteX8" fmla="*/ 0 w 1542329"/>
              <a:gd name="connsiteY8" fmla="*/ 161389 h 968316"/>
              <a:gd name="connsiteX0" fmla="*/ 0 w 1542329"/>
              <a:gd name="connsiteY0" fmla="*/ 161389 h 968316"/>
              <a:gd name="connsiteX1" fmla="*/ 161389 w 1542329"/>
              <a:gd name="connsiteY1" fmla="*/ 0 h 968316"/>
              <a:gd name="connsiteX2" fmla="*/ 1542329 w 1542329"/>
              <a:gd name="connsiteY2" fmla="*/ 16138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61389 w 1542329"/>
              <a:gd name="connsiteY4" fmla="*/ 968316 h 968316"/>
              <a:gd name="connsiteX5" fmla="*/ 0 w 1542329"/>
              <a:gd name="connsiteY5" fmla="*/ 806927 h 968316"/>
              <a:gd name="connsiteX6" fmla="*/ 0 w 1542329"/>
              <a:gd name="connsiteY6" fmla="*/ 161389 h 968316"/>
              <a:gd name="connsiteX0" fmla="*/ 0 w 1542329"/>
              <a:gd name="connsiteY0" fmla="*/ 161389 h 1037899"/>
              <a:gd name="connsiteX1" fmla="*/ 161389 w 1542329"/>
              <a:gd name="connsiteY1" fmla="*/ 0 h 1037899"/>
              <a:gd name="connsiteX2" fmla="*/ 1542329 w 1542329"/>
              <a:gd name="connsiteY2" fmla="*/ 2639 h 1037899"/>
              <a:gd name="connsiteX3" fmla="*/ 1542329 w 1542329"/>
              <a:gd name="connsiteY3" fmla="*/ 965677 h 1037899"/>
              <a:gd name="connsiteX4" fmla="*/ 161389 w 1542329"/>
              <a:gd name="connsiteY4" fmla="*/ 968316 h 1037899"/>
              <a:gd name="connsiteX5" fmla="*/ 0 w 1542329"/>
              <a:gd name="connsiteY5" fmla="*/ 806927 h 1037899"/>
              <a:gd name="connsiteX6" fmla="*/ 0 w 1542329"/>
              <a:gd name="connsiteY6" fmla="*/ 161389 h 1037899"/>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965677 h 968316"/>
              <a:gd name="connsiteX4" fmla="*/ 161389 w 1542329"/>
              <a:gd name="connsiteY4" fmla="*/ 968316 h 968316"/>
              <a:gd name="connsiteX5" fmla="*/ 0 w 1542329"/>
              <a:gd name="connsiteY5" fmla="*/ 806927 h 968316"/>
              <a:gd name="connsiteX6" fmla="*/ 0 w 1542329"/>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329" h="968316">
                <a:moveTo>
                  <a:pt x="0" y="161389"/>
                </a:moveTo>
                <a:cubicBezTo>
                  <a:pt x="0" y="72256"/>
                  <a:pt x="72256" y="0"/>
                  <a:pt x="161389" y="0"/>
                </a:cubicBezTo>
                <a:lnTo>
                  <a:pt x="1542329" y="2639"/>
                </a:lnTo>
                <a:lnTo>
                  <a:pt x="1542329" y="965677"/>
                </a:lnTo>
                <a:lnTo>
                  <a:pt x="161389" y="968316"/>
                </a:lnTo>
                <a:cubicBezTo>
                  <a:pt x="72256" y="968316"/>
                  <a:pt x="0" y="896060"/>
                  <a:pt x="0" y="806927"/>
                </a:cubicBezTo>
                <a:lnTo>
                  <a:pt x="0" y="161389"/>
                </a:lnTo>
                <a:close/>
              </a:path>
            </a:pathLst>
          </a:custGeom>
          <a:solidFill>
            <a:srgbClr val="BFBDC0"/>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t>Premise</a:t>
            </a:r>
          </a:p>
        </p:txBody>
      </p:sp>
    </p:spTree>
    <p:extLst>
      <p:ext uri="{BB962C8B-B14F-4D97-AF65-F5344CB8AC3E}">
        <p14:creationId xmlns:p14="http://schemas.microsoft.com/office/powerpoint/2010/main" val="407191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74AD-CBC1-8A42-A0D2-89AC2224A724}"/>
              </a:ext>
            </a:extLst>
          </p:cNvPr>
          <p:cNvSpPr>
            <a:spLocks noGrp="1"/>
          </p:cNvSpPr>
          <p:nvPr>
            <p:ph type="title"/>
          </p:nvPr>
        </p:nvSpPr>
        <p:spPr/>
        <p:txBody>
          <a:bodyPr>
            <a:normAutofit/>
          </a:bodyPr>
          <a:lstStyle/>
          <a:p>
            <a:r>
              <a:rPr lang="en-US" sz="4000" dirty="0"/>
              <a:t>Recursive </a:t>
            </a:r>
            <a:r>
              <a:rPr lang="en-US" sz="4000" dirty="0" err="1"/>
              <a:t>Reprompting</a:t>
            </a:r>
            <a:r>
              <a:rPr lang="en-US" sz="4000" dirty="0"/>
              <a:t> and Revision</a:t>
            </a:r>
          </a:p>
        </p:txBody>
      </p:sp>
    </p:spTree>
    <p:extLst>
      <p:ext uri="{BB962C8B-B14F-4D97-AF65-F5344CB8AC3E}">
        <p14:creationId xmlns:p14="http://schemas.microsoft.com/office/powerpoint/2010/main" val="2471641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74AD-CBC1-8A42-A0D2-89AC2224A724}"/>
              </a:ext>
            </a:extLst>
          </p:cNvPr>
          <p:cNvSpPr>
            <a:spLocks noGrp="1"/>
          </p:cNvSpPr>
          <p:nvPr>
            <p:ph type="title"/>
          </p:nvPr>
        </p:nvSpPr>
        <p:spPr/>
        <p:txBody>
          <a:bodyPr>
            <a:normAutofit/>
          </a:bodyPr>
          <a:lstStyle/>
          <a:p>
            <a:r>
              <a:rPr lang="en-US" sz="4000" dirty="0"/>
              <a:t>Recursive </a:t>
            </a:r>
            <a:r>
              <a:rPr lang="en-US" sz="4000" dirty="0" err="1"/>
              <a:t>Reprompting</a:t>
            </a:r>
            <a:r>
              <a:rPr lang="en-US" sz="4000" dirty="0"/>
              <a:t> and Revision</a:t>
            </a:r>
          </a:p>
        </p:txBody>
      </p:sp>
      <p:sp>
        <p:nvSpPr>
          <p:cNvPr id="56" name="Rounded Rectangle 55">
            <a:extLst>
              <a:ext uri="{FF2B5EF4-FFF2-40B4-BE49-F238E27FC236}">
                <a16:creationId xmlns:a16="http://schemas.microsoft.com/office/drawing/2014/main" id="{8439EC1B-86F0-6A41-A5A7-92F2F572B097}"/>
              </a:ext>
            </a:extLst>
          </p:cNvPr>
          <p:cNvSpPr/>
          <p:nvPr/>
        </p:nvSpPr>
        <p:spPr>
          <a:xfrm>
            <a:off x="2456400" y="1190688"/>
            <a:ext cx="7091076" cy="968315"/>
          </a:xfrm>
          <a:prstGeom prst="roundRect">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57" name="TextBox 56">
            <a:extLst>
              <a:ext uri="{FF2B5EF4-FFF2-40B4-BE49-F238E27FC236}">
                <a16:creationId xmlns:a16="http://schemas.microsoft.com/office/drawing/2014/main" id="{06E953A7-9AA8-ED47-9568-DAE740E48CA9}"/>
              </a:ext>
            </a:extLst>
          </p:cNvPr>
          <p:cNvSpPr txBox="1"/>
          <p:nvPr/>
        </p:nvSpPr>
        <p:spPr>
          <a:xfrm>
            <a:off x="3998729" y="1211312"/>
            <a:ext cx="5325132" cy="954107"/>
          </a:xfrm>
          <a:prstGeom prst="rect">
            <a:avLst/>
          </a:prstGeom>
          <a:noFill/>
        </p:spPr>
        <p:txBody>
          <a:bodyPr wrap="square" rtlCol="0">
            <a:spAutoFit/>
          </a:bodyPr>
          <a:lstStyle/>
          <a:p>
            <a:pPr algn="ctr"/>
            <a:r>
              <a:rPr lang="en-US" sz="1400" dirty="0">
                <a:latin typeface="Courier New" panose="02070309020205020404" pitchFamily="49" charset="0"/>
                <a:cs typeface="Courier New" panose="02070309020205020404" pitchFamily="49" charset="0"/>
              </a:rPr>
              <a:t>AI researchers Kevin, </a:t>
            </a:r>
            <a:r>
              <a:rPr lang="en-US" sz="1400" dirty="0" err="1">
                <a:latin typeface="Courier New" panose="02070309020205020404" pitchFamily="49" charset="0"/>
                <a:cs typeface="Courier New" panose="02070309020205020404" pitchFamily="49" charset="0"/>
              </a:rPr>
              <a:t>Yuandong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Nanyun</a:t>
            </a:r>
            <a:r>
              <a:rPr lang="en-US" sz="1400" dirty="0">
                <a:latin typeface="Courier New" panose="02070309020205020404" pitchFamily="49" charset="0"/>
                <a:cs typeface="Courier New" panose="02070309020205020404" pitchFamily="49" charset="0"/>
              </a:rPr>
              <a:t>, and Dan create a system for automatically generating high-quality long stories, aiming to submit their work to a prestigious conference.</a:t>
            </a:r>
          </a:p>
        </p:txBody>
      </p:sp>
      <p:sp>
        <p:nvSpPr>
          <p:cNvPr id="58" name="Rounded Rectangle 8">
            <a:extLst>
              <a:ext uri="{FF2B5EF4-FFF2-40B4-BE49-F238E27FC236}">
                <a16:creationId xmlns:a16="http://schemas.microsoft.com/office/drawing/2014/main" id="{C930C165-070D-1A41-8379-14F9400D07AF}"/>
              </a:ext>
            </a:extLst>
          </p:cNvPr>
          <p:cNvSpPr/>
          <p:nvPr/>
        </p:nvSpPr>
        <p:spPr>
          <a:xfrm>
            <a:off x="2456426" y="1190665"/>
            <a:ext cx="1542329" cy="968316"/>
          </a:xfrm>
          <a:custGeom>
            <a:avLst/>
            <a:gdLst>
              <a:gd name="connsiteX0" fmla="*/ 0 w 1542329"/>
              <a:gd name="connsiteY0" fmla="*/ 161389 h 968316"/>
              <a:gd name="connsiteX1" fmla="*/ 161389 w 1542329"/>
              <a:gd name="connsiteY1" fmla="*/ 0 h 968316"/>
              <a:gd name="connsiteX2" fmla="*/ 1380940 w 1542329"/>
              <a:gd name="connsiteY2" fmla="*/ 0 h 968316"/>
              <a:gd name="connsiteX3" fmla="*/ 1542329 w 1542329"/>
              <a:gd name="connsiteY3" fmla="*/ 161389 h 968316"/>
              <a:gd name="connsiteX4" fmla="*/ 1542329 w 1542329"/>
              <a:gd name="connsiteY4" fmla="*/ 806927 h 968316"/>
              <a:gd name="connsiteX5" fmla="*/ 1380940 w 1542329"/>
              <a:gd name="connsiteY5" fmla="*/ 968316 h 968316"/>
              <a:gd name="connsiteX6" fmla="*/ 161389 w 1542329"/>
              <a:gd name="connsiteY6" fmla="*/ 968316 h 968316"/>
              <a:gd name="connsiteX7" fmla="*/ 0 w 1542329"/>
              <a:gd name="connsiteY7" fmla="*/ 806927 h 968316"/>
              <a:gd name="connsiteX8" fmla="*/ 0 w 1542329"/>
              <a:gd name="connsiteY8" fmla="*/ 161389 h 968316"/>
              <a:gd name="connsiteX0" fmla="*/ 0 w 1542329"/>
              <a:gd name="connsiteY0" fmla="*/ 161389 h 968316"/>
              <a:gd name="connsiteX1" fmla="*/ 161389 w 1542329"/>
              <a:gd name="connsiteY1" fmla="*/ 0 h 968316"/>
              <a:gd name="connsiteX2" fmla="*/ 1542329 w 1542329"/>
              <a:gd name="connsiteY2" fmla="*/ 16138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61389 w 1542329"/>
              <a:gd name="connsiteY4" fmla="*/ 968316 h 968316"/>
              <a:gd name="connsiteX5" fmla="*/ 0 w 1542329"/>
              <a:gd name="connsiteY5" fmla="*/ 806927 h 968316"/>
              <a:gd name="connsiteX6" fmla="*/ 0 w 1542329"/>
              <a:gd name="connsiteY6" fmla="*/ 161389 h 968316"/>
              <a:gd name="connsiteX0" fmla="*/ 0 w 1542329"/>
              <a:gd name="connsiteY0" fmla="*/ 161389 h 1037899"/>
              <a:gd name="connsiteX1" fmla="*/ 161389 w 1542329"/>
              <a:gd name="connsiteY1" fmla="*/ 0 h 1037899"/>
              <a:gd name="connsiteX2" fmla="*/ 1542329 w 1542329"/>
              <a:gd name="connsiteY2" fmla="*/ 2639 h 1037899"/>
              <a:gd name="connsiteX3" fmla="*/ 1542329 w 1542329"/>
              <a:gd name="connsiteY3" fmla="*/ 965677 h 1037899"/>
              <a:gd name="connsiteX4" fmla="*/ 161389 w 1542329"/>
              <a:gd name="connsiteY4" fmla="*/ 968316 h 1037899"/>
              <a:gd name="connsiteX5" fmla="*/ 0 w 1542329"/>
              <a:gd name="connsiteY5" fmla="*/ 806927 h 1037899"/>
              <a:gd name="connsiteX6" fmla="*/ 0 w 1542329"/>
              <a:gd name="connsiteY6" fmla="*/ 161389 h 1037899"/>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965677 h 968316"/>
              <a:gd name="connsiteX4" fmla="*/ 161389 w 1542329"/>
              <a:gd name="connsiteY4" fmla="*/ 968316 h 968316"/>
              <a:gd name="connsiteX5" fmla="*/ 0 w 1542329"/>
              <a:gd name="connsiteY5" fmla="*/ 806927 h 968316"/>
              <a:gd name="connsiteX6" fmla="*/ 0 w 1542329"/>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329" h="968316">
                <a:moveTo>
                  <a:pt x="0" y="161389"/>
                </a:moveTo>
                <a:cubicBezTo>
                  <a:pt x="0" y="72256"/>
                  <a:pt x="72256" y="0"/>
                  <a:pt x="161389" y="0"/>
                </a:cubicBezTo>
                <a:lnTo>
                  <a:pt x="1542329" y="2639"/>
                </a:lnTo>
                <a:lnTo>
                  <a:pt x="1542329" y="965677"/>
                </a:lnTo>
                <a:lnTo>
                  <a:pt x="161389" y="968316"/>
                </a:lnTo>
                <a:cubicBezTo>
                  <a:pt x="72256" y="968316"/>
                  <a:pt x="0" y="896060"/>
                  <a:pt x="0" y="806927"/>
                </a:cubicBezTo>
                <a:lnTo>
                  <a:pt x="0" y="161389"/>
                </a:lnTo>
                <a:close/>
              </a:path>
            </a:pathLst>
          </a:custGeom>
          <a:solidFill>
            <a:srgbClr val="BFBDC0"/>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t>Premise</a:t>
            </a:r>
          </a:p>
        </p:txBody>
      </p:sp>
    </p:spTree>
    <p:extLst>
      <p:ext uri="{BB962C8B-B14F-4D97-AF65-F5344CB8AC3E}">
        <p14:creationId xmlns:p14="http://schemas.microsoft.com/office/powerpoint/2010/main" val="2020965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74AD-CBC1-8A42-A0D2-89AC2224A724}"/>
              </a:ext>
            </a:extLst>
          </p:cNvPr>
          <p:cNvSpPr>
            <a:spLocks noGrp="1"/>
          </p:cNvSpPr>
          <p:nvPr>
            <p:ph type="title"/>
          </p:nvPr>
        </p:nvSpPr>
        <p:spPr/>
        <p:txBody>
          <a:bodyPr>
            <a:normAutofit/>
          </a:bodyPr>
          <a:lstStyle/>
          <a:p>
            <a:r>
              <a:rPr lang="en-US" sz="4000" dirty="0"/>
              <a:t>Recursive </a:t>
            </a:r>
            <a:r>
              <a:rPr lang="en-US" sz="4000" dirty="0" err="1"/>
              <a:t>Reprompting</a:t>
            </a:r>
            <a:r>
              <a:rPr lang="en-US" sz="4000" dirty="0"/>
              <a:t> and Revision</a:t>
            </a:r>
          </a:p>
        </p:txBody>
      </p:sp>
      <p:sp>
        <p:nvSpPr>
          <p:cNvPr id="34" name="Rounded Rectangle 33">
            <a:extLst>
              <a:ext uri="{FF2B5EF4-FFF2-40B4-BE49-F238E27FC236}">
                <a16:creationId xmlns:a16="http://schemas.microsoft.com/office/drawing/2014/main" id="{ECA339FA-F1F2-C244-B6B8-1ACC904C02A3}"/>
              </a:ext>
            </a:extLst>
          </p:cNvPr>
          <p:cNvSpPr/>
          <p:nvPr/>
        </p:nvSpPr>
        <p:spPr>
          <a:xfrm>
            <a:off x="784989" y="5721489"/>
            <a:ext cx="10626068" cy="968316"/>
          </a:xfrm>
          <a:prstGeom prst="roundRect">
            <a:avLst/>
          </a:prstGeom>
          <a:solidFill>
            <a:srgbClr val="FADADD"/>
          </a:solidFill>
          <a:ln w="38100">
            <a:solidFill>
              <a:srgbClr val="C0001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4400" b="1" dirty="0"/>
          </a:p>
        </p:txBody>
      </p:sp>
      <p:sp>
        <p:nvSpPr>
          <p:cNvPr id="35" name="Rounded Rectangle 34">
            <a:extLst>
              <a:ext uri="{FF2B5EF4-FFF2-40B4-BE49-F238E27FC236}">
                <a16:creationId xmlns:a16="http://schemas.microsoft.com/office/drawing/2014/main" id="{C10D3B23-D454-2C44-A8F4-DA7EB1B366C6}"/>
              </a:ext>
            </a:extLst>
          </p:cNvPr>
          <p:cNvSpPr/>
          <p:nvPr/>
        </p:nvSpPr>
        <p:spPr>
          <a:xfrm>
            <a:off x="785036" y="4600716"/>
            <a:ext cx="10626070" cy="968316"/>
          </a:xfrm>
          <a:prstGeom prst="roundRect">
            <a:avLst/>
          </a:prstGeom>
          <a:solidFill>
            <a:srgbClr val="FCE6D6"/>
          </a:solidFill>
          <a:ln w="38100">
            <a:solidFill>
              <a:srgbClr val="C55B0E"/>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4400" b="1" dirty="0"/>
          </a:p>
        </p:txBody>
      </p:sp>
      <p:sp>
        <p:nvSpPr>
          <p:cNvPr id="36" name="Rounded Rectangle 35">
            <a:extLst>
              <a:ext uri="{FF2B5EF4-FFF2-40B4-BE49-F238E27FC236}">
                <a16:creationId xmlns:a16="http://schemas.microsoft.com/office/drawing/2014/main" id="{B7767D5C-9392-1A4F-83D9-C066D36CE746}"/>
              </a:ext>
            </a:extLst>
          </p:cNvPr>
          <p:cNvSpPr/>
          <p:nvPr/>
        </p:nvSpPr>
        <p:spPr>
          <a:xfrm>
            <a:off x="784988" y="3471048"/>
            <a:ext cx="10626071" cy="968316"/>
          </a:xfrm>
          <a:prstGeom prst="roundRect">
            <a:avLst/>
          </a:prstGeom>
          <a:solidFill>
            <a:srgbClr val="E4F0D9"/>
          </a:solidFill>
          <a:ln w="38100">
            <a:solidFill>
              <a:srgbClr val="507E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4400" b="1" dirty="0"/>
          </a:p>
        </p:txBody>
      </p:sp>
      <p:sp>
        <p:nvSpPr>
          <p:cNvPr id="37" name="Rounded Rectangle 36">
            <a:extLst>
              <a:ext uri="{FF2B5EF4-FFF2-40B4-BE49-F238E27FC236}">
                <a16:creationId xmlns:a16="http://schemas.microsoft.com/office/drawing/2014/main" id="{5A718B96-8C7B-134E-8CCB-ACFFFA4BC18F}"/>
              </a:ext>
            </a:extLst>
          </p:cNvPr>
          <p:cNvSpPr/>
          <p:nvPr/>
        </p:nvSpPr>
        <p:spPr>
          <a:xfrm>
            <a:off x="795088" y="2333900"/>
            <a:ext cx="10611924" cy="968316"/>
          </a:xfrm>
          <a:prstGeom prst="roundRect">
            <a:avLst/>
          </a:prstGeom>
          <a:solidFill>
            <a:srgbClr val="DBE3F4"/>
          </a:solidFill>
          <a:ln w="38100">
            <a:solidFill>
              <a:srgbClr val="2E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endParaRPr>
          </a:p>
        </p:txBody>
      </p:sp>
      <p:sp>
        <p:nvSpPr>
          <p:cNvPr id="46" name="Rounded Rectangle 8">
            <a:extLst>
              <a:ext uri="{FF2B5EF4-FFF2-40B4-BE49-F238E27FC236}">
                <a16:creationId xmlns:a16="http://schemas.microsoft.com/office/drawing/2014/main" id="{E788B9BC-74E3-AC46-A96A-9F0EBB8110AB}"/>
              </a:ext>
            </a:extLst>
          </p:cNvPr>
          <p:cNvSpPr/>
          <p:nvPr/>
        </p:nvSpPr>
        <p:spPr>
          <a:xfrm>
            <a:off x="784988" y="2333900"/>
            <a:ext cx="1937694" cy="968316"/>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389 h 968316"/>
              <a:gd name="connsiteX1" fmla="*/ 161389 w 1934308"/>
              <a:gd name="connsiteY1" fmla="*/ 0 h 968316"/>
              <a:gd name="connsiteX2" fmla="*/ 1930921 w 1934308"/>
              <a:gd name="connsiteY2" fmla="*/ 2216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7694"/>
              <a:gd name="connsiteY0" fmla="*/ 161389 h 1026452"/>
              <a:gd name="connsiteX1" fmla="*/ 161389 w 1937694"/>
              <a:gd name="connsiteY1" fmla="*/ 0 h 1026452"/>
              <a:gd name="connsiteX2" fmla="*/ 1930921 w 1937694"/>
              <a:gd name="connsiteY2" fmla="*/ 2216 h 1026452"/>
              <a:gd name="connsiteX3" fmla="*/ 1937694 w 1937694"/>
              <a:gd name="connsiteY3" fmla="*/ 966100 h 1026452"/>
              <a:gd name="connsiteX4" fmla="*/ 161389 w 1937694"/>
              <a:gd name="connsiteY4" fmla="*/ 968316 h 1026452"/>
              <a:gd name="connsiteX5" fmla="*/ 0 w 1937694"/>
              <a:gd name="connsiteY5" fmla="*/ 806927 h 1026452"/>
              <a:gd name="connsiteX6" fmla="*/ 0 w 1937694"/>
              <a:gd name="connsiteY6" fmla="*/ 161389 h 1026452"/>
              <a:gd name="connsiteX0" fmla="*/ 0 w 1937694"/>
              <a:gd name="connsiteY0" fmla="*/ 161389 h 968316"/>
              <a:gd name="connsiteX1" fmla="*/ 161389 w 1937694"/>
              <a:gd name="connsiteY1" fmla="*/ 0 h 968316"/>
              <a:gd name="connsiteX2" fmla="*/ 1930921 w 1937694"/>
              <a:gd name="connsiteY2" fmla="*/ 2216 h 968316"/>
              <a:gd name="connsiteX3" fmla="*/ 1937694 w 1937694"/>
              <a:gd name="connsiteY3" fmla="*/ 966100 h 968316"/>
              <a:gd name="connsiteX4" fmla="*/ 161389 w 1937694"/>
              <a:gd name="connsiteY4" fmla="*/ 968316 h 968316"/>
              <a:gd name="connsiteX5" fmla="*/ 0 w 1937694"/>
              <a:gd name="connsiteY5" fmla="*/ 806927 h 968316"/>
              <a:gd name="connsiteX6" fmla="*/ 0 w 1937694"/>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7694" h="968316">
                <a:moveTo>
                  <a:pt x="0" y="161389"/>
                </a:moveTo>
                <a:cubicBezTo>
                  <a:pt x="0" y="72256"/>
                  <a:pt x="72256" y="0"/>
                  <a:pt x="161389" y="0"/>
                </a:cubicBezTo>
                <a:lnTo>
                  <a:pt x="1930921" y="2216"/>
                </a:lnTo>
                <a:cubicBezTo>
                  <a:pt x="1933179" y="323511"/>
                  <a:pt x="1935436" y="644805"/>
                  <a:pt x="1937694" y="966100"/>
                </a:cubicBezTo>
                <a:lnTo>
                  <a:pt x="161389" y="968316"/>
                </a:lnTo>
                <a:cubicBezTo>
                  <a:pt x="72256" y="968316"/>
                  <a:pt x="0" y="896060"/>
                  <a:pt x="0" y="806927"/>
                </a:cubicBezTo>
                <a:lnTo>
                  <a:pt x="0" y="161389"/>
                </a:lnTo>
                <a:close/>
              </a:path>
            </a:pathLst>
          </a:custGeom>
          <a:solidFill>
            <a:srgbClr val="4372C5"/>
          </a:solidFill>
          <a:ln w="38100">
            <a:solidFill>
              <a:srgbClr val="2E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Plan</a:t>
            </a:r>
          </a:p>
        </p:txBody>
      </p:sp>
      <p:sp>
        <p:nvSpPr>
          <p:cNvPr id="47" name="Rounded Rectangle 9">
            <a:extLst>
              <a:ext uri="{FF2B5EF4-FFF2-40B4-BE49-F238E27FC236}">
                <a16:creationId xmlns:a16="http://schemas.microsoft.com/office/drawing/2014/main" id="{FBB22A94-8FA4-3F46-AD43-D085445D8401}"/>
              </a:ext>
            </a:extLst>
          </p:cNvPr>
          <p:cNvSpPr/>
          <p:nvPr/>
        </p:nvSpPr>
        <p:spPr>
          <a:xfrm>
            <a:off x="784988" y="3470511"/>
            <a:ext cx="1934308" cy="968852"/>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807463 h 968852"/>
              <a:gd name="connsiteX4" fmla="*/ 161389 w 1934308"/>
              <a:gd name="connsiteY4" fmla="*/ 968852 h 968852"/>
              <a:gd name="connsiteX5" fmla="*/ 0 w 1934308"/>
              <a:gd name="connsiteY5" fmla="*/ 807463 h 968852"/>
              <a:gd name="connsiteX6" fmla="*/ 0 w 1934308"/>
              <a:gd name="connsiteY6" fmla="*/ 161925 h 968852"/>
              <a:gd name="connsiteX0" fmla="*/ 0 w 1934308"/>
              <a:gd name="connsiteY0" fmla="*/ 161925 h 1031388"/>
              <a:gd name="connsiteX1" fmla="*/ 161389 w 1934308"/>
              <a:gd name="connsiteY1" fmla="*/ 536 h 1031388"/>
              <a:gd name="connsiteX2" fmla="*/ 1934308 w 1934308"/>
              <a:gd name="connsiteY2" fmla="*/ 0 h 1031388"/>
              <a:gd name="connsiteX3" fmla="*/ 1934308 w 1934308"/>
              <a:gd name="connsiteY3" fmla="*/ 972563 h 1031388"/>
              <a:gd name="connsiteX4" fmla="*/ 161389 w 1934308"/>
              <a:gd name="connsiteY4" fmla="*/ 968852 h 1031388"/>
              <a:gd name="connsiteX5" fmla="*/ 0 w 1934308"/>
              <a:gd name="connsiteY5" fmla="*/ 807463 h 1031388"/>
              <a:gd name="connsiteX6" fmla="*/ 0 w 1934308"/>
              <a:gd name="connsiteY6" fmla="*/ 161925 h 1031388"/>
              <a:gd name="connsiteX0" fmla="*/ 0 w 1934308"/>
              <a:gd name="connsiteY0" fmla="*/ 161925 h 972563"/>
              <a:gd name="connsiteX1" fmla="*/ 161389 w 1934308"/>
              <a:gd name="connsiteY1" fmla="*/ 536 h 972563"/>
              <a:gd name="connsiteX2" fmla="*/ 1934308 w 1934308"/>
              <a:gd name="connsiteY2" fmla="*/ 0 h 972563"/>
              <a:gd name="connsiteX3" fmla="*/ 1934308 w 1934308"/>
              <a:gd name="connsiteY3" fmla="*/ 972563 h 972563"/>
              <a:gd name="connsiteX4" fmla="*/ 161389 w 1934308"/>
              <a:gd name="connsiteY4" fmla="*/ 968852 h 972563"/>
              <a:gd name="connsiteX5" fmla="*/ 0 w 1934308"/>
              <a:gd name="connsiteY5" fmla="*/ 807463 h 972563"/>
              <a:gd name="connsiteX6" fmla="*/ 0 w 1934308"/>
              <a:gd name="connsiteY6" fmla="*/ 161925 h 972563"/>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953513 h 968852"/>
              <a:gd name="connsiteX4" fmla="*/ 161389 w 1934308"/>
              <a:gd name="connsiteY4" fmla="*/ 968852 h 968852"/>
              <a:gd name="connsiteX5" fmla="*/ 0 w 1934308"/>
              <a:gd name="connsiteY5" fmla="*/ 807463 h 968852"/>
              <a:gd name="connsiteX6" fmla="*/ 0 w 1934308"/>
              <a:gd name="connsiteY6" fmla="*/ 161925 h 968852"/>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966213 h 968852"/>
              <a:gd name="connsiteX4" fmla="*/ 161389 w 1934308"/>
              <a:gd name="connsiteY4" fmla="*/ 968852 h 968852"/>
              <a:gd name="connsiteX5" fmla="*/ 0 w 1934308"/>
              <a:gd name="connsiteY5" fmla="*/ 807463 h 968852"/>
              <a:gd name="connsiteX6" fmla="*/ 0 w 1934308"/>
              <a:gd name="connsiteY6" fmla="*/ 161925 h 96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308" h="968852">
                <a:moveTo>
                  <a:pt x="0" y="161925"/>
                </a:moveTo>
                <a:cubicBezTo>
                  <a:pt x="0" y="72792"/>
                  <a:pt x="72256" y="536"/>
                  <a:pt x="161389" y="536"/>
                </a:cubicBezTo>
                <a:lnTo>
                  <a:pt x="1934308" y="0"/>
                </a:lnTo>
                <a:lnTo>
                  <a:pt x="1934308" y="966213"/>
                </a:lnTo>
                <a:lnTo>
                  <a:pt x="161389" y="968852"/>
                </a:lnTo>
                <a:cubicBezTo>
                  <a:pt x="72256" y="968852"/>
                  <a:pt x="0" y="896596"/>
                  <a:pt x="0" y="807463"/>
                </a:cubicBezTo>
                <a:lnTo>
                  <a:pt x="0" y="161925"/>
                </a:lnTo>
                <a:close/>
              </a:path>
            </a:pathLst>
          </a:custGeom>
          <a:solidFill>
            <a:srgbClr val="70AC47"/>
          </a:solidFill>
          <a:ln w="38100">
            <a:solidFill>
              <a:srgbClr val="507E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b="1" dirty="0"/>
              <a:t>Draft</a:t>
            </a:r>
          </a:p>
        </p:txBody>
      </p:sp>
      <p:sp>
        <p:nvSpPr>
          <p:cNvPr id="48" name="Rounded Rectangle 10">
            <a:extLst>
              <a:ext uri="{FF2B5EF4-FFF2-40B4-BE49-F238E27FC236}">
                <a16:creationId xmlns:a16="http://schemas.microsoft.com/office/drawing/2014/main" id="{477AC82C-0DD0-EB49-B958-3840C9CCD480}"/>
              </a:ext>
            </a:extLst>
          </p:cNvPr>
          <p:cNvSpPr/>
          <p:nvPr/>
        </p:nvSpPr>
        <p:spPr>
          <a:xfrm>
            <a:off x="784988" y="4600716"/>
            <a:ext cx="1934308" cy="968316"/>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807463 h 968852"/>
              <a:gd name="connsiteX4" fmla="*/ 1772919 w 1934308"/>
              <a:gd name="connsiteY4" fmla="*/ 968852 h 968852"/>
              <a:gd name="connsiteX5" fmla="*/ 161389 w 1934308"/>
              <a:gd name="connsiteY5" fmla="*/ 968852 h 968852"/>
              <a:gd name="connsiteX6" fmla="*/ 0 w 1934308"/>
              <a:gd name="connsiteY6" fmla="*/ 807463 h 968852"/>
              <a:gd name="connsiteX7" fmla="*/ 0 w 1934308"/>
              <a:gd name="connsiteY7" fmla="*/ 161925 h 968852"/>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389 h 1037899"/>
              <a:gd name="connsiteX1" fmla="*/ 161389 w 1934308"/>
              <a:gd name="connsiteY1" fmla="*/ 0 h 1037899"/>
              <a:gd name="connsiteX2" fmla="*/ 1934308 w 1934308"/>
              <a:gd name="connsiteY2" fmla="*/ 2639 h 1037899"/>
              <a:gd name="connsiteX3" fmla="*/ 1934308 w 1934308"/>
              <a:gd name="connsiteY3" fmla="*/ 965677 h 1037899"/>
              <a:gd name="connsiteX4" fmla="*/ 161389 w 1934308"/>
              <a:gd name="connsiteY4" fmla="*/ 968316 h 1037899"/>
              <a:gd name="connsiteX5" fmla="*/ 0 w 1934308"/>
              <a:gd name="connsiteY5" fmla="*/ 806927 h 1037899"/>
              <a:gd name="connsiteX6" fmla="*/ 0 w 1934308"/>
              <a:gd name="connsiteY6" fmla="*/ 161389 h 1037899"/>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965677 h 968316"/>
              <a:gd name="connsiteX4" fmla="*/ 161389 w 1934308"/>
              <a:gd name="connsiteY4" fmla="*/ 968316 h 968316"/>
              <a:gd name="connsiteX5" fmla="*/ 0 w 1934308"/>
              <a:gd name="connsiteY5" fmla="*/ 806927 h 968316"/>
              <a:gd name="connsiteX6" fmla="*/ 0 w 1934308"/>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308" h="968316">
                <a:moveTo>
                  <a:pt x="0" y="161389"/>
                </a:moveTo>
                <a:cubicBezTo>
                  <a:pt x="0" y="72256"/>
                  <a:pt x="72256" y="0"/>
                  <a:pt x="161389" y="0"/>
                </a:cubicBezTo>
                <a:lnTo>
                  <a:pt x="1934308" y="2639"/>
                </a:lnTo>
                <a:lnTo>
                  <a:pt x="1934308" y="965677"/>
                </a:lnTo>
                <a:lnTo>
                  <a:pt x="161389" y="968316"/>
                </a:lnTo>
                <a:cubicBezTo>
                  <a:pt x="72256" y="968316"/>
                  <a:pt x="0" y="896060"/>
                  <a:pt x="0" y="806927"/>
                </a:cubicBezTo>
                <a:lnTo>
                  <a:pt x="0" y="161389"/>
                </a:lnTo>
                <a:close/>
              </a:path>
            </a:pathLst>
          </a:custGeom>
          <a:solidFill>
            <a:srgbClr val="ED7C31"/>
          </a:solidFill>
          <a:ln w="38100">
            <a:solidFill>
              <a:srgbClr val="C55B0E"/>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b="1" dirty="0"/>
              <a:t>Rewrite</a:t>
            </a:r>
          </a:p>
        </p:txBody>
      </p:sp>
      <p:sp>
        <p:nvSpPr>
          <p:cNvPr id="49" name="Rounded Rectangle 11">
            <a:extLst>
              <a:ext uri="{FF2B5EF4-FFF2-40B4-BE49-F238E27FC236}">
                <a16:creationId xmlns:a16="http://schemas.microsoft.com/office/drawing/2014/main" id="{11328265-AE2B-9A47-BAC3-8238DF869D80}"/>
              </a:ext>
            </a:extLst>
          </p:cNvPr>
          <p:cNvSpPr/>
          <p:nvPr/>
        </p:nvSpPr>
        <p:spPr>
          <a:xfrm>
            <a:off x="785036" y="5721489"/>
            <a:ext cx="1937483" cy="968852"/>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7483"/>
              <a:gd name="connsiteY0" fmla="*/ 161389 h 968316"/>
              <a:gd name="connsiteX1" fmla="*/ 161389 w 1937483"/>
              <a:gd name="connsiteY1" fmla="*/ 0 h 968316"/>
              <a:gd name="connsiteX2" fmla="*/ 1937483 w 1937483"/>
              <a:gd name="connsiteY2" fmla="*/ 2639 h 968316"/>
              <a:gd name="connsiteX3" fmla="*/ 1934308 w 1937483"/>
              <a:gd name="connsiteY3" fmla="*/ 806927 h 968316"/>
              <a:gd name="connsiteX4" fmla="*/ 161389 w 1937483"/>
              <a:gd name="connsiteY4" fmla="*/ 968316 h 968316"/>
              <a:gd name="connsiteX5" fmla="*/ 0 w 1937483"/>
              <a:gd name="connsiteY5" fmla="*/ 806927 h 968316"/>
              <a:gd name="connsiteX6" fmla="*/ 0 w 1937483"/>
              <a:gd name="connsiteY6" fmla="*/ 161389 h 968316"/>
              <a:gd name="connsiteX0" fmla="*/ 0 w 1937483"/>
              <a:gd name="connsiteY0" fmla="*/ 161389 h 1028485"/>
              <a:gd name="connsiteX1" fmla="*/ 161389 w 1937483"/>
              <a:gd name="connsiteY1" fmla="*/ 0 h 1028485"/>
              <a:gd name="connsiteX2" fmla="*/ 1937483 w 1937483"/>
              <a:gd name="connsiteY2" fmla="*/ 2639 h 1028485"/>
              <a:gd name="connsiteX3" fmla="*/ 1931133 w 1937483"/>
              <a:gd name="connsiteY3" fmla="*/ 968852 h 1028485"/>
              <a:gd name="connsiteX4" fmla="*/ 161389 w 1937483"/>
              <a:gd name="connsiteY4" fmla="*/ 968316 h 1028485"/>
              <a:gd name="connsiteX5" fmla="*/ 0 w 1937483"/>
              <a:gd name="connsiteY5" fmla="*/ 806927 h 1028485"/>
              <a:gd name="connsiteX6" fmla="*/ 0 w 1937483"/>
              <a:gd name="connsiteY6" fmla="*/ 161389 h 1028485"/>
              <a:gd name="connsiteX0" fmla="*/ 0 w 1937483"/>
              <a:gd name="connsiteY0" fmla="*/ 161389 h 968852"/>
              <a:gd name="connsiteX1" fmla="*/ 161389 w 1937483"/>
              <a:gd name="connsiteY1" fmla="*/ 0 h 968852"/>
              <a:gd name="connsiteX2" fmla="*/ 1937483 w 1937483"/>
              <a:gd name="connsiteY2" fmla="*/ 2639 h 968852"/>
              <a:gd name="connsiteX3" fmla="*/ 1931133 w 1937483"/>
              <a:gd name="connsiteY3" fmla="*/ 968852 h 968852"/>
              <a:gd name="connsiteX4" fmla="*/ 161389 w 1937483"/>
              <a:gd name="connsiteY4" fmla="*/ 968316 h 968852"/>
              <a:gd name="connsiteX5" fmla="*/ 0 w 1937483"/>
              <a:gd name="connsiteY5" fmla="*/ 806927 h 968852"/>
              <a:gd name="connsiteX6" fmla="*/ 0 w 1937483"/>
              <a:gd name="connsiteY6" fmla="*/ 161389 h 96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7483" h="968852">
                <a:moveTo>
                  <a:pt x="0" y="161389"/>
                </a:moveTo>
                <a:cubicBezTo>
                  <a:pt x="0" y="72256"/>
                  <a:pt x="72256" y="0"/>
                  <a:pt x="161389" y="0"/>
                </a:cubicBezTo>
                <a:lnTo>
                  <a:pt x="1937483" y="2639"/>
                </a:lnTo>
                <a:cubicBezTo>
                  <a:pt x="1936425" y="270735"/>
                  <a:pt x="1932191" y="700756"/>
                  <a:pt x="1931133" y="968852"/>
                </a:cubicBezTo>
                <a:lnTo>
                  <a:pt x="161389" y="968316"/>
                </a:lnTo>
                <a:cubicBezTo>
                  <a:pt x="72256" y="968316"/>
                  <a:pt x="0" y="896060"/>
                  <a:pt x="0" y="806927"/>
                </a:cubicBezTo>
                <a:lnTo>
                  <a:pt x="0" y="161389"/>
                </a:lnTo>
                <a:close/>
              </a:path>
            </a:pathLst>
          </a:custGeom>
          <a:solidFill>
            <a:srgbClr val="EE3A49"/>
          </a:solidFill>
          <a:ln w="38100">
            <a:solidFill>
              <a:srgbClr val="C0001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b="1" dirty="0"/>
              <a:t>Edit</a:t>
            </a:r>
          </a:p>
        </p:txBody>
      </p:sp>
      <p:sp>
        <p:nvSpPr>
          <p:cNvPr id="56" name="Rounded Rectangle 55">
            <a:extLst>
              <a:ext uri="{FF2B5EF4-FFF2-40B4-BE49-F238E27FC236}">
                <a16:creationId xmlns:a16="http://schemas.microsoft.com/office/drawing/2014/main" id="{8439EC1B-86F0-6A41-A5A7-92F2F572B097}"/>
              </a:ext>
            </a:extLst>
          </p:cNvPr>
          <p:cNvSpPr/>
          <p:nvPr/>
        </p:nvSpPr>
        <p:spPr>
          <a:xfrm>
            <a:off x="2456400" y="1190688"/>
            <a:ext cx="7091076" cy="968315"/>
          </a:xfrm>
          <a:prstGeom prst="roundRect">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57" name="TextBox 56">
            <a:extLst>
              <a:ext uri="{FF2B5EF4-FFF2-40B4-BE49-F238E27FC236}">
                <a16:creationId xmlns:a16="http://schemas.microsoft.com/office/drawing/2014/main" id="{06E953A7-9AA8-ED47-9568-DAE740E48CA9}"/>
              </a:ext>
            </a:extLst>
          </p:cNvPr>
          <p:cNvSpPr txBox="1"/>
          <p:nvPr/>
        </p:nvSpPr>
        <p:spPr>
          <a:xfrm>
            <a:off x="3998729" y="1211312"/>
            <a:ext cx="5325132" cy="954107"/>
          </a:xfrm>
          <a:prstGeom prst="rect">
            <a:avLst/>
          </a:prstGeom>
          <a:noFill/>
        </p:spPr>
        <p:txBody>
          <a:bodyPr wrap="square" rtlCol="0">
            <a:spAutoFit/>
          </a:bodyPr>
          <a:lstStyle/>
          <a:p>
            <a:pPr algn="ctr"/>
            <a:r>
              <a:rPr lang="en-US" sz="1400" dirty="0">
                <a:latin typeface="Courier New" panose="02070309020205020404" pitchFamily="49" charset="0"/>
                <a:cs typeface="Courier New" panose="02070309020205020404" pitchFamily="49" charset="0"/>
              </a:rPr>
              <a:t>AI researchers Kevin, </a:t>
            </a:r>
            <a:r>
              <a:rPr lang="en-US" sz="1400" dirty="0" err="1">
                <a:latin typeface="Courier New" panose="02070309020205020404" pitchFamily="49" charset="0"/>
                <a:cs typeface="Courier New" panose="02070309020205020404" pitchFamily="49" charset="0"/>
              </a:rPr>
              <a:t>Yuandong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Nanyun</a:t>
            </a:r>
            <a:r>
              <a:rPr lang="en-US" sz="1400" dirty="0">
                <a:latin typeface="Courier New" panose="02070309020205020404" pitchFamily="49" charset="0"/>
                <a:cs typeface="Courier New" panose="02070309020205020404" pitchFamily="49" charset="0"/>
              </a:rPr>
              <a:t>, and Dan create a system for automatically generating high-quality long stories, aiming to submit their work to a prestigious conference.</a:t>
            </a:r>
          </a:p>
        </p:txBody>
      </p:sp>
      <p:sp>
        <p:nvSpPr>
          <p:cNvPr id="58" name="Rounded Rectangle 8">
            <a:extLst>
              <a:ext uri="{FF2B5EF4-FFF2-40B4-BE49-F238E27FC236}">
                <a16:creationId xmlns:a16="http://schemas.microsoft.com/office/drawing/2014/main" id="{C930C165-070D-1A41-8379-14F9400D07AF}"/>
              </a:ext>
            </a:extLst>
          </p:cNvPr>
          <p:cNvSpPr/>
          <p:nvPr/>
        </p:nvSpPr>
        <p:spPr>
          <a:xfrm>
            <a:off x="2456426" y="1190665"/>
            <a:ext cx="1542329" cy="968316"/>
          </a:xfrm>
          <a:custGeom>
            <a:avLst/>
            <a:gdLst>
              <a:gd name="connsiteX0" fmla="*/ 0 w 1542329"/>
              <a:gd name="connsiteY0" fmla="*/ 161389 h 968316"/>
              <a:gd name="connsiteX1" fmla="*/ 161389 w 1542329"/>
              <a:gd name="connsiteY1" fmla="*/ 0 h 968316"/>
              <a:gd name="connsiteX2" fmla="*/ 1380940 w 1542329"/>
              <a:gd name="connsiteY2" fmla="*/ 0 h 968316"/>
              <a:gd name="connsiteX3" fmla="*/ 1542329 w 1542329"/>
              <a:gd name="connsiteY3" fmla="*/ 161389 h 968316"/>
              <a:gd name="connsiteX4" fmla="*/ 1542329 w 1542329"/>
              <a:gd name="connsiteY4" fmla="*/ 806927 h 968316"/>
              <a:gd name="connsiteX5" fmla="*/ 1380940 w 1542329"/>
              <a:gd name="connsiteY5" fmla="*/ 968316 h 968316"/>
              <a:gd name="connsiteX6" fmla="*/ 161389 w 1542329"/>
              <a:gd name="connsiteY6" fmla="*/ 968316 h 968316"/>
              <a:gd name="connsiteX7" fmla="*/ 0 w 1542329"/>
              <a:gd name="connsiteY7" fmla="*/ 806927 h 968316"/>
              <a:gd name="connsiteX8" fmla="*/ 0 w 1542329"/>
              <a:gd name="connsiteY8" fmla="*/ 161389 h 968316"/>
              <a:gd name="connsiteX0" fmla="*/ 0 w 1542329"/>
              <a:gd name="connsiteY0" fmla="*/ 161389 h 968316"/>
              <a:gd name="connsiteX1" fmla="*/ 161389 w 1542329"/>
              <a:gd name="connsiteY1" fmla="*/ 0 h 968316"/>
              <a:gd name="connsiteX2" fmla="*/ 1542329 w 1542329"/>
              <a:gd name="connsiteY2" fmla="*/ 16138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61389 w 1542329"/>
              <a:gd name="connsiteY4" fmla="*/ 968316 h 968316"/>
              <a:gd name="connsiteX5" fmla="*/ 0 w 1542329"/>
              <a:gd name="connsiteY5" fmla="*/ 806927 h 968316"/>
              <a:gd name="connsiteX6" fmla="*/ 0 w 1542329"/>
              <a:gd name="connsiteY6" fmla="*/ 161389 h 968316"/>
              <a:gd name="connsiteX0" fmla="*/ 0 w 1542329"/>
              <a:gd name="connsiteY0" fmla="*/ 161389 h 1037899"/>
              <a:gd name="connsiteX1" fmla="*/ 161389 w 1542329"/>
              <a:gd name="connsiteY1" fmla="*/ 0 h 1037899"/>
              <a:gd name="connsiteX2" fmla="*/ 1542329 w 1542329"/>
              <a:gd name="connsiteY2" fmla="*/ 2639 h 1037899"/>
              <a:gd name="connsiteX3" fmla="*/ 1542329 w 1542329"/>
              <a:gd name="connsiteY3" fmla="*/ 965677 h 1037899"/>
              <a:gd name="connsiteX4" fmla="*/ 161389 w 1542329"/>
              <a:gd name="connsiteY4" fmla="*/ 968316 h 1037899"/>
              <a:gd name="connsiteX5" fmla="*/ 0 w 1542329"/>
              <a:gd name="connsiteY5" fmla="*/ 806927 h 1037899"/>
              <a:gd name="connsiteX6" fmla="*/ 0 w 1542329"/>
              <a:gd name="connsiteY6" fmla="*/ 161389 h 1037899"/>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965677 h 968316"/>
              <a:gd name="connsiteX4" fmla="*/ 161389 w 1542329"/>
              <a:gd name="connsiteY4" fmla="*/ 968316 h 968316"/>
              <a:gd name="connsiteX5" fmla="*/ 0 w 1542329"/>
              <a:gd name="connsiteY5" fmla="*/ 806927 h 968316"/>
              <a:gd name="connsiteX6" fmla="*/ 0 w 1542329"/>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329" h="968316">
                <a:moveTo>
                  <a:pt x="0" y="161389"/>
                </a:moveTo>
                <a:cubicBezTo>
                  <a:pt x="0" y="72256"/>
                  <a:pt x="72256" y="0"/>
                  <a:pt x="161389" y="0"/>
                </a:cubicBezTo>
                <a:lnTo>
                  <a:pt x="1542329" y="2639"/>
                </a:lnTo>
                <a:lnTo>
                  <a:pt x="1542329" y="965677"/>
                </a:lnTo>
                <a:lnTo>
                  <a:pt x="161389" y="968316"/>
                </a:lnTo>
                <a:cubicBezTo>
                  <a:pt x="72256" y="968316"/>
                  <a:pt x="0" y="896060"/>
                  <a:pt x="0" y="806927"/>
                </a:cubicBezTo>
                <a:lnTo>
                  <a:pt x="0" y="161389"/>
                </a:lnTo>
                <a:close/>
              </a:path>
            </a:pathLst>
          </a:custGeom>
          <a:solidFill>
            <a:srgbClr val="BFBDC0"/>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t>Premise</a:t>
            </a:r>
          </a:p>
        </p:txBody>
      </p:sp>
    </p:spTree>
    <p:extLst>
      <p:ext uri="{BB962C8B-B14F-4D97-AF65-F5344CB8AC3E}">
        <p14:creationId xmlns:p14="http://schemas.microsoft.com/office/powerpoint/2010/main" val="950769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74AD-CBC1-8A42-A0D2-89AC2224A724}"/>
              </a:ext>
            </a:extLst>
          </p:cNvPr>
          <p:cNvSpPr>
            <a:spLocks noGrp="1"/>
          </p:cNvSpPr>
          <p:nvPr>
            <p:ph type="title"/>
          </p:nvPr>
        </p:nvSpPr>
        <p:spPr/>
        <p:txBody>
          <a:bodyPr>
            <a:normAutofit/>
          </a:bodyPr>
          <a:lstStyle/>
          <a:p>
            <a:r>
              <a:rPr lang="en-US" sz="4000" dirty="0"/>
              <a:t>Recursive </a:t>
            </a:r>
            <a:r>
              <a:rPr lang="en-US" sz="4000" dirty="0" err="1"/>
              <a:t>Reprompting</a:t>
            </a:r>
            <a:r>
              <a:rPr lang="en-US" sz="4000" dirty="0"/>
              <a:t> and Revision</a:t>
            </a:r>
          </a:p>
        </p:txBody>
      </p:sp>
      <p:sp>
        <p:nvSpPr>
          <p:cNvPr id="34" name="Rounded Rectangle 33">
            <a:extLst>
              <a:ext uri="{FF2B5EF4-FFF2-40B4-BE49-F238E27FC236}">
                <a16:creationId xmlns:a16="http://schemas.microsoft.com/office/drawing/2014/main" id="{ECA339FA-F1F2-C244-B6B8-1ACC904C02A3}"/>
              </a:ext>
            </a:extLst>
          </p:cNvPr>
          <p:cNvSpPr/>
          <p:nvPr/>
        </p:nvSpPr>
        <p:spPr>
          <a:xfrm>
            <a:off x="784989" y="5721489"/>
            <a:ext cx="10626068" cy="968316"/>
          </a:xfrm>
          <a:prstGeom prst="roundRect">
            <a:avLst/>
          </a:prstGeom>
          <a:solidFill>
            <a:srgbClr val="FADADD"/>
          </a:solidFill>
          <a:ln w="38100">
            <a:solidFill>
              <a:srgbClr val="C0001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4400" b="1" dirty="0"/>
          </a:p>
        </p:txBody>
      </p:sp>
      <p:sp>
        <p:nvSpPr>
          <p:cNvPr id="35" name="Rounded Rectangle 34">
            <a:extLst>
              <a:ext uri="{FF2B5EF4-FFF2-40B4-BE49-F238E27FC236}">
                <a16:creationId xmlns:a16="http://schemas.microsoft.com/office/drawing/2014/main" id="{C10D3B23-D454-2C44-A8F4-DA7EB1B366C6}"/>
              </a:ext>
            </a:extLst>
          </p:cNvPr>
          <p:cNvSpPr/>
          <p:nvPr/>
        </p:nvSpPr>
        <p:spPr>
          <a:xfrm>
            <a:off x="785036" y="4600716"/>
            <a:ext cx="10626070" cy="968316"/>
          </a:xfrm>
          <a:prstGeom prst="roundRect">
            <a:avLst/>
          </a:prstGeom>
          <a:solidFill>
            <a:srgbClr val="FCE6D6"/>
          </a:solidFill>
          <a:ln w="38100">
            <a:solidFill>
              <a:srgbClr val="C55B0E"/>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4400" b="1" dirty="0"/>
          </a:p>
        </p:txBody>
      </p:sp>
      <p:sp>
        <p:nvSpPr>
          <p:cNvPr id="36" name="Rounded Rectangle 35">
            <a:extLst>
              <a:ext uri="{FF2B5EF4-FFF2-40B4-BE49-F238E27FC236}">
                <a16:creationId xmlns:a16="http://schemas.microsoft.com/office/drawing/2014/main" id="{B7767D5C-9392-1A4F-83D9-C066D36CE746}"/>
              </a:ext>
            </a:extLst>
          </p:cNvPr>
          <p:cNvSpPr/>
          <p:nvPr/>
        </p:nvSpPr>
        <p:spPr>
          <a:xfrm>
            <a:off x="784988" y="3471048"/>
            <a:ext cx="10626071" cy="968316"/>
          </a:xfrm>
          <a:prstGeom prst="roundRect">
            <a:avLst/>
          </a:prstGeom>
          <a:solidFill>
            <a:srgbClr val="E4F0D9"/>
          </a:solidFill>
          <a:ln w="38100">
            <a:solidFill>
              <a:srgbClr val="507E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4400" b="1" dirty="0"/>
          </a:p>
        </p:txBody>
      </p:sp>
      <p:sp>
        <p:nvSpPr>
          <p:cNvPr id="37" name="Rounded Rectangle 36">
            <a:extLst>
              <a:ext uri="{FF2B5EF4-FFF2-40B4-BE49-F238E27FC236}">
                <a16:creationId xmlns:a16="http://schemas.microsoft.com/office/drawing/2014/main" id="{5A718B96-8C7B-134E-8CCB-ACFFFA4BC18F}"/>
              </a:ext>
            </a:extLst>
          </p:cNvPr>
          <p:cNvSpPr/>
          <p:nvPr/>
        </p:nvSpPr>
        <p:spPr>
          <a:xfrm>
            <a:off x="795088" y="2333900"/>
            <a:ext cx="10611924" cy="968316"/>
          </a:xfrm>
          <a:prstGeom prst="roundRect">
            <a:avLst/>
          </a:prstGeom>
          <a:solidFill>
            <a:srgbClr val="DBE3F4"/>
          </a:solidFill>
          <a:ln w="38100">
            <a:solidFill>
              <a:srgbClr val="2E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endParaRPr>
          </a:p>
        </p:txBody>
      </p:sp>
      <p:sp>
        <p:nvSpPr>
          <p:cNvPr id="46" name="Rounded Rectangle 8">
            <a:extLst>
              <a:ext uri="{FF2B5EF4-FFF2-40B4-BE49-F238E27FC236}">
                <a16:creationId xmlns:a16="http://schemas.microsoft.com/office/drawing/2014/main" id="{E788B9BC-74E3-AC46-A96A-9F0EBB8110AB}"/>
              </a:ext>
            </a:extLst>
          </p:cNvPr>
          <p:cNvSpPr/>
          <p:nvPr/>
        </p:nvSpPr>
        <p:spPr>
          <a:xfrm>
            <a:off x="784988" y="2333900"/>
            <a:ext cx="1937694" cy="968316"/>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389 h 968316"/>
              <a:gd name="connsiteX1" fmla="*/ 161389 w 1934308"/>
              <a:gd name="connsiteY1" fmla="*/ 0 h 968316"/>
              <a:gd name="connsiteX2" fmla="*/ 1930921 w 1934308"/>
              <a:gd name="connsiteY2" fmla="*/ 2216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7694"/>
              <a:gd name="connsiteY0" fmla="*/ 161389 h 1026452"/>
              <a:gd name="connsiteX1" fmla="*/ 161389 w 1937694"/>
              <a:gd name="connsiteY1" fmla="*/ 0 h 1026452"/>
              <a:gd name="connsiteX2" fmla="*/ 1930921 w 1937694"/>
              <a:gd name="connsiteY2" fmla="*/ 2216 h 1026452"/>
              <a:gd name="connsiteX3" fmla="*/ 1937694 w 1937694"/>
              <a:gd name="connsiteY3" fmla="*/ 966100 h 1026452"/>
              <a:gd name="connsiteX4" fmla="*/ 161389 w 1937694"/>
              <a:gd name="connsiteY4" fmla="*/ 968316 h 1026452"/>
              <a:gd name="connsiteX5" fmla="*/ 0 w 1937694"/>
              <a:gd name="connsiteY5" fmla="*/ 806927 h 1026452"/>
              <a:gd name="connsiteX6" fmla="*/ 0 w 1937694"/>
              <a:gd name="connsiteY6" fmla="*/ 161389 h 1026452"/>
              <a:gd name="connsiteX0" fmla="*/ 0 w 1937694"/>
              <a:gd name="connsiteY0" fmla="*/ 161389 h 968316"/>
              <a:gd name="connsiteX1" fmla="*/ 161389 w 1937694"/>
              <a:gd name="connsiteY1" fmla="*/ 0 h 968316"/>
              <a:gd name="connsiteX2" fmla="*/ 1930921 w 1937694"/>
              <a:gd name="connsiteY2" fmla="*/ 2216 h 968316"/>
              <a:gd name="connsiteX3" fmla="*/ 1937694 w 1937694"/>
              <a:gd name="connsiteY3" fmla="*/ 966100 h 968316"/>
              <a:gd name="connsiteX4" fmla="*/ 161389 w 1937694"/>
              <a:gd name="connsiteY4" fmla="*/ 968316 h 968316"/>
              <a:gd name="connsiteX5" fmla="*/ 0 w 1937694"/>
              <a:gd name="connsiteY5" fmla="*/ 806927 h 968316"/>
              <a:gd name="connsiteX6" fmla="*/ 0 w 1937694"/>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7694" h="968316">
                <a:moveTo>
                  <a:pt x="0" y="161389"/>
                </a:moveTo>
                <a:cubicBezTo>
                  <a:pt x="0" y="72256"/>
                  <a:pt x="72256" y="0"/>
                  <a:pt x="161389" y="0"/>
                </a:cubicBezTo>
                <a:lnTo>
                  <a:pt x="1930921" y="2216"/>
                </a:lnTo>
                <a:cubicBezTo>
                  <a:pt x="1933179" y="323511"/>
                  <a:pt x="1935436" y="644805"/>
                  <a:pt x="1937694" y="966100"/>
                </a:cubicBezTo>
                <a:lnTo>
                  <a:pt x="161389" y="968316"/>
                </a:lnTo>
                <a:cubicBezTo>
                  <a:pt x="72256" y="968316"/>
                  <a:pt x="0" y="896060"/>
                  <a:pt x="0" y="806927"/>
                </a:cubicBezTo>
                <a:lnTo>
                  <a:pt x="0" y="161389"/>
                </a:lnTo>
                <a:close/>
              </a:path>
            </a:pathLst>
          </a:custGeom>
          <a:solidFill>
            <a:srgbClr val="4372C5"/>
          </a:solidFill>
          <a:ln w="38100">
            <a:solidFill>
              <a:srgbClr val="2E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Plan</a:t>
            </a:r>
          </a:p>
        </p:txBody>
      </p:sp>
      <p:sp>
        <p:nvSpPr>
          <p:cNvPr id="47" name="Rounded Rectangle 9">
            <a:extLst>
              <a:ext uri="{FF2B5EF4-FFF2-40B4-BE49-F238E27FC236}">
                <a16:creationId xmlns:a16="http://schemas.microsoft.com/office/drawing/2014/main" id="{FBB22A94-8FA4-3F46-AD43-D085445D8401}"/>
              </a:ext>
            </a:extLst>
          </p:cNvPr>
          <p:cNvSpPr/>
          <p:nvPr/>
        </p:nvSpPr>
        <p:spPr>
          <a:xfrm>
            <a:off x="784988" y="3470511"/>
            <a:ext cx="1934308" cy="968852"/>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807463 h 968852"/>
              <a:gd name="connsiteX4" fmla="*/ 161389 w 1934308"/>
              <a:gd name="connsiteY4" fmla="*/ 968852 h 968852"/>
              <a:gd name="connsiteX5" fmla="*/ 0 w 1934308"/>
              <a:gd name="connsiteY5" fmla="*/ 807463 h 968852"/>
              <a:gd name="connsiteX6" fmla="*/ 0 w 1934308"/>
              <a:gd name="connsiteY6" fmla="*/ 161925 h 968852"/>
              <a:gd name="connsiteX0" fmla="*/ 0 w 1934308"/>
              <a:gd name="connsiteY0" fmla="*/ 161925 h 1031388"/>
              <a:gd name="connsiteX1" fmla="*/ 161389 w 1934308"/>
              <a:gd name="connsiteY1" fmla="*/ 536 h 1031388"/>
              <a:gd name="connsiteX2" fmla="*/ 1934308 w 1934308"/>
              <a:gd name="connsiteY2" fmla="*/ 0 h 1031388"/>
              <a:gd name="connsiteX3" fmla="*/ 1934308 w 1934308"/>
              <a:gd name="connsiteY3" fmla="*/ 972563 h 1031388"/>
              <a:gd name="connsiteX4" fmla="*/ 161389 w 1934308"/>
              <a:gd name="connsiteY4" fmla="*/ 968852 h 1031388"/>
              <a:gd name="connsiteX5" fmla="*/ 0 w 1934308"/>
              <a:gd name="connsiteY5" fmla="*/ 807463 h 1031388"/>
              <a:gd name="connsiteX6" fmla="*/ 0 w 1934308"/>
              <a:gd name="connsiteY6" fmla="*/ 161925 h 1031388"/>
              <a:gd name="connsiteX0" fmla="*/ 0 w 1934308"/>
              <a:gd name="connsiteY0" fmla="*/ 161925 h 972563"/>
              <a:gd name="connsiteX1" fmla="*/ 161389 w 1934308"/>
              <a:gd name="connsiteY1" fmla="*/ 536 h 972563"/>
              <a:gd name="connsiteX2" fmla="*/ 1934308 w 1934308"/>
              <a:gd name="connsiteY2" fmla="*/ 0 h 972563"/>
              <a:gd name="connsiteX3" fmla="*/ 1934308 w 1934308"/>
              <a:gd name="connsiteY3" fmla="*/ 972563 h 972563"/>
              <a:gd name="connsiteX4" fmla="*/ 161389 w 1934308"/>
              <a:gd name="connsiteY4" fmla="*/ 968852 h 972563"/>
              <a:gd name="connsiteX5" fmla="*/ 0 w 1934308"/>
              <a:gd name="connsiteY5" fmla="*/ 807463 h 972563"/>
              <a:gd name="connsiteX6" fmla="*/ 0 w 1934308"/>
              <a:gd name="connsiteY6" fmla="*/ 161925 h 972563"/>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953513 h 968852"/>
              <a:gd name="connsiteX4" fmla="*/ 161389 w 1934308"/>
              <a:gd name="connsiteY4" fmla="*/ 968852 h 968852"/>
              <a:gd name="connsiteX5" fmla="*/ 0 w 1934308"/>
              <a:gd name="connsiteY5" fmla="*/ 807463 h 968852"/>
              <a:gd name="connsiteX6" fmla="*/ 0 w 1934308"/>
              <a:gd name="connsiteY6" fmla="*/ 161925 h 968852"/>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966213 h 968852"/>
              <a:gd name="connsiteX4" fmla="*/ 161389 w 1934308"/>
              <a:gd name="connsiteY4" fmla="*/ 968852 h 968852"/>
              <a:gd name="connsiteX5" fmla="*/ 0 w 1934308"/>
              <a:gd name="connsiteY5" fmla="*/ 807463 h 968852"/>
              <a:gd name="connsiteX6" fmla="*/ 0 w 1934308"/>
              <a:gd name="connsiteY6" fmla="*/ 161925 h 96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308" h="968852">
                <a:moveTo>
                  <a:pt x="0" y="161925"/>
                </a:moveTo>
                <a:cubicBezTo>
                  <a:pt x="0" y="72792"/>
                  <a:pt x="72256" y="536"/>
                  <a:pt x="161389" y="536"/>
                </a:cubicBezTo>
                <a:lnTo>
                  <a:pt x="1934308" y="0"/>
                </a:lnTo>
                <a:lnTo>
                  <a:pt x="1934308" y="966213"/>
                </a:lnTo>
                <a:lnTo>
                  <a:pt x="161389" y="968852"/>
                </a:lnTo>
                <a:cubicBezTo>
                  <a:pt x="72256" y="968852"/>
                  <a:pt x="0" y="896596"/>
                  <a:pt x="0" y="807463"/>
                </a:cubicBezTo>
                <a:lnTo>
                  <a:pt x="0" y="161925"/>
                </a:lnTo>
                <a:close/>
              </a:path>
            </a:pathLst>
          </a:custGeom>
          <a:solidFill>
            <a:srgbClr val="70AC47"/>
          </a:solidFill>
          <a:ln w="38100">
            <a:solidFill>
              <a:srgbClr val="507E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b="1" dirty="0"/>
              <a:t>Draft</a:t>
            </a:r>
          </a:p>
        </p:txBody>
      </p:sp>
      <p:sp>
        <p:nvSpPr>
          <p:cNvPr id="48" name="Rounded Rectangle 10">
            <a:extLst>
              <a:ext uri="{FF2B5EF4-FFF2-40B4-BE49-F238E27FC236}">
                <a16:creationId xmlns:a16="http://schemas.microsoft.com/office/drawing/2014/main" id="{477AC82C-0DD0-EB49-B958-3840C9CCD480}"/>
              </a:ext>
            </a:extLst>
          </p:cNvPr>
          <p:cNvSpPr/>
          <p:nvPr/>
        </p:nvSpPr>
        <p:spPr>
          <a:xfrm>
            <a:off x="784988" y="4600716"/>
            <a:ext cx="1934308" cy="968316"/>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807463 h 968852"/>
              <a:gd name="connsiteX4" fmla="*/ 1772919 w 1934308"/>
              <a:gd name="connsiteY4" fmla="*/ 968852 h 968852"/>
              <a:gd name="connsiteX5" fmla="*/ 161389 w 1934308"/>
              <a:gd name="connsiteY5" fmla="*/ 968852 h 968852"/>
              <a:gd name="connsiteX6" fmla="*/ 0 w 1934308"/>
              <a:gd name="connsiteY6" fmla="*/ 807463 h 968852"/>
              <a:gd name="connsiteX7" fmla="*/ 0 w 1934308"/>
              <a:gd name="connsiteY7" fmla="*/ 161925 h 968852"/>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389 h 1037899"/>
              <a:gd name="connsiteX1" fmla="*/ 161389 w 1934308"/>
              <a:gd name="connsiteY1" fmla="*/ 0 h 1037899"/>
              <a:gd name="connsiteX2" fmla="*/ 1934308 w 1934308"/>
              <a:gd name="connsiteY2" fmla="*/ 2639 h 1037899"/>
              <a:gd name="connsiteX3" fmla="*/ 1934308 w 1934308"/>
              <a:gd name="connsiteY3" fmla="*/ 965677 h 1037899"/>
              <a:gd name="connsiteX4" fmla="*/ 161389 w 1934308"/>
              <a:gd name="connsiteY4" fmla="*/ 968316 h 1037899"/>
              <a:gd name="connsiteX5" fmla="*/ 0 w 1934308"/>
              <a:gd name="connsiteY5" fmla="*/ 806927 h 1037899"/>
              <a:gd name="connsiteX6" fmla="*/ 0 w 1934308"/>
              <a:gd name="connsiteY6" fmla="*/ 161389 h 1037899"/>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965677 h 968316"/>
              <a:gd name="connsiteX4" fmla="*/ 161389 w 1934308"/>
              <a:gd name="connsiteY4" fmla="*/ 968316 h 968316"/>
              <a:gd name="connsiteX5" fmla="*/ 0 w 1934308"/>
              <a:gd name="connsiteY5" fmla="*/ 806927 h 968316"/>
              <a:gd name="connsiteX6" fmla="*/ 0 w 1934308"/>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308" h="968316">
                <a:moveTo>
                  <a:pt x="0" y="161389"/>
                </a:moveTo>
                <a:cubicBezTo>
                  <a:pt x="0" y="72256"/>
                  <a:pt x="72256" y="0"/>
                  <a:pt x="161389" y="0"/>
                </a:cubicBezTo>
                <a:lnTo>
                  <a:pt x="1934308" y="2639"/>
                </a:lnTo>
                <a:lnTo>
                  <a:pt x="1934308" y="965677"/>
                </a:lnTo>
                <a:lnTo>
                  <a:pt x="161389" y="968316"/>
                </a:lnTo>
                <a:cubicBezTo>
                  <a:pt x="72256" y="968316"/>
                  <a:pt x="0" y="896060"/>
                  <a:pt x="0" y="806927"/>
                </a:cubicBezTo>
                <a:lnTo>
                  <a:pt x="0" y="161389"/>
                </a:lnTo>
                <a:close/>
              </a:path>
            </a:pathLst>
          </a:custGeom>
          <a:solidFill>
            <a:srgbClr val="ED7C31"/>
          </a:solidFill>
          <a:ln w="38100">
            <a:solidFill>
              <a:srgbClr val="C55B0E"/>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b="1" dirty="0"/>
              <a:t>Rewrite</a:t>
            </a:r>
          </a:p>
        </p:txBody>
      </p:sp>
      <p:sp>
        <p:nvSpPr>
          <p:cNvPr id="49" name="Rounded Rectangle 11">
            <a:extLst>
              <a:ext uri="{FF2B5EF4-FFF2-40B4-BE49-F238E27FC236}">
                <a16:creationId xmlns:a16="http://schemas.microsoft.com/office/drawing/2014/main" id="{11328265-AE2B-9A47-BAC3-8238DF869D80}"/>
              </a:ext>
            </a:extLst>
          </p:cNvPr>
          <p:cNvSpPr/>
          <p:nvPr/>
        </p:nvSpPr>
        <p:spPr>
          <a:xfrm>
            <a:off x="785036" y="5721489"/>
            <a:ext cx="1937483" cy="968852"/>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7483"/>
              <a:gd name="connsiteY0" fmla="*/ 161389 h 968316"/>
              <a:gd name="connsiteX1" fmla="*/ 161389 w 1937483"/>
              <a:gd name="connsiteY1" fmla="*/ 0 h 968316"/>
              <a:gd name="connsiteX2" fmla="*/ 1937483 w 1937483"/>
              <a:gd name="connsiteY2" fmla="*/ 2639 h 968316"/>
              <a:gd name="connsiteX3" fmla="*/ 1934308 w 1937483"/>
              <a:gd name="connsiteY3" fmla="*/ 806927 h 968316"/>
              <a:gd name="connsiteX4" fmla="*/ 161389 w 1937483"/>
              <a:gd name="connsiteY4" fmla="*/ 968316 h 968316"/>
              <a:gd name="connsiteX5" fmla="*/ 0 w 1937483"/>
              <a:gd name="connsiteY5" fmla="*/ 806927 h 968316"/>
              <a:gd name="connsiteX6" fmla="*/ 0 w 1937483"/>
              <a:gd name="connsiteY6" fmla="*/ 161389 h 968316"/>
              <a:gd name="connsiteX0" fmla="*/ 0 w 1937483"/>
              <a:gd name="connsiteY0" fmla="*/ 161389 h 1028485"/>
              <a:gd name="connsiteX1" fmla="*/ 161389 w 1937483"/>
              <a:gd name="connsiteY1" fmla="*/ 0 h 1028485"/>
              <a:gd name="connsiteX2" fmla="*/ 1937483 w 1937483"/>
              <a:gd name="connsiteY2" fmla="*/ 2639 h 1028485"/>
              <a:gd name="connsiteX3" fmla="*/ 1931133 w 1937483"/>
              <a:gd name="connsiteY3" fmla="*/ 968852 h 1028485"/>
              <a:gd name="connsiteX4" fmla="*/ 161389 w 1937483"/>
              <a:gd name="connsiteY4" fmla="*/ 968316 h 1028485"/>
              <a:gd name="connsiteX5" fmla="*/ 0 w 1937483"/>
              <a:gd name="connsiteY5" fmla="*/ 806927 h 1028485"/>
              <a:gd name="connsiteX6" fmla="*/ 0 w 1937483"/>
              <a:gd name="connsiteY6" fmla="*/ 161389 h 1028485"/>
              <a:gd name="connsiteX0" fmla="*/ 0 w 1937483"/>
              <a:gd name="connsiteY0" fmla="*/ 161389 h 968852"/>
              <a:gd name="connsiteX1" fmla="*/ 161389 w 1937483"/>
              <a:gd name="connsiteY1" fmla="*/ 0 h 968852"/>
              <a:gd name="connsiteX2" fmla="*/ 1937483 w 1937483"/>
              <a:gd name="connsiteY2" fmla="*/ 2639 h 968852"/>
              <a:gd name="connsiteX3" fmla="*/ 1931133 w 1937483"/>
              <a:gd name="connsiteY3" fmla="*/ 968852 h 968852"/>
              <a:gd name="connsiteX4" fmla="*/ 161389 w 1937483"/>
              <a:gd name="connsiteY4" fmla="*/ 968316 h 968852"/>
              <a:gd name="connsiteX5" fmla="*/ 0 w 1937483"/>
              <a:gd name="connsiteY5" fmla="*/ 806927 h 968852"/>
              <a:gd name="connsiteX6" fmla="*/ 0 w 1937483"/>
              <a:gd name="connsiteY6" fmla="*/ 161389 h 96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7483" h="968852">
                <a:moveTo>
                  <a:pt x="0" y="161389"/>
                </a:moveTo>
                <a:cubicBezTo>
                  <a:pt x="0" y="72256"/>
                  <a:pt x="72256" y="0"/>
                  <a:pt x="161389" y="0"/>
                </a:cubicBezTo>
                <a:lnTo>
                  <a:pt x="1937483" y="2639"/>
                </a:lnTo>
                <a:cubicBezTo>
                  <a:pt x="1936425" y="270735"/>
                  <a:pt x="1932191" y="700756"/>
                  <a:pt x="1931133" y="968852"/>
                </a:cubicBezTo>
                <a:lnTo>
                  <a:pt x="161389" y="968316"/>
                </a:lnTo>
                <a:cubicBezTo>
                  <a:pt x="72256" y="968316"/>
                  <a:pt x="0" y="896060"/>
                  <a:pt x="0" y="806927"/>
                </a:cubicBezTo>
                <a:lnTo>
                  <a:pt x="0" y="161389"/>
                </a:lnTo>
                <a:close/>
              </a:path>
            </a:pathLst>
          </a:custGeom>
          <a:solidFill>
            <a:srgbClr val="EE3A49"/>
          </a:solidFill>
          <a:ln w="38100">
            <a:solidFill>
              <a:srgbClr val="C0001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b="1" dirty="0"/>
              <a:t>Edit</a:t>
            </a:r>
          </a:p>
        </p:txBody>
      </p:sp>
      <p:sp>
        <p:nvSpPr>
          <p:cNvPr id="56" name="Rounded Rectangle 55">
            <a:extLst>
              <a:ext uri="{FF2B5EF4-FFF2-40B4-BE49-F238E27FC236}">
                <a16:creationId xmlns:a16="http://schemas.microsoft.com/office/drawing/2014/main" id="{8439EC1B-86F0-6A41-A5A7-92F2F572B097}"/>
              </a:ext>
            </a:extLst>
          </p:cNvPr>
          <p:cNvSpPr/>
          <p:nvPr/>
        </p:nvSpPr>
        <p:spPr>
          <a:xfrm>
            <a:off x="2456400" y="1190688"/>
            <a:ext cx="7091076" cy="968315"/>
          </a:xfrm>
          <a:prstGeom prst="roundRect">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57" name="TextBox 56">
            <a:extLst>
              <a:ext uri="{FF2B5EF4-FFF2-40B4-BE49-F238E27FC236}">
                <a16:creationId xmlns:a16="http://schemas.microsoft.com/office/drawing/2014/main" id="{06E953A7-9AA8-ED47-9568-DAE740E48CA9}"/>
              </a:ext>
            </a:extLst>
          </p:cNvPr>
          <p:cNvSpPr txBox="1"/>
          <p:nvPr/>
        </p:nvSpPr>
        <p:spPr>
          <a:xfrm>
            <a:off x="3998729" y="1211312"/>
            <a:ext cx="5325132" cy="954107"/>
          </a:xfrm>
          <a:prstGeom prst="rect">
            <a:avLst/>
          </a:prstGeom>
          <a:noFill/>
        </p:spPr>
        <p:txBody>
          <a:bodyPr wrap="square" rtlCol="0">
            <a:spAutoFit/>
          </a:bodyPr>
          <a:lstStyle/>
          <a:p>
            <a:pPr algn="ctr"/>
            <a:r>
              <a:rPr lang="en-US" sz="1400" dirty="0">
                <a:latin typeface="Courier New" panose="02070309020205020404" pitchFamily="49" charset="0"/>
                <a:cs typeface="Courier New" panose="02070309020205020404" pitchFamily="49" charset="0"/>
              </a:rPr>
              <a:t>AI researchers Kevin, </a:t>
            </a:r>
            <a:r>
              <a:rPr lang="en-US" sz="1400" dirty="0" err="1">
                <a:latin typeface="Courier New" panose="02070309020205020404" pitchFamily="49" charset="0"/>
                <a:cs typeface="Courier New" panose="02070309020205020404" pitchFamily="49" charset="0"/>
              </a:rPr>
              <a:t>Yuandong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Nanyun</a:t>
            </a:r>
            <a:r>
              <a:rPr lang="en-US" sz="1400" dirty="0">
                <a:latin typeface="Courier New" panose="02070309020205020404" pitchFamily="49" charset="0"/>
                <a:cs typeface="Courier New" panose="02070309020205020404" pitchFamily="49" charset="0"/>
              </a:rPr>
              <a:t>, and Dan create a system for automatically generating high-quality long stories, aiming to submit their work to a prestigious conference.</a:t>
            </a:r>
          </a:p>
        </p:txBody>
      </p:sp>
      <p:sp>
        <p:nvSpPr>
          <p:cNvPr id="58" name="Rounded Rectangle 8">
            <a:extLst>
              <a:ext uri="{FF2B5EF4-FFF2-40B4-BE49-F238E27FC236}">
                <a16:creationId xmlns:a16="http://schemas.microsoft.com/office/drawing/2014/main" id="{C930C165-070D-1A41-8379-14F9400D07AF}"/>
              </a:ext>
            </a:extLst>
          </p:cNvPr>
          <p:cNvSpPr/>
          <p:nvPr/>
        </p:nvSpPr>
        <p:spPr>
          <a:xfrm>
            <a:off x="2456426" y="1190665"/>
            <a:ext cx="1542329" cy="968316"/>
          </a:xfrm>
          <a:custGeom>
            <a:avLst/>
            <a:gdLst>
              <a:gd name="connsiteX0" fmla="*/ 0 w 1542329"/>
              <a:gd name="connsiteY0" fmla="*/ 161389 h 968316"/>
              <a:gd name="connsiteX1" fmla="*/ 161389 w 1542329"/>
              <a:gd name="connsiteY1" fmla="*/ 0 h 968316"/>
              <a:gd name="connsiteX2" fmla="*/ 1380940 w 1542329"/>
              <a:gd name="connsiteY2" fmla="*/ 0 h 968316"/>
              <a:gd name="connsiteX3" fmla="*/ 1542329 w 1542329"/>
              <a:gd name="connsiteY3" fmla="*/ 161389 h 968316"/>
              <a:gd name="connsiteX4" fmla="*/ 1542329 w 1542329"/>
              <a:gd name="connsiteY4" fmla="*/ 806927 h 968316"/>
              <a:gd name="connsiteX5" fmla="*/ 1380940 w 1542329"/>
              <a:gd name="connsiteY5" fmla="*/ 968316 h 968316"/>
              <a:gd name="connsiteX6" fmla="*/ 161389 w 1542329"/>
              <a:gd name="connsiteY6" fmla="*/ 968316 h 968316"/>
              <a:gd name="connsiteX7" fmla="*/ 0 w 1542329"/>
              <a:gd name="connsiteY7" fmla="*/ 806927 h 968316"/>
              <a:gd name="connsiteX8" fmla="*/ 0 w 1542329"/>
              <a:gd name="connsiteY8" fmla="*/ 161389 h 968316"/>
              <a:gd name="connsiteX0" fmla="*/ 0 w 1542329"/>
              <a:gd name="connsiteY0" fmla="*/ 161389 h 968316"/>
              <a:gd name="connsiteX1" fmla="*/ 161389 w 1542329"/>
              <a:gd name="connsiteY1" fmla="*/ 0 h 968316"/>
              <a:gd name="connsiteX2" fmla="*/ 1542329 w 1542329"/>
              <a:gd name="connsiteY2" fmla="*/ 16138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61389 w 1542329"/>
              <a:gd name="connsiteY4" fmla="*/ 968316 h 968316"/>
              <a:gd name="connsiteX5" fmla="*/ 0 w 1542329"/>
              <a:gd name="connsiteY5" fmla="*/ 806927 h 968316"/>
              <a:gd name="connsiteX6" fmla="*/ 0 w 1542329"/>
              <a:gd name="connsiteY6" fmla="*/ 161389 h 968316"/>
              <a:gd name="connsiteX0" fmla="*/ 0 w 1542329"/>
              <a:gd name="connsiteY0" fmla="*/ 161389 h 1037899"/>
              <a:gd name="connsiteX1" fmla="*/ 161389 w 1542329"/>
              <a:gd name="connsiteY1" fmla="*/ 0 h 1037899"/>
              <a:gd name="connsiteX2" fmla="*/ 1542329 w 1542329"/>
              <a:gd name="connsiteY2" fmla="*/ 2639 h 1037899"/>
              <a:gd name="connsiteX3" fmla="*/ 1542329 w 1542329"/>
              <a:gd name="connsiteY3" fmla="*/ 965677 h 1037899"/>
              <a:gd name="connsiteX4" fmla="*/ 161389 w 1542329"/>
              <a:gd name="connsiteY4" fmla="*/ 968316 h 1037899"/>
              <a:gd name="connsiteX5" fmla="*/ 0 w 1542329"/>
              <a:gd name="connsiteY5" fmla="*/ 806927 h 1037899"/>
              <a:gd name="connsiteX6" fmla="*/ 0 w 1542329"/>
              <a:gd name="connsiteY6" fmla="*/ 161389 h 1037899"/>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965677 h 968316"/>
              <a:gd name="connsiteX4" fmla="*/ 161389 w 1542329"/>
              <a:gd name="connsiteY4" fmla="*/ 968316 h 968316"/>
              <a:gd name="connsiteX5" fmla="*/ 0 w 1542329"/>
              <a:gd name="connsiteY5" fmla="*/ 806927 h 968316"/>
              <a:gd name="connsiteX6" fmla="*/ 0 w 1542329"/>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329" h="968316">
                <a:moveTo>
                  <a:pt x="0" y="161389"/>
                </a:moveTo>
                <a:cubicBezTo>
                  <a:pt x="0" y="72256"/>
                  <a:pt x="72256" y="0"/>
                  <a:pt x="161389" y="0"/>
                </a:cubicBezTo>
                <a:lnTo>
                  <a:pt x="1542329" y="2639"/>
                </a:lnTo>
                <a:lnTo>
                  <a:pt x="1542329" y="965677"/>
                </a:lnTo>
                <a:lnTo>
                  <a:pt x="161389" y="968316"/>
                </a:lnTo>
                <a:cubicBezTo>
                  <a:pt x="72256" y="968316"/>
                  <a:pt x="0" y="896060"/>
                  <a:pt x="0" y="806927"/>
                </a:cubicBezTo>
                <a:lnTo>
                  <a:pt x="0" y="161389"/>
                </a:lnTo>
                <a:close/>
              </a:path>
            </a:pathLst>
          </a:custGeom>
          <a:solidFill>
            <a:srgbClr val="BFBDC0"/>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t>Premise</a:t>
            </a:r>
          </a:p>
        </p:txBody>
      </p:sp>
      <p:sp>
        <p:nvSpPr>
          <p:cNvPr id="26" name="Rounded Rectangle 25">
            <a:extLst>
              <a:ext uri="{FF2B5EF4-FFF2-40B4-BE49-F238E27FC236}">
                <a16:creationId xmlns:a16="http://schemas.microsoft.com/office/drawing/2014/main" id="{4E4A3471-F31A-564E-9261-25FC7887EEF1}"/>
              </a:ext>
            </a:extLst>
          </p:cNvPr>
          <p:cNvSpPr/>
          <p:nvPr/>
        </p:nvSpPr>
        <p:spPr>
          <a:xfrm>
            <a:off x="4363656" y="2916172"/>
            <a:ext cx="4710896" cy="306792"/>
          </a:xfrm>
          <a:prstGeom prst="roundRect">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Setting                     Characters                    Outline</a:t>
            </a:r>
          </a:p>
        </p:txBody>
      </p:sp>
      <p:cxnSp>
        <p:nvCxnSpPr>
          <p:cNvPr id="27" name="Straight Arrow Connector 26">
            <a:extLst>
              <a:ext uri="{FF2B5EF4-FFF2-40B4-BE49-F238E27FC236}">
                <a16:creationId xmlns:a16="http://schemas.microsoft.com/office/drawing/2014/main" id="{23480AC2-2143-5A42-882A-F26AF99D9C28}"/>
              </a:ext>
            </a:extLst>
          </p:cNvPr>
          <p:cNvCxnSpPr>
            <a:cxnSpLocks/>
          </p:cNvCxnSpPr>
          <p:nvPr/>
        </p:nvCxnSpPr>
        <p:spPr>
          <a:xfrm flipH="1">
            <a:off x="6735134" y="2165419"/>
            <a:ext cx="0" cy="750753"/>
          </a:xfrm>
          <a:prstGeom prst="straightConnector1">
            <a:avLst/>
          </a:prstGeom>
          <a:ln>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8B3E2ADB-7F36-AD42-9EC0-4E36016C5B1A}"/>
              </a:ext>
            </a:extLst>
          </p:cNvPr>
          <p:cNvSpPr/>
          <p:nvPr/>
        </p:nvSpPr>
        <p:spPr>
          <a:xfrm>
            <a:off x="6235939" y="2404384"/>
            <a:ext cx="972273" cy="337041"/>
          </a:xfrm>
          <a:prstGeom prst="rect">
            <a:avLst/>
          </a:prstGeom>
          <a:solidFill>
            <a:schemeClr val="bg1"/>
          </a:solidFill>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b="1" dirty="0"/>
              <a:t>LLM</a:t>
            </a:r>
          </a:p>
        </p:txBody>
      </p:sp>
    </p:spTree>
    <p:extLst>
      <p:ext uri="{BB962C8B-B14F-4D97-AF65-F5344CB8AC3E}">
        <p14:creationId xmlns:p14="http://schemas.microsoft.com/office/powerpoint/2010/main" val="3550859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74AD-CBC1-8A42-A0D2-89AC2224A724}"/>
              </a:ext>
            </a:extLst>
          </p:cNvPr>
          <p:cNvSpPr>
            <a:spLocks noGrp="1"/>
          </p:cNvSpPr>
          <p:nvPr>
            <p:ph type="title"/>
          </p:nvPr>
        </p:nvSpPr>
        <p:spPr/>
        <p:txBody>
          <a:bodyPr>
            <a:normAutofit/>
          </a:bodyPr>
          <a:lstStyle/>
          <a:p>
            <a:r>
              <a:rPr lang="en-US" sz="4000" dirty="0"/>
              <a:t>Recursive </a:t>
            </a:r>
            <a:r>
              <a:rPr lang="en-US" sz="4000" dirty="0" err="1"/>
              <a:t>Reprompting</a:t>
            </a:r>
            <a:r>
              <a:rPr lang="en-US" sz="4000" dirty="0"/>
              <a:t> and Revision</a:t>
            </a:r>
          </a:p>
        </p:txBody>
      </p:sp>
      <p:sp>
        <p:nvSpPr>
          <p:cNvPr id="34" name="Rounded Rectangle 33">
            <a:extLst>
              <a:ext uri="{FF2B5EF4-FFF2-40B4-BE49-F238E27FC236}">
                <a16:creationId xmlns:a16="http://schemas.microsoft.com/office/drawing/2014/main" id="{ECA339FA-F1F2-C244-B6B8-1ACC904C02A3}"/>
              </a:ext>
            </a:extLst>
          </p:cNvPr>
          <p:cNvSpPr/>
          <p:nvPr/>
        </p:nvSpPr>
        <p:spPr>
          <a:xfrm>
            <a:off x="784989" y="5721489"/>
            <a:ext cx="10626068" cy="968316"/>
          </a:xfrm>
          <a:prstGeom prst="roundRect">
            <a:avLst/>
          </a:prstGeom>
          <a:solidFill>
            <a:srgbClr val="FADADD"/>
          </a:solidFill>
          <a:ln w="38100">
            <a:solidFill>
              <a:srgbClr val="C0001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4400" b="1" dirty="0"/>
          </a:p>
        </p:txBody>
      </p:sp>
      <p:sp>
        <p:nvSpPr>
          <p:cNvPr id="35" name="Rounded Rectangle 34">
            <a:extLst>
              <a:ext uri="{FF2B5EF4-FFF2-40B4-BE49-F238E27FC236}">
                <a16:creationId xmlns:a16="http://schemas.microsoft.com/office/drawing/2014/main" id="{C10D3B23-D454-2C44-A8F4-DA7EB1B366C6}"/>
              </a:ext>
            </a:extLst>
          </p:cNvPr>
          <p:cNvSpPr/>
          <p:nvPr/>
        </p:nvSpPr>
        <p:spPr>
          <a:xfrm>
            <a:off x="785036" y="4600716"/>
            <a:ext cx="10626070" cy="968316"/>
          </a:xfrm>
          <a:prstGeom prst="roundRect">
            <a:avLst/>
          </a:prstGeom>
          <a:solidFill>
            <a:srgbClr val="FCE6D6"/>
          </a:solidFill>
          <a:ln w="38100">
            <a:solidFill>
              <a:srgbClr val="C55B0E"/>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4400" b="1" dirty="0"/>
          </a:p>
        </p:txBody>
      </p:sp>
      <p:sp>
        <p:nvSpPr>
          <p:cNvPr id="36" name="Rounded Rectangle 35">
            <a:extLst>
              <a:ext uri="{FF2B5EF4-FFF2-40B4-BE49-F238E27FC236}">
                <a16:creationId xmlns:a16="http://schemas.microsoft.com/office/drawing/2014/main" id="{B7767D5C-9392-1A4F-83D9-C066D36CE746}"/>
              </a:ext>
            </a:extLst>
          </p:cNvPr>
          <p:cNvSpPr/>
          <p:nvPr/>
        </p:nvSpPr>
        <p:spPr>
          <a:xfrm>
            <a:off x="784988" y="3471048"/>
            <a:ext cx="10626071" cy="968316"/>
          </a:xfrm>
          <a:prstGeom prst="roundRect">
            <a:avLst/>
          </a:prstGeom>
          <a:solidFill>
            <a:srgbClr val="E4F0D9"/>
          </a:solidFill>
          <a:ln w="38100">
            <a:solidFill>
              <a:srgbClr val="507E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4400" b="1" dirty="0"/>
          </a:p>
        </p:txBody>
      </p:sp>
      <p:sp>
        <p:nvSpPr>
          <p:cNvPr id="37" name="Rounded Rectangle 36">
            <a:extLst>
              <a:ext uri="{FF2B5EF4-FFF2-40B4-BE49-F238E27FC236}">
                <a16:creationId xmlns:a16="http://schemas.microsoft.com/office/drawing/2014/main" id="{5A718B96-8C7B-134E-8CCB-ACFFFA4BC18F}"/>
              </a:ext>
            </a:extLst>
          </p:cNvPr>
          <p:cNvSpPr/>
          <p:nvPr/>
        </p:nvSpPr>
        <p:spPr>
          <a:xfrm>
            <a:off x="795088" y="2333900"/>
            <a:ext cx="10611924" cy="968316"/>
          </a:xfrm>
          <a:prstGeom prst="roundRect">
            <a:avLst/>
          </a:prstGeom>
          <a:solidFill>
            <a:srgbClr val="DBE3F4"/>
          </a:solidFill>
          <a:ln w="38100">
            <a:solidFill>
              <a:srgbClr val="2E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endParaRPr>
          </a:p>
        </p:txBody>
      </p:sp>
      <p:sp>
        <p:nvSpPr>
          <p:cNvPr id="46" name="Rounded Rectangle 8">
            <a:extLst>
              <a:ext uri="{FF2B5EF4-FFF2-40B4-BE49-F238E27FC236}">
                <a16:creationId xmlns:a16="http://schemas.microsoft.com/office/drawing/2014/main" id="{E788B9BC-74E3-AC46-A96A-9F0EBB8110AB}"/>
              </a:ext>
            </a:extLst>
          </p:cNvPr>
          <p:cNvSpPr/>
          <p:nvPr/>
        </p:nvSpPr>
        <p:spPr>
          <a:xfrm>
            <a:off x="784988" y="2333900"/>
            <a:ext cx="1937694" cy="968316"/>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389 h 968316"/>
              <a:gd name="connsiteX1" fmla="*/ 161389 w 1934308"/>
              <a:gd name="connsiteY1" fmla="*/ 0 h 968316"/>
              <a:gd name="connsiteX2" fmla="*/ 1930921 w 1934308"/>
              <a:gd name="connsiteY2" fmla="*/ 2216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7694"/>
              <a:gd name="connsiteY0" fmla="*/ 161389 h 1026452"/>
              <a:gd name="connsiteX1" fmla="*/ 161389 w 1937694"/>
              <a:gd name="connsiteY1" fmla="*/ 0 h 1026452"/>
              <a:gd name="connsiteX2" fmla="*/ 1930921 w 1937694"/>
              <a:gd name="connsiteY2" fmla="*/ 2216 h 1026452"/>
              <a:gd name="connsiteX3" fmla="*/ 1937694 w 1937694"/>
              <a:gd name="connsiteY3" fmla="*/ 966100 h 1026452"/>
              <a:gd name="connsiteX4" fmla="*/ 161389 w 1937694"/>
              <a:gd name="connsiteY4" fmla="*/ 968316 h 1026452"/>
              <a:gd name="connsiteX5" fmla="*/ 0 w 1937694"/>
              <a:gd name="connsiteY5" fmla="*/ 806927 h 1026452"/>
              <a:gd name="connsiteX6" fmla="*/ 0 w 1937694"/>
              <a:gd name="connsiteY6" fmla="*/ 161389 h 1026452"/>
              <a:gd name="connsiteX0" fmla="*/ 0 w 1937694"/>
              <a:gd name="connsiteY0" fmla="*/ 161389 h 968316"/>
              <a:gd name="connsiteX1" fmla="*/ 161389 w 1937694"/>
              <a:gd name="connsiteY1" fmla="*/ 0 h 968316"/>
              <a:gd name="connsiteX2" fmla="*/ 1930921 w 1937694"/>
              <a:gd name="connsiteY2" fmla="*/ 2216 h 968316"/>
              <a:gd name="connsiteX3" fmla="*/ 1937694 w 1937694"/>
              <a:gd name="connsiteY3" fmla="*/ 966100 h 968316"/>
              <a:gd name="connsiteX4" fmla="*/ 161389 w 1937694"/>
              <a:gd name="connsiteY4" fmla="*/ 968316 h 968316"/>
              <a:gd name="connsiteX5" fmla="*/ 0 w 1937694"/>
              <a:gd name="connsiteY5" fmla="*/ 806927 h 968316"/>
              <a:gd name="connsiteX6" fmla="*/ 0 w 1937694"/>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7694" h="968316">
                <a:moveTo>
                  <a:pt x="0" y="161389"/>
                </a:moveTo>
                <a:cubicBezTo>
                  <a:pt x="0" y="72256"/>
                  <a:pt x="72256" y="0"/>
                  <a:pt x="161389" y="0"/>
                </a:cubicBezTo>
                <a:lnTo>
                  <a:pt x="1930921" y="2216"/>
                </a:lnTo>
                <a:cubicBezTo>
                  <a:pt x="1933179" y="323511"/>
                  <a:pt x="1935436" y="644805"/>
                  <a:pt x="1937694" y="966100"/>
                </a:cubicBezTo>
                <a:lnTo>
                  <a:pt x="161389" y="968316"/>
                </a:lnTo>
                <a:cubicBezTo>
                  <a:pt x="72256" y="968316"/>
                  <a:pt x="0" y="896060"/>
                  <a:pt x="0" y="806927"/>
                </a:cubicBezTo>
                <a:lnTo>
                  <a:pt x="0" y="161389"/>
                </a:lnTo>
                <a:close/>
              </a:path>
            </a:pathLst>
          </a:custGeom>
          <a:solidFill>
            <a:srgbClr val="4372C5"/>
          </a:solidFill>
          <a:ln w="38100">
            <a:solidFill>
              <a:srgbClr val="2E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Plan</a:t>
            </a:r>
          </a:p>
        </p:txBody>
      </p:sp>
      <p:sp>
        <p:nvSpPr>
          <p:cNvPr id="47" name="Rounded Rectangle 9">
            <a:extLst>
              <a:ext uri="{FF2B5EF4-FFF2-40B4-BE49-F238E27FC236}">
                <a16:creationId xmlns:a16="http://schemas.microsoft.com/office/drawing/2014/main" id="{FBB22A94-8FA4-3F46-AD43-D085445D8401}"/>
              </a:ext>
            </a:extLst>
          </p:cNvPr>
          <p:cNvSpPr/>
          <p:nvPr/>
        </p:nvSpPr>
        <p:spPr>
          <a:xfrm>
            <a:off x="784988" y="3470511"/>
            <a:ext cx="1934308" cy="968852"/>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807463 h 968852"/>
              <a:gd name="connsiteX4" fmla="*/ 161389 w 1934308"/>
              <a:gd name="connsiteY4" fmla="*/ 968852 h 968852"/>
              <a:gd name="connsiteX5" fmla="*/ 0 w 1934308"/>
              <a:gd name="connsiteY5" fmla="*/ 807463 h 968852"/>
              <a:gd name="connsiteX6" fmla="*/ 0 w 1934308"/>
              <a:gd name="connsiteY6" fmla="*/ 161925 h 968852"/>
              <a:gd name="connsiteX0" fmla="*/ 0 w 1934308"/>
              <a:gd name="connsiteY0" fmla="*/ 161925 h 1031388"/>
              <a:gd name="connsiteX1" fmla="*/ 161389 w 1934308"/>
              <a:gd name="connsiteY1" fmla="*/ 536 h 1031388"/>
              <a:gd name="connsiteX2" fmla="*/ 1934308 w 1934308"/>
              <a:gd name="connsiteY2" fmla="*/ 0 h 1031388"/>
              <a:gd name="connsiteX3" fmla="*/ 1934308 w 1934308"/>
              <a:gd name="connsiteY3" fmla="*/ 972563 h 1031388"/>
              <a:gd name="connsiteX4" fmla="*/ 161389 w 1934308"/>
              <a:gd name="connsiteY4" fmla="*/ 968852 h 1031388"/>
              <a:gd name="connsiteX5" fmla="*/ 0 w 1934308"/>
              <a:gd name="connsiteY5" fmla="*/ 807463 h 1031388"/>
              <a:gd name="connsiteX6" fmla="*/ 0 w 1934308"/>
              <a:gd name="connsiteY6" fmla="*/ 161925 h 1031388"/>
              <a:gd name="connsiteX0" fmla="*/ 0 w 1934308"/>
              <a:gd name="connsiteY0" fmla="*/ 161925 h 972563"/>
              <a:gd name="connsiteX1" fmla="*/ 161389 w 1934308"/>
              <a:gd name="connsiteY1" fmla="*/ 536 h 972563"/>
              <a:gd name="connsiteX2" fmla="*/ 1934308 w 1934308"/>
              <a:gd name="connsiteY2" fmla="*/ 0 h 972563"/>
              <a:gd name="connsiteX3" fmla="*/ 1934308 w 1934308"/>
              <a:gd name="connsiteY3" fmla="*/ 972563 h 972563"/>
              <a:gd name="connsiteX4" fmla="*/ 161389 w 1934308"/>
              <a:gd name="connsiteY4" fmla="*/ 968852 h 972563"/>
              <a:gd name="connsiteX5" fmla="*/ 0 w 1934308"/>
              <a:gd name="connsiteY5" fmla="*/ 807463 h 972563"/>
              <a:gd name="connsiteX6" fmla="*/ 0 w 1934308"/>
              <a:gd name="connsiteY6" fmla="*/ 161925 h 972563"/>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953513 h 968852"/>
              <a:gd name="connsiteX4" fmla="*/ 161389 w 1934308"/>
              <a:gd name="connsiteY4" fmla="*/ 968852 h 968852"/>
              <a:gd name="connsiteX5" fmla="*/ 0 w 1934308"/>
              <a:gd name="connsiteY5" fmla="*/ 807463 h 968852"/>
              <a:gd name="connsiteX6" fmla="*/ 0 w 1934308"/>
              <a:gd name="connsiteY6" fmla="*/ 161925 h 968852"/>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966213 h 968852"/>
              <a:gd name="connsiteX4" fmla="*/ 161389 w 1934308"/>
              <a:gd name="connsiteY4" fmla="*/ 968852 h 968852"/>
              <a:gd name="connsiteX5" fmla="*/ 0 w 1934308"/>
              <a:gd name="connsiteY5" fmla="*/ 807463 h 968852"/>
              <a:gd name="connsiteX6" fmla="*/ 0 w 1934308"/>
              <a:gd name="connsiteY6" fmla="*/ 161925 h 96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308" h="968852">
                <a:moveTo>
                  <a:pt x="0" y="161925"/>
                </a:moveTo>
                <a:cubicBezTo>
                  <a:pt x="0" y="72792"/>
                  <a:pt x="72256" y="536"/>
                  <a:pt x="161389" y="536"/>
                </a:cubicBezTo>
                <a:lnTo>
                  <a:pt x="1934308" y="0"/>
                </a:lnTo>
                <a:lnTo>
                  <a:pt x="1934308" y="966213"/>
                </a:lnTo>
                <a:lnTo>
                  <a:pt x="161389" y="968852"/>
                </a:lnTo>
                <a:cubicBezTo>
                  <a:pt x="72256" y="968852"/>
                  <a:pt x="0" y="896596"/>
                  <a:pt x="0" y="807463"/>
                </a:cubicBezTo>
                <a:lnTo>
                  <a:pt x="0" y="161925"/>
                </a:lnTo>
                <a:close/>
              </a:path>
            </a:pathLst>
          </a:custGeom>
          <a:solidFill>
            <a:srgbClr val="70AC47"/>
          </a:solidFill>
          <a:ln w="38100">
            <a:solidFill>
              <a:srgbClr val="507E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b="1" dirty="0"/>
              <a:t>Draft</a:t>
            </a:r>
          </a:p>
        </p:txBody>
      </p:sp>
      <p:sp>
        <p:nvSpPr>
          <p:cNvPr id="48" name="Rounded Rectangle 10">
            <a:extLst>
              <a:ext uri="{FF2B5EF4-FFF2-40B4-BE49-F238E27FC236}">
                <a16:creationId xmlns:a16="http://schemas.microsoft.com/office/drawing/2014/main" id="{477AC82C-0DD0-EB49-B958-3840C9CCD480}"/>
              </a:ext>
            </a:extLst>
          </p:cNvPr>
          <p:cNvSpPr/>
          <p:nvPr/>
        </p:nvSpPr>
        <p:spPr>
          <a:xfrm>
            <a:off x="784988" y="4600716"/>
            <a:ext cx="1934308" cy="968316"/>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807463 h 968852"/>
              <a:gd name="connsiteX4" fmla="*/ 1772919 w 1934308"/>
              <a:gd name="connsiteY4" fmla="*/ 968852 h 968852"/>
              <a:gd name="connsiteX5" fmla="*/ 161389 w 1934308"/>
              <a:gd name="connsiteY5" fmla="*/ 968852 h 968852"/>
              <a:gd name="connsiteX6" fmla="*/ 0 w 1934308"/>
              <a:gd name="connsiteY6" fmla="*/ 807463 h 968852"/>
              <a:gd name="connsiteX7" fmla="*/ 0 w 1934308"/>
              <a:gd name="connsiteY7" fmla="*/ 161925 h 968852"/>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389 h 1037899"/>
              <a:gd name="connsiteX1" fmla="*/ 161389 w 1934308"/>
              <a:gd name="connsiteY1" fmla="*/ 0 h 1037899"/>
              <a:gd name="connsiteX2" fmla="*/ 1934308 w 1934308"/>
              <a:gd name="connsiteY2" fmla="*/ 2639 h 1037899"/>
              <a:gd name="connsiteX3" fmla="*/ 1934308 w 1934308"/>
              <a:gd name="connsiteY3" fmla="*/ 965677 h 1037899"/>
              <a:gd name="connsiteX4" fmla="*/ 161389 w 1934308"/>
              <a:gd name="connsiteY4" fmla="*/ 968316 h 1037899"/>
              <a:gd name="connsiteX5" fmla="*/ 0 w 1934308"/>
              <a:gd name="connsiteY5" fmla="*/ 806927 h 1037899"/>
              <a:gd name="connsiteX6" fmla="*/ 0 w 1934308"/>
              <a:gd name="connsiteY6" fmla="*/ 161389 h 1037899"/>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965677 h 968316"/>
              <a:gd name="connsiteX4" fmla="*/ 161389 w 1934308"/>
              <a:gd name="connsiteY4" fmla="*/ 968316 h 968316"/>
              <a:gd name="connsiteX5" fmla="*/ 0 w 1934308"/>
              <a:gd name="connsiteY5" fmla="*/ 806927 h 968316"/>
              <a:gd name="connsiteX6" fmla="*/ 0 w 1934308"/>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308" h="968316">
                <a:moveTo>
                  <a:pt x="0" y="161389"/>
                </a:moveTo>
                <a:cubicBezTo>
                  <a:pt x="0" y="72256"/>
                  <a:pt x="72256" y="0"/>
                  <a:pt x="161389" y="0"/>
                </a:cubicBezTo>
                <a:lnTo>
                  <a:pt x="1934308" y="2639"/>
                </a:lnTo>
                <a:lnTo>
                  <a:pt x="1934308" y="965677"/>
                </a:lnTo>
                <a:lnTo>
                  <a:pt x="161389" y="968316"/>
                </a:lnTo>
                <a:cubicBezTo>
                  <a:pt x="72256" y="968316"/>
                  <a:pt x="0" y="896060"/>
                  <a:pt x="0" y="806927"/>
                </a:cubicBezTo>
                <a:lnTo>
                  <a:pt x="0" y="161389"/>
                </a:lnTo>
                <a:close/>
              </a:path>
            </a:pathLst>
          </a:custGeom>
          <a:solidFill>
            <a:srgbClr val="ED7C31"/>
          </a:solidFill>
          <a:ln w="38100">
            <a:solidFill>
              <a:srgbClr val="C55B0E"/>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b="1" dirty="0"/>
              <a:t>Rewrite</a:t>
            </a:r>
          </a:p>
        </p:txBody>
      </p:sp>
      <p:sp>
        <p:nvSpPr>
          <p:cNvPr id="49" name="Rounded Rectangle 11">
            <a:extLst>
              <a:ext uri="{FF2B5EF4-FFF2-40B4-BE49-F238E27FC236}">
                <a16:creationId xmlns:a16="http://schemas.microsoft.com/office/drawing/2014/main" id="{11328265-AE2B-9A47-BAC3-8238DF869D80}"/>
              </a:ext>
            </a:extLst>
          </p:cNvPr>
          <p:cNvSpPr/>
          <p:nvPr/>
        </p:nvSpPr>
        <p:spPr>
          <a:xfrm>
            <a:off x="785036" y="5721489"/>
            <a:ext cx="1937483" cy="968852"/>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7483"/>
              <a:gd name="connsiteY0" fmla="*/ 161389 h 968316"/>
              <a:gd name="connsiteX1" fmla="*/ 161389 w 1937483"/>
              <a:gd name="connsiteY1" fmla="*/ 0 h 968316"/>
              <a:gd name="connsiteX2" fmla="*/ 1937483 w 1937483"/>
              <a:gd name="connsiteY2" fmla="*/ 2639 h 968316"/>
              <a:gd name="connsiteX3" fmla="*/ 1934308 w 1937483"/>
              <a:gd name="connsiteY3" fmla="*/ 806927 h 968316"/>
              <a:gd name="connsiteX4" fmla="*/ 161389 w 1937483"/>
              <a:gd name="connsiteY4" fmla="*/ 968316 h 968316"/>
              <a:gd name="connsiteX5" fmla="*/ 0 w 1937483"/>
              <a:gd name="connsiteY5" fmla="*/ 806927 h 968316"/>
              <a:gd name="connsiteX6" fmla="*/ 0 w 1937483"/>
              <a:gd name="connsiteY6" fmla="*/ 161389 h 968316"/>
              <a:gd name="connsiteX0" fmla="*/ 0 w 1937483"/>
              <a:gd name="connsiteY0" fmla="*/ 161389 h 1028485"/>
              <a:gd name="connsiteX1" fmla="*/ 161389 w 1937483"/>
              <a:gd name="connsiteY1" fmla="*/ 0 h 1028485"/>
              <a:gd name="connsiteX2" fmla="*/ 1937483 w 1937483"/>
              <a:gd name="connsiteY2" fmla="*/ 2639 h 1028485"/>
              <a:gd name="connsiteX3" fmla="*/ 1931133 w 1937483"/>
              <a:gd name="connsiteY3" fmla="*/ 968852 h 1028485"/>
              <a:gd name="connsiteX4" fmla="*/ 161389 w 1937483"/>
              <a:gd name="connsiteY4" fmla="*/ 968316 h 1028485"/>
              <a:gd name="connsiteX5" fmla="*/ 0 w 1937483"/>
              <a:gd name="connsiteY5" fmla="*/ 806927 h 1028485"/>
              <a:gd name="connsiteX6" fmla="*/ 0 w 1937483"/>
              <a:gd name="connsiteY6" fmla="*/ 161389 h 1028485"/>
              <a:gd name="connsiteX0" fmla="*/ 0 w 1937483"/>
              <a:gd name="connsiteY0" fmla="*/ 161389 h 968852"/>
              <a:gd name="connsiteX1" fmla="*/ 161389 w 1937483"/>
              <a:gd name="connsiteY1" fmla="*/ 0 h 968852"/>
              <a:gd name="connsiteX2" fmla="*/ 1937483 w 1937483"/>
              <a:gd name="connsiteY2" fmla="*/ 2639 h 968852"/>
              <a:gd name="connsiteX3" fmla="*/ 1931133 w 1937483"/>
              <a:gd name="connsiteY3" fmla="*/ 968852 h 968852"/>
              <a:gd name="connsiteX4" fmla="*/ 161389 w 1937483"/>
              <a:gd name="connsiteY4" fmla="*/ 968316 h 968852"/>
              <a:gd name="connsiteX5" fmla="*/ 0 w 1937483"/>
              <a:gd name="connsiteY5" fmla="*/ 806927 h 968852"/>
              <a:gd name="connsiteX6" fmla="*/ 0 w 1937483"/>
              <a:gd name="connsiteY6" fmla="*/ 161389 h 96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7483" h="968852">
                <a:moveTo>
                  <a:pt x="0" y="161389"/>
                </a:moveTo>
                <a:cubicBezTo>
                  <a:pt x="0" y="72256"/>
                  <a:pt x="72256" y="0"/>
                  <a:pt x="161389" y="0"/>
                </a:cubicBezTo>
                <a:lnTo>
                  <a:pt x="1937483" y="2639"/>
                </a:lnTo>
                <a:cubicBezTo>
                  <a:pt x="1936425" y="270735"/>
                  <a:pt x="1932191" y="700756"/>
                  <a:pt x="1931133" y="968852"/>
                </a:cubicBezTo>
                <a:lnTo>
                  <a:pt x="161389" y="968316"/>
                </a:lnTo>
                <a:cubicBezTo>
                  <a:pt x="72256" y="968316"/>
                  <a:pt x="0" y="896060"/>
                  <a:pt x="0" y="806927"/>
                </a:cubicBezTo>
                <a:lnTo>
                  <a:pt x="0" y="161389"/>
                </a:lnTo>
                <a:close/>
              </a:path>
            </a:pathLst>
          </a:custGeom>
          <a:solidFill>
            <a:srgbClr val="EE3A49"/>
          </a:solidFill>
          <a:ln w="38100">
            <a:solidFill>
              <a:srgbClr val="C0001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b="1" dirty="0"/>
              <a:t>Edit</a:t>
            </a:r>
          </a:p>
        </p:txBody>
      </p:sp>
      <p:sp>
        <p:nvSpPr>
          <p:cNvPr id="56" name="Rounded Rectangle 55">
            <a:extLst>
              <a:ext uri="{FF2B5EF4-FFF2-40B4-BE49-F238E27FC236}">
                <a16:creationId xmlns:a16="http://schemas.microsoft.com/office/drawing/2014/main" id="{8439EC1B-86F0-6A41-A5A7-92F2F572B097}"/>
              </a:ext>
            </a:extLst>
          </p:cNvPr>
          <p:cNvSpPr/>
          <p:nvPr/>
        </p:nvSpPr>
        <p:spPr>
          <a:xfrm>
            <a:off x="2456400" y="1190688"/>
            <a:ext cx="7091076" cy="968315"/>
          </a:xfrm>
          <a:prstGeom prst="roundRect">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57" name="TextBox 56">
            <a:extLst>
              <a:ext uri="{FF2B5EF4-FFF2-40B4-BE49-F238E27FC236}">
                <a16:creationId xmlns:a16="http://schemas.microsoft.com/office/drawing/2014/main" id="{06E953A7-9AA8-ED47-9568-DAE740E48CA9}"/>
              </a:ext>
            </a:extLst>
          </p:cNvPr>
          <p:cNvSpPr txBox="1"/>
          <p:nvPr/>
        </p:nvSpPr>
        <p:spPr>
          <a:xfrm>
            <a:off x="3998729" y="1211312"/>
            <a:ext cx="5325132" cy="954107"/>
          </a:xfrm>
          <a:prstGeom prst="rect">
            <a:avLst/>
          </a:prstGeom>
          <a:noFill/>
        </p:spPr>
        <p:txBody>
          <a:bodyPr wrap="square" rtlCol="0">
            <a:spAutoFit/>
          </a:bodyPr>
          <a:lstStyle/>
          <a:p>
            <a:pPr algn="ctr"/>
            <a:r>
              <a:rPr lang="en-US" sz="1400" dirty="0">
                <a:latin typeface="Courier New" panose="02070309020205020404" pitchFamily="49" charset="0"/>
                <a:cs typeface="Courier New" panose="02070309020205020404" pitchFamily="49" charset="0"/>
              </a:rPr>
              <a:t>AI researchers Kevin, </a:t>
            </a:r>
            <a:r>
              <a:rPr lang="en-US" sz="1400" dirty="0" err="1">
                <a:latin typeface="Courier New" panose="02070309020205020404" pitchFamily="49" charset="0"/>
                <a:cs typeface="Courier New" panose="02070309020205020404" pitchFamily="49" charset="0"/>
              </a:rPr>
              <a:t>Yuandong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Nanyun</a:t>
            </a:r>
            <a:r>
              <a:rPr lang="en-US" sz="1400" dirty="0">
                <a:latin typeface="Courier New" panose="02070309020205020404" pitchFamily="49" charset="0"/>
                <a:cs typeface="Courier New" panose="02070309020205020404" pitchFamily="49" charset="0"/>
              </a:rPr>
              <a:t>, and Dan create a system for automatically generating high-quality long stories, aiming to submit their work to a prestigious conference.</a:t>
            </a:r>
          </a:p>
        </p:txBody>
      </p:sp>
      <p:sp>
        <p:nvSpPr>
          <p:cNvPr id="58" name="Rounded Rectangle 8">
            <a:extLst>
              <a:ext uri="{FF2B5EF4-FFF2-40B4-BE49-F238E27FC236}">
                <a16:creationId xmlns:a16="http://schemas.microsoft.com/office/drawing/2014/main" id="{C930C165-070D-1A41-8379-14F9400D07AF}"/>
              </a:ext>
            </a:extLst>
          </p:cNvPr>
          <p:cNvSpPr/>
          <p:nvPr/>
        </p:nvSpPr>
        <p:spPr>
          <a:xfrm>
            <a:off x="2456426" y="1190665"/>
            <a:ext cx="1542329" cy="968316"/>
          </a:xfrm>
          <a:custGeom>
            <a:avLst/>
            <a:gdLst>
              <a:gd name="connsiteX0" fmla="*/ 0 w 1542329"/>
              <a:gd name="connsiteY0" fmla="*/ 161389 h 968316"/>
              <a:gd name="connsiteX1" fmla="*/ 161389 w 1542329"/>
              <a:gd name="connsiteY1" fmla="*/ 0 h 968316"/>
              <a:gd name="connsiteX2" fmla="*/ 1380940 w 1542329"/>
              <a:gd name="connsiteY2" fmla="*/ 0 h 968316"/>
              <a:gd name="connsiteX3" fmla="*/ 1542329 w 1542329"/>
              <a:gd name="connsiteY3" fmla="*/ 161389 h 968316"/>
              <a:gd name="connsiteX4" fmla="*/ 1542329 w 1542329"/>
              <a:gd name="connsiteY4" fmla="*/ 806927 h 968316"/>
              <a:gd name="connsiteX5" fmla="*/ 1380940 w 1542329"/>
              <a:gd name="connsiteY5" fmla="*/ 968316 h 968316"/>
              <a:gd name="connsiteX6" fmla="*/ 161389 w 1542329"/>
              <a:gd name="connsiteY6" fmla="*/ 968316 h 968316"/>
              <a:gd name="connsiteX7" fmla="*/ 0 w 1542329"/>
              <a:gd name="connsiteY7" fmla="*/ 806927 h 968316"/>
              <a:gd name="connsiteX8" fmla="*/ 0 w 1542329"/>
              <a:gd name="connsiteY8" fmla="*/ 161389 h 968316"/>
              <a:gd name="connsiteX0" fmla="*/ 0 w 1542329"/>
              <a:gd name="connsiteY0" fmla="*/ 161389 h 968316"/>
              <a:gd name="connsiteX1" fmla="*/ 161389 w 1542329"/>
              <a:gd name="connsiteY1" fmla="*/ 0 h 968316"/>
              <a:gd name="connsiteX2" fmla="*/ 1542329 w 1542329"/>
              <a:gd name="connsiteY2" fmla="*/ 16138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61389 w 1542329"/>
              <a:gd name="connsiteY4" fmla="*/ 968316 h 968316"/>
              <a:gd name="connsiteX5" fmla="*/ 0 w 1542329"/>
              <a:gd name="connsiteY5" fmla="*/ 806927 h 968316"/>
              <a:gd name="connsiteX6" fmla="*/ 0 w 1542329"/>
              <a:gd name="connsiteY6" fmla="*/ 161389 h 968316"/>
              <a:gd name="connsiteX0" fmla="*/ 0 w 1542329"/>
              <a:gd name="connsiteY0" fmla="*/ 161389 h 1037899"/>
              <a:gd name="connsiteX1" fmla="*/ 161389 w 1542329"/>
              <a:gd name="connsiteY1" fmla="*/ 0 h 1037899"/>
              <a:gd name="connsiteX2" fmla="*/ 1542329 w 1542329"/>
              <a:gd name="connsiteY2" fmla="*/ 2639 h 1037899"/>
              <a:gd name="connsiteX3" fmla="*/ 1542329 w 1542329"/>
              <a:gd name="connsiteY3" fmla="*/ 965677 h 1037899"/>
              <a:gd name="connsiteX4" fmla="*/ 161389 w 1542329"/>
              <a:gd name="connsiteY4" fmla="*/ 968316 h 1037899"/>
              <a:gd name="connsiteX5" fmla="*/ 0 w 1542329"/>
              <a:gd name="connsiteY5" fmla="*/ 806927 h 1037899"/>
              <a:gd name="connsiteX6" fmla="*/ 0 w 1542329"/>
              <a:gd name="connsiteY6" fmla="*/ 161389 h 1037899"/>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965677 h 968316"/>
              <a:gd name="connsiteX4" fmla="*/ 161389 w 1542329"/>
              <a:gd name="connsiteY4" fmla="*/ 968316 h 968316"/>
              <a:gd name="connsiteX5" fmla="*/ 0 w 1542329"/>
              <a:gd name="connsiteY5" fmla="*/ 806927 h 968316"/>
              <a:gd name="connsiteX6" fmla="*/ 0 w 1542329"/>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329" h="968316">
                <a:moveTo>
                  <a:pt x="0" y="161389"/>
                </a:moveTo>
                <a:cubicBezTo>
                  <a:pt x="0" y="72256"/>
                  <a:pt x="72256" y="0"/>
                  <a:pt x="161389" y="0"/>
                </a:cubicBezTo>
                <a:lnTo>
                  <a:pt x="1542329" y="2639"/>
                </a:lnTo>
                <a:lnTo>
                  <a:pt x="1542329" y="965677"/>
                </a:lnTo>
                <a:lnTo>
                  <a:pt x="161389" y="968316"/>
                </a:lnTo>
                <a:cubicBezTo>
                  <a:pt x="72256" y="968316"/>
                  <a:pt x="0" y="896060"/>
                  <a:pt x="0" y="806927"/>
                </a:cubicBezTo>
                <a:lnTo>
                  <a:pt x="0" y="161389"/>
                </a:lnTo>
                <a:close/>
              </a:path>
            </a:pathLst>
          </a:custGeom>
          <a:solidFill>
            <a:srgbClr val="BFBDC0"/>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t>Premise</a:t>
            </a:r>
          </a:p>
        </p:txBody>
      </p:sp>
      <p:sp>
        <p:nvSpPr>
          <p:cNvPr id="25" name="Rounded Rectangle 24">
            <a:extLst>
              <a:ext uri="{FF2B5EF4-FFF2-40B4-BE49-F238E27FC236}">
                <a16:creationId xmlns:a16="http://schemas.microsoft.com/office/drawing/2014/main" id="{C6FF9B62-6583-4641-BC90-6DD532F71230}"/>
              </a:ext>
            </a:extLst>
          </p:cNvPr>
          <p:cNvSpPr/>
          <p:nvPr/>
        </p:nvSpPr>
        <p:spPr>
          <a:xfrm>
            <a:off x="4363656" y="2916172"/>
            <a:ext cx="4710896" cy="306792"/>
          </a:xfrm>
          <a:prstGeom prst="roundRect">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Setting                     Characters                    Outline</a:t>
            </a:r>
          </a:p>
        </p:txBody>
      </p:sp>
      <p:cxnSp>
        <p:nvCxnSpPr>
          <p:cNvPr id="26" name="Straight Arrow Connector 25">
            <a:extLst>
              <a:ext uri="{FF2B5EF4-FFF2-40B4-BE49-F238E27FC236}">
                <a16:creationId xmlns:a16="http://schemas.microsoft.com/office/drawing/2014/main" id="{C8E25C1C-0979-3942-BE24-990B775CBCFB}"/>
              </a:ext>
            </a:extLst>
          </p:cNvPr>
          <p:cNvCxnSpPr>
            <a:cxnSpLocks/>
          </p:cNvCxnSpPr>
          <p:nvPr/>
        </p:nvCxnSpPr>
        <p:spPr>
          <a:xfrm flipH="1">
            <a:off x="6735134" y="2165419"/>
            <a:ext cx="0" cy="750753"/>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27" name="Rectangle 26">
            <a:extLst>
              <a:ext uri="{FF2B5EF4-FFF2-40B4-BE49-F238E27FC236}">
                <a16:creationId xmlns:a16="http://schemas.microsoft.com/office/drawing/2014/main" id="{5DED06B9-625E-DB4D-8CC3-FC4DCDFF1806}"/>
              </a:ext>
            </a:extLst>
          </p:cNvPr>
          <p:cNvSpPr/>
          <p:nvPr/>
        </p:nvSpPr>
        <p:spPr>
          <a:xfrm>
            <a:off x="6235939" y="2404384"/>
            <a:ext cx="972273" cy="337041"/>
          </a:xfrm>
          <a:prstGeom prst="rect">
            <a:avLst/>
          </a:prstGeom>
          <a:solidFill>
            <a:schemeClr val="bg1"/>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b="1" dirty="0">
                <a:solidFill>
                  <a:schemeClr val="bg1">
                    <a:lumMod val="75000"/>
                  </a:schemeClr>
                </a:solidFill>
              </a:rPr>
              <a:t>LLM</a:t>
            </a:r>
          </a:p>
        </p:txBody>
      </p:sp>
    </p:spTree>
    <p:extLst>
      <p:ext uri="{BB962C8B-B14F-4D97-AF65-F5344CB8AC3E}">
        <p14:creationId xmlns:p14="http://schemas.microsoft.com/office/powerpoint/2010/main" val="3411330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74AD-CBC1-8A42-A0D2-89AC2224A724}"/>
              </a:ext>
            </a:extLst>
          </p:cNvPr>
          <p:cNvSpPr>
            <a:spLocks noGrp="1"/>
          </p:cNvSpPr>
          <p:nvPr>
            <p:ph type="title"/>
          </p:nvPr>
        </p:nvSpPr>
        <p:spPr/>
        <p:txBody>
          <a:bodyPr>
            <a:normAutofit/>
          </a:bodyPr>
          <a:lstStyle/>
          <a:p>
            <a:r>
              <a:rPr lang="en-US" sz="4000" dirty="0"/>
              <a:t>Recursive </a:t>
            </a:r>
            <a:r>
              <a:rPr lang="en-US" sz="4000" dirty="0" err="1"/>
              <a:t>Reprompting</a:t>
            </a:r>
            <a:r>
              <a:rPr lang="en-US" sz="4000" dirty="0"/>
              <a:t> and Revision</a:t>
            </a:r>
          </a:p>
        </p:txBody>
      </p:sp>
      <p:sp>
        <p:nvSpPr>
          <p:cNvPr id="34" name="Rounded Rectangle 33">
            <a:extLst>
              <a:ext uri="{FF2B5EF4-FFF2-40B4-BE49-F238E27FC236}">
                <a16:creationId xmlns:a16="http://schemas.microsoft.com/office/drawing/2014/main" id="{ECA339FA-F1F2-C244-B6B8-1ACC904C02A3}"/>
              </a:ext>
            </a:extLst>
          </p:cNvPr>
          <p:cNvSpPr/>
          <p:nvPr/>
        </p:nvSpPr>
        <p:spPr>
          <a:xfrm>
            <a:off x="784989" y="5721489"/>
            <a:ext cx="10626068" cy="968316"/>
          </a:xfrm>
          <a:prstGeom prst="roundRect">
            <a:avLst/>
          </a:prstGeom>
          <a:solidFill>
            <a:srgbClr val="FADADD"/>
          </a:solidFill>
          <a:ln w="38100">
            <a:solidFill>
              <a:srgbClr val="C0001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4400" b="1" dirty="0"/>
          </a:p>
        </p:txBody>
      </p:sp>
      <p:sp>
        <p:nvSpPr>
          <p:cNvPr id="35" name="Rounded Rectangle 34">
            <a:extLst>
              <a:ext uri="{FF2B5EF4-FFF2-40B4-BE49-F238E27FC236}">
                <a16:creationId xmlns:a16="http://schemas.microsoft.com/office/drawing/2014/main" id="{C10D3B23-D454-2C44-A8F4-DA7EB1B366C6}"/>
              </a:ext>
            </a:extLst>
          </p:cNvPr>
          <p:cNvSpPr/>
          <p:nvPr/>
        </p:nvSpPr>
        <p:spPr>
          <a:xfrm>
            <a:off x="785036" y="4600716"/>
            <a:ext cx="10626070" cy="968316"/>
          </a:xfrm>
          <a:prstGeom prst="roundRect">
            <a:avLst/>
          </a:prstGeom>
          <a:solidFill>
            <a:srgbClr val="FCE6D6"/>
          </a:solidFill>
          <a:ln w="38100">
            <a:solidFill>
              <a:srgbClr val="C55B0E"/>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4400" b="1" dirty="0"/>
          </a:p>
        </p:txBody>
      </p:sp>
      <p:sp>
        <p:nvSpPr>
          <p:cNvPr id="36" name="Rounded Rectangle 35">
            <a:extLst>
              <a:ext uri="{FF2B5EF4-FFF2-40B4-BE49-F238E27FC236}">
                <a16:creationId xmlns:a16="http://schemas.microsoft.com/office/drawing/2014/main" id="{B7767D5C-9392-1A4F-83D9-C066D36CE746}"/>
              </a:ext>
            </a:extLst>
          </p:cNvPr>
          <p:cNvSpPr/>
          <p:nvPr/>
        </p:nvSpPr>
        <p:spPr>
          <a:xfrm>
            <a:off x="784988" y="3471048"/>
            <a:ext cx="10626071" cy="968316"/>
          </a:xfrm>
          <a:prstGeom prst="roundRect">
            <a:avLst/>
          </a:prstGeom>
          <a:solidFill>
            <a:srgbClr val="E4F0D9"/>
          </a:solidFill>
          <a:ln w="38100">
            <a:solidFill>
              <a:srgbClr val="507E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4400" b="1" dirty="0"/>
          </a:p>
        </p:txBody>
      </p:sp>
      <p:sp>
        <p:nvSpPr>
          <p:cNvPr id="37" name="Rounded Rectangle 36">
            <a:extLst>
              <a:ext uri="{FF2B5EF4-FFF2-40B4-BE49-F238E27FC236}">
                <a16:creationId xmlns:a16="http://schemas.microsoft.com/office/drawing/2014/main" id="{5A718B96-8C7B-134E-8CCB-ACFFFA4BC18F}"/>
              </a:ext>
            </a:extLst>
          </p:cNvPr>
          <p:cNvSpPr/>
          <p:nvPr/>
        </p:nvSpPr>
        <p:spPr>
          <a:xfrm>
            <a:off x="795088" y="2333900"/>
            <a:ext cx="10611924" cy="968316"/>
          </a:xfrm>
          <a:prstGeom prst="roundRect">
            <a:avLst/>
          </a:prstGeom>
          <a:solidFill>
            <a:srgbClr val="DBE3F4"/>
          </a:solidFill>
          <a:ln w="38100">
            <a:solidFill>
              <a:srgbClr val="2E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endParaRPr>
          </a:p>
        </p:txBody>
      </p:sp>
      <p:sp>
        <p:nvSpPr>
          <p:cNvPr id="46" name="Rounded Rectangle 8">
            <a:extLst>
              <a:ext uri="{FF2B5EF4-FFF2-40B4-BE49-F238E27FC236}">
                <a16:creationId xmlns:a16="http://schemas.microsoft.com/office/drawing/2014/main" id="{E788B9BC-74E3-AC46-A96A-9F0EBB8110AB}"/>
              </a:ext>
            </a:extLst>
          </p:cNvPr>
          <p:cNvSpPr/>
          <p:nvPr/>
        </p:nvSpPr>
        <p:spPr>
          <a:xfrm>
            <a:off x="784988" y="2333900"/>
            <a:ext cx="1937694" cy="968316"/>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389 h 968316"/>
              <a:gd name="connsiteX1" fmla="*/ 161389 w 1934308"/>
              <a:gd name="connsiteY1" fmla="*/ 0 h 968316"/>
              <a:gd name="connsiteX2" fmla="*/ 1930921 w 1934308"/>
              <a:gd name="connsiteY2" fmla="*/ 2216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7694"/>
              <a:gd name="connsiteY0" fmla="*/ 161389 h 1026452"/>
              <a:gd name="connsiteX1" fmla="*/ 161389 w 1937694"/>
              <a:gd name="connsiteY1" fmla="*/ 0 h 1026452"/>
              <a:gd name="connsiteX2" fmla="*/ 1930921 w 1937694"/>
              <a:gd name="connsiteY2" fmla="*/ 2216 h 1026452"/>
              <a:gd name="connsiteX3" fmla="*/ 1937694 w 1937694"/>
              <a:gd name="connsiteY3" fmla="*/ 966100 h 1026452"/>
              <a:gd name="connsiteX4" fmla="*/ 161389 w 1937694"/>
              <a:gd name="connsiteY4" fmla="*/ 968316 h 1026452"/>
              <a:gd name="connsiteX5" fmla="*/ 0 w 1937694"/>
              <a:gd name="connsiteY5" fmla="*/ 806927 h 1026452"/>
              <a:gd name="connsiteX6" fmla="*/ 0 w 1937694"/>
              <a:gd name="connsiteY6" fmla="*/ 161389 h 1026452"/>
              <a:gd name="connsiteX0" fmla="*/ 0 w 1937694"/>
              <a:gd name="connsiteY0" fmla="*/ 161389 h 968316"/>
              <a:gd name="connsiteX1" fmla="*/ 161389 w 1937694"/>
              <a:gd name="connsiteY1" fmla="*/ 0 h 968316"/>
              <a:gd name="connsiteX2" fmla="*/ 1930921 w 1937694"/>
              <a:gd name="connsiteY2" fmla="*/ 2216 h 968316"/>
              <a:gd name="connsiteX3" fmla="*/ 1937694 w 1937694"/>
              <a:gd name="connsiteY3" fmla="*/ 966100 h 968316"/>
              <a:gd name="connsiteX4" fmla="*/ 161389 w 1937694"/>
              <a:gd name="connsiteY4" fmla="*/ 968316 h 968316"/>
              <a:gd name="connsiteX5" fmla="*/ 0 w 1937694"/>
              <a:gd name="connsiteY5" fmla="*/ 806927 h 968316"/>
              <a:gd name="connsiteX6" fmla="*/ 0 w 1937694"/>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7694" h="968316">
                <a:moveTo>
                  <a:pt x="0" y="161389"/>
                </a:moveTo>
                <a:cubicBezTo>
                  <a:pt x="0" y="72256"/>
                  <a:pt x="72256" y="0"/>
                  <a:pt x="161389" y="0"/>
                </a:cubicBezTo>
                <a:lnTo>
                  <a:pt x="1930921" y="2216"/>
                </a:lnTo>
                <a:cubicBezTo>
                  <a:pt x="1933179" y="323511"/>
                  <a:pt x="1935436" y="644805"/>
                  <a:pt x="1937694" y="966100"/>
                </a:cubicBezTo>
                <a:lnTo>
                  <a:pt x="161389" y="968316"/>
                </a:lnTo>
                <a:cubicBezTo>
                  <a:pt x="72256" y="968316"/>
                  <a:pt x="0" y="896060"/>
                  <a:pt x="0" y="806927"/>
                </a:cubicBezTo>
                <a:lnTo>
                  <a:pt x="0" y="161389"/>
                </a:lnTo>
                <a:close/>
              </a:path>
            </a:pathLst>
          </a:custGeom>
          <a:solidFill>
            <a:srgbClr val="4372C5"/>
          </a:solidFill>
          <a:ln w="38100">
            <a:solidFill>
              <a:srgbClr val="2E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Plan</a:t>
            </a:r>
          </a:p>
        </p:txBody>
      </p:sp>
      <p:sp>
        <p:nvSpPr>
          <p:cNvPr id="47" name="Rounded Rectangle 9">
            <a:extLst>
              <a:ext uri="{FF2B5EF4-FFF2-40B4-BE49-F238E27FC236}">
                <a16:creationId xmlns:a16="http://schemas.microsoft.com/office/drawing/2014/main" id="{FBB22A94-8FA4-3F46-AD43-D085445D8401}"/>
              </a:ext>
            </a:extLst>
          </p:cNvPr>
          <p:cNvSpPr/>
          <p:nvPr/>
        </p:nvSpPr>
        <p:spPr>
          <a:xfrm>
            <a:off x="784988" y="3470511"/>
            <a:ext cx="1934308" cy="968852"/>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807463 h 968852"/>
              <a:gd name="connsiteX4" fmla="*/ 161389 w 1934308"/>
              <a:gd name="connsiteY4" fmla="*/ 968852 h 968852"/>
              <a:gd name="connsiteX5" fmla="*/ 0 w 1934308"/>
              <a:gd name="connsiteY5" fmla="*/ 807463 h 968852"/>
              <a:gd name="connsiteX6" fmla="*/ 0 w 1934308"/>
              <a:gd name="connsiteY6" fmla="*/ 161925 h 968852"/>
              <a:gd name="connsiteX0" fmla="*/ 0 w 1934308"/>
              <a:gd name="connsiteY0" fmla="*/ 161925 h 1031388"/>
              <a:gd name="connsiteX1" fmla="*/ 161389 w 1934308"/>
              <a:gd name="connsiteY1" fmla="*/ 536 h 1031388"/>
              <a:gd name="connsiteX2" fmla="*/ 1934308 w 1934308"/>
              <a:gd name="connsiteY2" fmla="*/ 0 h 1031388"/>
              <a:gd name="connsiteX3" fmla="*/ 1934308 w 1934308"/>
              <a:gd name="connsiteY3" fmla="*/ 972563 h 1031388"/>
              <a:gd name="connsiteX4" fmla="*/ 161389 w 1934308"/>
              <a:gd name="connsiteY4" fmla="*/ 968852 h 1031388"/>
              <a:gd name="connsiteX5" fmla="*/ 0 w 1934308"/>
              <a:gd name="connsiteY5" fmla="*/ 807463 h 1031388"/>
              <a:gd name="connsiteX6" fmla="*/ 0 w 1934308"/>
              <a:gd name="connsiteY6" fmla="*/ 161925 h 1031388"/>
              <a:gd name="connsiteX0" fmla="*/ 0 w 1934308"/>
              <a:gd name="connsiteY0" fmla="*/ 161925 h 972563"/>
              <a:gd name="connsiteX1" fmla="*/ 161389 w 1934308"/>
              <a:gd name="connsiteY1" fmla="*/ 536 h 972563"/>
              <a:gd name="connsiteX2" fmla="*/ 1934308 w 1934308"/>
              <a:gd name="connsiteY2" fmla="*/ 0 h 972563"/>
              <a:gd name="connsiteX3" fmla="*/ 1934308 w 1934308"/>
              <a:gd name="connsiteY3" fmla="*/ 972563 h 972563"/>
              <a:gd name="connsiteX4" fmla="*/ 161389 w 1934308"/>
              <a:gd name="connsiteY4" fmla="*/ 968852 h 972563"/>
              <a:gd name="connsiteX5" fmla="*/ 0 w 1934308"/>
              <a:gd name="connsiteY5" fmla="*/ 807463 h 972563"/>
              <a:gd name="connsiteX6" fmla="*/ 0 w 1934308"/>
              <a:gd name="connsiteY6" fmla="*/ 161925 h 972563"/>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953513 h 968852"/>
              <a:gd name="connsiteX4" fmla="*/ 161389 w 1934308"/>
              <a:gd name="connsiteY4" fmla="*/ 968852 h 968852"/>
              <a:gd name="connsiteX5" fmla="*/ 0 w 1934308"/>
              <a:gd name="connsiteY5" fmla="*/ 807463 h 968852"/>
              <a:gd name="connsiteX6" fmla="*/ 0 w 1934308"/>
              <a:gd name="connsiteY6" fmla="*/ 161925 h 968852"/>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966213 h 968852"/>
              <a:gd name="connsiteX4" fmla="*/ 161389 w 1934308"/>
              <a:gd name="connsiteY4" fmla="*/ 968852 h 968852"/>
              <a:gd name="connsiteX5" fmla="*/ 0 w 1934308"/>
              <a:gd name="connsiteY5" fmla="*/ 807463 h 968852"/>
              <a:gd name="connsiteX6" fmla="*/ 0 w 1934308"/>
              <a:gd name="connsiteY6" fmla="*/ 161925 h 96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308" h="968852">
                <a:moveTo>
                  <a:pt x="0" y="161925"/>
                </a:moveTo>
                <a:cubicBezTo>
                  <a:pt x="0" y="72792"/>
                  <a:pt x="72256" y="536"/>
                  <a:pt x="161389" y="536"/>
                </a:cubicBezTo>
                <a:lnTo>
                  <a:pt x="1934308" y="0"/>
                </a:lnTo>
                <a:lnTo>
                  <a:pt x="1934308" y="966213"/>
                </a:lnTo>
                <a:lnTo>
                  <a:pt x="161389" y="968852"/>
                </a:lnTo>
                <a:cubicBezTo>
                  <a:pt x="72256" y="968852"/>
                  <a:pt x="0" y="896596"/>
                  <a:pt x="0" y="807463"/>
                </a:cubicBezTo>
                <a:lnTo>
                  <a:pt x="0" y="161925"/>
                </a:lnTo>
                <a:close/>
              </a:path>
            </a:pathLst>
          </a:custGeom>
          <a:solidFill>
            <a:srgbClr val="70AC47"/>
          </a:solidFill>
          <a:ln w="38100">
            <a:solidFill>
              <a:srgbClr val="507E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b="1" dirty="0"/>
              <a:t>Draft</a:t>
            </a:r>
          </a:p>
        </p:txBody>
      </p:sp>
      <p:sp>
        <p:nvSpPr>
          <p:cNvPr id="48" name="Rounded Rectangle 10">
            <a:extLst>
              <a:ext uri="{FF2B5EF4-FFF2-40B4-BE49-F238E27FC236}">
                <a16:creationId xmlns:a16="http://schemas.microsoft.com/office/drawing/2014/main" id="{477AC82C-0DD0-EB49-B958-3840C9CCD480}"/>
              </a:ext>
            </a:extLst>
          </p:cNvPr>
          <p:cNvSpPr/>
          <p:nvPr/>
        </p:nvSpPr>
        <p:spPr>
          <a:xfrm>
            <a:off x="784988" y="4600716"/>
            <a:ext cx="1934308" cy="968316"/>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807463 h 968852"/>
              <a:gd name="connsiteX4" fmla="*/ 1772919 w 1934308"/>
              <a:gd name="connsiteY4" fmla="*/ 968852 h 968852"/>
              <a:gd name="connsiteX5" fmla="*/ 161389 w 1934308"/>
              <a:gd name="connsiteY5" fmla="*/ 968852 h 968852"/>
              <a:gd name="connsiteX6" fmla="*/ 0 w 1934308"/>
              <a:gd name="connsiteY6" fmla="*/ 807463 h 968852"/>
              <a:gd name="connsiteX7" fmla="*/ 0 w 1934308"/>
              <a:gd name="connsiteY7" fmla="*/ 161925 h 968852"/>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389 h 1037899"/>
              <a:gd name="connsiteX1" fmla="*/ 161389 w 1934308"/>
              <a:gd name="connsiteY1" fmla="*/ 0 h 1037899"/>
              <a:gd name="connsiteX2" fmla="*/ 1934308 w 1934308"/>
              <a:gd name="connsiteY2" fmla="*/ 2639 h 1037899"/>
              <a:gd name="connsiteX3" fmla="*/ 1934308 w 1934308"/>
              <a:gd name="connsiteY3" fmla="*/ 965677 h 1037899"/>
              <a:gd name="connsiteX4" fmla="*/ 161389 w 1934308"/>
              <a:gd name="connsiteY4" fmla="*/ 968316 h 1037899"/>
              <a:gd name="connsiteX5" fmla="*/ 0 w 1934308"/>
              <a:gd name="connsiteY5" fmla="*/ 806927 h 1037899"/>
              <a:gd name="connsiteX6" fmla="*/ 0 w 1934308"/>
              <a:gd name="connsiteY6" fmla="*/ 161389 h 1037899"/>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965677 h 968316"/>
              <a:gd name="connsiteX4" fmla="*/ 161389 w 1934308"/>
              <a:gd name="connsiteY4" fmla="*/ 968316 h 968316"/>
              <a:gd name="connsiteX5" fmla="*/ 0 w 1934308"/>
              <a:gd name="connsiteY5" fmla="*/ 806927 h 968316"/>
              <a:gd name="connsiteX6" fmla="*/ 0 w 1934308"/>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308" h="968316">
                <a:moveTo>
                  <a:pt x="0" y="161389"/>
                </a:moveTo>
                <a:cubicBezTo>
                  <a:pt x="0" y="72256"/>
                  <a:pt x="72256" y="0"/>
                  <a:pt x="161389" y="0"/>
                </a:cubicBezTo>
                <a:lnTo>
                  <a:pt x="1934308" y="2639"/>
                </a:lnTo>
                <a:lnTo>
                  <a:pt x="1934308" y="965677"/>
                </a:lnTo>
                <a:lnTo>
                  <a:pt x="161389" y="968316"/>
                </a:lnTo>
                <a:cubicBezTo>
                  <a:pt x="72256" y="968316"/>
                  <a:pt x="0" y="896060"/>
                  <a:pt x="0" y="806927"/>
                </a:cubicBezTo>
                <a:lnTo>
                  <a:pt x="0" y="161389"/>
                </a:lnTo>
                <a:close/>
              </a:path>
            </a:pathLst>
          </a:custGeom>
          <a:solidFill>
            <a:srgbClr val="ED7C31"/>
          </a:solidFill>
          <a:ln w="38100">
            <a:solidFill>
              <a:srgbClr val="C55B0E"/>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b="1" dirty="0"/>
              <a:t>Rewrite</a:t>
            </a:r>
          </a:p>
        </p:txBody>
      </p:sp>
      <p:sp>
        <p:nvSpPr>
          <p:cNvPr id="49" name="Rounded Rectangle 11">
            <a:extLst>
              <a:ext uri="{FF2B5EF4-FFF2-40B4-BE49-F238E27FC236}">
                <a16:creationId xmlns:a16="http://schemas.microsoft.com/office/drawing/2014/main" id="{11328265-AE2B-9A47-BAC3-8238DF869D80}"/>
              </a:ext>
            </a:extLst>
          </p:cNvPr>
          <p:cNvSpPr/>
          <p:nvPr/>
        </p:nvSpPr>
        <p:spPr>
          <a:xfrm>
            <a:off x="785036" y="5721489"/>
            <a:ext cx="1937483" cy="968852"/>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7483"/>
              <a:gd name="connsiteY0" fmla="*/ 161389 h 968316"/>
              <a:gd name="connsiteX1" fmla="*/ 161389 w 1937483"/>
              <a:gd name="connsiteY1" fmla="*/ 0 h 968316"/>
              <a:gd name="connsiteX2" fmla="*/ 1937483 w 1937483"/>
              <a:gd name="connsiteY2" fmla="*/ 2639 h 968316"/>
              <a:gd name="connsiteX3" fmla="*/ 1934308 w 1937483"/>
              <a:gd name="connsiteY3" fmla="*/ 806927 h 968316"/>
              <a:gd name="connsiteX4" fmla="*/ 161389 w 1937483"/>
              <a:gd name="connsiteY4" fmla="*/ 968316 h 968316"/>
              <a:gd name="connsiteX5" fmla="*/ 0 w 1937483"/>
              <a:gd name="connsiteY5" fmla="*/ 806927 h 968316"/>
              <a:gd name="connsiteX6" fmla="*/ 0 w 1937483"/>
              <a:gd name="connsiteY6" fmla="*/ 161389 h 968316"/>
              <a:gd name="connsiteX0" fmla="*/ 0 w 1937483"/>
              <a:gd name="connsiteY0" fmla="*/ 161389 h 1028485"/>
              <a:gd name="connsiteX1" fmla="*/ 161389 w 1937483"/>
              <a:gd name="connsiteY1" fmla="*/ 0 h 1028485"/>
              <a:gd name="connsiteX2" fmla="*/ 1937483 w 1937483"/>
              <a:gd name="connsiteY2" fmla="*/ 2639 h 1028485"/>
              <a:gd name="connsiteX3" fmla="*/ 1931133 w 1937483"/>
              <a:gd name="connsiteY3" fmla="*/ 968852 h 1028485"/>
              <a:gd name="connsiteX4" fmla="*/ 161389 w 1937483"/>
              <a:gd name="connsiteY4" fmla="*/ 968316 h 1028485"/>
              <a:gd name="connsiteX5" fmla="*/ 0 w 1937483"/>
              <a:gd name="connsiteY5" fmla="*/ 806927 h 1028485"/>
              <a:gd name="connsiteX6" fmla="*/ 0 w 1937483"/>
              <a:gd name="connsiteY6" fmla="*/ 161389 h 1028485"/>
              <a:gd name="connsiteX0" fmla="*/ 0 w 1937483"/>
              <a:gd name="connsiteY0" fmla="*/ 161389 h 968852"/>
              <a:gd name="connsiteX1" fmla="*/ 161389 w 1937483"/>
              <a:gd name="connsiteY1" fmla="*/ 0 h 968852"/>
              <a:gd name="connsiteX2" fmla="*/ 1937483 w 1937483"/>
              <a:gd name="connsiteY2" fmla="*/ 2639 h 968852"/>
              <a:gd name="connsiteX3" fmla="*/ 1931133 w 1937483"/>
              <a:gd name="connsiteY3" fmla="*/ 968852 h 968852"/>
              <a:gd name="connsiteX4" fmla="*/ 161389 w 1937483"/>
              <a:gd name="connsiteY4" fmla="*/ 968316 h 968852"/>
              <a:gd name="connsiteX5" fmla="*/ 0 w 1937483"/>
              <a:gd name="connsiteY5" fmla="*/ 806927 h 968852"/>
              <a:gd name="connsiteX6" fmla="*/ 0 w 1937483"/>
              <a:gd name="connsiteY6" fmla="*/ 161389 h 96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7483" h="968852">
                <a:moveTo>
                  <a:pt x="0" y="161389"/>
                </a:moveTo>
                <a:cubicBezTo>
                  <a:pt x="0" y="72256"/>
                  <a:pt x="72256" y="0"/>
                  <a:pt x="161389" y="0"/>
                </a:cubicBezTo>
                <a:lnTo>
                  <a:pt x="1937483" y="2639"/>
                </a:lnTo>
                <a:cubicBezTo>
                  <a:pt x="1936425" y="270735"/>
                  <a:pt x="1932191" y="700756"/>
                  <a:pt x="1931133" y="968852"/>
                </a:cubicBezTo>
                <a:lnTo>
                  <a:pt x="161389" y="968316"/>
                </a:lnTo>
                <a:cubicBezTo>
                  <a:pt x="72256" y="968316"/>
                  <a:pt x="0" y="896060"/>
                  <a:pt x="0" y="806927"/>
                </a:cubicBezTo>
                <a:lnTo>
                  <a:pt x="0" y="161389"/>
                </a:lnTo>
                <a:close/>
              </a:path>
            </a:pathLst>
          </a:custGeom>
          <a:solidFill>
            <a:srgbClr val="EE3A49"/>
          </a:solidFill>
          <a:ln w="38100">
            <a:solidFill>
              <a:srgbClr val="C0001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b="1" dirty="0"/>
              <a:t>Edit</a:t>
            </a:r>
          </a:p>
        </p:txBody>
      </p:sp>
      <p:sp>
        <p:nvSpPr>
          <p:cNvPr id="53" name="Rounded Rectangle 52">
            <a:extLst>
              <a:ext uri="{FF2B5EF4-FFF2-40B4-BE49-F238E27FC236}">
                <a16:creationId xmlns:a16="http://schemas.microsoft.com/office/drawing/2014/main" id="{D6B76265-4B7F-7340-B9FA-88DD57B5BBA4}"/>
              </a:ext>
            </a:extLst>
          </p:cNvPr>
          <p:cNvSpPr/>
          <p:nvPr/>
        </p:nvSpPr>
        <p:spPr>
          <a:xfrm>
            <a:off x="3328437" y="3680525"/>
            <a:ext cx="1621301" cy="591050"/>
          </a:xfrm>
          <a:prstGeom prst="roundRect">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Previous Story (if any)</a:t>
            </a:r>
          </a:p>
        </p:txBody>
      </p:sp>
      <p:sp>
        <p:nvSpPr>
          <p:cNvPr id="56" name="Rounded Rectangle 55">
            <a:extLst>
              <a:ext uri="{FF2B5EF4-FFF2-40B4-BE49-F238E27FC236}">
                <a16:creationId xmlns:a16="http://schemas.microsoft.com/office/drawing/2014/main" id="{8439EC1B-86F0-6A41-A5A7-92F2F572B097}"/>
              </a:ext>
            </a:extLst>
          </p:cNvPr>
          <p:cNvSpPr/>
          <p:nvPr/>
        </p:nvSpPr>
        <p:spPr>
          <a:xfrm>
            <a:off x="2456400" y="1190688"/>
            <a:ext cx="7091076" cy="968315"/>
          </a:xfrm>
          <a:prstGeom prst="roundRect">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57" name="TextBox 56">
            <a:extLst>
              <a:ext uri="{FF2B5EF4-FFF2-40B4-BE49-F238E27FC236}">
                <a16:creationId xmlns:a16="http://schemas.microsoft.com/office/drawing/2014/main" id="{06E953A7-9AA8-ED47-9568-DAE740E48CA9}"/>
              </a:ext>
            </a:extLst>
          </p:cNvPr>
          <p:cNvSpPr txBox="1"/>
          <p:nvPr/>
        </p:nvSpPr>
        <p:spPr>
          <a:xfrm>
            <a:off x="3998729" y="1211312"/>
            <a:ext cx="5325132" cy="954107"/>
          </a:xfrm>
          <a:prstGeom prst="rect">
            <a:avLst/>
          </a:prstGeom>
          <a:noFill/>
        </p:spPr>
        <p:txBody>
          <a:bodyPr wrap="square" rtlCol="0">
            <a:spAutoFit/>
          </a:bodyPr>
          <a:lstStyle/>
          <a:p>
            <a:pPr algn="ctr"/>
            <a:r>
              <a:rPr lang="en-US" sz="1400" dirty="0">
                <a:latin typeface="Courier New" panose="02070309020205020404" pitchFamily="49" charset="0"/>
                <a:cs typeface="Courier New" panose="02070309020205020404" pitchFamily="49" charset="0"/>
              </a:rPr>
              <a:t>AI researchers Kevin, </a:t>
            </a:r>
            <a:r>
              <a:rPr lang="en-US" sz="1400" dirty="0" err="1">
                <a:latin typeface="Courier New" panose="02070309020205020404" pitchFamily="49" charset="0"/>
                <a:cs typeface="Courier New" panose="02070309020205020404" pitchFamily="49" charset="0"/>
              </a:rPr>
              <a:t>Yuandong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Nanyun</a:t>
            </a:r>
            <a:r>
              <a:rPr lang="en-US" sz="1400" dirty="0">
                <a:latin typeface="Courier New" panose="02070309020205020404" pitchFamily="49" charset="0"/>
                <a:cs typeface="Courier New" panose="02070309020205020404" pitchFamily="49" charset="0"/>
              </a:rPr>
              <a:t>, and Dan create a system for automatically generating high-quality long stories, aiming to submit their work to a prestigious conference.</a:t>
            </a:r>
          </a:p>
        </p:txBody>
      </p:sp>
      <p:sp>
        <p:nvSpPr>
          <p:cNvPr id="58" name="Rounded Rectangle 8">
            <a:extLst>
              <a:ext uri="{FF2B5EF4-FFF2-40B4-BE49-F238E27FC236}">
                <a16:creationId xmlns:a16="http://schemas.microsoft.com/office/drawing/2014/main" id="{C930C165-070D-1A41-8379-14F9400D07AF}"/>
              </a:ext>
            </a:extLst>
          </p:cNvPr>
          <p:cNvSpPr/>
          <p:nvPr/>
        </p:nvSpPr>
        <p:spPr>
          <a:xfrm>
            <a:off x="2456426" y="1190665"/>
            <a:ext cx="1542329" cy="968316"/>
          </a:xfrm>
          <a:custGeom>
            <a:avLst/>
            <a:gdLst>
              <a:gd name="connsiteX0" fmla="*/ 0 w 1542329"/>
              <a:gd name="connsiteY0" fmla="*/ 161389 h 968316"/>
              <a:gd name="connsiteX1" fmla="*/ 161389 w 1542329"/>
              <a:gd name="connsiteY1" fmla="*/ 0 h 968316"/>
              <a:gd name="connsiteX2" fmla="*/ 1380940 w 1542329"/>
              <a:gd name="connsiteY2" fmla="*/ 0 h 968316"/>
              <a:gd name="connsiteX3" fmla="*/ 1542329 w 1542329"/>
              <a:gd name="connsiteY3" fmla="*/ 161389 h 968316"/>
              <a:gd name="connsiteX4" fmla="*/ 1542329 w 1542329"/>
              <a:gd name="connsiteY4" fmla="*/ 806927 h 968316"/>
              <a:gd name="connsiteX5" fmla="*/ 1380940 w 1542329"/>
              <a:gd name="connsiteY5" fmla="*/ 968316 h 968316"/>
              <a:gd name="connsiteX6" fmla="*/ 161389 w 1542329"/>
              <a:gd name="connsiteY6" fmla="*/ 968316 h 968316"/>
              <a:gd name="connsiteX7" fmla="*/ 0 w 1542329"/>
              <a:gd name="connsiteY7" fmla="*/ 806927 h 968316"/>
              <a:gd name="connsiteX8" fmla="*/ 0 w 1542329"/>
              <a:gd name="connsiteY8" fmla="*/ 161389 h 968316"/>
              <a:gd name="connsiteX0" fmla="*/ 0 w 1542329"/>
              <a:gd name="connsiteY0" fmla="*/ 161389 h 968316"/>
              <a:gd name="connsiteX1" fmla="*/ 161389 w 1542329"/>
              <a:gd name="connsiteY1" fmla="*/ 0 h 968316"/>
              <a:gd name="connsiteX2" fmla="*/ 1542329 w 1542329"/>
              <a:gd name="connsiteY2" fmla="*/ 16138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61389 w 1542329"/>
              <a:gd name="connsiteY4" fmla="*/ 968316 h 968316"/>
              <a:gd name="connsiteX5" fmla="*/ 0 w 1542329"/>
              <a:gd name="connsiteY5" fmla="*/ 806927 h 968316"/>
              <a:gd name="connsiteX6" fmla="*/ 0 w 1542329"/>
              <a:gd name="connsiteY6" fmla="*/ 161389 h 968316"/>
              <a:gd name="connsiteX0" fmla="*/ 0 w 1542329"/>
              <a:gd name="connsiteY0" fmla="*/ 161389 h 1037899"/>
              <a:gd name="connsiteX1" fmla="*/ 161389 w 1542329"/>
              <a:gd name="connsiteY1" fmla="*/ 0 h 1037899"/>
              <a:gd name="connsiteX2" fmla="*/ 1542329 w 1542329"/>
              <a:gd name="connsiteY2" fmla="*/ 2639 h 1037899"/>
              <a:gd name="connsiteX3" fmla="*/ 1542329 w 1542329"/>
              <a:gd name="connsiteY3" fmla="*/ 965677 h 1037899"/>
              <a:gd name="connsiteX4" fmla="*/ 161389 w 1542329"/>
              <a:gd name="connsiteY4" fmla="*/ 968316 h 1037899"/>
              <a:gd name="connsiteX5" fmla="*/ 0 w 1542329"/>
              <a:gd name="connsiteY5" fmla="*/ 806927 h 1037899"/>
              <a:gd name="connsiteX6" fmla="*/ 0 w 1542329"/>
              <a:gd name="connsiteY6" fmla="*/ 161389 h 1037899"/>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965677 h 968316"/>
              <a:gd name="connsiteX4" fmla="*/ 161389 w 1542329"/>
              <a:gd name="connsiteY4" fmla="*/ 968316 h 968316"/>
              <a:gd name="connsiteX5" fmla="*/ 0 w 1542329"/>
              <a:gd name="connsiteY5" fmla="*/ 806927 h 968316"/>
              <a:gd name="connsiteX6" fmla="*/ 0 w 1542329"/>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329" h="968316">
                <a:moveTo>
                  <a:pt x="0" y="161389"/>
                </a:moveTo>
                <a:cubicBezTo>
                  <a:pt x="0" y="72256"/>
                  <a:pt x="72256" y="0"/>
                  <a:pt x="161389" y="0"/>
                </a:cubicBezTo>
                <a:lnTo>
                  <a:pt x="1542329" y="2639"/>
                </a:lnTo>
                <a:lnTo>
                  <a:pt x="1542329" y="965677"/>
                </a:lnTo>
                <a:lnTo>
                  <a:pt x="161389" y="968316"/>
                </a:lnTo>
                <a:cubicBezTo>
                  <a:pt x="72256" y="968316"/>
                  <a:pt x="0" y="896060"/>
                  <a:pt x="0" y="806927"/>
                </a:cubicBezTo>
                <a:lnTo>
                  <a:pt x="0" y="161389"/>
                </a:lnTo>
                <a:close/>
              </a:path>
            </a:pathLst>
          </a:custGeom>
          <a:solidFill>
            <a:srgbClr val="BFBDC0"/>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t>Premise</a:t>
            </a:r>
          </a:p>
        </p:txBody>
      </p:sp>
      <p:sp>
        <p:nvSpPr>
          <p:cNvPr id="27" name="Rounded Rectangle 26">
            <a:extLst>
              <a:ext uri="{FF2B5EF4-FFF2-40B4-BE49-F238E27FC236}">
                <a16:creationId xmlns:a16="http://schemas.microsoft.com/office/drawing/2014/main" id="{3AB2E34F-E8CB-9C41-A473-8BF3E77CB7FD}"/>
              </a:ext>
            </a:extLst>
          </p:cNvPr>
          <p:cNvSpPr/>
          <p:nvPr/>
        </p:nvSpPr>
        <p:spPr>
          <a:xfrm>
            <a:off x="4363656" y="2916172"/>
            <a:ext cx="4710896" cy="306792"/>
          </a:xfrm>
          <a:prstGeom prst="roundRect">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Setting                     Characters                    Outline</a:t>
            </a:r>
          </a:p>
        </p:txBody>
      </p:sp>
      <p:cxnSp>
        <p:nvCxnSpPr>
          <p:cNvPr id="28" name="Straight Arrow Connector 27">
            <a:extLst>
              <a:ext uri="{FF2B5EF4-FFF2-40B4-BE49-F238E27FC236}">
                <a16:creationId xmlns:a16="http://schemas.microsoft.com/office/drawing/2014/main" id="{481B3089-BC16-AA48-AB4C-C295E9BD38F4}"/>
              </a:ext>
            </a:extLst>
          </p:cNvPr>
          <p:cNvCxnSpPr>
            <a:cxnSpLocks/>
          </p:cNvCxnSpPr>
          <p:nvPr/>
        </p:nvCxnSpPr>
        <p:spPr>
          <a:xfrm flipH="1">
            <a:off x="6735134" y="2165419"/>
            <a:ext cx="0" cy="750753"/>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F0A933F5-5AA7-2145-B225-51C456B4B864}"/>
              </a:ext>
            </a:extLst>
          </p:cNvPr>
          <p:cNvSpPr/>
          <p:nvPr/>
        </p:nvSpPr>
        <p:spPr>
          <a:xfrm>
            <a:off x="6235939" y="2404384"/>
            <a:ext cx="972273" cy="337041"/>
          </a:xfrm>
          <a:prstGeom prst="rect">
            <a:avLst/>
          </a:prstGeom>
          <a:solidFill>
            <a:schemeClr val="bg1"/>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b="1" dirty="0">
                <a:solidFill>
                  <a:schemeClr val="bg1">
                    <a:lumMod val="75000"/>
                  </a:schemeClr>
                </a:solidFill>
              </a:rPr>
              <a:t>LLM</a:t>
            </a:r>
          </a:p>
        </p:txBody>
      </p:sp>
    </p:spTree>
    <p:extLst>
      <p:ext uri="{BB962C8B-B14F-4D97-AF65-F5344CB8AC3E}">
        <p14:creationId xmlns:p14="http://schemas.microsoft.com/office/powerpoint/2010/main" val="4147321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74AD-CBC1-8A42-A0D2-89AC2224A724}"/>
              </a:ext>
            </a:extLst>
          </p:cNvPr>
          <p:cNvSpPr>
            <a:spLocks noGrp="1"/>
          </p:cNvSpPr>
          <p:nvPr>
            <p:ph type="title"/>
          </p:nvPr>
        </p:nvSpPr>
        <p:spPr/>
        <p:txBody>
          <a:bodyPr>
            <a:normAutofit/>
          </a:bodyPr>
          <a:lstStyle/>
          <a:p>
            <a:r>
              <a:rPr lang="en-US" sz="4000" dirty="0"/>
              <a:t>Recursive </a:t>
            </a:r>
            <a:r>
              <a:rPr lang="en-US" sz="4000" dirty="0" err="1"/>
              <a:t>Reprompting</a:t>
            </a:r>
            <a:r>
              <a:rPr lang="en-US" sz="4000" dirty="0"/>
              <a:t> and Revision</a:t>
            </a:r>
          </a:p>
        </p:txBody>
      </p:sp>
      <p:sp>
        <p:nvSpPr>
          <p:cNvPr id="34" name="Rounded Rectangle 33">
            <a:extLst>
              <a:ext uri="{FF2B5EF4-FFF2-40B4-BE49-F238E27FC236}">
                <a16:creationId xmlns:a16="http://schemas.microsoft.com/office/drawing/2014/main" id="{ECA339FA-F1F2-C244-B6B8-1ACC904C02A3}"/>
              </a:ext>
            </a:extLst>
          </p:cNvPr>
          <p:cNvSpPr/>
          <p:nvPr/>
        </p:nvSpPr>
        <p:spPr>
          <a:xfrm>
            <a:off x="784989" y="5721489"/>
            <a:ext cx="10626068" cy="968316"/>
          </a:xfrm>
          <a:prstGeom prst="roundRect">
            <a:avLst/>
          </a:prstGeom>
          <a:solidFill>
            <a:srgbClr val="FADADD"/>
          </a:solidFill>
          <a:ln w="38100">
            <a:solidFill>
              <a:srgbClr val="C0001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4400" b="1" dirty="0"/>
          </a:p>
        </p:txBody>
      </p:sp>
      <p:sp>
        <p:nvSpPr>
          <p:cNvPr id="35" name="Rounded Rectangle 34">
            <a:extLst>
              <a:ext uri="{FF2B5EF4-FFF2-40B4-BE49-F238E27FC236}">
                <a16:creationId xmlns:a16="http://schemas.microsoft.com/office/drawing/2014/main" id="{C10D3B23-D454-2C44-A8F4-DA7EB1B366C6}"/>
              </a:ext>
            </a:extLst>
          </p:cNvPr>
          <p:cNvSpPr/>
          <p:nvPr/>
        </p:nvSpPr>
        <p:spPr>
          <a:xfrm>
            <a:off x="785036" y="4600716"/>
            <a:ext cx="10626070" cy="968316"/>
          </a:xfrm>
          <a:prstGeom prst="roundRect">
            <a:avLst/>
          </a:prstGeom>
          <a:solidFill>
            <a:srgbClr val="FCE6D6"/>
          </a:solidFill>
          <a:ln w="38100">
            <a:solidFill>
              <a:srgbClr val="C55B0E"/>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4400" b="1" dirty="0"/>
          </a:p>
        </p:txBody>
      </p:sp>
      <p:sp>
        <p:nvSpPr>
          <p:cNvPr id="36" name="Rounded Rectangle 35">
            <a:extLst>
              <a:ext uri="{FF2B5EF4-FFF2-40B4-BE49-F238E27FC236}">
                <a16:creationId xmlns:a16="http://schemas.microsoft.com/office/drawing/2014/main" id="{B7767D5C-9392-1A4F-83D9-C066D36CE746}"/>
              </a:ext>
            </a:extLst>
          </p:cNvPr>
          <p:cNvSpPr/>
          <p:nvPr/>
        </p:nvSpPr>
        <p:spPr>
          <a:xfrm>
            <a:off x="784988" y="3471048"/>
            <a:ext cx="10626071" cy="968316"/>
          </a:xfrm>
          <a:prstGeom prst="roundRect">
            <a:avLst/>
          </a:prstGeom>
          <a:solidFill>
            <a:srgbClr val="E4F0D9"/>
          </a:solidFill>
          <a:ln w="38100">
            <a:solidFill>
              <a:srgbClr val="507E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4400" b="1" dirty="0"/>
          </a:p>
        </p:txBody>
      </p:sp>
      <p:sp>
        <p:nvSpPr>
          <p:cNvPr id="37" name="Rounded Rectangle 36">
            <a:extLst>
              <a:ext uri="{FF2B5EF4-FFF2-40B4-BE49-F238E27FC236}">
                <a16:creationId xmlns:a16="http://schemas.microsoft.com/office/drawing/2014/main" id="{5A718B96-8C7B-134E-8CCB-ACFFFA4BC18F}"/>
              </a:ext>
            </a:extLst>
          </p:cNvPr>
          <p:cNvSpPr/>
          <p:nvPr/>
        </p:nvSpPr>
        <p:spPr>
          <a:xfrm>
            <a:off x="795088" y="2333900"/>
            <a:ext cx="10611924" cy="968316"/>
          </a:xfrm>
          <a:prstGeom prst="roundRect">
            <a:avLst/>
          </a:prstGeom>
          <a:solidFill>
            <a:srgbClr val="DBE3F4"/>
          </a:solidFill>
          <a:ln w="38100">
            <a:solidFill>
              <a:srgbClr val="2E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endParaRPr>
          </a:p>
        </p:txBody>
      </p:sp>
      <p:sp>
        <p:nvSpPr>
          <p:cNvPr id="46" name="Rounded Rectangle 8">
            <a:extLst>
              <a:ext uri="{FF2B5EF4-FFF2-40B4-BE49-F238E27FC236}">
                <a16:creationId xmlns:a16="http://schemas.microsoft.com/office/drawing/2014/main" id="{E788B9BC-74E3-AC46-A96A-9F0EBB8110AB}"/>
              </a:ext>
            </a:extLst>
          </p:cNvPr>
          <p:cNvSpPr/>
          <p:nvPr/>
        </p:nvSpPr>
        <p:spPr>
          <a:xfrm>
            <a:off x="784988" y="2333900"/>
            <a:ext cx="1937694" cy="968316"/>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389 h 968316"/>
              <a:gd name="connsiteX1" fmla="*/ 161389 w 1934308"/>
              <a:gd name="connsiteY1" fmla="*/ 0 h 968316"/>
              <a:gd name="connsiteX2" fmla="*/ 1930921 w 1934308"/>
              <a:gd name="connsiteY2" fmla="*/ 2216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7694"/>
              <a:gd name="connsiteY0" fmla="*/ 161389 h 1026452"/>
              <a:gd name="connsiteX1" fmla="*/ 161389 w 1937694"/>
              <a:gd name="connsiteY1" fmla="*/ 0 h 1026452"/>
              <a:gd name="connsiteX2" fmla="*/ 1930921 w 1937694"/>
              <a:gd name="connsiteY2" fmla="*/ 2216 h 1026452"/>
              <a:gd name="connsiteX3" fmla="*/ 1937694 w 1937694"/>
              <a:gd name="connsiteY3" fmla="*/ 966100 h 1026452"/>
              <a:gd name="connsiteX4" fmla="*/ 161389 w 1937694"/>
              <a:gd name="connsiteY4" fmla="*/ 968316 h 1026452"/>
              <a:gd name="connsiteX5" fmla="*/ 0 w 1937694"/>
              <a:gd name="connsiteY5" fmla="*/ 806927 h 1026452"/>
              <a:gd name="connsiteX6" fmla="*/ 0 w 1937694"/>
              <a:gd name="connsiteY6" fmla="*/ 161389 h 1026452"/>
              <a:gd name="connsiteX0" fmla="*/ 0 w 1937694"/>
              <a:gd name="connsiteY0" fmla="*/ 161389 h 968316"/>
              <a:gd name="connsiteX1" fmla="*/ 161389 w 1937694"/>
              <a:gd name="connsiteY1" fmla="*/ 0 h 968316"/>
              <a:gd name="connsiteX2" fmla="*/ 1930921 w 1937694"/>
              <a:gd name="connsiteY2" fmla="*/ 2216 h 968316"/>
              <a:gd name="connsiteX3" fmla="*/ 1937694 w 1937694"/>
              <a:gd name="connsiteY3" fmla="*/ 966100 h 968316"/>
              <a:gd name="connsiteX4" fmla="*/ 161389 w 1937694"/>
              <a:gd name="connsiteY4" fmla="*/ 968316 h 968316"/>
              <a:gd name="connsiteX5" fmla="*/ 0 w 1937694"/>
              <a:gd name="connsiteY5" fmla="*/ 806927 h 968316"/>
              <a:gd name="connsiteX6" fmla="*/ 0 w 1937694"/>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7694" h="968316">
                <a:moveTo>
                  <a:pt x="0" y="161389"/>
                </a:moveTo>
                <a:cubicBezTo>
                  <a:pt x="0" y="72256"/>
                  <a:pt x="72256" y="0"/>
                  <a:pt x="161389" y="0"/>
                </a:cubicBezTo>
                <a:lnTo>
                  <a:pt x="1930921" y="2216"/>
                </a:lnTo>
                <a:cubicBezTo>
                  <a:pt x="1933179" y="323511"/>
                  <a:pt x="1935436" y="644805"/>
                  <a:pt x="1937694" y="966100"/>
                </a:cubicBezTo>
                <a:lnTo>
                  <a:pt x="161389" y="968316"/>
                </a:lnTo>
                <a:cubicBezTo>
                  <a:pt x="72256" y="968316"/>
                  <a:pt x="0" y="896060"/>
                  <a:pt x="0" y="806927"/>
                </a:cubicBezTo>
                <a:lnTo>
                  <a:pt x="0" y="161389"/>
                </a:lnTo>
                <a:close/>
              </a:path>
            </a:pathLst>
          </a:custGeom>
          <a:solidFill>
            <a:srgbClr val="4372C5"/>
          </a:solidFill>
          <a:ln w="38100">
            <a:solidFill>
              <a:srgbClr val="2E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Plan</a:t>
            </a:r>
          </a:p>
        </p:txBody>
      </p:sp>
      <p:sp>
        <p:nvSpPr>
          <p:cNvPr id="47" name="Rounded Rectangle 9">
            <a:extLst>
              <a:ext uri="{FF2B5EF4-FFF2-40B4-BE49-F238E27FC236}">
                <a16:creationId xmlns:a16="http://schemas.microsoft.com/office/drawing/2014/main" id="{FBB22A94-8FA4-3F46-AD43-D085445D8401}"/>
              </a:ext>
            </a:extLst>
          </p:cNvPr>
          <p:cNvSpPr/>
          <p:nvPr/>
        </p:nvSpPr>
        <p:spPr>
          <a:xfrm>
            <a:off x="784988" y="3470511"/>
            <a:ext cx="1934308" cy="968852"/>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807463 h 968852"/>
              <a:gd name="connsiteX4" fmla="*/ 161389 w 1934308"/>
              <a:gd name="connsiteY4" fmla="*/ 968852 h 968852"/>
              <a:gd name="connsiteX5" fmla="*/ 0 w 1934308"/>
              <a:gd name="connsiteY5" fmla="*/ 807463 h 968852"/>
              <a:gd name="connsiteX6" fmla="*/ 0 w 1934308"/>
              <a:gd name="connsiteY6" fmla="*/ 161925 h 968852"/>
              <a:gd name="connsiteX0" fmla="*/ 0 w 1934308"/>
              <a:gd name="connsiteY0" fmla="*/ 161925 h 1031388"/>
              <a:gd name="connsiteX1" fmla="*/ 161389 w 1934308"/>
              <a:gd name="connsiteY1" fmla="*/ 536 h 1031388"/>
              <a:gd name="connsiteX2" fmla="*/ 1934308 w 1934308"/>
              <a:gd name="connsiteY2" fmla="*/ 0 h 1031388"/>
              <a:gd name="connsiteX3" fmla="*/ 1934308 w 1934308"/>
              <a:gd name="connsiteY3" fmla="*/ 972563 h 1031388"/>
              <a:gd name="connsiteX4" fmla="*/ 161389 w 1934308"/>
              <a:gd name="connsiteY4" fmla="*/ 968852 h 1031388"/>
              <a:gd name="connsiteX5" fmla="*/ 0 w 1934308"/>
              <a:gd name="connsiteY5" fmla="*/ 807463 h 1031388"/>
              <a:gd name="connsiteX6" fmla="*/ 0 w 1934308"/>
              <a:gd name="connsiteY6" fmla="*/ 161925 h 1031388"/>
              <a:gd name="connsiteX0" fmla="*/ 0 w 1934308"/>
              <a:gd name="connsiteY0" fmla="*/ 161925 h 972563"/>
              <a:gd name="connsiteX1" fmla="*/ 161389 w 1934308"/>
              <a:gd name="connsiteY1" fmla="*/ 536 h 972563"/>
              <a:gd name="connsiteX2" fmla="*/ 1934308 w 1934308"/>
              <a:gd name="connsiteY2" fmla="*/ 0 h 972563"/>
              <a:gd name="connsiteX3" fmla="*/ 1934308 w 1934308"/>
              <a:gd name="connsiteY3" fmla="*/ 972563 h 972563"/>
              <a:gd name="connsiteX4" fmla="*/ 161389 w 1934308"/>
              <a:gd name="connsiteY4" fmla="*/ 968852 h 972563"/>
              <a:gd name="connsiteX5" fmla="*/ 0 w 1934308"/>
              <a:gd name="connsiteY5" fmla="*/ 807463 h 972563"/>
              <a:gd name="connsiteX6" fmla="*/ 0 w 1934308"/>
              <a:gd name="connsiteY6" fmla="*/ 161925 h 972563"/>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953513 h 968852"/>
              <a:gd name="connsiteX4" fmla="*/ 161389 w 1934308"/>
              <a:gd name="connsiteY4" fmla="*/ 968852 h 968852"/>
              <a:gd name="connsiteX5" fmla="*/ 0 w 1934308"/>
              <a:gd name="connsiteY5" fmla="*/ 807463 h 968852"/>
              <a:gd name="connsiteX6" fmla="*/ 0 w 1934308"/>
              <a:gd name="connsiteY6" fmla="*/ 161925 h 968852"/>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966213 h 968852"/>
              <a:gd name="connsiteX4" fmla="*/ 161389 w 1934308"/>
              <a:gd name="connsiteY4" fmla="*/ 968852 h 968852"/>
              <a:gd name="connsiteX5" fmla="*/ 0 w 1934308"/>
              <a:gd name="connsiteY5" fmla="*/ 807463 h 968852"/>
              <a:gd name="connsiteX6" fmla="*/ 0 w 1934308"/>
              <a:gd name="connsiteY6" fmla="*/ 161925 h 96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308" h="968852">
                <a:moveTo>
                  <a:pt x="0" y="161925"/>
                </a:moveTo>
                <a:cubicBezTo>
                  <a:pt x="0" y="72792"/>
                  <a:pt x="72256" y="536"/>
                  <a:pt x="161389" y="536"/>
                </a:cubicBezTo>
                <a:lnTo>
                  <a:pt x="1934308" y="0"/>
                </a:lnTo>
                <a:lnTo>
                  <a:pt x="1934308" y="966213"/>
                </a:lnTo>
                <a:lnTo>
                  <a:pt x="161389" y="968852"/>
                </a:lnTo>
                <a:cubicBezTo>
                  <a:pt x="72256" y="968852"/>
                  <a:pt x="0" y="896596"/>
                  <a:pt x="0" y="807463"/>
                </a:cubicBezTo>
                <a:lnTo>
                  <a:pt x="0" y="161925"/>
                </a:lnTo>
                <a:close/>
              </a:path>
            </a:pathLst>
          </a:custGeom>
          <a:solidFill>
            <a:srgbClr val="70AC47"/>
          </a:solidFill>
          <a:ln w="38100">
            <a:solidFill>
              <a:srgbClr val="507E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b="1" dirty="0"/>
              <a:t>Draft</a:t>
            </a:r>
          </a:p>
        </p:txBody>
      </p:sp>
      <p:sp>
        <p:nvSpPr>
          <p:cNvPr id="48" name="Rounded Rectangle 10">
            <a:extLst>
              <a:ext uri="{FF2B5EF4-FFF2-40B4-BE49-F238E27FC236}">
                <a16:creationId xmlns:a16="http://schemas.microsoft.com/office/drawing/2014/main" id="{477AC82C-0DD0-EB49-B958-3840C9CCD480}"/>
              </a:ext>
            </a:extLst>
          </p:cNvPr>
          <p:cNvSpPr/>
          <p:nvPr/>
        </p:nvSpPr>
        <p:spPr>
          <a:xfrm>
            <a:off x="784988" y="4600716"/>
            <a:ext cx="1934308" cy="968316"/>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807463 h 968852"/>
              <a:gd name="connsiteX4" fmla="*/ 1772919 w 1934308"/>
              <a:gd name="connsiteY4" fmla="*/ 968852 h 968852"/>
              <a:gd name="connsiteX5" fmla="*/ 161389 w 1934308"/>
              <a:gd name="connsiteY5" fmla="*/ 968852 h 968852"/>
              <a:gd name="connsiteX6" fmla="*/ 0 w 1934308"/>
              <a:gd name="connsiteY6" fmla="*/ 807463 h 968852"/>
              <a:gd name="connsiteX7" fmla="*/ 0 w 1934308"/>
              <a:gd name="connsiteY7" fmla="*/ 161925 h 968852"/>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389 h 1037899"/>
              <a:gd name="connsiteX1" fmla="*/ 161389 w 1934308"/>
              <a:gd name="connsiteY1" fmla="*/ 0 h 1037899"/>
              <a:gd name="connsiteX2" fmla="*/ 1934308 w 1934308"/>
              <a:gd name="connsiteY2" fmla="*/ 2639 h 1037899"/>
              <a:gd name="connsiteX3" fmla="*/ 1934308 w 1934308"/>
              <a:gd name="connsiteY3" fmla="*/ 965677 h 1037899"/>
              <a:gd name="connsiteX4" fmla="*/ 161389 w 1934308"/>
              <a:gd name="connsiteY4" fmla="*/ 968316 h 1037899"/>
              <a:gd name="connsiteX5" fmla="*/ 0 w 1934308"/>
              <a:gd name="connsiteY5" fmla="*/ 806927 h 1037899"/>
              <a:gd name="connsiteX6" fmla="*/ 0 w 1934308"/>
              <a:gd name="connsiteY6" fmla="*/ 161389 h 1037899"/>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965677 h 968316"/>
              <a:gd name="connsiteX4" fmla="*/ 161389 w 1934308"/>
              <a:gd name="connsiteY4" fmla="*/ 968316 h 968316"/>
              <a:gd name="connsiteX5" fmla="*/ 0 w 1934308"/>
              <a:gd name="connsiteY5" fmla="*/ 806927 h 968316"/>
              <a:gd name="connsiteX6" fmla="*/ 0 w 1934308"/>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308" h="968316">
                <a:moveTo>
                  <a:pt x="0" y="161389"/>
                </a:moveTo>
                <a:cubicBezTo>
                  <a:pt x="0" y="72256"/>
                  <a:pt x="72256" y="0"/>
                  <a:pt x="161389" y="0"/>
                </a:cubicBezTo>
                <a:lnTo>
                  <a:pt x="1934308" y="2639"/>
                </a:lnTo>
                <a:lnTo>
                  <a:pt x="1934308" y="965677"/>
                </a:lnTo>
                <a:lnTo>
                  <a:pt x="161389" y="968316"/>
                </a:lnTo>
                <a:cubicBezTo>
                  <a:pt x="72256" y="968316"/>
                  <a:pt x="0" y="896060"/>
                  <a:pt x="0" y="806927"/>
                </a:cubicBezTo>
                <a:lnTo>
                  <a:pt x="0" y="161389"/>
                </a:lnTo>
                <a:close/>
              </a:path>
            </a:pathLst>
          </a:custGeom>
          <a:solidFill>
            <a:srgbClr val="ED7C31"/>
          </a:solidFill>
          <a:ln w="38100">
            <a:solidFill>
              <a:srgbClr val="C55B0E"/>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b="1" dirty="0"/>
              <a:t>Rewrite</a:t>
            </a:r>
          </a:p>
        </p:txBody>
      </p:sp>
      <p:sp>
        <p:nvSpPr>
          <p:cNvPr id="49" name="Rounded Rectangle 11">
            <a:extLst>
              <a:ext uri="{FF2B5EF4-FFF2-40B4-BE49-F238E27FC236}">
                <a16:creationId xmlns:a16="http://schemas.microsoft.com/office/drawing/2014/main" id="{11328265-AE2B-9A47-BAC3-8238DF869D80}"/>
              </a:ext>
            </a:extLst>
          </p:cNvPr>
          <p:cNvSpPr/>
          <p:nvPr/>
        </p:nvSpPr>
        <p:spPr>
          <a:xfrm>
            <a:off x="785036" y="5721489"/>
            <a:ext cx="1937483" cy="968852"/>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7483"/>
              <a:gd name="connsiteY0" fmla="*/ 161389 h 968316"/>
              <a:gd name="connsiteX1" fmla="*/ 161389 w 1937483"/>
              <a:gd name="connsiteY1" fmla="*/ 0 h 968316"/>
              <a:gd name="connsiteX2" fmla="*/ 1937483 w 1937483"/>
              <a:gd name="connsiteY2" fmla="*/ 2639 h 968316"/>
              <a:gd name="connsiteX3" fmla="*/ 1934308 w 1937483"/>
              <a:gd name="connsiteY3" fmla="*/ 806927 h 968316"/>
              <a:gd name="connsiteX4" fmla="*/ 161389 w 1937483"/>
              <a:gd name="connsiteY4" fmla="*/ 968316 h 968316"/>
              <a:gd name="connsiteX5" fmla="*/ 0 w 1937483"/>
              <a:gd name="connsiteY5" fmla="*/ 806927 h 968316"/>
              <a:gd name="connsiteX6" fmla="*/ 0 w 1937483"/>
              <a:gd name="connsiteY6" fmla="*/ 161389 h 968316"/>
              <a:gd name="connsiteX0" fmla="*/ 0 w 1937483"/>
              <a:gd name="connsiteY0" fmla="*/ 161389 h 1028485"/>
              <a:gd name="connsiteX1" fmla="*/ 161389 w 1937483"/>
              <a:gd name="connsiteY1" fmla="*/ 0 h 1028485"/>
              <a:gd name="connsiteX2" fmla="*/ 1937483 w 1937483"/>
              <a:gd name="connsiteY2" fmla="*/ 2639 h 1028485"/>
              <a:gd name="connsiteX3" fmla="*/ 1931133 w 1937483"/>
              <a:gd name="connsiteY3" fmla="*/ 968852 h 1028485"/>
              <a:gd name="connsiteX4" fmla="*/ 161389 w 1937483"/>
              <a:gd name="connsiteY4" fmla="*/ 968316 h 1028485"/>
              <a:gd name="connsiteX5" fmla="*/ 0 w 1937483"/>
              <a:gd name="connsiteY5" fmla="*/ 806927 h 1028485"/>
              <a:gd name="connsiteX6" fmla="*/ 0 w 1937483"/>
              <a:gd name="connsiteY6" fmla="*/ 161389 h 1028485"/>
              <a:gd name="connsiteX0" fmla="*/ 0 w 1937483"/>
              <a:gd name="connsiteY0" fmla="*/ 161389 h 968852"/>
              <a:gd name="connsiteX1" fmla="*/ 161389 w 1937483"/>
              <a:gd name="connsiteY1" fmla="*/ 0 h 968852"/>
              <a:gd name="connsiteX2" fmla="*/ 1937483 w 1937483"/>
              <a:gd name="connsiteY2" fmla="*/ 2639 h 968852"/>
              <a:gd name="connsiteX3" fmla="*/ 1931133 w 1937483"/>
              <a:gd name="connsiteY3" fmla="*/ 968852 h 968852"/>
              <a:gd name="connsiteX4" fmla="*/ 161389 w 1937483"/>
              <a:gd name="connsiteY4" fmla="*/ 968316 h 968852"/>
              <a:gd name="connsiteX5" fmla="*/ 0 w 1937483"/>
              <a:gd name="connsiteY5" fmla="*/ 806927 h 968852"/>
              <a:gd name="connsiteX6" fmla="*/ 0 w 1937483"/>
              <a:gd name="connsiteY6" fmla="*/ 161389 h 96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7483" h="968852">
                <a:moveTo>
                  <a:pt x="0" y="161389"/>
                </a:moveTo>
                <a:cubicBezTo>
                  <a:pt x="0" y="72256"/>
                  <a:pt x="72256" y="0"/>
                  <a:pt x="161389" y="0"/>
                </a:cubicBezTo>
                <a:lnTo>
                  <a:pt x="1937483" y="2639"/>
                </a:lnTo>
                <a:cubicBezTo>
                  <a:pt x="1936425" y="270735"/>
                  <a:pt x="1932191" y="700756"/>
                  <a:pt x="1931133" y="968852"/>
                </a:cubicBezTo>
                <a:lnTo>
                  <a:pt x="161389" y="968316"/>
                </a:lnTo>
                <a:cubicBezTo>
                  <a:pt x="72256" y="968316"/>
                  <a:pt x="0" y="896060"/>
                  <a:pt x="0" y="806927"/>
                </a:cubicBezTo>
                <a:lnTo>
                  <a:pt x="0" y="161389"/>
                </a:lnTo>
                <a:close/>
              </a:path>
            </a:pathLst>
          </a:custGeom>
          <a:solidFill>
            <a:srgbClr val="EE3A49"/>
          </a:solidFill>
          <a:ln w="38100">
            <a:solidFill>
              <a:srgbClr val="C0001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b="1" dirty="0"/>
              <a:t>Edit</a:t>
            </a:r>
          </a:p>
        </p:txBody>
      </p:sp>
      <p:sp>
        <p:nvSpPr>
          <p:cNvPr id="53" name="Rounded Rectangle 52">
            <a:extLst>
              <a:ext uri="{FF2B5EF4-FFF2-40B4-BE49-F238E27FC236}">
                <a16:creationId xmlns:a16="http://schemas.microsoft.com/office/drawing/2014/main" id="{D6B76265-4B7F-7340-B9FA-88DD57B5BBA4}"/>
              </a:ext>
            </a:extLst>
          </p:cNvPr>
          <p:cNvSpPr/>
          <p:nvPr/>
        </p:nvSpPr>
        <p:spPr>
          <a:xfrm>
            <a:off x="3328437" y="3680525"/>
            <a:ext cx="1621301" cy="591050"/>
          </a:xfrm>
          <a:prstGeom prst="roundRect">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Previous Story (if any)</a:t>
            </a:r>
          </a:p>
        </p:txBody>
      </p:sp>
      <p:sp>
        <p:nvSpPr>
          <p:cNvPr id="55" name="Rounded Rectangle 54">
            <a:extLst>
              <a:ext uri="{FF2B5EF4-FFF2-40B4-BE49-F238E27FC236}">
                <a16:creationId xmlns:a16="http://schemas.microsoft.com/office/drawing/2014/main" id="{250A59B3-08FF-6040-AB14-03D2E18D4DBB}"/>
              </a:ext>
            </a:extLst>
          </p:cNvPr>
          <p:cNvSpPr/>
          <p:nvPr/>
        </p:nvSpPr>
        <p:spPr>
          <a:xfrm>
            <a:off x="5558880" y="3680525"/>
            <a:ext cx="2190458" cy="591050"/>
          </a:xfrm>
          <a:prstGeom prst="roundRect">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Prompt</a:t>
            </a:r>
          </a:p>
          <a:p>
            <a:pPr algn="ctr"/>
            <a:r>
              <a:rPr lang="en-US" dirty="0"/>
              <a:t>(Structured Context)</a:t>
            </a:r>
          </a:p>
        </p:txBody>
      </p:sp>
      <p:sp>
        <p:nvSpPr>
          <p:cNvPr id="56" name="Rounded Rectangle 55">
            <a:extLst>
              <a:ext uri="{FF2B5EF4-FFF2-40B4-BE49-F238E27FC236}">
                <a16:creationId xmlns:a16="http://schemas.microsoft.com/office/drawing/2014/main" id="{8439EC1B-86F0-6A41-A5A7-92F2F572B097}"/>
              </a:ext>
            </a:extLst>
          </p:cNvPr>
          <p:cNvSpPr/>
          <p:nvPr/>
        </p:nvSpPr>
        <p:spPr>
          <a:xfrm>
            <a:off x="2456400" y="1190688"/>
            <a:ext cx="7091076" cy="968315"/>
          </a:xfrm>
          <a:prstGeom prst="roundRect">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57" name="TextBox 56">
            <a:extLst>
              <a:ext uri="{FF2B5EF4-FFF2-40B4-BE49-F238E27FC236}">
                <a16:creationId xmlns:a16="http://schemas.microsoft.com/office/drawing/2014/main" id="{06E953A7-9AA8-ED47-9568-DAE740E48CA9}"/>
              </a:ext>
            </a:extLst>
          </p:cNvPr>
          <p:cNvSpPr txBox="1"/>
          <p:nvPr/>
        </p:nvSpPr>
        <p:spPr>
          <a:xfrm>
            <a:off x="3998729" y="1211312"/>
            <a:ext cx="5325132" cy="954107"/>
          </a:xfrm>
          <a:prstGeom prst="rect">
            <a:avLst/>
          </a:prstGeom>
          <a:noFill/>
        </p:spPr>
        <p:txBody>
          <a:bodyPr wrap="square" rtlCol="0">
            <a:spAutoFit/>
          </a:bodyPr>
          <a:lstStyle/>
          <a:p>
            <a:pPr algn="ctr"/>
            <a:r>
              <a:rPr lang="en-US" sz="1400" dirty="0">
                <a:latin typeface="Courier New" panose="02070309020205020404" pitchFamily="49" charset="0"/>
                <a:cs typeface="Courier New" panose="02070309020205020404" pitchFamily="49" charset="0"/>
              </a:rPr>
              <a:t>AI researchers Kevin, </a:t>
            </a:r>
            <a:r>
              <a:rPr lang="en-US" sz="1400" dirty="0" err="1">
                <a:latin typeface="Courier New" panose="02070309020205020404" pitchFamily="49" charset="0"/>
                <a:cs typeface="Courier New" panose="02070309020205020404" pitchFamily="49" charset="0"/>
              </a:rPr>
              <a:t>Yuandong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Nanyun</a:t>
            </a:r>
            <a:r>
              <a:rPr lang="en-US" sz="1400" dirty="0">
                <a:latin typeface="Courier New" panose="02070309020205020404" pitchFamily="49" charset="0"/>
                <a:cs typeface="Courier New" panose="02070309020205020404" pitchFamily="49" charset="0"/>
              </a:rPr>
              <a:t>, and Dan create a system for automatically generating high-quality long stories, aiming to submit their work to a prestigious conference.</a:t>
            </a:r>
          </a:p>
        </p:txBody>
      </p:sp>
      <p:sp>
        <p:nvSpPr>
          <p:cNvPr id="58" name="Rounded Rectangle 8">
            <a:extLst>
              <a:ext uri="{FF2B5EF4-FFF2-40B4-BE49-F238E27FC236}">
                <a16:creationId xmlns:a16="http://schemas.microsoft.com/office/drawing/2014/main" id="{C930C165-070D-1A41-8379-14F9400D07AF}"/>
              </a:ext>
            </a:extLst>
          </p:cNvPr>
          <p:cNvSpPr/>
          <p:nvPr/>
        </p:nvSpPr>
        <p:spPr>
          <a:xfrm>
            <a:off x="2456426" y="1190665"/>
            <a:ext cx="1542329" cy="968316"/>
          </a:xfrm>
          <a:custGeom>
            <a:avLst/>
            <a:gdLst>
              <a:gd name="connsiteX0" fmla="*/ 0 w 1542329"/>
              <a:gd name="connsiteY0" fmla="*/ 161389 h 968316"/>
              <a:gd name="connsiteX1" fmla="*/ 161389 w 1542329"/>
              <a:gd name="connsiteY1" fmla="*/ 0 h 968316"/>
              <a:gd name="connsiteX2" fmla="*/ 1380940 w 1542329"/>
              <a:gd name="connsiteY2" fmla="*/ 0 h 968316"/>
              <a:gd name="connsiteX3" fmla="*/ 1542329 w 1542329"/>
              <a:gd name="connsiteY3" fmla="*/ 161389 h 968316"/>
              <a:gd name="connsiteX4" fmla="*/ 1542329 w 1542329"/>
              <a:gd name="connsiteY4" fmla="*/ 806927 h 968316"/>
              <a:gd name="connsiteX5" fmla="*/ 1380940 w 1542329"/>
              <a:gd name="connsiteY5" fmla="*/ 968316 h 968316"/>
              <a:gd name="connsiteX6" fmla="*/ 161389 w 1542329"/>
              <a:gd name="connsiteY6" fmla="*/ 968316 h 968316"/>
              <a:gd name="connsiteX7" fmla="*/ 0 w 1542329"/>
              <a:gd name="connsiteY7" fmla="*/ 806927 h 968316"/>
              <a:gd name="connsiteX8" fmla="*/ 0 w 1542329"/>
              <a:gd name="connsiteY8" fmla="*/ 161389 h 968316"/>
              <a:gd name="connsiteX0" fmla="*/ 0 w 1542329"/>
              <a:gd name="connsiteY0" fmla="*/ 161389 h 968316"/>
              <a:gd name="connsiteX1" fmla="*/ 161389 w 1542329"/>
              <a:gd name="connsiteY1" fmla="*/ 0 h 968316"/>
              <a:gd name="connsiteX2" fmla="*/ 1542329 w 1542329"/>
              <a:gd name="connsiteY2" fmla="*/ 16138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61389 w 1542329"/>
              <a:gd name="connsiteY4" fmla="*/ 968316 h 968316"/>
              <a:gd name="connsiteX5" fmla="*/ 0 w 1542329"/>
              <a:gd name="connsiteY5" fmla="*/ 806927 h 968316"/>
              <a:gd name="connsiteX6" fmla="*/ 0 w 1542329"/>
              <a:gd name="connsiteY6" fmla="*/ 161389 h 968316"/>
              <a:gd name="connsiteX0" fmla="*/ 0 w 1542329"/>
              <a:gd name="connsiteY0" fmla="*/ 161389 h 1037899"/>
              <a:gd name="connsiteX1" fmla="*/ 161389 w 1542329"/>
              <a:gd name="connsiteY1" fmla="*/ 0 h 1037899"/>
              <a:gd name="connsiteX2" fmla="*/ 1542329 w 1542329"/>
              <a:gd name="connsiteY2" fmla="*/ 2639 h 1037899"/>
              <a:gd name="connsiteX3" fmla="*/ 1542329 w 1542329"/>
              <a:gd name="connsiteY3" fmla="*/ 965677 h 1037899"/>
              <a:gd name="connsiteX4" fmla="*/ 161389 w 1542329"/>
              <a:gd name="connsiteY4" fmla="*/ 968316 h 1037899"/>
              <a:gd name="connsiteX5" fmla="*/ 0 w 1542329"/>
              <a:gd name="connsiteY5" fmla="*/ 806927 h 1037899"/>
              <a:gd name="connsiteX6" fmla="*/ 0 w 1542329"/>
              <a:gd name="connsiteY6" fmla="*/ 161389 h 1037899"/>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965677 h 968316"/>
              <a:gd name="connsiteX4" fmla="*/ 161389 w 1542329"/>
              <a:gd name="connsiteY4" fmla="*/ 968316 h 968316"/>
              <a:gd name="connsiteX5" fmla="*/ 0 w 1542329"/>
              <a:gd name="connsiteY5" fmla="*/ 806927 h 968316"/>
              <a:gd name="connsiteX6" fmla="*/ 0 w 1542329"/>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329" h="968316">
                <a:moveTo>
                  <a:pt x="0" y="161389"/>
                </a:moveTo>
                <a:cubicBezTo>
                  <a:pt x="0" y="72256"/>
                  <a:pt x="72256" y="0"/>
                  <a:pt x="161389" y="0"/>
                </a:cubicBezTo>
                <a:lnTo>
                  <a:pt x="1542329" y="2639"/>
                </a:lnTo>
                <a:lnTo>
                  <a:pt x="1542329" y="965677"/>
                </a:lnTo>
                <a:lnTo>
                  <a:pt x="161389" y="968316"/>
                </a:lnTo>
                <a:cubicBezTo>
                  <a:pt x="72256" y="968316"/>
                  <a:pt x="0" y="896060"/>
                  <a:pt x="0" y="806927"/>
                </a:cubicBezTo>
                <a:lnTo>
                  <a:pt x="0" y="161389"/>
                </a:lnTo>
                <a:close/>
              </a:path>
            </a:pathLst>
          </a:custGeom>
          <a:solidFill>
            <a:srgbClr val="BFBDC0"/>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t>Premise</a:t>
            </a:r>
          </a:p>
        </p:txBody>
      </p:sp>
      <p:cxnSp>
        <p:nvCxnSpPr>
          <p:cNvPr id="83" name="Straight Arrow Connector 82">
            <a:extLst>
              <a:ext uri="{FF2B5EF4-FFF2-40B4-BE49-F238E27FC236}">
                <a16:creationId xmlns:a16="http://schemas.microsoft.com/office/drawing/2014/main" id="{49689498-9F46-4945-A8F8-F4326DD7B7EE}"/>
              </a:ext>
            </a:extLst>
          </p:cNvPr>
          <p:cNvCxnSpPr>
            <a:cxnSpLocks/>
          </p:cNvCxnSpPr>
          <p:nvPr/>
        </p:nvCxnSpPr>
        <p:spPr>
          <a:xfrm>
            <a:off x="6735134" y="3220405"/>
            <a:ext cx="0" cy="454735"/>
          </a:xfrm>
          <a:prstGeom prst="straightConnector1">
            <a:avLst/>
          </a:prstGeom>
          <a:ln>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DF8735AF-914B-B84C-9ABA-4A4CB4B0EC81}"/>
              </a:ext>
            </a:extLst>
          </p:cNvPr>
          <p:cNvCxnSpPr>
            <a:cxnSpLocks/>
            <a:stCxn id="53" idx="3"/>
            <a:endCxn id="55" idx="1"/>
          </p:cNvCxnSpPr>
          <p:nvPr/>
        </p:nvCxnSpPr>
        <p:spPr>
          <a:xfrm>
            <a:off x="4949738" y="3976050"/>
            <a:ext cx="609142" cy="0"/>
          </a:xfrm>
          <a:prstGeom prst="straightConnector1">
            <a:avLst/>
          </a:prstGeom>
          <a:ln>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32" name="Rounded Rectangle 31">
            <a:extLst>
              <a:ext uri="{FF2B5EF4-FFF2-40B4-BE49-F238E27FC236}">
                <a16:creationId xmlns:a16="http://schemas.microsoft.com/office/drawing/2014/main" id="{D9C91BE4-999D-A34E-83C5-59234C92715D}"/>
              </a:ext>
            </a:extLst>
          </p:cNvPr>
          <p:cNvSpPr/>
          <p:nvPr/>
        </p:nvSpPr>
        <p:spPr>
          <a:xfrm>
            <a:off x="4363656" y="2916172"/>
            <a:ext cx="4710896" cy="306792"/>
          </a:xfrm>
          <a:prstGeom prst="roundRect">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Setting                     Characters                    Outline</a:t>
            </a:r>
          </a:p>
        </p:txBody>
      </p:sp>
      <p:cxnSp>
        <p:nvCxnSpPr>
          <p:cNvPr id="33" name="Straight Arrow Connector 32">
            <a:extLst>
              <a:ext uri="{FF2B5EF4-FFF2-40B4-BE49-F238E27FC236}">
                <a16:creationId xmlns:a16="http://schemas.microsoft.com/office/drawing/2014/main" id="{FCEC5280-0BFE-2E4D-A3AF-6B802E0A5D40}"/>
              </a:ext>
            </a:extLst>
          </p:cNvPr>
          <p:cNvCxnSpPr>
            <a:cxnSpLocks/>
          </p:cNvCxnSpPr>
          <p:nvPr/>
        </p:nvCxnSpPr>
        <p:spPr>
          <a:xfrm flipH="1">
            <a:off x="6735134" y="2165419"/>
            <a:ext cx="0" cy="750753"/>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623747EB-DD80-7D45-93A0-8A7162750340}"/>
              </a:ext>
            </a:extLst>
          </p:cNvPr>
          <p:cNvSpPr/>
          <p:nvPr/>
        </p:nvSpPr>
        <p:spPr>
          <a:xfrm>
            <a:off x="6235939" y="2404384"/>
            <a:ext cx="972273" cy="337041"/>
          </a:xfrm>
          <a:prstGeom prst="rect">
            <a:avLst/>
          </a:prstGeom>
          <a:solidFill>
            <a:schemeClr val="bg1"/>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b="1" dirty="0">
                <a:solidFill>
                  <a:schemeClr val="bg1">
                    <a:lumMod val="75000"/>
                  </a:schemeClr>
                </a:solidFill>
              </a:rPr>
              <a:t>LLM</a:t>
            </a:r>
          </a:p>
        </p:txBody>
      </p:sp>
    </p:spTree>
    <p:extLst>
      <p:ext uri="{BB962C8B-B14F-4D97-AF65-F5344CB8AC3E}">
        <p14:creationId xmlns:p14="http://schemas.microsoft.com/office/powerpoint/2010/main" val="751732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74AD-CBC1-8A42-A0D2-89AC2224A724}"/>
              </a:ext>
            </a:extLst>
          </p:cNvPr>
          <p:cNvSpPr>
            <a:spLocks noGrp="1"/>
          </p:cNvSpPr>
          <p:nvPr>
            <p:ph type="title"/>
          </p:nvPr>
        </p:nvSpPr>
        <p:spPr/>
        <p:txBody>
          <a:bodyPr>
            <a:normAutofit/>
          </a:bodyPr>
          <a:lstStyle/>
          <a:p>
            <a:r>
              <a:rPr lang="en-US" sz="4000" dirty="0"/>
              <a:t>Recursive </a:t>
            </a:r>
            <a:r>
              <a:rPr lang="en-US" sz="4000" dirty="0" err="1"/>
              <a:t>Reprompting</a:t>
            </a:r>
            <a:r>
              <a:rPr lang="en-US" sz="4000" dirty="0"/>
              <a:t> and Revision</a:t>
            </a:r>
          </a:p>
        </p:txBody>
      </p:sp>
      <p:sp>
        <p:nvSpPr>
          <p:cNvPr id="34" name="Rounded Rectangle 33">
            <a:extLst>
              <a:ext uri="{FF2B5EF4-FFF2-40B4-BE49-F238E27FC236}">
                <a16:creationId xmlns:a16="http://schemas.microsoft.com/office/drawing/2014/main" id="{ECA339FA-F1F2-C244-B6B8-1ACC904C02A3}"/>
              </a:ext>
            </a:extLst>
          </p:cNvPr>
          <p:cNvSpPr/>
          <p:nvPr/>
        </p:nvSpPr>
        <p:spPr>
          <a:xfrm>
            <a:off x="784989" y="5721489"/>
            <a:ext cx="10626068" cy="968316"/>
          </a:xfrm>
          <a:prstGeom prst="roundRect">
            <a:avLst/>
          </a:prstGeom>
          <a:solidFill>
            <a:srgbClr val="FADADD"/>
          </a:solidFill>
          <a:ln w="38100">
            <a:solidFill>
              <a:srgbClr val="C0001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4400" b="1" dirty="0"/>
          </a:p>
        </p:txBody>
      </p:sp>
      <p:sp>
        <p:nvSpPr>
          <p:cNvPr id="35" name="Rounded Rectangle 34">
            <a:extLst>
              <a:ext uri="{FF2B5EF4-FFF2-40B4-BE49-F238E27FC236}">
                <a16:creationId xmlns:a16="http://schemas.microsoft.com/office/drawing/2014/main" id="{C10D3B23-D454-2C44-A8F4-DA7EB1B366C6}"/>
              </a:ext>
            </a:extLst>
          </p:cNvPr>
          <p:cNvSpPr/>
          <p:nvPr/>
        </p:nvSpPr>
        <p:spPr>
          <a:xfrm>
            <a:off x="785036" y="4600716"/>
            <a:ext cx="10626070" cy="968316"/>
          </a:xfrm>
          <a:prstGeom prst="roundRect">
            <a:avLst/>
          </a:prstGeom>
          <a:solidFill>
            <a:srgbClr val="FCE6D6"/>
          </a:solidFill>
          <a:ln w="38100">
            <a:solidFill>
              <a:srgbClr val="C55B0E"/>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4400" b="1" dirty="0"/>
          </a:p>
        </p:txBody>
      </p:sp>
      <p:sp>
        <p:nvSpPr>
          <p:cNvPr id="36" name="Rounded Rectangle 35">
            <a:extLst>
              <a:ext uri="{FF2B5EF4-FFF2-40B4-BE49-F238E27FC236}">
                <a16:creationId xmlns:a16="http://schemas.microsoft.com/office/drawing/2014/main" id="{B7767D5C-9392-1A4F-83D9-C066D36CE746}"/>
              </a:ext>
            </a:extLst>
          </p:cNvPr>
          <p:cNvSpPr/>
          <p:nvPr/>
        </p:nvSpPr>
        <p:spPr>
          <a:xfrm>
            <a:off x="784988" y="3471048"/>
            <a:ext cx="10626071" cy="968316"/>
          </a:xfrm>
          <a:prstGeom prst="roundRect">
            <a:avLst/>
          </a:prstGeom>
          <a:solidFill>
            <a:srgbClr val="E4F0D9"/>
          </a:solidFill>
          <a:ln w="38100">
            <a:solidFill>
              <a:srgbClr val="507E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4400" b="1" dirty="0"/>
          </a:p>
        </p:txBody>
      </p:sp>
      <p:sp>
        <p:nvSpPr>
          <p:cNvPr id="37" name="Rounded Rectangle 36">
            <a:extLst>
              <a:ext uri="{FF2B5EF4-FFF2-40B4-BE49-F238E27FC236}">
                <a16:creationId xmlns:a16="http://schemas.microsoft.com/office/drawing/2014/main" id="{5A718B96-8C7B-134E-8CCB-ACFFFA4BC18F}"/>
              </a:ext>
            </a:extLst>
          </p:cNvPr>
          <p:cNvSpPr/>
          <p:nvPr/>
        </p:nvSpPr>
        <p:spPr>
          <a:xfrm>
            <a:off x="795088" y="2333900"/>
            <a:ext cx="10611924" cy="968316"/>
          </a:xfrm>
          <a:prstGeom prst="roundRect">
            <a:avLst/>
          </a:prstGeom>
          <a:solidFill>
            <a:srgbClr val="DBE3F4"/>
          </a:solidFill>
          <a:ln w="38100">
            <a:solidFill>
              <a:srgbClr val="2E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endParaRPr>
          </a:p>
        </p:txBody>
      </p:sp>
      <p:sp>
        <p:nvSpPr>
          <p:cNvPr id="46" name="Rounded Rectangle 8">
            <a:extLst>
              <a:ext uri="{FF2B5EF4-FFF2-40B4-BE49-F238E27FC236}">
                <a16:creationId xmlns:a16="http://schemas.microsoft.com/office/drawing/2014/main" id="{E788B9BC-74E3-AC46-A96A-9F0EBB8110AB}"/>
              </a:ext>
            </a:extLst>
          </p:cNvPr>
          <p:cNvSpPr/>
          <p:nvPr/>
        </p:nvSpPr>
        <p:spPr>
          <a:xfrm>
            <a:off x="784988" y="2333900"/>
            <a:ext cx="1937694" cy="968316"/>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389 h 968316"/>
              <a:gd name="connsiteX1" fmla="*/ 161389 w 1934308"/>
              <a:gd name="connsiteY1" fmla="*/ 0 h 968316"/>
              <a:gd name="connsiteX2" fmla="*/ 1930921 w 1934308"/>
              <a:gd name="connsiteY2" fmla="*/ 2216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7694"/>
              <a:gd name="connsiteY0" fmla="*/ 161389 h 1026452"/>
              <a:gd name="connsiteX1" fmla="*/ 161389 w 1937694"/>
              <a:gd name="connsiteY1" fmla="*/ 0 h 1026452"/>
              <a:gd name="connsiteX2" fmla="*/ 1930921 w 1937694"/>
              <a:gd name="connsiteY2" fmla="*/ 2216 h 1026452"/>
              <a:gd name="connsiteX3" fmla="*/ 1937694 w 1937694"/>
              <a:gd name="connsiteY3" fmla="*/ 966100 h 1026452"/>
              <a:gd name="connsiteX4" fmla="*/ 161389 w 1937694"/>
              <a:gd name="connsiteY4" fmla="*/ 968316 h 1026452"/>
              <a:gd name="connsiteX5" fmla="*/ 0 w 1937694"/>
              <a:gd name="connsiteY5" fmla="*/ 806927 h 1026452"/>
              <a:gd name="connsiteX6" fmla="*/ 0 w 1937694"/>
              <a:gd name="connsiteY6" fmla="*/ 161389 h 1026452"/>
              <a:gd name="connsiteX0" fmla="*/ 0 w 1937694"/>
              <a:gd name="connsiteY0" fmla="*/ 161389 h 968316"/>
              <a:gd name="connsiteX1" fmla="*/ 161389 w 1937694"/>
              <a:gd name="connsiteY1" fmla="*/ 0 h 968316"/>
              <a:gd name="connsiteX2" fmla="*/ 1930921 w 1937694"/>
              <a:gd name="connsiteY2" fmla="*/ 2216 h 968316"/>
              <a:gd name="connsiteX3" fmla="*/ 1937694 w 1937694"/>
              <a:gd name="connsiteY3" fmla="*/ 966100 h 968316"/>
              <a:gd name="connsiteX4" fmla="*/ 161389 w 1937694"/>
              <a:gd name="connsiteY4" fmla="*/ 968316 h 968316"/>
              <a:gd name="connsiteX5" fmla="*/ 0 w 1937694"/>
              <a:gd name="connsiteY5" fmla="*/ 806927 h 968316"/>
              <a:gd name="connsiteX6" fmla="*/ 0 w 1937694"/>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7694" h="968316">
                <a:moveTo>
                  <a:pt x="0" y="161389"/>
                </a:moveTo>
                <a:cubicBezTo>
                  <a:pt x="0" y="72256"/>
                  <a:pt x="72256" y="0"/>
                  <a:pt x="161389" y="0"/>
                </a:cubicBezTo>
                <a:lnTo>
                  <a:pt x="1930921" y="2216"/>
                </a:lnTo>
                <a:cubicBezTo>
                  <a:pt x="1933179" y="323511"/>
                  <a:pt x="1935436" y="644805"/>
                  <a:pt x="1937694" y="966100"/>
                </a:cubicBezTo>
                <a:lnTo>
                  <a:pt x="161389" y="968316"/>
                </a:lnTo>
                <a:cubicBezTo>
                  <a:pt x="72256" y="968316"/>
                  <a:pt x="0" y="896060"/>
                  <a:pt x="0" y="806927"/>
                </a:cubicBezTo>
                <a:lnTo>
                  <a:pt x="0" y="161389"/>
                </a:lnTo>
                <a:close/>
              </a:path>
            </a:pathLst>
          </a:custGeom>
          <a:solidFill>
            <a:srgbClr val="4372C5"/>
          </a:solidFill>
          <a:ln w="38100">
            <a:solidFill>
              <a:srgbClr val="2E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Plan</a:t>
            </a:r>
          </a:p>
        </p:txBody>
      </p:sp>
      <p:sp>
        <p:nvSpPr>
          <p:cNvPr id="47" name="Rounded Rectangle 9">
            <a:extLst>
              <a:ext uri="{FF2B5EF4-FFF2-40B4-BE49-F238E27FC236}">
                <a16:creationId xmlns:a16="http://schemas.microsoft.com/office/drawing/2014/main" id="{FBB22A94-8FA4-3F46-AD43-D085445D8401}"/>
              </a:ext>
            </a:extLst>
          </p:cNvPr>
          <p:cNvSpPr/>
          <p:nvPr/>
        </p:nvSpPr>
        <p:spPr>
          <a:xfrm>
            <a:off x="784988" y="3470511"/>
            <a:ext cx="1934308" cy="968852"/>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807463 h 968852"/>
              <a:gd name="connsiteX4" fmla="*/ 161389 w 1934308"/>
              <a:gd name="connsiteY4" fmla="*/ 968852 h 968852"/>
              <a:gd name="connsiteX5" fmla="*/ 0 w 1934308"/>
              <a:gd name="connsiteY5" fmla="*/ 807463 h 968852"/>
              <a:gd name="connsiteX6" fmla="*/ 0 w 1934308"/>
              <a:gd name="connsiteY6" fmla="*/ 161925 h 968852"/>
              <a:gd name="connsiteX0" fmla="*/ 0 w 1934308"/>
              <a:gd name="connsiteY0" fmla="*/ 161925 h 1031388"/>
              <a:gd name="connsiteX1" fmla="*/ 161389 w 1934308"/>
              <a:gd name="connsiteY1" fmla="*/ 536 h 1031388"/>
              <a:gd name="connsiteX2" fmla="*/ 1934308 w 1934308"/>
              <a:gd name="connsiteY2" fmla="*/ 0 h 1031388"/>
              <a:gd name="connsiteX3" fmla="*/ 1934308 w 1934308"/>
              <a:gd name="connsiteY3" fmla="*/ 972563 h 1031388"/>
              <a:gd name="connsiteX4" fmla="*/ 161389 w 1934308"/>
              <a:gd name="connsiteY4" fmla="*/ 968852 h 1031388"/>
              <a:gd name="connsiteX5" fmla="*/ 0 w 1934308"/>
              <a:gd name="connsiteY5" fmla="*/ 807463 h 1031388"/>
              <a:gd name="connsiteX6" fmla="*/ 0 w 1934308"/>
              <a:gd name="connsiteY6" fmla="*/ 161925 h 1031388"/>
              <a:gd name="connsiteX0" fmla="*/ 0 w 1934308"/>
              <a:gd name="connsiteY0" fmla="*/ 161925 h 972563"/>
              <a:gd name="connsiteX1" fmla="*/ 161389 w 1934308"/>
              <a:gd name="connsiteY1" fmla="*/ 536 h 972563"/>
              <a:gd name="connsiteX2" fmla="*/ 1934308 w 1934308"/>
              <a:gd name="connsiteY2" fmla="*/ 0 h 972563"/>
              <a:gd name="connsiteX3" fmla="*/ 1934308 w 1934308"/>
              <a:gd name="connsiteY3" fmla="*/ 972563 h 972563"/>
              <a:gd name="connsiteX4" fmla="*/ 161389 w 1934308"/>
              <a:gd name="connsiteY4" fmla="*/ 968852 h 972563"/>
              <a:gd name="connsiteX5" fmla="*/ 0 w 1934308"/>
              <a:gd name="connsiteY5" fmla="*/ 807463 h 972563"/>
              <a:gd name="connsiteX6" fmla="*/ 0 w 1934308"/>
              <a:gd name="connsiteY6" fmla="*/ 161925 h 972563"/>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953513 h 968852"/>
              <a:gd name="connsiteX4" fmla="*/ 161389 w 1934308"/>
              <a:gd name="connsiteY4" fmla="*/ 968852 h 968852"/>
              <a:gd name="connsiteX5" fmla="*/ 0 w 1934308"/>
              <a:gd name="connsiteY5" fmla="*/ 807463 h 968852"/>
              <a:gd name="connsiteX6" fmla="*/ 0 w 1934308"/>
              <a:gd name="connsiteY6" fmla="*/ 161925 h 968852"/>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966213 h 968852"/>
              <a:gd name="connsiteX4" fmla="*/ 161389 w 1934308"/>
              <a:gd name="connsiteY4" fmla="*/ 968852 h 968852"/>
              <a:gd name="connsiteX5" fmla="*/ 0 w 1934308"/>
              <a:gd name="connsiteY5" fmla="*/ 807463 h 968852"/>
              <a:gd name="connsiteX6" fmla="*/ 0 w 1934308"/>
              <a:gd name="connsiteY6" fmla="*/ 161925 h 96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308" h="968852">
                <a:moveTo>
                  <a:pt x="0" y="161925"/>
                </a:moveTo>
                <a:cubicBezTo>
                  <a:pt x="0" y="72792"/>
                  <a:pt x="72256" y="536"/>
                  <a:pt x="161389" y="536"/>
                </a:cubicBezTo>
                <a:lnTo>
                  <a:pt x="1934308" y="0"/>
                </a:lnTo>
                <a:lnTo>
                  <a:pt x="1934308" y="966213"/>
                </a:lnTo>
                <a:lnTo>
                  <a:pt x="161389" y="968852"/>
                </a:lnTo>
                <a:cubicBezTo>
                  <a:pt x="72256" y="968852"/>
                  <a:pt x="0" y="896596"/>
                  <a:pt x="0" y="807463"/>
                </a:cubicBezTo>
                <a:lnTo>
                  <a:pt x="0" y="161925"/>
                </a:lnTo>
                <a:close/>
              </a:path>
            </a:pathLst>
          </a:custGeom>
          <a:solidFill>
            <a:srgbClr val="70AC47"/>
          </a:solidFill>
          <a:ln w="38100">
            <a:solidFill>
              <a:srgbClr val="507E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b="1" dirty="0"/>
              <a:t>Draft</a:t>
            </a:r>
          </a:p>
        </p:txBody>
      </p:sp>
      <p:sp>
        <p:nvSpPr>
          <p:cNvPr id="48" name="Rounded Rectangle 10">
            <a:extLst>
              <a:ext uri="{FF2B5EF4-FFF2-40B4-BE49-F238E27FC236}">
                <a16:creationId xmlns:a16="http://schemas.microsoft.com/office/drawing/2014/main" id="{477AC82C-0DD0-EB49-B958-3840C9CCD480}"/>
              </a:ext>
            </a:extLst>
          </p:cNvPr>
          <p:cNvSpPr/>
          <p:nvPr/>
        </p:nvSpPr>
        <p:spPr>
          <a:xfrm>
            <a:off x="784988" y="4600716"/>
            <a:ext cx="1934308" cy="968316"/>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807463 h 968852"/>
              <a:gd name="connsiteX4" fmla="*/ 1772919 w 1934308"/>
              <a:gd name="connsiteY4" fmla="*/ 968852 h 968852"/>
              <a:gd name="connsiteX5" fmla="*/ 161389 w 1934308"/>
              <a:gd name="connsiteY5" fmla="*/ 968852 h 968852"/>
              <a:gd name="connsiteX6" fmla="*/ 0 w 1934308"/>
              <a:gd name="connsiteY6" fmla="*/ 807463 h 968852"/>
              <a:gd name="connsiteX7" fmla="*/ 0 w 1934308"/>
              <a:gd name="connsiteY7" fmla="*/ 161925 h 968852"/>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389 h 1037899"/>
              <a:gd name="connsiteX1" fmla="*/ 161389 w 1934308"/>
              <a:gd name="connsiteY1" fmla="*/ 0 h 1037899"/>
              <a:gd name="connsiteX2" fmla="*/ 1934308 w 1934308"/>
              <a:gd name="connsiteY2" fmla="*/ 2639 h 1037899"/>
              <a:gd name="connsiteX3" fmla="*/ 1934308 w 1934308"/>
              <a:gd name="connsiteY3" fmla="*/ 965677 h 1037899"/>
              <a:gd name="connsiteX4" fmla="*/ 161389 w 1934308"/>
              <a:gd name="connsiteY4" fmla="*/ 968316 h 1037899"/>
              <a:gd name="connsiteX5" fmla="*/ 0 w 1934308"/>
              <a:gd name="connsiteY5" fmla="*/ 806927 h 1037899"/>
              <a:gd name="connsiteX6" fmla="*/ 0 w 1934308"/>
              <a:gd name="connsiteY6" fmla="*/ 161389 h 1037899"/>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965677 h 968316"/>
              <a:gd name="connsiteX4" fmla="*/ 161389 w 1934308"/>
              <a:gd name="connsiteY4" fmla="*/ 968316 h 968316"/>
              <a:gd name="connsiteX5" fmla="*/ 0 w 1934308"/>
              <a:gd name="connsiteY5" fmla="*/ 806927 h 968316"/>
              <a:gd name="connsiteX6" fmla="*/ 0 w 1934308"/>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308" h="968316">
                <a:moveTo>
                  <a:pt x="0" y="161389"/>
                </a:moveTo>
                <a:cubicBezTo>
                  <a:pt x="0" y="72256"/>
                  <a:pt x="72256" y="0"/>
                  <a:pt x="161389" y="0"/>
                </a:cubicBezTo>
                <a:lnTo>
                  <a:pt x="1934308" y="2639"/>
                </a:lnTo>
                <a:lnTo>
                  <a:pt x="1934308" y="965677"/>
                </a:lnTo>
                <a:lnTo>
                  <a:pt x="161389" y="968316"/>
                </a:lnTo>
                <a:cubicBezTo>
                  <a:pt x="72256" y="968316"/>
                  <a:pt x="0" y="896060"/>
                  <a:pt x="0" y="806927"/>
                </a:cubicBezTo>
                <a:lnTo>
                  <a:pt x="0" y="161389"/>
                </a:lnTo>
                <a:close/>
              </a:path>
            </a:pathLst>
          </a:custGeom>
          <a:solidFill>
            <a:srgbClr val="ED7C31"/>
          </a:solidFill>
          <a:ln w="38100">
            <a:solidFill>
              <a:srgbClr val="C55B0E"/>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b="1" dirty="0"/>
              <a:t>Rewrite</a:t>
            </a:r>
          </a:p>
        </p:txBody>
      </p:sp>
      <p:sp>
        <p:nvSpPr>
          <p:cNvPr id="49" name="Rounded Rectangle 11">
            <a:extLst>
              <a:ext uri="{FF2B5EF4-FFF2-40B4-BE49-F238E27FC236}">
                <a16:creationId xmlns:a16="http://schemas.microsoft.com/office/drawing/2014/main" id="{11328265-AE2B-9A47-BAC3-8238DF869D80}"/>
              </a:ext>
            </a:extLst>
          </p:cNvPr>
          <p:cNvSpPr/>
          <p:nvPr/>
        </p:nvSpPr>
        <p:spPr>
          <a:xfrm>
            <a:off x="785036" y="5721489"/>
            <a:ext cx="1937483" cy="968852"/>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7483"/>
              <a:gd name="connsiteY0" fmla="*/ 161389 h 968316"/>
              <a:gd name="connsiteX1" fmla="*/ 161389 w 1937483"/>
              <a:gd name="connsiteY1" fmla="*/ 0 h 968316"/>
              <a:gd name="connsiteX2" fmla="*/ 1937483 w 1937483"/>
              <a:gd name="connsiteY2" fmla="*/ 2639 h 968316"/>
              <a:gd name="connsiteX3" fmla="*/ 1934308 w 1937483"/>
              <a:gd name="connsiteY3" fmla="*/ 806927 h 968316"/>
              <a:gd name="connsiteX4" fmla="*/ 161389 w 1937483"/>
              <a:gd name="connsiteY4" fmla="*/ 968316 h 968316"/>
              <a:gd name="connsiteX5" fmla="*/ 0 w 1937483"/>
              <a:gd name="connsiteY5" fmla="*/ 806927 h 968316"/>
              <a:gd name="connsiteX6" fmla="*/ 0 w 1937483"/>
              <a:gd name="connsiteY6" fmla="*/ 161389 h 968316"/>
              <a:gd name="connsiteX0" fmla="*/ 0 w 1937483"/>
              <a:gd name="connsiteY0" fmla="*/ 161389 h 1028485"/>
              <a:gd name="connsiteX1" fmla="*/ 161389 w 1937483"/>
              <a:gd name="connsiteY1" fmla="*/ 0 h 1028485"/>
              <a:gd name="connsiteX2" fmla="*/ 1937483 w 1937483"/>
              <a:gd name="connsiteY2" fmla="*/ 2639 h 1028485"/>
              <a:gd name="connsiteX3" fmla="*/ 1931133 w 1937483"/>
              <a:gd name="connsiteY3" fmla="*/ 968852 h 1028485"/>
              <a:gd name="connsiteX4" fmla="*/ 161389 w 1937483"/>
              <a:gd name="connsiteY4" fmla="*/ 968316 h 1028485"/>
              <a:gd name="connsiteX5" fmla="*/ 0 w 1937483"/>
              <a:gd name="connsiteY5" fmla="*/ 806927 h 1028485"/>
              <a:gd name="connsiteX6" fmla="*/ 0 w 1937483"/>
              <a:gd name="connsiteY6" fmla="*/ 161389 h 1028485"/>
              <a:gd name="connsiteX0" fmla="*/ 0 w 1937483"/>
              <a:gd name="connsiteY0" fmla="*/ 161389 h 968852"/>
              <a:gd name="connsiteX1" fmla="*/ 161389 w 1937483"/>
              <a:gd name="connsiteY1" fmla="*/ 0 h 968852"/>
              <a:gd name="connsiteX2" fmla="*/ 1937483 w 1937483"/>
              <a:gd name="connsiteY2" fmla="*/ 2639 h 968852"/>
              <a:gd name="connsiteX3" fmla="*/ 1931133 w 1937483"/>
              <a:gd name="connsiteY3" fmla="*/ 968852 h 968852"/>
              <a:gd name="connsiteX4" fmla="*/ 161389 w 1937483"/>
              <a:gd name="connsiteY4" fmla="*/ 968316 h 968852"/>
              <a:gd name="connsiteX5" fmla="*/ 0 w 1937483"/>
              <a:gd name="connsiteY5" fmla="*/ 806927 h 968852"/>
              <a:gd name="connsiteX6" fmla="*/ 0 w 1937483"/>
              <a:gd name="connsiteY6" fmla="*/ 161389 h 96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7483" h="968852">
                <a:moveTo>
                  <a:pt x="0" y="161389"/>
                </a:moveTo>
                <a:cubicBezTo>
                  <a:pt x="0" y="72256"/>
                  <a:pt x="72256" y="0"/>
                  <a:pt x="161389" y="0"/>
                </a:cubicBezTo>
                <a:lnTo>
                  <a:pt x="1937483" y="2639"/>
                </a:lnTo>
                <a:cubicBezTo>
                  <a:pt x="1936425" y="270735"/>
                  <a:pt x="1932191" y="700756"/>
                  <a:pt x="1931133" y="968852"/>
                </a:cubicBezTo>
                <a:lnTo>
                  <a:pt x="161389" y="968316"/>
                </a:lnTo>
                <a:cubicBezTo>
                  <a:pt x="72256" y="968316"/>
                  <a:pt x="0" y="896060"/>
                  <a:pt x="0" y="806927"/>
                </a:cubicBezTo>
                <a:lnTo>
                  <a:pt x="0" y="161389"/>
                </a:lnTo>
                <a:close/>
              </a:path>
            </a:pathLst>
          </a:custGeom>
          <a:solidFill>
            <a:srgbClr val="EE3A49"/>
          </a:solidFill>
          <a:ln w="38100">
            <a:solidFill>
              <a:srgbClr val="C0001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b="1" dirty="0"/>
              <a:t>Edit</a:t>
            </a:r>
          </a:p>
        </p:txBody>
      </p:sp>
      <p:sp>
        <p:nvSpPr>
          <p:cNvPr id="53" name="Rounded Rectangle 52">
            <a:extLst>
              <a:ext uri="{FF2B5EF4-FFF2-40B4-BE49-F238E27FC236}">
                <a16:creationId xmlns:a16="http://schemas.microsoft.com/office/drawing/2014/main" id="{D6B76265-4B7F-7340-B9FA-88DD57B5BBA4}"/>
              </a:ext>
            </a:extLst>
          </p:cNvPr>
          <p:cNvSpPr/>
          <p:nvPr/>
        </p:nvSpPr>
        <p:spPr>
          <a:xfrm>
            <a:off x="3328437" y="3680525"/>
            <a:ext cx="1621301" cy="591050"/>
          </a:xfrm>
          <a:prstGeom prst="roundRect">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Previous Story (if any)</a:t>
            </a:r>
          </a:p>
        </p:txBody>
      </p:sp>
      <p:sp>
        <p:nvSpPr>
          <p:cNvPr id="55" name="Rounded Rectangle 54">
            <a:extLst>
              <a:ext uri="{FF2B5EF4-FFF2-40B4-BE49-F238E27FC236}">
                <a16:creationId xmlns:a16="http://schemas.microsoft.com/office/drawing/2014/main" id="{250A59B3-08FF-6040-AB14-03D2E18D4DBB}"/>
              </a:ext>
            </a:extLst>
          </p:cNvPr>
          <p:cNvSpPr/>
          <p:nvPr/>
        </p:nvSpPr>
        <p:spPr>
          <a:xfrm>
            <a:off x="5558880" y="3680525"/>
            <a:ext cx="2190458" cy="591050"/>
          </a:xfrm>
          <a:prstGeom prst="roundRect">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Prompt</a:t>
            </a:r>
          </a:p>
          <a:p>
            <a:pPr algn="ctr"/>
            <a:r>
              <a:rPr lang="en-US" dirty="0"/>
              <a:t>(Structured Context)</a:t>
            </a:r>
          </a:p>
        </p:txBody>
      </p:sp>
      <p:sp>
        <p:nvSpPr>
          <p:cNvPr id="56" name="Rounded Rectangle 55">
            <a:extLst>
              <a:ext uri="{FF2B5EF4-FFF2-40B4-BE49-F238E27FC236}">
                <a16:creationId xmlns:a16="http://schemas.microsoft.com/office/drawing/2014/main" id="{8439EC1B-86F0-6A41-A5A7-92F2F572B097}"/>
              </a:ext>
            </a:extLst>
          </p:cNvPr>
          <p:cNvSpPr/>
          <p:nvPr/>
        </p:nvSpPr>
        <p:spPr>
          <a:xfrm>
            <a:off x="2456400" y="1190688"/>
            <a:ext cx="7091076" cy="968315"/>
          </a:xfrm>
          <a:prstGeom prst="roundRect">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57" name="TextBox 56">
            <a:extLst>
              <a:ext uri="{FF2B5EF4-FFF2-40B4-BE49-F238E27FC236}">
                <a16:creationId xmlns:a16="http://schemas.microsoft.com/office/drawing/2014/main" id="{06E953A7-9AA8-ED47-9568-DAE740E48CA9}"/>
              </a:ext>
            </a:extLst>
          </p:cNvPr>
          <p:cNvSpPr txBox="1"/>
          <p:nvPr/>
        </p:nvSpPr>
        <p:spPr>
          <a:xfrm>
            <a:off x="3998729" y="1211312"/>
            <a:ext cx="5325132" cy="954107"/>
          </a:xfrm>
          <a:prstGeom prst="rect">
            <a:avLst/>
          </a:prstGeom>
          <a:noFill/>
        </p:spPr>
        <p:txBody>
          <a:bodyPr wrap="square" rtlCol="0">
            <a:spAutoFit/>
          </a:bodyPr>
          <a:lstStyle/>
          <a:p>
            <a:pPr algn="ctr"/>
            <a:r>
              <a:rPr lang="en-US" sz="1400" dirty="0">
                <a:latin typeface="Courier New" panose="02070309020205020404" pitchFamily="49" charset="0"/>
                <a:cs typeface="Courier New" panose="02070309020205020404" pitchFamily="49" charset="0"/>
              </a:rPr>
              <a:t>AI researchers Kevin, </a:t>
            </a:r>
            <a:r>
              <a:rPr lang="en-US" sz="1400" dirty="0" err="1">
                <a:latin typeface="Courier New" panose="02070309020205020404" pitchFamily="49" charset="0"/>
                <a:cs typeface="Courier New" panose="02070309020205020404" pitchFamily="49" charset="0"/>
              </a:rPr>
              <a:t>Yuandong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Nanyun</a:t>
            </a:r>
            <a:r>
              <a:rPr lang="en-US" sz="1400" dirty="0">
                <a:latin typeface="Courier New" panose="02070309020205020404" pitchFamily="49" charset="0"/>
                <a:cs typeface="Courier New" panose="02070309020205020404" pitchFamily="49" charset="0"/>
              </a:rPr>
              <a:t>, and Dan create a system for automatically generating high-quality long stories, aiming to submit their work to a prestigious conference.</a:t>
            </a:r>
          </a:p>
        </p:txBody>
      </p:sp>
      <p:sp>
        <p:nvSpPr>
          <p:cNvPr id="58" name="Rounded Rectangle 8">
            <a:extLst>
              <a:ext uri="{FF2B5EF4-FFF2-40B4-BE49-F238E27FC236}">
                <a16:creationId xmlns:a16="http://schemas.microsoft.com/office/drawing/2014/main" id="{C930C165-070D-1A41-8379-14F9400D07AF}"/>
              </a:ext>
            </a:extLst>
          </p:cNvPr>
          <p:cNvSpPr/>
          <p:nvPr/>
        </p:nvSpPr>
        <p:spPr>
          <a:xfrm>
            <a:off x="2456426" y="1190665"/>
            <a:ext cx="1542329" cy="968316"/>
          </a:xfrm>
          <a:custGeom>
            <a:avLst/>
            <a:gdLst>
              <a:gd name="connsiteX0" fmla="*/ 0 w 1542329"/>
              <a:gd name="connsiteY0" fmla="*/ 161389 h 968316"/>
              <a:gd name="connsiteX1" fmla="*/ 161389 w 1542329"/>
              <a:gd name="connsiteY1" fmla="*/ 0 h 968316"/>
              <a:gd name="connsiteX2" fmla="*/ 1380940 w 1542329"/>
              <a:gd name="connsiteY2" fmla="*/ 0 h 968316"/>
              <a:gd name="connsiteX3" fmla="*/ 1542329 w 1542329"/>
              <a:gd name="connsiteY3" fmla="*/ 161389 h 968316"/>
              <a:gd name="connsiteX4" fmla="*/ 1542329 w 1542329"/>
              <a:gd name="connsiteY4" fmla="*/ 806927 h 968316"/>
              <a:gd name="connsiteX5" fmla="*/ 1380940 w 1542329"/>
              <a:gd name="connsiteY5" fmla="*/ 968316 h 968316"/>
              <a:gd name="connsiteX6" fmla="*/ 161389 w 1542329"/>
              <a:gd name="connsiteY6" fmla="*/ 968316 h 968316"/>
              <a:gd name="connsiteX7" fmla="*/ 0 w 1542329"/>
              <a:gd name="connsiteY7" fmla="*/ 806927 h 968316"/>
              <a:gd name="connsiteX8" fmla="*/ 0 w 1542329"/>
              <a:gd name="connsiteY8" fmla="*/ 161389 h 968316"/>
              <a:gd name="connsiteX0" fmla="*/ 0 w 1542329"/>
              <a:gd name="connsiteY0" fmla="*/ 161389 h 968316"/>
              <a:gd name="connsiteX1" fmla="*/ 161389 w 1542329"/>
              <a:gd name="connsiteY1" fmla="*/ 0 h 968316"/>
              <a:gd name="connsiteX2" fmla="*/ 1542329 w 1542329"/>
              <a:gd name="connsiteY2" fmla="*/ 16138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61389 w 1542329"/>
              <a:gd name="connsiteY4" fmla="*/ 968316 h 968316"/>
              <a:gd name="connsiteX5" fmla="*/ 0 w 1542329"/>
              <a:gd name="connsiteY5" fmla="*/ 806927 h 968316"/>
              <a:gd name="connsiteX6" fmla="*/ 0 w 1542329"/>
              <a:gd name="connsiteY6" fmla="*/ 161389 h 968316"/>
              <a:gd name="connsiteX0" fmla="*/ 0 w 1542329"/>
              <a:gd name="connsiteY0" fmla="*/ 161389 h 1037899"/>
              <a:gd name="connsiteX1" fmla="*/ 161389 w 1542329"/>
              <a:gd name="connsiteY1" fmla="*/ 0 h 1037899"/>
              <a:gd name="connsiteX2" fmla="*/ 1542329 w 1542329"/>
              <a:gd name="connsiteY2" fmla="*/ 2639 h 1037899"/>
              <a:gd name="connsiteX3" fmla="*/ 1542329 w 1542329"/>
              <a:gd name="connsiteY3" fmla="*/ 965677 h 1037899"/>
              <a:gd name="connsiteX4" fmla="*/ 161389 w 1542329"/>
              <a:gd name="connsiteY4" fmla="*/ 968316 h 1037899"/>
              <a:gd name="connsiteX5" fmla="*/ 0 w 1542329"/>
              <a:gd name="connsiteY5" fmla="*/ 806927 h 1037899"/>
              <a:gd name="connsiteX6" fmla="*/ 0 w 1542329"/>
              <a:gd name="connsiteY6" fmla="*/ 161389 h 1037899"/>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965677 h 968316"/>
              <a:gd name="connsiteX4" fmla="*/ 161389 w 1542329"/>
              <a:gd name="connsiteY4" fmla="*/ 968316 h 968316"/>
              <a:gd name="connsiteX5" fmla="*/ 0 w 1542329"/>
              <a:gd name="connsiteY5" fmla="*/ 806927 h 968316"/>
              <a:gd name="connsiteX6" fmla="*/ 0 w 1542329"/>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329" h="968316">
                <a:moveTo>
                  <a:pt x="0" y="161389"/>
                </a:moveTo>
                <a:cubicBezTo>
                  <a:pt x="0" y="72256"/>
                  <a:pt x="72256" y="0"/>
                  <a:pt x="161389" y="0"/>
                </a:cubicBezTo>
                <a:lnTo>
                  <a:pt x="1542329" y="2639"/>
                </a:lnTo>
                <a:lnTo>
                  <a:pt x="1542329" y="965677"/>
                </a:lnTo>
                <a:lnTo>
                  <a:pt x="161389" y="968316"/>
                </a:lnTo>
                <a:cubicBezTo>
                  <a:pt x="72256" y="968316"/>
                  <a:pt x="0" y="896060"/>
                  <a:pt x="0" y="806927"/>
                </a:cubicBezTo>
                <a:lnTo>
                  <a:pt x="0" y="161389"/>
                </a:lnTo>
                <a:close/>
              </a:path>
            </a:pathLst>
          </a:custGeom>
          <a:solidFill>
            <a:srgbClr val="BFBDC0"/>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t>Premise</a:t>
            </a:r>
          </a:p>
        </p:txBody>
      </p:sp>
      <p:cxnSp>
        <p:nvCxnSpPr>
          <p:cNvPr id="93" name="Straight Arrow Connector 92">
            <a:extLst>
              <a:ext uri="{FF2B5EF4-FFF2-40B4-BE49-F238E27FC236}">
                <a16:creationId xmlns:a16="http://schemas.microsoft.com/office/drawing/2014/main" id="{DF8735AF-914B-B84C-9ABA-4A4CB4B0EC81}"/>
              </a:ext>
            </a:extLst>
          </p:cNvPr>
          <p:cNvCxnSpPr>
            <a:cxnSpLocks/>
            <a:stCxn id="53" idx="3"/>
            <a:endCxn id="55" idx="1"/>
          </p:cNvCxnSpPr>
          <p:nvPr/>
        </p:nvCxnSpPr>
        <p:spPr>
          <a:xfrm>
            <a:off x="4949738" y="3976050"/>
            <a:ext cx="609142" cy="0"/>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F1E6324D-04BE-DE42-9490-FC6B5B7F3D87}"/>
              </a:ext>
            </a:extLst>
          </p:cNvPr>
          <p:cNvCxnSpPr>
            <a:cxnSpLocks/>
          </p:cNvCxnSpPr>
          <p:nvPr/>
        </p:nvCxnSpPr>
        <p:spPr>
          <a:xfrm flipV="1">
            <a:off x="7749338" y="3970665"/>
            <a:ext cx="1821964" cy="0"/>
          </a:xfrm>
          <a:prstGeom prst="straightConnector1">
            <a:avLst/>
          </a:prstGeom>
          <a:ln>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6AC252B-EAC9-0E4C-8C5B-EC1F2E05B564}"/>
              </a:ext>
            </a:extLst>
          </p:cNvPr>
          <p:cNvSpPr/>
          <p:nvPr/>
        </p:nvSpPr>
        <p:spPr>
          <a:xfrm>
            <a:off x="8174183" y="3793872"/>
            <a:ext cx="972273" cy="337041"/>
          </a:xfrm>
          <a:prstGeom prst="rect">
            <a:avLst/>
          </a:prstGeom>
          <a:solidFill>
            <a:schemeClr val="bg1"/>
          </a:solidFill>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b="1" dirty="0"/>
              <a:t>LLM</a:t>
            </a:r>
          </a:p>
        </p:txBody>
      </p:sp>
      <p:cxnSp>
        <p:nvCxnSpPr>
          <p:cNvPr id="33" name="Straight Arrow Connector 32">
            <a:extLst>
              <a:ext uri="{FF2B5EF4-FFF2-40B4-BE49-F238E27FC236}">
                <a16:creationId xmlns:a16="http://schemas.microsoft.com/office/drawing/2014/main" id="{0A711085-5EA4-6C43-87C7-3ACB1BE30990}"/>
              </a:ext>
            </a:extLst>
          </p:cNvPr>
          <p:cNvCxnSpPr>
            <a:cxnSpLocks/>
          </p:cNvCxnSpPr>
          <p:nvPr/>
        </p:nvCxnSpPr>
        <p:spPr>
          <a:xfrm>
            <a:off x="6735134" y="3220405"/>
            <a:ext cx="0" cy="454735"/>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38" name="Rounded Rectangle 37">
            <a:extLst>
              <a:ext uri="{FF2B5EF4-FFF2-40B4-BE49-F238E27FC236}">
                <a16:creationId xmlns:a16="http://schemas.microsoft.com/office/drawing/2014/main" id="{CAFFA188-8EE6-0F44-BE12-6AEF48149E63}"/>
              </a:ext>
            </a:extLst>
          </p:cNvPr>
          <p:cNvSpPr/>
          <p:nvPr/>
        </p:nvSpPr>
        <p:spPr>
          <a:xfrm>
            <a:off x="4363656" y="2916172"/>
            <a:ext cx="4710896" cy="306792"/>
          </a:xfrm>
          <a:prstGeom prst="roundRect">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Setting                     Characters                    Outline</a:t>
            </a:r>
          </a:p>
        </p:txBody>
      </p:sp>
      <p:cxnSp>
        <p:nvCxnSpPr>
          <p:cNvPr id="39" name="Straight Arrow Connector 38">
            <a:extLst>
              <a:ext uri="{FF2B5EF4-FFF2-40B4-BE49-F238E27FC236}">
                <a16:creationId xmlns:a16="http://schemas.microsoft.com/office/drawing/2014/main" id="{BF00BBC4-04ED-9341-84F0-3308CBE88A49}"/>
              </a:ext>
            </a:extLst>
          </p:cNvPr>
          <p:cNvCxnSpPr>
            <a:cxnSpLocks/>
          </p:cNvCxnSpPr>
          <p:nvPr/>
        </p:nvCxnSpPr>
        <p:spPr>
          <a:xfrm flipH="1">
            <a:off x="6735134" y="2165419"/>
            <a:ext cx="0" cy="750753"/>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7758A5A2-ADDC-8643-9D74-93FB993F9AA6}"/>
              </a:ext>
            </a:extLst>
          </p:cNvPr>
          <p:cNvSpPr/>
          <p:nvPr/>
        </p:nvSpPr>
        <p:spPr>
          <a:xfrm>
            <a:off x="6235939" y="2404384"/>
            <a:ext cx="972273" cy="337041"/>
          </a:xfrm>
          <a:prstGeom prst="rect">
            <a:avLst/>
          </a:prstGeom>
          <a:solidFill>
            <a:schemeClr val="bg1"/>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b="1" dirty="0">
                <a:solidFill>
                  <a:schemeClr val="bg1">
                    <a:lumMod val="75000"/>
                  </a:schemeClr>
                </a:solidFill>
              </a:rPr>
              <a:t>LLM</a:t>
            </a:r>
          </a:p>
        </p:txBody>
      </p:sp>
      <p:sp>
        <p:nvSpPr>
          <p:cNvPr id="41" name="Rounded Rectangle 40">
            <a:extLst>
              <a:ext uri="{FF2B5EF4-FFF2-40B4-BE49-F238E27FC236}">
                <a16:creationId xmlns:a16="http://schemas.microsoft.com/office/drawing/2014/main" id="{AA3D94F4-FFD0-484F-B7C3-2FAD01ED29BC}"/>
              </a:ext>
            </a:extLst>
          </p:cNvPr>
          <p:cNvSpPr/>
          <p:nvPr/>
        </p:nvSpPr>
        <p:spPr>
          <a:xfrm>
            <a:off x="9571302" y="3638855"/>
            <a:ext cx="1621300" cy="591050"/>
          </a:xfrm>
          <a:prstGeom prst="roundRect">
            <a:avLst/>
          </a:prstGeom>
          <a:solidFill>
            <a:schemeClr val="accent3">
              <a:lumMod val="20000"/>
              <a:lumOff val="80000"/>
            </a:schemeClr>
          </a:solidFill>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Story Continuations</a:t>
            </a:r>
          </a:p>
        </p:txBody>
      </p:sp>
      <p:sp>
        <p:nvSpPr>
          <p:cNvPr id="42" name="Rounded Rectangle 41">
            <a:extLst>
              <a:ext uri="{FF2B5EF4-FFF2-40B4-BE49-F238E27FC236}">
                <a16:creationId xmlns:a16="http://schemas.microsoft.com/office/drawing/2014/main" id="{E42EB91C-8EBF-A245-BC4D-2052049D794E}"/>
              </a:ext>
            </a:extLst>
          </p:cNvPr>
          <p:cNvSpPr/>
          <p:nvPr/>
        </p:nvSpPr>
        <p:spPr>
          <a:xfrm>
            <a:off x="9607920" y="3671267"/>
            <a:ext cx="1621300" cy="591050"/>
          </a:xfrm>
          <a:prstGeom prst="roundRect">
            <a:avLst/>
          </a:prstGeom>
          <a:solidFill>
            <a:schemeClr val="accent3">
              <a:lumMod val="20000"/>
              <a:lumOff val="80000"/>
            </a:schemeClr>
          </a:solidFill>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Story Continuations</a:t>
            </a:r>
          </a:p>
        </p:txBody>
      </p:sp>
      <p:sp>
        <p:nvSpPr>
          <p:cNvPr id="43" name="Rounded Rectangle 42">
            <a:extLst>
              <a:ext uri="{FF2B5EF4-FFF2-40B4-BE49-F238E27FC236}">
                <a16:creationId xmlns:a16="http://schemas.microsoft.com/office/drawing/2014/main" id="{9F3E9F34-AE42-F540-998B-66E6220BDCA5}"/>
              </a:ext>
            </a:extLst>
          </p:cNvPr>
          <p:cNvSpPr/>
          <p:nvPr/>
        </p:nvSpPr>
        <p:spPr>
          <a:xfrm>
            <a:off x="9644538" y="3697661"/>
            <a:ext cx="1621300" cy="591050"/>
          </a:xfrm>
          <a:prstGeom prst="roundRect">
            <a:avLst/>
          </a:prstGeom>
          <a:solidFill>
            <a:schemeClr val="accent3">
              <a:lumMod val="20000"/>
              <a:lumOff val="80000"/>
            </a:schemeClr>
          </a:solidFill>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Story Continuations</a:t>
            </a:r>
          </a:p>
        </p:txBody>
      </p:sp>
    </p:spTree>
    <p:extLst>
      <p:ext uri="{BB962C8B-B14F-4D97-AF65-F5344CB8AC3E}">
        <p14:creationId xmlns:p14="http://schemas.microsoft.com/office/powerpoint/2010/main" val="1261526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74AD-CBC1-8A42-A0D2-89AC2224A724}"/>
              </a:ext>
            </a:extLst>
          </p:cNvPr>
          <p:cNvSpPr>
            <a:spLocks noGrp="1"/>
          </p:cNvSpPr>
          <p:nvPr>
            <p:ph type="title"/>
          </p:nvPr>
        </p:nvSpPr>
        <p:spPr/>
        <p:txBody>
          <a:bodyPr>
            <a:normAutofit/>
          </a:bodyPr>
          <a:lstStyle/>
          <a:p>
            <a:r>
              <a:rPr lang="en-US" sz="4000" dirty="0"/>
              <a:t>Recursive </a:t>
            </a:r>
            <a:r>
              <a:rPr lang="en-US" sz="4000" dirty="0" err="1"/>
              <a:t>Reprompting</a:t>
            </a:r>
            <a:r>
              <a:rPr lang="en-US" sz="4000" dirty="0"/>
              <a:t> and Revision</a:t>
            </a:r>
          </a:p>
        </p:txBody>
      </p:sp>
      <p:sp>
        <p:nvSpPr>
          <p:cNvPr id="34" name="Rounded Rectangle 33">
            <a:extLst>
              <a:ext uri="{FF2B5EF4-FFF2-40B4-BE49-F238E27FC236}">
                <a16:creationId xmlns:a16="http://schemas.microsoft.com/office/drawing/2014/main" id="{ECA339FA-F1F2-C244-B6B8-1ACC904C02A3}"/>
              </a:ext>
            </a:extLst>
          </p:cNvPr>
          <p:cNvSpPr/>
          <p:nvPr/>
        </p:nvSpPr>
        <p:spPr>
          <a:xfrm>
            <a:off x="784989" y="5721489"/>
            <a:ext cx="10626068" cy="968316"/>
          </a:xfrm>
          <a:prstGeom prst="roundRect">
            <a:avLst/>
          </a:prstGeom>
          <a:solidFill>
            <a:srgbClr val="FADADD"/>
          </a:solidFill>
          <a:ln w="38100">
            <a:solidFill>
              <a:srgbClr val="C0001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4400" b="1" dirty="0"/>
          </a:p>
        </p:txBody>
      </p:sp>
      <p:sp>
        <p:nvSpPr>
          <p:cNvPr id="35" name="Rounded Rectangle 34">
            <a:extLst>
              <a:ext uri="{FF2B5EF4-FFF2-40B4-BE49-F238E27FC236}">
                <a16:creationId xmlns:a16="http://schemas.microsoft.com/office/drawing/2014/main" id="{C10D3B23-D454-2C44-A8F4-DA7EB1B366C6}"/>
              </a:ext>
            </a:extLst>
          </p:cNvPr>
          <p:cNvSpPr/>
          <p:nvPr/>
        </p:nvSpPr>
        <p:spPr>
          <a:xfrm>
            <a:off x="785036" y="4600716"/>
            <a:ext cx="10626070" cy="968316"/>
          </a:xfrm>
          <a:prstGeom prst="roundRect">
            <a:avLst/>
          </a:prstGeom>
          <a:solidFill>
            <a:srgbClr val="FCE6D6"/>
          </a:solidFill>
          <a:ln w="38100">
            <a:solidFill>
              <a:srgbClr val="C55B0E"/>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4400" b="1" dirty="0"/>
          </a:p>
        </p:txBody>
      </p:sp>
      <p:sp>
        <p:nvSpPr>
          <p:cNvPr id="36" name="Rounded Rectangle 35">
            <a:extLst>
              <a:ext uri="{FF2B5EF4-FFF2-40B4-BE49-F238E27FC236}">
                <a16:creationId xmlns:a16="http://schemas.microsoft.com/office/drawing/2014/main" id="{B7767D5C-9392-1A4F-83D9-C066D36CE746}"/>
              </a:ext>
            </a:extLst>
          </p:cNvPr>
          <p:cNvSpPr/>
          <p:nvPr/>
        </p:nvSpPr>
        <p:spPr>
          <a:xfrm>
            <a:off x="784988" y="3471048"/>
            <a:ext cx="10626071" cy="968316"/>
          </a:xfrm>
          <a:prstGeom prst="roundRect">
            <a:avLst/>
          </a:prstGeom>
          <a:solidFill>
            <a:srgbClr val="E4F0D9"/>
          </a:solidFill>
          <a:ln w="38100">
            <a:solidFill>
              <a:srgbClr val="507E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4400" b="1" dirty="0"/>
          </a:p>
        </p:txBody>
      </p:sp>
      <p:sp>
        <p:nvSpPr>
          <p:cNvPr id="37" name="Rounded Rectangle 36">
            <a:extLst>
              <a:ext uri="{FF2B5EF4-FFF2-40B4-BE49-F238E27FC236}">
                <a16:creationId xmlns:a16="http://schemas.microsoft.com/office/drawing/2014/main" id="{5A718B96-8C7B-134E-8CCB-ACFFFA4BC18F}"/>
              </a:ext>
            </a:extLst>
          </p:cNvPr>
          <p:cNvSpPr/>
          <p:nvPr/>
        </p:nvSpPr>
        <p:spPr>
          <a:xfrm>
            <a:off x="795088" y="2333900"/>
            <a:ext cx="10611924" cy="968316"/>
          </a:xfrm>
          <a:prstGeom prst="roundRect">
            <a:avLst/>
          </a:prstGeom>
          <a:solidFill>
            <a:srgbClr val="DBE3F4"/>
          </a:solidFill>
          <a:ln w="38100">
            <a:solidFill>
              <a:srgbClr val="2E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endParaRPr>
          </a:p>
        </p:txBody>
      </p:sp>
      <p:sp>
        <p:nvSpPr>
          <p:cNvPr id="46" name="Rounded Rectangle 8">
            <a:extLst>
              <a:ext uri="{FF2B5EF4-FFF2-40B4-BE49-F238E27FC236}">
                <a16:creationId xmlns:a16="http://schemas.microsoft.com/office/drawing/2014/main" id="{E788B9BC-74E3-AC46-A96A-9F0EBB8110AB}"/>
              </a:ext>
            </a:extLst>
          </p:cNvPr>
          <p:cNvSpPr/>
          <p:nvPr/>
        </p:nvSpPr>
        <p:spPr>
          <a:xfrm>
            <a:off x="784988" y="2333900"/>
            <a:ext cx="1937694" cy="968316"/>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389 h 968316"/>
              <a:gd name="connsiteX1" fmla="*/ 161389 w 1934308"/>
              <a:gd name="connsiteY1" fmla="*/ 0 h 968316"/>
              <a:gd name="connsiteX2" fmla="*/ 1930921 w 1934308"/>
              <a:gd name="connsiteY2" fmla="*/ 2216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7694"/>
              <a:gd name="connsiteY0" fmla="*/ 161389 h 1026452"/>
              <a:gd name="connsiteX1" fmla="*/ 161389 w 1937694"/>
              <a:gd name="connsiteY1" fmla="*/ 0 h 1026452"/>
              <a:gd name="connsiteX2" fmla="*/ 1930921 w 1937694"/>
              <a:gd name="connsiteY2" fmla="*/ 2216 h 1026452"/>
              <a:gd name="connsiteX3" fmla="*/ 1937694 w 1937694"/>
              <a:gd name="connsiteY3" fmla="*/ 966100 h 1026452"/>
              <a:gd name="connsiteX4" fmla="*/ 161389 w 1937694"/>
              <a:gd name="connsiteY4" fmla="*/ 968316 h 1026452"/>
              <a:gd name="connsiteX5" fmla="*/ 0 w 1937694"/>
              <a:gd name="connsiteY5" fmla="*/ 806927 h 1026452"/>
              <a:gd name="connsiteX6" fmla="*/ 0 w 1937694"/>
              <a:gd name="connsiteY6" fmla="*/ 161389 h 1026452"/>
              <a:gd name="connsiteX0" fmla="*/ 0 w 1937694"/>
              <a:gd name="connsiteY0" fmla="*/ 161389 h 968316"/>
              <a:gd name="connsiteX1" fmla="*/ 161389 w 1937694"/>
              <a:gd name="connsiteY1" fmla="*/ 0 h 968316"/>
              <a:gd name="connsiteX2" fmla="*/ 1930921 w 1937694"/>
              <a:gd name="connsiteY2" fmla="*/ 2216 h 968316"/>
              <a:gd name="connsiteX3" fmla="*/ 1937694 w 1937694"/>
              <a:gd name="connsiteY3" fmla="*/ 966100 h 968316"/>
              <a:gd name="connsiteX4" fmla="*/ 161389 w 1937694"/>
              <a:gd name="connsiteY4" fmla="*/ 968316 h 968316"/>
              <a:gd name="connsiteX5" fmla="*/ 0 w 1937694"/>
              <a:gd name="connsiteY5" fmla="*/ 806927 h 968316"/>
              <a:gd name="connsiteX6" fmla="*/ 0 w 1937694"/>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7694" h="968316">
                <a:moveTo>
                  <a:pt x="0" y="161389"/>
                </a:moveTo>
                <a:cubicBezTo>
                  <a:pt x="0" y="72256"/>
                  <a:pt x="72256" y="0"/>
                  <a:pt x="161389" y="0"/>
                </a:cubicBezTo>
                <a:lnTo>
                  <a:pt x="1930921" y="2216"/>
                </a:lnTo>
                <a:cubicBezTo>
                  <a:pt x="1933179" y="323511"/>
                  <a:pt x="1935436" y="644805"/>
                  <a:pt x="1937694" y="966100"/>
                </a:cubicBezTo>
                <a:lnTo>
                  <a:pt x="161389" y="968316"/>
                </a:lnTo>
                <a:cubicBezTo>
                  <a:pt x="72256" y="968316"/>
                  <a:pt x="0" y="896060"/>
                  <a:pt x="0" y="806927"/>
                </a:cubicBezTo>
                <a:lnTo>
                  <a:pt x="0" y="161389"/>
                </a:lnTo>
                <a:close/>
              </a:path>
            </a:pathLst>
          </a:custGeom>
          <a:solidFill>
            <a:srgbClr val="4372C5"/>
          </a:solidFill>
          <a:ln w="38100">
            <a:solidFill>
              <a:srgbClr val="2E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Plan</a:t>
            </a:r>
          </a:p>
        </p:txBody>
      </p:sp>
      <p:sp>
        <p:nvSpPr>
          <p:cNvPr id="47" name="Rounded Rectangle 9">
            <a:extLst>
              <a:ext uri="{FF2B5EF4-FFF2-40B4-BE49-F238E27FC236}">
                <a16:creationId xmlns:a16="http://schemas.microsoft.com/office/drawing/2014/main" id="{FBB22A94-8FA4-3F46-AD43-D085445D8401}"/>
              </a:ext>
            </a:extLst>
          </p:cNvPr>
          <p:cNvSpPr/>
          <p:nvPr/>
        </p:nvSpPr>
        <p:spPr>
          <a:xfrm>
            <a:off x="784988" y="3470511"/>
            <a:ext cx="1934308" cy="968852"/>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807463 h 968852"/>
              <a:gd name="connsiteX4" fmla="*/ 161389 w 1934308"/>
              <a:gd name="connsiteY4" fmla="*/ 968852 h 968852"/>
              <a:gd name="connsiteX5" fmla="*/ 0 w 1934308"/>
              <a:gd name="connsiteY5" fmla="*/ 807463 h 968852"/>
              <a:gd name="connsiteX6" fmla="*/ 0 w 1934308"/>
              <a:gd name="connsiteY6" fmla="*/ 161925 h 968852"/>
              <a:gd name="connsiteX0" fmla="*/ 0 w 1934308"/>
              <a:gd name="connsiteY0" fmla="*/ 161925 h 1031388"/>
              <a:gd name="connsiteX1" fmla="*/ 161389 w 1934308"/>
              <a:gd name="connsiteY1" fmla="*/ 536 h 1031388"/>
              <a:gd name="connsiteX2" fmla="*/ 1934308 w 1934308"/>
              <a:gd name="connsiteY2" fmla="*/ 0 h 1031388"/>
              <a:gd name="connsiteX3" fmla="*/ 1934308 w 1934308"/>
              <a:gd name="connsiteY3" fmla="*/ 972563 h 1031388"/>
              <a:gd name="connsiteX4" fmla="*/ 161389 w 1934308"/>
              <a:gd name="connsiteY4" fmla="*/ 968852 h 1031388"/>
              <a:gd name="connsiteX5" fmla="*/ 0 w 1934308"/>
              <a:gd name="connsiteY5" fmla="*/ 807463 h 1031388"/>
              <a:gd name="connsiteX6" fmla="*/ 0 w 1934308"/>
              <a:gd name="connsiteY6" fmla="*/ 161925 h 1031388"/>
              <a:gd name="connsiteX0" fmla="*/ 0 w 1934308"/>
              <a:gd name="connsiteY0" fmla="*/ 161925 h 972563"/>
              <a:gd name="connsiteX1" fmla="*/ 161389 w 1934308"/>
              <a:gd name="connsiteY1" fmla="*/ 536 h 972563"/>
              <a:gd name="connsiteX2" fmla="*/ 1934308 w 1934308"/>
              <a:gd name="connsiteY2" fmla="*/ 0 h 972563"/>
              <a:gd name="connsiteX3" fmla="*/ 1934308 w 1934308"/>
              <a:gd name="connsiteY3" fmla="*/ 972563 h 972563"/>
              <a:gd name="connsiteX4" fmla="*/ 161389 w 1934308"/>
              <a:gd name="connsiteY4" fmla="*/ 968852 h 972563"/>
              <a:gd name="connsiteX5" fmla="*/ 0 w 1934308"/>
              <a:gd name="connsiteY5" fmla="*/ 807463 h 972563"/>
              <a:gd name="connsiteX6" fmla="*/ 0 w 1934308"/>
              <a:gd name="connsiteY6" fmla="*/ 161925 h 972563"/>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953513 h 968852"/>
              <a:gd name="connsiteX4" fmla="*/ 161389 w 1934308"/>
              <a:gd name="connsiteY4" fmla="*/ 968852 h 968852"/>
              <a:gd name="connsiteX5" fmla="*/ 0 w 1934308"/>
              <a:gd name="connsiteY5" fmla="*/ 807463 h 968852"/>
              <a:gd name="connsiteX6" fmla="*/ 0 w 1934308"/>
              <a:gd name="connsiteY6" fmla="*/ 161925 h 968852"/>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966213 h 968852"/>
              <a:gd name="connsiteX4" fmla="*/ 161389 w 1934308"/>
              <a:gd name="connsiteY4" fmla="*/ 968852 h 968852"/>
              <a:gd name="connsiteX5" fmla="*/ 0 w 1934308"/>
              <a:gd name="connsiteY5" fmla="*/ 807463 h 968852"/>
              <a:gd name="connsiteX6" fmla="*/ 0 w 1934308"/>
              <a:gd name="connsiteY6" fmla="*/ 161925 h 96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308" h="968852">
                <a:moveTo>
                  <a:pt x="0" y="161925"/>
                </a:moveTo>
                <a:cubicBezTo>
                  <a:pt x="0" y="72792"/>
                  <a:pt x="72256" y="536"/>
                  <a:pt x="161389" y="536"/>
                </a:cubicBezTo>
                <a:lnTo>
                  <a:pt x="1934308" y="0"/>
                </a:lnTo>
                <a:lnTo>
                  <a:pt x="1934308" y="966213"/>
                </a:lnTo>
                <a:lnTo>
                  <a:pt x="161389" y="968852"/>
                </a:lnTo>
                <a:cubicBezTo>
                  <a:pt x="72256" y="968852"/>
                  <a:pt x="0" y="896596"/>
                  <a:pt x="0" y="807463"/>
                </a:cubicBezTo>
                <a:lnTo>
                  <a:pt x="0" y="161925"/>
                </a:lnTo>
                <a:close/>
              </a:path>
            </a:pathLst>
          </a:custGeom>
          <a:solidFill>
            <a:srgbClr val="70AC47"/>
          </a:solidFill>
          <a:ln w="38100">
            <a:solidFill>
              <a:srgbClr val="507E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b="1" dirty="0"/>
              <a:t>Draft</a:t>
            </a:r>
          </a:p>
        </p:txBody>
      </p:sp>
      <p:sp>
        <p:nvSpPr>
          <p:cNvPr id="48" name="Rounded Rectangle 10">
            <a:extLst>
              <a:ext uri="{FF2B5EF4-FFF2-40B4-BE49-F238E27FC236}">
                <a16:creationId xmlns:a16="http://schemas.microsoft.com/office/drawing/2014/main" id="{477AC82C-0DD0-EB49-B958-3840C9CCD480}"/>
              </a:ext>
            </a:extLst>
          </p:cNvPr>
          <p:cNvSpPr/>
          <p:nvPr/>
        </p:nvSpPr>
        <p:spPr>
          <a:xfrm>
            <a:off x="784988" y="4600716"/>
            <a:ext cx="1934308" cy="968316"/>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807463 h 968852"/>
              <a:gd name="connsiteX4" fmla="*/ 1772919 w 1934308"/>
              <a:gd name="connsiteY4" fmla="*/ 968852 h 968852"/>
              <a:gd name="connsiteX5" fmla="*/ 161389 w 1934308"/>
              <a:gd name="connsiteY5" fmla="*/ 968852 h 968852"/>
              <a:gd name="connsiteX6" fmla="*/ 0 w 1934308"/>
              <a:gd name="connsiteY6" fmla="*/ 807463 h 968852"/>
              <a:gd name="connsiteX7" fmla="*/ 0 w 1934308"/>
              <a:gd name="connsiteY7" fmla="*/ 161925 h 968852"/>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389 h 1037899"/>
              <a:gd name="connsiteX1" fmla="*/ 161389 w 1934308"/>
              <a:gd name="connsiteY1" fmla="*/ 0 h 1037899"/>
              <a:gd name="connsiteX2" fmla="*/ 1934308 w 1934308"/>
              <a:gd name="connsiteY2" fmla="*/ 2639 h 1037899"/>
              <a:gd name="connsiteX3" fmla="*/ 1934308 w 1934308"/>
              <a:gd name="connsiteY3" fmla="*/ 965677 h 1037899"/>
              <a:gd name="connsiteX4" fmla="*/ 161389 w 1934308"/>
              <a:gd name="connsiteY4" fmla="*/ 968316 h 1037899"/>
              <a:gd name="connsiteX5" fmla="*/ 0 w 1934308"/>
              <a:gd name="connsiteY5" fmla="*/ 806927 h 1037899"/>
              <a:gd name="connsiteX6" fmla="*/ 0 w 1934308"/>
              <a:gd name="connsiteY6" fmla="*/ 161389 h 1037899"/>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965677 h 968316"/>
              <a:gd name="connsiteX4" fmla="*/ 161389 w 1934308"/>
              <a:gd name="connsiteY4" fmla="*/ 968316 h 968316"/>
              <a:gd name="connsiteX5" fmla="*/ 0 w 1934308"/>
              <a:gd name="connsiteY5" fmla="*/ 806927 h 968316"/>
              <a:gd name="connsiteX6" fmla="*/ 0 w 1934308"/>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308" h="968316">
                <a:moveTo>
                  <a:pt x="0" y="161389"/>
                </a:moveTo>
                <a:cubicBezTo>
                  <a:pt x="0" y="72256"/>
                  <a:pt x="72256" y="0"/>
                  <a:pt x="161389" y="0"/>
                </a:cubicBezTo>
                <a:lnTo>
                  <a:pt x="1934308" y="2639"/>
                </a:lnTo>
                <a:lnTo>
                  <a:pt x="1934308" y="965677"/>
                </a:lnTo>
                <a:lnTo>
                  <a:pt x="161389" y="968316"/>
                </a:lnTo>
                <a:cubicBezTo>
                  <a:pt x="72256" y="968316"/>
                  <a:pt x="0" y="896060"/>
                  <a:pt x="0" y="806927"/>
                </a:cubicBezTo>
                <a:lnTo>
                  <a:pt x="0" y="161389"/>
                </a:lnTo>
                <a:close/>
              </a:path>
            </a:pathLst>
          </a:custGeom>
          <a:solidFill>
            <a:srgbClr val="ED7C31"/>
          </a:solidFill>
          <a:ln w="38100">
            <a:solidFill>
              <a:srgbClr val="C55B0E"/>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b="1" dirty="0"/>
              <a:t>Rewrite</a:t>
            </a:r>
          </a:p>
        </p:txBody>
      </p:sp>
      <p:sp>
        <p:nvSpPr>
          <p:cNvPr id="49" name="Rounded Rectangle 11">
            <a:extLst>
              <a:ext uri="{FF2B5EF4-FFF2-40B4-BE49-F238E27FC236}">
                <a16:creationId xmlns:a16="http://schemas.microsoft.com/office/drawing/2014/main" id="{11328265-AE2B-9A47-BAC3-8238DF869D80}"/>
              </a:ext>
            </a:extLst>
          </p:cNvPr>
          <p:cNvSpPr/>
          <p:nvPr/>
        </p:nvSpPr>
        <p:spPr>
          <a:xfrm>
            <a:off x="785036" y="5721489"/>
            <a:ext cx="1937483" cy="968852"/>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7483"/>
              <a:gd name="connsiteY0" fmla="*/ 161389 h 968316"/>
              <a:gd name="connsiteX1" fmla="*/ 161389 w 1937483"/>
              <a:gd name="connsiteY1" fmla="*/ 0 h 968316"/>
              <a:gd name="connsiteX2" fmla="*/ 1937483 w 1937483"/>
              <a:gd name="connsiteY2" fmla="*/ 2639 h 968316"/>
              <a:gd name="connsiteX3" fmla="*/ 1934308 w 1937483"/>
              <a:gd name="connsiteY3" fmla="*/ 806927 h 968316"/>
              <a:gd name="connsiteX4" fmla="*/ 161389 w 1937483"/>
              <a:gd name="connsiteY4" fmla="*/ 968316 h 968316"/>
              <a:gd name="connsiteX5" fmla="*/ 0 w 1937483"/>
              <a:gd name="connsiteY5" fmla="*/ 806927 h 968316"/>
              <a:gd name="connsiteX6" fmla="*/ 0 w 1937483"/>
              <a:gd name="connsiteY6" fmla="*/ 161389 h 968316"/>
              <a:gd name="connsiteX0" fmla="*/ 0 w 1937483"/>
              <a:gd name="connsiteY0" fmla="*/ 161389 h 1028485"/>
              <a:gd name="connsiteX1" fmla="*/ 161389 w 1937483"/>
              <a:gd name="connsiteY1" fmla="*/ 0 h 1028485"/>
              <a:gd name="connsiteX2" fmla="*/ 1937483 w 1937483"/>
              <a:gd name="connsiteY2" fmla="*/ 2639 h 1028485"/>
              <a:gd name="connsiteX3" fmla="*/ 1931133 w 1937483"/>
              <a:gd name="connsiteY3" fmla="*/ 968852 h 1028485"/>
              <a:gd name="connsiteX4" fmla="*/ 161389 w 1937483"/>
              <a:gd name="connsiteY4" fmla="*/ 968316 h 1028485"/>
              <a:gd name="connsiteX5" fmla="*/ 0 w 1937483"/>
              <a:gd name="connsiteY5" fmla="*/ 806927 h 1028485"/>
              <a:gd name="connsiteX6" fmla="*/ 0 w 1937483"/>
              <a:gd name="connsiteY6" fmla="*/ 161389 h 1028485"/>
              <a:gd name="connsiteX0" fmla="*/ 0 w 1937483"/>
              <a:gd name="connsiteY0" fmla="*/ 161389 h 968852"/>
              <a:gd name="connsiteX1" fmla="*/ 161389 w 1937483"/>
              <a:gd name="connsiteY1" fmla="*/ 0 h 968852"/>
              <a:gd name="connsiteX2" fmla="*/ 1937483 w 1937483"/>
              <a:gd name="connsiteY2" fmla="*/ 2639 h 968852"/>
              <a:gd name="connsiteX3" fmla="*/ 1931133 w 1937483"/>
              <a:gd name="connsiteY3" fmla="*/ 968852 h 968852"/>
              <a:gd name="connsiteX4" fmla="*/ 161389 w 1937483"/>
              <a:gd name="connsiteY4" fmla="*/ 968316 h 968852"/>
              <a:gd name="connsiteX5" fmla="*/ 0 w 1937483"/>
              <a:gd name="connsiteY5" fmla="*/ 806927 h 968852"/>
              <a:gd name="connsiteX6" fmla="*/ 0 w 1937483"/>
              <a:gd name="connsiteY6" fmla="*/ 161389 h 96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7483" h="968852">
                <a:moveTo>
                  <a:pt x="0" y="161389"/>
                </a:moveTo>
                <a:cubicBezTo>
                  <a:pt x="0" y="72256"/>
                  <a:pt x="72256" y="0"/>
                  <a:pt x="161389" y="0"/>
                </a:cubicBezTo>
                <a:lnTo>
                  <a:pt x="1937483" y="2639"/>
                </a:lnTo>
                <a:cubicBezTo>
                  <a:pt x="1936425" y="270735"/>
                  <a:pt x="1932191" y="700756"/>
                  <a:pt x="1931133" y="968852"/>
                </a:cubicBezTo>
                <a:lnTo>
                  <a:pt x="161389" y="968316"/>
                </a:lnTo>
                <a:cubicBezTo>
                  <a:pt x="72256" y="968316"/>
                  <a:pt x="0" y="896060"/>
                  <a:pt x="0" y="806927"/>
                </a:cubicBezTo>
                <a:lnTo>
                  <a:pt x="0" y="161389"/>
                </a:lnTo>
                <a:close/>
              </a:path>
            </a:pathLst>
          </a:custGeom>
          <a:solidFill>
            <a:srgbClr val="EE3A49"/>
          </a:solidFill>
          <a:ln w="38100">
            <a:solidFill>
              <a:srgbClr val="C0001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b="1" dirty="0"/>
              <a:t>Edit</a:t>
            </a:r>
          </a:p>
        </p:txBody>
      </p:sp>
      <p:sp>
        <p:nvSpPr>
          <p:cNvPr id="53" name="Rounded Rectangle 52">
            <a:extLst>
              <a:ext uri="{FF2B5EF4-FFF2-40B4-BE49-F238E27FC236}">
                <a16:creationId xmlns:a16="http://schemas.microsoft.com/office/drawing/2014/main" id="{D6B76265-4B7F-7340-B9FA-88DD57B5BBA4}"/>
              </a:ext>
            </a:extLst>
          </p:cNvPr>
          <p:cNvSpPr/>
          <p:nvPr/>
        </p:nvSpPr>
        <p:spPr>
          <a:xfrm>
            <a:off x="3328437" y="3680525"/>
            <a:ext cx="1621301" cy="591050"/>
          </a:xfrm>
          <a:prstGeom prst="roundRect">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Previous Story (if any)</a:t>
            </a:r>
          </a:p>
        </p:txBody>
      </p:sp>
      <p:sp>
        <p:nvSpPr>
          <p:cNvPr id="55" name="Rounded Rectangle 54">
            <a:extLst>
              <a:ext uri="{FF2B5EF4-FFF2-40B4-BE49-F238E27FC236}">
                <a16:creationId xmlns:a16="http://schemas.microsoft.com/office/drawing/2014/main" id="{250A59B3-08FF-6040-AB14-03D2E18D4DBB}"/>
              </a:ext>
            </a:extLst>
          </p:cNvPr>
          <p:cNvSpPr/>
          <p:nvPr/>
        </p:nvSpPr>
        <p:spPr>
          <a:xfrm>
            <a:off x="5558880" y="3680525"/>
            <a:ext cx="2190458" cy="591050"/>
          </a:xfrm>
          <a:prstGeom prst="roundRect">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Prompt</a:t>
            </a:r>
          </a:p>
          <a:p>
            <a:pPr algn="ctr"/>
            <a:r>
              <a:rPr lang="en-US" dirty="0">
                <a:solidFill>
                  <a:schemeClr val="bg1">
                    <a:lumMod val="75000"/>
                  </a:schemeClr>
                </a:solidFill>
              </a:rPr>
              <a:t>(Structured Context)</a:t>
            </a:r>
          </a:p>
        </p:txBody>
      </p:sp>
      <p:sp>
        <p:nvSpPr>
          <p:cNvPr id="56" name="Rounded Rectangle 55">
            <a:extLst>
              <a:ext uri="{FF2B5EF4-FFF2-40B4-BE49-F238E27FC236}">
                <a16:creationId xmlns:a16="http://schemas.microsoft.com/office/drawing/2014/main" id="{8439EC1B-86F0-6A41-A5A7-92F2F572B097}"/>
              </a:ext>
            </a:extLst>
          </p:cNvPr>
          <p:cNvSpPr/>
          <p:nvPr/>
        </p:nvSpPr>
        <p:spPr>
          <a:xfrm>
            <a:off x="2456400" y="1190688"/>
            <a:ext cx="7091076" cy="968315"/>
          </a:xfrm>
          <a:prstGeom prst="roundRect">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57" name="TextBox 56">
            <a:extLst>
              <a:ext uri="{FF2B5EF4-FFF2-40B4-BE49-F238E27FC236}">
                <a16:creationId xmlns:a16="http://schemas.microsoft.com/office/drawing/2014/main" id="{06E953A7-9AA8-ED47-9568-DAE740E48CA9}"/>
              </a:ext>
            </a:extLst>
          </p:cNvPr>
          <p:cNvSpPr txBox="1"/>
          <p:nvPr/>
        </p:nvSpPr>
        <p:spPr>
          <a:xfrm>
            <a:off x="3998729" y="1211312"/>
            <a:ext cx="5325132" cy="954107"/>
          </a:xfrm>
          <a:prstGeom prst="rect">
            <a:avLst/>
          </a:prstGeom>
          <a:noFill/>
        </p:spPr>
        <p:txBody>
          <a:bodyPr wrap="square" rtlCol="0">
            <a:spAutoFit/>
          </a:bodyPr>
          <a:lstStyle/>
          <a:p>
            <a:pPr algn="ctr"/>
            <a:r>
              <a:rPr lang="en-US" sz="1400" dirty="0">
                <a:latin typeface="Courier New" panose="02070309020205020404" pitchFamily="49" charset="0"/>
                <a:cs typeface="Courier New" panose="02070309020205020404" pitchFamily="49" charset="0"/>
              </a:rPr>
              <a:t>AI researchers Kevin, </a:t>
            </a:r>
            <a:r>
              <a:rPr lang="en-US" sz="1400" dirty="0" err="1">
                <a:latin typeface="Courier New" panose="02070309020205020404" pitchFamily="49" charset="0"/>
                <a:cs typeface="Courier New" panose="02070309020205020404" pitchFamily="49" charset="0"/>
              </a:rPr>
              <a:t>Yuandong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Nanyun</a:t>
            </a:r>
            <a:r>
              <a:rPr lang="en-US" sz="1400" dirty="0">
                <a:latin typeface="Courier New" panose="02070309020205020404" pitchFamily="49" charset="0"/>
                <a:cs typeface="Courier New" panose="02070309020205020404" pitchFamily="49" charset="0"/>
              </a:rPr>
              <a:t>, and Dan create a system for automatically generating high-quality long stories, aiming to submit their work to a prestigious conference.</a:t>
            </a:r>
          </a:p>
        </p:txBody>
      </p:sp>
      <p:sp>
        <p:nvSpPr>
          <p:cNvPr id="58" name="Rounded Rectangle 8">
            <a:extLst>
              <a:ext uri="{FF2B5EF4-FFF2-40B4-BE49-F238E27FC236}">
                <a16:creationId xmlns:a16="http://schemas.microsoft.com/office/drawing/2014/main" id="{C930C165-070D-1A41-8379-14F9400D07AF}"/>
              </a:ext>
            </a:extLst>
          </p:cNvPr>
          <p:cNvSpPr/>
          <p:nvPr/>
        </p:nvSpPr>
        <p:spPr>
          <a:xfrm>
            <a:off x="2456426" y="1190665"/>
            <a:ext cx="1542329" cy="968316"/>
          </a:xfrm>
          <a:custGeom>
            <a:avLst/>
            <a:gdLst>
              <a:gd name="connsiteX0" fmla="*/ 0 w 1542329"/>
              <a:gd name="connsiteY0" fmla="*/ 161389 h 968316"/>
              <a:gd name="connsiteX1" fmla="*/ 161389 w 1542329"/>
              <a:gd name="connsiteY1" fmla="*/ 0 h 968316"/>
              <a:gd name="connsiteX2" fmla="*/ 1380940 w 1542329"/>
              <a:gd name="connsiteY2" fmla="*/ 0 h 968316"/>
              <a:gd name="connsiteX3" fmla="*/ 1542329 w 1542329"/>
              <a:gd name="connsiteY3" fmla="*/ 161389 h 968316"/>
              <a:gd name="connsiteX4" fmla="*/ 1542329 w 1542329"/>
              <a:gd name="connsiteY4" fmla="*/ 806927 h 968316"/>
              <a:gd name="connsiteX5" fmla="*/ 1380940 w 1542329"/>
              <a:gd name="connsiteY5" fmla="*/ 968316 h 968316"/>
              <a:gd name="connsiteX6" fmla="*/ 161389 w 1542329"/>
              <a:gd name="connsiteY6" fmla="*/ 968316 h 968316"/>
              <a:gd name="connsiteX7" fmla="*/ 0 w 1542329"/>
              <a:gd name="connsiteY7" fmla="*/ 806927 h 968316"/>
              <a:gd name="connsiteX8" fmla="*/ 0 w 1542329"/>
              <a:gd name="connsiteY8" fmla="*/ 161389 h 968316"/>
              <a:gd name="connsiteX0" fmla="*/ 0 w 1542329"/>
              <a:gd name="connsiteY0" fmla="*/ 161389 h 968316"/>
              <a:gd name="connsiteX1" fmla="*/ 161389 w 1542329"/>
              <a:gd name="connsiteY1" fmla="*/ 0 h 968316"/>
              <a:gd name="connsiteX2" fmla="*/ 1542329 w 1542329"/>
              <a:gd name="connsiteY2" fmla="*/ 16138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61389 w 1542329"/>
              <a:gd name="connsiteY4" fmla="*/ 968316 h 968316"/>
              <a:gd name="connsiteX5" fmla="*/ 0 w 1542329"/>
              <a:gd name="connsiteY5" fmla="*/ 806927 h 968316"/>
              <a:gd name="connsiteX6" fmla="*/ 0 w 1542329"/>
              <a:gd name="connsiteY6" fmla="*/ 161389 h 968316"/>
              <a:gd name="connsiteX0" fmla="*/ 0 w 1542329"/>
              <a:gd name="connsiteY0" fmla="*/ 161389 h 1037899"/>
              <a:gd name="connsiteX1" fmla="*/ 161389 w 1542329"/>
              <a:gd name="connsiteY1" fmla="*/ 0 h 1037899"/>
              <a:gd name="connsiteX2" fmla="*/ 1542329 w 1542329"/>
              <a:gd name="connsiteY2" fmla="*/ 2639 h 1037899"/>
              <a:gd name="connsiteX3" fmla="*/ 1542329 w 1542329"/>
              <a:gd name="connsiteY3" fmla="*/ 965677 h 1037899"/>
              <a:gd name="connsiteX4" fmla="*/ 161389 w 1542329"/>
              <a:gd name="connsiteY4" fmla="*/ 968316 h 1037899"/>
              <a:gd name="connsiteX5" fmla="*/ 0 w 1542329"/>
              <a:gd name="connsiteY5" fmla="*/ 806927 h 1037899"/>
              <a:gd name="connsiteX6" fmla="*/ 0 w 1542329"/>
              <a:gd name="connsiteY6" fmla="*/ 161389 h 1037899"/>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965677 h 968316"/>
              <a:gd name="connsiteX4" fmla="*/ 161389 w 1542329"/>
              <a:gd name="connsiteY4" fmla="*/ 968316 h 968316"/>
              <a:gd name="connsiteX5" fmla="*/ 0 w 1542329"/>
              <a:gd name="connsiteY5" fmla="*/ 806927 h 968316"/>
              <a:gd name="connsiteX6" fmla="*/ 0 w 1542329"/>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329" h="968316">
                <a:moveTo>
                  <a:pt x="0" y="161389"/>
                </a:moveTo>
                <a:cubicBezTo>
                  <a:pt x="0" y="72256"/>
                  <a:pt x="72256" y="0"/>
                  <a:pt x="161389" y="0"/>
                </a:cubicBezTo>
                <a:lnTo>
                  <a:pt x="1542329" y="2639"/>
                </a:lnTo>
                <a:lnTo>
                  <a:pt x="1542329" y="965677"/>
                </a:lnTo>
                <a:lnTo>
                  <a:pt x="161389" y="968316"/>
                </a:lnTo>
                <a:cubicBezTo>
                  <a:pt x="72256" y="968316"/>
                  <a:pt x="0" y="896060"/>
                  <a:pt x="0" y="806927"/>
                </a:cubicBezTo>
                <a:lnTo>
                  <a:pt x="0" y="161389"/>
                </a:lnTo>
                <a:close/>
              </a:path>
            </a:pathLst>
          </a:custGeom>
          <a:solidFill>
            <a:srgbClr val="BFBDC0"/>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t>Premise</a:t>
            </a:r>
          </a:p>
        </p:txBody>
      </p:sp>
      <p:sp>
        <p:nvSpPr>
          <p:cNvPr id="59" name="Rounded Rectangle 58">
            <a:extLst>
              <a:ext uri="{FF2B5EF4-FFF2-40B4-BE49-F238E27FC236}">
                <a16:creationId xmlns:a16="http://schemas.microsoft.com/office/drawing/2014/main" id="{9BD5385B-C333-DD44-B6C6-C264B763FE56}"/>
              </a:ext>
            </a:extLst>
          </p:cNvPr>
          <p:cNvSpPr/>
          <p:nvPr/>
        </p:nvSpPr>
        <p:spPr>
          <a:xfrm>
            <a:off x="9571302" y="3638855"/>
            <a:ext cx="1621300" cy="591050"/>
          </a:xfrm>
          <a:prstGeom prst="roundRect">
            <a:avLst/>
          </a:prstGeom>
          <a:solidFill>
            <a:schemeClr val="accent3">
              <a:lumMod val="20000"/>
              <a:lumOff val="80000"/>
            </a:schemeClr>
          </a:solidFill>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Story Continuations</a:t>
            </a:r>
          </a:p>
        </p:txBody>
      </p:sp>
      <p:sp>
        <p:nvSpPr>
          <p:cNvPr id="64" name="Rectangle 63">
            <a:extLst>
              <a:ext uri="{FF2B5EF4-FFF2-40B4-BE49-F238E27FC236}">
                <a16:creationId xmlns:a16="http://schemas.microsoft.com/office/drawing/2014/main" id="{A7D8F937-C32A-1842-B54C-440C287F1128}"/>
              </a:ext>
            </a:extLst>
          </p:cNvPr>
          <p:cNvSpPr/>
          <p:nvPr/>
        </p:nvSpPr>
        <p:spPr>
          <a:xfrm>
            <a:off x="9839409" y="4936056"/>
            <a:ext cx="1158322" cy="338553"/>
          </a:xfrm>
          <a:prstGeom prst="rect">
            <a:avLst/>
          </a:prstGeom>
          <a:solidFill>
            <a:schemeClr val="bg1"/>
          </a:solidFill>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b="1" dirty="0" err="1"/>
              <a:t>Rerankers</a:t>
            </a:r>
            <a:endParaRPr lang="en-US" b="1" dirty="0"/>
          </a:p>
        </p:txBody>
      </p:sp>
      <p:sp>
        <p:nvSpPr>
          <p:cNvPr id="67" name="Rounded Rectangle 66">
            <a:extLst>
              <a:ext uri="{FF2B5EF4-FFF2-40B4-BE49-F238E27FC236}">
                <a16:creationId xmlns:a16="http://schemas.microsoft.com/office/drawing/2014/main" id="{4A301CE9-8F47-C54A-9050-1AA1BDB5017E}"/>
              </a:ext>
            </a:extLst>
          </p:cNvPr>
          <p:cNvSpPr/>
          <p:nvPr/>
        </p:nvSpPr>
        <p:spPr>
          <a:xfrm>
            <a:off x="7605370" y="4812159"/>
            <a:ext cx="1621300" cy="591050"/>
          </a:xfrm>
          <a:prstGeom prst="roundRect">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Best Story Continuation</a:t>
            </a:r>
          </a:p>
        </p:txBody>
      </p:sp>
      <p:cxnSp>
        <p:nvCxnSpPr>
          <p:cNvPr id="93" name="Straight Arrow Connector 92">
            <a:extLst>
              <a:ext uri="{FF2B5EF4-FFF2-40B4-BE49-F238E27FC236}">
                <a16:creationId xmlns:a16="http://schemas.microsoft.com/office/drawing/2014/main" id="{DF8735AF-914B-B84C-9ABA-4A4CB4B0EC81}"/>
              </a:ext>
            </a:extLst>
          </p:cNvPr>
          <p:cNvCxnSpPr>
            <a:cxnSpLocks/>
            <a:stCxn id="53" idx="3"/>
            <a:endCxn id="55" idx="1"/>
          </p:cNvCxnSpPr>
          <p:nvPr/>
        </p:nvCxnSpPr>
        <p:spPr>
          <a:xfrm>
            <a:off x="4949738" y="3976050"/>
            <a:ext cx="609142" cy="0"/>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F1E6324D-04BE-DE42-9490-FC6B5B7F3D87}"/>
              </a:ext>
            </a:extLst>
          </p:cNvPr>
          <p:cNvCxnSpPr>
            <a:cxnSpLocks/>
          </p:cNvCxnSpPr>
          <p:nvPr/>
        </p:nvCxnSpPr>
        <p:spPr>
          <a:xfrm flipV="1">
            <a:off x="7749338" y="3970665"/>
            <a:ext cx="1821964" cy="0"/>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6AC252B-EAC9-0E4C-8C5B-EC1F2E05B564}"/>
              </a:ext>
            </a:extLst>
          </p:cNvPr>
          <p:cNvSpPr/>
          <p:nvPr/>
        </p:nvSpPr>
        <p:spPr>
          <a:xfrm>
            <a:off x="8174183" y="3793872"/>
            <a:ext cx="972273" cy="337041"/>
          </a:xfrm>
          <a:prstGeom prst="rect">
            <a:avLst/>
          </a:prstGeom>
          <a:solidFill>
            <a:schemeClr val="bg1"/>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b="1" dirty="0">
                <a:solidFill>
                  <a:schemeClr val="bg1">
                    <a:lumMod val="75000"/>
                  </a:schemeClr>
                </a:solidFill>
              </a:rPr>
              <a:t>LLM</a:t>
            </a:r>
          </a:p>
        </p:txBody>
      </p:sp>
      <p:cxnSp>
        <p:nvCxnSpPr>
          <p:cNvPr id="98" name="Straight Arrow Connector 97">
            <a:extLst>
              <a:ext uri="{FF2B5EF4-FFF2-40B4-BE49-F238E27FC236}">
                <a16:creationId xmlns:a16="http://schemas.microsoft.com/office/drawing/2014/main" id="{70C46415-1DCD-0444-A76D-27AFB305A14F}"/>
              </a:ext>
            </a:extLst>
          </p:cNvPr>
          <p:cNvCxnSpPr>
            <a:cxnSpLocks/>
            <a:stCxn id="64" idx="1"/>
            <a:endCxn id="67" idx="3"/>
          </p:cNvCxnSpPr>
          <p:nvPr/>
        </p:nvCxnSpPr>
        <p:spPr>
          <a:xfrm flipH="1">
            <a:off x="9226670" y="5105333"/>
            <a:ext cx="612739" cy="2351"/>
          </a:xfrm>
          <a:prstGeom prst="straightConnector1">
            <a:avLst/>
          </a:prstGeom>
          <a:ln>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776B7D69-D2B1-FF4D-B562-7692B3CF2306}"/>
              </a:ext>
            </a:extLst>
          </p:cNvPr>
          <p:cNvCxnSpPr>
            <a:cxnSpLocks/>
            <a:endCxn id="64" idx="0"/>
          </p:cNvCxnSpPr>
          <p:nvPr/>
        </p:nvCxnSpPr>
        <p:spPr>
          <a:xfrm flipH="1">
            <a:off x="10418570" y="4302843"/>
            <a:ext cx="35" cy="633213"/>
          </a:xfrm>
          <a:prstGeom prst="straightConnector1">
            <a:avLst/>
          </a:prstGeom>
          <a:ln>
            <a:solidFill>
              <a:schemeClr val="tx1"/>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D469AB68-CDA1-9240-8F23-86E263EA34EA}"/>
              </a:ext>
            </a:extLst>
          </p:cNvPr>
          <p:cNvCxnSpPr>
            <a:cxnSpLocks/>
          </p:cNvCxnSpPr>
          <p:nvPr/>
        </p:nvCxnSpPr>
        <p:spPr>
          <a:xfrm>
            <a:off x="6735134" y="3220405"/>
            <a:ext cx="0" cy="454735"/>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39" name="Rounded Rectangle 38">
            <a:extLst>
              <a:ext uri="{FF2B5EF4-FFF2-40B4-BE49-F238E27FC236}">
                <a16:creationId xmlns:a16="http://schemas.microsoft.com/office/drawing/2014/main" id="{20BCDE55-1948-2143-AE47-5030DD3470B0}"/>
              </a:ext>
            </a:extLst>
          </p:cNvPr>
          <p:cNvSpPr/>
          <p:nvPr/>
        </p:nvSpPr>
        <p:spPr>
          <a:xfrm>
            <a:off x="4363656" y="2916172"/>
            <a:ext cx="4710896" cy="306792"/>
          </a:xfrm>
          <a:prstGeom prst="roundRect">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Setting                     Characters                    Outline</a:t>
            </a:r>
          </a:p>
        </p:txBody>
      </p:sp>
      <p:cxnSp>
        <p:nvCxnSpPr>
          <p:cNvPr id="40" name="Straight Arrow Connector 39">
            <a:extLst>
              <a:ext uri="{FF2B5EF4-FFF2-40B4-BE49-F238E27FC236}">
                <a16:creationId xmlns:a16="http://schemas.microsoft.com/office/drawing/2014/main" id="{6F92021B-4F55-6D4A-8A54-280804425B80}"/>
              </a:ext>
            </a:extLst>
          </p:cNvPr>
          <p:cNvCxnSpPr>
            <a:cxnSpLocks/>
          </p:cNvCxnSpPr>
          <p:nvPr/>
        </p:nvCxnSpPr>
        <p:spPr>
          <a:xfrm flipH="1">
            <a:off x="6735134" y="2165419"/>
            <a:ext cx="0" cy="750753"/>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C3FFB58D-0D1F-CC43-85D6-9CC9E44EC47C}"/>
              </a:ext>
            </a:extLst>
          </p:cNvPr>
          <p:cNvSpPr/>
          <p:nvPr/>
        </p:nvSpPr>
        <p:spPr>
          <a:xfrm>
            <a:off x="6235939" y="2404384"/>
            <a:ext cx="972273" cy="337041"/>
          </a:xfrm>
          <a:prstGeom prst="rect">
            <a:avLst/>
          </a:prstGeom>
          <a:solidFill>
            <a:schemeClr val="bg1"/>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b="1" dirty="0">
                <a:solidFill>
                  <a:schemeClr val="bg1">
                    <a:lumMod val="75000"/>
                  </a:schemeClr>
                </a:solidFill>
              </a:rPr>
              <a:t>LLM</a:t>
            </a:r>
          </a:p>
        </p:txBody>
      </p:sp>
      <p:sp>
        <p:nvSpPr>
          <p:cNvPr id="44" name="Rounded Rectangle 43">
            <a:extLst>
              <a:ext uri="{FF2B5EF4-FFF2-40B4-BE49-F238E27FC236}">
                <a16:creationId xmlns:a16="http://schemas.microsoft.com/office/drawing/2014/main" id="{44E491C6-5DD4-6140-859E-E93B35292EFE}"/>
              </a:ext>
            </a:extLst>
          </p:cNvPr>
          <p:cNvSpPr/>
          <p:nvPr/>
        </p:nvSpPr>
        <p:spPr>
          <a:xfrm>
            <a:off x="9607920" y="3671267"/>
            <a:ext cx="1621300" cy="591050"/>
          </a:xfrm>
          <a:prstGeom prst="roundRect">
            <a:avLst/>
          </a:prstGeom>
          <a:solidFill>
            <a:schemeClr val="accent3">
              <a:lumMod val="20000"/>
              <a:lumOff val="80000"/>
            </a:schemeClr>
          </a:solidFill>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Story Continuations</a:t>
            </a:r>
          </a:p>
        </p:txBody>
      </p:sp>
      <p:sp>
        <p:nvSpPr>
          <p:cNvPr id="45" name="Rounded Rectangle 44">
            <a:extLst>
              <a:ext uri="{FF2B5EF4-FFF2-40B4-BE49-F238E27FC236}">
                <a16:creationId xmlns:a16="http://schemas.microsoft.com/office/drawing/2014/main" id="{866AB513-0109-9C48-BC28-918C550CE911}"/>
              </a:ext>
            </a:extLst>
          </p:cNvPr>
          <p:cNvSpPr/>
          <p:nvPr/>
        </p:nvSpPr>
        <p:spPr>
          <a:xfrm>
            <a:off x="9644538" y="3697661"/>
            <a:ext cx="1621300" cy="591050"/>
          </a:xfrm>
          <a:prstGeom prst="roundRect">
            <a:avLst/>
          </a:prstGeom>
          <a:solidFill>
            <a:schemeClr val="accent3">
              <a:lumMod val="20000"/>
              <a:lumOff val="80000"/>
            </a:schemeClr>
          </a:solidFill>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Story Continuations</a:t>
            </a:r>
          </a:p>
        </p:txBody>
      </p:sp>
    </p:spTree>
    <p:extLst>
      <p:ext uri="{BB962C8B-B14F-4D97-AF65-F5344CB8AC3E}">
        <p14:creationId xmlns:p14="http://schemas.microsoft.com/office/powerpoint/2010/main" val="1838804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74AD-CBC1-8A42-A0D2-89AC2224A724}"/>
              </a:ext>
            </a:extLst>
          </p:cNvPr>
          <p:cNvSpPr>
            <a:spLocks noGrp="1"/>
          </p:cNvSpPr>
          <p:nvPr>
            <p:ph type="title"/>
          </p:nvPr>
        </p:nvSpPr>
        <p:spPr/>
        <p:txBody>
          <a:bodyPr>
            <a:normAutofit/>
          </a:bodyPr>
          <a:lstStyle/>
          <a:p>
            <a:r>
              <a:rPr lang="en-US" sz="4000" dirty="0"/>
              <a:t>Recursive </a:t>
            </a:r>
            <a:r>
              <a:rPr lang="en-US" sz="4000" dirty="0" err="1"/>
              <a:t>Reprompting</a:t>
            </a:r>
            <a:r>
              <a:rPr lang="en-US" sz="4000" dirty="0"/>
              <a:t> and Revision</a:t>
            </a:r>
          </a:p>
        </p:txBody>
      </p:sp>
      <p:sp>
        <p:nvSpPr>
          <p:cNvPr id="34" name="Rounded Rectangle 33">
            <a:extLst>
              <a:ext uri="{FF2B5EF4-FFF2-40B4-BE49-F238E27FC236}">
                <a16:creationId xmlns:a16="http://schemas.microsoft.com/office/drawing/2014/main" id="{ECA339FA-F1F2-C244-B6B8-1ACC904C02A3}"/>
              </a:ext>
            </a:extLst>
          </p:cNvPr>
          <p:cNvSpPr/>
          <p:nvPr/>
        </p:nvSpPr>
        <p:spPr>
          <a:xfrm>
            <a:off x="784989" y="5721489"/>
            <a:ext cx="10626068" cy="968316"/>
          </a:xfrm>
          <a:prstGeom prst="roundRect">
            <a:avLst/>
          </a:prstGeom>
          <a:solidFill>
            <a:srgbClr val="FADADD"/>
          </a:solidFill>
          <a:ln w="38100">
            <a:solidFill>
              <a:srgbClr val="C0001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4400" b="1" dirty="0"/>
          </a:p>
        </p:txBody>
      </p:sp>
      <p:sp>
        <p:nvSpPr>
          <p:cNvPr id="35" name="Rounded Rectangle 34">
            <a:extLst>
              <a:ext uri="{FF2B5EF4-FFF2-40B4-BE49-F238E27FC236}">
                <a16:creationId xmlns:a16="http://schemas.microsoft.com/office/drawing/2014/main" id="{C10D3B23-D454-2C44-A8F4-DA7EB1B366C6}"/>
              </a:ext>
            </a:extLst>
          </p:cNvPr>
          <p:cNvSpPr/>
          <p:nvPr/>
        </p:nvSpPr>
        <p:spPr>
          <a:xfrm>
            <a:off x="785036" y="4600716"/>
            <a:ext cx="10626070" cy="968316"/>
          </a:xfrm>
          <a:prstGeom prst="roundRect">
            <a:avLst/>
          </a:prstGeom>
          <a:solidFill>
            <a:srgbClr val="FCE6D6"/>
          </a:solidFill>
          <a:ln w="38100">
            <a:solidFill>
              <a:srgbClr val="C55B0E"/>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4400" b="1" dirty="0"/>
          </a:p>
        </p:txBody>
      </p:sp>
      <p:sp>
        <p:nvSpPr>
          <p:cNvPr id="36" name="Rounded Rectangle 35">
            <a:extLst>
              <a:ext uri="{FF2B5EF4-FFF2-40B4-BE49-F238E27FC236}">
                <a16:creationId xmlns:a16="http://schemas.microsoft.com/office/drawing/2014/main" id="{B7767D5C-9392-1A4F-83D9-C066D36CE746}"/>
              </a:ext>
            </a:extLst>
          </p:cNvPr>
          <p:cNvSpPr/>
          <p:nvPr/>
        </p:nvSpPr>
        <p:spPr>
          <a:xfrm>
            <a:off x="784988" y="3471048"/>
            <a:ext cx="10626071" cy="968316"/>
          </a:xfrm>
          <a:prstGeom prst="roundRect">
            <a:avLst/>
          </a:prstGeom>
          <a:solidFill>
            <a:srgbClr val="E4F0D9"/>
          </a:solidFill>
          <a:ln w="38100">
            <a:solidFill>
              <a:srgbClr val="507E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4400" b="1" dirty="0"/>
          </a:p>
        </p:txBody>
      </p:sp>
      <p:sp>
        <p:nvSpPr>
          <p:cNvPr id="37" name="Rounded Rectangle 36">
            <a:extLst>
              <a:ext uri="{FF2B5EF4-FFF2-40B4-BE49-F238E27FC236}">
                <a16:creationId xmlns:a16="http://schemas.microsoft.com/office/drawing/2014/main" id="{5A718B96-8C7B-134E-8CCB-ACFFFA4BC18F}"/>
              </a:ext>
            </a:extLst>
          </p:cNvPr>
          <p:cNvSpPr/>
          <p:nvPr/>
        </p:nvSpPr>
        <p:spPr>
          <a:xfrm>
            <a:off x="795088" y="2333900"/>
            <a:ext cx="10611924" cy="968316"/>
          </a:xfrm>
          <a:prstGeom prst="roundRect">
            <a:avLst/>
          </a:prstGeom>
          <a:solidFill>
            <a:srgbClr val="DBE3F4"/>
          </a:solidFill>
          <a:ln w="38100">
            <a:solidFill>
              <a:srgbClr val="2E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endParaRPr>
          </a:p>
        </p:txBody>
      </p:sp>
      <p:sp>
        <p:nvSpPr>
          <p:cNvPr id="46" name="Rounded Rectangle 8">
            <a:extLst>
              <a:ext uri="{FF2B5EF4-FFF2-40B4-BE49-F238E27FC236}">
                <a16:creationId xmlns:a16="http://schemas.microsoft.com/office/drawing/2014/main" id="{E788B9BC-74E3-AC46-A96A-9F0EBB8110AB}"/>
              </a:ext>
            </a:extLst>
          </p:cNvPr>
          <p:cNvSpPr/>
          <p:nvPr/>
        </p:nvSpPr>
        <p:spPr>
          <a:xfrm>
            <a:off x="784988" y="2333900"/>
            <a:ext cx="1937694" cy="968316"/>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389 h 968316"/>
              <a:gd name="connsiteX1" fmla="*/ 161389 w 1934308"/>
              <a:gd name="connsiteY1" fmla="*/ 0 h 968316"/>
              <a:gd name="connsiteX2" fmla="*/ 1930921 w 1934308"/>
              <a:gd name="connsiteY2" fmla="*/ 2216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7694"/>
              <a:gd name="connsiteY0" fmla="*/ 161389 h 1026452"/>
              <a:gd name="connsiteX1" fmla="*/ 161389 w 1937694"/>
              <a:gd name="connsiteY1" fmla="*/ 0 h 1026452"/>
              <a:gd name="connsiteX2" fmla="*/ 1930921 w 1937694"/>
              <a:gd name="connsiteY2" fmla="*/ 2216 h 1026452"/>
              <a:gd name="connsiteX3" fmla="*/ 1937694 w 1937694"/>
              <a:gd name="connsiteY3" fmla="*/ 966100 h 1026452"/>
              <a:gd name="connsiteX4" fmla="*/ 161389 w 1937694"/>
              <a:gd name="connsiteY4" fmla="*/ 968316 h 1026452"/>
              <a:gd name="connsiteX5" fmla="*/ 0 w 1937694"/>
              <a:gd name="connsiteY5" fmla="*/ 806927 h 1026452"/>
              <a:gd name="connsiteX6" fmla="*/ 0 w 1937694"/>
              <a:gd name="connsiteY6" fmla="*/ 161389 h 1026452"/>
              <a:gd name="connsiteX0" fmla="*/ 0 w 1937694"/>
              <a:gd name="connsiteY0" fmla="*/ 161389 h 968316"/>
              <a:gd name="connsiteX1" fmla="*/ 161389 w 1937694"/>
              <a:gd name="connsiteY1" fmla="*/ 0 h 968316"/>
              <a:gd name="connsiteX2" fmla="*/ 1930921 w 1937694"/>
              <a:gd name="connsiteY2" fmla="*/ 2216 h 968316"/>
              <a:gd name="connsiteX3" fmla="*/ 1937694 w 1937694"/>
              <a:gd name="connsiteY3" fmla="*/ 966100 h 968316"/>
              <a:gd name="connsiteX4" fmla="*/ 161389 w 1937694"/>
              <a:gd name="connsiteY4" fmla="*/ 968316 h 968316"/>
              <a:gd name="connsiteX5" fmla="*/ 0 w 1937694"/>
              <a:gd name="connsiteY5" fmla="*/ 806927 h 968316"/>
              <a:gd name="connsiteX6" fmla="*/ 0 w 1937694"/>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7694" h="968316">
                <a:moveTo>
                  <a:pt x="0" y="161389"/>
                </a:moveTo>
                <a:cubicBezTo>
                  <a:pt x="0" y="72256"/>
                  <a:pt x="72256" y="0"/>
                  <a:pt x="161389" y="0"/>
                </a:cubicBezTo>
                <a:lnTo>
                  <a:pt x="1930921" y="2216"/>
                </a:lnTo>
                <a:cubicBezTo>
                  <a:pt x="1933179" y="323511"/>
                  <a:pt x="1935436" y="644805"/>
                  <a:pt x="1937694" y="966100"/>
                </a:cubicBezTo>
                <a:lnTo>
                  <a:pt x="161389" y="968316"/>
                </a:lnTo>
                <a:cubicBezTo>
                  <a:pt x="72256" y="968316"/>
                  <a:pt x="0" y="896060"/>
                  <a:pt x="0" y="806927"/>
                </a:cubicBezTo>
                <a:lnTo>
                  <a:pt x="0" y="161389"/>
                </a:lnTo>
                <a:close/>
              </a:path>
            </a:pathLst>
          </a:custGeom>
          <a:solidFill>
            <a:srgbClr val="4372C5"/>
          </a:solidFill>
          <a:ln w="38100">
            <a:solidFill>
              <a:srgbClr val="2E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Plan</a:t>
            </a:r>
          </a:p>
        </p:txBody>
      </p:sp>
      <p:sp>
        <p:nvSpPr>
          <p:cNvPr id="47" name="Rounded Rectangle 9">
            <a:extLst>
              <a:ext uri="{FF2B5EF4-FFF2-40B4-BE49-F238E27FC236}">
                <a16:creationId xmlns:a16="http://schemas.microsoft.com/office/drawing/2014/main" id="{FBB22A94-8FA4-3F46-AD43-D085445D8401}"/>
              </a:ext>
            </a:extLst>
          </p:cNvPr>
          <p:cNvSpPr/>
          <p:nvPr/>
        </p:nvSpPr>
        <p:spPr>
          <a:xfrm>
            <a:off x="784988" y="3470511"/>
            <a:ext cx="1934308" cy="968852"/>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807463 h 968852"/>
              <a:gd name="connsiteX4" fmla="*/ 161389 w 1934308"/>
              <a:gd name="connsiteY4" fmla="*/ 968852 h 968852"/>
              <a:gd name="connsiteX5" fmla="*/ 0 w 1934308"/>
              <a:gd name="connsiteY5" fmla="*/ 807463 h 968852"/>
              <a:gd name="connsiteX6" fmla="*/ 0 w 1934308"/>
              <a:gd name="connsiteY6" fmla="*/ 161925 h 968852"/>
              <a:gd name="connsiteX0" fmla="*/ 0 w 1934308"/>
              <a:gd name="connsiteY0" fmla="*/ 161925 h 1031388"/>
              <a:gd name="connsiteX1" fmla="*/ 161389 w 1934308"/>
              <a:gd name="connsiteY1" fmla="*/ 536 h 1031388"/>
              <a:gd name="connsiteX2" fmla="*/ 1934308 w 1934308"/>
              <a:gd name="connsiteY2" fmla="*/ 0 h 1031388"/>
              <a:gd name="connsiteX3" fmla="*/ 1934308 w 1934308"/>
              <a:gd name="connsiteY3" fmla="*/ 972563 h 1031388"/>
              <a:gd name="connsiteX4" fmla="*/ 161389 w 1934308"/>
              <a:gd name="connsiteY4" fmla="*/ 968852 h 1031388"/>
              <a:gd name="connsiteX5" fmla="*/ 0 w 1934308"/>
              <a:gd name="connsiteY5" fmla="*/ 807463 h 1031388"/>
              <a:gd name="connsiteX6" fmla="*/ 0 w 1934308"/>
              <a:gd name="connsiteY6" fmla="*/ 161925 h 1031388"/>
              <a:gd name="connsiteX0" fmla="*/ 0 w 1934308"/>
              <a:gd name="connsiteY0" fmla="*/ 161925 h 972563"/>
              <a:gd name="connsiteX1" fmla="*/ 161389 w 1934308"/>
              <a:gd name="connsiteY1" fmla="*/ 536 h 972563"/>
              <a:gd name="connsiteX2" fmla="*/ 1934308 w 1934308"/>
              <a:gd name="connsiteY2" fmla="*/ 0 h 972563"/>
              <a:gd name="connsiteX3" fmla="*/ 1934308 w 1934308"/>
              <a:gd name="connsiteY3" fmla="*/ 972563 h 972563"/>
              <a:gd name="connsiteX4" fmla="*/ 161389 w 1934308"/>
              <a:gd name="connsiteY4" fmla="*/ 968852 h 972563"/>
              <a:gd name="connsiteX5" fmla="*/ 0 w 1934308"/>
              <a:gd name="connsiteY5" fmla="*/ 807463 h 972563"/>
              <a:gd name="connsiteX6" fmla="*/ 0 w 1934308"/>
              <a:gd name="connsiteY6" fmla="*/ 161925 h 972563"/>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953513 h 968852"/>
              <a:gd name="connsiteX4" fmla="*/ 161389 w 1934308"/>
              <a:gd name="connsiteY4" fmla="*/ 968852 h 968852"/>
              <a:gd name="connsiteX5" fmla="*/ 0 w 1934308"/>
              <a:gd name="connsiteY5" fmla="*/ 807463 h 968852"/>
              <a:gd name="connsiteX6" fmla="*/ 0 w 1934308"/>
              <a:gd name="connsiteY6" fmla="*/ 161925 h 968852"/>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966213 h 968852"/>
              <a:gd name="connsiteX4" fmla="*/ 161389 w 1934308"/>
              <a:gd name="connsiteY4" fmla="*/ 968852 h 968852"/>
              <a:gd name="connsiteX5" fmla="*/ 0 w 1934308"/>
              <a:gd name="connsiteY5" fmla="*/ 807463 h 968852"/>
              <a:gd name="connsiteX6" fmla="*/ 0 w 1934308"/>
              <a:gd name="connsiteY6" fmla="*/ 161925 h 96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308" h="968852">
                <a:moveTo>
                  <a:pt x="0" y="161925"/>
                </a:moveTo>
                <a:cubicBezTo>
                  <a:pt x="0" y="72792"/>
                  <a:pt x="72256" y="536"/>
                  <a:pt x="161389" y="536"/>
                </a:cubicBezTo>
                <a:lnTo>
                  <a:pt x="1934308" y="0"/>
                </a:lnTo>
                <a:lnTo>
                  <a:pt x="1934308" y="966213"/>
                </a:lnTo>
                <a:lnTo>
                  <a:pt x="161389" y="968852"/>
                </a:lnTo>
                <a:cubicBezTo>
                  <a:pt x="72256" y="968852"/>
                  <a:pt x="0" y="896596"/>
                  <a:pt x="0" y="807463"/>
                </a:cubicBezTo>
                <a:lnTo>
                  <a:pt x="0" y="161925"/>
                </a:lnTo>
                <a:close/>
              </a:path>
            </a:pathLst>
          </a:custGeom>
          <a:solidFill>
            <a:srgbClr val="70AC47"/>
          </a:solidFill>
          <a:ln w="38100">
            <a:solidFill>
              <a:srgbClr val="507E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b="1" dirty="0"/>
              <a:t>Draft</a:t>
            </a:r>
          </a:p>
        </p:txBody>
      </p:sp>
      <p:sp>
        <p:nvSpPr>
          <p:cNvPr id="48" name="Rounded Rectangle 10">
            <a:extLst>
              <a:ext uri="{FF2B5EF4-FFF2-40B4-BE49-F238E27FC236}">
                <a16:creationId xmlns:a16="http://schemas.microsoft.com/office/drawing/2014/main" id="{477AC82C-0DD0-EB49-B958-3840C9CCD480}"/>
              </a:ext>
            </a:extLst>
          </p:cNvPr>
          <p:cNvSpPr/>
          <p:nvPr/>
        </p:nvSpPr>
        <p:spPr>
          <a:xfrm>
            <a:off x="784988" y="4600716"/>
            <a:ext cx="1934308" cy="968316"/>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807463 h 968852"/>
              <a:gd name="connsiteX4" fmla="*/ 1772919 w 1934308"/>
              <a:gd name="connsiteY4" fmla="*/ 968852 h 968852"/>
              <a:gd name="connsiteX5" fmla="*/ 161389 w 1934308"/>
              <a:gd name="connsiteY5" fmla="*/ 968852 h 968852"/>
              <a:gd name="connsiteX6" fmla="*/ 0 w 1934308"/>
              <a:gd name="connsiteY6" fmla="*/ 807463 h 968852"/>
              <a:gd name="connsiteX7" fmla="*/ 0 w 1934308"/>
              <a:gd name="connsiteY7" fmla="*/ 161925 h 968852"/>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389 h 1037899"/>
              <a:gd name="connsiteX1" fmla="*/ 161389 w 1934308"/>
              <a:gd name="connsiteY1" fmla="*/ 0 h 1037899"/>
              <a:gd name="connsiteX2" fmla="*/ 1934308 w 1934308"/>
              <a:gd name="connsiteY2" fmla="*/ 2639 h 1037899"/>
              <a:gd name="connsiteX3" fmla="*/ 1934308 w 1934308"/>
              <a:gd name="connsiteY3" fmla="*/ 965677 h 1037899"/>
              <a:gd name="connsiteX4" fmla="*/ 161389 w 1934308"/>
              <a:gd name="connsiteY4" fmla="*/ 968316 h 1037899"/>
              <a:gd name="connsiteX5" fmla="*/ 0 w 1934308"/>
              <a:gd name="connsiteY5" fmla="*/ 806927 h 1037899"/>
              <a:gd name="connsiteX6" fmla="*/ 0 w 1934308"/>
              <a:gd name="connsiteY6" fmla="*/ 161389 h 1037899"/>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965677 h 968316"/>
              <a:gd name="connsiteX4" fmla="*/ 161389 w 1934308"/>
              <a:gd name="connsiteY4" fmla="*/ 968316 h 968316"/>
              <a:gd name="connsiteX5" fmla="*/ 0 w 1934308"/>
              <a:gd name="connsiteY5" fmla="*/ 806927 h 968316"/>
              <a:gd name="connsiteX6" fmla="*/ 0 w 1934308"/>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308" h="968316">
                <a:moveTo>
                  <a:pt x="0" y="161389"/>
                </a:moveTo>
                <a:cubicBezTo>
                  <a:pt x="0" y="72256"/>
                  <a:pt x="72256" y="0"/>
                  <a:pt x="161389" y="0"/>
                </a:cubicBezTo>
                <a:lnTo>
                  <a:pt x="1934308" y="2639"/>
                </a:lnTo>
                <a:lnTo>
                  <a:pt x="1934308" y="965677"/>
                </a:lnTo>
                <a:lnTo>
                  <a:pt x="161389" y="968316"/>
                </a:lnTo>
                <a:cubicBezTo>
                  <a:pt x="72256" y="968316"/>
                  <a:pt x="0" y="896060"/>
                  <a:pt x="0" y="806927"/>
                </a:cubicBezTo>
                <a:lnTo>
                  <a:pt x="0" y="161389"/>
                </a:lnTo>
                <a:close/>
              </a:path>
            </a:pathLst>
          </a:custGeom>
          <a:solidFill>
            <a:srgbClr val="ED7C31"/>
          </a:solidFill>
          <a:ln w="38100">
            <a:solidFill>
              <a:srgbClr val="C55B0E"/>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b="1" dirty="0"/>
              <a:t>Rewrite</a:t>
            </a:r>
          </a:p>
        </p:txBody>
      </p:sp>
      <p:sp>
        <p:nvSpPr>
          <p:cNvPr id="49" name="Rounded Rectangle 11">
            <a:extLst>
              <a:ext uri="{FF2B5EF4-FFF2-40B4-BE49-F238E27FC236}">
                <a16:creationId xmlns:a16="http://schemas.microsoft.com/office/drawing/2014/main" id="{11328265-AE2B-9A47-BAC3-8238DF869D80}"/>
              </a:ext>
            </a:extLst>
          </p:cNvPr>
          <p:cNvSpPr/>
          <p:nvPr/>
        </p:nvSpPr>
        <p:spPr>
          <a:xfrm>
            <a:off x="785036" y="5721489"/>
            <a:ext cx="1937483" cy="968852"/>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7483"/>
              <a:gd name="connsiteY0" fmla="*/ 161389 h 968316"/>
              <a:gd name="connsiteX1" fmla="*/ 161389 w 1937483"/>
              <a:gd name="connsiteY1" fmla="*/ 0 h 968316"/>
              <a:gd name="connsiteX2" fmla="*/ 1937483 w 1937483"/>
              <a:gd name="connsiteY2" fmla="*/ 2639 h 968316"/>
              <a:gd name="connsiteX3" fmla="*/ 1934308 w 1937483"/>
              <a:gd name="connsiteY3" fmla="*/ 806927 h 968316"/>
              <a:gd name="connsiteX4" fmla="*/ 161389 w 1937483"/>
              <a:gd name="connsiteY4" fmla="*/ 968316 h 968316"/>
              <a:gd name="connsiteX5" fmla="*/ 0 w 1937483"/>
              <a:gd name="connsiteY5" fmla="*/ 806927 h 968316"/>
              <a:gd name="connsiteX6" fmla="*/ 0 w 1937483"/>
              <a:gd name="connsiteY6" fmla="*/ 161389 h 968316"/>
              <a:gd name="connsiteX0" fmla="*/ 0 w 1937483"/>
              <a:gd name="connsiteY0" fmla="*/ 161389 h 1028485"/>
              <a:gd name="connsiteX1" fmla="*/ 161389 w 1937483"/>
              <a:gd name="connsiteY1" fmla="*/ 0 h 1028485"/>
              <a:gd name="connsiteX2" fmla="*/ 1937483 w 1937483"/>
              <a:gd name="connsiteY2" fmla="*/ 2639 h 1028485"/>
              <a:gd name="connsiteX3" fmla="*/ 1931133 w 1937483"/>
              <a:gd name="connsiteY3" fmla="*/ 968852 h 1028485"/>
              <a:gd name="connsiteX4" fmla="*/ 161389 w 1937483"/>
              <a:gd name="connsiteY4" fmla="*/ 968316 h 1028485"/>
              <a:gd name="connsiteX5" fmla="*/ 0 w 1937483"/>
              <a:gd name="connsiteY5" fmla="*/ 806927 h 1028485"/>
              <a:gd name="connsiteX6" fmla="*/ 0 w 1937483"/>
              <a:gd name="connsiteY6" fmla="*/ 161389 h 1028485"/>
              <a:gd name="connsiteX0" fmla="*/ 0 w 1937483"/>
              <a:gd name="connsiteY0" fmla="*/ 161389 h 968852"/>
              <a:gd name="connsiteX1" fmla="*/ 161389 w 1937483"/>
              <a:gd name="connsiteY1" fmla="*/ 0 h 968852"/>
              <a:gd name="connsiteX2" fmla="*/ 1937483 w 1937483"/>
              <a:gd name="connsiteY2" fmla="*/ 2639 h 968852"/>
              <a:gd name="connsiteX3" fmla="*/ 1931133 w 1937483"/>
              <a:gd name="connsiteY3" fmla="*/ 968852 h 968852"/>
              <a:gd name="connsiteX4" fmla="*/ 161389 w 1937483"/>
              <a:gd name="connsiteY4" fmla="*/ 968316 h 968852"/>
              <a:gd name="connsiteX5" fmla="*/ 0 w 1937483"/>
              <a:gd name="connsiteY5" fmla="*/ 806927 h 968852"/>
              <a:gd name="connsiteX6" fmla="*/ 0 w 1937483"/>
              <a:gd name="connsiteY6" fmla="*/ 161389 h 96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7483" h="968852">
                <a:moveTo>
                  <a:pt x="0" y="161389"/>
                </a:moveTo>
                <a:cubicBezTo>
                  <a:pt x="0" y="72256"/>
                  <a:pt x="72256" y="0"/>
                  <a:pt x="161389" y="0"/>
                </a:cubicBezTo>
                <a:lnTo>
                  <a:pt x="1937483" y="2639"/>
                </a:lnTo>
                <a:cubicBezTo>
                  <a:pt x="1936425" y="270735"/>
                  <a:pt x="1932191" y="700756"/>
                  <a:pt x="1931133" y="968852"/>
                </a:cubicBezTo>
                <a:lnTo>
                  <a:pt x="161389" y="968316"/>
                </a:lnTo>
                <a:cubicBezTo>
                  <a:pt x="72256" y="968316"/>
                  <a:pt x="0" y="896060"/>
                  <a:pt x="0" y="806927"/>
                </a:cubicBezTo>
                <a:lnTo>
                  <a:pt x="0" y="161389"/>
                </a:lnTo>
                <a:close/>
              </a:path>
            </a:pathLst>
          </a:custGeom>
          <a:solidFill>
            <a:srgbClr val="EE3A49"/>
          </a:solidFill>
          <a:ln w="38100">
            <a:solidFill>
              <a:srgbClr val="C0001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b="1" dirty="0"/>
              <a:t>Edit</a:t>
            </a:r>
          </a:p>
        </p:txBody>
      </p:sp>
      <p:sp>
        <p:nvSpPr>
          <p:cNvPr id="53" name="Rounded Rectangle 52">
            <a:extLst>
              <a:ext uri="{FF2B5EF4-FFF2-40B4-BE49-F238E27FC236}">
                <a16:creationId xmlns:a16="http://schemas.microsoft.com/office/drawing/2014/main" id="{D6B76265-4B7F-7340-B9FA-88DD57B5BBA4}"/>
              </a:ext>
            </a:extLst>
          </p:cNvPr>
          <p:cNvSpPr/>
          <p:nvPr/>
        </p:nvSpPr>
        <p:spPr>
          <a:xfrm>
            <a:off x="3328437" y="3680525"/>
            <a:ext cx="1621301" cy="591050"/>
          </a:xfrm>
          <a:prstGeom prst="roundRect">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Previous Story (if any)</a:t>
            </a:r>
          </a:p>
        </p:txBody>
      </p:sp>
      <p:sp>
        <p:nvSpPr>
          <p:cNvPr id="55" name="Rounded Rectangle 54">
            <a:extLst>
              <a:ext uri="{FF2B5EF4-FFF2-40B4-BE49-F238E27FC236}">
                <a16:creationId xmlns:a16="http://schemas.microsoft.com/office/drawing/2014/main" id="{250A59B3-08FF-6040-AB14-03D2E18D4DBB}"/>
              </a:ext>
            </a:extLst>
          </p:cNvPr>
          <p:cNvSpPr/>
          <p:nvPr/>
        </p:nvSpPr>
        <p:spPr>
          <a:xfrm>
            <a:off x="5558880" y="3680525"/>
            <a:ext cx="2190458" cy="591050"/>
          </a:xfrm>
          <a:prstGeom prst="roundRect">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Prompt</a:t>
            </a:r>
          </a:p>
          <a:p>
            <a:pPr algn="ctr"/>
            <a:r>
              <a:rPr lang="en-US" dirty="0">
                <a:solidFill>
                  <a:schemeClr val="bg1">
                    <a:lumMod val="75000"/>
                  </a:schemeClr>
                </a:solidFill>
              </a:rPr>
              <a:t>(Structured Context)</a:t>
            </a:r>
          </a:p>
        </p:txBody>
      </p:sp>
      <p:sp>
        <p:nvSpPr>
          <p:cNvPr id="56" name="Rounded Rectangle 55">
            <a:extLst>
              <a:ext uri="{FF2B5EF4-FFF2-40B4-BE49-F238E27FC236}">
                <a16:creationId xmlns:a16="http://schemas.microsoft.com/office/drawing/2014/main" id="{8439EC1B-86F0-6A41-A5A7-92F2F572B097}"/>
              </a:ext>
            </a:extLst>
          </p:cNvPr>
          <p:cNvSpPr/>
          <p:nvPr/>
        </p:nvSpPr>
        <p:spPr>
          <a:xfrm>
            <a:off x="2456400" y="1190688"/>
            <a:ext cx="7091076" cy="968315"/>
          </a:xfrm>
          <a:prstGeom prst="roundRect">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57" name="TextBox 56">
            <a:extLst>
              <a:ext uri="{FF2B5EF4-FFF2-40B4-BE49-F238E27FC236}">
                <a16:creationId xmlns:a16="http://schemas.microsoft.com/office/drawing/2014/main" id="{06E953A7-9AA8-ED47-9568-DAE740E48CA9}"/>
              </a:ext>
            </a:extLst>
          </p:cNvPr>
          <p:cNvSpPr txBox="1"/>
          <p:nvPr/>
        </p:nvSpPr>
        <p:spPr>
          <a:xfrm>
            <a:off x="3998729" y="1211312"/>
            <a:ext cx="5325132" cy="954107"/>
          </a:xfrm>
          <a:prstGeom prst="rect">
            <a:avLst/>
          </a:prstGeom>
          <a:noFill/>
        </p:spPr>
        <p:txBody>
          <a:bodyPr wrap="square" rtlCol="0">
            <a:spAutoFit/>
          </a:bodyPr>
          <a:lstStyle/>
          <a:p>
            <a:pPr algn="ctr"/>
            <a:r>
              <a:rPr lang="en-US" sz="1400" dirty="0">
                <a:latin typeface="Courier New" panose="02070309020205020404" pitchFamily="49" charset="0"/>
                <a:cs typeface="Courier New" panose="02070309020205020404" pitchFamily="49" charset="0"/>
              </a:rPr>
              <a:t>AI researchers Kevin, </a:t>
            </a:r>
            <a:r>
              <a:rPr lang="en-US" sz="1400" dirty="0" err="1">
                <a:latin typeface="Courier New" panose="02070309020205020404" pitchFamily="49" charset="0"/>
                <a:cs typeface="Courier New" panose="02070309020205020404" pitchFamily="49" charset="0"/>
              </a:rPr>
              <a:t>Yuandong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Nanyun</a:t>
            </a:r>
            <a:r>
              <a:rPr lang="en-US" sz="1400" dirty="0">
                <a:latin typeface="Courier New" panose="02070309020205020404" pitchFamily="49" charset="0"/>
                <a:cs typeface="Courier New" panose="02070309020205020404" pitchFamily="49" charset="0"/>
              </a:rPr>
              <a:t>, and Dan create a system for automatically generating high-quality long stories, aiming to submit their work to a prestigious conference.</a:t>
            </a:r>
          </a:p>
        </p:txBody>
      </p:sp>
      <p:sp>
        <p:nvSpPr>
          <p:cNvPr id="58" name="Rounded Rectangle 8">
            <a:extLst>
              <a:ext uri="{FF2B5EF4-FFF2-40B4-BE49-F238E27FC236}">
                <a16:creationId xmlns:a16="http://schemas.microsoft.com/office/drawing/2014/main" id="{C930C165-070D-1A41-8379-14F9400D07AF}"/>
              </a:ext>
            </a:extLst>
          </p:cNvPr>
          <p:cNvSpPr/>
          <p:nvPr/>
        </p:nvSpPr>
        <p:spPr>
          <a:xfrm>
            <a:off x="2456426" y="1190665"/>
            <a:ext cx="1542329" cy="968316"/>
          </a:xfrm>
          <a:custGeom>
            <a:avLst/>
            <a:gdLst>
              <a:gd name="connsiteX0" fmla="*/ 0 w 1542329"/>
              <a:gd name="connsiteY0" fmla="*/ 161389 h 968316"/>
              <a:gd name="connsiteX1" fmla="*/ 161389 w 1542329"/>
              <a:gd name="connsiteY1" fmla="*/ 0 h 968316"/>
              <a:gd name="connsiteX2" fmla="*/ 1380940 w 1542329"/>
              <a:gd name="connsiteY2" fmla="*/ 0 h 968316"/>
              <a:gd name="connsiteX3" fmla="*/ 1542329 w 1542329"/>
              <a:gd name="connsiteY3" fmla="*/ 161389 h 968316"/>
              <a:gd name="connsiteX4" fmla="*/ 1542329 w 1542329"/>
              <a:gd name="connsiteY4" fmla="*/ 806927 h 968316"/>
              <a:gd name="connsiteX5" fmla="*/ 1380940 w 1542329"/>
              <a:gd name="connsiteY5" fmla="*/ 968316 h 968316"/>
              <a:gd name="connsiteX6" fmla="*/ 161389 w 1542329"/>
              <a:gd name="connsiteY6" fmla="*/ 968316 h 968316"/>
              <a:gd name="connsiteX7" fmla="*/ 0 w 1542329"/>
              <a:gd name="connsiteY7" fmla="*/ 806927 h 968316"/>
              <a:gd name="connsiteX8" fmla="*/ 0 w 1542329"/>
              <a:gd name="connsiteY8" fmla="*/ 161389 h 968316"/>
              <a:gd name="connsiteX0" fmla="*/ 0 w 1542329"/>
              <a:gd name="connsiteY0" fmla="*/ 161389 h 968316"/>
              <a:gd name="connsiteX1" fmla="*/ 161389 w 1542329"/>
              <a:gd name="connsiteY1" fmla="*/ 0 h 968316"/>
              <a:gd name="connsiteX2" fmla="*/ 1542329 w 1542329"/>
              <a:gd name="connsiteY2" fmla="*/ 16138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61389 w 1542329"/>
              <a:gd name="connsiteY4" fmla="*/ 968316 h 968316"/>
              <a:gd name="connsiteX5" fmla="*/ 0 w 1542329"/>
              <a:gd name="connsiteY5" fmla="*/ 806927 h 968316"/>
              <a:gd name="connsiteX6" fmla="*/ 0 w 1542329"/>
              <a:gd name="connsiteY6" fmla="*/ 161389 h 968316"/>
              <a:gd name="connsiteX0" fmla="*/ 0 w 1542329"/>
              <a:gd name="connsiteY0" fmla="*/ 161389 h 1037899"/>
              <a:gd name="connsiteX1" fmla="*/ 161389 w 1542329"/>
              <a:gd name="connsiteY1" fmla="*/ 0 h 1037899"/>
              <a:gd name="connsiteX2" fmla="*/ 1542329 w 1542329"/>
              <a:gd name="connsiteY2" fmla="*/ 2639 h 1037899"/>
              <a:gd name="connsiteX3" fmla="*/ 1542329 w 1542329"/>
              <a:gd name="connsiteY3" fmla="*/ 965677 h 1037899"/>
              <a:gd name="connsiteX4" fmla="*/ 161389 w 1542329"/>
              <a:gd name="connsiteY4" fmla="*/ 968316 h 1037899"/>
              <a:gd name="connsiteX5" fmla="*/ 0 w 1542329"/>
              <a:gd name="connsiteY5" fmla="*/ 806927 h 1037899"/>
              <a:gd name="connsiteX6" fmla="*/ 0 w 1542329"/>
              <a:gd name="connsiteY6" fmla="*/ 161389 h 1037899"/>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965677 h 968316"/>
              <a:gd name="connsiteX4" fmla="*/ 161389 w 1542329"/>
              <a:gd name="connsiteY4" fmla="*/ 968316 h 968316"/>
              <a:gd name="connsiteX5" fmla="*/ 0 w 1542329"/>
              <a:gd name="connsiteY5" fmla="*/ 806927 h 968316"/>
              <a:gd name="connsiteX6" fmla="*/ 0 w 1542329"/>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329" h="968316">
                <a:moveTo>
                  <a:pt x="0" y="161389"/>
                </a:moveTo>
                <a:cubicBezTo>
                  <a:pt x="0" y="72256"/>
                  <a:pt x="72256" y="0"/>
                  <a:pt x="161389" y="0"/>
                </a:cubicBezTo>
                <a:lnTo>
                  <a:pt x="1542329" y="2639"/>
                </a:lnTo>
                <a:lnTo>
                  <a:pt x="1542329" y="965677"/>
                </a:lnTo>
                <a:lnTo>
                  <a:pt x="161389" y="968316"/>
                </a:lnTo>
                <a:cubicBezTo>
                  <a:pt x="72256" y="968316"/>
                  <a:pt x="0" y="896060"/>
                  <a:pt x="0" y="806927"/>
                </a:cubicBezTo>
                <a:lnTo>
                  <a:pt x="0" y="161389"/>
                </a:lnTo>
                <a:close/>
              </a:path>
            </a:pathLst>
          </a:custGeom>
          <a:solidFill>
            <a:srgbClr val="BFBDC0"/>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t>Premise</a:t>
            </a:r>
          </a:p>
        </p:txBody>
      </p:sp>
      <p:sp>
        <p:nvSpPr>
          <p:cNvPr id="59" name="Rounded Rectangle 58">
            <a:extLst>
              <a:ext uri="{FF2B5EF4-FFF2-40B4-BE49-F238E27FC236}">
                <a16:creationId xmlns:a16="http://schemas.microsoft.com/office/drawing/2014/main" id="{9BD5385B-C333-DD44-B6C6-C264B763FE56}"/>
              </a:ext>
            </a:extLst>
          </p:cNvPr>
          <p:cNvSpPr/>
          <p:nvPr/>
        </p:nvSpPr>
        <p:spPr>
          <a:xfrm>
            <a:off x="9571302" y="3675140"/>
            <a:ext cx="1621300" cy="591050"/>
          </a:xfrm>
          <a:prstGeom prst="roundRect">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Story Continuations</a:t>
            </a:r>
          </a:p>
        </p:txBody>
      </p:sp>
      <p:sp>
        <p:nvSpPr>
          <p:cNvPr id="63" name="Rounded Rectangle 62">
            <a:extLst>
              <a:ext uri="{FF2B5EF4-FFF2-40B4-BE49-F238E27FC236}">
                <a16:creationId xmlns:a16="http://schemas.microsoft.com/office/drawing/2014/main" id="{A0165D65-836A-5643-8745-BFCCDE19BBA3}"/>
              </a:ext>
            </a:extLst>
          </p:cNvPr>
          <p:cNvSpPr/>
          <p:nvPr/>
        </p:nvSpPr>
        <p:spPr>
          <a:xfrm>
            <a:off x="9607955" y="3711793"/>
            <a:ext cx="1621300" cy="591050"/>
          </a:xfrm>
          <a:prstGeom prst="roundRect">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chemeClr val="bg1">
                  <a:lumMod val="75000"/>
                </a:schemeClr>
              </a:solidFill>
            </a:endParaRPr>
          </a:p>
        </p:txBody>
      </p:sp>
      <p:sp>
        <p:nvSpPr>
          <p:cNvPr id="64" name="Rectangle 63">
            <a:extLst>
              <a:ext uri="{FF2B5EF4-FFF2-40B4-BE49-F238E27FC236}">
                <a16:creationId xmlns:a16="http://schemas.microsoft.com/office/drawing/2014/main" id="{A7D8F937-C32A-1842-B54C-440C287F1128}"/>
              </a:ext>
            </a:extLst>
          </p:cNvPr>
          <p:cNvSpPr/>
          <p:nvPr/>
        </p:nvSpPr>
        <p:spPr>
          <a:xfrm>
            <a:off x="9839409" y="4936056"/>
            <a:ext cx="1158322" cy="338553"/>
          </a:xfrm>
          <a:prstGeom prst="rect">
            <a:avLst/>
          </a:prstGeom>
          <a:solidFill>
            <a:schemeClr val="bg1"/>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b="1" dirty="0" err="1">
                <a:solidFill>
                  <a:schemeClr val="bg1">
                    <a:lumMod val="75000"/>
                  </a:schemeClr>
                </a:solidFill>
              </a:rPr>
              <a:t>Rerankers</a:t>
            </a:r>
            <a:endParaRPr lang="en-US" b="1" dirty="0">
              <a:solidFill>
                <a:schemeClr val="bg1">
                  <a:lumMod val="75000"/>
                </a:schemeClr>
              </a:solidFill>
            </a:endParaRPr>
          </a:p>
        </p:txBody>
      </p:sp>
      <p:sp>
        <p:nvSpPr>
          <p:cNvPr id="67" name="Rounded Rectangle 66">
            <a:extLst>
              <a:ext uri="{FF2B5EF4-FFF2-40B4-BE49-F238E27FC236}">
                <a16:creationId xmlns:a16="http://schemas.microsoft.com/office/drawing/2014/main" id="{4A301CE9-8F47-C54A-9050-1AA1BDB5017E}"/>
              </a:ext>
            </a:extLst>
          </p:cNvPr>
          <p:cNvSpPr/>
          <p:nvPr/>
        </p:nvSpPr>
        <p:spPr>
          <a:xfrm>
            <a:off x="7605370" y="4812159"/>
            <a:ext cx="1621300" cy="591050"/>
          </a:xfrm>
          <a:prstGeom prst="roundRect">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Best Story Continuation</a:t>
            </a:r>
          </a:p>
        </p:txBody>
      </p:sp>
      <p:sp>
        <p:nvSpPr>
          <p:cNvPr id="73" name="Rounded Rectangle 72">
            <a:extLst>
              <a:ext uri="{FF2B5EF4-FFF2-40B4-BE49-F238E27FC236}">
                <a16:creationId xmlns:a16="http://schemas.microsoft.com/office/drawing/2014/main" id="{F9BD417D-D4BA-9946-9CEE-8781F30505A5}"/>
              </a:ext>
            </a:extLst>
          </p:cNvPr>
          <p:cNvSpPr/>
          <p:nvPr/>
        </p:nvSpPr>
        <p:spPr>
          <a:xfrm>
            <a:off x="5223122" y="6059684"/>
            <a:ext cx="2061442" cy="337041"/>
          </a:xfrm>
          <a:prstGeom prst="roundRect">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Contradicted Facts</a:t>
            </a:r>
          </a:p>
        </p:txBody>
      </p:sp>
      <p:cxnSp>
        <p:nvCxnSpPr>
          <p:cNvPr id="93" name="Straight Arrow Connector 92">
            <a:extLst>
              <a:ext uri="{FF2B5EF4-FFF2-40B4-BE49-F238E27FC236}">
                <a16:creationId xmlns:a16="http://schemas.microsoft.com/office/drawing/2014/main" id="{DF8735AF-914B-B84C-9ABA-4A4CB4B0EC81}"/>
              </a:ext>
            </a:extLst>
          </p:cNvPr>
          <p:cNvCxnSpPr>
            <a:cxnSpLocks/>
            <a:stCxn id="53" idx="3"/>
            <a:endCxn id="55" idx="1"/>
          </p:cNvCxnSpPr>
          <p:nvPr/>
        </p:nvCxnSpPr>
        <p:spPr>
          <a:xfrm>
            <a:off x="4949738" y="3976050"/>
            <a:ext cx="609142" cy="0"/>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F1E6324D-04BE-DE42-9490-FC6B5B7F3D87}"/>
              </a:ext>
            </a:extLst>
          </p:cNvPr>
          <p:cNvCxnSpPr>
            <a:cxnSpLocks/>
            <a:endCxn id="59" idx="1"/>
          </p:cNvCxnSpPr>
          <p:nvPr/>
        </p:nvCxnSpPr>
        <p:spPr>
          <a:xfrm flipV="1">
            <a:off x="7749338" y="3970665"/>
            <a:ext cx="1821964" cy="0"/>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6AC252B-EAC9-0E4C-8C5B-EC1F2E05B564}"/>
              </a:ext>
            </a:extLst>
          </p:cNvPr>
          <p:cNvSpPr/>
          <p:nvPr/>
        </p:nvSpPr>
        <p:spPr>
          <a:xfrm>
            <a:off x="8174183" y="3793872"/>
            <a:ext cx="972273" cy="337041"/>
          </a:xfrm>
          <a:prstGeom prst="rect">
            <a:avLst/>
          </a:prstGeom>
          <a:solidFill>
            <a:schemeClr val="bg1"/>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b="1" dirty="0">
                <a:solidFill>
                  <a:schemeClr val="bg1">
                    <a:lumMod val="75000"/>
                  </a:schemeClr>
                </a:solidFill>
              </a:rPr>
              <a:t>LLM</a:t>
            </a:r>
          </a:p>
        </p:txBody>
      </p:sp>
      <p:cxnSp>
        <p:nvCxnSpPr>
          <p:cNvPr id="98" name="Straight Arrow Connector 97">
            <a:extLst>
              <a:ext uri="{FF2B5EF4-FFF2-40B4-BE49-F238E27FC236}">
                <a16:creationId xmlns:a16="http://schemas.microsoft.com/office/drawing/2014/main" id="{70C46415-1DCD-0444-A76D-27AFB305A14F}"/>
              </a:ext>
            </a:extLst>
          </p:cNvPr>
          <p:cNvCxnSpPr>
            <a:cxnSpLocks/>
            <a:stCxn id="64" idx="1"/>
            <a:endCxn id="67" idx="3"/>
          </p:cNvCxnSpPr>
          <p:nvPr/>
        </p:nvCxnSpPr>
        <p:spPr>
          <a:xfrm flipH="1">
            <a:off x="9226670" y="5105333"/>
            <a:ext cx="612739" cy="2351"/>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776B7D69-D2B1-FF4D-B562-7692B3CF2306}"/>
              </a:ext>
            </a:extLst>
          </p:cNvPr>
          <p:cNvCxnSpPr>
            <a:cxnSpLocks/>
            <a:stCxn id="63" idx="2"/>
            <a:endCxn id="64" idx="0"/>
          </p:cNvCxnSpPr>
          <p:nvPr/>
        </p:nvCxnSpPr>
        <p:spPr>
          <a:xfrm flipH="1">
            <a:off x="10418570" y="4302843"/>
            <a:ext cx="35" cy="633213"/>
          </a:xfrm>
          <a:prstGeom prst="straightConnector1">
            <a:avLst/>
          </a:prstGeom>
          <a:ln>
            <a:solidFill>
              <a:schemeClr val="bg1">
                <a:lumMod val="75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5A26C766-20BD-EE4A-A4F6-8260DF52B2B1}"/>
              </a:ext>
            </a:extLst>
          </p:cNvPr>
          <p:cNvCxnSpPr>
            <a:cxnSpLocks/>
          </p:cNvCxnSpPr>
          <p:nvPr/>
        </p:nvCxnSpPr>
        <p:spPr>
          <a:xfrm flipH="1">
            <a:off x="4121838" y="4271575"/>
            <a:ext cx="0" cy="1991236"/>
          </a:xfrm>
          <a:prstGeom prst="straightConnector1">
            <a:avLst/>
          </a:prstGeom>
          <a:ln>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70" name="Rectangle 69">
            <a:extLst>
              <a:ext uri="{FF2B5EF4-FFF2-40B4-BE49-F238E27FC236}">
                <a16:creationId xmlns:a16="http://schemas.microsoft.com/office/drawing/2014/main" id="{8EFD832C-58F0-4F40-9755-B12DD9257E7F}"/>
              </a:ext>
            </a:extLst>
          </p:cNvPr>
          <p:cNvSpPr/>
          <p:nvPr/>
        </p:nvSpPr>
        <p:spPr>
          <a:xfrm>
            <a:off x="3625713" y="6065485"/>
            <a:ext cx="972273" cy="337041"/>
          </a:xfrm>
          <a:prstGeom prst="rect">
            <a:avLst/>
          </a:prstGeom>
          <a:solidFill>
            <a:schemeClr val="bg1"/>
          </a:solidFill>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b="1" dirty="0"/>
              <a:t>LLM</a:t>
            </a:r>
          </a:p>
        </p:txBody>
      </p:sp>
      <p:cxnSp>
        <p:nvCxnSpPr>
          <p:cNvPr id="110" name="Straight Arrow Connector 109">
            <a:extLst>
              <a:ext uri="{FF2B5EF4-FFF2-40B4-BE49-F238E27FC236}">
                <a16:creationId xmlns:a16="http://schemas.microsoft.com/office/drawing/2014/main" id="{F6FCFEB0-0164-FE42-BB33-3E0789310E4B}"/>
              </a:ext>
            </a:extLst>
          </p:cNvPr>
          <p:cNvCxnSpPr>
            <a:cxnSpLocks/>
            <a:stCxn id="67" idx="1"/>
          </p:cNvCxnSpPr>
          <p:nvPr/>
        </p:nvCxnSpPr>
        <p:spPr>
          <a:xfrm flipH="1" flipV="1">
            <a:off x="4307176" y="5104795"/>
            <a:ext cx="3298194" cy="2889"/>
          </a:xfrm>
          <a:prstGeom prst="straightConnector1">
            <a:avLst/>
          </a:prstGeom>
          <a:ln>
            <a:solidFill>
              <a:schemeClr val="tx1"/>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61EE96CD-CAF1-6D42-BA98-772F3A2EC051}"/>
              </a:ext>
            </a:extLst>
          </p:cNvPr>
          <p:cNvCxnSpPr>
            <a:cxnSpLocks/>
          </p:cNvCxnSpPr>
          <p:nvPr/>
        </p:nvCxnSpPr>
        <p:spPr>
          <a:xfrm>
            <a:off x="4595882" y="6234005"/>
            <a:ext cx="627240" cy="0"/>
          </a:xfrm>
          <a:prstGeom prst="straightConnector1">
            <a:avLst/>
          </a:prstGeom>
          <a:ln>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04F54EB9-27A8-7F44-9591-3212BEA270A1}"/>
              </a:ext>
            </a:extLst>
          </p:cNvPr>
          <p:cNvCxnSpPr>
            <a:cxnSpLocks/>
          </p:cNvCxnSpPr>
          <p:nvPr/>
        </p:nvCxnSpPr>
        <p:spPr>
          <a:xfrm>
            <a:off x="6735134" y="3220405"/>
            <a:ext cx="0" cy="454735"/>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43" name="Rounded Rectangle 42">
            <a:extLst>
              <a:ext uri="{FF2B5EF4-FFF2-40B4-BE49-F238E27FC236}">
                <a16:creationId xmlns:a16="http://schemas.microsoft.com/office/drawing/2014/main" id="{D5BF449E-363D-F24B-975D-6ED0FA37BDDB}"/>
              </a:ext>
            </a:extLst>
          </p:cNvPr>
          <p:cNvSpPr/>
          <p:nvPr/>
        </p:nvSpPr>
        <p:spPr>
          <a:xfrm>
            <a:off x="4363656" y="2916172"/>
            <a:ext cx="4710896" cy="306792"/>
          </a:xfrm>
          <a:prstGeom prst="roundRect">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Setting                     Characters                    Outline</a:t>
            </a:r>
          </a:p>
        </p:txBody>
      </p:sp>
      <p:cxnSp>
        <p:nvCxnSpPr>
          <p:cNvPr id="44" name="Straight Arrow Connector 43">
            <a:extLst>
              <a:ext uri="{FF2B5EF4-FFF2-40B4-BE49-F238E27FC236}">
                <a16:creationId xmlns:a16="http://schemas.microsoft.com/office/drawing/2014/main" id="{DB13162A-8927-5448-85A7-5415CE9C1B52}"/>
              </a:ext>
            </a:extLst>
          </p:cNvPr>
          <p:cNvCxnSpPr>
            <a:cxnSpLocks/>
          </p:cNvCxnSpPr>
          <p:nvPr/>
        </p:nvCxnSpPr>
        <p:spPr>
          <a:xfrm flipH="1">
            <a:off x="6735134" y="2165419"/>
            <a:ext cx="0" cy="750753"/>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45" name="Rectangle 44">
            <a:extLst>
              <a:ext uri="{FF2B5EF4-FFF2-40B4-BE49-F238E27FC236}">
                <a16:creationId xmlns:a16="http://schemas.microsoft.com/office/drawing/2014/main" id="{98A3EF75-8C13-824E-B871-8A0095AA01CF}"/>
              </a:ext>
            </a:extLst>
          </p:cNvPr>
          <p:cNvSpPr/>
          <p:nvPr/>
        </p:nvSpPr>
        <p:spPr>
          <a:xfrm>
            <a:off x="6235939" y="2404384"/>
            <a:ext cx="972273" cy="337041"/>
          </a:xfrm>
          <a:prstGeom prst="rect">
            <a:avLst/>
          </a:prstGeom>
          <a:solidFill>
            <a:schemeClr val="bg1"/>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b="1" dirty="0">
                <a:solidFill>
                  <a:schemeClr val="bg1">
                    <a:lumMod val="75000"/>
                  </a:schemeClr>
                </a:solidFill>
              </a:rPr>
              <a:t>LLM</a:t>
            </a:r>
          </a:p>
        </p:txBody>
      </p:sp>
      <p:sp>
        <p:nvSpPr>
          <p:cNvPr id="54" name="Rounded Rectangle 53">
            <a:extLst>
              <a:ext uri="{FF2B5EF4-FFF2-40B4-BE49-F238E27FC236}">
                <a16:creationId xmlns:a16="http://schemas.microsoft.com/office/drawing/2014/main" id="{A1CBE015-EC08-B145-9EFC-A08BB5B8B9C3}"/>
              </a:ext>
            </a:extLst>
          </p:cNvPr>
          <p:cNvSpPr/>
          <p:nvPr/>
        </p:nvSpPr>
        <p:spPr>
          <a:xfrm>
            <a:off x="9571302" y="3638855"/>
            <a:ext cx="1621300" cy="591050"/>
          </a:xfrm>
          <a:prstGeom prst="roundRect">
            <a:avLst/>
          </a:prstGeom>
          <a:solidFill>
            <a:schemeClr val="accent3">
              <a:lumMod val="20000"/>
              <a:lumOff val="80000"/>
            </a:schemeClr>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Story Continuations</a:t>
            </a:r>
          </a:p>
        </p:txBody>
      </p:sp>
      <p:sp>
        <p:nvSpPr>
          <p:cNvPr id="61" name="Rounded Rectangle 60">
            <a:extLst>
              <a:ext uri="{FF2B5EF4-FFF2-40B4-BE49-F238E27FC236}">
                <a16:creationId xmlns:a16="http://schemas.microsoft.com/office/drawing/2014/main" id="{1B3C2575-1F7A-864D-BE0B-183026ED2E52}"/>
              </a:ext>
            </a:extLst>
          </p:cNvPr>
          <p:cNvSpPr/>
          <p:nvPr/>
        </p:nvSpPr>
        <p:spPr>
          <a:xfrm>
            <a:off x="9607920" y="3671267"/>
            <a:ext cx="1621300" cy="591050"/>
          </a:xfrm>
          <a:prstGeom prst="roundRect">
            <a:avLst/>
          </a:prstGeom>
          <a:solidFill>
            <a:schemeClr val="accent3">
              <a:lumMod val="20000"/>
              <a:lumOff val="80000"/>
            </a:schemeClr>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Story Continuations</a:t>
            </a:r>
          </a:p>
        </p:txBody>
      </p:sp>
      <p:sp>
        <p:nvSpPr>
          <p:cNvPr id="62" name="Rounded Rectangle 61">
            <a:extLst>
              <a:ext uri="{FF2B5EF4-FFF2-40B4-BE49-F238E27FC236}">
                <a16:creationId xmlns:a16="http://schemas.microsoft.com/office/drawing/2014/main" id="{911CDA21-5FC7-5E42-AE2D-0C461595FF23}"/>
              </a:ext>
            </a:extLst>
          </p:cNvPr>
          <p:cNvSpPr/>
          <p:nvPr/>
        </p:nvSpPr>
        <p:spPr>
          <a:xfrm>
            <a:off x="9644538" y="3697661"/>
            <a:ext cx="1621300" cy="591050"/>
          </a:xfrm>
          <a:prstGeom prst="roundRect">
            <a:avLst/>
          </a:prstGeom>
          <a:solidFill>
            <a:schemeClr val="accent3">
              <a:lumMod val="20000"/>
              <a:lumOff val="80000"/>
            </a:schemeClr>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Story Continuations</a:t>
            </a:r>
          </a:p>
        </p:txBody>
      </p:sp>
      <p:sp>
        <p:nvSpPr>
          <p:cNvPr id="4" name="Arc 3">
            <a:extLst>
              <a:ext uri="{FF2B5EF4-FFF2-40B4-BE49-F238E27FC236}">
                <a16:creationId xmlns:a16="http://schemas.microsoft.com/office/drawing/2014/main" id="{751B4A86-8E9C-F747-8641-0465C06B2941}"/>
              </a:ext>
            </a:extLst>
          </p:cNvPr>
          <p:cNvSpPr/>
          <p:nvPr/>
        </p:nvSpPr>
        <p:spPr>
          <a:xfrm rot="16200000">
            <a:off x="4120140" y="5105957"/>
            <a:ext cx="374073" cy="370676"/>
          </a:xfrm>
          <a:prstGeom prst="arc">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29660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CB97-8138-C049-A1A4-E9FE04FB53F4}"/>
              </a:ext>
            </a:extLst>
          </p:cNvPr>
          <p:cNvSpPr>
            <a:spLocks noGrp="1"/>
          </p:cNvSpPr>
          <p:nvPr>
            <p:ph type="title"/>
          </p:nvPr>
        </p:nvSpPr>
        <p:spPr/>
        <p:txBody>
          <a:bodyPr/>
          <a:lstStyle/>
          <a:p>
            <a:r>
              <a:rPr lang="en-US" dirty="0"/>
              <a:t>Re</a:t>
            </a:r>
            <a:r>
              <a:rPr lang="en-US" baseline="30000" dirty="0"/>
              <a:t>3</a:t>
            </a:r>
            <a:r>
              <a:rPr lang="en-US" dirty="0"/>
              <a:t> Story (2000+ Words)</a:t>
            </a:r>
          </a:p>
        </p:txBody>
      </p:sp>
      <p:sp>
        <p:nvSpPr>
          <p:cNvPr id="4" name="Rounded Rectangle 3">
            <a:extLst>
              <a:ext uri="{FF2B5EF4-FFF2-40B4-BE49-F238E27FC236}">
                <a16:creationId xmlns:a16="http://schemas.microsoft.com/office/drawing/2014/main" id="{2427C37D-B359-4548-83AE-CB3CAD869D32}"/>
              </a:ext>
            </a:extLst>
          </p:cNvPr>
          <p:cNvSpPr/>
          <p:nvPr/>
        </p:nvSpPr>
        <p:spPr>
          <a:xfrm>
            <a:off x="2456400" y="1190688"/>
            <a:ext cx="7091076" cy="968315"/>
          </a:xfrm>
          <a:prstGeom prst="roundRect">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5" name="TextBox 4">
            <a:extLst>
              <a:ext uri="{FF2B5EF4-FFF2-40B4-BE49-F238E27FC236}">
                <a16:creationId xmlns:a16="http://schemas.microsoft.com/office/drawing/2014/main" id="{B73FDBC9-EDA0-9F48-B7B6-46E6138ED459}"/>
              </a:ext>
            </a:extLst>
          </p:cNvPr>
          <p:cNvSpPr txBox="1"/>
          <p:nvPr/>
        </p:nvSpPr>
        <p:spPr>
          <a:xfrm>
            <a:off x="3998729" y="1211312"/>
            <a:ext cx="5325132" cy="954107"/>
          </a:xfrm>
          <a:prstGeom prst="rect">
            <a:avLst/>
          </a:prstGeom>
          <a:noFill/>
        </p:spPr>
        <p:txBody>
          <a:bodyPr wrap="square" rtlCol="0">
            <a:spAutoFit/>
          </a:bodyPr>
          <a:lstStyle/>
          <a:p>
            <a:pPr algn="ctr"/>
            <a:r>
              <a:rPr lang="en-US" sz="1400" dirty="0">
                <a:latin typeface="Courier New" panose="02070309020205020404" pitchFamily="49" charset="0"/>
                <a:cs typeface="Courier New" panose="02070309020205020404" pitchFamily="49" charset="0"/>
              </a:rPr>
              <a:t>AI researchers Kevin, </a:t>
            </a:r>
            <a:r>
              <a:rPr lang="en-US" sz="1400" dirty="0" err="1">
                <a:latin typeface="Courier New" panose="02070309020205020404" pitchFamily="49" charset="0"/>
                <a:cs typeface="Courier New" panose="02070309020205020404" pitchFamily="49" charset="0"/>
              </a:rPr>
              <a:t>Yuandong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Nanyun</a:t>
            </a:r>
            <a:r>
              <a:rPr lang="en-US" sz="1400" dirty="0">
                <a:latin typeface="Courier New" panose="02070309020205020404" pitchFamily="49" charset="0"/>
                <a:cs typeface="Courier New" panose="02070309020205020404" pitchFamily="49" charset="0"/>
              </a:rPr>
              <a:t>, and Dan create a system for automatically generating high-quality long stories, aiming to submit their work to a prestigious conference.</a:t>
            </a:r>
          </a:p>
        </p:txBody>
      </p:sp>
      <p:sp>
        <p:nvSpPr>
          <p:cNvPr id="6" name="Rounded Rectangle 8">
            <a:extLst>
              <a:ext uri="{FF2B5EF4-FFF2-40B4-BE49-F238E27FC236}">
                <a16:creationId xmlns:a16="http://schemas.microsoft.com/office/drawing/2014/main" id="{FF84B445-8E03-CA4E-94E7-226678BF20EB}"/>
              </a:ext>
            </a:extLst>
          </p:cNvPr>
          <p:cNvSpPr/>
          <p:nvPr/>
        </p:nvSpPr>
        <p:spPr>
          <a:xfrm>
            <a:off x="2456426" y="1190665"/>
            <a:ext cx="1542329" cy="968316"/>
          </a:xfrm>
          <a:custGeom>
            <a:avLst/>
            <a:gdLst>
              <a:gd name="connsiteX0" fmla="*/ 0 w 1542329"/>
              <a:gd name="connsiteY0" fmla="*/ 161389 h 968316"/>
              <a:gd name="connsiteX1" fmla="*/ 161389 w 1542329"/>
              <a:gd name="connsiteY1" fmla="*/ 0 h 968316"/>
              <a:gd name="connsiteX2" fmla="*/ 1380940 w 1542329"/>
              <a:gd name="connsiteY2" fmla="*/ 0 h 968316"/>
              <a:gd name="connsiteX3" fmla="*/ 1542329 w 1542329"/>
              <a:gd name="connsiteY3" fmla="*/ 161389 h 968316"/>
              <a:gd name="connsiteX4" fmla="*/ 1542329 w 1542329"/>
              <a:gd name="connsiteY4" fmla="*/ 806927 h 968316"/>
              <a:gd name="connsiteX5" fmla="*/ 1380940 w 1542329"/>
              <a:gd name="connsiteY5" fmla="*/ 968316 h 968316"/>
              <a:gd name="connsiteX6" fmla="*/ 161389 w 1542329"/>
              <a:gd name="connsiteY6" fmla="*/ 968316 h 968316"/>
              <a:gd name="connsiteX7" fmla="*/ 0 w 1542329"/>
              <a:gd name="connsiteY7" fmla="*/ 806927 h 968316"/>
              <a:gd name="connsiteX8" fmla="*/ 0 w 1542329"/>
              <a:gd name="connsiteY8" fmla="*/ 161389 h 968316"/>
              <a:gd name="connsiteX0" fmla="*/ 0 w 1542329"/>
              <a:gd name="connsiteY0" fmla="*/ 161389 h 968316"/>
              <a:gd name="connsiteX1" fmla="*/ 161389 w 1542329"/>
              <a:gd name="connsiteY1" fmla="*/ 0 h 968316"/>
              <a:gd name="connsiteX2" fmla="*/ 1542329 w 1542329"/>
              <a:gd name="connsiteY2" fmla="*/ 16138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61389 w 1542329"/>
              <a:gd name="connsiteY4" fmla="*/ 968316 h 968316"/>
              <a:gd name="connsiteX5" fmla="*/ 0 w 1542329"/>
              <a:gd name="connsiteY5" fmla="*/ 806927 h 968316"/>
              <a:gd name="connsiteX6" fmla="*/ 0 w 1542329"/>
              <a:gd name="connsiteY6" fmla="*/ 161389 h 968316"/>
              <a:gd name="connsiteX0" fmla="*/ 0 w 1542329"/>
              <a:gd name="connsiteY0" fmla="*/ 161389 h 1037899"/>
              <a:gd name="connsiteX1" fmla="*/ 161389 w 1542329"/>
              <a:gd name="connsiteY1" fmla="*/ 0 h 1037899"/>
              <a:gd name="connsiteX2" fmla="*/ 1542329 w 1542329"/>
              <a:gd name="connsiteY2" fmla="*/ 2639 h 1037899"/>
              <a:gd name="connsiteX3" fmla="*/ 1542329 w 1542329"/>
              <a:gd name="connsiteY3" fmla="*/ 965677 h 1037899"/>
              <a:gd name="connsiteX4" fmla="*/ 161389 w 1542329"/>
              <a:gd name="connsiteY4" fmla="*/ 968316 h 1037899"/>
              <a:gd name="connsiteX5" fmla="*/ 0 w 1542329"/>
              <a:gd name="connsiteY5" fmla="*/ 806927 h 1037899"/>
              <a:gd name="connsiteX6" fmla="*/ 0 w 1542329"/>
              <a:gd name="connsiteY6" fmla="*/ 161389 h 1037899"/>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965677 h 968316"/>
              <a:gd name="connsiteX4" fmla="*/ 161389 w 1542329"/>
              <a:gd name="connsiteY4" fmla="*/ 968316 h 968316"/>
              <a:gd name="connsiteX5" fmla="*/ 0 w 1542329"/>
              <a:gd name="connsiteY5" fmla="*/ 806927 h 968316"/>
              <a:gd name="connsiteX6" fmla="*/ 0 w 1542329"/>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329" h="968316">
                <a:moveTo>
                  <a:pt x="0" y="161389"/>
                </a:moveTo>
                <a:cubicBezTo>
                  <a:pt x="0" y="72256"/>
                  <a:pt x="72256" y="0"/>
                  <a:pt x="161389" y="0"/>
                </a:cubicBezTo>
                <a:lnTo>
                  <a:pt x="1542329" y="2639"/>
                </a:lnTo>
                <a:lnTo>
                  <a:pt x="1542329" y="965677"/>
                </a:lnTo>
                <a:lnTo>
                  <a:pt x="161389" y="968316"/>
                </a:lnTo>
                <a:cubicBezTo>
                  <a:pt x="72256" y="968316"/>
                  <a:pt x="0" y="896060"/>
                  <a:pt x="0" y="806927"/>
                </a:cubicBezTo>
                <a:lnTo>
                  <a:pt x="0" y="161389"/>
                </a:lnTo>
                <a:close/>
              </a:path>
            </a:pathLst>
          </a:custGeom>
          <a:solidFill>
            <a:srgbClr val="BFBDC0"/>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t>Premise</a:t>
            </a:r>
          </a:p>
        </p:txBody>
      </p:sp>
      <p:sp>
        <p:nvSpPr>
          <p:cNvPr id="8" name="Rounded Rectangle 7">
            <a:extLst>
              <a:ext uri="{FF2B5EF4-FFF2-40B4-BE49-F238E27FC236}">
                <a16:creationId xmlns:a16="http://schemas.microsoft.com/office/drawing/2014/main" id="{8E831329-701F-5948-A368-8301AB928A39}"/>
              </a:ext>
            </a:extLst>
          </p:cNvPr>
          <p:cNvSpPr/>
          <p:nvPr/>
        </p:nvSpPr>
        <p:spPr>
          <a:xfrm>
            <a:off x="370391" y="2318472"/>
            <a:ext cx="11470510" cy="4339650"/>
          </a:xfrm>
          <a:prstGeom prst="roundRect">
            <a:avLst>
              <a:gd name="adj" fmla="val 3443"/>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11" name="Round Same Side Corner Rectangle 10">
            <a:extLst>
              <a:ext uri="{FF2B5EF4-FFF2-40B4-BE49-F238E27FC236}">
                <a16:creationId xmlns:a16="http://schemas.microsoft.com/office/drawing/2014/main" id="{C8B312E9-29D7-1D44-B440-C4714CE36183}"/>
              </a:ext>
            </a:extLst>
          </p:cNvPr>
          <p:cNvSpPr/>
          <p:nvPr/>
        </p:nvSpPr>
        <p:spPr>
          <a:xfrm rot="16200000">
            <a:off x="-1028270" y="3717130"/>
            <a:ext cx="4339652" cy="1542329"/>
          </a:xfrm>
          <a:prstGeom prst="round2SameRect">
            <a:avLst>
              <a:gd name="adj1" fmla="val 9059"/>
              <a:gd name="adj2" fmla="val 0"/>
            </a:avLst>
          </a:prstGeom>
          <a:solidFill>
            <a:schemeClr val="bg1">
              <a:lumMod val="75000"/>
            </a:schemeClr>
          </a:solidFill>
          <a:ln w="38100">
            <a:solidFill>
              <a:schemeClr val="bg1">
                <a:lumMod val="5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06124DC-C8CA-C248-8B11-9A65843C5745}"/>
              </a:ext>
            </a:extLst>
          </p:cNvPr>
          <p:cNvSpPr txBox="1"/>
          <p:nvPr/>
        </p:nvSpPr>
        <p:spPr>
          <a:xfrm>
            <a:off x="2048719" y="2362404"/>
            <a:ext cx="9614702" cy="4339650"/>
          </a:xfrm>
          <a:prstGeom prst="rect">
            <a:avLst/>
          </a:prstGeom>
          <a:noFill/>
        </p:spPr>
        <p:txBody>
          <a:bodyPr wrap="square" rtlCol="0">
            <a:spAutoFit/>
          </a:bodyPr>
          <a:lstStyle/>
          <a:p>
            <a:pPr indent="-457200"/>
            <a:r>
              <a:rPr lang="en-US" sz="1200" dirty="0">
                <a:solidFill>
                  <a:schemeClr val="bg1">
                    <a:lumMod val="75000"/>
                  </a:schemeClr>
                </a:solidFill>
                <a:latin typeface="Courier New" panose="02070309020205020404" pitchFamily="49" charset="0"/>
                <a:cs typeface="Courier New" panose="02070309020205020404" pitchFamily="49" charset="0"/>
              </a:rPr>
              <a:t>...[80 words]... </a:t>
            </a:r>
          </a:p>
          <a:p>
            <a:pPr indent="-457200"/>
            <a:r>
              <a:rPr lang="en-US" sz="1200" dirty="0">
                <a:latin typeface="Courier New" panose="02070309020205020404" pitchFamily="49" charset="0"/>
                <a:cs typeface="Courier New" panose="02070309020205020404" pitchFamily="49" charset="0"/>
              </a:rPr>
              <a:t>Kevin walked over to his desk and sat down, looking at it with disgust. There was a pile of manila folders on top, which contained detailed notes of his latest experiments for writing programs using neural networks for language processing. </a:t>
            </a:r>
            <a:r>
              <a:rPr lang="en-US" sz="1200" dirty="0">
                <a:solidFill>
                  <a:schemeClr val="bg1">
                    <a:lumMod val="75000"/>
                  </a:schemeClr>
                </a:solidFill>
                <a:latin typeface="Courier New" panose="02070309020205020404" pitchFamily="49" charset="0"/>
                <a:cs typeface="Courier New" panose="02070309020205020404" pitchFamily="49" charset="0"/>
              </a:rPr>
              <a:t>...[137 words]...</a:t>
            </a:r>
          </a:p>
          <a:p>
            <a:pPr indent="-457200"/>
            <a:r>
              <a:rPr lang="en-US" sz="1200" dirty="0">
                <a:latin typeface="Courier New" panose="02070309020205020404" pitchFamily="49" charset="0"/>
                <a:cs typeface="Courier New" panose="02070309020205020404" pitchFamily="49" charset="0"/>
              </a:rPr>
              <a:t>Kevin started to read through the file thoroughly, detailing his latest results on language processing that were designed to write reasonably long and coherent text automatically with minimal supervision or guidance from human inputs. </a:t>
            </a:r>
            <a:r>
              <a:rPr lang="en-US" sz="1200" dirty="0">
                <a:solidFill>
                  <a:schemeClr val="bg1">
                    <a:lumMod val="75000"/>
                  </a:schemeClr>
                </a:solidFill>
                <a:latin typeface="Courier New" panose="02070309020205020404" pitchFamily="49" charset="0"/>
                <a:cs typeface="Courier New" panose="02070309020205020404" pitchFamily="49" charset="0"/>
              </a:rPr>
              <a:t>...[118 words]... </a:t>
            </a:r>
          </a:p>
          <a:p>
            <a:pPr indent="-457200"/>
            <a:r>
              <a:rPr lang="en-US" sz="1200" dirty="0">
                <a:latin typeface="Courier New" panose="02070309020205020404" pitchFamily="49" charset="0"/>
                <a:cs typeface="Courier New" panose="02070309020205020404" pitchFamily="49" charset="0"/>
              </a:rPr>
              <a:t>he recalled the effort that led to this final result. </a:t>
            </a:r>
            <a:r>
              <a:rPr lang="en-US" sz="1200" dirty="0">
                <a:solidFill>
                  <a:schemeClr val="bg1">
                    <a:lumMod val="75000"/>
                  </a:schemeClr>
                </a:solidFill>
                <a:latin typeface="Courier New" panose="02070309020205020404" pitchFamily="49" charset="0"/>
                <a:cs typeface="Courier New" panose="02070309020205020404" pitchFamily="49" charset="0"/>
              </a:rPr>
              <a:t>...[54 words]... </a:t>
            </a:r>
          </a:p>
          <a:p>
            <a:pPr indent="-457200"/>
            <a:r>
              <a:rPr lang="en-US" sz="1200" dirty="0">
                <a:latin typeface="Courier New" panose="02070309020205020404" pitchFamily="49" charset="0"/>
                <a:cs typeface="Courier New" panose="02070309020205020404" pitchFamily="49" charset="0"/>
              </a:rPr>
              <a:t>They were lucky they managed to get their hands on two excellent researchers – </a:t>
            </a:r>
            <a:r>
              <a:rPr lang="en-US" sz="1200" dirty="0" err="1">
                <a:latin typeface="Courier New" panose="02070309020205020404" pitchFamily="49" charset="0"/>
                <a:cs typeface="Courier New" panose="02070309020205020404" pitchFamily="49" charset="0"/>
              </a:rPr>
              <a:t>Nanyun</a:t>
            </a:r>
            <a:r>
              <a:rPr lang="en-US" sz="1200" dirty="0">
                <a:latin typeface="Courier New" panose="02070309020205020404" pitchFamily="49" charset="0"/>
                <a:cs typeface="Courier New" panose="02070309020205020404" pitchFamily="49" charset="0"/>
              </a:rPr>
              <a:t> Zhang and </a:t>
            </a:r>
            <a:r>
              <a:rPr lang="en-US" sz="1200" dirty="0" err="1">
                <a:latin typeface="Courier New" panose="02070309020205020404" pitchFamily="49" charset="0"/>
                <a:cs typeface="Courier New" panose="02070309020205020404" pitchFamily="49" charset="0"/>
              </a:rPr>
              <a:t>Yuandong</a:t>
            </a:r>
            <a:r>
              <a:rPr lang="en-US" sz="1200" dirty="0">
                <a:latin typeface="Courier New" panose="02070309020205020404" pitchFamily="49" charset="0"/>
                <a:cs typeface="Courier New" panose="02070309020205020404" pitchFamily="49" charset="0"/>
              </a:rPr>
              <a:t> Li </a:t>
            </a:r>
            <a:r>
              <a:rPr lang="en-US" sz="1200" dirty="0">
                <a:solidFill>
                  <a:schemeClr val="bg1">
                    <a:lumMod val="75000"/>
                  </a:schemeClr>
                </a:solidFill>
                <a:latin typeface="Courier New" panose="02070309020205020404" pitchFamily="49" charset="0"/>
                <a:cs typeface="Courier New" panose="02070309020205020404" pitchFamily="49" charset="0"/>
              </a:rPr>
              <a:t>...[222 words]... </a:t>
            </a:r>
          </a:p>
          <a:p>
            <a:pPr indent="-457200"/>
            <a:r>
              <a:rPr lang="en-US" sz="1200" dirty="0">
                <a:latin typeface="Courier New" panose="02070309020205020404" pitchFamily="49" charset="0"/>
                <a:cs typeface="Courier New" panose="02070309020205020404" pitchFamily="49" charset="0"/>
              </a:rPr>
              <a:t>Kevin's eye was caught by one number that was highlighted in the last report; this number represented the new algorithm's ability to create lengthy and coherent text on its own. The text contained more than 500 words, but the algorithm had generated many more than that – several thousands in fact. Kevin opened up two other files that contained several thousand words of AI generated text each. </a:t>
            </a:r>
            <a:r>
              <a:rPr lang="en-US" sz="1200" dirty="0">
                <a:solidFill>
                  <a:schemeClr val="bg1">
                    <a:lumMod val="75000"/>
                  </a:schemeClr>
                </a:solidFill>
                <a:latin typeface="Courier New" panose="02070309020205020404" pitchFamily="49" charset="0"/>
                <a:cs typeface="Courier New" panose="02070309020205020404" pitchFamily="49" charset="0"/>
              </a:rPr>
              <a:t>...[52 words]... </a:t>
            </a:r>
          </a:p>
          <a:p>
            <a:pPr indent="-457200"/>
            <a:r>
              <a:rPr lang="en-US" sz="1200" dirty="0">
                <a:latin typeface="Courier New" panose="02070309020205020404" pitchFamily="49" charset="0"/>
                <a:cs typeface="Courier New" panose="02070309020205020404" pitchFamily="49" charset="0"/>
              </a:rPr>
              <a:t>Kevin rubbed his hands together as he decided to contact his supervisor immediately with these new findings; he also needed to work on an official presentation for their upcoming conference </a:t>
            </a:r>
            <a:r>
              <a:rPr lang="en-US" sz="1200" dirty="0">
                <a:solidFill>
                  <a:schemeClr val="bg1">
                    <a:lumMod val="75000"/>
                  </a:schemeClr>
                </a:solidFill>
                <a:latin typeface="Courier New" panose="02070309020205020404" pitchFamily="49" charset="0"/>
                <a:cs typeface="Courier New" panose="02070309020205020404" pitchFamily="49" charset="0"/>
              </a:rPr>
              <a:t>...[753 words]... </a:t>
            </a:r>
          </a:p>
          <a:p>
            <a:pPr indent="-457200"/>
            <a:r>
              <a:rPr lang="en-US" sz="1200" dirty="0">
                <a:latin typeface="Courier New" panose="02070309020205020404" pitchFamily="49" charset="0"/>
                <a:cs typeface="Courier New" panose="02070309020205020404" pitchFamily="49" charset="0"/>
              </a:rPr>
              <a:t>they were going to submit a paper on their work at the next major conference. They were only going to submit one paper, which would be a joint paper by </a:t>
            </a:r>
            <a:r>
              <a:rPr lang="en-US" sz="1200" dirty="0" err="1">
                <a:latin typeface="Courier New" panose="02070309020205020404" pitchFamily="49" charset="0"/>
                <a:cs typeface="Courier New" panose="02070309020205020404" pitchFamily="49" charset="0"/>
              </a:rPr>
              <a:t>Nanyun</a:t>
            </a:r>
            <a:r>
              <a:rPr lang="en-US" sz="1200" dirty="0">
                <a:latin typeface="Courier New" panose="02070309020205020404" pitchFamily="49" charset="0"/>
                <a:cs typeface="Courier New" panose="02070309020205020404" pitchFamily="49" charset="0"/>
              </a:rPr>
              <a:t> and Kevin </a:t>
            </a:r>
            <a:r>
              <a:rPr lang="en-US" sz="1200" dirty="0">
                <a:solidFill>
                  <a:schemeClr val="bg1">
                    <a:lumMod val="75000"/>
                  </a:schemeClr>
                </a:solidFill>
                <a:latin typeface="Courier New" panose="02070309020205020404" pitchFamily="49" charset="0"/>
                <a:cs typeface="Courier New" panose="02070309020205020404" pitchFamily="49" charset="0"/>
              </a:rPr>
              <a:t>...[119 words]...</a:t>
            </a:r>
          </a:p>
          <a:p>
            <a:pPr indent="-457200"/>
            <a:r>
              <a:rPr lang="en-US" sz="1200" dirty="0">
                <a:latin typeface="Courier New" panose="02070309020205020404" pitchFamily="49" charset="0"/>
                <a:cs typeface="Courier New" panose="02070309020205020404" pitchFamily="49" charset="0"/>
              </a:rPr>
              <a:t>Kevin felt like all his hard work was finally paying off, and he did not want to think about anything else; at 	this point, he simply wanted to focus on research and the upcoming conference. </a:t>
            </a:r>
            <a:r>
              <a:rPr lang="en-US" sz="1200" dirty="0">
                <a:solidFill>
                  <a:schemeClr val="bg1">
                    <a:lumMod val="75000"/>
                  </a:schemeClr>
                </a:solidFill>
                <a:latin typeface="Courier New" panose="02070309020205020404" pitchFamily="49" charset="0"/>
                <a:cs typeface="Courier New" panose="02070309020205020404" pitchFamily="49" charset="0"/>
              </a:rPr>
              <a:t>...[551 words]...</a:t>
            </a:r>
          </a:p>
        </p:txBody>
      </p:sp>
      <p:sp>
        <p:nvSpPr>
          <p:cNvPr id="10" name="TextBox 9">
            <a:extLst>
              <a:ext uri="{FF2B5EF4-FFF2-40B4-BE49-F238E27FC236}">
                <a16:creationId xmlns:a16="http://schemas.microsoft.com/office/drawing/2014/main" id="{9827615A-573C-8242-8133-9C8402D20E6C}"/>
              </a:ext>
            </a:extLst>
          </p:cNvPr>
          <p:cNvSpPr txBox="1"/>
          <p:nvPr/>
        </p:nvSpPr>
        <p:spPr>
          <a:xfrm>
            <a:off x="657449" y="3983615"/>
            <a:ext cx="968214" cy="954107"/>
          </a:xfrm>
          <a:prstGeom prst="rect">
            <a:avLst/>
          </a:prstGeom>
          <a:noFill/>
        </p:spPr>
        <p:txBody>
          <a:bodyPr wrap="none" rtlCol="0">
            <a:spAutoFit/>
          </a:bodyPr>
          <a:lstStyle/>
          <a:p>
            <a:pPr algn="ctr"/>
            <a:r>
              <a:rPr lang="en-US" sz="2800" b="1" dirty="0">
                <a:solidFill>
                  <a:schemeClr val="bg1"/>
                </a:solidFill>
              </a:rPr>
              <a:t>Re</a:t>
            </a:r>
            <a:r>
              <a:rPr lang="en-US" sz="2800" b="1" baseline="30000" dirty="0">
                <a:solidFill>
                  <a:schemeClr val="bg1"/>
                </a:solidFill>
              </a:rPr>
              <a:t>3</a:t>
            </a:r>
            <a:endParaRPr lang="en-US" sz="2800" b="1" dirty="0">
              <a:solidFill>
                <a:schemeClr val="bg1"/>
              </a:solidFill>
            </a:endParaRPr>
          </a:p>
          <a:p>
            <a:pPr algn="ctr"/>
            <a:r>
              <a:rPr lang="en-US" sz="2800" b="1" dirty="0">
                <a:solidFill>
                  <a:schemeClr val="bg1"/>
                </a:solidFill>
              </a:rPr>
              <a:t>Story</a:t>
            </a:r>
          </a:p>
        </p:txBody>
      </p:sp>
    </p:spTree>
    <p:extLst>
      <p:ext uri="{BB962C8B-B14F-4D97-AF65-F5344CB8AC3E}">
        <p14:creationId xmlns:p14="http://schemas.microsoft.com/office/powerpoint/2010/main" val="611663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74AD-CBC1-8A42-A0D2-89AC2224A724}"/>
              </a:ext>
            </a:extLst>
          </p:cNvPr>
          <p:cNvSpPr>
            <a:spLocks noGrp="1"/>
          </p:cNvSpPr>
          <p:nvPr>
            <p:ph type="title"/>
          </p:nvPr>
        </p:nvSpPr>
        <p:spPr/>
        <p:txBody>
          <a:bodyPr>
            <a:normAutofit/>
          </a:bodyPr>
          <a:lstStyle/>
          <a:p>
            <a:r>
              <a:rPr lang="en-US" sz="4000" dirty="0"/>
              <a:t>Recursive </a:t>
            </a:r>
            <a:r>
              <a:rPr lang="en-US" sz="4000" dirty="0" err="1"/>
              <a:t>Reprompting</a:t>
            </a:r>
            <a:r>
              <a:rPr lang="en-US" sz="4000" dirty="0"/>
              <a:t> and Revision</a:t>
            </a:r>
          </a:p>
        </p:txBody>
      </p:sp>
      <p:sp>
        <p:nvSpPr>
          <p:cNvPr id="34" name="Rounded Rectangle 33">
            <a:extLst>
              <a:ext uri="{FF2B5EF4-FFF2-40B4-BE49-F238E27FC236}">
                <a16:creationId xmlns:a16="http://schemas.microsoft.com/office/drawing/2014/main" id="{ECA339FA-F1F2-C244-B6B8-1ACC904C02A3}"/>
              </a:ext>
            </a:extLst>
          </p:cNvPr>
          <p:cNvSpPr/>
          <p:nvPr/>
        </p:nvSpPr>
        <p:spPr>
          <a:xfrm>
            <a:off x="784989" y="5721489"/>
            <a:ext cx="10626068" cy="968316"/>
          </a:xfrm>
          <a:prstGeom prst="roundRect">
            <a:avLst/>
          </a:prstGeom>
          <a:solidFill>
            <a:srgbClr val="FADADD"/>
          </a:solidFill>
          <a:ln w="38100">
            <a:solidFill>
              <a:srgbClr val="C0001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4400" b="1" dirty="0"/>
          </a:p>
        </p:txBody>
      </p:sp>
      <p:sp>
        <p:nvSpPr>
          <p:cNvPr id="35" name="Rounded Rectangle 34">
            <a:extLst>
              <a:ext uri="{FF2B5EF4-FFF2-40B4-BE49-F238E27FC236}">
                <a16:creationId xmlns:a16="http://schemas.microsoft.com/office/drawing/2014/main" id="{C10D3B23-D454-2C44-A8F4-DA7EB1B366C6}"/>
              </a:ext>
            </a:extLst>
          </p:cNvPr>
          <p:cNvSpPr/>
          <p:nvPr/>
        </p:nvSpPr>
        <p:spPr>
          <a:xfrm>
            <a:off x="785036" y="4600716"/>
            <a:ext cx="10626070" cy="968316"/>
          </a:xfrm>
          <a:prstGeom prst="roundRect">
            <a:avLst/>
          </a:prstGeom>
          <a:solidFill>
            <a:srgbClr val="FCE6D6"/>
          </a:solidFill>
          <a:ln w="38100">
            <a:solidFill>
              <a:srgbClr val="C55B0E"/>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4400" b="1" dirty="0"/>
          </a:p>
        </p:txBody>
      </p:sp>
      <p:sp>
        <p:nvSpPr>
          <p:cNvPr id="36" name="Rounded Rectangle 35">
            <a:extLst>
              <a:ext uri="{FF2B5EF4-FFF2-40B4-BE49-F238E27FC236}">
                <a16:creationId xmlns:a16="http://schemas.microsoft.com/office/drawing/2014/main" id="{B7767D5C-9392-1A4F-83D9-C066D36CE746}"/>
              </a:ext>
            </a:extLst>
          </p:cNvPr>
          <p:cNvSpPr/>
          <p:nvPr/>
        </p:nvSpPr>
        <p:spPr>
          <a:xfrm>
            <a:off x="784988" y="3471048"/>
            <a:ext cx="10626071" cy="968316"/>
          </a:xfrm>
          <a:prstGeom prst="roundRect">
            <a:avLst/>
          </a:prstGeom>
          <a:solidFill>
            <a:srgbClr val="E4F0D9"/>
          </a:solidFill>
          <a:ln w="38100">
            <a:solidFill>
              <a:srgbClr val="507E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4400" b="1" dirty="0"/>
          </a:p>
        </p:txBody>
      </p:sp>
      <p:sp>
        <p:nvSpPr>
          <p:cNvPr id="37" name="Rounded Rectangle 36">
            <a:extLst>
              <a:ext uri="{FF2B5EF4-FFF2-40B4-BE49-F238E27FC236}">
                <a16:creationId xmlns:a16="http://schemas.microsoft.com/office/drawing/2014/main" id="{5A718B96-8C7B-134E-8CCB-ACFFFA4BC18F}"/>
              </a:ext>
            </a:extLst>
          </p:cNvPr>
          <p:cNvSpPr/>
          <p:nvPr/>
        </p:nvSpPr>
        <p:spPr>
          <a:xfrm>
            <a:off x="795088" y="2333900"/>
            <a:ext cx="10611924" cy="968316"/>
          </a:xfrm>
          <a:prstGeom prst="roundRect">
            <a:avLst/>
          </a:prstGeom>
          <a:solidFill>
            <a:srgbClr val="DBE3F4"/>
          </a:solidFill>
          <a:ln w="38100">
            <a:solidFill>
              <a:srgbClr val="2E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endParaRPr>
          </a:p>
        </p:txBody>
      </p:sp>
      <p:sp>
        <p:nvSpPr>
          <p:cNvPr id="46" name="Rounded Rectangle 8">
            <a:extLst>
              <a:ext uri="{FF2B5EF4-FFF2-40B4-BE49-F238E27FC236}">
                <a16:creationId xmlns:a16="http://schemas.microsoft.com/office/drawing/2014/main" id="{E788B9BC-74E3-AC46-A96A-9F0EBB8110AB}"/>
              </a:ext>
            </a:extLst>
          </p:cNvPr>
          <p:cNvSpPr/>
          <p:nvPr/>
        </p:nvSpPr>
        <p:spPr>
          <a:xfrm>
            <a:off x="784988" y="2333900"/>
            <a:ext cx="1937694" cy="968316"/>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389 h 968316"/>
              <a:gd name="connsiteX1" fmla="*/ 161389 w 1934308"/>
              <a:gd name="connsiteY1" fmla="*/ 0 h 968316"/>
              <a:gd name="connsiteX2" fmla="*/ 1930921 w 1934308"/>
              <a:gd name="connsiteY2" fmla="*/ 2216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7694"/>
              <a:gd name="connsiteY0" fmla="*/ 161389 h 1026452"/>
              <a:gd name="connsiteX1" fmla="*/ 161389 w 1937694"/>
              <a:gd name="connsiteY1" fmla="*/ 0 h 1026452"/>
              <a:gd name="connsiteX2" fmla="*/ 1930921 w 1937694"/>
              <a:gd name="connsiteY2" fmla="*/ 2216 h 1026452"/>
              <a:gd name="connsiteX3" fmla="*/ 1937694 w 1937694"/>
              <a:gd name="connsiteY3" fmla="*/ 966100 h 1026452"/>
              <a:gd name="connsiteX4" fmla="*/ 161389 w 1937694"/>
              <a:gd name="connsiteY4" fmla="*/ 968316 h 1026452"/>
              <a:gd name="connsiteX5" fmla="*/ 0 w 1937694"/>
              <a:gd name="connsiteY5" fmla="*/ 806927 h 1026452"/>
              <a:gd name="connsiteX6" fmla="*/ 0 w 1937694"/>
              <a:gd name="connsiteY6" fmla="*/ 161389 h 1026452"/>
              <a:gd name="connsiteX0" fmla="*/ 0 w 1937694"/>
              <a:gd name="connsiteY0" fmla="*/ 161389 h 968316"/>
              <a:gd name="connsiteX1" fmla="*/ 161389 w 1937694"/>
              <a:gd name="connsiteY1" fmla="*/ 0 h 968316"/>
              <a:gd name="connsiteX2" fmla="*/ 1930921 w 1937694"/>
              <a:gd name="connsiteY2" fmla="*/ 2216 h 968316"/>
              <a:gd name="connsiteX3" fmla="*/ 1937694 w 1937694"/>
              <a:gd name="connsiteY3" fmla="*/ 966100 h 968316"/>
              <a:gd name="connsiteX4" fmla="*/ 161389 w 1937694"/>
              <a:gd name="connsiteY4" fmla="*/ 968316 h 968316"/>
              <a:gd name="connsiteX5" fmla="*/ 0 w 1937694"/>
              <a:gd name="connsiteY5" fmla="*/ 806927 h 968316"/>
              <a:gd name="connsiteX6" fmla="*/ 0 w 1937694"/>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7694" h="968316">
                <a:moveTo>
                  <a:pt x="0" y="161389"/>
                </a:moveTo>
                <a:cubicBezTo>
                  <a:pt x="0" y="72256"/>
                  <a:pt x="72256" y="0"/>
                  <a:pt x="161389" y="0"/>
                </a:cubicBezTo>
                <a:lnTo>
                  <a:pt x="1930921" y="2216"/>
                </a:lnTo>
                <a:cubicBezTo>
                  <a:pt x="1933179" y="323511"/>
                  <a:pt x="1935436" y="644805"/>
                  <a:pt x="1937694" y="966100"/>
                </a:cubicBezTo>
                <a:lnTo>
                  <a:pt x="161389" y="968316"/>
                </a:lnTo>
                <a:cubicBezTo>
                  <a:pt x="72256" y="968316"/>
                  <a:pt x="0" y="896060"/>
                  <a:pt x="0" y="806927"/>
                </a:cubicBezTo>
                <a:lnTo>
                  <a:pt x="0" y="161389"/>
                </a:lnTo>
                <a:close/>
              </a:path>
            </a:pathLst>
          </a:custGeom>
          <a:solidFill>
            <a:srgbClr val="4372C5"/>
          </a:solidFill>
          <a:ln w="38100">
            <a:solidFill>
              <a:srgbClr val="2E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Plan</a:t>
            </a:r>
          </a:p>
        </p:txBody>
      </p:sp>
      <p:sp>
        <p:nvSpPr>
          <p:cNvPr id="47" name="Rounded Rectangle 9">
            <a:extLst>
              <a:ext uri="{FF2B5EF4-FFF2-40B4-BE49-F238E27FC236}">
                <a16:creationId xmlns:a16="http://schemas.microsoft.com/office/drawing/2014/main" id="{FBB22A94-8FA4-3F46-AD43-D085445D8401}"/>
              </a:ext>
            </a:extLst>
          </p:cNvPr>
          <p:cNvSpPr/>
          <p:nvPr/>
        </p:nvSpPr>
        <p:spPr>
          <a:xfrm>
            <a:off x="784988" y="3470511"/>
            <a:ext cx="1934308" cy="968852"/>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807463 h 968852"/>
              <a:gd name="connsiteX4" fmla="*/ 161389 w 1934308"/>
              <a:gd name="connsiteY4" fmla="*/ 968852 h 968852"/>
              <a:gd name="connsiteX5" fmla="*/ 0 w 1934308"/>
              <a:gd name="connsiteY5" fmla="*/ 807463 h 968852"/>
              <a:gd name="connsiteX6" fmla="*/ 0 w 1934308"/>
              <a:gd name="connsiteY6" fmla="*/ 161925 h 968852"/>
              <a:gd name="connsiteX0" fmla="*/ 0 w 1934308"/>
              <a:gd name="connsiteY0" fmla="*/ 161925 h 1031388"/>
              <a:gd name="connsiteX1" fmla="*/ 161389 w 1934308"/>
              <a:gd name="connsiteY1" fmla="*/ 536 h 1031388"/>
              <a:gd name="connsiteX2" fmla="*/ 1934308 w 1934308"/>
              <a:gd name="connsiteY2" fmla="*/ 0 h 1031388"/>
              <a:gd name="connsiteX3" fmla="*/ 1934308 w 1934308"/>
              <a:gd name="connsiteY3" fmla="*/ 972563 h 1031388"/>
              <a:gd name="connsiteX4" fmla="*/ 161389 w 1934308"/>
              <a:gd name="connsiteY4" fmla="*/ 968852 h 1031388"/>
              <a:gd name="connsiteX5" fmla="*/ 0 w 1934308"/>
              <a:gd name="connsiteY5" fmla="*/ 807463 h 1031388"/>
              <a:gd name="connsiteX6" fmla="*/ 0 w 1934308"/>
              <a:gd name="connsiteY6" fmla="*/ 161925 h 1031388"/>
              <a:gd name="connsiteX0" fmla="*/ 0 w 1934308"/>
              <a:gd name="connsiteY0" fmla="*/ 161925 h 972563"/>
              <a:gd name="connsiteX1" fmla="*/ 161389 w 1934308"/>
              <a:gd name="connsiteY1" fmla="*/ 536 h 972563"/>
              <a:gd name="connsiteX2" fmla="*/ 1934308 w 1934308"/>
              <a:gd name="connsiteY2" fmla="*/ 0 h 972563"/>
              <a:gd name="connsiteX3" fmla="*/ 1934308 w 1934308"/>
              <a:gd name="connsiteY3" fmla="*/ 972563 h 972563"/>
              <a:gd name="connsiteX4" fmla="*/ 161389 w 1934308"/>
              <a:gd name="connsiteY4" fmla="*/ 968852 h 972563"/>
              <a:gd name="connsiteX5" fmla="*/ 0 w 1934308"/>
              <a:gd name="connsiteY5" fmla="*/ 807463 h 972563"/>
              <a:gd name="connsiteX6" fmla="*/ 0 w 1934308"/>
              <a:gd name="connsiteY6" fmla="*/ 161925 h 972563"/>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953513 h 968852"/>
              <a:gd name="connsiteX4" fmla="*/ 161389 w 1934308"/>
              <a:gd name="connsiteY4" fmla="*/ 968852 h 968852"/>
              <a:gd name="connsiteX5" fmla="*/ 0 w 1934308"/>
              <a:gd name="connsiteY5" fmla="*/ 807463 h 968852"/>
              <a:gd name="connsiteX6" fmla="*/ 0 w 1934308"/>
              <a:gd name="connsiteY6" fmla="*/ 161925 h 968852"/>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966213 h 968852"/>
              <a:gd name="connsiteX4" fmla="*/ 161389 w 1934308"/>
              <a:gd name="connsiteY4" fmla="*/ 968852 h 968852"/>
              <a:gd name="connsiteX5" fmla="*/ 0 w 1934308"/>
              <a:gd name="connsiteY5" fmla="*/ 807463 h 968852"/>
              <a:gd name="connsiteX6" fmla="*/ 0 w 1934308"/>
              <a:gd name="connsiteY6" fmla="*/ 161925 h 96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308" h="968852">
                <a:moveTo>
                  <a:pt x="0" y="161925"/>
                </a:moveTo>
                <a:cubicBezTo>
                  <a:pt x="0" y="72792"/>
                  <a:pt x="72256" y="536"/>
                  <a:pt x="161389" y="536"/>
                </a:cubicBezTo>
                <a:lnTo>
                  <a:pt x="1934308" y="0"/>
                </a:lnTo>
                <a:lnTo>
                  <a:pt x="1934308" y="966213"/>
                </a:lnTo>
                <a:lnTo>
                  <a:pt x="161389" y="968852"/>
                </a:lnTo>
                <a:cubicBezTo>
                  <a:pt x="72256" y="968852"/>
                  <a:pt x="0" y="896596"/>
                  <a:pt x="0" y="807463"/>
                </a:cubicBezTo>
                <a:lnTo>
                  <a:pt x="0" y="161925"/>
                </a:lnTo>
                <a:close/>
              </a:path>
            </a:pathLst>
          </a:custGeom>
          <a:solidFill>
            <a:srgbClr val="70AC47"/>
          </a:solidFill>
          <a:ln w="38100">
            <a:solidFill>
              <a:srgbClr val="507E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b="1" dirty="0"/>
              <a:t>Draft</a:t>
            </a:r>
          </a:p>
        </p:txBody>
      </p:sp>
      <p:sp>
        <p:nvSpPr>
          <p:cNvPr id="48" name="Rounded Rectangle 10">
            <a:extLst>
              <a:ext uri="{FF2B5EF4-FFF2-40B4-BE49-F238E27FC236}">
                <a16:creationId xmlns:a16="http://schemas.microsoft.com/office/drawing/2014/main" id="{477AC82C-0DD0-EB49-B958-3840C9CCD480}"/>
              </a:ext>
            </a:extLst>
          </p:cNvPr>
          <p:cNvSpPr/>
          <p:nvPr/>
        </p:nvSpPr>
        <p:spPr>
          <a:xfrm>
            <a:off x="784988" y="4600716"/>
            <a:ext cx="1934308" cy="968316"/>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807463 h 968852"/>
              <a:gd name="connsiteX4" fmla="*/ 1772919 w 1934308"/>
              <a:gd name="connsiteY4" fmla="*/ 968852 h 968852"/>
              <a:gd name="connsiteX5" fmla="*/ 161389 w 1934308"/>
              <a:gd name="connsiteY5" fmla="*/ 968852 h 968852"/>
              <a:gd name="connsiteX6" fmla="*/ 0 w 1934308"/>
              <a:gd name="connsiteY6" fmla="*/ 807463 h 968852"/>
              <a:gd name="connsiteX7" fmla="*/ 0 w 1934308"/>
              <a:gd name="connsiteY7" fmla="*/ 161925 h 968852"/>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389 h 1037899"/>
              <a:gd name="connsiteX1" fmla="*/ 161389 w 1934308"/>
              <a:gd name="connsiteY1" fmla="*/ 0 h 1037899"/>
              <a:gd name="connsiteX2" fmla="*/ 1934308 w 1934308"/>
              <a:gd name="connsiteY2" fmla="*/ 2639 h 1037899"/>
              <a:gd name="connsiteX3" fmla="*/ 1934308 w 1934308"/>
              <a:gd name="connsiteY3" fmla="*/ 965677 h 1037899"/>
              <a:gd name="connsiteX4" fmla="*/ 161389 w 1934308"/>
              <a:gd name="connsiteY4" fmla="*/ 968316 h 1037899"/>
              <a:gd name="connsiteX5" fmla="*/ 0 w 1934308"/>
              <a:gd name="connsiteY5" fmla="*/ 806927 h 1037899"/>
              <a:gd name="connsiteX6" fmla="*/ 0 w 1934308"/>
              <a:gd name="connsiteY6" fmla="*/ 161389 h 1037899"/>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965677 h 968316"/>
              <a:gd name="connsiteX4" fmla="*/ 161389 w 1934308"/>
              <a:gd name="connsiteY4" fmla="*/ 968316 h 968316"/>
              <a:gd name="connsiteX5" fmla="*/ 0 w 1934308"/>
              <a:gd name="connsiteY5" fmla="*/ 806927 h 968316"/>
              <a:gd name="connsiteX6" fmla="*/ 0 w 1934308"/>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308" h="968316">
                <a:moveTo>
                  <a:pt x="0" y="161389"/>
                </a:moveTo>
                <a:cubicBezTo>
                  <a:pt x="0" y="72256"/>
                  <a:pt x="72256" y="0"/>
                  <a:pt x="161389" y="0"/>
                </a:cubicBezTo>
                <a:lnTo>
                  <a:pt x="1934308" y="2639"/>
                </a:lnTo>
                <a:lnTo>
                  <a:pt x="1934308" y="965677"/>
                </a:lnTo>
                <a:lnTo>
                  <a:pt x="161389" y="968316"/>
                </a:lnTo>
                <a:cubicBezTo>
                  <a:pt x="72256" y="968316"/>
                  <a:pt x="0" y="896060"/>
                  <a:pt x="0" y="806927"/>
                </a:cubicBezTo>
                <a:lnTo>
                  <a:pt x="0" y="161389"/>
                </a:lnTo>
                <a:close/>
              </a:path>
            </a:pathLst>
          </a:custGeom>
          <a:solidFill>
            <a:srgbClr val="ED7C31"/>
          </a:solidFill>
          <a:ln w="38100">
            <a:solidFill>
              <a:srgbClr val="C55B0E"/>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b="1" dirty="0"/>
              <a:t>Rewrite</a:t>
            </a:r>
          </a:p>
        </p:txBody>
      </p:sp>
      <p:sp>
        <p:nvSpPr>
          <p:cNvPr id="49" name="Rounded Rectangle 11">
            <a:extLst>
              <a:ext uri="{FF2B5EF4-FFF2-40B4-BE49-F238E27FC236}">
                <a16:creationId xmlns:a16="http://schemas.microsoft.com/office/drawing/2014/main" id="{11328265-AE2B-9A47-BAC3-8238DF869D80}"/>
              </a:ext>
            </a:extLst>
          </p:cNvPr>
          <p:cNvSpPr/>
          <p:nvPr/>
        </p:nvSpPr>
        <p:spPr>
          <a:xfrm>
            <a:off x="785036" y="5721489"/>
            <a:ext cx="1937483" cy="968852"/>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7483"/>
              <a:gd name="connsiteY0" fmla="*/ 161389 h 968316"/>
              <a:gd name="connsiteX1" fmla="*/ 161389 w 1937483"/>
              <a:gd name="connsiteY1" fmla="*/ 0 h 968316"/>
              <a:gd name="connsiteX2" fmla="*/ 1937483 w 1937483"/>
              <a:gd name="connsiteY2" fmla="*/ 2639 h 968316"/>
              <a:gd name="connsiteX3" fmla="*/ 1934308 w 1937483"/>
              <a:gd name="connsiteY3" fmla="*/ 806927 h 968316"/>
              <a:gd name="connsiteX4" fmla="*/ 161389 w 1937483"/>
              <a:gd name="connsiteY4" fmla="*/ 968316 h 968316"/>
              <a:gd name="connsiteX5" fmla="*/ 0 w 1937483"/>
              <a:gd name="connsiteY5" fmla="*/ 806927 h 968316"/>
              <a:gd name="connsiteX6" fmla="*/ 0 w 1937483"/>
              <a:gd name="connsiteY6" fmla="*/ 161389 h 968316"/>
              <a:gd name="connsiteX0" fmla="*/ 0 w 1937483"/>
              <a:gd name="connsiteY0" fmla="*/ 161389 h 1028485"/>
              <a:gd name="connsiteX1" fmla="*/ 161389 w 1937483"/>
              <a:gd name="connsiteY1" fmla="*/ 0 h 1028485"/>
              <a:gd name="connsiteX2" fmla="*/ 1937483 w 1937483"/>
              <a:gd name="connsiteY2" fmla="*/ 2639 h 1028485"/>
              <a:gd name="connsiteX3" fmla="*/ 1931133 w 1937483"/>
              <a:gd name="connsiteY3" fmla="*/ 968852 h 1028485"/>
              <a:gd name="connsiteX4" fmla="*/ 161389 w 1937483"/>
              <a:gd name="connsiteY4" fmla="*/ 968316 h 1028485"/>
              <a:gd name="connsiteX5" fmla="*/ 0 w 1937483"/>
              <a:gd name="connsiteY5" fmla="*/ 806927 h 1028485"/>
              <a:gd name="connsiteX6" fmla="*/ 0 w 1937483"/>
              <a:gd name="connsiteY6" fmla="*/ 161389 h 1028485"/>
              <a:gd name="connsiteX0" fmla="*/ 0 w 1937483"/>
              <a:gd name="connsiteY0" fmla="*/ 161389 h 968852"/>
              <a:gd name="connsiteX1" fmla="*/ 161389 w 1937483"/>
              <a:gd name="connsiteY1" fmla="*/ 0 h 968852"/>
              <a:gd name="connsiteX2" fmla="*/ 1937483 w 1937483"/>
              <a:gd name="connsiteY2" fmla="*/ 2639 h 968852"/>
              <a:gd name="connsiteX3" fmla="*/ 1931133 w 1937483"/>
              <a:gd name="connsiteY3" fmla="*/ 968852 h 968852"/>
              <a:gd name="connsiteX4" fmla="*/ 161389 w 1937483"/>
              <a:gd name="connsiteY4" fmla="*/ 968316 h 968852"/>
              <a:gd name="connsiteX5" fmla="*/ 0 w 1937483"/>
              <a:gd name="connsiteY5" fmla="*/ 806927 h 968852"/>
              <a:gd name="connsiteX6" fmla="*/ 0 w 1937483"/>
              <a:gd name="connsiteY6" fmla="*/ 161389 h 96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7483" h="968852">
                <a:moveTo>
                  <a:pt x="0" y="161389"/>
                </a:moveTo>
                <a:cubicBezTo>
                  <a:pt x="0" y="72256"/>
                  <a:pt x="72256" y="0"/>
                  <a:pt x="161389" y="0"/>
                </a:cubicBezTo>
                <a:lnTo>
                  <a:pt x="1937483" y="2639"/>
                </a:lnTo>
                <a:cubicBezTo>
                  <a:pt x="1936425" y="270735"/>
                  <a:pt x="1932191" y="700756"/>
                  <a:pt x="1931133" y="968852"/>
                </a:cubicBezTo>
                <a:lnTo>
                  <a:pt x="161389" y="968316"/>
                </a:lnTo>
                <a:cubicBezTo>
                  <a:pt x="72256" y="968316"/>
                  <a:pt x="0" y="896060"/>
                  <a:pt x="0" y="806927"/>
                </a:cubicBezTo>
                <a:lnTo>
                  <a:pt x="0" y="161389"/>
                </a:lnTo>
                <a:close/>
              </a:path>
            </a:pathLst>
          </a:custGeom>
          <a:solidFill>
            <a:srgbClr val="EE3A49"/>
          </a:solidFill>
          <a:ln w="38100">
            <a:solidFill>
              <a:srgbClr val="C0001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b="1" dirty="0"/>
              <a:t>Edit</a:t>
            </a:r>
          </a:p>
        </p:txBody>
      </p:sp>
      <p:sp>
        <p:nvSpPr>
          <p:cNvPr id="53" name="Rounded Rectangle 52">
            <a:extLst>
              <a:ext uri="{FF2B5EF4-FFF2-40B4-BE49-F238E27FC236}">
                <a16:creationId xmlns:a16="http://schemas.microsoft.com/office/drawing/2014/main" id="{D6B76265-4B7F-7340-B9FA-88DD57B5BBA4}"/>
              </a:ext>
            </a:extLst>
          </p:cNvPr>
          <p:cNvSpPr/>
          <p:nvPr/>
        </p:nvSpPr>
        <p:spPr>
          <a:xfrm>
            <a:off x="3328437" y="3680525"/>
            <a:ext cx="1621301" cy="591050"/>
          </a:xfrm>
          <a:prstGeom prst="roundRect">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Previous Story (if any)</a:t>
            </a:r>
          </a:p>
        </p:txBody>
      </p:sp>
      <p:sp>
        <p:nvSpPr>
          <p:cNvPr id="55" name="Rounded Rectangle 54">
            <a:extLst>
              <a:ext uri="{FF2B5EF4-FFF2-40B4-BE49-F238E27FC236}">
                <a16:creationId xmlns:a16="http://schemas.microsoft.com/office/drawing/2014/main" id="{250A59B3-08FF-6040-AB14-03D2E18D4DBB}"/>
              </a:ext>
            </a:extLst>
          </p:cNvPr>
          <p:cNvSpPr/>
          <p:nvPr/>
        </p:nvSpPr>
        <p:spPr>
          <a:xfrm>
            <a:off x="5558880" y="3680525"/>
            <a:ext cx="2190458" cy="591050"/>
          </a:xfrm>
          <a:prstGeom prst="roundRect">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Prompt</a:t>
            </a:r>
          </a:p>
          <a:p>
            <a:pPr algn="ctr"/>
            <a:r>
              <a:rPr lang="en-US" dirty="0">
                <a:solidFill>
                  <a:schemeClr val="bg1">
                    <a:lumMod val="75000"/>
                  </a:schemeClr>
                </a:solidFill>
              </a:rPr>
              <a:t>(Structured Context)</a:t>
            </a:r>
          </a:p>
        </p:txBody>
      </p:sp>
      <p:sp>
        <p:nvSpPr>
          <p:cNvPr id="56" name="Rounded Rectangle 55">
            <a:extLst>
              <a:ext uri="{FF2B5EF4-FFF2-40B4-BE49-F238E27FC236}">
                <a16:creationId xmlns:a16="http://schemas.microsoft.com/office/drawing/2014/main" id="{8439EC1B-86F0-6A41-A5A7-92F2F572B097}"/>
              </a:ext>
            </a:extLst>
          </p:cNvPr>
          <p:cNvSpPr/>
          <p:nvPr/>
        </p:nvSpPr>
        <p:spPr>
          <a:xfrm>
            <a:off x="2456400" y="1190688"/>
            <a:ext cx="7091076" cy="968315"/>
          </a:xfrm>
          <a:prstGeom prst="roundRect">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57" name="TextBox 56">
            <a:extLst>
              <a:ext uri="{FF2B5EF4-FFF2-40B4-BE49-F238E27FC236}">
                <a16:creationId xmlns:a16="http://schemas.microsoft.com/office/drawing/2014/main" id="{06E953A7-9AA8-ED47-9568-DAE740E48CA9}"/>
              </a:ext>
            </a:extLst>
          </p:cNvPr>
          <p:cNvSpPr txBox="1"/>
          <p:nvPr/>
        </p:nvSpPr>
        <p:spPr>
          <a:xfrm>
            <a:off x="3998729" y="1211312"/>
            <a:ext cx="5325132" cy="954107"/>
          </a:xfrm>
          <a:prstGeom prst="rect">
            <a:avLst/>
          </a:prstGeom>
          <a:noFill/>
        </p:spPr>
        <p:txBody>
          <a:bodyPr wrap="square" rtlCol="0">
            <a:spAutoFit/>
          </a:bodyPr>
          <a:lstStyle/>
          <a:p>
            <a:pPr algn="ctr"/>
            <a:r>
              <a:rPr lang="en-US" sz="1400" dirty="0">
                <a:latin typeface="Courier New" panose="02070309020205020404" pitchFamily="49" charset="0"/>
                <a:cs typeface="Courier New" panose="02070309020205020404" pitchFamily="49" charset="0"/>
              </a:rPr>
              <a:t>AI researchers Kevin, </a:t>
            </a:r>
            <a:r>
              <a:rPr lang="en-US" sz="1400" dirty="0" err="1">
                <a:latin typeface="Courier New" panose="02070309020205020404" pitchFamily="49" charset="0"/>
                <a:cs typeface="Courier New" panose="02070309020205020404" pitchFamily="49" charset="0"/>
              </a:rPr>
              <a:t>Yuandong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Nanyun</a:t>
            </a:r>
            <a:r>
              <a:rPr lang="en-US" sz="1400" dirty="0">
                <a:latin typeface="Courier New" panose="02070309020205020404" pitchFamily="49" charset="0"/>
                <a:cs typeface="Courier New" panose="02070309020205020404" pitchFamily="49" charset="0"/>
              </a:rPr>
              <a:t>, and Dan create a system for automatically generating high-quality long stories, aiming to submit their work to a prestigious conference.</a:t>
            </a:r>
          </a:p>
        </p:txBody>
      </p:sp>
      <p:sp>
        <p:nvSpPr>
          <p:cNvPr id="58" name="Rounded Rectangle 8">
            <a:extLst>
              <a:ext uri="{FF2B5EF4-FFF2-40B4-BE49-F238E27FC236}">
                <a16:creationId xmlns:a16="http://schemas.microsoft.com/office/drawing/2014/main" id="{C930C165-070D-1A41-8379-14F9400D07AF}"/>
              </a:ext>
            </a:extLst>
          </p:cNvPr>
          <p:cNvSpPr/>
          <p:nvPr/>
        </p:nvSpPr>
        <p:spPr>
          <a:xfrm>
            <a:off x="2456426" y="1190665"/>
            <a:ext cx="1542329" cy="968316"/>
          </a:xfrm>
          <a:custGeom>
            <a:avLst/>
            <a:gdLst>
              <a:gd name="connsiteX0" fmla="*/ 0 w 1542329"/>
              <a:gd name="connsiteY0" fmla="*/ 161389 h 968316"/>
              <a:gd name="connsiteX1" fmla="*/ 161389 w 1542329"/>
              <a:gd name="connsiteY1" fmla="*/ 0 h 968316"/>
              <a:gd name="connsiteX2" fmla="*/ 1380940 w 1542329"/>
              <a:gd name="connsiteY2" fmla="*/ 0 h 968316"/>
              <a:gd name="connsiteX3" fmla="*/ 1542329 w 1542329"/>
              <a:gd name="connsiteY3" fmla="*/ 161389 h 968316"/>
              <a:gd name="connsiteX4" fmla="*/ 1542329 w 1542329"/>
              <a:gd name="connsiteY4" fmla="*/ 806927 h 968316"/>
              <a:gd name="connsiteX5" fmla="*/ 1380940 w 1542329"/>
              <a:gd name="connsiteY5" fmla="*/ 968316 h 968316"/>
              <a:gd name="connsiteX6" fmla="*/ 161389 w 1542329"/>
              <a:gd name="connsiteY6" fmla="*/ 968316 h 968316"/>
              <a:gd name="connsiteX7" fmla="*/ 0 w 1542329"/>
              <a:gd name="connsiteY7" fmla="*/ 806927 h 968316"/>
              <a:gd name="connsiteX8" fmla="*/ 0 w 1542329"/>
              <a:gd name="connsiteY8" fmla="*/ 161389 h 968316"/>
              <a:gd name="connsiteX0" fmla="*/ 0 w 1542329"/>
              <a:gd name="connsiteY0" fmla="*/ 161389 h 968316"/>
              <a:gd name="connsiteX1" fmla="*/ 161389 w 1542329"/>
              <a:gd name="connsiteY1" fmla="*/ 0 h 968316"/>
              <a:gd name="connsiteX2" fmla="*/ 1542329 w 1542329"/>
              <a:gd name="connsiteY2" fmla="*/ 16138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61389 w 1542329"/>
              <a:gd name="connsiteY4" fmla="*/ 968316 h 968316"/>
              <a:gd name="connsiteX5" fmla="*/ 0 w 1542329"/>
              <a:gd name="connsiteY5" fmla="*/ 806927 h 968316"/>
              <a:gd name="connsiteX6" fmla="*/ 0 w 1542329"/>
              <a:gd name="connsiteY6" fmla="*/ 161389 h 968316"/>
              <a:gd name="connsiteX0" fmla="*/ 0 w 1542329"/>
              <a:gd name="connsiteY0" fmla="*/ 161389 h 1037899"/>
              <a:gd name="connsiteX1" fmla="*/ 161389 w 1542329"/>
              <a:gd name="connsiteY1" fmla="*/ 0 h 1037899"/>
              <a:gd name="connsiteX2" fmla="*/ 1542329 w 1542329"/>
              <a:gd name="connsiteY2" fmla="*/ 2639 h 1037899"/>
              <a:gd name="connsiteX3" fmla="*/ 1542329 w 1542329"/>
              <a:gd name="connsiteY3" fmla="*/ 965677 h 1037899"/>
              <a:gd name="connsiteX4" fmla="*/ 161389 w 1542329"/>
              <a:gd name="connsiteY4" fmla="*/ 968316 h 1037899"/>
              <a:gd name="connsiteX5" fmla="*/ 0 w 1542329"/>
              <a:gd name="connsiteY5" fmla="*/ 806927 h 1037899"/>
              <a:gd name="connsiteX6" fmla="*/ 0 w 1542329"/>
              <a:gd name="connsiteY6" fmla="*/ 161389 h 1037899"/>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965677 h 968316"/>
              <a:gd name="connsiteX4" fmla="*/ 161389 w 1542329"/>
              <a:gd name="connsiteY4" fmla="*/ 968316 h 968316"/>
              <a:gd name="connsiteX5" fmla="*/ 0 w 1542329"/>
              <a:gd name="connsiteY5" fmla="*/ 806927 h 968316"/>
              <a:gd name="connsiteX6" fmla="*/ 0 w 1542329"/>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329" h="968316">
                <a:moveTo>
                  <a:pt x="0" y="161389"/>
                </a:moveTo>
                <a:cubicBezTo>
                  <a:pt x="0" y="72256"/>
                  <a:pt x="72256" y="0"/>
                  <a:pt x="161389" y="0"/>
                </a:cubicBezTo>
                <a:lnTo>
                  <a:pt x="1542329" y="2639"/>
                </a:lnTo>
                <a:lnTo>
                  <a:pt x="1542329" y="965677"/>
                </a:lnTo>
                <a:lnTo>
                  <a:pt x="161389" y="968316"/>
                </a:lnTo>
                <a:cubicBezTo>
                  <a:pt x="72256" y="968316"/>
                  <a:pt x="0" y="896060"/>
                  <a:pt x="0" y="806927"/>
                </a:cubicBezTo>
                <a:lnTo>
                  <a:pt x="0" y="161389"/>
                </a:lnTo>
                <a:close/>
              </a:path>
            </a:pathLst>
          </a:custGeom>
          <a:solidFill>
            <a:srgbClr val="BFBDC0"/>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t>Premise</a:t>
            </a:r>
          </a:p>
        </p:txBody>
      </p:sp>
      <p:sp>
        <p:nvSpPr>
          <p:cNvPr id="64" name="Rectangle 63">
            <a:extLst>
              <a:ext uri="{FF2B5EF4-FFF2-40B4-BE49-F238E27FC236}">
                <a16:creationId xmlns:a16="http://schemas.microsoft.com/office/drawing/2014/main" id="{A7D8F937-C32A-1842-B54C-440C287F1128}"/>
              </a:ext>
            </a:extLst>
          </p:cNvPr>
          <p:cNvSpPr/>
          <p:nvPr/>
        </p:nvSpPr>
        <p:spPr>
          <a:xfrm>
            <a:off x="9839409" y="4936056"/>
            <a:ext cx="1158322" cy="338553"/>
          </a:xfrm>
          <a:prstGeom prst="rect">
            <a:avLst/>
          </a:prstGeom>
          <a:solidFill>
            <a:schemeClr val="bg1"/>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b="1" dirty="0" err="1">
                <a:solidFill>
                  <a:schemeClr val="bg1">
                    <a:lumMod val="75000"/>
                  </a:schemeClr>
                </a:solidFill>
              </a:rPr>
              <a:t>Rerankers</a:t>
            </a:r>
            <a:endParaRPr lang="en-US" b="1" dirty="0">
              <a:solidFill>
                <a:schemeClr val="bg1">
                  <a:lumMod val="75000"/>
                </a:schemeClr>
              </a:solidFill>
            </a:endParaRPr>
          </a:p>
        </p:txBody>
      </p:sp>
      <p:sp>
        <p:nvSpPr>
          <p:cNvPr id="67" name="Rounded Rectangle 66">
            <a:extLst>
              <a:ext uri="{FF2B5EF4-FFF2-40B4-BE49-F238E27FC236}">
                <a16:creationId xmlns:a16="http://schemas.microsoft.com/office/drawing/2014/main" id="{4A301CE9-8F47-C54A-9050-1AA1BDB5017E}"/>
              </a:ext>
            </a:extLst>
          </p:cNvPr>
          <p:cNvSpPr/>
          <p:nvPr/>
        </p:nvSpPr>
        <p:spPr>
          <a:xfrm>
            <a:off x="7605370" y="4812159"/>
            <a:ext cx="1621300" cy="591050"/>
          </a:xfrm>
          <a:prstGeom prst="roundRect">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Best Story Continuation</a:t>
            </a:r>
          </a:p>
        </p:txBody>
      </p:sp>
      <p:sp>
        <p:nvSpPr>
          <p:cNvPr id="71" name="Rounded Rectangle 70">
            <a:extLst>
              <a:ext uri="{FF2B5EF4-FFF2-40B4-BE49-F238E27FC236}">
                <a16:creationId xmlns:a16="http://schemas.microsoft.com/office/drawing/2014/main" id="{F08A5311-092C-B643-A789-DF71685752A5}"/>
              </a:ext>
            </a:extLst>
          </p:cNvPr>
          <p:cNvSpPr/>
          <p:nvPr/>
        </p:nvSpPr>
        <p:spPr>
          <a:xfrm>
            <a:off x="9547476" y="5929934"/>
            <a:ext cx="1621300" cy="591050"/>
          </a:xfrm>
          <a:prstGeom prst="roundRect">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Final Edited Continuation</a:t>
            </a:r>
          </a:p>
        </p:txBody>
      </p:sp>
      <p:sp>
        <p:nvSpPr>
          <p:cNvPr id="73" name="Rounded Rectangle 72">
            <a:extLst>
              <a:ext uri="{FF2B5EF4-FFF2-40B4-BE49-F238E27FC236}">
                <a16:creationId xmlns:a16="http://schemas.microsoft.com/office/drawing/2014/main" id="{F9BD417D-D4BA-9946-9CEE-8781F30505A5}"/>
              </a:ext>
            </a:extLst>
          </p:cNvPr>
          <p:cNvSpPr/>
          <p:nvPr/>
        </p:nvSpPr>
        <p:spPr>
          <a:xfrm>
            <a:off x="5223122" y="6059684"/>
            <a:ext cx="2061442" cy="337041"/>
          </a:xfrm>
          <a:prstGeom prst="roundRect">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Contradicted Facts</a:t>
            </a:r>
          </a:p>
        </p:txBody>
      </p:sp>
      <p:cxnSp>
        <p:nvCxnSpPr>
          <p:cNvPr id="93" name="Straight Arrow Connector 92">
            <a:extLst>
              <a:ext uri="{FF2B5EF4-FFF2-40B4-BE49-F238E27FC236}">
                <a16:creationId xmlns:a16="http://schemas.microsoft.com/office/drawing/2014/main" id="{DF8735AF-914B-B84C-9ABA-4A4CB4B0EC81}"/>
              </a:ext>
            </a:extLst>
          </p:cNvPr>
          <p:cNvCxnSpPr>
            <a:cxnSpLocks/>
            <a:stCxn id="53" idx="3"/>
            <a:endCxn id="55" idx="1"/>
          </p:cNvCxnSpPr>
          <p:nvPr/>
        </p:nvCxnSpPr>
        <p:spPr>
          <a:xfrm>
            <a:off x="4949738" y="3976050"/>
            <a:ext cx="609142" cy="0"/>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F1E6324D-04BE-DE42-9490-FC6B5B7F3D87}"/>
              </a:ext>
            </a:extLst>
          </p:cNvPr>
          <p:cNvCxnSpPr>
            <a:cxnSpLocks/>
          </p:cNvCxnSpPr>
          <p:nvPr/>
        </p:nvCxnSpPr>
        <p:spPr>
          <a:xfrm flipV="1">
            <a:off x="7749338" y="3970665"/>
            <a:ext cx="1821964" cy="0"/>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6AC252B-EAC9-0E4C-8C5B-EC1F2E05B564}"/>
              </a:ext>
            </a:extLst>
          </p:cNvPr>
          <p:cNvSpPr/>
          <p:nvPr/>
        </p:nvSpPr>
        <p:spPr>
          <a:xfrm>
            <a:off x="8174183" y="3793872"/>
            <a:ext cx="972273" cy="337041"/>
          </a:xfrm>
          <a:prstGeom prst="rect">
            <a:avLst/>
          </a:prstGeom>
          <a:solidFill>
            <a:schemeClr val="bg1"/>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b="1" dirty="0">
                <a:solidFill>
                  <a:schemeClr val="bg1">
                    <a:lumMod val="75000"/>
                  </a:schemeClr>
                </a:solidFill>
              </a:rPr>
              <a:t>LLM</a:t>
            </a:r>
          </a:p>
        </p:txBody>
      </p:sp>
      <p:cxnSp>
        <p:nvCxnSpPr>
          <p:cNvPr id="98" name="Straight Arrow Connector 97">
            <a:extLst>
              <a:ext uri="{FF2B5EF4-FFF2-40B4-BE49-F238E27FC236}">
                <a16:creationId xmlns:a16="http://schemas.microsoft.com/office/drawing/2014/main" id="{70C46415-1DCD-0444-A76D-27AFB305A14F}"/>
              </a:ext>
            </a:extLst>
          </p:cNvPr>
          <p:cNvCxnSpPr>
            <a:cxnSpLocks/>
            <a:stCxn id="64" idx="1"/>
            <a:endCxn id="67" idx="3"/>
          </p:cNvCxnSpPr>
          <p:nvPr/>
        </p:nvCxnSpPr>
        <p:spPr>
          <a:xfrm flipH="1">
            <a:off x="9226670" y="5105333"/>
            <a:ext cx="612739" cy="2351"/>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776B7D69-D2B1-FF4D-B562-7692B3CF2306}"/>
              </a:ext>
            </a:extLst>
          </p:cNvPr>
          <p:cNvCxnSpPr>
            <a:cxnSpLocks/>
            <a:endCxn id="64" idx="0"/>
          </p:cNvCxnSpPr>
          <p:nvPr/>
        </p:nvCxnSpPr>
        <p:spPr>
          <a:xfrm flipH="1">
            <a:off x="10418570" y="4302843"/>
            <a:ext cx="35" cy="633213"/>
          </a:xfrm>
          <a:prstGeom prst="straightConnector1">
            <a:avLst/>
          </a:prstGeom>
          <a:ln>
            <a:solidFill>
              <a:schemeClr val="bg1">
                <a:lumMod val="75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5A26C766-20BD-EE4A-A4F6-8260DF52B2B1}"/>
              </a:ext>
            </a:extLst>
          </p:cNvPr>
          <p:cNvCxnSpPr>
            <a:cxnSpLocks/>
          </p:cNvCxnSpPr>
          <p:nvPr/>
        </p:nvCxnSpPr>
        <p:spPr>
          <a:xfrm flipH="1">
            <a:off x="4121838" y="4271575"/>
            <a:ext cx="0" cy="1991236"/>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70" name="Rectangle 69">
            <a:extLst>
              <a:ext uri="{FF2B5EF4-FFF2-40B4-BE49-F238E27FC236}">
                <a16:creationId xmlns:a16="http://schemas.microsoft.com/office/drawing/2014/main" id="{8EFD832C-58F0-4F40-9755-B12DD9257E7F}"/>
              </a:ext>
            </a:extLst>
          </p:cNvPr>
          <p:cNvSpPr/>
          <p:nvPr/>
        </p:nvSpPr>
        <p:spPr>
          <a:xfrm>
            <a:off x="3625713" y="6065485"/>
            <a:ext cx="972273" cy="337041"/>
          </a:xfrm>
          <a:prstGeom prst="rect">
            <a:avLst/>
          </a:prstGeom>
          <a:solidFill>
            <a:schemeClr val="bg1"/>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b="1" dirty="0">
                <a:solidFill>
                  <a:schemeClr val="bg1">
                    <a:lumMod val="75000"/>
                  </a:schemeClr>
                </a:solidFill>
              </a:rPr>
              <a:t>LLM</a:t>
            </a:r>
          </a:p>
        </p:txBody>
      </p:sp>
      <p:cxnSp>
        <p:nvCxnSpPr>
          <p:cNvPr id="113" name="Straight Arrow Connector 112">
            <a:extLst>
              <a:ext uri="{FF2B5EF4-FFF2-40B4-BE49-F238E27FC236}">
                <a16:creationId xmlns:a16="http://schemas.microsoft.com/office/drawing/2014/main" id="{BD171E98-9B07-B14E-A1E7-3E9B0CE09044}"/>
              </a:ext>
            </a:extLst>
          </p:cNvPr>
          <p:cNvCxnSpPr>
            <a:cxnSpLocks/>
            <a:stCxn id="73" idx="3"/>
            <a:endCxn id="71" idx="1"/>
          </p:cNvCxnSpPr>
          <p:nvPr/>
        </p:nvCxnSpPr>
        <p:spPr>
          <a:xfrm flipV="1">
            <a:off x="7284564" y="6225459"/>
            <a:ext cx="2262912" cy="2746"/>
          </a:xfrm>
          <a:prstGeom prst="straightConnector1">
            <a:avLst/>
          </a:prstGeom>
          <a:ln>
            <a:solidFill>
              <a:schemeClr val="tx1"/>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A7C83FE4-5A91-BF44-A1B6-3A556C415CE7}"/>
              </a:ext>
            </a:extLst>
          </p:cNvPr>
          <p:cNvSpPr/>
          <p:nvPr/>
        </p:nvSpPr>
        <p:spPr>
          <a:xfrm>
            <a:off x="7944505" y="6059999"/>
            <a:ext cx="972273" cy="337041"/>
          </a:xfrm>
          <a:prstGeom prst="rect">
            <a:avLst/>
          </a:prstGeom>
          <a:solidFill>
            <a:schemeClr val="bg1"/>
          </a:solidFill>
          <a:ln>
            <a:solidFill>
              <a:schemeClr val="tx1"/>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b="1" dirty="0"/>
              <a:t>LLM</a:t>
            </a:r>
          </a:p>
        </p:txBody>
      </p:sp>
      <p:cxnSp>
        <p:nvCxnSpPr>
          <p:cNvPr id="121" name="Straight Arrow Connector 120">
            <a:extLst>
              <a:ext uri="{FF2B5EF4-FFF2-40B4-BE49-F238E27FC236}">
                <a16:creationId xmlns:a16="http://schemas.microsoft.com/office/drawing/2014/main" id="{D847095D-A0CC-CC4D-A091-845F2BEECA68}"/>
              </a:ext>
            </a:extLst>
          </p:cNvPr>
          <p:cNvCxnSpPr>
            <a:cxnSpLocks/>
          </p:cNvCxnSpPr>
          <p:nvPr/>
        </p:nvCxnSpPr>
        <p:spPr>
          <a:xfrm>
            <a:off x="8426068" y="5403209"/>
            <a:ext cx="0" cy="656790"/>
          </a:xfrm>
          <a:prstGeom prst="straightConnector1">
            <a:avLst/>
          </a:prstGeom>
          <a:ln>
            <a:solidFill>
              <a:schemeClr val="tx1"/>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EFC4D761-7F67-7D45-9831-FD0CD42AF969}"/>
              </a:ext>
            </a:extLst>
          </p:cNvPr>
          <p:cNvCxnSpPr>
            <a:cxnSpLocks/>
          </p:cNvCxnSpPr>
          <p:nvPr/>
        </p:nvCxnSpPr>
        <p:spPr>
          <a:xfrm>
            <a:off x="6735134" y="3220405"/>
            <a:ext cx="0" cy="454735"/>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61" name="Rounded Rectangle 60">
            <a:extLst>
              <a:ext uri="{FF2B5EF4-FFF2-40B4-BE49-F238E27FC236}">
                <a16:creationId xmlns:a16="http://schemas.microsoft.com/office/drawing/2014/main" id="{3B97A8BE-5923-014F-AECF-2175F10433F7}"/>
              </a:ext>
            </a:extLst>
          </p:cNvPr>
          <p:cNvSpPr/>
          <p:nvPr/>
        </p:nvSpPr>
        <p:spPr>
          <a:xfrm>
            <a:off x="4363656" y="2916172"/>
            <a:ext cx="4710896" cy="306792"/>
          </a:xfrm>
          <a:prstGeom prst="roundRect">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Setting                     Characters                    Outline</a:t>
            </a:r>
          </a:p>
        </p:txBody>
      </p:sp>
      <p:cxnSp>
        <p:nvCxnSpPr>
          <p:cNvPr id="62" name="Straight Arrow Connector 61">
            <a:extLst>
              <a:ext uri="{FF2B5EF4-FFF2-40B4-BE49-F238E27FC236}">
                <a16:creationId xmlns:a16="http://schemas.microsoft.com/office/drawing/2014/main" id="{A9F3D2C8-E42B-3F4F-8872-BFBD0DFE2CE1}"/>
              </a:ext>
            </a:extLst>
          </p:cNvPr>
          <p:cNvCxnSpPr>
            <a:cxnSpLocks/>
          </p:cNvCxnSpPr>
          <p:nvPr/>
        </p:nvCxnSpPr>
        <p:spPr>
          <a:xfrm flipH="1">
            <a:off x="6735134" y="2165419"/>
            <a:ext cx="0" cy="750753"/>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895F4F02-B489-8D4C-B56E-2CF82602D698}"/>
              </a:ext>
            </a:extLst>
          </p:cNvPr>
          <p:cNvSpPr/>
          <p:nvPr/>
        </p:nvSpPr>
        <p:spPr>
          <a:xfrm>
            <a:off x="6235939" y="2404384"/>
            <a:ext cx="972273" cy="337041"/>
          </a:xfrm>
          <a:prstGeom prst="rect">
            <a:avLst/>
          </a:prstGeom>
          <a:solidFill>
            <a:schemeClr val="bg1"/>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b="1" dirty="0">
                <a:solidFill>
                  <a:schemeClr val="bg1">
                    <a:lumMod val="75000"/>
                  </a:schemeClr>
                </a:solidFill>
              </a:rPr>
              <a:t>LLM</a:t>
            </a:r>
          </a:p>
        </p:txBody>
      </p:sp>
      <p:sp>
        <p:nvSpPr>
          <p:cNvPr id="66" name="Rounded Rectangle 65">
            <a:extLst>
              <a:ext uri="{FF2B5EF4-FFF2-40B4-BE49-F238E27FC236}">
                <a16:creationId xmlns:a16="http://schemas.microsoft.com/office/drawing/2014/main" id="{868EB8C9-9F33-C34D-AD2C-86B45BAEBFA9}"/>
              </a:ext>
            </a:extLst>
          </p:cNvPr>
          <p:cNvSpPr/>
          <p:nvPr/>
        </p:nvSpPr>
        <p:spPr>
          <a:xfrm>
            <a:off x="9571302" y="3675140"/>
            <a:ext cx="1621300" cy="591050"/>
          </a:xfrm>
          <a:prstGeom prst="roundRect">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Story Continuations</a:t>
            </a:r>
          </a:p>
        </p:txBody>
      </p:sp>
      <p:sp>
        <p:nvSpPr>
          <p:cNvPr id="68" name="Rounded Rectangle 67">
            <a:extLst>
              <a:ext uri="{FF2B5EF4-FFF2-40B4-BE49-F238E27FC236}">
                <a16:creationId xmlns:a16="http://schemas.microsoft.com/office/drawing/2014/main" id="{B4503C8E-5D99-4F4B-BBCD-49F1ABC5E7AD}"/>
              </a:ext>
            </a:extLst>
          </p:cNvPr>
          <p:cNvSpPr/>
          <p:nvPr/>
        </p:nvSpPr>
        <p:spPr>
          <a:xfrm>
            <a:off x="9607955" y="3711793"/>
            <a:ext cx="1621300" cy="591050"/>
          </a:xfrm>
          <a:prstGeom prst="roundRect">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chemeClr val="bg1">
                  <a:lumMod val="75000"/>
                </a:schemeClr>
              </a:solidFill>
            </a:endParaRPr>
          </a:p>
        </p:txBody>
      </p:sp>
      <p:sp>
        <p:nvSpPr>
          <p:cNvPr id="69" name="Rounded Rectangle 68">
            <a:extLst>
              <a:ext uri="{FF2B5EF4-FFF2-40B4-BE49-F238E27FC236}">
                <a16:creationId xmlns:a16="http://schemas.microsoft.com/office/drawing/2014/main" id="{2C8E667D-91C3-404D-B478-DAAA03A5B0FF}"/>
              </a:ext>
            </a:extLst>
          </p:cNvPr>
          <p:cNvSpPr/>
          <p:nvPr/>
        </p:nvSpPr>
        <p:spPr>
          <a:xfrm>
            <a:off x="9571302" y="3638855"/>
            <a:ext cx="1621300" cy="591050"/>
          </a:xfrm>
          <a:prstGeom prst="roundRect">
            <a:avLst/>
          </a:prstGeom>
          <a:solidFill>
            <a:schemeClr val="accent3">
              <a:lumMod val="20000"/>
              <a:lumOff val="80000"/>
            </a:schemeClr>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Story Continuations</a:t>
            </a:r>
          </a:p>
        </p:txBody>
      </p:sp>
      <p:sp>
        <p:nvSpPr>
          <p:cNvPr id="74" name="Rounded Rectangle 73">
            <a:extLst>
              <a:ext uri="{FF2B5EF4-FFF2-40B4-BE49-F238E27FC236}">
                <a16:creationId xmlns:a16="http://schemas.microsoft.com/office/drawing/2014/main" id="{2AD199DD-B231-094F-84ED-8954B04BE16E}"/>
              </a:ext>
            </a:extLst>
          </p:cNvPr>
          <p:cNvSpPr/>
          <p:nvPr/>
        </p:nvSpPr>
        <p:spPr>
          <a:xfrm>
            <a:off x="9607920" y="3671267"/>
            <a:ext cx="1621300" cy="591050"/>
          </a:xfrm>
          <a:prstGeom prst="roundRect">
            <a:avLst/>
          </a:prstGeom>
          <a:solidFill>
            <a:schemeClr val="accent3">
              <a:lumMod val="20000"/>
              <a:lumOff val="80000"/>
            </a:schemeClr>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Story Continuations</a:t>
            </a:r>
          </a:p>
        </p:txBody>
      </p:sp>
      <p:sp>
        <p:nvSpPr>
          <p:cNvPr id="77" name="Rounded Rectangle 76">
            <a:extLst>
              <a:ext uri="{FF2B5EF4-FFF2-40B4-BE49-F238E27FC236}">
                <a16:creationId xmlns:a16="http://schemas.microsoft.com/office/drawing/2014/main" id="{0B5ADD99-17C0-1D43-B730-C9E86E29B4BC}"/>
              </a:ext>
            </a:extLst>
          </p:cNvPr>
          <p:cNvSpPr/>
          <p:nvPr/>
        </p:nvSpPr>
        <p:spPr>
          <a:xfrm>
            <a:off x="9644538" y="3697661"/>
            <a:ext cx="1621300" cy="591050"/>
          </a:xfrm>
          <a:prstGeom prst="roundRect">
            <a:avLst/>
          </a:prstGeom>
          <a:solidFill>
            <a:schemeClr val="accent3">
              <a:lumMod val="20000"/>
              <a:lumOff val="80000"/>
            </a:schemeClr>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Story Continuations</a:t>
            </a:r>
          </a:p>
        </p:txBody>
      </p:sp>
      <p:cxnSp>
        <p:nvCxnSpPr>
          <p:cNvPr id="78" name="Straight Arrow Connector 77">
            <a:extLst>
              <a:ext uri="{FF2B5EF4-FFF2-40B4-BE49-F238E27FC236}">
                <a16:creationId xmlns:a16="http://schemas.microsoft.com/office/drawing/2014/main" id="{96EFBDE4-6493-3247-AAAE-C73D7D4F211E}"/>
              </a:ext>
            </a:extLst>
          </p:cNvPr>
          <p:cNvCxnSpPr>
            <a:cxnSpLocks/>
          </p:cNvCxnSpPr>
          <p:nvPr/>
        </p:nvCxnSpPr>
        <p:spPr>
          <a:xfrm flipH="1" flipV="1">
            <a:off x="4307176" y="5104795"/>
            <a:ext cx="3298194" cy="2889"/>
          </a:xfrm>
          <a:prstGeom prst="straightConnector1">
            <a:avLst/>
          </a:prstGeom>
          <a:ln>
            <a:solidFill>
              <a:schemeClr val="bg1">
                <a:lumMod val="75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9" name="Arc 78">
            <a:extLst>
              <a:ext uri="{FF2B5EF4-FFF2-40B4-BE49-F238E27FC236}">
                <a16:creationId xmlns:a16="http://schemas.microsoft.com/office/drawing/2014/main" id="{51DBA2E7-2045-8B4D-BC28-E17C38E15B4A}"/>
              </a:ext>
            </a:extLst>
          </p:cNvPr>
          <p:cNvSpPr/>
          <p:nvPr/>
        </p:nvSpPr>
        <p:spPr>
          <a:xfrm rot="16200000">
            <a:off x="4120140" y="5105957"/>
            <a:ext cx="374073" cy="370676"/>
          </a:xfrm>
          <a:prstGeom prst="arc">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1">
                  <a:lumMod val="75000"/>
                </a:schemeClr>
              </a:solidFill>
            </a:endParaRPr>
          </a:p>
        </p:txBody>
      </p:sp>
      <p:cxnSp>
        <p:nvCxnSpPr>
          <p:cNvPr id="81" name="Straight Arrow Connector 80">
            <a:extLst>
              <a:ext uri="{FF2B5EF4-FFF2-40B4-BE49-F238E27FC236}">
                <a16:creationId xmlns:a16="http://schemas.microsoft.com/office/drawing/2014/main" id="{AD5FE6A6-C68F-7140-9FEA-C4904232B0A3}"/>
              </a:ext>
            </a:extLst>
          </p:cNvPr>
          <p:cNvCxnSpPr>
            <a:cxnSpLocks/>
          </p:cNvCxnSpPr>
          <p:nvPr/>
        </p:nvCxnSpPr>
        <p:spPr>
          <a:xfrm>
            <a:off x="4595882" y="6234005"/>
            <a:ext cx="627240" cy="0"/>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5078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74AD-CBC1-8A42-A0D2-89AC2224A724}"/>
              </a:ext>
            </a:extLst>
          </p:cNvPr>
          <p:cNvSpPr>
            <a:spLocks noGrp="1"/>
          </p:cNvSpPr>
          <p:nvPr>
            <p:ph type="title"/>
          </p:nvPr>
        </p:nvSpPr>
        <p:spPr/>
        <p:txBody>
          <a:bodyPr>
            <a:normAutofit/>
          </a:bodyPr>
          <a:lstStyle/>
          <a:p>
            <a:r>
              <a:rPr lang="en-US" sz="4000" dirty="0"/>
              <a:t>Recursive </a:t>
            </a:r>
            <a:r>
              <a:rPr lang="en-US" sz="4000" dirty="0" err="1"/>
              <a:t>Reprompting</a:t>
            </a:r>
            <a:r>
              <a:rPr lang="en-US" sz="4000" dirty="0"/>
              <a:t> and Revision</a:t>
            </a:r>
          </a:p>
        </p:txBody>
      </p:sp>
      <p:sp>
        <p:nvSpPr>
          <p:cNvPr id="34" name="Rounded Rectangle 33">
            <a:extLst>
              <a:ext uri="{FF2B5EF4-FFF2-40B4-BE49-F238E27FC236}">
                <a16:creationId xmlns:a16="http://schemas.microsoft.com/office/drawing/2014/main" id="{ECA339FA-F1F2-C244-B6B8-1ACC904C02A3}"/>
              </a:ext>
            </a:extLst>
          </p:cNvPr>
          <p:cNvSpPr/>
          <p:nvPr/>
        </p:nvSpPr>
        <p:spPr>
          <a:xfrm>
            <a:off x="784989" y="5721489"/>
            <a:ext cx="10626068" cy="968316"/>
          </a:xfrm>
          <a:prstGeom prst="roundRect">
            <a:avLst/>
          </a:prstGeom>
          <a:solidFill>
            <a:srgbClr val="FADADD"/>
          </a:solidFill>
          <a:ln w="38100">
            <a:solidFill>
              <a:srgbClr val="C0001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4400" b="1" dirty="0"/>
          </a:p>
        </p:txBody>
      </p:sp>
      <p:sp>
        <p:nvSpPr>
          <p:cNvPr id="35" name="Rounded Rectangle 34">
            <a:extLst>
              <a:ext uri="{FF2B5EF4-FFF2-40B4-BE49-F238E27FC236}">
                <a16:creationId xmlns:a16="http://schemas.microsoft.com/office/drawing/2014/main" id="{C10D3B23-D454-2C44-A8F4-DA7EB1B366C6}"/>
              </a:ext>
            </a:extLst>
          </p:cNvPr>
          <p:cNvSpPr/>
          <p:nvPr/>
        </p:nvSpPr>
        <p:spPr>
          <a:xfrm>
            <a:off x="785036" y="4600716"/>
            <a:ext cx="10626070" cy="968316"/>
          </a:xfrm>
          <a:prstGeom prst="roundRect">
            <a:avLst/>
          </a:prstGeom>
          <a:solidFill>
            <a:srgbClr val="FCE6D6"/>
          </a:solidFill>
          <a:ln w="38100">
            <a:solidFill>
              <a:srgbClr val="C55B0E"/>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n-US" sz="4400" b="1" dirty="0"/>
          </a:p>
        </p:txBody>
      </p:sp>
      <p:sp>
        <p:nvSpPr>
          <p:cNvPr id="36" name="Rounded Rectangle 35">
            <a:extLst>
              <a:ext uri="{FF2B5EF4-FFF2-40B4-BE49-F238E27FC236}">
                <a16:creationId xmlns:a16="http://schemas.microsoft.com/office/drawing/2014/main" id="{B7767D5C-9392-1A4F-83D9-C066D36CE746}"/>
              </a:ext>
            </a:extLst>
          </p:cNvPr>
          <p:cNvSpPr/>
          <p:nvPr/>
        </p:nvSpPr>
        <p:spPr>
          <a:xfrm>
            <a:off x="784988" y="3471048"/>
            <a:ext cx="10626071" cy="968316"/>
          </a:xfrm>
          <a:prstGeom prst="roundRect">
            <a:avLst/>
          </a:prstGeom>
          <a:solidFill>
            <a:srgbClr val="E4F0D9"/>
          </a:solidFill>
          <a:ln w="38100">
            <a:solidFill>
              <a:srgbClr val="507E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4400" b="1" dirty="0"/>
          </a:p>
        </p:txBody>
      </p:sp>
      <p:sp>
        <p:nvSpPr>
          <p:cNvPr id="37" name="Rounded Rectangle 36">
            <a:extLst>
              <a:ext uri="{FF2B5EF4-FFF2-40B4-BE49-F238E27FC236}">
                <a16:creationId xmlns:a16="http://schemas.microsoft.com/office/drawing/2014/main" id="{5A718B96-8C7B-134E-8CCB-ACFFFA4BC18F}"/>
              </a:ext>
            </a:extLst>
          </p:cNvPr>
          <p:cNvSpPr/>
          <p:nvPr/>
        </p:nvSpPr>
        <p:spPr>
          <a:xfrm>
            <a:off x="795088" y="2333900"/>
            <a:ext cx="10611924" cy="968316"/>
          </a:xfrm>
          <a:prstGeom prst="roundRect">
            <a:avLst/>
          </a:prstGeom>
          <a:solidFill>
            <a:srgbClr val="DBE3F4"/>
          </a:solidFill>
          <a:ln w="38100">
            <a:solidFill>
              <a:srgbClr val="2E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b="1" dirty="0">
              <a:solidFill>
                <a:schemeClr val="tx1"/>
              </a:solidFill>
            </a:endParaRPr>
          </a:p>
        </p:txBody>
      </p:sp>
      <p:sp>
        <p:nvSpPr>
          <p:cNvPr id="46" name="Rounded Rectangle 8">
            <a:extLst>
              <a:ext uri="{FF2B5EF4-FFF2-40B4-BE49-F238E27FC236}">
                <a16:creationId xmlns:a16="http://schemas.microsoft.com/office/drawing/2014/main" id="{E788B9BC-74E3-AC46-A96A-9F0EBB8110AB}"/>
              </a:ext>
            </a:extLst>
          </p:cNvPr>
          <p:cNvSpPr/>
          <p:nvPr/>
        </p:nvSpPr>
        <p:spPr>
          <a:xfrm>
            <a:off x="784988" y="2333900"/>
            <a:ext cx="1937694" cy="968316"/>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389 h 968316"/>
              <a:gd name="connsiteX1" fmla="*/ 161389 w 1934308"/>
              <a:gd name="connsiteY1" fmla="*/ 0 h 968316"/>
              <a:gd name="connsiteX2" fmla="*/ 1930921 w 1934308"/>
              <a:gd name="connsiteY2" fmla="*/ 2216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7694"/>
              <a:gd name="connsiteY0" fmla="*/ 161389 h 1026452"/>
              <a:gd name="connsiteX1" fmla="*/ 161389 w 1937694"/>
              <a:gd name="connsiteY1" fmla="*/ 0 h 1026452"/>
              <a:gd name="connsiteX2" fmla="*/ 1930921 w 1937694"/>
              <a:gd name="connsiteY2" fmla="*/ 2216 h 1026452"/>
              <a:gd name="connsiteX3" fmla="*/ 1937694 w 1937694"/>
              <a:gd name="connsiteY3" fmla="*/ 966100 h 1026452"/>
              <a:gd name="connsiteX4" fmla="*/ 161389 w 1937694"/>
              <a:gd name="connsiteY4" fmla="*/ 968316 h 1026452"/>
              <a:gd name="connsiteX5" fmla="*/ 0 w 1937694"/>
              <a:gd name="connsiteY5" fmla="*/ 806927 h 1026452"/>
              <a:gd name="connsiteX6" fmla="*/ 0 w 1937694"/>
              <a:gd name="connsiteY6" fmla="*/ 161389 h 1026452"/>
              <a:gd name="connsiteX0" fmla="*/ 0 w 1937694"/>
              <a:gd name="connsiteY0" fmla="*/ 161389 h 968316"/>
              <a:gd name="connsiteX1" fmla="*/ 161389 w 1937694"/>
              <a:gd name="connsiteY1" fmla="*/ 0 h 968316"/>
              <a:gd name="connsiteX2" fmla="*/ 1930921 w 1937694"/>
              <a:gd name="connsiteY2" fmla="*/ 2216 h 968316"/>
              <a:gd name="connsiteX3" fmla="*/ 1937694 w 1937694"/>
              <a:gd name="connsiteY3" fmla="*/ 966100 h 968316"/>
              <a:gd name="connsiteX4" fmla="*/ 161389 w 1937694"/>
              <a:gd name="connsiteY4" fmla="*/ 968316 h 968316"/>
              <a:gd name="connsiteX5" fmla="*/ 0 w 1937694"/>
              <a:gd name="connsiteY5" fmla="*/ 806927 h 968316"/>
              <a:gd name="connsiteX6" fmla="*/ 0 w 1937694"/>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7694" h="968316">
                <a:moveTo>
                  <a:pt x="0" y="161389"/>
                </a:moveTo>
                <a:cubicBezTo>
                  <a:pt x="0" y="72256"/>
                  <a:pt x="72256" y="0"/>
                  <a:pt x="161389" y="0"/>
                </a:cubicBezTo>
                <a:lnTo>
                  <a:pt x="1930921" y="2216"/>
                </a:lnTo>
                <a:cubicBezTo>
                  <a:pt x="1933179" y="323511"/>
                  <a:pt x="1935436" y="644805"/>
                  <a:pt x="1937694" y="966100"/>
                </a:cubicBezTo>
                <a:lnTo>
                  <a:pt x="161389" y="968316"/>
                </a:lnTo>
                <a:cubicBezTo>
                  <a:pt x="72256" y="968316"/>
                  <a:pt x="0" y="896060"/>
                  <a:pt x="0" y="806927"/>
                </a:cubicBezTo>
                <a:lnTo>
                  <a:pt x="0" y="161389"/>
                </a:lnTo>
                <a:close/>
              </a:path>
            </a:pathLst>
          </a:custGeom>
          <a:solidFill>
            <a:srgbClr val="4372C5"/>
          </a:solidFill>
          <a:ln w="38100">
            <a:solidFill>
              <a:srgbClr val="2E51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Plan</a:t>
            </a:r>
          </a:p>
        </p:txBody>
      </p:sp>
      <p:sp>
        <p:nvSpPr>
          <p:cNvPr id="47" name="Rounded Rectangle 9">
            <a:extLst>
              <a:ext uri="{FF2B5EF4-FFF2-40B4-BE49-F238E27FC236}">
                <a16:creationId xmlns:a16="http://schemas.microsoft.com/office/drawing/2014/main" id="{FBB22A94-8FA4-3F46-AD43-D085445D8401}"/>
              </a:ext>
            </a:extLst>
          </p:cNvPr>
          <p:cNvSpPr/>
          <p:nvPr/>
        </p:nvSpPr>
        <p:spPr>
          <a:xfrm>
            <a:off x="784988" y="3470511"/>
            <a:ext cx="1934308" cy="968852"/>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807463 h 968852"/>
              <a:gd name="connsiteX4" fmla="*/ 161389 w 1934308"/>
              <a:gd name="connsiteY4" fmla="*/ 968852 h 968852"/>
              <a:gd name="connsiteX5" fmla="*/ 0 w 1934308"/>
              <a:gd name="connsiteY5" fmla="*/ 807463 h 968852"/>
              <a:gd name="connsiteX6" fmla="*/ 0 w 1934308"/>
              <a:gd name="connsiteY6" fmla="*/ 161925 h 968852"/>
              <a:gd name="connsiteX0" fmla="*/ 0 w 1934308"/>
              <a:gd name="connsiteY0" fmla="*/ 161925 h 1031388"/>
              <a:gd name="connsiteX1" fmla="*/ 161389 w 1934308"/>
              <a:gd name="connsiteY1" fmla="*/ 536 h 1031388"/>
              <a:gd name="connsiteX2" fmla="*/ 1934308 w 1934308"/>
              <a:gd name="connsiteY2" fmla="*/ 0 h 1031388"/>
              <a:gd name="connsiteX3" fmla="*/ 1934308 w 1934308"/>
              <a:gd name="connsiteY3" fmla="*/ 972563 h 1031388"/>
              <a:gd name="connsiteX4" fmla="*/ 161389 w 1934308"/>
              <a:gd name="connsiteY4" fmla="*/ 968852 h 1031388"/>
              <a:gd name="connsiteX5" fmla="*/ 0 w 1934308"/>
              <a:gd name="connsiteY5" fmla="*/ 807463 h 1031388"/>
              <a:gd name="connsiteX6" fmla="*/ 0 w 1934308"/>
              <a:gd name="connsiteY6" fmla="*/ 161925 h 1031388"/>
              <a:gd name="connsiteX0" fmla="*/ 0 w 1934308"/>
              <a:gd name="connsiteY0" fmla="*/ 161925 h 972563"/>
              <a:gd name="connsiteX1" fmla="*/ 161389 w 1934308"/>
              <a:gd name="connsiteY1" fmla="*/ 536 h 972563"/>
              <a:gd name="connsiteX2" fmla="*/ 1934308 w 1934308"/>
              <a:gd name="connsiteY2" fmla="*/ 0 h 972563"/>
              <a:gd name="connsiteX3" fmla="*/ 1934308 w 1934308"/>
              <a:gd name="connsiteY3" fmla="*/ 972563 h 972563"/>
              <a:gd name="connsiteX4" fmla="*/ 161389 w 1934308"/>
              <a:gd name="connsiteY4" fmla="*/ 968852 h 972563"/>
              <a:gd name="connsiteX5" fmla="*/ 0 w 1934308"/>
              <a:gd name="connsiteY5" fmla="*/ 807463 h 972563"/>
              <a:gd name="connsiteX6" fmla="*/ 0 w 1934308"/>
              <a:gd name="connsiteY6" fmla="*/ 161925 h 972563"/>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953513 h 968852"/>
              <a:gd name="connsiteX4" fmla="*/ 161389 w 1934308"/>
              <a:gd name="connsiteY4" fmla="*/ 968852 h 968852"/>
              <a:gd name="connsiteX5" fmla="*/ 0 w 1934308"/>
              <a:gd name="connsiteY5" fmla="*/ 807463 h 968852"/>
              <a:gd name="connsiteX6" fmla="*/ 0 w 1934308"/>
              <a:gd name="connsiteY6" fmla="*/ 161925 h 968852"/>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966213 h 968852"/>
              <a:gd name="connsiteX4" fmla="*/ 161389 w 1934308"/>
              <a:gd name="connsiteY4" fmla="*/ 968852 h 968852"/>
              <a:gd name="connsiteX5" fmla="*/ 0 w 1934308"/>
              <a:gd name="connsiteY5" fmla="*/ 807463 h 968852"/>
              <a:gd name="connsiteX6" fmla="*/ 0 w 1934308"/>
              <a:gd name="connsiteY6" fmla="*/ 161925 h 96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308" h="968852">
                <a:moveTo>
                  <a:pt x="0" y="161925"/>
                </a:moveTo>
                <a:cubicBezTo>
                  <a:pt x="0" y="72792"/>
                  <a:pt x="72256" y="536"/>
                  <a:pt x="161389" y="536"/>
                </a:cubicBezTo>
                <a:lnTo>
                  <a:pt x="1934308" y="0"/>
                </a:lnTo>
                <a:lnTo>
                  <a:pt x="1934308" y="966213"/>
                </a:lnTo>
                <a:lnTo>
                  <a:pt x="161389" y="968852"/>
                </a:lnTo>
                <a:cubicBezTo>
                  <a:pt x="72256" y="968852"/>
                  <a:pt x="0" y="896596"/>
                  <a:pt x="0" y="807463"/>
                </a:cubicBezTo>
                <a:lnTo>
                  <a:pt x="0" y="161925"/>
                </a:lnTo>
                <a:close/>
              </a:path>
            </a:pathLst>
          </a:custGeom>
          <a:solidFill>
            <a:srgbClr val="70AC47"/>
          </a:solidFill>
          <a:ln w="38100">
            <a:solidFill>
              <a:srgbClr val="507E3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b="1" dirty="0"/>
              <a:t>Draft</a:t>
            </a:r>
          </a:p>
        </p:txBody>
      </p:sp>
      <p:sp>
        <p:nvSpPr>
          <p:cNvPr id="48" name="Rounded Rectangle 10">
            <a:extLst>
              <a:ext uri="{FF2B5EF4-FFF2-40B4-BE49-F238E27FC236}">
                <a16:creationId xmlns:a16="http://schemas.microsoft.com/office/drawing/2014/main" id="{477AC82C-0DD0-EB49-B958-3840C9CCD480}"/>
              </a:ext>
            </a:extLst>
          </p:cNvPr>
          <p:cNvSpPr/>
          <p:nvPr/>
        </p:nvSpPr>
        <p:spPr>
          <a:xfrm>
            <a:off x="784988" y="4600716"/>
            <a:ext cx="1934308" cy="968316"/>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925 h 968852"/>
              <a:gd name="connsiteX1" fmla="*/ 161389 w 1934308"/>
              <a:gd name="connsiteY1" fmla="*/ 536 h 968852"/>
              <a:gd name="connsiteX2" fmla="*/ 1934308 w 1934308"/>
              <a:gd name="connsiteY2" fmla="*/ 0 h 968852"/>
              <a:gd name="connsiteX3" fmla="*/ 1934308 w 1934308"/>
              <a:gd name="connsiteY3" fmla="*/ 807463 h 968852"/>
              <a:gd name="connsiteX4" fmla="*/ 1772919 w 1934308"/>
              <a:gd name="connsiteY4" fmla="*/ 968852 h 968852"/>
              <a:gd name="connsiteX5" fmla="*/ 161389 w 1934308"/>
              <a:gd name="connsiteY5" fmla="*/ 968852 h 968852"/>
              <a:gd name="connsiteX6" fmla="*/ 0 w 1934308"/>
              <a:gd name="connsiteY6" fmla="*/ 807463 h 968852"/>
              <a:gd name="connsiteX7" fmla="*/ 0 w 1934308"/>
              <a:gd name="connsiteY7" fmla="*/ 161925 h 968852"/>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4308"/>
              <a:gd name="connsiteY0" fmla="*/ 161389 h 1037899"/>
              <a:gd name="connsiteX1" fmla="*/ 161389 w 1934308"/>
              <a:gd name="connsiteY1" fmla="*/ 0 h 1037899"/>
              <a:gd name="connsiteX2" fmla="*/ 1934308 w 1934308"/>
              <a:gd name="connsiteY2" fmla="*/ 2639 h 1037899"/>
              <a:gd name="connsiteX3" fmla="*/ 1934308 w 1934308"/>
              <a:gd name="connsiteY3" fmla="*/ 965677 h 1037899"/>
              <a:gd name="connsiteX4" fmla="*/ 161389 w 1934308"/>
              <a:gd name="connsiteY4" fmla="*/ 968316 h 1037899"/>
              <a:gd name="connsiteX5" fmla="*/ 0 w 1934308"/>
              <a:gd name="connsiteY5" fmla="*/ 806927 h 1037899"/>
              <a:gd name="connsiteX6" fmla="*/ 0 w 1934308"/>
              <a:gd name="connsiteY6" fmla="*/ 161389 h 1037899"/>
              <a:gd name="connsiteX0" fmla="*/ 0 w 1934308"/>
              <a:gd name="connsiteY0" fmla="*/ 161389 h 968316"/>
              <a:gd name="connsiteX1" fmla="*/ 161389 w 1934308"/>
              <a:gd name="connsiteY1" fmla="*/ 0 h 968316"/>
              <a:gd name="connsiteX2" fmla="*/ 1934308 w 1934308"/>
              <a:gd name="connsiteY2" fmla="*/ 2639 h 968316"/>
              <a:gd name="connsiteX3" fmla="*/ 1934308 w 1934308"/>
              <a:gd name="connsiteY3" fmla="*/ 965677 h 968316"/>
              <a:gd name="connsiteX4" fmla="*/ 161389 w 1934308"/>
              <a:gd name="connsiteY4" fmla="*/ 968316 h 968316"/>
              <a:gd name="connsiteX5" fmla="*/ 0 w 1934308"/>
              <a:gd name="connsiteY5" fmla="*/ 806927 h 968316"/>
              <a:gd name="connsiteX6" fmla="*/ 0 w 1934308"/>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4308" h="968316">
                <a:moveTo>
                  <a:pt x="0" y="161389"/>
                </a:moveTo>
                <a:cubicBezTo>
                  <a:pt x="0" y="72256"/>
                  <a:pt x="72256" y="0"/>
                  <a:pt x="161389" y="0"/>
                </a:cubicBezTo>
                <a:lnTo>
                  <a:pt x="1934308" y="2639"/>
                </a:lnTo>
                <a:lnTo>
                  <a:pt x="1934308" y="965677"/>
                </a:lnTo>
                <a:lnTo>
                  <a:pt x="161389" y="968316"/>
                </a:lnTo>
                <a:cubicBezTo>
                  <a:pt x="72256" y="968316"/>
                  <a:pt x="0" y="896060"/>
                  <a:pt x="0" y="806927"/>
                </a:cubicBezTo>
                <a:lnTo>
                  <a:pt x="0" y="161389"/>
                </a:lnTo>
                <a:close/>
              </a:path>
            </a:pathLst>
          </a:custGeom>
          <a:solidFill>
            <a:srgbClr val="ED7C31"/>
          </a:solidFill>
          <a:ln w="38100">
            <a:solidFill>
              <a:srgbClr val="C55B0E"/>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b="1" dirty="0"/>
              <a:t>Rewrite</a:t>
            </a:r>
          </a:p>
        </p:txBody>
      </p:sp>
      <p:sp>
        <p:nvSpPr>
          <p:cNvPr id="53" name="Rounded Rectangle 52">
            <a:extLst>
              <a:ext uri="{FF2B5EF4-FFF2-40B4-BE49-F238E27FC236}">
                <a16:creationId xmlns:a16="http://schemas.microsoft.com/office/drawing/2014/main" id="{D6B76265-4B7F-7340-B9FA-88DD57B5BBA4}"/>
              </a:ext>
            </a:extLst>
          </p:cNvPr>
          <p:cNvSpPr/>
          <p:nvPr/>
        </p:nvSpPr>
        <p:spPr>
          <a:xfrm>
            <a:off x="3328437" y="3680525"/>
            <a:ext cx="1621301" cy="591050"/>
          </a:xfrm>
          <a:prstGeom prst="roundRect">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Previous Story (if any)</a:t>
            </a:r>
          </a:p>
        </p:txBody>
      </p:sp>
      <p:sp>
        <p:nvSpPr>
          <p:cNvPr id="55" name="Rounded Rectangle 54">
            <a:extLst>
              <a:ext uri="{FF2B5EF4-FFF2-40B4-BE49-F238E27FC236}">
                <a16:creationId xmlns:a16="http://schemas.microsoft.com/office/drawing/2014/main" id="{250A59B3-08FF-6040-AB14-03D2E18D4DBB}"/>
              </a:ext>
            </a:extLst>
          </p:cNvPr>
          <p:cNvSpPr/>
          <p:nvPr/>
        </p:nvSpPr>
        <p:spPr>
          <a:xfrm>
            <a:off x="5558880" y="3680525"/>
            <a:ext cx="2190458" cy="591050"/>
          </a:xfrm>
          <a:prstGeom prst="roundRect">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Prompt</a:t>
            </a:r>
          </a:p>
          <a:p>
            <a:pPr algn="ctr"/>
            <a:r>
              <a:rPr lang="en-US" dirty="0">
                <a:solidFill>
                  <a:schemeClr val="bg1">
                    <a:lumMod val="75000"/>
                  </a:schemeClr>
                </a:solidFill>
              </a:rPr>
              <a:t>(Structured Context)</a:t>
            </a:r>
          </a:p>
        </p:txBody>
      </p:sp>
      <p:sp>
        <p:nvSpPr>
          <p:cNvPr id="56" name="Rounded Rectangle 55">
            <a:extLst>
              <a:ext uri="{FF2B5EF4-FFF2-40B4-BE49-F238E27FC236}">
                <a16:creationId xmlns:a16="http://schemas.microsoft.com/office/drawing/2014/main" id="{8439EC1B-86F0-6A41-A5A7-92F2F572B097}"/>
              </a:ext>
            </a:extLst>
          </p:cNvPr>
          <p:cNvSpPr/>
          <p:nvPr/>
        </p:nvSpPr>
        <p:spPr>
          <a:xfrm>
            <a:off x="2456400" y="1190688"/>
            <a:ext cx="7091076" cy="968315"/>
          </a:xfrm>
          <a:prstGeom prst="roundRect">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57" name="TextBox 56">
            <a:extLst>
              <a:ext uri="{FF2B5EF4-FFF2-40B4-BE49-F238E27FC236}">
                <a16:creationId xmlns:a16="http://schemas.microsoft.com/office/drawing/2014/main" id="{06E953A7-9AA8-ED47-9568-DAE740E48CA9}"/>
              </a:ext>
            </a:extLst>
          </p:cNvPr>
          <p:cNvSpPr txBox="1"/>
          <p:nvPr/>
        </p:nvSpPr>
        <p:spPr>
          <a:xfrm>
            <a:off x="3998729" y="1211312"/>
            <a:ext cx="5325132" cy="954107"/>
          </a:xfrm>
          <a:prstGeom prst="rect">
            <a:avLst/>
          </a:prstGeom>
          <a:noFill/>
        </p:spPr>
        <p:txBody>
          <a:bodyPr wrap="square" rtlCol="0">
            <a:spAutoFit/>
          </a:bodyPr>
          <a:lstStyle/>
          <a:p>
            <a:pPr algn="ctr"/>
            <a:r>
              <a:rPr lang="en-US" sz="1400" dirty="0">
                <a:latin typeface="Courier New" panose="02070309020205020404" pitchFamily="49" charset="0"/>
                <a:cs typeface="Courier New" panose="02070309020205020404" pitchFamily="49" charset="0"/>
              </a:rPr>
              <a:t>AI researchers Kevin, </a:t>
            </a:r>
            <a:r>
              <a:rPr lang="en-US" sz="1400" dirty="0" err="1">
                <a:latin typeface="Courier New" panose="02070309020205020404" pitchFamily="49" charset="0"/>
                <a:cs typeface="Courier New" panose="02070309020205020404" pitchFamily="49" charset="0"/>
              </a:rPr>
              <a:t>Yuandong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Nanyun</a:t>
            </a:r>
            <a:r>
              <a:rPr lang="en-US" sz="1400" dirty="0">
                <a:latin typeface="Courier New" panose="02070309020205020404" pitchFamily="49" charset="0"/>
                <a:cs typeface="Courier New" panose="02070309020205020404" pitchFamily="49" charset="0"/>
              </a:rPr>
              <a:t>, and Dan create a system for automatically generating high-quality long stories, aiming to submit their work to a prestigious conference.</a:t>
            </a:r>
          </a:p>
        </p:txBody>
      </p:sp>
      <p:sp>
        <p:nvSpPr>
          <p:cNvPr id="58" name="Rounded Rectangle 8">
            <a:extLst>
              <a:ext uri="{FF2B5EF4-FFF2-40B4-BE49-F238E27FC236}">
                <a16:creationId xmlns:a16="http://schemas.microsoft.com/office/drawing/2014/main" id="{C930C165-070D-1A41-8379-14F9400D07AF}"/>
              </a:ext>
            </a:extLst>
          </p:cNvPr>
          <p:cNvSpPr/>
          <p:nvPr/>
        </p:nvSpPr>
        <p:spPr>
          <a:xfrm>
            <a:off x="2456426" y="1190665"/>
            <a:ext cx="1542329" cy="968316"/>
          </a:xfrm>
          <a:custGeom>
            <a:avLst/>
            <a:gdLst>
              <a:gd name="connsiteX0" fmla="*/ 0 w 1542329"/>
              <a:gd name="connsiteY0" fmla="*/ 161389 h 968316"/>
              <a:gd name="connsiteX1" fmla="*/ 161389 w 1542329"/>
              <a:gd name="connsiteY1" fmla="*/ 0 h 968316"/>
              <a:gd name="connsiteX2" fmla="*/ 1380940 w 1542329"/>
              <a:gd name="connsiteY2" fmla="*/ 0 h 968316"/>
              <a:gd name="connsiteX3" fmla="*/ 1542329 w 1542329"/>
              <a:gd name="connsiteY3" fmla="*/ 161389 h 968316"/>
              <a:gd name="connsiteX4" fmla="*/ 1542329 w 1542329"/>
              <a:gd name="connsiteY4" fmla="*/ 806927 h 968316"/>
              <a:gd name="connsiteX5" fmla="*/ 1380940 w 1542329"/>
              <a:gd name="connsiteY5" fmla="*/ 968316 h 968316"/>
              <a:gd name="connsiteX6" fmla="*/ 161389 w 1542329"/>
              <a:gd name="connsiteY6" fmla="*/ 968316 h 968316"/>
              <a:gd name="connsiteX7" fmla="*/ 0 w 1542329"/>
              <a:gd name="connsiteY7" fmla="*/ 806927 h 968316"/>
              <a:gd name="connsiteX8" fmla="*/ 0 w 1542329"/>
              <a:gd name="connsiteY8" fmla="*/ 161389 h 968316"/>
              <a:gd name="connsiteX0" fmla="*/ 0 w 1542329"/>
              <a:gd name="connsiteY0" fmla="*/ 161389 h 968316"/>
              <a:gd name="connsiteX1" fmla="*/ 161389 w 1542329"/>
              <a:gd name="connsiteY1" fmla="*/ 0 h 968316"/>
              <a:gd name="connsiteX2" fmla="*/ 1542329 w 1542329"/>
              <a:gd name="connsiteY2" fmla="*/ 16138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61389 w 1542329"/>
              <a:gd name="connsiteY4" fmla="*/ 968316 h 968316"/>
              <a:gd name="connsiteX5" fmla="*/ 0 w 1542329"/>
              <a:gd name="connsiteY5" fmla="*/ 806927 h 968316"/>
              <a:gd name="connsiteX6" fmla="*/ 0 w 1542329"/>
              <a:gd name="connsiteY6" fmla="*/ 161389 h 968316"/>
              <a:gd name="connsiteX0" fmla="*/ 0 w 1542329"/>
              <a:gd name="connsiteY0" fmla="*/ 161389 h 1037899"/>
              <a:gd name="connsiteX1" fmla="*/ 161389 w 1542329"/>
              <a:gd name="connsiteY1" fmla="*/ 0 h 1037899"/>
              <a:gd name="connsiteX2" fmla="*/ 1542329 w 1542329"/>
              <a:gd name="connsiteY2" fmla="*/ 2639 h 1037899"/>
              <a:gd name="connsiteX3" fmla="*/ 1542329 w 1542329"/>
              <a:gd name="connsiteY3" fmla="*/ 965677 h 1037899"/>
              <a:gd name="connsiteX4" fmla="*/ 161389 w 1542329"/>
              <a:gd name="connsiteY4" fmla="*/ 968316 h 1037899"/>
              <a:gd name="connsiteX5" fmla="*/ 0 w 1542329"/>
              <a:gd name="connsiteY5" fmla="*/ 806927 h 1037899"/>
              <a:gd name="connsiteX6" fmla="*/ 0 w 1542329"/>
              <a:gd name="connsiteY6" fmla="*/ 161389 h 1037899"/>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965677 h 968316"/>
              <a:gd name="connsiteX4" fmla="*/ 161389 w 1542329"/>
              <a:gd name="connsiteY4" fmla="*/ 968316 h 968316"/>
              <a:gd name="connsiteX5" fmla="*/ 0 w 1542329"/>
              <a:gd name="connsiteY5" fmla="*/ 806927 h 968316"/>
              <a:gd name="connsiteX6" fmla="*/ 0 w 1542329"/>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329" h="968316">
                <a:moveTo>
                  <a:pt x="0" y="161389"/>
                </a:moveTo>
                <a:cubicBezTo>
                  <a:pt x="0" y="72256"/>
                  <a:pt x="72256" y="0"/>
                  <a:pt x="161389" y="0"/>
                </a:cubicBezTo>
                <a:lnTo>
                  <a:pt x="1542329" y="2639"/>
                </a:lnTo>
                <a:lnTo>
                  <a:pt x="1542329" y="965677"/>
                </a:lnTo>
                <a:lnTo>
                  <a:pt x="161389" y="968316"/>
                </a:lnTo>
                <a:cubicBezTo>
                  <a:pt x="72256" y="968316"/>
                  <a:pt x="0" y="896060"/>
                  <a:pt x="0" y="806927"/>
                </a:cubicBezTo>
                <a:lnTo>
                  <a:pt x="0" y="161389"/>
                </a:lnTo>
                <a:close/>
              </a:path>
            </a:pathLst>
          </a:custGeom>
          <a:solidFill>
            <a:srgbClr val="BFBDC0"/>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t>Premise</a:t>
            </a:r>
          </a:p>
        </p:txBody>
      </p:sp>
      <p:sp>
        <p:nvSpPr>
          <p:cNvPr id="64" name="Rectangle 63">
            <a:extLst>
              <a:ext uri="{FF2B5EF4-FFF2-40B4-BE49-F238E27FC236}">
                <a16:creationId xmlns:a16="http://schemas.microsoft.com/office/drawing/2014/main" id="{A7D8F937-C32A-1842-B54C-440C287F1128}"/>
              </a:ext>
            </a:extLst>
          </p:cNvPr>
          <p:cNvSpPr/>
          <p:nvPr/>
        </p:nvSpPr>
        <p:spPr>
          <a:xfrm>
            <a:off x="9839409" y="4936056"/>
            <a:ext cx="1158322" cy="338553"/>
          </a:xfrm>
          <a:prstGeom prst="rect">
            <a:avLst/>
          </a:prstGeom>
          <a:solidFill>
            <a:schemeClr val="bg1"/>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b="1" dirty="0" err="1">
                <a:solidFill>
                  <a:schemeClr val="bg1">
                    <a:lumMod val="75000"/>
                  </a:schemeClr>
                </a:solidFill>
              </a:rPr>
              <a:t>Rerankers</a:t>
            </a:r>
            <a:endParaRPr lang="en-US" b="1" dirty="0">
              <a:solidFill>
                <a:schemeClr val="bg1">
                  <a:lumMod val="75000"/>
                </a:schemeClr>
              </a:solidFill>
            </a:endParaRPr>
          </a:p>
        </p:txBody>
      </p:sp>
      <p:sp>
        <p:nvSpPr>
          <p:cNvPr id="67" name="Rounded Rectangle 66">
            <a:extLst>
              <a:ext uri="{FF2B5EF4-FFF2-40B4-BE49-F238E27FC236}">
                <a16:creationId xmlns:a16="http://schemas.microsoft.com/office/drawing/2014/main" id="{4A301CE9-8F47-C54A-9050-1AA1BDB5017E}"/>
              </a:ext>
            </a:extLst>
          </p:cNvPr>
          <p:cNvSpPr/>
          <p:nvPr/>
        </p:nvSpPr>
        <p:spPr>
          <a:xfrm>
            <a:off x="7605370" y="4812159"/>
            <a:ext cx="1621300" cy="591050"/>
          </a:xfrm>
          <a:prstGeom prst="roundRect">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Best Story Continuation</a:t>
            </a:r>
          </a:p>
        </p:txBody>
      </p:sp>
      <p:sp>
        <p:nvSpPr>
          <p:cNvPr id="71" name="Rounded Rectangle 70">
            <a:extLst>
              <a:ext uri="{FF2B5EF4-FFF2-40B4-BE49-F238E27FC236}">
                <a16:creationId xmlns:a16="http://schemas.microsoft.com/office/drawing/2014/main" id="{F08A5311-092C-B643-A789-DF71685752A5}"/>
              </a:ext>
            </a:extLst>
          </p:cNvPr>
          <p:cNvSpPr/>
          <p:nvPr/>
        </p:nvSpPr>
        <p:spPr>
          <a:xfrm>
            <a:off x="9547476" y="5929934"/>
            <a:ext cx="1621300" cy="591050"/>
          </a:xfrm>
          <a:prstGeom prst="roundRect">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Final Edited Continuation</a:t>
            </a:r>
          </a:p>
        </p:txBody>
      </p:sp>
      <p:sp>
        <p:nvSpPr>
          <p:cNvPr id="73" name="Rounded Rectangle 72">
            <a:extLst>
              <a:ext uri="{FF2B5EF4-FFF2-40B4-BE49-F238E27FC236}">
                <a16:creationId xmlns:a16="http://schemas.microsoft.com/office/drawing/2014/main" id="{F9BD417D-D4BA-9946-9CEE-8781F30505A5}"/>
              </a:ext>
            </a:extLst>
          </p:cNvPr>
          <p:cNvSpPr/>
          <p:nvPr/>
        </p:nvSpPr>
        <p:spPr>
          <a:xfrm>
            <a:off x="5223122" y="6059684"/>
            <a:ext cx="2061442" cy="337041"/>
          </a:xfrm>
          <a:prstGeom prst="roundRect">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Contradicted Facts</a:t>
            </a:r>
          </a:p>
        </p:txBody>
      </p:sp>
      <p:cxnSp>
        <p:nvCxnSpPr>
          <p:cNvPr id="93" name="Straight Arrow Connector 92">
            <a:extLst>
              <a:ext uri="{FF2B5EF4-FFF2-40B4-BE49-F238E27FC236}">
                <a16:creationId xmlns:a16="http://schemas.microsoft.com/office/drawing/2014/main" id="{DF8735AF-914B-B84C-9ABA-4A4CB4B0EC81}"/>
              </a:ext>
            </a:extLst>
          </p:cNvPr>
          <p:cNvCxnSpPr>
            <a:cxnSpLocks/>
            <a:stCxn id="53" idx="3"/>
            <a:endCxn id="55" idx="1"/>
          </p:cNvCxnSpPr>
          <p:nvPr/>
        </p:nvCxnSpPr>
        <p:spPr>
          <a:xfrm>
            <a:off x="4949738" y="3976050"/>
            <a:ext cx="609142" cy="0"/>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F1E6324D-04BE-DE42-9490-FC6B5B7F3D87}"/>
              </a:ext>
            </a:extLst>
          </p:cNvPr>
          <p:cNvCxnSpPr>
            <a:cxnSpLocks/>
          </p:cNvCxnSpPr>
          <p:nvPr/>
        </p:nvCxnSpPr>
        <p:spPr>
          <a:xfrm flipV="1">
            <a:off x="7749338" y="3970665"/>
            <a:ext cx="1821964" cy="0"/>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6AC252B-EAC9-0E4C-8C5B-EC1F2E05B564}"/>
              </a:ext>
            </a:extLst>
          </p:cNvPr>
          <p:cNvSpPr/>
          <p:nvPr/>
        </p:nvSpPr>
        <p:spPr>
          <a:xfrm>
            <a:off x="8174183" y="3793872"/>
            <a:ext cx="972273" cy="337041"/>
          </a:xfrm>
          <a:prstGeom prst="rect">
            <a:avLst/>
          </a:prstGeom>
          <a:solidFill>
            <a:schemeClr val="bg1"/>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b="1" dirty="0">
                <a:solidFill>
                  <a:schemeClr val="bg1">
                    <a:lumMod val="75000"/>
                  </a:schemeClr>
                </a:solidFill>
              </a:rPr>
              <a:t>LLM</a:t>
            </a:r>
          </a:p>
        </p:txBody>
      </p:sp>
      <p:cxnSp>
        <p:nvCxnSpPr>
          <p:cNvPr id="98" name="Straight Arrow Connector 97">
            <a:extLst>
              <a:ext uri="{FF2B5EF4-FFF2-40B4-BE49-F238E27FC236}">
                <a16:creationId xmlns:a16="http://schemas.microsoft.com/office/drawing/2014/main" id="{70C46415-1DCD-0444-A76D-27AFB305A14F}"/>
              </a:ext>
            </a:extLst>
          </p:cNvPr>
          <p:cNvCxnSpPr>
            <a:cxnSpLocks/>
            <a:stCxn id="64" idx="1"/>
            <a:endCxn id="67" idx="3"/>
          </p:cNvCxnSpPr>
          <p:nvPr/>
        </p:nvCxnSpPr>
        <p:spPr>
          <a:xfrm flipH="1">
            <a:off x="9226670" y="5105333"/>
            <a:ext cx="612739" cy="2351"/>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776B7D69-D2B1-FF4D-B562-7692B3CF2306}"/>
              </a:ext>
            </a:extLst>
          </p:cNvPr>
          <p:cNvCxnSpPr>
            <a:cxnSpLocks/>
            <a:endCxn id="64" idx="0"/>
          </p:cNvCxnSpPr>
          <p:nvPr/>
        </p:nvCxnSpPr>
        <p:spPr>
          <a:xfrm flipH="1">
            <a:off x="10418570" y="4302843"/>
            <a:ext cx="35" cy="633213"/>
          </a:xfrm>
          <a:prstGeom prst="straightConnector1">
            <a:avLst/>
          </a:prstGeom>
          <a:ln>
            <a:solidFill>
              <a:schemeClr val="bg1">
                <a:lumMod val="75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5A26C766-20BD-EE4A-A4F6-8260DF52B2B1}"/>
              </a:ext>
            </a:extLst>
          </p:cNvPr>
          <p:cNvCxnSpPr>
            <a:cxnSpLocks/>
          </p:cNvCxnSpPr>
          <p:nvPr/>
        </p:nvCxnSpPr>
        <p:spPr>
          <a:xfrm flipH="1">
            <a:off x="4121838" y="4271575"/>
            <a:ext cx="0" cy="1991236"/>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70" name="Rectangle 69">
            <a:extLst>
              <a:ext uri="{FF2B5EF4-FFF2-40B4-BE49-F238E27FC236}">
                <a16:creationId xmlns:a16="http://schemas.microsoft.com/office/drawing/2014/main" id="{8EFD832C-58F0-4F40-9755-B12DD9257E7F}"/>
              </a:ext>
            </a:extLst>
          </p:cNvPr>
          <p:cNvSpPr/>
          <p:nvPr/>
        </p:nvSpPr>
        <p:spPr>
          <a:xfrm>
            <a:off x="3625713" y="6065485"/>
            <a:ext cx="972273" cy="337041"/>
          </a:xfrm>
          <a:prstGeom prst="rect">
            <a:avLst/>
          </a:prstGeom>
          <a:solidFill>
            <a:schemeClr val="bg1"/>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b="1" dirty="0">
                <a:solidFill>
                  <a:schemeClr val="bg1">
                    <a:lumMod val="75000"/>
                  </a:schemeClr>
                </a:solidFill>
              </a:rPr>
              <a:t>LLM</a:t>
            </a:r>
          </a:p>
        </p:txBody>
      </p:sp>
      <p:cxnSp>
        <p:nvCxnSpPr>
          <p:cNvPr id="113" name="Straight Arrow Connector 112">
            <a:extLst>
              <a:ext uri="{FF2B5EF4-FFF2-40B4-BE49-F238E27FC236}">
                <a16:creationId xmlns:a16="http://schemas.microsoft.com/office/drawing/2014/main" id="{BD171E98-9B07-B14E-A1E7-3E9B0CE09044}"/>
              </a:ext>
            </a:extLst>
          </p:cNvPr>
          <p:cNvCxnSpPr>
            <a:cxnSpLocks/>
            <a:stCxn id="73" idx="3"/>
            <a:endCxn id="71" idx="1"/>
          </p:cNvCxnSpPr>
          <p:nvPr/>
        </p:nvCxnSpPr>
        <p:spPr>
          <a:xfrm flipV="1">
            <a:off x="7284564" y="6225459"/>
            <a:ext cx="2262912" cy="2746"/>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A7C83FE4-5A91-BF44-A1B6-3A556C415CE7}"/>
              </a:ext>
            </a:extLst>
          </p:cNvPr>
          <p:cNvSpPr/>
          <p:nvPr/>
        </p:nvSpPr>
        <p:spPr>
          <a:xfrm>
            <a:off x="7944505" y="6059999"/>
            <a:ext cx="972273" cy="337041"/>
          </a:xfrm>
          <a:prstGeom prst="rect">
            <a:avLst/>
          </a:prstGeom>
          <a:solidFill>
            <a:schemeClr val="bg1"/>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b="1" dirty="0">
                <a:solidFill>
                  <a:schemeClr val="bg1">
                    <a:lumMod val="75000"/>
                  </a:schemeClr>
                </a:solidFill>
              </a:rPr>
              <a:t>LLM</a:t>
            </a:r>
          </a:p>
        </p:txBody>
      </p:sp>
      <p:cxnSp>
        <p:nvCxnSpPr>
          <p:cNvPr id="121" name="Straight Arrow Connector 120">
            <a:extLst>
              <a:ext uri="{FF2B5EF4-FFF2-40B4-BE49-F238E27FC236}">
                <a16:creationId xmlns:a16="http://schemas.microsoft.com/office/drawing/2014/main" id="{D847095D-A0CC-CC4D-A091-845F2BEECA68}"/>
              </a:ext>
            </a:extLst>
          </p:cNvPr>
          <p:cNvCxnSpPr>
            <a:cxnSpLocks/>
          </p:cNvCxnSpPr>
          <p:nvPr/>
        </p:nvCxnSpPr>
        <p:spPr>
          <a:xfrm>
            <a:off x="8426068" y="5403209"/>
            <a:ext cx="0" cy="656790"/>
          </a:xfrm>
          <a:prstGeom prst="straightConnector1">
            <a:avLst/>
          </a:prstGeom>
          <a:ln>
            <a:solidFill>
              <a:schemeClr val="bg1">
                <a:lumMod val="75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EFC4D761-7F67-7D45-9831-FD0CD42AF969}"/>
              </a:ext>
            </a:extLst>
          </p:cNvPr>
          <p:cNvCxnSpPr>
            <a:cxnSpLocks/>
          </p:cNvCxnSpPr>
          <p:nvPr/>
        </p:nvCxnSpPr>
        <p:spPr>
          <a:xfrm>
            <a:off x="6735134" y="3220405"/>
            <a:ext cx="0" cy="454735"/>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61" name="Rounded Rectangle 60">
            <a:extLst>
              <a:ext uri="{FF2B5EF4-FFF2-40B4-BE49-F238E27FC236}">
                <a16:creationId xmlns:a16="http://schemas.microsoft.com/office/drawing/2014/main" id="{3B97A8BE-5923-014F-AECF-2175F10433F7}"/>
              </a:ext>
            </a:extLst>
          </p:cNvPr>
          <p:cNvSpPr/>
          <p:nvPr/>
        </p:nvSpPr>
        <p:spPr>
          <a:xfrm>
            <a:off x="4363656" y="2916172"/>
            <a:ext cx="4710896" cy="306792"/>
          </a:xfrm>
          <a:prstGeom prst="roundRect">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Setting                     Characters                    Outline</a:t>
            </a:r>
          </a:p>
        </p:txBody>
      </p:sp>
      <p:cxnSp>
        <p:nvCxnSpPr>
          <p:cNvPr id="62" name="Straight Arrow Connector 61">
            <a:extLst>
              <a:ext uri="{FF2B5EF4-FFF2-40B4-BE49-F238E27FC236}">
                <a16:creationId xmlns:a16="http://schemas.microsoft.com/office/drawing/2014/main" id="{A9F3D2C8-E42B-3F4F-8872-BFBD0DFE2CE1}"/>
              </a:ext>
            </a:extLst>
          </p:cNvPr>
          <p:cNvCxnSpPr>
            <a:cxnSpLocks/>
          </p:cNvCxnSpPr>
          <p:nvPr/>
        </p:nvCxnSpPr>
        <p:spPr>
          <a:xfrm flipH="1">
            <a:off x="6735134" y="2165419"/>
            <a:ext cx="0" cy="750753"/>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895F4F02-B489-8D4C-B56E-2CF82602D698}"/>
              </a:ext>
            </a:extLst>
          </p:cNvPr>
          <p:cNvSpPr/>
          <p:nvPr/>
        </p:nvSpPr>
        <p:spPr>
          <a:xfrm>
            <a:off x="6235939" y="2404384"/>
            <a:ext cx="972273" cy="337041"/>
          </a:xfrm>
          <a:prstGeom prst="rect">
            <a:avLst/>
          </a:prstGeom>
          <a:solidFill>
            <a:schemeClr val="bg1"/>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b="1" dirty="0">
                <a:solidFill>
                  <a:schemeClr val="bg1">
                    <a:lumMod val="75000"/>
                  </a:schemeClr>
                </a:solidFill>
              </a:rPr>
              <a:t>LLM</a:t>
            </a:r>
          </a:p>
        </p:txBody>
      </p:sp>
      <p:grpSp>
        <p:nvGrpSpPr>
          <p:cNvPr id="11" name="Group 10">
            <a:extLst>
              <a:ext uri="{FF2B5EF4-FFF2-40B4-BE49-F238E27FC236}">
                <a16:creationId xmlns:a16="http://schemas.microsoft.com/office/drawing/2014/main" id="{9614FC84-7E21-EA4E-8A28-6F6F070ABAE9}"/>
              </a:ext>
            </a:extLst>
          </p:cNvPr>
          <p:cNvGrpSpPr/>
          <p:nvPr/>
        </p:nvGrpSpPr>
        <p:grpSpPr>
          <a:xfrm>
            <a:off x="327457" y="3744590"/>
            <a:ext cx="450780" cy="2587671"/>
            <a:chOff x="-348698" y="3477113"/>
            <a:chExt cx="1122996" cy="6007291"/>
          </a:xfrm>
        </p:grpSpPr>
        <p:sp>
          <p:nvSpPr>
            <p:cNvPr id="50" name="Down Arrow 49">
              <a:extLst>
                <a:ext uri="{FF2B5EF4-FFF2-40B4-BE49-F238E27FC236}">
                  <a16:creationId xmlns:a16="http://schemas.microsoft.com/office/drawing/2014/main" id="{E8880641-BE45-A048-A9DC-5CA27410DADB}"/>
                </a:ext>
              </a:extLst>
            </p:cNvPr>
            <p:cNvSpPr/>
            <p:nvPr/>
          </p:nvSpPr>
          <p:spPr>
            <a:xfrm rot="16200000">
              <a:off x="-125291" y="3557810"/>
              <a:ext cx="980286" cy="818892"/>
            </a:xfrm>
            <a:prstGeom prst="downArrow">
              <a:avLst/>
            </a:prstGeom>
            <a:solidFill>
              <a:srgbClr val="F2AC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51" name="Rectangle 50">
              <a:extLst>
                <a:ext uri="{FF2B5EF4-FFF2-40B4-BE49-F238E27FC236}">
                  <a16:creationId xmlns:a16="http://schemas.microsoft.com/office/drawing/2014/main" id="{645C76AC-99CD-1847-BB5B-C606EE8C1B49}"/>
                </a:ext>
              </a:extLst>
            </p:cNvPr>
            <p:cNvSpPr/>
            <p:nvPr/>
          </p:nvSpPr>
          <p:spPr>
            <a:xfrm rot="16200000">
              <a:off x="133588" y="8857588"/>
              <a:ext cx="494352" cy="759279"/>
            </a:xfrm>
            <a:prstGeom prst="rect">
              <a:avLst/>
            </a:prstGeom>
            <a:solidFill>
              <a:srgbClr val="F2AC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FF0AF145-C134-CF45-9179-068B6A94E5C9}"/>
                </a:ext>
              </a:extLst>
            </p:cNvPr>
            <p:cNvSpPr/>
            <p:nvPr/>
          </p:nvSpPr>
          <p:spPr>
            <a:xfrm>
              <a:off x="-348698" y="3728574"/>
              <a:ext cx="554562" cy="5755828"/>
            </a:xfrm>
            <a:prstGeom prst="rect">
              <a:avLst/>
            </a:prstGeom>
            <a:solidFill>
              <a:srgbClr val="F2AC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Rounded Rectangle 11">
            <a:extLst>
              <a:ext uri="{FF2B5EF4-FFF2-40B4-BE49-F238E27FC236}">
                <a16:creationId xmlns:a16="http://schemas.microsoft.com/office/drawing/2014/main" id="{11328265-AE2B-9A47-BAC3-8238DF869D80}"/>
              </a:ext>
            </a:extLst>
          </p:cNvPr>
          <p:cNvSpPr/>
          <p:nvPr/>
        </p:nvSpPr>
        <p:spPr>
          <a:xfrm>
            <a:off x="785036" y="5721489"/>
            <a:ext cx="1937483" cy="968852"/>
          </a:xfrm>
          <a:custGeom>
            <a:avLst/>
            <a:gdLst>
              <a:gd name="connsiteX0" fmla="*/ 0 w 1934308"/>
              <a:gd name="connsiteY0" fmla="*/ 161389 h 968316"/>
              <a:gd name="connsiteX1" fmla="*/ 161389 w 1934308"/>
              <a:gd name="connsiteY1" fmla="*/ 0 h 968316"/>
              <a:gd name="connsiteX2" fmla="*/ 1772919 w 1934308"/>
              <a:gd name="connsiteY2" fmla="*/ 0 h 968316"/>
              <a:gd name="connsiteX3" fmla="*/ 1934308 w 1934308"/>
              <a:gd name="connsiteY3" fmla="*/ 161389 h 968316"/>
              <a:gd name="connsiteX4" fmla="*/ 1934308 w 1934308"/>
              <a:gd name="connsiteY4" fmla="*/ 806927 h 968316"/>
              <a:gd name="connsiteX5" fmla="*/ 1772919 w 1934308"/>
              <a:gd name="connsiteY5" fmla="*/ 968316 h 968316"/>
              <a:gd name="connsiteX6" fmla="*/ 161389 w 1934308"/>
              <a:gd name="connsiteY6" fmla="*/ 968316 h 968316"/>
              <a:gd name="connsiteX7" fmla="*/ 0 w 1934308"/>
              <a:gd name="connsiteY7" fmla="*/ 806927 h 968316"/>
              <a:gd name="connsiteX8" fmla="*/ 0 w 1934308"/>
              <a:gd name="connsiteY8"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772919 w 1934308"/>
              <a:gd name="connsiteY4" fmla="*/ 968316 h 968316"/>
              <a:gd name="connsiteX5" fmla="*/ 161389 w 1934308"/>
              <a:gd name="connsiteY5" fmla="*/ 968316 h 968316"/>
              <a:gd name="connsiteX6" fmla="*/ 0 w 1934308"/>
              <a:gd name="connsiteY6" fmla="*/ 806927 h 968316"/>
              <a:gd name="connsiteX7" fmla="*/ 0 w 1934308"/>
              <a:gd name="connsiteY7" fmla="*/ 161389 h 968316"/>
              <a:gd name="connsiteX0" fmla="*/ 0 w 1934308"/>
              <a:gd name="connsiteY0" fmla="*/ 161389 h 968316"/>
              <a:gd name="connsiteX1" fmla="*/ 161389 w 1934308"/>
              <a:gd name="connsiteY1" fmla="*/ 0 h 968316"/>
              <a:gd name="connsiteX2" fmla="*/ 1934308 w 1934308"/>
              <a:gd name="connsiteY2" fmla="*/ 161389 h 968316"/>
              <a:gd name="connsiteX3" fmla="*/ 1934308 w 1934308"/>
              <a:gd name="connsiteY3" fmla="*/ 806927 h 968316"/>
              <a:gd name="connsiteX4" fmla="*/ 161389 w 1934308"/>
              <a:gd name="connsiteY4" fmla="*/ 968316 h 968316"/>
              <a:gd name="connsiteX5" fmla="*/ 0 w 1934308"/>
              <a:gd name="connsiteY5" fmla="*/ 806927 h 968316"/>
              <a:gd name="connsiteX6" fmla="*/ 0 w 1934308"/>
              <a:gd name="connsiteY6" fmla="*/ 161389 h 968316"/>
              <a:gd name="connsiteX0" fmla="*/ 0 w 1937483"/>
              <a:gd name="connsiteY0" fmla="*/ 161389 h 968316"/>
              <a:gd name="connsiteX1" fmla="*/ 161389 w 1937483"/>
              <a:gd name="connsiteY1" fmla="*/ 0 h 968316"/>
              <a:gd name="connsiteX2" fmla="*/ 1937483 w 1937483"/>
              <a:gd name="connsiteY2" fmla="*/ 2639 h 968316"/>
              <a:gd name="connsiteX3" fmla="*/ 1934308 w 1937483"/>
              <a:gd name="connsiteY3" fmla="*/ 806927 h 968316"/>
              <a:gd name="connsiteX4" fmla="*/ 161389 w 1937483"/>
              <a:gd name="connsiteY4" fmla="*/ 968316 h 968316"/>
              <a:gd name="connsiteX5" fmla="*/ 0 w 1937483"/>
              <a:gd name="connsiteY5" fmla="*/ 806927 h 968316"/>
              <a:gd name="connsiteX6" fmla="*/ 0 w 1937483"/>
              <a:gd name="connsiteY6" fmla="*/ 161389 h 968316"/>
              <a:gd name="connsiteX0" fmla="*/ 0 w 1937483"/>
              <a:gd name="connsiteY0" fmla="*/ 161389 h 1028485"/>
              <a:gd name="connsiteX1" fmla="*/ 161389 w 1937483"/>
              <a:gd name="connsiteY1" fmla="*/ 0 h 1028485"/>
              <a:gd name="connsiteX2" fmla="*/ 1937483 w 1937483"/>
              <a:gd name="connsiteY2" fmla="*/ 2639 h 1028485"/>
              <a:gd name="connsiteX3" fmla="*/ 1931133 w 1937483"/>
              <a:gd name="connsiteY3" fmla="*/ 968852 h 1028485"/>
              <a:gd name="connsiteX4" fmla="*/ 161389 w 1937483"/>
              <a:gd name="connsiteY4" fmla="*/ 968316 h 1028485"/>
              <a:gd name="connsiteX5" fmla="*/ 0 w 1937483"/>
              <a:gd name="connsiteY5" fmla="*/ 806927 h 1028485"/>
              <a:gd name="connsiteX6" fmla="*/ 0 w 1937483"/>
              <a:gd name="connsiteY6" fmla="*/ 161389 h 1028485"/>
              <a:gd name="connsiteX0" fmla="*/ 0 w 1937483"/>
              <a:gd name="connsiteY0" fmla="*/ 161389 h 968852"/>
              <a:gd name="connsiteX1" fmla="*/ 161389 w 1937483"/>
              <a:gd name="connsiteY1" fmla="*/ 0 h 968852"/>
              <a:gd name="connsiteX2" fmla="*/ 1937483 w 1937483"/>
              <a:gd name="connsiteY2" fmla="*/ 2639 h 968852"/>
              <a:gd name="connsiteX3" fmla="*/ 1931133 w 1937483"/>
              <a:gd name="connsiteY3" fmla="*/ 968852 h 968852"/>
              <a:gd name="connsiteX4" fmla="*/ 161389 w 1937483"/>
              <a:gd name="connsiteY4" fmla="*/ 968316 h 968852"/>
              <a:gd name="connsiteX5" fmla="*/ 0 w 1937483"/>
              <a:gd name="connsiteY5" fmla="*/ 806927 h 968852"/>
              <a:gd name="connsiteX6" fmla="*/ 0 w 1937483"/>
              <a:gd name="connsiteY6" fmla="*/ 161389 h 96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7483" h="968852">
                <a:moveTo>
                  <a:pt x="0" y="161389"/>
                </a:moveTo>
                <a:cubicBezTo>
                  <a:pt x="0" y="72256"/>
                  <a:pt x="72256" y="0"/>
                  <a:pt x="161389" y="0"/>
                </a:cubicBezTo>
                <a:lnTo>
                  <a:pt x="1937483" y="2639"/>
                </a:lnTo>
                <a:cubicBezTo>
                  <a:pt x="1936425" y="270735"/>
                  <a:pt x="1932191" y="700756"/>
                  <a:pt x="1931133" y="968852"/>
                </a:cubicBezTo>
                <a:lnTo>
                  <a:pt x="161389" y="968316"/>
                </a:lnTo>
                <a:cubicBezTo>
                  <a:pt x="72256" y="968316"/>
                  <a:pt x="0" y="896060"/>
                  <a:pt x="0" y="806927"/>
                </a:cubicBezTo>
                <a:lnTo>
                  <a:pt x="0" y="161389"/>
                </a:lnTo>
                <a:close/>
              </a:path>
            </a:pathLst>
          </a:custGeom>
          <a:solidFill>
            <a:srgbClr val="EE3A49"/>
          </a:solidFill>
          <a:ln w="38100">
            <a:solidFill>
              <a:srgbClr val="C00010"/>
            </a:solidFill>
          </a:ln>
          <a:effectLst/>
        </p:spPr>
        <p:style>
          <a:lnRef idx="3">
            <a:schemeClr val="lt1"/>
          </a:lnRef>
          <a:fillRef idx="1">
            <a:schemeClr val="accent2"/>
          </a:fillRef>
          <a:effectRef idx="1">
            <a:schemeClr val="accent2"/>
          </a:effectRef>
          <a:fontRef idx="minor">
            <a:schemeClr val="lt1"/>
          </a:fontRef>
        </p:style>
        <p:txBody>
          <a:bodyPr rtlCol="0" anchor="ctr"/>
          <a:lstStyle/>
          <a:p>
            <a:pPr algn="ctr"/>
            <a:r>
              <a:rPr lang="en-US" sz="3600" b="1" dirty="0"/>
              <a:t>Edit</a:t>
            </a:r>
          </a:p>
        </p:txBody>
      </p:sp>
      <p:sp>
        <p:nvSpPr>
          <p:cNvPr id="66" name="Rounded Rectangle 65">
            <a:extLst>
              <a:ext uri="{FF2B5EF4-FFF2-40B4-BE49-F238E27FC236}">
                <a16:creationId xmlns:a16="http://schemas.microsoft.com/office/drawing/2014/main" id="{D2DA6A66-E35D-4344-971A-D8AB9F4FF990}"/>
              </a:ext>
            </a:extLst>
          </p:cNvPr>
          <p:cNvSpPr/>
          <p:nvPr/>
        </p:nvSpPr>
        <p:spPr>
          <a:xfrm>
            <a:off x="9571302" y="3675140"/>
            <a:ext cx="1621300" cy="591050"/>
          </a:xfrm>
          <a:prstGeom prst="roundRect">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Story Continuations</a:t>
            </a:r>
          </a:p>
        </p:txBody>
      </p:sp>
      <p:sp>
        <p:nvSpPr>
          <p:cNvPr id="68" name="Rounded Rectangle 67">
            <a:extLst>
              <a:ext uri="{FF2B5EF4-FFF2-40B4-BE49-F238E27FC236}">
                <a16:creationId xmlns:a16="http://schemas.microsoft.com/office/drawing/2014/main" id="{54DAC46A-E076-4944-8155-012085585867}"/>
              </a:ext>
            </a:extLst>
          </p:cNvPr>
          <p:cNvSpPr/>
          <p:nvPr/>
        </p:nvSpPr>
        <p:spPr>
          <a:xfrm>
            <a:off x="9607955" y="3711793"/>
            <a:ext cx="1621300" cy="591050"/>
          </a:xfrm>
          <a:prstGeom prst="roundRect">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solidFill>
                <a:schemeClr val="bg1">
                  <a:lumMod val="75000"/>
                </a:schemeClr>
              </a:solidFill>
            </a:endParaRPr>
          </a:p>
        </p:txBody>
      </p:sp>
      <p:sp>
        <p:nvSpPr>
          <p:cNvPr id="69" name="Rounded Rectangle 68">
            <a:extLst>
              <a:ext uri="{FF2B5EF4-FFF2-40B4-BE49-F238E27FC236}">
                <a16:creationId xmlns:a16="http://schemas.microsoft.com/office/drawing/2014/main" id="{DDFB98B2-EF9C-EB4B-8078-36983C0525C4}"/>
              </a:ext>
            </a:extLst>
          </p:cNvPr>
          <p:cNvSpPr/>
          <p:nvPr/>
        </p:nvSpPr>
        <p:spPr>
          <a:xfrm>
            <a:off x="9571302" y="3638855"/>
            <a:ext cx="1621300" cy="591050"/>
          </a:xfrm>
          <a:prstGeom prst="roundRect">
            <a:avLst/>
          </a:prstGeom>
          <a:solidFill>
            <a:schemeClr val="accent3">
              <a:lumMod val="20000"/>
              <a:lumOff val="80000"/>
            </a:schemeClr>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Story Continuations</a:t>
            </a:r>
          </a:p>
        </p:txBody>
      </p:sp>
      <p:sp>
        <p:nvSpPr>
          <p:cNvPr id="74" name="Rounded Rectangle 73">
            <a:extLst>
              <a:ext uri="{FF2B5EF4-FFF2-40B4-BE49-F238E27FC236}">
                <a16:creationId xmlns:a16="http://schemas.microsoft.com/office/drawing/2014/main" id="{9F9DA63E-FF30-EA44-8DF6-E3B39E84B954}"/>
              </a:ext>
            </a:extLst>
          </p:cNvPr>
          <p:cNvSpPr/>
          <p:nvPr/>
        </p:nvSpPr>
        <p:spPr>
          <a:xfrm>
            <a:off x="9607920" y="3671267"/>
            <a:ext cx="1621300" cy="591050"/>
          </a:xfrm>
          <a:prstGeom prst="roundRect">
            <a:avLst/>
          </a:prstGeom>
          <a:solidFill>
            <a:schemeClr val="accent3">
              <a:lumMod val="20000"/>
              <a:lumOff val="80000"/>
            </a:schemeClr>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Story Continuations</a:t>
            </a:r>
          </a:p>
        </p:txBody>
      </p:sp>
      <p:sp>
        <p:nvSpPr>
          <p:cNvPr id="75" name="Rounded Rectangle 74">
            <a:extLst>
              <a:ext uri="{FF2B5EF4-FFF2-40B4-BE49-F238E27FC236}">
                <a16:creationId xmlns:a16="http://schemas.microsoft.com/office/drawing/2014/main" id="{F11767BE-42E0-DB49-9A0D-CE4995C47E2E}"/>
              </a:ext>
            </a:extLst>
          </p:cNvPr>
          <p:cNvSpPr/>
          <p:nvPr/>
        </p:nvSpPr>
        <p:spPr>
          <a:xfrm>
            <a:off x="9644538" y="3697661"/>
            <a:ext cx="1621300" cy="591050"/>
          </a:xfrm>
          <a:prstGeom prst="roundRect">
            <a:avLst/>
          </a:prstGeom>
          <a:solidFill>
            <a:schemeClr val="accent3">
              <a:lumMod val="20000"/>
              <a:lumOff val="80000"/>
            </a:schemeClr>
          </a:solidFill>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solidFill>
                  <a:schemeClr val="bg1">
                    <a:lumMod val="75000"/>
                  </a:schemeClr>
                </a:solidFill>
              </a:rPr>
              <a:t>Story Continuations</a:t>
            </a:r>
          </a:p>
        </p:txBody>
      </p:sp>
      <p:cxnSp>
        <p:nvCxnSpPr>
          <p:cNvPr id="76" name="Straight Arrow Connector 75">
            <a:extLst>
              <a:ext uri="{FF2B5EF4-FFF2-40B4-BE49-F238E27FC236}">
                <a16:creationId xmlns:a16="http://schemas.microsoft.com/office/drawing/2014/main" id="{7B2A15CF-0F31-0442-BF89-B067F86E3BB5}"/>
              </a:ext>
            </a:extLst>
          </p:cNvPr>
          <p:cNvCxnSpPr>
            <a:cxnSpLocks/>
          </p:cNvCxnSpPr>
          <p:nvPr/>
        </p:nvCxnSpPr>
        <p:spPr>
          <a:xfrm flipH="1" flipV="1">
            <a:off x="4307176" y="5104795"/>
            <a:ext cx="3298194" cy="2889"/>
          </a:xfrm>
          <a:prstGeom prst="straightConnector1">
            <a:avLst/>
          </a:prstGeom>
          <a:ln>
            <a:solidFill>
              <a:schemeClr val="bg1">
                <a:lumMod val="75000"/>
              </a:schemeClr>
            </a:solidFill>
            <a:prstDash val="solid"/>
            <a:tailEnd type="none"/>
          </a:ln>
          <a:effectLst/>
        </p:spPr>
        <p:style>
          <a:lnRef idx="2">
            <a:schemeClr val="accent1"/>
          </a:lnRef>
          <a:fillRef idx="0">
            <a:schemeClr val="accent1"/>
          </a:fillRef>
          <a:effectRef idx="1">
            <a:schemeClr val="accent1"/>
          </a:effectRef>
          <a:fontRef idx="minor">
            <a:schemeClr val="tx1"/>
          </a:fontRef>
        </p:style>
      </p:cxnSp>
      <p:sp>
        <p:nvSpPr>
          <p:cNvPr id="77" name="Arc 76">
            <a:extLst>
              <a:ext uri="{FF2B5EF4-FFF2-40B4-BE49-F238E27FC236}">
                <a16:creationId xmlns:a16="http://schemas.microsoft.com/office/drawing/2014/main" id="{8673CB94-FE4B-D746-B870-6B5F6806848E}"/>
              </a:ext>
            </a:extLst>
          </p:cNvPr>
          <p:cNvSpPr/>
          <p:nvPr/>
        </p:nvSpPr>
        <p:spPr>
          <a:xfrm rot="16200000">
            <a:off x="4120140" y="5105957"/>
            <a:ext cx="374073" cy="370676"/>
          </a:xfrm>
          <a:prstGeom prst="arc">
            <a:avLst/>
          </a:prstGeom>
          <a:ln>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74C3E511-8FD2-A444-B9A5-87D9DE97A75C}"/>
              </a:ext>
            </a:extLst>
          </p:cNvPr>
          <p:cNvCxnSpPr>
            <a:cxnSpLocks/>
          </p:cNvCxnSpPr>
          <p:nvPr/>
        </p:nvCxnSpPr>
        <p:spPr>
          <a:xfrm>
            <a:off x="4595882" y="6234005"/>
            <a:ext cx="627240" cy="0"/>
          </a:xfrm>
          <a:prstGeom prst="straightConnector1">
            <a:avLst/>
          </a:prstGeom>
          <a:ln>
            <a:solidFill>
              <a:schemeClr val="bg1">
                <a:lumMod val="75000"/>
              </a:schemeClr>
            </a:solidFill>
            <a:prstDash val="solid"/>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23123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962003" y="4500614"/>
            <a:ext cx="2267993" cy="646331"/>
          </a:xfrm>
          <a:prstGeom prst="rect">
            <a:avLst/>
          </a:prstGeom>
          <a:noFill/>
        </p:spPr>
        <p:txBody>
          <a:bodyPr wrap="square" rtlCol="0">
            <a:spAutoFit/>
          </a:bodyPr>
          <a:lstStyle/>
          <a:p>
            <a:r>
              <a:rPr lang="en-US" sz="3600" dirty="0"/>
              <a:t>Thank you!</a:t>
            </a:r>
          </a:p>
        </p:txBody>
      </p:sp>
      <p:pic>
        <p:nvPicPr>
          <p:cNvPr id="2050" name="Picture 2" descr="Yuandong Tian's webpage">
            <a:extLst>
              <a:ext uri="{FF2B5EF4-FFF2-40B4-BE49-F238E27FC236}">
                <a16:creationId xmlns:a16="http://schemas.microsoft.com/office/drawing/2014/main" id="{A8894BB6-9E19-CC4D-B44D-6CE2F9F77B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966" t="16585" r="17012" b="16585"/>
          <a:stretch/>
        </p:blipFill>
        <p:spPr bwMode="auto">
          <a:xfrm>
            <a:off x="3357172" y="1408020"/>
            <a:ext cx="2426094" cy="242609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NANYUN PENG - USC Viterbi | School of Engineering">
            <a:extLst>
              <a:ext uri="{FF2B5EF4-FFF2-40B4-BE49-F238E27FC236}">
                <a16:creationId xmlns:a16="http://schemas.microsoft.com/office/drawing/2014/main" id="{44A9E074-A176-8747-85AE-45C3025183A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961" t="5791" r="16924" b="42260"/>
          <a:stretch/>
        </p:blipFill>
        <p:spPr bwMode="auto">
          <a:xfrm>
            <a:off x="6402866" y="1408021"/>
            <a:ext cx="2426094" cy="242609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an Klein - Technical Fellow - Microsoft | LinkedIn">
            <a:extLst>
              <a:ext uri="{FF2B5EF4-FFF2-40B4-BE49-F238E27FC236}">
                <a16:creationId xmlns:a16="http://schemas.microsoft.com/office/drawing/2014/main" id="{9D502A03-EE0D-CB4C-A45D-2DFE919F7E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48559" y="1408021"/>
            <a:ext cx="2426093" cy="24260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erson smiling for the camera&#10;&#10;Description automatically generated with medium confidence">
            <a:extLst>
              <a:ext uri="{FF2B5EF4-FFF2-40B4-BE49-F238E27FC236}">
                <a16:creationId xmlns:a16="http://schemas.microsoft.com/office/drawing/2014/main" id="{0111FBF4-E956-634E-981A-8A7830225D5B}"/>
              </a:ext>
            </a:extLst>
          </p:cNvPr>
          <p:cNvPicPr>
            <a:picLocks noChangeAspect="1"/>
          </p:cNvPicPr>
          <p:nvPr/>
        </p:nvPicPr>
        <p:blipFill rotWithShape="1">
          <a:blip r:embed="rId6"/>
          <a:srcRect l="10267" t="24258" r="10317" b="16179"/>
          <a:stretch/>
        </p:blipFill>
        <p:spPr>
          <a:xfrm>
            <a:off x="311479" y="1408019"/>
            <a:ext cx="2426093" cy="2426094"/>
          </a:xfrm>
          <a:prstGeom prst="rect">
            <a:avLst/>
          </a:prstGeom>
        </p:spPr>
      </p:pic>
      <p:sp>
        <p:nvSpPr>
          <p:cNvPr id="7" name="TextBox 6">
            <a:extLst>
              <a:ext uri="{FF2B5EF4-FFF2-40B4-BE49-F238E27FC236}">
                <a16:creationId xmlns:a16="http://schemas.microsoft.com/office/drawing/2014/main" id="{8CFDA605-BC63-2841-BA41-61D72B6B48E6}"/>
              </a:ext>
            </a:extLst>
          </p:cNvPr>
          <p:cNvSpPr txBox="1"/>
          <p:nvPr/>
        </p:nvSpPr>
        <p:spPr>
          <a:xfrm>
            <a:off x="3091446" y="5601507"/>
            <a:ext cx="6622839" cy="1200329"/>
          </a:xfrm>
          <a:prstGeom prst="rect">
            <a:avLst/>
          </a:prstGeom>
          <a:noFill/>
        </p:spPr>
        <p:txBody>
          <a:bodyPr wrap="none" rtlCol="0">
            <a:spAutoFit/>
          </a:bodyPr>
          <a:lstStyle/>
          <a:p>
            <a:r>
              <a:rPr lang="en-US" dirty="0"/>
              <a:t>Paper: </a:t>
            </a:r>
            <a:r>
              <a:rPr lang="en-US" dirty="0">
                <a:hlinkClick r:id="rId7"/>
              </a:rPr>
              <a:t>https://arxiv.org/abs/2210.06774</a:t>
            </a:r>
            <a:endParaRPr lang="en-US" dirty="0"/>
          </a:p>
          <a:p>
            <a:endParaRPr lang="en-US" dirty="0"/>
          </a:p>
          <a:p>
            <a:r>
              <a:rPr lang="en-US" dirty="0"/>
              <a:t>Code: </a:t>
            </a:r>
            <a:r>
              <a:rPr lang="en-US" dirty="0">
                <a:hlinkClick r:id="rId8"/>
              </a:rPr>
              <a:t>https://github.com/yangkevin2/emnlp22-re3-story-generation</a:t>
            </a:r>
            <a:endParaRPr lang="en-US" dirty="0"/>
          </a:p>
          <a:p>
            <a:endParaRPr lang="en-US" dirty="0"/>
          </a:p>
        </p:txBody>
      </p:sp>
    </p:spTree>
    <p:extLst>
      <p:ext uri="{BB962C8B-B14F-4D97-AF65-F5344CB8AC3E}">
        <p14:creationId xmlns:p14="http://schemas.microsoft.com/office/powerpoint/2010/main" val="4242865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BF1AA-99F8-C74A-B913-1FF0DB63B36C}"/>
              </a:ext>
            </a:extLst>
          </p:cNvPr>
          <p:cNvSpPr>
            <a:spLocks noGrp="1"/>
          </p:cNvSpPr>
          <p:nvPr>
            <p:ph type="title"/>
          </p:nvPr>
        </p:nvSpPr>
        <p:spPr/>
        <p:txBody>
          <a:bodyPr/>
          <a:lstStyle/>
          <a:p>
            <a:r>
              <a:rPr lang="en-US" dirty="0"/>
              <a:t>Major Challenges</a:t>
            </a:r>
          </a:p>
        </p:txBody>
      </p:sp>
      <p:sp>
        <p:nvSpPr>
          <p:cNvPr id="5" name="Content Placeholder 4">
            <a:extLst>
              <a:ext uri="{FF2B5EF4-FFF2-40B4-BE49-F238E27FC236}">
                <a16:creationId xmlns:a16="http://schemas.microsoft.com/office/drawing/2014/main" id="{97B5B4F7-A5AE-7841-B19D-9AC448C982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85304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BF1AA-99F8-C74A-B913-1FF0DB63B36C}"/>
              </a:ext>
            </a:extLst>
          </p:cNvPr>
          <p:cNvSpPr>
            <a:spLocks noGrp="1"/>
          </p:cNvSpPr>
          <p:nvPr>
            <p:ph type="title"/>
          </p:nvPr>
        </p:nvSpPr>
        <p:spPr/>
        <p:txBody>
          <a:bodyPr/>
          <a:lstStyle/>
          <a:p>
            <a:r>
              <a:rPr lang="en-US" dirty="0"/>
              <a:t>Major Challenges</a:t>
            </a:r>
          </a:p>
        </p:txBody>
      </p:sp>
      <p:sp>
        <p:nvSpPr>
          <p:cNvPr id="4" name="Rectangle 3">
            <a:extLst>
              <a:ext uri="{FF2B5EF4-FFF2-40B4-BE49-F238E27FC236}">
                <a16:creationId xmlns:a16="http://schemas.microsoft.com/office/drawing/2014/main" id="{23160719-F0D2-6F4D-A6A5-EAAAE0504A72}"/>
              </a:ext>
            </a:extLst>
          </p:cNvPr>
          <p:cNvSpPr/>
          <p:nvPr/>
        </p:nvSpPr>
        <p:spPr>
          <a:xfrm>
            <a:off x="393539" y="2801073"/>
            <a:ext cx="7268902" cy="3495555"/>
          </a:xfrm>
          <a:prstGeom prst="rect">
            <a:avLst/>
          </a:prstGeom>
          <a:solidFill>
            <a:schemeClr val="bg1"/>
          </a:solidFill>
          <a:ln>
            <a:noFill/>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AD2CC4D8-94DC-1D47-A18B-CA42B29534EC}"/>
              </a:ext>
            </a:extLst>
          </p:cNvPr>
          <p:cNvSpPr>
            <a:spLocks noGrp="1"/>
          </p:cNvSpPr>
          <p:nvPr>
            <p:ph idx="1"/>
          </p:nvPr>
        </p:nvSpPr>
        <p:spPr/>
        <p:txBody>
          <a:bodyPr/>
          <a:lstStyle/>
          <a:p>
            <a:endParaRPr lang="en-US"/>
          </a:p>
        </p:txBody>
      </p:sp>
      <p:sp>
        <p:nvSpPr>
          <p:cNvPr id="7" name="Content Placeholder 2">
            <a:extLst>
              <a:ext uri="{FF2B5EF4-FFF2-40B4-BE49-F238E27FC236}">
                <a16:creationId xmlns:a16="http://schemas.microsoft.com/office/drawing/2014/main" id="{85F74E70-8B51-414F-8D55-659C4269153E}"/>
              </a:ext>
            </a:extLst>
          </p:cNvPr>
          <p:cNvSpPr txBox="1">
            <a:spLocks/>
          </p:cNvSpPr>
          <p:nvPr/>
        </p:nvSpPr>
        <p:spPr>
          <a:xfrm>
            <a:off x="609599" y="1654223"/>
            <a:ext cx="10972800" cy="4108361"/>
          </a:xfrm>
          <a:prstGeom prst="rect">
            <a:avLst/>
          </a:prstGeom>
        </p:spPr>
        <p:txBody>
          <a:bodyPr vert="horz" lIns="91440" tIns="45720" rIns="91440" bIns="45720" rtlCol="0" anchor="ctr" anchorCtr="0">
            <a:normAutofit/>
          </a:bodyPr>
          <a:lstStyle>
            <a:lvl1pPr marL="342900" indent="-342900" algn="l" defTabSz="457200" rtl="0" eaLnBrk="1" latinLnBrk="0" hangingPunct="1">
              <a:spcBef>
                <a:spcPct val="20000"/>
              </a:spcBef>
              <a:buClr>
                <a:schemeClr val="accent1">
                  <a:lumMod val="75000"/>
                </a:schemeClr>
              </a:buClr>
              <a:buFont typeface="Arial Unicode MS" panose="020B0604020202020204" pitchFamily="34" charset="-128"/>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Long-range plot coherence</a:t>
            </a:r>
          </a:p>
          <a:p>
            <a:endParaRPr lang="en-US"/>
          </a:p>
          <a:p>
            <a:pPr marL="0" indent="0">
              <a:buFont typeface="Arial Unicode MS" panose="020B0604020202020204" pitchFamily="34" charset="-128"/>
              <a:buNone/>
            </a:pPr>
            <a:endParaRPr lang="en-US"/>
          </a:p>
          <a:p>
            <a:r>
              <a:rPr lang="en-US"/>
              <a:t>Relevance to premise</a:t>
            </a:r>
          </a:p>
          <a:p>
            <a:endParaRPr lang="en-US"/>
          </a:p>
          <a:p>
            <a:endParaRPr lang="en-US"/>
          </a:p>
          <a:p>
            <a:r>
              <a:rPr lang="en-US"/>
              <a:t>Long-range factual consistency</a:t>
            </a:r>
            <a:endParaRPr lang="en-US" dirty="0"/>
          </a:p>
        </p:txBody>
      </p:sp>
      <p:sp>
        <p:nvSpPr>
          <p:cNvPr id="8" name="Rectangle 7">
            <a:extLst>
              <a:ext uri="{FF2B5EF4-FFF2-40B4-BE49-F238E27FC236}">
                <a16:creationId xmlns:a16="http://schemas.microsoft.com/office/drawing/2014/main" id="{8BCC9555-2237-E944-AF7D-31A653562365}"/>
              </a:ext>
            </a:extLst>
          </p:cNvPr>
          <p:cNvSpPr/>
          <p:nvPr/>
        </p:nvSpPr>
        <p:spPr>
          <a:xfrm>
            <a:off x="393539" y="2983833"/>
            <a:ext cx="7268902" cy="3312796"/>
          </a:xfrm>
          <a:prstGeom prst="rect">
            <a:avLst/>
          </a:prstGeom>
          <a:solidFill>
            <a:schemeClr val="bg1"/>
          </a:solidFill>
          <a:ln>
            <a:noFill/>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74507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BF1AA-99F8-C74A-B913-1FF0DB63B36C}"/>
              </a:ext>
            </a:extLst>
          </p:cNvPr>
          <p:cNvSpPr>
            <a:spLocks noGrp="1"/>
          </p:cNvSpPr>
          <p:nvPr>
            <p:ph type="title"/>
          </p:nvPr>
        </p:nvSpPr>
        <p:spPr/>
        <p:txBody>
          <a:bodyPr/>
          <a:lstStyle/>
          <a:p>
            <a:r>
              <a:rPr lang="en-US" dirty="0"/>
              <a:t>Major Challenges</a:t>
            </a:r>
          </a:p>
        </p:txBody>
      </p:sp>
      <p:sp>
        <p:nvSpPr>
          <p:cNvPr id="6" name="Content Placeholder 5">
            <a:extLst>
              <a:ext uri="{FF2B5EF4-FFF2-40B4-BE49-F238E27FC236}">
                <a16:creationId xmlns:a16="http://schemas.microsoft.com/office/drawing/2014/main" id="{AD66398C-F3DD-4B45-9E07-47240809A311}"/>
              </a:ext>
            </a:extLst>
          </p:cNvPr>
          <p:cNvSpPr>
            <a:spLocks noGrp="1"/>
          </p:cNvSpPr>
          <p:nvPr>
            <p:ph idx="1"/>
          </p:nvPr>
        </p:nvSpPr>
        <p:spPr/>
        <p:txBody>
          <a:bodyPr/>
          <a:lstStyle/>
          <a:p>
            <a:endParaRPr lang="en-US"/>
          </a:p>
        </p:txBody>
      </p:sp>
      <p:sp>
        <p:nvSpPr>
          <p:cNvPr id="7" name="Content Placeholder 2">
            <a:extLst>
              <a:ext uri="{FF2B5EF4-FFF2-40B4-BE49-F238E27FC236}">
                <a16:creationId xmlns:a16="http://schemas.microsoft.com/office/drawing/2014/main" id="{21509F62-5CC8-ED4D-BDDE-E6B503FC565C}"/>
              </a:ext>
            </a:extLst>
          </p:cNvPr>
          <p:cNvSpPr txBox="1">
            <a:spLocks/>
          </p:cNvSpPr>
          <p:nvPr/>
        </p:nvSpPr>
        <p:spPr>
          <a:xfrm>
            <a:off x="609599" y="1654223"/>
            <a:ext cx="10972800" cy="4108361"/>
          </a:xfrm>
          <a:prstGeom prst="rect">
            <a:avLst/>
          </a:prstGeom>
        </p:spPr>
        <p:txBody>
          <a:bodyPr vert="horz" lIns="91440" tIns="45720" rIns="91440" bIns="45720" rtlCol="0" anchor="ctr" anchorCtr="0">
            <a:normAutofit/>
          </a:bodyPr>
          <a:lstStyle>
            <a:lvl1pPr marL="342900" indent="-342900" algn="l" defTabSz="457200" rtl="0" eaLnBrk="1" latinLnBrk="0" hangingPunct="1">
              <a:spcBef>
                <a:spcPct val="20000"/>
              </a:spcBef>
              <a:buClr>
                <a:schemeClr val="accent1">
                  <a:lumMod val="75000"/>
                </a:schemeClr>
              </a:buClr>
              <a:buFont typeface="Arial Unicode MS" panose="020B0604020202020204" pitchFamily="34" charset="-128"/>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lumMod val="75000"/>
                </a:schemeClr>
              </a:buClr>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Long-range plot coherence</a:t>
            </a:r>
          </a:p>
          <a:p>
            <a:endParaRPr lang="en-US" dirty="0"/>
          </a:p>
          <a:p>
            <a:pPr marL="0" indent="0">
              <a:buFont typeface="Arial Unicode MS" panose="020B0604020202020204" pitchFamily="34" charset="-128"/>
              <a:buNone/>
            </a:pPr>
            <a:endParaRPr lang="en-US" dirty="0"/>
          </a:p>
          <a:p>
            <a:r>
              <a:rPr lang="en-US" dirty="0"/>
              <a:t>Relevance to premise</a:t>
            </a:r>
          </a:p>
          <a:p>
            <a:endParaRPr lang="en-US" dirty="0"/>
          </a:p>
          <a:p>
            <a:endParaRPr lang="en-US" dirty="0"/>
          </a:p>
          <a:p>
            <a:r>
              <a:rPr lang="en-US" dirty="0"/>
              <a:t>Long-range factual consistency</a:t>
            </a:r>
          </a:p>
        </p:txBody>
      </p:sp>
      <p:sp>
        <p:nvSpPr>
          <p:cNvPr id="4" name="Rectangle 3">
            <a:extLst>
              <a:ext uri="{FF2B5EF4-FFF2-40B4-BE49-F238E27FC236}">
                <a16:creationId xmlns:a16="http://schemas.microsoft.com/office/drawing/2014/main" id="{F0832943-E128-1B4F-82E1-D49B8D930A23}"/>
              </a:ext>
            </a:extLst>
          </p:cNvPr>
          <p:cNvSpPr/>
          <p:nvPr/>
        </p:nvSpPr>
        <p:spPr>
          <a:xfrm>
            <a:off x="393539" y="4514127"/>
            <a:ext cx="7268902" cy="1782501"/>
          </a:xfrm>
          <a:prstGeom prst="rect">
            <a:avLst/>
          </a:prstGeom>
          <a:solidFill>
            <a:schemeClr val="bg1"/>
          </a:solidFill>
          <a:ln>
            <a:noFill/>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46530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BF1AA-99F8-C74A-B913-1FF0DB63B36C}"/>
              </a:ext>
            </a:extLst>
          </p:cNvPr>
          <p:cNvSpPr>
            <a:spLocks noGrp="1"/>
          </p:cNvSpPr>
          <p:nvPr>
            <p:ph type="title"/>
          </p:nvPr>
        </p:nvSpPr>
        <p:spPr/>
        <p:txBody>
          <a:bodyPr/>
          <a:lstStyle/>
          <a:p>
            <a:r>
              <a:rPr lang="en-US" dirty="0"/>
              <a:t>Major Challenges</a:t>
            </a:r>
          </a:p>
        </p:txBody>
      </p:sp>
      <p:sp>
        <p:nvSpPr>
          <p:cNvPr id="3" name="Content Placeholder 2">
            <a:extLst>
              <a:ext uri="{FF2B5EF4-FFF2-40B4-BE49-F238E27FC236}">
                <a16:creationId xmlns:a16="http://schemas.microsoft.com/office/drawing/2014/main" id="{59A84FFE-5A37-0D4E-BE3C-6B841E9A719D}"/>
              </a:ext>
            </a:extLst>
          </p:cNvPr>
          <p:cNvSpPr>
            <a:spLocks noGrp="1"/>
          </p:cNvSpPr>
          <p:nvPr>
            <p:ph idx="1"/>
          </p:nvPr>
        </p:nvSpPr>
        <p:spPr>
          <a:xfrm>
            <a:off x="609599" y="1654223"/>
            <a:ext cx="10972800" cy="4108361"/>
          </a:xfrm>
        </p:spPr>
        <p:txBody>
          <a:bodyPr/>
          <a:lstStyle/>
          <a:p>
            <a:r>
              <a:rPr lang="en-US" dirty="0"/>
              <a:t>Long-range plot coherence</a:t>
            </a:r>
          </a:p>
          <a:p>
            <a:endParaRPr lang="en-US" dirty="0"/>
          </a:p>
          <a:p>
            <a:pPr marL="0" indent="0">
              <a:buNone/>
            </a:pPr>
            <a:endParaRPr lang="en-US" dirty="0"/>
          </a:p>
          <a:p>
            <a:r>
              <a:rPr lang="en-US" dirty="0"/>
              <a:t>Relevance to premise</a:t>
            </a:r>
          </a:p>
          <a:p>
            <a:endParaRPr lang="en-US" dirty="0"/>
          </a:p>
          <a:p>
            <a:endParaRPr lang="en-US" dirty="0"/>
          </a:p>
          <a:p>
            <a:r>
              <a:rPr lang="en-US" dirty="0"/>
              <a:t>Long-range factual consistency</a:t>
            </a:r>
          </a:p>
        </p:txBody>
      </p:sp>
    </p:spTree>
    <p:extLst>
      <p:ext uri="{BB962C8B-B14F-4D97-AF65-F5344CB8AC3E}">
        <p14:creationId xmlns:p14="http://schemas.microsoft.com/office/powerpoint/2010/main" val="793675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CB97-8138-C049-A1A4-E9FE04FB53F4}"/>
              </a:ext>
            </a:extLst>
          </p:cNvPr>
          <p:cNvSpPr>
            <a:spLocks noGrp="1"/>
          </p:cNvSpPr>
          <p:nvPr>
            <p:ph type="title"/>
          </p:nvPr>
        </p:nvSpPr>
        <p:spPr/>
        <p:txBody>
          <a:bodyPr/>
          <a:lstStyle/>
          <a:p>
            <a:r>
              <a:rPr lang="en-US" dirty="0"/>
              <a:t>Long-Range Coherence</a:t>
            </a:r>
          </a:p>
        </p:txBody>
      </p:sp>
      <p:sp>
        <p:nvSpPr>
          <p:cNvPr id="4" name="Rounded Rectangle 3">
            <a:extLst>
              <a:ext uri="{FF2B5EF4-FFF2-40B4-BE49-F238E27FC236}">
                <a16:creationId xmlns:a16="http://schemas.microsoft.com/office/drawing/2014/main" id="{2427C37D-B359-4548-83AE-CB3CAD869D32}"/>
              </a:ext>
            </a:extLst>
          </p:cNvPr>
          <p:cNvSpPr/>
          <p:nvPr/>
        </p:nvSpPr>
        <p:spPr>
          <a:xfrm>
            <a:off x="2456400" y="1190688"/>
            <a:ext cx="7091076" cy="968315"/>
          </a:xfrm>
          <a:prstGeom prst="roundRect">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5" name="TextBox 4">
            <a:extLst>
              <a:ext uri="{FF2B5EF4-FFF2-40B4-BE49-F238E27FC236}">
                <a16:creationId xmlns:a16="http://schemas.microsoft.com/office/drawing/2014/main" id="{B73FDBC9-EDA0-9F48-B7B6-46E6138ED459}"/>
              </a:ext>
            </a:extLst>
          </p:cNvPr>
          <p:cNvSpPr txBox="1"/>
          <p:nvPr/>
        </p:nvSpPr>
        <p:spPr>
          <a:xfrm>
            <a:off x="3998729" y="1211312"/>
            <a:ext cx="5325132" cy="954107"/>
          </a:xfrm>
          <a:prstGeom prst="rect">
            <a:avLst/>
          </a:prstGeom>
          <a:noFill/>
        </p:spPr>
        <p:txBody>
          <a:bodyPr wrap="square" rtlCol="0">
            <a:spAutoFit/>
          </a:bodyPr>
          <a:lstStyle/>
          <a:p>
            <a:pPr algn="ctr"/>
            <a:r>
              <a:rPr lang="en-US" sz="1400" dirty="0">
                <a:latin typeface="Courier New" panose="02070309020205020404" pitchFamily="49" charset="0"/>
                <a:cs typeface="Courier New" panose="02070309020205020404" pitchFamily="49" charset="0"/>
              </a:rPr>
              <a:t>AI researchers Kevin, </a:t>
            </a:r>
            <a:r>
              <a:rPr lang="en-US" sz="1400" dirty="0" err="1">
                <a:latin typeface="Courier New" panose="02070309020205020404" pitchFamily="49" charset="0"/>
                <a:cs typeface="Courier New" panose="02070309020205020404" pitchFamily="49" charset="0"/>
              </a:rPr>
              <a:t>Yuandong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Nanyun</a:t>
            </a:r>
            <a:r>
              <a:rPr lang="en-US" sz="1400" dirty="0">
                <a:latin typeface="Courier New" panose="02070309020205020404" pitchFamily="49" charset="0"/>
                <a:cs typeface="Courier New" panose="02070309020205020404" pitchFamily="49" charset="0"/>
              </a:rPr>
              <a:t>, and Dan create a system for automatically generating high-quality long stories, aiming to submit their work to a prestigious conference.</a:t>
            </a:r>
          </a:p>
        </p:txBody>
      </p:sp>
      <p:sp>
        <p:nvSpPr>
          <p:cNvPr id="6" name="Rounded Rectangle 8">
            <a:extLst>
              <a:ext uri="{FF2B5EF4-FFF2-40B4-BE49-F238E27FC236}">
                <a16:creationId xmlns:a16="http://schemas.microsoft.com/office/drawing/2014/main" id="{FF84B445-8E03-CA4E-94E7-226678BF20EB}"/>
              </a:ext>
            </a:extLst>
          </p:cNvPr>
          <p:cNvSpPr/>
          <p:nvPr/>
        </p:nvSpPr>
        <p:spPr>
          <a:xfrm>
            <a:off x="2456426" y="1190665"/>
            <a:ext cx="1542329" cy="968316"/>
          </a:xfrm>
          <a:custGeom>
            <a:avLst/>
            <a:gdLst>
              <a:gd name="connsiteX0" fmla="*/ 0 w 1542329"/>
              <a:gd name="connsiteY0" fmla="*/ 161389 h 968316"/>
              <a:gd name="connsiteX1" fmla="*/ 161389 w 1542329"/>
              <a:gd name="connsiteY1" fmla="*/ 0 h 968316"/>
              <a:gd name="connsiteX2" fmla="*/ 1380940 w 1542329"/>
              <a:gd name="connsiteY2" fmla="*/ 0 h 968316"/>
              <a:gd name="connsiteX3" fmla="*/ 1542329 w 1542329"/>
              <a:gd name="connsiteY3" fmla="*/ 161389 h 968316"/>
              <a:gd name="connsiteX4" fmla="*/ 1542329 w 1542329"/>
              <a:gd name="connsiteY4" fmla="*/ 806927 h 968316"/>
              <a:gd name="connsiteX5" fmla="*/ 1380940 w 1542329"/>
              <a:gd name="connsiteY5" fmla="*/ 968316 h 968316"/>
              <a:gd name="connsiteX6" fmla="*/ 161389 w 1542329"/>
              <a:gd name="connsiteY6" fmla="*/ 968316 h 968316"/>
              <a:gd name="connsiteX7" fmla="*/ 0 w 1542329"/>
              <a:gd name="connsiteY7" fmla="*/ 806927 h 968316"/>
              <a:gd name="connsiteX8" fmla="*/ 0 w 1542329"/>
              <a:gd name="connsiteY8" fmla="*/ 161389 h 968316"/>
              <a:gd name="connsiteX0" fmla="*/ 0 w 1542329"/>
              <a:gd name="connsiteY0" fmla="*/ 161389 h 968316"/>
              <a:gd name="connsiteX1" fmla="*/ 161389 w 1542329"/>
              <a:gd name="connsiteY1" fmla="*/ 0 h 968316"/>
              <a:gd name="connsiteX2" fmla="*/ 1542329 w 1542329"/>
              <a:gd name="connsiteY2" fmla="*/ 16138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61389 w 1542329"/>
              <a:gd name="connsiteY4" fmla="*/ 968316 h 968316"/>
              <a:gd name="connsiteX5" fmla="*/ 0 w 1542329"/>
              <a:gd name="connsiteY5" fmla="*/ 806927 h 968316"/>
              <a:gd name="connsiteX6" fmla="*/ 0 w 1542329"/>
              <a:gd name="connsiteY6" fmla="*/ 161389 h 968316"/>
              <a:gd name="connsiteX0" fmla="*/ 0 w 1542329"/>
              <a:gd name="connsiteY0" fmla="*/ 161389 h 1037899"/>
              <a:gd name="connsiteX1" fmla="*/ 161389 w 1542329"/>
              <a:gd name="connsiteY1" fmla="*/ 0 h 1037899"/>
              <a:gd name="connsiteX2" fmla="*/ 1542329 w 1542329"/>
              <a:gd name="connsiteY2" fmla="*/ 2639 h 1037899"/>
              <a:gd name="connsiteX3" fmla="*/ 1542329 w 1542329"/>
              <a:gd name="connsiteY3" fmla="*/ 965677 h 1037899"/>
              <a:gd name="connsiteX4" fmla="*/ 161389 w 1542329"/>
              <a:gd name="connsiteY4" fmla="*/ 968316 h 1037899"/>
              <a:gd name="connsiteX5" fmla="*/ 0 w 1542329"/>
              <a:gd name="connsiteY5" fmla="*/ 806927 h 1037899"/>
              <a:gd name="connsiteX6" fmla="*/ 0 w 1542329"/>
              <a:gd name="connsiteY6" fmla="*/ 161389 h 1037899"/>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965677 h 968316"/>
              <a:gd name="connsiteX4" fmla="*/ 161389 w 1542329"/>
              <a:gd name="connsiteY4" fmla="*/ 968316 h 968316"/>
              <a:gd name="connsiteX5" fmla="*/ 0 w 1542329"/>
              <a:gd name="connsiteY5" fmla="*/ 806927 h 968316"/>
              <a:gd name="connsiteX6" fmla="*/ 0 w 1542329"/>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329" h="968316">
                <a:moveTo>
                  <a:pt x="0" y="161389"/>
                </a:moveTo>
                <a:cubicBezTo>
                  <a:pt x="0" y="72256"/>
                  <a:pt x="72256" y="0"/>
                  <a:pt x="161389" y="0"/>
                </a:cubicBezTo>
                <a:lnTo>
                  <a:pt x="1542329" y="2639"/>
                </a:lnTo>
                <a:lnTo>
                  <a:pt x="1542329" y="965677"/>
                </a:lnTo>
                <a:lnTo>
                  <a:pt x="161389" y="968316"/>
                </a:lnTo>
                <a:cubicBezTo>
                  <a:pt x="72256" y="968316"/>
                  <a:pt x="0" y="896060"/>
                  <a:pt x="0" y="806927"/>
                </a:cubicBezTo>
                <a:lnTo>
                  <a:pt x="0" y="161389"/>
                </a:lnTo>
                <a:close/>
              </a:path>
            </a:pathLst>
          </a:custGeom>
          <a:solidFill>
            <a:srgbClr val="BFBDC0"/>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t>Premise</a:t>
            </a:r>
          </a:p>
        </p:txBody>
      </p:sp>
      <p:sp>
        <p:nvSpPr>
          <p:cNvPr id="8" name="Rounded Rectangle 7">
            <a:extLst>
              <a:ext uri="{FF2B5EF4-FFF2-40B4-BE49-F238E27FC236}">
                <a16:creationId xmlns:a16="http://schemas.microsoft.com/office/drawing/2014/main" id="{8E831329-701F-5948-A368-8301AB928A39}"/>
              </a:ext>
            </a:extLst>
          </p:cNvPr>
          <p:cNvSpPr/>
          <p:nvPr/>
        </p:nvSpPr>
        <p:spPr>
          <a:xfrm>
            <a:off x="370391" y="2318472"/>
            <a:ext cx="11470510" cy="4339650"/>
          </a:xfrm>
          <a:prstGeom prst="roundRect">
            <a:avLst>
              <a:gd name="adj" fmla="val 3443"/>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11" name="Round Same Side Corner Rectangle 10">
            <a:extLst>
              <a:ext uri="{FF2B5EF4-FFF2-40B4-BE49-F238E27FC236}">
                <a16:creationId xmlns:a16="http://schemas.microsoft.com/office/drawing/2014/main" id="{C8B312E9-29D7-1D44-B440-C4714CE36183}"/>
              </a:ext>
            </a:extLst>
          </p:cNvPr>
          <p:cNvSpPr/>
          <p:nvPr/>
        </p:nvSpPr>
        <p:spPr>
          <a:xfrm rot="16200000">
            <a:off x="-1028270" y="3717130"/>
            <a:ext cx="4339652" cy="1542329"/>
          </a:xfrm>
          <a:prstGeom prst="round2SameRect">
            <a:avLst>
              <a:gd name="adj1" fmla="val 9059"/>
              <a:gd name="adj2" fmla="val 0"/>
            </a:avLst>
          </a:prstGeom>
          <a:solidFill>
            <a:schemeClr val="bg1">
              <a:lumMod val="75000"/>
            </a:schemeClr>
          </a:solidFill>
          <a:ln w="38100">
            <a:solidFill>
              <a:schemeClr val="bg1">
                <a:lumMod val="5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4B75A88B-39AE-AE4E-8778-7A2CDA5CD349}"/>
              </a:ext>
            </a:extLst>
          </p:cNvPr>
          <p:cNvSpPr txBox="1"/>
          <p:nvPr/>
        </p:nvSpPr>
        <p:spPr>
          <a:xfrm>
            <a:off x="657449" y="3983615"/>
            <a:ext cx="968214" cy="954107"/>
          </a:xfrm>
          <a:prstGeom prst="rect">
            <a:avLst/>
          </a:prstGeom>
          <a:noFill/>
        </p:spPr>
        <p:txBody>
          <a:bodyPr wrap="none" rtlCol="0">
            <a:spAutoFit/>
          </a:bodyPr>
          <a:lstStyle/>
          <a:p>
            <a:pPr algn="ctr"/>
            <a:r>
              <a:rPr lang="en-US" sz="2800" b="1" dirty="0">
                <a:solidFill>
                  <a:schemeClr val="bg1"/>
                </a:solidFill>
              </a:rPr>
              <a:t>Re</a:t>
            </a:r>
            <a:r>
              <a:rPr lang="en-US" sz="2800" b="1" baseline="30000" dirty="0">
                <a:solidFill>
                  <a:schemeClr val="bg1"/>
                </a:solidFill>
              </a:rPr>
              <a:t>3</a:t>
            </a:r>
            <a:endParaRPr lang="en-US" sz="2800" b="1" dirty="0">
              <a:solidFill>
                <a:schemeClr val="bg1"/>
              </a:solidFill>
            </a:endParaRPr>
          </a:p>
          <a:p>
            <a:pPr algn="ctr"/>
            <a:r>
              <a:rPr lang="en-US" sz="2800" b="1" dirty="0">
                <a:solidFill>
                  <a:schemeClr val="bg1"/>
                </a:solidFill>
              </a:rPr>
              <a:t>Story</a:t>
            </a:r>
          </a:p>
        </p:txBody>
      </p:sp>
      <p:sp>
        <p:nvSpPr>
          <p:cNvPr id="7" name="TextBox 6">
            <a:extLst>
              <a:ext uri="{FF2B5EF4-FFF2-40B4-BE49-F238E27FC236}">
                <a16:creationId xmlns:a16="http://schemas.microsoft.com/office/drawing/2014/main" id="{306124DC-C8CA-C248-8B11-9A65843C5745}"/>
              </a:ext>
            </a:extLst>
          </p:cNvPr>
          <p:cNvSpPr txBox="1"/>
          <p:nvPr/>
        </p:nvSpPr>
        <p:spPr>
          <a:xfrm>
            <a:off x="2048719" y="2362404"/>
            <a:ext cx="9614702" cy="4339650"/>
          </a:xfrm>
          <a:prstGeom prst="rect">
            <a:avLst/>
          </a:prstGeom>
          <a:noFill/>
        </p:spPr>
        <p:txBody>
          <a:bodyPr wrap="square" rtlCol="0">
            <a:spAutoFit/>
          </a:bodyPr>
          <a:lstStyle/>
          <a:p>
            <a:pPr indent="-457200"/>
            <a:r>
              <a:rPr lang="en-US" sz="1200" dirty="0">
                <a:solidFill>
                  <a:schemeClr val="bg1">
                    <a:lumMod val="75000"/>
                  </a:schemeClr>
                </a:solidFill>
                <a:latin typeface="Courier New" panose="02070309020205020404" pitchFamily="49" charset="0"/>
                <a:cs typeface="Courier New" panose="02070309020205020404" pitchFamily="49" charset="0"/>
              </a:rPr>
              <a:t>...[80 words]... </a:t>
            </a:r>
          </a:p>
          <a:p>
            <a:pPr indent="-457200"/>
            <a:r>
              <a:rPr lang="en-US" sz="1200" dirty="0">
                <a:latin typeface="Courier New" panose="02070309020205020404" pitchFamily="49" charset="0"/>
                <a:cs typeface="Courier New" panose="02070309020205020404" pitchFamily="49" charset="0"/>
              </a:rPr>
              <a:t>Kevin walked over to his desk and sat down, looking at it with disgust. There was a pile of manila folders on top, which contained detailed notes of his latest experiments for writing programs using neural networks for language processing. </a:t>
            </a:r>
            <a:r>
              <a:rPr lang="en-US" sz="1200" dirty="0">
                <a:solidFill>
                  <a:schemeClr val="bg1">
                    <a:lumMod val="75000"/>
                  </a:schemeClr>
                </a:solidFill>
                <a:latin typeface="Courier New" panose="02070309020205020404" pitchFamily="49" charset="0"/>
                <a:cs typeface="Courier New" panose="02070309020205020404" pitchFamily="49" charset="0"/>
              </a:rPr>
              <a:t>...[137 words]...</a:t>
            </a:r>
          </a:p>
          <a:p>
            <a:pPr indent="-457200"/>
            <a:r>
              <a:rPr lang="en-US" sz="1200" dirty="0">
                <a:latin typeface="Courier New" panose="02070309020205020404" pitchFamily="49" charset="0"/>
                <a:cs typeface="Courier New" panose="02070309020205020404" pitchFamily="49" charset="0"/>
              </a:rPr>
              <a:t>Kevin started to read through the file thoroughly, detailing his latest results on language processing that were designed to write reasonably long and coherent text automatically with minimal supervision or guidance from human inputs. </a:t>
            </a:r>
            <a:r>
              <a:rPr lang="en-US" sz="1200" dirty="0">
                <a:solidFill>
                  <a:schemeClr val="bg1">
                    <a:lumMod val="75000"/>
                  </a:schemeClr>
                </a:solidFill>
                <a:latin typeface="Courier New" panose="02070309020205020404" pitchFamily="49" charset="0"/>
                <a:cs typeface="Courier New" panose="02070309020205020404" pitchFamily="49" charset="0"/>
              </a:rPr>
              <a:t>...[118 words]... </a:t>
            </a:r>
          </a:p>
          <a:p>
            <a:pPr indent="-457200"/>
            <a:r>
              <a:rPr lang="en-US" sz="1200" dirty="0">
                <a:latin typeface="Courier New" panose="02070309020205020404" pitchFamily="49" charset="0"/>
                <a:cs typeface="Courier New" panose="02070309020205020404" pitchFamily="49" charset="0"/>
              </a:rPr>
              <a:t>he recalled the effort that led to this final result. </a:t>
            </a:r>
            <a:r>
              <a:rPr lang="en-US" sz="1200" dirty="0">
                <a:solidFill>
                  <a:schemeClr val="bg1">
                    <a:lumMod val="75000"/>
                  </a:schemeClr>
                </a:solidFill>
                <a:latin typeface="Courier New" panose="02070309020205020404" pitchFamily="49" charset="0"/>
                <a:cs typeface="Courier New" panose="02070309020205020404" pitchFamily="49" charset="0"/>
              </a:rPr>
              <a:t>...[54 words]... </a:t>
            </a:r>
          </a:p>
          <a:p>
            <a:pPr indent="-457200"/>
            <a:r>
              <a:rPr lang="en-US" sz="1200" dirty="0">
                <a:latin typeface="Courier New" panose="02070309020205020404" pitchFamily="49" charset="0"/>
                <a:cs typeface="Courier New" panose="02070309020205020404" pitchFamily="49" charset="0"/>
              </a:rPr>
              <a:t>They were lucky they managed to get their hands on two excellent researchers – </a:t>
            </a:r>
            <a:r>
              <a:rPr lang="en-US" sz="1200" dirty="0" err="1">
                <a:latin typeface="Courier New" panose="02070309020205020404" pitchFamily="49" charset="0"/>
                <a:cs typeface="Courier New" panose="02070309020205020404" pitchFamily="49" charset="0"/>
              </a:rPr>
              <a:t>Nanyun</a:t>
            </a:r>
            <a:r>
              <a:rPr lang="en-US" sz="1200" dirty="0">
                <a:latin typeface="Courier New" panose="02070309020205020404" pitchFamily="49" charset="0"/>
                <a:cs typeface="Courier New" panose="02070309020205020404" pitchFamily="49" charset="0"/>
              </a:rPr>
              <a:t> Zhang and </a:t>
            </a:r>
            <a:r>
              <a:rPr lang="en-US" sz="1200" dirty="0" err="1">
                <a:latin typeface="Courier New" panose="02070309020205020404" pitchFamily="49" charset="0"/>
                <a:cs typeface="Courier New" panose="02070309020205020404" pitchFamily="49" charset="0"/>
              </a:rPr>
              <a:t>Yuandong</a:t>
            </a:r>
            <a:r>
              <a:rPr lang="en-US" sz="1200" dirty="0">
                <a:latin typeface="Courier New" panose="02070309020205020404" pitchFamily="49" charset="0"/>
                <a:cs typeface="Courier New" panose="02070309020205020404" pitchFamily="49" charset="0"/>
              </a:rPr>
              <a:t> Li </a:t>
            </a:r>
            <a:r>
              <a:rPr lang="en-US" sz="1200" dirty="0">
                <a:solidFill>
                  <a:schemeClr val="bg1">
                    <a:lumMod val="75000"/>
                  </a:schemeClr>
                </a:solidFill>
                <a:latin typeface="Courier New" panose="02070309020205020404" pitchFamily="49" charset="0"/>
                <a:cs typeface="Courier New" panose="02070309020205020404" pitchFamily="49" charset="0"/>
              </a:rPr>
              <a:t>...[222 words]... </a:t>
            </a:r>
          </a:p>
          <a:p>
            <a:pPr indent="-457200"/>
            <a:r>
              <a:rPr lang="en-US" sz="1200" dirty="0">
                <a:latin typeface="Courier New" panose="02070309020205020404" pitchFamily="49" charset="0"/>
                <a:cs typeface="Courier New" panose="02070309020205020404" pitchFamily="49" charset="0"/>
              </a:rPr>
              <a:t>Kevin's eye was caught by one number that was highlighted in the last report; this number represented the new algorithm's ability to create lengthy and coherent text on its own. The text contained more than 500 words, but the algorithm had generated many more than that – several thousands in fact. Kevin opened up two other files that contained several thousand words of AI generated text each. </a:t>
            </a:r>
            <a:r>
              <a:rPr lang="en-US" sz="1200" dirty="0">
                <a:solidFill>
                  <a:schemeClr val="bg1">
                    <a:lumMod val="75000"/>
                  </a:schemeClr>
                </a:solidFill>
                <a:latin typeface="Courier New" panose="02070309020205020404" pitchFamily="49" charset="0"/>
                <a:cs typeface="Courier New" panose="02070309020205020404" pitchFamily="49" charset="0"/>
              </a:rPr>
              <a:t>...[52 words]... </a:t>
            </a:r>
          </a:p>
          <a:p>
            <a:pPr indent="-457200"/>
            <a:r>
              <a:rPr lang="en-US" sz="1200" dirty="0">
                <a:latin typeface="Courier New" panose="02070309020205020404" pitchFamily="49" charset="0"/>
                <a:cs typeface="Courier New" panose="02070309020205020404" pitchFamily="49" charset="0"/>
              </a:rPr>
              <a:t>Kevin rubbed his hands together as he decided to contact his supervisor immediately with these new findings; he also needed to work on an official presentation for their upcoming conference </a:t>
            </a:r>
            <a:r>
              <a:rPr lang="en-US" sz="1200" dirty="0">
                <a:solidFill>
                  <a:schemeClr val="bg1">
                    <a:lumMod val="75000"/>
                  </a:schemeClr>
                </a:solidFill>
                <a:latin typeface="Courier New" panose="02070309020205020404" pitchFamily="49" charset="0"/>
                <a:cs typeface="Courier New" panose="02070309020205020404" pitchFamily="49" charset="0"/>
              </a:rPr>
              <a:t>...[753 words]... </a:t>
            </a:r>
          </a:p>
          <a:p>
            <a:pPr indent="-457200"/>
            <a:r>
              <a:rPr lang="en-US" sz="1200" dirty="0">
                <a:latin typeface="Courier New" panose="02070309020205020404" pitchFamily="49" charset="0"/>
                <a:cs typeface="Courier New" panose="02070309020205020404" pitchFamily="49" charset="0"/>
              </a:rPr>
              <a:t>they were going to submit a paper on their work at the next major conference. They were only going to submit one paper, which would be a joint paper by </a:t>
            </a:r>
            <a:r>
              <a:rPr lang="en-US" sz="1200" dirty="0" err="1">
                <a:latin typeface="Courier New" panose="02070309020205020404" pitchFamily="49" charset="0"/>
                <a:cs typeface="Courier New" panose="02070309020205020404" pitchFamily="49" charset="0"/>
              </a:rPr>
              <a:t>Nanyun</a:t>
            </a:r>
            <a:r>
              <a:rPr lang="en-US" sz="1200" dirty="0">
                <a:latin typeface="Courier New" panose="02070309020205020404" pitchFamily="49" charset="0"/>
                <a:cs typeface="Courier New" panose="02070309020205020404" pitchFamily="49" charset="0"/>
              </a:rPr>
              <a:t> and Kevin </a:t>
            </a:r>
            <a:r>
              <a:rPr lang="en-US" sz="1200" dirty="0">
                <a:solidFill>
                  <a:schemeClr val="bg1">
                    <a:lumMod val="75000"/>
                  </a:schemeClr>
                </a:solidFill>
                <a:latin typeface="Courier New" panose="02070309020205020404" pitchFamily="49" charset="0"/>
                <a:cs typeface="Courier New" panose="02070309020205020404" pitchFamily="49" charset="0"/>
              </a:rPr>
              <a:t>...[119 words]...</a:t>
            </a:r>
          </a:p>
          <a:p>
            <a:pPr indent="-457200"/>
            <a:r>
              <a:rPr lang="en-US" sz="1200" dirty="0">
                <a:latin typeface="Courier New" panose="02070309020205020404" pitchFamily="49" charset="0"/>
                <a:cs typeface="Courier New" panose="02070309020205020404" pitchFamily="49" charset="0"/>
              </a:rPr>
              <a:t>Kevin felt like all his hard work was finally paying off, and he did not want to think about anything else; at 	this point, he simply wanted to focus on research and the upcoming conference. </a:t>
            </a:r>
            <a:r>
              <a:rPr lang="en-US" sz="1200" dirty="0">
                <a:solidFill>
                  <a:schemeClr val="bg1">
                    <a:lumMod val="75000"/>
                  </a:schemeClr>
                </a:solidFill>
                <a:latin typeface="Courier New" panose="02070309020205020404" pitchFamily="49" charset="0"/>
                <a:cs typeface="Courier New" panose="02070309020205020404" pitchFamily="49" charset="0"/>
              </a:rPr>
              <a:t>...[551 words]...</a:t>
            </a:r>
          </a:p>
        </p:txBody>
      </p:sp>
    </p:spTree>
    <p:extLst>
      <p:ext uri="{BB962C8B-B14F-4D97-AF65-F5344CB8AC3E}">
        <p14:creationId xmlns:p14="http://schemas.microsoft.com/office/powerpoint/2010/main" val="4140109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CB97-8138-C049-A1A4-E9FE04FB53F4}"/>
              </a:ext>
            </a:extLst>
          </p:cNvPr>
          <p:cNvSpPr>
            <a:spLocks noGrp="1"/>
          </p:cNvSpPr>
          <p:nvPr>
            <p:ph type="title"/>
          </p:nvPr>
        </p:nvSpPr>
        <p:spPr/>
        <p:txBody>
          <a:bodyPr/>
          <a:lstStyle/>
          <a:p>
            <a:r>
              <a:rPr lang="en-US" dirty="0"/>
              <a:t>Long-Range Coherence</a:t>
            </a:r>
          </a:p>
        </p:txBody>
      </p:sp>
      <p:sp>
        <p:nvSpPr>
          <p:cNvPr id="4" name="Rounded Rectangle 3">
            <a:extLst>
              <a:ext uri="{FF2B5EF4-FFF2-40B4-BE49-F238E27FC236}">
                <a16:creationId xmlns:a16="http://schemas.microsoft.com/office/drawing/2014/main" id="{2427C37D-B359-4548-83AE-CB3CAD869D32}"/>
              </a:ext>
            </a:extLst>
          </p:cNvPr>
          <p:cNvSpPr/>
          <p:nvPr/>
        </p:nvSpPr>
        <p:spPr>
          <a:xfrm>
            <a:off x="2456400" y="1190688"/>
            <a:ext cx="7091076" cy="968315"/>
          </a:xfrm>
          <a:prstGeom prst="roundRect">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5" name="TextBox 4">
            <a:extLst>
              <a:ext uri="{FF2B5EF4-FFF2-40B4-BE49-F238E27FC236}">
                <a16:creationId xmlns:a16="http://schemas.microsoft.com/office/drawing/2014/main" id="{B73FDBC9-EDA0-9F48-B7B6-46E6138ED459}"/>
              </a:ext>
            </a:extLst>
          </p:cNvPr>
          <p:cNvSpPr txBox="1"/>
          <p:nvPr/>
        </p:nvSpPr>
        <p:spPr>
          <a:xfrm>
            <a:off x="3998729" y="1211312"/>
            <a:ext cx="5325132" cy="954107"/>
          </a:xfrm>
          <a:prstGeom prst="rect">
            <a:avLst/>
          </a:prstGeom>
          <a:noFill/>
        </p:spPr>
        <p:txBody>
          <a:bodyPr wrap="square" rtlCol="0">
            <a:spAutoFit/>
          </a:bodyPr>
          <a:lstStyle/>
          <a:p>
            <a:pPr algn="ctr"/>
            <a:r>
              <a:rPr lang="en-US" sz="1400" dirty="0">
                <a:latin typeface="Courier New" panose="02070309020205020404" pitchFamily="49" charset="0"/>
                <a:cs typeface="Courier New" panose="02070309020205020404" pitchFamily="49" charset="0"/>
              </a:rPr>
              <a:t>AI researchers Kevin, </a:t>
            </a:r>
            <a:r>
              <a:rPr lang="en-US" sz="1400" dirty="0" err="1">
                <a:latin typeface="Courier New" panose="02070309020205020404" pitchFamily="49" charset="0"/>
                <a:cs typeface="Courier New" panose="02070309020205020404" pitchFamily="49" charset="0"/>
              </a:rPr>
              <a:t>Yuandong</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Nanyun</a:t>
            </a:r>
            <a:r>
              <a:rPr lang="en-US" sz="1400" dirty="0">
                <a:latin typeface="Courier New" panose="02070309020205020404" pitchFamily="49" charset="0"/>
                <a:cs typeface="Courier New" panose="02070309020205020404" pitchFamily="49" charset="0"/>
              </a:rPr>
              <a:t>, and Dan create a system for automatically generating high-quality long stories, aiming to submit their work to a prestigious conference.</a:t>
            </a:r>
          </a:p>
        </p:txBody>
      </p:sp>
      <p:sp>
        <p:nvSpPr>
          <p:cNvPr id="6" name="Rounded Rectangle 8">
            <a:extLst>
              <a:ext uri="{FF2B5EF4-FFF2-40B4-BE49-F238E27FC236}">
                <a16:creationId xmlns:a16="http://schemas.microsoft.com/office/drawing/2014/main" id="{FF84B445-8E03-CA4E-94E7-226678BF20EB}"/>
              </a:ext>
            </a:extLst>
          </p:cNvPr>
          <p:cNvSpPr/>
          <p:nvPr/>
        </p:nvSpPr>
        <p:spPr>
          <a:xfrm>
            <a:off x="2456426" y="1190665"/>
            <a:ext cx="1542329" cy="968316"/>
          </a:xfrm>
          <a:custGeom>
            <a:avLst/>
            <a:gdLst>
              <a:gd name="connsiteX0" fmla="*/ 0 w 1542329"/>
              <a:gd name="connsiteY0" fmla="*/ 161389 h 968316"/>
              <a:gd name="connsiteX1" fmla="*/ 161389 w 1542329"/>
              <a:gd name="connsiteY1" fmla="*/ 0 h 968316"/>
              <a:gd name="connsiteX2" fmla="*/ 1380940 w 1542329"/>
              <a:gd name="connsiteY2" fmla="*/ 0 h 968316"/>
              <a:gd name="connsiteX3" fmla="*/ 1542329 w 1542329"/>
              <a:gd name="connsiteY3" fmla="*/ 161389 h 968316"/>
              <a:gd name="connsiteX4" fmla="*/ 1542329 w 1542329"/>
              <a:gd name="connsiteY4" fmla="*/ 806927 h 968316"/>
              <a:gd name="connsiteX5" fmla="*/ 1380940 w 1542329"/>
              <a:gd name="connsiteY5" fmla="*/ 968316 h 968316"/>
              <a:gd name="connsiteX6" fmla="*/ 161389 w 1542329"/>
              <a:gd name="connsiteY6" fmla="*/ 968316 h 968316"/>
              <a:gd name="connsiteX7" fmla="*/ 0 w 1542329"/>
              <a:gd name="connsiteY7" fmla="*/ 806927 h 968316"/>
              <a:gd name="connsiteX8" fmla="*/ 0 w 1542329"/>
              <a:gd name="connsiteY8" fmla="*/ 161389 h 968316"/>
              <a:gd name="connsiteX0" fmla="*/ 0 w 1542329"/>
              <a:gd name="connsiteY0" fmla="*/ 161389 h 968316"/>
              <a:gd name="connsiteX1" fmla="*/ 161389 w 1542329"/>
              <a:gd name="connsiteY1" fmla="*/ 0 h 968316"/>
              <a:gd name="connsiteX2" fmla="*/ 1542329 w 1542329"/>
              <a:gd name="connsiteY2" fmla="*/ 16138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380940 w 1542329"/>
              <a:gd name="connsiteY4" fmla="*/ 968316 h 968316"/>
              <a:gd name="connsiteX5" fmla="*/ 161389 w 1542329"/>
              <a:gd name="connsiteY5" fmla="*/ 968316 h 968316"/>
              <a:gd name="connsiteX6" fmla="*/ 0 w 1542329"/>
              <a:gd name="connsiteY6" fmla="*/ 806927 h 968316"/>
              <a:gd name="connsiteX7" fmla="*/ 0 w 1542329"/>
              <a:gd name="connsiteY7" fmla="*/ 161389 h 968316"/>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806927 h 968316"/>
              <a:gd name="connsiteX4" fmla="*/ 161389 w 1542329"/>
              <a:gd name="connsiteY4" fmla="*/ 968316 h 968316"/>
              <a:gd name="connsiteX5" fmla="*/ 0 w 1542329"/>
              <a:gd name="connsiteY5" fmla="*/ 806927 h 968316"/>
              <a:gd name="connsiteX6" fmla="*/ 0 w 1542329"/>
              <a:gd name="connsiteY6" fmla="*/ 161389 h 968316"/>
              <a:gd name="connsiteX0" fmla="*/ 0 w 1542329"/>
              <a:gd name="connsiteY0" fmla="*/ 161389 h 1037899"/>
              <a:gd name="connsiteX1" fmla="*/ 161389 w 1542329"/>
              <a:gd name="connsiteY1" fmla="*/ 0 h 1037899"/>
              <a:gd name="connsiteX2" fmla="*/ 1542329 w 1542329"/>
              <a:gd name="connsiteY2" fmla="*/ 2639 h 1037899"/>
              <a:gd name="connsiteX3" fmla="*/ 1542329 w 1542329"/>
              <a:gd name="connsiteY3" fmla="*/ 965677 h 1037899"/>
              <a:gd name="connsiteX4" fmla="*/ 161389 w 1542329"/>
              <a:gd name="connsiteY4" fmla="*/ 968316 h 1037899"/>
              <a:gd name="connsiteX5" fmla="*/ 0 w 1542329"/>
              <a:gd name="connsiteY5" fmla="*/ 806927 h 1037899"/>
              <a:gd name="connsiteX6" fmla="*/ 0 w 1542329"/>
              <a:gd name="connsiteY6" fmla="*/ 161389 h 1037899"/>
              <a:gd name="connsiteX0" fmla="*/ 0 w 1542329"/>
              <a:gd name="connsiteY0" fmla="*/ 161389 h 968316"/>
              <a:gd name="connsiteX1" fmla="*/ 161389 w 1542329"/>
              <a:gd name="connsiteY1" fmla="*/ 0 h 968316"/>
              <a:gd name="connsiteX2" fmla="*/ 1542329 w 1542329"/>
              <a:gd name="connsiteY2" fmla="*/ 2639 h 968316"/>
              <a:gd name="connsiteX3" fmla="*/ 1542329 w 1542329"/>
              <a:gd name="connsiteY3" fmla="*/ 965677 h 968316"/>
              <a:gd name="connsiteX4" fmla="*/ 161389 w 1542329"/>
              <a:gd name="connsiteY4" fmla="*/ 968316 h 968316"/>
              <a:gd name="connsiteX5" fmla="*/ 0 w 1542329"/>
              <a:gd name="connsiteY5" fmla="*/ 806927 h 968316"/>
              <a:gd name="connsiteX6" fmla="*/ 0 w 1542329"/>
              <a:gd name="connsiteY6" fmla="*/ 161389 h 968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329" h="968316">
                <a:moveTo>
                  <a:pt x="0" y="161389"/>
                </a:moveTo>
                <a:cubicBezTo>
                  <a:pt x="0" y="72256"/>
                  <a:pt x="72256" y="0"/>
                  <a:pt x="161389" y="0"/>
                </a:cubicBezTo>
                <a:lnTo>
                  <a:pt x="1542329" y="2639"/>
                </a:lnTo>
                <a:lnTo>
                  <a:pt x="1542329" y="965677"/>
                </a:lnTo>
                <a:lnTo>
                  <a:pt x="161389" y="968316"/>
                </a:lnTo>
                <a:cubicBezTo>
                  <a:pt x="72256" y="968316"/>
                  <a:pt x="0" y="896060"/>
                  <a:pt x="0" y="806927"/>
                </a:cubicBezTo>
                <a:lnTo>
                  <a:pt x="0" y="161389"/>
                </a:lnTo>
                <a:close/>
              </a:path>
            </a:pathLst>
          </a:custGeom>
          <a:solidFill>
            <a:srgbClr val="BFBDC0"/>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t>Premise</a:t>
            </a:r>
          </a:p>
        </p:txBody>
      </p:sp>
      <p:sp>
        <p:nvSpPr>
          <p:cNvPr id="8" name="Rounded Rectangle 7">
            <a:extLst>
              <a:ext uri="{FF2B5EF4-FFF2-40B4-BE49-F238E27FC236}">
                <a16:creationId xmlns:a16="http://schemas.microsoft.com/office/drawing/2014/main" id="{8E831329-701F-5948-A368-8301AB928A39}"/>
              </a:ext>
            </a:extLst>
          </p:cNvPr>
          <p:cNvSpPr/>
          <p:nvPr/>
        </p:nvSpPr>
        <p:spPr>
          <a:xfrm>
            <a:off x="370391" y="2318472"/>
            <a:ext cx="11470510" cy="4339650"/>
          </a:xfrm>
          <a:prstGeom prst="roundRect">
            <a:avLst>
              <a:gd name="adj" fmla="val 3443"/>
            </a:avLst>
          </a:prstGeom>
          <a:solidFill>
            <a:schemeClr val="bg1">
              <a:lumMod val="95000"/>
            </a:schemeClr>
          </a:solidFill>
          <a:ln w="38100">
            <a:solidFill>
              <a:schemeClr val="bg1">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800" dirty="0"/>
          </a:p>
        </p:txBody>
      </p:sp>
      <p:sp>
        <p:nvSpPr>
          <p:cNvPr id="11" name="Round Same Side Corner Rectangle 10">
            <a:extLst>
              <a:ext uri="{FF2B5EF4-FFF2-40B4-BE49-F238E27FC236}">
                <a16:creationId xmlns:a16="http://schemas.microsoft.com/office/drawing/2014/main" id="{C8B312E9-29D7-1D44-B440-C4714CE36183}"/>
              </a:ext>
            </a:extLst>
          </p:cNvPr>
          <p:cNvSpPr/>
          <p:nvPr/>
        </p:nvSpPr>
        <p:spPr>
          <a:xfrm rot="16200000">
            <a:off x="-1028270" y="3717130"/>
            <a:ext cx="4339652" cy="1542329"/>
          </a:xfrm>
          <a:prstGeom prst="round2SameRect">
            <a:avLst>
              <a:gd name="adj1" fmla="val 9059"/>
              <a:gd name="adj2" fmla="val 0"/>
            </a:avLst>
          </a:prstGeom>
          <a:solidFill>
            <a:schemeClr val="bg1">
              <a:lumMod val="75000"/>
            </a:schemeClr>
          </a:solidFill>
          <a:ln w="38100">
            <a:solidFill>
              <a:schemeClr val="bg1">
                <a:lumMod val="50000"/>
              </a:schemeClr>
            </a:solidFill>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306124DC-C8CA-C248-8B11-9A65843C5745}"/>
              </a:ext>
            </a:extLst>
          </p:cNvPr>
          <p:cNvSpPr txBox="1"/>
          <p:nvPr/>
        </p:nvSpPr>
        <p:spPr>
          <a:xfrm>
            <a:off x="2048719" y="2362404"/>
            <a:ext cx="9614702" cy="4339650"/>
          </a:xfrm>
          <a:prstGeom prst="rect">
            <a:avLst/>
          </a:prstGeom>
          <a:noFill/>
        </p:spPr>
        <p:txBody>
          <a:bodyPr wrap="square" rtlCol="0">
            <a:spAutoFit/>
          </a:bodyPr>
          <a:lstStyle/>
          <a:p>
            <a:pPr indent="-457200"/>
            <a:r>
              <a:rPr lang="en-US" sz="1200" dirty="0">
                <a:solidFill>
                  <a:schemeClr val="bg1">
                    <a:lumMod val="75000"/>
                  </a:schemeClr>
                </a:solidFill>
                <a:latin typeface="Courier New" panose="02070309020205020404" pitchFamily="49" charset="0"/>
                <a:cs typeface="Courier New" panose="02070309020205020404" pitchFamily="49" charset="0"/>
              </a:rPr>
              <a:t>...[80 words]... </a:t>
            </a:r>
          </a:p>
          <a:p>
            <a:pPr indent="-457200"/>
            <a:r>
              <a:rPr lang="en-US" sz="1200" dirty="0">
                <a:latin typeface="Courier New" panose="02070309020205020404" pitchFamily="49" charset="0"/>
                <a:cs typeface="Courier New" panose="02070309020205020404" pitchFamily="49" charset="0"/>
              </a:rPr>
              <a:t>Kevin walked over to his desk and sat down, looking at it with disgust. There was a pile of manila folders on top, which contained detailed notes of his latest experiments for writing programs using neural networks for language processing. </a:t>
            </a:r>
            <a:r>
              <a:rPr lang="en-US" sz="1200" dirty="0">
                <a:solidFill>
                  <a:schemeClr val="bg1">
                    <a:lumMod val="75000"/>
                  </a:schemeClr>
                </a:solidFill>
                <a:latin typeface="Courier New" panose="02070309020205020404" pitchFamily="49" charset="0"/>
                <a:cs typeface="Courier New" panose="02070309020205020404" pitchFamily="49" charset="0"/>
              </a:rPr>
              <a:t>...[137 words]...</a:t>
            </a:r>
          </a:p>
          <a:p>
            <a:pPr indent="-457200"/>
            <a:r>
              <a:rPr lang="en-US" sz="1200" b="1" dirty="0">
                <a:latin typeface="Courier New" panose="02070309020205020404" pitchFamily="49" charset="0"/>
                <a:cs typeface="Courier New" panose="02070309020205020404" pitchFamily="49" charset="0"/>
              </a:rPr>
              <a:t>Kevin started to read through the file thoroughly, detailing his latest results </a:t>
            </a:r>
            <a:r>
              <a:rPr lang="en-US" sz="1200" dirty="0">
                <a:latin typeface="Courier New" panose="02070309020205020404" pitchFamily="49" charset="0"/>
                <a:cs typeface="Courier New" panose="02070309020205020404" pitchFamily="49" charset="0"/>
              </a:rPr>
              <a:t>on language processing that were designed to write reasonably long and coherent text automatically with minimal supervision or guidance from human inputs. </a:t>
            </a:r>
            <a:r>
              <a:rPr lang="en-US" sz="1200" dirty="0">
                <a:solidFill>
                  <a:schemeClr val="bg1">
                    <a:lumMod val="75000"/>
                  </a:schemeClr>
                </a:solidFill>
                <a:latin typeface="Courier New" panose="02070309020205020404" pitchFamily="49" charset="0"/>
                <a:cs typeface="Courier New" panose="02070309020205020404" pitchFamily="49" charset="0"/>
              </a:rPr>
              <a:t>...[118 words]... </a:t>
            </a:r>
          </a:p>
          <a:p>
            <a:pPr indent="-457200"/>
            <a:r>
              <a:rPr lang="en-US" sz="1200" dirty="0">
                <a:latin typeface="Courier New" panose="02070309020205020404" pitchFamily="49" charset="0"/>
                <a:cs typeface="Courier New" panose="02070309020205020404" pitchFamily="49" charset="0"/>
              </a:rPr>
              <a:t>he recalled the effort that led to this final result. </a:t>
            </a:r>
            <a:r>
              <a:rPr lang="en-US" sz="1200" dirty="0">
                <a:solidFill>
                  <a:schemeClr val="bg1">
                    <a:lumMod val="75000"/>
                  </a:schemeClr>
                </a:solidFill>
                <a:latin typeface="Courier New" panose="02070309020205020404" pitchFamily="49" charset="0"/>
                <a:cs typeface="Courier New" panose="02070309020205020404" pitchFamily="49" charset="0"/>
              </a:rPr>
              <a:t>...[54 words]... </a:t>
            </a:r>
          </a:p>
          <a:p>
            <a:pPr indent="-457200"/>
            <a:r>
              <a:rPr lang="en-US" sz="1200" dirty="0">
                <a:latin typeface="Courier New" panose="02070309020205020404" pitchFamily="49" charset="0"/>
                <a:cs typeface="Courier New" panose="02070309020205020404" pitchFamily="49" charset="0"/>
              </a:rPr>
              <a:t>They were lucky they managed to get their hands on two excellent researchers – </a:t>
            </a:r>
            <a:r>
              <a:rPr lang="en-US" sz="1200" dirty="0" err="1">
                <a:latin typeface="Courier New" panose="02070309020205020404" pitchFamily="49" charset="0"/>
                <a:cs typeface="Courier New" panose="02070309020205020404" pitchFamily="49" charset="0"/>
              </a:rPr>
              <a:t>Nanyun</a:t>
            </a:r>
            <a:r>
              <a:rPr lang="en-US" sz="1200" dirty="0">
                <a:latin typeface="Courier New" panose="02070309020205020404" pitchFamily="49" charset="0"/>
                <a:cs typeface="Courier New" panose="02070309020205020404" pitchFamily="49" charset="0"/>
              </a:rPr>
              <a:t> Zhang and </a:t>
            </a:r>
            <a:r>
              <a:rPr lang="en-US" sz="1200" dirty="0" err="1">
                <a:latin typeface="Courier New" panose="02070309020205020404" pitchFamily="49" charset="0"/>
                <a:cs typeface="Courier New" panose="02070309020205020404" pitchFamily="49" charset="0"/>
              </a:rPr>
              <a:t>Yuandong</a:t>
            </a:r>
            <a:r>
              <a:rPr lang="en-US" sz="1200" dirty="0">
                <a:latin typeface="Courier New" panose="02070309020205020404" pitchFamily="49" charset="0"/>
                <a:cs typeface="Courier New" panose="02070309020205020404" pitchFamily="49" charset="0"/>
              </a:rPr>
              <a:t> Li </a:t>
            </a:r>
            <a:r>
              <a:rPr lang="en-US" sz="1200" dirty="0">
                <a:solidFill>
                  <a:schemeClr val="bg1">
                    <a:lumMod val="75000"/>
                  </a:schemeClr>
                </a:solidFill>
                <a:latin typeface="Courier New" panose="02070309020205020404" pitchFamily="49" charset="0"/>
                <a:cs typeface="Courier New" panose="02070309020205020404" pitchFamily="49" charset="0"/>
              </a:rPr>
              <a:t>...[222 words]... </a:t>
            </a:r>
          </a:p>
          <a:p>
            <a:pPr indent="-457200"/>
            <a:r>
              <a:rPr lang="en-US" sz="1200" dirty="0">
                <a:latin typeface="Courier New" panose="02070309020205020404" pitchFamily="49" charset="0"/>
                <a:cs typeface="Courier New" panose="02070309020205020404" pitchFamily="49" charset="0"/>
              </a:rPr>
              <a:t>Kevin's eye was caught by one number that was highlighted in the last report; this number represented the new algorithm's ability to create lengthy and coherent text on its own. The text contained more than 500 words, but the algorithm had generated many more than that – several thousands in fact. Kevin opened up two other files that contained several thousand words of AI generated text each. </a:t>
            </a:r>
            <a:r>
              <a:rPr lang="en-US" sz="1200" dirty="0">
                <a:solidFill>
                  <a:schemeClr val="bg1">
                    <a:lumMod val="75000"/>
                  </a:schemeClr>
                </a:solidFill>
                <a:latin typeface="Courier New" panose="02070309020205020404" pitchFamily="49" charset="0"/>
                <a:cs typeface="Courier New" panose="02070309020205020404" pitchFamily="49" charset="0"/>
              </a:rPr>
              <a:t>...[52 words]... </a:t>
            </a:r>
          </a:p>
          <a:p>
            <a:pPr indent="-457200"/>
            <a:r>
              <a:rPr lang="en-US" sz="1200" dirty="0">
                <a:latin typeface="Courier New" panose="02070309020205020404" pitchFamily="49" charset="0"/>
                <a:cs typeface="Courier New" panose="02070309020205020404" pitchFamily="49" charset="0"/>
              </a:rPr>
              <a:t>Kevin rubbed his hands together as he decided to contact his supervisor immediately with these new findings; he also needed to work on an official presentation for their upcoming conference </a:t>
            </a:r>
            <a:r>
              <a:rPr lang="en-US" sz="1200" dirty="0">
                <a:solidFill>
                  <a:schemeClr val="bg1">
                    <a:lumMod val="75000"/>
                  </a:schemeClr>
                </a:solidFill>
                <a:latin typeface="Courier New" panose="02070309020205020404" pitchFamily="49" charset="0"/>
                <a:cs typeface="Courier New" panose="02070309020205020404" pitchFamily="49" charset="0"/>
              </a:rPr>
              <a:t>...[753 words]... </a:t>
            </a:r>
          </a:p>
          <a:p>
            <a:pPr indent="-457200"/>
            <a:r>
              <a:rPr lang="en-US" sz="1200" dirty="0">
                <a:latin typeface="Courier New" panose="02070309020205020404" pitchFamily="49" charset="0"/>
                <a:cs typeface="Courier New" panose="02070309020205020404" pitchFamily="49" charset="0"/>
              </a:rPr>
              <a:t>they were going to submit a paper on their work at the next major conference. They were only going to submit one paper, which would be a joint paper by </a:t>
            </a:r>
            <a:r>
              <a:rPr lang="en-US" sz="1200" dirty="0" err="1">
                <a:latin typeface="Courier New" panose="02070309020205020404" pitchFamily="49" charset="0"/>
                <a:cs typeface="Courier New" panose="02070309020205020404" pitchFamily="49" charset="0"/>
              </a:rPr>
              <a:t>Nanyun</a:t>
            </a:r>
            <a:r>
              <a:rPr lang="en-US" sz="1200" dirty="0">
                <a:latin typeface="Courier New" panose="02070309020205020404" pitchFamily="49" charset="0"/>
                <a:cs typeface="Courier New" panose="02070309020205020404" pitchFamily="49" charset="0"/>
              </a:rPr>
              <a:t> and Kevin </a:t>
            </a:r>
            <a:r>
              <a:rPr lang="en-US" sz="1200" dirty="0">
                <a:solidFill>
                  <a:schemeClr val="bg1">
                    <a:lumMod val="75000"/>
                  </a:schemeClr>
                </a:solidFill>
                <a:latin typeface="Courier New" panose="02070309020205020404" pitchFamily="49" charset="0"/>
                <a:cs typeface="Courier New" panose="02070309020205020404" pitchFamily="49" charset="0"/>
              </a:rPr>
              <a:t>...[119 words]...</a:t>
            </a:r>
          </a:p>
          <a:p>
            <a:pPr indent="-457200"/>
            <a:r>
              <a:rPr lang="en-US" sz="1200" dirty="0">
                <a:latin typeface="Courier New" panose="02070309020205020404" pitchFamily="49" charset="0"/>
                <a:cs typeface="Courier New" panose="02070309020205020404" pitchFamily="49" charset="0"/>
              </a:rPr>
              <a:t>Kevin felt like all his hard work was finally paying off, and he did not want to think about anything else; at 	this point, he simply wanted to focus on research and the upcoming conference. </a:t>
            </a:r>
            <a:r>
              <a:rPr lang="en-US" sz="1200" dirty="0">
                <a:solidFill>
                  <a:schemeClr val="bg1">
                    <a:lumMod val="75000"/>
                  </a:schemeClr>
                </a:solidFill>
                <a:latin typeface="Courier New" panose="02070309020205020404" pitchFamily="49" charset="0"/>
                <a:cs typeface="Courier New" panose="02070309020205020404" pitchFamily="49" charset="0"/>
              </a:rPr>
              <a:t>...[551 words]...</a:t>
            </a:r>
          </a:p>
        </p:txBody>
      </p:sp>
      <p:sp>
        <p:nvSpPr>
          <p:cNvPr id="14" name="TextBox 13">
            <a:extLst>
              <a:ext uri="{FF2B5EF4-FFF2-40B4-BE49-F238E27FC236}">
                <a16:creationId xmlns:a16="http://schemas.microsoft.com/office/drawing/2014/main" id="{28DA8910-7D60-5149-8115-2A6C58122BFC}"/>
              </a:ext>
            </a:extLst>
          </p:cNvPr>
          <p:cNvSpPr txBox="1"/>
          <p:nvPr/>
        </p:nvSpPr>
        <p:spPr>
          <a:xfrm>
            <a:off x="657449" y="3983615"/>
            <a:ext cx="968214" cy="954107"/>
          </a:xfrm>
          <a:prstGeom prst="rect">
            <a:avLst/>
          </a:prstGeom>
          <a:noFill/>
        </p:spPr>
        <p:txBody>
          <a:bodyPr wrap="none" rtlCol="0">
            <a:spAutoFit/>
          </a:bodyPr>
          <a:lstStyle/>
          <a:p>
            <a:pPr algn="ctr"/>
            <a:r>
              <a:rPr lang="en-US" sz="2800" b="1" dirty="0">
                <a:solidFill>
                  <a:schemeClr val="bg1"/>
                </a:solidFill>
              </a:rPr>
              <a:t>Re</a:t>
            </a:r>
            <a:r>
              <a:rPr lang="en-US" sz="2800" b="1" baseline="30000" dirty="0">
                <a:solidFill>
                  <a:schemeClr val="bg1"/>
                </a:solidFill>
              </a:rPr>
              <a:t>3</a:t>
            </a:r>
            <a:endParaRPr lang="en-US" sz="2800" b="1" dirty="0">
              <a:solidFill>
                <a:schemeClr val="bg1"/>
              </a:solidFill>
            </a:endParaRPr>
          </a:p>
          <a:p>
            <a:pPr algn="ctr"/>
            <a:r>
              <a:rPr lang="en-US" sz="2800" b="1" dirty="0">
                <a:solidFill>
                  <a:schemeClr val="bg1"/>
                </a:solidFill>
              </a:rPr>
              <a:t>Story</a:t>
            </a:r>
          </a:p>
        </p:txBody>
      </p:sp>
    </p:spTree>
    <p:extLst>
      <p:ext uri="{BB962C8B-B14F-4D97-AF65-F5344CB8AC3E}">
        <p14:creationId xmlns:p14="http://schemas.microsoft.com/office/powerpoint/2010/main" val="3084273643"/>
      </p:ext>
    </p:extLst>
  </p:cSld>
  <p:clrMapOvr>
    <a:masterClrMapping/>
  </p:clrMapOvr>
</p:sld>
</file>

<file path=ppt/theme/theme1.xml><?xml version="1.0" encoding="utf-8"?>
<a:theme xmlns:a="http://schemas.openxmlformats.org/drawingml/2006/main" name="Office Theme">
  <a:themeElements>
    <a:clrScheme name="Custom 1">
      <a:dk1>
        <a:srgbClr val="333333"/>
      </a:dk1>
      <a:lt1>
        <a:sysClr val="window" lastClr="FFFFFF"/>
      </a:lt1>
      <a:dk2>
        <a:srgbClr val="BDD0F0"/>
      </a:dk2>
      <a:lt2>
        <a:srgbClr val="EEECE1"/>
      </a:lt2>
      <a:accent1>
        <a:srgbClr val="BDD0F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tailEnd type="none"/>
        </a:ln>
        <a:effectLst/>
      </a:spPr>
      <a:bodyPr rtlCol="0" anchor="ctr"/>
      <a:lstStyle>
        <a:defPPr algn="ctr">
          <a:defRPr/>
        </a:defPPr>
      </a:lstStyle>
      <a:style>
        <a:lnRef idx="2">
          <a:schemeClr val="accent1"/>
        </a:lnRef>
        <a:fillRef idx="0">
          <a:schemeClr val="accent1"/>
        </a:fillRef>
        <a:effectRef idx="1">
          <a:schemeClr val="accent1"/>
        </a:effectRef>
        <a:fontRef idx="minor">
          <a:schemeClr val="tx1"/>
        </a:fontRef>
      </a:style>
    </a:spDef>
    <a:lnDef>
      <a:spPr>
        <a:ln>
          <a:solidFill>
            <a:schemeClr val="tx1"/>
          </a:solidFill>
          <a:tailEnd type="triangle"/>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51554</TotalTime>
  <Words>5427</Words>
  <Application>Microsoft Macintosh PowerPoint</Application>
  <PresentationFormat>Widescreen</PresentationFormat>
  <Paragraphs>396</Paragraphs>
  <Slides>32</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 Unicode MS</vt:lpstr>
      <vt:lpstr>Arial</vt:lpstr>
      <vt:lpstr>Calibri</vt:lpstr>
      <vt:lpstr>Courier New</vt:lpstr>
      <vt:lpstr>Office Theme</vt:lpstr>
      <vt:lpstr>Re3: Generating Longer Stories  With Recursive Reprompting and Revision</vt:lpstr>
      <vt:lpstr>Input</vt:lpstr>
      <vt:lpstr>Re3 Story (2000+ Words)</vt:lpstr>
      <vt:lpstr>Major Challenges</vt:lpstr>
      <vt:lpstr>Major Challenges</vt:lpstr>
      <vt:lpstr>Major Challenges</vt:lpstr>
      <vt:lpstr>Major Challenges</vt:lpstr>
      <vt:lpstr>Long-Range Coherence</vt:lpstr>
      <vt:lpstr>Long-Range Coherence</vt:lpstr>
      <vt:lpstr>Long-Range Coherence</vt:lpstr>
      <vt:lpstr>Long-Range Coherence</vt:lpstr>
      <vt:lpstr>Long-Range Coherence</vt:lpstr>
      <vt:lpstr>Premise Relevance</vt:lpstr>
      <vt:lpstr>Premise Relevance</vt:lpstr>
      <vt:lpstr>Premise Relevance</vt:lpstr>
      <vt:lpstr>Premise Relevance</vt:lpstr>
      <vt:lpstr>Premise Relevance</vt:lpstr>
      <vt:lpstr>Long-Range Factual Consistency</vt:lpstr>
      <vt:lpstr>Long-Range Factual Consistency</vt:lpstr>
      <vt:lpstr>Recursive Reprompting and Revision</vt:lpstr>
      <vt:lpstr>Recursive Reprompting and Revision</vt:lpstr>
      <vt:lpstr>Recursive Reprompting and Revision</vt:lpstr>
      <vt:lpstr>Recursive Reprompting and Revision</vt:lpstr>
      <vt:lpstr>Recursive Reprompting and Revision</vt:lpstr>
      <vt:lpstr>Recursive Reprompting and Revision</vt:lpstr>
      <vt:lpstr>Recursive Reprompting and Revision</vt:lpstr>
      <vt:lpstr>Recursive Reprompting and Revision</vt:lpstr>
      <vt:lpstr>Recursive Reprompting and Revision</vt:lpstr>
      <vt:lpstr>Recursive Reprompting and Revision</vt:lpstr>
      <vt:lpstr>Recursive Reprompting and Revision</vt:lpstr>
      <vt:lpstr>Recursive Reprompting and Revision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Berkeley NLP</dc:title>
  <dc:creator>Daniel Fried</dc:creator>
  <cp:lastModifiedBy>Kevin Yang</cp:lastModifiedBy>
  <cp:revision>3652</cp:revision>
  <cp:lastPrinted>2014-06-18T19:51:17Z</cp:lastPrinted>
  <dcterms:created xsi:type="dcterms:W3CDTF">2014-06-12T20:25:57Z</dcterms:created>
  <dcterms:modified xsi:type="dcterms:W3CDTF">2022-12-21T20:17:37Z</dcterms:modified>
</cp:coreProperties>
</file>