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3"/>
  </p:notesMasterIdLst>
  <p:handoutMasterIdLst>
    <p:handoutMasterId r:id="rId14"/>
  </p:handoutMasterIdLst>
  <p:sldIdLst>
    <p:sldId id="847" r:id="rId2"/>
    <p:sldId id="849" r:id="rId3"/>
    <p:sldId id="852" r:id="rId4"/>
    <p:sldId id="853" r:id="rId5"/>
    <p:sldId id="858" r:id="rId6"/>
    <p:sldId id="861" r:id="rId7"/>
    <p:sldId id="860" r:id="rId8"/>
    <p:sldId id="866" r:id="rId9"/>
    <p:sldId id="867" r:id="rId10"/>
    <p:sldId id="868" r:id="rId11"/>
    <p:sldId id="864" r:id="rId12"/>
  </p:sldIdLst>
  <p:sldSz cx="9144000" cy="6858000" type="screen4x3"/>
  <p:notesSz cx="6934200" cy="9220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22" userDrawn="1">
          <p15:clr>
            <a:srgbClr val="A4A3A4"/>
          </p15:clr>
        </p15:guide>
        <p15:guide id="2" pos="48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247"/>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4" autoAdjust="0"/>
    <p:restoredTop sz="98046" autoAdjust="0"/>
  </p:normalViewPr>
  <p:slideViewPr>
    <p:cSldViewPr snapToGrid="0" showGuides="1">
      <p:cViewPr varScale="1">
        <p:scale>
          <a:sx n="95" d="100"/>
          <a:sy n="95" d="100"/>
        </p:scale>
        <p:origin x="1038" y="90"/>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22"/>
        <p:guide pos="4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sz="1400" b="1" dirty="0">
                <a:solidFill>
                  <a:srgbClr val="000000"/>
                </a:solidFill>
                <a:effectLst/>
              </a:rPr>
              <a:t>Returns</a:t>
            </a:r>
            <a:r>
              <a:rPr lang="en-US" sz="1400" b="1" baseline="0" dirty="0">
                <a:solidFill>
                  <a:srgbClr val="000000"/>
                </a:solidFill>
                <a:effectLst/>
              </a:rPr>
              <a:t> and Risk (5-Year Horizon)</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lotArea>
      <c:layout>
        <c:manualLayout>
          <c:layoutTarget val="inner"/>
          <c:xMode val="edge"/>
          <c:yMode val="edge"/>
          <c:x val="7.1355971128608919E-2"/>
          <c:y val="0.13169537401574802"/>
          <c:w val="0.90781069553805793"/>
          <c:h val="0.62688188976377957"/>
        </c:manualLayout>
      </c:layout>
      <c:barChart>
        <c:barDir val="col"/>
        <c:grouping val="clustered"/>
        <c:varyColors val="0"/>
        <c:ser>
          <c:idx val="0"/>
          <c:order val="0"/>
          <c:tx>
            <c:strRef>
              <c:f>Sheet1!$B$1</c:f>
              <c:strCache>
                <c:ptCount val="1"/>
                <c:pt idx="0">
                  <c:v>Return</c:v>
                </c:pt>
              </c:strCache>
            </c:strRef>
          </c:tx>
          <c:spPr>
            <a:solidFill>
              <a:schemeClr val="tx2">
                <a:lumMod val="50000"/>
              </a:schemeClr>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7.0000000000000007E-2</c:v>
                </c:pt>
                <c:pt idx="1">
                  <c:v>8.7999999999999995E-2</c:v>
                </c:pt>
                <c:pt idx="2">
                  <c:v>4.7699999999999999E-2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bg1">
                <a:lumMod val="65000"/>
              </a:schemeClr>
            </a:solidFill>
            <a:ln>
              <a:noFill/>
            </a:ln>
            <a:effectLst/>
          </c:spPr>
          <c:invertIfNegative val="0"/>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Sheet1!$C$2:$C$8</c:f>
              <c:numCache>
                <c:formatCode>0.00%</c:formatCode>
                <c:ptCount val="7"/>
                <c:pt idx="0">
                  <c:v>0.100789</c:v>
                </c:pt>
                <c:pt idx="1">
                  <c:v>0.14183200000000001</c:v>
                </c:pt>
                <c:pt idx="2">
                  <c:v>0.13139700000000001</c:v>
                </c:pt>
                <c:pt idx="3">
                  <c:v>0.15299199999999999</c:v>
                </c:pt>
                <c:pt idx="4">
                  <c:v>0.19708700000000001</c:v>
                </c:pt>
                <c:pt idx="5">
                  <c:v>0.182198</c:v>
                </c:pt>
                <c:pt idx="6">
                  <c:v>0.25237199999999999</c:v>
                </c:pt>
              </c:numCache>
            </c:numRef>
          </c:val>
          <c:extLst>
            <c:ext xmlns:c16="http://schemas.microsoft.com/office/drawing/2014/chart" uri="{C3380CC4-5D6E-409C-BE32-E72D297353CC}">
              <c16:uniqueId val="{00000001-E8A6-4622-9CC9-5D5E4D4B00F6}"/>
            </c:ext>
          </c:extLst>
        </c:ser>
        <c:dLbls>
          <c:showLegendKey val="0"/>
          <c:showVal val="0"/>
          <c:showCatName val="0"/>
          <c:showSerName val="0"/>
          <c:showPercent val="0"/>
          <c:showBubbleSize val="0"/>
        </c:dLbls>
        <c:gapWidth val="219"/>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423226528"/>
        <c:crosses val="autoZero"/>
        <c:crossBetween val="between"/>
      </c:valAx>
      <c:spPr>
        <a:noFill/>
        <a:ln>
          <a:noFill/>
        </a:ln>
        <a:effectLst/>
      </c:spPr>
    </c:plotArea>
    <c:legend>
      <c:legendPos val="b"/>
      <c:layout>
        <c:manualLayout>
          <c:xMode val="edge"/>
          <c:yMode val="edge"/>
          <c:x val="0.43111585752812115"/>
          <c:y val="0.90605964805838179"/>
          <c:w val="0.19289312624014587"/>
          <c:h val="8.0251369041237919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268204377409865"/>
          <c:y val="0.17981027179442427"/>
          <c:w val="0.35961560629502626"/>
          <c:h val="0.5214580604923178"/>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0.25</c:v>
                </c:pt>
                <c:pt idx="1">
                  <c:v>0.388598</c:v>
                </c:pt>
                <c:pt idx="2">
                  <c:v>2.7742849999999999E-2</c:v>
                </c:pt>
                <c:pt idx="3">
                  <c:v>0.1427456</c:v>
                </c:pt>
                <c:pt idx="4">
                  <c:v>3.3797300000000002E-2</c:v>
                </c:pt>
                <c:pt idx="5">
                  <c:v>0.1002258</c:v>
                </c:pt>
                <c:pt idx="6">
                  <c:v>5.6890999999999997E-2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Weight Allocations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2B-498A-B97D-4015038196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2B-498A-B97D-4015038196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2B-498A-B97D-4015038196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2B-498A-B97D-4015038196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2B-498A-B97D-4015038196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2B-498A-B97D-4015038196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2B-498A-B97D-40150381969C}"/>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0-82A8-47B1-94A0-F687E0A6484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61-4A30-9BD5-52BEFF91A3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61-4A30-9BD5-52BEFF91A3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61-4A30-9BD5-52BEFF91A3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61-4A30-9BD5-52BEFF91A38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E61-4A30-9BD5-52BEFF91A38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E61-4A30-9BD5-52BEFF91A38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E61-4A30-9BD5-52BEFF91A387}"/>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0-AE85-4974-81EE-151717F71A5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Equal Risk Contribution</a:t>
            </a:r>
            <a:r>
              <a:rPr lang="en-US" sz="1400" b="1" baseline="0" dirty="0">
                <a:solidFill>
                  <a:schemeClr val="tx1"/>
                </a:solidFill>
              </a:rPr>
              <a:t> Allocations</a:t>
            </a:r>
            <a:endParaRPr lang="en-US" sz="1400"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2-4003-AB05-D5E8A1E50C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2-4003-AB05-D5E8A1E50C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C2-4003-AB05-D5E8A1E50C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2-4003-AB05-D5E8A1E50C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7C2-4003-AB05-D5E8A1E50C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7C2-4003-AB05-D5E8A1E50CF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7C2-4003-AB05-D5E8A1E50CF6}"/>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0-4F12-4FC9-8F6B-8040102F61E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baseline="0" dirty="0">
                <a:solidFill>
                  <a:schemeClr val="tx1"/>
                </a:solidFill>
              </a:rPr>
              <a:t>Risk Aversion Sensitivity </a:t>
            </a:r>
            <a:endParaRPr lang="en-US" sz="1400" b="1" dirty="0">
              <a:solidFill>
                <a:schemeClr val="tx1"/>
              </a:solidFill>
            </a:endParaRPr>
          </a:p>
        </c:rich>
      </c:tx>
      <c:layout>
        <c:manualLayout>
          <c:xMode val="edge"/>
          <c:yMode val="edge"/>
          <c:x val="0.39667741130753265"/>
          <c:y val="0.10250230731079547"/>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4.7530435464716476E-2"/>
          <c:y val="0.21770180170809403"/>
          <c:w val="0.93696083917132866"/>
          <c:h val="0.52197040104633063"/>
        </c:manualLayout>
      </c:layout>
      <c:barChart>
        <c:barDir val="col"/>
        <c:grouping val="clustered"/>
        <c:varyColors val="0"/>
        <c:ser>
          <c:idx val="0"/>
          <c:order val="0"/>
          <c:tx>
            <c:strRef>
              <c:f>Sheet1!$B$1</c:f>
              <c:strCache>
                <c:ptCount val="1"/>
                <c:pt idx="0">
                  <c:v>Equal_Weight</c:v>
                </c:pt>
              </c:strCache>
            </c:strRef>
          </c:tx>
          <c:spPr>
            <a:solidFill>
              <a:schemeClr val="accent1"/>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5.548E-3</c:v>
                </c:pt>
                <c:pt idx="1">
                  <c:v>1.4428E-2</c:v>
                </c:pt>
                <c:pt idx="2">
                  <c:v>1.0902E-2</c:v>
                </c:pt>
                <c:pt idx="3">
                  <c:v>1.7735000000000001E-2</c:v>
                </c:pt>
                <c:pt idx="4">
                  <c:v>2.2991000000000001E-2</c:v>
                </c:pt>
                <c:pt idx="5">
                  <c:v>2.0226999999999998E-2</c:v>
                </c:pt>
                <c:pt idx="6">
                  <c:v>2.7899E-2</c:v>
                </c:pt>
              </c:numCache>
            </c:numRef>
          </c:val>
          <c:extLst>
            <c:ext xmlns:c16="http://schemas.microsoft.com/office/drawing/2014/chart" uri="{C3380CC4-5D6E-409C-BE32-E72D297353CC}">
              <c16:uniqueId val="{00000000-6ECB-4ABE-A984-3474BF228C92}"/>
            </c:ext>
          </c:extLst>
        </c:ser>
        <c:ser>
          <c:idx val="1"/>
          <c:order val="1"/>
          <c:tx>
            <c:strRef>
              <c:f>Sheet1!$C$1</c:f>
              <c:strCache>
                <c:ptCount val="1"/>
                <c:pt idx="0">
                  <c:v>Peer</c:v>
                </c:pt>
              </c:strCache>
            </c:strRef>
          </c:tx>
          <c:spPr>
            <a:solidFill>
              <a:schemeClr val="accent2"/>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5.313E-3</c:v>
                </c:pt>
                <c:pt idx="1">
                  <c:v>1.5042E-2</c:v>
                </c:pt>
                <c:pt idx="2">
                  <c:v>9.0950000000000007E-3</c:v>
                </c:pt>
                <c:pt idx="3">
                  <c:v>1.736E-2</c:v>
                </c:pt>
                <c:pt idx="4">
                  <c:v>2.0898E-2</c:v>
                </c:pt>
                <c:pt idx="5">
                  <c:v>1.9907999999999999E-2</c:v>
                </c:pt>
                <c:pt idx="6">
                  <c:v>2.3934E-2</c:v>
                </c:pt>
              </c:numCache>
            </c:numRef>
          </c:val>
          <c:extLst>
            <c:ext xmlns:c16="http://schemas.microsoft.com/office/drawing/2014/chart" uri="{C3380CC4-5D6E-409C-BE32-E72D297353CC}">
              <c16:uniqueId val="{00000001-6ECB-4ABE-A984-3474BF228C92}"/>
            </c:ext>
          </c:extLst>
        </c:ser>
        <c:ser>
          <c:idx val="2"/>
          <c:order val="2"/>
          <c:tx>
            <c:strRef>
              <c:f>Sheet1!$D$1</c:f>
              <c:strCache>
                <c:ptCount val="1"/>
                <c:pt idx="0">
                  <c:v>ERC</c:v>
                </c:pt>
              </c:strCache>
            </c:strRef>
          </c:tx>
          <c:spPr>
            <a:solidFill>
              <a:schemeClr val="accent3"/>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Sheet1!$D$2:$D$8</c:f>
              <c:numCache>
                <c:formatCode>0.00%</c:formatCode>
                <c:ptCount val="7"/>
                <c:pt idx="0">
                  <c:v>6.1159999999999999E-3</c:v>
                </c:pt>
                <c:pt idx="1">
                  <c:v>1.2081E-2</c:v>
                </c:pt>
                <c:pt idx="2">
                  <c:v>9.7120000000000001E-3</c:v>
                </c:pt>
                <c:pt idx="3">
                  <c:v>1.4546999999999999E-2</c:v>
                </c:pt>
                <c:pt idx="4">
                  <c:v>1.8627999999999999E-2</c:v>
                </c:pt>
                <c:pt idx="5">
                  <c:v>1.6313999999999999E-2</c:v>
                </c:pt>
                <c:pt idx="6">
                  <c:v>2.1748E-2</c:v>
                </c:pt>
              </c:numCache>
            </c:numRef>
          </c:val>
          <c:extLst>
            <c:ext xmlns:c16="http://schemas.microsoft.com/office/drawing/2014/chart" uri="{C3380CC4-5D6E-409C-BE32-E72D297353CC}">
              <c16:uniqueId val="{00000002-6ECB-4ABE-A984-3474BF228C92}"/>
            </c:ext>
          </c:extLst>
        </c:ser>
        <c:dLbls>
          <c:showLegendKey val="0"/>
          <c:showVal val="0"/>
          <c:showCatName val="0"/>
          <c:showSerName val="0"/>
          <c:showPercent val="0"/>
          <c:showBubbleSize val="0"/>
        </c:dLbls>
        <c:gapWidth val="219"/>
        <c:overlap val="-27"/>
        <c:axId val="1044293584"/>
        <c:axId val="1008360160"/>
      </c:barChart>
      <c:catAx>
        <c:axId val="10442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008360160"/>
        <c:crosses val="autoZero"/>
        <c:auto val="1"/>
        <c:lblAlgn val="ctr"/>
        <c:lblOffset val="100"/>
        <c:noMultiLvlLbl val="0"/>
      </c:catAx>
      <c:valAx>
        <c:axId val="1008360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04429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Unconstrained</a:t>
            </a:r>
          </a:p>
        </c:rich>
      </c:tx>
      <c:layout>
        <c:manualLayout>
          <c:xMode val="edge"/>
          <c:yMode val="edge"/>
          <c:x val="0.33260988441387906"/>
          <c:y val="4.950838287188160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7476844582559871"/>
          <c:y val="0.15766053120991197"/>
          <c:w val="0.42908628401472926"/>
          <c:h val="0.49270336097319334"/>
        </c:manualLayout>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dLbl>
              <c:idx val="2"/>
              <c:delete val="1"/>
              <c:extLst>
                <c:ext xmlns:c15="http://schemas.microsoft.com/office/drawing/2012/chart" uri="{CE6537A1-D6FC-4f65-9D91-7224C49458BB}"/>
                <c:ext xmlns:c16="http://schemas.microsoft.com/office/drawing/2014/chart" uri="{C3380CC4-5D6E-409C-BE32-E72D297353CC}">
                  <c16:uniqueId val="{00000005-D1DF-409E-9F3B-69C20502D5A3}"/>
                </c:ext>
              </c:extLst>
            </c:dLbl>
            <c:dLbl>
              <c:idx val="3"/>
              <c:delete val="1"/>
              <c:extLst>
                <c:ext xmlns:c15="http://schemas.microsoft.com/office/drawing/2012/chart" uri="{CE6537A1-D6FC-4f65-9D91-7224C49458BB}"/>
                <c:ext xmlns:c16="http://schemas.microsoft.com/office/drawing/2014/chart" uri="{C3380CC4-5D6E-409C-BE32-E72D297353CC}">
                  <c16:uniqueId val="{00000007-D1DF-409E-9F3B-69C20502D5A3}"/>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D1DF-409E-9F3B-69C20502D5A3}"/>
                </c:ext>
              </c:extLst>
            </c:dLbl>
            <c:dLbl>
              <c:idx val="5"/>
              <c:delete val="1"/>
              <c:extLst>
                <c:ext xmlns:c15="http://schemas.microsoft.com/office/drawing/2012/chart" uri="{CE6537A1-D6FC-4f65-9D91-7224C49458BB}"/>
                <c:ext xmlns:c16="http://schemas.microsoft.com/office/drawing/2014/chart" uri="{C3380CC4-5D6E-409C-BE32-E72D297353CC}">
                  <c16:uniqueId val="{0000000B-D1DF-409E-9F3B-69C20502D5A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0.40858899999999998</c:v>
                </c:pt>
                <c:pt idx="1">
                  <c:v>0.39757799999999999</c:v>
                </c:pt>
                <c:pt idx="2">
                  <c:v>1.7372429999999999E-17</c:v>
                </c:pt>
                <c:pt idx="3">
                  <c:v>8.1920790000000007E-18</c:v>
                </c:pt>
                <c:pt idx="4">
                  <c:v>8.3448999999999995E-2</c:v>
                </c:pt>
                <c:pt idx="5">
                  <c:v>1.1820340000000001E-17</c:v>
                </c:pt>
                <c:pt idx="6">
                  <c:v>0.110384</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2.2421500740221617E-2"/>
          <c:y val="0.13944907583887889"/>
          <c:w val="0.3422944808930673"/>
          <c:h val="0.354858156255473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Constrained</a:t>
            </a:r>
          </a:p>
        </c:rich>
      </c:tx>
      <c:layout>
        <c:manualLayout>
          <c:xMode val="edge"/>
          <c:yMode val="edge"/>
          <c:x val="0.33023056767449788"/>
          <c:y val="2.883397232241375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142141739574348"/>
          <c:y val="0.18501420508295252"/>
          <c:w val="0.33760673975041511"/>
          <c:h val="0.6638995639334685"/>
        </c:manualLayout>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dLbl>
              <c:idx val="2"/>
              <c:delete val="1"/>
              <c:extLst>
                <c:ext xmlns:c15="http://schemas.microsoft.com/office/drawing/2012/chart" uri="{CE6537A1-D6FC-4f65-9D91-7224C49458BB}"/>
                <c:ext xmlns:c16="http://schemas.microsoft.com/office/drawing/2014/chart" uri="{C3380CC4-5D6E-409C-BE32-E72D297353CC}">
                  <c16:uniqueId val="{00000005-2637-4906-8649-76F30CB5B9F9}"/>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9-2637-4906-8649-76F30CB5B9F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0.25</c:v>
                </c:pt>
                <c:pt idx="1">
                  <c:v>0.4</c:v>
                </c:pt>
                <c:pt idx="2">
                  <c:v>0</c:v>
                </c:pt>
                <c:pt idx="3">
                  <c:v>0.11308</c:v>
                </c:pt>
                <c:pt idx="4">
                  <c:v>0.10052</c:v>
                </c:pt>
                <c:pt idx="5">
                  <c:v>2.9170000000000001E-2</c:v>
                </c:pt>
                <c:pt idx="6">
                  <c:v>0.107229</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Peer Allocations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666494473005925"/>
          <c:y val="0.17642917608301703"/>
          <c:w val="0.70667011053988149"/>
          <c:h val="0.52642564705892936"/>
        </c:manualLayout>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B5-4F38-84D7-601E56334C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B5-4F38-84D7-601E56334C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B5-4F38-84D7-601E56334C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B5-4F38-84D7-601E56334C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B5-4F38-84D7-601E56334C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B5-4F38-84D7-601E56334C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B5-4F38-84D7-601E56334CC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US_Small Cap Equities</c:v>
                </c:pt>
                <c:pt idx="5">
                  <c:v>International Equities</c:v>
                </c:pt>
                <c:pt idx="6">
                  <c:v>Emerging Market Equities</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C8B5-4F38-84D7-601E56334CC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6036351369211177E-2"/>
          <c:y val="0.73066892763972136"/>
          <c:w val="0.47190577949113155"/>
          <c:h val="0.269331072360278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dirty="0">
                <a:solidFill>
                  <a:schemeClr val="tx1"/>
                </a:solidFill>
              </a:rPr>
              <a:t>Long Only Unconstrained</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dLbl>
              <c:idx val="2"/>
              <c:delete val="1"/>
              <c:extLst>
                <c:ext xmlns:c15="http://schemas.microsoft.com/office/drawing/2012/chart" uri="{CE6537A1-D6FC-4f65-9D91-7224C49458BB}"/>
                <c:ext xmlns:c16="http://schemas.microsoft.com/office/drawing/2014/chart" uri="{C3380CC4-5D6E-409C-BE32-E72D297353CC}">
                  <c16:uniqueId val="{00000005-D1DF-409E-9F3B-69C20502D5A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 Real Estate</c:v>
                </c:pt>
                <c:pt idx="1">
                  <c:v>US Private Equity</c:v>
                </c:pt>
                <c:pt idx="2">
                  <c:v>US High Yield</c:v>
                </c:pt>
                <c:pt idx="3">
                  <c:v>US Large Cap Equities</c:v>
                </c:pt>
                <c:pt idx="4">
                  <c:v>US Small Cap Equities</c:v>
                </c:pt>
                <c:pt idx="5">
                  <c:v>International Equities</c:v>
                </c:pt>
                <c:pt idx="6">
                  <c:v>Emerging Market Equities</c:v>
                </c:pt>
              </c:strCache>
            </c:strRef>
          </c:cat>
          <c:val>
            <c:numRef>
              <c:f>Sheet1!$B$2:$B$8</c:f>
              <c:numCache>
                <c:formatCode>0.00%</c:formatCode>
                <c:ptCount val="7"/>
                <c:pt idx="0">
                  <c:v>0.34852</c:v>
                </c:pt>
                <c:pt idx="1">
                  <c:v>0.338258</c:v>
                </c:pt>
                <c:pt idx="2">
                  <c:v>0</c:v>
                </c:pt>
                <c:pt idx="3">
                  <c:v>0.11338330000000001</c:v>
                </c:pt>
                <c:pt idx="4">
                  <c:v>4.0483489999999997E-2</c:v>
                </c:pt>
                <c:pt idx="5">
                  <c:v>9.4313859999999999E-2</c:v>
                </c:pt>
                <c:pt idx="6">
                  <c:v>6.5042000000000003E-2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defTabSz="936584"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922963" y="0"/>
            <a:ext cx="3011241" cy="448730"/>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3F3BA294-F283-4442-8ECD-2052AAA69971}" type="datetime8">
              <a:rPr lang="en-US"/>
              <a:pPr>
                <a:defRPr/>
              </a:pPr>
              <a:t>9/18/2017 9:56 AM</a:t>
            </a:fld>
            <a:endParaRPr lang="en-US" dirty="0"/>
          </a:p>
        </p:txBody>
      </p:sp>
      <p:sp>
        <p:nvSpPr>
          <p:cNvPr id="118789" name="Rectangle 5"/>
          <p:cNvSpPr>
            <a:spLocks noGrp="1" noChangeArrowheads="1"/>
          </p:cNvSpPr>
          <p:nvPr>
            <p:ph type="sldNum" sz="quarter" idx="3"/>
          </p:nvPr>
        </p:nvSpPr>
        <p:spPr bwMode="auto">
          <a:xfrm>
            <a:off x="3922963" y="8771478"/>
            <a:ext cx="3011241"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90450"/>
            <a:ext cx="1752812" cy="245620"/>
          </a:xfrm>
          <a:prstGeom prst="rect">
            <a:avLst/>
          </a:prstGeom>
        </p:spPr>
        <p:txBody>
          <a:bodyPr lIns="91389" tIns="45694" rIns="91389" bIns="4569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914400" y="654050"/>
            <a:ext cx="5441950" cy="4081463"/>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931" y="5053935"/>
            <a:ext cx="5104342" cy="3462472"/>
          </a:xfrm>
          <a:prstGeom prst="rect">
            <a:avLst/>
          </a:prstGeom>
          <a:noFill/>
          <a:ln w="9525">
            <a:noFill/>
            <a:miter lim="800000"/>
            <a:headEnd/>
            <a:tailEnd/>
          </a:ln>
          <a:effectLst/>
        </p:spPr>
        <p:txBody>
          <a:bodyPr vert="horz" wrap="square" lIns="93448" tIns="46723" rIns="93448" bIns="467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924571" y="8771478"/>
            <a:ext cx="3009634" cy="448729"/>
          </a:xfrm>
          <a:prstGeom prst="rect">
            <a:avLst/>
          </a:prstGeom>
          <a:noFill/>
          <a:ln w="9525">
            <a:noFill/>
            <a:miter lim="800000"/>
            <a:headEnd/>
            <a:tailEnd/>
          </a:ln>
          <a:effectLst/>
        </p:spPr>
        <p:txBody>
          <a:bodyPr vert="horz" wrap="square" lIns="93448" tIns="46723" rIns="93448" bIns="46723" numCol="1" anchor="b" anchorCtr="0" compatLnSpc="1">
            <a:prstTxWarp prst="textNoShape">
              <a:avLst/>
            </a:prstTxWarp>
          </a:bodyPr>
          <a:lstStyle>
            <a:lvl1pPr algn="r" defTabSz="936584"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929381" y="1"/>
            <a:ext cx="3004820" cy="461325"/>
          </a:xfrm>
          <a:prstGeom prst="rect">
            <a:avLst/>
          </a:prstGeom>
        </p:spPr>
        <p:txBody>
          <a:bodyPr vert="horz" lIns="91401" tIns="45700" rIns="91401" bIns="45700" rtlCol="0"/>
          <a:lstStyle>
            <a:lvl1pPr algn="r">
              <a:defRPr sz="1300"/>
            </a:lvl1pPr>
          </a:lstStyle>
          <a:p>
            <a:endParaRPr lang="en-US" dirty="0"/>
          </a:p>
        </p:txBody>
      </p:sp>
      <p:sp>
        <p:nvSpPr>
          <p:cNvPr id="12" name="Footer Placeholder 11"/>
          <p:cNvSpPr>
            <a:spLocks noGrp="1"/>
          </p:cNvSpPr>
          <p:nvPr>
            <p:ph type="ftr" sz="quarter" idx="4"/>
          </p:nvPr>
        </p:nvSpPr>
        <p:spPr>
          <a:xfrm>
            <a:off x="1" y="8757301"/>
            <a:ext cx="3004820" cy="461325"/>
          </a:xfrm>
          <a:prstGeom prst="rect">
            <a:avLst/>
          </a:prstGeom>
        </p:spPr>
        <p:txBody>
          <a:bodyPr vert="horz" lIns="91401" tIns="45700" rIns="91401" bIns="4570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4071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17321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49916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64874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493072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18,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cap="none" dirty="0"/>
              <a:t>CPIC OFFSHORE MULTI-ASSET PORTFOLIO</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Any disclaimer text</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a:t>
            </a:r>
            <a:r>
              <a:rPr lang="en-US" sz="1800">
                <a:solidFill>
                  <a:srgbClr val="000000"/>
                </a:solidFill>
                <a:latin typeface="Times New Roman"/>
                <a:cs typeface="Times New Roman"/>
              </a:rPr>
              <a:t>15, </a:t>
            </a:r>
            <a:r>
              <a:rPr lang="en-US" sz="1800" dirty="0">
                <a:solidFill>
                  <a:srgbClr val="000000"/>
                </a:solidFill>
                <a:latin typeface="Times New Roman"/>
                <a:cs typeface="Times New Roman"/>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03DBCF-7BFD-48DD-831F-54764C797A11}" type="slidenum">
              <a:rPr lang="en-US" smtClean="0"/>
              <a:pPr>
                <a:defRPr/>
              </a:pPr>
              <a:t>10</a:t>
            </a:fld>
            <a:endParaRPr lang="en-US" dirty="0"/>
          </a:p>
        </p:txBody>
      </p:sp>
    </p:spTree>
    <p:extLst>
      <p:ext uri="{BB962C8B-B14F-4D97-AF65-F5344CB8AC3E}">
        <p14:creationId xmlns:p14="http://schemas.microsoft.com/office/powerpoint/2010/main" val="71170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11</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sp>
        <p:nvSpPr>
          <p:cNvPr id="3" name="Content Placeholder 2"/>
          <p:cNvSpPr>
            <a:spLocks noGrp="1"/>
          </p:cNvSpPr>
          <p:nvPr>
            <p:ph idx="1"/>
          </p:nvPr>
        </p:nvSpPr>
        <p:spPr>
          <a:xfrm>
            <a:off x="452284" y="1142811"/>
            <a:ext cx="8063802" cy="1891792"/>
          </a:xfrm>
        </p:spPr>
        <p:txBody>
          <a:bodyPr/>
          <a:lstStyle/>
          <a:p>
            <a:r>
              <a:rPr lang="en-US" b="1" dirty="0"/>
              <a:t>Objectives</a:t>
            </a:r>
          </a:p>
          <a:p>
            <a:pPr lvl="1"/>
            <a:r>
              <a:rPr lang="en-US" dirty="0"/>
              <a:t>Insurance client is seeking to invest in offshore fund</a:t>
            </a:r>
          </a:p>
          <a:p>
            <a:pPr lvl="1"/>
            <a:r>
              <a:rPr lang="en-US" dirty="0"/>
              <a:t>Client has intermediate (3-5 year) investment horizon</a:t>
            </a:r>
          </a:p>
          <a:p>
            <a:pPr lvl="1"/>
            <a:r>
              <a:rPr lang="en-US" dirty="0"/>
              <a:t>Return objective for the fund is between 6-7%</a:t>
            </a:r>
          </a:p>
          <a:p>
            <a:r>
              <a:rPr lang="en-US" b="1" dirty="0"/>
              <a:t>Methodology</a:t>
            </a:r>
          </a:p>
          <a:p>
            <a:pPr lvl="1"/>
            <a:r>
              <a:rPr lang="en-US" dirty="0"/>
              <a:t>We considered a mix of seven asset classes that includes</a:t>
            </a:r>
          </a:p>
          <a:p>
            <a:pPr lvl="2"/>
            <a:r>
              <a:rPr lang="en-US" dirty="0"/>
              <a:t>US real estate, private equity, high yield fixed income, large cap and small cap equities and international and emerging market equities</a:t>
            </a:r>
          </a:p>
          <a:p>
            <a:pPr lvl="1"/>
            <a:r>
              <a:rPr lang="en-US" dirty="0"/>
              <a:t>We provide IAS proprietary capital market assumptions for these asset classes</a:t>
            </a:r>
          </a:p>
          <a:p>
            <a:pPr lvl="1"/>
            <a:r>
              <a:rPr lang="en-US" dirty="0"/>
              <a:t>Using client’s peer/industry allocations along with our capital market assumptions we construct multi-asset portfolio </a:t>
            </a:r>
          </a:p>
          <a:p>
            <a:r>
              <a:rPr lang="en-US" b="1" dirty="0"/>
              <a:t>Findings</a:t>
            </a:r>
          </a:p>
          <a:p>
            <a:pPr lvl="1"/>
            <a:r>
              <a:rPr lang="en-US" dirty="0"/>
              <a:t>Based on the investment objectives we suggest client to form a multi-asset portfolio with equal allocations to real estate, private equities and public equities</a:t>
            </a:r>
          </a:p>
          <a:p>
            <a:pPr lvl="1"/>
            <a:r>
              <a:rPr lang="en-US" dirty="0"/>
              <a:t>Compared with peer allocations our approach recommends adding allocations to real estate, private equity, small cap equities and emerging market equities</a:t>
            </a:r>
          </a:p>
          <a:p>
            <a:pPr lvl="1"/>
            <a:r>
              <a:rPr lang="en-US" dirty="0"/>
              <a:t>If there are regulatory constraints or liquidity preferences due to shorter investment horizon client may further add allocation constraints</a:t>
            </a:r>
          </a:p>
          <a:p>
            <a:endParaRPr lang="en-US" dirty="0"/>
          </a:p>
        </p:txBody>
      </p:sp>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IAS Capital Market Assumption (5 Year Horizon)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457199" y="6109030"/>
            <a:ext cx="80839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Cambridge Associates,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We customize high yields to only include constituents with average life between 5 and 10. See appendix for benchmark proxies.</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2458065737"/>
              </p:ext>
            </p:extLst>
          </p:nvPr>
        </p:nvGraphicFramePr>
        <p:xfrm>
          <a:off x="1515629" y="1365861"/>
          <a:ext cx="5967040" cy="2723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00738621"/>
              </p:ext>
            </p:extLst>
          </p:nvPr>
        </p:nvGraphicFramePr>
        <p:xfrm>
          <a:off x="665316" y="4437845"/>
          <a:ext cx="7823199" cy="952500"/>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3143535411"/>
                    </a:ext>
                  </a:extLst>
                </a:gridCol>
                <a:gridCol w="941828">
                  <a:extLst>
                    <a:ext uri="{9D8B030D-6E8A-4147-A177-3AD203B41FA5}">
                      <a16:colId xmlns:a16="http://schemas.microsoft.com/office/drawing/2014/main" val="3616452653"/>
                    </a:ext>
                  </a:extLst>
                </a:gridCol>
                <a:gridCol w="1094043">
                  <a:extLst>
                    <a:ext uri="{9D8B030D-6E8A-4147-A177-3AD203B41FA5}">
                      <a16:colId xmlns:a16="http://schemas.microsoft.com/office/drawing/2014/main" val="385370069"/>
                    </a:ext>
                  </a:extLst>
                </a:gridCol>
                <a:gridCol w="849865">
                  <a:extLst>
                    <a:ext uri="{9D8B030D-6E8A-4147-A177-3AD203B41FA5}">
                      <a16:colId xmlns:a16="http://schemas.microsoft.com/office/drawing/2014/main" val="4182094768"/>
                    </a:ext>
                  </a:extLst>
                </a:gridCol>
                <a:gridCol w="824496">
                  <a:extLst>
                    <a:ext uri="{9D8B030D-6E8A-4147-A177-3AD203B41FA5}">
                      <a16:colId xmlns:a16="http://schemas.microsoft.com/office/drawing/2014/main" val="1683966961"/>
                    </a:ext>
                  </a:extLst>
                </a:gridCol>
                <a:gridCol w="837181">
                  <a:extLst>
                    <a:ext uri="{9D8B030D-6E8A-4147-A177-3AD203B41FA5}">
                      <a16:colId xmlns:a16="http://schemas.microsoft.com/office/drawing/2014/main" val="2481350455"/>
                    </a:ext>
                  </a:extLst>
                </a:gridCol>
                <a:gridCol w="976711">
                  <a:extLst>
                    <a:ext uri="{9D8B030D-6E8A-4147-A177-3AD203B41FA5}">
                      <a16:colId xmlns:a16="http://schemas.microsoft.com/office/drawing/2014/main" val="738899927"/>
                    </a:ext>
                  </a:extLst>
                </a:gridCol>
                <a:gridCol w="786442">
                  <a:extLst>
                    <a:ext uri="{9D8B030D-6E8A-4147-A177-3AD203B41FA5}">
                      <a16:colId xmlns:a16="http://schemas.microsoft.com/office/drawing/2014/main" val="1014400836"/>
                    </a:ext>
                  </a:extLst>
                </a:gridCol>
              </a:tblGrid>
              <a:tr h="571500">
                <a:tc>
                  <a:txBody>
                    <a:bodyPr/>
                    <a:lstStyle/>
                    <a:p>
                      <a:pPr algn="l" fontAlgn="b"/>
                      <a:r>
                        <a:rPr lang="en-US" sz="1100" b="1" u="none" strike="noStrike" dirty="0">
                          <a:solidFill>
                            <a:schemeClr val="bg1"/>
                          </a:solidFill>
                          <a:effectLst/>
                        </a:rPr>
                        <a:t> </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2171616037"/>
                  </a:ext>
                </a:extLst>
              </a:tr>
              <a:tr h="190500">
                <a:tc>
                  <a:txBody>
                    <a:bodyPr/>
                    <a:lstStyle/>
                    <a:p>
                      <a:pPr algn="l" fontAlgn="b"/>
                      <a:r>
                        <a:rPr lang="en-US" sz="1100" b="1" u="none" strike="noStrike" dirty="0">
                          <a:effectLst/>
                        </a:rPr>
                        <a:t>Return</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5700116"/>
                  </a:ext>
                </a:extLst>
              </a:tr>
              <a:tr h="190500">
                <a:tc>
                  <a:txBody>
                    <a:bodyPr/>
                    <a:lstStyle/>
                    <a:p>
                      <a:pPr algn="l" fontAlgn="b"/>
                      <a:r>
                        <a:rPr lang="en-US" sz="1100" b="1" u="none" strike="noStrike" dirty="0">
                          <a:effectLst/>
                        </a:rPr>
                        <a:t>Volatility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10.08%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14.18%</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15.30%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19.70%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18.22%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25.24%</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802796677"/>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IAS Capital Market Assumption (5 Year Horizon)</a:t>
            </a:r>
          </a:p>
        </p:txBody>
      </p:sp>
      <p:sp>
        <p:nvSpPr>
          <p:cNvPr id="7" name="Content Placeholder 6"/>
          <p:cNvSpPr>
            <a:spLocks noGrp="1"/>
          </p:cNvSpPr>
          <p:nvPr>
            <p:ph idx="1"/>
          </p:nvPr>
        </p:nvSpPr>
        <p:spPr/>
        <p:txBody>
          <a:bodyPr/>
          <a:lstStyle/>
          <a:p>
            <a:pPr marL="0" indent="0">
              <a:buNone/>
            </a:pPr>
            <a:r>
              <a:rPr lang="en-US" sz="1400" dirty="0"/>
              <a:t>Correlations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5922679"/>
            <a:ext cx="8299774" cy="62581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return correlation estimator is based over shrunk covariance matrix, which was proposed in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“A Well-Conditioned Estimator for Large-Dimensional Covariance Matrices”,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3" name="Table 2"/>
          <p:cNvGraphicFramePr>
            <a:graphicFrameLocks noGrp="1"/>
          </p:cNvGraphicFramePr>
          <p:nvPr>
            <p:extLst>
              <p:ext uri="{D42A27DB-BD31-4B8C-83A1-F6EECF244321}">
                <p14:modId xmlns:p14="http://schemas.microsoft.com/office/powerpoint/2010/main" val="3542543179"/>
              </p:ext>
            </p:extLst>
          </p:nvPr>
        </p:nvGraphicFramePr>
        <p:xfrm>
          <a:off x="660400" y="2082041"/>
          <a:ext cx="7823199" cy="1845945"/>
        </p:xfrm>
        <a:graphic>
          <a:graphicData uri="http://schemas.openxmlformats.org/drawingml/2006/table">
            <a:tbl>
              <a:tblPr>
                <a:tableStyleId>{5C22544A-7EE6-4342-B048-85BDC9FD1C3A}</a:tableStyleId>
              </a:tblPr>
              <a:tblGrid>
                <a:gridCol w="1512633">
                  <a:extLst>
                    <a:ext uri="{9D8B030D-6E8A-4147-A177-3AD203B41FA5}">
                      <a16:colId xmlns:a16="http://schemas.microsoft.com/office/drawing/2014/main" val="2825021686"/>
                    </a:ext>
                  </a:extLst>
                </a:gridCol>
                <a:gridCol w="941828">
                  <a:extLst>
                    <a:ext uri="{9D8B030D-6E8A-4147-A177-3AD203B41FA5}">
                      <a16:colId xmlns:a16="http://schemas.microsoft.com/office/drawing/2014/main" val="742830707"/>
                    </a:ext>
                  </a:extLst>
                </a:gridCol>
                <a:gridCol w="1094043">
                  <a:extLst>
                    <a:ext uri="{9D8B030D-6E8A-4147-A177-3AD203B41FA5}">
                      <a16:colId xmlns:a16="http://schemas.microsoft.com/office/drawing/2014/main" val="3254012282"/>
                    </a:ext>
                  </a:extLst>
                </a:gridCol>
                <a:gridCol w="849865">
                  <a:extLst>
                    <a:ext uri="{9D8B030D-6E8A-4147-A177-3AD203B41FA5}">
                      <a16:colId xmlns:a16="http://schemas.microsoft.com/office/drawing/2014/main" val="953548370"/>
                    </a:ext>
                  </a:extLst>
                </a:gridCol>
                <a:gridCol w="824496">
                  <a:extLst>
                    <a:ext uri="{9D8B030D-6E8A-4147-A177-3AD203B41FA5}">
                      <a16:colId xmlns:a16="http://schemas.microsoft.com/office/drawing/2014/main" val="803107908"/>
                    </a:ext>
                  </a:extLst>
                </a:gridCol>
                <a:gridCol w="837181">
                  <a:extLst>
                    <a:ext uri="{9D8B030D-6E8A-4147-A177-3AD203B41FA5}">
                      <a16:colId xmlns:a16="http://schemas.microsoft.com/office/drawing/2014/main" val="3283197218"/>
                    </a:ext>
                  </a:extLst>
                </a:gridCol>
                <a:gridCol w="976711">
                  <a:extLst>
                    <a:ext uri="{9D8B030D-6E8A-4147-A177-3AD203B41FA5}">
                      <a16:colId xmlns:a16="http://schemas.microsoft.com/office/drawing/2014/main" val="820212176"/>
                    </a:ext>
                  </a:extLst>
                </a:gridCol>
                <a:gridCol w="786442">
                  <a:extLst>
                    <a:ext uri="{9D8B030D-6E8A-4147-A177-3AD203B41FA5}">
                      <a16:colId xmlns:a16="http://schemas.microsoft.com/office/drawing/2014/main" val="2139717667"/>
                    </a:ext>
                  </a:extLst>
                </a:gridCol>
              </a:tblGrid>
              <a:tr h="485775">
                <a:tc>
                  <a:txBody>
                    <a:bodyPr/>
                    <a:lstStyle/>
                    <a:p>
                      <a:pPr algn="l" fontAlgn="b"/>
                      <a:r>
                        <a:rPr lang="en-US" sz="1100"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b">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Small Cap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extLst>
                  <a:ext uri="{0D108BD9-81ED-4DB2-BD59-A6C34878D82A}">
                    <a16:rowId xmlns:a16="http://schemas.microsoft.com/office/drawing/2014/main" val="757426773"/>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0.24</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0.31</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0.26</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0.23</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618453863"/>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0.29</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0.57</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97320390"/>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0.24</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754224075"/>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0.30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0.68</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1.00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0.83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0.64</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562735150"/>
                  </a:ext>
                </a:extLst>
              </a:tr>
              <a:tr h="190500">
                <a:tc>
                  <a:txBody>
                    <a:bodyPr/>
                    <a:lstStyle/>
                    <a:p>
                      <a:pPr algn="l" fontAlgn="b"/>
                      <a:r>
                        <a:rPr lang="en-US" sz="1100" b="1" u="none" strike="noStrike" dirty="0">
                          <a:effectLst/>
                        </a:rPr>
                        <a:t>US Small Cap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0.31</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0.83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0.69</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1334720724"/>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0.60</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0.76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0.70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0.67</a:t>
                      </a:r>
                      <a:endParaRPr lang="en-US" sz="1100" b="0" i="0" u="none" strike="noStrike">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3815836174"/>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0.23</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0.57</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0.46</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0.64</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a:effectLst/>
                        </a:rPr>
                        <a:t>0.69</a:t>
                      </a:r>
                      <a:endParaRPr lang="en-US" sz="1100" b="0" i="0" u="none" strike="noStrike">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0.67</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tc>
                  <a:txBody>
                    <a:bodyPr/>
                    <a:lstStyle/>
                    <a:p>
                      <a:pPr algn="ctr" fontAlgn="b"/>
                      <a:r>
                        <a:rPr lang="en-US" sz="1100" u="none" strike="noStrike" dirty="0">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noFill/>
                  </a:tcPr>
                </a:tc>
                <a:extLst>
                  <a:ext uri="{0D108BD9-81ED-4DB2-BD59-A6C34878D82A}">
                    <a16:rowId xmlns:a16="http://schemas.microsoft.com/office/drawing/2014/main" val="28636015"/>
                  </a:ext>
                </a:extLst>
              </a:tr>
            </a:tbl>
          </a:graphicData>
        </a:graphic>
      </p:graphicFrame>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Various Portfolio Allocations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E4FAAE82-FB55-4AD2-AEE3-9BDDB42BB999}"/>
              </a:ext>
            </a:extLst>
          </p:cNvPr>
          <p:cNvGraphicFramePr/>
          <p:nvPr>
            <p:extLst>
              <p:ext uri="{D42A27DB-BD31-4B8C-83A1-F6EECF244321}">
                <p14:modId xmlns:p14="http://schemas.microsoft.com/office/powerpoint/2010/main" val="317614791"/>
              </p:ext>
            </p:extLst>
          </p:nvPr>
        </p:nvGraphicFramePr>
        <p:xfrm>
          <a:off x="3159990" y="1128232"/>
          <a:ext cx="2941871" cy="362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BD361CCD-AC42-4E5B-A2D8-0D3EEA1BBCF1}"/>
              </a:ext>
            </a:extLst>
          </p:cNvPr>
          <p:cNvGraphicFramePr/>
          <p:nvPr>
            <p:extLst>
              <p:ext uri="{D42A27DB-BD31-4B8C-83A1-F6EECF244321}">
                <p14:modId xmlns:p14="http://schemas.microsoft.com/office/powerpoint/2010/main" val="246547987"/>
              </p:ext>
            </p:extLst>
          </p:nvPr>
        </p:nvGraphicFramePr>
        <p:xfrm>
          <a:off x="202825" y="1154998"/>
          <a:ext cx="3314098" cy="4448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DECD1B1-E3BD-4A40-89D7-1C5EBE3F6F66}"/>
              </a:ext>
            </a:extLst>
          </p:cNvPr>
          <p:cNvGraphicFramePr/>
          <p:nvPr>
            <p:extLst>
              <p:ext uri="{D42A27DB-BD31-4B8C-83A1-F6EECF244321}">
                <p14:modId xmlns:p14="http://schemas.microsoft.com/office/powerpoint/2010/main" val="2010895189"/>
              </p:ext>
            </p:extLst>
          </p:nvPr>
        </p:nvGraphicFramePr>
        <p:xfrm>
          <a:off x="5923104" y="1068049"/>
          <a:ext cx="3018071" cy="36435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89529785"/>
              </p:ext>
            </p:extLst>
          </p:nvPr>
        </p:nvGraphicFramePr>
        <p:xfrm>
          <a:off x="2227092" y="4839424"/>
          <a:ext cx="5215095"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gridCol w="1007676">
                  <a:extLst>
                    <a:ext uri="{9D8B030D-6E8A-4147-A177-3AD203B41FA5}">
                      <a16:colId xmlns:a16="http://schemas.microsoft.com/office/drawing/2014/main" val="2612094410"/>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Peer</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Weight</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Equal Risk Contribution</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6.00%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6.30%</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4.80%</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12.48%</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13.08%</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11.00%</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
        <p:nvSpPr>
          <p:cNvPr id="12" name="Rectangle 11">
            <a:extLst/>
          </p:cNvPr>
          <p:cNvSpPr/>
          <p:nvPr/>
        </p:nvSpPr>
        <p:spPr>
          <a:xfrm>
            <a:off x="457199" y="6038694"/>
            <a:ext cx="80839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CIRC, PGIM IAS, As of Date: 08/31/2017 </a:t>
            </a:r>
          </a:p>
          <a:p>
            <a:pPr algn="just">
              <a:buClr>
                <a:srgbClr val="000000"/>
              </a:buClr>
              <a:defRPr/>
            </a:pPr>
            <a:r>
              <a:rPr lang="en-US" sz="800" dirty="0">
                <a:solidFill>
                  <a:srgbClr val="002247"/>
                </a:solidFill>
                <a:latin typeface="Arial Narrow"/>
                <a:cs typeface="Arial Narrow"/>
              </a:rPr>
              <a:t>Note: Reported returns are annualized geometric averages. The expected returns are  based on implied returns, assuming the weights are optimal. Peer allocations exclude deposits and other category.</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8490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...Have Different Returns Assumptions</a:t>
            </a:r>
          </a:p>
        </p:txBody>
      </p:sp>
      <p:sp>
        <p:nvSpPr>
          <p:cNvPr id="7" name="Content Placeholder 6"/>
          <p:cNvSpPr>
            <a:spLocks noGrp="1"/>
          </p:cNvSpPr>
          <p:nvPr>
            <p:ph idx="1"/>
          </p:nvPr>
        </p:nvSpPr>
        <p:spPr>
          <a:xfrm>
            <a:off x="462116" y="1232312"/>
            <a:ext cx="8229600" cy="4866969"/>
          </a:xfrm>
        </p:spPr>
        <p:txBody>
          <a:bodyPr/>
          <a:lstStyle/>
          <a:p>
            <a:r>
              <a:rPr lang="en-US" sz="1400" dirty="0"/>
              <a:t>If the portfolios are optimal what do the weights tell about expected returns?</a:t>
            </a:r>
          </a:p>
          <a:p>
            <a:r>
              <a:rPr lang="en-US" sz="1400" dirty="0"/>
              <a:t>The implied returns for real estate and private equity are low; this is because these allocation choices have lower allocations to real estate and private equity, in spite of volatility and correlations being lower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If an investor is more risk averse then for the same allocation investors would expect higher returns</a:t>
            </a:r>
          </a:p>
          <a:p>
            <a:r>
              <a:rPr lang="en-US" sz="1400" dirty="0"/>
              <a:t>For example, if risk aversion goes up by one unit the expected returns for emerging market (EM) equities would have to be 2.8% higher to maintain the allocation in EM equities.</a:t>
            </a:r>
          </a:p>
          <a:p>
            <a:endParaRPr lang="en-US" sz="1400" dirty="0"/>
          </a:p>
          <a:p>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52284" y="3291862"/>
            <a:ext cx="8028551" cy="461665"/>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The implied return methodology 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Journal of Portfolio Management . The risk aversion parameter is chosen as 3.5,  based on peer allocations and returns expectation of 6%. </a:t>
            </a:r>
          </a:p>
        </p:txBody>
      </p:sp>
      <p:graphicFrame>
        <p:nvGraphicFramePr>
          <p:cNvPr id="11" name="Chart 10">
            <a:extLst>
              <a:ext uri="{FF2B5EF4-FFF2-40B4-BE49-F238E27FC236}">
                <a16:creationId xmlns:a16="http://schemas.microsoft.com/office/drawing/2014/main" id="{F93888FB-819C-4343-8E83-55EEF1CF2E0E}"/>
              </a:ext>
            </a:extLst>
          </p:cNvPr>
          <p:cNvGraphicFramePr/>
          <p:nvPr>
            <p:extLst>
              <p:ext uri="{D42A27DB-BD31-4B8C-83A1-F6EECF244321}">
                <p14:modId xmlns:p14="http://schemas.microsoft.com/office/powerpoint/2010/main" val="1592255322"/>
              </p:ext>
            </p:extLst>
          </p:nvPr>
        </p:nvGraphicFramePr>
        <p:xfrm>
          <a:off x="582804" y="4360985"/>
          <a:ext cx="8113261" cy="2052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4891882"/>
              </p:ext>
            </p:extLst>
          </p:nvPr>
        </p:nvGraphicFramePr>
        <p:xfrm>
          <a:off x="1168399" y="1967887"/>
          <a:ext cx="6807201" cy="1323975"/>
        </p:xfrm>
        <a:graphic>
          <a:graphicData uri="http://schemas.openxmlformats.org/drawingml/2006/table">
            <a:tbl>
              <a:tblPr>
                <a:tableStyleId>{5C22544A-7EE6-4342-B048-85BDC9FD1C3A}</a:tableStyleId>
              </a:tblPr>
              <a:tblGrid>
                <a:gridCol w="1129247">
                  <a:extLst>
                    <a:ext uri="{9D8B030D-6E8A-4147-A177-3AD203B41FA5}">
                      <a16:colId xmlns:a16="http://schemas.microsoft.com/office/drawing/2014/main" val="3729212391"/>
                    </a:ext>
                  </a:extLst>
                </a:gridCol>
                <a:gridCol w="751774">
                  <a:extLst>
                    <a:ext uri="{9D8B030D-6E8A-4147-A177-3AD203B41FA5}">
                      <a16:colId xmlns:a16="http://schemas.microsoft.com/office/drawing/2014/main" val="3978126407"/>
                    </a:ext>
                  </a:extLst>
                </a:gridCol>
                <a:gridCol w="904032">
                  <a:extLst>
                    <a:ext uri="{9D8B030D-6E8A-4147-A177-3AD203B41FA5}">
                      <a16:colId xmlns:a16="http://schemas.microsoft.com/office/drawing/2014/main" val="3695179770"/>
                    </a:ext>
                  </a:extLst>
                </a:gridCol>
                <a:gridCol w="710537">
                  <a:extLst>
                    <a:ext uri="{9D8B030D-6E8A-4147-A177-3AD203B41FA5}">
                      <a16:colId xmlns:a16="http://schemas.microsoft.com/office/drawing/2014/main" val="2848635280"/>
                    </a:ext>
                  </a:extLst>
                </a:gridCol>
                <a:gridCol w="900860">
                  <a:extLst>
                    <a:ext uri="{9D8B030D-6E8A-4147-A177-3AD203B41FA5}">
                      <a16:colId xmlns:a16="http://schemas.microsoft.com/office/drawing/2014/main" val="3251308242"/>
                    </a:ext>
                  </a:extLst>
                </a:gridCol>
                <a:gridCol w="875483">
                  <a:extLst>
                    <a:ext uri="{9D8B030D-6E8A-4147-A177-3AD203B41FA5}">
                      <a16:colId xmlns:a16="http://schemas.microsoft.com/office/drawing/2014/main" val="612387551"/>
                    </a:ext>
                  </a:extLst>
                </a:gridCol>
                <a:gridCol w="913548">
                  <a:extLst>
                    <a:ext uri="{9D8B030D-6E8A-4147-A177-3AD203B41FA5}">
                      <a16:colId xmlns:a16="http://schemas.microsoft.com/office/drawing/2014/main" val="1057663661"/>
                    </a:ext>
                  </a:extLst>
                </a:gridCol>
                <a:gridCol w="621720">
                  <a:extLst>
                    <a:ext uri="{9D8B030D-6E8A-4147-A177-3AD203B41FA5}">
                      <a16:colId xmlns:a16="http://schemas.microsoft.com/office/drawing/2014/main" val="3018631891"/>
                    </a:ext>
                  </a:extLst>
                </a:gridCol>
              </a:tblGrid>
              <a:tr h="571500">
                <a:tc>
                  <a:txBody>
                    <a:bodyPr/>
                    <a:lstStyle/>
                    <a:p>
                      <a:pPr algn="ctr" fontAlgn="ctr"/>
                      <a:r>
                        <a:rPr lang="en-US" sz="1100" b="1" u="none" strike="noStrike" dirty="0">
                          <a:solidFill>
                            <a:schemeClr val="bg1"/>
                          </a:solidFill>
                          <a:effectLst/>
                        </a:rPr>
                        <a:t>Implied Expected Returns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Real Estate</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Private Equity</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High Yield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 Large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US</a:t>
                      </a:r>
                      <a:r>
                        <a:rPr lang="en-US" sz="1100" b="1" u="none" strike="noStrike" baseline="0" dirty="0">
                          <a:solidFill>
                            <a:schemeClr val="bg1"/>
                          </a:solidFill>
                          <a:effectLst/>
                        </a:rPr>
                        <a:t> </a:t>
                      </a:r>
                      <a:r>
                        <a:rPr lang="en-US" sz="1100" b="1" u="none" strike="noStrike" dirty="0">
                          <a:solidFill>
                            <a:schemeClr val="bg1"/>
                          </a:solidFill>
                          <a:effectLst/>
                        </a:rPr>
                        <a:t>Small Cap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International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Emerging Market Equities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124192931"/>
                  </a:ext>
                </a:extLst>
              </a:tr>
              <a:tr h="190500">
                <a:tc>
                  <a:txBody>
                    <a:bodyPr/>
                    <a:lstStyle/>
                    <a:p>
                      <a:pPr algn="ctr" fontAlgn="b"/>
                      <a:r>
                        <a:rPr lang="en-US" sz="1100" b="1" u="none" strike="noStrike" dirty="0">
                          <a:effectLst/>
                        </a:rPr>
                        <a:t>Peers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4.11%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6.98%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93545928"/>
                  </a:ext>
                </a:extLst>
              </a:tr>
              <a:tr h="180975">
                <a:tc>
                  <a:txBody>
                    <a:bodyPr/>
                    <a:lstStyle/>
                    <a:p>
                      <a:pPr algn="ctr" fontAlgn="b"/>
                      <a:r>
                        <a:rPr lang="en-US" sz="1100" b="1" u="none" strike="noStrike" dirty="0">
                          <a:effectLst/>
                        </a:rPr>
                        <a:t>Equal Weight</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5.83%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4.74%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2524754"/>
                  </a:ext>
                </a:extLst>
              </a:tr>
              <a:tr h="381000">
                <a:tc>
                  <a:txBody>
                    <a:bodyPr/>
                    <a:lstStyle/>
                    <a:p>
                      <a:pPr algn="ctr" fontAlgn="b"/>
                      <a:r>
                        <a:rPr lang="en-US" sz="1100" b="1" u="none" strike="noStrike" dirty="0">
                          <a:effectLst/>
                        </a:rPr>
                        <a:t>Equal Risk Contribution</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3.42%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4.33%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6.37%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a:effectLst/>
                        </a:rPr>
                        <a:t>5.84%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1100" u="none" strike="noStrike" dirty="0">
                          <a:effectLst/>
                        </a:rPr>
                        <a:t>6.22%</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917058585"/>
                  </a:ext>
                </a:extLst>
              </a:tr>
            </a:tbl>
          </a:graphicData>
        </a:graphic>
      </p:graphicFrame>
    </p:spTree>
    <p:extLst>
      <p:ext uri="{BB962C8B-B14F-4D97-AF65-F5344CB8AC3E}">
        <p14:creationId xmlns:p14="http://schemas.microsoft.com/office/powerpoint/2010/main" val="38323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p:cNvSpPr txBox="1">
            <a:spLocks/>
          </p:cNvSpPr>
          <p:nvPr/>
        </p:nvSpPr>
        <p:spPr bwMode="auto">
          <a:xfrm>
            <a:off x="452284" y="1112453"/>
            <a:ext cx="7938306" cy="446231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Traditional mean variance optimization leads to corner solutions</a:t>
            </a:r>
          </a:p>
          <a:p>
            <a:r>
              <a:rPr lang="en-US" sz="1400" dirty="0"/>
              <a:t>It is common practice to optimize with reasonable position constraints</a:t>
            </a:r>
          </a:p>
          <a:p>
            <a:endParaRPr lang="en-US" sz="1400" dirty="0"/>
          </a:p>
          <a:p>
            <a:endParaRPr lang="en-US" sz="1400" dirty="0"/>
          </a:p>
          <a:p>
            <a:endParaRPr lang="en-US" sz="1400" dirty="0"/>
          </a:p>
        </p:txBody>
      </p:sp>
      <p:sp>
        <p:nvSpPr>
          <p:cNvPr id="6" name="Title 5"/>
          <p:cNvSpPr>
            <a:spLocks noGrp="1"/>
          </p:cNvSpPr>
          <p:nvPr>
            <p:ph type="title"/>
          </p:nvPr>
        </p:nvSpPr>
        <p:spPr/>
        <p:txBody>
          <a:bodyPr/>
          <a:lstStyle/>
          <a:p>
            <a:r>
              <a:rPr lang="en-US" dirty="0"/>
              <a:t>Mean Variance Optimal Portfolio Allocation</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5822441"/>
            <a:ext cx="8299774" cy="666849"/>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Here expected returns include alpha assumptions and the returns assumption are solely IAS assumptions.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real estate and private equity at 25% and 40% respectively. Risk aversion parameter is set to be 3.5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039593084"/>
              </p:ext>
            </p:extLst>
          </p:nvPr>
        </p:nvGraphicFramePr>
        <p:xfrm>
          <a:off x="170822" y="987428"/>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3009537150"/>
              </p:ext>
            </p:extLst>
          </p:nvPr>
        </p:nvGraphicFramePr>
        <p:xfrm>
          <a:off x="3809306" y="1104494"/>
          <a:ext cx="5196869" cy="26427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3870231"/>
              </p:ext>
            </p:extLst>
          </p:nvPr>
        </p:nvGraphicFramePr>
        <p:xfrm>
          <a:off x="1846727" y="4379756"/>
          <a:ext cx="4207419"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Unconstrained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8.11%</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8.31%</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10.91%</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12.04%</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Combining Peer </a:t>
            </a:r>
            <a:r>
              <a:rPr lang="en-US" dirty="0"/>
              <a:t>and </a:t>
            </a:r>
            <a:r>
              <a:rPr lang="en-US"/>
              <a:t>IAS Assumptions</a:t>
            </a:r>
            <a:endParaRPr lang="en-US" dirty="0"/>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422113" y="612700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We assume 1% active alpha with 3% tracking error for US Large Cap, US Small Cap, International and Emerging Market equities. For US high yield we assume 75bp alpha with 3% tracking error. The active alphas are mutually independent. 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p:cNvPr>
          <p:cNvGraphicFramePr/>
          <p:nvPr>
            <p:extLst>
              <p:ext uri="{D42A27DB-BD31-4B8C-83A1-F6EECF244321}">
                <p14:modId xmlns:p14="http://schemas.microsoft.com/office/powerpoint/2010/main" val="2789962016"/>
              </p:ext>
            </p:extLst>
          </p:nvPr>
        </p:nvGraphicFramePr>
        <p:xfrm>
          <a:off x="202825" y="1154998"/>
          <a:ext cx="3314098" cy="33868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07877643"/>
              </p:ext>
            </p:extLst>
          </p:nvPr>
        </p:nvGraphicFramePr>
        <p:xfrm>
          <a:off x="3642597" y="1991176"/>
          <a:ext cx="4330700" cy="1714500"/>
        </p:xfrm>
        <a:graphic>
          <a:graphicData uri="http://schemas.openxmlformats.org/drawingml/2006/table">
            <a:tbl>
              <a:tblPr>
                <a:tableStyleId>{5C22544A-7EE6-4342-B048-85BDC9FD1C3A}</a:tableStyleId>
              </a:tblPr>
              <a:tblGrid>
                <a:gridCol w="1599028">
                  <a:extLst>
                    <a:ext uri="{9D8B030D-6E8A-4147-A177-3AD203B41FA5}">
                      <a16:colId xmlns:a16="http://schemas.microsoft.com/office/drawing/2014/main" val="15051625"/>
                    </a:ext>
                  </a:extLst>
                </a:gridCol>
                <a:gridCol w="748751">
                  <a:extLst>
                    <a:ext uri="{9D8B030D-6E8A-4147-A177-3AD203B41FA5}">
                      <a16:colId xmlns:a16="http://schemas.microsoft.com/office/drawing/2014/main" val="3756318175"/>
                    </a:ext>
                  </a:extLst>
                </a:gridCol>
                <a:gridCol w="609153">
                  <a:extLst>
                    <a:ext uri="{9D8B030D-6E8A-4147-A177-3AD203B41FA5}">
                      <a16:colId xmlns:a16="http://schemas.microsoft.com/office/drawing/2014/main" val="1401547985"/>
                    </a:ext>
                  </a:extLst>
                </a:gridCol>
                <a:gridCol w="675780">
                  <a:extLst>
                    <a:ext uri="{9D8B030D-6E8A-4147-A177-3AD203B41FA5}">
                      <a16:colId xmlns:a16="http://schemas.microsoft.com/office/drawing/2014/main" val="3280841727"/>
                    </a:ext>
                  </a:extLst>
                </a:gridCol>
                <a:gridCol w="697988">
                  <a:extLst>
                    <a:ext uri="{9D8B030D-6E8A-4147-A177-3AD203B41FA5}">
                      <a16:colId xmlns:a16="http://schemas.microsoft.com/office/drawing/2014/main" val="2629834191"/>
                    </a:ext>
                  </a:extLst>
                </a:gridCol>
              </a:tblGrid>
              <a:tr h="381000">
                <a:tc>
                  <a:txBody>
                    <a:bodyPr/>
                    <a:lstStyle/>
                    <a:p>
                      <a:pPr algn="ctr" fontAlgn="ctr"/>
                      <a:r>
                        <a:rPr lang="en-US" sz="1100" b="1" u="none" strike="noStrike" dirty="0">
                          <a:solidFill>
                            <a:schemeClr val="bg1"/>
                          </a:solidFill>
                          <a:effectLst/>
                        </a:rPr>
                        <a:t>Expected Returns</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Peer Implied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IAS Alpha</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tc>
                  <a:txBody>
                    <a:bodyPr/>
                    <a:lstStyle/>
                    <a:p>
                      <a:pPr algn="ctr" fontAlgn="ctr"/>
                      <a:r>
                        <a:rPr lang="en-US" sz="1100" b="1" u="none" strike="noStrike" dirty="0">
                          <a:solidFill>
                            <a:schemeClr val="bg1"/>
                          </a:solidFill>
                          <a:effectLst/>
                        </a:rPr>
                        <a:t>Combined</a:t>
                      </a:r>
                      <a:endParaRPr lang="en-US" sz="1100" b="1" i="0" u="none" strike="noStrike" dirty="0">
                        <a:solidFill>
                          <a:schemeClr val="bg1"/>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623062975"/>
                  </a:ext>
                </a:extLst>
              </a:tr>
              <a:tr h="190500">
                <a:tc>
                  <a:txBody>
                    <a:bodyPr/>
                    <a:lstStyle/>
                    <a:p>
                      <a:pPr algn="l" fontAlgn="b"/>
                      <a:r>
                        <a:rPr lang="en-US" sz="1100" b="1" u="none" strike="noStrike" dirty="0">
                          <a:effectLst/>
                        </a:rPr>
                        <a:t>US Real Estate</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5.07%</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71060655"/>
                  </a:ext>
                </a:extLst>
              </a:tr>
              <a:tr h="190500">
                <a:tc>
                  <a:txBody>
                    <a:bodyPr/>
                    <a:lstStyle/>
                    <a:p>
                      <a:pPr algn="l" fontAlgn="b"/>
                      <a:r>
                        <a:rPr lang="en-US" sz="1100" b="1" u="none" strike="noStrike" dirty="0">
                          <a:effectLst/>
                        </a:rPr>
                        <a:t>US Private Equity</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79264589"/>
                  </a:ext>
                </a:extLst>
              </a:tr>
              <a:tr h="190500">
                <a:tc>
                  <a:txBody>
                    <a:bodyPr/>
                    <a:lstStyle/>
                    <a:p>
                      <a:pPr algn="l" fontAlgn="b"/>
                      <a:r>
                        <a:rPr lang="en-US" sz="1100" b="1" u="none" strike="noStrike" dirty="0">
                          <a:effectLst/>
                        </a:rPr>
                        <a:t>US High Yield</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4.11%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0.75%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4.79%</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95965871"/>
                  </a:ext>
                </a:extLst>
              </a:tr>
              <a:tr h="190500">
                <a:tc>
                  <a:txBody>
                    <a:bodyPr/>
                    <a:lstStyle/>
                    <a:p>
                      <a:pPr algn="l" fontAlgn="b"/>
                      <a:r>
                        <a:rPr lang="en-US" sz="1100" b="1" u="none" strike="noStrike" dirty="0">
                          <a:effectLst/>
                        </a:rPr>
                        <a:t>US Large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6.70%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891298916"/>
                  </a:ext>
                </a:extLst>
              </a:tr>
              <a:tr h="190500">
                <a:tc>
                  <a:txBody>
                    <a:bodyPr/>
                    <a:lstStyle/>
                    <a:p>
                      <a:pPr algn="l" fontAlgn="b"/>
                      <a:r>
                        <a:rPr lang="en-US" sz="1100" b="1" u="none" strike="noStrike" dirty="0">
                          <a:effectLst/>
                        </a:rPr>
                        <a:t>US</a:t>
                      </a:r>
                      <a:r>
                        <a:rPr lang="en-US" sz="1100" b="1" u="none" strike="noStrike" baseline="0" dirty="0">
                          <a:effectLst/>
                        </a:rPr>
                        <a:t> </a:t>
                      </a:r>
                      <a:r>
                        <a:rPr lang="en-US" sz="1100" b="1" u="none" strike="noStrike" dirty="0">
                          <a:effectLst/>
                        </a:rPr>
                        <a:t>Small Cap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84869940"/>
                  </a:ext>
                </a:extLst>
              </a:tr>
              <a:tr h="190500">
                <a:tc>
                  <a:txBody>
                    <a:bodyPr/>
                    <a:lstStyle/>
                    <a:p>
                      <a:pPr algn="l" fontAlgn="b"/>
                      <a:r>
                        <a:rPr lang="en-US" sz="1100" b="1" u="none" strike="noStrike" dirty="0">
                          <a:effectLst/>
                        </a:rPr>
                        <a:t>International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8398176"/>
                  </a:ext>
                </a:extLst>
              </a:tr>
              <a:tr h="190500">
                <a:tc>
                  <a:txBody>
                    <a:bodyPr/>
                    <a:lstStyle/>
                    <a:p>
                      <a:pPr algn="l" fontAlgn="b"/>
                      <a:r>
                        <a:rPr lang="en-US" sz="1100" b="1" u="none" strike="noStrike" dirty="0">
                          <a:effectLst/>
                        </a:rPr>
                        <a:t>Emerging Market Equities</a:t>
                      </a:r>
                      <a:endParaRPr lang="en-US" sz="11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6.98%</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8.03%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7.98%</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422010137"/>
                  </a:ext>
                </a:extLst>
              </a:tr>
            </a:tbl>
          </a:graphicData>
        </a:graphic>
      </p:graphicFrame>
      <p:sp>
        <p:nvSpPr>
          <p:cNvPr id="14" name="Content Placeholder 6"/>
          <p:cNvSpPr txBox="1">
            <a:spLocks/>
          </p:cNvSpPr>
          <p:nvPr/>
        </p:nvSpPr>
        <p:spPr bwMode="auto">
          <a:xfrm>
            <a:off x="452284" y="1308338"/>
            <a:ext cx="7938306" cy="446231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We us Black </a:t>
            </a:r>
            <a:r>
              <a:rPr lang="en-US" sz="1400" dirty="0" err="1"/>
              <a:t>Litterman</a:t>
            </a:r>
            <a:r>
              <a:rPr lang="en-US" sz="1400" dirty="0"/>
              <a:t> framework to combine assumptions implied from peer allocations and IAS </a:t>
            </a:r>
          </a:p>
          <a:p>
            <a:r>
              <a:rPr lang="en-US" sz="1400" dirty="0"/>
              <a:t>This approach ensures that the assumptions do not deviate significantly from the baseline assumptions</a:t>
            </a:r>
          </a:p>
          <a:p>
            <a:r>
              <a:rPr lang="en-US" sz="1400" dirty="0"/>
              <a:t>Non-market views can still be expressed, in this instance IAS assumptions are expressed as views</a:t>
            </a:r>
          </a:p>
          <a:p>
            <a:endParaRPr lang="en-US" sz="1400" dirty="0"/>
          </a:p>
          <a:p>
            <a:endParaRPr lang="en-US" sz="1400" dirty="0"/>
          </a:p>
          <a:p>
            <a:endParaRPr lang="en-US" sz="1400" dirty="0"/>
          </a:p>
        </p:txBody>
      </p:sp>
    </p:spTree>
    <p:extLst>
      <p:ext uri="{BB962C8B-B14F-4D97-AF65-F5344CB8AC3E}">
        <p14:creationId xmlns:p14="http://schemas.microsoft.com/office/powerpoint/2010/main" val="220263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Optimal Portfolio Allocations using Combined Returns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948235808"/>
              </p:ext>
            </p:extLst>
          </p:nvPr>
        </p:nvGraphicFramePr>
        <p:xfrm>
          <a:off x="0" y="1232312"/>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2277665333"/>
              </p:ext>
            </p:extLst>
          </p:nvPr>
        </p:nvGraphicFramePr>
        <p:xfrm>
          <a:off x="3736785" y="1232312"/>
          <a:ext cx="5100916" cy="3517769"/>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a:extLst/>
          </p:cNvPr>
          <p:cNvSpPr/>
          <p:nvPr/>
        </p:nvSpPr>
        <p:spPr>
          <a:xfrm>
            <a:off x="387026" y="5822441"/>
            <a:ext cx="8299774" cy="666849"/>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t>
            </a:r>
            <a:r>
              <a:rPr lang="en-US" sz="800" dirty="0" err="1">
                <a:solidFill>
                  <a:srgbClr val="002247"/>
                </a:solidFill>
                <a:latin typeface="Arial Narrow"/>
                <a:cs typeface="Arial Narrow"/>
              </a:rPr>
              <a:t>Datastream</a:t>
            </a:r>
            <a:r>
              <a:rPr lang="en-US" sz="800" dirty="0">
                <a:solidFill>
                  <a:srgbClr val="002247"/>
                </a:solidFill>
                <a:latin typeface="Arial Narrow"/>
                <a:cs typeface="Arial Narrow"/>
              </a:rPr>
              <a:t>, Cambridge Associates; As of date 8/31/2017</a:t>
            </a:r>
          </a:p>
          <a:p>
            <a:pPr algn="just">
              <a:buClr>
                <a:srgbClr val="000000"/>
              </a:buClr>
              <a:defRPr/>
            </a:pPr>
            <a:r>
              <a:rPr lang="en-US" sz="800" dirty="0">
                <a:solidFill>
                  <a:srgbClr val="002247"/>
                </a:solidFill>
                <a:latin typeface="Arial Narrow"/>
                <a:cs typeface="Arial Narrow"/>
              </a:rPr>
              <a:t>Note: Here expected returns include alpha assumptions and returns assumptions are based on combined expected returns. We assume 1% active alpha with 3% tracking error for US Large Cap, US Small Cap, International and Emerging Market equities. For US high yield we assume 75bp alpha with 3% tracking error. The active alphas are mutually independent. </a:t>
            </a:r>
          </a:p>
          <a:p>
            <a:pPr algn="just">
              <a:buClr>
                <a:srgbClr val="000000"/>
              </a:buClr>
              <a:defRPr/>
            </a:pPr>
            <a:r>
              <a:rPr lang="en-US" sz="800" dirty="0">
                <a:solidFill>
                  <a:srgbClr val="002247"/>
                </a:solidFill>
                <a:latin typeface="Arial Narrow"/>
                <a:cs typeface="Arial Narrow"/>
              </a:rPr>
              <a:t>The constrained optimization caps the weight of real estate and private equity at 25% and 40% respectively. Risk aversion parameter is set to be 3.5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748810950"/>
              </p:ext>
            </p:extLst>
          </p:nvPr>
        </p:nvGraphicFramePr>
        <p:xfrm>
          <a:off x="2962095" y="4525691"/>
          <a:ext cx="4207419" cy="1167536"/>
        </p:xfrm>
        <a:graphic>
          <a:graphicData uri="http://schemas.openxmlformats.org/drawingml/2006/table">
            <a:tbl>
              <a:tblPr>
                <a:tableStyleId>{5C22544A-7EE6-4342-B048-85BDC9FD1C3A}</a:tableStyleId>
              </a:tblPr>
              <a:tblGrid>
                <a:gridCol w="1793511">
                  <a:extLst>
                    <a:ext uri="{9D8B030D-6E8A-4147-A177-3AD203B41FA5}">
                      <a16:colId xmlns:a16="http://schemas.microsoft.com/office/drawing/2014/main" val="986441141"/>
                    </a:ext>
                  </a:extLst>
                </a:gridCol>
                <a:gridCol w="1116714">
                  <a:extLst>
                    <a:ext uri="{9D8B030D-6E8A-4147-A177-3AD203B41FA5}">
                      <a16:colId xmlns:a16="http://schemas.microsoft.com/office/drawing/2014/main" val="4075116813"/>
                    </a:ext>
                  </a:extLst>
                </a:gridCol>
                <a:gridCol w="1297194">
                  <a:extLst>
                    <a:ext uri="{9D8B030D-6E8A-4147-A177-3AD203B41FA5}">
                      <a16:colId xmlns:a16="http://schemas.microsoft.com/office/drawing/2014/main" val="273384373"/>
                    </a:ext>
                  </a:extLst>
                </a:gridCol>
              </a:tblGrid>
              <a:tr h="583768">
                <a:tc>
                  <a:txBody>
                    <a:bodyPr/>
                    <a:lstStyle/>
                    <a:p>
                      <a:pPr algn="ctr" fontAlgn="ctr"/>
                      <a:r>
                        <a:rPr lang="en-US" sz="1100" b="1" u="none" strike="noStrike" dirty="0">
                          <a:solidFill>
                            <a:schemeClr val="bg1"/>
                          </a:solidFill>
                          <a:effectLst/>
                        </a:rPr>
                        <a:t> </a:t>
                      </a:r>
                      <a:endParaRPr lang="en-US" sz="1100" b="1" i="0" u="none" strike="noStrike" dirty="0">
                        <a:solidFill>
                          <a:schemeClr val="bg1"/>
                        </a:solidFill>
                        <a:effectLst/>
                        <a:latin typeface="Arial" panose="020B060402020202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Unconstrained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tc>
                  <a:txBody>
                    <a:bodyPr/>
                    <a:lstStyle/>
                    <a:p>
                      <a:pPr algn="ctr" rtl="0" fontAlgn="ctr"/>
                      <a:r>
                        <a:rPr lang="en-US" sz="1100" b="1" u="none" strike="noStrike" dirty="0">
                          <a:solidFill>
                            <a:schemeClr val="bg1"/>
                          </a:solidFill>
                          <a:effectLst/>
                        </a:rPr>
                        <a:t>Constrained</a:t>
                      </a:r>
                      <a:endParaRPr lang="en-US" sz="1100" b="1" i="0" u="none" strike="noStrike" dirty="0">
                        <a:solidFill>
                          <a:schemeClr val="bg1"/>
                        </a:solidFill>
                        <a:effectLst/>
                        <a:latin typeface="Arial Narrow" panose="020B0606020202030204" pitchFamily="34" charset="0"/>
                      </a:endParaRPr>
                    </a:p>
                  </a:txBody>
                  <a:tcPr marL="9525" marR="9525" marT="9525" marB="0" anchor="ctr">
                    <a:solidFill>
                      <a:schemeClr val="bg2"/>
                    </a:solidFill>
                  </a:tcPr>
                </a:tc>
                <a:extLst>
                  <a:ext uri="{0D108BD9-81ED-4DB2-BD59-A6C34878D82A}">
                    <a16:rowId xmlns:a16="http://schemas.microsoft.com/office/drawing/2014/main" val="361629384"/>
                  </a:ext>
                </a:extLst>
              </a:tr>
              <a:tr h="291884">
                <a:tc>
                  <a:txBody>
                    <a:bodyPr/>
                    <a:lstStyle/>
                    <a:p>
                      <a:pPr algn="ctr" rtl="0" fontAlgn="b"/>
                      <a:r>
                        <a:rPr lang="en-US" sz="1100" b="1" u="none" strike="noStrike" dirty="0">
                          <a:effectLst/>
                        </a:rPr>
                        <a:t>Expected Returns</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6.68%</a:t>
                      </a:r>
                    </a:p>
                  </a:txBody>
                  <a:tcPr marL="9525" marR="9525" marT="9525" marB="0" anchor="b">
                    <a:noFill/>
                  </a:tcPr>
                </a:tc>
                <a:tc>
                  <a:txBody>
                    <a:bodyPr/>
                    <a:lstStyle/>
                    <a:p>
                      <a:pPr algn="ctr" rtl="0" fontAlgn="b"/>
                      <a:r>
                        <a:rPr lang="en-US" sz="1100" b="0" i="0" u="none" strike="noStrike" dirty="0">
                          <a:solidFill>
                            <a:srgbClr val="000000"/>
                          </a:solidFill>
                          <a:effectLst/>
                          <a:latin typeface="Arial Narrow" panose="020B0606020202030204" pitchFamily="34" charset="0"/>
                        </a:rPr>
                        <a:t>6.83%</a:t>
                      </a:r>
                    </a:p>
                  </a:txBody>
                  <a:tcPr marL="9525" marR="9525" marT="9525" marB="0" anchor="b">
                    <a:noFill/>
                  </a:tcPr>
                </a:tc>
                <a:extLst>
                  <a:ext uri="{0D108BD9-81ED-4DB2-BD59-A6C34878D82A}">
                    <a16:rowId xmlns:a16="http://schemas.microsoft.com/office/drawing/2014/main" val="2240281431"/>
                  </a:ext>
                </a:extLst>
              </a:tr>
              <a:tr h="291884">
                <a:tc>
                  <a:txBody>
                    <a:bodyPr/>
                    <a:lstStyle/>
                    <a:p>
                      <a:pPr algn="ctr" rtl="0" fontAlgn="b"/>
                      <a:r>
                        <a:rPr lang="en-US" sz="1100" b="1" u="none" strike="noStrike" dirty="0">
                          <a:effectLst/>
                        </a:rPr>
                        <a:t>Volatility</a:t>
                      </a:r>
                      <a:endParaRPr lang="en-US" sz="1100" b="1"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11.06%</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tc>
                  <a:txBody>
                    <a:bodyPr/>
                    <a:lstStyle/>
                    <a:p>
                      <a:pPr algn="ctr" rtl="0" fontAlgn="b"/>
                      <a:r>
                        <a:rPr lang="en-US" sz="1100" u="none" strike="noStrike" dirty="0">
                          <a:effectLst/>
                        </a:rPr>
                        <a:t>11.54%</a:t>
                      </a:r>
                      <a:endParaRPr lang="en-US" sz="1100" b="0" i="0" u="none" strike="noStrike" dirty="0">
                        <a:solidFill>
                          <a:srgbClr val="000000"/>
                        </a:solidFill>
                        <a:effectLst/>
                        <a:latin typeface="Arial Narrow" panose="020B0606020202030204" pitchFamily="34" charset="0"/>
                      </a:endParaRPr>
                    </a:p>
                  </a:txBody>
                  <a:tcPr marL="9525" marR="9525" marT="9525" marB="0" anchor="b">
                    <a:noFill/>
                  </a:tcPr>
                </a:tc>
                <a:extLst>
                  <a:ext uri="{0D108BD9-81ED-4DB2-BD59-A6C34878D82A}">
                    <a16:rowId xmlns:a16="http://schemas.microsoft.com/office/drawing/2014/main" val="1206714640"/>
                  </a:ext>
                </a:extLst>
              </a:tr>
            </a:tbl>
          </a:graphicData>
        </a:graphic>
      </p:graphicFrame>
    </p:spTree>
    <p:extLst>
      <p:ext uri="{BB962C8B-B14F-4D97-AF65-F5344CB8AC3E}">
        <p14:creationId xmlns:p14="http://schemas.microsoft.com/office/powerpoint/2010/main" val="3578942595"/>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75673</TotalTime>
  <Words>2226</Words>
  <Application>Microsoft Office PowerPoint</Application>
  <PresentationFormat>On-screen Show (4:3)</PresentationFormat>
  <Paragraphs>327</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Arial Narrow</vt:lpstr>
      <vt:lpstr>Calibri</vt:lpstr>
      <vt:lpstr>Lucida Grande</vt:lpstr>
      <vt:lpstr>PrudentialModern Med</vt:lpstr>
      <vt:lpstr>Times</vt:lpstr>
      <vt:lpstr>Times New Roman</vt:lpstr>
      <vt:lpstr>Wingdings</vt:lpstr>
      <vt:lpstr>PIM 2014</vt:lpstr>
      <vt:lpstr>CPIC OFFSHORE MULTI-ASSET PORTFOLIO</vt:lpstr>
      <vt:lpstr>Introduction</vt:lpstr>
      <vt:lpstr>IAS Capital Market Assumption (5 Year Horizon)</vt:lpstr>
      <vt:lpstr>IAS Capital Market Assumption (5 Year Horizon)</vt:lpstr>
      <vt:lpstr>Various Portfolio Allocations</vt:lpstr>
      <vt:lpstr>...Have Different Returns Assumptions</vt:lpstr>
      <vt:lpstr>Mean Variance Optimal Portfolio Allocation</vt:lpstr>
      <vt:lpstr>Combining Peer and IAS Assumptions</vt:lpstr>
      <vt:lpstr>Optimal Portfolio Allocations using Combined Returns</vt:lpstr>
      <vt:lpstr>Appendix</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Harsh Parikh</cp:lastModifiedBy>
  <cp:revision>5678</cp:revision>
  <cp:lastPrinted>2017-09-18T13:56:17Z</cp:lastPrinted>
  <dcterms:created xsi:type="dcterms:W3CDTF">2004-07-29T18:08:48Z</dcterms:created>
  <dcterms:modified xsi:type="dcterms:W3CDTF">2017-09-18T14:01:52Z</dcterms:modified>
</cp:coreProperties>
</file>