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7" r:id="rId1"/>
  </p:sldMasterIdLst>
  <p:notesMasterIdLst>
    <p:notesMasterId r:id="rId17"/>
  </p:notesMasterIdLst>
  <p:handoutMasterIdLst>
    <p:handoutMasterId r:id="rId18"/>
  </p:handoutMasterIdLst>
  <p:sldIdLst>
    <p:sldId id="847" r:id="rId2"/>
    <p:sldId id="849" r:id="rId3"/>
    <p:sldId id="852" r:id="rId4"/>
    <p:sldId id="853" r:id="rId5"/>
    <p:sldId id="870" r:id="rId6"/>
    <p:sldId id="871" r:id="rId7"/>
    <p:sldId id="860" r:id="rId8"/>
    <p:sldId id="874" r:id="rId9"/>
    <p:sldId id="875" r:id="rId10"/>
    <p:sldId id="866" r:id="rId11"/>
    <p:sldId id="867" r:id="rId12"/>
    <p:sldId id="872" r:id="rId13"/>
    <p:sldId id="873" r:id="rId14"/>
    <p:sldId id="868" r:id="rId15"/>
    <p:sldId id="864" r:id="rId16"/>
  </p:sldIdLst>
  <p:sldSz cx="9144000" cy="6858000" type="screen4x3"/>
  <p:notesSz cx="6934200" cy="9220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319">
          <p15:clr>
            <a:srgbClr val="A4A3A4"/>
          </p15:clr>
        </p15:guide>
        <p15:guide id="3" orient="horz" pos="4008" userDrawn="1">
          <p15:clr>
            <a:srgbClr val="A4A3A4"/>
          </p15:clr>
        </p15:guide>
        <p15:guide id="4" orient="horz" pos="936" userDrawn="1">
          <p15:clr>
            <a:srgbClr val="A4A3A4"/>
          </p15:clr>
        </p15:guide>
        <p15:guide id="5" orient="horz" pos="432" userDrawn="1">
          <p15:clr>
            <a:srgbClr val="A4A3A4"/>
          </p15:clr>
        </p15:guide>
        <p15:guide id="6" pos="288" userDrawn="1">
          <p15:clr>
            <a:srgbClr val="A4A3A4"/>
          </p15:clr>
        </p15:guide>
        <p15:guide id="8" pos="5471">
          <p15:clr>
            <a:srgbClr val="A4A3A4"/>
          </p15:clr>
        </p15:guide>
      </p15:sldGuideLst>
    </p:ext>
    <p:ext uri="{2D200454-40CA-4A62-9FC3-DE9A4176ACB9}">
      <p15:notesGuideLst xmlns:p15="http://schemas.microsoft.com/office/powerpoint/2012/main">
        <p15:guide id="1" orient="horz" pos="422" userDrawn="1">
          <p15:clr>
            <a:srgbClr val="A4A3A4"/>
          </p15:clr>
        </p15:guide>
        <p15:guide id="2" pos="48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ly, Grace" initials="H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247"/>
    <a:srgbClr val="000000"/>
    <a:srgbClr val="E6E6E6"/>
    <a:srgbClr val="F3F3F3"/>
    <a:srgbClr val="4D6179"/>
    <a:srgbClr val="005C9E"/>
    <a:srgbClr val="DF7759"/>
    <a:srgbClr val="C4A44D"/>
    <a:srgbClr val="54A289"/>
    <a:srgbClr val="50A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40" autoAdjust="0"/>
    <p:restoredTop sz="98046" autoAdjust="0"/>
  </p:normalViewPr>
  <p:slideViewPr>
    <p:cSldViewPr snapToGrid="0" showGuides="1">
      <p:cViewPr varScale="1">
        <p:scale>
          <a:sx n="90" d="100"/>
          <a:sy n="90" d="100"/>
        </p:scale>
        <p:origin x="1194" y="90"/>
      </p:cViewPr>
      <p:guideLst>
        <p:guide orient="horz" pos="4319"/>
        <p:guide orient="horz" pos="4008"/>
        <p:guide orient="horz" pos="936"/>
        <p:guide orient="horz" pos="432"/>
        <p:guide pos="288"/>
        <p:guide pos="5471"/>
      </p:guideLst>
    </p:cSldViewPr>
  </p:slideViewPr>
  <p:outlineViewPr>
    <p:cViewPr>
      <p:scale>
        <a:sx n="50" d="100"/>
        <a:sy n="50" d="100"/>
      </p:scale>
      <p:origin x="42" y="3429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4" d="100"/>
          <a:sy n="84" d="100"/>
        </p:scale>
        <p:origin x="-3208" y="-760"/>
      </p:cViewPr>
      <p:guideLst>
        <p:guide orient="horz" pos="422"/>
        <p:guide pos="4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JTRDNSV02\BusinessData\IAS\Analytics\Wenbo%20Project\ChinaPacific\Data\cipc%20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sz="1400" b="1" dirty="0">
                <a:solidFill>
                  <a:srgbClr val="000000"/>
                </a:solidFill>
                <a:effectLst/>
              </a:rPr>
              <a:t>Annualized Returns</a:t>
            </a:r>
            <a:r>
              <a:rPr lang="en-US" sz="1400" b="1" baseline="0" dirty="0">
                <a:solidFill>
                  <a:srgbClr val="000000"/>
                </a:solidFill>
                <a:effectLst/>
              </a:rPr>
              <a:t> and Volatility</a:t>
            </a:r>
          </a:p>
          <a:p>
            <a:pPr>
              <a:defRPr sz="1400" b="1">
                <a:solidFill>
                  <a:srgbClr val="000000"/>
                </a:solidFill>
              </a:defRPr>
            </a:pPr>
            <a:r>
              <a:rPr lang="en-US" sz="1400" b="1" baseline="0" dirty="0">
                <a:solidFill>
                  <a:srgbClr val="000000"/>
                </a:solidFill>
                <a:effectLst/>
              </a:rPr>
              <a:t>USD Returns</a:t>
            </a:r>
          </a:p>
        </c:rich>
      </c:tx>
      <c:layout>
        <c:manualLayout>
          <c:xMode val="edge"/>
          <c:yMode val="edge"/>
          <c:x val="0.30037053547487536"/>
          <c:y val="4.6625968682034386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endParaRPr lang="en-US"/>
        </a:p>
      </c:txPr>
    </c:title>
    <c:autoTitleDeleted val="0"/>
    <c:plotArea>
      <c:layout>
        <c:manualLayout>
          <c:layoutTarget val="inner"/>
          <c:xMode val="edge"/>
          <c:yMode val="edge"/>
          <c:x val="7.1355971128608919E-2"/>
          <c:y val="0.13169537401574802"/>
          <c:w val="0.90781069553805793"/>
          <c:h val="0.62688188976377957"/>
        </c:manualLayout>
      </c:layout>
      <c:barChart>
        <c:barDir val="col"/>
        <c:grouping val="clustered"/>
        <c:varyColors val="0"/>
        <c:ser>
          <c:idx val="0"/>
          <c:order val="0"/>
          <c:tx>
            <c:strRef>
              <c:f>Sheet1!$B$1</c:f>
              <c:strCache>
                <c:ptCount val="1"/>
                <c:pt idx="0">
                  <c:v>Return</c:v>
                </c:pt>
              </c:strCache>
            </c:strRef>
          </c:tx>
          <c:spPr>
            <a:solidFill>
              <a:schemeClr val="tx2">
                <a:lumMod val="50000"/>
              </a:schemeClr>
            </a:solidFill>
            <a:ln>
              <a:noFill/>
            </a:ln>
            <a:effectLst/>
          </c:spPr>
          <c:invertIfNegative val="0"/>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7.0000000000000007E-2</c:v>
                </c:pt>
                <c:pt idx="1">
                  <c:v>8.7999999999999995E-2</c:v>
                </c:pt>
                <c:pt idx="2">
                  <c:v>4.7699999999999999E-2</c:v>
                </c:pt>
                <c:pt idx="3">
                  <c:v>7.2099999999999997E-2</c:v>
                </c:pt>
                <c:pt idx="4">
                  <c:v>8.0600000000000005E-2</c:v>
                </c:pt>
                <c:pt idx="5">
                  <c:v>7.0699999999999999E-2</c:v>
                </c:pt>
                <c:pt idx="6">
                  <c:v>8.0299999999999996E-2</c:v>
                </c:pt>
              </c:numCache>
            </c:numRef>
          </c:val>
          <c:extLst>
            <c:ext xmlns:c16="http://schemas.microsoft.com/office/drawing/2014/chart" uri="{C3380CC4-5D6E-409C-BE32-E72D297353CC}">
              <c16:uniqueId val="{00000000-E8A6-4622-9CC9-5D5E4D4B00F6}"/>
            </c:ext>
          </c:extLst>
        </c:ser>
        <c:ser>
          <c:idx val="1"/>
          <c:order val="1"/>
          <c:tx>
            <c:strRef>
              <c:f>Sheet1!$C$1</c:f>
              <c:strCache>
                <c:ptCount val="1"/>
                <c:pt idx="0">
                  <c:v>Volatility</c:v>
                </c:pt>
              </c:strCache>
            </c:strRef>
          </c:tx>
          <c:spPr>
            <a:solidFill>
              <a:schemeClr val="accent2"/>
            </a:solidFill>
            <a:ln>
              <a:noFill/>
            </a:ln>
            <a:effectLst/>
          </c:spPr>
          <c:invertIfNegative val="0"/>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Sheet1!$C$2:$C$8</c:f>
              <c:numCache>
                <c:formatCode>0.00%</c:formatCode>
                <c:ptCount val="7"/>
                <c:pt idx="0">
                  <c:v>0.100789</c:v>
                </c:pt>
                <c:pt idx="1">
                  <c:v>0.14183200000000001</c:v>
                </c:pt>
                <c:pt idx="2">
                  <c:v>0.13139700000000001</c:v>
                </c:pt>
                <c:pt idx="3">
                  <c:v>0.15299199999999999</c:v>
                </c:pt>
                <c:pt idx="4">
                  <c:v>0.19708700000000001</c:v>
                </c:pt>
                <c:pt idx="5">
                  <c:v>0.182198</c:v>
                </c:pt>
                <c:pt idx="6">
                  <c:v>0.25237199999999999</c:v>
                </c:pt>
              </c:numCache>
            </c:numRef>
          </c:val>
          <c:extLst>
            <c:ext xmlns:c16="http://schemas.microsoft.com/office/drawing/2014/chart" uri="{C3380CC4-5D6E-409C-BE32-E72D297353CC}">
              <c16:uniqueId val="{00000000-495D-4DB2-8067-A1F6BBDE6012}"/>
            </c:ext>
          </c:extLst>
        </c:ser>
        <c:dLbls>
          <c:showLegendKey val="0"/>
          <c:showVal val="0"/>
          <c:showCatName val="0"/>
          <c:showSerName val="0"/>
          <c:showPercent val="0"/>
          <c:showBubbleSize val="0"/>
        </c:dLbls>
        <c:gapWidth val="219"/>
        <c:axId val="1423226528"/>
        <c:axId val="964206576"/>
      </c:barChart>
      <c:catAx>
        <c:axId val="142322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964206576"/>
        <c:crosses val="autoZero"/>
        <c:auto val="1"/>
        <c:lblAlgn val="ctr"/>
        <c:lblOffset val="100"/>
        <c:noMultiLvlLbl val="0"/>
      </c:catAx>
      <c:valAx>
        <c:axId val="964206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423226528"/>
        <c:crosses val="autoZero"/>
        <c:crossBetween val="between"/>
      </c:valAx>
      <c:spPr>
        <a:noFill/>
        <a:ln>
          <a:noFill/>
        </a:ln>
        <a:effectLst/>
      </c:spPr>
    </c:plotArea>
    <c:legend>
      <c:legendPos val="b"/>
      <c:layout>
        <c:manualLayout>
          <c:xMode val="edge"/>
          <c:yMode val="edge"/>
          <c:x val="0.43111585752812115"/>
          <c:y val="0.90605964805838179"/>
          <c:w val="0.19059280437445708"/>
          <c:h val="7.0071312207447167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Equal Weight Allocations</a:t>
            </a:r>
          </a:p>
        </c:rich>
      </c:tx>
      <c:layout>
        <c:manualLayout>
          <c:xMode val="edge"/>
          <c:yMode val="edge"/>
          <c:x val="0.1756674636962734"/>
          <c:y val="1.622049243371502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245815594564649"/>
          <c:y val="0.10845429946503028"/>
          <c:w val="0.5805339126377792"/>
          <c:h val="0.50855279744743087"/>
        </c:manualLayout>
      </c:layout>
      <c:pieChart>
        <c:varyColors val="1"/>
        <c:ser>
          <c:idx val="0"/>
          <c:order val="0"/>
          <c:tx>
            <c:strRef>
              <c:f>Sheet1!$B$1</c:f>
              <c:strCache>
                <c:ptCount val="1"/>
                <c:pt idx="0">
                  <c:v>Equal_Weight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59-489D-BF6E-8E46F1AE2B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59-489D-BF6E-8E46F1AE2B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59-489D-BF6E-8E46F1AE2B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59-489D-BF6E-8E46F1AE2B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59-489D-BF6E-8E46F1AE2B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C59-489D-BF6E-8E46F1AE2B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C59-489D-BF6E-8E46F1AE2B95}"/>
              </c:ext>
            </c:extLst>
          </c:dPt>
          <c:dLbls>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AC59-489D-BF6E-8E46F1AE2B9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0.14285700000000001</c:v>
                </c:pt>
                <c:pt idx="1">
                  <c:v>0.14285700000000001</c:v>
                </c:pt>
                <c:pt idx="2">
                  <c:v>0.14285709999999999</c:v>
                </c:pt>
                <c:pt idx="3">
                  <c:v>0.14285700000000001</c:v>
                </c:pt>
                <c:pt idx="4">
                  <c:v>0.14285709999999999</c:v>
                </c:pt>
                <c:pt idx="5">
                  <c:v>0.14285709999999999</c:v>
                </c:pt>
                <c:pt idx="6">
                  <c:v>0.14285700000000001</c:v>
                </c:pt>
              </c:numCache>
            </c:numRef>
          </c:val>
          <c:extLst>
            <c:ext xmlns:c16="http://schemas.microsoft.com/office/drawing/2014/chart" uri="{C3380CC4-5D6E-409C-BE32-E72D297353CC}">
              <c16:uniqueId val="{0000000E-AC59-489D-BF6E-8E46F1AE2B9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0049421037530746E-2"/>
          <c:y val="0.71139557585788182"/>
          <c:w val="0.47587653816994235"/>
          <c:h val="0.28860445269120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Equal Risk Contribution</a:t>
            </a:r>
            <a:r>
              <a:rPr lang="en-US" sz="1400" b="1" baseline="0" dirty="0">
                <a:solidFill>
                  <a:schemeClr val="tx1"/>
                </a:solidFill>
              </a:rPr>
              <a:t> Allocations</a:t>
            </a:r>
            <a:endParaRPr lang="en-US" sz="1400" b="1" dirty="0">
              <a:solidFill>
                <a:schemeClr val="tx1"/>
              </a:solidFill>
            </a:endParaRPr>
          </a:p>
        </c:rich>
      </c:tx>
      <c:layout>
        <c:manualLayout>
          <c:xMode val="edge"/>
          <c:yMode val="edge"/>
          <c:x val="5.7284312322692946E-2"/>
          <c:y val="7.59215395983721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791525286521633"/>
          <c:y val="0.18363837538821742"/>
          <c:w val="0.57109712386558587"/>
          <c:h val="0.49691700327988331"/>
        </c:manualLayout>
      </c:layout>
      <c:pieChart>
        <c:varyColors val="1"/>
        <c:ser>
          <c:idx val="0"/>
          <c:order val="0"/>
          <c:tx>
            <c:strRef>
              <c:f>Sheet1!$B$1</c:f>
              <c:strCache>
                <c:ptCount val="1"/>
                <c:pt idx="0">
                  <c:v>ERC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CD-4F9C-9E07-26A72E5DE8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CD-4F9C-9E07-26A72E5DE8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CD-4F9C-9E07-26A72E5DE89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CD-4F9C-9E07-26A72E5DE89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CD-4F9C-9E07-26A72E5DE89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1CD-4F9C-9E07-26A72E5DE89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1CD-4F9C-9E07-26A72E5DE898}"/>
              </c:ext>
            </c:extLst>
          </c:dPt>
          <c:dLbls>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71CD-4F9C-9E07-26A72E5DE898}"/>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0.28241500000000003</c:v>
                </c:pt>
                <c:pt idx="1">
                  <c:v>0.14297899999999999</c:v>
                </c:pt>
                <c:pt idx="2">
                  <c:v>0.17785110000000001</c:v>
                </c:pt>
                <c:pt idx="3">
                  <c:v>0.11873400000000001</c:v>
                </c:pt>
                <c:pt idx="4">
                  <c:v>9.272408E-2</c:v>
                </c:pt>
                <c:pt idx="5">
                  <c:v>0.1058735</c:v>
                </c:pt>
                <c:pt idx="6">
                  <c:v>7.9422999999999994E-2</c:v>
                </c:pt>
              </c:numCache>
            </c:numRef>
          </c:val>
          <c:extLst>
            <c:ext xmlns:c16="http://schemas.microsoft.com/office/drawing/2014/chart" uri="{C3380CC4-5D6E-409C-BE32-E72D297353CC}">
              <c16:uniqueId val="{0000000E-71CD-4F9C-9E07-26A72E5DE89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2.9305606046982766E-2"/>
          <c:y val="0.69846958706843831"/>
          <c:w val="0.48235047061329234"/>
          <c:h val="0.285025730410176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Constrained</a:t>
            </a:r>
          </a:p>
        </c:rich>
      </c:tx>
      <c:layout>
        <c:manualLayout>
          <c:xMode val="edge"/>
          <c:yMode val="edge"/>
          <c:x val="0.33023056767449788"/>
          <c:y val="2.883397232241375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142141739574348"/>
          <c:y val="0.18415091519058832"/>
          <c:w val="0.39264556240097354"/>
          <c:h val="0.58379375035640768"/>
        </c:manualLayout>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dLbl>
              <c:idx val="2"/>
              <c:delete val="1"/>
              <c:extLst>
                <c:ext xmlns:c15="http://schemas.microsoft.com/office/drawing/2012/chart" uri="{CE6537A1-D6FC-4f65-9D91-7224C49458BB}"/>
                <c:ext xmlns:c16="http://schemas.microsoft.com/office/drawing/2014/chart" uri="{C3380CC4-5D6E-409C-BE32-E72D297353CC}">
                  <c16:uniqueId val="{00000005-2637-4906-8649-76F30CB5B9F9}"/>
                </c:ext>
              </c:extLst>
            </c:dLbl>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2637-4906-8649-76F30CB5B9F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0.3</c:v>
                </c:pt>
                <c:pt idx="1">
                  <c:v>0.3</c:v>
                </c:pt>
                <c:pt idx="2">
                  <c:v>0</c:v>
                </c:pt>
                <c:pt idx="3">
                  <c:v>0.13398009999999999</c:v>
                </c:pt>
                <c:pt idx="4">
                  <c:v>0.1146326</c:v>
                </c:pt>
                <c:pt idx="5">
                  <c:v>3.6826589999999999E-2</c:v>
                </c:pt>
                <c:pt idx="6">
                  <c:v>0.114561</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Peer Allocations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66494473005925"/>
          <c:y val="0.17642917608301703"/>
          <c:w val="0.70667011053988149"/>
          <c:h val="0.52642564705892936"/>
        </c:manualLayout>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D7-4242-A3A8-94417DB8E5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D7-4242-A3A8-94417DB8E5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D7-4242-A3A8-94417DB8E5C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8D7-4242-A3A8-94417DB8E5C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8D7-4242-A3A8-94417DB8E5C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8D7-4242-A3A8-94417DB8E5C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8D7-4242-A3A8-94417DB8E5CF}"/>
              </c:ext>
            </c:extLst>
          </c:dPt>
          <c:dLbls>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88D7-4242-A3A8-94417DB8E5C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US_Small Cap Equities</c:v>
                </c:pt>
                <c:pt idx="5">
                  <c:v>International Equities</c:v>
                </c:pt>
                <c:pt idx="6">
                  <c:v>Emerging Market Equities</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88D7-4242-A3A8-94417DB8E5C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6036351369211177E-2"/>
          <c:y val="0.73066892763972136"/>
          <c:w val="0.47190577949113155"/>
          <c:h val="0.269331072360278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Peer Allocations</a:t>
            </a:r>
          </a:p>
        </c:rich>
      </c:tx>
      <c:layout>
        <c:manualLayout>
          <c:xMode val="edge"/>
          <c:yMode val="edge"/>
          <c:x val="0.30769741860789313"/>
          <c:y val="8.219383766264025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66494473005925"/>
          <c:y val="0.17642917608301703"/>
          <c:w val="0.70667011053988149"/>
          <c:h val="0.52642564705892936"/>
        </c:manualLayout>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D7-4242-A3A8-94417DB8E5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D7-4242-A3A8-94417DB8E5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D7-4242-A3A8-94417DB8E5C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8D7-4242-A3A8-94417DB8E5C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8D7-4242-A3A8-94417DB8E5C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8D7-4242-A3A8-94417DB8E5C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8D7-4242-A3A8-94417DB8E5CF}"/>
              </c:ext>
            </c:extLst>
          </c:dPt>
          <c:dLbls>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88D7-4242-A3A8-94417DB8E5C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US_Small Cap Equities</c:v>
                </c:pt>
                <c:pt idx="5">
                  <c:v>International Equities</c:v>
                </c:pt>
                <c:pt idx="6">
                  <c:v>Emerging Market Equities</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88D7-4242-A3A8-94417DB8E5C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6036351369211177E-2"/>
          <c:y val="0.73066892763972136"/>
          <c:w val="0.47190577949113155"/>
          <c:h val="0.269331072360278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Constrained</a:t>
            </a:r>
          </a:p>
        </c:rich>
      </c:tx>
      <c:layout>
        <c:manualLayout>
          <c:xMode val="edge"/>
          <c:yMode val="edge"/>
          <c:x val="0.33450639061690102"/>
          <c:y val="5.776388387071464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268204377409865"/>
          <c:y val="0.17981027179442427"/>
          <c:w val="0.35961560629502626"/>
          <c:h val="0.5214580604923178"/>
        </c:manualLayout>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0.3</c:v>
                </c:pt>
                <c:pt idx="1">
                  <c:v>0.3</c:v>
                </c:pt>
                <c:pt idx="2">
                  <c:v>2.5087999999999999E-2</c:v>
                </c:pt>
                <c:pt idx="3">
                  <c:v>0.15948799999999999</c:v>
                </c:pt>
                <c:pt idx="4">
                  <c:v>3.3910999999999997E-2</c:v>
                </c:pt>
                <c:pt idx="5">
                  <c:v>0.12634999999999999</c:v>
                </c:pt>
                <c:pt idx="6">
                  <c:v>5.5162999999999997E-2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Data!$R$25</c:f>
              <c:strCache>
                <c:ptCount val="1"/>
                <c:pt idx="0">
                  <c:v>Peer Portfolio</c:v>
                </c:pt>
              </c:strCache>
            </c:strRef>
          </c:tx>
          <c:spPr>
            <a:ln w="28575" cap="rnd">
              <a:solidFill>
                <a:schemeClr val="accent1"/>
              </a:solidFill>
              <a:round/>
            </a:ln>
            <a:effectLst/>
          </c:spPr>
          <c:marker>
            <c:symbol val="none"/>
          </c:marker>
          <c:cat>
            <c:numRef>
              <c:f>Data!$Q$26:$Q$140</c:f>
              <c:numCache>
                <c:formatCode>m/d/yyyy</c:formatCode>
                <c:ptCount val="115"/>
                <c:pt idx="0">
                  <c:v>32416</c:v>
                </c:pt>
                <c:pt idx="1">
                  <c:v>32508</c:v>
                </c:pt>
                <c:pt idx="2">
                  <c:v>32598</c:v>
                </c:pt>
                <c:pt idx="3">
                  <c:v>32689</c:v>
                </c:pt>
                <c:pt idx="4">
                  <c:v>32781</c:v>
                </c:pt>
                <c:pt idx="5">
                  <c:v>32873</c:v>
                </c:pt>
                <c:pt idx="6">
                  <c:v>32963</c:v>
                </c:pt>
                <c:pt idx="7">
                  <c:v>33054</c:v>
                </c:pt>
                <c:pt idx="8">
                  <c:v>33146</c:v>
                </c:pt>
                <c:pt idx="9">
                  <c:v>33238</c:v>
                </c:pt>
                <c:pt idx="10">
                  <c:v>33328</c:v>
                </c:pt>
                <c:pt idx="11">
                  <c:v>33419</c:v>
                </c:pt>
                <c:pt idx="12">
                  <c:v>33511</c:v>
                </c:pt>
                <c:pt idx="13">
                  <c:v>33603</c:v>
                </c:pt>
                <c:pt idx="14">
                  <c:v>33694</c:v>
                </c:pt>
                <c:pt idx="15">
                  <c:v>33785</c:v>
                </c:pt>
                <c:pt idx="16">
                  <c:v>33877</c:v>
                </c:pt>
                <c:pt idx="17">
                  <c:v>33969</c:v>
                </c:pt>
                <c:pt idx="18">
                  <c:v>34059</c:v>
                </c:pt>
                <c:pt idx="19">
                  <c:v>34150</c:v>
                </c:pt>
                <c:pt idx="20">
                  <c:v>34242</c:v>
                </c:pt>
                <c:pt idx="21">
                  <c:v>34334</c:v>
                </c:pt>
                <c:pt idx="22">
                  <c:v>34424</c:v>
                </c:pt>
                <c:pt idx="23">
                  <c:v>34515</c:v>
                </c:pt>
                <c:pt idx="24">
                  <c:v>34607</c:v>
                </c:pt>
                <c:pt idx="25">
                  <c:v>34699</c:v>
                </c:pt>
                <c:pt idx="26">
                  <c:v>34789</c:v>
                </c:pt>
                <c:pt idx="27">
                  <c:v>34880</c:v>
                </c:pt>
                <c:pt idx="28">
                  <c:v>34972</c:v>
                </c:pt>
                <c:pt idx="29">
                  <c:v>35064</c:v>
                </c:pt>
                <c:pt idx="30">
                  <c:v>35155</c:v>
                </c:pt>
                <c:pt idx="31">
                  <c:v>35246</c:v>
                </c:pt>
                <c:pt idx="32">
                  <c:v>35338</c:v>
                </c:pt>
                <c:pt idx="33">
                  <c:v>35430</c:v>
                </c:pt>
                <c:pt idx="34">
                  <c:v>35520</c:v>
                </c:pt>
                <c:pt idx="35">
                  <c:v>35611</c:v>
                </c:pt>
                <c:pt idx="36">
                  <c:v>35703</c:v>
                </c:pt>
                <c:pt idx="37">
                  <c:v>35795</c:v>
                </c:pt>
                <c:pt idx="38">
                  <c:v>35885</c:v>
                </c:pt>
                <c:pt idx="39">
                  <c:v>35976</c:v>
                </c:pt>
                <c:pt idx="40">
                  <c:v>36068</c:v>
                </c:pt>
                <c:pt idx="41">
                  <c:v>36160</c:v>
                </c:pt>
                <c:pt idx="42">
                  <c:v>36250</c:v>
                </c:pt>
                <c:pt idx="43">
                  <c:v>36341</c:v>
                </c:pt>
                <c:pt idx="44">
                  <c:v>36433</c:v>
                </c:pt>
                <c:pt idx="45">
                  <c:v>36525</c:v>
                </c:pt>
                <c:pt idx="46">
                  <c:v>36616</c:v>
                </c:pt>
                <c:pt idx="47">
                  <c:v>36707</c:v>
                </c:pt>
                <c:pt idx="48">
                  <c:v>36799</c:v>
                </c:pt>
                <c:pt idx="49">
                  <c:v>36891</c:v>
                </c:pt>
                <c:pt idx="50">
                  <c:v>36981</c:v>
                </c:pt>
                <c:pt idx="51">
                  <c:v>37072</c:v>
                </c:pt>
                <c:pt idx="52">
                  <c:v>37164</c:v>
                </c:pt>
                <c:pt idx="53">
                  <c:v>37256</c:v>
                </c:pt>
                <c:pt idx="54">
                  <c:v>37346</c:v>
                </c:pt>
                <c:pt idx="55">
                  <c:v>37437</c:v>
                </c:pt>
                <c:pt idx="56">
                  <c:v>37529</c:v>
                </c:pt>
                <c:pt idx="57">
                  <c:v>37621</c:v>
                </c:pt>
                <c:pt idx="58">
                  <c:v>37711</c:v>
                </c:pt>
                <c:pt idx="59">
                  <c:v>37802</c:v>
                </c:pt>
                <c:pt idx="60">
                  <c:v>37894</c:v>
                </c:pt>
                <c:pt idx="61">
                  <c:v>37986</c:v>
                </c:pt>
                <c:pt idx="62">
                  <c:v>38077</c:v>
                </c:pt>
                <c:pt idx="63">
                  <c:v>38168</c:v>
                </c:pt>
                <c:pt idx="64">
                  <c:v>38260</c:v>
                </c:pt>
                <c:pt idx="65">
                  <c:v>38352</c:v>
                </c:pt>
                <c:pt idx="66">
                  <c:v>38442</c:v>
                </c:pt>
                <c:pt idx="67">
                  <c:v>38533</c:v>
                </c:pt>
                <c:pt idx="68">
                  <c:v>38625</c:v>
                </c:pt>
                <c:pt idx="69">
                  <c:v>38717</c:v>
                </c:pt>
                <c:pt idx="70">
                  <c:v>38807</c:v>
                </c:pt>
                <c:pt idx="71">
                  <c:v>38898</c:v>
                </c:pt>
                <c:pt idx="72">
                  <c:v>38990</c:v>
                </c:pt>
                <c:pt idx="73">
                  <c:v>39082</c:v>
                </c:pt>
                <c:pt idx="74">
                  <c:v>39172</c:v>
                </c:pt>
                <c:pt idx="75">
                  <c:v>39263</c:v>
                </c:pt>
                <c:pt idx="76">
                  <c:v>39355</c:v>
                </c:pt>
                <c:pt idx="77">
                  <c:v>39447</c:v>
                </c:pt>
                <c:pt idx="78">
                  <c:v>39538</c:v>
                </c:pt>
                <c:pt idx="79">
                  <c:v>39629</c:v>
                </c:pt>
                <c:pt idx="80">
                  <c:v>39721</c:v>
                </c:pt>
                <c:pt idx="81">
                  <c:v>39813</c:v>
                </c:pt>
                <c:pt idx="82">
                  <c:v>39903</c:v>
                </c:pt>
                <c:pt idx="83">
                  <c:v>39994</c:v>
                </c:pt>
                <c:pt idx="84">
                  <c:v>40086</c:v>
                </c:pt>
                <c:pt idx="85">
                  <c:v>40178</c:v>
                </c:pt>
                <c:pt idx="86">
                  <c:v>40268</c:v>
                </c:pt>
                <c:pt idx="87">
                  <c:v>40359</c:v>
                </c:pt>
                <c:pt idx="88">
                  <c:v>40451</c:v>
                </c:pt>
                <c:pt idx="89">
                  <c:v>40543</c:v>
                </c:pt>
                <c:pt idx="90">
                  <c:v>40633</c:v>
                </c:pt>
                <c:pt idx="91">
                  <c:v>40724</c:v>
                </c:pt>
                <c:pt idx="92">
                  <c:v>40816</c:v>
                </c:pt>
                <c:pt idx="93">
                  <c:v>40908</c:v>
                </c:pt>
                <c:pt idx="94">
                  <c:v>40999</c:v>
                </c:pt>
                <c:pt idx="95">
                  <c:v>41090</c:v>
                </c:pt>
                <c:pt idx="96">
                  <c:v>41182</c:v>
                </c:pt>
                <c:pt idx="97">
                  <c:v>41274</c:v>
                </c:pt>
                <c:pt idx="98">
                  <c:v>41364</c:v>
                </c:pt>
                <c:pt idx="99">
                  <c:v>41455</c:v>
                </c:pt>
                <c:pt idx="100">
                  <c:v>41547</c:v>
                </c:pt>
                <c:pt idx="101">
                  <c:v>41639</c:v>
                </c:pt>
                <c:pt idx="102">
                  <c:v>41729</c:v>
                </c:pt>
                <c:pt idx="103">
                  <c:v>41820</c:v>
                </c:pt>
                <c:pt idx="104">
                  <c:v>41912</c:v>
                </c:pt>
                <c:pt idx="105">
                  <c:v>42004</c:v>
                </c:pt>
                <c:pt idx="106">
                  <c:v>42094</c:v>
                </c:pt>
                <c:pt idx="107">
                  <c:v>42185</c:v>
                </c:pt>
                <c:pt idx="108">
                  <c:v>42277</c:v>
                </c:pt>
                <c:pt idx="109">
                  <c:v>42369</c:v>
                </c:pt>
                <c:pt idx="110">
                  <c:v>42460</c:v>
                </c:pt>
                <c:pt idx="111">
                  <c:v>42551</c:v>
                </c:pt>
                <c:pt idx="112">
                  <c:v>42643</c:v>
                </c:pt>
                <c:pt idx="113">
                  <c:v>42735</c:v>
                </c:pt>
                <c:pt idx="114">
                  <c:v>42825</c:v>
                </c:pt>
              </c:numCache>
            </c:numRef>
          </c:cat>
          <c:val>
            <c:numRef>
              <c:f>Data!$R$26:$R$140</c:f>
              <c:numCache>
                <c:formatCode>0.00</c:formatCode>
                <c:ptCount val="115"/>
                <c:pt idx="0">
                  <c:v>1</c:v>
                </c:pt>
                <c:pt idx="1">
                  <c:v>1.051894855890863</c:v>
                </c:pt>
                <c:pt idx="2">
                  <c:v>1.0910205567298032</c:v>
                </c:pt>
                <c:pt idx="3">
                  <c:v>1.1233495133627751</c:v>
                </c:pt>
                <c:pt idx="4">
                  <c:v>1.2072605420648821</c:v>
                </c:pt>
                <c:pt idx="5">
                  <c:v>1.2304907425837073</c:v>
                </c:pt>
                <c:pt idx="6">
                  <c:v>1.1672637212520511</c:v>
                </c:pt>
                <c:pt idx="7">
                  <c:v>1.2540179481357085</c:v>
                </c:pt>
                <c:pt idx="8">
                  <c:v>1.1197254682109192</c:v>
                </c:pt>
                <c:pt idx="9">
                  <c:v>1.1641655152912014</c:v>
                </c:pt>
                <c:pt idx="10">
                  <c:v>1.2778559091766668</c:v>
                </c:pt>
                <c:pt idx="11">
                  <c:v>1.2712789282418928</c:v>
                </c:pt>
                <c:pt idx="12">
                  <c:v>1.3302550920427629</c:v>
                </c:pt>
                <c:pt idx="13">
                  <c:v>1.3793818848378734</c:v>
                </c:pt>
                <c:pt idx="14">
                  <c:v>1.3787854896510592</c:v>
                </c:pt>
                <c:pt idx="15">
                  <c:v>1.3850716600342721</c:v>
                </c:pt>
                <c:pt idx="16">
                  <c:v>1.436816281140276</c:v>
                </c:pt>
                <c:pt idx="17">
                  <c:v>1.5097303854814341</c:v>
                </c:pt>
                <c:pt idx="18">
                  <c:v>1.5855893889543236</c:v>
                </c:pt>
                <c:pt idx="19">
                  <c:v>1.663307145235847</c:v>
                </c:pt>
                <c:pt idx="20">
                  <c:v>1.7594319407644479</c:v>
                </c:pt>
                <c:pt idx="21">
                  <c:v>1.8487955005144268</c:v>
                </c:pt>
                <c:pt idx="22">
                  <c:v>1.8316744464500008</c:v>
                </c:pt>
                <c:pt idx="23">
                  <c:v>1.8754357550821772</c:v>
                </c:pt>
                <c:pt idx="24">
                  <c:v>1.938737093465069</c:v>
                </c:pt>
                <c:pt idx="25">
                  <c:v>1.9720984339542151</c:v>
                </c:pt>
                <c:pt idx="26">
                  <c:v>2.0471574162325497</c:v>
                </c:pt>
                <c:pt idx="27">
                  <c:v>2.1490986692548169</c:v>
                </c:pt>
                <c:pt idx="28">
                  <c:v>2.2500570071046164</c:v>
                </c:pt>
                <c:pt idx="29">
                  <c:v>2.3811513623104106</c:v>
                </c:pt>
                <c:pt idx="30">
                  <c:v>2.4909559527062632</c:v>
                </c:pt>
                <c:pt idx="31">
                  <c:v>2.6031809592826129</c:v>
                </c:pt>
                <c:pt idx="32">
                  <c:v>2.6729556182330629</c:v>
                </c:pt>
                <c:pt idx="33">
                  <c:v>2.8115628328933471</c:v>
                </c:pt>
                <c:pt idx="34">
                  <c:v>2.8185496519187732</c:v>
                </c:pt>
                <c:pt idx="35">
                  <c:v>3.2015772239898022</c:v>
                </c:pt>
                <c:pt idx="36">
                  <c:v>3.3272495387283336</c:v>
                </c:pt>
                <c:pt idx="37">
                  <c:v>3.3671463714300454</c:v>
                </c:pt>
                <c:pt idx="38">
                  <c:v>3.7189246751685392</c:v>
                </c:pt>
                <c:pt idx="39">
                  <c:v>3.7685458854071077</c:v>
                </c:pt>
                <c:pt idx="40">
                  <c:v>3.342307314328989</c:v>
                </c:pt>
                <c:pt idx="41">
                  <c:v>3.8578447027560694</c:v>
                </c:pt>
                <c:pt idx="42">
                  <c:v>4.0042518365277751</c:v>
                </c:pt>
                <c:pt idx="43">
                  <c:v>4.3272773970228311</c:v>
                </c:pt>
                <c:pt idx="44">
                  <c:v>4.2866166418427216</c:v>
                </c:pt>
                <c:pt idx="45">
                  <c:v>5.024019885496549</c:v>
                </c:pt>
                <c:pt idx="46">
                  <c:v>5.2476108709573603</c:v>
                </c:pt>
                <c:pt idx="47">
                  <c:v>5.0152622844517616</c:v>
                </c:pt>
                <c:pt idx="48">
                  <c:v>4.9202355267674491</c:v>
                </c:pt>
                <c:pt idx="49">
                  <c:v>4.6090102366274737</c:v>
                </c:pt>
                <c:pt idx="50">
                  <c:v>4.2537309290164043</c:v>
                </c:pt>
                <c:pt idx="51">
                  <c:v>4.4347475884425682</c:v>
                </c:pt>
                <c:pt idx="52">
                  <c:v>3.84544314152325</c:v>
                </c:pt>
                <c:pt idx="53">
                  <c:v>4.1485133562953802</c:v>
                </c:pt>
                <c:pt idx="54">
                  <c:v>4.1890545936585912</c:v>
                </c:pt>
                <c:pt idx="55">
                  <c:v>3.9716386129718884</c:v>
                </c:pt>
                <c:pt idx="56">
                  <c:v>3.5269803650637903</c:v>
                </c:pt>
                <c:pt idx="57">
                  <c:v>3.7306376133076169</c:v>
                </c:pt>
                <c:pt idx="58">
                  <c:v>3.6360500535354445</c:v>
                </c:pt>
                <c:pt idx="59">
                  <c:v>4.1436343022540507</c:v>
                </c:pt>
                <c:pt idx="60">
                  <c:v>4.3524950017720077</c:v>
                </c:pt>
                <c:pt idx="61">
                  <c:v>4.8680706182930518</c:v>
                </c:pt>
                <c:pt idx="62">
                  <c:v>4.9758942668731301</c:v>
                </c:pt>
                <c:pt idx="63">
                  <c:v>5.0625540291214337</c:v>
                </c:pt>
                <c:pt idx="64">
                  <c:v>5.1088326029663449</c:v>
                </c:pt>
                <c:pt idx="65">
                  <c:v>5.8302763208374833</c:v>
                </c:pt>
                <c:pt idx="66">
                  <c:v>5.728467450495657</c:v>
                </c:pt>
                <c:pt idx="67">
                  <c:v>6.0293687143552646</c:v>
                </c:pt>
                <c:pt idx="68">
                  <c:v>6.4273086945412023</c:v>
                </c:pt>
                <c:pt idx="69">
                  <c:v>6.727010949342457</c:v>
                </c:pt>
                <c:pt idx="70">
                  <c:v>7.0782936194121655</c:v>
                </c:pt>
                <c:pt idx="71">
                  <c:v>7.1349901561219227</c:v>
                </c:pt>
                <c:pt idx="72">
                  <c:v>7.4191718421043893</c:v>
                </c:pt>
                <c:pt idx="73">
                  <c:v>8.2302705299747458</c:v>
                </c:pt>
                <c:pt idx="74">
                  <c:v>8.4150934782016158</c:v>
                </c:pt>
                <c:pt idx="75">
                  <c:v>9.0231966396482104</c:v>
                </c:pt>
                <c:pt idx="76">
                  <c:v>9.099309608002029</c:v>
                </c:pt>
                <c:pt idx="77">
                  <c:v>9.0666023802072306</c:v>
                </c:pt>
                <c:pt idx="78">
                  <c:v>8.4614261623333391</c:v>
                </c:pt>
                <c:pt idx="79">
                  <c:v>8.4282621023448314</c:v>
                </c:pt>
                <c:pt idx="80">
                  <c:v>7.449263738932081</c:v>
                </c:pt>
                <c:pt idx="81">
                  <c:v>5.7113621396046232</c:v>
                </c:pt>
                <c:pt idx="82">
                  <c:v>5.3620621202948273</c:v>
                </c:pt>
                <c:pt idx="83">
                  <c:v>6.2653551547791944</c:v>
                </c:pt>
                <c:pt idx="84">
                  <c:v>7.0504564778055157</c:v>
                </c:pt>
                <c:pt idx="85">
                  <c:v>7.4783993830660735</c:v>
                </c:pt>
                <c:pt idx="86">
                  <c:v>7.8491263109456009</c:v>
                </c:pt>
                <c:pt idx="87">
                  <c:v>7.4951141351668715</c:v>
                </c:pt>
                <c:pt idx="88">
                  <c:v>8.3060540807175034</c:v>
                </c:pt>
                <c:pt idx="89">
                  <c:v>9.0149412163705502</c:v>
                </c:pt>
                <c:pt idx="90">
                  <c:v>9.33181210002763</c:v>
                </c:pt>
                <c:pt idx="91">
                  <c:v>9.5465494721961139</c:v>
                </c:pt>
                <c:pt idx="92">
                  <c:v>8.3868951891233596</c:v>
                </c:pt>
                <c:pt idx="93">
                  <c:v>9.0423629849239653</c:v>
                </c:pt>
                <c:pt idx="94">
                  <c:v>9.8139383218059013</c:v>
                </c:pt>
                <c:pt idx="95">
                  <c:v>9.4925780640938893</c:v>
                </c:pt>
                <c:pt idx="96">
                  <c:v>10.05430541783473</c:v>
                </c:pt>
                <c:pt idx="97">
                  <c:v>10.362179783496847</c:v>
                </c:pt>
                <c:pt idx="98">
                  <c:v>10.981571287378081</c:v>
                </c:pt>
                <c:pt idx="99">
                  <c:v>11.158233639183477</c:v>
                </c:pt>
                <c:pt idx="100">
                  <c:v>11.87360570781923</c:v>
                </c:pt>
                <c:pt idx="101">
                  <c:v>12.681854050766399</c:v>
                </c:pt>
                <c:pt idx="102">
                  <c:v>12.817147724597419</c:v>
                </c:pt>
                <c:pt idx="103">
                  <c:v>13.485686206153018</c:v>
                </c:pt>
                <c:pt idx="104">
                  <c:v>13.313422495016216</c:v>
                </c:pt>
                <c:pt idx="105">
                  <c:v>13.437082097224161</c:v>
                </c:pt>
                <c:pt idx="106">
                  <c:v>13.860378426603056</c:v>
                </c:pt>
                <c:pt idx="107">
                  <c:v>14.163502430180733</c:v>
                </c:pt>
                <c:pt idx="108">
                  <c:v>13.278885158204897</c:v>
                </c:pt>
                <c:pt idx="109">
                  <c:v>13.733640488752984</c:v>
                </c:pt>
                <c:pt idx="110">
                  <c:v>13.727064615589384</c:v>
                </c:pt>
                <c:pt idx="111">
                  <c:v>14.120765652172668</c:v>
                </c:pt>
                <c:pt idx="112">
                  <c:v>14.785630919794555</c:v>
                </c:pt>
                <c:pt idx="113">
                  <c:v>15.166341890649147</c:v>
                </c:pt>
                <c:pt idx="114">
                  <c:v>15.920830922784853</c:v>
                </c:pt>
              </c:numCache>
            </c:numRef>
          </c:val>
          <c:smooth val="0"/>
          <c:extLst>
            <c:ext xmlns:c16="http://schemas.microsoft.com/office/drawing/2014/chart" uri="{C3380CC4-5D6E-409C-BE32-E72D297353CC}">
              <c16:uniqueId val="{00000000-FA10-4580-97DF-D4B14E599D34}"/>
            </c:ext>
          </c:extLst>
        </c:ser>
        <c:ser>
          <c:idx val="1"/>
          <c:order val="1"/>
          <c:tx>
            <c:strRef>
              <c:f>Data!$S$25</c:f>
              <c:strCache>
                <c:ptCount val="1"/>
                <c:pt idx="0">
                  <c:v>MVO (IAS CMA)</c:v>
                </c:pt>
              </c:strCache>
            </c:strRef>
          </c:tx>
          <c:spPr>
            <a:ln w="28575" cap="rnd">
              <a:solidFill>
                <a:schemeClr val="accent2"/>
              </a:solidFill>
              <a:round/>
            </a:ln>
            <a:effectLst/>
          </c:spPr>
          <c:marker>
            <c:symbol val="none"/>
          </c:marker>
          <c:cat>
            <c:numRef>
              <c:f>Data!$Q$26:$Q$140</c:f>
              <c:numCache>
                <c:formatCode>m/d/yyyy</c:formatCode>
                <c:ptCount val="115"/>
                <c:pt idx="0">
                  <c:v>32416</c:v>
                </c:pt>
                <c:pt idx="1">
                  <c:v>32508</c:v>
                </c:pt>
                <c:pt idx="2">
                  <c:v>32598</c:v>
                </c:pt>
                <c:pt idx="3">
                  <c:v>32689</c:v>
                </c:pt>
                <c:pt idx="4">
                  <c:v>32781</c:v>
                </c:pt>
                <c:pt idx="5">
                  <c:v>32873</c:v>
                </c:pt>
                <c:pt idx="6">
                  <c:v>32963</c:v>
                </c:pt>
                <c:pt idx="7">
                  <c:v>33054</c:v>
                </c:pt>
                <c:pt idx="8">
                  <c:v>33146</c:v>
                </c:pt>
                <c:pt idx="9">
                  <c:v>33238</c:v>
                </c:pt>
                <c:pt idx="10">
                  <c:v>33328</c:v>
                </c:pt>
                <c:pt idx="11">
                  <c:v>33419</c:v>
                </c:pt>
                <c:pt idx="12">
                  <c:v>33511</c:v>
                </c:pt>
                <c:pt idx="13">
                  <c:v>33603</c:v>
                </c:pt>
                <c:pt idx="14">
                  <c:v>33694</c:v>
                </c:pt>
                <c:pt idx="15">
                  <c:v>33785</c:v>
                </c:pt>
                <c:pt idx="16">
                  <c:v>33877</c:v>
                </c:pt>
                <c:pt idx="17">
                  <c:v>33969</c:v>
                </c:pt>
                <c:pt idx="18">
                  <c:v>34059</c:v>
                </c:pt>
                <c:pt idx="19">
                  <c:v>34150</c:v>
                </c:pt>
                <c:pt idx="20">
                  <c:v>34242</c:v>
                </c:pt>
                <c:pt idx="21">
                  <c:v>34334</c:v>
                </c:pt>
                <c:pt idx="22">
                  <c:v>34424</c:v>
                </c:pt>
                <c:pt idx="23">
                  <c:v>34515</c:v>
                </c:pt>
                <c:pt idx="24">
                  <c:v>34607</c:v>
                </c:pt>
                <c:pt idx="25">
                  <c:v>34699</c:v>
                </c:pt>
                <c:pt idx="26">
                  <c:v>34789</c:v>
                </c:pt>
                <c:pt idx="27">
                  <c:v>34880</c:v>
                </c:pt>
                <c:pt idx="28">
                  <c:v>34972</c:v>
                </c:pt>
                <c:pt idx="29">
                  <c:v>35064</c:v>
                </c:pt>
                <c:pt idx="30">
                  <c:v>35155</c:v>
                </c:pt>
                <c:pt idx="31">
                  <c:v>35246</c:v>
                </c:pt>
                <c:pt idx="32">
                  <c:v>35338</c:v>
                </c:pt>
                <c:pt idx="33">
                  <c:v>35430</c:v>
                </c:pt>
                <c:pt idx="34">
                  <c:v>35520</c:v>
                </c:pt>
                <c:pt idx="35">
                  <c:v>35611</c:v>
                </c:pt>
                <c:pt idx="36">
                  <c:v>35703</c:v>
                </c:pt>
                <c:pt idx="37">
                  <c:v>35795</c:v>
                </c:pt>
                <c:pt idx="38">
                  <c:v>35885</c:v>
                </c:pt>
                <c:pt idx="39">
                  <c:v>35976</c:v>
                </c:pt>
                <c:pt idx="40">
                  <c:v>36068</c:v>
                </c:pt>
                <c:pt idx="41">
                  <c:v>36160</c:v>
                </c:pt>
                <c:pt idx="42">
                  <c:v>36250</c:v>
                </c:pt>
                <c:pt idx="43">
                  <c:v>36341</c:v>
                </c:pt>
                <c:pt idx="44">
                  <c:v>36433</c:v>
                </c:pt>
                <c:pt idx="45">
                  <c:v>36525</c:v>
                </c:pt>
                <c:pt idx="46">
                  <c:v>36616</c:v>
                </c:pt>
                <c:pt idx="47">
                  <c:v>36707</c:v>
                </c:pt>
                <c:pt idx="48">
                  <c:v>36799</c:v>
                </c:pt>
                <c:pt idx="49">
                  <c:v>36891</c:v>
                </c:pt>
                <c:pt idx="50">
                  <c:v>36981</c:v>
                </c:pt>
                <c:pt idx="51">
                  <c:v>37072</c:v>
                </c:pt>
                <c:pt idx="52">
                  <c:v>37164</c:v>
                </c:pt>
                <c:pt idx="53">
                  <c:v>37256</c:v>
                </c:pt>
                <c:pt idx="54">
                  <c:v>37346</c:v>
                </c:pt>
                <c:pt idx="55">
                  <c:v>37437</c:v>
                </c:pt>
                <c:pt idx="56">
                  <c:v>37529</c:v>
                </c:pt>
                <c:pt idx="57">
                  <c:v>37621</c:v>
                </c:pt>
                <c:pt idx="58">
                  <c:v>37711</c:v>
                </c:pt>
                <c:pt idx="59">
                  <c:v>37802</c:v>
                </c:pt>
                <c:pt idx="60">
                  <c:v>37894</c:v>
                </c:pt>
                <c:pt idx="61">
                  <c:v>37986</c:v>
                </c:pt>
                <c:pt idx="62">
                  <c:v>38077</c:v>
                </c:pt>
                <c:pt idx="63">
                  <c:v>38168</c:v>
                </c:pt>
                <c:pt idx="64">
                  <c:v>38260</c:v>
                </c:pt>
                <c:pt idx="65">
                  <c:v>38352</c:v>
                </c:pt>
                <c:pt idx="66">
                  <c:v>38442</c:v>
                </c:pt>
                <c:pt idx="67">
                  <c:v>38533</c:v>
                </c:pt>
                <c:pt idx="68">
                  <c:v>38625</c:v>
                </c:pt>
                <c:pt idx="69">
                  <c:v>38717</c:v>
                </c:pt>
                <c:pt idx="70">
                  <c:v>38807</c:v>
                </c:pt>
                <c:pt idx="71">
                  <c:v>38898</c:v>
                </c:pt>
                <c:pt idx="72">
                  <c:v>38990</c:v>
                </c:pt>
                <c:pt idx="73">
                  <c:v>39082</c:v>
                </c:pt>
                <c:pt idx="74">
                  <c:v>39172</c:v>
                </c:pt>
                <c:pt idx="75">
                  <c:v>39263</c:v>
                </c:pt>
                <c:pt idx="76">
                  <c:v>39355</c:v>
                </c:pt>
                <c:pt idx="77">
                  <c:v>39447</c:v>
                </c:pt>
                <c:pt idx="78">
                  <c:v>39538</c:v>
                </c:pt>
                <c:pt idx="79">
                  <c:v>39629</c:v>
                </c:pt>
                <c:pt idx="80">
                  <c:v>39721</c:v>
                </c:pt>
                <c:pt idx="81">
                  <c:v>39813</c:v>
                </c:pt>
                <c:pt idx="82">
                  <c:v>39903</c:v>
                </c:pt>
                <c:pt idx="83">
                  <c:v>39994</c:v>
                </c:pt>
                <c:pt idx="84">
                  <c:v>40086</c:v>
                </c:pt>
                <c:pt idx="85">
                  <c:v>40178</c:v>
                </c:pt>
                <c:pt idx="86">
                  <c:v>40268</c:v>
                </c:pt>
                <c:pt idx="87">
                  <c:v>40359</c:v>
                </c:pt>
                <c:pt idx="88">
                  <c:v>40451</c:v>
                </c:pt>
                <c:pt idx="89">
                  <c:v>40543</c:v>
                </c:pt>
                <c:pt idx="90">
                  <c:v>40633</c:v>
                </c:pt>
                <c:pt idx="91">
                  <c:v>40724</c:v>
                </c:pt>
                <c:pt idx="92">
                  <c:v>40816</c:v>
                </c:pt>
                <c:pt idx="93">
                  <c:v>40908</c:v>
                </c:pt>
                <c:pt idx="94">
                  <c:v>40999</c:v>
                </c:pt>
                <c:pt idx="95">
                  <c:v>41090</c:v>
                </c:pt>
                <c:pt idx="96">
                  <c:v>41182</c:v>
                </c:pt>
                <c:pt idx="97">
                  <c:v>41274</c:v>
                </c:pt>
                <c:pt idx="98">
                  <c:v>41364</c:v>
                </c:pt>
                <c:pt idx="99">
                  <c:v>41455</c:v>
                </c:pt>
                <c:pt idx="100">
                  <c:v>41547</c:v>
                </c:pt>
                <c:pt idx="101">
                  <c:v>41639</c:v>
                </c:pt>
                <c:pt idx="102">
                  <c:v>41729</c:v>
                </c:pt>
                <c:pt idx="103">
                  <c:v>41820</c:v>
                </c:pt>
                <c:pt idx="104">
                  <c:v>41912</c:v>
                </c:pt>
                <c:pt idx="105">
                  <c:v>42004</c:v>
                </c:pt>
                <c:pt idx="106">
                  <c:v>42094</c:v>
                </c:pt>
                <c:pt idx="107">
                  <c:v>42185</c:v>
                </c:pt>
                <c:pt idx="108">
                  <c:v>42277</c:v>
                </c:pt>
                <c:pt idx="109">
                  <c:v>42369</c:v>
                </c:pt>
                <c:pt idx="110">
                  <c:v>42460</c:v>
                </c:pt>
                <c:pt idx="111">
                  <c:v>42551</c:v>
                </c:pt>
                <c:pt idx="112">
                  <c:v>42643</c:v>
                </c:pt>
                <c:pt idx="113">
                  <c:v>42735</c:v>
                </c:pt>
                <c:pt idx="114">
                  <c:v>42825</c:v>
                </c:pt>
              </c:numCache>
            </c:numRef>
          </c:cat>
          <c:val>
            <c:numRef>
              <c:f>Data!$S$26:$S$140</c:f>
              <c:numCache>
                <c:formatCode>0.00</c:formatCode>
                <c:ptCount val="115"/>
                <c:pt idx="0">
                  <c:v>1</c:v>
                </c:pt>
                <c:pt idx="1">
                  <c:v>1.0232851226724593</c:v>
                </c:pt>
                <c:pt idx="2">
                  <c:v>1.0725173658368312</c:v>
                </c:pt>
                <c:pt idx="3">
                  <c:v>1.1158292045100022</c:v>
                </c:pt>
                <c:pt idx="4">
                  <c:v>1.1927651031935091</c:v>
                </c:pt>
                <c:pt idx="5">
                  <c:v>1.2041671799974376</c:v>
                </c:pt>
                <c:pt idx="6">
                  <c:v>1.1842310499524791</c:v>
                </c:pt>
                <c:pt idx="7">
                  <c:v>1.2625421930180507</c:v>
                </c:pt>
                <c:pt idx="8">
                  <c:v>1.1527908990146949</c:v>
                </c:pt>
                <c:pt idx="9">
                  <c:v>1.1574167199544751</c:v>
                </c:pt>
                <c:pt idx="10">
                  <c:v>1.2887302834781085</c:v>
                </c:pt>
                <c:pt idx="11">
                  <c:v>1.2922278163667926</c:v>
                </c:pt>
                <c:pt idx="12">
                  <c:v>1.3330294655889376</c:v>
                </c:pt>
                <c:pt idx="13">
                  <c:v>1.3677937437266976</c:v>
                </c:pt>
                <c:pt idx="14">
                  <c:v>1.4378171001310789</c:v>
                </c:pt>
                <c:pt idx="15">
                  <c:v>1.4159673573612372</c:v>
                </c:pt>
                <c:pt idx="16">
                  <c:v>1.4302194426057426</c:v>
                </c:pt>
                <c:pt idx="17">
                  <c:v>1.5388867661015346</c:v>
                </c:pt>
                <c:pt idx="18">
                  <c:v>1.5974758426093989</c:v>
                </c:pt>
                <c:pt idx="19">
                  <c:v>1.651867145892731</c:v>
                </c:pt>
                <c:pt idx="20">
                  <c:v>1.7656643127163376</c:v>
                </c:pt>
                <c:pt idx="21">
                  <c:v>1.8907337102859407</c:v>
                </c:pt>
                <c:pt idx="22">
                  <c:v>1.8664207693588066</c:v>
                </c:pt>
                <c:pt idx="23">
                  <c:v>1.8925248000645767</c:v>
                </c:pt>
                <c:pt idx="24">
                  <c:v>1.9898523822438754</c:v>
                </c:pt>
                <c:pt idx="25">
                  <c:v>2.0134834458293129</c:v>
                </c:pt>
                <c:pt idx="26">
                  <c:v>2.0651010961991232</c:v>
                </c:pt>
                <c:pt idx="27">
                  <c:v>2.1763785871377475</c:v>
                </c:pt>
                <c:pt idx="28">
                  <c:v>2.2670929067151953</c:v>
                </c:pt>
                <c:pt idx="29">
                  <c:v>2.3568058025262184</c:v>
                </c:pt>
                <c:pt idx="30">
                  <c:v>2.4906689566284426</c:v>
                </c:pt>
                <c:pt idx="31">
                  <c:v>2.6213588998489512</c:v>
                </c:pt>
                <c:pt idx="32">
                  <c:v>2.6783339423691355</c:v>
                </c:pt>
                <c:pt idx="33">
                  <c:v>2.8073397502283299</c:v>
                </c:pt>
                <c:pt idx="34">
                  <c:v>2.8238648605436985</c:v>
                </c:pt>
                <c:pt idx="35">
                  <c:v>3.1694538248261153</c:v>
                </c:pt>
                <c:pt idx="36">
                  <c:v>3.3051233619796836</c:v>
                </c:pt>
                <c:pt idx="37">
                  <c:v>3.3608017076293288</c:v>
                </c:pt>
                <c:pt idx="38">
                  <c:v>3.6257325238363092</c:v>
                </c:pt>
                <c:pt idx="39">
                  <c:v>3.6267248260732434</c:v>
                </c:pt>
                <c:pt idx="40">
                  <c:v>3.2298066681556858</c:v>
                </c:pt>
                <c:pt idx="41">
                  <c:v>3.6216088323064377</c:v>
                </c:pt>
                <c:pt idx="42">
                  <c:v>3.7573572847810013</c:v>
                </c:pt>
                <c:pt idx="43">
                  <c:v>4.1477183925365297</c:v>
                </c:pt>
                <c:pt idx="44">
                  <c:v>4.081765107815901</c:v>
                </c:pt>
                <c:pt idx="45">
                  <c:v>4.7659205122136132</c:v>
                </c:pt>
                <c:pt idx="46">
                  <c:v>5.0206249430963803</c:v>
                </c:pt>
                <c:pt idx="47">
                  <c:v>4.8321297065133084</c:v>
                </c:pt>
                <c:pt idx="48">
                  <c:v>4.8064098483667124</c:v>
                </c:pt>
                <c:pt idx="49">
                  <c:v>4.5102616866427123</c:v>
                </c:pt>
                <c:pt idx="50">
                  <c:v>4.2648142566507783</c:v>
                </c:pt>
                <c:pt idx="51">
                  <c:v>4.5121765447626396</c:v>
                </c:pt>
                <c:pt idx="52">
                  <c:v>3.9401336046316873</c:v>
                </c:pt>
                <c:pt idx="53">
                  <c:v>4.2858332699294248</c:v>
                </c:pt>
                <c:pt idx="54">
                  <c:v>4.3783163358791626</c:v>
                </c:pt>
                <c:pt idx="55">
                  <c:v>4.2123706424371994</c:v>
                </c:pt>
                <c:pt idx="56">
                  <c:v>3.8620181874954533</c:v>
                </c:pt>
                <c:pt idx="57">
                  <c:v>4.0596938289707563</c:v>
                </c:pt>
                <c:pt idx="58">
                  <c:v>3.992409262554911</c:v>
                </c:pt>
                <c:pt idx="59">
                  <c:v>4.5000770704114492</c:v>
                </c:pt>
                <c:pt idx="60">
                  <c:v>4.7330129696030134</c:v>
                </c:pt>
                <c:pt idx="61">
                  <c:v>5.2176606672484631</c:v>
                </c:pt>
                <c:pt idx="62">
                  <c:v>5.35410374254276</c:v>
                </c:pt>
                <c:pt idx="63">
                  <c:v>5.4566205433126562</c:v>
                </c:pt>
                <c:pt idx="64">
                  <c:v>5.5427995203543299</c:v>
                </c:pt>
                <c:pt idx="65">
                  <c:v>6.2863295288949947</c:v>
                </c:pt>
                <c:pt idx="66">
                  <c:v>6.228160741856053</c:v>
                </c:pt>
                <c:pt idx="67">
                  <c:v>6.6518237075380995</c:v>
                </c:pt>
                <c:pt idx="68">
                  <c:v>7.0794228886293551</c:v>
                </c:pt>
                <c:pt idx="69">
                  <c:v>7.4258769773101951</c:v>
                </c:pt>
                <c:pt idx="70">
                  <c:v>7.7865291701427752</c:v>
                </c:pt>
                <c:pt idx="71">
                  <c:v>7.8384028264526471</c:v>
                </c:pt>
                <c:pt idx="72">
                  <c:v>8.0838504007945833</c:v>
                </c:pt>
                <c:pt idx="73">
                  <c:v>8.9748311901586124</c:v>
                </c:pt>
                <c:pt idx="74">
                  <c:v>9.1567838761221818</c:v>
                </c:pt>
                <c:pt idx="75">
                  <c:v>9.8813376137538889</c:v>
                </c:pt>
                <c:pt idx="76">
                  <c:v>9.9577376619465507</c:v>
                </c:pt>
                <c:pt idx="77">
                  <c:v>9.9260438062823866</c:v>
                </c:pt>
                <c:pt idx="78">
                  <c:v>9.3622789698214</c:v>
                </c:pt>
                <c:pt idx="79">
                  <c:v>9.3500037107125191</c:v>
                </c:pt>
                <c:pt idx="80">
                  <c:v>8.5141118630856845</c:v>
                </c:pt>
                <c:pt idx="81">
                  <c:v>6.27840842796512</c:v>
                </c:pt>
                <c:pt idx="82">
                  <c:v>5.8968939210646454</c:v>
                </c:pt>
                <c:pt idx="83">
                  <c:v>6.8075217296755355</c:v>
                </c:pt>
                <c:pt idx="84">
                  <c:v>7.5121701175408093</c:v>
                </c:pt>
                <c:pt idx="85">
                  <c:v>8.0725723763391137</c:v>
                </c:pt>
                <c:pt idx="86">
                  <c:v>8.6566035825667669</c:v>
                </c:pt>
                <c:pt idx="87">
                  <c:v>8.6453971985635807</c:v>
                </c:pt>
                <c:pt idx="88">
                  <c:v>9.484768670464474</c:v>
                </c:pt>
                <c:pt idx="89">
                  <c:v>10.284732638320603</c:v>
                </c:pt>
                <c:pt idx="90">
                  <c:v>10.587878882489672</c:v>
                </c:pt>
                <c:pt idx="91">
                  <c:v>10.859135279859506</c:v>
                </c:pt>
                <c:pt idx="92">
                  <c:v>9.7078762993149788</c:v>
                </c:pt>
                <c:pt idx="93">
                  <c:v>10.441542733651385</c:v>
                </c:pt>
                <c:pt idx="94">
                  <c:v>11.212474714342683</c:v>
                </c:pt>
                <c:pt idx="95">
                  <c:v>10.930056558506013</c:v>
                </c:pt>
                <c:pt idx="96">
                  <c:v>11.506240463020983</c:v>
                </c:pt>
                <c:pt idx="97">
                  <c:v>11.791231943830475</c:v>
                </c:pt>
                <c:pt idx="98">
                  <c:v>12.427585070035127</c:v>
                </c:pt>
                <c:pt idx="99">
                  <c:v>12.719381035224217</c:v>
                </c:pt>
                <c:pt idx="100">
                  <c:v>13.404428663359553</c:v>
                </c:pt>
                <c:pt idx="101">
                  <c:v>14.171813942679137</c:v>
                </c:pt>
                <c:pt idx="102">
                  <c:v>14.2712646867279</c:v>
                </c:pt>
                <c:pt idx="103">
                  <c:v>14.988556004064842</c:v>
                </c:pt>
                <c:pt idx="104">
                  <c:v>14.901990655249103</c:v>
                </c:pt>
                <c:pt idx="105">
                  <c:v>15.21779585900857</c:v>
                </c:pt>
                <c:pt idx="106">
                  <c:v>15.68898461556496</c:v>
                </c:pt>
                <c:pt idx="107">
                  <c:v>16.132886211726426</c:v>
                </c:pt>
                <c:pt idx="108">
                  <c:v>15.269259067577833</c:v>
                </c:pt>
                <c:pt idx="109">
                  <c:v>15.6683224225347</c:v>
                </c:pt>
                <c:pt idx="110">
                  <c:v>15.689603884616503</c:v>
                </c:pt>
                <c:pt idx="111">
                  <c:v>16.208301428106807</c:v>
                </c:pt>
                <c:pt idx="112">
                  <c:v>16.950293804719109</c:v>
                </c:pt>
                <c:pt idx="113">
                  <c:v>17.486368950488707</c:v>
                </c:pt>
                <c:pt idx="114">
                  <c:v>18.192114877938732</c:v>
                </c:pt>
              </c:numCache>
            </c:numRef>
          </c:val>
          <c:smooth val="0"/>
          <c:extLst>
            <c:ext xmlns:c16="http://schemas.microsoft.com/office/drawing/2014/chart" uri="{C3380CC4-5D6E-409C-BE32-E72D297353CC}">
              <c16:uniqueId val="{00000001-FA10-4580-97DF-D4B14E599D34}"/>
            </c:ext>
          </c:extLst>
        </c:ser>
        <c:ser>
          <c:idx val="2"/>
          <c:order val="2"/>
          <c:tx>
            <c:strRef>
              <c:f>Data!$T$25</c:f>
              <c:strCache>
                <c:ptCount val="1"/>
                <c:pt idx="0">
                  <c:v>MVO (Combined CMA)</c:v>
                </c:pt>
              </c:strCache>
            </c:strRef>
          </c:tx>
          <c:spPr>
            <a:ln w="28575" cap="rnd">
              <a:solidFill>
                <a:schemeClr val="accent3"/>
              </a:solidFill>
              <a:round/>
            </a:ln>
            <a:effectLst/>
          </c:spPr>
          <c:marker>
            <c:symbol val="none"/>
          </c:marker>
          <c:cat>
            <c:numRef>
              <c:f>Data!$Q$26:$Q$140</c:f>
              <c:numCache>
                <c:formatCode>m/d/yyyy</c:formatCode>
                <c:ptCount val="115"/>
                <c:pt idx="0">
                  <c:v>32416</c:v>
                </c:pt>
                <c:pt idx="1">
                  <c:v>32508</c:v>
                </c:pt>
                <c:pt idx="2">
                  <c:v>32598</c:v>
                </c:pt>
                <c:pt idx="3">
                  <c:v>32689</c:v>
                </c:pt>
                <c:pt idx="4">
                  <c:v>32781</c:v>
                </c:pt>
                <c:pt idx="5">
                  <c:v>32873</c:v>
                </c:pt>
                <c:pt idx="6">
                  <c:v>32963</c:v>
                </c:pt>
                <c:pt idx="7">
                  <c:v>33054</c:v>
                </c:pt>
                <c:pt idx="8">
                  <c:v>33146</c:v>
                </c:pt>
                <c:pt idx="9">
                  <c:v>33238</c:v>
                </c:pt>
                <c:pt idx="10">
                  <c:v>33328</c:v>
                </c:pt>
                <c:pt idx="11">
                  <c:v>33419</c:v>
                </c:pt>
                <c:pt idx="12">
                  <c:v>33511</c:v>
                </c:pt>
                <c:pt idx="13">
                  <c:v>33603</c:v>
                </c:pt>
                <c:pt idx="14">
                  <c:v>33694</c:v>
                </c:pt>
                <c:pt idx="15">
                  <c:v>33785</c:v>
                </c:pt>
                <c:pt idx="16">
                  <c:v>33877</c:v>
                </c:pt>
                <c:pt idx="17">
                  <c:v>33969</c:v>
                </c:pt>
                <c:pt idx="18">
                  <c:v>34059</c:v>
                </c:pt>
                <c:pt idx="19">
                  <c:v>34150</c:v>
                </c:pt>
                <c:pt idx="20">
                  <c:v>34242</c:v>
                </c:pt>
                <c:pt idx="21">
                  <c:v>34334</c:v>
                </c:pt>
                <c:pt idx="22">
                  <c:v>34424</c:v>
                </c:pt>
                <c:pt idx="23">
                  <c:v>34515</c:v>
                </c:pt>
                <c:pt idx="24">
                  <c:v>34607</c:v>
                </c:pt>
                <c:pt idx="25">
                  <c:v>34699</c:v>
                </c:pt>
                <c:pt idx="26">
                  <c:v>34789</c:v>
                </c:pt>
                <c:pt idx="27">
                  <c:v>34880</c:v>
                </c:pt>
                <c:pt idx="28">
                  <c:v>34972</c:v>
                </c:pt>
                <c:pt idx="29">
                  <c:v>35064</c:v>
                </c:pt>
                <c:pt idx="30">
                  <c:v>35155</c:v>
                </c:pt>
                <c:pt idx="31">
                  <c:v>35246</c:v>
                </c:pt>
                <c:pt idx="32">
                  <c:v>35338</c:v>
                </c:pt>
                <c:pt idx="33">
                  <c:v>35430</c:v>
                </c:pt>
                <c:pt idx="34">
                  <c:v>35520</c:v>
                </c:pt>
                <c:pt idx="35">
                  <c:v>35611</c:v>
                </c:pt>
                <c:pt idx="36">
                  <c:v>35703</c:v>
                </c:pt>
                <c:pt idx="37">
                  <c:v>35795</c:v>
                </c:pt>
                <c:pt idx="38">
                  <c:v>35885</c:v>
                </c:pt>
                <c:pt idx="39">
                  <c:v>35976</c:v>
                </c:pt>
                <c:pt idx="40">
                  <c:v>36068</c:v>
                </c:pt>
                <c:pt idx="41">
                  <c:v>36160</c:v>
                </c:pt>
                <c:pt idx="42">
                  <c:v>36250</c:v>
                </c:pt>
                <c:pt idx="43">
                  <c:v>36341</c:v>
                </c:pt>
                <c:pt idx="44">
                  <c:v>36433</c:v>
                </c:pt>
                <c:pt idx="45">
                  <c:v>36525</c:v>
                </c:pt>
                <c:pt idx="46">
                  <c:v>36616</c:v>
                </c:pt>
                <c:pt idx="47">
                  <c:v>36707</c:v>
                </c:pt>
                <c:pt idx="48">
                  <c:v>36799</c:v>
                </c:pt>
                <c:pt idx="49">
                  <c:v>36891</c:v>
                </c:pt>
                <c:pt idx="50">
                  <c:v>36981</c:v>
                </c:pt>
                <c:pt idx="51">
                  <c:v>37072</c:v>
                </c:pt>
                <c:pt idx="52">
                  <c:v>37164</c:v>
                </c:pt>
                <c:pt idx="53">
                  <c:v>37256</c:v>
                </c:pt>
                <c:pt idx="54">
                  <c:v>37346</c:v>
                </c:pt>
                <c:pt idx="55">
                  <c:v>37437</c:v>
                </c:pt>
                <c:pt idx="56">
                  <c:v>37529</c:v>
                </c:pt>
                <c:pt idx="57">
                  <c:v>37621</c:v>
                </c:pt>
                <c:pt idx="58">
                  <c:v>37711</c:v>
                </c:pt>
                <c:pt idx="59">
                  <c:v>37802</c:v>
                </c:pt>
                <c:pt idx="60">
                  <c:v>37894</c:v>
                </c:pt>
                <c:pt idx="61">
                  <c:v>37986</c:v>
                </c:pt>
                <c:pt idx="62">
                  <c:v>38077</c:v>
                </c:pt>
                <c:pt idx="63">
                  <c:v>38168</c:v>
                </c:pt>
                <c:pt idx="64">
                  <c:v>38260</c:v>
                </c:pt>
                <c:pt idx="65">
                  <c:v>38352</c:v>
                </c:pt>
                <c:pt idx="66">
                  <c:v>38442</c:v>
                </c:pt>
                <c:pt idx="67">
                  <c:v>38533</c:v>
                </c:pt>
                <c:pt idx="68">
                  <c:v>38625</c:v>
                </c:pt>
                <c:pt idx="69">
                  <c:v>38717</c:v>
                </c:pt>
                <c:pt idx="70">
                  <c:v>38807</c:v>
                </c:pt>
                <c:pt idx="71">
                  <c:v>38898</c:v>
                </c:pt>
                <c:pt idx="72">
                  <c:v>38990</c:v>
                </c:pt>
                <c:pt idx="73">
                  <c:v>39082</c:v>
                </c:pt>
                <c:pt idx="74">
                  <c:v>39172</c:v>
                </c:pt>
                <c:pt idx="75">
                  <c:v>39263</c:v>
                </c:pt>
                <c:pt idx="76">
                  <c:v>39355</c:v>
                </c:pt>
                <c:pt idx="77">
                  <c:v>39447</c:v>
                </c:pt>
                <c:pt idx="78">
                  <c:v>39538</c:v>
                </c:pt>
                <c:pt idx="79">
                  <c:v>39629</c:v>
                </c:pt>
                <c:pt idx="80">
                  <c:v>39721</c:v>
                </c:pt>
                <c:pt idx="81">
                  <c:v>39813</c:v>
                </c:pt>
                <c:pt idx="82">
                  <c:v>39903</c:v>
                </c:pt>
                <c:pt idx="83">
                  <c:v>39994</c:v>
                </c:pt>
                <c:pt idx="84">
                  <c:v>40086</c:v>
                </c:pt>
                <c:pt idx="85">
                  <c:v>40178</c:v>
                </c:pt>
                <c:pt idx="86">
                  <c:v>40268</c:v>
                </c:pt>
                <c:pt idx="87">
                  <c:v>40359</c:v>
                </c:pt>
                <c:pt idx="88">
                  <c:v>40451</c:v>
                </c:pt>
                <c:pt idx="89">
                  <c:v>40543</c:v>
                </c:pt>
                <c:pt idx="90">
                  <c:v>40633</c:v>
                </c:pt>
                <c:pt idx="91">
                  <c:v>40724</c:v>
                </c:pt>
                <c:pt idx="92">
                  <c:v>40816</c:v>
                </c:pt>
                <c:pt idx="93">
                  <c:v>40908</c:v>
                </c:pt>
                <c:pt idx="94">
                  <c:v>40999</c:v>
                </c:pt>
                <c:pt idx="95">
                  <c:v>41090</c:v>
                </c:pt>
                <c:pt idx="96">
                  <c:v>41182</c:v>
                </c:pt>
                <c:pt idx="97">
                  <c:v>41274</c:v>
                </c:pt>
                <c:pt idx="98">
                  <c:v>41364</c:v>
                </c:pt>
                <c:pt idx="99">
                  <c:v>41455</c:v>
                </c:pt>
                <c:pt idx="100">
                  <c:v>41547</c:v>
                </c:pt>
                <c:pt idx="101">
                  <c:v>41639</c:v>
                </c:pt>
                <c:pt idx="102">
                  <c:v>41729</c:v>
                </c:pt>
                <c:pt idx="103">
                  <c:v>41820</c:v>
                </c:pt>
                <c:pt idx="104">
                  <c:v>41912</c:v>
                </c:pt>
                <c:pt idx="105">
                  <c:v>42004</c:v>
                </c:pt>
                <c:pt idx="106">
                  <c:v>42094</c:v>
                </c:pt>
                <c:pt idx="107">
                  <c:v>42185</c:v>
                </c:pt>
                <c:pt idx="108">
                  <c:v>42277</c:v>
                </c:pt>
                <c:pt idx="109">
                  <c:v>42369</c:v>
                </c:pt>
                <c:pt idx="110">
                  <c:v>42460</c:v>
                </c:pt>
                <c:pt idx="111">
                  <c:v>42551</c:v>
                </c:pt>
                <c:pt idx="112">
                  <c:v>42643</c:v>
                </c:pt>
                <c:pt idx="113">
                  <c:v>42735</c:v>
                </c:pt>
                <c:pt idx="114">
                  <c:v>42825</c:v>
                </c:pt>
              </c:numCache>
            </c:numRef>
          </c:cat>
          <c:val>
            <c:numRef>
              <c:f>Data!$T$26:$T$140</c:f>
              <c:numCache>
                <c:formatCode>0.00</c:formatCode>
                <c:ptCount val="115"/>
                <c:pt idx="0">
                  <c:v>1</c:v>
                </c:pt>
                <c:pt idx="1">
                  <c:v>1.0382535574260316</c:v>
                </c:pt>
                <c:pt idx="2">
                  <c:v>1.0740967054521369</c:v>
                </c:pt>
                <c:pt idx="3">
                  <c:v>1.1059005755178231</c:v>
                </c:pt>
                <c:pt idx="4">
                  <c:v>1.176510143648098</c:v>
                </c:pt>
                <c:pt idx="5">
                  <c:v>1.1913871774060847</c:v>
                </c:pt>
                <c:pt idx="6">
                  <c:v>1.1565141863361035</c:v>
                </c:pt>
                <c:pt idx="7">
                  <c:v>1.2300480756602543</c:v>
                </c:pt>
                <c:pt idx="8">
                  <c:v>1.1298763711201465</c:v>
                </c:pt>
                <c:pt idx="9">
                  <c:v>1.1464016634477017</c:v>
                </c:pt>
                <c:pt idx="10">
                  <c:v>1.2450584746370992</c:v>
                </c:pt>
                <c:pt idx="11">
                  <c:v>1.2424721633066405</c:v>
                </c:pt>
                <c:pt idx="12">
                  <c:v>1.2845818812969316</c:v>
                </c:pt>
                <c:pt idx="13">
                  <c:v>1.3080123258171423</c:v>
                </c:pt>
                <c:pt idx="14">
                  <c:v>1.3386863085085519</c:v>
                </c:pt>
                <c:pt idx="15">
                  <c:v>1.3389936881219875</c:v>
                </c:pt>
                <c:pt idx="16">
                  <c:v>1.3693570180096606</c:v>
                </c:pt>
                <c:pt idx="17">
                  <c:v>1.446869439841068</c:v>
                </c:pt>
                <c:pt idx="18">
                  <c:v>1.5117910477264087</c:v>
                </c:pt>
                <c:pt idx="19">
                  <c:v>1.5687211567551136</c:v>
                </c:pt>
                <c:pt idx="20">
                  <c:v>1.6624981813651798</c:v>
                </c:pt>
                <c:pt idx="21">
                  <c:v>1.7486729812381954</c:v>
                </c:pt>
                <c:pt idx="22">
                  <c:v>1.7422048653466879</c:v>
                </c:pt>
                <c:pt idx="23">
                  <c:v>1.781847722298695</c:v>
                </c:pt>
                <c:pt idx="24">
                  <c:v>1.844603441791689</c:v>
                </c:pt>
                <c:pt idx="25">
                  <c:v>1.8831455874985366</c:v>
                </c:pt>
                <c:pt idx="26">
                  <c:v>1.9490414270020719</c:v>
                </c:pt>
                <c:pt idx="27">
                  <c:v>2.0362072441790464</c:v>
                </c:pt>
                <c:pt idx="28">
                  <c:v>2.1189561473477148</c:v>
                </c:pt>
                <c:pt idx="29">
                  <c:v>2.2134222913501014</c:v>
                </c:pt>
                <c:pt idx="30">
                  <c:v>2.3317930462171255</c:v>
                </c:pt>
                <c:pt idx="31">
                  <c:v>2.4461740984492577</c:v>
                </c:pt>
                <c:pt idx="32">
                  <c:v>2.5085015315324668</c:v>
                </c:pt>
                <c:pt idx="33">
                  <c:v>2.6311362437428318</c:v>
                </c:pt>
                <c:pt idx="34">
                  <c:v>2.6433506932792721</c:v>
                </c:pt>
                <c:pt idx="35">
                  <c:v>2.9646089536774736</c:v>
                </c:pt>
                <c:pt idx="36">
                  <c:v>3.0796784174023575</c:v>
                </c:pt>
                <c:pt idx="37">
                  <c:v>3.1539190504582613</c:v>
                </c:pt>
                <c:pt idx="38">
                  <c:v>3.4213183294593783</c:v>
                </c:pt>
                <c:pt idx="39">
                  <c:v>3.4898996535345588</c:v>
                </c:pt>
                <c:pt idx="40">
                  <c:v>3.1519310745520475</c:v>
                </c:pt>
                <c:pt idx="41">
                  <c:v>3.5367775928106342</c:v>
                </c:pt>
                <c:pt idx="42">
                  <c:v>3.6695308357257739</c:v>
                </c:pt>
                <c:pt idx="43">
                  <c:v>3.966989705735521</c:v>
                </c:pt>
                <c:pt idx="44">
                  <c:v>3.9439271325439629</c:v>
                </c:pt>
                <c:pt idx="45">
                  <c:v>4.563641753641499</c:v>
                </c:pt>
                <c:pt idx="46">
                  <c:v>4.7739547177623578</c:v>
                </c:pt>
                <c:pt idx="47">
                  <c:v>4.6194222262463525</c:v>
                </c:pt>
                <c:pt idx="48">
                  <c:v>4.5919495495463707</c:v>
                </c:pt>
                <c:pt idx="49">
                  <c:v>4.3435468418657566</c:v>
                </c:pt>
                <c:pt idx="50">
                  <c:v>4.083239279073628</c:v>
                </c:pt>
                <c:pt idx="51">
                  <c:v>4.2610637052071585</c:v>
                </c:pt>
                <c:pt idx="52">
                  <c:v>3.7716367622396341</c:v>
                </c:pt>
                <c:pt idx="53">
                  <c:v>4.0190860817696556</c:v>
                </c:pt>
                <c:pt idx="54">
                  <c:v>4.068502935948608</c:v>
                </c:pt>
                <c:pt idx="55">
                  <c:v>3.9332898605972608</c:v>
                </c:pt>
                <c:pt idx="56">
                  <c:v>3.6227455749883641</c:v>
                </c:pt>
                <c:pt idx="57">
                  <c:v>3.8035511500067831</c:v>
                </c:pt>
                <c:pt idx="58">
                  <c:v>3.7440989769876944</c:v>
                </c:pt>
                <c:pt idx="59">
                  <c:v>4.1883037832435539</c:v>
                </c:pt>
                <c:pt idx="60">
                  <c:v>4.3757484221482015</c:v>
                </c:pt>
                <c:pt idx="61">
                  <c:v>4.813937499509251</c:v>
                </c:pt>
                <c:pt idx="62">
                  <c:v>4.9114964935133303</c:v>
                </c:pt>
                <c:pt idx="63">
                  <c:v>5.0336305629791713</c:v>
                </c:pt>
                <c:pt idx="64">
                  <c:v>5.1033009840085208</c:v>
                </c:pt>
                <c:pt idx="65">
                  <c:v>5.7668668824879399</c:v>
                </c:pt>
                <c:pt idx="66">
                  <c:v>5.7247633552671546</c:v>
                </c:pt>
                <c:pt idx="67">
                  <c:v>6.0818478156796241</c:v>
                </c:pt>
                <c:pt idx="68">
                  <c:v>6.4483000739354361</c:v>
                </c:pt>
                <c:pt idx="69">
                  <c:v>6.7590302025649134</c:v>
                </c:pt>
                <c:pt idx="70">
                  <c:v>7.0319962848538848</c:v>
                </c:pt>
                <c:pt idx="71">
                  <c:v>7.1281762126122103</c:v>
                </c:pt>
                <c:pt idx="72">
                  <c:v>7.3705460817335595</c:v>
                </c:pt>
                <c:pt idx="73">
                  <c:v>8.1427071371621356</c:v>
                </c:pt>
                <c:pt idx="74">
                  <c:v>8.3216338933303646</c:v>
                </c:pt>
                <c:pt idx="75">
                  <c:v>8.9385138481906949</c:v>
                </c:pt>
                <c:pt idx="76">
                  <c:v>8.9759144292884052</c:v>
                </c:pt>
                <c:pt idx="77">
                  <c:v>8.9358042019468993</c:v>
                </c:pt>
                <c:pt idx="78">
                  <c:v>8.4579524164210866</c:v>
                </c:pt>
                <c:pt idx="79">
                  <c:v>8.4315258323092355</c:v>
                </c:pt>
                <c:pt idx="80">
                  <c:v>7.6275916598204336</c:v>
                </c:pt>
                <c:pt idx="81">
                  <c:v>5.690453944473373</c:v>
                </c:pt>
                <c:pt idx="82">
                  <c:v>5.3321720937337229</c:v>
                </c:pt>
                <c:pt idx="83">
                  <c:v>6.1327191092221227</c:v>
                </c:pt>
                <c:pt idx="84">
                  <c:v>6.7511502772893044</c:v>
                </c:pt>
                <c:pt idx="85">
                  <c:v>7.2340241602279667</c:v>
                </c:pt>
                <c:pt idx="86">
                  <c:v>7.719008243280661</c:v>
                </c:pt>
                <c:pt idx="87">
                  <c:v>7.6903854765080739</c:v>
                </c:pt>
                <c:pt idx="88">
                  <c:v>8.4343854157435594</c:v>
                </c:pt>
                <c:pt idx="89">
                  <c:v>9.079022835507681</c:v>
                </c:pt>
                <c:pt idx="90">
                  <c:v>9.3294238629533286</c:v>
                </c:pt>
                <c:pt idx="91">
                  <c:v>9.6040847841425219</c:v>
                </c:pt>
                <c:pt idx="92">
                  <c:v>8.6698938485189991</c:v>
                </c:pt>
                <c:pt idx="93">
                  <c:v>9.2626633253732926</c:v>
                </c:pt>
                <c:pt idx="94">
                  <c:v>9.9101802198419993</c:v>
                </c:pt>
                <c:pt idx="95">
                  <c:v>9.6769022826649369</c:v>
                </c:pt>
                <c:pt idx="96">
                  <c:v>10.190221960571737</c:v>
                </c:pt>
                <c:pt idx="97">
                  <c:v>10.462466622281944</c:v>
                </c:pt>
                <c:pt idx="98">
                  <c:v>11.017972654037138</c:v>
                </c:pt>
                <c:pt idx="99">
                  <c:v>11.296089093899642</c:v>
                </c:pt>
                <c:pt idx="100">
                  <c:v>11.909324360962103</c:v>
                </c:pt>
                <c:pt idx="101">
                  <c:v>12.599731836993563</c:v>
                </c:pt>
                <c:pt idx="102">
                  <c:v>12.706343862720272</c:v>
                </c:pt>
                <c:pt idx="103">
                  <c:v>13.349842029551676</c:v>
                </c:pt>
                <c:pt idx="104">
                  <c:v>13.304265194307062</c:v>
                </c:pt>
                <c:pt idx="105">
                  <c:v>13.485839897650484</c:v>
                </c:pt>
                <c:pt idx="106">
                  <c:v>13.911152559896616</c:v>
                </c:pt>
                <c:pt idx="107">
                  <c:v>14.302857125600386</c:v>
                </c:pt>
                <c:pt idx="108">
                  <c:v>13.649905075400685</c:v>
                </c:pt>
                <c:pt idx="109">
                  <c:v>14.035154425247429</c:v>
                </c:pt>
                <c:pt idx="110">
                  <c:v>14.006358342757089</c:v>
                </c:pt>
                <c:pt idx="111">
                  <c:v>14.435541629238253</c:v>
                </c:pt>
                <c:pt idx="112">
                  <c:v>15.034612224332761</c:v>
                </c:pt>
                <c:pt idx="113">
                  <c:v>15.450601286072819</c:v>
                </c:pt>
                <c:pt idx="114">
                  <c:v>16.075433468354507</c:v>
                </c:pt>
              </c:numCache>
            </c:numRef>
          </c:val>
          <c:smooth val="0"/>
          <c:extLst>
            <c:ext xmlns:c16="http://schemas.microsoft.com/office/drawing/2014/chart" uri="{C3380CC4-5D6E-409C-BE32-E72D297353CC}">
              <c16:uniqueId val="{00000002-FA10-4580-97DF-D4B14E599D34}"/>
            </c:ext>
          </c:extLst>
        </c:ser>
        <c:dLbls>
          <c:showLegendKey val="0"/>
          <c:showVal val="0"/>
          <c:showCatName val="0"/>
          <c:showSerName val="0"/>
          <c:showPercent val="0"/>
          <c:showBubbleSize val="0"/>
        </c:dLbls>
        <c:smooth val="0"/>
        <c:axId val="2108120960"/>
        <c:axId val="1907634672"/>
      </c:lineChart>
      <c:dateAx>
        <c:axId val="2108120960"/>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907634672"/>
        <c:crosses val="autoZero"/>
        <c:auto val="1"/>
        <c:lblOffset val="100"/>
        <c:baseTimeUnit val="months"/>
      </c:dateAx>
      <c:valAx>
        <c:axId val="1907634672"/>
        <c:scaling>
          <c:logBase val="10"/>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sz="900">
                    <a:solidFill>
                      <a:schemeClr val="tx1"/>
                    </a:solidFill>
                    <a:latin typeface="Arial" panose="020B0604020202020204" pitchFamily="34" charset="0"/>
                    <a:cs typeface="Arial" panose="020B0604020202020204" pitchFamily="34" charset="0"/>
                  </a:rPr>
                  <a:t>$1 Growth</a:t>
                </a:r>
                <a:r>
                  <a:rPr lang="en-US" sz="900" baseline="0">
                    <a:solidFill>
                      <a:schemeClr val="tx1"/>
                    </a:solidFill>
                    <a:latin typeface="Arial" panose="020B0604020202020204" pitchFamily="34" charset="0"/>
                    <a:cs typeface="Arial" panose="020B0604020202020204" pitchFamily="34" charset="0"/>
                  </a:rPr>
                  <a:t> (Log Scale)</a:t>
                </a:r>
                <a:endParaRPr lang="en-US" sz="900">
                  <a:solidFill>
                    <a:schemeClr val="tx1"/>
                  </a:solidFill>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0812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0"/>
            <a:ext cx="3011241" cy="448730"/>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lvl1pPr defTabSz="936584" eaLnBrk="1" hangingPunct="1">
              <a:spcAft>
                <a:spcPct val="0"/>
              </a:spcAft>
              <a:buClrTx/>
              <a:buFontTx/>
              <a:buNone/>
              <a:defRPr sz="1200" dirty="0" smtClean="0">
                <a:latin typeface="Arial" charset="0"/>
              </a:defRPr>
            </a:lvl1pPr>
          </a:lstStyle>
          <a:p>
            <a:pPr>
              <a:defRPr/>
            </a:pPr>
            <a:r>
              <a:rPr lang="en-US" dirty="0"/>
              <a:t>June 9, 2011</a:t>
            </a:r>
          </a:p>
        </p:txBody>
      </p:sp>
      <p:sp>
        <p:nvSpPr>
          <p:cNvPr id="118787" name="Rectangle 3"/>
          <p:cNvSpPr>
            <a:spLocks noGrp="1" noChangeArrowheads="1"/>
          </p:cNvSpPr>
          <p:nvPr>
            <p:ph type="dt" sz="quarter" idx="1"/>
          </p:nvPr>
        </p:nvSpPr>
        <p:spPr bwMode="auto">
          <a:xfrm>
            <a:off x="3922963" y="0"/>
            <a:ext cx="3011241" cy="448730"/>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lvl1pPr algn="r" defTabSz="936584" eaLnBrk="1" hangingPunct="1">
              <a:spcAft>
                <a:spcPct val="0"/>
              </a:spcAft>
              <a:buClrTx/>
              <a:buFontTx/>
              <a:buNone/>
              <a:defRPr sz="1200">
                <a:latin typeface="Arial" charset="0"/>
              </a:defRPr>
            </a:lvl1pPr>
          </a:lstStyle>
          <a:p>
            <a:pPr>
              <a:defRPr/>
            </a:pPr>
            <a:fld id="{3F3BA294-F283-4442-8ECD-2052AAA69971}" type="datetime8">
              <a:rPr lang="en-US"/>
              <a:pPr>
                <a:defRPr/>
              </a:pPr>
              <a:t>9/20/2017 5:58 PM</a:t>
            </a:fld>
            <a:endParaRPr lang="en-US" dirty="0"/>
          </a:p>
        </p:txBody>
      </p:sp>
      <p:sp>
        <p:nvSpPr>
          <p:cNvPr id="118789" name="Rectangle 5"/>
          <p:cNvSpPr>
            <a:spLocks noGrp="1" noChangeArrowheads="1"/>
          </p:cNvSpPr>
          <p:nvPr>
            <p:ph type="sldNum" sz="quarter" idx="3"/>
          </p:nvPr>
        </p:nvSpPr>
        <p:spPr bwMode="auto">
          <a:xfrm>
            <a:off x="3922963" y="8771478"/>
            <a:ext cx="3011241" cy="448729"/>
          </a:xfrm>
          <a:prstGeom prst="rect">
            <a:avLst/>
          </a:prstGeom>
          <a:noFill/>
          <a:ln w="9525">
            <a:noFill/>
            <a:miter lim="800000"/>
            <a:headEnd/>
            <a:tailEnd/>
          </a:ln>
          <a:effectLst/>
        </p:spPr>
        <p:txBody>
          <a:bodyPr vert="horz" wrap="square" lIns="93448" tIns="46723" rIns="93448" bIns="46723" numCol="1" anchor="b" anchorCtr="0" compatLnSpc="1">
            <a:prstTxWarp prst="textNoShape">
              <a:avLst/>
            </a:prstTxWarp>
          </a:bodyPr>
          <a:lstStyle>
            <a:lvl1pPr algn="r" defTabSz="936584" eaLnBrk="1" hangingPunct="1">
              <a:spcAft>
                <a:spcPct val="0"/>
              </a:spcAft>
              <a:buClrTx/>
              <a:buFontTx/>
              <a:buNone/>
              <a:defRPr sz="1200">
                <a:latin typeface="Arial" charset="0"/>
              </a:defRPr>
            </a:lvl1pPr>
          </a:lstStyle>
          <a:p>
            <a:pPr>
              <a:defRPr/>
            </a:pPr>
            <a:fld id="{CD048258-6D34-4543-A5EB-BA5BAF58C487}" type="slidenum">
              <a:rPr lang="en-US"/>
              <a:pPr>
                <a:defRPr/>
              </a:pPr>
              <a:t>‹#›</a:t>
            </a:fld>
            <a:endParaRPr lang="en-US" dirty="0"/>
          </a:p>
        </p:txBody>
      </p:sp>
      <p:sp>
        <p:nvSpPr>
          <p:cNvPr id="6" name="Footer Placeholder 12"/>
          <p:cNvSpPr>
            <a:spLocks noGrp="1"/>
          </p:cNvSpPr>
          <p:nvPr>
            <p:ph type="ftr" sz="quarter" idx="2"/>
          </p:nvPr>
        </p:nvSpPr>
        <p:spPr>
          <a:xfrm>
            <a:off x="4" y="8790450"/>
            <a:ext cx="1752812" cy="245620"/>
          </a:xfrm>
          <a:prstGeom prst="rect">
            <a:avLst/>
          </a:prstGeom>
        </p:spPr>
        <p:txBody>
          <a:bodyPr lIns="91389" tIns="45694" rIns="91389" bIns="45694"/>
          <a:lstStyle>
            <a:lvl1pPr>
              <a:defRPr sz="900"/>
            </a:lvl1pPr>
          </a:lstStyle>
          <a:p>
            <a:pPr>
              <a:defRPr/>
            </a:pPr>
            <a:r>
              <a:rPr lang="en-US" dirty="0"/>
              <a:t>2011 Investor Day</a:t>
            </a:r>
          </a:p>
        </p:txBody>
      </p:sp>
    </p:spTree>
    <p:extLst>
      <p:ext uri="{BB962C8B-B14F-4D97-AF65-F5344CB8AC3E}">
        <p14:creationId xmlns:p14="http://schemas.microsoft.com/office/powerpoint/2010/main" val="108184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914400" y="654050"/>
            <a:ext cx="5441950" cy="4081463"/>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931" y="5053935"/>
            <a:ext cx="5104342" cy="3462472"/>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1" name="Rectangle 7"/>
          <p:cNvSpPr>
            <a:spLocks noGrp="1" noChangeArrowheads="1"/>
          </p:cNvSpPr>
          <p:nvPr>
            <p:ph type="sldNum" sz="quarter" idx="5"/>
          </p:nvPr>
        </p:nvSpPr>
        <p:spPr bwMode="auto">
          <a:xfrm>
            <a:off x="3924571" y="8771478"/>
            <a:ext cx="3009634" cy="448729"/>
          </a:xfrm>
          <a:prstGeom prst="rect">
            <a:avLst/>
          </a:prstGeom>
          <a:noFill/>
          <a:ln w="9525">
            <a:noFill/>
            <a:miter lim="800000"/>
            <a:headEnd/>
            <a:tailEnd/>
          </a:ln>
          <a:effectLst/>
        </p:spPr>
        <p:txBody>
          <a:bodyPr vert="horz" wrap="square" lIns="93448" tIns="46723" rIns="93448" bIns="46723" numCol="1" anchor="b" anchorCtr="0" compatLnSpc="1">
            <a:prstTxWarp prst="textNoShape">
              <a:avLst/>
            </a:prstTxWarp>
          </a:bodyPr>
          <a:lstStyle>
            <a:lvl1pPr algn="r" defTabSz="936584" eaLnBrk="1" hangingPunct="1">
              <a:spcAft>
                <a:spcPct val="0"/>
              </a:spcAft>
              <a:buClrTx/>
              <a:buFontTx/>
              <a:buNone/>
              <a:defRPr sz="800">
                <a:latin typeface="Arial" charset="0"/>
              </a:defRPr>
            </a:lvl1pPr>
          </a:lstStyle>
          <a:p>
            <a:pPr>
              <a:defRPr/>
            </a:pPr>
            <a:fld id="{27622F70-661A-4B14-9B8D-E0C433402190}" type="slidenum">
              <a:rPr lang="en-US"/>
              <a:pPr>
                <a:defRPr/>
              </a:pPr>
              <a:t>‹#›</a:t>
            </a:fld>
            <a:endParaRPr lang="en-US" dirty="0"/>
          </a:p>
        </p:txBody>
      </p:sp>
      <p:sp>
        <p:nvSpPr>
          <p:cNvPr id="8" name="Date Placeholder 7"/>
          <p:cNvSpPr>
            <a:spLocks noGrp="1"/>
          </p:cNvSpPr>
          <p:nvPr>
            <p:ph type="dt" idx="1"/>
          </p:nvPr>
        </p:nvSpPr>
        <p:spPr>
          <a:xfrm>
            <a:off x="3929381" y="1"/>
            <a:ext cx="3004820" cy="461325"/>
          </a:xfrm>
          <a:prstGeom prst="rect">
            <a:avLst/>
          </a:prstGeom>
        </p:spPr>
        <p:txBody>
          <a:bodyPr vert="horz" lIns="91401" tIns="45700" rIns="91401" bIns="45700" rtlCol="0"/>
          <a:lstStyle>
            <a:lvl1pPr algn="r">
              <a:defRPr sz="1300"/>
            </a:lvl1pPr>
          </a:lstStyle>
          <a:p>
            <a:endParaRPr lang="en-US" dirty="0"/>
          </a:p>
        </p:txBody>
      </p:sp>
      <p:sp>
        <p:nvSpPr>
          <p:cNvPr id="12" name="Footer Placeholder 11"/>
          <p:cNvSpPr>
            <a:spLocks noGrp="1"/>
          </p:cNvSpPr>
          <p:nvPr>
            <p:ph type="ftr" sz="quarter" idx="4"/>
          </p:nvPr>
        </p:nvSpPr>
        <p:spPr>
          <a:xfrm>
            <a:off x="1" y="8757301"/>
            <a:ext cx="3004820" cy="461325"/>
          </a:xfrm>
          <a:prstGeom prst="rect">
            <a:avLst/>
          </a:prstGeom>
        </p:spPr>
        <p:txBody>
          <a:bodyPr vert="horz" lIns="91401" tIns="45700" rIns="91401" bIns="45700" rtlCol="0" anchor="b"/>
          <a:lstStyle>
            <a:lvl1pPr algn="l">
              <a:defRPr sz="1300"/>
            </a:lvl1pPr>
          </a:lstStyle>
          <a:p>
            <a:r>
              <a:rPr lang="en-US" dirty="0"/>
              <a:t>June 9, 2011</a:t>
            </a:r>
          </a:p>
        </p:txBody>
      </p:sp>
    </p:spTree>
    <p:extLst>
      <p:ext uri="{BB962C8B-B14F-4D97-AF65-F5344CB8AC3E}">
        <p14:creationId xmlns:p14="http://schemas.microsoft.com/office/powerpoint/2010/main" val="7360390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614"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22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98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6449"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063" algn="l" defTabSz="913224" rtl="0" eaLnBrk="1" latinLnBrk="0" hangingPunct="1">
      <a:defRPr sz="1200" kern="1200">
        <a:solidFill>
          <a:schemeClr val="tx1"/>
        </a:solidFill>
        <a:latin typeface="+mn-lt"/>
        <a:ea typeface="+mn-ea"/>
        <a:cs typeface="+mn-cs"/>
      </a:defRPr>
    </a:lvl6pPr>
    <a:lvl7pPr marL="2739672" algn="l" defTabSz="913224" rtl="0" eaLnBrk="1" latinLnBrk="0" hangingPunct="1">
      <a:defRPr sz="1200" kern="1200">
        <a:solidFill>
          <a:schemeClr val="tx1"/>
        </a:solidFill>
        <a:latin typeface="+mn-lt"/>
        <a:ea typeface="+mn-ea"/>
        <a:cs typeface="+mn-cs"/>
      </a:defRPr>
    </a:lvl7pPr>
    <a:lvl8pPr marL="3196287" algn="l" defTabSz="913224" rtl="0" eaLnBrk="1" latinLnBrk="0" hangingPunct="1">
      <a:defRPr sz="1200" kern="1200">
        <a:solidFill>
          <a:schemeClr val="tx1"/>
        </a:solidFill>
        <a:latin typeface="+mn-lt"/>
        <a:ea typeface="+mn-ea"/>
        <a:cs typeface="+mn-cs"/>
      </a:defRPr>
    </a:lvl8pPr>
    <a:lvl9pPr marL="3652897" algn="l" defTabSz="9132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1</a:t>
            </a:fld>
            <a:endParaRPr lang="en-US" dirty="0"/>
          </a:p>
        </p:txBody>
      </p:sp>
    </p:spTree>
    <p:extLst>
      <p:ext uri="{BB962C8B-B14F-4D97-AF65-F5344CB8AC3E}">
        <p14:creationId xmlns:p14="http://schemas.microsoft.com/office/powerpoint/2010/main" val="16199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2</a:t>
            </a:fld>
            <a:endParaRPr lang="en-US" dirty="0"/>
          </a:p>
        </p:txBody>
      </p:sp>
    </p:spTree>
    <p:extLst>
      <p:ext uri="{BB962C8B-B14F-4D97-AF65-F5344CB8AC3E}">
        <p14:creationId xmlns:p14="http://schemas.microsoft.com/office/powerpoint/2010/main" val="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13117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86671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2499163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64874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493072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2" name="Title 1"/>
          <p:cNvSpPr>
            <a:spLocks noGrp="1"/>
          </p:cNvSpPr>
          <p:nvPr>
            <p:ph type="ctrTitle"/>
          </p:nvPr>
        </p:nvSpPr>
        <p:spPr>
          <a:xfrm>
            <a:off x="447649" y="1854441"/>
            <a:ext cx="7772400" cy="1470025"/>
          </a:xfrm>
        </p:spPr>
        <p:txBody>
          <a:bodyPr anchor="b">
            <a:normAutofit/>
          </a:bodyPr>
          <a:lstStyle>
            <a:lvl1pPr algn="l">
              <a:defRPr sz="4000" b="1" cap="all">
                <a:solidFill>
                  <a:schemeClr val="bg2"/>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457483" y="4090700"/>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descr="PGIM_Peak_Dynamic-NAVY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889" t="352" r="9388" b="10731"/>
          <a:stretch/>
        </p:blipFill>
        <p:spPr>
          <a:xfrm>
            <a:off x="3880595" y="2743200"/>
            <a:ext cx="5271102" cy="4124035"/>
          </a:xfrm>
          <a:prstGeom prst="rect">
            <a:avLst/>
          </a:prstGeom>
        </p:spPr>
      </p:pic>
      <p:cxnSp>
        <p:nvCxnSpPr>
          <p:cNvPr id="8" name="Straight Connector 7"/>
          <p:cNvCxnSpPr/>
          <p:nvPr userDrawn="1"/>
        </p:nvCxnSpPr>
        <p:spPr>
          <a:xfrm>
            <a:off x="453097"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9" name="Picture 8"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8870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8667"/>
            <a:ext cx="8224684" cy="770366"/>
          </a:xfrm>
        </p:spPr>
        <p:txBody>
          <a:bodyPr anchor="b"/>
          <a:lstStyle>
            <a:lvl1pPr algn="l">
              <a:defRPr sz="3400" b="1"/>
            </a:lvl1pPr>
          </a:lstStyle>
          <a:p>
            <a:r>
              <a:rPr lang="en-US"/>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b="1">
                <a:solidFill>
                  <a:srgbClr val="005C9E"/>
                </a:solidFill>
                <a:latin typeface="Arial Narrow" charset="0"/>
                <a:ea typeface="Arial Narrow" charset="0"/>
                <a:cs typeface="Arial Narrow"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352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
        <p:nvSpPr>
          <p:cNvPr id="2" name="Title 1"/>
          <p:cNvSpPr>
            <a:spLocks noGrp="1"/>
          </p:cNvSpPr>
          <p:nvPr>
            <p:ph type="title"/>
          </p:nvPr>
        </p:nvSpPr>
        <p:spPr>
          <a:xfrm>
            <a:off x="456082" y="2094902"/>
            <a:ext cx="5906291" cy="1290595"/>
          </a:xfrm>
        </p:spPr>
        <p:txBody>
          <a:bodyPr anchor="b"/>
          <a:lstStyle>
            <a:lvl1pPr algn="l">
              <a:defRPr sz="4000" b="1" cap="all">
                <a:solidFill>
                  <a:srgbClr val="FFFFFF"/>
                </a:solidFill>
              </a:defRPr>
            </a:lvl1pPr>
          </a:lstStyle>
          <a:p>
            <a:r>
              <a:rPr lang="en-US" dirty="0"/>
              <a:t>Click to edit Master title style</a:t>
            </a:r>
          </a:p>
        </p:txBody>
      </p:sp>
      <p:pic>
        <p:nvPicPr>
          <p:cNvPr id="7" name="Picture 6" descr="PGIM_Peak_Dynamic-WHITE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cxnSp>
        <p:nvCxnSpPr>
          <p:cNvPr id="12" name="Straight Connector 11"/>
          <p:cNvCxnSpPr/>
          <p:nvPr userDrawn="1"/>
        </p:nvCxnSpPr>
        <p:spPr>
          <a:xfrm>
            <a:off x="453096" y="3674585"/>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0"/>
          </p:nvPr>
        </p:nvSpPr>
        <p:spPr>
          <a:xfrm>
            <a:off x="6538452" y="6489290"/>
            <a:ext cx="2157613" cy="244885"/>
          </a:xfrm>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Tree>
    <p:extLst>
      <p:ext uri="{BB962C8B-B14F-4D97-AF65-F5344CB8AC3E}">
        <p14:creationId xmlns:p14="http://schemas.microsoft.com/office/powerpoint/2010/main" val="139629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avy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5" name="Rectangle 4"/>
          <p:cNvSpPr/>
          <p:nvPr userDrawn="1"/>
        </p:nvSpPr>
        <p:spPr>
          <a:xfrm>
            <a:off x="473372" y="6164636"/>
            <a:ext cx="2147455" cy="403412"/>
          </a:xfrm>
          <a:prstGeom prst="rect">
            <a:avLst/>
          </a:prstGeom>
        </p:spPr>
        <p:txBody>
          <a:bodyPr lIns="182562" tIns="45641" rIns="91280" bIns="45641" anchor="ctr"/>
          <a:lstStyle/>
          <a:p>
            <a:pPr defTabSz="911913">
              <a:defRPr/>
            </a:pPr>
            <a:endParaRPr lang="en-US" sz="1300" dirty="0">
              <a:solidFill>
                <a:prstClr val="white"/>
              </a:solidFill>
              <a:latin typeface="PrudentialModern Med" pitchFamily="2" charset="0"/>
              <a:cs typeface="Arial" pitchFamily="34" charset="0"/>
            </a:endParaRPr>
          </a:p>
        </p:txBody>
      </p:sp>
      <p:sp>
        <p:nvSpPr>
          <p:cNvPr id="9" name="Text Placeholder 5"/>
          <p:cNvSpPr>
            <a:spLocks noGrp="1"/>
          </p:cNvSpPr>
          <p:nvPr>
            <p:ph type="body" sz="quarter" idx="10"/>
          </p:nvPr>
        </p:nvSpPr>
        <p:spPr>
          <a:xfrm>
            <a:off x="455613" y="1161826"/>
            <a:ext cx="8229599" cy="1376980"/>
          </a:xfrm>
          <a:prstGeom prst="rect">
            <a:avLst/>
          </a:prstGeom>
        </p:spPr>
        <p:txBody>
          <a:bodyPr lIns="91311" tIns="45658" rIns="91311" bIns="45658" anchor="b"/>
          <a:lstStyle>
            <a:lvl1pPr marL="0" indent="0" algn="ctr">
              <a:buNone/>
              <a:defRPr sz="3200" b="1" cap="all" baseline="0">
                <a:solidFill>
                  <a:srgbClr val="002247"/>
                </a:solidFill>
                <a:latin typeface="Arial Narrow"/>
                <a:cs typeface="Arial Narrow"/>
              </a:defRPr>
            </a:lvl1pPr>
            <a:lvl2pPr>
              <a:defRPr b="0"/>
            </a:lvl2pPr>
            <a:lvl3pPr>
              <a:defRPr b="0"/>
            </a:lvl3pPr>
            <a:lvl4pPr>
              <a:defRPr b="0"/>
            </a:lvl4pPr>
            <a:lvl5pPr>
              <a:defRPr b="0"/>
            </a:lvl5pPr>
          </a:lstStyle>
          <a:p>
            <a:pPr lvl="0"/>
            <a:r>
              <a:rPr lang="en-US"/>
              <a:t>Click to edit Master text styles</a:t>
            </a:r>
          </a:p>
        </p:txBody>
      </p:sp>
      <p:sp>
        <p:nvSpPr>
          <p:cNvPr id="10" name="Text Placeholder 5"/>
          <p:cNvSpPr>
            <a:spLocks noGrp="1"/>
          </p:cNvSpPr>
          <p:nvPr>
            <p:ph type="body" sz="quarter" idx="11"/>
          </p:nvPr>
        </p:nvSpPr>
        <p:spPr>
          <a:xfrm>
            <a:off x="1357624" y="2544282"/>
            <a:ext cx="5844281" cy="1059531"/>
          </a:xfrm>
          <a:prstGeom prst="rect">
            <a:avLst/>
          </a:prstGeom>
        </p:spPr>
        <p:txBody>
          <a:bodyPr lIns="91311" tIns="45658" rIns="91311" bIns="81949"/>
          <a:lstStyle>
            <a:lvl1pPr marL="0" indent="0" algn="ctr">
              <a:buNone/>
              <a:defRPr sz="1800" b="0" baseline="0">
                <a:solidFill>
                  <a:schemeClr val="tx1"/>
                </a:solidFill>
                <a:latin typeface="Times New Roman"/>
                <a:cs typeface="Times New Roman"/>
              </a:defRPr>
            </a:lvl1pPr>
            <a:lvl2pPr>
              <a:defRPr b="0"/>
            </a:lvl2pPr>
            <a:lvl3pPr>
              <a:defRPr b="0"/>
            </a:lvl3pPr>
            <a:lvl4pPr>
              <a:defRPr b="0"/>
            </a:lvl4pPr>
            <a:lvl5pPr>
              <a:defRPr b="0"/>
            </a:lvl5pPr>
          </a:lstStyle>
          <a:p>
            <a:pPr lvl="0"/>
            <a:r>
              <a:rPr lang="en-US"/>
              <a:t>Click to edit Master text styles</a:t>
            </a:r>
          </a:p>
        </p:txBody>
      </p:sp>
      <p:sp>
        <p:nvSpPr>
          <p:cNvPr id="7" name="Date Placeholder 3"/>
          <p:cNvSpPr>
            <a:spLocks noGrp="1"/>
          </p:cNvSpPr>
          <p:nvPr>
            <p:ph type="dt" sz="half" idx="12"/>
          </p:nvPr>
        </p:nvSpPr>
        <p:spPr>
          <a:xfrm>
            <a:off x="6563442" y="196645"/>
            <a:ext cx="2133600" cy="275303"/>
          </a:xfrm>
        </p:spPr>
        <p:txBody>
          <a:bodyPr/>
          <a:lstStyle>
            <a:lvl1pPr>
              <a:defRPr/>
            </a:lvl1pPr>
          </a:lstStyle>
          <a:p>
            <a:pPr>
              <a:defRPr/>
            </a:pPr>
            <a:endParaRPr lang="en-US"/>
          </a:p>
        </p:txBody>
      </p:sp>
      <p:sp>
        <p:nvSpPr>
          <p:cNvPr id="8" name="Footer Placeholder 4"/>
          <p:cNvSpPr>
            <a:spLocks noGrp="1"/>
          </p:cNvSpPr>
          <p:nvPr>
            <p:ph type="ftr" sz="quarter" idx="13"/>
          </p:nvPr>
        </p:nvSpPr>
        <p:spPr>
          <a:xfrm>
            <a:off x="457201" y="6459794"/>
            <a:ext cx="2895600" cy="274381"/>
          </a:xfrm>
        </p:spPr>
        <p:txBody>
          <a:bodyPr lIns="0"/>
          <a:lstStyle>
            <a:lvl1pPr algn="l">
              <a:defRPr cap="none"/>
            </a:lvl1pPr>
          </a:lstStyle>
          <a:p>
            <a:pPr>
              <a:defRPr/>
            </a:pPr>
            <a:endParaRPr lang="en-US" dirty="0"/>
          </a:p>
        </p:txBody>
      </p:sp>
      <p:sp>
        <p:nvSpPr>
          <p:cNvPr id="11" name="Slide Number Placeholder 5"/>
          <p:cNvSpPr txBox="1">
            <a:spLocks/>
          </p:cNvSpPr>
          <p:nvPr userDrawn="1"/>
        </p:nvSpPr>
        <p:spPr>
          <a:xfrm>
            <a:off x="6582129" y="6477208"/>
            <a:ext cx="2133600" cy="277554"/>
          </a:xfrm>
          <a:prstGeom prst="rect">
            <a:avLst/>
          </a:prstGeom>
        </p:spPr>
        <p:txBody>
          <a:bodyPr vert="horz" lIns="91440" tIns="45720" rIns="0" bIns="45720" rtlCol="0" anchor="ctr"/>
          <a:lstStyle>
            <a:defPPr>
              <a:defRPr lang="en-US"/>
            </a:defPPr>
            <a:lvl1pPr algn="r" rtl="0" fontAlgn="auto">
              <a:spcBef>
                <a:spcPts val="0"/>
              </a:spcBef>
              <a:spcAft>
                <a:spcPts val="0"/>
              </a:spcAft>
              <a:defRPr sz="800" kern="1200">
                <a:solidFill>
                  <a:srgbClr val="002247"/>
                </a:solidFill>
                <a:latin typeface="Arial Narrow"/>
                <a:ea typeface="+mn-ea"/>
                <a:cs typeface="Arial Narrow"/>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a:lstStyle>
          <a:p>
            <a:fld id="{414208A0-4E47-44CE-8F23-F3566386B32D}" type="slidenum">
              <a:rPr lang="en-US" smtClean="0">
                <a:latin typeface="Arial"/>
              </a:rPr>
              <a:pPr/>
              <a:t>‹#›</a:t>
            </a:fld>
            <a:endParaRPr lang="en-US" dirty="0">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F32806-082A-E549-9B4D-93C6D037FAE4}" type="datetime4">
              <a:rPr lang="en-US" smtClean="0"/>
              <a:pPr>
                <a:defRPr/>
              </a:pPr>
              <a:t>September 20, 2017</a:t>
            </a:fld>
            <a:endParaRPr lang="en-US" dirty="0"/>
          </a:p>
        </p:txBody>
      </p:sp>
      <p:sp>
        <p:nvSpPr>
          <p:cNvPr id="4" name="Footer Placeholder 4"/>
          <p:cNvSpPr>
            <a:spLocks noGrp="1"/>
          </p:cNvSpPr>
          <p:nvPr>
            <p:ph type="ftr" sz="quarter" idx="11"/>
          </p:nvPr>
        </p:nvSpPr>
        <p:spPr/>
        <p:txBody>
          <a:bodyPr/>
          <a:lstStyle>
            <a:lvl1pPr algn="l">
              <a:defRPr cap="none"/>
            </a:lvl1pPr>
          </a:lstStyle>
          <a:p>
            <a:pPr>
              <a:defRPr/>
            </a:pPr>
            <a:r>
              <a:rPr lang="en-US"/>
              <a:t>Multi-Asset Class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42AB640-8029-7547-9EF3-D27EEB9D9621}" type="slidenum">
              <a:rPr lang="en-US"/>
              <a:pPr>
                <a:defRPr/>
              </a:pPr>
              <a:t>‹#›</a:t>
            </a:fld>
            <a:endParaRPr lang="en-US" dirty="0"/>
          </a:p>
        </p:txBody>
      </p:sp>
    </p:spTree>
    <p:extLst>
      <p:ext uri="{BB962C8B-B14F-4D97-AF65-F5344CB8AC3E}">
        <p14:creationId xmlns:p14="http://schemas.microsoft.com/office/powerpoint/2010/main" val="29306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51" y="4031707"/>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userDrawn="1"/>
        </p:nvCxnSpPr>
        <p:spPr>
          <a:xfrm>
            <a:off x="462929"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r="3261"/>
          <a:stretch/>
        </p:blipFill>
        <p:spPr>
          <a:xfrm>
            <a:off x="5884675" y="2663686"/>
            <a:ext cx="3249384" cy="4198643"/>
          </a:xfrm>
          <a:prstGeom prst="rect">
            <a:avLst/>
          </a:prstGeom>
        </p:spPr>
      </p:pic>
      <p:sp>
        <p:nvSpPr>
          <p:cNvPr id="2" name="Title 1"/>
          <p:cNvSpPr>
            <a:spLocks noGrp="1"/>
          </p:cNvSpPr>
          <p:nvPr>
            <p:ph type="ctrTitle"/>
          </p:nvPr>
        </p:nvSpPr>
        <p:spPr>
          <a:xfrm>
            <a:off x="447649" y="1854441"/>
            <a:ext cx="6493924" cy="1606514"/>
          </a:xfrm>
        </p:spPr>
        <p:txBody>
          <a:bodyPr anchor="b">
            <a:normAutofit/>
          </a:bodyPr>
          <a:lstStyle>
            <a:lvl1pPr algn="l">
              <a:defRPr sz="4000" b="1" cap="all">
                <a:solidFill>
                  <a:srgbClr val="002247"/>
                </a:solidFill>
                <a:latin typeface="Arial Narrow"/>
                <a:cs typeface="Arial Narrow"/>
              </a:defRPr>
            </a:lvl1pPr>
          </a:lstStyle>
          <a:p>
            <a:r>
              <a:rPr lang="en-US"/>
              <a:t>Click to edit Master title style</a:t>
            </a:r>
            <a:endParaRPr lang="en-US" dirty="0"/>
          </a:p>
        </p:txBody>
      </p:sp>
      <p:pic>
        <p:nvPicPr>
          <p:cNvPr id="11" name="Picture 10"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7480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le Slide Option 3">
    <p:spTree>
      <p:nvGrpSpPr>
        <p:cNvPr id="1" name=""/>
        <p:cNvGrpSpPr/>
        <p:nvPr/>
      </p:nvGrpSpPr>
      <p:grpSpPr>
        <a:xfrm>
          <a:off x="0" y="0"/>
          <a:ext cx="0" cy="0"/>
          <a:chOff x="0" y="0"/>
          <a:chExt cx="0" cy="0"/>
        </a:xfrm>
      </p:grpSpPr>
      <p:sp>
        <p:nvSpPr>
          <p:cNvPr id="4" name="Rectangle 3"/>
          <p:cNvSpPr/>
          <p:nvPr/>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5" name="Picture 4"/>
          <p:cNvPicPr>
            <a:picLocks noChangeAspect="1"/>
          </p:cNvPicPr>
          <p:nvPr userDrawn="1"/>
        </p:nvPicPr>
        <p:blipFill>
          <a:blip r:embed="rId2"/>
          <a:stretch>
            <a:fillRect/>
          </a:stretch>
        </p:blipFill>
        <p:spPr>
          <a:xfrm>
            <a:off x="351503" y="520760"/>
            <a:ext cx="4267201" cy="546040"/>
          </a:xfrm>
          <a:prstGeom prst="rect">
            <a:avLst/>
          </a:prstGeom>
        </p:spPr>
      </p:pic>
      <p:pic>
        <p:nvPicPr>
          <p:cNvPr id="6" name="Picture 5" descr="PGIM_Peak_Dynamic-WHITE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sp>
        <p:nvSpPr>
          <p:cNvPr id="7" name="Title 1"/>
          <p:cNvSpPr>
            <a:spLocks noGrp="1"/>
          </p:cNvSpPr>
          <p:nvPr>
            <p:ph type="title"/>
          </p:nvPr>
        </p:nvSpPr>
        <p:spPr>
          <a:xfrm>
            <a:off x="465918" y="2129692"/>
            <a:ext cx="5906291" cy="1290595"/>
          </a:xfrm>
        </p:spPr>
        <p:txBody>
          <a:bodyPr anchor="b"/>
          <a:lstStyle>
            <a:lvl1pPr algn="l">
              <a:defRPr sz="4000" b="1" cap="all">
                <a:solidFill>
                  <a:srgbClr val="FFFFFF"/>
                </a:solidFill>
              </a:defRPr>
            </a:lvl1pPr>
          </a:lstStyle>
          <a:p>
            <a:r>
              <a:rPr lang="en-US" dirty="0"/>
              <a:t>Click to edit Master title style</a:t>
            </a:r>
          </a:p>
        </p:txBody>
      </p:sp>
      <p:cxnSp>
        <p:nvCxnSpPr>
          <p:cNvPr id="9" name="Straight Connector 8"/>
          <p:cNvCxnSpPr/>
          <p:nvPr userDrawn="1"/>
        </p:nvCxnSpPr>
        <p:spPr>
          <a:xfrm>
            <a:off x="462928" y="3621453"/>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a:spLocks noGrp="1"/>
          </p:cNvSpPr>
          <p:nvPr>
            <p:ph type="subTitle" idx="1"/>
          </p:nvPr>
        </p:nvSpPr>
        <p:spPr>
          <a:xfrm>
            <a:off x="457484" y="3953049"/>
            <a:ext cx="3336540" cy="444806"/>
          </a:xfrm>
        </p:spPr>
        <p:txBody>
          <a:bodyPr lIns="0"/>
          <a:lstStyle>
            <a:lvl1pPr marL="0" indent="0" algn="l">
              <a:buNone/>
              <a:defRPr sz="1800">
                <a:solidFill>
                  <a:schemeClr val="bg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329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cxnSp>
        <p:nvCxnSpPr>
          <p:cNvPr id="7" name="Straight Connector 6"/>
          <p:cNvCxnSpPr/>
          <p:nvPr userDrawn="1"/>
        </p:nvCxnSpPr>
        <p:spPr>
          <a:xfrm>
            <a:off x="453096" y="1371600"/>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98568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093788" indent="-176213">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7"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825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descr="dynamic-pattern-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8304" y="3657600"/>
            <a:ext cx="4775695" cy="3200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395892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0658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04335"/>
            <a:ext cx="4040188" cy="670540"/>
          </a:xfrm>
        </p:spPr>
        <p:txBody>
          <a:bodyPr anchor="b"/>
          <a:lstStyle>
            <a:lvl1pPr marL="0" indent="0">
              <a:buNone/>
              <a:defRPr sz="2000" b="1">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04335"/>
            <a:ext cx="4041775" cy="670540"/>
          </a:xfrm>
        </p:spPr>
        <p:txBody>
          <a:bodyPr anchor="b"/>
          <a:lstStyle>
            <a:lvl1pPr marL="0" indent="0">
              <a:buNone/>
              <a:defRPr lang="en-US" sz="2000" b="1" kern="1200">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fontAlgn="base" hangingPunct="1">
              <a:spcBef>
                <a:spcPct val="20000"/>
              </a:spcBef>
              <a:spcAft>
                <a:spcPct val="0"/>
              </a:spcAft>
              <a:buFont typeface="Wingdings" charset="2"/>
              <a:buNone/>
            </a:pPr>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lgn="l">
              <a:defRPr cap="none"/>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2308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lgn="l">
              <a:defRPr cap="none"/>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40375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2284" y="471948"/>
            <a:ext cx="8239432" cy="76036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457200" y="1494502"/>
            <a:ext cx="8229600" cy="486696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
        <p:nvSpPr>
          <p:cNvPr id="5" name="Footer Placeholder 4"/>
          <p:cNvSpPr>
            <a:spLocks noGrp="1"/>
          </p:cNvSpPr>
          <p:nvPr>
            <p:ph type="ftr" sz="quarter" idx="3"/>
          </p:nvPr>
        </p:nvSpPr>
        <p:spPr>
          <a:xfrm>
            <a:off x="414779" y="6518787"/>
            <a:ext cx="2928189" cy="244885"/>
          </a:xfrm>
          <a:prstGeom prst="rect">
            <a:avLst/>
          </a:prstGeom>
        </p:spPr>
        <p:txBody>
          <a:bodyPr vert="horz" lIns="91440" tIns="45720" rIns="91440" bIns="45720" rtlCol="0" anchor="ctr"/>
          <a:lstStyle>
            <a:lvl1pPr algn="l" fontAlgn="auto">
              <a:spcBef>
                <a:spcPts val="0"/>
              </a:spcBef>
              <a:spcAft>
                <a:spcPts val="0"/>
              </a:spcAft>
              <a:defRPr sz="800" cap="none" spc="0">
                <a:solidFill>
                  <a:srgbClr val="002247"/>
                </a:solidFill>
                <a:latin typeface="Arial Narrow"/>
                <a:ea typeface="+mn-ea"/>
                <a:cs typeface="Arial Narrow"/>
              </a:defRPr>
            </a:lvl1pPr>
          </a:lstStyle>
          <a:p>
            <a:pPr>
              <a:defRPr/>
            </a:pPr>
            <a:endParaRPr lang="en-US" dirty="0"/>
          </a:p>
        </p:txBody>
      </p:sp>
      <p:sp>
        <p:nvSpPr>
          <p:cNvPr id="6" name="Slide Number Placeholder 5"/>
          <p:cNvSpPr>
            <a:spLocks noGrp="1"/>
          </p:cNvSpPr>
          <p:nvPr>
            <p:ph type="sldNum" sz="quarter" idx="4"/>
          </p:nvPr>
        </p:nvSpPr>
        <p:spPr>
          <a:xfrm>
            <a:off x="6538452" y="6489290"/>
            <a:ext cx="2157613" cy="244885"/>
          </a:xfrm>
          <a:prstGeom prst="rect">
            <a:avLst/>
          </a:prstGeom>
        </p:spPr>
        <p:txBody>
          <a:bodyPr vert="horz" lIns="91440" tIns="45720" rIns="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fld id="{414208A0-4E47-44CE-8F23-F3566386B32D}" type="slidenum">
              <a:rPr lang="en-US" smtClean="0"/>
              <a:pPr/>
              <a:t>‹#›</a:t>
            </a:fld>
            <a:endParaRPr lang="en-US" dirty="0"/>
          </a:p>
        </p:txBody>
      </p:sp>
      <p:cxnSp>
        <p:nvCxnSpPr>
          <p:cNvPr id="9" name="Straight Connector 8"/>
          <p:cNvCxnSpPr/>
          <p:nvPr userDrawn="1"/>
        </p:nvCxnSpPr>
        <p:spPr>
          <a:xfrm>
            <a:off x="457200" y="457200"/>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455579"/>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pic>
        <p:nvPicPr>
          <p:cNvPr id="10" name="Picture 9" descr="PGIM_Navy.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21053" y="155520"/>
            <a:ext cx="748141" cy="224442"/>
          </a:xfrm>
          <a:prstGeom prst="rect">
            <a:avLst/>
          </a:prstGeom>
        </p:spPr>
      </p:pic>
    </p:spTree>
  </p:cSld>
  <p:clrMap bg1="lt1" tx1="dk1" bg2="lt2" tx2="dk2" accent1="accent1" accent2="accent2" accent3="accent3" accent4="accent4" accent5="accent5" accent6="accent6" hlink="hlink" folHlink="folHlink"/>
  <p:sldLayoutIdLst>
    <p:sldLayoutId id="2147484228" r:id="rId1"/>
    <p:sldLayoutId id="2147484269" r:id="rId2"/>
    <p:sldLayoutId id="2147484271" r:id="rId3"/>
    <p:sldLayoutId id="2147484229" r:id="rId4"/>
    <p:sldLayoutId id="2147484268" r:id="rId5"/>
    <p:sldLayoutId id="2147484270" r:id="rId6"/>
    <p:sldLayoutId id="2147484231" r:id="rId7"/>
    <p:sldLayoutId id="2147484232" r:id="rId8"/>
    <p:sldLayoutId id="2147484234" r:id="rId9"/>
    <p:sldLayoutId id="2147484235" r:id="rId10"/>
    <p:sldLayoutId id="2147484236" r:id="rId11"/>
    <p:sldLayoutId id="2147484272" r:id="rId12"/>
    <p:sldLayoutId id="2147484237" r:id="rId13"/>
    <p:sldLayoutId id="2147484265" r:id="rId14"/>
    <p:sldLayoutId id="2147484273" r:id="rId15"/>
  </p:sldLayoutIdLst>
  <p:hf hdr="0" ftr="0" dt="0"/>
  <p:txStyles>
    <p:titleStyle>
      <a:lvl1pPr algn="l" defTabSz="457200" rtl="0" eaLnBrk="1" fontAlgn="base" hangingPunct="1">
        <a:spcBef>
          <a:spcPct val="0"/>
        </a:spcBef>
        <a:spcAft>
          <a:spcPct val="0"/>
        </a:spcAft>
        <a:defRPr sz="3200" b="1" kern="1200">
          <a:solidFill>
            <a:srgbClr val="002247"/>
          </a:solidFill>
          <a:latin typeface="Arial Narrow"/>
          <a:ea typeface="ＭＳ Ｐゴシック" charset="0"/>
          <a:cs typeface="Arial Narrow"/>
        </a:defRPr>
      </a:lvl1pPr>
      <a:lvl2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5pPr>
      <a:lvl6pPr marL="4572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9pPr>
    </p:titleStyle>
    <p:body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cap="none" dirty="0"/>
              <a:t>CPIC OFFSHORE MULTI-ASSET PORTFOLIO</a:t>
            </a:r>
          </a:p>
        </p:txBody>
      </p:sp>
      <p:sp>
        <p:nvSpPr>
          <p:cNvPr id="4" name="Rectangle 3"/>
          <p:cNvSpPr/>
          <p:nvPr/>
        </p:nvSpPr>
        <p:spPr>
          <a:xfrm>
            <a:off x="381243" y="6203462"/>
            <a:ext cx="3272449" cy="215411"/>
          </a:xfrm>
          <a:prstGeom prst="rect">
            <a:avLst/>
          </a:prstGeom>
        </p:spPr>
        <p:txBody>
          <a:bodyPr wrap="square" lIns="91407" tIns="45704" rIns="91407" bIns="45704">
            <a:spAutoFit/>
          </a:bodyPr>
          <a:lstStyle/>
          <a:p>
            <a:pPr defTabSz="913224" fontAlgn="auto">
              <a:spcAft>
                <a:spcPts val="0"/>
              </a:spcAft>
              <a:defRPr/>
            </a:pPr>
            <a:r>
              <a:rPr lang="en-US" sz="800" dirty="0">
                <a:solidFill>
                  <a:schemeClr val="bg1">
                    <a:lumMod val="50000"/>
                  </a:schemeClr>
                </a:solidFill>
                <a:latin typeface="Arial Narrow"/>
                <a:cs typeface="Arial Narrow"/>
              </a:rPr>
              <a:t>Confidential for Client use Only</a:t>
            </a:r>
          </a:p>
        </p:txBody>
      </p:sp>
      <p:sp>
        <p:nvSpPr>
          <p:cNvPr id="2" name="TextBox 1"/>
          <p:cNvSpPr txBox="1"/>
          <p:nvPr/>
        </p:nvSpPr>
        <p:spPr>
          <a:xfrm>
            <a:off x="367748" y="4581939"/>
            <a:ext cx="3359426" cy="369332"/>
          </a:xfrm>
          <a:prstGeom prst="rect">
            <a:avLst/>
          </a:prstGeom>
          <a:noFill/>
        </p:spPr>
        <p:txBody>
          <a:bodyPr wrap="square" rtlCol="0">
            <a:spAutoFit/>
          </a:bodyPr>
          <a:lstStyle/>
          <a:p>
            <a:r>
              <a:rPr lang="en-US" sz="1800" dirty="0">
                <a:solidFill>
                  <a:srgbClr val="000000"/>
                </a:solidFill>
                <a:latin typeface="Times New Roman"/>
                <a:cs typeface="Times New Roman"/>
              </a:rPr>
              <a:t>Sept. 20,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6"/>
          <p:cNvSpPr txBox="1">
            <a:spLocks/>
          </p:cNvSpPr>
          <p:nvPr/>
        </p:nvSpPr>
        <p:spPr bwMode="auto">
          <a:xfrm>
            <a:off x="452284" y="1308338"/>
            <a:ext cx="7938306" cy="446231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On top of the base line assumptions – peer implied expected returns, client may want to express non consensus views – IAS capital market assumptions</a:t>
            </a:r>
          </a:p>
          <a:p>
            <a:r>
              <a:rPr lang="en-US" sz="1400" dirty="0"/>
              <a:t>We use Black-</a:t>
            </a:r>
            <a:r>
              <a:rPr lang="en-US" sz="1400" dirty="0" err="1"/>
              <a:t>Litterman</a:t>
            </a:r>
            <a:r>
              <a:rPr lang="en-US" sz="1400" dirty="0"/>
              <a:t> framework to express these views and combine the two assumptions</a:t>
            </a:r>
          </a:p>
          <a:p>
            <a:r>
              <a:rPr lang="en-US" sz="1400" dirty="0"/>
              <a:t>This approach ensures that the assumptions do not deviate significantly from the baseline assumptions</a:t>
            </a:r>
          </a:p>
          <a:p>
            <a:pPr marL="0" indent="0">
              <a:buNone/>
            </a:pPr>
            <a:endParaRPr lang="en-US" sz="1400" dirty="0"/>
          </a:p>
        </p:txBody>
      </p:sp>
      <p:sp>
        <p:nvSpPr>
          <p:cNvPr id="6" name="Title 5"/>
          <p:cNvSpPr>
            <a:spLocks noGrp="1"/>
          </p:cNvSpPr>
          <p:nvPr>
            <p:ph type="title"/>
          </p:nvPr>
        </p:nvSpPr>
        <p:spPr/>
        <p:txBody>
          <a:bodyPr/>
          <a:lstStyle/>
          <a:p>
            <a:r>
              <a:rPr lang="en-US" dirty="0"/>
              <a:t>Combining Peer Implied Returns and IAS Expected Return Assumptions</a:t>
            </a: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422113" y="5614888"/>
            <a:ext cx="8299774" cy="748923"/>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CIRC,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peer implied returns assumes the peer portfolio weights are optimal. We assume 1% active alpha with 3% tracking error for US Large Cap, US Small Cap, International and Emerging Market equities. For US high yield we assume 75bp alpha with 3% tracking error. The active alphas are mutually independent. We assume 50% confidence in the views. 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Instead of peer implied return</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3" name="Table 2"/>
          <p:cNvGraphicFramePr>
            <a:graphicFrameLocks noGrp="1"/>
          </p:cNvGraphicFramePr>
          <p:nvPr>
            <p:extLst>
              <p:ext uri="{D42A27DB-BD31-4B8C-83A1-F6EECF244321}">
                <p14:modId xmlns:p14="http://schemas.microsoft.com/office/powerpoint/2010/main" val="1290308270"/>
              </p:ext>
            </p:extLst>
          </p:nvPr>
        </p:nvGraphicFramePr>
        <p:xfrm>
          <a:off x="2406650" y="1928330"/>
          <a:ext cx="4330700" cy="1714500"/>
        </p:xfrm>
        <a:graphic>
          <a:graphicData uri="http://schemas.openxmlformats.org/drawingml/2006/table">
            <a:tbl>
              <a:tblPr>
                <a:tableStyleId>{5C22544A-7EE6-4342-B048-85BDC9FD1C3A}</a:tableStyleId>
              </a:tblPr>
              <a:tblGrid>
                <a:gridCol w="1599028">
                  <a:extLst>
                    <a:ext uri="{9D8B030D-6E8A-4147-A177-3AD203B41FA5}">
                      <a16:colId xmlns:a16="http://schemas.microsoft.com/office/drawing/2014/main" val="15051625"/>
                    </a:ext>
                  </a:extLst>
                </a:gridCol>
                <a:gridCol w="748751">
                  <a:extLst>
                    <a:ext uri="{9D8B030D-6E8A-4147-A177-3AD203B41FA5}">
                      <a16:colId xmlns:a16="http://schemas.microsoft.com/office/drawing/2014/main" val="3756318175"/>
                    </a:ext>
                  </a:extLst>
                </a:gridCol>
                <a:gridCol w="609153">
                  <a:extLst>
                    <a:ext uri="{9D8B030D-6E8A-4147-A177-3AD203B41FA5}">
                      <a16:colId xmlns:a16="http://schemas.microsoft.com/office/drawing/2014/main" val="1401547985"/>
                    </a:ext>
                  </a:extLst>
                </a:gridCol>
                <a:gridCol w="675780">
                  <a:extLst>
                    <a:ext uri="{9D8B030D-6E8A-4147-A177-3AD203B41FA5}">
                      <a16:colId xmlns:a16="http://schemas.microsoft.com/office/drawing/2014/main" val="3280841727"/>
                    </a:ext>
                  </a:extLst>
                </a:gridCol>
                <a:gridCol w="697988">
                  <a:extLst>
                    <a:ext uri="{9D8B030D-6E8A-4147-A177-3AD203B41FA5}">
                      <a16:colId xmlns:a16="http://schemas.microsoft.com/office/drawing/2014/main" val="2629834191"/>
                    </a:ext>
                  </a:extLst>
                </a:gridCol>
              </a:tblGrid>
              <a:tr h="381000">
                <a:tc>
                  <a:txBody>
                    <a:bodyPr/>
                    <a:lstStyle/>
                    <a:p>
                      <a:pPr algn="ctr" fontAlgn="ctr"/>
                      <a:r>
                        <a:rPr lang="en-US" sz="1100" b="1" u="none" strike="noStrike" dirty="0">
                          <a:solidFill>
                            <a:schemeClr val="bg1"/>
                          </a:solidFill>
                          <a:effectLst/>
                        </a:rPr>
                        <a:t>Expected Returns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Peer Implied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IAS </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IAS Alpha</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Combined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623062975"/>
                  </a:ext>
                </a:extLst>
              </a:tr>
              <a:tr h="190500">
                <a:tc>
                  <a:txBody>
                    <a:bodyPr/>
                    <a:lstStyle/>
                    <a:p>
                      <a:pPr algn="l" fontAlgn="b"/>
                      <a:r>
                        <a:rPr lang="en-US" sz="1100" b="1" u="none" strike="noStrike" dirty="0">
                          <a:effectLst/>
                        </a:rPr>
                        <a:t>US Real Estate</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3.14%</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4.43%</a:t>
                      </a:r>
                    </a:p>
                  </a:txBody>
                  <a:tcPr marL="9525" marR="9525" marT="9525" marB="0" anchor="b">
                    <a:noFill/>
                  </a:tcPr>
                </a:tc>
                <a:extLst>
                  <a:ext uri="{0D108BD9-81ED-4DB2-BD59-A6C34878D82A}">
                    <a16:rowId xmlns:a16="http://schemas.microsoft.com/office/drawing/2014/main" val="1971060655"/>
                  </a:ext>
                </a:extLst>
              </a:tr>
              <a:tr h="190500">
                <a:tc>
                  <a:txBody>
                    <a:bodyPr/>
                    <a:lstStyle/>
                    <a:p>
                      <a:pPr algn="l" fontAlgn="b"/>
                      <a:r>
                        <a:rPr lang="en-US" sz="1100" b="1" u="none" strike="noStrike" dirty="0">
                          <a:effectLst/>
                        </a:rPr>
                        <a:t>US Private Equity</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8.80%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6.97%</a:t>
                      </a:r>
                    </a:p>
                  </a:txBody>
                  <a:tcPr marL="9525" marR="9525" marT="9525" marB="0" anchor="b">
                    <a:noFill/>
                  </a:tcPr>
                </a:tc>
                <a:extLst>
                  <a:ext uri="{0D108BD9-81ED-4DB2-BD59-A6C34878D82A}">
                    <a16:rowId xmlns:a16="http://schemas.microsoft.com/office/drawing/2014/main" val="2479264589"/>
                  </a:ext>
                </a:extLst>
              </a:tr>
              <a:tr h="190500">
                <a:tc>
                  <a:txBody>
                    <a:bodyPr/>
                    <a:lstStyle/>
                    <a:p>
                      <a:pPr algn="l" fontAlgn="b"/>
                      <a:r>
                        <a:rPr lang="en-US" sz="1100" b="1" u="none" strike="noStrike" dirty="0">
                          <a:effectLst/>
                        </a:rPr>
                        <a:t>US High Yield</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4.11%</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4.77%</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4.54%</a:t>
                      </a:r>
                    </a:p>
                  </a:txBody>
                  <a:tcPr marL="9525" marR="9525" marT="9525" marB="0" anchor="b">
                    <a:noFill/>
                  </a:tcPr>
                </a:tc>
                <a:extLst>
                  <a:ext uri="{0D108BD9-81ED-4DB2-BD59-A6C34878D82A}">
                    <a16:rowId xmlns:a16="http://schemas.microsoft.com/office/drawing/2014/main" val="2395965871"/>
                  </a:ext>
                </a:extLst>
              </a:tr>
              <a:tr h="190500">
                <a:tc>
                  <a:txBody>
                    <a:bodyPr/>
                    <a:lstStyle/>
                    <a:p>
                      <a:pPr algn="l" fontAlgn="b"/>
                      <a:r>
                        <a:rPr lang="en-US" sz="1100" b="1" u="none" strike="noStrike" dirty="0">
                          <a:effectLst/>
                        </a:rPr>
                        <a:t>US Large Cap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6.70%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7.17%</a:t>
                      </a:r>
                    </a:p>
                  </a:txBody>
                  <a:tcPr marL="9525" marR="9525" marT="9525" marB="0" anchor="b">
                    <a:noFill/>
                  </a:tcPr>
                </a:tc>
                <a:extLst>
                  <a:ext uri="{0D108BD9-81ED-4DB2-BD59-A6C34878D82A}">
                    <a16:rowId xmlns:a16="http://schemas.microsoft.com/office/drawing/2014/main" val="3891298916"/>
                  </a:ext>
                </a:extLst>
              </a:tr>
              <a:tr h="190500">
                <a:tc>
                  <a:txBody>
                    <a:bodyPr/>
                    <a:lstStyle/>
                    <a:p>
                      <a:pPr algn="l" fontAlgn="b"/>
                      <a:r>
                        <a:rPr lang="en-US" sz="1100" b="1" u="none" strike="noStrike" dirty="0">
                          <a:effectLst/>
                        </a:rPr>
                        <a:t>US</a:t>
                      </a:r>
                      <a:r>
                        <a:rPr lang="en-US" sz="1100" b="1" u="none" strike="noStrike" baseline="0" dirty="0">
                          <a:effectLst/>
                        </a:rPr>
                        <a:t> </a:t>
                      </a:r>
                      <a:r>
                        <a:rPr lang="en-US" sz="1100" b="1" u="none" strike="noStrike" dirty="0">
                          <a:effectLst/>
                        </a:rPr>
                        <a:t>Small Cap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7.16%</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7.77%</a:t>
                      </a:r>
                    </a:p>
                  </a:txBody>
                  <a:tcPr marL="9525" marR="9525" marT="9525" marB="0" anchor="b">
                    <a:noFill/>
                  </a:tcPr>
                </a:tc>
                <a:extLst>
                  <a:ext uri="{0D108BD9-81ED-4DB2-BD59-A6C34878D82A}">
                    <a16:rowId xmlns:a16="http://schemas.microsoft.com/office/drawing/2014/main" val="1984869940"/>
                  </a:ext>
                </a:extLst>
              </a:tr>
              <a:tr h="190500">
                <a:tc>
                  <a:txBody>
                    <a:bodyPr/>
                    <a:lstStyle/>
                    <a:p>
                      <a:pPr algn="l" fontAlgn="b"/>
                      <a:r>
                        <a:rPr lang="en-US" sz="1100" b="1" u="none" strike="noStrike" dirty="0">
                          <a:effectLst/>
                        </a:rPr>
                        <a:t>International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7.10%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7.40%</a:t>
                      </a:r>
                    </a:p>
                  </a:txBody>
                  <a:tcPr marL="9525" marR="9525" marT="9525" marB="0" anchor="b">
                    <a:noFill/>
                  </a:tcPr>
                </a:tc>
                <a:extLst>
                  <a:ext uri="{0D108BD9-81ED-4DB2-BD59-A6C34878D82A}">
                    <a16:rowId xmlns:a16="http://schemas.microsoft.com/office/drawing/2014/main" val="38398176"/>
                  </a:ext>
                </a:extLst>
              </a:tr>
              <a:tr h="190500">
                <a:tc>
                  <a:txBody>
                    <a:bodyPr/>
                    <a:lstStyle/>
                    <a:p>
                      <a:pPr algn="l" fontAlgn="b"/>
                      <a:r>
                        <a:rPr lang="en-US" sz="1100" b="1" u="none" strike="noStrike" dirty="0">
                          <a:effectLst/>
                        </a:rPr>
                        <a:t>Emerging Market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6.98%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8.03%</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mn-lt"/>
                          <a:cs typeface="Arial" panose="020B0604020202020204" pitchFamily="34" charset="0"/>
                        </a:rPr>
                        <a:t>7.63%</a:t>
                      </a:r>
                    </a:p>
                  </a:txBody>
                  <a:tcPr marL="9525" marR="9525" marT="9525" marB="0" anchor="b">
                    <a:noFill/>
                  </a:tcPr>
                </a:tc>
                <a:extLst>
                  <a:ext uri="{0D108BD9-81ED-4DB2-BD59-A6C34878D82A}">
                    <a16:rowId xmlns:a16="http://schemas.microsoft.com/office/drawing/2014/main" val="3422010137"/>
                  </a:ext>
                </a:extLst>
              </a:tr>
            </a:tbl>
          </a:graphicData>
        </a:graphic>
      </p:graphicFrame>
    </p:spTree>
    <p:extLst>
      <p:ext uri="{BB962C8B-B14F-4D97-AF65-F5344CB8AC3E}">
        <p14:creationId xmlns:p14="http://schemas.microsoft.com/office/powerpoint/2010/main" val="220263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Mean Variance Efficient Portfolio (with Combined Assumptions)</a:t>
            </a: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2832142392"/>
              </p:ext>
            </p:extLst>
          </p:nvPr>
        </p:nvGraphicFramePr>
        <p:xfrm>
          <a:off x="3736785" y="1232312"/>
          <a:ext cx="5100916" cy="3517769"/>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p:cNvPr>
          <p:cNvSpPr/>
          <p:nvPr/>
        </p:nvSpPr>
        <p:spPr>
          <a:xfrm>
            <a:off x="391942" y="5616588"/>
            <a:ext cx="8299774" cy="995144"/>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Reported returns are annualized geometric averages. The expected returns and volatility are based on combined assumptions. The expected returns include alpha assumptions.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optimization caps the weight of positions to 30%. Risk aversion parameter is set to be 3.5 for the optimization. </a:t>
            </a:r>
          </a:p>
          <a:p>
            <a:pPr algn="just">
              <a:buClr>
                <a:srgbClr val="000000"/>
              </a:buClr>
              <a:defRPr/>
            </a:pPr>
            <a:r>
              <a:rPr lang="en-US" sz="800" dirty="0">
                <a:solidFill>
                  <a:srgbClr val="002247"/>
                </a:solidFill>
                <a:latin typeface="Arial Narrow"/>
                <a:cs typeface="Arial Narrow"/>
              </a:rPr>
              <a:t>Unconstrained optimal portfolio has expected returns of 6.29% and volatility of 11.26% and allocations are: 31% to US Real Estate, 32% to US Private Equity, 1.4% to US High Yield, 14% to US Large Cap Equities, 3% to US Small Cap Equities, 12% to International Equities and 6% to Emerging Market Equities</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4021734563"/>
              </p:ext>
            </p:extLst>
          </p:nvPr>
        </p:nvGraphicFramePr>
        <p:xfrm>
          <a:off x="4741890" y="4294132"/>
          <a:ext cx="3090705"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297194">
                  <a:extLst>
                    <a:ext uri="{9D8B030D-6E8A-4147-A177-3AD203B41FA5}">
                      <a16:colId xmlns:a16="http://schemas.microsoft.com/office/drawing/2014/main" val="273384373"/>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Long</a:t>
                      </a:r>
                      <a:r>
                        <a:rPr lang="en-US" sz="1100" b="1" u="none" strike="noStrike" baseline="0" dirty="0">
                          <a:solidFill>
                            <a:schemeClr val="bg1"/>
                          </a:solidFill>
                          <a:effectLst/>
                        </a:rPr>
                        <a:t> Only </a:t>
                      </a:r>
                      <a:r>
                        <a:rPr lang="en-US" sz="1100" b="1" u="none" strike="noStrike" dirty="0">
                          <a:solidFill>
                            <a:schemeClr val="bg1"/>
                          </a:solidFill>
                          <a:effectLst/>
                        </a:rPr>
                        <a:t>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6.30%</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11.31%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
        <p:nvSpPr>
          <p:cNvPr id="12" name="Content Placeholder 6"/>
          <p:cNvSpPr txBox="1">
            <a:spLocks/>
          </p:cNvSpPr>
          <p:nvPr/>
        </p:nvSpPr>
        <p:spPr bwMode="auto">
          <a:xfrm>
            <a:off x="452284" y="1419566"/>
            <a:ext cx="4222703" cy="420011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We construct an optimal portfolio using the combined assumptions</a:t>
            </a:r>
          </a:p>
          <a:p>
            <a:r>
              <a:rPr lang="en-US" sz="1400" dirty="0"/>
              <a:t>Traditional mean variance optimization leads to corner solutions</a:t>
            </a:r>
          </a:p>
          <a:p>
            <a:r>
              <a:rPr lang="en-US" sz="1400" dirty="0"/>
              <a:t>It is common practice to optimize with reasonable position constraints; we have 30% position constraint</a:t>
            </a:r>
          </a:p>
          <a:p>
            <a:r>
              <a:rPr lang="en-US" sz="1400" dirty="0"/>
              <a:t>Relative to peer allocation this portfolio has overweight to US real estate, private equity and small cap equities and emerging market equities</a:t>
            </a:r>
          </a:p>
          <a:p>
            <a:r>
              <a:rPr lang="en-US" sz="1400" dirty="0"/>
              <a:t>The portfolio has underweight to US large cap equities, US high yield fixed income and international equities</a:t>
            </a:r>
          </a:p>
          <a:p>
            <a:r>
              <a:rPr lang="en-US" sz="1400" dirty="0"/>
              <a:t>We do not have liquidity constraints for this analysis</a:t>
            </a:r>
          </a:p>
          <a:p>
            <a:pPr lvl="1"/>
            <a:r>
              <a:rPr lang="en-US" sz="1200" dirty="0"/>
              <a:t>allocations may significantly vary with liquidity constraints when allocating for intermediate investment horizon of  five years</a:t>
            </a:r>
          </a:p>
        </p:txBody>
      </p:sp>
    </p:spTree>
    <p:extLst>
      <p:ext uri="{BB962C8B-B14F-4D97-AF65-F5344CB8AC3E}">
        <p14:creationId xmlns:p14="http://schemas.microsoft.com/office/powerpoint/2010/main" val="357894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Performance (9/30/1988 – 3/31/2017)</a:t>
            </a:r>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12</a:t>
            </a:fld>
            <a:endParaRPr lang="en-US" dirty="0"/>
          </a:p>
        </p:txBody>
      </p:sp>
      <p:sp>
        <p:nvSpPr>
          <p:cNvPr id="6" name="Rectangle 5">
            <a:extLst/>
          </p:cNvPr>
          <p:cNvSpPr/>
          <p:nvPr/>
        </p:nvSpPr>
        <p:spPr>
          <a:xfrm>
            <a:off x="391942" y="5822441"/>
            <a:ext cx="8299774" cy="543739"/>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MVO: Mean Variance Efficient portfolios one created using IAS assumptions and another created using Combined assumptions. The performance metrics are annualized and are historical. </a:t>
            </a:r>
          </a:p>
          <a:p>
            <a:pPr algn="just">
              <a:buClr>
                <a:srgbClr val="000000"/>
              </a:buClr>
              <a:defRPr/>
            </a:pPr>
            <a:r>
              <a:rPr lang="en-US" sz="800" dirty="0">
                <a:solidFill>
                  <a:srgbClr val="002247"/>
                </a:solidFill>
                <a:latin typeface="Arial Narrow"/>
                <a:cs typeface="Arial Narrow"/>
              </a:rPr>
              <a:t>The constrained optimization caps the weight of positions to 30%. Risk aversion parameter is set to be 3.5 for the optimization.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8" name="Table 7"/>
          <p:cNvGraphicFramePr>
            <a:graphicFrameLocks noGrp="1"/>
          </p:cNvGraphicFramePr>
          <p:nvPr>
            <p:extLst>
              <p:ext uri="{D42A27DB-BD31-4B8C-83A1-F6EECF244321}">
                <p14:modId xmlns:p14="http://schemas.microsoft.com/office/powerpoint/2010/main" val="1188128367"/>
              </p:ext>
            </p:extLst>
          </p:nvPr>
        </p:nvGraphicFramePr>
        <p:xfrm>
          <a:off x="3352800" y="4042902"/>
          <a:ext cx="2438400" cy="1556203"/>
        </p:xfrm>
        <a:graphic>
          <a:graphicData uri="http://schemas.openxmlformats.org/drawingml/2006/table">
            <a:tbl>
              <a:tblPr>
                <a:tableStyleId>{5C22544A-7EE6-4342-B048-85BDC9FD1C3A}</a:tableStyleId>
              </a:tblPr>
              <a:tblGrid>
                <a:gridCol w="559981">
                  <a:extLst>
                    <a:ext uri="{9D8B030D-6E8A-4147-A177-3AD203B41FA5}">
                      <a16:colId xmlns:a16="http://schemas.microsoft.com/office/drawing/2014/main" val="3929046914"/>
                    </a:ext>
                  </a:extLst>
                </a:gridCol>
                <a:gridCol w="687139">
                  <a:extLst>
                    <a:ext uri="{9D8B030D-6E8A-4147-A177-3AD203B41FA5}">
                      <a16:colId xmlns:a16="http://schemas.microsoft.com/office/drawing/2014/main" val="1747345751"/>
                    </a:ext>
                  </a:extLst>
                </a:gridCol>
                <a:gridCol w="624432">
                  <a:extLst>
                    <a:ext uri="{9D8B030D-6E8A-4147-A177-3AD203B41FA5}">
                      <a16:colId xmlns:a16="http://schemas.microsoft.com/office/drawing/2014/main" val="459695906"/>
                    </a:ext>
                  </a:extLst>
                </a:gridCol>
                <a:gridCol w="566848">
                  <a:extLst>
                    <a:ext uri="{9D8B030D-6E8A-4147-A177-3AD203B41FA5}">
                      <a16:colId xmlns:a16="http://schemas.microsoft.com/office/drawing/2014/main" val="3446429373"/>
                    </a:ext>
                  </a:extLst>
                </a:gridCol>
              </a:tblGrid>
              <a:tr h="179501">
                <a:tc>
                  <a:txBody>
                    <a:bodyPr/>
                    <a:lstStyle/>
                    <a:p>
                      <a:pPr algn="l" fontAlgn="b"/>
                      <a:endParaRPr lang="en-US" sz="1100" b="0" i="0" u="none" strike="noStrike" dirty="0">
                        <a:solidFill>
                          <a:schemeClr val="bg1"/>
                        </a:solidFill>
                        <a:effectLst/>
                        <a:latin typeface="+mn-lt"/>
                      </a:endParaRP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MVO          </a:t>
                      </a:r>
                      <a:r>
                        <a:rPr lang="en-US" sz="1100" b="1" i="0" u="none" strike="noStrike" baseline="0" dirty="0">
                          <a:solidFill>
                            <a:schemeClr val="bg1"/>
                          </a:solidFill>
                          <a:effectLst/>
                          <a:latin typeface="+mn-lt"/>
                        </a:rPr>
                        <a:t> (Combined CMA)</a:t>
                      </a:r>
                      <a:endParaRPr lang="en-US" sz="1100" b="1" i="0" u="none" strike="noStrike" dirty="0">
                        <a:solidFill>
                          <a:schemeClr val="bg1"/>
                        </a:solidFill>
                        <a:effectLst/>
                        <a:latin typeface="+mn-lt"/>
                      </a:endParaRP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MVO          </a:t>
                      </a:r>
                      <a:r>
                        <a:rPr lang="en-US" sz="1100" b="1" i="0" u="none" strike="noStrike" baseline="0" dirty="0">
                          <a:solidFill>
                            <a:schemeClr val="bg1"/>
                          </a:solidFill>
                          <a:effectLst/>
                          <a:latin typeface="+mn-lt"/>
                        </a:rPr>
                        <a:t> (IAS CMA)</a:t>
                      </a:r>
                      <a:endParaRPr lang="en-US" sz="1100" b="1" i="0" u="none" strike="noStrike" dirty="0">
                        <a:solidFill>
                          <a:schemeClr val="bg1"/>
                        </a:solidFill>
                        <a:effectLst/>
                        <a:latin typeface="+mn-lt"/>
                      </a:endParaRP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Peer</a:t>
                      </a:r>
                    </a:p>
                  </a:txBody>
                  <a:tcPr marL="0" marR="0" marT="0" marB="0" anchor="ctr">
                    <a:solidFill>
                      <a:schemeClr val="bg2"/>
                    </a:solidFill>
                  </a:tcPr>
                </a:tc>
                <a:extLst>
                  <a:ext uri="{0D108BD9-81ED-4DB2-BD59-A6C34878D82A}">
                    <a16:rowId xmlns:a16="http://schemas.microsoft.com/office/drawing/2014/main" val="3708752200"/>
                  </a:ext>
                </a:extLst>
              </a:tr>
              <a:tr h="179501">
                <a:tc>
                  <a:txBody>
                    <a:bodyPr/>
                    <a:lstStyle/>
                    <a:p>
                      <a:pPr algn="l" fontAlgn="b"/>
                      <a:r>
                        <a:rPr lang="en-US" sz="1100" u="none" strike="noStrike" dirty="0">
                          <a:effectLst/>
                        </a:rPr>
                        <a:t>Returns</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u="none" strike="noStrike" dirty="0">
                          <a:effectLst/>
                        </a:rPr>
                        <a:t>10.24%</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b="0" i="0" u="none" strike="noStrike" dirty="0">
                          <a:solidFill>
                            <a:srgbClr val="000000"/>
                          </a:solidFill>
                          <a:effectLst/>
                          <a:latin typeface="+mn-lt"/>
                        </a:rPr>
                        <a:t>10.71%</a:t>
                      </a:r>
                    </a:p>
                  </a:txBody>
                  <a:tcPr marL="0" marR="0" marT="0" marB="0" anchor="b">
                    <a:noFill/>
                  </a:tcPr>
                </a:tc>
                <a:tc>
                  <a:txBody>
                    <a:bodyPr/>
                    <a:lstStyle/>
                    <a:p>
                      <a:pPr algn="ctr" fontAlgn="b"/>
                      <a:r>
                        <a:rPr lang="en-US" sz="1100" b="0" i="0" u="none" strike="noStrike" dirty="0">
                          <a:solidFill>
                            <a:srgbClr val="000000"/>
                          </a:solidFill>
                          <a:effectLst/>
                          <a:latin typeface="+mn-lt"/>
                        </a:rPr>
                        <a:t>10.20%</a:t>
                      </a:r>
                    </a:p>
                  </a:txBody>
                  <a:tcPr marL="0" marR="0" marT="0" marB="0" anchor="b">
                    <a:noFill/>
                  </a:tcPr>
                </a:tc>
                <a:extLst>
                  <a:ext uri="{0D108BD9-81ED-4DB2-BD59-A6C34878D82A}">
                    <a16:rowId xmlns:a16="http://schemas.microsoft.com/office/drawing/2014/main" val="4065977554"/>
                  </a:ext>
                </a:extLst>
              </a:tr>
              <a:tr h="179501">
                <a:tc>
                  <a:txBody>
                    <a:bodyPr/>
                    <a:lstStyle/>
                    <a:p>
                      <a:pPr algn="l" fontAlgn="b"/>
                      <a:r>
                        <a:rPr lang="en-US" sz="1100" u="none" strike="noStrike" dirty="0">
                          <a:effectLst/>
                        </a:rPr>
                        <a:t>Risk</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u="none" strike="noStrike" dirty="0">
                          <a:effectLst/>
                        </a:rPr>
                        <a:t>11.30%</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b="0" i="0" u="none" strike="noStrike" dirty="0">
                          <a:solidFill>
                            <a:srgbClr val="000000"/>
                          </a:solidFill>
                          <a:effectLst/>
                          <a:latin typeface="+mn-lt"/>
                        </a:rPr>
                        <a:t>12.03%</a:t>
                      </a:r>
                    </a:p>
                  </a:txBody>
                  <a:tcPr marL="0" marR="0" marT="0" marB="0" anchor="b">
                    <a:noFill/>
                  </a:tcPr>
                </a:tc>
                <a:tc>
                  <a:txBody>
                    <a:bodyPr/>
                    <a:lstStyle/>
                    <a:p>
                      <a:pPr algn="ctr" fontAlgn="b"/>
                      <a:r>
                        <a:rPr lang="en-US" sz="1100" b="0" i="0" u="none" strike="noStrike" dirty="0">
                          <a:solidFill>
                            <a:srgbClr val="000000"/>
                          </a:solidFill>
                          <a:effectLst/>
                          <a:latin typeface="+mn-lt"/>
                        </a:rPr>
                        <a:t>12.80%</a:t>
                      </a:r>
                    </a:p>
                  </a:txBody>
                  <a:tcPr marL="0" marR="0" marT="0" marB="0" anchor="b">
                    <a:noFill/>
                  </a:tcPr>
                </a:tc>
                <a:extLst>
                  <a:ext uri="{0D108BD9-81ED-4DB2-BD59-A6C34878D82A}">
                    <a16:rowId xmlns:a16="http://schemas.microsoft.com/office/drawing/2014/main" val="3906290628"/>
                  </a:ext>
                </a:extLst>
              </a:tr>
              <a:tr h="315921">
                <a:tc>
                  <a:txBody>
                    <a:bodyPr/>
                    <a:lstStyle/>
                    <a:p>
                      <a:pPr algn="l" fontAlgn="b"/>
                      <a:r>
                        <a:rPr lang="en-US" sz="1100" u="none" strike="noStrike" dirty="0">
                          <a:effectLst/>
                        </a:rPr>
                        <a:t>Sharpe Ratio</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u="none" strike="noStrike" dirty="0">
                          <a:effectLst/>
                        </a:rPr>
                        <a:t>0.61</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b="0" i="0" u="none" strike="noStrike" dirty="0">
                          <a:solidFill>
                            <a:srgbClr val="000000"/>
                          </a:solidFill>
                          <a:effectLst/>
                          <a:latin typeface="+mn-lt"/>
                        </a:rPr>
                        <a:t>0.61</a:t>
                      </a:r>
                    </a:p>
                  </a:txBody>
                  <a:tcPr marL="0" marR="0" marT="0" marB="0" anchor="b">
                    <a:noFill/>
                  </a:tcPr>
                </a:tc>
                <a:tc>
                  <a:txBody>
                    <a:bodyPr/>
                    <a:lstStyle/>
                    <a:p>
                      <a:pPr algn="ctr" fontAlgn="b"/>
                      <a:r>
                        <a:rPr lang="en-US" sz="1100" b="0" i="0" u="none" strike="noStrike" dirty="0">
                          <a:solidFill>
                            <a:srgbClr val="000000"/>
                          </a:solidFill>
                          <a:effectLst/>
                          <a:latin typeface="+mn-lt"/>
                        </a:rPr>
                        <a:t>0.53</a:t>
                      </a:r>
                    </a:p>
                  </a:txBody>
                  <a:tcPr marL="0" marR="0" marT="0" marB="0" anchor="b">
                    <a:noFill/>
                  </a:tcPr>
                </a:tc>
                <a:extLst>
                  <a:ext uri="{0D108BD9-81ED-4DB2-BD59-A6C34878D82A}">
                    <a16:rowId xmlns:a16="http://schemas.microsoft.com/office/drawing/2014/main" val="2666681242"/>
                  </a:ext>
                </a:extLst>
              </a:tr>
              <a:tr h="359001">
                <a:tc>
                  <a:txBody>
                    <a:bodyPr/>
                    <a:lstStyle/>
                    <a:p>
                      <a:pPr algn="l" fontAlgn="b"/>
                      <a:r>
                        <a:rPr lang="en-US" sz="1100" u="none" strike="noStrike" dirty="0">
                          <a:effectLst/>
                        </a:rPr>
                        <a:t>Maximum Drawdown</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u="none" strike="noStrike" dirty="0">
                          <a:effectLst/>
                        </a:rPr>
                        <a:t>40.65%</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b="0" i="0" u="none" strike="noStrike" dirty="0">
                          <a:solidFill>
                            <a:srgbClr val="000000"/>
                          </a:solidFill>
                          <a:effectLst/>
                          <a:latin typeface="+mn-lt"/>
                        </a:rPr>
                        <a:t>40.76%</a:t>
                      </a:r>
                    </a:p>
                  </a:txBody>
                  <a:tcPr marL="0" marR="0" marT="0" marB="0" anchor="b">
                    <a:noFill/>
                  </a:tcPr>
                </a:tc>
                <a:tc>
                  <a:txBody>
                    <a:bodyPr/>
                    <a:lstStyle/>
                    <a:p>
                      <a:pPr algn="ctr" fontAlgn="b"/>
                      <a:r>
                        <a:rPr lang="en-US" sz="1100" b="0" i="0" u="none" strike="noStrike" dirty="0">
                          <a:solidFill>
                            <a:srgbClr val="000000"/>
                          </a:solidFill>
                          <a:effectLst/>
                          <a:latin typeface="+mn-lt"/>
                        </a:rPr>
                        <a:t>41.1%</a:t>
                      </a:r>
                    </a:p>
                  </a:txBody>
                  <a:tcPr marL="0" marR="0" marT="0" marB="0" anchor="b">
                    <a:noFill/>
                  </a:tcPr>
                </a:tc>
                <a:extLst>
                  <a:ext uri="{0D108BD9-81ED-4DB2-BD59-A6C34878D82A}">
                    <a16:rowId xmlns:a16="http://schemas.microsoft.com/office/drawing/2014/main" val="1015626134"/>
                  </a:ext>
                </a:extLst>
              </a:tr>
            </a:tbl>
          </a:graphicData>
        </a:graphic>
      </p:graphicFrame>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270083875"/>
              </p:ext>
            </p:extLst>
          </p:nvPr>
        </p:nvGraphicFramePr>
        <p:xfrm>
          <a:off x="1881187" y="1232312"/>
          <a:ext cx="538162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025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2284" y="1232312"/>
            <a:ext cx="8229600" cy="4866969"/>
          </a:xfrm>
        </p:spPr>
        <p:txBody>
          <a:bodyPr/>
          <a:lstStyle/>
          <a:p>
            <a:r>
              <a:rPr lang="en-US" sz="1400" dirty="0"/>
              <a:t>Mean variance efficient portfolio suggested by IAS has overweight to US real estate, US private equity, US small cap equities and emerging market equities, when compared with average peer allocations</a:t>
            </a:r>
          </a:p>
          <a:p>
            <a:r>
              <a:rPr lang="en-US" sz="1400" dirty="0"/>
              <a:t>Portfolio achieves required expected returns greater than 6% – 7%</a:t>
            </a:r>
          </a:p>
          <a:p>
            <a:r>
              <a:rPr lang="en-US" sz="1400" dirty="0"/>
              <a:t>We also proposed an approach of combining peer implied expected returns with IAS capital market assumptions using Black-</a:t>
            </a:r>
            <a:r>
              <a:rPr lang="en-US" sz="1400" dirty="0" err="1"/>
              <a:t>Litterman</a:t>
            </a:r>
            <a:r>
              <a:rPr lang="en-US" sz="1400" dirty="0"/>
              <a:t> framework</a:t>
            </a:r>
          </a:p>
          <a:p>
            <a:r>
              <a:rPr lang="en-US" sz="1400" dirty="0"/>
              <a:t>The mean variance efficient portfolio formed using combined assumptions does not have corner solutions and has better risk adjusted returns</a:t>
            </a:r>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13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20260354"/>
              </p:ext>
            </p:extLst>
          </p:nvPr>
        </p:nvGraphicFramePr>
        <p:xfrm>
          <a:off x="1584248" y="3209758"/>
          <a:ext cx="6315742" cy="2056352"/>
        </p:xfrm>
        <a:graphic>
          <a:graphicData uri="http://schemas.openxmlformats.org/drawingml/2006/table">
            <a:tbl>
              <a:tblPr>
                <a:tableStyleId>{5C22544A-7EE6-4342-B048-85BDC9FD1C3A}</a:tableStyleId>
              </a:tblPr>
              <a:tblGrid>
                <a:gridCol w="973792">
                  <a:extLst>
                    <a:ext uri="{9D8B030D-6E8A-4147-A177-3AD203B41FA5}">
                      <a16:colId xmlns:a16="http://schemas.microsoft.com/office/drawing/2014/main" val="3929046914"/>
                    </a:ext>
                  </a:extLst>
                </a:gridCol>
                <a:gridCol w="890325">
                  <a:extLst>
                    <a:ext uri="{9D8B030D-6E8A-4147-A177-3AD203B41FA5}">
                      <a16:colId xmlns:a16="http://schemas.microsoft.com/office/drawing/2014/main" val="1942946780"/>
                    </a:ext>
                  </a:extLst>
                </a:gridCol>
                <a:gridCol w="890325">
                  <a:extLst>
                    <a:ext uri="{9D8B030D-6E8A-4147-A177-3AD203B41FA5}">
                      <a16:colId xmlns:a16="http://schemas.microsoft.com/office/drawing/2014/main" val="4152254933"/>
                    </a:ext>
                  </a:extLst>
                </a:gridCol>
                <a:gridCol w="890325">
                  <a:extLst>
                    <a:ext uri="{9D8B030D-6E8A-4147-A177-3AD203B41FA5}">
                      <a16:colId xmlns:a16="http://schemas.microsoft.com/office/drawing/2014/main" val="2155909103"/>
                    </a:ext>
                  </a:extLst>
                </a:gridCol>
                <a:gridCol w="890325">
                  <a:extLst>
                    <a:ext uri="{9D8B030D-6E8A-4147-A177-3AD203B41FA5}">
                      <a16:colId xmlns:a16="http://schemas.microsoft.com/office/drawing/2014/main" val="3446429373"/>
                    </a:ext>
                  </a:extLst>
                </a:gridCol>
                <a:gridCol w="890325">
                  <a:extLst>
                    <a:ext uri="{9D8B030D-6E8A-4147-A177-3AD203B41FA5}">
                      <a16:colId xmlns:a16="http://schemas.microsoft.com/office/drawing/2014/main" val="3130298771"/>
                    </a:ext>
                  </a:extLst>
                </a:gridCol>
                <a:gridCol w="890325">
                  <a:extLst>
                    <a:ext uri="{9D8B030D-6E8A-4147-A177-3AD203B41FA5}">
                      <a16:colId xmlns:a16="http://schemas.microsoft.com/office/drawing/2014/main" val="81356891"/>
                    </a:ext>
                  </a:extLst>
                </a:gridCol>
              </a:tblGrid>
              <a:tr h="811479">
                <a:tc>
                  <a:txBody>
                    <a:bodyPr/>
                    <a:lstStyle/>
                    <a:p>
                      <a:pPr algn="ctr" fontAlgn="b"/>
                      <a:endParaRPr lang="en-US" sz="1100" b="0" i="0" u="none" strike="noStrike" dirty="0">
                        <a:solidFill>
                          <a:schemeClr val="bg1"/>
                        </a:solidFill>
                        <a:effectLst/>
                        <a:latin typeface="+mn-lt"/>
                      </a:endParaRP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Equal</a:t>
                      </a:r>
                      <a:r>
                        <a:rPr lang="en-US" sz="1100" b="1" i="0" u="none" strike="noStrike" baseline="0" dirty="0">
                          <a:solidFill>
                            <a:schemeClr val="bg1"/>
                          </a:solidFill>
                          <a:effectLst/>
                          <a:latin typeface="+mn-lt"/>
                        </a:rPr>
                        <a:t> Weight</a:t>
                      </a:r>
                      <a:endParaRPr lang="en-US" sz="1100" b="1" i="0" u="none" strike="noStrike" dirty="0">
                        <a:solidFill>
                          <a:schemeClr val="bg1"/>
                        </a:solidFill>
                        <a:effectLst/>
                        <a:latin typeface="+mn-lt"/>
                      </a:endParaRP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Equal Risk Contribution</a:t>
                      </a:r>
                    </a:p>
                  </a:txBody>
                  <a:tcPr marL="0" marR="0" marT="0" marB="0" anchor="ctr">
                    <a:solidFill>
                      <a:schemeClr val="bg2"/>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a:solidFill>
                            <a:schemeClr val="bg1"/>
                          </a:solidFill>
                          <a:effectLst/>
                          <a:latin typeface="+mn-lt"/>
                        </a:rPr>
                        <a:t>Mean Variance Efficient</a:t>
                      </a: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Peer</a:t>
                      </a: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Mean Variance Efficient</a:t>
                      </a:r>
                    </a:p>
                  </a:txBody>
                  <a:tcPr marL="0" marR="0" marT="0" marB="0" anchor="ctr">
                    <a:solidFill>
                      <a:schemeClr val="bg2"/>
                    </a:solidFill>
                  </a:tcPr>
                </a:tc>
                <a:tc>
                  <a:txBody>
                    <a:bodyPr/>
                    <a:lstStyle/>
                    <a:p>
                      <a:pPr algn="ctr" fontAlgn="b"/>
                      <a:r>
                        <a:rPr lang="en-US" sz="1100" b="1" i="0" u="none" strike="noStrike" dirty="0">
                          <a:solidFill>
                            <a:schemeClr val="bg1"/>
                          </a:solidFill>
                          <a:effectLst/>
                          <a:latin typeface="+mn-lt"/>
                        </a:rPr>
                        <a:t>Peer</a:t>
                      </a:r>
                    </a:p>
                  </a:txBody>
                  <a:tcPr marL="0" marR="0" marT="0" marB="0" anchor="ctr">
                    <a:solidFill>
                      <a:schemeClr val="bg2"/>
                    </a:solidFill>
                  </a:tcPr>
                </a:tc>
                <a:extLst>
                  <a:ext uri="{0D108BD9-81ED-4DB2-BD59-A6C34878D82A}">
                    <a16:rowId xmlns:a16="http://schemas.microsoft.com/office/drawing/2014/main" val="3708752200"/>
                  </a:ext>
                </a:extLst>
              </a:tr>
              <a:tr h="297618">
                <a:tc>
                  <a:txBody>
                    <a:bodyPr/>
                    <a:lstStyle/>
                    <a:p>
                      <a:pPr algn="l" fontAlgn="b"/>
                      <a:r>
                        <a:rPr lang="en-US" sz="1100" b="0" i="0" u="none" strike="noStrike" dirty="0">
                          <a:solidFill>
                            <a:srgbClr val="000000"/>
                          </a:solidFill>
                          <a:effectLst/>
                          <a:latin typeface="+mn-lt"/>
                        </a:rPr>
                        <a:t>Assumptions</a:t>
                      </a:r>
                    </a:p>
                  </a:txBody>
                  <a:tcPr marL="0" marR="0" marT="0"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IAS</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IAS</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IAS</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IAS</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Combined</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Combined</a:t>
                      </a:r>
                    </a:p>
                  </a:txBody>
                  <a:tcPr marL="9525" marR="9525" marT="9525" marB="0" anchor="b">
                    <a:noFill/>
                  </a:tcPr>
                </a:tc>
                <a:extLst>
                  <a:ext uri="{0D108BD9-81ED-4DB2-BD59-A6C34878D82A}">
                    <a16:rowId xmlns:a16="http://schemas.microsoft.com/office/drawing/2014/main" val="1320352412"/>
                  </a:ext>
                </a:extLst>
              </a:tr>
              <a:tr h="324592">
                <a:tc>
                  <a:txBody>
                    <a:bodyPr/>
                    <a:lstStyle/>
                    <a:p>
                      <a:pPr algn="l" fontAlgn="b"/>
                      <a:r>
                        <a:rPr lang="en-US" sz="1100" u="none" strike="noStrike" dirty="0">
                          <a:effectLst/>
                        </a:rPr>
                        <a:t>Expected</a:t>
                      </a:r>
                      <a:r>
                        <a:rPr lang="en-US" sz="1100" u="none" strike="noStrike" baseline="0" dirty="0">
                          <a:effectLst/>
                        </a:rPr>
                        <a:t> </a:t>
                      </a:r>
                      <a:r>
                        <a:rPr lang="en-US" sz="1100" u="none" strike="noStrike" dirty="0">
                          <a:effectLst/>
                        </a:rPr>
                        <a:t>Returns</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7.96%</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7.60%</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8.21%</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8.12%</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6.30%</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6.69%</a:t>
                      </a:r>
                    </a:p>
                  </a:txBody>
                  <a:tcPr marL="9525" marR="9525" marT="9525" marB="0" anchor="b">
                    <a:noFill/>
                  </a:tcPr>
                </a:tc>
                <a:extLst>
                  <a:ext uri="{0D108BD9-81ED-4DB2-BD59-A6C34878D82A}">
                    <a16:rowId xmlns:a16="http://schemas.microsoft.com/office/drawing/2014/main" val="4065977554"/>
                  </a:ext>
                </a:extLst>
              </a:tr>
              <a:tr h="297618">
                <a:tc>
                  <a:txBody>
                    <a:bodyPr/>
                    <a:lstStyle/>
                    <a:p>
                      <a:pPr algn="l" fontAlgn="b"/>
                      <a:r>
                        <a:rPr lang="en-US" sz="1100" u="none" strike="noStrike" dirty="0">
                          <a:effectLst/>
                        </a:rPr>
                        <a:t>Volatility</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rtl="0" fontAlgn="b"/>
                      <a:r>
                        <a:rPr lang="en-US" sz="1100" u="none" strike="noStrike" dirty="0">
                          <a:effectLst/>
                        </a:rPr>
                        <a:t>13.11%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11.02%</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11.82%</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12.51%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11.31%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12.72%</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3906290628"/>
                  </a:ext>
                </a:extLst>
              </a:tr>
              <a:tr h="325045">
                <a:tc>
                  <a:txBody>
                    <a:bodyPr/>
                    <a:lstStyle/>
                    <a:p>
                      <a:pPr algn="l" fontAlgn="b"/>
                      <a:r>
                        <a:rPr lang="en-US" sz="1100" u="none" strike="noStrike" dirty="0">
                          <a:effectLst/>
                        </a:rPr>
                        <a:t>Sharpe Ratio</a:t>
                      </a:r>
                      <a:endParaRPr lang="en-US" sz="1100" b="0" i="0" u="none" strike="noStrike" dirty="0">
                        <a:solidFill>
                          <a:srgbClr val="000000"/>
                        </a:solidFill>
                        <a:effectLst/>
                        <a:latin typeface="Calibri" panose="020F0502020204030204" pitchFamily="34" charset="0"/>
                      </a:endParaRPr>
                    </a:p>
                  </a:txBody>
                  <a:tcPr marL="0" marR="0" marT="0" marB="0" anchor="b">
                    <a:noFill/>
                  </a:tcPr>
                </a:tc>
                <a:tc>
                  <a:txBody>
                    <a:bodyPr/>
                    <a:lstStyle/>
                    <a:p>
                      <a:pPr algn="ctr" fontAlgn="b"/>
                      <a:r>
                        <a:rPr lang="en-US" sz="1100" b="0" i="0" u="none" strike="noStrike" dirty="0">
                          <a:solidFill>
                            <a:srgbClr val="000000"/>
                          </a:solidFill>
                          <a:effectLst/>
                          <a:latin typeface="+mn-lt"/>
                        </a:rPr>
                        <a:t>0.47</a:t>
                      </a:r>
                    </a:p>
                  </a:txBody>
                  <a:tcPr marL="9525" marR="9525" marT="9525" marB="0" anchor="b">
                    <a:noFill/>
                  </a:tcPr>
                </a:tc>
                <a:tc>
                  <a:txBody>
                    <a:bodyPr/>
                    <a:lstStyle/>
                    <a:p>
                      <a:pPr algn="ctr" fontAlgn="b"/>
                      <a:r>
                        <a:rPr lang="en-US" sz="1100" b="0" i="0" u="none" strike="noStrike">
                          <a:solidFill>
                            <a:srgbClr val="000000"/>
                          </a:solidFill>
                          <a:effectLst/>
                          <a:latin typeface="+mn-lt"/>
                        </a:rPr>
                        <a:t>0.53</a:t>
                      </a:r>
                    </a:p>
                  </a:txBody>
                  <a:tcPr marL="9525" marR="9525" marT="9525" marB="0" anchor="b">
                    <a:noFill/>
                  </a:tcPr>
                </a:tc>
                <a:tc>
                  <a:txBody>
                    <a:bodyPr/>
                    <a:lstStyle/>
                    <a:p>
                      <a:pPr algn="ctr" fontAlgn="b"/>
                      <a:r>
                        <a:rPr lang="en-US" sz="1100" b="0" i="0" u="none" strike="noStrike">
                          <a:solidFill>
                            <a:srgbClr val="000000"/>
                          </a:solidFill>
                          <a:effectLst/>
                          <a:latin typeface="+mn-lt"/>
                        </a:rPr>
                        <a:t>0.54</a:t>
                      </a:r>
                    </a:p>
                  </a:txBody>
                  <a:tcPr marL="9525" marR="9525" marT="9525" marB="0" anchor="b">
                    <a:noFill/>
                  </a:tcPr>
                </a:tc>
                <a:tc>
                  <a:txBody>
                    <a:bodyPr/>
                    <a:lstStyle/>
                    <a:p>
                      <a:pPr algn="ctr" fontAlgn="b"/>
                      <a:r>
                        <a:rPr lang="en-US" sz="1100" b="0" i="0" u="none" strike="noStrike" dirty="0">
                          <a:solidFill>
                            <a:srgbClr val="000000"/>
                          </a:solidFill>
                          <a:effectLst/>
                          <a:latin typeface="+mn-lt"/>
                        </a:rPr>
                        <a:t>0.51</a:t>
                      </a:r>
                    </a:p>
                  </a:txBody>
                  <a:tcPr marL="9525" marR="9525" marT="9525" marB="0" anchor="b">
                    <a:noFill/>
                  </a:tcPr>
                </a:tc>
                <a:tc>
                  <a:txBody>
                    <a:bodyPr/>
                    <a:lstStyle/>
                    <a:p>
                      <a:pPr algn="ctr" fontAlgn="b"/>
                      <a:r>
                        <a:rPr lang="en-US" sz="1100" b="0" i="0" u="none" strike="noStrike" dirty="0">
                          <a:solidFill>
                            <a:srgbClr val="000000"/>
                          </a:solidFill>
                          <a:effectLst/>
                          <a:latin typeface="+mn-lt"/>
                        </a:rPr>
                        <a:t>0.40</a:t>
                      </a:r>
                    </a:p>
                  </a:txBody>
                  <a:tcPr marL="9525" marR="9525" marT="9525" marB="0" anchor="b">
                    <a:noFill/>
                  </a:tcPr>
                </a:tc>
                <a:tc>
                  <a:txBody>
                    <a:bodyPr/>
                    <a:lstStyle/>
                    <a:p>
                      <a:pPr algn="ctr" fontAlgn="b"/>
                      <a:r>
                        <a:rPr lang="en-US" sz="1100" b="0" i="0" u="none" strike="noStrike" dirty="0">
                          <a:solidFill>
                            <a:srgbClr val="000000"/>
                          </a:solidFill>
                          <a:effectLst/>
                          <a:latin typeface="+mn-lt"/>
                        </a:rPr>
                        <a:t>0.39</a:t>
                      </a:r>
                    </a:p>
                  </a:txBody>
                  <a:tcPr marL="9525" marR="9525" marT="9525" marB="0" anchor="b">
                    <a:noFill/>
                  </a:tcPr>
                </a:tc>
                <a:extLst>
                  <a:ext uri="{0D108BD9-81ED-4DB2-BD59-A6C34878D82A}">
                    <a16:rowId xmlns:a16="http://schemas.microsoft.com/office/drawing/2014/main" val="2666681242"/>
                  </a:ext>
                </a:extLst>
              </a:tr>
            </a:tbl>
          </a:graphicData>
        </a:graphic>
      </p:graphicFrame>
      <p:sp>
        <p:nvSpPr>
          <p:cNvPr id="6" name="Rectangle 5">
            <a:extLst/>
          </p:cNvPr>
          <p:cNvSpPr/>
          <p:nvPr/>
        </p:nvSpPr>
        <p:spPr>
          <a:xfrm>
            <a:off x="387026" y="5862809"/>
            <a:ext cx="8299774" cy="748923"/>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Here expected returns include alpha assumptions.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mean variance optimization caps the weight of positions to 30%. Risk aversion parameter is set to be 3.5 for the optimization. The expected risk free rate for Sharpe ratio calculation is 1.79%</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
        <p:nvSpPr>
          <p:cNvPr id="9" name="Rectangle 8"/>
          <p:cNvSpPr/>
          <p:nvPr/>
        </p:nvSpPr>
        <p:spPr>
          <a:xfrm>
            <a:off x="6103089" y="3223812"/>
            <a:ext cx="45719" cy="211587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65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4978094"/>
              </p:ext>
            </p:extLst>
          </p:nvPr>
        </p:nvGraphicFramePr>
        <p:xfrm>
          <a:off x="1743075" y="1651000"/>
          <a:ext cx="5257800" cy="2743200"/>
        </p:xfrm>
        <a:graphic>
          <a:graphicData uri="http://schemas.openxmlformats.org/drawingml/2006/table">
            <a:tbl>
              <a:tblPr>
                <a:tableStyleId>{5C22544A-7EE6-4342-B048-85BDC9FD1C3A}</a:tableStyleId>
              </a:tblPr>
              <a:tblGrid>
                <a:gridCol w="1587500">
                  <a:extLst>
                    <a:ext uri="{9D8B030D-6E8A-4147-A177-3AD203B41FA5}">
                      <a16:colId xmlns:a16="http://schemas.microsoft.com/office/drawing/2014/main" val="3559942744"/>
                    </a:ext>
                  </a:extLst>
                </a:gridCol>
                <a:gridCol w="3670300">
                  <a:extLst>
                    <a:ext uri="{9D8B030D-6E8A-4147-A177-3AD203B41FA5}">
                      <a16:colId xmlns:a16="http://schemas.microsoft.com/office/drawing/2014/main" val="1823965461"/>
                    </a:ext>
                  </a:extLst>
                </a:gridCol>
              </a:tblGrid>
              <a:tr h="219075">
                <a:tc>
                  <a:txBody>
                    <a:bodyPr/>
                    <a:lstStyle/>
                    <a:p>
                      <a:pPr algn="l" rtl="0" fontAlgn="b"/>
                      <a:r>
                        <a:rPr lang="en-US" sz="1100" b="1" u="none" strike="noStrike" dirty="0">
                          <a:solidFill>
                            <a:schemeClr val="bg1"/>
                          </a:solidFill>
                          <a:effectLst/>
                        </a:rPr>
                        <a:t>Asset Class</a:t>
                      </a:r>
                      <a:endParaRPr lang="en-US" sz="1100" b="1" i="0" u="none" strike="noStrike" dirty="0">
                        <a:solidFill>
                          <a:schemeClr val="bg1"/>
                        </a:solidFill>
                        <a:effectLst/>
                        <a:latin typeface="Arial Narrow" panose="020B0606020202030204" pitchFamily="34" charset="0"/>
                      </a:endParaRPr>
                    </a:p>
                  </a:txBody>
                  <a:tcPr marL="9525" marR="9525" marT="9525" marB="0" anchor="b">
                    <a:solidFill>
                      <a:srgbClr val="002247"/>
                    </a:solidFill>
                  </a:tcPr>
                </a:tc>
                <a:tc>
                  <a:txBody>
                    <a:bodyPr/>
                    <a:lstStyle/>
                    <a:p>
                      <a:pPr algn="l" rtl="0" fontAlgn="b"/>
                      <a:r>
                        <a:rPr lang="en-US" sz="1100" b="1" u="none" strike="noStrike" dirty="0">
                          <a:solidFill>
                            <a:schemeClr val="bg1"/>
                          </a:solidFill>
                          <a:effectLst/>
                        </a:rPr>
                        <a:t> Index</a:t>
                      </a:r>
                      <a:endParaRPr lang="en-US" sz="1100" b="1" i="0" u="none" strike="noStrike" dirty="0">
                        <a:solidFill>
                          <a:schemeClr val="bg1"/>
                        </a:solidFill>
                        <a:effectLst/>
                        <a:latin typeface="Arial Narrow" panose="020B0606020202030204" pitchFamily="34" charset="0"/>
                      </a:endParaRPr>
                    </a:p>
                  </a:txBody>
                  <a:tcPr marL="9525" marR="9525" marT="9525" marB="0" anchor="b">
                    <a:solidFill>
                      <a:srgbClr val="002247"/>
                    </a:solidFill>
                  </a:tcPr>
                </a:tc>
                <a:extLst>
                  <a:ext uri="{0D108BD9-81ED-4DB2-BD59-A6C34878D82A}">
                    <a16:rowId xmlns:a16="http://schemas.microsoft.com/office/drawing/2014/main" val="603722952"/>
                  </a:ext>
                </a:extLst>
              </a:tr>
              <a:tr h="428625">
                <a:tc>
                  <a:txBody>
                    <a:bodyPr/>
                    <a:lstStyle/>
                    <a:p>
                      <a:pPr algn="l" rtl="0" fontAlgn="b"/>
                      <a:r>
                        <a:rPr lang="en-US" sz="1100" u="none" strike="noStrike" dirty="0">
                          <a:effectLst/>
                        </a:rPr>
                        <a:t>US Real Estate</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dirty="0">
                          <a:effectLst/>
                        </a:rPr>
                        <a:t>NCREIF Fund Index – Open End Diversified Core Equity (NFI-ODCE)</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4119459793"/>
                  </a:ext>
                </a:extLst>
              </a:tr>
              <a:tr h="209550">
                <a:tc>
                  <a:txBody>
                    <a:bodyPr/>
                    <a:lstStyle/>
                    <a:p>
                      <a:pPr algn="l" rtl="0" fontAlgn="b"/>
                      <a:r>
                        <a:rPr lang="en-US" sz="1100" u="none" strike="noStrike">
                          <a:effectLst/>
                        </a:rPr>
                        <a:t>US Private Equity</a:t>
                      </a:r>
                      <a:endParaRPr lang="en-US" sz="1100" b="1" i="0" u="none" strike="noStrike">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a:effectLst/>
                        </a:rPr>
                        <a:t>Cambridge Associates LLC U.S. Private Equity Index</a:t>
                      </a:r>
                      <a:endParaRPr lang="en-US" sz="1100" b="0" i="0" u="none" strike="noStrike">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2882535128"/>
                  </a:ext>
                </a:extLst>
              </a:tr>
              <a:tr h="676275">
                <a:tc>
                  <a:txBody>
                    <a:bodyPr/>
                    <a:lstStyle/>
                    <a:p>
                      <a:pPr algn="l" rtl="0" fontAlgn="b"/>
                      <a:r>
                        <a:rPr lang="en-US" sz="1100" u="none" strike="noStrike">
                          <a:effectLst/>
                        </a:rPr>
                        <a:t>US High Yield</a:t>
                      </a:r>
                      <a:endParaRPr lang="en-US" sz="1100" b="1" i="0" u="none" strike="noStrike">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a:effectLst/>
                        </a:rPr>
                        <a:t>Bloomberg Barclays US Corporate High Yield Total Return Index (Customized to include constituents with Average Life between 5 and 10 years)</a:t>
                      </a:r>
                      <a:endParaRPr lang="en-US" sz="1100" b="0" i="0" u="none" strike="noStrike">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41847887"/>
                  </a:ext>
                </a:extLst>
              </a:tr>
              <a:tr h="219075">
                <a:tc>
                  <a:txBody>
                    <a:bodyPr/>
                    <a:lstStyle/>
                    <a:p>
                      <a:pPr algn="l" rtl="0" fontAlgn="b"/>
                      <a:r>
                        <a:rPr lang="en-US" sz="1100" u="none" strike="noStrike">
                          <a:effectLst/>
                        </a:rPr>
                        <a:t>US Large Cap Equities</a:t>
                      </a:r>
                      <a:endParaRPr lang="en-US" sz="1100" b="1" i="0" u="none" strike="noStrike">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a:effectLst/>
                        </a:rPr>
                        <a:t>S&amp;P 500 Index</a:t>
                      </a:r>
                      <a:endParaRPr lang="en-US" sz="1100" b="0" i="0" u="none" strike="noStrike">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813703257"/>
                  </a:ext>
                </a:extLst>
              </a:tr>
              <a:tr h="219075">
                <a:tc>
                  <a:txBody>
                    <a:bodyPr/>
                    <a:lstStyle/>
                    <a:p>
                      <a:pPr algn="l" rtl="0" fontAlgn="b"/>
                      <a:r>
                        <a:rPr lang="en-US" sz="1100" u="none" strike="noStrike">
                          <a:effectLst/>
                        </a:rPr>
                        <a:t>US Small Cap Equities</a:t>
                      </a:r>
                      <a:endParaRPr lang="en-US" sz="1100" b="1" i="0" u="none" strike="noStrike">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a:effectLst/>
                        </a:rPr>
                        <a:t>Russell 2000 Index</a:t>
                      </a:r>
                      <a:endParaRPr lang="en-US" sz="1100" b="0" i="0" u="none" strike="noStrike">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3527610186"/>
                  </a:ext>
                </a:extLst>
              </a:tr>
              <a:tr h="552450">
                <a:tc>
                  <a:txBody>
                    <a:bodyPr/>
                    <a:lstStyle/>
                    <a:p>
                      <a:pPr algn="l" rtl="0" fontAlgn="b"/>
                      <a:r>
                        <a:rPr lang="en-US" sz="1100" u="none" strike="noStrike">
                          <a:effectLst/>
                        </a:rPr>
                        <a:t>International Equities</a:t>
                      </a:r>
                      <a:endParaRPr lang="en-US" sz="1100" b="1" i="0" u="none" strike="noStrike">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a:effectLst/>
                        </a:rPr>
                        <a:t>MSCI EAFE(Europe, Australiasia and Far East) Index</a:t>
                      </a:r>
                      <a:endParaRPr lang="en-US" sz="1100" b="0" i="0" u="none" strike="noStrike">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2477938835"/>
                  </a:ext>
                </a:extLst>
              </a:tr>
              <a:tr h="219075">
                <a:tc>
                  <a:txBody>
                    <a:bodyPr/>
                    <a:lstStyle/>
                    <a:p>
                      <a:pPr algn="l" rtl="0" fontAlgn="b"/>
                      <a:r>
                        <a:rPr lang="en-US" sz="1100" u="none" strike="noStrike">
                          <a:effectLst/>
                        </a:rPr>
                        <a:t>Emerging Market Equities</a:t>
                      </a:r>
                      <a:endParaRPr lang="en-US" sz="1100" b="1" i="0" u="none" strike="noStrike">
                        <a:solidFill>
                          <a:srgbClr val="000000"/>
                        </a:solidFill>
                        <a:effectLst/>
                        <a:latin typeface="Arial Narrow" panose="020B0606020202030204" pitchFamily="34" charset="0"/>
                      </a:endParaRPr>
                    </a:p>
                  </a:txBody>
                  <a:tcPr marL="9525" marR="9525" marT="9525" marB="0" anchor="b">
                    <a:noFill/>
                  </a:tcPr>
                </a:tc>
                <a:tc>
                  <a:txBody>
                    <a:bodyPr/>
                    <a:lstStyle/>
                    <a:p>
                      <a:pPr algn="l" rtl="0" fontAlgn="b"/>
                      <a:r>
                        <a:rPr lang="en-US" sz="1100" u="none" strike="noStrike" dirty="0">
                          <a:effectLst/>
                        </a:rPr>
                        <a:t>MSCI Emerging Market Index</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2938058654"/>
                  </a:ext>
                </a:extLst>
              </a:tr>
            </a:tbl>
          </a:graphicData>
        </a:graphic>
      </p:graphicFrame>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14</a:t>
            </a:fld>
            <a:endParaRPr lang="en-US" dirty="0"/>
          </a:p>
        </p:txBody>
      </p:sp>
    </p:spTree>
    <p:extLst>
      <p:ext uri="{BB962C8B-B14F-4D97-AF65-F5344CB8AC3E}">
        <p14:creationId xmlns:p14="http://schemas.microsoft.com/office/powerpoint/2010/main" val="71170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9" y="309342"/>
            <a:ext cx="8229600" cy="669254"/>
          </a:xfrm>
        </p:spPr>
        <p:txBody>
          <a:bodyPr/>
          <a:lstStyle/>
          <a:p>
            <a:r>
              <a:rPr lang="en-US" dirty="0"/>
              <a:t>Important Disclosure</a:t>
            </a:r>
          </a:p>
        </p:txBody>
      </p:sp>
      <p:sp>
        <p:nvSpPr>
          <p:cNvPr id="3" name="Slide Number Placeholder 2"/>
          <p:cNvSpPr>
            <a:spLocks noGrp="1"/>
          </p:cNvSpPr>
          <p:nvPr>
            <p:ph type="sldNum" sz="quarter" idx="12"/>
          </p:nvPr>
        </p:nvSpPr>
        <p:spPr/>
        <p:txBody>
          <a:bodyPr/>
          <a:lstStyle/>
          <a:p>
            <a:pPr>
              <a:defRPr/>
            </a:pPr>
            <a:fld id="{84F6FAE5-EB6A-4B2C-B9D6-444C5068A78B}" type="slidenum">
              <a:rPr lang="en-US" smtClean="0"/>
              <a:pPr>
                <a:defRPr/>
              </a:pPr>
              <a:t>15</a:t>
            </a:fld>
            <a:endParaRPr lang="en-US" dirty="0"/>
          </a:p>
        </p:txBody>
      </p:sp>
      <p:sp>
        <p:nvSpPr>
          <p:cNvPr id="4" name="TextBox 3"/>
          <p:cNvSpPr txBox="1"/>
          <p:nvPr/>
        </p:nvSpPr>
        <p:spPr>
          <a:xfrm>
            <a:off x="0" y="906680"/>
            <a:ext cx="9067800" cy="5355312"/>
          </a:xfrm>
          <a:prstGeom prst="rect">
            <a:avLst/>
          </a:prstGeom>
          <a:noFill/>
        </p:spPr>
        <p:txBody>
          <a:bodyPr wrap="square" rtlCol="0">
            <a:spAutoFit/>
          </a:bodyPr>
          <a:lstStyle/>
          <a:p>
            <a:r>
              <a:rPr lang="en-US" sz="900" dirty="0">
                <a:latin typeface="Times" pitchFamily="18" charset="0"/>
                <a:cs typeface="Times" pitchFamily="18" charset="0"/>
              </a:rPr>
              <a:t>PGIM, Inc. (“PGIM”) is the primary asset management business of Prudential Financial, Inc.(“PFI”) and is a registered investment advisor with the US Securities and Exchange Commission. PFI, a company with corporate headquarters in the United States, is not affiliated in any manner with Prudential plc, a company incorporated in the United Kingdom.  PFI, the PGIM logo and the Rock design are service marks of PFI and its related entities, registered in many jurisdictions worldwide</a:t>
            </a:r>
            <a:r>
              <a:rPr lang="en-US" sz="900" b="1" dirty="0">
                <a:latin typeface="Times" pitchFamily="18" charset="0"/>
                <a:cs typeface="Times" pitchFamily="18" charset="0"/>
              </a:rPr>
              <a:t>.</a:t>
            </a:r>
          </a:p>
          <a:p>
            <a:endParaRPr lang="en-US" sz="900" b="1" dirty="0">
              <a:latin typeface="Times" pitchFamily="18" charset="0"/>
              <a:cs typeface="Times" pitchFamily="18" charset="0"/>
            </a:endParaRPr>
          </a:p>
          <a:p>
            <a:r>
              <a:rPr lang="en-US" sz="900" dirty="0">
                <a:latin typeface="Times" pitchFamily="18" charset="0"/>
                <a:cs typeface="Times" pitchFamily="18" charset="0"/>
              </a:rPr>
              <a:t>By your acceptance of this information, you acknowledge and agree that PGIM is not acting as a fiduciary in providing any recommendations, information or other communications (including without limitation asset allocation recommendations), and that such recommendations, information and communications (including without limitation any asset allocation recommendations) are not intended to serve, and will not serve, as a primary basis for your investment decisions. You also acknowledge and agree that in the event you adopt or follow all or part of PGIM’s asset allocation recommendations, that PGIM has not provided, and will not provide, any advice or recommendations with respect to the implementation of such asset allocation recommendations.</a:t>
            </a:r>
          </a:p>
          <a:p>
            <a:endParaRPr lang="en-US" sz="900" dirty="0">
              <a:latin typeface="Times" pitchFamily="18" charset="0"/>
              <a:cs typeface="Times" pitchFamily="18" charset="0"/>
            </a:endParaRPr>
          </a:p>
          <a:p>
            <a:r>
              <a:rPr lang="en-US" sz="900" dirty="0">
                <a:latin typeface="Times" pitchFamily="18" charset="0"/>
                <a:cs typeface="Times" pitchFamily="18" charset="0"/>
              </a:rPr>
              <a:t>In addition, you acknowledge your understanding that PGIM is an affiliate of PFI and that you have entered into discussions with PGIM about services (including without limitation asset allocation services) at your sole discretion, which are services that PGIM provides separate and apart from your existing business relationships with PFI.</a:t>
            </a:r>
          </a:p>
          <a:p>
            <a:endParaRPr lang="en-US" sz="900" dirty="0">
              <a:latin typeface="Times" pitchFamily="18" charset="0"/>
              <a:cs typeface="Times" pitchFamily="18" charset="0"/>
            </a:endParaRPr>
          </a:p>
          <a:p>
            <a:r>
              <a:rPr lang="en-US" sz="900" dirty="0">
                <a:latin typeface="Times" pitchFamily="18" charset="0"/>
                <a:cs typeface="Times" pitchFamily="18" charset="0"/>
              </a:rPr>
              <a:t>This document has been provided at your request and may contain confidential information and the recipient hereof agrees to maintain the confidentiality of such information.  These materials represent the views, opinions and recommendations of the author(s) regarding the economic conditions, asset classes, securities, issuers, or financial instruments referenced herein. Distribution of this information to any person other than the person to whom it was originally delivered and to such person’s advisers is unauthorized, and any reproduction of  this document,  in whole or in part, or the disclosure of any of its contents, without PGIM’s prior written consent, is prohibited.  This document contains the current opinions of the manager and such opinions are subject to change.  Certain information in this document has been obtained from sources that PGIM believes to be reliable as of the date presented; however, the PGIM cannot guarantee the accuracy of such information, assure its completeness, or warrant such information will not be changed.  PGIM has no obligation to update any or all such information; nor do we make any express or implied warranties or representations as to its completeness or accuracy.  Any information presented regarding the affiliates of PGIM is presented purely to facilitate an organizational overview and is not a solicitation on behalf of any affiliate.  These materials are not intended as an offer or solicitation with respect to the purchase or sale of any security or other financial instrument or any investment management services.  These materials do not constitute investment advice and should not be used as the basis for any investment decision. Past performance is not a guarantee or a reliable indicator of future results.</a:t>
            </a:r>
          </a:p>
          <a:p>
            <a:endParaRPr lang="en-US" sz="900" dirty="0">
              <a:latin typeface="Times" pitchFamily="18" charset="0"/>
              <a:cs typeface="Times" pitchFamily="18" charset="0"/>
            </a:endParaRPr>
          </a:p>
          <a:p>
            <a:r>
              <a:rPr lang="en-US" sz="900" dirty="0">
                <a:latin typeface="Times" pitchFamily="18" charset="0"/>
                <a:cs typeface="Times" pitchFamily="18" charset="0"/>
              </a:rPr>
              <a:t>The information contained herein is provided on the basis and subject to the explanations, caveats and warnings set out in this notice and elsewhere herein.  Any discussion of risk management is intended to describe the PGIM’s efforts to monitor and manage risk but does not imply low risk.  No investment strategy or risk management technique can guarantee returns or eliminate risk in any market environment.  These materials do not purport to provide any legal, tax or accounting advice.  These materials are not intended for distribution to or use by any person in any jurisdiction where such distribution would be contrary to local law or regulation.  </a:t>
            </a:r>
          </a:p>
          <a:p>
            <a:endParaRPr lang="en-US" sz="900" dirty="0">
              <a:latin typeface="Times" pitchFamily="18" charset="0"/>
              <a:cs typeface="Times" pitchFamily="18" charset="0"/>
            </a:endParaRPr>
          </a:p>
          <a:p>
            <a:r>
              <a:rPr lang="en-US" sz="900" dirty="0">
                <a:latin typeface="Times" pitchFamily="18" charset="0"/>
                <a:cs typeface="Times" pitchFamily="18" charset="0"/>
              </a:rPr>
              <a:t>Certain information contained in this document constitute "forward-looking statements," which can be identified by the use of forward-looking terminology such as "may", "will", "should", "expect", "anticipate", "target", "project", "estimate", "intend", "continue" or "believe" or the negatives thereof or other variations thereon or comparable terminology. Due to various risks and uncertainties, actual events or results or the actual performance of the investments may differ materially from those reflected or contemplated in such forward-looking statements.  </a:t>
            </a:r>
          </a:p>
          <a:p>
            <a:endParaRPr lang="en-US" sz="900" dirty="0">
              <a:latin typeface="Times" pitchFamily="18" charset="0"/>
              <a:cs typeface="Times" pitchFamily="18" charset="0"/>
            </a:endParaRPr>
          </a:p>
          <a:p>
            <a:r>
              <a:rPr lang="en-US" sz="900" dirty="0">
                <a:latin typeface="Times" pitchFamily="18" charset="0"/>
                <a:cs typeface="Times" pitchFamily="18" charset="0"/>
              </a:rPr>
              <a:t>Any projections or forecasts presented herein are as of the date of this presentation and are subject to change without notice.  Actual data will vary and may not be reflected here.  Projections and forecasts are subject to high levels of uncertainty.  Accordingly, any projections or forecasts should be viewed as merely representative of a broad range of possible outcomes.   Projections or forecasts are estimated, based on assumptions, and are subject to significant revision and may change materially as economic and market conditions change.   PGIM has no obligation to provide updates or changes to any projections or forecasts. </a:t>
            </a:r>
          </a:p>
          <a:p>
            <a:r>
              <a:rPr lang="en-US" sz="900" dirty="0">
                <a:latin typeface="Times" pitchFamily="18" charset="0"/>
                <a:cs typeface="Times" pitchFamily="18" charset="0"/>
              </a:rPr>
              <a:t>  </a:t>
            </a:r>
          </a:p>
          <a:p>
            <a:r>
              <a:rPr lang="en-US" sz="900" dirty="0">
                <a:latin typeface="Times" pitchFamily="18" charset="0"/>
                <a:cs typeface="Times" pitchFamily="18" charset="0"/>
              </a:rPr>
              <a:t>© 2016 PFI and its related entities. PGIM, the PGIM logo, and the Rock symbol are service marks of PFI and its related entities, registered in many jurisdictions worldwide. </a:t>
            </a:r>
          </a:p>
        </p:txBody>
      </p:sp>
    </p:spTree>
    <p:extLst>
      <p:ext uri="{BB962C8B-B14F-4D97-AF65-F5344CB8AC3E}">
        <p14:creationId xmlns:p14="http://schemas.microsoft.com/office/powerpoint/2010/main" val="2914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0"/>
          </p:nvPr>
        </p:nvSpPr>
        <p:spPr/>
        <p:txBody>
          <a:bodyPr/>
          <a:lstStyle/>
          <a:p>
            <a:pPr>
              <a:defRPr/>
            </a:pPr>
            <a:fld id="{D603DBCF-7BFD-48DD-831F-54764C797A11}" type="slidenum">
              <a:rPr lang="en-US" smtClean="0"/>
              <a:pPr>
                <a:defRPr/>
              </a:pPr>
              <a:t>2</a:t>
            </a:fld>
            <a:endParaRPr lang="en-US" dirty="0"/>
          </a:p>
        </p:txBody>
      </p:sp>
      <p:sp>
        <p:nvSpPr>
          <p:cNvPr id="3" name="Content Placeholder 2"/>
          <p:cNvSpPr>
            <a:spLocks noGrp="1"/>
          </p:cNvSpPr>
          <p:nvPr>
            <p:ph idx="1"/>
          </p:nvPr>
        </p:nvSpPr>
        <p:spPr>
          <a:xfrm>
            <a:off x="452284" y="1142811"/>
            <a:ext cx="8063802" cy="1891792"/>
          </a:xfrm>
        </p:spPr>
        <p:txBody>
          <a:bodyPr/>
          <a:lstStyle/>
          <a:p>
            <a:r>
              <a:rPr lang="en-US" b="1" dirty="0"/>
              <a:t>Assumptions</a:t>
            </a:r>
          </a:p>
          <a:p>
            <a:pPr lvl="1"/>
            <a:r>
              <a:rPr lang="en-US" dirty="0"/>
              <a:t>Insurance client is seeking to invest in offshore fund</a:t>
            </a:r>
          </a:p>
          <a:p>
            <a:pPr lvl="1"/>
            <a:r>
              <a:rPr lang="en-US" dirty="0"/>
              <a:t>Client has intermediate (5 year) investment horizon</a:t>
            </a:r>
          </a:p>
          <a:p>
            <a:pPr lvl="1"/>
            <a:r>
              <a:rPr lang="en-US" dirty="0"/>
              <a:t>Return objective for the fund is between 6-7%</a:t>
            </a:r>
          </a:p>
          <a:p>
            <a:r>
              <a:rPr lang="en-US" b="1" dirty="0"/>
              <a:t>Methodology</a:t>
            </a:r>
          </a:p>
          <a:p>
            <a:pPr lvl="1"/>
            <a:r>
              <a:rPr lang="en-US" dirty="0"/>
              <a:t>We considered a mix of seven asset classes that includes</a:t>
            </a:r>
          </a:p>
          <a:p>
            <a:pPr lvl="2"/>
            <a:r>
              <a:rPr lang="en-US" dirty="0"/>
              <a:t>US: real estate, private equity, high yield fixed income, large cap and small cap equities and non US: international and emerging market equities</a:t>
            </a:r>
          </a:p>
          <a:p>
            <a:pPr lvl="1"/>
            <a:r>
              <a:rPr lang="en-US" dirty="0"/>
              <a:t>We provide IAS proprietary capital market assumptions for these asset classes</a:t>
            </a:r>
          </a:p>
          <a:p>
            <a:pPr lvl="2"/>
            <a:r>
              <a:rPr lang="en-US" dirty="0"/>
              <a:t>We illustrate several traditional approaches such as equal weight, equal risk contribution, mean variance efficient and peer allocation, to construct multi-asset portfolios</a:t>
            </a:r>
          </a:p>
          <a:p>
            <a:pPr lvl="1"/>
            <a:r>
              <a:rPr lang="en-US" dirty="0"/>
              <a:t>As an alternative set of capital market assumptions we combine client’s peer/industry allocations along with our capital market assumptions </a:t>
            </a:r>
          </a:p>
          <a:p>
            <a:pPr lvl="2"/>
            <a:r>
              <a:rPr lang="en-US" dirty="0"/>
              <a:t>We also recommend a mean variance efficient portfolio using these combined assumptions</a:t>
            </a:r>
          </a:p>
          <a:p>
            <a:r>
              <a:rPr lang="en-US" b="1" dirty="0"/>
              <a:t>Findings</a:t>
            </a:r>
          </a:p>
          <a:p>
            <a:pPr lvl="1"/>
            <a:r>
              <a:rPr lang="en-US" dirty="0"/>
              <a:t>Based on the investment objectives we suggest client to form a multi-asset portfolio that relative to peers have overweight to real estate, private equity, small cap equities and emerging market equities</a:t>
            </a:r>
          </a:p>
          <a:p>
            <a:pPr lvl="2"/>
            <a:r>
              <a:rPr lang="en-US" dirty="0"/>
              <a:t>Allocations can vary with liquidity constraints due to intermediate investment horizon</a:t>
            </a:r>
          </a:p>
          <a:p>
            <a:endParaRPr lang="en-US" dirty="0"/>
          </a:p>
        </p:txBody>
      </p:sp>
    </p:spTree>
    <p:extLst>
      <p:ext uri="{BB962C8B-B14F-4D97-AF65-F5344CB8AC3E}">
        <p14:creationId xmlns:p14="http://schemas.microsoft.com/office/powerpoint/2010/main" val="368537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5847"/>
            <a:ext cx="8239432" cy="760364"/>
          </a:xfrm>
        </p:spPr>
        <p:txBody>
          <a:bodyPr/>
          <a:lstStyle/>
          <a:p>
            <a:r>
              <a:rPr lang="en-US" dirty="0"/>
              <a:t>IAS Capital Market Assumptions (5 Year Horizon)</a:t>
            </a:r>
          </a:p>
        </p:txBody>
      </p:sp>
      <p:sp>
        <p:nvSpPr>
          <p:cNvPr id="7" name="Content Placeholder 6"/>
          <p:cNvSpPr>
            <a:spLocks noGrp="1"/>
          </p:cNvSpPr>
          <p:nvPr>
            <p:ph idx="1"/>
          </p:nvPr>
        </p:nvSpPr>
        <p:spPr>
          <a:xfrm>
            <a:off x="466465" y="1318323"/>
            <a:ext cx="8229600" cy="4866969"/>
          </a:xfrm>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1" name="Rectangle 10">
            <a:extLst>
              <a:ext uri="{FF2B5EF4-FFF2-40B4-BE49-F238E27FC236}">
                <a16:creationId xmlns:a16="http://schemas.microsoft.com/office/drawing/2014/main" id="{F4B82EB8-6951-445A-9FC5-D26EDC78C29E}"/>
              </a:ext>
            </a:extLst>
          </p:cNvPr>
          <p:cNvSpPr/>
          <p:nvPr/>
        </p:nvSpPr>
        <p:spPr>
          <a:xfrm>
            <a:off x="457199" y="6109030"/>
            <a:ext cx="80839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Cambridge Associates,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We customize high yield to only include constituents with average life between 5 and 10. See appendix for benchmark proxies.</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7" name="Chart 16">
            <a:extLst>
              <a:ext uri="{FF2B5EF4-FFF2-40B4-BE49-F238E27FC236}">
                <a16:creationId xmlns:a16="http://schemas.microsoft.com/office/drawing/2014/main" id="{A3E934E9-A08A-4D4C-84BA-C9257661982D}"/>
              </a:ext>
            </a:extLst>
          </p:cNvPr>
          <p:cNvGraphicFramePr/>
          <p:nvPr>
            <p:extLst>
              <p:ext uri="{D42A27DB-BD31-4B8C-83A1-F6EECF244321}">
                <p14:modId xmlns:p14="http://schemas.microsoft.com/office/powerpoint/2010/main" val="1390819613"/>
              </p:ext>
            </p:extLst>
          </p:nvPr>
        </p:nvGraphicFramePr>
        <p:xfrm>
          <a:off x="1457012" y="1166211"/>
          <a:ext cx="6039058" cy="31195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08824510"/>
              </p:ext>
            </p:extLst>
          </p:nvPr>
        </p:nvGraphicFramePr>
        <p:xfrm>
          <a:off x="665316" y="4437845"/>
          <a:ext cx="7823199" cy="952500"/>
        </p:xfrm>
        <a:graphic>
          <a:graphicData uri="http://schemas.openxmlformats.org/drawingml/2006/table">
            <a:tbl>
              <a:tblPr>
                <a:tableStyleId>{5C22544A-7EE6-4342-B048-85BDC9FD1C3A}</a:tableStyleId>
              </a:tblPr>
              <a:tblGrid>
                <a:gridCol w="1512633">
                  <a:extLst>
                    <a:ext uri="{9D8B030D-6E8A-4147-A177-3AD203B41FA5}">
                      <a16:colId xmlns:a16="http://schemas.microsoft.com/office/drawing/2014/main" val="3143535411"/>
                    </a:ext>
                  </a:extLst>
                </a:gridCol>
                <a:gridCol w="941828">
                  <a:extLst>
                    <a:ext uri="{9D8B030D-6E8A-4147-A177-3AD203B41FA5}">
                      <a16:colId xmlns:a16="http://schemas.microsoft.com/office/drawing/2014/main" val="3616452653"/>
                    </a:ext>
                  </a:extLst>
                </a:gridCol>
                <a:gridCol w="1094043">
                  <a:extLst>
                    <a:ext uri="{9D8B030D-6E8A-4147-A177-3AD203B41FA5}">
                      <a16:colId xmlns:a16="http://schemas.microsoft.com/office/drawing/2014/main" val="385370069"/>
                    </a:ext>
                  </a:extLst>
                </a:gridCol>
                <a:gridCol w="849865">
                  <a:extLst>
                    <a:ext uri="{9D8B030D-6E8A-4147-A177-3AD203B41FA5}">
                      <a16:colId xmlns:a16="http://schemas.microsoft.com/office/drawing/2014/main" val="4182094768"/>
                    </a:ext>
                  </a:extLst>
                </a:gridCol>
                <a:gridCol w="824496">
                  <a:extLst>
                    <a:ext uri="{9D8B030D-6E8A-4147-A177-3AD203B41FA5}">
                      <a16:colId xmlns:a16="http://schemas.microsoft.com/office/drawing/2014/main" val="1683966961"/>
                    </a:ext>
                  </a:extLst>
                </a:gridCol>
                <a:gridCol w="837181">
                  <a:extLst>
                    <a:ext uri="{9D8B030D-6E8A-4147-A177-3AD203B41FA5}">
                      <a16:colId xmlns:a16="http://schemas.microsoft.com/office/drawing/2014/main" val="2481350455"/>
                    </a:ext>
                  </a:extLst>
                </a:gridCol>
                <a:gridCol w="976711">
                  <a:extLst>
                    <a:ext uri="{9D8B030D-6E8A-4147-A177-3AD203B41FA5}">
                      <a16:colId xmlns:a16="http://schemas.microsoft.com/office/drawing/2014/main" val="738899927"/>
                    </a:ext>
                  </a:extLst>
                </a:gridCol>
                <a:gridCol w="786442">
                  <a:extLst>
                    <a:ext uri="{9D8B030D-6E8A-4147-A177-3AD203B41FA5}">
                      <a16:colId xmlns:a16="http://schemas.microsoft.com/office/drawing/2014/main" val="1014400836"/>
                    </a:ext>
                  </a:extLst>
                </a:gridCol>
              </a:tblGrid>
              <a:tr h="571500">
                <a:tc>
                  <a:txBody>
                    <a:bodyPr/>
                    <a:lstStyle/>
                    <a:p>
                      <a:pPr algn="ctr" fontAlgn="b"/>
                      <a:r>
                        <a:rPr lang="en-US" sz="1100" b="1" u="none" strike="noStrike" dirty="0">
                          <a:solidFill>
                            <a:schemeClr val="bg1"/>
                          </a:solidFill>
                          <a:effectLst/>
                        </a:rPr>
                        <a:t>USD</a:t>
                      </a:r>
                      <a:r>
                        <a:rPr lang="en-US" sz="1100" b="1" u="none" strike="noStrike" baseline="0" dirty="0">
                          <a:solidFill>
                            <a:schemeClr val="bg1"/>
                          </a:solidFill>
                          <a:effectLst/>
                        </a:rPr>
                        <a:t> Returns</a:t>
                      </a:r>
                      <a:r>
                        <a:rPr lang="en-US" sz="1100" b="1" u="none" strike="noStrike" dirty="0">
                          <a:solidFill>
                            <a:schemeClr val="bg1"/>
                          </a:solidFill>
                          <a:effectLst/>
                        </a:rPr>
                        <a:t> </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Small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2171616037"/>
                  </a:ext>
                </a:extLst>
              </a:tr>
              <a:tr h="190500">
                <a:tc>
                  <a:txBody>
                    <a:bodyPr/>
                    <a:lstStyle/>
                    <a:p>
                      <a:pPr algn="l" fontAlgn="b"/>
                      <a:r>
                        <a:rPr lang="en-US" sz="1100" b="1" u="none" strike="noStrike" dirty="0">
                          <a:effectLst/>
                        </a:rPr>
                        <a:t>Return</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5700116"/>
                  </a:ext>
                </a:extLst>
              </a:tr>
              <a:tr h="190500">
                <a:tc>
                  <a:txBody>
                    <a:bodyPr/>
                    <a:lstStyle/>
                    <a:p>
                      <a:pPr algn="l" fontAlgn="b"/>
                      <a:r>
                        <a:rPr lang="en-US" sz="1100" b="1" u="none" strike="noStrike" dirty="0">
                          <a:effectLst/>
                        </a:rPr>
                        <a:t>Volatility</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10.08%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14.18%</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15.30%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19.70%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18.22%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25.24%</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802796677"/>
                  </a:ext>
                </a:extLst>
              </a:tr>
            </a:tbl>
          </a:graphicData>
        </a:graphic>
      </p:graphicFrame>
    </p:spTree>
    <p:extLst>
      <p:ext uri="{BB962C8B-B14F-4D97-AF65-F5344CB8AC3E}">
        <p14:creationId xmlns:p14="http://schemas.microsoft.com/office/powerpoint/2010/main" val="177530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IAS Capital Market Assumptions (5 Year Horizon)</a:t>
            </a:r>
          </a:p>
        </p:txBody>
      </p:sp>
      <p:sp>
        <p:nvSpPr>
          <p:cNvPr id="7" name="Content Placeholder 6"/>
          <p:cNvSpPr>
            <a:spLocks noGrp="1"/>
          </p:cNvSpPr>
          <p:nvPr>
            <p:ph idx="1"/>
          </p:nvPr>
        </p:nvSpPr>
        <p:spPr/>
        <p:txBody>
          <a:bodyPr/>
          <a:lstStyle/>
          <a:p>
            <a:pPr marL="0" indent="0">
              <a:buNone/>
            </a:pPr>
            <a:r>
              <a:rPr lang="en-US" sz="1400" b="1" dirty="0"/>
              <a:t>Correlations</a:t>
            </a:r>
            <a:r>
              <a:rPr lang="en-US" sz="1400" dirty="0"/>
              <a:t> </a:t>
            </a:r>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5922679"/>
            <a:ext cx="8299774" cy="62581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The return correlation estimator uses shrunk covariance matrix, which was proposed in </a:t>
            </a:r>
            <a:r>
              <a:rPr lang="en-US" sz="800" dirty="0" err="1">
                <a:solidFill>
                  <a:srgbClr val="002247"/>
                </a:solidFill>
                <a:latin typeface="Arial Narrow"/>
                <a:cs typeface="Arial Narrow"/>
              </a:rPr>
              <a:t>Ledoit</a:t>
            </a:r>
            <a:r>
              <a:rPr lang="en-US" sz="800" dirty="0">
                <a:solidFill>
                  <a:srgbClr val="002247"/>
                </a:solidFill>
                <a:latin typeface="Arial Narrow"/>
                <a:cs typeface="Arial Narrow"/>
              </a:rPr>
              <a:t> and Wolf, “A Well-Conditioned Estimator for Large-Dimensional Covariance Matrices”, Journal of Multivariate Analysis, Volume 88, Issue 2, February 2004, Pages 365-411.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3" name="Table 2"/>
          <p:cNvGraphicFramePr>
            <a:graphicFrameLocks noGrp="1"/>
          </p:cNvGraphicFramePr>
          <p:nvPr>
            <p:extLst>
              <p:ext uri="{D42A27DB-BD31-4B8C-83A1-F6EECF244321}">
                <p14:modId xmlns:p14="http://schemas.microsoft.com/office/powerpoint/2010/main" val="848947168"/>
              </p:ext>
            </p:extLst>
          </p:nvPr>
        </p:nvGraphicFramePr>
        <p:xfrm>
          <a:off x="660400" y="2082041"/>
          <a:ext cx="7823199" cy="1845945"/>
        </p:xfrm>
        <a:graphic>
          <a:graphicData uri="http://schemas.openxmlformats.org/drawingml/2006/table">
            <a:tbl>
              <a:tblPr>
                <a:tableStyleId>{5C22544A-7EE6-4342-B048-85BDC9FD1C3A}</a:tableStyleId>
              </a:tblPr>
              <a:tblGrid>
                <a:gridCol w="1512633">
                  <a:extLst>
                    <a:ext uri="{9D8B030D-6E8A-4147-A177-3AD203B41FA5}">
                      <a16:colId xmlns:a16="http://schemas.microsoft.com/office/drawing/2014/main" val="2825021686"/>
                    </a:ext>
                  </a:extLst>
                </a:gridCol>
                <a:gridCol w="941828">
                  <a:extLst>
                    <a:ext uri="{9D8B030D-6E8A-4147-A177-3AD203B41FA5}">
                      <a16:colId xmlns:a16="http://schemas.microsoft.com/office/drawing/2014/main" val="742830707"/>
                    </a:ext>
                  </a:extLst>
                </a:gridCol>
                <a:gridCol w="1094043">
                  <a:extLst>
                    <a:ext uri="{9D8B030D-6E8A-4147-A177-3AD203B41FA5}">
                      <a16:colId xmlns:a16="http://schemas.microsoft.com/office/drawing/2014/main" val="3254012282"/>
                    </a:ext>
                  </a:extLst>
                </a:gridCol>
                <a:gridCol w="849865">
                  <a:extLst>
                    <a:ext uri="{9D8B030D-6E8A-4147-A177-3AD203B41FA5}">
                      <a16:colId xmlns:a16="http://schemas.microsoft.com/office/drawing/2014/main" val="953548370"/>
                    </a:ext>
                  </a:extLst>
                </a:gridCol>
                <a:gridCol w="824496">
                  <a:extLst>
                    <a:ext uri="{9D8B030D-6E8A-4147-A177-3AD203B41FA5}">
                      <a16:colId xmlns:a16="http://schemas.microsoft.com/office/drawing/2014/main" val="803107908"/>
                    </a:ext>
                  </a:extLst>
                </a:gridCol>
                <a:gridCol w="837181">
                  <a:extLst>
                    <a:ext uri="{9D8B030D-6E8A-4147-A177-3AD203B41FA5}">
                      <a16:colId xmlns:a16="http://schemas.microsoft.com/office/drawing/2014/main" val="3283197218"/>
                    </a:ext>
                  </a:extLst>
                </a:gridCol>
                <a:gridCol w="976711">
                  <a:extLst>
                    <a:ext uri="{9D8B030D-6E8A-4147-A177-3AD203B41FA5}">
                      <a16:colId xmlns:a16="http://schemas.microsoft.com/office/drawing/2014/main" val="820212176"/>
                    </a:ext>
                  </a:extLst>
                </a:gridCol>
                <a:gridCol w="786442">
                  <a:extLst>
                    <a:ext uri="{9D8B030D-6E8A-4147-A177-3AD203B41FA5}">
                      <a16:colId xmlns:a16="http://schemas.microsoft.com/office/drawing/2014/main" val="2139717667"/>
                    </a:ext>
                  </a:extLst>
                </a:gridCol>
              </a:tblGrid>
              <a:tr h="485775">
                <a:tc>
                  <a:txBody>
                    <a:bodyPr/>
                    <a:lstStyle/>
                    <a:p>
                      <a:pPr algn="l" fontAlgn="b"/>
                      <a:r>
                        <a:rPr lang="en-US" sz="1100"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b">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Small Cap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extLst>
                  <a:ext uri="{0D108BD9-81ED-4DB2-BD59-A6C34878D82A}">
                    <a16:rowId xmlns:a16="http://schemas.microsoft.com/office/drawing/2014/main" val="757426773"/>
                  </a:ext>
                </a:extLst>
              </a:tr>
              <a:tr h="190500">
                <a:tc>
                  <a:txBody>
                    <a:bodyPr/>
                    <a:lstStyle/>
                    <a:p>
                      <a:pPr algn="l" fontAlgn="b"/>
                      <a:r>
                        <a:rPr lang="en-US" sz="1100" b="1" u="none" strike="noStrike" dirty="0">
                          <a:effectLst/>
                        </a:rPr>
                        <a:t>US Real Estate</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1618453863"/>
                  </a:ext>
                </a:extLst>
              </a:tr>
              <a:tr h="190500">
                <a:tc>
                  <a:txBody>
                    <a:bodyPr/>
                    <a:lstStyle/>
                    <a:p>
                      <a:pPr algn="l" fontAlgn="b"/>
                      <a:r>
                        <a:rPr lang="en-US" sz="1100" b="1" u="none" strike="noStrike" dirty="0">
                          <a:effectLst/>
                        </a:rPr>
                        <a:t>US Private Equity</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0.29</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97320390"/>
                  </a:ext>
                </a:extLst>
              </a:tr>
              <a:tr h="190500">
                <a:tc>
                  <a:txBody>
                    <a:bodyPr/>
                    <a:lstStyle/>
                    <a:p>
                      <a:pPr algn="l" fontAlgn="b"/>
                      <a:r>
                        <a:rPr lang="en-US" sz="1100" b="1" u="none" strike="noStrike" dirty="0">
                          <a:effectLst/>
                        </a:rPr>
                        <a:t>US High Yield</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0.24</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754224075"/>
                  </a:ext>
                </a:extLst>
              </a:tr>
              <a:tr h="190500">
                <a:tc>
                  <a:txBody>
                    <a:bodyPr/>
                    <a:lstStyle/>
                    <a:p>
                      <a:pPr algn="l" fontAlgn="b"/>
                      <a:r>
                        <a:rPr lang="en-US" sz="1100" b="1" u="none" strike="noStrike" dirty="0">
                          <a:effectLst/>
                        </a:rPr>
                        <a:t>US Large Cap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0.30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562735150"/>
                  </a:ext>
                </a:extLst>
              </a:tr>
              <a:tr h="190500">
                <a:tc>
                  <a:txBody>
                    <a:bodyPr/>
                    <a:lstStyle/>
                    <a:p>
                      <a:pPr algn="l" fontAlgn="b"/>
                      <a:r>
                        <a:rPr lang="en-US" sz="1100" b="1" u="none" strike="noStrike" dirty="0">
                          <a:effectLst/>
                        </a:rPr>
                        <a:t>US Small Cap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0.31</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0.83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1334720724"/>
                  </a:ext>
                </a:extLst>
              </a:tr>
              <a:tr h="190500">
                <a:tc>
                  <a:txBody>
                    <a:bodyPr/>
                    <a:lstStyle/>
                    <a:p>
                      <a:pPr algn="l" fontAlgn="b"/>
                      <a:r>
                        <a:rPr lang="en-US" sz="1100" b="1" u="none" strike="noStrike" dirty="0">
                          <a:effectLst/>
                        </a:rPr>
                        <a:t>International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0.70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3815836174"/>
                  </a:ext>
                </a:extLst>
              </a:tr>
              <a:tr h="190500">
                <a:tc>
                  <a:txBody>
                    <a:bodyPr/>
                    <a:lstStyle/>
                    <a:p>
                      <a:pPr algn="l" fontAlgn="b"/>
                      <a:r>
                        <a:rPr lang="en-US" sz="1100" b="1" u="none" strike="noStrike" dirty="0">
                          <a:effectLst/>
                        </a:rPr>
                        <a:t>Emerging Market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0.64</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0.67</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8636015"/>
                  </a:ext>
                </a:extLst>
              </a:tr>
            </a:tbl>
          </a:graphicData>
        </a:graphic>
      </p:graphicFrame>
    </p:spTree>
    <p:extLst>
      <p:ext uri="{BB962C8B-B14F-4D97-AF65-F5344CB8AC3E}">
        <p14:creationId xmlns:p14="http://schemas.microsoft.com/office/powerpoint/2010/main" val="30295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Weight Portfolio with IAS Capital Market Assumptions</a:t>
            </a:r>
          </a:p>
        </p:txBody>
      </p:sp>
      <p:sp>
        <p:nvSpPr>
          <p:cNvPr id="3" name="Content Placeholder 2"/>
          <p:cNvSpPr>
            <a:spLocks noGrp="1"/>
          </p:cNvSpPr>
          <p:nvPr>
            <p:ph idx="1"/>
          </p:nvPr>
        </p:nvSpPr>
        <p:spPr>
          <a:xfrm>
            <a:off x="466465" y="1319095"/>
            <a:ext cx="8229600" cy="4866969"/>
          </a:xfrm>
        </p:spPr>
        <p:txBody>
          <a:bodyPr/>
          <a:lstStyle/>
          <a:p>
            <a:r>
              <a:rPr lang="en-US" dirty="0"/>
              <a:t>An investor that assumes that the expected returns, volatility and correlations across all assets are the same, would hold an equal weight portfolio as an optimal portfolio</a:t>
            </a:r>
          </a:p>
          <a:p>
            <a:r>
              <a:rPr lang="en-US" dirty="0"/>
              <a:t>Such an investor does not rely on capital market assumptions</a:t>
            </a:r>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5</a:t>
            </a:fld>
            <a:endParaRPr lang="en-US" dirty="0"/>
          </a:p>
        </p:txBody>
      </p:sp>
      <p:graphicFrame>
        <p:nvGraphicFramePr>
          <p:cNvPr id="5" name="Chart 4">
            <a:extLst/>
          </p:cNvPr>
          <p:cNvGraphicFramePr/>
          <p:nvPr>
            <p:extLst>
              <p:ext uri="{D42A27DB-BD31-4B8C-83A1-F6EECF244321}">
                <p14:modId xmlns:p14="http://schemas.microsoft.com/office/powerpoint/2010/main" val="2784164491"/>
              </p:ext>
            </p:extLst>
          </p:nvPr>
        </p:nvGraphicFramePr>
        <p:xfrm>
          <a:off x="217568" y="2487706"/>
          <a:ext cx="3429400" cy="39148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88484326"/>
              </p:ext>
            </p:extLst>
          </p:nvPr>
        </p:nvGraphicFramePr>
        <p:xfrm>
          <a:off x="3175503" y="2877787"/>
          <a:ext cx="3090705" cy="114940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297194">
                  <a:extLst>
                    <a:ext uri="{9D8B030D-6E8A-4147-A177-3AD203B41FA5}">
                      <a16:colId xmlns:a16="http://schemas.microsoft.com/office/drawing/2014/main" val="273384373"/>
                    </a:ext>
                  </a:extLst>
                </a:gridCol>
              </a:tblGrid>
              <a:tr h="56563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Equal Weight Allocations</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7.96%</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13.11%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
        <p:nvSpPr>
          <p:cNvPr id="8" name="Rectangle 7">
            <a:extLst/>
          </p:cNvPr>
          <p:cNvSpPr/>
          <p:nvPr/>
        </p:nvSpPr>
        <p:spPr>
          <a:xfrm>
            <a:off x="3175503" y="4234792"/>
            <a:ext cx="5160423" cy="872034"/>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expected returns and volatility are based on IAS capital market assumptions. The expected returns include alpha assumptions.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64434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Risk Contribution Portfolio (with IAS Capital Market Assumptions)</a:t>
            </a:r>
          </a:p>
        </p:txBody>
      </p:sp>
      <p:sp>
        <p:nvSpPr>
          <p:cNvPr id="3" name="Content Placeholder 2"/>
          <p:cNvSpPr>
            <a:spLocks noGrp="1"/>
          </p:cNvSpPr>
          <p:nvPr>
            <p:ph idx="1"/>
          </p:nvPr>
        </p:nvSpPr>
        <p:spPr>
          <a:xfrm>
            <a:off x="466465" y="1243150"/>
            <a:ext cx="8229600" cy="4866969"/>
          </a:xfrm>
        </p:spPr>
        <p:txBody>
          <a:bodyPr/>
          <a:lstStyle/>
          <a:p>
            <a:r>
              <a:rPr lang="en-US" dirty="0"/>
              <a:t>An investor that assumes that the Sharpe ratio, and correlations across all assets are the same, would hold an equal risk contribution portfolio as an optimal portfolio</a:t>
            </a:r>
          </a:p>
          <a:p>
            <a:r>
              <a:rPr lang="en-US" dirty="0"/>
              <a:t>Such an investor would only rely on capital market expected risk and correlation assumptions</a:t>
            </a:r>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6</a:t>
            </a:fld>
            <a:endParaRPr lang="en-US" dirty="0"/>
          </a:p>
        </p:txBody>
      </p:sp>
      <p:graphicFrame>
        <p:nvGraphicFramePr>
          <p:cNvPr id="9" name="Chart 8">
            <a:extLst/>
          </p:cNvPr>
          <p:cNvGraphicFramePr/>
          <p:nvPr>
            <p:extLst>
              <p:ext uri="{D42A27DB-BD31-4B8C-83A1-F6EECF244321}">
                <p14:modId xmlns:p14="http://schemas.microsoft.com/office/powerpoint/2010/main" val="3479349274"/>
              </p:ext>
            </p:extLst>
          </p:nvPr>
        </p:nvGraphicFramePr>
        <p:xfrm>
          <a:off x="215911" y="2542040"/>
          <a:ext cx="3347653" cy="38473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70439725"/>
              </p:ext>
            </p:extLst>
          </p:nvPr>
        </p:nvGraphicFramePr>
        <p:xfrm>
          <a:off x="3328627" y="3166631"/>
          <a:ext cx="2801187" cy="110687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007676">
                  <a:extLst>
                    <a:ext uri="{9D8B030D-6E8A-4147-A177-3AD203B41FA5}">
                      <a16:colId xmlns:a16="http://schemas.microsoft.com/office/drawing/2014/main" val="2612094410"/>
                    </a:ext>
                  </a:extLst>
                </a:gridCol>
              </a:tblGrid>
              <a:tr h="52310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Equal Risk Contribution Allocations</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7.60%</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11.02%</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
        <p:nvSpPr>
          <p:cNvPr id="13" name="Rectangle 12">
            <a:extLst/>
          </p:cNvPr>
          <p:cNvSpPr/>
          <p:nvPr/>
        </p:nvSpPr>
        <p:spPr>
          <a:xfrm>
            <a:off x="3328242" y="4316973"/>
            <a:ext cx="5156540" cy="872034"/>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expected returns and volatility are based on IAS capital market assumptions. The expected returns include alpha assumptions.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109008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p:cNvSpPr txBox="1">
            <a:spLocks/>
          </p:cNvSpPr>
          <p:nvPr/>
        </p:nvSpPr>
        <p:spPr bwMode="auto">
          <a:xfrm>
            <a:off x="452284" y="1494502"/>
            <a:ext cx="4222703" cy="420011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We construct an optimal portfolio using IAS capital market assumptions</a:t>
            </a:r>
          </a:p>
          <a:p>
            <a:r>
              <a:rPr lang="en-US" sz="1400" dirty="0"/>
              <a:t>Traditional mean variance optimization leads to corner solutions</a:t>
            </a:r>
          </a:p>
          <a:p>
            <a:r>
              <a:rPr lang="en-US" sz="1400" dirty="0"/>
              <a:t>It is common practice to optimize with reasonable position constraints; we have 30% position constraint</a:t>
            </a:r>
          </a:p>
          <a:p>
            <a:r>
              <a:rPr lang="en-US" sz="1400" dirty="0"/>
              <a:t>Portfolio has large allocation to US real estate, US small cap equities and emerging market equities</a:t>
            </a:r>
          </a:p>
          <a:p>
            <a:r>
              <a:rPr lang="en-US" sz="1400" dirty="0"/>
              <a:t>Portfolio does not have allocation in US high yield</a:t>
            </a:r>
          </a:p>
          <a:p>
            <a:r>
              <a:rPr lang="en-US" sz="1400" dirty="0"/>
              <a:t>We do not have liquidity constraints for this analysis</a:t>
            </a:r>
          </a:p>
          <a:p>
            <a:pPr lvl="1"/>
            <a:r>
              <a:rPr lang="en-US" sz="1200" dirty="0"/>
              <a:t>allocations may significantly vary with liquidity constraints when allocating for intermediate investment horizon of  five years</a:t>
            </a:r>
          </a:p>
          <a:p>
            <a:endParaRPr lang="en-US" sz="1400" dirty="0"/>
          </a:p>
          <a:p>
            <a:endParaRPr lang="en-US" sz="1400" dirty="0"/>
          </a:p>
          <a:p>
            <a:endParaRPr lang="en-US" sz="1400" dirty="0"/>
          </a:p>
        </p:txBody>
      </p:sp>
      <p:sp>
        <p:nvSpPr>
          <p:cNvPr id="6" name="Title 5"/>
          <p:cNvSpPr>
            <a:spLocks noGrp="1"/>
          </p:cNvSpPr>
          <p:nvPr>
            <p:ph type="title"/>
          </p:nvPr>
        </p:nvSpPr>
        <p:spPr/>
        <p:txBody>
          <a:bodyPr/>
          <a:lstStyle/>
          <a:p>
            <a:r>
              <a:rPr lang="en-US" dirty="0"/>
              <a:t>Mean Variance Efficient Portfolio (with IAS Capital Markets Assumptions)</a:t>
            </a: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422113" y="5694621"/>
            <a:ext cx="8299774" cy="995144"/>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The expected returns and volatility are based on IAS capital market assumptions. The expected returns include alpha assumptions.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optimization caps the weight of positions to 30%. Risk aversion parameter is set to be 3.5 for the optimization. </a:t>
            </a:r>
          </a:p>
          <a:p>
            <a:pPr algn="just">
              <a:buClr>
                <a:srgbClr val="000000"/>
              </a:buClr>
              <a:defRPr/>
            </a:pPr>
            <a:r>
              <a:rPr lang="en-US" sz="800" dirty="0">
                <a:solidFill>
                  <a:srgbClr val="002247"/>
                </a:solidFill>
                <a:latin typeface="Arial Narrow"/>
                <a:cs typeface="Arial Narrow"/>
              </a:rPr>
              <a:t>Unconstrained optimal portfolio has expected returns of 8.11% and volatility of 10.91% and allocations are: 41% to US Real Estate, 40% to US Private Equity, 8% to US Small Cap Equities and 11% to Emerging Market Equities</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2200160742"/>
              </p:ext>
            </p:extLst>
          </p:nvPr>
        </p:nvGraphicFramePr>
        <p:xfrm>
          <a:off x="4391247" y="1104493"/>
          <a:ext cx="4614928" cy="31038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15123952"/>
              </p:ext>
            </p:extLst>
          </p:nvPr>
        </p:nvGraphicFramePr>
        <p:xfrm>
          <a:off x="4993099" y="4470572"/>
          <a:ext cx="3090705"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297194">
                  <a:extLst>
                    <a:ext uri="{9D8B030D-6E8A-4147-A177-3AD203B41FA5}">
                      <a16:colId xmlns:a16="http://schemas.microsoft.com/office/drawing/2014/main" val="273384373"/>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Long Only</a:t>
                      </a:r>
                      <a:r>
                        <a:rPr lang="en-US" sz="1100" b="1" u="none" strike="noStrike" baseline="0" dirty="0">
                          <a:solidFill>
                            <a:schemeClr val="bg1"/>
                          </a:solidFill>
                          <a:effectLst/>
                        </a:rPr>
                        <a:t> </a:t>
                      </a:r>
                      <a:r>
                        <a:rPr lang="en-US" sz="1100" b="1" u="none" strike="noStrike" dirty="0">
                          <a:solidFill>
                            <a:schemeClr val="bg1"/>
                          </a:solidFill>
                          <a:effectLst/>
                        </a:rPr>
                        <a:t>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8.21%</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11.82%</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Tree>
    <p:extLst>
      <p:ext uri="{BB962C8B-B14F-4D97-AF65-F5344CB8AC3E}">
        <p14:creationId xmlns:p14="http://schemas.microsoft.com/office/powerpoint/2010/main" val="42946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Portfolio </a:t>
            </a:r>
          </a:p>
        </p:txBody>
      </p:sp>
      <p:sp>
        <p:nvSpPr>
          <p:cNvPr id="3" name="Content Placeholder 2"/>
          <p:cNvSpPr>
            <a:spLocks noGrp="1"/>
          </p:cNvSpPr>
          <p:nvPr>
            <p:ph idx="1"/>
          </p:nvPr>
        </p:nvSpPr>
        <p:spPr>
          <a:xfrm>
            <a:off x="462116" y="1232312"/>
            <a:ext cx="8229600" cy="4866969"/>
          </a:xfrm>
        </p:spPr>
        <p:txBody>
          <a:bodyPr/>
          <a:lstStyle/>
          <a:p>
            <a:r>
              <a:rPr lang="en-US" dirty="0"/>
              <a:t>Another approach to construct multi-asset portfolio can be to simply hold an average peer allocation portfolio</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8</a:t>
            </a:fld>
            <a:endParaRPr lang="en-US" dirty="0"/>
          </a:p>
        </p:txBody>
      </p:sp>
      <p:graphicFrame>
        <p:nvGraphicFramePr>
          <p:cNvPr id="5" name="Chart 4">
            <a:extLst/>
          </p:cNvPr>
          <p:cNvGraphicFramePr/>
          <p:nvPr>
            <p:extLst>
              <p:ext uri="{D42A27DB-BD31-4B8C-83A1-F6EECF244321}">
                <p14:modId xmlns:p14="http://schemas.microsoft.com/office/powerpoint/2010/main" val="3454648641"/>
              </p:ext>
            </p:extLst>
          </p:nvPr>
        </p:nvGraphicFramePr>
        <p:xfrm>
          <a:off x="381470" y="2176399"/>
          <a:ext cx="3220859" cy="3862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13523256"/>
              </p:ext>
            </p:extLst>
          </p:nvPr>
        </p:nvGraphicFramePr>
        <p:xfrm>
          <a:off x="3477059" y="2497317"/>
          <a:ext cx="2910225" cy="1050578"/>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tblGrid>
              <a:tr h="466810">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Peer Allocations</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8.12%</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12.51%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
        <p:nvSpPr>
          <p:cNvPr id="11" name="Rectangle 10">
            <a:extLst/>
          </p:cNvPr>
          <p:cNvSpPr/>
          <p:nvPr/>
        </p:nvSpPr>
        <p:spPr>
          <a:xfrm>
            <a:off x="3370733" y="3872242"/>
            <a:ext cx="5156540" cy="995144"/>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China Insurance Regulatory Commission (CIRC), research reports,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expected returns and volatility are based on IAS capital market assumptions. The expected returns include alpha assumptions. We assume 1% active alpha with 3% tracking error for US Large Cap, US Small Cap, International and Emerging Market equities. For US high yield we assume 75bp alpha with 3% tracking error. The active alphas are mutually independent . Peer allocations as of 2015, exclude deposits and other category. Bond allocation is mapped to US High Yield. Our analysis assumes portfolio is USD denominated.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376620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Portfolio Implied Returns</a:t>
            </a:r>
          </a:p>
        </p:txBody>
      </p:sp>
      <p:sp>
        <p:nvSpPr>
          <p:cNvPr id="3" name="Content Placeholder 2"/>
          <p:cNvSpPr>
            <a:spLocks noGrp="1"/>
          </p:cNvSpPr>
          <p:nvPr>
            <p:ph idx="1"/>
          </p:nvPr>
        </p:nvSpPr>
        <p:spPr>
          <a:xfrm>
            <a:off x="466465" y="1232312"/>
            <a:ext cx="8229600" cy="4866969"/>
          </a:xfrm>
        </p:spPr>
        <p:txBody>
          <a:bodyPr/>
          <a:lstStyle/>
          <a:p>
            <a:r>
              <a:rPr lang="en-US" dirty="0"/>
              <a:t>If peer portfolio is considered to be optimal, the portfolio weights would imply expected returns for various asset classes</a:t>
            </a:r>
          </a:p>
          <a:p>
            <a:r>
              <a:rPr lang="en-US" dirty="0"/>
              <a:t>Client may want to use these peer implied returns as their base line assumptions</a:t>
            </a:r>
          </a:p>
          <a:p>
            <a:endParaRPr lang="en-US" dirty="0"/>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9</a:t>
            </a:fld>
            <a:endParaRPr lang="en-US" dirty="0"/>
          </a:p>
        </p:txBody>
      </p:sp>
      <p:graphicFrame>
        <p:nvGraphicFramePr>
          <p:cNvPr id="5" name="Chart 4">
            <a:extLst/>
          </p:cNvPr>
          <p:cNvGraphicFramePr/>
          <p:nvPr>
            <p:extLst>
              <p:ext uri="{D42A27DB-BD31-4B8C-83A1-F6EECF244321}">
                <p14:modId xmlns:p14="http://schemas.microsoft.com/office/powerpoint/2010/main" val="998295495"/>
              </p:ext>
            </p:extLst>
          </p:nvPr>
        </p:nvGraphicFramePr>
        <p:xfrm>
          <a:off x="356021" y="2029559"/>
          <a:ext cx="3220859" cy="386282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p:cNvPr>
          <p:cNvSpPr/>
          <p:nvPr/>
        </p:nvSpPr>
        <p:spPr>
          <a:xfrm>
            <a:off x="3083655" y="4353095"/>
            <a:ext cx="5603145" cy="872034"/>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CIRC,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peer implied returns assumes the peer portfolio weights are optimal. Peer allocations exclude deposits and other category. The implied return use methodology as proposed by </a:t>
            </a:r>
            <a:r>
              <a:rPr lang="en-US" sz="800" dirty="0" err="1">
                <a:solidFill>
                  <a:srgbClr val="002247"/>
                </a:solidFill>
                <a:latin typeface="Arial Narrow"/>
                <a:cs typeface="Arial Narrow"/>
              </a:rPr>
              <a:t>Ardia</a:t>
            </a:r>
            <a:r>
              <a:rPr lang="en-US" sz="800" dirty="0">
                <a:solidFill>
                  <a:srgbClr val="002247"/>
                </a:solidFill>
                <a:latin typeface="Arial Narrow"/>
                <a:cs typeface="Arial Narrow"/>
              </a:rPr>
              <a:t>, David, and Kris </a:t>
            </a:r>
            <a:r>
              <a:rPr lang="en-US" sz="800" dirty="0" err="1">
                <a:solidFill>
                  <a:srgbClr val="002247"/>
                </a:solidFill>
                <a:latin typeface="Arial Narrow"/>
                <a:cs typeface="Arial Narrow"/>
              </a:rPr>
              <a:t>Boudt</a:t>
            </a:r>
            <a:r>
              <a:rPr lang="en-US" sz="800" dirty="0">
                <a:solidFill>
                  <a:srgbClr val="002247"/>
                </a:solidFill>
                <a:latin typeface="Arial Narrow"/>
                <a:cs typeface="Arial Narrow"/>
              </a:rPr>
              <a:t>. "Implied expected returns and the choice of a mean-variance efficient portfolio proxy." Journal of Portfolio Management . The risk aversion parameter is chosen as 3.5, based on peer allocations and returns expectation of 6%.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9" name="Table 8"/>
          <p:cNvGraphicFramePr>
            <a:graphicFrameLocks noGrp="1"/>
          </p:cNvGraphicFramePr>
          <p:nvPr>
            <p:extLst/>
          </p:nvPr>
        </p:nvGraphicFramePr>
        <p:xfrm>
          <a:off x="3083655" y="2744964"/>
          <a:ext cx="5975285" cy="1216005"/>
        </p:xfrm>
        <a:graphic>
          <a:graphicData uri="http://schemas.openxmlformats.org/drawingml/2006/table">
            <a:tbl>
              <a:tblPr>
                <a:tableStyleId>{5C22544A-7EE6-4342-B048-85BDC9FD1C3A}</a:tableStyleId>
              </a:tblPr>
              <a:tblGrid>
                <a:gridCol w="975366">
                  <a:extLst>
                    <a:ext uri="{9D8B030D-6E8A-4147-A177-3AD203B41FA5}">
                      <a16:colId xmlns:a16="http://schemas.microsoft.com/office/drawing/2014/main" val="3848815760"/>
                    </a:ext>
                  </a:extLst>
                </a:gridCol>
                <a:gridCol w="649331">
                  <a:extLst>
                    <a:ext uri="{9D8B030D-6E8A-4147-A177-3AD203B41FA5}">
                      <a16:colId xmlns:a16="http://schemas.microsoft.com/office/drawing/2014/main" val="25148594"/>
                    </a:ext>
                  </a:extLst>
                </a:gridCol>
                <a:gridCol w="780841">
                  <a:extLst>
                    <a:ext uri="{9D8B030D-6E8A-4147-A177-3AD203B41FA5}">
                      <a16:colId xmlns:a16="http://schemas.microsoft.com/office/drawing/2014/main" val="2083033448"/>
                    </a:ext>
                  </a:extLst>
                </a:gridCol>
                <a:gridCol w="613714">
                  <a:extLst>
                    <a:ext uri="{9D8B030D-6E8A-4147-A177-3AD203B41FA5}">
                      <a16:colId xmlns:a16="http://schemas.microsoft.com/office/drawing/2014/main" val="1937807082"/>
                    </a:ext>
                  </a:extLst>
                </a:gridCol>
                <a:gridCol w="778102">
                  <a:extLst>
                    <a:ext uri="{9D8B030D-6E8A-4147-A177-3AD203B41FA5}">
                      <a16:colId xmlns:a16="http://schemas.microsoft.com/office/drawing/2014/main" val="2832828535"/>
                    </a:ext>
                  </a:extLst>
                </a:gridCol>
                <a:gridCol w="756182">
                  <a:extLst>
                    <a:ext uri="{9D8B030D-6E8A-4147-A177-3AD203B41FA5}">
                      <a16:colId xmlns:a16="http://schemas.microsoft.com/office/drawing/2014/main" val="2409350236"/>
                    </a:ext>
                  </a:extLst>
                </a:gridCol>
                <a:gridCol w="789059">
                  <a:extLst>
                    <a:ext uri="{9D8B030D-6E8A-4147-A177-3AD203B41FA5}">
                      <a16:colId xmlns:a16="http://schemas.microsoft.com/office/drawing/2014/main" val="4097214202"/>
                    </a:ext>
                  </a:extLst>
                </a:gridCol>
                <a:gridCol w="632690">
                  <a:extLst>
                    <a:ext uri="{9D8B030D-6E8A-4147-A177-3AD203B41FA5}">
                      <a16:colId xmlns:a16="http://schemas.microsoft.com/office/drawing/2014/main" val="2333396997"/>
                    </a:ext>
                  </a:extLst>
                </a:gridCol>
              </a:tblGrid>
              <a:tr h="849835">
                <a:tc>
                  <a:txBody>
                    <a:bodyPr/>
                    <a:lstStyle/>
                    <a:p>
                      <a:pPr algn="ctr" fontAlgn="ct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a:t>
                      </a:r>
                      <a:r>
                        <a:rPr lang="en-US" sz="1100" b="1" u="none" strike="noStrike" baseline="0" dirty="0">
                          <a:solidFill>
                            <a:schemeClr val="bg1"/>
                          </a:solidFill>
                          <a:effectLst/>
                        </a:rPr>
                        <a:t> </a:t>
                      </a:r>
                      <a:r>
                        <a:rPr lang="en-US" sz="1100" b="1" u="none" strike="noStrike" dirty="0">
                          <a:solidFill>
                            <a:schemeClr val="bg1"/>
                          </a:solidFill>
                          <a:effectLst/>
                        </a:rPr>
                        <a:t>Small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2720484446"/>
                  </a:ext>
                </a:extLst>
              </a:tr>
              <a:tr h="36617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100" b="1" u="none" strike="noStrike" dirty="0">
                          <a:solidFill>
                            <a:schemeClr val="tx1"/>
                          </a:solidFill>
                          <a:effectLst/>
                        </a:rPr>
                        <a:t>Implied Expected Returns </a:t>
                      </a:r>
                      <a:endParaRPr lang="en-US" sz="1100" b="1" i="0" u="none" strike="noStrike" dirty="0">
                        <a:solidFill>
                          <a:schemeClr val="tx1"/>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3.14%</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4.11%</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6.70%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7.16%</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7.10%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6.98%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83084085"/>
                  </a:ext>
                </a:extLst>
              </a:tr>
            </a:tbl>
          </a:graphicData>
        </a:graphic>
      </p:graphicFrame>
    </p:spTree>
    <p:extLst>
      <p:ext uri="{BB962C8B-B14F-4D97-AF65-F5344CB8AC3E}">
        <p14:creationId xmlns:p14="http://schemas.microsoft.com/office/powerpoint/2010/main" val="1144603673"/>
      </p:ext>
    </p:extLst>
  </p:cSld>
  <p:clrMapOvr>
    <a:masterClrMapping/>
  </p:clrMapOvr>
</p:sld>
</file>

<file path=ppt/theme/theme1.xml><?xml version="1.0" encoding="utf-8"?>
<a:theme xmlns:a="http://schemas.openxmlformats.org/drawingml/2006/main" name="PIM 2014">
  <a:themeElements>
    <a:clrScheme name="Custom 1">
      <a:dk1>
        <a:srgbClr val="000000"/>
      </a:dk1>
      <a:lt1>
        <a:srgbClr val="FFFFFF"/>
      </a:lt1>
      <a:dk2>
        <a:srgbClr val="005C9E"/>
      </a:dk2>
      <a:lt2>
        <a:srgbClr val="002247"/>
      </a:lt2>
      <a:accent1>
        <a:srgbClr val="C9A653"/>
      </a:accent1>
      <a:accent2>
        <a:srgbClr val="666666"/>
      </a:accent2>
      <a:accent3>
        <a:srgbClr val="DF7759"/>
      </a:accent3>
      <a:accent4>
        <a:srgbClr val="54A289"/>
      </a:accent4>
      <a:accent5>
        <a:srgbClr val="002F59"/>
      </a:accent5>
      <a:accent6>
        <a:srgbClr val="CDCFD8"/>
      </a:accent6>
      <a:hlink>
        <a:srgbClr val="000000"/>
      </a:hlink>
      <a:folHlink>
        <a:srgbClr val="005B9C"/>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224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77592</TotalTime>
  <Words>3322</Words>
  <Application>Microsoft Office PowerPoint</Application>
  <PresentationFormat>On-screen Show (4:3)</PresentationFormat>
  <Paragraphs>368</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ＭＳ Ｐゴシック</vt:lpstr>
      <vt:lpstr>Arial</vt:lpstr>
      <vt:lpstr>Arial Narrow</vt:lpstr>
      <vt:lpstr>Calibri</vt:lpstr>
      <vt:lpstr>Lucida Grande</vt:lpstr>
      <vt:lpstr>PrudentialModern Med</vt:lpstr>
      <vt:lpstr>Times</vt:lpstr>
      <vt:lpstr>Times New Roman</vt:lpstr>
      <vt:lpstr>Wingdings</vt:lpstr>
      <vt:lpstr>PIM 2014</vt:lpstr>
      <vt:lpstr>CPIC OFFSHORE MULTI-ASSET PORTFOLIO</vt:lpstr>
      <vt:lpstr>Introduction</vt:lpstr>
      <vt:lpstr>IAS Capital Market Assumptions (5 Year Horizon)</vt:lpstr>
      <vt:lpstr>IAS Capital Market Assumptions (5 Year Horizon)</vt:lpstr>
      <vt:lpstr>Equal Weight Portfolio with IAS Capital Market Assumptions</vt:lpstr>
      <vt:lpstr>Equal Risk Contribution Portfolio (with IAS Capital Market Assumptions)</vt:lpstr>
      <vt:lpstr>Mean Variance Efficient Portfolio (with IAS Capital Markets Assumptions)</vt:lpstr>
      <vt:lpstr>Peer Portfolio </vt:lpstr>
      <vt:lpstr>Peer Portfolio Implied Returns</vt:lpstr>
      <vt:lpstr>Combining Peer Implied Returns and IAS Expected Return Assumptions</vt:lpstr>
      <vt:lpstr>Mean Variance Efficient Portfolio (with Combined Assumptions)</vt:lpstr>
      <vt:lpstr>Historical Performance (9/30/1988 – 3/31/2017)</vt:lpstr>
      <vt:lpstr>Summary</vt:lpstr>
      <vt:lpstr>Appendix</vt:lpstr>
      <vt:lpstr>Important Disclosure</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x002713</dc:creator>
  <cp:lastModifiedBy>Harsh Parikh</cp:lastModifiedBy>
  <cp:revision>5766</cp:revision>
  <cp:lastPrinted>2017-09-20T20:30:43Z</cp:lastPrinted>
  <dcterms:created xsi:type="dcterms:W3CDTF">2004-07-29T18:08:48Z</dcterms:created>
  <dcterms:modified xsi:type="dcterms:W3CDTF">2017-09-20T22:21:52Z</dcterms:modified>
</cp:coreProperties>
</file>