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2"/>
  </p:notesMasterIdLst>
  <p:handoutMasterIdLst>
    <p:handoutMasterId r:id="rId13"/>
  </p:handoutMasterIdLst>
  <p:sldIdLst>
    <p:sldId id="847" r:id="rId2"/>
    <p:sldId id="849" r:id="rId3"/>
    <p:sldId id="852" r:id="rId4"/>
    <p:sldId id="853" r:id="rId5"/>
    <p:sldId id="858" r:id="rId6"/>
    <p:sldId id="861" r:id="rId7"/>
    <p:sldId id="860" r:id="rId8"/>
    <p:sldId id="862" r:id="rId9"/>
    <p:sldId id="865" r:id="rId10"/>
    <p:sldId id="864"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19">
          <p15:clr>
            <a:srgbClr val="A4A3A4"/>
          </p15:clr>
        </p15:guide>
        <p15:guide id="2" pos="4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247"/>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94" autoAdjust="0"/>
    <p:restoredTop sz="98046" autoAdjust="0"/>
  </p:normalViewPr>
  <p:slideViewPr>
    <p:cSldViewPr snapToGrid="0" showGuides="1">
      <p:cViewPr varScale="1">
        <p:scale>
          <a:sx n="87" d="100"/>
          <a:sy n="87" d="100"/>
        </p:scale>
        <p:origin x="96" y="528"/>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19"/>
        <p:guide pos="4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effectLst/>
              </a:rPr>
              <a:t>Asset Long-term Returns</a:t>
            </a:r>
            <a:r>
              <a:rPr lang="en-US" sz="1800" baseline="0" dirty="0">
                <a:effectLst/>
              </a:rPr>
              <a:t> and Risk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77263779527559"/>
          <c:y val="0.13169537401574802"/>
          <c:w val="0.87239402887139106"/>
          <c:h val="0.54563188976377952"/>
        </c:manualLayout>
      </c:layout>
      <c:barChart>
        <c:barDir val="col"/>
        <c:grouping val="clustered"/>
        <c:varyColors val="0"/>
        <c:ser>
          <c:idx val="0"/>
          <c:order val="0"/>
          <c:tx>
            <c:strRef>
              <c:f>Sheet1!$B$1</c:f>
              <c:strCache>
                <c:ptCount val="1"/>
                <c:pt idx="0">
                  <c:v>Return</c:v>
                </c:pt>
              </c:strCache>
            </c:strRef>
          </c:tx>
          <c:spPr>
            <a:solidFill>
              <a:srgbClr val="0070C0"/>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7.0000000000000007E-2</c:v>
                </c:pt>
                <c:pt idx="1">
                  <c:v>8.7999999999999995E-2</c:v>
                </c:pt>
                <c:pt idx="2">
                  <c:v>3.7699999999999997E-2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bg1">
                <a:lumMod val="65000"/>
              </a:schemeClr>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0.100789</c:v>
                </c:pt>
                <c:pt idx="1">
                  <c:v>0.14183200000000001</c:v>
                </c:pt>
                <c:pt idx="2">
                  <c:v>0.13139700000000001</c:v>
                </c:pt>
                <c:pt idx="3">
                  <c:v>0.15299199999999999</c:v>
                </c:pt>
                <c:pt idx="4">
                  <c:v>0.19708700000000001</c:v>
                </c:pt>
                <c:pt idx="5">
                  <c:v>0.182198</c:v>
                </c:pt>
                <c:pt idx="6">
                  <c:v>0.25237199999999999</c:v>
                </c:pt>
              </c:numCache>
            </c:numRef>
          </c:val>
          <c:extLst>
            <c:ext xmlns:c16="http://schemas.microsoft.com/office/drawing/2014/chart" uri="{C3380CC4-5D6E-409C-BE32-E72D297353CC}">
              <c16:uniqueId val="{00000001-E8A6-4622-9CC9-5D5E4D4B00F6}"/>
            </c:ext>
          </c:extLst>
        </c:ser>
        <c:dLbls>
          <c:showLegendKey val="0"/>
          <c:showVal val="0"/>
          <c:showCatName val="0"/>
          <c:showSerName val="0"/>
          <c:showPercent val="0"/>
          <c:showBubbleSize val="0"/>
        </c:dLbls>
        <c:gapWidth val="219"/>
        <c:overlap val="-27"/>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226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0.38263999999999998</c:v>
                </c:pt>
                <c:pt idx="2">
                  <c:v>0</c:v>
                </c:pt>
                <c:pt idx="3">
                  <c:v>0.1440978</c:v>
                </c:pt>
                <c:pt idx="4">
                  <c:v>4.6277020000000002E-2</c:v>
                </c:pt>
                <c:pt idx="5">
                  <c:v>0.111097</c:v>
                </c:pt>
                <c:pt idx="6">
                  <c:v>6.5889000000000003E-2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7016449594543388"/>
          <c:h val="0.188956125316926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2B-498A-B97D-4015038196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2B-498A-B97D-4015038196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2B-498A-B97D-4015038196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2B-498A-B97D-4015038196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2B-498A-B97D-4015038196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2B-498A-B97D-4015038196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2B-498A-B97D-40150381969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0-82A8-47B1-94A0-F687E0A6484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61-4A30-9BD5-52BEFF91A3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61-4A30-9BD5-52BEFF91A3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61-4A30-9BD5-52BEFF91A3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61-4A30-9BD5-52BEFF91A38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E61-4A30-9BD5-52BEFF91A38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E61-4A30-9BD5-52BEFF91A38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E61-4A30-9BD5-52BEFF91A38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0-AE85-4974-81EE-151717F71A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2-4003-AB05-D5E8A1E50C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2-4003-AB05-D5E8A1E50C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C2-4003-AB05-D5E8A1E50C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2-4003-AB05-D5E8A1E50C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7C2-4003-AB05-D5E8A1E50C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7C2-4003-AB05-D5E8A1E50CF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7C2-4003-AB05-D5E8A1E50CF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0-4F12-4FC9-8F6B-8040102F61E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Gamma</a:t>
            </a:r>
            <a:r>
              <a:rPr lang="en-US" baseline="0" dirty="0"/>
              <a:t> (Risk Aversion) Sensitivity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Equal_Weight</c:v>
                </c:pt>
              </c:strCache>
            </c:strRef>
          </c:tx>
          <c:spPr>
            <a:solidFill>
              <a:schemeClr val="accent1"/>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5.548E-3</c:v>
                </c:pt>
                <c:pt idx="1">
                  <c:v>1.4428E-2</c:v>
                </c:pt>
                <c:pt idx="2">
                  <c:v>1.0902E-2</c:v>
                </c:pt>
                <c:pt idx="3">
                  <c:v>1.7735000000000001E-2</c:v>
                </c:pt>
                <c:pt idx="4">
                  <c:v>2.2991000000000001E-2</c:v>
                </c:pt>
                <c:pt idx="5">
                  <c:v>2.0226999999999998E-2</c:v>
                </c:pt>
                <c:pt idx="6">
                  <c:v>2.7899E-2</c:v>
                </c:pt>
              </c:numCache>
            </c:numRef>
          </c:val>
          <c:extLst>
            <c:ext xmlns:c16="http://schemas.microsoft.com/office/drawing/2014/chart" uri="{C3380CC4-5D6E-409C-BE32-E72D297353CC}">
              <c16:uniqueId val="{00000000-6ECB-4ABE-A984-3474BF228C92}"/>
            </c:ext>
          </c:extLst>
        </c:ser>
        <c:ser>
          <c:idx val="1"/>
          <c:order val="1"/>
          <c:tx>
            <c:strRef>
              <c:f>Sheet1!$C$1</c:f>
              <c:strCache>
                <c:ptCount val="1"/>
                <c:pt idx="0">
                  <c:v>Peer</c:v>
                </c:pt>
              </c:strCache>
            </c:strRef>
          </c:tx>
          <c:spPr>
            <a:solidFill>
              <a:schemeClr val="accent2"/>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5.313E-3</c:v>
                </c:pt>
                <c:pt idx="1">
                  <c:v>1.5042E-2</c:v>
                </c:pt>
                <c:pt idx="2">
                  <c:v>9.0950000000000007E-3</c:v>
                </c:pt>
                <c:pt idx="3">
                  <c:v>1.736E-2</c:v>
                </c:pt>
                <c:pt idx="4">
                  <c:v>2.0898E-2</c:v>
                </c:pt>
                <c:pt idx="5">
                  <c:v>1.9907999999999999E-2</c:v>
                </c:pt>
                <c:pt idx="6">
                  <c:v>2.3934E-2</c:v>
                </c:pt>
              </c:numCache>
            </c:numRef>
          </c:val>
          <c:extLst>
            <c:ext xmlns:c16="http://schemas.microsoft.com/office/drawing/2014/chart" uri="{C3380CC4-5D6E-409C-BE32-E72D297353CC}">
              <c16:uniqueId val="{00000001-6ECB-4ABE-A984-3474BF228C92}"/>
            </c:ext>
          </c:extLst>
        </c:ser>
        <c:ser>
          <c:idx val="2"/>
          <c:order val="2"/>
          <c:tx>
            <c:strRef>
              <c:f>Sheet1!$D$1</c:f>
              <c:strCache>
                <c:ptCount val="1"/>
                <c:pt idx="0">
                  <c:v>ERC</c:v>
                </c:pt>
              </c:strCache>
            </c:strRef>
          </c:tx>
          <c:spPr>
            <a:solidFill>
              <a:schemeClr val="accent3"/>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Sheet1!$D$2:$D$8</c:f>
              <c:numCache>
                <c:formatCode>0.00%</c:formatCode>
                <c:ptCount val="7"/>
                <c:pt idx="0">
                  <c:v>6.1159999999999999E-3</c:v>
                </c:pt>
                <c:pt idx="1">
                  <c:v>1.2081E-2</c:v>
                </c:pt>
                <c:pt idx="2">
                  <c:v>9.7120000000000001E-3</c:v>
                </c:pt>
                <c:pt idx="3">
                  <c:v>1.4546999999999999E-2</c:v>
                </c:pt>
                <c:pt idx="4">
                  <c:v>1.8627999999999999E-2</c:v>
                </c:pt>
                <c:pt idx="5">
                  <c:v>1.6313999999999999E-2</c:v>
                </c:pt>
                <c:pt idx="6">
                  <c:v>2.1748E-2</c:v>
                </c:pt>
              </c:numCache>
            </c:numRef>
          </c:val>
          <c:extLst>
            <c:ext xmlns:c16="http://schemas.microsoft.com/office/drawing/2014/chart" uri="{C3380CC4-5D6E-409C-BE32-E72D297353CC}">
              <c16:uniqueId val="{00000002-6ECB-4ABE-A984-3474BF228C92}"/>
            </c:ext>
          </c:extLst>
        </c:ser>
        <c:dLbls>
          <c:showLegendKey val="0"/>
          <c:showVal val="0"/>
          <c:showCatName val="0"/>
          <c:showSerName val="0"/>
          <c:showPercent val="0"/>
          <c:showBubbleSize val="0"/>
        </c:dLbls>
        <c:gapWidth val="219"/>
        <c:overlap val="-27"/>
        <c:axId val="1044293584"/>
        <c:axId val="1008360160"/>
      </c:barChart>
      <c:catAx>
        <c:axId val="10442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8360160"/>
        <c:crosses val="autoZero"/>
        <c:auto val="1"/>
        <c:lblAlgn val="ctr"/>
        <c:lblOffset val="100"/>
        <c:noMultiLvlLbl val="0"/>
      </c:catAx>
      <c:valAx>
        <c:axId val="100836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429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0.44840000000000002</c:v>
                </c:pt>
                <c:pt idx="1">
                  <c:v>0.38682</c:v>
                </c:pt>
                <c:pt idx="2">
                  <c:v>1.6959290000000001E-17</c:v>
                </c:pt>
                <c:pt idx="3">
                  <c:v>3.905688E-3</c:v>
                </c:pt>
                <c:pt idx="4">
                  <c:v>6.6797419999999996E-2</c:v>
                </c:pt>
                <c:pt idx="5">
                  <c:v>8.504211E-19</c:v>
                </c:pt>
                <c:pt idx="6">
                  <c:v>9.4076999999999994E-2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0.4</c:v>
                </c:pt>
                <c:pt idx="2">
                  <c:v>0</c:v>
                </c:pt>
                <c:pt idx="3">
                  <c:v>0.15506149999999999</c:v>
                </c:pt>
                <c:pt idx="4">
                  <c:v>6.993241E-2</c:v>
                </c:pt>
                <c:pt idx="5">
                  <c:v>3.9110390000000002E-2</c:v>
                </c:pt>
                <c:pt idx="6">
                  <c:v>8.5896E-2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8759273824544449"/>
          <c:h val="0.1348024841881317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Equilibrium</a:t>
            </a:r>
            <a:r>
              <a:rPr lang="en-US" baseline="0" dirty="0"/>
              <a:t> Portfolio</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DC-4155-8A65-B4D2E259A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DC-4155-8A65-B4D2E259A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DC-4155-8A65-B4D2E259AE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DC-4155-8A65-B4D2E259AE5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DC-4155-8A65-B4D2E259AE5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C-4155-8A65-B4D2E259AE5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DC-4155-8A65-B4D2E259AE5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32DC-4155-8A65-B4D2E259AE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0.31656000000000001</c:v>
                </c:pt>
                <c:pt idx="1">
                  <c:v>0.341227</c:v>
                </c:pt>
                <c:pt idx="2">
                  <c:v>0</c:v>
                </c:pt>
                <c:pt idx="3">
                  <c:v>0.1159631</c:v>
                </c:pt>
                <c:pt idx="4">
                  <c:v>5.0955559999999997E-2</c:v>
                </c:pt>
                <c:pt idx="5">
                  <c:v>0.1046309</c:v>
                </c:pt>
                <c:pt idx="6">
                  <c:v>7.0663000000000004E-2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defTabSz="927770"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879854"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3F3BA294-F283-4442-8ECD-2052AAA69971}" type="datetime8">
              <a:rPr lang="en-US"/>
              <a:pPr>
                <a:defRPr/>
              </a:pPr>
              <a:t>9/14/2017 11:40 AM</a:t>
            </a:fld>
            <a:endParaRPr lang="en-US" dirty="0"/>
          </a:p>
        </p:txBody>
      </p:sp>
      <p:sp>
        <p:nvSpPr>
          <p:cNvPr id="118789" name="Rectangle 5"/>
          <p:cNvSpPr>
            <a:spLocks noGrp="1" noChangeArrowheads="1"/>
          </p:cNvSpPr>
          <p:nvPr>
            <p:ph type="sldNum" sz="quarter" idx="3"/>
          </p:nvPr>
        </p:nvSpPr>
        <p:spPr bwMode="auto">
          <a:xfrm>
            <a:off x="3879854" y="8698987"/>
            <a:ext cx="2978150"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17802"/>
            <a:ext cx="1733550" cy="243590"/>
          </a:xfrm>
          <a:prstGeom prst="rect">
            <a:avLst/>
          </a:prstGeom>
        </p:spPr>
        <p:txBody>
          <a:bodyPr lIns="90529" tIns="45264" rIns="90529" bIns="4526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898525" y="649288"/>
            <a:ext cx="5394325" cy="4046537"/>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04877" y="5012166"/>
            <a:ext cx="5048250" cy="3433857"/>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881443" y="8698987"/>
            <a:ext cx="2976561"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886201" y="1"/>
            <a:ext cx="2971800" cy="457512"/>
          </a:xfrm>
          <a:prstGeom prst="rect">
            <a:avLst/>
          </a:prstGeom>
        </p:spPr>
        <p:txBody>
          <a:bodyPr vert="horz" lIns="90541" tIns="45270" rIns="90541" bIns="45270" rtlCol="0"/>
          <a:lstStyle>
            <a:lvl1pPr algn="r">
              <a:defRPr sz="1300"/>
            </a:lvl1pPr>
          </a:lstStyle>
          <a:p>
            <a:endParaRPr lang="en-US" dirty="0"/>
          </a:p>
        </p:txBody>
      </p:sp>
      <p:sp>
        <p:nvSpPr>
          <p:cNvPr id="12" name="Footer Placeholder 11"/>
          <p:cNvSpPr>
            <a:spLocks noGrp="1"/>
          </p:cNvSpPr>
          <p:nvPr>
            <p:ph type="ftr" sz="quarter" idx="4"/>
          </p:nvPr>
        </p:nvSpPr>
        <p:spPr>
          <a:xfrm>
            <a:off x="1" y="8684927"/>
            <a:ext cx="2971800" cy="457512"/>
          </a:xfrm>
          <a:prstGeom prst="rect">
            <a:avLst/>
          </a:prstGeom>
        </p:spPr>
        <p:txBody>
          <a:bodyPr vert="horz" lIns="90541" tIns="45270" rIns="90541" bIns="4527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71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321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9916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8</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0613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9</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13289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14,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normAutofit/>
          </a:bodyPr>
          <a:lstStyle/>
          <a:p>
            <a:r>
              <a:rPr lang="en-US" cap="none" dirty="0"/>
              <a:t>CPIC OFFSHORE MULTI-ASSET PORTFOLIO SOLUTION</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Any disclaimer text</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13,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10</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pic>
        <p:nvPicPr>
          <p:cNvPr id="8" name="Content Placeholder 7">
            <a:extLst>
              <a:ext uri="{FF2B5EF4-FFF2-40B4-BE49-F238E27FC236}">
                <a16:creationId xmlns:a16="http://schemas.microsoft.com/office/drawing/2014/main" id="{4DA34F0F-9CBE-4DB4-A91D-6A9E3F66E178}"/>
              </a:ext>
            </a:extLst>
          </p:cNvPr>
          <p:cNvPicPr>
            <a:picLocks noGrp="1" noChangeAspect="1"/>
          </p:cNvPicPr>
          <p:nvPr>
            <p:ph idx="1"/>
          </p:nvPr>
        </p:nvPicPr>
        <p:blipFill>
          <a:blip r:embed="rId3"/>
          <a:stretch>
            <a:fillRect/>
          </a:stretch>
        </p:blipFill>
        <p:spPr>
          <a:xfrm>
            <a:off x="631760" y="1135250"/>
            <a:ext cx="7647396" cy="4867275"/>
          </a:xfrm>
          <a:prstGeom prst="rect">
            <a:avLst/>
          </a:prstGeom>
        </p:spPr>
      </p:pic>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Long Term Capital Market Assumption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387027" y="6413347"/>
            <a:ext cx="52578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As of Date: 08/31/2017 </a:t>
            </a:r>
          </a:p>
          <a:p>
            <a:pPr algn="just">
              <a:buClr>
                <a:srgbClr val="000000"/>
              </a:buClr>
              <a:defRPr/>
            </a:pPr>
            <a:r>
              <a:rPr lang="en-US" sz="800" dirty="0">
                <a:solidFill>
                  <a:srgbClr val="002247"/>
                </a:solidFill>
                <a:latin typeface="Arial Narrow"/>
                <a:cs typeface="Arial Narrow"/>
              </a:rPr>
              <a:t>Note: Geometric return and risk</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292739325"/>
              </p:ext>
            </p:extLst>
          </p:nvPr>
        </p:nvGraphicFramePr>
        <p:xfrm>
          <a:off x="1338099" y="1235247"/>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 17">
            <a:extLst>
              <a:ext uri="{FF2B5EF4-FFF2-40B4-BE49-F238E27FC236}">
                <a16:creationId xmlns:a16="http://schemas.microsoft.com/office/drawing/2014/main" id="{D3690A7C-01EE-458D-81BC-D0DB0C430039}"/>
              </a:ext>
            </a:extLst>
          </p:cNvPr>
          <p:cNvGraphicFramePr>
            <a:graphicFrameLocks noGrp="1"/>
          </p:cNvGraphicFramePr>
          <p:nvPr>
            <p:extLst>
              <p:ext uri="{D42A27DB-BD31-4B8C-83A1-F6EECF244321}">
                <p14:modId xmlns:p14="http://schemas.microsoft.com/office/powerpoint/2010/main" val="2128954761"/>
              </p:ext>
            </p:extLst>
          </p:nvPr>
        </p:nvGraphicFramePr>
        <p:xfrm>
          <a:off x="1393977" y="5224884"/>
          <a:ext cx="6478590" cy="1112520"/>
        </p:xfrm>
        <a:graphic>
          <a:graphicData uri="http://schemas.openxmlformats.org/drawingml/2006/table">
            <a:tbl>
              <a:tblPr firstRow="1" bandRow="1">
                <a:tableStyleId>{5C22544A-7EE6-4342-B048-85BDC9FD1C3A}</a:tableStyleId>
              </a:tblPr>
              <a:tblGrid>
                <a:gridCol w="552450">
                  <a:extLst>
                    <a:ext uri="{9D8B030D-6E8A-4147-A177-3AD203B41FA5}">
                      <a16:colId xmlns:a16="http://schemas.microsoft.com/office/drawing/2014/main" val="365815396"/>
                    </a:ext>
                  </a:extLst>
                </a:gridCol>
                <a:gridCol w="890588">
                  <a:extLst>
                    <a:ext uri="{9D8B030D-6E8A-4147-A177-3AD203B41FA5}">
                      <a16:colId xmlns:a16="http://schemas.microsoft.com/office/drawing/2014/main" val="232966914"/>
                    </a:ext>
                  </a:extLst>
                </a:gridCol>
                <a:gridCol w="1058863">
                  <a:extLst>
                    <a:ext uri="{9D8B030D-6E8A-4147-A177-3AD203B41FA5}">
                      <a16:colId xmlns:a16="http://schemas.microsoft.com/office/drawing/2014/main" val="1254356978"/>
                    </a:ext>
                  </a:extLst>
                </a:gridCol>
                <a:gridCol w="830263">
                  <a:extLst>
                    <a:ext uri="{9D8B030D-6E8A-4147-A177-3AD203B41FA5}">
                      <a16:colId xmlns:a16="http://schemas.microsoft.com/office/drawing/2014/main" val="761762129"/>
                    </a:ext>
                  </a:extLst>
                </a:gridCol>
                <a:gridCol w="808038">
                  <a:extLst>
                    <a:ext uri="{9D8B030D-6E8A-4147-A177-3AD203B41FA5}">
                      <a16:colId xmlns:a16="http://schemas.microsoft.com/office/drawing/2014/main" val="1668625594"/>
                    </a:ext>
                  </a:extLst>
                </a:gridCol>
                <a:gridCol w="814388">
                  <a:extLst>
                    <a:ext uri="{9D8B030D-6E8A-4147-A177-3AD203B41FA5}">
                      <a16:colId xmlns:a16="http://schemas.microsoft.com/office/drawing/2014/main" val="3644971011"/>
                    </a:ext>
                  </a:extLst>
                </a:gridCol>
                <a:gridCol w="762000">
                  <a:extLst>
                    <a:ext uri="{9D8B030D-6E8A-4147-A177-3AD203B41FA5}">
                      <a16:colId xmlns:a16="http://schemas.microsoft.com/office/drawing/2014/main" val="69732510"/>
                    </a:ext>
                  </a:extLst>
                </a:gridCol>
                <a:gridCol w="762000">
                  <a:extLst>
                    <a:ext uri="{9D8B030D-6E8A-4147-A177-3AD203B41FA5}">
                      <a16:colId xmlns:a16="http://schemas.microsoft.com/office/drawing/2014/main" val="1587573963"/>
                    </a:ext>
                  </a:extLst>
                </a:gridCol>
              </a:tblGrid>
              <a:tr h="3708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US_HighYield</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US_LargeCap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US_SmallCap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EAFE</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EM</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33419130"/>
                  </a:ext>
                </a:extLst>
              </a:tr>
              <a:tr h="370840">
                <a:tc>
                  <a:txBody>
                    <a:bodyPr/>
                    <a:lstStyle/>
                    <a:p>
                      <a:pPr algn="l" fontAlgn="b"/>
                      <a:r>
                        <a:rPr lang="en-US" sz="1100" b="1" i="0" u="none" strike="noStrike" dirty="0">
                          <a:solidFill>
                            <a:srgbClr val="000000"/>
                          </a:solidFill>
                          <a:effectLst/>
                          <a:latin typeface="Calibri" panose="020F0502020204030204" pitchFamily="34" charset="0"/>
                        </a:rPr>
                        <a:t>Return</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7.00%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8.80%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3.77%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7.21%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8.06%</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7.07%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8.03%</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7145462"/>
                  </a:ext>
                </a:extLst>
              </a:tr>
              <a:tr h="370840">
                <a:tc>
                  <a:txBody>
                    <a:bodyPr/>
                    <a:lstStyle/>
                    <a:p>
                      <a:pPr algn="l" fontAlgn="b"/>
                      <a:r>
                        <a:rPr lang="en-US" sz="1100" b="1" i="0" u="none" strike="noStrike" dirty="0">
                          <a:solidFill>
                            <a:srgbClr val="000000"/>
                          </a:solidFill>
                          <a:effectLst/>
                          <a:latin typeface="Calibri" panose="020F0502020204030204" pitchFamily="34" charset="0"/>
                        </a:rPr>
                        <a:t>Volatility</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10.08%</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14.18%</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13.14%</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15.30%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19.71%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18.22%</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25.24%</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53363228"/>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7" name="Content Placeholder 6"/>
          <p:cNvSpPr>
            <a:spLocks noGrp="1"/>
          </p:cNvSpPr>
          <p:nvPr>
            <p:ph idx="1"/>
          </p:nvPr>
        </p:nvSpPr>
        <p:spPr/>
        <p:txBody>
          <a:bodyPr/>
          <a:lstStyle/>
          <a:p>
            <a:pPr marL="0" indent="0">
              <a:buNone/>
            </a:pPr>
            <a:r>
              <a:rPr lang="en-US" sz="1400" dirty="0"/>
              <a:t>Return Correlation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5" name="Table 14">
            <a:extLst>
              <a:ext uri="{FF2B5EF4-FFF2-40B4-BE49-F238E27FC236}">
                <a16:creationId xmlns:a16="http://schemas.microsoft.com/office/drawing/2014/main" id="{2E2AC7EC-1E67-4654-99C2-CACF8DB4A851}"/>
              </a:ext>
            </a:extLst>
          </p:cNvPr>
          <p:cNvGraphicFramePr>
            <a:graphicFrameLocks noGrp="1"/>
          </p:cNvGraphicFramePr>
          <p:nvPr>
            <p:extLst>
              <p:ext uri="{D42A27DB-BD31-4B8C-83A1-F6EECF244321}">
                <p14:modId xmlns:p14="http://schemas.microsoft.com/office/powerpoint/2010/main" val="1464643285"/>
              </p:ext>
            </p:extLst>
          </p:nvPr>
        </p:nvGraphicFramePr>
        <p:xfrm>
          <a:off x="783746" y="2082188"/>
          <a:ext cx="6895009" cy="3613531"/>
        </p:xfrm>
        <a:graphic>
          <a:graphicData uri="http://schemas.openxmlformats.org/drawingml/2006/table">
            <a:tbl>
              <a:tblPr/>
              <a:tblGrid>
                <a:gridCol w="1077876">
                  <a:extLst>
                    <a:ext uri="{9D8B030D-6E8A-4147-A177-3AD203B41FA5}">
                      <a16:colId xmlns:a16="http://schemas.microsoft.com/office/drawing/2014/main" val="1996382107"/>
                    </a:ext>
                  </a:extLst>
                </a:gridCol>
                <a:gridCol w="913327">
                  <a:extLst>
                    <a:ext uri="{9D8B030D-6E8A-4147-A177-3AD203B41FA5}">
                      <a16:colId xmlns:a16="http://schemas.microsoft.com/office/drawing/2014/main" val="785207159"/>
                    </a:ext>
                  </a:extLst>
                </a:gridCol>
                <a:gridCol w="1085899">
                  <a:extLst>
                    <a:ext uri="{9D8B030D-6E8A-4147-A177-3AD203B41FA5}">
                      <a16:colId xmlns:a16="http://schemas.microsoft.com/office/drawing/2014/main" val="655021650"/>
                    </a:ext>
                  </a:extLst>
                </a:gridCol>
                <a:gridCol w="851462">
                  <a:extLst>
                    <a:ext uri="{9D8B030D-6E8A-4147-A177-3AD203B41FA5}">
                      <a16:colId xmlns:a16="http://schemas.microsoft.com/office/drawing/2014/main" val="595304871"/>
                    </a:ext>
                  </a:extLst>
                </a:gridCol>
                <a:gridCol w="828670">
                  <a:extLst>
                    <a:ext uri="{9D8B030D-6E8A-4147-A177-3AD203B41FA5}">
                      <a16:colId xmlns:a16="http://schemas.microsoft.com/office/drawing/2014/main" val="3795262509"/>
                    </a:ext>
                  </a:extLst>
                </a:gridCol>
                <a:gridCol w="835182">
                  <a:extLst>
                    <a:ext uri="{9D8B030D-6E8A-4147-A177-3AD203B41FA5}">
                      <a16:colId xmlns:a16="http://schemas.microsoft.com/office/drawing/2014/main" val="3595961150"/>
                    </a:ext>
                  </a:extLst>
                </a:gridCol>
                <a:gridCol w="652599">
                  <a:extLst>
                    <a:ext uri="{9D8B030D-6E8A-4147-A177-3AD203B41FA5}">
                      <a16:colId xmlns:a16="http://schemas.microsoft.com/office/drawing/2014/main" val="1135790062"/>
                    </a:ext>
                  </a:extLst>
                </a:gridCol>
                <a:gridCol w="649994">
                  <a:extLst>
                    <a:ext uri="{9D8B030D-6E8A-4147-A177-3AD203B41FA5}">
                      <a16:colId xmlns:a16="http://schemas.microsoft.com/office/drawing/2014/main" val="4153011510"/>
                    </a:ext>
                  </a:extLst>
                </a:gridCol>
              </a:tblGrid>
              <a:tr h="709231">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6165985"/>
                  </a:ext>
                </a:extLst>
              </a:tr>
              <a:tr h="414900">
                <a:tc>
                  <a:txBody>
                    <a:bodyPr/>
                    <a:lstStyle/>
                    <a:p>
                      <a:pPr algn="l"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71891842"/>
                  </a:ext>
                </a:extLst>
              </a:tr>
              <a:tr h="414900">
                <a:tc>
                  <a:txBody>
                    <a:bodyPr/>
                    <a:lstStyle/>
                    <a:p>
                      <a:pPr algn="l"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extLst>
                  <a:ext uri="{0D108BD9-81ED-4DB2-BD59-A6C34878D82A}">
                    <a16:rowId xmlns:a16="http://schemas.microsoft.com/office/drawing/2014/main" val="1105896622"/>
                  </a:ext>
                </a:extLst>
              </a:tr>
              <a:tr h="414900">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extLst>
                  <a:ext uri="{0D108BD9-81ED-4DB2-BD59-A6C34878D82A}">
                    <a16:rowId xmlns:a16="http://schemas.microsoft.com/office/drawing/2014/main" val="2005056620"/>
                  </a:ext>
                </a:extLst>
              </a:tr>
              <a:tr h="414900">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extLst>
                  <a:ext uri="{0D108BD9-81ED-4DB2-BD59-A6C34878D82A}">
                    <a16:rowId xmlns:a16="http://schemas.microsoft.com/office/drawing/2014/main" val="2839636178"/>
                  </a:ext>
                </a:extLst>
              </a:tr>
              <a:tr h="414900">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extLst>
                  <a:ext uri="{0D108BD9-81ED-4DB2-BD59-A6C34878D82A}">
                    <a16:rowId xmlns:a16="http://schemas.microsoft.com/office/drawing/2014/main" val="4010546510"/>
                  </a:ext>
                </a:extLst>
              </a:tr>
              <a:tr h="414900">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extLst>
                  <a:ext uri="{0D108BD9-81ED-4DB2-BD59-A6C34878D82A}">
                    <a16:rowId xmlns:a16="http://schemas.microsoft.com/office/drawing/2014/main" val="2502862571"/>
                  </a:ext>
                </a:extLst>
              </a:tr>
              <a:tr h="414900">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745334174"/>
                  </a:ext>
                </a:extLst>
              </a:tr>
            </a:tbl>
          </a:graphicData>
        </a:graphic>
      </p:graphicFrame>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return correlation estimator is based over shrunk covariance matrix, which was proposed in “A Well-Conditioned Estimator for Large-Dimensional Covariance Matrices”,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Portfolios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E4FAAE82-FB55-4AD2-AEE3-9BDDB42BB999}"/>
              </a:ext>
            </a:extLst>
          </p:cNvPr>
          <p:cNvGraphicFramePr/>
          <p:nvPr>
            <p:extLst>
              <p:ext uri="{D42A27DB-BD31-4B8C-83A1-F6EECF244321}">
                <p14:modId xmlns:p14="http://schemas.microsoft.com/office/powerpoint/2010/main" val="4127835114"/>
              </p:ext>
            </p:extLst>
          </p:nvPr>
        </p:nvGraphicFramePr>
        <p:xfrm>
          <a:off x="3139440" y="1198713"/>
          <a:ext cx="2941871" cy="362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BD361CCD-AC42-4E5B-A2D8-0D3EEA1BBCF1}"/>
              </a:ext>
            </a:extLst>
          </p:cNvPr>
          <p:cNvGraphicFramePr/>
          <p:nvPr>
            <p:extLst>
              <p:ext uri="{D42A27DB-BD31-4B8C-83A1-F6EECF244321}">
                <p14:modId xmlns:p14="http://schemas.microsoft.com/office/powerpoint/2010/main" val="3096890505"/>
              </p:ext>
            </p:extLst>
          </p:nvPr>
        </p:nvGraphicFramePr>
        <p:xfrm>
          <a:off x="202825" y="1178256"/>
          <a:ext cx="3069185" cy="34326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DECD1B1-E3BD-4A40-89D7-1C5EBE3F6F66}"/>
              </a:ext>
            </a:extLst>
          </p:cNvPr>
          <p:cNvGraphicFramePr/>
          <p:nvPr>
            <p:extLst>
              <p:ext uri="{D42A27DB-BD31-4B8C-83A1-F6EECF244321}">
                <p14:modId xmlns:p14="http://schemas.microsoft.com/office/powerpoint/2010/main" val="2097010366"/>
              </p:ext>
            </p:extLst>
          </p:nvPr>
        </p:nvGraphicFramePr>
        <p:xfrm>
          <a:off x="5999855" y="1177706"/>
          <a:ext cx="3018071" cy="36435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Table 26">
            <a:extLst>
              <a:ext uri="{FF2B5EF4-FFF2-40B4-BE49-F238E27FC236}">
                <a16:creationId xmlns:a16="http://schemas.microsoft.com/office/drawing/2014/main" id="{E6CE7E0E-5236-433E-BCF8-5625FE39CF9F}"/>
              </a:ext>
            </a:extLst>
          </p:cNvPr>
          <p:cNvGraphicFramePr>
            <a:graphicFrameLocks noGrp="1"/>
          </p:cNvGraphicFramePr>
          <p:nvPr>
            <p:extLst>
              <p:ext uri="{D42A27DB-BD31-4B8C-83A1-F6EECF244321}">
                <p14:modId xmlns:p14="http://schemas.microsoft.com/office/powerpoint/2010/main" val="2465518952"/>
              </p:ext>
            </p:extLst>
          </p:nvPr>
        </p:nvGraphicFramePr>
        <p:xfrm>
          <a:off x="1509311" y="4873138"/>
          <a:ext cx="5310130" cy="943768"/>
        </p:xfrm>
        <a:graphic>
          <a:graphicData uri="http://schemas.openxmlformats.org/drawingml/2006/table">
            <a:tbl>
              <a:tblPr/>
              <a:tblGrid>
                <a:gridCol w="1043547">
                  <a:extLst>
                    <a:ext uri="{9D8B030D-6E8A-4147-A177-3AD203B41FA5}">
                      <a16:colId xmlns:a16="http://schemas.microsoft.com/office/drawing/2014/main" val="1043453583"/>
                    </a:ext>
                  </a:extLst>
                </a:gridCol>
                <a:gridCol w="1383194">
                  <a:extLst>
                    <a:ext uri="{9D8B030D-6E8A-4147-A177-3AD203B41FA5}">
                      <a16:colId xmlns:a16="http://schemas.microsoft.com/office/drawing/2014/main" val="856136581"/>
                    </a:ext>
                  </a:extLst>
                </a:gridCol>
                <a:gridCol w="1839842">
                  <a:extLst>
                    <a:ext uri="{9D8B030D-6E8A-4147-A177-3AD203B41FA5}">
                      <a16:colId xmlns:a16="http://schemas.microsoft.com/office/drawing/2014/main" val="3538781743"/>
                    </a:ext>
                  </a:extLst>
                </a:gridCol>
                <a:gridCol w="1043547">
                  <a:extLst>
                    <a:ext uri="{9D8B030D-6E8A-4147-A177-3AD203B41FA5}">
                      <a16:colId xmlns:a16="http://schemas.microsoft.com/office/drawing/2014/main" val="2767181086"/>
                    </a:ext>
                  </a:extLst>
                </a:gridCol>
              </a:tblGrid>
              <a:tr h="471884">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err="1">
                          <a:solidFill>
                            <a:srgbClr val="000000"/>
                          </a:solidFill>
                          <a:effectLst/>
                          <a:latin typeface="Calibri" panose="020F0502020204030204" pitchFamily="34" charset="0"/>
                        </a:rPr>
                        <a:t>Equal_Weight</a:t>
                      </a:r>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23973168"/>
                  </a:ext>
                </a:extLst>
              </a:tr>
              <a:tr h="471884">
                <a:tc>
                  <a:txBody>
                    <a:bodyPr/>
                    <a:lstStyle/>
                    <a:p>
                      <a:pPr algn="ctr" fontAlgn="b"/>
                      <a:r>
                        <a:rPr lang="en-US" sz="1800" b="1" i="0" u="none" strike="noStrike" dirty="0">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0" i="0" u="none" strike="noStrike">
                          <a:solidFill>
                            <a:srgbClr val="000000"/>
                          </a:solidFill>
                          <a:effectLst/>
                          <a:latin typeface="Calibri" panose="020F0502020204030204" pitchFamily="34" charset="0"/>
                        </a:rPr>
                        <a:t>12.48%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13.08%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3357794"/>
                  </a:ext>
                </a:extLst>
              </a:tr>
            </a:tbl>
          </a:graphicData>
        </a:graphic>
      </p:graphicFrame>
    </p:spTree>
    <p:extLst>
      <p:ext uri="{BB962C8B-B14F-4D97-AF65-F5344CB8AC3E}">
        <p14:creationId xmlns:p14="http://schemas.microsoft.com/office/powerpoint/2010/main" val="8490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Imputed Return</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61665"/>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imputing return methodology was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Cahier de recherche/Working Paper 13 (2013): 28. The risk aversion factor Gamma is chosen as 4 (in the usual range of 2.5 to 4) due to the conservation of insurance offshore investment. </a:t>
            </a:r>
          </a:p>
          <a:p>
            <a:pPr algn="just">
              <a:buClr>
                <a:srgbClr val="000000"/>
              </a:buClr>
              <a:defRPr/>
            </a:pPr>
            <a:r>
              <a:rPr lang="en-US" sz="800" dirty="0">
                <a:solidFill>
                  <a:srgbClr val="002247"/>
                </a:solidFill>
                <a:latin typeface="Arial Narrow"/>
                <a:cs typeface="Arial Narrow"/>
              </a:rPr>
              <a:t>The low imputed return of real estate and private equity, compared to CMA, is due to the investment constrain to these assets (poor liquidity, limited access, etc.). </a:t>
            </a:r>
          </a:p>
        </p:txBody>
      </p:sp>
      <p:graphicFrame>
        <p:nvGraphicFramePr>
          <p:cNvPr id="8" name="Table 7">
            <a:extLst>
              <a:ext uri="{FF2B5EF4-FFF2-40B4-BE49-F238E27FC236}">
                <a16:creationId xmlns:a16="http://schemas.microsoft.com/office/drawing/2014/main" id="{6672B8EA-1C55-4588-BB2F-D90C412BDA61}"/>
              </a:ext>
            </a:extLst>
          </p:cNvPr>
          <p:cNvGraphicFramePr>
            <a:graphicFrameLocks noGrp="1"/>
          </p:cNvGraphicFramePr>
          <p:nvPr>
            <p:extLst>
              <p:ext uri="{D42A27DB-BD31-4B8C-83A1-F6EECF244321}">
                <p14:modId xmlns:p14="http://schemas.microsoft.com/office/powerpoint/2010/main" val="2441925577"/>
              </p:ext>
            </p:extLst>
          </p:nvPr>
        </p:nvGraphicFramePr>
        <p:xfrm>
          <a:off x="773630" y="1252973"/>
          <a:ext cx="7279702" cy="1269892"/>
        </p:xfrm>
        <a:graphic>
          <a:graphicData uri="http://schemas.openxmlformats.org/drawingml/2006/table">
            <a:tbl>
              <a:tblPr/>
              <a:tblGrid>
                <a:gridCol w="1152836">
                  <a:extLst>
                    <a:ext uri="{9D8B030D-6E8A-4147-A177-3AD203B41FA5}">
                      <a16:colId xmlns:a16="http://schemas.microsoft.com/office/drawing/2014/main" val="1639869240"/>
                    </a:ext>
                  </a:extLst>
                </a:gridCol>
                <a:gridCol w="971490">
                  <a:extLst>
                    <a:ext uri="{9D8B030D-6E8A-4147-A177-3AD203B41FA5}">
                      <a16:colId xmlns:a16="http://schemas.microsoft.com/office/drawing/2014/main" val="148428015"/>
                    </a:ext>
                  </a:extLst>
                </a:gridCol>
                <a:gridCol w="1178742">
                  <a:extLst>
                    <a:ext uri="{9D8B030D-6E8A-4147-A177-3AD203B41FA5}">
                      <a16:colId xmlns:a16="http://schemas.microsoft.com/office/drawing/2014/main" val="1726612538"/>
                    </a:ext>
                  </a:extLst>
                </a:gridCol>
                <a:gridCol w="893771">
                  <a:extLst>
                    <a:ext uri="{9D8B030D-6E8A-4147-A177-3AD203B41FA5}">
                      <a16:colId xmlns:a16="http://schemas.microsoft.com/office/drawing/2014/main" val="955825202"/>
                    </a:ext>
                  </a:extLst>
                </a:gridCol>
                <a:gridCol w="919678">
                  <a:extLst>
                    <a:ext uri="{9D8B030D-6E8A-4147-A177-3AD203B41FA5}">
                      <a16:colId xmlns:a16="http://schemas.microsoft.com/office/drawing/2014/main" val="534025016"/>
                    </a:ext>
                  </a:extLst>
                </a:gridCol>
                <a:gridCol w="893771">
                  <a:extLst>
                    <a:ext uri="{9D8B030D-6E8A-4147-A177-3AD203B41FA5}">
                      <a16:colId xmlns:a16="http://schemas.microsoft.com/office/drawing/2014/main" val="2282030849"/>
                    </a:ext>
                  </a:extLst>
                </a:gridCol>
                <a:gridCol w="634707">
                  <a:extLst>
                    <a:ext uri="{9D8B030D-6E8A-4147-A177-3AD203B41FA5}">
                      <a16:colId xmlns:a16="http://schemas.microsoft.com/office/drawing/2014/main" val="232647375"/>
                    </a:ext>
                  </a:extLst>
                </a:gridCol>
                <a:gridCol w="634707">
                  <a:extLst>
                    <a:ext uri="{9D8B030D-6E8A-4147-A177-3AD203B41FA5}">
                      <a16:colId xmlns:a16="http://schemas.microsoft.com/office/drawing/2014/main" val="1750162523"/>
                    </a:ext>
                  </a:extLst>
                </a:gridCol>
              </a:tblGrid>
              <a:tr h="317473">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err="1">
                          <a:solidFill>
                            <a:srgbClr val="000000"/>
                          </a:solidFill>
                          <a:effectLst/>
                          <a:latin typeface="Calibri" panose="020F0502020204030204" pitchFamily="34" charset="0"/>
                        </a:rPr>
                        <a:t>US_PrivateEquity</a:t>
                      </a:r>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87852956"/>
                  </a:ext>
                </a:extLst>
              </a:tr>
              <a:tr h="317473">
                <a:tc>
                  <a:txBody>
                    <a:bodyPr/>
                    <a:lstStyle/>
                    <a:p>
                      <a:pPr algn="ctr" fontAlgn="b"/>
                      <a:r>
                        <a:rPr lang="en-US" sz="1200" b="1" i="0" u="none" strike="noStrike">
                          <a:solidFill>
                            <a:srgbClr val="000000"/>
                          </a:solidFill>
                          <a:effectLst/>
                          <a:latin typeface="Calibri" panose="020F0502020204030204" pitchFamily="34" charset="0"/>
                        </a:rPr>
                        <a:t>iRet_EqualWeight</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Calibri" panose="020F0502020204030204" pitchFamily="34" charset="0"/>
                        </a:rPr>
                        <a:t>3.50%</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5.29%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7.71%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9.04%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8.22%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9.77%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65817070"/>
                  </a:ext>
                </a:extLst>
              </a:tr>
              <a:tr h="317473">
                <a:tc>
                  <a:txBody>
                    <a:bodyPr/>
                    <a:lstStyle/>
                    <a:p>
                      <a:pPr algn="ctr" fontAlgn="b"/>
                      <a:r>
                        <a:rPr lang="en-US" sz="1200" b="1" i="0" u="none" strike="noStrike">
                          <a:solidFill>
                            <a:srgbClr val="000000"/>
                          </a:solidFill>
                          <a:effectLst/>
                          <a:latin typeface="Calibri" panose="020F0502020204030204" pitchFamily="34" charset="0"/>
                        </a:rPr>
                        <a:t>iRet_Peer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3.41%</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6.80%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4.56%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7.56%</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8.09%</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8.18%</a:t>
                      </a:r>
                    </a:p>
                  </a:txBody>
                  <a:tcPr marL="9525" marR="9525" marT="9525" anchor="b">
                    <a:lnL>
                      <a:noFill/>
                    </a:lnL>
                    <a:lnR>
                      <a:noFill/>
                    </a:lnR>
                    <a:lnT>
                      <a:noFill/>
                    </a:lnT>
                    <a:lnB>
                      <a:noFill/>
                    </a:lnB>
                  </a:tcPr>
                </a:tc>
                <a:extLst>
                  <a:ext uri="{0D108BD9-81ED-4DB2-BD59-A6C34878D82A}">
                    <a16:rowId xmlns:a16="http://schemas.microsoft.com/office/drawing/2014/main" val="4069621313"/>
                  </a:ext>
                </a:extLst>
              </a:tr>
              <a:tr h="317473">
                <a:tc>
                  <a:txBody>
                    <a:bodyPr/>
                    <a:lstStyle/>
                    <a:p>
                      <a:pPr algn="ctr" fontAlgn="b"/>
                      <a:r>
                        <a:rPr lang="en-US" sz="1200" b="1" i="0" u="none" strike="noStrike">
                          <a:solidFill>
                            <a:srgbClr val="000000"/>
                          </a:solidFill>
                          <a:effectLst/>
                          <a:latin typeface="Calibri" panose="020F0502020204030204" pitchFamily="34" charset="0"/>
                        </a:rPr>
                        <a:t>iRet_ERC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3.73%</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5.62%</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4.81%</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6.44%</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6.66%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extLst>
                  <a:ext uri="{0D108BD9-81ED-4DB2-BD59-A6C34878D82A}">
                    <a16:rowId xmlns:a16="http://schemas.microsoft.com/office/drawing/2014/main" val="1955052724"/>
                  </a:ext>
                </a:extLst>
              </a:tr>
            </a:tbl>
          </a:graphicData>
        </a:graphic>
      </p:graphicFrame>
      <p:graphicFrame>
        <p:nvGraphicFramePr>
          <p:cNvPr id="11" name="Chart 10">
            <a:extLst>
              <a:ext uri="{FF2B5EF4-FFF2-40B4-BE49-F238E27FC236}">
                <a16:creationId xmlns:a16="http://schemas.microsoft.com/office/drawing/2014/main" id="{F93888FB-819C-4343-8E83-55EEF1CF2E0E}"/>
              </a:ext>
            </a:extLst>
          </p:cNvPr>
          <p:cNvGraphicFramePr/>
          <p:nvPr>
            <p:extLst>
              <p:ext uri="{D42A27DB-BD31-4B8C-83A1-F6EECF244321}">
                <p14:modId xmlns:p14="http://schemas.microsoft.com/office/powerpoint/2010/main" val="4006912440"/>
              </p:ext>
            </p:extLst>
          </p:nvPr>
        </p:nvGraphicFramePr>
        <p:xfrm>
          <a:off x="773630" y="2764394"/>
          <a:ext cx="7279702" cy="3467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23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Optimal Portfolio</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1% active alpha with 3% tracking error is introduced for </a:t>
            </a:r>
            <a:r>
              <a:rPr lang="en-US" sz="800" dirty="0" err="1">
                <a:solidFill>
                  <a:srgbClr val="002247"/>
                </a:solidFill>
                <a:latin typeface="Arial Narrow"/>
                <a:cs typeface="Arial Narrow"/>
              </a:rPr>
              <a:t>US_HighYield</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concentration constrained optimization caps the weight of real estate and private equity at 25% and 40% respectively. Gamma is set to be 4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278626324"/>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117912340"/>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2826737950"/>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8.03%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8.27%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10.53%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a:t>
            </a:r>
            <a:r>
              <a:rPr lang="en-US" dirty="0" err="1"/>
              <a:t>Litterman</a:t>
            </a:r>
            <a:r>
              <a:rPr lang="en-US" dirty="0"/>
              <a:t>, Posterior Expected Return</a:t>
            </a:r>
          </a:p>
        </p:txBody>
      </p:sp>
      <p:sp>
        <p:nvSpPr>
          <p:cNvPr id="7" name="Content Placeholder 6"/>
          <p:cNvSpPr>
            <a:spLocks noGrp="1"/>
          </p:cNvSpPr>
          <p:nvPr>
            <p:ph idx="1"/>
          </p:nvPr>
        </p:nvSpPr>
        <p:spPr/>
        <p:txBody>
          <a:bodyPr/>
          <a:lstStyle/>
          <a:p>
            <a:pPr marL="0" indent="0">
              <a:buNone/>
            </a:pPr>
            <a:r>
              <a:rPr lang="en-US" sz="1400" dirty="0"/>
              <a:t>Equilibrium Portfolio: Peer Holding</a:t>
            </a:r>
          </a:p>
          <a:p>
            <a:pPr marL="0" indent="0">
              <a:buNone/>
            </a:pPr>
            <a:endParaRPr lang="en-US" sz="1400" dirty="0"/>
          </a:p>
          <a:p>
            <a:pPr marL="0" indent="0">
              <a:buNone/>
            </a:pPr>
            <a:r>
              <a:rPr lang="en-US" sz="1400" dirty="0"/>
              <a:t>Views: CMA with Active Alpha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Posterior Expected Return </a:t>
            </a:r>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Assume 1% active alpha with 3% tracking error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Chart 8">
            <a:extLst>
              <a:ext uri="{FF2B5EF4-FFF2-40B4-BE49-F238E27FC236}">
                <a16:creationId xmlns:a16="http://schemas.microsoft.com/office/drawing/2014/main" id="{F19AD0F4-107B-4FC4-B0E8-381017931231}"/>
              </a:ext>
            </a:extLst>
          </p:cNvPr>
          <p:cNvGraphicFramePr/>
          <p:nvPr>
            <p:extLst>
              <p:ext uri="{D42A27DB-BD31-4B8C-83A1-F6EECF244321}">
                <p14:modId xmlns:p14="http://schemas.microsoft.com/office/powerpoint/2010/main" val="1259911686"/>
              </p:ext>
            </p:extLst>
          </p:nvPr>
        </p:nvGraphicFramePr>
        <p:xfrm>
          <a:off x="5626880" y="1064639"/>
          <a:ext cx="3069185" cy="3432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6159EF7-AD92-4CBC-8B20-ED9425845D26}"/>
              </a:ext>
            </a:extLst>
          </p:cNvPr>
          <p:cNvGraphicFramePr>
            <a:graphicFrameLocks noGrp="1"/>
          </p:cNvGraphicFramePr>
          <p:nvPr>
            <p:extLst>
              <p:ext uri="{D42A27DB-BD31-4B8C-83A1-F6EECF244321}">
                <p14:modId xmlns:p14="http://schemas.microsoft.com/office/powerpoint/2010/main" val="3824540171"/>
              </p:ext>
            </p:extLst>
          </p:nvPr>
        </p:nvGraphicFramePr>
        <p:xfrm>
          <a:off x="457200" y="2487713"/>
          <a:ext cx="5135016" cy="2009618"/>
        </p:xfrm>
        <a:graphic>
          <a:graphicData uri="http://schemas.openxmlformats.org/drawingml/2006/table">
            <a:tbl>
              <a:tblPr/>
              <a:tblGrid>
                <a:gridCol w="382289">
                  <a:extLst>
                    <a:ext uri="{9D8B030D-6E8A-4147-A177-3AD203B41FA5}">
                      <a16:colId xmlns:a16="http://schemas.microsoft.com/office/drawing/2014/main" val="1120705236"/>
                    </a:ext>
                  </a:extLst>
                </a:gridCol>
                <a:gridCol w="581398">
                  <a:extLst>
                    <a:ext uri="{9D8B030D-6E8A-4147-A177-3AD203B41FA5}">
                      <a16:colId xmlns:a16="http://schemas.microsoft.com/office/drawing/2014/main" val="588890138"/>
                    </a:ext>
                  </a:extLst>
                </a:gridCol>
                <a:gridCol w="686925">
                  <a:extLst>
                    <a:ext uri="{9D8B030D-6E8A-4147-A177-3AD203B41FA5}">
                      <a16:colId xmlns:a16="http://schemas.microsoft.com/office/drawing/2014/main" val="1890969507"/>
                    </a:ext>
                  </a:extLst>
                </a:gridCol>
                <a:gridCol w="549540">
                  <a:extLst>
                    <a:ext uri="{9D8B030D-6E8A-4147-A177-3AD203B41FA5}">
                      <a16:colId xmlns:a16="http://schemas.microsoft.com/office/drawing/2014/main" val="37581648"/>
                    </a:ext>
                  </a:extLst>
                </a:gridCol>
                <a:gridCol w="519674">
                  <a:extLst>
                    <a:ext uri="{9D8B030D-6E8A-4147-A177-3AD203B41FA5}">
                      <a16:colId xmlns:a16="http://schemas.microsoft.com/office/drawing/2014/main" val="3578957862"/>
                    </a:ext>
                  </a:extLst>
                </a:gridCol>
                <a:gridCol w="525647">
                  <a:extLst>
                    <a:ext uri="{9D8B030D-6E8A-4147-A177-3AD203B41FA5}">
                      <a16:colId xmlns:a16="http://schemas.microsoft.com/office/drawing/2014/main" val="3283794677"/>
                    </a:ext>
                  </a:extLst>
                </a:gridCol>
                <a:gridCol w="382289">
                  <a:extLst>
                    <a:ext uri="{9D8B030D-6E8A-4147-A177-3AD203B41FA5}">
                      <a16:colId xmlns:a16="http://schemas.microsoft.com/office/drawing/2014/main" val="1487894265"/>
                    </a:ext>
                  </a:extLst>
                </a:gridCol>
                <a:gridCol w="485826">
                  <a:extLst>
                    <a:ext uri="{9D8B030D-6E8A-4147-A177-3AD203B41FA5}">
                      <a16:colId xmlns:a16="http://schemas.microsoft.com/office/drawing/2014/main" val="2948269950"/>
                    </a:ext>
                  </a:extLst>
                </a:gridCol>
                <a:gridCol w="1021428">
                  <a:extLst>
                    <a:ext uri="{9D8B030D-6E8A-4147-A177-3AD203B41FA5}">
                      <a16:colId xmlns:a16="http://schemas.microsoft.com/office/drawing/2014/main" val="99644588"/>
                    </a:ext>
                  </a:extLst>
                </a:gridCol>
              </a:tblGrid>
              <a:tr h="231299">
                <a:tc>
                  <a:txBody>
                    <a:bodyPr/>
                    <a:lstStyle/>
                    <a:p>
                      <a:pPr algn="ctr" fontAlgn="b"/>
                      <a:r>
                        <a:rPr lang="en-US" sz="1100" b="1" i="0" u="none" strike="noStrike">
                          <a:solidFill>
                            <a:srgbClr val="000000"/>
                          </a:solidFill>
                          <a:effectLst/>
                          <a:latin typeface="Calibri" panose="020F0502020204030204" pitchFamily="34" charset="0"/>
                        </a:rPr>
                        <a:t>Views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Asserted Expected 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020779"/>
                  </a:ext>
                </a:extLst>
              </a:tr>
              <a:tr h="231299">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20596"/>
                  </a:ext>
                </a:extLst>
              </a:tr>
              <a:tr h="231299">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111558"/>
                  </a:ext>
                </a:extLst>
              </a:tr>
              <a:tr h="231299">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37867"/>
                  </a:ext>
                </a:extLst>
              </a:tr>
              <a:tr h="231299">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104129"/>
                  </a:ext>
                </a:extLst>
              </a:tr>
              <a:tr h="231299">
                <a:tc>
                  <a:txBody>
                    <a:bodyPr/>
                    <a:lstStyle/>
                    <a:p>
                      <a:pPr algn="ctr" fontAlgn="b"/>
                      <a:r>
                        <a:rPr lang="en-US" sz="1100" b="1" i="0" u="none" strike="noStrike" dirty="0">
                          <a:solidFill>
                            <a:srgbClr val="000000"/>
                          </a:solidFill>
                          <a:effectLst/>
                          <a:latin typeface="Calibri" panose="020F0502020204030204" pitchFamily="34"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704184"/>
                  </a:ext>
                </a:extLst>
              </a:tr>
              <a:tr h="231299">
                <a:tc>
                  <a:txBody>
                    <a:bodyPr/>
                    <a:lstStyle/>
                    <a:p>
                      <a:pPr algn="ctr" fontAlgn="b"/>
                      <a:r>
                        <a:rPr lang="en-US" sz="1100" b="1" i="0" u="none" strike="noStrike" dirty="0">
                          <a:solidFill>
                            <a:srgbClr val="000000"/>
                          </a:solidFill>
                          <a:effectLst/>
                          <a:latin typeface="Calibri" panose="020F0502020204030204" pitchFamily="34"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85217"/>
                  </a:ext>
                </a:extLst>
              </a:tr>
              <a:tr h="231299">
                <a:tc>
                  <a:txBody>
                    <a:bodyPr/>
                    <a:lstStyle/>
                    <a:p>
                      <a:pPr algn="ctr" fontAlgn="b"/>
                      <a:r>
                        <a:rPr lang="en-US" sz="1100" b="1"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400"/>
                  </a:ext>
                </a:extLst>
              </a:tr>
            </a:tbl>
          </a:graphicData>
        </a:graphic>
      </p:graphicFrame>
      <p:graphicFrame>
        <p:nvGraphicFramePr>
          <p:cNvPr id="8" name="Table 7">
            <a:extLst>
              <a:ext uri="{FF2B5EF4-FFF2-40B4-BE49-F238E27FC236}">
                <a16:creationId xmlns:a16="http://schemas.microsoft.com/office/drawing/2014/main" id="{F837DB50-675A-45C4-851D-410F97FD309C}"/>
              </a:ext>
            </a:extLst>
          </p:cNvPr>
          <p:cNvGraphicFramePr>
            <a:graphicFrameLocks noGrp="1"/>
          </p:cNvGraphicFramePr>
          <p:nvPr>
            <p:extLst>
              <p:ext uri="{D42A27DB-BD31-4B8C-83A1-F6EECF244321}">
                <p14:modId xmlns:p14="http://schemas.microsoft.com/office/powerpoint/2010/main" val="1802507917"/>
              </p:ext>
            </p:extLst>
          </p:nvPr>
        </p:nvGraphicFramePr>
        <p:xfrm>
          <a:off x="481270" y="5229225"/>
          <a:ext cx="6986329" cy="784280"/>
        </p:xfrm>
        <a:graphic>
          <a:graphicData uri="http://schemas.openxmlformats.org/drawingml/2006/table">
            <a:tbl>
              <a:tblPr>
                <a:effectLst>
                  <a:outerShdw blurRad="50800" dist="25400" dir="5400000" algn="ctr" rotWithShape="0">
                    <a:srgbClr val="000000">
                      <a:alpha val="43137"/>
                    </a:srgbClr>
                  </a:outerShdw>
                </a:effectLst>
              </a:tblPr>
              <a:tblGrid>
                <a:gridCol w="1192097">
                  <a:extLst>
                    <a:ext uri="{9D8B030D-6E8A-4147-A177-3AD203B41FA5}">
                      <a16:colId xmlns:a16="http://schemas.microsoft.com/office/drawing/2014/main" val="1007298693"/>
                    </a:ext>
                  </a:extLst>
                </a:gridCol>
                <a:gridCol w="914955">
                  <a:extLst>
                    <a:ext uri="{9D8B030D-6E8A-4147-A177-3AD203B41FA5}">
                      <a16:colId xmlns:a16="http://schemas.microsoft.com/office/drawing/2014/main" val="1377138681"/>
                    </a:ext>
                  </a:extLst>
                </a:gridCol>
                <a:gridCol w="1038171">
                  <a:extLst>
                    <a:ext uri="{9D8B030D-6E8A-4147-A177-3AD203B41FA5}">
                      <a16:colId xmlns:a16="http://schemas.microsoft.com/office/drawing/2014/main" val="1826529193"/>
                    </a:ext>
                  </a:extLst>
                </a:gridCol>
                <a:gridCol w="894638">
                  <a:extLst>
                    <a:ext uri="{9D8B030D-6E8A-4147-A177-3AD203B41FA5}">
                      <a16:colId xmlns:a16="http://schemas.microsoft.com/office/drawing/2014/main" val="3518812349"/>
                    </a:ext>
                  </a:extLst>
                </a:gridCol>
                <a:gridCol w="846016">
                  <a:extLst>
                    <a:ext uri="{9D8B030D-6E8A-4147-A177-3AD203B41FA5}">
                      <a16:colId xmlns:a16="http://schemas.microsoft.com/office/drawing/2014/main" val="2150139710"/>
                    </a:ext>
                  </a:extLst>
                </a:gridCol>
                <a:gridCol w="855740">
                  <a:extLst>
                    <a:ext uri="{9D8B030D-6E8A-4147-A177-3AD203B41FA5}">
                      <a16:colId xmlns:a16="http://schemas.microsoft.com/office/drawing/2014/main" val="3616458118"/>
                    </a:ext>
                  </a:extLst>
                </a:gridCol>
                <a:gridCol w="622356">
                  <a:extLst>
                    <a:ext uri="{9D8B030D-6E8A-4147-A177-3AD203B41FA5}">
                      <a16:colId xmlns:a16="http://schemas.microsoft.com/office/drawing/2014/main" val="2780125233"/>
                    </a:ext>
                  </a:extLst>
                </a:gridCol>
                <a:gridCol w="622356">
                  <a:extLst>
                    <a:ext uri="{9D8B030D-6E8A-4147-A177-3AD203B41FA5}">
                      <a16:colId xmlns:a16="http://schemas.microsoft.com/office/drawing/2014/main" val="4055209618"/>
                    </a:ext>
                  </a:extLst>
                </a:gridCol>
              </a:tblGrid>
              <a:tr h="392140">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80435621"/>
                  </a:ext>
                </a:extLst>
              </a:tr>
              <a:tr h="392140">
                <a:tc>
                  <a:txBody>
                    <a:bodyPr/>
                    <a:lstStyle/>
                    <a:p>
                      <a:pPr algn="l" fontAlgn="b"/>
                      <a:r>
                        <a:rPr lang="en-US" sz="1100" b="1" i="0" u="none" strike="noStrike" dirty="0" err="1">
                          <a:solidFill>
                            <a:srgbClr val="000000"/>
                          </a:solidFill>
                          <a:effectLst/>
                          <a:latin typeface="Calibri" panose="020F0502020204030204" pitchFamily="34" charset="0"/>
                        </a:rPr>
                        <a:t>posterior_ExpectedReturn</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5.20%</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7.80%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4.65%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7.87%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8.62%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8.58%</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23104740"/>
                  </a:ext>
                </a:extLst>
              </a:tr>
            </a:tbl>
          </a:graphicData>
        </a:graphic>
      </p:graphicFrame>
    </p:spTree>
    <p:extLst>
      <p:ext uri="{BB962C8B-B14F-4D97-AF65-F5344CB8AC3E}">
        <p14:creationId xmlns:p14="http://schemas.microsoft.com/office/powerpoint/2010/main" val="25934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 </a:t>
            </a:r>
            <a:r>
              <a:rPr lang="en-US" dirty="0" err="1"/>
              <a:t>Litterman</a:t>
            </a:r>
            <a:r>
              <a:rPr lang="en-US" dirty="0"/>
              <a:t>, Optimal Portfolio</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297517"/>
          </a:xfrm>
          <a:prstGeom prst="rect">
            <a:avLst/>
          </a:prstGeom>
        </p:spPr>
        <p:txBody>
          <a:bodyPr wrap="square">
            <a:spAutoFit/>
          </a:bodyPr>
          <a:lstStyle/>
          <a:p>
            <a:pPr algn="just">
              <a:buClr>
                <a:srgbClr val="000000"/>
              </a:buClr>
              <a:defRPr/>
            </a:pPr>
            <a:r>
              <a:rPr lang="en-US" sz="800" dirty="0" err="1">
                <a:solidFill>
                  <a:srgbClr val="002247"/>
                </a:solidFill>
                <a:latin typeface="Arial Narrow"/>
                <a:cs typeface="Arial Narrow"/>
              </a:rPr>
              <a:t>Note:The</a:t>
            </a:r>
            <a:r>
              <a:rPr lang="en-US" sz="800" dirty="0">
                <a:solidFill>
                  <a:srgbClr val="002247"/>
                </a:solidFill>
                <a:latin typeface="Arial Narrow"/>
                <a:cs typeface="Arial Narrow"/>
              </a:rPr>
              <a:t> optimization is based upon posterior expected return and variance, with risk aversion factor, Gamma, as 4.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2285991821"/>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3668356803"/>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1562649455"/>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7.11%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7.28%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11.37%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712342778"/>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74452</TotalTime>
  <Words>1725</Words>
  <Application>Microsoft Office PowerPoint</Application>
  <PresentationFormat>On-screen Show (4:3)</PresentationFormat>
  <Paragraphs>307</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Lucida Grande</vt:lpstr>
      <vt:lpstr>ＭＳ Ｐゴシック</vt:lpstr>
      <vt:lpstr>Arial</vt:lpstr>
      <vt:lpstr>Arial Narrow</vt:lpstr>
      <vt:lpstr>Calibri</vt:lpstr>
      <vt:lpstr>PrudentialModern Med</vt:lpstr>
      <vt:lpstr>Times</vt:lpstr>
      <vt:lpstr>Times New Roman</vt:lpstr>
      <vt:lpstr>Wingdings</vt:lpstr>
      <vt:lpstr>PIM 2014</vt:lpstr>
      <vt:lpstr>CPIC OFFSHORE MULTI-ASSET PORTFOLIO SOLUTION</vt:lpstr>
      <vt:lpstr>Long Term Capital Market Assumption</vt:lpstr>
      <vt:lpstr>Long Term Capital Market Assumption</vt:lpstr>
      <vt:lpstr>Long Term Capital Market Assumption</vt:lpstr>
      <vt:lpstr>Portfolios</vt:lpstr>
      <vt:lpstr>Imputed Return</vt:lpstr>
      <vt:lpstr>Optimal Portfolio</vt:lpstr>
      <vt:lpstr>Black-Litterman, Posterior Expected Return</vt:lpstr>
      <vt:lpstr>Black Litterman, Optimal Portfolio</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Wenbo Zhang</cp:lastModifiedBy>
  <cp:revision>5639</cp:revision>
  <cp:lastPrinted>2017-07-31T16:31:36Z</cp:lastPrinted>
  <dcterms:created xsi:type="dcterms:W3CDTF">2004-07-29T18:08:48Z</dcterms:created>
  <dcterms:modified xsi:type="dcterms:W3CDTF">2017-09-14T18:05:29Z</dcterms:modified>
</cp:coreProperties>
</file>