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2.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3.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7" r:id="rId1"/>
  </p:sldMasterIdLst>
  <p:notesMasterIdLst>
    <p:notesMasterId r:id="rId16"/>
  </p:notesMasterIdLst>
  <p:handoutMasterIdLst>
    <p:handoutMasterId r:id="rId17"/>
  </p:handoutMasterIdLst>
  <p:sldIdLst>
    <p:sldId id="847" r:id="rId2"/>
    <p:sldId id="849" r:id="rId3"/>
    <p:sldId id="852" r:id="rId4"/>
    <p:sldId id="853" r:id="rId5"/>
    <p:sldId id="858" r:id="rId6"/>
    <p:sldId id="861" r:id="rId7"/>
    <p:sldId id="860" r:id="rId8"/>
    <p:sldId id="862" r:id="rId9"/>
    <p:sldId id="865" r:id="rId10"/>
    <p:sldId id="866" r:id="rId11"/>
    <p:sldId id="867" r:id="rId12"/>
    <p:sldId id="868" r:id="rId13"/>
    <p:sldId id="869" r:id="rId14"/>
    <p:sldId id="864"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orient="horz" pos="4319">
          <p15:clr>
            <a:srgbClr val="A4A3A4"/>
          </p15:clr>
        </p15:guide>
        <p15:guide id="3" orient="horz" pos="4008" userDrawn="1">
          <p15:clr>
            <a:srgbClr val="A4A3A4"/>
          </p15:clr>
        </p15:guide>
        <p15:guide id="4" orient="horz" pos="936" userDrawn="1">
          <p15:clr>
            <a:srgbClr val="A4A3A4"/>
          </p15:clr>
        </p15:guide>
        <p15:guide id="5" orient="horz" pos="432" userDrawn="1">
          <p15:clr>
            <a:srgbClr val="A4A3A4"/>
          </p15:clr>
        </p15:guide>
        <p15:guide id="6" pos="288" userDrawn="1">
          <p15:clr>
            <a:srgbClr val="A4A3A4"/>
          </p15:clr>
        </p15:guide>
        <p15:guide id="8" pos="5471">
          <p15:clr>
            <a:srgbClr val="A4A3A4"/>
          </p15:clr>
        </p15:guide>
      </p15:sldGuideLst>
    </p:ext>
    <p:ext uri="{2D200454-40CA-4A62-9FC3-DE9A4176ACB9}">
      <p15:notesGuideLst xmlns:p15="http://schemas.microsoft.com/office/powerpoint/2012/main">
        <p15:guide id="1" orient="horz" pos="419">
          <p15:clr>
            <a:srgbClr val="A4A3A4"/>
          </p15:clr>
        </p15:guide>
        <p15:guide id="2" pos="48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ly, Grace" initials="H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247"/>
    <a:srgbClr val="E6E6E6"/>
    <a:srgbClr val="F3F3F3"/>
    <a:srgbClr val="4D6179"/>
    <a:srgbClr val="005C9E"/>
    <a:srgbClr val="DF7759"/>
    <a:srgbClr val="C4A44D"/>
    <a:srgbClr val="54A289"/>
    <a:srgbClr val="50A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94" autoAdjust="0"/>
    <p:restoredTop sz="98046" autoAdjust="0"/>
  </p:normalViewPr>
  <p:slideViewPr>
    <p:cSldViewPr snapToGrid="0" showGuides="1">
      <p:cViewPr varScale="1">
        <p:scale>
          <a:sx n="107" d="100"/>
          <a:sy n="107" d="100"/>
        </p:scale>
        <p:origin x="282" y="102"/>
      </p:cViewPr>
      <p:guideLst>
        <p:guide orient="horz" pos="4319"/>
        <p:guide orient="horz" pos="4008"/>
        <p:guide orient="horz" pos="936"/>
        <p:guide orient="horz" pos="432"/>
        <p:guide pos="288"/>
        <p:guide pos="5471"/>
      </p:guideLst>
    </p:cSldViewPr>
  </p:slideViewPr>
  <p:outlineViewPr>
    <p:cViewPr>
      <p:scale>
        <a:sx n="50" d="100"/>
        <a:sy n="50" d="100"/>
      </p:scale>
      <p:origin x="42" y="3429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84" d="100"/>
          <a:sy n="84" d="100"/>
        </p:scale>
        <p:origin x="-3208" y="-760"/>
      </p:cViewPr>
      <p:guideLst>
        <p:guide orient="horz" pos="419"/>
        <p:guide pos="48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effectLst/>
              </a:rPr>
              <a:t>Asset Long-term Returns</a:t>
            </a:r>
            <a:r>
              <a:rPr lang="en-US" sz="1800" baseline="0" dirty="0">
                <a:effectLst/>
              </a:rPr>
              <a:t> and Risk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677263779527559"/>
          <c:y val="0.13169537401574802"/>
          <c:w val="0.87239402887139106"/>
          <c:h val="0.54563188976377952"/>
        </c:manualLayout>
      </c:layout>
      <c:barChart>
        <c:barDir val="col"/>
        <c:grouping val="clustered"/>
        <c:varyColors val="0"/>
        <c:ser>
          <c:idx val="0"/>
          <c:order val="0"/>
          <c:tx>
            <c:strRef>
              <c:f>Sheet1!$B$1</c:f>
              <c:strCache>
                <c:ptCount val="1"/>
                <c:pt idx="0">
                  <c:v>Return</c:v>
                </c:pt>
              </c:strCache>
            </c:strRef>
          </c:tx>
          <c:spPr>
            <a:solidFill>
              <a:srgbClr val="0070C0"/>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7.0000000000000007E-2</c:v>
                </c:pt>
                <c:pt idx="1">
                  <c:v>8.7999999999999995E-2</c:v>
                </c:pt>
                <c:pt idx="2">
                  <c:v>3.7699999999999997E-2</c:v>
                </c:pt>
                <c:pt idx="3">
                  <c:v>7.2099999999999997E-2</c:v>
                </c:pt>
                <c:pt idx="4">
                  <c:v>8.0600000000000005E-2</c:v>
                </c:pt>
                <c:pt idx="5">
                  <c:v>7.0699999999999999E-2</c:v>
                </c:pt>
                <c:pt idx="6">
                  <c:v>8.0299999999999996E-2</c:v>
                </c:pt>
              </c:numCache>
            </c:numRef>
          </c:val>
          <c:extLst>
            <c:ext xmlns:c16="http://schemas.microsoft.com/office/drawing/2014/chart" uri="{C3380CC4-5D6E-409C-BE32-E72D297353CC}">
              <c16:uniqueId val="{00000000-E8A6-4622-9CC9-5D5E4D4B00F6}"/>
            </c:ext>
          </c:extLst>
        </c:ser>
        <c:ser>
          <c:idx val="1"/>
          <c:order val="1"/>
          <c:tx>
            <c:strRef>
              <c:f>Sheet1!$C$1</c:f>
              <c:strCache>
                <c:ptCount val="1"/>
                <c:pt idx="0">
                  <c:v>Volatility</c:v>
                </c:pt>
              </c:strCache>
            </c:strRef>
          </c:tx>
          <c:spPr>
            <a:solidFill>
              <a:schemeClr val="bg1">
                <a:lumMod val="65000"/>
              </a:schemeClr>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Sheet1!$C$2:$C$8</c:f>
              <c:numCache>
                <c:formatCode>0.00%</c:formatCode>
                <c:ptCount val="7"/>
                <c:pt idx="0">
                  <c:v>0.100789</c:v>
                </c:pt>
                <c:pt idx="1">
                  <c:v>0.14183200000000001</c:v>
                </c:pt>
                <c:pt idx="2">
                  <c:v>0.13139700000000001</c:v>
                </c:pt>
                <c:pt idx="3">
                  <c:v>0.15299199999999999</c:v>
                </c:pt>
                <c:pt idx="4">
                  <c:v>0.19708700000000001</c:v>
                </c:pt>
                <c:pt idx="5">
                  <c:v>0.182198</c:v>
                </c:pt>
                <c:pt idx="6">
                  <c:v>0.25237199999999999</c:v>
                </c:pt>
              </c:numCache>
            </c:numRef>
          </c:val>
          <c:extLst>
            <c:ext xmlns:c16="http://schemas.microsoft.com/office/drawing/2014/chart" uri="{C3380CC4-5D6E-409C-BE32-E72D297353CC}">
              <c16:uniqueId val="{00000001-E8A6-4622-9CC9-5D5E4D4B00F6}"/>
            </c:ext>
          </c:extLst>
        </c:ser>
        <c:dLbls>
          <c:showLegendKey val="0"/>
          <c:showVal val="0"/>
          <c:showCatName val="0"/>
          <c:showSerName val="0"/>
          <c:showPercent val="0"/>
          <c:showBubbleSize val="0"/>
        </c:dLbls>
        <c:gapWidth val="219"/>
        <c:overlap val="-27"/>
        <c:axId val="1423226528"/>
        <c:axId val="964206576"/>
      </c:barChart>
      <c:catAx>
        <c:axId val="142322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4206576"/>
        <c:crosses val="autoZero"/>
        <c:auto val="1"/>
        <c:lblAlgn val="ctr"/>
        <c:lblOffset val="100"/>
        <c:noMultiLvlLbl val="0"/>
      </c:catAx>
      <c:valAx>
        <c:axId val="9642065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23226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0.25</c:v>
                </c:pt>
                <c:pt idx="1">
                  <c:v>0.375199</c:v>
                </c:pt>
                <c:pt idx="2">
                  <c:v>1.7767999999999999E-2</c:v>
                </c:pt>
                <c:pt idx="3">
                  <c:v>0.13691</c:v>
                </c:pt>
                <c:pt idx="4">
                  <c:v>4.6302000000000003E-2</c:v>
                </c:pt>
                <c:pt idx="5">
                  <c:v>0.108585</c:v>
                </c:pt>
                <c:pt idx="6">
                  <c:v>6.5237000000000003E-2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6.1183128677280707E-2"/>
          <c:y val="0.81104387468307326"/>
          <c:w val="0.87016449594543388"/>
          <c:h val="0.1889561253169267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Equilibrium</a:t>
            </a:r>
            <a:r>
              <a:rPr lang="en-US" baseline="0" dirty="0"/>
              <a:t> Portfolio (Peer)</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DC-4155-8A65-B4D2E259AE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2DC-4155-8A65-B4D2E259AE5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2DC-4155-8A65-B4D2E259AE5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2DC-4155-8A65-B4D2E259AE5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2DC-4155-8A65-B4D2E259AE5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2DC-4155-8A65-B4D2E259AE5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2DC-4155-8A65-B4D2E259AE5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E-32DC-4155-8A65-B4D2E259AE5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Long Only Optimal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0.34848459999999998</c:v>
                </c:pt>
                <c:pt idx="1">
                  <c:v>0.33817350000000002</c:v>
                </c:pt>
                <c:pt idx="2">
                  <c:v>8.4884240000000004E-20</c:v>
                </c:pt>
                <c:pt idx="3">
                  <c:v>0.1135676</c:v>
                </c:pt>
                <c:pt idx="4">
                  <c:v>4.0448940000000003E-2</c:v>
                </c:pt>
                <c:pt idx="5">
                  <c:v>9.4274999999999998E-2</c:v>
                </c:pt>
                <c:pt idx="6">
                  <c:v>6.5050350000000007E-2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0.25</c:v>
                </c:pt>
                <c:pt idx="1">
                  <c:v>0.382461</c:v>
                </c:pt>
                <c:pt idx="2">
                  <c:v>4.3012000000000002E-2</c:v>
                </c:pt>
                <c:pt idx="3">
                  <c:v>0.136156</c:v>
                </c:pt>
                <c:pt idx="4">
                  <c:v>3.3896999999999997E-2</c:v>
                </c:pt>
                <c:pt idx="5">
                  <c:v>9.8169999999999993E-2</c:v>
                </c:pt>
                <c:pt idx="6">
                  <c:v>5.6305000000000001E-2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6.1183128677280707E-2"/>
          <c:y val="0.81104387468307326"/>
          <c:w val="0.87016449594543388"/>
          <c:h val="0.1889561253169267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Equilibrium</a:t>
            </a:r>
            <a:r>
              <a:rPr lang="en-US" baseline="0" dirty="0"/>
              <a:t> Portfolio (Peer)</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DC-4155-8A65-B4D2E259AE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2DC-4155-8A65-B4D2E259AE5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2DC-4155-8A65-B4D2E259AE5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2DC-4155-8A65-B4D2E259AE5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2DC-4155-8A65-B4D2E259AE5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2DC-4155-8A65-B4D2E259AE5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2DC-4155-8A65-B4D2E259AE5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E-32DC-4155-8A65-B4D2E259AE5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Long Only Optimal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0.37603999999999999</c:v>
                </c:pt>
                <c:pt idx="1">
                  <c:v>0.33438899999999999</c:v>
                </c:pt>
                <c:pt idx="2">
                  <c:v>9.8049999999999995E-3</c:v>
                </c:pt>
                <c:pt idx="3">
                  <c:v>0.108</c:v>
                </c:pt>
                <c:pt idx="4">
                  <c:v>2.9848E-2</c:v>
                </c:pt>
                <c:pt idx="5">
                  <c:v>8.3219000000000001E-2</c:v>
                </c:pt>
                <c:pt idx="6">
                  <c:v>5.8698E-2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0.25</c:v>
                </c:pt>
                <c:pt idx="1">
                  <c:v>0.38969999999999999</c:v>
                </c:pt>
                <c:pt idx="2">
                  <c:v>6.83E-2</c:v>
                </c:pt>
                <c:pt idx="3">
                  <c:v>0.13539999999999999</c:v>
                </c:pt>
                <c:pt idx="4">
                  <c:v>2.1499999999999998E-2</c:v>
                </c:pt>
                <c:pt idx="5">
                  <c:v>8.7800000000000003E-2</c:v>
                </c:pt>
                <c:pt idx="6">
                  <c:v>4.7399999999999998E-2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6.1183128677280707E-2"/>
          <c:y val="0.81104387468307326"/>
          <c:w val="0.87016449594543388"/>
          <c:h val="0.1889561253169267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Equal_Weight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2B-498A-B97D-4015038196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2B-498A-B97D-4015038196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2B-498A-B97D-4015038196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82B-498A-B97D-4015038196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82B-498A-B97D-40150381969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82B-498A-B97D-40150381969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82B-498A-B97D-40150381969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0.14285700000000001</c:v>
                </c:pt>
                <c:pt idx="1">
                  <c:v>0.14285700000000001</c:v>
                </c:pt>
                <c:pt idx="2">
                  <c:v>0.14285709999999999</c:v>
                </c:pt>
                <c:pt idx="3">
                  <c:v>0.14285700000000001</c:v>
                </c:pt>
                <c:pt idx="4">
                  <c:v>0.14285709999999999</c:v>
                </c:pt>
                <c:pt idx="5">
                  <c:v>0.14285709999999999</c:v>
                </c:pt>
                <c:pt idx="6">
                  <c:v>0.14285700000000001</c:v>
                </c:pt>
              </c:numCache>
            </c:numRef>
          </c:val>
          <c:extLst>
            <c:ext xmlns:c16="http://schemas.microsoft.com/office/drawing/2014/chart" uri="{C3380CC4-5D6E-409C-BE32-E72D297353CC}">
              <c16:uniqueId val="{00000000-82A8-47B1-94A0-F687E0A6484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E61-4A30-9BD5-52BEFF91A38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E61-4A30-9BD5-52BEFF91A38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E61-4A30-9BD5-52BEFF91A38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E61-4A30-9BD5-52BEFF91A38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E61-4A30-9BD5-52BEFF91A38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E61-4A30-9BD5-52BEFF91A38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E61-4A30-9BD5-52BEFF91A38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0-AE85-4974-81EE-151717F71A5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ERC</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C2-4003-AB05-D5E8A1E50C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7C2-4003-AB05-D5E8A1E50C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7C2-4003-AB05-D5E8A1E50C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7C2-4003-AB05-D5E8A1E50CF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7C2-4003-AB05-D5E8A1E50CF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7C2-4003-AB05-D5E8A1E50CF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7C2-4003-AB05-D5E8A1E50CF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0.28241500000000003</c:v>
                </c:pt>
                <c:pt idx="1">
                  <c:v>0.14297899999999999</c:v>
                </c:pt>
                <c:pt idx="2">
                  <c:v>0.17785110000000001</c:v>
                </c:pt>
                <c:pt idx="3">
                  <c:v>0.11873400000000001</c:v>
                </c:pt>
                <c:pt idx="4">
                  <c:v>9.272408E-2</c:v>
                </c:pt>
                <c:pt idx="5">
                  <c:v>0.1058735</c:v>
                </c:pt>
                <c:pt idx="6">
                  <c:v>7.9422999999999994E-2</c:v>
                </c:pt>
              </c:numCache>
            </c:numRef>
          </c:val>
          <c:extLst>
            <c:ext xmlns:c16="http://schemas.microsoft.com/office/drawing/2014/chart" uri="{C3380CC4-5D6E-409C-BE32-E72D297353CC}">
              <c16:uniqueId val="{00000000-4F12-4FC9-8F6B-8040102F61E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Gamma</a:t>
            </a:r>
            <a:r>
              <a:rPr lang="en-US" baseline="0" dirty="0"/>
              <a:t> (Risk Aversion) Sensitivity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Equal_Weight</c:v>
                </c:pt>
              </c:strCache>
            </c:strRef>
          </c:tx>
          <c:spPr>
            <a:solidFill>
              <a:schemeClr val="accent1"/>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5.548E-3</c:v>
                </c:pt>
                <c:pt idx="1">
                  <c:v>1.4428E-2</c:v>
                </c:pt>
                <c:pt idx="2">
                  <c:v>1.0902E-2</c:v>
                </c:pt>
                <c:pt idx="3">
                  <c:v>1.7735000000000001E-2</c:v>
                </c:pt>
                <c:pt idx="4">
                  <c:v>2.2991000000000001E-2</c:v>
                </c:pt>
                <c:pt idx="5">
                  <c:v>2.0226999999999998E-2</c:v>
                </c:pt>
                <c:pt idx="6">
                  <c:v>2.7899E-2</c:v>
                </c:pt>
              </c:numCache>
            </c:numRef>
          </c:val>
          <c:extLst>
            <c:ext xmlns:c16="http://schemas.microsoft.com/office/drawing/2014/chart" uri="{C3380CC4-5D6E-409C-BE32-E72D297353CC}">
              <c16:uniqueId val="{00000000-6ECB-4ABE-A984-3474BF228C92}"/>
            </c:ext>
          </c:extLst>
        </c:ser>
        <c:ser>
          <c:idx val="1"/>
          <c:order val="1"/>
          <c:tx>
            <c:strRef>
              <c:f>Sheet1!$C$1</c:f>
              <c:strCache>
                <c:ptCount val="1"/>
                <c:pt idx="0">
                  <c:v>Peer</c:v>
                </c:pt>
              </c:strCache>
            </c:strRef>
          </c:tx>
          <c:spPr>
            <a:solidFill>
              <a:schemeClr val="accent2"/>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Sheet1!$C$2:$C$8</c:f>
              <c:numCache>
                <c:formatCode>0.00%</c:formatCode>
                <c:ptCount val="7"/>
                <c:pt idx="0">
                  <c:v>5.313E-3</c:v>
                </c:pt>
                <c:pt idx="1">
                  <c:v>1.5042E-2</c:v>
                </c:pt>
                <c:pt idx="2">
                  <c:v>9.0950000000000007E-3</c:v>
                </c:pt>
                <c:pt idx="3">
                  <c:v>1.736E-2</c:v>
                </c:pt>
                <c:pt idx="4">
                  <c:v>2.0898E-2</c:v>
                </c:pt>
                <c:pt idx="5">
                  <c:v>1.9907999999999999E-2</c:v>
                </c:pt>
                <c:pt idx="6">
                  <c:v>2.3934E-2</c:v>
                </c:pt>
              </c:numCache>
            </c:numRef>
          </c:val>
          <c:extLst>
            <c:ext xmlns:c16="http://schemas.microsoft.com/office/drawing/2014/chart" uri="{C3380CC4-5D6E-409C-BE32-E72D297353CC}">
              <c16:uniqueId val="{00000001-6ECB-4ABE-A984-3474BF228C92}"/>
            </c:ext>
          </c:extLst>
        </c:ser>
        <c:ser>
          <c:idx val="2"/>
          <c:order val="2"/>
          <c:tx>
            <c:strRef>
              <c:f>Sheet1!$D$1</c:f>
              <c:strCache>
                <c:ptCount val="1"/>
                <c:pt idx="0">
                  <c:v>ERC</c:v>
                </c:pt>
              </c:strCache>
            </c:strRef>
          </c:tx>
          <c:spPr>
            <a:solidFill>
              <a:schemeClr val="accent3"/>
            </a:solidFill>
            <a:ln>
              <a:noFill/>
            </a:ln>
            <a:effectLst/>
          </c:spPr>
          <c:invertIfNegative val="0"/>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Sheet1!$D$2:$D$8</c:f>
              <c:numCache>
                <c:formatCode>0.00%</c:formatCode>
                <c:ptCount val="7"/>
                <c:pt idx="0">
                  <c:v>6.1159999999999999E-3</c:v>
                </c:pt>
                <c:pt idx="1">
                  <c:v>1.2081E-2</c:v>
                </c:pt>
                <c:pt idx="2">
                  <c:v>9.7120000000000001E-3</c:v>
                </c:pt>
                <c:pt idx="3">
                  <c:v>1.4546999999999999E-2</c:v>
                </c:pt>
                <c:pt idx="4">
                  <c:v>1.8627999999999999E-2</c:v>
                </c:pt>
                <c:pt idx="5">
                  <c:v>1.6313999999999999E-2</c:v>
                </c:pt>
                <c:pt idx="6">
                  <c:v>2.1748E-2</c:v>
                </c:pt>
              </c:numCache>
            </c:numRef>
          </c:val>
          <c:extLst>
            <c:ext xmlns:c16="http://schemas.microsoft.com/office/drawing/2014/chart" uri="{C3380CC4-5D6E-409C-BE32-E72D297353CC}">
              <c16:uniqueId val="{00000002-6ECB-4ABE-A984-3474BF228C92}"/>
            </c:ext>
          </c:extLst>
        </c:ser>
        <c:dLbls>
          <c:showLegendKey val="0"/>
          <c:showVal val="0"/>
          <c:showCatName val="0"/>
          <c:showSerName val="0"/>
          <c:showPercent val="0"/>
          <c:showBubbleSize val="0"/>
        </c:dLbls>
        <c:gapWidth val="219"/>
        <c:overlap val="-27"/>
        <c:axId val="1044293584"/>
        <c:axId val="1008360160"/>
      </c:barChart>
      <c:catAx>
        <c:axId val="104429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8360160"/>
        <c:crosses val="autoZero"/>
        <c:auto val="1"/>
        <c:lblAlgn val="ctr"/>
        <c:lblOffset val="100"/>
        <c:noMultiLvlLbl val="0"/>
      </c:catAx>
      <c:valAx>
        <c:axId val="100836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4293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Long Only Optimal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0.44840000000000002</c:v>
                </c:pt>
                <c:pt idx="1">
                  <c:v>0.38682</c:v>
                </c:pt>
                <c:pt idx="2">
                  <c:v>1.6959290000000001E-17</c:v>
                </c:pt>
                <c:pt idx="3">
                  <c:v>3.905688E-3</c:v>
                </c:pt>
                <c:pt idx="4">
                  <c:v>6.6797419999999996E-2</c:v>
                </c:pt>
                <c:pt idx="5">
                  <c:v>8.504211E-19</c:v>
                </c:pt>
                <c:pt idx="6">
                  <c:v>9.4076999999999994E-2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Concentration Constrained Long Only Optimal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637-4906-8649-76F30CB5B9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3FF8-415C-849C-A4402B8A81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637-4906-8649-76F30CB5B9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637-4906-8649-76F30CB5B9F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637-4906-8649-76F30CB5B9F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637-4906-8649-76F30CB5B9F9}"/>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637-4906-8649-76F30CB5B9F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0.25</c:v>
                </c:pt>
                <c:pt idx="1">
                  <c:v>0.4</c:v>
                </c:pt>
                <c:pt idx="2">
                  <c:v>0</c:v>
                </c:pt>
                <c:pt idx="3">
                  <c:v>0.15506149999999999</c:v>
                </c:pt>
                <c:pt idx="4">
                  <c:v>6.993241E-2</c:v>
                </c:pt>
                <c:pt idx="5">
                  <c:v>3.9110390000000002E-2</c:v>
                </c:pt>
                <c:pt idx="6">
                  <c:v>8.5896E-2</c:v>
                </c:pt>
              </c:numCache>
            </c:numRef>
          </c:val>
          <c:extLst>
            <c:ext xmlns:c16="http://schemas.microsoft.com/office/drawing/2014/chart" uri="{C3380CC4-5D6E-409C-BE32-E72D297353CC}">
              <c16:uniqueId val="{00000000-3FF8-415C-849C-A4402B8A819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6.1183128677280707E-2"/>
          <c:y val="0.81104387468307326"/>
          <c:w val="0.88759273824544449"/>
          <c:h val="0.1348024841881317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Equilibrium</a:t>
            </a:r>
            <a:r>
              <a:rPr lang="en-US" baseline="0" dirty="0"/>
              <a:t> Portfolio (Peer)</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DC-4155-8A65-B4D2E259AE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2DC-4155-8A65-B4D2E259AE5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2DC-4155-8A65-B4D2E259AE5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2DC-4155-8A65-B4D2E259AE5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2DC-4155-8A65-B4D2E259AE5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2DC-4155-8A65-B4D2E259AE5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2DC-4155-8A65-B4D2E259AE5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c:v>
                </c:pt>
                <c:pt idx="1">
                  <c:v>US_PE</c:v>
                </c:pt>
                <c:pt idx="2">
                  <c:v>US_HY</c:v>
                </c:pt>
                <c:pt idx="3">
                  <c:v>SP500</c:v>
                </c:pt>
                <c:pt idx="4">
                  <c:v>Rusell2000</c:v>
                </c:pt>
                <c:pt idx="5">
                  <c:v>EAFE</c:v>
                </c:pt>
                <c:pt idx="6">
                  <c:v>EM</c:v>
                </c:pt>
              </c:strCache>
            </c:strRef>
          </c:cat>
          <c:val>
            <c:numRef>
              <c:f>Sheet1!$B$2:$B$8</c:f>
              <c:numCache>
                <c:formatCode>0.00%</c:formatCode>
                <c:ptCount val="7"/>
                <c:pt idx="0">
                  <c:v>0.13861399999999999</c:v>
                </c:pt>
                <c:pt idx="1">
                  <c:v>0.28712900000000002</c:v>
                </c:pt>
                <c:pt idx="2">
                  <c:v>4.9504949999999999E-2</c:v>
                </c:pt>
                <c:pt idx="3">
                  <c:v>0.237624</c:v>
                </c:pt>
                <c:pt idx="4">
                  <c:v>2.9702969999999999E-2</c:v>
                </c:pt>
                <c:pt idx="5">
                  <c:v>0.20792079999999999</c:v>
                </c:pt>
                <c:pt idx="6">
                  <c:v>4.9505E-2</c:v>
                </c:pt>
              </c:numCache>
            </c:numRef>
          </c:val>
          <c:extLst>
            <c:ext xmlns:c16="http://schemas.microsoft.com/office/drawing/2014/chart" uri="{C3380CC4-5D6E-409C-BE32-E72D297353CC}">
              <c16:uniqueId val="{0000000E-32DC-4155-8A65-B4D2E259AE5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Long Only Optimal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Unconstrained Long Only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DF-409E-9F3B-69C20502D5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DF-409E-9F3B-69C20502D5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1DF-409E-9F3B-69C20502D5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1DF-409E-9F3B-69C20502D5A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1DF-409E-9F3B-69C20502D5A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1DF-409E-9F3B-69C20502D5A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1DF-409E-9F3B-69C20502D5A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US_RealEstate</c:v>
                </c:pt>
                <c:pt idx="1">
                  <c:v>US_PrivateEquity</c:v>
                </c:pt>
                <c:pt idx="2">
                  <c:v>US_HighYield</c:v>
                </c:pt>
                <c:pt idx="3">
                  <c:v>US_LargeCap</c:v>
                </c:pt>
                <c:pt idx="4">
                  <c:v>US_SmallCap</c:v>
                </c:pt>
                <c:pt idx="5">
                  <c:v>EAFE</c:v>
                </c:pt>
                <c:pt idx="6">
                  <c:v>EM</c:v>
                </c:pt>
              </c:strCache>
            </c:strRef>
          </c:cat>
          <c:val>
            <c:numRef>
              <c:f>Sheet1!$B$2:$B$8</c:f>
              <c:numCache>
                <c:formatCode>0.00%</c:formatCode>
                <c:ptCount val="7"/>
                <c:pt idx="0">
                  <c:v>0.31641999999999998</c:v>
                </c:pt>
                <c:pt idx="1">
                  <c:v>0.34089000000000003</c:v>
                </c:pt>
                <c:pt idx="2">
                  <c:v>0</c:v>
                </c:pt>
                <c:pt idx="3">
                  <c:v>0.1167</c:v>
                </c:pt>
                <c:pt idx="4">
                  <c:v>5.0817000000000001E-2</c:v>
                </c:pt>
                <c:pt idx="5">
                  <c:v>0.104475</c:v>
                </c:pt>
                <c:pt idx="6">
                  <c:v>7.0695999999999995E-2</c:v>
                </c:pt>
              </c:numCache>
            </c:numRef>
          </c:val>
          <c:extLst>
            <c:ext xmlns:c16="http://schemas.microsoft.com/office/drawing/2014/chart" uri="{C3380CC4-5D6E-409C-BE32-E72D297353CC}">
              <c16:uniqueId val="{00000000-8AD7-4D4B-95F1-74F47A65B58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2" y="0"/>
            <a:ext cx="2978150" cy="445021"/>
          </a:xfrm>
          <a:prstGeom prst="rect">
            <a:avLst/>
          </a:prstGeom>
          <a:noFill/>
          <a:ln w="9525">
            <a:noFill/>
            <a:miter lim="800000"/>
            <a:headEnd/>
            <a:tailEnd/>
          </a:ln>
          <a:effectLst/>
        </p:spPr>
        <p:txBody>
          <a:bodyPr vert="horz" wrap="square" lIns="92569" tIns="46283" rIns="92569" bIns="46283" numCol="1" anchor="t" anchorCtr="0" compatLnSpc="1">
            <a:prstTxWarp prst="textNoShape">
              <a:avLst/>
            </a:prstTxWarp>
          </a:bodyPr>
          <a:lstStyle>
            <a:lvl1pPr defTabSz="927770" eaLnBrk="1" hangingPunct="1">
              <a:spcAft>
                <a:spcPct val="0"/>
              </a:spcAft>
              <a:buClrTx/>
              <a:buFontTx/>
              <a:buNone/>
              <a:defRPr sz="1200" dirty="0" smtClean="0">
                <a:latin typeface="Arial" charset="0"/>
              </a:defRPr>
            </a:lvl1pPr>
          </a:lstStyle>
          <a:p>
            <a:pPr>
              <a:defRPr/>
            </a:pPr>
            <a:r>
              <a:rPr lang="en-US" dirty="0"/>
              <a:t>June 9, 2011</a:t>
            </a:r>
          </a:p>
        </p:txBody>
      </p:sp>
      <p:sp>
        <p:nvSpPr>
          <p:cNvPr id="118787" name="Rectangle 3"/>
          <p:cNvSpPr>
            <a:spLocks noGrp="1" noChangeArrowheads="1"/>
          </p:cNvSpPr>
          <p:nvPr>
            <p:ph type="dt" sz="quarter" idx="1"/>
          </p:nvPr>
        </p:nvSpPr>
        <p:spPr bwMode="auto">
          <a:xfrm>
            <a:off x="3879854" y="0"/>
            <a:ext cx="2978150" cy="445021"/>
          </a:xfrm>
          <a:prstGeom prst="rect">
            <a:avLst/>
          </a:prstGeom>
          <a:noFill/>
          <a:ln w="9525">
            <a:noFill/>
            <a:miter lim="800000"/>
            <a:headEnd/>
            <a:tailEnd/>
          </a:ln>
          <a:effectLst/>
        </p:spPr>
        <p:txBody>
          <a:bodyPr vert="horz" wrap="square" lIns="92569" tIns="46283" rIns="92569" bIns="46283" numCol="1" anchor="t" anchorCtr="0" compatLnSpc="1">
            <a:prstTxWarp prst="textNoShape">
              <a:avLst/>
            </a:prstTxWarp>
          </a:bodyPr>
          <a:lstStyle>
            <a:lvl1pPr algn="r" defTabSz="927770" eaLnBrk="1" hangingPunct="1">
              <a:spcAft>
                <a:spcPct val="0"/>
              </a:spcAft>
              <a:buClrTx/>
              <a:buFontTx/>
              <a:buNone/>
              <a:defRPr sz="1200">
                <a:latin typeface="Arial" charset="0"/>
              </a:defRPr>
            </a:lvl1pPr>
          </a:lstStyle>
          <a:p>
            <a:pPr>
              <a:defRPr/>
            </a:pPr>
            <a:fld id="{3F3BA294-F283-4442-8ECD-2052AAA69971}" type="datetime8">
              <a:rPr lang="en-US"/>
              <a:pPr>
                <a:defRPr/>
              </a:pPr>
              <a:t>9/14/2017 3:53 PM</a:t>
            </a:fld>
            <a:endParaRPr lang="en-US" dirty="0"/>
          </a:p>
        </p:txBody>
      </p:sp>
      <p:sp>
        <p:nvSpPr>
          <p:cNvPr id="118789" name="Rectangle 5"/>
          <p:cNvSpPr>
            <a:spLocks noGrp="1" noChangeArrowheads="1"/>
          </p:cNvSpPr>
          <p:nvPr>
            <p:ph type="sldNum" sz="quarter" idx="3"/>
          </p:nvPr>
        </p:nvSpPr>
        <p:spPr bwMode="auto">
          <a:xfrm>
            <a:off x="3879854" y="8698987"/>
            <a:ext cx="2978150" cy="445020"/>
          </a:xfrm>
          <a:prstGeom prst="rect">
            <a:avLst/>
          </a:prstGeom>
          <a:noFill/>
          <a:ln w="9525">
            <a:noFill/>
            <a:miter lim="800000"/>
            <a:headEnd/>
            <a:tailEnd/>
          </a:ln>
          <a:effectLst/>
        </p:spPr>
        <p:txBody>
          <a:bodyPr vert="horz" wrap="square" lIns="92569" tIns="46283" rIns="92569" bIns="46283" numCol="1" anchor="b" anchorCtr="0" compatLnSpc="1">
            <a:prstTxWarp prst="textNoShape">
              <a:avLst/>
            </a:prstTxWarp>
          </a:bodyPr>
          <a:lstStyle>
            <a:lvl1pPr algn="r" defTabSz="927770" eaLnBrk="1" hangingPunct="1">
              <a:spcAft>
                <a:spcPct val="0"/>
              </a:spcAft>
              <a:buClrTx/>
              <a:buFontTx/>
              <a:buNone/>
              <a:defRPr sz="1200">
                <a:latin typeface="Arial" charset="0"/>
              </a:defRPr>
            </a:lvl1pPr>
          </a:lstStyle>
          <a:p>
            <a:pPr>
              <a:defRPr/>
            </a:pPr>
            <a:fld id="{CD048258-6D34-4543-A5EB-BA5BAF58C487}" type="slidenum">
              <a:rPr lang="en-US"/>
              <a:pPr>
                <a:defRPr/>
              </a:pPr>
              <a:t>‹#›</a:t>
            </a:fld>
            <a:endParaRPr lang="en-US" dirty="0"/>
          </a:p>
        </p:txBody>
      </p:sp>
      <p:sp>
        <p:nvSpPr>
          <p:cNvPr id="6" name="Footer Placeholder 12"/>
          <p:cNvSpPr>
            <a:spLocks noGrp="1"/>
          </p:cNvSpPr>
          <p:nvPr>
            <p:ph type="ftr" sz="quarter" idx="2"/>
          </p:nvPr>
        </p:nvSpPr>
        <p:spPr>
          <a:xfrm>
            <a:off x="4" y="8717802"/>
            <a:ext cx="1733550" cy="243590"/>
          </a:xfrm>
          <a:prstGeom prst="rect">
            <a:avLst/>
          </a:prstGeom>
        </p:spPr>
        <p:txBody>
          <a:bodyPr lIns="90529" tIns="45264" rIns="90529" bIns="45264"/>
          <a:lstStyle>
            <a:lvl1pPr>
              <a:defRPr sz="900"/>
            </a:lvl1pPr>
          </a:lstStyle>
          <a:p>
            <a:pPr>
              <a:defRPr/>
            </a:pPr>
            <a:r>
              <a:rPr lang="en-US" dirty="0"/>
              <a:t>2011 Investor Day</a:t>
            </a:r>
          </a:p>
        </p:txBody>
      </p:sp>
    </p:spTree>
    <p:extLst>
      <p:ext uri="{BB962C8B-B14F-4D97-AF65-F5344CB8AC3E}">
        <p14:creationId xmlns:p14="http://schemas.microsoft.com/office/powerpoint/2010/main" val="10818461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0" name="Rectangle 4"/>
          <p:cNvSpPr>
            <a:spLocks noGrp="1" noRot="1" noChangeAspect="1" noChangeArrowheads="1" noTextEdit="1"/>
          </p:cNvSpPr>
          <p:nvPr>
            <p:ph type="sldImg" idx="2"/>
          </p:nvPr>
        </p:nvSpPr>
        <p:spPr bwMode="auto">
          <a:xfrm>
            <a:off x="898525" y="649288"/>
            <a:ext cx="5394325" cy="4046537"/>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04877" y="5012166"/>
            <a:ext cx="5048250" cy="3433857"/>
          </a:xfrm>
          <a:prstGeom prst="rect">
            <a:avLst/>
          </a:prstGeom>
          <a:noFill/>
          <a:ln w="9525">
            <a:noFill/>
            <a:miter lim="800000"/>
            <a:headEnd/>
            <a:tailEnd/>
          </a:ln>
          <a:effectLst/>
        </p:spPr>
        <p:txBody>
          <a:bodyPr vert="horz" wrap="square" lIns="92569" tIns="46283" rIns="92569" bIns="4628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6631" name="Rectangle 7"/>
          <p:cNvSpPr>
            <a:spLocks noGrp="1" noChangeArrowheads="1"/>
          </p:cNvSpPr>
          <p:nvPr>
            <p:ph type="sldNum" sz="quarter" idx="5"/>
          </p:nvPr>
        </p:nvSpPr>
        <p:spPr bwMode="auto">
          <a:xfrm>
            <a:off x="3881443" y="8698987"/>
            <a:ext cx="2976561" cy="445020"/>
          </a:xfrm>
          <a:prstGeom prst="rect">
            <a:avLst/>
          </a:prstGeom>
          <a:noFill/>
          <a:ln w="9525">
            <a:noFill/>
            <a:miter lim="800000"/>
            <a:headEnd/>
            <a:tailEnd/>
          </a:ln>
          <a:effectLst/>
        </p:spPr>
        <p:txBody>
          <a:bodyPr vert="horz" wrap="square" lIns="92569" tIns="46283" rIns="92569" bIns="46283" numCol="1" anchor="b" anchorCtr="0" compatLnSpc="1">
            <a:prstTxWarp prst="textNoShape">
              <a:avLst/>
            </a:prstTxWarp>
          </a:bodyPr>
          <a:lstStyle>
            <a:lvl1pPr algn="r" defTabSz="927770" eaLnBrk="1" hangingPunct="1">
              <a:spcAft>
                <a:spcPct val="0"/>
              </a:spcAft>
              <a:buClrTx/>
              <a:buFontTx/>
              <a:buNone/>
              <a:defRPr sz="800">
                <a:latin typeface="Arial" charset="0"/>
              </a:defRPr>
            </a:lvl1pPr>
          </a:lstStyle>
          <a:p>
            <a:pPr>
              <a:defRPr/>
            </a:pPr>
            <a:fld id="{27622F70-661A-4B14-9B8D-E0C433402190}" type="slidenum">
              <a:rPr lang="en-US"/>
              <a:pPr>
                <a:defRPr/>
              </a:pPr>
              <a:t>‹#›</a:t>
            </a:fld>
            <a:endParaRPr lang="en-US" dirty="0"/>
          </a:p>
        </p:txBody>
      </p:sp>
      <p:sp>
        <p:nvSpPr>
          <p:cNvPr id="8" name="Date Placeholder 7"/>
          <p:cNvSpPr>
            <a:spLocks noGrp="1"/>
          </p:cNvSpPr>
          <p:nvPr>
            <p:ph type="dt" idx="1"/>
          </p:nvPr>
        </p:nvSpPr>
        <p:spPr>
          <a:xfrm>
            <a:off x="3886201" y="1"/>
            <a:ext cx="2971800" cy="457512"/>
          </a:xfrm>
          <a:prstGeom prst="rect">
            <a:avLst/>
          </a:prstGeom>
        </p:spPr>
        <p:txBody>
          <a:bodyPr vert="horz" lIns="90541" tIns="45270" rIns="90541" bIns="45270" rtlCol="0"/>
          <a:lstStyle>
            <a:lvl1pPr algn="r">
              <a:defRPr sz="1300"/>
            </a:lvl1pPr>
          </a:lstStyle>
          <a:p>
            <a:endParaRPr lang="en-US" dirty="0"/>
          </a:p>
        </p:txBody>
      </p:sp>
      <p:sp>
        <p:nvSpPr>
          <p:cNvPr id="12" name="Footer Placeholder 11"/>
          <p:cNvSpPr>
            <a:spLocks noGrp="1"/>
          </p:cNvSpPr>
          <p:nvPr>
            <p:ph type="ftr" sz="quarter" idx="4"/>
          </p:nvPr>
        </p:nvSpPr>
        <p:spPr>
          <a:xfrm>
            <a:off x="1" y="8684927"/>
            <a:ext cx="2971800" cy="457512"/>
          </a:xfrm>
          <a:prstGeom prst="rect">
            <a:avLst/>
          </a:prstGeom>
        </p:spPr>
        <p:txBody>
          <a:bodyPr vert="horz" lIns="90541" tIns="45270" rIns="90541" bIns="45270" rtlCol="0" anchor="b"/>
          <a:lstStyle>
            <a:lvl1pPr algn="l">
              <a:defRPr sz="1300"/>
            </a:lvl1pPr>
          </a:lstStyle>
          <a:p>
            <a:r>
              <a:rPr lang="en-US" dirty="0"/>
              <a:t>June 9, 2011</a:t>
            </a:r>
          </a:p>
        </p:txBody>
      </p:sp>
    </p:spTree>
    <p:extLst>
      <p:ext uri="{BB962C8B-B14F-4D97-AF65-F5344CB8AC3E}">
        <p14:creationId xmlns:p14="http://schemas.microsoft.com/office/powerpoint/2010/main" val="73603909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6614"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3224"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9838"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6449"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3063" algn="l" defTabSz="913224" rtl="0" eaLnBrk="1" latinLnBrk="0" hangingPunct="1">
      <a:defRPr sz="1200" kern="1200">
        <a:solidFill>
          <a:schemeClr val="tx1"/>
        </a:solidFill>
        <a:latin typeface="+mn-lt"/>
        <a:ea typeface="+mn-ea"/>
        <a:cs typeface="+mn-cs"/>
      </a:defRPr>
    </a:lvl6pPr>
    <a:lvl7pPr marL="2739672" algn="l" defTabSz="913224" rtl="0" eaLnBrk="1" latinLnBrk="0" hangingPunct="1">
      <a:defRPr sz="1200" kern="1200">
        <a:solidFill>
          <a:schemeClr val="tx1"/>
        </a:solidFill>
        <a:latin typeface="+mn-lt"/>
        <a:ea typeface="+mn-ea"/>
        <a:cs typeface="+mn-cs"/>
      </a:defRPr>
    </a:lvl7pPr>
    <a:lvl8pPr marL="3196287" algn="l" defTabSz="913224" rtl="0" eaLnBrk="1" latinLnBrk="0" hangingPunct="1">
      <a:defRPr sz="1200" kern="1200">
        <a:solidFill>
          <a:schemeClr val="tx1"/>
        </a:solidFill>
        <a:latin typeface="+mn-lt"/>
        <a:ea typeface="+mn-ea"/>
        <a:cs typeface="+mn-cs"/>
      </a:defRPr>
    </a:lvl8pPr>
    <a:lvl9pPr marL="3652897" algn="l" defTabSz="91322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1</a:t>
            </a:fld>
            <a:endParaRPr lang="en-US" dirty="0"/>
          </a:p>
        </p:txBody>
      </p:sp>
    </p:spTree>
    <p:extLst>
      <p:ext uri="{BB962C8B-B14F-4D97-AF65-F5344CB8AC3E}">
        <p14:creationId xmlns:p14="http://schemas.microsoft.com/office/powerpoint/2010/main" val="1619920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10</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48747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11</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493072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12</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620337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13</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6868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622F70-661A-4B14-9B8D-E0C433402190}" type="slidenum">
              <a:rPr lang="en-US" smtClean="0"/>
              <a:pPr>
                <a:defRPr/>
              </a:pPr>
              <a:t>2</a:t>
            </a:fld>
            <a:endParaRPr lang="en-US" dirty="0"/>
          </a:p>
        </p:txBody>
      </p:sp>
    </p:spTree>
    <p:extLst>
      <p:ext uri="{BB962C8B-B14F-4D97-AF65-F5344CB8AC3E}">
        <p14:creationId xmlns:p14="http://schemas.microsoft.com/office/powerpoint/2010/main" val="68998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3</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11786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4</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86671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5</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4071932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6</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3217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7</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9916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8</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06131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27770" rtl="0" eaLnBrk="1" fontAlgn="base" latinLnBrk="0" hangingPunct="1">
              <a:lnSpc>
                <a:spcPct val="100000"/>
              </a:lnSpc>
              <a:spcBef>
                <a:spcPct val="0"/>
              </a:spcBef>
              <a:spcAft>
                <a:spcPct val="0"/>
              </a:spcAft>
              <a:buClrTx/>
              <a:buSzTx/>
              <a:buFontTx/>
              <a:buNone/>
              <a:tabLst/>
              <a:defRPr/>
            </a:pPr>
            <a:fld id="{27622F70-661A-4B14-9B8D-E0C433402190}" type="slidenum">
              <a:rPr kumimoji="0" lang="en-US" sz="8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770" rtl="0" eaLnBrk="1" fontAlgn="base" latinLnBrk="0" hangingPunct="1">
                <a:lnSpc>
                  <a:spcPct val="100000"/>
                </a:lnSpc>
                <a:spcBef>
                  <a:spcPct val="0"/>
                </a:spcBef>
                <a:spcAft>
                  <a:spcPct val="0"/>
                </a:spcAft>
                <a:buClrTx/>
                <a:buSzTx/>
                <a:buFontTx/>
                <a:buNone/>
                <a:tabLst/>
                <a:defRPr/>
              </a:pPr>
              <a:t>9</a:t>
            </a:fld>
            <a:endParaRPr kumimoji="0" lang="en-US" sz="8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813289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1">
    <p:spTree>
      <p:nvGrpSpPr>
        <p:cNvPr id="1" name=""/>
        <p:cNvGrpSpPr/>
        <p:nvPr/>
      </p:nvGrpSpPr>
      <p:grpSpPr>
        <a:xfrm>
          <a:off x="0" y="0"/>
          <a:ext cx="0" cy="0"/>
          <a:chOff x="0" y="0"/>
          <a:chExt cx="0" cy="0"/>
        </a:xfrm>
      </p:grpSpPr>
      <p:sp>
        <p:nvSpPr>
          <p:cNvPr id="2" name="Title 1"/>
          <p:cNvSpPr>
            <a:spLocks noGrp="1"/>
          </p:cNvSpPr>
          <p:nvPr>
            <p:ph type="ctrTitle"/>
          </p:nvPr>
        </p:nvSpPr>
        <p:spPr>
          <a:xfrm>
            <a:off x="447649" y="1854441"/>
            <a:ext cx="7772400" cy="1470025"/>
          </a:xfrm>
        </p:spPr>
        <p:txBody>
          <a:bodyPr anchor="b">
            <a:normAutofit/>
          </a:bodyPr>
          <a:lstStyle>
            <a:lvl1pPr algn="l">
              <a:defRPr sz="4000" b="1" cap="all">
                <a:solidFill>
                  <a:schemeClr val="bg2"/>
                </a:solidFill>
                <a:latin typeface="Arial Narrow"/>
                <a:cs typeface="Arial Narrow"/>
              </a:defRPr>
            </a:lvl1pPr>
          </a:lstStyle>
          <a:p>
            <a:r>
              <a:rPr lang="en-US"/>
              <a:t>Click to edit Master title style</a:t>
            </a:r>
            <a:endParaRPr lang="en-US" dirty="0"/>
          </a:p>
        </p:txBody>
      </p:sp>
      <p:sp>
        <p:nvSpPr>
          <p:cNvPr id="3" name="Subtitle 2"/>
          <p:cNvSpPr>
            <a:spLocks noGrp="1"/>
          </p:cNvSpPr>
          <p:nvPr>
            <p:ph type="subTitle" idx="1"/>
          </p:nvPr>
        </p:nvSpPr>
        <p:spPr>
          <a:xfrm>
            <a:off x="457483" y="4090700"/>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descr="PGIM_Peak_Dynamic-NAVY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889" t="352" r="9388" b="10731"/>
          <a:stretch/>
        </p:blipFill>
        <p:spPr>
          <a:xfrm>
            <a:off x="3880595" y="2743200"/>
            <a:ext cx="5271102" cy="4124035"/>
          </a:xfrm>
          <a:prstGeom prst="rect">
            <a:avLst/>
          </a:prstGeom>
        </p:spPr>
      </p:pic>
      <p:cxnSp>
        <p:nvCxnSpPr>
          <p:cNvPr id="8" name="Straight Connector 7"/>
          <p:cNvCxnSpPr/>
          <p:nvPr userDrawn="1"/>
        </p:nvCxnSpPr>
        <p:spPr>
          <a:xfrm>
            <a:off x="453097"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9" name="Picture 8"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88708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8667"/>
            <a:ext cx="8224684" cy="770366"/>
          </a:xfrm>
        </p:spPr>
        <p:txBody>
          <a:bodyPr anchor="b"/>
          <a:lstStyle>
            <a:lvl1pPr algn="l">
              <a:defRPr sz="3400" b="1"/>
            </a:lvl1pPr>
          </a:lstStyle>
          <a:p>
            <a:r>
              <a:rPr lang="en-US"/>
              <a:t>Click to edit Master title style</a:t>
            </a:r>
          </a:p>
        </p:txBody>
      </p:sp>
      <p:sp>
        <p:nvSpPr>
          <p:cNvPr id="3" name="Content Placeholder 2"/>
          <p:cNvSpPr>
            <a:spLocks noGrp="1"/>
          </p:cNvSpPr>
          <p:nvPr>
            <p:ph idx="1"/>
          </p:nvPr>
        </p:nvSpPr>
        <p:spPr>
          <a:xfrm>
            <a:off x="3575050" y="1435100"/>
            <a:ext cx="5111750" cy="4691063"/>
          </a:xfrm>
        </p:spPr>
        <p:txBody>
          <a:bodyPr/>
          <a:lstStyle>
            <a:lvl1pPr>
              <a:defRPr sz="18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800" b="1">
                <a:solidFill>
                  <a:srgbClr val="005C9E"/>
                </a:solidFill>
                <a:latin typeface="Arial Narrow" charset="0"/>
                <a:ea typeface="Arial Narrow" charset="0"/>
                <a:cs typeface="Arial Narrow"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3524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
        <p:nvSpPr>
          <p:cNvPr id="2" name="Title 1"/>
          <p:cNvSpPr>
            <a:spLocks noGrp="1"/>
          </p:cNvSpPr>
          <p:nvPr>
            <p:ph type="title"/>
          </p:nvPr>
        </p:nvSpPr>
        <p:spPr>
          <a:xfrm>
            <a:off x="456082" y="2094902"/>
            <a:ext cx="5906291" cy="1290595"/>
          </a:xfrm>
        </p:spPr>
        <p:txBody>
          <a:bodyPr anchor="b"/>
          <a:lstStyle>
            <a:lvl1pPr algn="l">
              <a:defRPr sz="4000" b="1" cap="all">
                <a:solidFill>
                  <a:srgbClr val="FFFFFF"/>
                </a:solidFill>
              </a:defRPr>
            </a:lvl1pPr>
          </a:lstStyle>
          <a:p>
            <a:r>
              <a:rPr lang="en-US" dirty="0"/>
              <a:t>Click to edit Master title style</a:t>
            </a:r>
          </a:p>
        </p:txBody>
      </p:sp>
      <p:pic>
        <p:nvPicPr>
          <p:cNvPr id="7" name="Picture 6" descr="PGIM_Peak_Dynamic-WHITE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cxnSp>
        <p:nvCxnSpPr>
          <p:cNvPr id="12" name="Straight Connector 11"/>
          <p:cNvCxnSpPr/>
          <p:nvPr userDrawn="1"/>
        </p:nvCxnSpPr>
        <p:spPr>
          <a:xfrm>
            <a:off x="453096" y="3674585"/>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5"/>
          <p:cNvSpPr>
            <a:spLocks noGrp="1"/>
          </p:cNvSpPr>
          <p:nvPr>
            <p:ph type="sldNum" sz="quarter" idx="10"/>
          </p:nvPr>
        </p:nvSpPr>
        <p:spPr>
          <a:xfrm>
            <a:off x="6538452" y="6489290"/>
            <a:ext cx="2157613" cy="244885"/>
          </a:xfrm>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Tree>
    <p:extLst>
      <p:ext uri="{BB962C8B-B14F-4D97-AF65-F5344CB8AC3E}">
        <p14:creationId xmlns:p14="http://schemas.microsoft.com/office/powerpoint/2010/main" val="1396297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navy slide">
    <p:spTree>
      <p:nvGrpSpPr>
        <p:cNvPr id="1" name=""/>
        <p:cNvGrpSpPr/>
        <p:nvPr/>
      </p:nvGrpSpPr>
      <p:grpSpPr>
        <a:xfrm>
          <a:off x="0" y="0"/>
          <a:ext cx="0" cy="0"/>
          <a:chOff x="0" y="0"/>
          <a:chExt cx="0" cy="0"/>
        </a:xfrm>
      </p:grpSpPr>
      <p:sp>
        <p:nvSpPr>
          <p:cNvPr id="6" name="Rectangle 5"/>
          <p:cNvSpPr/>
          <p:nvPr userDrawn="1"/>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effectLst/>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7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entered text">
    <p:spTree>
      <p:nvGrpSpPr>
        <p:cNvPr id="1" name=""/>
        <p:cNvGrpSpPr/>
        <p:nvPr/>
      </p:nvGrpSpPr>
      <p:grpSpPr>
        <a:xfrm>
          <a:off x="0" y="0"/>
          <a:ext cx="0" cy="0"/>
          <a:chOff x="0" y="0"/>
          <a:chExt cx="0" cy="0"/>
        </a:xfrm>
      </p:grpSpPr>
      <p:sp>
        <p:nvSpPr>
          <p:cNvPr id="5" name="Rectangle 4"/>
          <p:cNvSpPr/>
          <p:nvPr userDrawn="1"/>
        </p:nvSpPr>
        <p:spPr>
          <a:xfrm>
            <a:off x="473372" y="6164636"/>
            <a:ext cx="2147455" cy="403412"/>
          </a:xfrm>
          <a:prstGeom prst="rect">
            <a:avLst/>
          </a:prstGeom>
        </p:spPr>
        <p:txBody>
          <a:bodyPr lIns="182562" tIns="45641" rIns="91280" bIns="45641" anchor="ctr"/>
          <a:lstStyle/>
          <a:p>
            <a:pPr defTabSz="911913">
              <a:defRPr/>
            </a:pPr>
            <a:endParaRPr lang="en-US" sz="1300" dirty="0">
              <a:solidFill>
                <a:prstClr val="white"/>
              </a:solidFill>
              <a:latin typeface="PrudentialModern Med" pitchFamily="2" charset="0"/>
              <a:cs typeface="Arial" pitchFamily="34" charset="0"/>
            </a:endParaRPr>
          </a:p>
        </p:txBody>
      </p:sp>
      <p:sp>
        <p:nvSpPr>
          <p:cNvPr id="9" name="Text Placeholder 5"/>
          <p:cNvSpPr>
            <a:spLocks noGrp="1"/>
          </p:cNvSpPr>
          <p:nvPr>
            <p:ph type="body" sz="quarter" idx="10"/>
          </p:nvPr>
        </p:nvSpPr>
        <p:spPr>
          <a:xfrm>
            <a:off x="455613" y="1161826"/>
            <a:ext cx="8229599" cy="1376980"/>
          </a:xfrm>
          <a:prstGeom prst="rect">
            <a:avLst/>
          </a:prstGeom>
        </p:spPr>
        <p:txBody>
          <a:bodyPr lIns="91311" tIns="45658" rIns="91311" bIns="45658" anchor="b"/>
          <a:lstStyle>
            <a:lvl1pPr marL="0" indent="0" algn="ctr">
              <a:buNone/>
              <a:defRPr sz="3200" b="1" cap="all" baseline="0">
                <a:solidFill>
                  <a:srgbClr val="002247"/>
                </a:solidFill>
                <a:latin typeface="Arial Narrow"/>
                <a:cs typeface="Arial Narrow"/>
              </a:defRPr>
            </a:lvl1pPr>
            <a:lvl2pPr>
              <a:defRPr b="0"/>
            </a:lvl2pPr>
            <a:lvl3pPr>
              <a:defRPr b="0"/>
            </a:lvl3pPr>
            <a:lvl4pPr>
              <a:defRPr b="0"/>
            </a:lvl4pPr>
            <a:lvl5pPr>
              <a:defRPr b="0"/>
            </a:lvl5pPr>
          </a:lstStyle>
          <a:p>
            <a:pPr lvl="0"/>
            <a:r>
              <a:rPr lang="en-US"/>
              <a:t>Click to edit Master text styles</a:t>
            </a:r>
          </a:p>
        </p:txBody>
      </p:sp>
      <p:sp>
        <p:nvSpPr>
          <p:cNvPr id="10" name="Text Placeholder 5"/>
          <p:cNvSpPr>
            <a:spLocks noGrp="1"/>
          </p:cNvSpPr>
          <p:nvPr>
            <p:ph type="body" sz="quarter" idx="11"/>
          </p:nvPr>
        </p:nvSpPr>
        <p:spPr>
          <a:xfrm>
            <a:off x="1357624" y="2544282"/>
            <a:ext cx="5844281" cy="1059531"/>
          </a:xfrm>
          <a:prstGeom prst="rect">
            <a:avLst/>
          </a:prstGeom>
        </p:spPr>
        <p:txBody>
          <a:bodyPr lIns="91311" tIns="45658" rIns="91311" bIns="81949"/>
          <a:lstStyle>
            <a:lvl1pPr marL="0" indent="0" algn="ctr">
              <a:buNone/>
              <a:defRPr sz="1800" b="0" baseline="0">
                <a:solidFill>
                  <a:schemeClr val="tx1"/>
                </a:solidFill>
                <a:latin typeface="Times New Roman"/>
                <a:cs typeface="Times New Roman"/>
              </a:defRPr>
            </a:lvl1pPr>
            <a:lvl2pPr>
              <a:defRPr b="0"/>
            </a:lvl2pPr>
            <a:lvl3pPr>
              <a:defRPr b="0"/>
            </a:lvl3pPr>
            <a:lvl4pPr>
              <a:defRPr b="0"/>
            </a:lvl4pPr>
            <a:lvl5pPr>
              <a:defRPr b="0"/>
            </a:lvl5pPr>
          </a:lstStyle>
          <a:p>
            <a:pPr lvl="0"/>
            <a:r>
              <a:rPr lang="en-US"/>
              <a:t>Click to edit Master text styles</a:t>
            </a:r>
          </a:p>
        </p:txBody>
      </p:sp>
      <p:sp>
        <p:nvSpPr>
          <p:cNvPr id="7" name="Date Placeholder 3"/>
          <p:cNvSpPr>
            <a:spLocks noGrp="1"/>
          </p:cNvSpPr>
          <p:nvPr>
            <p:ph type="dt" sz="half" idx="12"/>
          </p:nvPr>
        </p:nvSpPr>
        <p:spPr>
          <a:xfrm>
            <a:off x="6563442" y="196645"/>
            <a:ext cx="2133600" cy="275303"/>
          </a:xfrm>
        </p:spPr>
        <p:txBody>
          <a:bodyPr/>
          <a:lstStyle>
            <a:lvl1pPr>
              <a:defRPr/>
            </a:lvl1pPr>
          </a:lstStyle>
          <a:p>
            <a:pPr>
              <a:defRPr/>
            </a:pPr>
            <a:endParaRPr lang="en-US"/>
          </a:p>
        </p:txBody>
      </p:sp>
      <p:sp>
        <p:nvSpPr>
          <p:cNvPr id="8" name="Footer Placeholder 4"/>
          <p:cNvSpPr>
            <a:spLocks noGrp="1"/>
          </p:cNvSpPr>
          <p:nvPr>
            <p:ph type="ftr" sz="quarter" idx="13"/>
          </p:nvPr>
        </p:nvSpPr>
        <p:spPr>
          <a:xfrm>
            <a:off x="457201" y="6459794"/>
            <a:ext cx="2895600" cy="274381"/>
          </a:xfrm>
        </p:spPr>
        <p:txBody>
          <a:bodyPr lIns="0"/>
          <a:lstStyle>
            <a:lvl1pPr algn="l">
              <a:defRPr cap="none"/>
            </a:lvl1pPr>
          </a:lstStyle>
          <a:p>
            <a:pPr>
              <a:defRPr/>
            </a:pPr>
            <a:endParaRPr lang="en-US" dirty="0"/>
          </a:p>
        </p:txBody>
      </p:sp>
      <p:sp>
        <p:nvSpPr>
          <p:cNvPr id="11" name="Slide Number Placeholder 5"/>
          <p:cNvSpPr txBox="1">
            <a:spLocks/>
          </p:cNvSpPr>
          <p:nvPr userDrawn="1"/>
        </p:nvSpPr>
        <p:spPr>
          <a:xfrm>
            <a:off x="6582129" y="6477208"/>
            <a:ext cx="2133600" cy="277554"/>
          </a:xfrm>
          <a:prstGeom prst="rect">
            <a:avLst/>
          </a:prstGeom>
        </p:spPr>
        <p:txBody>
          <a:bodyPr vert="horz" lIns="91440" tIns="45720" rIns="0" bIns="45720" rtlCol="0" anchor="ctr"/>
          <a:lstStyle>
            <a:defPPr>
              <a:defRPr lang="en-US"/>
            </a:defPPr>
            <a:lvl1pPr algn="r" rtl="0" fontAlgn="auto">
              <a:spcBef>
                <a:spcPts val="0"/>
              </a:spcBef>
              <a:spcAft>
                <a:spcPts val="0"/>
              </a:spcAft>
              <a:defRPr sz="800" kern="1200">
                <a:solidFill>
                  <a:srgbClr val="002247"/>
                </a:solidFill>
                <a:latin typeface="Arial Narrow"/>
                <a:ea typeface="+mn-ea"/>
                <a:cs typeface="Arial Narrow"/>
              </a:defRPr>
            </a:lvl1pPr>
            <a:lvl2pPr marL="456614" algn="l" rtl="0" fontAlgn="base">
              <a:spcBef>
                <a:spcPct val="0"/>
              </a:spcBef>
              <a:spcAft>
                <a:spcPct val="0"/>
              </a:spcAft>
              <a:defRPr sz="2400" kern="1200">
                <a:solidFill>
                  <a:schemeClr val="tx1"/>
                </a:solidFill>
                <a:latin typeface="Arial" charset="0"/>
                <a:ea typeface="+mn-ea"/>
                <a:cs typeface="+mn-cs"/>
              </a:defRPr>
            </a:lvl2pPr>
            <a:lvl3pPr marL="913224" algn="l" rtl="0" fontAlgn="base">
              <a:spcBef>
                <a:spcPct val="0"/>
              </a:spcBef>
              <a:spcAft>
                <a:spcPct val="0"/>
              </a:spcAft>
              <a:defRPr sz="2400" kern="1200">
                <a:solidFill>
                  <a:schemeClr val="tx1"/>
                </a:solidFill>
                <a:latin typeface="Arial" charset="0"/>
                <a:ea typeface="+mn-ea"/>
                <a:cs typeface="+mn-cs"/>
              </a:defRPr>
            </a:lvl3pPr>
            <a:lvl4pPr marL="1369838" algn="l" rtl="0" fontAlgn="base">
              <a:spcBef>
                <a:spcPct val="0"/>
              </a:spcBef>
              <a:spcAft>
                <a:spcPct val="0"/>
              </a:spcAft>
              <a:defRPr sz="2400" kern="1200">
                <a:solidFill>
                  <a:schemeClr val="tx1"/>
                </a:solidFill>
                <a:latin typeface="Arial" charset="0"/>
                <a:ea typeface="+mn-ea"/>
                <a:cs typeface="+mn-cs"/>
              </a:defRPr>
            </a:lvl4pPr>
            <a:lvl5pPr marL="1826449" algn="l" rtl="0" fontAlgn="base">
              <a:spcBef>
                <a:spcPct val="0"/>
              </a:spcBef>
              <a:spcAft>
                <a:spcPct val="0"/>
              </a:spcAft>
              <a:defRPr sz="2400" kern="1200">
                <a:solidFill>
                  <a:schemeClr val="tx1"/>
                </a:solidFill>
                <a:latin typeface="Arial" charset="0"/>
                <a:ea typeface="+mn-ea"/>
                <a:cs typeface="+mn-cs"/>
              </a:defRPr>
            </a:lvl5pPr>
            <a:lvl6pPr marL="2283063" algn="l" defTabSz="913224" rtl="0" eaLnBrk="1" latinLnBrk="0" hangingPunct="1">
              <a:defRPr sz="2400" kern="1200">
                <a:solidFill>
                  <a:schemeClr val="tx1"/>
                </a:solidFill>
                <a:latin typeface="Arial" charset="0"/>
                <a:ea typeface="+mn-ea"/>
                <a:cs typeface="+mn-cs"/>
              </a:defRPr>
            </a:lvl6pPr>
            <a:lvl7pPr marL="2739672" algn="l" defTabSz="913224" rtl="0" eaLnBrk="1" latinLnBrk="0" hangingPunct="1">
              <a:defRPr sz="2400" kern="1200">
                <a:solidFill>
                  <a:schemeClr val="tx1"/>
                </a:solidFill>
                <a:latin typeface="Arial" charset="0"/>
                <a:ea typeface="+mn-ea"/>
                <a:cs typeface="+mn-cs"/>
              </a:defRPr>
            </a:lvl7pPr>
            <a:lvl8pPr marL="3196287" algn="l" defTabSz="913224" rtl="0" eaLnBrk="1" latinLnBrk="0" hangingPunct="1">
              <a:defRPr sz="2400" kern="1200">
                <a:solidFill>
                  <a:schemeClr val="tx1"/>
                </a:solidFill>
                <a:latin typeface="Arial" charset="0"/>
                <a:ea typeface="+mn-ea"/>
                <a:cs typeface="+mn-cs"/>
              </a:defRPr>
            </a:lvl8pPr>
            <a:lvl9pPr marL="3652897" algn="l" defTabSz="913224" rtl="0" eaLnBrk="1" latinLnBrk="0" hangingPunct="1">
              <a:defRPr sz="2400" kern="1200">
                <a:solidFill>
                  <a:schemeClr val="tx1"/>
                </a:solidFill>
                <a:latin typeface="Arial" charset="0"/>
                <a:ea typeface="+mn-ea"/>
                <a:cs typeface="+mn-cs"/>
              </a:defRPr>
            </a:lvl9pPr>
          </a:lstStyle>
          <a:p>
            <a:fld id="{414208A0-4E47-44CE-8F23-F3566386B32D}" type="slidenum">
              <a:rPr lang="en-US" smtClean="0">
                <a:latin typeface="Arial"/>
              </a:rPr>
              <a:pPr/>
              <a:t>‹#›</a:t>
            </a:fld>
            <a:endParaRPr lang="en-US" dirty="0">
              <a:latin typeface="Aria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8F32806-082A-E549-9B4D-93C6D037FAE4}" type="datetime4">
              <a:rPr lang="en-US" smtClean="0"/>
              <a:pPr>
                <a:defRPr/>
              </a:pPr>
              <a:t>September 14, 2017</a:t>
            </a:fld>
            <a:endParaRPr lang="en-US" dirty="0"/>
          </a:p>
        </p:txBody>
      </p:sp>
      <p:sp>
        <p:nvSpPr>
          <p:cNvPr id="4" name="Footer Placeholder 4"/>
          <p:cNvSpPr>
            <a:spLocks noGrp="1"/>
          </p:cNvSpPr>
          <p:nvPr>
            <p:ph type="ftr" sz="quarter" idx="11"/>
          </p:nvPr>
        </p:nvSpPr>
        <p:spPr/>
        <p:txBody>
          <a:bodyPr/>
          <a:lstStyle>
            <a:lvl1pPr algn="l">
              <a:defRPr cap="none"/>
            </a:lvl1pPr>
          </a:lstStyle>
          <a:p>
            <a:pPr>
              <a:defRPr/>
            </a:pPr>
            <a:r>
              <a:rPr lang="en-US"/>
              <a:t>Multi-Asset Class Solutions</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42AB640-8029-7547-9EF3-D27EEB9D9621}" type="slidenum">
              <a:rPr lang="en-US"/>
              <a:pPr>
                <a:defRPr/>
              </a:pPr>
              <a:t>‹#›</a:t>
            </a:fld>
            <a:endParaRPr lang="en-US" dirty="0"/>
          </a:p>
        </p:txBody>
      </p:sp>
    </p:spTree>
    <p:extLst>
      <p:ext uri="{BB962C8B-B14F-4D97-AF65-F5344CB8AC3E}">
        <p14:creationId xmlns:p14="http://schemas.microsoft.com/office/powerpoint/2010/main" val="293060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2">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51" y="4031707"/>
            <a:ext cx="3336540" cy="444806"/>
          </a:xfrm>
        </p:spPr>
        <p:txBody>
          <a:bodyPr lIns="0"/>
          <a:lstStyle>
            <a:lvl1pPr marL="0" indent="0" algn="l">
              <a:buNone/>
              <a:defRPr sz="1800">
                <a:solidFill>
                  <a:srgbClr val="000000"/>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userDrawn="1"/>
        </p:nvCxnSpPr>
        <p:spPr>
          <a:xfrm>
            <a:off x="462929" y="3894991"/>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r="3261"/>
          <a:stretch/>
        </p:blipFill>
        <p:spPr>
          <a:xfrm>
            <a:off x="5884675" y="2663686"/>
            <a:ext cx="3249384" cy="4198643"/>
          </a:xfrm>
          <a:prstGeom prst="rect">
            <a:avLst/>
          </a:prstGeom>
        </p:spPr>
      </p:pic>
      <p:sp>
        <p:nvSpPr>
          <p:cNvPr id="2" name="Title 1"/>
          <p:cNvSpPr>
            <a:spLocks noGrp="1"/>
          </p:cNvSpPr>
          <p:nvPr>
            <p:ph type="ctrTitle"/>
          </p:nvPr>
        </p:nvSpPr>
        <p:spPr>
          <a:xfrm>
            <a:off x="447649" y="1854441"/>
            <a:ext cx="6493924" cy="1606514"/>
          </a:xfrm>
        </p:spPr>
        <p:txBody>
          <a:bodyPr anchor="b">
            <a:normAutofit/>
          </a:bodyPr>
          <a:lstStyle>
            <a:lvl1pPr algn="l">
              <a:defRPr sz="4000" b="1" cap="all">
                <a:solidFill>
                  <a:srgbClr val="002247"/>
                </a:solidFill>
                <a:latin typeface="Arial Narrow"/>
                <a:cs typeface="Arial Narrow"/>
              </a:defRPr>
            </a:lvl1pPr>
          </a:lstStyle>
          <a:p>
            <a:r>
              <a:rPr lang="en-US"/>
              <a:t>Click to edit Master title style</a:t>
            </a:r>
            <a:endParaRPr lang="en-US" dirty="0"/>
          </a:p>
        </p:txBody>
      </p:sp>
      <p:pic>
        <p:nvPicPr>
          <p:cNvPr id="11" name="Picture 10" descr="PGIM_Logolockup_Blue-CMYK.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6188" y="356419"/>
            <a:ext cx="4894406" cy="611801"/>
          </a:xfrm>
          <a:prstGeom prst="rect">
            <a:avLst/>
          </a:prstGeom>
        </p:spPr>
      </p:pic>
    </p:spTree>
    <p:extLst>
      <p:ext uri="{BB962C8B-B14F-4D97-AF65-F5344CB8AC3E}">
        <p14:creationId xmlns:p14="http://schemas.microsoft.com/office/powerpoint/2010/main" val="174807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le Slide Option 3">
    <p:spTree>
      <p:nvGrpSpPr>
        <p:cNvPr id="1" name=""/>
        <p:cNvGrpSpPr/>
        <p:nvPr/>
      </p:nvGrpSpPr>
      <p:grpSpPr>
        <a:xfrm>
          <a:off x="0" y="0"/>
          <a:ext cx="0" cy="0"/>
          <a:chOff x="0" y="0"/>
          <a:chExt cx="0" cy="0"/>
        </a:xfrm>
      </p:grpSpPr>
      <p:sp>
        <p:nvSpPr>
          <p:cNvPr id="4" name="Rectangle 3"/>
          <p:cNvSpPr/>
          <p:nvPr/>
        </p:nvSpPr>
        <p:spPr>
          <a:xfrm>
            <a:off x="152400" y="157788"/>
            <a:ext cx="8839200" cy="6553200"/>
          </a:xfrm>
          <a:prstGeom prst="rect">
            <a:avLst/>
          </a:prstGeom>
          <a:solidFill>
            <a:srgbClr val="0022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pic>
        <p:nvPicPr>
          <p:cNvPr id="5" name="Picture 4"/>
          <p:cNvPicPr>
            <a:picLocks noChangeAspect="1"/>
          </p:cNvPicPr>
          <p:nvPr userDrawn="1"/>
        </p:nvPicPr>
        <p:blipFill>
          <a:blip r:embed="rId2"/>
          <a:stretch>
            <a:fillRect/>
          </a:stretch>
        </p:blipFill>
        <p:spPr>
          <a:xfrm>
            <a:off x="351503" y="520760"/>
            <a:ext cx="4267201" cy="546040"/>
          </a:xfrm>
          <a:prstGeom prst="rect">
            <a:avLst/>
          </a:prstGeom>
        </p:spPr>
      </p:pic>
      <p:pic>
        <p:nvPicPr>
          <p:cNvPr id="6" name="Picture 5" descr="PGIM_Peak_Dynamic-WHITE4.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1746" t="3371" r="9140" b="11426"/>
          <a:stretch/>
        </p:blipFill>
        <p:spPr>
          <a:xfrm>
            <a:off x="4572000" y="3249864"/>
            <a:ext cx="4434070" cy="3474632"/>
          </a:xfrm>
          <a:prstGeom prst="rect">
            <a:avLst/>
          </a:prstGeom>
        </p:spPr>
      </p:pic>
      <p:sp>
        <p:nvSpPr>
          <p:cNvPr id="7" name="Title 1"/>
          <p:cNvSpPr>
            <a:spLocks noGrp="1"/>
          </p:cNvSpPr>
          <p:nvPr>
            <p:ph type="title"/>
          </p:nvPr>
        </p:nvSpPr>
        <p:spPr>
          <a:xfrm>
            <a:off x="465918" y="2129692"/>
            <a:ext cx="5906291" cy="1290595"/>
          </a:xfrm>
        </p:spPr>
        <p:txBody>
          <a:bodyPr anchor="b"/>
          <a:lstStyle>
            <a:lvl1pPr algn="l">
              <a:defRPr sz="4000" b="1" cap="all">
                <a:solidFill>
                  <a:srgbClr val="FFFFFF"/>
                </a:solidFill>
              </a:defRPr>
            </a:lvl1pPr>
          </a:lstStyle>
          <a:p>
            <a:r>
              <a:rPr lang="en-US" dirty="0"/>
              <a:t>Click to edit Master title style</a:t>
            </a:r>
          </a:p>
        </p:txBody>
      </p:sp>
      <p:cxnSp>
        <p:nvCxnSpPr>
          <p:cNvPr id="9" name="Straight Connector 8"/>
          <p:cNvCxnSpPr/>
          <p:nvPr userDrawn="1"/>
        </p:nvCxnSpPr>
        <p:spPr>
          <a:xfrm>
            <a:off x="462928" y="3621453"/>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10" name="Subtitle 2"/>
          <p:cNvSpPr>
            <a:spLocks noGrp="1"/>
          </p:cNvSpPr>
          <p:nvPr>
            <p:ph type="subTitle" idx="1"/>
          </p:nvPr>
        </p:nvSpPr>
        <p:spPr>
          <a:xfrm>
            <a:off x="457484" y="3953049"/>
            <a:ext cx="3336540" cy="444806"/>
          </a:xfrm>
        </p:spPr>
        <p:txBody>
          <a:bodyPr lIns="0"/>
          <a:lstStyle>
            <a:lvl1pPr marL="0" indent="0" algn="l">
              <a:buNone/>
              <a:defRPr sz="1800">
                <a:solidFill>
                  <a:schemeClr val="bg1"/>
                </a:solidFill>
                <a:latin typeface="Times"/>
                <a:cs typeface="Time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329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cxnSp>
        <p:nvCxnSpPr>
          <p:cNvPr id="7" name="Straight Connector 6"/>
          <p:cNvCxnSpPr/>
          <p:nvPr userDrawn="1"/>
        </p:nvCxnSpPr>
        <p:spPr>
          <a:xfrm>
            <a:off x="453096" y="1371600"/>
            <a:ext cx="569913" cy="0"/>
          </a:xfrm>
          <a:prstGeom prst="line">
            <a:avLst/>
          </a:prstGeom>
          <a:ln w="101600" cmpd="sng">
            <a:solidFill>
              <a:srgbClr val="C4A44D"/>
            </a:solidFill>
          </a:ln>
          <a:effectLst/>
        </p:spPr>
        <p:style>
          <a:lnRef idx="2">
            <a:schemeClr val="accent1"/>
          </a:lnRef>
          <a:fillRef idx="0">
            <a:schemeClr val="accent1"/>
          </a:fillRef>
          <a:effectRef idx="1">
            <a:schemeClr val="accent1"/>
          </a:effectRef>
          <a:fontRef idx="minor">
            <a:schemeClr val="tx1"/>
          </a:fontRef>
        </p:style>
      </p:cxn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98568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marL="1093788" indent="-176213">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7"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282540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descr="dynamic-pattern-yello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68304" y="3657600"/>
            <a:ext cx="4775695" cy="3200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sz="800">
                <a:solidFill>
                  <a:srgbClr val="002247"/>
                </a:solidFill>
                <a:latin typeface="Arial Narrow"/>
                <a:cs typeface="Arial Narrow"/>
              </a:defRPr>
            </a:lvl1pPr>
          </a:lstStyle>
          <a:p>
            <a:pPr>
              <a:defRPr/>
            </a:pPr>
            <a:fld id="{D603DBCF-7BFD-48DD-831F-54764C797A11}" type="slidenum">
              <a:rPr lang="en-US" smtClean="0"/>
              <a:pPr>
                <a:defRPr/>
              </a:pPr>
              <a:t>‹#›</a:t>
            </a:fld>
            <a:endParaRPr lang="en-US" dirty="0"/>
          </a:p>
        </p:txBody>
      </p:sp>
      <p:sp>
        <p:nvSpPr>
          <p:cNvPr id="5" name="Footer Placeholder 4"/>
          <p:cNvSpPr>
            <a:spLocks noGrp="1"/>
          </p:cNvSpPr>
          <p:nvPr>
            <p:ph type="ftr" sz="quarter" idx="11"/>
          </p:nvPr>
        </p:nvSpPr>
        <p:spPr/>
        <p:txBody>
          <a:bodyPr/>
          <a:lstStyle>
            <a:lvl1pPr algn="l" fontAlgn="auto">
              <a:spcBef>
                <a:spcPts val="0"/>
              </a:spcBef>
              <a:spcAft>
                <a:spcPts val="0"/>
              </a:spcAft>
              <a:defRPr sz="800" spc="0">
                <a:solidFill>
                  <a:srgbClr val="002247"/>
                </a:solidFill>
                <a:latin typeface="Arial Narrow"/>
                <a:ea typeface="+mn-ea"/>
                <a:cs typeface="Arial Narrow"/>
              </a:defRPr>
            </a:lvl1pPr>
          </a:lstStyle>
          <a:p>
            <a:pPr>
              <a:defRPr/>
            </a:pPr>
            <a:endParaRPr lang="en-US" dirty="0"/>
          </a:p>
        </p:txBody>
      </p:sp>
      <p:sp>
        <p:nvSpPr>
          <p:cNvPr id="8"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Tree>
    <p:extLst>
      <p:ext uri="{BB962C8B-B14F-4D97-AF65-F5344CB8AC3E}">
        <p14:creationId xmlns:p14="http://schemas.microsoft.com/office/powerpoint/2010/main" val="395892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04336"/>
            <a:ext cx="4038600" cy="462182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lgn="l">
              <a:defRPr cap="none"/>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306585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04335"/>
            <a:ext cx="4040188" cy="670540"/>
          </a:xfrm>
        </p:spPr>
        <p:txBody>
          <a:bodyPr anchor="b"/>
          <a:lstStyle>
            <a:lvl1pPr marL="0" indent="0">
              <a:buNone/>
              <a:defRPr sz="2000" b="1">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04335"/>
            <a:ext cx="4041775" cy="670540"/>
          </a:xfrm>
        </p:spPr>
        <p:txBody>
          <a:bodyPr anchor="b"/>
          <a:lstStyle>
            <a:lvl1pPr marL="0" indent="0">
              <a:buNone/>
              <a:defRPr lang="en-US" sz="2000" b="1" kern="1200">
                <a:solidFill>
                  <a:srgbClr val="005C9E"/>
                </a:solidFill>
                <a:latin typeface="Arial Narrow" charset="0"/>
                <a:ea typeface="Arial Narrow" charset="0"/>
                <a:cs typeface="Arial Narrow"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457200" rtl="0" eaLnBrk="1" fontAlgn="base" hangingPunct="1">
              <a:spcBef>
                <a:spcPct val="20000"/>
              </a:spcBef>
              <a:spcAft>
                <a:spcPct val="0"/>
              </a:spcAft>
              <a:buFont typeface="Wingdings" charset="2"/>
              <a:buNone/>
            </a:pPr>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lgn="l">
              <a:defRPr cap="none"/>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2308441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lgn="l">
              <a:defRPr cap="none"/>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fontAlgn="auto">
              <a:spcBef>
                <a:spcPts val="0"/>
              </a:spcBef>
              <a:spcAft>
                <a:spcPts val="0"/>
              </a:spcAft>
            </a:pPr>
            <a:fld id="{414208A0-4E47-44CE-8F23-F3566386B32D}" type="slidenum">
              <a:rPr lang="en-US" smtClean="0">
                <a:latin typeface="Arial"/>
              </a:rPr>
              <a:pPr fontAlgn="auto">
                <a:spcBef>
                  <a:spcPts val="0"/>
                </a:spcBef>
                <a:spcAft>
                  <a:spcPts val="0"/>
                </a:spcAft>
              </a:pPr>
              <a:t>‹#›</a:t>
            </a:fld>
            <a:endParaRPr lang="en-US" dirty="0">
              <a:latin typeface="Arial"/>
            </a:endParaRPr>
          </a:p>
        </p:txBody>
      </p:sp>
    </p:spTree>
    <p:extLst>
      <p:ext uri="{BB962C8B-B14F-4D97-AF65-F5344CB8AC3E}">
        <p14:creationId xmlns:p14="http://schemas.microsoft.com/office/powerpoint/2010/main" val="403751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2284" y="471948"/>
            <a:ext cx="8239432" cy="76036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dirty="0"/>
              <a:t>Click to edit Master title style</a:t>
            </a:r>
          </a:p>
        </p:txBody>
      </p:sp>
      <p:sp>
        <p:nvSpPr>
          <p:cNvPr id="1029" name="Text Placeholder 2"/>
          <p:cNvSpPr>
            <a:spLocks noGrp="1"/>
          </p:cNvSpPr>
          <p:nvPr>
            <p:ph type="body" idx="1"/>
          </p:nvPr>
        </p:nvSpPr>
        <p:spPr bwMode="auto">
          <a:xfrm>
            <a:off x="457200" y="1494502"/>
            <a:ext cx="8229600" cy="486696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553610" y="104876"/>
            <a:ext cx="2133600" cy="357239"/>
          </a:xfrm>
          <a:prstGeom prst="rect">
            <a:avLst/>
          </a:prstGeom>
        </p:spPr>
        <p:txBody>
          <a:bodyPr vert="horz" lIns="0" tIns="45720" rIns="9144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pPr>
              <a:defRPr/>
            </a:pPr>
            <a:endParaRPr lang="en-US" dirty="0"/>
          </a:p>
        </p:txBody>
      </p:sp>
      <p:sp>
        <p:nvSpPr>
          <p:cNvPr id="5" name="Footer Placeholder 4"/>
          <p:cNvSpPr>
            <a:spLocks noGrp="1"/>
          </p:cNvSpPr>
          <p:nvPr>
            <p:ph type="ftr" sz="quarter" idx="3"/>
          </p:nvPr>
        </p:nvSpPr>
        <p:spPr>
          <a:xfrm>
            <a:off x="414779" y="6518787"/>
            <a:ext cx="2928189" cy="244885"/>
          </a:xfrm>
          <a:prstGeom prst="rect">
            <a:avLst/>
          </a:prstGeom>
        </p:spPr>
        <p:txBody>
          <a:bodyPr vert="horz" lIns="91440" tIns="45720" rIns="91440" bIns="45720" rtlCol="0" anchor="ctr"/>
          <a:lstStyle>
            <a:lvl1pPr algn="l" fontAlgn="auto">
              <a:spcBef>
                <a:spcPts val="0"/>
              </a:spcBef>
              <a:spcAft>
                <a:spcPts val="0"/>
              </a:spcAft>
              <a:defRPr sz="800" cap="none" spc="0">
                <a:solidFill>
                  <a:srgbClr val="002247"/>
                </a:solidFill>
                <a:latin typeface="Arial Narrow"/>
                <a:ea typeface="+mn-ea"/>
                <a:cs typeface="Arial Narrow"/>
              </a:defRPr>
            </a:lvl1pPr>
          </a:lstStyle>
          <a:p>
            <a:pPr>
              <a:defRPr/>
            </a:pPr>
            <a:endParaRPr lang="en-US" dirty="0"/>
          </a:p>
        </p:txBody>
      </p:sp>
      <p:sp>
        <p:nvSpPr>
          <p:cNvPr id="6" name="Slide Number Placeholder 5"/>
          <p:cNvSpPr>
            <a:spLocks noGrp="1"/>
          </p:cNvSpPr>
          <p:nvPr>
            <p:ph type="sldNum" sz="quarter" idx="4"/>
          </p:nvPr>
        </p:nvSpPr>
        <p:spPr>
          <a:xfrm>
            <a:off x="6538452" y="6489290"/>
            <a:ext cx="2157613" cy="244885"/>
          </a:xfrm>
          <a:prstGeom prst="rect">
            <a:avLst/>
          </a:prstGeom>
        </p:spPr>
        <p:txBody>
          <a:bodyPr vert="horz" lIns="91440" tIns="45720" rIns="0" bIns="45720" rtlCol="0" anchor="ctr"/>
          <a:lstStyle>
            <a:lvl1pPr algn="r" fontAlgn="auto">
              <a:spcBef>
                <a:spcPts val="0"/>
              </a:spcBef>
              <a:spcAft>
                <a:spcPts val="0"/>
              </a:spcAft>
              <a:defRPr sz="800">
                <a:solidFill>
                  <a:srgbClr val="002247"/>
                </a:solidFill>
                <a:latin typeface="Arial Narrow"/>
                <a:ea typeface="+mn-ea"/>
                <a:cs typeface="Arial Narrow"/>
              </a:defRPr>
            </a:lvl1pPr>
          </a:lstStyle>
          <a:p>
            <a:fld id="{414208A0-4E47-44CE-8F23-F3566386B32D}" type="slidenum">
              <a:rPr lang="en-US" smtClean="0"/>
              <a:pPr/>
              <a:t>‹#›</a:t>
            </a:fld>
            <a:endParaRPr lang="en-US" dirty="0"/>
          </a:p>
        </p:txBody>
      </p:sp>
      <p:cxnSp>
        <p:nvCxnSpPr>
          <p:cNvPr id="9" name="Straight Connector 8"/>
          <p:cNvCxnSpPr/>
          <p:nvPr userDrawn="1"/>
        </p:nvCxnSpPr>
        <p:spPr>
          <a:xfrm>
            <a:off x="457200" y="457200"/>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57200" y="6455579"/>
            <a:ext cx="8229600" cy="0"/>
          </a:xfrm>
          <a:prstGeom prst="line">
            <a:avLst/>
          </a:prstGeom>
          <a:ln w="6350" cmpd="sng">
            <a:solidFill>
              <a:srgbClr val="002247"/>
            </a:solidFill>
          </a:ln>
          <a:effectLst/>
        </p:spPr>
        <p:style>
          <a:lnRef idx="2">
            <a:schemeClr val="accent1"/>
          </a:lnRef>
          <a:fillRef idx="0">
            <a:schemeClr val="accent1"/>
          </a:fillRef>
          <a:effectRef idx="1">
            <a:schemeClr val="accent1"/>
          </a:effectRef>
          <a:fontRef idx="minor">
            <a:schemeClr val="tx1"/>
          </a:fontRef>
        </p:style>
      </p:cxnSp>
      <p:pic>
        <p:nvPicPr>
          <p:cNvPr id="10" name="Picture 9" descr="PGIM_Navy.jp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21053" y="155520"/>
            <a:ext cx="748141" cy="224442"/>
          </a:xfrm>
          <a:prstGeom prst="rect">
            <a:avLst/>
          </a:prstGeom>
        </p:spPr>
      </p:pic>
    </p:spTree>
  </p:cSld>
  <p:clrMap bg1="lt1" tx1="dk1" bg2="lt2" tx2="dk2" accent1="accent1" accent2="accent2" accent3="accent3" accent4="accent4" accent5="accent5" accent6="accent6" hlink="hlink" folHlink="folHlink"/>
  <p:sldLayoutIdLst>
    <p:sldLayoutId id="2147484228" r:id="rId1"/>
    <p:sldLayoutId id="2147484269" r:id="rId2"/>
    <p:sldLayoutId id="2147484271" r:id="rId3"/>
    <p:sldLayoutId id="2147484229" r:id="rId4"/>
    <p:sldLayoutId id="2147484268" r:id="rId5"/>
    <p:sldLayoutId id="2147484270" r:id="rId6"/>
    <p:sldLayoutId id="2147484231" r:id="rId7"/>
    <p:sldLayoutId id="2147484232" r:id="rId8"/>
    <p:sldLayoutId id="2147484234" r:id="rId9"/>
    <p:sldLayoutId id="2147484235" r:id="rId10"/>
    <p:sldLayoutId id="2147484236" r:id="rId11"/>
    <p:sldLayoutId id="2147484272" r:id="rId12"/>
    <p:sldLayoutId id="2147484237" r:id="rId13"/>
    <p:sldLayoutId id="2147484265" r:id="rId14"/>
    <p:sldLayoutId id="2147484273" r:id="rId15"/>
  </p:sldLayoutIdLst>
  <p:hf hdr="0" ftr="0" dt="0"/>
  <p:txStyles>
    <p:titleStyle>
      <a:lvl1pPr algn="l" defTabSz="457200" rtl="0" eaLnBrk="1" fontAlgn="base" hangingPunct="1">
        <a:spcBef>
          <a:spcPct val="0"/>
        </a:spcBef>
        <a:spcAft>
          <a:spcPct val="0"/>
        </a:spcAft>
        <a:defRPr sz="3200" b="1" kern="1200">
          <a:solidFill>
            <a:srgbClr val="002247"/>
          </a:solidFill>
          <a:latin typeface="Arial Narrow"/>
          <a:ea typeface="ＭＳ Ｐゴシック" charset="0"/>
          <a:cs typeface="Arial Narrow"/>
        </a:defRPr>
      </a:lvl1pPr>
      <a:lvl2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2pPr>
      <a:lvl3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3pPr>
      <a:lvl4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4pPr>
      <a:lvl5pPr algn="l" defTabSz="457200" rtl="0" eaLnBrk="1" fontAlgn="base" hangingPunct="1">
        <a:spcBef>
          <a:spcPct val="0"/>
        </a:spcBef>
        <a:spcAft>
          <a:spcPct val="0"/>
        </a:spcAft>
        <a:defRPr sz="3200">
          <a:solidFill>
            <a:srgbClr val="051531"/>
          </a:solidFill>
          <a:latin typeface="Times" charset="0"/>
          <a:ea typeface="ＭＳ Ｐゴシック" charset="0"/>
          <a:cs typeface="ＭＳ Ｐゴシック" charset="0"/>
        </a:defRPr>
      </a:lvl5pPr>
      <a:lvl6pPr marL="4572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6pPr>
      <a:lvl7pPr marL="9144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7pPr>
      <a:lvl8pPr marL="13716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8pPr>
      <a:lvl9pPr marL="1828800" algn="l" defTabSz="457200" rtl="0" eaLnBrk="1" fontAlgn="base" hangingPunct="1">
        <a:spcBef>
          <a:spcPct val="0"/>
        </a:spcBef>
        <a:spcAft>
          <a:spcPct val="0"/>
        </a:spcAft>
        <a:defRPr sz="2400" b="1">
          <a:solidFill>
            <a:srgbClr val="005B9C"/>
          </a:solidFill>
          <a:latin typeface="Calibri" charset="0"/>
          <a:ea typeface="ＭＳ Ｐゴシック" charset="0"/>
          <a:cs typeface="ＭＳ Ｐゴシック" charset="0"/>
        </a:defRPr>
      </a:lvl9pPr>
    </p:titleStyle>
    <p:bodyStyle>
      <a:lvl1pPr marL="233363" indent="-233363" algn="l" defTabSz="457200" rtl="0" eaLnBrk="1" fontAlgn="base" hangingPunct="1">
        <a:spcBef>
          <a:spcPct val="20000"/>
        </a:spcBef>
        <a:spcAft>
          <a:spcPct val="0"/>
        </a:spcAft>
        <a:buFont typeface="Wingdings" charset="2"/>
        <a:buChar char="§"/>
        <a:tabLst/>
        <a:defRPr sz="1800" kern="1200">
          <a:solidFill>
            <a:srgbClr val="000000"/>
          </a:solidFill>
          <a:latin typeface="Times New Roman"/>
          <a:ea typeface="ＭＳ Ｐゴシック" charset="0"/>
          <a:cs typeface="Times New Roman"/>
        </a:defRPr>
      </a:lvl1pPr>
      <a:lvl2pPr marL="517525" indent="-254000" algn="l" defTabSz="457200" rtl="0" eaLnBrk="1" fontAlgn="base" hangingPunct="1">
        <a:spcBef>
          <a:spcPct val="20000"/>
        </a:spcBef>
        <a:spcAft>
          <a:spcPct val="0"/>
        </a:spcAft>
        <a:buFont typeface="Lucida Grande"/>
        <a:buChar char="-"/>
        <a:tabLst/>
        <a:defRPr sz="1600" kern="1200">
          <a:solidFill>
            <a:srgbClr val="000000"/>
          </a:solidFill>
          <a:latin typeface="Times New Roman"/>
          <a:ea typeface="ＭＳ Ｐゴシック" charset="0"/>
          <a:cs typeface="Times New Roman"/>
        </a:defRPr>
      </a:lvl2pPr>
      <a:lvl3pPr marL="692150" indent="-174625"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3pPr>
      <a:lvl4pPr marL="917575" indent="-204788"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4pPr>
      <a:lvl5pPr marL="1093788" indent="-176213" algn="l" defTabSz="457200" rtl="0" eaLnBrk="1" fontAlgn="base" hangingPunct="1">
        <a:spcBef>
          <a:spcPct val="20000"/>
        </a:spcBef>
        <a:spcAft>
          <a:spcPct val="0"/>
        </a:spcAft>
        <a:buFont typeface="Wingdings" charset="2"/>
        <a:buChar char="§"/>
        <a:tabLst/>
        <a:defRPr sz="1400" kern="1200">
          <a:solidFill>
            <a:srgbClr val="000000"/>
          </a:solidFill>
          <a:latin typeface="Times New Roman"/>
          <a:ea typeface="ＭＳ Ｐゴシック" charset="0"/>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chart" Target="../charts/char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chart" Target="../charts/char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dirty="0"/>
          </a:p>
        </p:txBody>
      </p:sp>
      <p:sp>
        <p:nvSpPr>
          <p:cNvPr id="5" name="Title 4"/>
          <p:cNvSpPr>
            <a:spLocks noGrp="1"/>
          </p:cNvSpPr>
          <p:nvPr>
            <p:ph type="ctrTitle"/>
          </p:nvPr>
        </p:nvSpPr>
        <p:spPr/>
        <p:txBody>
          <a:bodyPr>
            <a:normAutofit/>
          </a:bodyPr>
          <a:lstStyle/>
          <a:p>
            <a:r>
              <a:rPr lang="en-US" cap="none" dirty="0"/>
              <a:t>CPIC OFFSHORE MULTI-ASSET PORTFOLIO SOLUTION</a:t>
            </a:r>
          </a:p>
        </p:txBody>
      </p:sp>
      <p:sp>
        <p:nvSpPr>
          <p:cNvPr id="4" name="Rectangle 3"/>
          <p:cNvSpPr/>
          <p:nvPr/>
        </p:nvSpPr>
        <p:spPr>
          <a:xfrm>
            <a:off x="381243" y="6203462"/>
            <a:ext cx="3272449" cy="215411"/>
          </a:xfrm>
          <a:prstGeom prst="rect">
            <a:avLst/>
          </a:prstGeom>
        </p:spPr>
        <p:txBody>
          <a:bodyPr wrap="square" lIns="91407" tIns="45704" rIns="91407" bIns="45704">
            <a:spAutoFit/>
          </a:bodyPr>
          <a:lstStyle/>
          <a:p>
            <a:pPr defTabSz="913224" fontAlgn="auto">
              <a:spcAft>
                <a:spcPts val="0"/>
              </a:spcAft>
              <a:defRPr/>
            </a:pPr>
            <a:r>
              <a:rPr lang="en-US" sz="800" dirty="0">
                <a:solidFill>
                  <a:schemeClr val="bg1">
                    <a:lumMod val="50000"/>
                  </a:schemeClr>
                </a:solidFill>
                <a:latin typeface="Arial Narrow"/>
                <a:cs typeface="Arial Narrow"/>
              </a:rPr>
              <a:t>Any disclaimer text</a:t>
            </a:r>
          </a:p>
        </p:txBody>
      </p:sp>
      <p:sp>
        <p:nvSpPr>
          <p:cNvPr id="2" name="TextBox 1"/>
          <p:cNvSpPr txBox="1"/>
          <p:nvPr/>
        </p:nvSpPr>
        <p:spPr>
          <a:xfrm>
            <a:off x="367748" y="4581939"/>
            <a:ext cx="3359426" cy="369332"/>
          </a:xfrm>
          <a:prstGeom prst="rect">
            <a:avLst/>
          </a:prstGeom>
          <a:noFill/>
        </p:spPr>
        <p:txBody>
          <a:bodyPr wrap="square" rtlCol="0">
            <a:spAutoFit/>
          </a:bodyPr>
          <a:lstStyle/>
          <a:p>
            <a:r>
              <a:rPr lang="en-US" sz="1800" dirty="0">
                <a:solidFill>
                  <a:srgbClr val="000000"/>
                </a:solidFill>
                <a:latin typeface="Times New Roman"/>
                <a:cs typeface="Times New Roman"/>
              </a:rPr>
              <a:t>Sept. 13,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a:t>
            </a:r>
            <a:r>
              <a:rPr lang="en-US" dirty="0" err="1"/>
              <a:t>Litterman</a:t>
            </a:r>
            <a:r>
              <a:rPr lang="en-US" dirty="0"/>
              <a:t>, Posterior Expected Return (Gamma =3.5)</a:t>
            </a:r>
          </a:p>
        </p:txBody>
      </p:sp>
      <p:sp>
        <p:nvSpPr>
          <p:cNvPr id="7" name="Content Placeholder 6"/>
          <p:cNvSpPr>
            <a:spLocks noGrp="1"/>
          </p:cNvSpPr>
          <p:nvPr>
            <p:ph idx="1"/>
          </p:nvPr>
        </p:nvSpPr>
        <p:spPr/>
        <p:txBody>
          <a:bodyPr/>
          <a:lstStyle/>
          <a:p>
            <a:pPr marL="0" indent="0">
              <a:buNone/>
            </a:pPr>
            <a:r>
              <a:rPr lang="en-US" sz="1400" dirty="0"/>
              <a:t>Views: CMA with Active Alpha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Prior and Posterior Expected Return </a:t>
            </a:r>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Assume 1% active alpha with 3% tracking error for </a:t>
            </a:r>
            <a:r>
              <a:rPr lang="en-US" sz="800" dirty="0" err="1">
                <a:solidFill>
                  <a:srgbClr val="002247"/>
                </a:solidFill>
                <a:latin typeface="Arial Narrow"/>
                <a:cs typeface="Arial Narrow"/>
              </a:rPr>
              <a:t>US_LargeCap</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US_SmallCap</a:t>
            </a:r>
            <a:r>
              <a:rPr lang="en-US" sz="800" dirty="0">
                <a:solidFill>
                  <a:srgbClr val="002247"/>
                </a:solidFill>
                <a:latin typeface="Arial Narrow"/>
                <a:cs typeface="Arial Narrow"/>
              </a:rPr>
              <a:t>, EAFE and EM. The active alphas are mutually independent.. </a:t>
            </a:r>
          </a:p>
          <a:p>
            <a:pPr algn="just">
              <a:buClr>
                <a:srgbClr val="000000"/>
              </a:buClr>
              <a:defRPr/>
            </a:pPr>
            <a:r>
              <a:rPr lang="en-US" sz="800" dirty="0">
                <a:solidFill>
                  <a:srgbClr val="002247"/>
                </a:solidFill>
                <a:latin typeface="Arial Narrow"/>
                <a:cs typeface="Arial Narrow"/>
              </a:rPr>
              <a:t>The uncertainty of prior, tau, is set to be 5%, following, He, </a:t>
            </a:r>
            <a:r>
              <a:rPr lang="en-US" sz="800" dirty="0" err="1">
                <a:solidFill>
                  <a:srgbClr val="002247"/>
                </a:solidFill>
                <a:latin typeface="Arial Narrow"/>
                <a:cs typeface="Arial Narrow"/>
              </a:rPr>
              <a:t>Guangliang</a:t>
            </a:r>
            <a:r>
              <a:rPr lang="en-US" sz="800" dirty="0">
                <a:solidFill>
                  <a:srgbClr val="002247"/>
                </a:solidFill>
                <a:latin typeface="Arial Narrow"/>
                <a:cs typeface="Arial Narrow"/>
              </a:rPr>
              <a:t>, and Robert </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"The intuition behind Black-</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model portfolios." (1999).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9" name="Chart 8">
            <a:extLst>
              <a:ext uri="{FF2B5EF4-FFF2-40B4-BE49-F238E27FC236}">
                <a16:creationId xmlns:a16="http://schemas.microsoft.com/office/drawing/2014/main" id="{F19AD0F4-107B-4FC4-B0E8-381017931231}"/>
              </a:ext>
            </a:extLst>
          </p:cNvPr>
          <p:cNvGraphicFramePr/>
          <p:nvPr>
            <p:extLst/>
          </p:nvPr>
        </p:nvGraphicFramePr>
        <p:xfrm>
          <a:off x="5626880" y="1064639"/>
          <a:ext cx="3069185" cy="3432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D6159EF7-AD92-4CBC-8B20-ED9425845D26}"/>
              </a:ext>
            </a:extLst>
          </p:cNvPr>
          <p:cNvGraphicFramePr>
            <a:graphicFrameLocks noGrp="1"/>
          </p:cNvGraphicFramePr>
          <p:nvPr>
            <p:extLst/>
          </p:nvPr>
        </p:nvGraphicFramePr>
        <p:xfrm>
          <a:off x="447935" y="1860012"/>
          <a:ext cx="5135016" cy="2009618"/>
        </p:xfrm>
        <a:graphic>
          <a:graphicData uri="http://schemas.openxmlformats.org/drawingml/2006/table">
            <a:tbl>
              <a:tblPr/>
              <a:tblGrid>
                <a:gridCol w="382289">
                  <a:extLst>
                    <a:ext uri="{9D8B030D-6E8A-4147-A177-3AD203B41FA5}">
                      <a16:colId xmlns:a16="http://schemas.microsoft.com/office/drawing/2014/main" val="1120705236"/>
                    </a:ext>
                  </a:extLst>
                </a:gridCol>
                <a:gridCol w="581398">
                  <a:extLst>
                    <a:ext uri="{9D8B030D-6E8A-4147-A177-3AD203B41FA5}">
                      <a16:colId xmlns:a16="http://schemas.microsoft.com/office/drawing/2014/main" val="588890138"/>
                    </a:ext>
                  </a:extLst>
                </a:gridCol>
                <a:gridCol w="686925">
                  <a:extLst>
                    <a:ext uri="{9D8B030D-6E8A-4147-A177-3AD203B41FA5}">
                      <a16:colId xmlns:a16="http://schemas.microsoft.com/office/drawing/2014/main" val="1890969507"/>
                    </a:ext>
                  </a:extLst>
                </a:gridCol>
                <a:gridCol w="549540">
                  <a:extLst>
                    <a:ext uri="{9D8B030D-6E8A-4147-A177-3AD203B41FA5}">
                      <a16:colId xmlns:a16="http://schemas.microsoft.com/office/drawing/2014/main" val="37581648"/>
                    </a:ext>
                  </a:extLst>
                </a:gridCol>
                <a:gridCol w="519674">
                  <a:extLst>
                    <a:ext uri="{9D8B030D-6E8A-4147-A177-3AD203B41FA5}">
                      <a16:colId xmlns:a16="http://schemas.microsoft.com/office/drawing/2014/main" val="3578957862"/>
                    </a:ext>
                  </a:extLst>
                </a:gridCol>
                <a:gridCol w="525647">
                  <a:extLst>
                    <a:ext uri="{9D8B030D-6E8A-4147-A177-3AD203B41FA5}">
                      <a16:colId xmlns:a16="http://schemas.microsoft.com/office/drawing/2014/main" val="3283794677"/>
                    </a:ext>
                  </a:extLst>
                </a:gridCol>
                <a:gridCol w="382289">
                  <a:extLst>
                    <a:ext uri="{9D8B030D-6E8A-4147-A177-3AD203B41FA5}">
                      <a16:colId xmlns:a16="http://schemas.microsoft.com/office/drawing/2014/main" val="1487894265"/>
                    </a:ext>
                  </a:extLst>
                </a:gridCol>
                <a:gridCol w="485826">
                  <a:extLst>
                    <a:ext uri="{9D8B030D-6E8A-4147-A177-3AD203B41FA5}">
                      <a16:colId xmlns:a16="http://schemas.microsoft.com/office/drawing/2014/main" val="2948269950"/>
                    </a:ext>
                  </a:extLst>
                </a:gridCol>
                <a:gridCol w="1021428">
                  <a:extLst>
                    <a:ext uri="{9D8B030D-6E8A-4147-A177-3AD203B41FA5}">
                      <a16:colId xmlns:a16="http://schemas.microsoft.com/office/drawing/2014/main" val="99644588"/>
                    </a:ext>
                  </a:extLst>
                </a:gridCol>
              </a:tblGrid>
              <a:tr h="231299">
                <a:tc>
                  <a:txBody>
                    <a:bodyPr/>
                    <a:lstStyle/>
                    <a:p>
                      <a:pPr algn="ctr" fontAlgn="b"/>
                      <a:r>
                        <a:rPr lang="en-US" sz="1100" b="1" i="0" u="none" strike="noStrike">
                          <a:solidFill>
                            <a:srgbClr val="000000"/>
                          </a:solidFill>
                          <a:effectLst/>
                          <a:latin typeface="Calibri" panose="020F0502020204030204" pitchFamily="34" charset="0"/>
                        </a:rPr>
                        <a:t>Views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Asserted Expected 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37020779"/>
                  </a:ext>
                </a:extLst>
              </a:tr>
              <a:tr h="231299">
                <a:tc>
                  <a:txBody>
                    <a:bodyPr/>
                    <a:lstStyle/>
                    <a:p>
                      <a:pPr algn="ctr" fontAlgn="b"/>
                      <a:r>
                        <a:rPr lang="en-US" sz="1100" b="1" i="0" u="none" strike="noStrike" dirty="0">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820596"/>
                  </a:ext>
                </a:extLst>
              </a:tr>
              <a:tr h="231299">
                <a:tc>
                  <a:txBody>
                    <a:bodyPr/>
                    <a:lstStyle/>
                    <a:p>
                      <a:pPr algn="ctr" fontAlgn="b"/>
                      <a:r>
                        <a:rPr lang="en-US" sz="1100" b="1" i="0" u="none" strike="noStrike" dirty="0">
                          <a:solidFill>
                            <a:srgbClr val="000000"/>
                          </a:solidFill>
                          <a:effectLst/>
                          <a:latin typeface="Calibri" panose="020F0502020204030204" pitchFamily="34" charset="0"/>
                        </a:rPr>
                        <a:t>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111558"/>
                  </a:ext>
                </a:extLst>
              </a:tr>
              <a:tr h="231299">
                <a:tc>
                  <a:txBody>
                    <a:bodyPr/>
                    <a:lstStyle/>
                    <a:p>
                      <a:pPr algn="ctr" fontAlgn="b"/>
                      <a:r>
                        <a:rPr lang="en-US" sz="1100" b="1" i="0" u="none" strike="noStrike" dirty="0">
                          <a:solidFill>
                            <a:srgbClr val="000000"/>
                          </a:solidFill>
                          <a:effectLst/>
                          <a:latin typeface="Calibri" panose="020F0502020204030204" pitchFamily="34" charset="0"/>
                        </a:rPr>
                        <a:t>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5.77%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37867"/>
                  </a:ext>
                </a:extLst>
              </a:tr>
              <a:tr h="231299">
                <a:tc>
                  <a:txBody>
                    <a:bodyPr/>
                    <a:lstStyle/>
                    <a:p>
                      <a:pPr algn="ctr" fontAlgn="b"/>
                      <a:r>
                        <a:rPr lang="en-US" sz="1100" b="1" i="0" u="none" strike="noStrike" dirty="0">
                          <a:solidFill>
                            <a:srgbClr val="000000"/>
                          </a:solidFill>
                          <a:effectLst/>
                          <a:latin typeface="Calibri" panose="020F0502020204030204" pitchFamily="34" charset="0"/>
                        </a:rPr>
                        <a:t>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3104129"/>
                  </a:ext>
                </a:extLst>
              </a:tr>
              <a:tr h="231299">
                <a:tc>
                  <a:txBody>
                    <a:bodyPr/>
                    <a:lstStyle/>
                    <a:p>
                      <a:pPr algn="ctr" fontAlgn="b"/>
                      <a:r>
                        <a:rPr lang="en-US" sz="1100" b="1" i="0" u="none" strike="noStrike" dirty="0">
                          <a:solidFill>
                            <a:srgbClr val="000000"/>
                          </a:solidFill>
                          <a:effectLst/>
                          <a:latin typeface="Calibri" panose="020F0502020204030204" pitchFamily="34" charset="0"/>
                        </a:rPr>
                        <a:t>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9.06%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704184"/>
                  </a:ext>
                </a:extLst>
              </a:tr>
              <a:tr h="231299">
                <a:tc>
                  <a:txBody>
                    <a:bodyPr/>
                    <a:lstStyle/>
                    <a:p>
                      <a:pPr algn="ctr" fontAlgn="b"/>
                      <a:r>
                        <a:rPr lang="en-US" sz="1100" b="1" i="0" u="none" strike="noStrike" dirty="0">
                          <a:solidFill>
                            <a:srgbClr val="000000"/>
                          </a:solidFill>
                          <a:effectLst/>
                          <a:latin typeface="Calibri" panose="020F0502020204030204" pitchFamily="34" charset="0"/>
                        </a:rPr>
                        <a:t>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985217"/>
                  </a:ext>
                </a:extLst>
              </a:tr>
              <a:tr h="231299">
                <a:tc>
                  <a:txBody>
                    <a:bodyPr/>
                    <a:lstStyle/>
                    <a:p>
                      <a:pPr algn="ctr" fontAlgn="b"/>
                      <a:r>
                        <a:rPr lang="en-US" sz="1100" b="1" i="0" u="none" strike="noStrike" dirty="0">
                          <a:solidFill>
                            <a:srgbClr val="000000"/>
                          </a:solidFill>
                          <a:effectLst/>
                          <a:latin typeface="Calibri" panose="020F0502020204030204" pitchFamily="34" charset="0"/>
                        </a:rPr>
                        <a:t>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400"/>
                  </a:ext>
                </a:extLst>
              </a:tr>
            </a:tbl>
          </a:graphicData>
        </a:graphic>
      </p:graphicFrame>
      <p:graphicFrame>
        <p:nvGraphicFramePr>
          <p:cNvPr id="13" name="Table 12">
            <a:extLst>
              <a:ext uri="{FF2B5EF4-FFF2-40B4-BE49-F238E27FC236}">
                <a16:creationId xmlns:a16="http://schemas.microsoft.com/office/drawing/2014/main" id="{98B3A1BF-CDB5-479C-A7D4-C4DF37079BB7}"/>
              </a:ext>
            </a:extLst>
          </p:cNvPr>
          <p:cNvGraphicFramePr>
            <a:graphicFrameLocks noGrp="1"/>
          </p:cNvGraphicFramePr>
          <p:nvPr>
            <p:extLst>
              <p:ext uri="{D42A27DB-BD31-4B8C-83A1-F6EECF244321}">
                <p14:modId xmlns:p14="http://schemas.microsoft.com/office/powerpoint/2010/main" val="4252303155"/>
              </p:ext>
            </p:extLst>
          </p:nvPr>
        </p:nvGraphicFramePr>
        <p:xfrm>
          <a:off x="387026" y="4979085"/>
          <a:ext cx="6985001" cy="891540"/>
        </p:xfrm>
        <a:graphic>
          <a:graphicData uri="http://schemas.openxmlformats.org/drawingml/2006/table">
            <a:tbl>
              <a:tblPr/>
              <a:tblGrid>
                <a:gridCol w="1051710">
                  <a:extLst>
                    <a:ext uri="{9D8B030D-6E8A-4147-A177-3AD203B41FA5}">
                      <a16:colId xmlns:a16="http://schemas.microsoft.com/office/drawing/2014/main" val="1734958804"/>
                    </a:ext>
                  </a:extLst>
                </a:gridCol>
                <a:gridCol w="924998">
                  <a:extLst>
                    <a:ext uri="{9D8B030D-6E8A-4147-A177-3AD203B41FA5}">
                      <a16:colId xmlns:a16="http://schemas.microsoft.com/office/drawing/2014/main" val="2948503452"/>
                    </a:ext>
                  </a:extLst>
                </a:gridCol>
                <a:gridCol w="1102395">
                  <a:extLst>
                    <a:ext uri="{9D8B030D-6E8A-4147-A177-3AD203B41FA5}">
                      <a16:colId xmlns:a16="http://schemas.microsoft.com/office/drawing/2014/main" val="1915362278"/>
                    </a:ext>
                  </a:extLst>
                </a:gridCol>
                <a:gridCol w="886984">
                  <a:extLst>
                    <a:ext uri="{9D8B030D-6E8A-4147-A177-3AD203B41FA5}">
                      <a16:colId xmlns:a16="http://schemas.microsoft.com/office/drawing/2014/main" val="3044888038"/>
                    </a:ext>
                  </a:extLst>
                </a:gridCol>
                <a:gridCol w="836299">
                  <a:extLst>
                    <a:ext uri="{9D8B030D-6E8A-4147-A177-3AD203B41FA5}">
                      <a16:colId xmlns:a16="http://schemas.microsoft.com/office/drawing/2014/main" val="915181479"/>
                    </a:ext>
                  </a:extLst>
                </a:gridCol>
                <a:gridCol w="848971">
                  <a:extLst>
                    <a:ext uri="{9D8B030D-6E8A-4147-A177-3AD203B41FA5}">
                      <a16:colId xmlns:a16="http://schemas.microsoft.com/office/drawing/2014/main" val="501800906"/>
                    </a:ext>
                  </a:extLst>
                </a:gridCol>
                <a:gridCol w="636728">
                  <a:extLst>
                    <a:ext uri="{9D8B030D-6E8A-4147-A177-3AD203B41FA5}">
                      <a16:colId xmlns:a16="http://schemas.microsoft.com/office/drawing/2014/main" val="2453803415"/>
                    </a:ext>
                  </a:extLst>
                </a:gridCol>
                <a:gridCol w="696916">
                  <a:extLst>
                    <a:ext uri="{9D8B030D-6E8A-4147-A177-3AD203B41FA5}">
                      <a16:colId xmlns:a16="http://schemas.microsoft.com/office/drawing/2014/main" val="3501488731"/>
                    </a:ext>
                  </a:extLst>
                </a:gridCol>
              </a:tblGrid>
              <a:tr h="190500">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26274153"/>
                  </a:ext>
                </a:extLst>
              </a:tr>
              <a:tr h="190500">
                <a:tc>
                  <a:txBody>
                    <a:bodyPr/>
                    <a:lstStyle/>
                    <a:p>
                      <a:pPr algn="ctr" fontAlgn="b"/>
                      <a:r>
                        <a:rPr lang="en-US" sz="1100" b="1" i="0" u="none" strike="noStrike">
                          <a:solidFill>
                            <a:srgbClr val="000000"/>
                          </a:solidFill>
                          <a:effectLst/>
                          <a:latin typeface="Calibri" panose="020F0502020204030204" pitchFamily="34" charset="0"/>
                        </a:rPr>
                        <a:t>prior_ExpReturn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dirty="0">
                          <a:solidFill>
                            <a:srgbClr val="000000"/>
                          </a:solidFill>
                          <a:effectLst/>
                          <a:latin typeface="Calibri" panose="020F0502020204030204" pitchFamily="34" charset="0"/>
                        </a:rPr>
                        <a:t>3.14%</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6.05%</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4.11%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6.70%</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7.16%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7.10%</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6.98%</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63739720"/>
                  </a:ext>
                </a:extLst>
              </a:tr>
              <a:tr h="190500">
                <a:tc>
                  <a:txBody>
                    <a:bodyPr/>
                    <a:lstStyle/>
                    <a:p>
                      <a:pPr algn="ctr" fontAlgn="b"/>
                      <a:r>
                        <a:rPr lang="en-US" sz="1100" b="1" i="0" u="none" strike="noStrike">
                          <a:solidFill>
                            <a:srgbClr val="000000"/>
                          </a:solidFill>
                          <a:effectLst/>
                          <a:latin typeface="Calibri" panose="020F0502020204030204" pitchFamily="34" charset="0"/>
                        </a:rPr>
                        <a:t>View</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7.00%</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8.80%</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5.77%</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8.21%</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9.06%</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8.07%</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9.03%</a:t>
                      </a:r>
                    </a:p>
                  </a:txBody>
                  <a:tcPr marL="9525" marR="9525" marT="9525" anchor="b">
                    <a:lnL>
                      <a:noFill/>
                    </a:lnL>
                    <a:lnR>
                      <a:noFill/>
                    </a:lnR>
                    <a:lnT>
                      <a:noFill/>
                    </a:lnT>
                    <a:lnB>
                      <a:noFill/>
                    </a:lnB>
                  </a:tcPr>
                </a:tc>
                <a:extLst>
                  <a:ext uri="{0D108BD9-81ED-4DB2-BD59-A6C34878D82A}">
                    <a16:rowId xmlns:a16="http://schemas.microsoft.com/office/drawing/2014/main" val="30119906"/>
                  </a:ext>
                </a:extLst>
              </a:tr>
              <a:tr h="190500">
                <a:tc>
                  <a:txBody>
                    <a:bodyPr/>
                    <a:lstStyle/>
                    <a:p>
                      <a:pPr algn="ctr" fontAlgn="b"/>
                      <a:r>
                        <a:rPr lang="en-US" sz="1100" b="1" i="0" u="none" strike="noStrike">
                          <a:solidFill>
                            <a:srgbClr val="000000"/>
                          </a:solidFill>
                          <a:effectLst/>
                          <a:latin typeface="Calibri" panose="020F0502020204030204" pitchFamily="34" charset="0"/>
                        </a:rPr>
                        <a:t>post_ExpReturn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5.07%</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7.42%</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4.91%</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7.43%</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8.10%</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7.58%</a:t>
                      </a:r>
                    </a:p>
                  </a:txBody>
                  <a:tcPr marL="9525" marR="9525" marT="9525"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7.98%</a:t>
                      </a:r>
                    </a:p>
                  </a:txBody>
                  <a:tcPr marL="9525" marR="9525" marT="9525" anchor="b">
                    <a:lnL>
                      <a:noFill/>
                    </a:lnL>
                    <a:lnR>
                      <a:noFill/>
                    </a:lnR>
                    <a:lnT>
                      <a:noFill/>
                    </a:lnT>
                    <a:lnB>
                      <a:noFill/>
                    </a:lnB>
                  </a:tcPr>
                </a:tc>
                <a:extLst>
                  <a:ext uri="{0D108BD9-81ED-4DB2-BD59-A6C34878D82A}">
                    <a16:rowId xmlns:a16="http://schemas.microsoft.com/office/drawing/2014/main" val="3795762862"/>
                  </a:ext>
                </a:extLst>
              </a:tr>
            </a:tbl>
          </a:graphicData>
        </a:graphic>
      </p:graphicFrame>
    </p:spTree>
    <p:extLst>
      <p:ext uri="{BB962C8B-B14F-4D97-AF65-F5344CB8AC3E}">
        <p14:creationId xmlns:p14="http://schemas.microsoft.com/office/powerpoint/2010/main" val="220263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 </a:t>
            </a:r>
            <a:r>
              <a:rPr lang="en-US" dirty="0" err="1"/>
              <a:t>Litterman</a:t>
            </a:r>
            <a:r>
              <a:rPr lang="en-US" dirty="0"/>
              <a:t>, Optimal Portfolio (Gamma=3.5)</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297517"/>
          </a:xfrm>
          <a:prstGeom prst="rect">
            <a:avLst/>
          </a:prstGeom>
        </p:spPr>
        <p:txBody>
          <a:bodyPr wrap="square">
            <a:spAutoFit/>
          </a:bodyPr>
          <a:lstStyle/>
          <a:p>
            <a:pPr algn="just">
              <a:buClr>
                <a:srgbClr val="000000"/>
              </a:buClr>
              <a:defRPr/>
            </a:pPr>
            <a:r>
              <a:rPr lang="en-US" sz="800" dirty="0" err="1">
                <a:solidFill>
                  <a:srgbClr val="002247"/>
                </a:solidFill>
                <a:latin typeface="Arial Narrow"/>
                <a:cs typeface="Arial Narrow"/>
              </a:rPr>
              <a:t>Note:The</a:t>
            </a:r>
            <a:r>
              <a:rPr lang="en-US" sz="800" dirty="0">
                <a:solidFill>
                  <a:srgbClr val="002247"/>
                </a:solidFill>
                <a:latin typeface="Arial Narrow"/>
                <a:cs typeface="Arial Narrow"/>
              </a:rPr>
              <a:t> optimization is based upon posterior expected return and variance, with risk aversion factor, Gamma, as 4.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851456092"/>
              </p:ext>
            </p:extLst>
          </p:nvPr>
        </p:nvGraphicFramePr>
        <p:xfrm>
          <a:off x="0" y="1000443"/>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1947790747"/>
              </p:ext>
            </p:extLst>
          </p:nvPr>
        </p:nvGraphicFramePr>
        <p:xfrm>
          <a:off x="3944472" y="1000443"/>
          <a:ext cx="5100916" cy="35177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Table 16">
            <a:extLst>
              <a:ext uri="{FF2B5EF4-FFF2-40B4-BE49-F238E27FC236}">
                <a16:creationId xmlns:a16="http://schemas.microsoft.com/office/drawing/2014/main" id="{5DB071AF-C45C-4B06-B401-1A83242A7EA0}"/>
              </a:ext>
            </a:extLst>
          </p:cNvPr>
          <p:cNvGraphicFramePr>
            <a:graphicFrameLocks noGrp="1"/>
          </p:cNvGraphicFramePr>
          <p:nvPr>
            <p:extLst>
              <p:ext uri="{D42A27DB-BD31-4B8C-83A1-F6EECF244321}">
                <p14:modId xmlns:p14="http://schemas.microsoft.com/office/powerpoint/2010/main" val="1899639651"/>
              </p:ext>
            </p:extLst>
          </p:nvPr>
        </p:nvGraphicFramePr>
        <p:xfrm>
          <a:off x="986118" y="5046707"/>
          <a:ext cx="5773271" cy="1019175"/>
        </p:xfrm>
        <a:graphic>
          <a:graphicData uri="http://schemas.openxmlformats.org/drawingml/2006/table">
            <a:tbl>
              <a:tblPr/>
              <a:tblGrid>
                <a:gridCol w="1946452">
                  <a:extLst>
                    <a:ext uri="{9D8B030D-6E8A-4147-A177-3AD203B41FA5}">
                      <a16:colId xmlns:a16="http://schemas.microsoft.com/office/drawing/2014/main" val="3251786880"/>
                    </a:ext>
                  </a:extLst>
                </a:gridCol>
                <a:gridCol w="1684254">
                  <a:extLst>
                    <a:ext uri="{9D8B030D-6E8A-4147-A177-3AD203B41FA5}">
                      <a16:colId xmlns:a16="http://schemas.microsoft.com/office/drawing/2014/main" val="2835969345"/>
                    </a:ext>
                  </a:extLst>
                </a:gridCol>
                <a:gridCol w="2142565">
                  <a:extLst>
                    <a:ext uri="{9D8B030D-6E8A-4147-A177-3AD203B41FA5}">
                      <a16:colId xmlns:a16="http://schemas.microsoft.com/office/drawing/2014/main" val="1729337467"/>
                    </a:ext>
                  </a:extLst>
                </a:gridCol>
              </a:tblGrid>
              <a:tr h="241308">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Concentration Constrained and 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00301171"/>
                  </a:ext>
                </a:extLst>
              </a:tr>
              <a:tr h="241308">
                <a:tc>
                  <a:txBody>
                    <a:bodyPr/>
                    <a:lstStyle/>
                    <a:p>
                      <a:pPr algn="ctr" fontAlgn="b"/>
                      <a:r>
                        <a:rPr lang="en-US" sz="1400" b="1" i="0" u="none" strike="noStrike" dirty="0">
                          <a:solidFill>
                            <a:srgbClr val="000000"/>
                          </a:solidFill>
                          <a:effectLst/>
                          <a:latin typeface="Calibri" panose="020F0502020204030204" pitchFamily="34" charset="0"/>
                        </a:rPr>
                        <a:t>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6.68%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872512"/>
                  </a:ext>
                </a:extLst>
              </a:tr>
              <a:tr h="241308">
                <a:tc>
                  <a:txBody>
                    <a:bodyPr/>
                    <a:lstStyle/>
                    <a:p>
                      <a:pPr algn="ctr" fontAlgn="b"/>
                      <a:r>
                        <a:rPr lang="en-US" sz="1400" b="1" i="0" u="none" strike="noStrike">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11.06%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11.44%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706061"/>
                  </a:ext>
                </a:extLst>
              </a:tr>
            </a:tbl>
          </a:graphicData>
        </a:graphic>
      </p:graphicFrame>
    </p:spTree>
    <p:extLst>
      <p:ext uri="{BB962C8B-B14F-4D97-AF65-F5344CB8AC3E}">
        <p14:creationId xmlns:p14="http://schemas.microsoft.com/office/powerpoint/2010/main" val="357894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a:t>
            </a:r>
            <a:r>
              <a:rPr lang="en-US" dirty="0" err="1"/>
              <a:t>Litterman</a:t>
            </a:r>
            <a:r>
              <a:rPr lang="en-US" dirty="0"/>
              <a:t>, Posterior Expected Return (Gamma =3)</a:t>
            </a:r>
          </a:p>
        </p:txBody>
      </p:sp>
      <p:sp>
        <p:nvSpPr>
          <p:cNvPr id="7" name="Content Placeholder 6"/>
          <p:cNvSpPr>
            <a:spLocks noGrp="1"/>
          </p:cNvSpPr>
          <p:nvPr>
            <p:ph idx="1"/>
          </p:nvPr>
        </p:nvSpPr>
        <p:spPr/>
        <p:txBody>
          <a:bodyPr/>
          <a:lstStyle/>
          <a:p>
            <a:pPr marL="0" indent="0">
              <a:buNone/>
            </a:pPr>
            <a:r>
              <a:rPr lang="en-US" sz="1400" dirty="0"/>
              <a:t>Views: CMA with Active Alpha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Prior and Posterior Expected Return </a:t>
            </a:r>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Assume 1% active alpha with 3% tracking error for </a:t>
            </a:r>
            <a:r>
              <a:rPr lang="en-US" sz="800" dirty="0" err="1">
                <a:solidFill>
                  <a:srgbClr val="002247"/>
                </a:solidFill>
                <a:latin typeface="Arial Narrow"/>
                <a:cs typeface="Arial Narrow"/>
              </a:rPr>
              <a:t>US_LargeCap</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US_SmallCap</a:t>
            </a:r>
            <a:r>
              <a:rPr lang="en-US" sz="800" dirty="0">
                <a:solidFill>
                  <a:srgbClr val="002247"/>
                </a:solidFill>
                <a:latin typeface="Arial Narrow"/>
                <a:cs typeface="Arial Narrow"/>
              </a:rPr>
              <a:t>, EAFE and EM. The active alphas are mutually independent.. </a:t>
            </a:r>
          </a:p>
          <a:p>
            <a:pPr algn="just">
              <a:buClr>
                <a:srgbClr val="000000"/>
              </a:buClr>
              <a:defRPr/>
            </a:pPr>
            <a:r>
              <a:rPr lang="en-US" sz="800" dirty="0">
                <a:solidFill>
                  <a:srgbClr val="002247"/>
                </a:solidFill>
                <a:latin typeface="Arial Narrow"/>
                <a:cs typeface="Arial Narrow"/>
              </a:rPr>
              <a:t>The uncertainty of prior, tau, is set to be 5%, following, He, </a:t>
            </a:r>
            <a:r>
              <a:rPr lang="en-US" sz="800" dirty="0" err="1">
                <a:solidFill>
                  <a:srgbClr val="002247"/>
                </a:solidFill>
                <a:latin typeface="Arial Narrow"/>
                <a:cs typeface="Arial Narrow"/>
              </a:rPr>
              <a:t>Guangliang</a:t>
            </a:r>
            <a:r>
              <a:rPr lang="en-US" sz="800" dirty="0">
                <a:solidFill>
                  <a:srgbClr val="002247"/>
                </a:solidFill>
                <a:latin typeface="Arial Narrow"/>
                <a:cs typeface="Arial Narrow"/>
              </a:rPr>
              <a:t>, and Robert </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"The intuition behind Black-</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model portfolios." (1999).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9" name="Chart 8">
            <a:extLst>
              <a:ext uri="{FF2B5EF4-FFF2-40B4-BE49-F238E27FC236}">
                <a16:creationId xmlns:a16="http://schemas.microsoft.com/office/drawing/2014/main" id="{F19AD0F4-107B-4FC4-B0E8-381017931231}"/>
              </a:ext>
            </a:extLst>
          </p:cNvPr>
          <p:cNvGraphicFramePr/>
          <p:nvPr>
            <p:extLst/>
          </p:nvPr>
        </p:nvGraphicFramePr>
        <p:xfrm>
          <a:off x="5626880" y="1064639"/>
          <a:ext cx="3069185" cy="3432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D6159EF7-AD92-4CBC-8B20-ED9425845D26}"/>
              </a:ext>
            </a:extLst>
          </p:cNvPr>
          <p:cNvGraphicFramePr>
            <a:graphicFrameLocks noGrp="1"/>
          </p:cNvGraphicFramePr>
          <p:nvPr>
            <p:extLst/>
          </p:nvPr>
        </p:nvGraphicFramePr>
        <p:xfrm>
          <a:off x="447935" y="1860012"/>
          <a:ext cx="5135016" cy="2009618"/>
        </p:xfrm>
        <a:graphic>
          <a:graphicData uri="http://schemas.openxmlformats.org/drawingml/2006/table">
            <a:tbl>
              <a:tblPr/>
              <a:tblGrid>
                <a:gridCol w="382289">
                  <a:extLst>
                    <a:ext uri="{9D8B030D-6E8A-4147-A177-3AD203B41FA5}">
                      <a16:colId xmlns:a16="http://schemas.microsoft.com/office/drawing/2014/main" val="1120705236"/>
                    </a:ext>
                  </a:extLst>
                </a:gridCol>
                <a:gridCol w="581398">
                  <a:extLst>
                    <a:ext uri="{9D8B030D-6E8A-4147-A177-3AD203B41FA5}">
                      <a16:colId xmlns:a16="http://schemas.microsoft.com/office/drawing/2014/main" val="588890138"/>
                    </a:ext>
                  </a:extLst>
                </a:gridCol>
                <a:gridCol w="686925">
                  <a:extLst>
                    <a:ext uri="{9D8B030D-6E8A-4147-A177-3AD203B41FA5}">
                      <a16:colId xmlns:a16="http://schemas.microsoft.com/office/drawing/2014/main" val="1890969507"/>
                    </a:ext>
                  </a:extLst>
                </a:gridCol>
                <a:gridCol w="549540">
                  <a:extLst>
                    <a:ext uri="{9D8B030D-6E8A-4147-A177-3AD203B41FA5}">
                      <a16:colId xmlns:a16="http://schemas.microsoft.com/office/drawing/2014/main" val="37581648"/>
                    </a:ext>
                  </a:extLst>
                </a:gridCol>
                <a:gridCol w="519674">
                  <a:extLst>
                    <a:ext uri="{9D8B030D-6E8A-4147-A177-3AD203B41FA5}">
                      <a16:colId xmlns:a16="http://schemas.microsoft.com/office/drawing/2014/main" val="3578957862"/>
                    </a:ext>
                  </a:extLst>
                </a:gridCol>
                <a:gridCol w="525647">
                  <a:extLst>
                    <a:ext uri="{9D8B030D-6E8A-4147-A177-3AD203B41FA5}">
                      <a16:colId xmlns:a16="http://schemas.microsoft.com/office/drawing/2014/main" val="3283794677"/>
                    </a:ext>
                  </a:extLst>
                </a:gridCol>
                <a:gridCol w="382289">
                  <a:extLst>
                    <a:ext uri="{9D8B030D-6E8A-4147-A177-3AD203B41FA5}">
                      <a16:colId xmlns:a16="http://schemas.microsoft.com/office/drawing/2014/main" val="1487894265"/>
                    </a:ext>
                  </a:extLst>
                </a:gridCol>
                <a:gridCol w="485826">
                  <a:extLst>
                    <a:ext uri="{9D8B030D-6E8A-4147-A177-3AD203B41FA5}">
                      <a16:colId xmlns:a16="http://schemas.microsoft.com/office/drawing/2014/main" val="2948269950"/>
                    </a:ext>
                  </a:extLst>
                </a:gridCol>
                <a:gridCol w="1021428">
                  <a:extLst>
                    <a:ext uri="{9D8B030D-6E8A-4147-A177-3AD203B41FA5}">
                      <a16:colId xmlns:a16="http://schemas.microsoft.com/office/drawing/2014/main" val="99644588"/>
                    </a:ext>
                  </a:extLst>
                </a:gridCol>
              </a:tblGrid>
              <a:tr h="231299">
                <a:tc>
                  <a:txBody>
                    <a:bodyPr/>
                    <a:lstStyle/>
                    <a:p>
                      <a:pPr algn="ctr" fontAlgn="b"/>
                      <a:r>
                        <a:rPr lang="en-US" sz="1100" b="1" i="0" u="none" strike="noStrike">
                          <a:solidFill>
                            <a:srgbClr val="000000"/>
                          </a:solidFill>
                          <a:effectLst/>
                          <a:latin typeface="Calibri" panose="020F0502020204030204" pitchFamily="34" charset="0"/>
                        </a:rPr>
                        <a:t>Views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Asserted Expected 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37020779"/>
                  </a:ext>
                </a:extLst>
              </a:tr>
              <a:tr h="231299">
                <a:tc>
                  <a:txBody>
                    <a:bodyPr/>
                    <a:lstStyle/>
                    <a:p>
                      <a:pPr algn="ctr" fontAlgn="b"/>
                      <a:r>
                        <a:rPr lang="en-US" sz="1100" b="1" i="0" u="none" strike="noStrike" dirty="0">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820596"/>
                  </a:ext>
                </a:extLst>
              </a:tr>
              <a:tr h="231299">
                <a:tc>
                  <a:txBody>
                    <a:bodyPr/>
                    <a:lstStyle/>
                    <a:p>
                      <a:pPr algn="ctr" fontAlgn="b"/>
                      <a:r>
                        <a:rPr lang="en-US" sz="1100" b="1" i="0" u="none" strike="noStrike" dirty="0">
                          <a:solidFill>
                            <a:srgbClr val="000000"/>
                          </a:solidFill>
                          <a:effectLst/>
                          <a:latin typeface="Calibri" panose="020F0502020204030204" pitchFamily="34" charset="0"/>
                        </a:rPr>
                        <a:t>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111558"/>
                  </a:ext>
                </a:extLst>
              </a:tr>
              <a:tr h="231299">
                <a:tc>
                  <a:txBody>
                    <a:bodyPr/>
                    <a:lstStyle/>
                    <a:p>
                      <a:pPr algn="ctr" fontAlgn="b"/>
                      <a:r>
                        <a:rPr lang="en-US" sz="1100" b="1" i="0" u="none" strike="noStrike" dirty="0">
                          <a:solidFill>
                            <a:srgbClr val="000000"/>
                          </a:solidFill>
                          <a:effectLst/>
                          <a:latin typeface="Calibri" panose="020F0502020204030204" pitchFamily="34" charset="0"/>
                        </a:rPr>
                        <a:t>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5.77%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37867"/>
                  </a:ext>
                </a:extLst>
              </a:tr>
              <a:tr h="231299">
                <a:tc>
                  <a:txBody>
                    <a:bodyPr/>
                    <a:lstStyle/>
                    <a:p>
                      <a:pPr algn="ctr" fontAlgn="b"/>
                      <a:r>
                        <a:rPr lang="en-US" sz="1100" b="1" i="0" u="none" strike="noStrike" dirty="0">
                          <a:solidFill>
                            <a:srgbClr val="000000"/>
                          </a:solidFill>
                          <a:effectLst/>
                          <a:latin typeface="Calibri" panose="020F0502020204030204" pitchFamily="34" charset="0"/>
                        </a:rPr>
                        <a:t>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3104129"/>
                  </a:ext>
                </a:extLst>
              </a:tr>
              <a:tr h="231299">
                <a:tc>
                  <a:txBody>
                    <a:bodyPr/>
                    <a:lstStyle/>
                    <a:p>
                      <a:pPr algn="ctr" fontAlgn="b"/>
                      <a:r>
                        <a:rPr lang="en-US" sz="1100" b="1" i="0" u="none" strike="noStrike" dirty="0">
                          <a:solidFill>
                            <a:srgbClr val="000000"/>
                          </a:solidFill>
                          <a:effectLst/>
                          <a:latin typeface="Calibri" panose="020F0502020204030204" pitchFamily="34" charset="0"/>
                        </a:rPr>
                        <a:t>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9.06%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704184"/>
                  </a:ext>
                </a:extLst>
              </a:tr>
              <a:tr h="231299">
                <a:tc>
                  <a:txBody>
                    <a:bodyPr/>
                    <a:lstStyle/>
                    <a:p>
                      <a:pPr algn="ctr" fontAlgn="b"/>
                      <a:r>
                        <a:rPr lang="en-US" sz="1100" b="1" i="0" u="none" strike="noStrike" dirty="0">
                          <a:solidFill>
                            <a:srgbClr val="000000"/>
                          </a:solidFill>
                          <a:effectLst/>
                          <a:latin typeface="Calibri" panose="020F0502020204030204" pitchFamily="34" charset="0"/>
                        </a:rPr>
                        <a:t>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985217"/>
                  </a:ext>
                </a:extLst>
              </a:tr>
              <a:tr h="231299">
                <a:tc>
                  <a:txBody>
                    <a:bodyPr/>
                    <a:lstStyle/>
                    <a:p>
                      <a:pPr algn="ctr" fontAlgn="b"/>
                      <a:r>
                        <a:rPr lang="en-US" sz="1100" b="1" i="0" u="none" strike="noStrike" dirty="0">
                          <a:solidFill>
                            <a:srgbClr val="000000"/>
                          </a:solidFill>
                          <a:effectLst/>
                          <a:latin typeface="Calibri" panose="020F0502020204030204" pitchFamily="34" charset="0"/>
                        </a:rPr>
                        <a:t>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400"/>
                  </a:ext>
                </a:extLst>
              </a:tr>
            </a:tbl>
          </a:graphicData>
        </a:graphic>
      </p:graphicFrame>
      <p:graphicFrame>
        <p:nvGraphicFramePr>
          <p:cNvPr id="13" name="Table 12">
            <a:extLst>
              <a:ext uri="{FF2B5EF4-FFF2-40B4-BE49-F238E27FC236}">
                <a16:creationId xmlns:a16="http://schemas.microsoft.com/office/drawing/2014/main" id="{98B3A1BF-CDB5-479C-A7D4-C4DF37079BB7}"/>
              </a:ext>
            </a:extLst>
          </p:cNvPr>
          <p:cNvGraphicFramePr>
            <a:graphicFrameLocks noGrp="1"/>
          </p:cNvGraphicFramePr>
          <p:nvPr>
            <p:extLst>
              <p:ext uri="{D42A27DB-BD31-4B8C-83A1-F6EECF244321}">
                <p14:modId xmlns:p14="http://schemas.microsoft.com/office/powerpoint/2010/main" val="2634121801"/>
              </p:ext>
            </p:extLst>
          </p:nvPr>
        </p:nvGraphicFramePr>
        <p:xfrm>
          <a:off x="387026" y="4979085"/>
          <a:ext cx="6985001" cy="891540"/>
        </p:xfrm>
        <a:graphic>
          <a:graphicData uri="http://schemas.openxmlformats.org/drawingml/2006/table">
            <a:tbl>
              <a:tblPr/>
              <a:tblGrid>
                <a:gridCol w="1051710">
                  <a:extLst>
                    <a:ext uri="{9D8B030D-6E8A-4147-A177-3AD203B41FA5}">
                      <a16:colId xmlns:a16="http://schemas.microsoft.com/office/drawing/2014/main" val="1734958804"/>
                    </a:ext>
                  </a:extLst>
                </a:gridCol>
                <a:gridCol w="924998">
                  <a:extLst>
                    <a:ext uri="{9D8B030D-6E8A-4147-A177-3AD203B41FA5}">
                      <a16:colId xmlns:a16="http://schemas.microsoft.com/office/drawing/2014/main" val="2948503452"/>
                    </a:ext>
                  </a:extLst>
                </a:gridCol>
                <a:gridCol w="1102395">
                  <a:extLst>
                    <a:ext uri="{9D8B030D-6E8A-4147-A177-3AD203B41FA5}">
                      <a16:colId xmlns:a16="http://schemas.microsoft.com/office/drawing/2014/main" val="1915362278"/>
                    </a:ext>
                  </a:extLst>
                </a:gridCol>
                <a:gridCol w="886984">
                  <a:extLst>
                    <a:ext uri="{9D8B030D-6E8A-4147-A177-3AD203B41FA5}">
                      <a16:colId xmlns:a16="http://schemas.microsoft.com/office/drawing/2014/main" val="3044888038"/>
                    </a:ext>
                  </a:extLst>
                </a:gridCol>
                <a:gridCol w="836299">
                  <a:extLst>
                    <a:ext uri="{9D8B030D-6E8A-4147-A177-3AD203B41FA5}">
                      <a16:colId xmlns:a16="http://schemas.microsoft.com/office/drawing/2014/main" val="915181479"/>
                    </a:ext>
                  </a:extLst>
                </a:gridCol>
                <a:gridCol w="848971">
                  <a:extLst>
                    <a:ext uri="{9D8B030D-6E8A-4147-A177-3AD203B41FA5}">
                      <a16:colId xmlns:a16="http://schemas.microsoft.com/office/drawing/2014/main" val="501800906"/>
                    </a:ext>
                  </a:extLst>
                </a:gridCol>
                <a:gridCol w="636728">
                  <a:extLst>
                    <a:ext uri="{9D8B030D-6E8A-4147-A177-3AD203B41FA5}">
                      <a16:colId xmlns:a16="http://schemas.microsoft.com/office/drawing/2014/main" val="2453803415"/>
                    </a:ext>
                  </a:extLst>
                </a:gridCol>
                <a:gridCol w="696916">
                  <a:extLst>
                    <a:ext uri="{9D8B030D-6E8A-4147-A177-3AD203B41FA5}">
                      <a16:colId xmlns:a16="http://schemas.microsoft.com/office/drawing/2014/main" val="3501488731"/>
                    </a:ext>
                  </a:extLst>
                </a:gridCol>
              </a:tblGrid>
              <a:tr h="190500">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26274153"/>
                  </a:ext>
                </a:extLst>
              </a:tr>
              <a:tr h="190500">
                <a:tc>
                  <a:txBody>
                    <a:bodyPr/>
                    <a:lstStyle/>
                    <a:p>
                      <a:pPr algn="ctr" fontAlgn="b"/>
                      <a:r>
                        <a:rPr lang="en-US" sz="1100" b="1" i="0" u="none" strike="noStrike">
                          <a:solidFill>
                            <a:srgbClr val="000000"/>
                          </a:solidFill>
                          <a:effectLst/>
                          <a:latin typeface="Calibri" panose="020F0502020204030204" pitchFamily="34" charset="0"/>
                        </a:rPr>
                        <a:t>prior_ExpReturn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2.88%</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5.30%</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3.66%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5.83%</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6.12%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6.10%</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5.79%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63739720"/>
                  </a:ext>
                </a:extLst>
              </a:tr>
              <a:tr h="190500">
                <a:tc>
                  <a:txBody>
                    <a:bodyPr/>
                    <a:lstStyle/>
                    <a:p>
                      <a:pPr algn="ctr" fontAlgn="b"/>
                      <a:r>
                        <a:rPr lang="en-US" sz="1100" b="1" i="0" u="none" strike="noStrike">
                          <a:solidFill>
                            <a:srgbClr val="000000"/>
                          </a:solidFill>
                          <a:effectLst/>
                          <a:latin typeface="Calibri" panose="020F0502020204030204" pitchFamily="34" charset="0"/>
                        </a:rPr>
                        <a:t>View</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7.00%</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8.80%</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5.77%</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8.21%</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9.06%</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8.07%</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9.03%</a:t>
                      </a:r>
                    </a:p>
                  </a:txBody>
                  <a:tcPr marL="9525" marR="9525" marT="9525" anchor="b">
                    <a:lnL>
                      <a:noFill/>
                    </a:lnL>
                    <a:lnR>
                      <a:noFill/>
                    </a:lnR>
                    <a:lnT>
                      <a:noFill/>
                    </a:lnT>
                    <a:lnB>
                      <a:noFill/>
                    </a:lnB>
                  </a:tcPr>
                </a:tc>
                <a:extLst>
                  <a:ext uri="{0D108BD9-81ED-4DB2-BD59-A6C34878D82A}">
                    <a16:rowId xmlns:a16="http://schemas.microsoft.com/office/drawing/2014/main" val="30119906"/>
                  </a:ext>
                </a:extLst>
              </a:tr>
              <a:tr h="190500">
                <a:tc>
                  <a:txBody>
                    <a:bodyPr/>
                    <a:lstStyle/>
                    <a:p>
                      <a:pPr algn="ctr" fontAlgn="b"/>
                      <a:r>
                        <a:rPr lang="en-US" sz="1100" b="1" i="0" u="none" strike="noStrike">
                          <a:solidFill>
                            <a:srgbClr val="000000"/>
                          </a:solidFill>
                          <a:effectLst/>
                          <a:latin typeface="Calibri" panose="020F0502020204030204" pitchFamily="34" charset="0"/>
                        </a:rPr>
                        <a:t>post_ExpReturn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4.94%</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7.05%</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4.68%</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7.00%</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7.58%</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7.08%</a:t>
                      </a:r>
                    </a:p>
                  </a:txBody>
                  <a:tcPr marL="9525" marR="9525" marT="9525"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7.38%</a:t>
                      </a:r>
                    </a:p>
                  </a:txBody>
                  <a:tcPr marL="9525" marR="9525" marT="9525" anchor="b">
                    <a:lnL>
                      <a:noFill/>
                    </a:lnL>
                    <a:lnR>
                      <a:noFill/>
                    </a:lnR>
                    <a:lnT>
                      <a:noFill/>
                    </a:lnT>
                    <a:lnB>
                      <a:noFill/>
                    </a:lnB>
                  </a:tcPr>
                </a:tc>
                <a:extLst>
                  <a:ext uri="{0D108BD9-81ED-4DB2-BD59-A6C34878D82A}">
                    <a16:rowId xmlns:a16="http://schemas.microsoft.com/office/drawing/2014/main" val="3795762862"/>
                  </a:ext>
                </a:extLst>
              </a:tr>
            </a:tbl>
          </a:graphicData>
        </a:graphic>
      </p:graphicFrame>
    </p:spTree>
    <p:extLst>
      <p:ext uri="{BB962C8B-B14F-4D97-AF65-F5344CB8AC3E}">
        <p14:creationId xmlns:p14="http://schemas.microsoft.com/office/powerpoint/2010/main" val="82044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 </a:t>
            </a:r>
            <a:r>
              <a:rPr lang="en-US" dirty="0" err="1"/>
              <a:t>Litterman</a:t>
            </a:r>
            <a:r>
              <a:rPr lang="en-US" dirty="0"/>
              <a:t>, Optimal Portfolio (Gamma=3)</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297517"/>
          </a:xfrm>
          <a:prstGeom prst="rect">
            <a:avLst/>
          </a:prstGeom>
        </p:spPr>
        <p:txBody>
          <a:bodyPr wrap="square">
            <a:spAutoFit/>
          </a:bodyPr>
          <a:lstStyle/>
          <a:p>
            <a:pPr algn="just">
              <a:buClr>
                <a:srgbClr val="000000"/>
              </a:buClr>
              <a:defRPr/>
            </a:pPr>
            <a:r>
              <a:rPr lang="en-US" sz="800" dirty="0" err="1">
                <a:solidFill>
                  <a:srgbClr val="002247"/>
                </a:solidFill>
                <a:latin typeface="Arial Narrow"/>
                <a:cs typeface="Arial Narrow"/>
              </a:rPr>
              <a:t>Note:The</a:t>
            </a:r>
            <a:r>
              <a:rPr lang="en-US" sz="800" dirty="0">
                <a:solidFill>
                  <a:srgbClr val="002247"/>
                </a:solidFill>
                <a:latin typeface="Arial Narrow"/>
                <a:cs typeface="Arial Narrow"/>
              </a:rPr>
              <a:t> optimization is based upon posterior expected return and variance, with risk aversion factor, Gamma, as 4.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4070293746"/>
              </p:ext>
            </p:extLst>
          </p:nvPr>
        </p:nvGraphicFramePr>
        <p:xfrm>
          <a:off x="0" y="1000443"/>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124923730"/>
              </p:ext>
            </p:extLst>
          </p:nvPr>
        </p:nvGraphicFramePr>
        <p:xfrm>
          <a:off x="3944472" y="1000443"/>
          <a:ext cx="5100916" cy="35177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Table 16">
            <a:extLst>
              <a:ext uri="{FF2B5EF4-FFF2-40B4-BE49-F238E27FC236}">
                <a16:creationId xmlns:a16="http://schemas.microsoft.com/office/drawing/2014/main" id="{5DB071AF-C45C-4B06-B401-1A83242A7EA0}"/>
              </a:ext>
            </a:extLst>
          </p:cNvPr>
          <p:cNvGraphicFramePr>
            <a:graphicFrameLocks noGrp="1"/>
          </p:cNvGraphicFramePr>
          <p:nvPr>
            <p:extLst>
              <p:ext uri="{D42A27DB-BD31-4B8C-83A1-F6EECF244321}">
                <p14:modId xmlns:p14="http://schemas.microsoft.com/office/powerpoint/2010/main" val="1359796590"/>
              </p:ext>
            </p:extLst>
          </p:nvPr>
        </p:nvGraphicFramePr>
        <p:xfrm>
          <a:off x="986118" y="5046707"/>
          <a:ext cx="5773271" cy="1019175"/>
        </p:xfrm>
        <a:graphic>
          <a:graphicData uri="http://schemas.openxmlformats.org/drawingml/2006/table">
            <a:tbl>
              <a:tblPr/>
              <a:tblGrid>
                <a:gridCol w="1946452">
                  <a:extLst>
                    <a:ext uri="{9D8B030D-6E8A-4147-A177-3AD203B41FA5}">
                      <a16:colId xmlns:a16="http://schemas.microsoft.com/office/drawing/2014/main" val="3251786880"/>
                    </a:ext>
                  </a:extLst>
                </a:gridCol>
                <a:gridCol w="1684254">
                  <a:extLst>
                    <a:ext uri="{9D8B030D-6E8A-4147-A177-3AD203B41FA5}">
                      <a16:colId xmlns:a16="http://schemas.microsoft.com/office/drawing/2014/main" val="2835969345"/>
                    </a:ext>
                  </a:extLst>
                </a:gridCol>
                <a:gridCol w="2142565">
                  <a:extLst>
                    <a:ext uri="{9D8B030D-6E8A-4147-A177-3AD203B41FA5}">
                      <a16:colId xmlns:a16="http://schemas.microsoft.com/office/drawing/2014/main" val="1729337467"/>
                    </a:ext>
                  </a:extLst>
                </a:gridCol>
              </a:tblGrid>
              <a:tr h="241308">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Concentration Constrained and 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00301171"/>
                  </a:ext>
                </a:extLst>
              </a:tr>
              <a:tr h="241308">
                <a:tc>
                  <a:txBody>
                    <a:bodyPr/>
                    <a:lstStyle/>
                    <a:p>
                      <a:pPr algn="ctr" fontAlgn="b"/>
                      <a:r>
                        <a:rPr lang="en-US" sz="1400" b="1" i="0" u="none" strike="noStrike" dirty="0">
                          <a:solidFill>
                            <a:srgbClr val="000000"/>
                          </a:solidFill>
                          <a:effectLst/>
                          <a:latin typeface="Calibri" panose="020F0502020204030204" pitchFamily="34" charset="0"/>
                        </a:rPr>
                        <a:t>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6.26%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6.38%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872512"/>
                  </a:ext>
                </a:extLst>
              </a:tr>
              <a:tr h="241308">
                <a:tc>
                  <a:txBody>
                    <a:bodyPr/>
                    <a:lstStyle/>
                    <a:p>
                      <a:pPr algn="ctr" fontAlgn="b"/>
                      <a:r>
                        <a:rPr lang="en-US" sz="1400" b="1" i="0" u="none" strike="noStrike">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10.73%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11.19%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706061"/>
                  </a:ext>
                </a:extLst>
              </a:tr>
            </a:tbl>
          </a:graphicData>
        </a:graphic>
      </p:graphicFrame>
    </p:spTree>
    <p:extLst>
      <p:ext uri="{BB962C8B-B14F-4D97-AF65-F5344CB8AC3E}">
        <p14:creationId xmlns:p14="http://schemas.microsoft.com/office/powerpoint/2010/main" val="7502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39" y="309342"/>
            <a:ext cx="8229600" cy="669254"/>
          </a:xfrm>
        </p:spPr>
        <p:txBody>
          <a:bodyPr/>
          <a:lstStyle/>
          <a:p>
            <a:r>
              <a:rPr lang="en-US" dirty="0"/>
              <a:t>Important Disclosure</a:t>
            </a:r>
          </a:p>
        </p:txBody>
      </p:sp>
      <p:sp>
        <p:nvSpPr>
          <p:cNvPr id="3" name="Slide Number Placeholder 2"/>
          <p:cNvSpPr>
            <a:spLocks noGrp="1"/>
          </p:cNvSpPr>
          <p:nvPr>
            <p:ph type="sldNum" sz="quarter" idx="12"/>
          </p:nvPr>
        </p:nvSpPr>
        <p:spPr/>
        <p:txBody>
          <a:bodyPr/>
          <a:lstStyle/>
          <a:p>
            <a:pPr>
              <a:defRPr/>
            </a:pPr>
            <a:fld id="{84F6FAE5-EB6A-4B2C-B9D6-444C5068A78B}" type="slidenum">
              <a:rPr lang="en-US" smtClean="0"/>
              <a:pPr>
                <a:defRPr/>
              </a:pPr>
              <a:t>14</a:t>
            </a:fld>
            <a:endParaRPr lang="en-US" dirty="0"/>
          </a:p>
        </p:txBody>
      </p:sp>
      <p:sp>
        <p:nvSpPr>
          <p:cNvPr id="4" name="TextBox 3"/>
          <p:cNvSpPr txBox="1"/>
          <p:nvPr/>
        </p:nvSpPr>
        <p:spPr>
          <a:xfrm>
            <a:off x="0" y="906680"/>
            <a:ext cx="9067800" cy="5355312"/>
          </a:xfrm>
          <a:prstGeom prst="rect">
            <a:avLst/>
          </a:prstGeom>
          <a:noFill/>
        </p:spPr>
        <p:txBody>
          <a:bodyPr wrap="square" rtlCol="0">
            <a:spAutoFit/>
          </a:bodyPr>
          <a:lstStyle/>
          <a:p>
            <a:r>
              <a:rPr lang="en-US" sz="900" dirty="0">
                <a:latin typeface="Times" pitchFamily="18" charset="0"/>
                <a:cs typeface="Times" pitchFamily="18" charset="0"/>
              </a:rPr>
              <a:t>PGIM, Inc. (“PGIM”) is the primary asset management business of Prudential Financial, Inc.(“PFI”) and is a registered investment advisor with the US Securities and Exchange Commission. PFI, a company with corporate headquarters in the United States, is not affiliated in any manner with Prudential plc, a company incorporated in the United Kingdom.  PFI, the PGIM logo and the Rock design are service marks of PFI and its related entities, registered in many jurisdictions worldwide</a:t>
            </a:r>
            <a:r>
              <a:rPr lang="en-US" sz="900" b="1" dirty="0">
                <a:latin typeface="Times" pitchFamily="18" charset="0"/>
                <a:cs typeface="Times" pitchFamily="18" charset="0"/>
              </a:rPr>
              <a:t>.</a:t>
            </a:r>
          </a:p>
          <a:p>
            <a:endParaRPr lang="en-US" sz="900" b="1" dirty="0">
              <a:latin typeface="Times" pitchFamily="18" charset="0"/>
              <a:cs typeface="Times" pitchFamily="18" charset="0"/>
            </a:endParaRPr>
          </a:p>
          <a:p>
            <a:r>
              <a:rPr lang="en-US" sz="900" dirty="0">
                <a:latin typeface="Times" pitchFamily="18" charset="0"/>
                <a:cs typeface="Times" pitchFamily="18" charset="0"/>
              </a:rPr>
              <a:t>By your acceptance of this information, you acknowledge and agree that PGIM is not acting as a fiduciary in providing any recommendations, information or other communications (including without limitation asset allocation recommendations), and that such recommendations, information and communications (including without limitation any asset allocation recommendations) are not intended to serve, and will not serve, as a primary basis for your investment decisions. You also acknowledge and agree that in the event you adopt or follow all or part of PGIM’s asset allocation recommendations, that PGIM has not provided, and will not provide, any advice or recommendations with respect to the implementation of such asset allocation recommendations.</a:t>
            </a:r>
          </a:p>
          <a:p>
            <a:endParaRPr lang="en-US" sz="900" dirty="0">
              <a:latin typeface="Times" pitchFamily="18" charset="0"/>
              <a:cs typeface="Times" pitchFamily="18" charset="0"/>
            </a:endParaRPr>
          </a:p>
          <a:p>
            <a:r>
              <a:rPr lang="en-US" sz="900" dirty="0">
                <a:latin typeface="Times" pitchFamily="18" charset="0"/>
                <a:cs typeface="Times" pitchFamily="18" charset="0"/>
              </a:rPr>
              <a:t>In addition, you acknowledge your understanding that PGIM is an affiliate of PFI and that you have entered into discussions with PGIM about services (including without limitation asset allocation services) at your sole discretion, which are services that PGIM provides separate and apart from your existing business relationships with PFI.</a:t>
            </a:r>
          </a:p>
          <a:p>
            <a:endParaRPr lang="en-US" sz="900" dirty="0">
              <a:latin typeface="Times" pitchFamily="18" charset="0"/>
              <a:cs typeface="Times" pitchFamily="18" charset="0"/>
            </a:endParaRPr>
          </a:p>
          <a:p>
            <a:r>
              <a:rPr lang="en-US" sz="900" dirty="0">
                <a:latin typeface="Times" pitchFamily="18" charset="0"/>
                <a:cs typeface="Times" pitchFamily="18" charset="0"/>
              </a:rPr>
              <a:t>This document has been provided at your request and may contain confidential information and the recipient hereof agrees to maintain the confidentiality of such information.  These materials represent the views, opinions and recommendations of the author(s) regarding the economic conditions, asset classes, securities, issuers, or financial instruments referenced herein. Distribution of this information to any person other than the person to whom it was originally delivered and to such person’s advisers is unauthorized, and any reproduction of  this document,  in whole or in part, or the disclosure of any of its contents, without PGIM’s prior written consent, is prohibited.  This document contains the current opinions of the manager and such opinions are subject to change.  Certain information in this document has been obtained from sources that PGIM believes to be reliable as of the date presented; however, the PGIM cannot guarantee the accuracy of such information, assure its completeness, or warrant such information will not be changed.  PGIM has no obligation to update any or all such information; nor do we make any express or implied warranties or representations as to its completeness or accuracy.  Any information presented regarding the affiliates of PGIM is presented purely to facilitate an organizational overview and is not a solicitation on behalf of any affiliate.  These materials are not intended as an offer or solicitation with respect to the purchase or sale of any security or other financial instrument or any investment management services.  These materials do not constitute investment advice and should not be used as the basis for any investment decision. Past performance is not a guarantee or a reliable indicator of future results.</a:t>
            </a:r>
          </a:p>
          <a:p>
            <a:endParaRPr lang="en-US" sz="900" dirty="0">
              <a:latin typeface="Times" pitchFamily="18" charset="0"/>
              <a:cs typeface="Times" pitchFamily="18" charset="0"/>
            </a:endParaRPr>
          </a:p>
          <a:p>
            <a:r>
              <a:rPr lang="en-US" sz="900" dirty="0">
                <a:latin typeface="Times" pitchFamily="18" charset="0"/>
                <a:cs typeface="Times" pitchFamily="18" charset="0"/>
              </a:rPr>
              <a:t>The information contained herein is provided on the basis and subject to the explanations, caveats and warnings set out in this notice and elsewhere herein.  Any discussion of risk management is intended to describe the PGIM’s efforts to monitor and manage risk but does not imply low risk.  No investment strategy or risk management technique can guarantee returns or eliminate risk in any market environment.  These materials do not purport to provide any legal, tax or accounting advice.  These materials are not intended for distribution to or use by any person in any jurisdiction where such distribution would be contrary to local law or regulation.  </a:t>
            </a:r>
          </a:p>
          <a:p>
            <a:endParaRPr lang="en-US" sz="900" dirty="0">
              <a:latin typeface="Times" pitchFamily="18" charset="0"/>
              <a:cs typeface="Times" pitchFamily="18" charset="0"/>
            </a:endParaRPr>
          </a:p>
          <a:p>
            <a:r>
              <a:rPr lang="en-US" sz="900" dirty="0">
                <a:latin typeface="Times" pitchFamily="18" charset="0"/>
                <a:cs typeface="Times" pitchFamily="18" charset="0"/>
              </a:rPr>
              <a:t>Certain information contained in this document constitute "forward-looking statements," which can be identified by the use of forward-looking terminology such as "may", "will", "should", "expect", "anticipate", "target", "project", "estimate", "intend", "continue" or "believe" or the negatives thereof or other variations thereon or comparable terminology. Due to various risks and uncertainties, actual events or results or the actual performance of the investments may differ materially from those reflected or contemplated in such forward-looking statements.  </a:t>
            </a:r>
          </a:p>
          <a:p>
            <a:endParaRPr lang="en-US" sz="900" dirty="0">
              <a:latin typeface="Times" pitchFamily="18" charset="0"/>
              <a:cs typeface="Times" pitchFamily="18" charset="0"/>
            </a:endParaRPr>
          </a:p>
          <a:p>
            <a:r>
              <a:rPr lang="en-US" sz="900" dirty="0">
                <a:latin typeface="Times" pitchFamily="18" charset="0"/>
                <a:cs typeface="Times" pitchFamily="18" charset="0"/>
              </a:rPr>
              <a:t>Any projections or forecasts presented herein are as of the date of this presentation and are subject to change without notice.  Actual data will vary and may not be reflected here.  Projections and forecasts are subject to high levels of uncertainty.  Accordingly, any projections or forecasts should be viewed as merely representative of a broad range of possible outcomes.   Projections or forecasts are estimated, based on assumptions, and are subject to significant revision and may change materially as economic and market conditions change.   PGIM has no obligation to provide updates or changes to any projections or forecasts. </a:t>
            </a:r>
          </a:p>
          <a:p>
            <a:r>
              <a:rPr lang="en-US" sz="900" dirty="0">
                <a:latin typeface="Times" pitchFamily="18" charset="0"/>
                <a:cs typeface="Times" pitchFamily="18" charset="0"/>
              </a:rPr>
              <a:t>  </a:t>
            </a:r>
          </a:p>
          <a:p>
            <a:r>
              <a:rPr lang="en-US" sz="900" dirty="0">
                <a:latin typeface="Times" pitchFamily="18" charset="0"/>
                <a:cs typeface="Times" pitchFamily="18" charset="0"/>
              </a:rPr>
              <a:t>© 2016 PFI and its related entities. PGIM, the PGIM logo, and the Rock symbol are service marks of PFI and its related entities, registered in many jurisdictions worldwide. </a:t>
            </a:r>
          </a:p>
        </p:txBody>
      </p:sp>
    </p:spTree>
    <p:extLst>
      <p:ext uri="{BB962C8B-B14F-4D97-AF65-F5344CB8AC3E}">
        <p14:creationId xmlns:p14="http://schemas.microsoft.com/office/powerpoint/2010/main" val="291443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Long Term Capital Market Assumption</a:t>
            </a:r>
          </a:p>
        </p:txBody>
      </p:sp>
      <p:sp>
        <p:nvSpPr>
          <p:cNvPr id="2" name="Slide Number Placeholder 1"/>
          <p:cNvSpPr>
            <a:spLocks noGrp="1"/>
          </p:cNvSpPr>
          <p:nvPr>
            <p:ph type="sldNum" sz="quarter" idx="10"/>
          </p:nvPr>
        </p:nvSpPr>
        <p:spPr/>
        <p:txBody>
          <a:bodyPr/>
          <a:lstStyle/>
          <a:p>
            <a:pPr>
              <a:defRPr/>
            </a:pPr>
            <a:fld id="{D603DBCF-7BFD-48DD-831F-54764C797A11}" type="slidenum">
              <a:rPr lang="en-US" smtClean="0"/>
              <a:pPr>
                <a:defRPr/>
              </a:pPr>
              <a:t>2</a:t>
            </a:fld>
            <a:endParaRPr lang="en-US" dirty="0"/>
          </a:p>
        </p:txBody>
      </p:sp>
      <p:pic>
        <p:nvPicPr>
          <p:cNvPr id="8" name="Content Placeholder 7">
            <a:extLst>
              <a:ext uri="{FF2B5EF4-FFF2-40B4-BE49-F238E27FC236}">
                <a16:creationId xmlns:a16="http://schemas.microsoft.com/office/drawing/2014/main" id="{4DA34F0F-9CBE-4DB4-A91D-6A9E3F66E178}"/>
              </a:ext>
            </a:extLst>
          </p:cNvPr>
          <p:cNvPicPr>
            <a:picLocks noGrp="1" noChangeAspect="1"/>
          </p:cNvPicPr>
          <p:nvPr>
            <p:ph idx="1"/>
          </p:nvPr>
        </p:nvPicPr>
        <p:blipFill>
          <a:blip r:embed="rId3"/>
          <a:stretch>
            <a:fillRect/>
          </a:stretch>
        </p:blipFill>
        <p:spPr>
          <a:xfrm>
            <a:off x="631760" y="1135250"/>
            <a:ext cx="7647396" cy="4867275"/>
          </a:xfrm>
          <a:prstGeom prst="rect">
            <a:avLst/>
          </a:prstGeom>
        </p:spPr>
      </p:pic>
    </p:spTree>
    <p:extLst>
      <p:ext uri="{BB962C8B-B14F-4D97-AF65-F5344CB8AC3E}">
        <p14:creationId xmlns:p14="http://schemas.microsoft.com/office/powerpoint/2010/main" val="368537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5847"/>
            <a:ext cx="8239432" cy="760364"/>
          </a:xfrm>
        </p:spPr>
        <p:txBody>
          <a:bodyPr/>
          <a:lstStyle/>
          <a:p>
            <a:r>
              <a:rPr lang="en-US" dirty="0"/>
              <a:t>Long Term Capital Market Assumption</a:t>
            </a:r>
          </a:p>
        </p:txBody>
      </p:sp>
      <p:sp>
        <p:nvSpPr>
          <p:cNvPr id="7" name="Content Placeholder 6"/>
          <p:cNvSpPr>
            <a:spLocks noGrp="1"/>
          </p:cNvSpPr>
          <p:nvPr>
            <p:ph idx="1"/>
          </p:nvPr>
        </p:nvSpPr>
        <p:spPr>
          <a:xfrm>
            <a:off x="466465" y="1318323"/>
            <a:ext cx="8229600" cy="4866969"/>
          </a:xfrm>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1" name="Rectangle 10">
            <a:extLst>
              <a:ext uri="{FF2B5EF4-FFF2-40B4-BE49-F238E27FC236}">
                <a16:creationId xmlns:a16="http://schemas.microsoft.com/office/drawing/2014/main" id="{F4B82EB8-6951-445A-9FC5-D26EDC78C29E}"/>
              </a:ext>
            </a:extLst>
          </p:cNvPr>
          <p:cNvSpPr/>
          <p:nvPr/>
        </p:nvSpPr>
        <p:spPr>
          <a:xfrm>
            <a:off x="387027" y="6413347"/>
            <a:ext cx="5257800"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Source: PGIM IAS, As of Date: 08/31/2017 </a:t>
            </a:r>
          </a:p>
          <a:p>
            <a:pPr algn="just">
              <a:buClr>
                <a:srgbClr val="000000"/>
              </a:buClr>
              <a:defRPr/>
            </a:pPr>
            <a:r>
              <a:rPr lang="en-US" sz="800" dirty="0">
                <a:solidFill>
                  <a:srgbClr val="002247"/>
                </a:solidFill>
                <a:latin typeface="Arial Narrow"/>
                <a:cs typeface="Arial Narrow"/>
              </a:rPr>
              <a:t>Note: Geometric return and risk</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7" name="Chart 16">
            <a:extLst>
              <a:ext uri="{FF2B5EF4-FFF2-40B4-BE49-F238E27FC236}">
                <a16:creationId xmlns:a16="http://schemas.microsoft.com/office/drawing/2014/main" id="{A3E934E9-A08A-4D4C-84BA-C9257661982D}"/>
              </a:ext>
            </a:extLst>
          </p:cNvPr>
          <p:cNvGraphicFramePr/>
          <p:nvPr>
            <p:extLst>
              <p:ext uri="{D42A27DB-BD31-4B8C-83A1-F6EECF244321}">
                <p14:modId xmlns:p14="http://schemas.microsoft.com/office/powerpoint/2010/main" val="292739325"/>
              </p:ext>
            </p:extLst>
          </p:nvPr>
        </p:nvGraphicFramePr>
        <p:xfrm>
          <a:off x="1338099" y="1235247"/>
          <a:ext cx="6096000" cy="406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Table 17">
            <a:extLst>
              <a:ext uri="{FF2B5EF4-FFF2-40B4-BE49-F238E27FC236}">
                <a16:creationId xmlns:a16="http://schemas.microsoft.com/office/drawing/2014/main" id="{D3690A7C-01EE-458D-81BC-D0DB0C430039}"/>
              </a:ext>
            </a:extLst>
          </p:cNvPr>
          <p:cNvGraphicFramePr>
            <a:graphicFrameLocks noGrp="1"/>
          </p:cNvGraphicFramePr>
          <p:nvPr>
            <p:extLst>
              <p:ext uri="{D42A27DB-BD31-4B8C-83A1-F6EECF244321}">
                <p14:modId xmlns:p14="http://schemas.microsoft.com/office/powerpoint/2010/main" val="2128954761"/>
              </p:ext>
            </p:extLst>
          </p:nvPr>
        </p:nvGraphicFramePr>
        <p:xfrm>
          <a:off x="1393977" y="5224884"/>
          <a:ext cx="6478590" cy="1112520"/>
        </p:xfrm>
        <a:graphic>
          <a:graphicData uri="http://schemas.openxmlformats.org/drawingml/2006/table">
            <a:tbl>
              <a:tblPr firstRow="1" bandRow="1">
                <a:tableStyleId>{5C22544A-7EE6-4342-B048-85BDC9FD1C3A}</a:tableStyleId>
              </a:tblPr>
              <a:tblGrid>
                <a:gridCol w="552450">
                  <a:extLst>
                    <a:ext uri="{9D8B030D-6E8A-4147-A177-3AD203B41FA5}">
                      <a16:colId xmlns:a16="http://schemas.microsoft.com/office/drawing/2014/main" val="365815396"/>
                    </a:ext>
                  </a:extLst>
                </a:gridCol>
                <a:gridCol w="890588">
                  <a:extLst>
                    <a:ext uri="{9D8B030D-6E8A-4147-A177-3AD203B41FA5}">
                      <a16:colId xmlns:a16="http://schemas.microsoft.com/office/drawing/2014/main" val="232966914"/>
                    </a:ext>
                  </a:extLst>
                </a:gridCol>
                <a:gridCol w="1058863">
                  <a:extLst>
                    <a:ext uri="{9D8B030D-6E8A-4147-A177-3AD203B41FA5}">
                      <a16:colId xmlns:a16="http://schemas.microsoft.com/office/drawing/2014/main" val="1254356978"/>
                    </a:ext>
                  </a:extLst>
                </a:gridCol>
                <a:gridCol w="830263">
                  <a:extLst>
                    <a:ext uri="{9D8B030D-6E8A-4147-A177-3AD203B41FA5}">
                      <a16:colId xmlns:a16="http://schemas.microsoft.com/office/drawing/2014/main" val="761762129"/>
                    </a:ext>
                  </a:extLst>
                </a:gridCol>
                <a:gridCol w="808038">
                  <a:extLst>
                    <a:ext uri="{9D8B030D-6E8A-4147-A177-3AD203B41FA5}">
                      <a16:colId xmlns:a16="http://schemas.microsoft.com/office/drawing/2014/main" val="1668625594"/>
                    </a:ext>
                  </a:extLst>
                </a:gridCol>
                <a:gridCol w="814388">
                  <a:extLst>
                    <a:ext uri="{9D8B030D-6E8A-4147-A177-3AD203B41FA5}">
                      <a16:colId xmlns:a16="http://schemas.microsoft.com/office/drawing/2014/main" val="3644971011"/>
                    </a:ext>
                  </a:extLst>
                </a:gridCol>
                <a:gridCol w="762000">
                  <a:extLst>
                    <a:ext uri="{9D8B030D-6E8A-4147-A177-3AD203B41FA5}">
                      <a16:colId xmlns:a16="http://schemas.microsoft.com/office/drawing/2014/main" val="69732510"/>
                    </a:ext>
                  </a:extLst>
                </a:gridCol>
                <a:gridCol w="762000">
                  <a:extLst>
                    <a:ext uri="{9D8B030D-6E8A-4147-A177-3AD203B41FA5}">
                      <a16:colId xmlns:a16="http://schemas.microsoft.com/office/drawing/2014/main" val="1587573963"/>
                    </a:ext>
                  </a:extLst>
                </a:gridCol>
              </a:tblGrid>
              <a:tr h="37084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US_RealEstate</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US_PrivateEquity</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US_HighYield</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US_LargeCap</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err="1">
                          <a:solidFill>
                            <a:srgbClr val="000000"/>
                          </a:solidFill>
                          <a:effectLst/>
                          <a:latin typeface="Calibri" panose="020F0502020204030204" pitchFamily="34" charset="0"/>
                        </a:rPr>
                        <a:t>US_SmallCap</a:t>
                      </a:r>
                      <a:endParaRPr lang="en-US" sz="1100" b="1" i="0" u="none" strike="noStrike" dirty="0">
                        <a:solidFill>
                          <a:srgbClr val="000000"/>
                        </a:solidFill>
                        <a:effectLst/>
                        <a:latin typeface="Calibri" panose="020F0502020204030204" pitchFamily="34" charset="0"/>
                      </a:endParaRP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a:solidFill>
                            <a:srgbClr val="000000"/>
                          </a:solidFill>
                          <a:effectLst/>
                          <a:latin typeface="Calibri" panose="020F0502020204030204" pitchFamily="34" charset="0"/>
                        </a:rPr>
                        <a:t>EAFE</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1100" b="1" i="0" u="none" strike="noStrike" dirty="0">
                          <a:solidFill>
                            <a:srgbClr val="000000"/>
                          </a:solidFill>
                          <a:effectLst/>
                          <a:latin typeface="Calibri" panose="020F0502020204030204" pitchFamily="34" charset="0"/>
                        </a:rPr>
                        <a:t>EM</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33419130"/>
                  </a:ext>
                </a:extLst>
              </a:tr>
              <a:tr h="370840">
                <a:tc>
                  <a:txBody>
                    <a:bodyPr/>
                    <a:lstStyle/>
                    <a:p>
                      <a:pPr algn="l" fontAlgn="b"/>
                      <a:r>
                        <a:rPr lang="en-US" sz="1100" b="1" i="0" u="none" strike="noStrike" dirty="0">
                          <a:solidFill>
                            <a:srgbClr val="000000"/>
                          </a:solidFill>
                          <a:effectLst/>
                          <a:latin typeface="Calibri" panose="020F0502020204030204" pitchFamily="34" charset="0"/>
                        </a:rPr>
                        <a:t>Return</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7.00%</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8.80%</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3.77%</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7.21%</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8.06%</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7.07%</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8.03%</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47145462"/>
                  </a:ext>
                </a:extLst>
              </a:tr>
              <a:tr h="370840">
                <a:tc>
                  <a:txBody>
                    <a:bodyPr/>
                    <a:lstStyle/>
                    <a:p>
                      <a:pPr algn="l" fontAlgn="b"/>
                      <a:r>
                        <a:rPr lang="en-US" sz="1100" b="1" i="0" u="none" strike="noStrike" dirty="0">
                          <a:solidFill>
                            <a:srgbClr val="000000"/>
                          </a:solidFill>
                          <a:effectLst/>
                          <a:latin typeface="Calibri" panose="020F0502020204030204" pitchFamily="34" charset="0"/>
                        </a:rPr>
                        <a:t>Volatility</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10.08%</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14.18%</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13.14%</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15.30%</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19.71%</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a:solidFill>
                            <a:srgbClr val="000000"/>
                          </a:solidFill>
                          <a:effectLst/>
                          <a:latin typeface="Calibri" panose="020F0502020204030204" pitchFamily="34" charset="0"/>
                        </a:rPr>
                        <a:t>18.22%</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ctr" fontAlgn="b"/>
                      <a:r>
                        <a:rPr lang="en-US" sz="1100" b="0" i="0" u="none" strike="noStrike" dirty="0">
                          <a:solidFill>
                            <a:srgbClr val="000000"/>
                          </a:solidFill>
                          <a:effectLst/>
                          <a:latin typeface="Calibri" panose="020F0502020204030204" pitchFamily="34" charset="0"/>
                        </a:rPr>
                        <a:t>25.24%</a:t>
                      </a:r>
                    </a:p>
                  </a:txBody>
                  <a:tcPr marL="9525" marR="9525" marT="9525"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553363228"/>
                  </a:ext>
                </a:extLst>
              </a:tr>
            </a:tbl>
          </a:graphicData>
        </a:graphic>
      </p:graphicFrame>
    </p:spTree>
    <p:extLst>
      <p:ext uri="{BB962C8B-B14F-4D97-AF65-F5344CB8AC3E}">
        <p14:creationId xmlns:p14="http://schemas.microsoft.com/office/powerpoint/2010/main" val="177530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Long Term Capital Market Assumption</a:t>
            </a:r>
          </a:p>
        </p:txBody>
      </p:sp>
      <p:sp>
        <p:nvSpPr>
          <p:cNvPr id="7" name="Content Placeholder 6"/>
          <p:cNvSpPr>
            <a:spLocks noGrp="1"/>
          </p:cNvSpPr>
          <p:nvPr>
            <p:ph idx="1"/>
          </p:nvPr>
        </p:nvSpPr>
        <p:spPr/>
        <p:txBody>
          <a:bodyPr/>
          <a:lstStyle/>
          <a:p>
            <a:pPr marL="0" indent="0">
              <a:buNone/>
            </a:pPr>
            <a:r>
              <a:rPr lang="en-US" sz="1400" dirty="0"/>
              <a:t>Return Correlation </a:t>
            </a:r>
          </a:p>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5" name="Table 14">
            <a:extLst>
              <a:ext uri="{FF2B5EF4-FFF2-40B4-BE49-F238E27FC236}">
                <a16:creationId xmlns:a16="http://schemas.microsoft.com/office/drawing/2014/main" id="{2E2AC7EC-1E67-4654-99C2-CACF8DB4A851}"/>
              </a:ext>
            </a:extLst>
          </p:cNvPr>
          <p:cNvGraphicFramePr>
            <a:graphicFrameLocks noGrp="1"/>
          </p:cNvGraphicFramePr>
          <p:nvPr>
            <p:extLst>
              <p:ext uri="{D42A27DB-BD31-4B8C-83A1-F6EECF244321}">
                <p14:modId xmlns:p14="http://schemas.microsoft.com/office/powerpoint/2010/main" val="1464643285"/>
              </p:ext>
            </p:extLst>
          </p:nvPr>
        </p:nvGraphicFramePr>
        <p:xfrm>
          <a:off x="783746" y="2082188"/>
          <a:ext cx="6895009" cy="3613531"/>
        </p:xfrm>
        <a:graphic>
          <a:graphicData uri="http://schemas.openxmlformats.org/drawingml/2006/table">
            <a:tbl>
              <a:tblPr/>
              <a:tblGrid>
                <a:gridCol w="1077876">
                  <a:extLst>
                    <a:ext uri="{9D8B030D-6E8A-4147-A177-3AD203B41FA5}">
                      <a16:colId xmlns:a16="http://schemas.microsoft.com/office/drawing/2014/main" val="1996382107"/>
                    </a:ext>
                  </a:extLst>
                </a:gridCol>
                <a:gridCol w="913327">
                  <a:extLst>
                    <a:ext uri="{9D8B030D-6E8A-4147-A177-3AD203B41FA5}">
                      <a16:colId xmlns:a16="http://schemas.microsoft.com/office/drawing/2014/main" val="785207159"/>
                    </a:ext>
                  </a:extLst>
                </a:gridCol>
                <a:gridCol w="1085899">
                  <a:extLst>
                    <a:ext uri="{9D8B030D-6E8A-4147-A177-3AD203B41FA5}">
                      <a16:colId xmlns:a16="http://schemas.microsoft.com/office/drawing/2014/main" val="655021650"/>
                    </a:ext>
                  </a:extLst>
                </a:gridCol>
                <a:gridCol w="851462">
                  <a:extLst>
                    <a:ext uri="{9D8B030D-6E8A-4147-A177-3AD203B41FA5}">
                      <a16:colId xmlns:a16="http://schemas.microsoft.com/office/drawing/2014/main" val="595304871"/>
                    </a:ext>
                  </a:extLst>
                </a:gridCol>
                <a:gridCol w="828670">
                  <a:extLst>
                    <a:ext uri="{9D8B030D-6E8A-4147-A177-3AD203B41FA5}">
                      <a16:colId xmlns:a16="http://schemas.microsoft.com/office/drawing/2014/main" val="3795262509"/>
                    </a:ext>
                  </a:extLst>
                </a:gridCol>
                <a:gridCol w="835182">
                  <a:extLst>
                    <a:ext uri="{9D8B030D-6E8A-4147-A177-3AD203B41FA5}">
                      <a16:colId xmlns:a16="http://schemas.microsoft.com/office/drawing/2014/main" val="3595961150"/>
                    </a:ext>
                  </a:extLst>
                </a:gridCol>
                <a:gridCol w="652599">
                  <a:extLst>
                    <a:ext uri="{9D8B030D-6E8A-4147-A177-3AD203B41FA5}">
                      <a16:colId xmlns:a16="http://schemas.microsoft.com/office/drawing/2014/main" val="1135790062"/>
                    </a:ext>
                  </a:extLst>
                </a:gridCol>
                <a:gridCol w="649994">
                  <a:extLst>
                    <a:ext uri="{9D8B030D-6E8A-4147-A177-3AD203B41FA5}">
                      <a16:colId xmlns:a16="http://schemas.microsoft.com/office/drawing/2014/main" val="4153011510"/>
                    </a:ext>
                  </a:extLst>
                </a:gridCol>
              </a:tblGrid>
              <a:tr h="709231">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dirty="0" err="1">
                          <a:solidFill>
                            <a:srgbClr val="000000"/>
                          </a:solidFill>
                          <a:effectLst/>
                          <a:latin typeface="Calibri" panose="020F0502020204030204" pitchFamily="34" charset="0"/>
                        </a:rPr>
                        <a:t>US_RealEstate</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dirty="0" err="1">
                          <a:solidFill>
                            <a:srgbClr val="000000"/>
                          </a:solidFill>
                          <a:effectLst/>
                          <a:latin typeface="Calibri" panose="020F0502020204030204" pitchFamily="34" charset="0"/>
                        </a:rPr>
                        <a:t>US_PrivateEquity</a:t>
                      </a:r>
                      <a:endParaRPr lang="en-US" sz="11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6165985"/>
                  </a:ext>
                </a:extLst>
              </a:tr>
              <a:tr h="414900">
                <a:tc>
                  <a:txBody>
                    <a:bodyPr/>
                    <a:lstStyle/>
                    <a:p>
                      <a:pPr algn="l"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0.29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b"/>
                      <a:r>
                        <a:rPr lang="en-US" sz="1100" b="0" i="0" u="none" strike="noStrike">
                          <a:solidFill>
                            <a:srgbClr val="000000"/>
                          </a:solidFill>
                          <a:effectLst/>
                          <a:latin typeface="Calibri" panose="020F0502020204030204" pitchFamily="34" charset="0"/>
                        </a:rPr>
                        <a:t>0.24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BF7B"/>
                    </a:solidFill>
                  </a:tcPr>
                </a:tc>
                <a:tc>
                  <a:txBody>
                    <a:bodyPr/>
                    <a:lstStyle/>
                    <a:p>
                      <a:pPr algn="ctr" fontAlgn="b"/>
                      <a:r>
                        <a:rPr lang="en-US" sz="1100" b="0" i="0" u="none" strike="noStrike">
                          <a:solidFill>
                            <a:srgbClr val="000000"/>
                          </a:solidFill>
                          <a:effectLst/>
                          <a:latin typeface="Calibri" panose="020F0502020204030204" pitchFamily="34" charset="0"/>
                        </a:rPr>
                        <a:t>0.30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b"/>
                      <a:r>
                        <a:rPr lang="en-US" sz="1100" b="0" i="0" u="none" strike="noStrike">
                          <a:solidFill>
                            <a:srgbClr val="000000"/>
                          </a:solidFill>
                          <a:effectLst/>
                          <a:latin typeface="Calibri" panose="020F0502020204030204" pitchFamily="34" charset="0"/>
                        </a:rPr>
                        <a:t>0.31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b"/>
                      <a:r>
                        <a:rPr lang="en-US" sz="1100" b="0" i="0" u="none" strike="noStrike">
                          <a:solidFill>
                            <a:srgbClr val="000000"/>
                          </a:solidFill>
                          <a:effectLst/>
                          <a:latin typeface="Calibri" panose="020F0502020204030204" pitchFamily="34" charset="0"/>
                        </a:rPr>
                        <a:t>0.26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B"/>
                    </a:solidFill>
                  </a:tcPr>
                </a:tc>
                <a:tc>
                  <a:txBody>
                    <a:bodyPr/>
                    <a:lstStyle/>
                    <a:p>
                      <a:pPr algn="ctr" fontAlgn="b"/>
                      <a:r>
                        <a:rPr lang="en-US" sz="1100" b="0" i="0" u="none" strike="noStrike">
                          <a:solidFill>
                            <a:srgbClr val="000000"/>
                          </a:solidFill>
                          <a:effectLst/>
                          <a:latin typeface="Calibri" panose="020F0502020204030204" pitchFamily="34" charset="0"/>
                        </a:rPr>
                        <a:t>0.23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471891842"/>
                  </a:ext>
                </a:extLst>
              </a:tr>
              <a:tr h="414900">
                <a:tc>
                  <a:txBody>
                    <a:bodyPr/>
                    <a:lstStyle/>
                    <a:p>
                      <a:pPr algn="l"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C57C"/>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0.38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b"/>
                      <a:r>
                        <a:rPr lang="en-US" sz="1100" b="0" i="0" u="none" strike="noStrike">
                          <a:solidFill>
                            <a:srgbClr val="000000"/>
                          </a:solidFill>
                          <a:effectLst/>
                          <a:latin typeface="Calibri" panose="020F0502020204030204" pitchFamily="34" charset="0"/>
                        </a:rPr>
                        <a:t>0.68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b"/>
                      <a:r>
                        <a:rPr lang="en-US" sz="1100" b="0" i="0" u="none" strike="noStrike">
                          <a:solidFill>
                            <a:srgbClr val="000000"/>
                          </a:solidFill>
                          <a:effectLst/>
                          <a:latin typeface="Calibri" panose="020F0502020204030204" pitchFamily="34" charset="0"/>
                        </a:rPr>
                        <a:t>0.60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panose="020F0502020204030204" pitchFamily="34" charset="0"/>
                        </a:rPr>
                        <a:t>0.57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extLst>
                  <a:ext uri="{0D108BD9-81ED-4DB2-BD59-A6C34878D82A}">
                    <a16:rowId xmlns:a16="http://schemas.microsoft.com/office/drawing/2014/main" val="1105896622"/>
                  </a:ext>
                </a:extLst>
              </a:tr>
              <a:tr h="414900">
                <a:tc>
                  <a:txBody>
                    <a:bodyPr/>
                    <a:lstStyle/>
                    <a:p>
                      <a:pPr algn="l"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BF7B"/>
                    </a:solidFill>
                  </a:tcPr>
                </a:tc>
                <a:tc>
                  <a:txBody>
                    <a:bodyPr/>
                    <a:lstStyle/>
                    <a:p>
                      <a:pPr algn="ctr" fontAlgn="b"/>
                      <a:r>
                        <a:rPr lang="en-US" sz="1100" b="0" i="0" u="none" strike="noStrike">
                          <a:solidFill>
                            <a:srgbClr val="000000"/>
                          </a:solidFill>
                          <a:effectLst/>
                          <a:latin typeface="Calibri" panose="020F0502020204030204" pitchFamily="34" charset="0"/>
                        </a:rPr>
                        <a:t>0.38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CF7E"/>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0.50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0"/>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extLst>
                  <a:ext uri="{0D108BD9-81ED-4DB2-BD59-A6C34878D82A}">
                    <a16:rowId xmlns:a16="http://schemas.microsoft.com/office/drawing/2014/main" val="2005056620"/>
                  </a:ext>
                </a:extLst>
              </a:tr>
              <a:tr h="414900">
                <a:tc>
                  <a:txBody>
                    <a:bodyPr/>
                    <a:lstStyle/>
                    <a:p>
                      <a:pPr algn="l"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0.30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67C"/>
                    </a:solidFill>
                  </a:tcPr>
                </a:tc>
                <a:tc>
                  <a:txBody>
                    <a:bodyPr/>
                    <a:lstStyle/>
                    <a:p>
                      <a:pPr algn="ctr" fontAlgn="b"/>
                      <a:r>
                        <a:rPr lang="en-US" sz="1100" b="0" i="0" u="none" strike="noStrike">
                          <a:solidFill>
                            <a:srgbClr val="000000"/>
                          </a:solidFill>
                          <a:effectLst/>
                          <a:latin typeface="Calibri" panose="020F0502020204030204" pitchFamily="34" charset="0"/>
                        </a:rPr>
                        <a:t>0.68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280"/>
                    </a:solidFill>
                  </a:tcPr>
                </a:tc>
                <a:tc>
                  <a:txBody>
                    <a:bodyPr/>
                    <a:lstStyle/>
                    <a:p>
                      <a:pPr algn="ctr" fontAlgn="b"/>
                      <a:r>
                        <a:rPr lang="en-US" sz="1100" b="0" i="0" u="none" strike="noStrike">
                          <a:solidFill>
                            <a:srgbClr val="000000"/>
                          </a:solidFill>
                          <a:effectLst/>
                          <a:latin typeface="Calibri" panose="020F0502020204030204" pitchFamily="34" charset="0"/>
                        </a:rPr>
                        <a:t>0.50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81"/>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0.83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b"/>
                      <a:r>
                        <a:rPr lang="en-US" sz="1100" b="0" i="0" u="none" strike="noStrike">
                          <a:solidFill>
                            <a:srgbClr val="000000"/>
                          </a:solidFill>
                          <a:effectLst/>
                          <a:latin typeface="Calibri" panose="020F0502020204030204" pitchFamily="34" charset="0"/>
                        </a:rPr>
                        <a:t>0.76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b"/>
                      <a:r>
                        <a:rPr lang="en-US" sz="1100" b="0" i="0" u="none" strike="noStrike">
                          <a:solidFill>
                            <a:srgbClr val="000000"/>
                          </a:solidFill>
                          <a:effectLst/>
                          <a:latin typeface="Calibri" panose="020F0502020204030204" pitchFamily="34" charset="0"/>
                        </a:rPr>
                        <a:t>0.64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extLst>
                  <a:ext uri="{0D108BD9-81ED-4DB2-BD59-A6C34878D82A}">
                    <a16:rowId xmlns:a16="http://schemas.microsoft.com/office/drawing/2014/main" val="2839636178"/>
                  </a:ext>
                </a:extLst>
              </a:tr>
              <a:tr h="414900">
                <a:tc>
                  <a:txBody>
                    <a:bodyPr/>
                    <a:lstStyle/>
                    <a:p>
                      <a:pPr algn="l"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0.31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C77C"/>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b"/>
                      <a:r>
                        <a:rPr lang="en-US" sz="1100" b="0" i="0" u="none" strike="noStrike">
                          <a:solidFill>
                            <a:srgbClr val="000000"/>
                          </a:solidFill>
                          <a:effectLst/>
                          <a:latin typeface="Calibri" panose="020F0502020204030204" pitchFamily="34" charset="0"/>
                        </a:rPr>
                        <a:t>0.49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D81"/>
                    </a:solidFill>
                  </a:tcPr>
                </a:tc>
                <a:tc>
                  <a:txBody>
                    <a:bodyPr/>
                    <a:lstStyle/>
                    <a:p>
                      <a:pPr algn="ctr" fontAlgn="b"/>
                      <a:r>
                        <a:rPr lang="en-US" sz="1100" b="0" i="0" u="none" strike="noStrike">
                          <a:solidFill>
                            <a:srgbClr val="000000"/>
                          </a:solidFill>
                          <a:effectLst/>
                          <a:latin typeface="Calibri" panose="020F0502020204030204" pitchFamily="34" charset="0"/>
                        </a:rPr>
                        <a:t>0.83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6"/>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0.70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b"/>
                      <a:r>
                        <a:rPr lang="en-US" sz="1100" b="0" i="0" u="none" strike="noStrike">
                          <a:solidFill>
                            <a:srgbClr val="000000"/>
                          </a:solidFill>
                          <a:effectLst/>
                          <a:latin typeface="Calibri" panose="020F0502020204030204" pitchFamily="34" charset="0"/>
                        </a:rPr>
                        <a:t>0.69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extLst>
                  <a:ext uri="{0D108BD9-81ED-4DB2-BD59-A6C34878D82A}">
                    <a16:rowId xmlns:a16="http://schemas.microsoft.com/office/drawing/2014/main" val="4010546510"/>
                  </a:ext>
                </a:extLst>
              </a:tr>
              <a:tr h="414900">
                <a:tc>
                  <a:txBody>
                    <a:bodyPr/>
                    <a:lstStyle/>
                    <a:p>
                      <a:pPr algn="l"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B"/>
                    </a:solidFill>
                  </a:tcPr>
                </a:tc>
                <a:tc>
                  <a:txBody>
                    <a:bodyPr/>
                    <a:lstStyle/>
                    <a:p>
                      <a:pPr algn="ctr" fontAlgn="b"/>
                      <a:r>
                        <a:rPr lang="en-US" sz="1100" b="0" i="0" u="none" strike="noStrike">
                          <a:solidFill>
                            <a:srgbClr val="000000"/>
                          </a:solidFill>
                          <a:effectLst/>
                          <a:latin typeface="Calibri" panose="020F0502020204030204" pitchFamily="34" charset="0"/>
                        </a:rPr>
                        <a:t>0.60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980"/>
                    </a:solidFill>
                  </a:tcPr>
                </a:tc>
                <a:tc>
                  <a:txBody>
                    <a:bodyPr/>
                    <a:lstStyle/>
                    <a:p>
                      <a:pPr algn="ctr" fontAlgn="b"/>
                      <a:r>
                        <a:rPr lang="en-US" sz="1100" b="0" i="0" u="none" strike="noStrike">
                          <a:solidFill>
                            <a:srgbClr val="000000"/>
                          </a:solidFill>
                          <a:effectLst/>
                          <a:latin typeface="Calibri" panose="020F0502020204030204" pitchFamily="34" charset="0"/>
                        </a:rPr>
                        <a:t>0.76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B77A"/>
                    </a:solidFill>
                  </a:tcPr>
                </a:tc>
                <a:tc>
                  <a:txBody>
                    <a:bodyPr/>
                    <a:lstStyle/>
                    <a:p>
                      <a:pPr algn="ctr" fontAlgn="b"/>
                      <a:r>
                        <a:rPr lang="en-US" sz="1100" b="0" i="0" u="none" strike="noStrike">
                          <a:solidFill>
                            <a:srgbClr val="000000"/>
                          </a:solidFill>
                          <a:effectLst/>
                          <a:latin typeface="Calibri" panose="020F0502020204030204" pitchFamily="34" charset="0"/>
                        </a:rPr>
                        <a:t>0.70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D7F"/>
                    </a:solidFill>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extLst>
                  <a:ext uri="{0D108BD9-81ED-4DB2-BD59-A6C34878D82A}">
                    <a16:rowId xmlns:a16="http://schemas.microsoft.com/office/drawing/2014/main" val="2502862571"/>
                  </a:ext>
                </a:extLst>
              </a:tr>
              <a:tr h="414900">
                <a:tc>
                  <a:txBody>
                    <a:bodyPr/>
                    <a:lstStyle/>
                    <a:p>
                      <a:pPr algn="l"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1100" b="0" i="0" u="none" strike="noStrike">
                          <a:solidFill>
                            <a:srgbClr val="000000"/>
                          </a:solidFill>
                          <a:effectLst/>
                          <a:latin typeface="Calibri" panose="020F0502020204030204" pitchFamily="34" charset="0"/>
                        </a:rPr>
                        <a:t>0.57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3"/>
                    </a:solidFill>
                  </a:tcPr>
                </a:tc>
                <a:tc>
                  <a:txBody>
                    <a:bodyPr/>
                    <a:lstStyle/>
                    <a:p>
                      <a:pPr algn="ctr" fontAlgn="b"/>
                      <a:r>
                        <a:rPr lang="en-US" sz="1100" b="0" i="0" u="none" strike="noStrike">
                          <a:solidFill>
                            <a:srgbClr val="000000"/>
                          </a:solidFill>
                          <a:effectLst/>
                          <a:latin typeface="Calibri" panose="020F0502020204030204" pitchFamily="34" charset="0"/>
                        </a:rPr>
                        <a:t>0.46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980"/>
                    </a:solidFill>
                  </a:tcPr>
                </a:tc>
                <a:tc>
                  <a:txBody>
                    <a:bodyPr/>
                    <a:lstStyle/>
                    <a:p>
                      <a:pPr algn="ctr" fontAlgn="b"/>
                      <a:r>
                        <a:rPr lang="en-US" sz="1100" b="0" i="0" u="none" strike="noStrike">
                          <a:solidFill>
                            <a:srgbClr val="000000"/>
                          </a:solidFill>
                          <a:effectLst/>
                          <a:latin typeface="Calibri" panose="020F0502020204030204" pitchFamily="34" charset="0"/>
                        </a:rPr>
                        <a:t>0.64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E82"/>
                    </a:solidFill>
                  </a:tcPr>
                </a:tc>
                <a:tc>
                  <a:txBody>
                    <a:bodyPr/>
                    <a:lstStyle/>
                    <a:p>
                      <a:pPr algn="ctr" fontAlgn="b"/>
                      <a:r>
                        <a:rPr lang="en-US" sz="1100" b="0" i="0" u="none" strike="noStrike">
                          <a:solidFill>
                            <a:srgbClr val="000000"/>
                          </a:solidFill>
                          <a:effectLst/>
                          <a:latin typeface="Calibri" panose="020F0502020204030204" pitchFamily="34" charset="0"/>
                        </a:rPr>
                        <a:t>0.69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CF7F"/>
                    </a:solidFill>
                  </a:tcPr>
                </a:tc>
                <a:tc>
                  <a:txBody>
                    <a:bodyPr/>
                    <a:lstStyle/>
                    <a:p>
                      <a:pPr algn="ctr" fontAlgn="b"/>
                      <a:r>
                        <a:rPr lang="en-US" sz="1100" b="0" i="0" u="none" strike="noStrike">
                          <a:solidFill>
                            <a:srgbClr val="000000"/>
                          </a:solidFill>
                          <a:effectLst/>
                          <a:latin typeface="Calibri" panose="020F0502020204030204" pitchFamily="34" charset="0"/>
                        </a:rPr>
                        <a:t>0.67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680"/>
                    </a:solidFill>
                  </a:tcPr>
                </a:tc>
                <a:tc>
                  <a:txBody>
                    <a:bodyPr/>
                    <a:lstStyle/>
                    <a:p>
                      <a:pPr algn="ctr" fontAlgn="b"/>
                      <a:r>
                        <a:rPr lang="en-US" sz="1100" b="0" i="0" u="none" strike="noStrike" dirty="0">
                          <a:solidFill>
                            <a:srgbClr val="000000"/>
                          </a:solidFill>
                          <a:effectLst/>
                          <a:latin typeface="Calibri" panose="020F0502020204030204" pitchFamily="34" charset="0"/>
                        </a:rPr>
                        <a:t>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745334174"/>
                  </a:ext>
                </a:extLst>
              </a:tr>
            </a:tbl>
          </a:graphicData>
        </a:graphic>
      </p:graphicFrame>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502702"/>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The return correlation estimator is based over shrunk covariance matrix, which was proposed in “A Well-Conditioned Estimator for Large-Dimensional Covariance Matrices”, </a:t>
            </a:r>
            <a:r>
              <a:rPr lang="en-US" sz="800" dirty="0" err="1">
                <a:solidFill>
                  <a:srgbClr val="002247"/>
                </a:solidFill>
                <a:latin typeface="Arial Narrow"/>
                <a:cs typeface="Arial Narrow"/>
              </a:rPr>
              <a:t>Ledoit</a:t>
            </a:r>
            <a:r>
              <a:rPr lang="en-US" sz="800" dirty="0">
                <a:solidFill>
                  <a:srgbClr val="002247"/>
                </a:solidFill>
                <a:latin typeface="Arial Narrow"/>
                <a:cs typeface="Arial Narrow"/>
              </a:rPr>
              <a:t> and Wolf, Journal of Multivariate Analysis, Volume 88, Issue 2, February 2004, pages 365-411. </a:t>
            </a:r>
          </a:p>
          <a:p>
            <a:pPr algn="just">
              <a:buClr>
                <a:srgbClr val="000000"/>
              </a:buClr>
              <a:defRPr/>
            </a:pP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spTree>
    <p:extLst>
      <p:ext uri="{BB962C8B-B14F-4D97-AF65-F5344CB8AC3E}">
        <p14:creationId xmlns:p14="http://schemas.microsoft.com/office/powerpoint/2010/main" val="302954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Portfolios</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graphicFrame>
        <p:nvGraphicFramePr>
          <p:cNvPr id="10" name="Chart 9">
            <a:extLst>
              <a:ext uri="{FF2B5EF4-FFF2-40B4-BE49-F238E27FC236}">
                <a16:creationId xmlns:a16="http://schemas.microsoft.com/office/drawing/2014/main" id="{E4FAAE82-FB55-4AD2-AEE3-9BDDB42BB999}"/>
              </a:ext>
            </a:extLst>
          </p:cNvPr>
          <p:cNvGraphicFramePr/>
          <p:nvPr>
            <p:extLst>
              <p:ext uri="{D42A27DB-BD31-4B8C-83A1-F6EECF244321}">
                <p14:modId xmlns:p14="http://schemas.microsoft.com/office/powerpoint/2010/main" val="4127835114"/>
              </p:ext>
            </p:extLst>
          </p:nvPr>
        </p:nvGraphicFramePr>
        <p:xfrm>
          <a:off x="3139440" y="1198713"/>
          <a:ext cx="2941871" cy="36225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BD361CCD-AC42-4E5B-A2D8-0D3EEA1BBCF1}"/>
              </a:ext>
            </a:extLst>
          </p:cNvPr>
          <p:cNvGraphicFramePr/>
          <p:nvPr>
            <p:extLst>
              <p:ext uri="{D42A27DB-BD31-4B8C-83A1-F6EECF244321}">
                <p14:modId xmlns:p14="http://schemas.microsoft.com/office/powerpoint/2010/main" val="3096890505"/>
              </p:ext>
            </p:extLst>
          </p:nvPr>
        </p:nvGraphicFramePr>
        <p:xfrm>
          <a:off x="202825" y="1178256"/>
          <a:ext cx="3069185" cy="34326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8DECD1B1-E3BD-4A40-89D7-1C5EBE3F6F66}"/>
              </a:ext>
            </a:extLst>
          </p:cNvPr>
          <p:cNvGraphicFramePr/>
          <p:nvPr>
            <p:extLst>
              <p:ext uri="{D42A27DB-BD31-4B8C-83A1-F6EECF244321}">
                <p14:modId xmlns:p14="http://schemas.microsoft.com/office/powerpoint/2010/main" val="2097010366"/>
              </p:ext>
            </p:extLst>
          </p:nvPr>
        </p:nvGraphicFramePr>
        <p:xfrm>
          <a:off x="5999855" y="1177706"/>
          <a:ext cx="3018071" cy="36435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7" name="Table 26">
            <a:extLst>
              <a:ext uri="{FF2B5EF4-FFF2-40B4-BE49-F238E27FC236}">
                <a16:creationId xmlns:a16="http://schemas.microsoft.com/office/drawing/2014/main" id="{E6CE7E0E-5236-433E-BCF8-5625FE39CF9F}"/>
              </a:ext>
            </a:extLst>
          </p:cNvPr>
          <p:cNvGraphicFramePr>
            <a:graphicFrameLocks noGrp="1"/>
          </p:cNvGraphicFramePr>
          <p:nvPr>
            <p:extLst>
              <p:ext uri="{D42A27DB-BD31-4B8C-83A1-F6EECF244321}">
                <p14:modId xmlns:p14="http://schemas.microsoft.com/office/powerpoint/2010/main" val="2465518952"/>
              </p:ext>
            </p:extLst>
          </p:nvPr>
        </p:nvGraphicFramePr>
        <p:xfrm>
          <a:off x="1509311" y="4873138"/>
          <a:ext cx="5310130" cy="943768"/>
        </p:xfrm>
        <a:graphic>
          <a:graphicData uri="http://schemas.openxmlformats.org/drawingml/2006/table">
            <a:tbl>
              <a:tblPr/>
              <a:tblGrid>
                <a:gridCol w="1043547">
                  <a:extLst>
                    <a:ext uri="{9D8B030D-6E8A-4147-A177-3AD203B41FA5}">
                      <a16:colId xmlns:a16="http://schemas.microsoft.com/office/drawing/2014/main" val="1043453583"/>
                    </a:ext>
                  </a:extLst>
                </a:gridCol>
                <a:gridCol w="1383194">
                  <a:extLst>
                    <a:ext uri="{9D8B030D-6E8A-4147-A177-3AD203B41FA5}">
                      <a16:colId xmlns:a16="http://schemas.microsoft.com/office/drawing/2014/main" val="856136581"/>
                    </a:ext>
                  </a:extLst>
                </a:gridCol>
                <a:gridCol w="1839842">
                  <a:extLst>
                    <a:ext uri="{9D8B030D-6E8A-4147-A177-3AD203B41FA5}">
                      <a16:colId xmlns:a16="http://schemas.microsoft.com/office/drawing/2014/main" val="3538781743"/>
                    </a:ext>
                  </a:extLst>
                </a:gridCol>
                <a:gridCol w="1043547">
                  <a:extLst>
                    <a:ext uri="{9D8B030D-6E8A-4147-A177-3AD203B41FA5}">
                      <a16:colId xmlns:a16="http://schemas.microsoft.com/office/drawing/2014/main" val="2767181086"/>
                    </a:ext>
                  </a:extLst>
                </a:gridCol>
              </a:tblGrid>
              <a:tr h="471884">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1" i="0" u="none" strike="noStrike" dirty="0">
                          <a:solidFill>
                            <a:srgbClr val="000000"/>
                          </a:solidFill>
                          <a:effectLst/>
                          <a:latin typeface="Calibri" panose="020F0502020204030204" pitchFamily="34" charset="0"/>
                        </a:rPr>
                        <a:t>Peer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1" i="0" u="none" strike="noStrike" dirty="0" err="1">
                          <a:solidFill>
                            <a:srgbClr val="000000"/>
                          </a:solidFill>
                          <a:effectLst/>
                          <a:latin typeface="Calibri" panose="020F0502020204030204" pitchFamily="34" charset="0"/>
                        </a:rPr>
                        <a:t>Equal_Weight</a:t>
                      </a:r>
                      <a:endParaRPr lang="en-US" sz="18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1" i="0" u="none" strike="noStrike" dirty="0">
                          <a:solidFill>
                            <a:srgbClr val="000000"/>
                          </a:solidFill>
                          <a:effectLst/>
                          <a:latin typeface="Calibri" panose="020F0502020204030204" pitchFamily="34" charset="0"/>
                        </a:rPr>
                        <a:t>ERC</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23973168"/>
                  </a:ext>
                </a:extLst>
              </a:tr>
              <a:tr h="471884">
                <a:tc>
                  <a:txBody>
                    <a:bodyPr/>
                    <a:lstStyle/>
                    <a:p>
                      <a:pPr algn="ctr" fontAlgn="b"/>
                      <a:r>
                        <a:rPr lang="en-US" sz="1800" b="1" i="0" u="none" strike="noStrike" dirty="0">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800" b="0" i="0" u="none" strike="noStrike">
                          <a:solidFill>
                            <a:srgbClr val="000000"/>
                          </a:solidFill>
                          <a:effectLst/>
                          <a:latin typeface="Calibri" panose="020F0502020204030204" pitchFamily="34" charset="0"/>
                        </a:rPr>
                        <a:t>12.48%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13.08%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11.00%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3357794"/>
                  </a:ext>
                </a:extLst>
              </a:tr>
            </a:tbl>
          </a:graphicData>
        </a:graphic>
      </p:graphicFrame>
    </p:spTree>
    <p:extLst>
      <p:ext uri="{BB962C8B-B14F-4D97-AF65-F5344CB8AC3E}">
        <p14:creationId xmlns:p14="http://schemas.microsoft.com/office/powerpoint/2010/main" val="84905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Imputed Return</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61665"/>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the imputing return methodology was proposed by </a:t>
            </a:r>
            <a:r>
              <a:rPr lang="en-US" sz="800" dirty="0" err="1">
                <a:solidFill>
                  <a:srgbClr val="002247"/>
                </a:solidFill>
                <a:latin typeface="Arial Narrow"/>
                <a:cs typeface="Arial Narrow"/>
              </a:rPr>
              <a:t>Ardia</a:t>
            </a:r>
            <a:r>
              <a:rPr lang="en-US" sz="800" dirty="0">
                <a:solidFill>
                  <a:srgbClr val="002247"/>
                </a:solidFill>
                <a:latin typeface="Arial Narrow"/>
                <a:cs typeface="Arial Narrow"/>
              </a:rPr>
              <a:t>, David, and Kris </a:t>
            </a:r>
            <a:r>
              <a:rPr lang="en-US" sz="800" dirty="0" err="1">
                <a:solidFill>
                  <a:srgbClr val="002247"/>
                </a:solidFill>
                <a:latin typeface="Arial Narrow"/>
                <a:cs typeface="Arial Narrow"/>
              </a:rPr>
              <a:t>Boudt</a:t>
            </a:r>
            <a:r>
              <a:rPr lang="en-US" sz="800" dirty="0">
                <a:solidFill>
                  <a:srgbClr val="002247"/>
                </a:solidFill>
                <a:latin typeface="Arial Narrow"/>
                <a:cs typeface="Arial Narrow"/>
              </a:rPr>
              <a:t>. "Implied expected returns and the choice of a mean-variance efficient portfolio proxy." Cahier de recherche/Working Paper 13 (2013): 28. The risk aversion factor Gamma is chosen as 4 (in the usual range of 2.5 to 4) due to the conservation of insurance offshore investment. </a:t>
            </a:r>
          </a:p>
          <a:p>
            <a:pPr algn="just">
              <a:buClr>
                <a:srgbClr val="000000"/>
              </a:buClr>
              <a:defRPr/>
            </a:pPr>
            <a:r>
              <a:rPr lang="en-US" sz="800" dirty="0">
                <a:solidFill>
                  <a:srgbClr val="002247"/>
                </a:solidFill>
                <a:latin typeface="Arial Narrow"/>
                <a:cs typeface="Arial Narrow"/>
              </a:rPr>
              <a:t>The low imputed return of real estate and private equity, compared to CMA, is due to the investment constrain to these assets (poor liquidity, limited access, etc.). </a:t>
            </a:r>
          </a:p>
        </p:txBody>
      </p:sp>
      <p:graphicFrame>
        <p:nvGraphicFramePr>
          <p:cNvPr id="8" name="Table 7">
            <a:extLst>
              <a:ext uri="{FF2B5EF4-FFF2-40B4-BE49-F238E27FC236}">
                <a16:creationId xmlns:a16="http://schemas.microsoft.com/office/drawing/2014/main" id="{6672B8EA-1C55-4588-BB2F-D90C412BDA61}"/>
              </a:ext>
            </a:extLst>
          </p:cNvPr>
          <p:cNvGraphicFramePr>
            <a:graphicFrameLocks noGrp="1"/>
          </p:cNvGraphicFramePr>
          <p:nvPr>
            <p:extLst>
              <p:ext uri="{D42A27DB-BD31-4B8C-83A1-F6EECF244321}">
                <p14:modId xmlns:p14="http://schemas.microsoft.com/office/powerpoint/2010/main" val="2441925577"/>
              </p:ext>
            </p:extLst>
          </p:nvPr>
        </p:nvGraphicFramePr>
        <p:xfrm>
          <a:off x="773630" y="1252973"/>
          <a:ext cx="7279702" cy="1269892"/>
        </p:xfrm>
        <a:graphic>
          <a:graphicData uri="http://schemas.openxmlformats.org/drawingml/2006/table">
            <a:tbl>
              <a:tblPr/>
              <a:tblGrid>
                <a:gridCol w="1152836">
                  <a:extLst>
                    <a:ext uri="{9D8B030D-6E8A-4147-A177-3AD203B41FA5}">
                      <a16:colId xmlns:a16="http://schemas.microsoft.com/office/drawing/2014/main" val="1639869240"/>
                    </a:ext>
                  </a:extLst>
                </a:gridCol>
                <a:gridCol w="971490">
                  <a:extLst>
                    <a:ext uri="{9D8B030D-6E8A-4147-A177-3AD203B41FA5}">
                      <a16:colId xmlns:a16="http://schemas.microsoft.com/office/drawing/2014/main" val="148428015"/>
                    </a:ext>
                  </a:extLst>
                </a:gridCol>
                <a:gridCol w="1178742">
                  <a:extLst>
                    <a:ext uri="{9D8B030D-6E8A-4147-A177-3AD203B41FA5}">
                      <a16:colId xmlns:a16="http://schemas.microsoft.com/office/drawing/2014/main" val="1726612538"/>
                    </a:ext>
                  </a:extLst>
                </a:gridCol>
                <a:gridCol w="893771">
                  <a:extLst>
                    <a:ext uri="{9D8B030D-6E8A-4147-A177-3AD203B41FA5}">
                      <a16:colId xmlns:a16="http://schemas.microsoft.com/office/drawing/2014/main" val="955825202"/>
                    </a:ext>
                  </a:extLst>
                </a:gridCol>
                <a:gridCol w="919678">
                  <a:extLst>
                    <a:ext uri="{9D8B030D-6E8A-4147-A177-3AD203B41FA5}">
                      <a16:colId xmlns:a16="http://schemas.microsoft.com/office/drawing/2014/main" val="534025016"/>
                    </a:ext>
                  </a:extLst>
                </a:gridCol>
                <a:gridCol w="893771">
                  <a:extLst>
                    <a:ext uri="{9D8B030D-6E8A-4147-A177-3AD203B41FA5}">
                      <a16:colId xmlns:a16="http://schemas.microsoft.com/office/drawing/2014/main" val="2282030849"/>
                    </a:ext>
                  </a:extLst>
                </a:gridCol>
                <a:gridCol w="634707">
                  <a:extLst>
                    <a:ext uri="{9D8B030D-6E8A-4147-A177-3AD203B41FA5}">
                      <a16:colId xmlns:a16="http://schemas.microsoft.com/office/drawing/2014/main" val="232647375"/>
                    </a:ext>
                  </a:extLst>
                </a:gridCol>
                <a:gridCol w="634707">
                  <a:extLst>
                    <a:ext uri="{9D8B030D-6E8A-4147-A177-3AD203B41FA5}">
                      <a16:colId xmlns:a16="http://schemas.microsoft.com/office/drawing/2014/main" val="1750162523"/>
                    </a:ext>
                  </a:extLst>
                </a:gridCol>
              </a:tblGrid>
              <a:tr h="317473">
                <a:tc>
                  <a:txBody>
                    <a:bodyPr/>
                    <a:lstStyle/>
                    <a:p>
                      <a:pPr algn="ctr" fontAlgn="b"/>
                      <a:endParaRPr lang="en-US" sz="12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dirty="0" err="1">
                          <a:solidFill>
                            <a:srgbClr val="000000"/>
                          </a:solidFill>
                          <a:effectLst/>
                          <a:latin typeface="Calibri" panose="020F0502020204030204" pitchFamily="34" charset="0"/>
                        </a:rPr>
                        <a:t>US_PrivateEquity</a:t>
                      </a:r>
                      <a:endParaRPr lang="en-US" sz="1200" b="1"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87852956"/>
                  </a:ext>
                </a:extLst>
              </a:tr>
              <a:tr h="317473">
                <a:tc>
                  <a:txBody>
                    <a:bodyPr/>
                    <a:lstStyle/>
                    <a:p>
                      <a:pPr algn="ctr" fontAlgn="b"/>
                      <a:r>
                        <a:rPr lang="en-US" sz="1200" b="1" i="0" u="none" strike="noStrike">
                          <a:solidFill>
                            <a:srgbClr val="000000"/>
                          </a:solidFill>
                          <a:effectLst/>
                          <a:latin typeface="Calibri" panose="020F0502020204030204" pitchFamily="34" charset="0"/>
                        </a:rPr>
                        <a:t>iRet_EqualWeight</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Calibri" panose="020F0502020204030204" pitchFamily="34" charset="0"/>
                        </a:rPr>
                        <a:t>3.50%</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6.56%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5.29%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7.71%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9.04%</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8.22%</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9.77%</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65817070"/>
                  </a:ext>
                </a:extLst>
              </a:tr>
              <a:tr h="317473">
                <a:tc>
                  <a:txBody>
                    <a:bodyPr/>
                    <a:lstStyle/>
                    <a:p>
                      <a:pPr algn="ctr" fontAlgn="b"/>
                      <a:r>
                        <a:rPr lang="en-US" sz="1200" b="1" i="0" u="none" strike="noStrike">
                          <a:solidFill>
                            <a:srgbClr val="000000"/>
                          </a:solidFill>
                          <a:effectLst/>
                          <a:latin typeface="Calibri" panose="020F0502020204030204" pitchFamily="34" charset="0"/>
                        </a:rPr>
                        <a:t>iRet_Peer</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3.41%</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6.80%</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4.56%</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7.56%</a:t>
                      </a:r>
                    </a:p>
                  </a:txBody>
                  <a:tcPr marL="9525" marR="9525" marT="9525"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8.21%</a:t>
                      </a:r>
                    </a:p>
                  </a:txBody>
                  <a:tcPr marL="9525" marR="9525" marT="9525"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8.09%</a:t>
                      </a:r>
                    </a:p>
                  </a:txBody>
                  <a:tcPr marL="9525" marR="9525" marT="9525"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8.18%</a:t>
                      </a:r>
                    </a:p>
                  </a:txBody>
                  <a:tcPr marL="9525" marR="9525" marT="9525" anchor="b">
                    <a:lnL>
                      <a:noFill/>
                    </a:lnL>
                    <a:lnR>
                      <a:noFill/>
                    </a:lnR>
                    <a:lnT>
                      <a:noFill/>
                    </a:lnT>
                    <a:lnB>
                      <a:noFill/>
                    </a:lnB>
                  </a:tcPr>
                </a:tc>
                <a:extLst>
                  <a:ext uri="{0D108BD9-81ED-4DB2-BD59-A6C34878D82A}">
                    <a16:rowId xmlns:a16="http://schemas.microsoft.com/office/drawing/2014/main" val="4069621313"/>
                  </a:ext>
                </a:extLst>
              </a:tr>
              <a:tr h="317473">
                <a:tc>
                  <a:txBody>
                    <a:bodyPr/>
                    <a:lstStyle/>
                    <a:p>
                      <a:pPr algn="ctr" fontAlgn="b"/>
                      <a:r>
                        <a:rPr lang="en-US" sz="1200" b="1" i="0" u="none" strike="noStrike">
                          <a:solidFill>
                            <a:srgbClr val="000000"/>
                          </a:solidFill>
                          <a:effectLst/>
                          <a:latin typeface="Calibri" panose="020F0502020204030204" pitchFamily="34" charset="0"/>
                        </a:rPr>
                        <a:t>iRet_ERC</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Calibri" panose="020F0502020204030204" pitchFamily="34" charset="0"/>
                        </a:rPr>
                        <a:t>3.73%</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5.62%</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4.81%</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6.44%</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7.30%</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6.66%</a:t>
                      </a:r>
                    </a:p>
                  </a:txBody>
                  <a:tcPr marL="9525" marR="9525" marT="9525"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7.30%</a:t>
                      </a:r>
                    </a:p>
                  </a:txBody>
                  <a:tcPr marL="9525" marR="9525" marT="9525" anchor="b">
                    <a:lnL>
                      <a:noFill/>
                    </a:lnL>
                    <a:lnR>
                      <a:noFill/>
                    </a:lnR>
                    <a:lnT>
                      <a:noFill/>
                    </a:lnT>
                    <a:lnB>
                      <a:noFill/>
                    </a:lnB>
                  </a:tcPr>
                </a:tc>
                <a:extLst>
                  <a:ext uri="{0D108BD9-81ED-4DB2-BD59-A6C34878D82A}">
                    <a16:rowId xmlns:a16="http://schemas.microsoft.com/office/drawing/2014/main" val="1955052724"/>
                  </a:ext>
                </a:extLst>
              </a:tr>
            </a:tbl>
          </a:graphicData>
        </a:graphic>
      </p:graphicFrame>
      <p:graphicFrame>
        <p:nvGraphicFramePr>
          <p:cNvPr id="11" name="Chart 10">
            <a:extLst>
              <a:ext uri="{FF2B5EF4-FFF2-40B4-BE49-F238E27FC236}">
                <a16:creationId xmlns:a16="http://schemas.microsoft.com/office/drawing/2014/main" id="{F93888FB-819C-4343-8E83-55EEF1CF2E0E}"/>
              </a:ext>
            </a:extLst>
          </p:cNvPr>
          <p:cNvGraphicFramePr/>
          <p:nvPr>
            <p:extLst>
              <p:ext uri="{D42A27DB-BD31-4B8C-83A1-F6EECF244321}">
                <p14:modId xmlns:p14="http://schemas.microsoft.com/office/powerpoint/2010/main" val="4006912440"/>
              </p:ext>
            </p:extLst>
          </p:nvPr>
        </p:nvGraphicFramePr>
        <p:xfrm>
          <a:off x="773630" y="2764394"/>
          <a:ext cx="7279702" cy="3467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235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Optimal Portfolio</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1% active alpha with 3% tracking error is introduced for </a:t>
            </a:r>
            <a:r>
              <a:rPr lang="en-US" sz="800" dirty="0" err="1">
                <a:solidFill>
                  <a:srgbClr val="002247"/>
                </a:solidFill>
                <a:latin typeface="Arial Narrow"/>
                <a:cs typeface="Arial Narrow"/>
              </a:rPr>
              <a:t>US_HighYield</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US_LargeCap</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US_SmallCap</a:t>
            </a:r>
            <a:r>
              <a:rPr lang="en-US" sz="800" dirty="0">
                <a:solidFill>
                  <a:srgbClr val="002247"/>
                </a:solidFill>
                <a:latin typeface="Arial Narrow"/>
                <a:cs typeface="Arial Narrow"/>
              </a:rPr>
              <a:t>, EAFE and EM. The active alphas are mutually independent. </a:t>
            </a:r>
          </a:p>
          <a:p>
            <a:pPr algn="just">
              <a:buClr>
                <a:srgbClr val="000000"/>
              </a:buClr>
              <a:defRPr/>
            </a:pPr>
            <a:r>
              <a:rPr lang="en-US" sz="800" dirty="0">
                <a:solidFill>
                  <a:srgbClr val="002247"/>
                </a:solidFill>
                <a:latin typeface="Arial Narrow"/>
                <a:cs typeface="Arial Narrow"/>
              </a:rPr>
              <a:t>The concentration constrained optimization caps the weight of real estate and private equity at 25% and 40% respectively. Gamma is set to be 4 for both optimizations.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3278626324"/>
              </p:ext>
            </p:extLst>
          </p:nvPr>
        </p:nvGraphicFramePr>
        <p:xfrm>
          <a:off x="0" y="1000443"/>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117912340"/>
              </p:ext>
            </p:extLst>
          </p:nvPr>
        </p:nvGraphicFramePr>
        <p:xfrm>
          <a:off x="3944472" y="1000443"/>
          <a:ext cx="5100916" cy="35177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Table 16">
            <a:extLst>
              <a:ext uri="{FF2B5EF4-FFF2-40B4-BE49-F238E27FC236}">
                <a16:creationId xmlns:a16="http://schemas.microsoft.com/office/drawing/2014/main" id="{5DB071AF-C45C-4B06-B401-1A83242A7EA0}"/>
              </a:ext>
            </a:extLst>
          </p:cNvPr>
          <p:cNvGraphicFramePr>
            <a:graphicFrameLocks noGrp="1"/>
          </p:cNvGraphicFramePr>
          <p:nvPr>
            <p:extLst>
              <p:ext uri="{D42A27DB-BD31-4B8C-83A1-F6EECF244321}">
                <p14:modId xmlns:p14="http://schemas.microsoft.com/office/powerpoint/2010/main" val="2826737950"/>
              </p:ext>
            </p:extLst>
          </p:nvPr>
        </p:nvGraphicFramePr>
        <p:xfrm>
          <a:off x="986118" y="5046707"/>
          <a:ext cx="5773271" cy="1019175"/>
        </p:xfrm>
        <a:graphic>
          <a:graphicData uri="http://schemas.openxmlformats.org/drawingml/2006/table">
            <a:tbl>
              <a:tblPr/>
              <a:tblGrid>
                <a:gridCol w="1946452">
                  <a:extLst>
                    <a:ext uri="{9D8B030D-6E8A-4147-A177-3AD203B41FA5}">
                      <a16:colId xmlns:a16="http://schemas.microsoft.com/office/drawing/2014/main" val="3251786880"/>
                    </a:ext>
                  </a:extLst>
                </a:gridCol>
                <a:gridCol w="1684254">
                  <a:extLst>
                    <a:ext uri="{9D8B030D-6E8A-4147-A177-3AD203B41FA5}">
                      <a16:colId xmlns:a16="http://schemas.microsoft.com/office/drawing/2014/main" val="2835969345"/>
                    </a:ext>
                  </a:extLst>
                </a:gridCol>
                <a:gridCol w="2142565">
                  <a:extLst>
                    <a:ext uri="{9D8B030D-6E8A-4147-A177-3AD203B41FA5}">
                      <a16:colId xmlns:a16="http://schemas.microsoft.com/office/drawing/2014/main" val="1729337467"/>
                    </a:ext>
                  </a:extLst>
                </a:gridCol>
              </a:tblGrid>
              <a:tr h="241308">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Concentration Constrained and 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00301171"/>
                  </a:ext>
                </a:extLst>
              </a:tr>
              <a:tr h="241308">
                <a:tc>
                  <a:txBody>
                    <a:bodyPr/>
                    <a:lstStyle/>
                    <a:p>
                      <a:pPr algn="ctr" fontAlgn="b"/>
                      <a:r>
                        <a:rPr lang="en-US" sz="1400" b="1" i="0" u="none" strike="noStrike" dirty="0">
                          <a:solidFill>
                            <a:srgbClr val="000000"/>
                          </a:solidFill>
                          <a:effectLst/>
                          <a:latin typeface="Calibri" panose="020F0502020204030204" pitchFamily="34" charset="0"/>
                        </a:rPr>
                        <a:t>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8.03%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8.27%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872512"/>
                  </a:ext>
                </a:extLst>
              </a:tr>
              <a:tr h="241308">
                <a:tc>
                  <a:txBody>
                    <a:bodyPr/>
                    <a:lstStyle/>
                    <a:p>
                      <a:pPr algn="ctr" fontAlgn="b"/>
                      <a:r>
                        <a:rPr lang="en-US" sz="1400" b="1" i="0" u="none" strike="noStrike">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Calibri" panose="020F0502020204030204" pitchFamily="34" charset="0"/>
                        </a:rPr>
                        <a:t>10.53%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11.80%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706061"/>
                  </a:ext>
                </a:extLst>
              </a:tr>
            </a:tbl>
          </a:graphicData>
        </a:graphic>
      </p:graphicFrame>
    </p:spTree>
    <p:extLst>
      <p:ext uri="{BB962C8B-B14F-4D97-AF65-F5344CB8AC3E}">
        <p14:creationId xmlns:p14="http://schemas.microsoft.com/office/powerpoint/2010/main" val="429463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a:t>
            </a:r>
            <a:r>
              <a:rPr lang="en-US" dirty="0" err="1"/>
              <a:t>Litterman</a:t>
            </a:r>
            <a:r>
              <a:rPr lang="en-US" dirty="0"/>
              <a:t>, Posterior Expected Return (Gamma =4)</a:t>
            </a:r>
          </a:p>
        </p:txBody>
      </p:sp>
      <p:sp>
        <p:nvSpPr>
          <p:cNvPr id="7" name="Content Placeholder 6"/>
          <p:cNvSpPr>
            <a:spLocks noGrp="1"/>
          </p:cNvSpPr>
          <p:nvPr>
            <p:ph idx="1"/>
          </p:nvPr>
        </p:nvSpPr>
        <p:spPr/>
        <p:txBody>
          <a:bodyPr/>
          <a:lstStyle/>
          <a:p>
            <a:pPr marL="0" indent="0">
              <a:buNone/>
            </a:pPr>
            <a:r>
              <a:rPr lang="en-US" sz="1400" dirty="0"/>
              <a:t>Views: CMA with Active Alpha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Prior and Posterior Expected Return </a:t>
            </a:r>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420628"/>
          </a:xfrm>
          <a:prstGeom prst="rect">
            <a:avLst/>
          </a:prstGeom>
        </p:spPr>
        <p:txBody>
          <a:bodyPr wrap="square">
            <a:spAutoFit/>
          </a:bodyPr>
          <a:lstStyle/>
          <a:p>
            <a:pPr algn="just">
              <a:buClr>
                <a:srgbClr val="000000"/>
              </a:buClr>
              <a:defRPr/>
            </a:pPr>
            <a:r>
              <a:rPr lang="en-US" sz="800" dirty="0">
                <a:solidFill>
                  <a:srgbClr val="002247"/>
                </a:solidFill>
                <a:latin typeface="Arial Narrow"/>
                <a:cs typeface="Arial Narrow"/>
              </a:rPr>
              <a:t>Note: Assume 1% active alpha with 3% tracking error for </a:t>
            </a:r>
            <a:r>
              <a:rPr lang="en-US" sz="800" dirty="0" err="1">
                <a:solidFill>
                  <a:srgbClr val="002247"/>
                </a:solidFill>
                <a:latin typeface="Arial Narrow"/>
                <a:cs typeface="Arial Narrow"/>
              </a:rPr>
              <a:t>US_LargeCap</a:t>
            </a:r>
            <a:r>
              <a:rPr lang="en-US" sz="800" dirty="0">
                <a:solidFill>
                  <a:srgbClr val="002247"/>
                </a:solidFill>
                <a:latin typeface="Arial Narrow"/>
                <a:cs typeface="Arial Narrow"/>
              </a:rPr>
              <a:t>, </a:t>
            </a:r>
            <a:r>
              <a:rPr lang="en-US" sz="800" dirty="0" err="1">
                <a:solidFill>
                  <a:srgbClr val="002247"/>
                </a:solidFill>
                <a:latin typeface="Arial Narrow"/>
                <a:cs typeface="Arial Narrow"/>
              </a:rPr>
              <a:t>US_SmallCap</a:t>
            </a:r>
            <a:r>
              <a:rPr lang="en-US" sz="800" dirty="0">
                <a:solidFill>
                  <a:srgbClr val="002247"/>
                </a:solidFill>
                <a:latin typeface="Arial Narrow"/>
                <a:cs typeface="Arial Narrow"/>
              </a:rPr>
              <a:t>, EAFE and EM. The active alphas are mutually independent.. </a:t>
            </a:r>
          </a:p>
          <a:p>
            <a:pPr algn="just">
              <a:buClr>
                <a:srgbClr val="000000"/>
              </a:buClr>
              <a:defRPr/>
            </a:pPr>
            <a:r>
              <a:rPr lang="en-US" sz="800" dirty="0">
                <a:solidFill>
                  <a:srgbClr val="002247"/>
                </a:solidFill>
                <a:latin typeface="Arial Narrow"/>
                <a:cs typeface="Arial Narrow"/>
              </a:rPr>
              <a:t>The uncertainty of prior, tau, is set to be 5%, following, He, </a:t>
            </a:r>
            <a:r>
              <a:rPr lang="en-US" sz="800" dirty="0" err="1">
                <a:solidFill>
                  <a:srgbClr val="002247"/>
                </a:solidFill>
                <a:latin typeface="Arial Narrow"/>
                <a:cs typeface="Arial Narrow"/>
              </a:rPr>
              <a:t>Guangliang</a:t>
            </a:r>
            <a:r>
              <a:rPr lang="en-US" sz="800" dirty="0">
                <a:solidFill>
                  <a:srgbClr val="002247"/>
                </a:solidFill>
                <a:latin typeface="Arial Narrow"/>
                <a:cs typeface="Arial Narrow"/>
              </a:rPr>
              <a:t>, and Robert </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"The intuition behind Black-</a:t>
            </a:r>
            <a:r>
              <a:rPr lang="en-US" sz="800" dirty="0" err="1">
                <a:solidFill>
                  <a:srgbClr val="002247"/>
                </a:solidFill>
                <a:latin typeface="Arial Narrow"/>
                <a:cs typeface="Arial Narrow"/>
              </a:rPr>
              <a:t>Litterman</a:t>
            </a:r>
            <a:r>
              <a:rPr lang="en-US" sz="800" dirty="0">
                <a:solidFill>
                  <a:srgbClr val="002247"/>
                </a:solidFill>
                <a:latin typeface="Arial Narrow"/>
                <a:cs typeface="Arial Narrow"/>
              </a:rPr>
              <a:t> model portfolios." (1999).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9" name="Chart 8">
            <a:extLst>
              <a:ext uri="{FF2B5EF4-FFF2-40B4-BE49-F238E27FC236}">
                <a16:creationId xmlns:a16="http://schemas.microsoft.com/office/drawing/2014/main" id="{F19AD0F4-107B-4FC4-B0E8-381017931231}"/>
              </a:ext>
            </a:extLst>
          </p:cNvPr>
          <p:cNvGraphicFramePr/>
          <p:nvPr>
            <p:extLst>
              <p:ext uri="{D42A27DB-BD31-4B8C-83A1-F6EECF244321}">
                <p14:modId xmlns:p14="http://schemas.microsoft.com/office/powerpoint/2010/main" val="344047462"/>
              </p:ext>
            </p:extLst>
          </p:nvPr>
        </p:nvGraphicFramePr>
        <p:xfrm>
          <a:off x="5626880" y="1064639"/>
          <a:ext cx="3069185" cy="3432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D6159EF7-AD92-4CBC-8B20-ED9425845D26}"/>
              </a:ext>
            </a:extLst>
          </p:cNvPr>
          <p:cNvGraphicFramePr>
            <a:graphicFrameLocks noGrp="1"/>
          </p:cNvGraphicFramePr>
          <p:nvPr>
            <p:extLst>
              <p:ext uri="{D42A27DB-BD31-4B8C-83A1-F6EECF244321}">
                <p14:modId xmlns:p14="http://schemas.microsoft.com/office/powerpoint/2010/main" val="1696327824"/>
              </p:ext>
            </p:extLst>
          </p:nvPr>
        </p:nvGraphicFramePr>
        <p:xfrm>
          <a:off x="447935" y="1860012"/>
          <a:ext cx="5135016" cy="2009618"/>
        </p:xfrm>
        <a:graphic>
          <a:graphicData uri="http://schemas.openxmlformats.org/drawingml/2006/table">
            <a:tbl>
              <a:tblPr/>
              <a:tblGrid>
                <a:gridCol w="382289">
                  <a:extLst>
                    <a:ext uri="{9D8B030D-6E8A-4147-A177-3AD203B41FA5}">
                      <a16:colId xmlns:a16="http://schemas.microsoft.com/office/drawing/2014/main" val="1120705236"/>
                    </a:ext>
                  </a:extLst>
                </a:gridCol>
                <a:gridCol w="581398">
                  <a:extLst>
                    <a:ext uri="{9D8B030D-6E8A-4147-A177-3AD203B41FA5}">
                      <a16:colId xmlns:a16="http://schemas.microsoft.com/office/drawing/2014/main" val="588890138"/>
                    </a:ext>
                  </a:extLst>
                </a:gridCol>
                <a:gridCol w="686925">
                  <a:extLst>
                    <a:ext uri="{9D8B030D-6E8A-4147-A177-3AD203B41FA5}">
                      <a16:colId xmlns:a16="http://schemas.microsoft.com/office/drawing/2014/main" val="1890969507"/>
                    </a:ext>
                  </a:extLst>
                </a:gridCol>
                <a:gridCol w="549540">
                  <a:extLst>
                    <a:ext uri="{9D8B030D-6E8A-4147-A177-3AD203B41FA5}">
                      <a16:colId xmlns:a16="http://schemas.microsoft.com/office/drawing/2014/main" val="37581648"/>
                    </a:ext>
                  </a:extLst>
                </a:gridCol>
                <a:gridCol w="519674">
                  <a:extLst>
                    <a:ext uri="{9D8B030D-6E8A-4147-A177-3AD203B41FA5}">
                      <a16:colId xmlns:a16="http://schemas.microsoft.com/office/drawing/2014/main" val="3578957862"/>
                    </a:ext>
                  </a:extLst>
                </a:gridCol>
                <a:gridCol w="525647">
                  <a:extLst>
                    <a:ext uri="{9D8B030D-6E8A-4147-A177-3AD203B41FA5}">
                      <a16:colId xmlns:a16="http://schemas.microsoft.com/office/drawing/2014/main" val="3283794677"/>
                    </a:ext>
                  </a:extLst>
                </a:gridCol>
                <a:gridCol w="382289">
                  <a:extLst>
                    <a:ext uri="{9D8B030D-6E8A-4147-A177-3AD203B41FA5}">
                      <a16:colId xmlns:a16="http://schemas.microsoft.com/office/drawing/2014/main" val="1487894265"/>
                    </a:ext>
                  </a:extLst>
                </a:gridCol>
                <a:gridCol w="485826">
                  <a:extLst>
                    <a:ext uri="{9D8B030D-6E8A-4147-A177-3AD203B41FA5}">
                      <a16:colId xmlns:a16="http://schemas.microsoft.com/office/drawing/2014/main" val="2948269950"/>
                    </a:ext>
                  </a:extLst>
                </a:gridCol>
                <a:gridCol w="1021428">
                  <a:extLst>
                    <a:ext uri="{9D8B030D-6E8A-4147-A177-3AD203B41FA5}">
                      <a16:colId xmlns:a16="http://schemas.microsoft.com/office/drawing/2014/main" val="99644588"/>
                    </a:ext>
                  </a:extLst>
                </a:gridCol>
              </a:tblGrid>
              <a:tr h="231299">
                <a:tc>
                  <a:txBody>
                    <a:bodyPr/>
                    <a:lstStyle/>
                    <a:p>
                      <a:pPr algn="ctr" fontAlgn="b"/>
                      <a:r>
                        <a:rPr lang="en-US" sz="1100" b="1" i="0" u="none" strike="noStrike">
                          <a:solidFill>
                            <a:srgbClr val="000000"/>
                          </a:solidFill>
                          <a:effectLst/>
                          <a:latin typeface="Calibri" panose="020F0502020204030204" pitchFamily="34" charset="0"/>
                        </a:rPr>
                        <a:t>Views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1" i="0" u="none" strike="noStrike">
                          <a:solidFill>
                            <a:srgbClr val="000000"/>
                          </a:solidFill>
                          <a:effectLst/>
                          <a:latin typeface="Calibri" panose="020F0502020204030204" pitchFamily="34" charset="0"/>
                        </a:rPr>
                        <a:t>Asserted Expected 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37020779"/>
                  </a:ext>
                </a:extLst>
              </a:tr>
              <a:tr h="231299">
                <a:tc>
                  <a:txBody>
                    <a:bodyPr/>
                    <a:lstStyle/>
                    <a:p>
                      <a:pPr algn="ctr" fontAlgn="b"/>
                      <a:r>
                        <a:rPr lang="en-US" sz="1100" b="1" i="0" u="none" strike="noStrike" dirty="0">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7.00%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9820596"/>
                  </a:ext>
                </a:extLst>
              </a:tr>
              <a:tr h="231299">
                <a:tc>
                  <a:txBody>
                    <a:bodyPr/>
                    <a:lstStyle/>
                    <a:p>
                      <a:pPr algn="ctr" fontAlgn="b"/>
                      <a:r>
                        <a:rPr lang="en-US" sz="1100" b="1" i="0" u="none" strike="noStrike" dirty="0">
                          <a:solidFill>
                            <a:srgbClr val="000000"/>
                          </a:solidFill>
                          <a:effectLst/>
                          <a:latin typeface="Calibri" panose="020F0502020204030204" pitchFamily="34" charset="0"/>
                        </a:rPr>
                        <a:t>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8.80%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111558"/>
                  </a:ext>
                </a:extLst>
              </a:tr>
              <a:tr h="231299">
                <a:tc>
                  <a:txBody>
                    <a:bodyPr/>
                    <a:lstStyle/>
                    <a:p>
                      <a:pPr algn="ctr" fontAlgn="b"/>
                      <a:r>
                        <a:rPr lang="en-US" sz="1100" b="1" i="0" u="none" strike="noStrike" dirty="0">
                          <a:solidFill>
                            <a:srgbClr val="000000"/>
                          </a:solidFill>
                          <a:effectLst/>
                          <a:latin typeface="Calibri" panose="020F0502020204030204" pitchFamily="34" charset="0"/>
                        </a:rPr>
                        <a:t>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5.77%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937867"/>
                  </a:ext>
                </a:extLst>
              </a:tr>
              <a:tr h="231299">
                <a:tc>
                  <a:txBody>
                    <a:bodyPr/>
                    <a:lstStyle/>
                    <a:p>
                      <a:pPr algn="ctr" fontAlgn="b"/>
                      <a:r>
                        <a:rPr lang="en-US" sz="1100" b="1" i="0" u="none" strike="noStrike" dirty="0">
                          <a:solidFill>
                            <a:srgbClr val="000000"/>
                          </a:solidFill>
                          <a:effectLst/>
                          <a:latin typeface="Calibri" panose="020F0502020204030204" pitchFamily="34" charset="0"/>
                        </a:rPr>
                        <a:t>4</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8.21%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3104129"/>
                  </a:ext>
                </a:extLst>
              </a:tr>
              <a:tr h="231299">
                <a:tc>
                  <a:txBody>
                    <a:bodyPr/>
                    <a:lstStyle/>
                    <a:p>
                      <a:pPr algn="ctr" fontAlgn="b"/>
                      <a:r>
                        <a:rPr lang="en-US" sz="1100" b="1" i="0" u="none" strike="noStrike" dirty="0">
                          <a:solidFill>
                            <a:srgbClr val="000000"/>
                          </a:solidFill>
                          <a:effectLst/>
                          <a:latin typeface="Calibri" panose="020F0502020204030204" pitchFamily="34" charset="0"/>
                        </a:rPr>
                        <a:t>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9.06%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5704184"/>
                  </a:ext>
                </a:extLst>
              </a:tr>
              <a:tr h="231299">
                <a:tc>
                  <a:txBody>
                    <a:bodyPr/>
                    <a:lstStyle/>
                    <a:p>
                      <a:pPr algn="ctr" fontAlgn="b"/>
                      <a:r>
                        <a:rPr lang="en-US" sz="1100" b="1" i="0" u="none" strike="noStrike" dirty="0">
                          <a:solidFill>
                            <a:srgbClr val="000000"/>
                          </a:solidFill>
                          <a:effectLst/>
                          <a:latin typeface="Calibri" panose="020F0502020204030204" pitchFamily="34" charset="0"/>
                        </a:rPr>
                        <a:t>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8.07%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3985217"/>
                  </a:ext>
                </a:extLst>
              </a:tr>
              <a:tr h="231299">
                <a:tc>
                  <a:txBody>
                    <a:bodyPr/>
                    <a:lstStyle/>
                    <a:p>
                      <a:pPr algn="ctr" fontAlgn="b"/>
                      <a:r>
                        <a:rPr lang="en-US" sz="1100" b="1" i="0" u="none" strike="noStrike" dirty="0">
                          <a:solidFill>
                            <a:srgbClr val="000000"/>
                          </a:solidFill>
                          <a:effectLst/>
                          <a:latin typeface="Calibri" panose="020F0502020204030204" pitchFamily="34" charset="0"/>
                        </a:rPr>
                        <a:t>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9.03%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1400"/>
                  </a:ext>
                </a:extLst>
              </a:tr>
            </a:tbl>
          </a:graphicData>
        </a:graphic>
      </p:graphicFrame>
      <p:graphicFrame>
        <p:nvGraphicFramePr>
          <p:cNvPr id="13" name="Table 12">
            <a:extLst>
              <a:ext uri="{FF2B5EF4-FFF2-40B4-BE49-F238E27FC236}">
                <a16:creationId xmlns:a16="http://schemas.microsoft.com/office/drawing/2014/main" id="{98B3A1BF-CDB5-479C-A7D4-C4DF37079BB7}"/>
              </a:ext>
            </a:extLst>
          </p:cNvPr>
          <p:cNvGraphicFramePr>
            <a:graphicFrameLocks noGrp="1"/>
          </p:cNvGraphicFramePr>
          <p:nvPr>
            <p:extLst>
              <p:ext uri="{D42A27DB-BD31-4B8C-83A1-F6EECF244321}">
                <p14:modId xmlns:p14="http://schemas.microsoft.com/office/powerpoint/2010/main" val="2568741640"/>
              </p:ext>
            </p:extLst>
          </p:nvPr>
        </p:nvGraphicFramePr>
        <p:xfrm>
          <a:off x="387026" y="4979085"/>
          <a:ext cx="6985001" cy="891540"/>
        </p:xfrm>
        <a:graphic>
          <a:graphicData uri="http://schemas.openxmlformats.org/drawingml/2006/table">
            <a:tbl>
              <a:tblPr/>
              <a:tblGrid>
                <a:gridCol w="1051710">
                  <a:extLst>
                    <a:ext uri="{9D8B030D-6E8A-4147-A177-3AD203B41FA5}">
                      <a16:colId xmlns:a16="http://schemas.microsoft.com/office/drawing/2014/main" val="1734958804"/>
                    </a:ext>
                  </a:extLst>
                </a:gridCol>
                <a:gridCol w="924998">
                  <a:extLst>
                    <a:ext uri="{9D8B030D-6E8A-4147-A177-3AD203B41FA5}">
                      <a16:colId xmlns:a16="http://schemas.microsoft.com/office/drawing/2014/main" val="2948503452"/>
                    </a:ext>
                  </a:extLst>
                </a:gridCol>
                <a:gridCol w="1102395">
                  <a:extLst>
                    <a:ext uri="{9D8B030D-6E8A-4147-A177-3AD203B41FA5}">
                      <a16:colId xmlns:a16="http://schemas.microsoft.com/office/drawing/2014/main" val="1915362278"/>
                    </a:ext>
                  </a:extLst>
                </a:gridCol>
                <a:gridCol w="886984">
                  <a:extLst>
                    <a:ext uri="{9D8B030D-6E8A-4147-A177-3AD203B41FA5}">
                      <a16:colId xmlns:a16="http://schemas.microsoft.com/office/drawing/2014/main" val="3044888038"/>
                    </a:ext>
                  </a:extLst>
                </a:gridCol>
                <a:gridCol w="836299">
                  <a:extLst>
                    <a:ext uri="{9D8B030D-6E8A-4147-A177-3AD203B41FA5}">
                      <a16:colId xmlns:a16="http://schemas.microsoft.com/office/drawing/2014/main" val="915181479"/>
                    </a:ext>
                  </a:extLst>
                </a:gridCol>
                <a:gridCol w="848971">
                  <a:extLst>
                    <a:ext uri="{9D8B030D-6E8A-4147-A177-3AD203B41FA5}">
                      <a16:colId xmlns:a16="http://schemas.microsoft.com/office/drawing/2014/main" val="501800906"/>
                    </a:ext>
                  </a:extLst>
                </a:gridCol>
                <a:gridCol w="636728">
                  <a:extLst>
                    <a:ext uri="{9D8B030D-6E8A-4147-A177-3AD203B41FA5}">
                      <a16:colId xmlns:a16="http://schemas.microsoft.com/office/drawing/2014/main" val="2453803415"/>
                    </a:ext>
                  </a:extLst>
                </a:gridCol>
                <a:gridCol w="696916">
                  <a:extLst>
                    <a:ext uri="{9D8B030D-6E8A-4147-A177-3AD203B41FA5}">
                      <a16:colId xmlns:a16="http://schemas.microsoft.com/office/drawing/2014/main" val="3501488731"/>
                    </a:ext>
                  </a:extLst>
                </a:gridCol>
              </a:tblGrid>
              <a:tr h="190500">
                <a:tc>
                  <a:txBody>
                    <a:bodyPr/>
                    <a:lstStyle/>
                    <a:p>
                      <a:pPr algn="ctr" fontAlgn="b"/>
                      <a:endParaRPr lang="en-US" sz="1100" b="1" i="0" u="none" strike="noStrike">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rtl="0" fontAlgn="b"/>
                      <a:r>
                        <a:rPr lang="en-US" sz="1100" b="1" i="0" u="none" strike="noStrike">
                          <a:solidFill>
                            <a:srgbClr val="000000"/>
                          </a:solidFill>
                          <a:effectLst/>
                          <a:latin typeface="Calibri" panose="020F0502020204030204" pitchFamily="34" charset="0"/>
                        </a:rPr>
                        <a:t>US_RealEstate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US_PrivateEquity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US_HighYield</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US_LargeCap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US_SmallCap</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EAFE</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b"/>
                      <a:r>
                        <a:rPr lang="en-US" sz="1100" b="1" i="0" u="none" strike="noStrike">
                          <a:solidFill>
                            <a:srgbClr val="000000"/>
                          </a:solidFill>
                          <a:effectLst/>
                          <a:latin typeface="Calibri" panose="020F0502020204030204" pitchFamily="34" charset="0"/>
                        </a:rPr>
                        <a:t>EM</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26274153"/>
                  </a:ext>
                </a:extLst>
              </a:tr>
              <a:tr h="190500">
                <a:tc>
                  <a:txBody>
                    <a:bodyPr/>
                    <a:lstStyle/>
                    <a:p>
                      <a:pPr algn="ctr" fontAlgn="b"/>
                      <a:r>
                        <a:rPr lang="en-US" sz="1100" b="1" i="0" u="none" strike="noStrike">
                          <a:solidFill>
                            <a:srgbClr val="000000"/>
                          </a:solidFill>
                          <a:effectLst/>
                          <a:latin typeface="Calibri" panose="020F0502020204030204" pitchFamily="34" charset="0"/>
                        </a:rPr>
                        <a:t>prior_ExpReturn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3.41%</a:t>
                      </a:r>
                    </a:p>
                  </a:txBody>
                  <a:tcPr marL="9525" marR="9525" marT="9525"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6.80%</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4.56%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7.56%</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8.21%</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8.09%</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8.18%</a:t>
                      </a:r>
                    </a:p>
                  </a:txBody>
                  <a:tcPr marL="9525" marR="9525" marT="9525"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663739720"/>
                  </a:ext>
                </a:extLst>
              </a:tr>
              <a:tr h="190500">
                <a:tc>
                  <a:txBody>
                    <a:bodyPr/>
                    <a:lstStyle/>
                    <a:p>
                      <a:pPr algn="ctr" fontAlgn="b"/>
                      <a:r>
                        <a:rPr lang="en-US" sz="1100" b="1" i="0" u="none" strike="noStrike">
                          <a:solidFill>
                            <a:srgbClr val="000000"/>
                          </a:solidFill>
                          <a:effectLst/>
                          <a:latin typeface="Calibri" panose="020F0502020204030204" pitchFamily="34" charset="0"/>
                        </a:rPr>
                        <a:t>View</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7.00%</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8.80%</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5.77%</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8.21%</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9.06%</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8.07%</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9.03%</a:t>
                      </a:r>
                    </a:p>
                  </a:txBody>
                  <a:tcPr marL="9525" marR="9525" marT="9525" anchor="b">
                    <a:lnL>
                      <a:noFill/>
                    </a:lnL>
                    <a:lnR>
                      <a:noFill/>
                    </a:lnR>
                    <a:lnT>
                      <a:noFill/>
                    </a:lnT>
                    <a:lnB>
                      <a:noFill/>
                    </a:lnB>
                  </a:tcPr>
                </a:tc>
                <a:extLst>
                  <a:ext uri="{0D108BD9-81ED-4DB2-BD59-A6C34878D82A}">
                    <a16:rowId xmlns:a16="http://schemas.microsoft.com/office/drawing/2014/main" val="30119906"/>
                  </a:ext>
                </a:extLst>
              </a:tr>
              <a:tr h="190500">
                <a:tc>
                  <a:txBody>
                    <a:bodyPr/>
                    <a:lstStyle/>
                    <a:p>
                      <a:pPr algn="ctr" fontAlgn="b"/>
                      <a:r>
                        <a:rPr lang="en-US" sz="1100" b="1" i="0" u="none" strike="noStrike">
                          <a:solidFill>
                            <a:srgbClr val="000000"/>
                          </a:solidFill>
                          <a:effectLst/>
                          <a:latin typeface="Calibri" panose="020F0502020204030204" pitchFamily="34" charset="0"/>
                        </a:rPr>
                        <a:t>post_ExpReturn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100" b="0" i="0" u="none" strike="noStrike">
                          <a:solidFill>
                            <a:srgbClr val="000000"/>
                          </a:solidFill>
                          <a:effectLst/>
                          <a:latin typeface="Calibri" panose="020F0502020204030204" pitchFamily="34" charset="0"/>
                        </a:rPr>
                        <a:t>5.20%</a:t>
                      </a:r>
                    </a:p>
                  </a:txBody>
                  <a:tcPr marL="9525" marR="9525" marT="9525"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7.80%</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5.13%</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7.87%</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8.62%</a:t>
                      </a:r>
                    </a:p>
                  </a:txBody>
                  <a:tcPr marL="9525" marR="9525" marT="9525"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8.08%</a:t>
                      </a:r>
                    </a:p>
                  </a:txBody>
                  <a:tcPr marL="9525" marR="9525" marT="9525"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8.58%</a:t>
                      </a:r>
                    </a:p>
                  </a:txBody>
                  <a:tcPr marL="9525" marR="9525" marT="9525" anchor="b">
                    <a:lnL>
                      <a:noFill/>
                    </a:lnL>
                    <a:lnR>
                      <a:noFill/>
                    </a:lnR>
                    <a:lnT>
                      <a:noFill/>
                    </a:lnT>
                    <a:lnB>
                      <a:noFill/>
                    </a:lnB>
                  </a:tcPr>
                </a:tc>
                <a:extLst>
                  <a:ext uri="{0D108BD9-81ED-4DB2-BD59-A6C34878D82A}">
                    <a16:rowId xmlns:a16="http://schemas.microsoft.com/office/drawing/2014/main" val="3795762862"/>
                  </a:ext>
                </a:extLst>
              </a:tr>
            </a:tbl>
          </a:graphicData>
        </a:graphic>
      </p:graphicFrame>
    </p:spTree>
    <p:extLst>
      <p:ext uri="{BB962C8B-B14F-4D97-AF65-F5344CB8AC3E}">
        <p14:creationId xmlns:p14="http://schemas.microsoft.com/office/powerpoint/2010/main" val="259340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Black </a:t>
            </a:r>
            <a:r>
              <a:rPr lang="en-US" dirty="0" err="1"/>
              <a:t>Litterman</a:t>
            </a:r>
            <a:r>
              <a:rPr lang="en-US" dirty="0"/>
              <a:t>, Optimal Portfolio (Gamma=4)</a:t>
            </a:r>
          </a:p>
        </p:txBody>
      </p:sp>
      <p:sp>
        <p:nvSpPr>
          <p:cNvPr id="7" name="Content Placeholder 6"/>
          <p:cNvSpPr>
            <a:spLocks noGrp="1"/>
          </p:cNvSpPr>
          <p:nvPr>
            <p:ph idx="1"/>
          </p:nvPr>
        </p:nvSpPr>
        <p:spPr/>
        <p:txBody>
          <a:bodyPr/>
          <a:lstStyle/>
          <a:p>
            <a:pPr marL="0" indent="0">
              <a:buNone/>
            </a:pPr>
            <a:endParaRPr lang="en-US" sz="1400" dirty="0"/>
          </a:p>
          <a:p>
            <a:pPr marL="0" indent="0">
              <a:buNone/>
            </a:pPr>
            <a:endParaRPr lang="en-US" sz="1400" dirty="0"/>
          </a:p>
        </p:txBody>
      </p:sp>
      <p:sp>
        <p:nvSpPr>
          <p:cNvPr id="2" name="Slide Number Placeholder 1"/>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03DBCF-7BFD-48DD-831F-54764C797A11}" type="slidenum">
              <a:rPr kumimoji="0" lang="en-US" sz="800" b="0" i="0" u="none" strike="noStrike" kern="1200" cap="none" spc="0" normalizeH="0" baseline="0" noProof="0" smtClean="0">
                <a:ln>
                  <a:noFill/>
                </a:ln>
                <a:solidFill>
                  <a:srgbClr val="002247"/>
                </a:solidFill>
                <a:effectLst/>
                <a:uLnTx/>
                <a:uFillTx/>
                <a:latin typeface="Arial Narrow"/>
                <a:ea typeface="+mn-e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dirty="0">
              <a:ln>
                <a:noFill/>
              </a:ln>
              <a:solidFill>
                <a:srgbClr val="002247"/>
              </a:solidFill>
              <a:effectLst/>
              <a:uLnTx/>
              <a:uFillTx/>
              <a:latin typeface="Arial Narrow"/>
              <a:ea typeface="+mn-ea"/>
            </a:endParaRPr>
          </a:p>
        </p:txBody>
      </p:sp>
      <p:sp>
        <p:nvSpPr>
          <p:cNvPr id="16" name="Rectangle 15">
            <a:extLst>
              <a:ext uri="{FF2B5EF4-FFF2-40B4-BE49-F238E27FC236}">
                <a16:creationId xmlns:a16="http://schemas.microsoft.com/office/drawing/2014/main" id="{92EC52B7-D26A-4393-B69C-029C3C0481A6}"/>
              </a:ext>
            </a:extLst>
          </p:cNvPr>
          <p:cNvSpPr/>
          <p:nvPr/>
        </p:nvSpPr>
        <p:spPr>
          <a:xfrm>
            <a:off x="387026" y="6413347"/>
            <a:ext cx="8299774" cy="297517"/>
          </a:xfrm>
          <a:prstGeom prst="rect">
            <a:avLst/>
          </a:prstGeom>
        </p:spPr>
        <p:txBody>
          <a:bodyPr wrap="square">
            <a:spAutoFit/>
          </a:bodyPr>
          <a:lstStyle/>
          <a:p>
            <a:pPr algn="just">
              <a:buClr>
                <a:srgbClr val="000000"/>
              </a:buClr>
              <a:defRPr/>
            </a:pPr>
            <a:r>
              <a:rPr lang="en-US" sz="800" dirty="0" err="1">
                <a:solidFill>
                  <a:srgbClr val="002247"/>
                </a:solidFill>
                <a:latin typeface="Arial Narrow"/>
                <a:cs typeface="Arial Narrow"/>
              </a:rPr>
              <a:t>Note:The</a:t>
            </a:r>
            <a:r>
              <a:rPr lang="en-US" sz="800" dirty="0">
                <a:solidFill>
                  <a:srgbClr val="002247"/>
                </a:solidFill>
                <a:latin typeface="Arial Narrow"/>
                <a:cs typeface="Arial Narrow"/>
              </a:rPr>
              <a:t> optimization is based upon posterior expected return and variance, with risk aversion factor, Gamma, as 4.  </a:t>
            </a:r>
            <a:endParaRPr lang="en-US" sz="800" baseline="30000" dirty="0">
              <a:solidFill>
                <a:srgbClr val="000000"/>
              </a:solidFill>
              <a:latin typeface="Arial Narrow"/>
              <a:cs typeface="Arial Narrow"/>
            </a:endParaRPr>
          </a:p>
          <a:p>
            <a:pPr algn="just">
              <a:buClr>
                <a:srgbClr val="000000"/>
              </a:buClr>
              <a:defRPr/>
            </a:pPr>
            <a:endParaRPr lang="en-US" sz="800" baseline="30000" dirty="0">
              <a:solidFill>
                <a:srgbClr val="002247"/>
              </a:solidFill>
              <a:latin typeface="Arial Narrow"/>
              <a:cs typeface="Arial Narrow"/>
            </a:endParaRPr>
          </a:p>
        </p:txBody>
      </p:sp>
      <p:graphicFrame>
        <p:nvGraphicFramePr>
          <p:cNvPr id="10" name="Chart 9">
            <a:extLst>
              <a:ext uri="{FF2B5EF4-FFF2-40B4-BE49-F238E27FC236}">
                <a16:creationId xmlns:a16="http://schemas.microsoft.com/office/drawing/2014/main" id="{408DA625-08B7-49AE-8021-274F56221B68}"/>
              </a:ext>
            </a:extLst>
          </p:cNvPr>
          <p:cNvGraphicFramePr/>
          <p:nvPr>
            <p:extLst>
              <p:ext uri="{D42A27DB-BD31-4B8C-83A1-F6EECF244321}">
                <p14:modId xmlns:p14="http://schemas.microsoft.com/office/powerpoint/2010/main" val="1136500891"/>
              </p:ext>
            </p:extLst>
          </p:nvPr>
        </p:nvGraphicFramePr>
        <p:xfrm>
          <a:off x="0" y="1000443"/>
          <a:ext cx="4123765" cy="3591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D0AECC2-23E3-4073-B92A-F2A2EF82495B}"/>
              </a:ext>
            </a:extLst>
          </p:cNvPr>
          <p:cNvGraphicFramePr/>
          <p:nvPr>
            <p:extLst>
              <p:ext uri="{D42A27DB-BD31-4B8C-83A1-F6EECF244321}">
                <p14:modId xmlns:p14="http://schemas.microsoft.com/office/powerpoint/2010/main" val="3009463938"/>
              </p:ext>
            </p:extLst>
          </p:nvPr>
        </p:nvGraphicFramePr>
        <p:xfrm>
          <a:off x="3944472" y="1000443"/>
          <a:ext cx="5100916" cy="351776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Table 16">
            <a:extLst>
              <a:ext uri="{FF2B5EF4-FFF2-40B4-BE49-F238E27FC236}">
                <a16:creationId xmlns:a16="http://schemas.microsoft.com/office/drawing/2014/main" id="{5DB071AF-C45C-4B06-B401-1A83242A7EA0}"/>
              </a:ext>
            </a:extLst>
          </p:cNvPr>
          <p:cNvGraphicFramePr>
            <a:graphicFrameLocks noGrp="1"/>
          </p:cNvGraphicFramePr>
          <p:nvPr>
            <p:extLst>
              <p:ext uri="{D42A27DB-BD31-4B8C-83A1-F6EECF244321}">
                <p14:modId xmlns:p14="http://schemas.microsoft.com/office/powerpoint/2010/main" val="2111381666"/>
              </p:ext>
            </p:extLst>
          </p:nvPr>
        </p:nvGraphicFramePr>
        <p:xfrm>
          <a:off x="986118" y="5046707"/>
          <a:ext cx="5773271" cy="1019175"/>
        </p:xfrm>
        <a:graphic>
          <a:graphicData uri="http://schemas.openxmlformats.org/drawingml/2006/table">
            <a:tbl>
              <a:tblPr/>
              <a:tblGrid>
                <a:gridCol w="1946452">
                  <a:extLst>
                    <a:ext uri="{9D8B030D-6E8A-4147-A177-3AD203B41FA5}">
                      <a16:colId xmlns:a16="http://schemas.microsoft.com/office/drawing/2014/main" val="3251786880"/>
                    </a:ext>
                  </a:extLst>
                </a:gridCol>
                <a:gridCol w="1684254">
                  <a:extLst>
                    <a:ext uri="{9D8B030D-6E8A-4147-A177-3AD203B41FA5}">
                      <a16:colId xmlns:a16="http://schemas.microsoft.com/office/drawing/2014/main" val="2835969345"/>
                    </a:ext>
                  </a:extLst>
                </a:gridCol>
                <a:gridCol w="2142565">
                  <a:extLst>
                    <a:ext uri="{9D8B030D-6E8A-4147-A177-3AD203B41FA5}">
                      <a16:colId xmlns:a16="http://schemas.microsoft.com/office/drawing/2014/main" val="1729337467"/>
                    </a:ext>
                  </a:extLst>
                </a:gridCol>
              </a:tblGrid>
              <a:tr h="241308">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Concentration Constrained and Long Only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100301171"/>
                  </a:ext>
                </a:extLst>
              </a:tr>
              <a:tr h="241308">
                <a:tc>
                  <a:txBody>
                    <a:bodyPr/>
                    <a:lstStyle/>
                    <a:p>
                      <a:pPr algn="ctr" fontAlgn="b"/>
                      <a:r>
                        <a:rPr lang="en-US" sz="1400" b="1" i="0" u="none" strike="noStrike" dirty="0">
                          <a:solidFill>
                            <a:srgbClr val="000000"/>
                          </a:solidFill>
                          <a:effectLst/>
                          <a:latin typeface="Calibri" panose="020F0502020204030204" pitchFamily="34" charset="0"/>
                        </a:rPr>
                        <a:t>Return</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7.11%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7.23%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872512"/>
                  </a:ext>
                </a:extLst>
              </a:tr>
              <a:tr h="241308">
                <a:tc>
                  <a:txBody>
                    <a:bodyPr/>
                    <a:lstStyle/>
                    <a:p>
                      <a:pPr algn="ctr" fontAlgn="b"/>
                      <a:r>
                        <a:rPr lang="en-US" sz="1400" b="1" i="0" u="none" strike="noStrike">
                          <a:solidFill>
                            <a:srgbClr val="000000"/>
                          </a:solidFill>
                          <a:effectLst/>
                          <a:latin typeface="Calibri" panose="020F0502020204030204" pitchFamily="34" charset="0"/>
                        </a:rPr>
                        <a:t>Volatility</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Calibri" panose="020F0502020204030204" pitchFamily="34" charset="0"/>
                        </a:rPr>
                        <a:t>11.37%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11.83%</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706061"/>
                  </a:ext>
                </a:extLst>
              </a:tr>
            </a:tbl>
          </a:graphicData>
        </a:graphic>
      </p:graphicFrame>
    </p:spTree>
    <p:extLst>
      <p:ext uri="{BB962C8B-B14F-4D97-AF65-F5344CB8AC3E}">
        <p14:creationId xmlns:p14="http://schemas.microsoft.com/office/powerpoint/2010/main" val="712342778"/>
      </p:ext>
    </p:extLst>
  </p:cSld>
  <p:clrMapOvr>
    <a:masterClrMapping/>
  </p:clrMapOvr>
</p:sld>
</file>

<file path=ppt/theme/theme1.xml><?xml version="1.0" encoding="utf-8"?>
<a:theme xmlns:a="http://schemas.openxmlformats.org/drawingml/2006/main" name="PIM 2014">
  <a:themeElements>
    <a:clrScheme name="Custom 1">
      <a:dk1>
        <a:srgbClr val="000000"/>
      </a:dk1>
      <a:lt1>
        <a:srgbClr val="FFFFFF"/>
      </a:lt1>
      <a:dk2>
        <a:srgbClr val="005C9E"/>
      </a:dk2>
      <a:lt2>
        <a:srgbClr val="002247"/>
      </a:lt2>
      <a:accent1>
        <a:srgbClr val="C9A653"/>
      </a:accent1>
      <a:accent2>
        <a:srgbClr val="666666"/>
      </a:accent2>
      <a:accent3>
        <a:srgbClr val="DF7759"/>
      </a:accent3>
      <a:accent4>
        <a:srgbClr val="54A289"/>
      </a:accent4>
      <a:accent5>
        <a:srgbClr val="002F59"/>
      </a:accent5>
      <a:accent6>
        <a:srgbClr val="CDCFD8"/>
      </a:accent6>
      <a:hlink>
        <a:srgbClr val="000000"/>
      </a:hlink>
      <a:folHlink>
        <a:srgbClr val="005B9C"/>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cmpd="sng">
          <a:solidFill>
            <a:srgbClr val="002247"/>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800" dirty="0" err="1" smtClean="0">
            <a:solidFill>
              <a:srgbClr val="000000"/>
            </a:solidFill>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74501</TotalTime>
  <Words>2389</Words>
  <Application>Microsoft Office PowerPoint</Application>
  <PresentationFormat>On-screen Show (4:3)</PresentationFormat>
  <Paragraphs>591</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Lucida Grande</vt:lpstr>
      <vt:lpstr>ＭＳ Ｐゴシック</vt:lpstr>
      <vt:lpstr>Arial</vt:lpstr>
      <vt:lpstr>Arial Narrow</vt:lpstr>
      <vt:lpstr>Calibri</vt:lpstr>
      <vt:lpstr>PrudentialModern Med</vt:lpstr>
      <vt:lpstr>Times</vt:lpstr>
      <vt:lpstr>Times New Roman</vt:lpstr>
      <vt:lpstr>Wingdings</vt:lpstr>
      <vt:lpstr>PIM 2014</vt:lpstr>
      <vt:lpstr>CPIC OFFSHORE MULTI-ASSET PORTFOLIO SOLUTION</vt:lpstr>
      <vt:lpstr>Long Term Capital Market Assumption</vt:lpstr>
      <vt:lpstr>Long Term Capital Market Assumption</vt:lpstr>
      <vt:lpstr>Long Term Capital Market Assumption</vt:lpstr>
      <vt:lpstr>Portfolios</vt:lpstr>
      <vt:lpstr>Imputed Return</vt:lpstr>
      <vt:lpstr>Optimal Portfolio</vt:lpstr>
      <vt:lpstr>Black-Litterman, Posterior Expected Return (Gamma =4)</vt:lpstr>
      <vt:lpstr>Black Litterman, Optimal Portfolio (Gamma=4)</vt:lpstr>
      <vt:lpstr>Black-Litterman, Posterior Expected Return (Gamma =3.5)</vt:lpstr>
      <vt:lpstr>Black Litterman, Optimal Portfolio (Gamma=3.5)</vt:lpstr>
      <vt:lpstr>Black-Litterman, Posterior Expected Return (Gamma =3)</vt:lpstr>
      <vt:lpstr>Black Litterman, Optimal Portfolio (Gamma=3)</vt:lpstr>
      <vt:lpstr>Important Disclosure</vt:lpstr>
    </vt:vector>
  </TitlesOfParts>
  <Company>Prudential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x002713</dc:creator>
  <cp:lastModifiedBy>Wenbo Zhang</cp:lastModifiedBy>
  <cp:revision>5644</cp:revision>
  <cp:lastPrinted>2017-07-31T16:31:36Z</cp:lastPrinted>
  <dcterms:created xsi:type="dcterms:W3CDTF">2004-07-29T18:08:48Z</dcterms:created>
  <dcterms:modified xsi:type="dcterms:W3CDTF">2017-09-14T20:32:47Z</dcterms:modified>
</cp:coreProperties>
</file>