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27" r:id="rId1"/>
  </p:sldMasterIdLst>
  <p:notesMasterIdLst>
    <p:notesMasterId r:id="rId13"/>
  </p:notesMasterIdLst>
  <p:handoutMasterIdLst>
    <p:handoutMasterId r:id="rId14"/>
  </p:handoutMasterIdLst>
  <p:sldIdLst>
    <p:sldId id="847" r:id="rId2"/>
    <p:sldId id="849" r:id="rId3"/>
    <p:sldId id="852" r:id="rId4"/>
    <p:sldId id="853" r:id="rId5"/>
    <p:sldId id="858" r:id="rId6"/>
    <p:sldId id="861" r:id="rId7"/>
    <p:sldId id="860" r:id="rId8"/>
    <p:sldId id="866" r:id="rId9"/>
    <p:sldId id="867" r:id="rId10"/>
    <p:sldId id="868" r:id="rId11"/>
    <p:sldId id="864" r:id="rId12"/>
  </p:sldIdLst>
  <p:sldSz cx="9144000" cy="6858000" type="screen4x3"/>
  <p:notesSz cx="6934200" cy="92202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6614" algn="l" rtl="0" fontAlgn="base">
      <a:spcBef>
        <a:spcPct val="0"/>
      </a:spcBef>
      <a:spcAft>
        <a:spcPct val="0"/>
      </a:spcAft>
      <a:defRPr sz="2400" kern="1200">
        <a:solidFill>
          <a:schemeClr val="tx1"/>
        </a:solidFill>
        <a:latin typeface="Arial" charset="0"/>
        <a:ea typeface="+mn-ea"/>
        <a:cs typeface="+mn-cs"/>
      </a:defRPr>
    </a:lvl2pPr>
    <a:lvl3pPr marL="913224" algn="l" rtl="0" fontAlgn="base">
      <a:spcBef>
        <a:spcPct val="0"/>
      </a:spcBef>
      <a:spcAft>
        <a:spcPct val="0"/>
      </a:spcAft>
      <a:defRPr sz="2400" kern="1200">
        <a:solidFill>
          <a:schemeClr val="tx1"/>
        </a:solidFill>
        <a:latin typeface="Arial" charset="0"/>
        <a:ea typeface="+mn-ea"/>
        <a:cs typeface="+mn-cs"/>
      </a:defRPr>
    </a:lvl3pPr>
    <a:lvl4pPr marL="1369838" algn="l" rtl="0" fontAlgn="base">
      <a:spcBef>
        <a:spcPct val="0"/>
      </a:spcBef>
      <a:spcAft>
        <a:spcPct val="0"/>
      </a:spcAft>
      <a:defRPr sz="2400" kern="1200">
        <a:solidFill>
          <a:schemeClr val="tx1"/>
        </a:solidFill>
        <a:latin typeface="Arial" charset="0"/>
        <a:ea typeface="+mn-ea"/>
        <a:cs typeface="+mn-cs"/>
      </a:defRPr>
    </a:lvl4pPr>
    <a:lvl5pPr marL="1826449" algn="l" rtl="0" fontAlgn="base">
      <a:spcBef>
        <a:spcPct val="0"/>
      </a:spcBef>
      <a:spcAft>
        <a:spcPct val="0"/>
      </a:spcAft>
      <a:defRPr sz="2400" kern="1200">
        <a:solidFill>
          <a:schemeClr val="tx1"/>
        </a:solidFill>
        <a:latin typeface="Arial" charset="0"/>
        <a:ea typeface="+mn-ea"/>
        <a:cs typeface="+mn-cs"/>
      </a:defRPr>
    </a:lvl5pPr>
    <a:lvl6pPr marL="2283063" algn="l" defTabSz="913224" rtl="0" eaLnBrk="1" latinLnBrk="0" hangingPunct="1">
      <a:defRPr sz="2400" kern="1200">
        <a:solidFill>
          <a:schemeClr val="tx1"/>
        </a:solidFill>
        <a:latin typeface="Arial" charset="0"/>
        <a:ea typeface="+mn-ea"/>
        <a:cs typeface="+mn-cs"/>
      </a:defRPr>
    </a:lvl6pPr>
    <a:lvl7pPr marL="2739672" algn="l" defTabSz="913224" rtl="0" eaLnBrk="1" latinLnBrk="0" hangingPunct="1">
      <a:defRPr sz="2400" kern="1200">
        <a:solidFill>
          <a:schemeClr val="tx1"/>
        </a:solidFill>
        <a:latin typeface="Arial" charset="0"/>
        <a:ea typeface="+mn-ea"/>
        <a:cs typeface="+mn-cs"/>
      </a:defRPr>
    </a:lvl7pPr>
    <a:lvl8pPr marL="3196287" algn="l" defTabSz="913224" rtl="0" eaLnBrk="1" latinLnBrk="0" hangingPunct="1">
      <a:defRPr sz="2400" kern="1200">
        <a:solidFill>
          <a:schemeClr val="tx1"/>
        </a:solidFill>
        <a:latin typeface="Arial" charset="0"/>
        <a:ea typeface="+mn-ea"/>
        <a:cs typeface="+mn-cs"/>
      </a:defRPr>
    </a:lvl8pPr>
    <a:lvl9pPr marL="3652897" algn="l" defTabSz="913224"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2" orient="horz" pos="4319">
          <p15:clr>
            <a:srgbClr val="A4A3A4"/>
          </p15:clr>
        </p15:guide>
        <p15:guide id="3" orient="horz" pos="4008" userDrawn="1">
          <p15:clr>
            <a:srgbClr val="A4A3A4"/>
          </p15:clr>
        </p15:guide>
        <p15:guide id="4" orient="horz" pos="936" userDrawn="1">
          <p15:clr>
            <a:srgbClr val="A4A3A4"/>
          </p15:clr>
        </p15:guide>
        <p15:guide id="5" orient="horz" pos="432" userDrawn="1">
          <p15:clr>
            <a:srgbClr val="A4A3A4"/>
          </p15:clr>
        </p15:guide>
        <p15:guide id="6" pos="288" userDrawn="1">
          <p15:clr>
            <a:srgbClr val="A4A3A4"/>
          </p15:clr>
        </p15:guide>
        <p15:guide id="8" pos="5471">
          <p15:clr>
            <a:srgbClr val="A4A3A4"/>
          </p15:clr>
        </p15:guide>
      </p15:sldGuideLst>
    </p:ext>
    <p:ext uri="{2D200454-40CA-4A62-9FC3-DE9A4176ACB9}">
      <p15:notesGuideLst xmlns:p15="http://schemas.microsoft.com/office/powerpoint/2012/main">
        <p15:guide id="1" orient="horz" pos="422" userDrawn="1">
          <p15:clr>
            <a:srgbClr val="A4A3A4"/>
          </p15:clr>
        </p15:guide>
        <p15:guide id="2" pos="48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ly, Grace" initials="H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2247"/>
    <a:srgbClr val="E6E6E6"/>
    <a:srgbClr val="F3F3F3"/>
    <a:srgbClr val="4D6179"/>
    <a:srgbClr val="005C9E"/>
    <a:srgbClr val="DF7759"/>
    <a:srgbClr val="C4A44D"/>
    <a:srgbClr val="54A289"/>
    <a:srgbClr val="50A3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14" autoAdjust="0"/>
    <p:restoredTop sz="98046" autoAdjust="0"/>
  </p:normalViewPr>
  <p:slideViewPr>
    <p:cSldViewPr snapToGrid="0" showGuides="1">
      <p:cViewPr varScale="1">
        <p:scale>
          <a:sx n="95" d="100"/>
          <a:sy n="95" d="100"/>
        </p:scale>
        <p:origin x="276" y="90"/>
      </p:cViewPr>
      <p:guideLst>
        <p:guide orient="horz" pos="4319"/>
        <p:guide orient="horz" pos="4008"/>
        <p:guide orient="horz" pos="936"/>
        <p:guide orient="horz" pos="432"/>
        <p:guide pos="288"/>
        <p:guide pos="5471"/>
      </p:guideLst>
    </p:cSldViewPr>
  </p:slideViewPr>
  <p:outlineViewPr>
    <p:cViewPr>
      <p:scale>
        <a:sx n="50" d="100"/>
        <a:sy n="50" d="100"/>
      </p:scale>
      <p:origin x="42" y="3429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84" d="100"/>
          <a:sy n="84" d="100"/>
        </p:scale>
        <p:origin x="-3208" y="-760"/>
      </p:cViewPr>
      <p:guideLst>
        <p:guide orient="horz" pos="422"/>
        <p:guide pos="48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rgbClr val="000000"/>
                </a:solidFill>
                <a:latin typeface="+mn-lt"/>
                <a:ea typeface="+mn-ea"/>
                <a:cs typeface="+mn-cs"/>
              </a:defRPr>
            </a:pPr>
            <a:r>
              <a:rPr lang="en-US" sz="1400" b="1" dirty="0">
                <a:solidFill>
                  <a:srgbClr val="000000"/>
                </a:solidFill>
                <a:effectLst/>
              </a:rPr>
              <a:t>Returns</a:t>
            </a:r>
            <a:r>
              <a:rPr lang="en-US" sz="1400" b="1" baseline="0" dirty="0">
                <a:solidFill>
                  <a:srgbClr val="000000"/>
                </a:solidFill>
                <a:effectLst/>
              </a:rPr>
              <a:t> and Risk (5-Year Horizon)</a:t>
            </a:r>
          </a:p>
        </c:rich>
      </c:tx>
      <c:overlay val="0"/>
      <c:spPr>
        <a:noFill/>
        <a:ln>
          <a:noFill/>
        </a:ln>
        <a:effectLst/>
      </c:spPr>
      <c:txPr>
        <a:bodyPr rot="0" spcFirstLastPara="1" vertOverflow="ellipsis" vert="horz" wrap="square" anchor="ctr" anchorCtr="1"/>
        <a:lstStyle/>
        <a:p>
          <a:pPr>
            <a:defRPr sz="1400" b="1" i="0" u="none" strike="noStrike" kern="1200" spc="0" baseline="0">
              <a:solidFill>
                <a:srgbClr val="000000"/>
              </a:solidFill>
              <a:latin typeface="+mn-lt"/>
              <a:ea typeface="+mn-ea"/>
              <a:cs typeface="+mn-cs"/>
            </a:defRPr>
          </a:pPr>
          <a:endParaRPr lang="en-US"/>
        </a:p>
      </c:txPr>
    </c:title>
    <c:autoTitleDeleted val="0"/>
    <c:plotArea>
      <c:layout>
        <c:manualLayout>
          <c:layoutTarget val="inner"/>
          <c:xMode val="edge"/>
          <c:yMode val="edge"/>
          <c:x val="7.1355971128608919E-2"/>
          <c:y val="0.13169537401574802"/>
          <c:w val="0.90781069553805793"/>
          <c:h val="0.62688188976377957"/>
        </c:manualLayout>
      </c:layout>
      <c:barChart>
        <c:barDir val="col"/>
        <c:grouping val="clustered"/>
        <c:varyColors val="0"/>
        <c:ser>
          <c:idx val="0"/>
          <c:order val="0"/>
          <c:tx>
            <c:strRef>
              <c:f>Sheet1!$B$1</c:f>
              <c:strCache>
                <c:ptCount val="1"/>
                <c:pt idx="0">
                  <c:v>Return</c:v>
                </c:pt>
              </c:strCache>
            </c:strRef>
          </c:tx>
          <c:spPr>
            <a:solidFill>
              <a:schemeClr val="tx2">
                <a:lumMod val="50000"/>
              </a:schemeClr>
            </a:solidFill>
            <a:ln>
              <a:noFill/>
            </a:ln>
            <a:effectLst/>
          </c:spPr>
          <c:invertIfNegative val="0"/>
          <c:cat>
            <c:strRef>
              <c:f>Sheet1!$A$2:$A$8</c:f>
              <c:strCache>
                <c:ptCount val="7"/>
                <c:pt idx="0">
                  <c:v>US Real Estate</c:v>
                </c:pt>
                <c:pt idx="1">
                  <c:v>US Private Equity</c:v>
                </c:pt>
                <c:pt idx="2">
                  <c:v>US High Yield</c:v>
                </c:pt>
                <c:pt idx="3">
                  <c:v>US Large Cap Equities</c:v>
                </c:pt>
                <c:pt idx="4">
                  <c:v>US Small Cap Equities</c:v>
                </c:pt>
                <c:pt idx="5">
                  <c:v>International Equities</c:v>
                </c:pt>
                <c:pt idx="6">
                  <c:v>Emerging Market Equities</c:v>
                </c:pt>
              </c:strCache>
            </c:strRef>
          </c:cat>
          <c:val>
            <c:numRef>
              <c:f>Sheet1!$B$2:$B$8</c:f>
              <c:numCache>
                <c:formatCode>0.00%</c:formatCode>
                <c:ptCount val="7"/>
                <c:pt idx="0">
                  <c:v>7.0000000000000007E-2</c:v>
                </c:pt>
                <c:pt idx="1">
                  <c:v>8.7999999999999995E-2</c:v>
                </c:pt>
                <c:pt idx="2">
                  <c:v>4.7699999999999999E-2</c:v>
                </c:pt>
                <c:pt idx="3">
                  <c:v>7.2099999999999997E-2</c:v>
                </c:pt>
                <c:pt idx="4">
                  <c:v>8.0600000000000005E-2</c:v>
                </c:pt>
                <c:pt idx="5">
                  <c:v>7.0699999999999999E-2</c:v>
                </c:pt>
                <c:pt idx="6">
                  <c:v>8.0299999999999996E-2</c:v>
                </c:pt>
              </c:numCache>
            </c:numRef>
          </c:val>
          <c:extLst>
            <c:ext xmlns:c16="http://schemas.microsoft.com/office/drawing/2014/chart" uri="{C3380CC4-5D6E-409C-BE32-E72D297353CC}">
              <c16:uniqueId val="{00000000-E8A6-4622-9CC9-5D5E4D4B00F6}"/>
            </c:ext>
          </c:extLst>
        </c:ser>
        <c:ser>
          <c:idx val="1"/>
          <c:order val="1"/>
          <c:tx>
            <c:strRef>
              <c:f>Sheet1!$C$1</c:f>
              <c:strCache>
                <c:ptCount val="1"/>
                <c:pt idx="0">
                  <c:v>Volatility</c:v>
                </c:pt>
              </c:strCache>
            </c:strRef>
          </c:tx>
          <c:spPr>
            <a:solidFill>
              <a:schemeClr val="bg1">
                <a:lumMod val="65000"/>
              </a:schemeClr>
            </a:solidFill>
            <a:ln>
              <a:noFill/>
            </a:ln>
            <a:effectLst/>
          </c:spPr>
          <c:invertIfNegative val="0"/>
          <c:cat>
            <c:strRef>
              <c:f>Sheet1!$A$2:$A$8</c:f>
              <c:strCache>
                <c:ptCount val="7"/>
                <c:pt idx="0">
                  <c:v>US Real Estate</c:v>
                </c:pt>
                <c:pt idx="1">
                  <c:v>US Private Equity</c:v>
                </c:pt>
                <c:pt idx="2">
                  <c:v>US High Yield</c:v>
                </c:pt>
                <c:pt idx="3">
                  <c:v>US Large Cap Equities</c:v>
                </c:pt>
                <c:pt idx="4">
                  <c:v>US Small Cap Equities</c:v>
                </c:pt>
                <c:pt idx="5">
                  <c:v>International Equities</c:v>
                </c:pt>
                <c:pt idx="6">
                  <c:v>Emerging Market Equities</c:v>
                </c:pt>
              </c:strCache>
            </c:strRef>
          </c:cat>
          <c:val>
            <c:numRef>
              <c:f>Sheet1!$C$2:$C$8</c:f>
              <c:numCache>
                <c:formatCode>0.00%</c:formatCode>
                <c:ptCount val="7"/>
                <c:pt idx="0">
                  <c:v>0.100789</c:v>
                </c:pt>
                <c:pt idx="1">
                  <c:v>0.14183200000000001</c:v>
                </c:pt>
                <c:pt idx="2">
                  <c:v>0.13139700000000001</c:v>
                </c:pt>
                <c:pt idx="3">
                  <c:v>0.15299199999999999</c:v>
                </c:pt>
                <c:pt idx="4">
                  <c:v>0.19708700000000001</c:v>
                </c:pt>
                <c:pt idx="5">
                  <c:v>0.182198</c:v>
                </c:pt>
                <c:pt idx="6">
                  <c:v>0.25237199999999999</c:v>
                </c:pt>
              </c:numCache>
            </c:numRef>
          </c:val>
          <c:extLst>
            <c:ext xmlns:c16="http://schemas.microsoft.com/office/drawing/2014/chart" uri="{C3380CC4-5D6E-409C-BE32-E72D297353CC}">
              <c16:uniqueId val="{00000001-E8A6-4622-9CC9-5D5E4D4B00F6}"/>
            </c:ext>
          </c:extLst>
        </c:ser>
        <c:dLbls>
          <c:showLegendKey val="0"/>
          <c:showVal val="0"/>
          <c:showCatName val="0"/>
          <c:showSerName val="0"/>
          <c:showPercent val="0"/>
          <c:showBubbleSize val="0"/>
        </c:dLbls>
        <c:gapWidth val="219"/>
        <c:axId val="1423226528"/>
        <c:axId val="964206576"/>
      </c:barChart>
      <c:catAx>
        <c:axId val="1423226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crossAx val="964206576"/>
        <c:crosses val="autoZero"/>
        <c:auto val="1"/>
        <c:lblAlgn val="ctr"/>
        <c:lblOffset val="100"/>
        <c:noMultiLvlLbl val="0"/>
      </c:catAx>
      <c:valAx>
        <c:axId val="96420657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crossAx val="1423226528"/>
        <c:crosses val="autoZero"/>
        <c:crossBetween val="between"/>
      </c:valAx>
      <c:spPr>
        <a:noFill/>
        <a:ln>
          <a:noFill/>
        </a:ln>
        <a:effectLst/>
      </c:spPr>
    </c:plotArea>
    <c:legend>
      <c:legendPos val="b"/>
      <c:layout>
        <c:manualLayout>
          <c:xMode val="edge"/>
          <c:yMode val="edge"/>
          <c:x val="0.43111585752812115"/>
          <c:y val="0.90605964805838179"/>
          <c:w val="0.19289312624014587"/>
          <c:h val="8.0251369041237919E-2"/>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sz="1400" b="1" dirty="0">
                <a:solidFill>
                  <a:schemeClr val="tx1"/>
                </a:solidFill>
              </a:rPr>
              <a:t>Long Only Constrained</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32268204377409865"/>
          <c:y val="0.17981027179442427"/>
          <c:w val="0.35961560629502626"/>
          <c:h val="0.5214580604923178"/>
        </c:manualLayout>
      </c:layout>
      <c:pieChart>
        <c:varyColors val="1"/>
        <c:ser>
          <c:idx val="0"/>
          <c:order val="0"/>
          <c:tx>
            <c:strRef>
              <c:f>Sheet1!$B$1</c:f>
              <c:strCache>
                <c:ptCount val="1"/>
                <c:pt idx="0">
                  <c:v>Concentration Constrained Long Only Optimal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637-4906-8649-76F30CB5B9F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3FF8-415C-849C-A4402B8A819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637-4906-8649-76F30CB5B9F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637-4906-8649-76F30CB5B9F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637-4906-8649-76F30CB5B9F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637-4906-8649-76F30CB5B9F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2637-4906-8649-76F30CB5B9F9}"/>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 Real Estate</c:v>
                </c:pt>
                <c:pt idx="1">
                  <c:v>US Private Equity</c:v>
                </c:pt>
                <c:pt idx="2">
                  <c:v>US High Yield</c:v>
                </c:pt>
                <c:pt idx="3">
                  <c:v>US Large Cap Equities</c:v>
                </c:pt>
                <c:pt idx="4">
                  <c:v>US Small Cap Equities</c:v>
                </c:pt>
                <c:pt idx="5">
                  <c:v>International Equities</c:v>
                </c:pt>
                <c:pt idx="6">
                  <c:v>Emerging Market Equities</c:v>
                </c:pt>
              </c:strCache>
            </c:strRef>
          </c:cat>
          <c:val>
            <c:numRef>
              <c:f>Sheet1!$B$2:$B$8</c:f>
              <c:numCache>
                <c:formatCode>0.00%</c:formatCode>
                <c:ptCount val="7"/>
                <c:pt idx="0">
                  <c:v>0.25</c:v>
                </c:pt>
                <c:pt idx="1">
                  <c:v>0.388598</c:v>
                </c:pt>
                <c:pt idx="2">
                  <c:v>2.7742849999999999E-2</c:v>
                </c:pt>
                <c:pt idx="3">
                  <c:v>0.1427456</c:v>
                </c:pt>
                <c:pt idx="4">
                  <c:v>3.3797300000000002E-2</c:v>
                </c:pt>
                <c:pt idx="5">
                  <c:v>0.1002258</c:v>
                </c:pt>
                <c:pt idx="6">
                  <c:v>5.6890999999999997E-2</c:v>
                </c:pt>
              </c:numCache>
            </c:numRef>
          </c:val>
          <c:extLst>
            <c:ext xmlns:c16="http://schemas.microsoft.com/office/drawing/2014/chart" uri="{C3380CC4-5D6E-409C-BE32-E72D297353CC}">
              <c16:uniqueId val="{00000000-3FF8-415C-849C-A4402B8A819A}"/>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dirty="0">
                <a:solidFill>
                  <a:schemeClr val="tx1"/>
                </a:solidFill>
              </a:rPr>
              <a:t>Equal Weight Allocations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Equal_Weight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82B-498A-B97D-40150381969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82B-498A-B97D-40150381969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82B-498A-B97D-40150381969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82B-498A-B97D-40150381969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82B-498A-B97D-40150381969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E82B-498A-B97D-40150381969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E82B-498A-B97D-40150381969C}"/>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c:v>
                </c:pt>
                <c:pt idx="1">
                  <c:v>US_PE</c:v>
                </c:pt>
                <c:pt idx="2">
                  <c:v>US_HY</c:v>
                </c:pt>
                <c:pt idx="3">
                  <c:v>SP500</c:v>
                </c:pt>
                <c:pt idx="4">
                  <c:v>Rusell2000</c:v>
                </c:pt>
                <c:pt idx="5">
                  <c:v>EAFE</c:v>
                </c:pt>
                <c:pt idx="6">
                  <c:v>EM</c:v>
                </c:pt>
              </c:strCache>
            </c:strRef>
          </c:cat>
          <c:val>
            <c:numRef>
              <c:f>Sheet1!$B$2:$B$8</c:f>
              <c:numCache>
                <c:formatCode>0.00%</c:formatCode>
                <c:ptCount val="7"/>
                <c:pt idx="0">
                  <c:v>0.14285700000000001</c:v>
                </c:pt>
                <c:pt idx="1">
                  <c:v>0.14285700000000001</c:v>
                </c:pt>
                <c:pt idx="2">
                  <c:v>0.14285709999999999</c:v>
                </c:pt>
                <c:pt idx="3">
                  <c:v>0.14285700000000001</c:v>
                </c:pt>
                <c:pt idx="4">
                  <c:v>0.14285709999999999</c:v>
                </c:pt>
                <c:pt idx="5">
                  <c:v>0.14285709999999999</c:v>
                </c:pt>
                <c:pt idx="6">
                  <c:v>0.14285700000000001</c:v>
                </c:pt>
              </c:numCache>
            </c:numRef>
          </c:val>
          <c:extLst>
            <c:ext xmlns:c16="http://schemas.microsoft.com/office/drawing/2014/chart" uri="{C3380CC4-5D6E-409C-BE32-E72D297353CC}">
              <c16:uniqueId val="{00000000-82A8-47B1-94A0-F687E0A6484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sz="1400" b="1" dirty="0">
                <a:solidFill>
                  <a:schemeClr val="tx1"/>
                </a:solidFill>
              </a:rPr>
              <a:t>Peer Allocations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4666494473005925"/>
          <c:y val="0.17642917608301703"/>
          <c:w val="0.70667011053988149"/>
          <c:h val="0.52642564705892936"/>
        </c:manualLayout>
      </c:layout>
      <c:pieChart>
        <c:varyColors val="1"/>
        <c:ser>
          <c:idx val="0"/>
          <c:order val="0"/>
          <c:tx>
            <c:strRef>
              <c:f>Sheet1!$B$1</c:f>
              <c:strCache>
                <c:ptCount val="1"/>
                <c:pt idx="0">
                  <c:v>Peer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E61-4A30-9BD5-52BEFF91A38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E61-4A30-9BD5-52BEFF91A38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E61-4A30-9BD5-52BEFF91A38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E61-4A30-9BD5-52BEFF91A38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E61-4A30-9BD5-52BEFF91A38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E61-4A30-9BD5-52BEFF91A387}"/>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E61-4A30-9BD5-52BEFF91A387}"/>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 Real Estate</c:v>
                </c:pt>
                <c:pt idx="1">
                  <c:v>US Private Equity</c:v>
                </c:pt>
                <c:pt idx="2">
                  <c:v>US High Yield</c:v>
                </c:pt>
                <c:pt idx="3">
                  <c:v>US Large Cap Equities</c:v>
                </c:pt>
                <c:pt idx="4">
                  <c:v>US_Small Cap Equities</c:v>
                </c:pt>
                <c:pt idx="5">
                  <c:v>International Equities</c:v>
                </c:pt>
                <c:pt idx="6">
                  <c:v>Emerging Market Equities</c:v>
                </c:pt>
              </c:strCache>
            </c:strRef>
          </c:cat>
          <c:val>
            <c:numRef>
              <c:f>Sheet1!$B$2:$B$8</c:f>
              <c:numCache>
                <c:formatCode>0.00%</c:formatCode>
                <c:ptCount val="7"/>
                <c:pt idx="0">
                  <c:v>0.13861399999999999</c:v>
                </c:pt>
                <c:pt idx="1">
                  <c:v>0.28712900000000002</c:v>
                </c:pt>
                <c:pt idx="2">
                  <c:v>4.9504949999999999E-2</c:v>
                </c:pt>
                <c:pt idx="3">
                  <c:v>0.237624</c:v>
                </c:pt>
                <c:pt idx="4">
                  <c:v>2.9702969999999999E-2</c:v>
                </c:pt>
                <c:pt idx="5">
                  <c:v>0.20792079999999999</c:v>
                </c:pt>
                <c:pt idx="6">
                  <c:v>4.9505E-2</c:v>
                </c:pt>
              </c:numCache>
            </c:numRef>
          </c:val>
          <c:extLst>
            <c:ext xmlns:c16="http://schemas.microsoft.com/office/drawing/2014/chart" uri="{C3380CC4-5D6E-409C-BE32-E72D297353CC}">
              <c16:uniqueId val="{00000000-AE85-4974-81EE-151717F71A5D}"/>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3.6036351369211177E-2"/>
          <c:y val="0.73066892763972136"/>
          <c:w val="0.47190577949113155"/>
          <c:h val="0.2693310723602787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dirty="0">
                <a:solidFill>
                  <a:schemeClr val="tx1"/>
                </a:solidFill>
              </a:rPr>
              <a:t>Equal Risk Contribution</a:t>
            </a:r>
            <a:r>
              <a:rPr lang="en-US" sz="1400" b="1" baseline="0" dirty="0">
                <a:solidFill>
                  <a:schemeClr val="tx1"/>
                </a:solidFill>
              </a:rPr>
              <a:t> Allocations</a:t>
            </a:r>
            <a:endParaRPr lang="en-US" sz="1400" b="1" dirty="0">
              <a:solidFill>
                <a:schemeClr val="tx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ERC</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7C2-4003-AB05-D5E8A1E50CF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7C2-4003-AB05-D5E8A1E50CF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7C2-4003-AB05-D5E8A1E50CF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7C2-4003-AB05-D5E8A1E50CF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7C2-4003-AB05-D5E8A1E50CF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7C2-4003-AB05-D5E8A1E50CF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77C2-4003-AB05-D5E8A1E50CF6}"/>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c:v>
                </c:pt>
                <c:pt idx="1">
                  <c:v>US_PE</c:v>
                </c:pt>
                <c:pt idx="2">
                  <c:v>US_HY</c:v>
                </c:pt>
                <c:pt idx="3">
                  <c:v>SP500</c:v>
                </c:pt>
                <c:pt idx="4">
                  <c:v>Rusell2000</c:v>
                </c:pt>
                <c:pt idx="5">
                  <c:v>EAFE</c:v>
                </c:pt>
                <c:pt idx="6">
                  <c:v>EM</c:v>
                </c:pt>
              </c:strCache>
            </c:strRef>
          </c:cat>
          <c:val>
            <c:numRef>
              <c:f>Sheet1!$B$2:$B$8</c:f>
              <c:numCache>
                <c:formatCode>0.00%</c:formatCode>
                <c:ptCount val="7"/>
                <c:pt idx="0">
                  <c:v>0.28241500000000003</c:v>
                </c:pt>
                <c:pt idx="1">
                  <c:v>0.14297899999999999</c:v>
                </c:pt>
                <c:pt idx="2">
                  <c:v>0.17785110000000001</c:v>
                </c:pt>
                <c:pt idx="3">
                  <c:v>0.11873400000000001</c:v>
                </c:pt>
                <c:pt idx="4">
                  <c:v>9.272408E-2</c:v>
                </c:pt>
                <c:pt idx="5">
                  <c:v>0.1058735</c:v>
                </c:pt>
                <c:pt idx="6">
                  <c:v>7.9422999999999994E-2</c:v>
                </c:pt>
              </c:numCache>
            </c:numRef>
          </c:val>
          <c:extLst>
            <c:ext xmlns:c16="http://schemas.microsoft.com/office/drawing/2014/chart" uri="{C3380CC4-5D6E-409C-BE32-E72D297353CC}">
              <c16:uniqueId val="{00000000-4F12-4FC9-8F6B-8040102F61E7}"/>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sz="1400" b="1" baseline="0" dirty="0">
                <a:solidFill>
                  <a:schemeClr val="tx1"/>
                </a:solidFill>
              </a:rPr>
              <a:t>Risk Aversion Sensitivity </a:t>
            </a:r>
            <a:endParaRPr lang="en-US" sz="1400" b="1" dirty="0">
              <a:solidFill>
                <a:schemeClr val="tx1"/>
              </a:solidFill>
            </a:endParaRPr>
          </a:p>
        </c:rich>
      </c:tx>
      <c:layout>
        <c:manualLayout>
          <c:xMode val="edge"/>
          <c:yMode val="edge"/>
          <c:x val="0.39667741130753265"/>
          <c:y val="0.10250230731079547"/>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4.7530435464716476E-2"/>
          <c:y val="0.21770180170809403"/>
          <c:w val="0.93696083917132866"/>
          <c:h val="0.52197040104633063"/>
        </c:manualLayout>
      </c:layout>
      <c:barChart>
        <c:barDir val="col"/>
        <c:grouping val="clustered"/>
        <c:varyColors val="0"/>
        <c:ser>
          <c:idx val="0"/>
          <c:order val="0"/>
          <c:tx>
            <c:strRef>
              <c:f>Sheet1!$B$1</c:f>
              <c:strCache>
                <c:ptCount val="1"/>
                <c:pt idx="0">
                  <c:v>Equal_Weight</c:v>
                </c:pt>
              </c:strCache>
            </c:strRef>
          </c:tx>
          <c:spPr>
            <a:solidFill>
              <a:schemeClr val="accent1"/>
            </a:solidFill>
            <a:ln>
              <a:noFill/>
            </a:ln>
            <a:effectLst/>
          </c:spPr>
          <c:invertIfNegative val="0"/>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Sheet1!$B$2:$B$8</c:f>
              <c:numCache>
                <c:formatCode>0.00%</c:formatCode>
                <c:ptCount val="7"/>
                <c:pt idx="0">
                  <c:v>5.548E-3</c:v>
                </c:pt>
                <c:pt idx="1">
                  <c:v>1.4428E-2</c:v>
                </c:pt>
                <c:pt idx="2">
                  <c:v>1.0902E-2</c:v>
                </c:pt>
                <c:pt idx="3">
                  <c:v>1.7735000000000001E-2</c:v>
                </c:pt>
                <c:pt idx="4">
                  <c:v>2.2991000000000001E-2</c:v>
                </c:pt>
                <c:pt idx="5">
                  <c:v>2.0226999999999998E-2</c:v>
                </c:pt>
                <c:pt idx="6">
                  <c:v>2.7899E-2</c:v>
                </c:pt>
              </c:numCache>
            </c:numRef>
          </c:val>
          <c:extLst>
            <c:ext xmlns:c16="http://schemas.microsoft.com/office/drawing/2014/chart" uri="{C3380CC4-5D6E-409C-BE32-E72D297353CC}">
              <c16:uniqueId val="{00000000-6ECB-4ABE-A984-3474BF228C92}"/>
            </c:ext>
          </c:extLst>
        </c:ser>
        <c:ser>
          <c:idx val="1"/>
          <c:order val="1"/>
          <c:tx>
            <c:strRef>
              <c:f>Sheet1!$C$1</c:f>
              <c:strCache>
                <c:ptCount val="1"/>
                <c:pt idx="0">
                  <c:v>Peer</c:v>
                </c:pt>
              </c:strCache>
            </c:strRef>
          </c:tx>
          <c:spPr>
            <a:solidFill>
              <a:schemeClr val="accent2"/>
            </a:solidFill>
            <a:ln>
              <a:noFill/>
            </a:ln>
            <a:effectLst/>
          </c:spPr>
          <c:invertIfNegative val="0"/>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Sheet1!$C$2:$C$8</c:f>
              <c:numCache>
                <c:formatCode>0.00%</c:formatCode>
                <c:ptCount val="7"/>
                <c:pt idx="0">
                  <c:v>5.313E-3</c:v>
                </c:pt>
                <c:pt idx="1">
                  <c:v>1.5042E-2</c:v>
                </c:pt>
                <c:pt idx="2">
                  <c:v>9.0950000000000007E-3</c:v>
                </c:pt>
                <c:pt idx="3">
                  <c:v>1.736E-2</c:v>
                </c:pt>
                <c:pt idx="4">
                  <c:v>2.0898E-2</c:v>
                </c:pt>
                <c:pt idx="5">
                  <c:v>1.9907999999999999E-2</c:v>
                </c:pt>
                <c:pt idx="6">
                  <c:v>2.3934E-2</c:v>
                </c:pt>
              </c:numCache>
            </c:numRef>
          </c:val>
          <c:extLst>
            <c:ext xmlns:c16="http://schemas.microsoft.com/office/drawing/2014/chart" uri="{C3380CC4-5D6E-409C-BE32-E72D297353CC}">
              <c16:uniqueId val="{00000001-6ECB-4ABE-A984-3474BF228C92}"/>
            </c:ext>
          </c:extLst>
        </c:ser>
        <c:ser>
          <c:idx val="2"/>
          <c:order val="2"/>
          <c:tx>
            <c:strRef>
              <c:f>Sheet1!$D$1</c:f>
              <c:strCache>
                <c:ptCount val="1"/>
                <c:pt idx="0">
                  <c:v>ERC</c:v>
                </c:pt>
              </c:strCache>
            </c:strRef>
          </c:tx>
          <c:spPr>
            <a:solidFill>
              <a:schemeClr val="accent3"/>
            </a:solidFill>
            <a:ln>
              <a:noFill/>
            </a:ln>
            <a:effectLst/>
          </c:spPr>
          <c:invertIfNegative val="0"/>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Sheet1!$D$2:$D$8</c:f>
              <c:numCache>
                <c:formatCode>0.00%</c:formatCode>
                <c:ptCount val="7"/>
                <c:pt idx="0">
                  <c:v>6.1159999999999999E-3</c:v>
                </c:pt>
                <c:pt idx="1">
                  <c:v>1.2081E-2</c:v>
                </c:pt>
                <c:pt idx="2">
                  <c:v>9.7120000000000001E-3</c:v>
                </c:pt>
                <c:pt idx="3">
                  <c:v>1.4546999999999999E-2</c:v>
                </c:pt>
                <c:pt idx="4">
                  <c:v>1.8627999999999999E-2</c:v>
                </c:pt>
                <c:pt idx="5">
                  <c:v>1.6313999999999999E-2</c:v>
                </c:pt>
                <c:pt idx="6">
                  <c:v>2.1748E-2</c:v>
                </c:pt>
              </c:numCache>
            </c:numRef>
          </c:val>
          <c:extLst>
            <c:ext xmlns:c16="http://schemas.microsoft.com/office/drawing/2014/chart" uri="{C3380CC4-5D6E-409C-BE32-E72D297353CC}">
              <c16:uniqueId val="{00000002-6ECB-4ABE-A984-3474BF228C92}"/>
            </c:ext>
          </c:extLst>
        </c:ser>
        <c:dLbls>
          <c:showLegendKey val="0"/>
          <c:showVal val="0"/>
          <c:showCatName val="0"/>
          <c:showSerName val="0"/>
          <c:showPercent val="0"/>
          <c:showBubbleSize val="0"/>
        </c:dLbls>
        <c:gapWidth val="219"/>
        <c:overlap val="-27"/>
        <c:axId val="1044293584"/>
        <c:axId val="1008360160"/>
      </c:barChart>
      <c:catAx>
        <c:axId val="104429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008360160"/>
        <c:crosses val="autoZero"/>
        <c:auto val="1"/>
        <c:lblAlgn val="ctr"/>
        <c:lblOffset val="100"/>
        <c:noMultiLvlLbl val="0"/>
      </c:catAx>
      <c:valAx>
        <c:axId val="1008360160"/>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044293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sz="1400" b="1" dirty="0">
                <a:solidFill>
                  <a:schemeClr val="tx1"/>
                </a:solidFill>
              </a:rPr>
              <a:t>Long Only Unconstrained</a:t>
            </a:r>
          </a:p>
        </c:rich>
      </c:tx>
      <c:layout>
        <c:manualLayout>
          <c:xMode val="edge"/>
          <c:yMode val="edge"/>
          <c:x val="0.33260988441387906"/>
          <c:y val="4.9508382871881605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37476844582559871"/>
          <c:y val="0.15766053120991197"/>
          <c:w val="0.42908628401472926"/>
          <c:h val="0.49270336097319334"/>
        </c:manualLayout>
      </c:layout>
      <c:pieChart>
        <c:varyColors val="1"/>
        <c:ser>
          <c:idx val="0"/>
          <c:order val="0"/>
          <c:tx>
            <c:strRef>
              <c:f>Sheet1!$B$1</c:f>
              <c:strCache>
                <c:ptCount val="1"/>
                <c:pt idx="0">
                  <c:v>Unconstrained Long Only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1DF-409E-9F3B-69C20502D5A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1DF-409E-9F3B-69C20502D5A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1DF-409E-9F3B-69C20502D5A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1DF-409E-9F3B-69C20502D5A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1DF-409E-9F3B-69C20502D5A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1DF-409E-9F3B-69C20502D5A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D1DF-409E-9F3B-69C20502D5A3}"/>
              </c:ext>
            </c:extLst>
          </c:dPt>
          <c:dLbls>
            <c:dLbl>
              <c:idx val="2"/>
              <c:delete val="1"/>
              <c:extLst>
                <c:ext xmlns:c15="http://schemas.microsoft.com/office/drawing/2012/chart" uri="{CE6537A1-D6FC-4f65-9D91-7224C49458BB}"/>
                <c:ext xmlns:c16="http://schemas.microsoft.com/office/drawing/2014/chart" uri="{C3380CC4-5D6E-409C-BE32-E72D297353CC}">
                  <c16:uniqueId val="{00000005-D1DF-409E-9F3B-69C20502D5A3}"/>
                </c:ext>
              </c:extLst>
            </c:dLbl>
            <c:dLbl>
              <c:idx val="3"/>
              <c:delete val="1"/>
              <c:extLst>
                <c:ext xmlns:c15="http://schemas.microsoft.com/office/drawing/2012/chart" uri="{CE6537A1-D6FC-4f65-9D91-7224C49458BB}"/>
                <c:ext xmlns:c16="http://schemas.microsoft.com/office/drawing/2014/chart" uri="{C3380CC4-5D6E-409C-BE32-E72D297353CC}">
                  <c16:uniqueId val="{00000007-D1DF-409E-9F3B-69C20502D5A3}"/>
                </c:ext>
              </c:extLst>
            </c:dLbl>
            <c:dLbl>
              <c:idx val="4"/>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6="http://schemas.microsoft.com/office/drawing/2014/chart" uri="{C3380CC4-5D6E-409C-BE32-E72D297353CC}">
                  <c16:uniqueId val="{00000009-D1DF-409E-9F3B-69C20502D5A3}"/>
                </c:ext>
              </c:extLst>
            </c:dLbl>
            <c:dLbl>
              <c:idx val="5"/>
              <c:delete val="1"/>
              <c:extLst>
                <c:ext xmlns:c15="http://schemas.microsoft.com/office/drawing/2012/chart" uri="{CE6537A1-D6FC-4f65-9D91-7224C49458BB}"/>
                <c:ext xmlns:c16="http://schemas.microsoft.com/office/drawing/2014/chart" uri="{C3380CC4-5D6E-409C-BE32-E72D297353CC}">
                  <c16:uniqueId val="{0000000B-D1DF-409E-9F3B-69C20502D5A3}"/>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 Real Estate</c:v>
                </c:pt>
                <c:pt idx="1">
                  <c:v>US Private Equity</c:v>
                </c:pt>
                <c:pt idx="2">
                  <c:v>US High Yield</c:v>
                </c:pt>
                <c:pt idx="3">
                  <c:v>US Large Cap Equities</c:v>
                </c:pt>
                <c:pt idx="4">
                  <c:v>US Small Cap Equities</c:v>
                </c:pt>
                <c:pt idx="5">
                  <c:v>International Equities</c:v>
                </c:pt>
                <c:pt idx="6">
                  <c:v>Emerging Market Equities</c:v>
                </c:pt>
              </c:strCache>
            </c:strRef>
          </c:cat>
          <c:val>
            <c:numRef>
              <c:f>Sheet1!$B$2:$B$8</c:f>
              <c:numCache>
                <c:formatCode>0.00%</c:formatCode>
                <c:ptCount val="7"/>
                <c:pt idx="0">
                  <c:v>0.40858899999999998</c:v>
                </c:pt>
                <c:pt idx="1">
                  <c:v>0.39757799999999999</c:v>
                </c:pt>
                <c:pt idx="2">
                  <c:v>1.7372429999999999E-17</c:v>
                </c:pt>
                <c:pt idx="3">
                  <c:v>8.1920790000000007E-18</c:v>
                </c:pt>
                <c:pt idx="4">
                  <c:v>8.3448999999999995E-2</c:v>
                </c:pt>
                <c:pt idx="5">
                  <c:v>1.1820340000000001E-17</c:v>
                </c:pt>
                <c:pt idx="6">
                  <c:v>0.110384</c:v>
                </c:pt>
              </c:numCache>
            </c:numRef>
          </c:val>
          <c:extLst>
            <c:ext xmlns:c16="http://schemas.microsoft.com/office/drawing/2014/chart" uri="{C3380CC4-5D6E-409C-BE32-E72D297353CC}">
              <c16:uniqueId val="{00000000-8AD7-4D4B-95F1-74F47A65B585}"/>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2.2421500740221617E-2"/>
          <c:y val="0.13944907583887889"/>
          <c:w val="0.3422944808930673"/>
          <c:h val="0.3548581562554732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sz="1400" b="1" dirty="0">
                <a:solidFill>
                  <a:schemeClr val="tx1"/>
                </a:solidFill>
              </a:rPr>
              <a:t>Long Only Constrained</a:t>
            </a:r>
          </a:p>
        </c:rich>
      </c:tx>
      <c:layout>
        <c:manualLayout>
          <c:xMode val="edge"/>
          <c:yMode val="edge"/>
          <c:x val="0.33023056767449788"/>
          <c:y val="2.8833972322413758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32142141739574348"/>
          <c:y val="0.18501420508295252"/>
          <c:w val="0.33760673975041511"/>
          <c:h val="0.6638995639334685"/>
        </c:manualLayout>
      </c:layout>
      <c:pieChart>
        <c:varyColors val="1"/>
        <c:ser>
          <c:idx val="0"/>
          <c:order val="0"/>
          <c:tx>
            <c:strRef>
              <c:f>Sheet1!$B$1</c:f>
              <c:strCache>
                <c:ptCount val="1"/>
                <c:pt idx="0">
                  <c:v>Concentration Constrained Long Only Optimal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637-4906-8649-76F30CB5B9F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3FF8-415C-849C-A4402B8A819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637-4906-8649-76F30CB5B9F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637-4906-8649-76F30CB5B9F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637-4906-8649-76F30CB5B9F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637-4906-8649-76F30CB5B9F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2637-4906-8649-76F30CB5B9F9}"/>
              </c:ext>
            </c:extLst>
          </c:dPt>
          <c:dLbls>
            <c:dLbl>
              <c:idx val="2"/>
              <c:delete val="1"/>
              <c:extLst>
                <c:ext xmlns:c15="http://schemas.microsoft.com/office/drawing/2012/chart" uri="{CE6537A1-D6FC-4f65-9D91-7224C49458BB}"/>
                <c:ext xmlns:c16="http://schemas.microsoft.com/office/drawing/2014/chart" uri="{C3380CC4-5D6E-409C-BE32-E72D297353CC}">
                  <c16:uniqueId val="{00000005-2637-4906-8649-76F30CB5B9F9}"/>
                </c:ext>
              </c:extLst>
            </c:dLbl>
            <c:dLbl>
              <c:idx val="4"/>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6="http://schemas.microsoft.com/office/drawing/2014/chart" uri="{C3380CC4-5D6E-409C-BE32-E72D297353CC}">
                  <c16:uniqueId val="{00000009-2637-4906-8649-76F30CB5B9F9}"/>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 Real Estate</c:v>
                </c:pt>
                <c:pt idx="1">
                  <c:v>US Private Equity</c:v>
                </c:pt>
                <c:pt idx="2">
                  <c:v>US High Yield</c:v>
                </c:pt>
                <c:pt idx="3">
                  <c:v>US Large Cap Equities</c:v>
                </c:pt>
                <c:pt idx="4">
                  <c:v>US Small Cap Equities</c:v>
                </c:pt>
                <c:pt idx="5">
                  <c:v>International Equities</c:v>
                </c:pt>
                <c:pt idx="6">
                  <c:v>Emerging Market Equities</c:v>
                </c:pt>
              </c:strCache>
            </c:strRef>
          </c:cat>
          <c:val>
            <c:numRef>
              <c:f>Sheet1!$B$2:$B$8</c:f>
              <c:numCache>
                <c:formatCode>0.00%</c:formatCode>
                <c:ptCount val="7"/>
                <c:pt idx="0">
                  <c:v>0.25</c:v>
                </c:pt>
                <c:pt idx="1">
                  <c:v>0.4</c:v>
                </c:pt>
                <c:pt idx="2">
                  <c:v>0</c:v>
                </c:pt>
                <c:pt idx="3">
                  <c:v>0.11308</c:v>
                </c:pt>
                <c:pt idx="4">
                  <c:v>0.10052</c:v>
                </c:pt>
                <c:pt idx="5">
                  <c:v>2.9170000000000001E-2</c:v>
                </c:pt>
                <c:pt idx="6">
                  <c:v>0.107229</c:v>
                </c:pt>
              </c:numCache>
            </c:numRef>
          </c:val>
          <c:extLst>
            <c:ext xmlns:c16="http://schemas.microsoft.com/office/drawing/2014/chart" uri="{C3380CC4-5D6E-409C-BE32-E72D297353CC}">
              <c16:uniqueId val="{00000000-3FF8-415C-849C-A4402B8A819A}"/>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sz="1400" b="1" dirty="0">
                <a:solidFill>
                  <a:schemeClr val="tx1"/>
                </a:solidFill>
              </a:rPr>
              <a:t>Peer Allocations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4666494473005925"/>
          <c:y val="0.17642917608301703"/>
          <c:w val="0.70667011053988149"/>
          <c:h val="0.52642564705892936"/>
        </c:manualLayout>
      </c:layout>
      <c:pieChart>
        <c:varyColors val="1"/>
        <c:ser>
          <c:idx val="0"/>
          <c:order val="0"/>
          <c:tx>
            <c:strRef>
              <c:f>Sheet1!$B$1</c:f>
              <c:strCache>
                <c:ptCount val="1"/>
                <c:pt idx="0">
                  <c:v>Peer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8B5-4F38-84D7-601E56334CC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8B5-4F38-84D7-601E56334CC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8B5-4F38-84D7-601E56334CC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8B5-4F38-84D7-601E56334CC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8B5-4F38-84D7-601E56334CC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8B5-4F38-84D7-601E56334CC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C8B5-4F38-84D7-601E56334CC4}"/>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 Real Estate</c:v>
                </c:pt>
                <c:pt idx="1">
                  <c:v>US Private Equity</c:v>
                </c:pt>
                <c:pt idx="2">
                  <c:v>US High Yield</c:v>
                </c:pt>
                <c:pt idx="3">
                  <c:v>US Large Cap Equities</c:v>
                </c:pt>
                <c:pt idx="4">
                  <c:v>US_Small Cap Equities</c:v>
                </c:pt>
                <c:pt idx="5">
                  <c:v>International Equities</c:v>
                </c:pt>
                <c:pt idx="6">
                  <c:v>Emerging Market Equities</c:v>
                </c:pt>
              </c:strCache>
            </c:strRef>
          </c:cat>
          <c:val>
            <c:numRef>
              <c:f>Sheet1!$B$2:$B$8</c:f>
              <c:numCache>
                <c:formatCode>0.00%</c:formatCode>
                <c:ptCount val="7"/>
                <c:pt idx="0">
                  <c:v>0.13861399999999999</c:v>
                </c:pt>
                <c:pt idx="1">
                  <c:v>0.28712900000000002</c:v>
                </c:pt>
                <c:pt idx="2">
                  <c:v>4.9504949999999999E-2</c:v>
                </c:pt>
                <c:pt idx="3">
                  <c:v>0.237624</c:v>
                </c:pt>
                <c:pt idx="4">
                  <c:v>2.9702969999999999E-2</c:v>
                </c:pt>
                <c:pt idx="5">
                  <c:v>0.20792079999999999</c:v>
                </c:pt>
                <c:pt idx="6">
                  <c:v>4.9505E-2</c:v>
                </c:pt>
              </c:numCache>
            </c:numRef>
          </c:val>
          <c:extLst>
            <c:ext xmlns:c16="http://schemas.microsoft.com/office/drawing/2014/chart" uri="{C3380CC4-5D6E-409C-BE32-E72D297353CC}">
              <c16:uniqueId val="{0000000E-C8B5-4F38-84D7-601E56334CC4}"/>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3.6036351369211177E-2"/>
          <c:y val="0.73066892763972136"/>
          <c:w val="0.47190577949113155"/>
          <c:h val="0.2693310723602787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sz="1400" b="1" dirty="0">
                <a:solidFill>
                  <a:schemeClr val="tx1"/>
                </a:solidFill>
              </a:rPr>
              <a:t>Long Only Unconstrained</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Sheet1!$B$1</c:f>
              <c:strCache>
                <c:ptCount val="1"/>
                <c:pt idx="0">
                  <c:v>Unconstrained Long Only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1DF-409E-9F3B-69C20502D5A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1DF-409E-9F3B-69C20502D5A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1DF-409E-9F3B-69C20502D5A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1DF-409E-9F3B-69C20502D5A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1DF-409E-9F3B-69C20502D5A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1DF-409E-9F3B-69C20502D5A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D1DF-409E-9F3B-69C20502D5A3}"/>
              </c:ext>
            </c:extLst>
          </c:dPt>
          <c:dLbls>
            <c:dLbl>
              <c:idx val="2"/>
              <c:delete val="1"/>
              <c:extLst>
                <c:ext xmlns:c15="http://schemas.microsoft.com/office/drawing/2012/chart" uri="{CE6537A1-D6FC-4f65-9D91-7224C49458BB}"/>
                <c:ext xmlns:c16="http://schemas.microsoft.com/office/drawing/2014/chart" uri="{C3380CC4-5D6E-409C-BE32-E72D297353CC}">
                  <c16:uniqueId val="{00000005-D1DF-409E-9F3B-69C20502D5A3}"/>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 Real Estate</c:v>
                </c:pt>
                <c:pt idx="1">
                  <c:v>US Private Equity</c:v>
                </c:pt>
                <c:pt idx="2">
                  <c:v>US High Yield</c:v>
                </c:pt>
                <c:pt idx="3">
                  <c:v>US Large Cap Equities</c:v>
                </c:pt>
                <c:pt idx="4">
                  <c:v>US Small Cap Equities</c:v>
                </c:pt>
                <c:pt idx="5">
                  <c:v>International Equities</c:v>
                </c:pt>
                <c:pt idx="6">
                  <c:v>Emerging Market Equities</c:v>
                </c:pt>
              </c:strCache>
            </c:strRef>
          </c:cat>
          <c:val>
            <c:numRef>
              <c:f>Sheet1!$B$2:$B$8</c:f>
              <c:numCache>
                <c:formatCode>0.00%</c:formatCode>
                <c:ptCount val="7"/>
                <c:pt idx="0">
                  <c:v>0.34852</c:v>
                </c:pt>
                <c:pt idx="1">
                  <c:v>0.338258</c:v>
                </c:pt>
                <c:pt idx="2">
                  <c:v>0</c:v>
                </c:pt>
                <c:pt idx="3">
                  <c:v>0.11338330000000001</c:v>
                </c:pt>
                <c:pt idx="4">
                  <c:v>4.0483489999999997E-2</c:v>
                </c:pt>
                <c:pt idx="5">
                  <c:v>9.4313859999999999E-2</c:v>
                </c:pt>
                <c:pt idx="6">
                  <c:v>6.5042000000000003E-2</c:v>
                </c:pt>
              </c:numCache>
            </c:numRef>
          </c:val>
          <c:extLst>
            <c:ext xmlns:c16="http://schemas.microsoft.com/office/drawing/2014/chart" uri="{C3380CC4-5D6E-409C-BE32-E72D297353CC}">
              <c16:uniqueId val="{00000000-8AD7-4D4B-95F1-74F47A65B58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2" y="0"/>
            <a:ext cx="3011241" cy="448730"/>
          </a:xfrm>
          <a:prstGeom prst="rect">
            <a:avLst/>
          </a:prstGeom>
          <a:noFill/>
          <a:ln w="9525">
            <a:noFill/>
            <a:miter lim="800000"/>
            <a:headEnd/>
            <a:tailEnd/>
          </a:ln>
          <a:effectLst/>
        </p:spPr>
        <p:txBody>
          <a:bodyPr vert="horz" wrap="square" lIns="93448" tIns="46723" rIns="93448" bIns="46723" numCol="1" anchor="t" anchorCtr="0" compatLnSpc="1">
            <a:prstTxWarp prst="textNoShape">
              <a:avLst/>
            </a:prstTxWarp>
          </a:bodyPr>
          <a:lstStyle>
            <a:lvl1pPr defTabSz="936584" eaLnBrk="1" hangingPunct="1">
              <a:spcAft>
                <a:spcPct val="0"/>
              </a:spcAft>
              <a:buClrTx/>
              <a:buFontTx/>
              <a:buNone/>
              <a:defRPr sz="1200" dirty="0" smtClean="0">
                <a:latin typeface="Arial" charset="0"/>
              </a:defRPr>
            </a:lvl1pPr>
          </a:lstStyle>
          <a:p>
            <a:pPr>
              <a:defRPr/>
            </a:pPr>
            <a:r>
              <a:rPr lang="en-US" dirty="0"/>
              <a:t>June 9, 2011</a:t>
            </a:r>
          </a:p>
        </p:txBody>
      </p:sp>
      <p:sp>
        <p:nvSpPr>
          <p:cNvPr id="118787" name="Rectangle 3"/>
          <p:cNvSpPr>
            <a:spLocks noGrp="1" noChangeArrowheads="1"/>
          </p:cNvSpPr>
          <p:nvPr>
            <p:ph type="dt" sz="quarter" idx="1"/>
          </p:nvPr>
        </p:nvSpPr>
        <p:spPr bwMode="auto">
          <a:xfrm>
            <a:off x="3922963" y="0"/>
            <a:ext cx="3011241" cy="448730"/>
          </a:xfrm>
          <a:prstGeom prst="rect">
            <a:avLst/>
          </a:prstGeom>
          <a:noFill/>
          <a:ln w="9525">
            <a:noFill/>
            <a:miter lim="800000"/>
            <a:headEnd/>
            <a:tailEnd/>
          </a:ln>
          <a:effectLst/>
        </p:spPr>
        <p:txBody>
          <a:bodyPr vert="horz" wrap="square" lIns="93448" tIns="46723" rIns="93448" bIns="46723" numCol="1" anchor="t" anchorCtr="0" compatLnSpc="1">
            <a:prstTxWarp prst="textNoShape">
              <a:avLst/>
            </a:prstTxWarp>
          </a:bodyPr>
          <a:lstStyle>
            <a:lvl1pPr algn="r" defTabSz="936584" eaLnBrk="1" hangingPunct="1">
              <a:spcAft>
                <a:spcPct val="0"/>
              </a:spcAft>
              <a:buClrTx/>
              <a:buFontTx/>
              <a:buNone/>
              <a:defRPr sz="1200">
                <a:latin typeface="Arial" charset="0"/>
              </a:defRPr>
            </a:lvl1pPr>
          </a:lstStyle>
          <a:p>
            <a:pPr>
              <a:defRPr/>
            </a:pPr>
            <a:fld id="{3F3BA294-F283-4442-8ECD-2052AAA69971}" type="datetime8">
              <a:rPr lang="en-US"/>
              <a:pPr>
                <a:defRPr/>
              </a:pPr>
              <a:t>9/15/2017 10:04 AM</a:t>
            </a:fld>
            <a:endParaRPr lang="en-US" dirty="0"/>
          </a:p>
        </p:txBody>
      </p:sp>
      <p:sp>
        <p:nvSpPr>
          <p:cNvPr id="118789" name="Rectangle 5"/>
          <p:cNvSpPr>
            <a:spLocks noGrp="1" noChangeArrowheads="1"/>
          </p:cNvSpPr>
          <p:nvPr>
            <p:ph type="sldNum" sz="quarter" idx="3"/>
          </p:nvPr>
        </p:nvSpPr>
        <p:spPr bwMode="auto">
          <a:xfrm>
            <a:off x="3922963" y="8771478"/>
            <a:ext cx="3011241" cy="448729"/>
          </a:xfrm>
          <a:prstGeom prst="rect">
            <a:avLst/>
          </a:prstGeom>
          <a:noFill/>
          <a:ln w="9525">
            <a:noFill/>
            <a:miter lim="800000"/>
            <a:headEnd/>
            <a:tailEnd/>
          </a:ln>
          <a:effectLst/>
        </p:spPr>
        <p:txBody>
          <a:bodyPr vert="horz" wrap="square" lIns="93448" tIns="46723" rIns="93448" bIns="46723" numCol="1" anchor="b" anchorCtr="0" compatLnSpc="1">
            <a:prstTxWarp prst="textNoShape">
              <a:avLst/>
            </a:prstTxWarp>
          </a:bodyPr>
          <a:lstStyle>
            <a:lvl1pPr algn="r" defTabSz="936584" eaLnBrk="1" hangingPunct="1">
              <a:spcAft>
                <a:spcPct val="0"/>
              </a:spcAft>
              <a:buClrTx/>
              <a:buFontTx/>
              <a:buNone/>
              <a:defRPr sz="1200">
                <a:latin typeface="Arial" charset="0"/>
              </a:defRPr>
            </a:lvl1pPr>
          </a:lstStyle>
          <a:p>
            <a:pPr>
              <a:defRPr/>
            </a:pPr>
            <a:fld id="{CD048258-6D34-4543-A5EB-BA5BAF58C487}" type="slidenum">
              <a:rPr lang="en-US"/>
              <a:pPr>
                <a:defRPr/>
              </a:pPr>
              <a:t>‹#›</a:t>
            </a:fld>
            <a:endParaRPr lang="en-US" dirty="0"/>
          </a:p>
        </p:txBody>
      </p:sp>
      <p:sp>
        <p:nvSpPr>
          <p:cNvPr id="6" name="Footer Placeholder 12"/>
          <p:cNvSpPr>
            <a:spLocks noGrp="1"/>
          </p:cNvSpPr>
          <p:nvPr>
            <p:ph type="ftr" sz="quarter" idx="2"/>
          </p:nvPr>
        </p:nvSpPr>
        <p:spPr>
          <a:xfrm>
            <a:off x="4" y="8790450"/>
            <a:ext cx="1752812" cy="245620"/>
          </a:xfrm>
          <a:prstGeom prst="rect">
            <a:avLst/>
          </a:prstGeom>
        </p:spPr>
        <p:txBody>
          <a:bodyPr lIns="91389" tIns="45694" rIns="91389" bIns="45694"/>
          <a:lstStyle>
            <a:lvl1pPr>
              <a:defRPr sz="900"/>
            </a:lvl1pPr>
          </a:lstStyle>
          <a:p>
            <a:pPr>
              <a:defRPr/>
            </a:pPr>
            <a:r>
              <a:rPr lang="en-US" dirty="0"/>
              <a:t>2011 Investor Day</a:t>
            </a:r>
          </a:p>
        </p:txBody>
      </p:sp>
    </p:spTree>
    <p:extLst>
      <p:ext uri="{BB962C8B-B14F-4D97-AF65-F5344CB8AC3E}">
        <p14:creationId xmlns:p14="http://schemas.microsoft.com/office/powerpoint/2010/main" val="10818461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0" name="Rectangle 4"/>
          <p:cNvSpPr>
            <a:spLocks noGrp="1" noRot="1" noChangeAspect="1" noChangeArrowheads="1" noTextEdit="1"/>
          </p:cNvSpPr>
          <p:nvPr>
            <p:ph type="sldImg" idx="2"/>
          </p:nvPr>
        </p:nvSpPr>
        <p:spPr bwMode="auto">
          <a:xfrm>
            <a:off x="914400" y="654050"/>
            <a:ext cx="5441950" cy="4081463"/>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914931" y="5053935"/>
            <a:ext cx="5104342" cy="3462472"/>
          </a:xfrm>
          <a:prstGeom prst="rect">
            <a:avLst/>
          </a:prstGeom>
          <a:noFill/>
          <a:ln w="9525">
            <a:noFill/>
            <a:miter lim="800000"/>
            <a:headEnd/>
            <a:tailEnd/>
          </a:ln>
          <a:effectLst/>
        </p:spPr>
        <p:txBody>
          <a:bodyPr vert="horz" wrap="square" lIns="93448" tIns="46723" rIns="93448" bIns="46723"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6631" name="Rectangle 7"/>
          <p:cNvSpPr>
            <a:spLocks noGrp="1" noChangeArrowheads="1"/>
          </p:cNvSpPr>
          <p:nvPr>
            <p:ph type="sldNum" sz="quarter" idx="5"/>
          </p:nvPr>
        </p:nvSpPr>
        <p:spPr bwMode="auto">
          <a:xfrm>
            <a:off x="3924571" y="8771478"/>
            <a:ext cx="3009634" cy="448729"/>
          </a:xfrm>
          <a:prstGeom prst="rect">
            <a:avLst/>
          </a:prstGeom>
          <a:noFill/>
          <a:ln w="9525">
            <a:noFill/>
            <a:miter lim="800000"/>
            <a:headEnd/>
            <a:tailEnd/>
          </a:ln>
          <a:effectLst/>
        </p:spPr>
        <p:txBody>
          <a:bodyPr vert="horz" wrap="square" lIns="93448" tIns="46723" rIns="93448" bIns="46723" numCol="1" anchor="b" anchorCtr="0" compatLnSpc="1">
            <a:prstTxWarp prst="textNoShape">
              <a:avLst/>
            </a:prstTxWarp>
          </a:bodyPr>
          <a:lstStyle>
            <a:lvl1pPr algn="r" defTabSz="936584" eaLnBrk="1" hangingPunct="1">
              <a:spcAft>
                <a:spcPct val="0"/>
              </a:spcAft>
              <a:buClrTx/>
              <a:buFontTx/>
              <a:buNone/>
              <a:defRPr sz="800">
                <a:latin typeface="Arial" charset="0"/>
              </a:defRPr>
            </a:lvl1pPr>
          </a:lstStyle>
          <a:p>
            <a:pPr>
              <a:defRPr/>
            </a:pPr>
            <a:fld id="{27622F70-661A-4B14-9B8D-E0C433402190}" type="slidenum">
              <a:rPr lang="en-US"/>
              <a:pPr>
                <a:defRPr/>
              </a:pPr>
              <a:t>‹#›</a:t>
            </a:fld>
            <a:endParaRPr lang="en-US" dirty="0"/>
          </a:p>
        </p:txBody>
      </p:sp>
      <p:sp>
        <p:nvSpPr>
          <p:cNvPr id="8" name="Date Placeholder 7"/>
          <p:cNvSpPr>
            <a:spLocks noGrp="1"/>
          </p:cNvSpPr>
          <p:nvPr>
            <p:ph type="dt" idx="1"/>
          </p:nvPr>
        </p:nvSpPr>
        <p:spPr>
          <a:xfrm>
            <a:off x="3929381" y="1"/>
            <a:ext cx="3004820" cy="461325"/>
          </a:xfrm>
          <a:prstGeom prst="rect">
            <a:avLst/>
          </a:prstGeom>
        </p:spPr>
        <p:txBody>
          <a:bodyPr vert="horz" lIns="91401" tIns="45700" rIns="91401" bIns="45700" rtlCol="0"/>
          <a:lstStyle>
            <a:lvl1pPr algn="r">
              <a:defRPr sz="1300"/>
            </a:lvl1pPr>
          </a:lstStyle>
          <a:p>
            <a:endParaRPr lang="en-US" dirty="0"/>
          </a:p>
        </p:txBody>
      </p:sp>
      <p:sp>
        <p:nvSpPr>
          <p:cNvPr id="12" name="Footer Placeholder 11"/>
          <p:cNvSpPr>
            <a:spLocks noGrp="1"/>
          </p:cNvSpPr>
          <p:nvPr>
            <p:ph type="ftr" sz="quarter" idx="4"/>
          </p:nvPr>
        </p:nvSpPr>
        <p:spPr>
          <a:xfrm>
            <a:off x="1" y="8757301"/>
            <a:ext cx="3004820" cy="461325"/>
          </a:xfrm>
          <a:prstGeom prst="rect">
            <a:avLst/>
          </a:prstGeom>
        </p:spPr>
        <p:txBody>
          <a:bodyPr vert="horz" lIns="91401" tIns="45700" rIns="91401" bIns="45700" rtlCol="0" anchor="b"/>
          <a:lstStyle>
            <a:lvl1pPr algn="l">
              <a:defRPr sz="1300"/>
            </a:lvl1pPr>
          </a:lstStyle>
          <a:p>
            <a:r>
              <a:rPr lang="en-US" dirty="0"/>
              <a:t>June 9, 2011</a:t>
            </a:r>
          </a:p>
        </p:txBody>
      </p:sp>
    </p:spTree>
    <p:extLst>
      <p:ext uri="{BB962C8B-B14F-4D97-AF65-F5344CB8AC3E}">
        <p14:creationId xmlns:p14="http://schemas.microsoft.com/office/powerpoint/2010/main" val="73603909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6614"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3224"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69838"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6449"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3063" algn="l" defTabSz="913224" rtl="0" eaLnBrk="1" latinLnBrk="0" hangingPunct="1">
      <a:defRPr sz="1200" kern="1200">
        <a:solidFill>
          <a:schemeClr val="tx1"/>
        </a:solidFill>
        <a:latin typeface="+mn-lt"/>
        <a:ea typeface="+mn-ea"/>
        <a:cs typeface="+mn-cs"/>
      </a:defRPr>
    </a:lvl6pPr>
    <a:lvl7pPr marL="2739672" algn="l" defTabSz="913224" rtl="0" eaLnBrk="1" latinLnBrk="0" hangingPunct="1">
      <a:defRPr sz="1200" kern="1200">
        <a:solidFill>
          <a:schemeClr val="tx1"/>
        </a:solidFill>
        <a:latin typeface="+mn-lt"/>
        <a:ea typeface="+mn-ea"/>
        <a:cs typeface="+mn-cs"/>
      </a:defRPr>
    </a:lvl7pPr>
    <a:lvl8pPr marL="3196287" algn="l" defTabSz="913224" rtl="0" eaLnBrk="1" latinLnBrk="0" hangingPunct="1">
      <a:defRPr sz="1200" kern="1200">
        <a:solidFill>
          <a:schemeClr val="tx1"/>
        </a:solidFill>
        <a:latin typeface="+mn-lt"/>
        <a:ea typeface="+mn-ea"/>
        <a:cs typeface="+mn-cs"/>
      </a:defRPr>
    </a:lvl8pPr>
    <a:lvl9pPr marL="3652897" algn="l" defTabSz="91322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622F70-661A-4B14-9B8D-E0C433402190}" type="slidenum">
              <a:rPr lang="en-US" smtClean="0"/>
              <a:pPr>
                <a:defRPr/>
              </a:pPr>
              <a:t>1</a:t>
            </a:fld>
            <a:endParaRPr lang="en-US" dirty="0"/>
          </a:p>
        </p:txBody>
      </p:sp>
    </p:spTree>
    <p:extLst>
      <p:ext uri="{BB962C8B-B14F-4D97-AF65-F5344CB8AC3E}">
        <p14:creationId xmlns:p14="http://schemas.microsoft.com/office/powerpoint/2010/main" val="1619920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622F70-661A-4B14-9B8D-E0C433402190}" type="slidenum">
              <a:rPr lang="en-US" smtClean="0"/>
              <a:pPr>
                <a:defRPr/>
              </a:pPr>
              <a:t>2</a:t>
            </a:fld>
            <a:endParaRPr lang="en-US" dirty="0"/>
          </a:p>
        </p:txBody>
      </p:sp>
    </p:spTree>
    <p:extLst>
      <p:ext uri="{BB962C8B-B14F-4D97-AF65-F5344CB8AC3E}">
        <p14:creationId xmlns:p14="http://schemas.microsoft.com/office/powerpoint/2010/main" val="689983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622F70-661A-4B14-9B8D-E0C433402190}" type="slidenum">
              <a:rPr lang="en-US">
                <a:solidFill>
                  <a:srgbClr val="000000"/>
                </a:solidFill>
              </a:rPr>
              <a:pPr>
                <a:defRPr/>
              </a:pPr>
              <a:t>3</a:t>
            </a:fld>
            <a:endParaRPr lang="en-US" dirty="0">
              <a:solidFill>
                <a:srgbClr val="000000"/>
              </a:solidFill>
            </a:endParaRPr>
          </a:p>
        </p:txBody>
      </p:sp>
    </p:spTree>
    <p:extLst>
      <p:ext uri="{BB962C8B-B14F-4D97-AF65-F5344CB8AC3E}">
        <p14:creationId xmlns:p14="http://schemas.microsoft.com/office/powerpoint/2010/main" val="1311786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622F70-661A-4B14-9B8D-E0C433402190}" type="slidenum">
              <a:rPr lang="en-US">
                <a:solidFill>
                  <a:srgbClr val="000000"/>
                </a:solidFill>
              </a:rPr>
              <a:pPr>
                <a:defRPr/>
              </a:pPr>
              <a:t>4</a:t>
            </a:fld>
            <a:endParaRPr lang="en-US" dirty="0">
              <a:solidFill>
                <a:srgbClr val="000000"/>
              </a:solidFill>
            </a:endParaRPr>
          </a:p>
        </p:txBody>
      </p:sp>
    </p:spTree>
    <p:extLst>
      <p:ext uri="{BB962C8B-B14F-4D97-AF65-F5344CB8AC3E}">
        <p14:creationId xmlns:p14="http://schemas.microsoft.com/office/powerpoint/2010/main" val="866714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622F70-661A-4B14-9B8D-E0C433402190}" type="slidenum">
              <a:rPr lang="en-US">
                <a:solidFill>
                  <a:srgbClr val="000000"/>
                </a:solidFill>
              </a:rPr>
              <a:pPr>
                <a:defRPr/>
              </a:pPr>
              <a:t>5</a:t>
            </a:fld>
            <a:endParaRPr lang="en-US" dirty="0">
              <a:solidFill>
                <a:srgbClr val="000000"/>
              </a:solidFill>
            </a:endParaRPr>
          </a:p>
        </p:txBody>
      </p:sp>
    </p:spTree>
    <p:extLst>
      <p:ext uri="{BB962C8B-B14F-4D97-AF65-F5344CB8AC3E}">
        <p14:creationId xmlns:p14="http://schemas.microsoft.com/office/powerpoint/2010/main" val="4071932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622F70-661A-4B14-9B8D-E0C433402190}" type="slidenum">
              <a:rPr lang="en-US">
                <a:solidFill>
                  <a:srgbClr val="000000"/>
                </a:solidFill>
              </a:rPr>
              <a:pPr>
                <a:defRPr/>
              </a:pPr>
              <a:t>6</a:t>
            </a:fld>
            <a:endParaRPr lang="en-US" dirty="0">
              <a:solidFill>
                <a:srgbClr val="000000"/>
              </a:solidFill>
            </a:endParaRPr>
          </a:p>
        </p:txBody>
      </p:sp>
    </p:spTree>
    <p:extLst>
      <p:ext uri="{BB962C8B-B14F-4D97-AF65-F5344CB8AC3E}">
        <p14:creationId xmlns:p14="http://schemas.microsoft.com/office/powerpoint/2010/main" val="1732173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622F70-661A-4B14-9B8D-E0C433402190}" type="slidenum">
              <a:rPr lang="en-US">
                <a:solidFill>
                  <a:srgbClr val="000000"/>
                </a:solidFill>
              </a:rPr>
              <a:pPr>
                <a:defRPr/>
              </a:pPr>
              <a:t>7</a:t>
            </a:fld>
            <a:endParaRPr lang="en-US" dirty="0">
              <a:solidFill>
                <a:srgbClr val="000000"/>
              </a:solidFill>
            </a:endParaRPr>
          </a:p>
        </p:txBody>
      </p:sp>
    </p:spTree>
    <p:extLst>
      <p:ext uri="{BB962C8B-B14F-4D97-AF65-F5344CB8AC3E}">
        <p14:creationId xmlns:p14="http://schemas.microsoft.com/office/powerpoint/2010/main" val="2499163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622F70-661A-4B14-9B8D-E0C433402190}" type="slidenum">
              <a:rPr lang="en-US">
                <a:solidFill>
                  <a:srgbClr val="000000"/>
                </a:solidFill>
              </a:rPr>
              <a:pPr>
                <a:defRPr/>
              </a:pPr>
              <a:t>8</a:t>
            </a:fld>
            <a:endParaRPr lang="en-US" dirty="0">
              <a:solidFill>
                <a:srgbClr val="000000"/>
              </a:solidFill>
            </a:endParaRPr>
          </a:p>
        </p:txBody>
      </p:sp>
    </p:spTree>
    <p:extLst>
      <p:ext uri="{BB962C8B-B14F-4D97-AF65-F5344CB8AC3E}">
        <p14:creationId xmlns:p14="http://schemas.microsoft.com/office/powerpoint/2010/main" val="648747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622F70-661A-4B14-9B8D-E0C433402190}" type="slidenum">
              <a:rPr lang="en-US">
                <a:solidFill>
                  <a:srgbClr val="000000"/>
                </a:solidFill>
              </a:rPr>
              <a:pPr>
                <a:defRPr/>
              </a:pPr>
              <a:t>9</a:t>
            </a:fld>
            <a:endParaRPr lang="en-US" dirty="0">
              <a:solidFill>
                <a:srgbClr val="000000"/>
              </a:solidFill>
            </a:endParaRPr>
          </a:p>
        </p:txBody>
      </p:sp>
    </p:spTree>
    <p:extLst>
      <p:ext uri="{BB962C8B-B14F-4D97-AF65-F5344CB8AC3E}">
        <p14:creationId xmlns:p14="http://schemas.microsoft.com/office/powerpoint/2010/main" val="1493072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1">
    <p:spTree>
      <p:nvGrpSpPr>
        <p:cNvPr id="1" name=""/>
        <p:cNvGrpSpPr/>
        <p:nvPr/>
      </p:nvGrpSpPr>
      <p:grpSpPr>
        <a:xfrm>
          <a:off x="0" y="0"/>
          <a:ext cx="0" cy="0"/>
          <a:chOff x="0" y="0"/>
          <a:chExt cx="0" cy="0"/>
        </a:xfrm>
      </p:grpSpPr>
      <p:sp>
        <p:nvSpPr>
          <p:cNvPr id="2" name="Title 1"/>
          <p:cNvSpPr>
            <a:spLocks noGrp="1"/>
          </p:cNvSpPr>
          <p:nvPr>
            <p:ph type="ctrTitle"/>
          </p:nvPr>
        </p:nvSpPr>
        <p:spPr>
          <a:xfrm>
            <a:off x="447649" y="1854441"/>
            <a:ext cx="7772400" cy="1470025"/>
          </a:xfrm>
        </p:spPr>
        <p:txBody>
          <a:bodyPr anchor="b">
            <a:normAutofit/>
          </a:bodyPr>
          <a:lstStyle>
            <a:lvl1pPr algn="l">
              <a:defRPr sz="4000" b="1" cap="all">
                <a:solidFill>
                  <a:schemeClr val="bg2"/>
                </a:solidFill>
                <a:latin typeface="Arial Narrow"/>
                <a:cs typeface="Arial Narrow"/>
              </a:defRPr>
            </a:lvl1pPr>
          </a:lstStyle>
          <a:p>
            <a:r>
              <a:rPr lang="en-US"/>
              <a:t>Click to edit Master title style</a:t>
            </a:r>
            <a:endParaRPr lang="en-US" dirty="0"/>
          </a:p>
        </p:txBody>
      </p:sp>
      <p:sp>
        <p:nvSpPr>
          <p:cNvPr id="3" name="Subtitle 2"/>
          <p:cNvSpPr>
            <a:spLocks noGrp="1"/>
          </p:cNvSpPr>
          <p:nvPr>
            <p:ph type="subTitle" idx="1"/>
          </p:nvPr>
        </p:nvSpPr>
        <p:spPr>
          <a:xfrm>
            <a:off x="457483" y="4090700"/>
            <a:ext cx="3336540" cy="444806"/>
          </a:xfrm>
        </p:spPr>
        <p:txBody>
          <a:bodyPr lIns="0"/>
          <a:lstStyle>
            <a:lvl1pPr marL="0" indent="0" algn="l">
              <a:buNone/>
              <a:defRPr sz="1800">
                <a:solidFill>
                  <a:srgbClr val="000000"/>
                </a:solidFill>
                <a:latin typeface="Times"/>
                <a:cs typeface="Time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6" name="Picture 5" descr="PGIM_Peak_Dynamic-NAVY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889" t="352" r="9388" b="10731"/>
          <a:stretch/>
        </p:blipFill>
        <p:spPr>
          <a:xfrm>
            <a:off x="3880595" y="2743200"/>
            <a:ext cx="5271102" cy="4124035"/>
          </a:xfrm>
          <a:prstGeom prst="rect">
            <a:avLst/>
          </a:prstGeom>
        </p:spPr>
      </p:pic>
      <p:cxnSp>
        <p:nvCxnSpPr>
          <p:cNvPr id="8" name="Straight Connector 7"/>
          <p:cNvCxnSpPr/>
          <p:nvPr userDrawn="1"/>
        </p:nvCxnSpPr>
        <p:spPr>
          <a:xfrm>
            <a:off x="453097" y="3894991"/>
            <a:ext cx="569913" cy="0"/>
          </a:xfrm>
          <a:prstGeom prst="line">
            <a:avLst/>
          </a:prstGeom>
          <a:ln w="101600" cmpd="sng">
            <a:solidFill>
              <a:srgbClr val="C4A44D"/>
            </a:solidFill>
          </a:ln>
          <a:effectLst/>
        </p:spPr>
        <p:style>
          <a:lnRef idx="2">
            <a:schemeClr val="accent1"/>
          </a:lnRef>
          <a:fillRef idx="0">
            <a:schemeClr val="accent1"/>
          </a:fillRef>
          <a:effectRef idx="1">
            <a:schemeClr val="accent1"/>
          </a:effectRef>
          <a:fontRef idx="minor">
            <a:schemeClr val="tx1"/>
          </a:fontRef>
        </p:style>
      </p:cxnSp>
      <p:pic>
        <p:nvPicPr>
          <p:cNvPr id="9" name="Picture 8" descr="PGIM_Logolockup_Blue-CMYK.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6188" y="356419"/>
            <a:ext cx="4894406" cy="611801"/>
          </a:xfrm>
          <a:prstGeom prst="rect">
            <a:avLst/>
          </a:prstGeom>
        </p:spPr>
      </p:pic>
    </p:spTree>
    <p:extLst>
      <p:ext uri="{BB962C8B-B14F-4D97-AF65-F5344CB8AC3E}">
        <p14:creationId xmlns:p14="http://schemas.microsoft.com/office/powerpoint/2010/main" val="188708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8667"/>
            <a:ext cx="8224684" cy="770366"/>
          </a:xfrm>
        </p:spPr>
        <p:txBody>
          <a:bodyPr anchor="b"/>
          <a:lstStyle>
            <a:lvl1pPr algn="l">
              <a:defRPr sz="3400" b="1"/>
            </a:lvl1pPr>
          </a:lstStyle>
          <a:p>
            <a:r>
              <a:rPr lang="en-US"/>
              <a:t>Click to edit Master title style</a:t>
            </a:r>
          </a:p>
        </p:txBody>
      </p:sp>
      <p:sp>
        <p:nvSpPr>
          <p:cNvPr id="3" name="Content Placeholder 2"/>
          <p:cNvSpPr>
            <a:spLocks noGrp="1"/>
          </p:cNvSpPr>
          <p:nvPr>
            <p:ph idx="1"/>
          </p:nvPr>
        </p:nvSpPr>
        <p:spPr>
          <a:xfrm>
            <a:off x="3575050" y="1435100"/>
            <a:ext cx="5111750" cy="4691063"/>
          </a:xfrm>
        </p:spPr>
        <p:txBody>
          <a:bodyPr/>
          <a:lstStyle>
            <a:lvl1pPr>
              <a:defRPr sz="18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800" b="1">
                <a:solidFill>
                  <a:srgbClr val="005C9E"/>
                </a:solidFill>
                <a:latin typeface="Arial Narrow" charset="0"/>
                <a:ea typeface="Arial Narrow" charset="0"/>
                <a:cs typeface="Arial Narrow"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lgn="l">
              <a:defRPr cap="none"/>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fontAlgn="auto">
              <a:spcBef>
                <a:spcPts val="0"/>
              </a:spcBef>
              <a:spcAft>
                <a:spcPts val="0"/>
              </a:spcAft>
            </a:pPr>
            <a:fld id="{414208A0-4E47-44CE-8F23-F3566386B32D}" type="slidenum">
              <a:rPr lang="en-US" smtClean="0">
                <a:latin typeface="Arial"/>
              </a:rPr>
              <a:pPr fontAlgn="auto">
                <a:spcBef>
                  <a:spcPts val="0"/>
                </a:spcBef>
                <a:spcAft>
                  <a:spcPts val="0"/>
                </a:spcAft>
              </a:pPr>
              <a:t>‹#›</a:t>
            </a:fld>
            <a:endParaRPr lang="en-US" dirty="0">
              <a:latin typeface="Arial"/>
            </a:endParaRPr>
          </a:p>
        </p:txBody>
      </p:sp>
    </p:spTree>
    <p:extLst>
      <p:ext uri="{BB962C8B-B14F-4D97-AF65-F5344CB8AC3E}">
        <p14:creationId xmlns:p14="http://schemas.microsoft.com/office/powerpoint/2010/main" val="3352462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6" name="Rectangle 5"/>
          <p:cNvSpPr/>
          <p:nvPr userDrawn="1"/>
        </p:nvSpPr>
        <p:spPr>
          <a:xfrm>
            <a:off x="152400" y="157788"/>
            <a:ext cx="8839200" cy="6553200"/>
          </a:xfrm>
          <a:prstGeom prst="rect">
            <a:avLst/>
          </a:prstGeom>
          <a:solidFill>
            <a:srgbClr val="0022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a:effectLst/>
            </a:endParaRPr>
          </a:p>
        </p:txBody>
      </p:sp>
      <p:sp>
        <p:nvSpPr>
          <p:cNvPr id="2" name="Title 1"/>
          <p:cNvSpPr>
            <a:spLocks noGrp="1"/>
          </p:cNvSpPr>
          <p:nvPr>
            <p:ph type="title"/>
          </p:nvPr>
        </p:nvSpPr>
        <p:spPr>
          <a:xfrm>
            <a:off x="456082" y="2094902"/>
            <a:ext cx="5906291" cy="1290595"/>
          </a:xfrm>
        </p:spPr>
        <p:txBody>
          <a:bodyPr anchor="b"/>
          <a:lstStyle>
            <a:lvl1pPr algn="l">
              <a:defRPr sz="4000" b="1" cap="all">
                <a:solidFill>
                  <a:srgbClr val="FFFFFF"/>
                </a:solidFill>
              </a:defRPr>
            </a:lvl1pPr>
          </a:lstStyle>
          <a:p>
            <a:r>
              <a:rPr lang="en-US" dirty="0"/>
              <a:t>Click to edit Master title style</a:t>
            </a:r>
          </a:p>
        </p:txBody>
      </p:sp>
      <p:pic>
        <p:nvPicPr>
          <p:cNvPr id="7" name="Picture 6" descr="PGIM_Peak_Dynamic-WHITE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1746" t="3371" r="9140" b="11426"/>
          <a:stretch/>
        </p:blipFill>
        <p:spPr>
          <a:xfrm>
            <a:off x="4572000" y="3249864"/>
            <a:ext cx="4434070" cy="3474632"/>
          </a:xfrm>
          <a:prstGeom prst="rect">
            <a:avLst/>
          </a:prstGeom>
        </p:spPr>
      </p:pic>
      <p:cxnSp>
        <p:nvCxnSpPr>
          <p:cNvPr id="12" name="Straight Connector 11"/>
          <p:cNvCxnSpPr/>
          <p:nvPr userDrawn="1"/>
        </p:nvCxnSpPr>
        <p:spPr>
          <a:xfrm>
            <a:off x="453096" y="3674585"/>
            <a:ext cx="569913" cy="0"/>
          </a:xfrm>
          <a:prstGeom prst="line">
            <a:avLst/>
          </a:prstGeom>
          <a:ln w="101600" cmpd="sng">
            <a:solidFill>
              <a:srgbClr val="C4A44D"/>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5"/>
          <p:cNvSpPr>
            <a:spLocks noGrp="1"/>
          </p:cNvSpPr>
          <p:nvPr>
            <p:ph type="sldNum" sz="quarter" idx="10"/>
          </p:nvPr>
        </p:nvSpPr>
        <p:spPr>
          <a:xfrm>
            <a:off x="6538452" y="6489290"/>
            <a:ext cx="2157613" cy="244885"/>
          </a:xfrm>
        </p:spPr>
        <p:txBody>
          <a:bodyPr/>
          <a:lstStyle>
            <a:lvl1pPr>
              <a:defRPr sz="800">
                <a:solidFill>
                  <a:srgbClr val="002247"/>
                </a:solidFill>
                <a:latin typeface="Arial Narrow"/>
                <a:cs typeface="Arial Narrow"/>
              </a:defRPr>
            </a:lvl1pPr>
          </a:lstStyle>
          <a:p>
            <a:pPr>
              <a:defRPr/>
            </a:pPr>
            <a:fld id="{D603DBCF-7BFD-48DD-831F-54764C797A11}" type="slidenum">
              <a:rPr lang="en-US" smtClean="0"/>
              <a:pPr>
                <a:defRPr/>
              </a:pPr>
              <a:t>‹#›</a:t>
            </a:fld>
            <a:endParaRPr lang="en-US" dirty="0"/>
          </a:p>
        </p:txBody>
      </p:sp>
    </p:spTree>
    <p:extLst>
      <p:ext uri="{BB962C8B-B14F-4D97-AF65-F5344CB8AC3E}">
        <p14:creationId xmlns:p14="http://schemas.microsoft.com/office/powerpoint/2010/main" val="1396297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navy slide">
    <p:spTree>
      <p:nvGrpSpPr>
        <p:cNvPr id="1" name=""/>
        <p:cNvGrpSpPr/>
        <p:nvPr/>
      </p:nvGrpSpPr>
      <p:grpSpPr>
        <a:xfrm>
          <a:off x="0" y="0"/>
          <a:ext cx="0" cy="0"/>
          <a:chOff x="0" y="0"/>
          <a:chExt cx="0" cy="0"/>
        </a:xfrm>
      </p:grpSpPr>
      <p:sp>
        <p:nvSpPr>
          <p:cNvPr id="6" name="Rectangle 5"/>
          <p:cNvSpPr/>
          <p:nvPr userDrawn="1"/>
        </p:nvSpPr>
        <p:spPr>
          <a:xfrm>
            <a:off x="152400" y="157788"/>
            <a:ext cx="8839200" cy="6553200"/>
          </a:xfrm>
          <a:prstGeom prst="rect">
            <a:avLst/>
          </a:prstGeom>
          <a:solidFill>
            <a:srgbClr val="0022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a:effectLst/>
            </a:endParaRP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2748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entered text">
    <p:spTree>
      <p:nvGrpSpPr>
        <p:cNvPr id="1" name=""/>
        <p:cNvGrpSpPr/>
        <p:nvPr/>
      </p:nvGrpSpPr>
      <p:grpSpPr>
        <a:xfrm>
          <a:off x="0" y="0"/>
          <a:ext cx="0" cy="0"/>
          <a:chOff x="0" y="0"/>
          <a:chExt cx="0" cy="0"/>
        </a:xfrm>
      </p:grpSpPr>
      <p:sp>
        <p:nvSpPr>
          <p:cNvPr id="5" name="Rectangle 4"/>
          <p:cNvSpPr/>
          <p:nvPr userDrawn="1"/>
        </p:nvSpPr>
        <p:spPr>
          <a:xfrm>
            <a:off x="473372" y="6164636"/>
            <a:ext cx="2147455" cy="403412"/>
          </a:xfrm>
          <a:prstGeom prst="rect">
            <a:avLst/>
          </a:prstGeom>
        </p:spPr>
        <p:txBody>
          <a:bodyPr lIns="182562" tIns="45641" rIns="91280" bIns="45641" anchor="ctr"/>
          <a:lstStyle/>
          <a:p>
            <a:pPr defTabSz="911913">
              <a:defRPr/>
            </a:pPr>
            <a:endParaRPr lang="en-US" sz="1300" dirty="0">
              <a:solidFill>
                <a:prstClr val="white"/>
              </a:solidFill>
              <a:latin typeface="PrudentialModern Med" pitchFamily="2" charset="0"/>
              <a:cs typeface="Arial" pitchFamily="34" charset="0"/>
            </a:endParaRPr>
          </a:p>
        </p:txBody>
      </p:sp>
      <p:sp>
        <p:nvSpPr>
          <p:cNvPr id="9" name="Text Placeholder 5"/>
          <p:cNvSpPr>
            <a:spLocks noGrp="1"/>
          </p:cNvSpPr>
          <p:nvPr>
            <p:ph type="body" sz="quarter" idx="10"/>
          </p:nvPr>
        </p:nvSpPr>
        <p:spPr>
          <a:xfrm>
            <a:off x="455613" y="1161826"/>
            <a:ext cx="8229599" cy="1376980"/>
          </a:xfrm>
          <a:prstGeom prst="rect">
            <a:avLst/>
          </a:prstGeom>
        </p:spPr>
        <p:txBody>
          <a:bodyPr lIns="91311" tIns="45658" rIns="91311" bIns="45658" anchor="b"/>
          <a:lstStyle>
            <a:lvl1pPr marL="0" indent="0" algn="ctr">
              <a:buNone/>
              <a:defRPr sz="3200" b="1" cap="all" baseline="0">
                <a:solidFill>
                  <a:srgbClr val="002247"/>
                </a:solidFill>
                <a:latin typeface="Arial Narrow"/>
                <a:cs typeface="Arial Narrow"/>
              </a:defRPr>
            </a:lvl1pPr>
            <a:lvl2pPr>
              <a:defRPr b="0"/>
            </a:lvl2pPr>
            <a:lvl3pPr>
              <a:defRPr b="0"/>
            </a:lvl3pPr>
            <a:lvl4pPr>
              <a:defRPr b="0"/>
            </a:lvl4pPr>
            <a:lvl5pPr>
              <a:defRPr b="0"/>
            </a:lvl5pPr>
          </a:lstStyle>
          <a:p>
            <a:pPr lvl="0"/>
            <a:r>
              <a:rPr lang="en-US"/>
              <a:t>Click to edit Master text styles</a:t>
            </a:r>
          </a:p>
        </p:txBody>
      </p:sp>
      <p:sp>
        <p:nvSpPr>
          <p:cNvPr id="10" name="Text Placeholder 5"/>
          <p:cNvSpPr>
            <a:spLocks noGrp="1"/>
          </p:cNvSpPr>
          <p:nvPr>
            <p:ph type="body" sz="quarter" idx="11"/>
          </p:nvPr>
        </p:nvSpPr>
        <p:spPr>
          <a:xfrm>
            <a:off x="1357624" y="2544282"/>
            <a:ext cx="5844281" cy="1059531"/>
          </a:xfrm>
          <a:prstGeom prst="rect">
            <a:avLst/>
          </a:prstGeom>
        </p:spPr>
        <p:txBody>
          <a:bodyPr lIns="91311" tIns="45658" rIns="91311" bIns="81949"/>
          <a:lstStyle>
            <a:lvl1pPr marL="0" indent="0" algn="ctr">
              <a:buNone/>
              <a:defRPr sz="1800" b="0" baseline="0">
                <a:solidFill>
                  <a:schemeClr val="tx1"/>
                </a:solidFill>
                <a:latin typeface="Times New Roman"/>
                <a:cs typeface="Times New Roman"/>
              </a:defRPr>
            </a:lvl1pPr>
            <a:lvl2pPr>
              <a:defRPr b="0"/>
            </a:lvl2pPr>
            <a:lvl3pPr>
              <a:defRPr b="0"/>
            </a:lvl3pPr>
            <a:lvl4pPr>
              <a:defRPr b="0"/>
            </a:lvl4pPr>
            <a:lvl5pPr>
              <a:defRPr b="0"/>
            </a:lvl5pPr>
          </a:lstStyle>
          <a:p>
            <a:pPr lvl="0"/>
            <a:r>
              <a:rPr lang="en-US"/>
              <a:t>Click to edit Master text styles</a:t>
            </a:r>
          </a:p>
        </p:txBody>
      </p:sp>
      <p:sp>
        <p:nvSpPr>
          <p:cNvPr id="7" name="Date Placeholder 3"/>
          <p:cNvSpPr>
            <a:spLocks noGrp="1"/>
          </p:cNvSpPr>
          <p:nvPr>
            <p:ph type="dt" sz="half" idx="12"/>
          </p:nvPr>
        </p:nvSpPr>
        <p:spPr>
          <a:xfrm>
            <a:off x="6563442" y="196645"/>
            <a:ext cx="2133600" cy="275303"/>
          </a:xfrm>
        </p:spPr>
        <p:txBody>
          <a:bodyPr/>
          <a:lstStyle>
            <a:lvl1pPr>
              <a:defRPr/>
            </a:lvl1pPr>
          </a:lstStyle>
          <a:p>
            <a:pPr>
              <a:defRPr/>
            </a:pPr>
            <a:endParaRPr lang="en-US"/>
          </a:p>
        </p:txBody>
      </p:sp>
      <p:sp>
        <p:nvSpPr>
          <p:cNvPr id="8" name="Footer Placeholder 4"/>
          <p:cNvSpPr>
            <a:spLocks noGrp="1"/>
          </p:cNvSpPr>
          <p:nvPr>
            <p:ph type="ftr" sz="quarter" idx="13"/>
          </p:nvPr>
        </p:nvSpPr>
        <p:spPr>
          <a:xfrm>
            <a:off x="457201" y="6459794"/>
            <a:ext cx="2895600" cy="274381"/>
          </a:xfrm>
        </p:spPr>
        <p:txBody>
          <a:bodyPr lIns="0"/>
          <a:lstStyle>
            <a:lvl1pPr algn="l">
              <a:defRPr cap="none"/>
            </a:lvl1pPr>
          </a:lstStyle>
          <a:p>
            <a:pPr>
              <a:defRPr/>
            </a:pPr>
            <a:endParaRPr lang="en-US" dirty="0"/>
          </a:p>
        </p:txBody>
      </p:sp>
      <p:sp>
        <p:nvSpPr>
          <p:cNvPr id="11" name="Slide Number Placeholder 5"/>
          <p:cNvSpPr txBox="1">
            <a:spLocks/>
          </p:cNvSpPr>
          <p:nvPr userDrawn="1"/>
        </p:nvSpPr>
        <p:spPr>
          <a:xfrm>
            <a:off x="6582129" y="6477208"/>
            <a:ext cx="2133600" cy="277554"/>
          </a:xfrm>
          <a:prstGeom prst="rect">
            <a:avLst/>
          </a:prstGeom>
        </p:spPr>
        <p:txBody>
          <a:bodyPr vert="horz" lIns="91440" tIns="45720" rIns="0" bIns="45720" rtlCol="0" anchor="ctr"/>
          <a:lstStyle>
            <a:defPPr>
              <a:defRPr lang="en-US"/>
            </a:defPPr>
            <a:lvl1pPr algn="r" rtl="0" fontAlgn="auto">
              <a:spcBef>
                <a:spcPts val="0"/>
              </a:spcBef>
              <a:spcAft>
                <a:spcPts val="0"/>
              </a:spcAft>
              <a:defRPr sz="800" kern="1200">
                <a:solidFill>
                  <a:srgbClr val="002247"/>
                </a:solidFill>
                <a:latin typeface="Arial Narrow"/>
                <a:ea typeface="+mn-ea"/>
                <a:cs typeface="Arial Narrow"/>
              </a:defRPr>
            </a:lvl1pPr>
            <a:lvl2pPr marL="456614" algn="l" rtl="0" fontAlgn="base">
              <a:spcBef>
                <a:spcPct val="0"/>
              </a:spcBef>
              <a:spcAft>
                <a:spcPct val="0"/>
              </a:spcAft>
              <a:defRPr sz="2400" kern="1200">
                <a:solidFill>
                  <a:schemeClr val="tx1"/>
                </a:solidFill>
                <a:latin typeface="Arial" charset="0"/>
                <a:ea typeface="+mn-ea"/>
                <a:cs typeface="+mn-cs"/>
              </a:defRPr>
            </a:lvl2pPr>
            <a:lvl3pPr marL="913224" algn="l" rtl="0" fontAlgn="base">
              <a:spcBef>
                <a:spcPct val="0"/>
              </a:spcBef>
              <a:spcAft>
                <a:spcPct val="0"/>
              </a:spcAft>
              <a:defRPr sz="2400" kern="1200">
                <a:solidFill>
                  <a:schemeClr val="tx1"/>
                </a:solidFill>
                <a:latin typeface="Arial" charset="0"/>
                <a:ea typeface="+mn-ea"/>
                <a:cs typeface="+mn-cs"/>
              </a:defRPr>
            </a:lvl3pPr>
            <a:lvl4pPr marL="1369838" algn="l" rtl="0" fontAlgn="base">
              <a:spcBef>
                <a:spcPct val="0"/>
              </a:spcBef>
              <a:spcAft>
                <a:spcPct val="0"/>
              </a:spcAft>
              <a:defRPr sz="2400" kern="1200">
                <a:solidFill>
                  <a:schemeClr val="tx1"/>
                </a:solidFill>
                <a:latin typeface="Arial" charset="0"/>
                <a:ea typeface="+mn-ea"/>
                <a:cs typeface="+mn-cs"/>
              </a:defRPr>
            </a:lvl4pPr>
            <a:lvl5pPr marL="1826449" algn="l" rtl="0" fontAlgn="base">
              <a:spcBef>
                <a:spcPct val="0"/>
              </a:spcBef>
              <a:spcAft>
                <a:spcPct val="0"/>
              </a:spcAft>
              <a:defRPr sz="2400" kern="1200">
                <a:solidFill>
                  <a:schemeClr val="tx1"/>
                </a:solidFill>
                <a:latin typeface="Arial" charset="0"/>
                <a:ea typeface="+mn-ea"/>
                <a:cs typeface="+mn-cs"/>
              </a:defRPr>
            </a:lvl5pPr>
            <a:lvl6pPr marL="2283063" algn="l" defTabSz="913224" rtl="0" eaLnBrk="1" latinLnBrk="0" hangingPunct="1">
              <a:defRPr sz="2400" kern="1200">
                <a:solidFill>
                  <a:schemeClr val="tx1"/>
                </a:solidFill>
                <a:latin typeface="Arial" charset="0"/>
                <a:ea typeface="+mn-ea"/>
                <a:cs typeface="+mn-cs"/>
              </a:defRPr>
            </a:lvl6pPr>
            <a:lvl7pPr marL="2739672" algn="l" defTabSz="913224" rtl="0" eaLnBrk="1" latinLnBrk="0" hangingPunct="1">
              <a:defRPr sz="2400" kern="1200">
                <a:solidFill>
                  <a:schemeClr val="tx1"/>
                </a:solidFill>
                <a:latin typeface="Arial" charset="0"/>
                <a:ea typeface="+mn-ea"/>
                <a:cs typeface="+mn-cs"/>
              </a:defRPr>
            </a:lvl7pPr>
            <a:lvl8pPr marL="3196287" algn="l" defTabSz="913224" rtl="0" eaLnBrk="1" latinLnBrk="0" hangingPunct="1">
              <a:defRPr sz="2400" kern="1200">
                <a:solidFill>
                  <a:schemeClr val="tx1"/>
                </a:solidFill>
                <a:latin typeface="Arial" charset="0"/>
                <a:ea typeface="+mn-ea"/>
                <a:cs typeface="+mn-cs"/>
              </a:defRPr>
            </a:lvl8pPr>
            <a:lvl9pPr marL="3652897" algn="l" defTabSz="913224" rtl="0" eaLnBrk="1" latinLnBrk="0" hangingPunct="1">
              <a:defRPr sz="2400" kern="1200">
                <a:solidFill>
                  <a:schemeClr val="tx1"/>
                </a:solidFill>
                <a:latin typeface="Arial" charset="0"/>
                <a:ea typeface="+mn-ea"/>
                <a:cs typeface="+mn-cs"/>
              </a:defRPr>
            </a:lvl9pPr>
          </a:lstStyle>
          <a:p>
            <a:fld id="{414208A0-4E47-44CE-8F23-F3566386B32D}" type="slidenum">
              <a:rPr lang="en-US" smtClean="0">
                <a:latin typeface="Arial"/>
              </a:rPr>
              <a:pPr/>
              <a:t>‹#›</a:t>
            </a:fld>
            <a:endParaRPr lang="en-US" dirty="0">
              <a:latin typeface="Arial"/>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8F32806-082A-E549-9B4D-93C6D037FAE4}" type="datetime4">
              <a:rPr lang="en-US" smtClean="0"/>
              <a:pPr>
                <a:defRPr/>
              </a:pPr>
              <a:t>September 14, 2017</a:t>
            </a:fld>
            <a:endParaRPr lang="en-US" dirty="0"/>
          </a:p>
        </p:txBody>
      </p:sp>
      <p:sp>
        <p:nvSpPr>
          <p:cNvPr id="4" name="Footer Placeholder 4"/>
          <p:cNvSpPr>
            <a:spLocks noGrp="1"/>
          </p:cNvSpPr>
          <p:nvPr>
            <p:ph type="ftr" sz="quarter" idx="11"/>
          </p:nvPr>
        </p:nvSpPr>
        <p:spPr/>
        <p:txBody>
          <a:bodyPr/>
          <a:lstStyle>
            <a:lvl1pPr algn="l">
              <a:defRPr cap="none"/>
            </a:lvl1pPr>
          </a:lstStyle>
          <a:p>
            <a:pPr>
              <a:defRPr/>
            </a:pPr>
            <a:r>
              <a:rPr lang="en-US"/>
              <a:t>Multi-Asset Class Solutions</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42AB640-8029-7547-9EF3-D27EEB9D9621}" type="slidenum">
              <a:rPr lang="en-US"/>
              <a:pPr>
                <a:defRPr/>
              </a:pPr>
              <a:t>‹#›</a:t>
            </a:fld>
            <a:endParaRPr lang="en-US" dirty="0"/>
          </a:p>
        </p:txBody>
      </p:sp>
    </p:spTree>
    <p:extLst>
      <p:ext uri="{BB962C8B-B14F-4D97-AF65-F5344CB8AC3E}">
        <p14:creationId xmlns:p14="http://schemas.microsoft.com/office/powerpoint/2010/main" val="2930608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2">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7651" y="4031707"/>
            <a:ext cx="3336540" cy="444806"/>
          </a:xfrm>
        </p:spPr>
        <p:txBody>
          <a:bodyPr lIns="0"/>
          <a:lstStyle>
            <a:lvl1pPr marL="0" indent="0" algn="l">
              <a:buNone/>
              <a:defRPr sz="1800">
                <a:solidFill>
                  <a:srgbClr val="000000"/>
                </a:solidFill>
                <a:latin typeface="Times"/>
                <a:cs typeface="Time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8" name="Straight Connector 7"/>
          <p:cNvCxnSpPr/>
          <p:nvPr userDrawn="1"/>
        </p:nvCxnSpPr>
        <p:spPr>
          <a:xfrm>
            <a:off x="462929" y="3894991"/>
            <a:ext cx="569913" cy="0"/>
          </a:xfrm>
          <a:prstGeom prst="line">
            <a:avLst/>
          </a:prstGeom>
          <a:ln w="101600" cmpd="sng">
            <a:solidFill>
              <a:srgbClr val="C4A44D"/>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r="3261"/>
          <a:stretch/>
        </p:blipFill>
        <p:spPr>
          <a:xfrm>
            <a:off x="5884675" y="2663686"/>
            <a:ext cx="3249384" cy="4198643"/>
          </a:xfrm>
          <a:prstGeom prst="rect">
            <a:avLst/>
          </a:prstGeom>
        </p:spPr>
      </p:pic>
      <p:sp>
        <p:nvSpPr>
          <p:cNvPr id="2" name="Title 1"/>
          <p:cNvSpPr>
            <a:spLocks noGrp="1"/>
          </p:cNvSpPr>
          <p:nvPr>
            <p:ph type="ctrTitle"/>
          </p:nvPr>
        </p:nvSpPr>
        <p:spPr>
          <a:xfrm>
            <a:off x="447649" y="1854441"/>
            <a:ext cx="6493924" cy="1606514"/>
          </a:xfrm>
        </p:spPr>
        <p:txBody>
          <a:bodyPr anchor="b">
            <a:normAutofit/>
          </a:bodyPr>
          <a:lstStyle>
            <a:lvl1pPr algn="l">
              <a:defRPr sz="4000" b="1" cap="all">
                <a:solidFill>
                  <a:srgbClr val="002247"/>
                </a:solidFill>
                <a:latin typeface="Arial Narrow"/>
                <a:cs typeface="Arial Narrow"/>
              </a:defRPr>
            </a:lvl1pPr>
          </a:lstStyle>
          <a:p>
            <a:r>
              <a:rPr lang="en-US"/>
              <a:t>Click to edit Master title style</a:t>
            </a:r>
            <a:endParaRPr lang="en-US" dirty="0"/>
          </a:p>
        </p:txBody>
      </p:sp>
      <p:pic>
        <p:nvPicPr>
          <p:cNvPr id="11" name="Picture 10" descr="PGIM_Logolockup_Blue-CMYK.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6188" y="356419"/>
            <a:ext cx="4894406" cy="611801"/>
          </a:xfrm>
          <a:prstGeom prst="rect">
            <a:avLst/>
          </a:prstGeom>
        </p:spPr>
      </p:pic>
    </p:spTree>
    <p:extLst>
      <p:ext uri="{BB962C8B-B14F-4D97-AF65-F5344CB8AC3E}">
        <p14:creationId xmlns:p14="http://schemas.microsoft.com/office/powerpoint/2010/main" val="174807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le Slide Option 3">
    <p:spTree>
      <p:nvGrpSpPr>
        <p:cNvPr id="1" name=""/>
        <p:cNvGrpSpPr/>
        <p:nvPr/>
      </p:nvGrpSpPr>
      <p:grpSpPr>
        <a:xfrm>
          <a:off x="0" y="0"/>
          <a:ext cx="0" cy="0"/>
          <a:chOff x="0" y="0"/>
          <a:chExt cx="0" cy="0"/>
        </a:xfrm>
      </p:grpSpPr>
      <p:sp>
        <p:nvSpPr>
          <p:cNvPr id="4" name="Rectangle 3"/>
          <p:cNvSpPr/>
          <p:nvPr/>
        </p:nvSpPr>
        <p:spPr>
          <a:xfrm>
            <a:off x="152400" y="157788"/>
            <a:ext cx="8839200" cy="6553200"/>
          </a:xfrm>
          <a:prstGeom prst="rect">
            <a:avLst/>
          </a:prstGeom>
          <a:solidFill>
            <a:srgbClr val="0022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pic>
        <p:nvPicPr>
          <p:cNvPr id="5" name="Picture 4"/>
          <p:cNvPicPr>
            <a:picLocks noChangeAspect="1"/>
          </p:cNvPicPr>
          <p:nvPr userDrawn="1"/>
        </p:nvPicPr>
        <p:blipFill>
          <a:blip r:embed="rId2"/>
          <a:stretch>
            <a:fillRect/>
          </a:stretch>
        </p:blipFill>
        <p:spPr>
          <a:xfrm>
            <a:off x="351503" y="520760"/>
            <a:ext cx="4267201" cy="546040"/>
          </a:xfrm>
          <a:prstGeom prst="rect">
            <a:avLst/>
          </a:prstGeom>
        </p:spPr>
      </p:pic>
      <p:pic>
        <p:nvPicPr>
          <p:cNvPr id="6" name="Picture 5" descr="PGIM_Peak_Dynamic-WHITE4.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1746" t="3371" r="9140" b="11426"/>
          <a:stretch/>
        </p:blipFill>
        <p:spPr>
          <a:xfrm>
            <a:off x="4572000" y="3249864"/>
            <a:ext cx="4434070" cy="3474632"/>
          </a:xfrm>
          <a:prstGeom prst="rect">
            <a:avLst/>
          </a:prstGeom>
        </p:spPr>
      </p:pic>
      <p:sp>
        <p:nvSpPr>
          <p:cNvPr id="7" name="Title 1"/>
          <p:cNvSpPr>
            <a:spLocks noGrp="1"/>
          </p:cNvSpPr>
          <p:nvPr>
            <p:ph type="title"/>
          </p:nvPr>
        </p:nvSpPr>
        <p:spPr>
          <a:xfrm>
            <a:off x="465918" y="2129692"/>
            <a:ext cx="5906291" cy="1290595"/>
          </a:xfrm>
        </p:spPr>
        <p:txBody>
          <a:bodyPr anchor="b"/>
          <a:lstStyle>
            <a:lvl1pPr algn="l">
              <a:defRPr sz="4000" b="1" cap="all">
                <a:solidFill>
                  <a:srgbClr val="FFFFFF"/>
                </a:solidFill>
              </a:defRPr>
            </a:lvl1pPr>
          </a:lstStyle>
          <a:p>
            <a:r>
              <a:rPr lang="en-US" dirty="0"/>
              <a:t>Click to edit Master title style</a:t>
            </a:r>
          </a:p>
        </p:txBody>
      </p:sp>
      <p:cxnSp>
        <p:nvCxnSpPr>
          <p:cNvPr id="9" name="Straight Connector 8"/>
          <p:cNvCxnSpPr/>
          <p:nvPr userDrawn="1"/>
        </p:nvCxnSpPr>
        <p:spPr>
          <a:xfrm>
            <a:off x="462928" y="3621453"/>
            <a:ext cx="569913" cy="0"/>
          </a:xfrm>
          <a:prstGeom prst="line">
            <a:avLst/>
          </a:prstGeom>
          <a:ln w="101600" cmpd="sng">
            <a:solidFill>
              <a:srgbClr val="C4A44D"/>
            </a:solidFill>
          </a:ln>
          <a:effectLst/>
        </p:spPr>
        <p:style>
          <a:lnRef idx="2">
            <a:schemeClr val="accent1"/>
          </a:lnRef>
          <a:fillRef idx="0">
            <a:schemeClr val="accent1"/>
          </a:fillRef>
          <a:effectRef idx="1">
            <a:schemeClr val="accent1"/>
          </a:effectRef>
          <a:fontRef idx="minor">
            <a:schemeClr val="tx1"/>
          </a:fontRef>
        </p:style>
      </p:cxnSp>
      <p:sp>
        <p:nvSpPr>
          <p:cNvPr id="10" name="Subtitle 2"/>
          <p:cNvSpPr>
            <a:spLocks noGrp="1"/>
          </p:cNvSpPr>
          <p:nvPr>
            <p:ph type="subTitle" idx="1"/>
          </p:nvPr>
        </p:nvSpPr>
        <p:spPr>
          <a:xfrm>
            <a:off x="457484" y="3953049"/>
            <a:ext cx="3336540" cy="444806"/>
          </a:xfrm>
        </p:spPr>
        <p:txBody>
          <a:bodyPr lIns="0"/>
          <a:lstStyle>
            <a:lvl1pPr marL="0" indent="0" algn="l">
              <a:buNone/>
              <a:defRPr sz="1800">
                <a:solidFill>
                  <a:schemeClr val="bg1"/>
                </a:solidFill>
                <a:latin typeface="Times"/>
                <a:cs typeface="Time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33297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sz="800">
                <a:solidFill>
                  <a:srgbClr val="002247"/>
                </a:solidFill>
                <a:latin typeface="Arial Narrow"/>
                <a:cs typeface="Arial Narrow"/>
              </a:defRPr>
            </a:lvl1pPr>
          </a:lstStyle>
          <a:p>
            <a:pPr>
              <a:defRPr/>
            </a:pPr>
            <a:fld id="{D603DBCF-7BFD-48DD-831F-54764C797A11}" type="slidenum">
              <a:rPr lang="en-US" smtClean="0"/>
              <a:pPr>
                <a:defRPr/>
              </a:pPr>
              <a:t>‹#›</a:t>
            </a:fld>
            <a:endParaRPr lang="en-US" dirty="0"/>
          </a:p>
        </p:txBody>
      </p:sp>
      <p:sp>
        <p:nvSpPr>
          <p:cNvPr id="5" name="Footer Placeholder 4"/>
          <p:cNvSpPr>
            <a:spLocks noGrp="1"/>
          </p:cNvSpPr>
          <p:nvPr>
            <p:ph type="ftr" sz="quarter" idx="11"/>
          </p:nvPr>
        </p:nvSpPr>
        <p:spPr/>
        <p:txBody>
          <a:bodyPr/>
          <a:lstStyle>
            <a:lvl1pPr algn="l" fontAlgn="auto">
              <a:spcBef>
                <a:spcPts val="0"/>
              </a:spcBef>
              <a:spcAft>
                <a:spcPts val="0"/>
              </a:spcAft>
              <a:defRPr sz="800" spc="0">
                <a:solidFill>
                  <a:srgbClr val="002247"/>
                </a:solidFill>
                <a:latin typeface="Arial Narrow"/>
                <a:ea typeface="+mn-ea"/>
                <a:cs typeface="Arial Narrow"/>
              </a:defRPr>
            </a:lvl1pPr>
          </a:lstStyle>
          <a:p>
            <a:pPr>
              <a:defRPr/>
            </a:pPr>
            <a:endParaRPr lang="en-US" dirty="0"/>
          </a:p>
        </p:txBody>
      </p:sp>
      <p:cxnSp>
        <p:nvCxnSpPr>
          <p:cNvPr id="7" name="Straight Connector 6"/>
          <p:cNvCxnSpPr/>
          <p:nvPr userDrawn="1"/>
        </p:nvCxnSpPr>
        <p:spPr>
          <a:xfrm>
            <a:off x="453096" y="1371600"/>
            <a:ext cx="569913" cy="0"/>
          </a:xfrm>
          <a:prstGeom prst="line">
            <a:avLst/>
          </a:prstGeom>
          <a:ln w="101600" cmpd="sng">
            <a:solidFill>
              <a:srgbClr val="C4A44D"/>
            </a:solidFill>
          </a:ln>
          <a:effectLst/>
        </p:spPr>
        <p:style>
          <a:lnRef idx="2">
            <a:schemeClr val="accent1"/>
          </a:lnRef>
          <a:fillRef idx="0">
            <a:schemeClr val="accent1"/>
          </a:fillRef>
          <a:effectRef idx="1">
            <a:schemeClr val="accent1"/>
          </a:effectRef>
          <a:fontRef idx="minor">
            <a:schemeClr val="tx1"/>
          </a:fontRef>
        </p:style>
      </p:cxnSp>
      <p:sp>
        <p:nvSpPr>
          <p:cNvPr id="8" name="Date Placeholder 3"/>
          <p:cNvSpPr>
            <a:spLocks noGrp="1"/>
          </p:cNvSpPr>
          <p:nvPr>
            <p:ph type="dt" sz="half" idx="2"/>
          </p:nvPr>
        </p:nvSpPr>
        <p:spPr>
          <a:xfrm>
            <a:off x="6553610" y="104876"/>
            <a:ext cx="2133600" cy="357239"/>
          </a:xfrm>
          <a:prstGeom prst="rect">
            <a:avLst/>
          </a:prstGeom>
        </p:spPr>
        <p:txBody>
          <a:bodyPr vert="horz" lIns="0" tIns="45720" rIns="91440" bIns="45720" rtlCol="0" anchor="ctr"/>
          <a:lstStyle>
            <a:lvl1pPr algn="r" fontAlgn="auto">
              <a:spcBef>
                <a:spcPts val="0"/>
              </a:spcBef>
              <a:spcAft>
                <a:spcPts val="0"/>
              </a:spcAft>
              <a:defRPr sz="800">
                <a:solidFill>
                  <a:srgbClr val="002247"/>
                </a:solidFill>
                <a:latin typeface="Arial Narrow"/>
                <a:ea typeface="+mn-ea"/>
                <a:cs typeface="Arial Narrow"/>
              </a:defRPr>
            </a:lvl1pPr>
          </a:lstStyle>
          <a:p>
            <a:pPr>
              <a:defRPr/>
            </a:pPr>
            <a:endParaRPr lang="en-US" dirty="0"/>
          </a:p>
        </p:txBody>
      </p:sp>
    </p:spTree>
    <p:extLst>
      <p:ext uri="{BB962C8B-B14F-4D97-AF65-F5344CB8AC3E}">
        <p14:creationId xmlns:p14="http://schemas.microsoft.com/office/powerpoint/2010/main" val="298568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marL="1093788" indent="-176213">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800">
                <a:solidFill>
                  <a:srgbClr val="002247"/>
                </a:solidFill>
                <a:latin typeface="Arial Narrow"/>
                <a:cs typeface="Arial Narrow"/>
              </a:defRPr>
            </a:lvl1pPr>
          </a:lstStyle>
          <a:p>
            <a:pPr>
              <a:defRPr/>
            </a:pPr>
            <a:fld id="{D603DBCF-7BFD-48DD-831F-54764C797A11}" type="slidenum">
              <a:rPr lang="en-US" smtClean="0"/>
              <a:pPr>
                <a:defRPr/>
              </a:pPr>
              <a:t>‹#›</a:t>
            </a:fld>
            <a:endParaRPr lang="en-US" dirty="0"/>
          </a:p>
        </p:txBody>
      </p:sp>
      <p:sp>
        <p:nvSpPr>
          <p:cNvPr id="5" name="Footer Placeholder 4"/>
          <p:cNvSpPr>
            <a:spLocks noGrp="1"/>
          </p:cNvSpPr>
          <p:nvPr>
            <p:ph type="ftr" sz="quarter" idx="11"/>
          </p:nvPr>
        </p:nvSpPr>
        <p:spPr/>
        <p:txBody>
          <a:bodyPr/>
          <a:lstStyle>
            <a:lvl1pPr algn="l" fontAlgn="auto">
              <a:spcBef>
                <a:spcPts val="0"/>
              </a:spcBef>
              <a:spcAft>
                <a:spcPts val="0"/>
              </a:spcAft>
              <a:defRPr sz="800" spc="0">
                <a:solidFill>
                  <a:srgbClr val="002247"/>
                </a:solidFill>
                <a:latin typeface="Arial Narrow"/>
                <a:ea typeface="+mn-ea"/>
                <a:cs typeface="Arial Narrow"/>
              </a:defRPr>
            </a:lvl1pPr>
          </a:lstStyle>
          <a:p>
            <a:pPr>
              <a:defRPr/>
            </a:pPr>
            <a:endParaRPr lang="en-US" dirty="0"/>
          </a:p>
        </p:txBody>
      </p:sp>
      <p:sp>
        <p:nvSpPr>
          <p:cNvPr id="7" name="Date Placeholder 3"/>
          <p:cNvSpPr>
            <a:spLocks noGrp="1"/>
          </p:cNvSpPr>
          <p:nvPr>
            <p:ph type="dt" sz="half" idx="2"/>
          </p:nvPr>
        </p:nvSpPr>
        <p:spPr>
          <a:xfrm>
            <a:off x="6553610" y="104876"/>
            <a:ext cx="2133600" cy="357239"/>
          </a:xfrm>
          <a:prstGeom prst="rect">
            <a:avLst/>
          </a:prstGeom>
        </p:spPr>
        <p:txBody>
          <a:bodyPr vert="horz" lIns="0" tIns="45720" rIns="91440" bIns="45720" rtlCol="0" anchor="ctr"/>
          <a:lstStyle>
            <a:lvl1pPr algn="r" fontAlgn="auto">
              <a:spcBef>
                <a:spcPts val="0"/>
              </a:spcBef>
              <a:spcAft>
                <a:spcPts val="0"/>
              </a:spcAft>
              <a:defRPr sz="800">
                <a:solidFill>
                  <a:srgbClr val="002247"/>
                </a:solidFill>
                <a:latin typeface="Arial Narrow"/>
                <a:ea typeface="+mn-ea"/>
                <a:cs typeface="Arial Narrow"/>
              </a:defRPr>
            </a:lvl1pPr>
          </a:lstStyle>
          <a:p>
            <a:pPr>
              <a:defRPr/>
            </a:pPr>
            <a:endParaRPr lang="en-US" dirty="0"/>
          </a:p>
        </p:txBody>
      </p:sp>
    </p:spTree>
    <p:extLst>
      <p:ext uri="{BB962C8B-B14F-4D97-AF65-F5344CB8AC3E}">
        <p14:creationId xmlns:p14="http://schemas.microsoft.com/office/powerpoint/2010/main" val="2825405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7" name="Picture 6" descr="dynamic-pattern-yellow.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68304" y="3657600"/>
            <a:ext cx="4775695" cy="32004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sz="800">
                <a:solidFill>
                  <a:srgbClr val="002247"/>
                </a:solidFill>
                <a:latin typeface="Arial Narrow"/>
                <a:cs typeface="Arial Narrow"/>
              </a:defRPr>
            </a:lvl1pPr>
          </a:lstStyle>
          <a:p>
            <a:pPr>
              <a:defRPr/>
            </a:pPr>
            <a:fld id="{D603DBCF-7BFD-48DD-831F-54764C797A11}" type="slidenum">
              <a:rPr lang="en-US" smtClean="0"/>
              <a:pPr>
                <a:defRPr/>
              </a:pPr>
              <a:t>‹#›</a:t>
            </a:fld>
            <a:endParaRPr lang="en-US" dirty="0"/>
          </a:p>
        </p:txBody>
      </p:sp>
      <p:sp>
        <p:nvSpPr>
          <p:cNvPr id="5" name="Footer Placeholder 4"/>
          <p:cNvSpPr>
            <a:spLocks noGrp="1"/>
          </p:cNvSpPr>
          <p:nvPr>
            <p:ph type="ftr" sz="quarter" idx="11"/>
          </p:nvPr>
        </p:nvSpPr>
        <p:spPr/>
        <p:txBody>
          <a:bodyPr/>
          <a:lstStyle>
            <a:lvl1pPr algn="l" fontAlgn="auto">
              <a:spcBef>
                <a:spcPts val="0"/>
              </a:spcBef>
              <a:spcAft>
                <a:spcPts val="0"/>
              </a:spcAft>
              <a:defRPr sz="800" spc="0">
                <a:solidFill>
                  <a:srgbClr val="002247"/>
                </a:solidFill>
                <a:latin typeface="Arial Narrow"/>
                <a:ea typeface="+mn-ea"/>
                <a:cs typeface="Arial Narrow"/>
              </a:defRPr>
            </a:lvl1pPr>
          </a:lstStyle>
          <a:p>
            <a:pPr>
              <a:defRPr/>
            </a:pPr>
            <a:endParaRPr lang="en-US" dirty="0"/>
          </a:p>
        </p:txBody>
      </p:sp>
      <p:sp>
        <p:nvSpPr>
          <p:cNvPr id="8" name="Date Placeholder 3"/>
          <p:cNvSpPr>
            <a:spLocks noGrp="1"/>
          </p:cNvSpPr>
          <p:nvPr>
            <p:ph type="dt" sz="half" idx="2"/>
          </p:nvPr>
        </p:nvSpPr>
        <p:spPr>
          <a:xfrm>
            <a:off x="6553610" y="104876"/>
            <a:ext cx="2133600" cy="357239"/>
          </a:xfrm>
          <a:prstGeom prst="rect">
            <a:avLst/>
          </a:prstGeom>
        </p:spPr>
        <p:txBody>
          <a:bodyPr vert="horz" lIns="0" tIns="45720" rIns="91440" bIns="45720" rtlCol="0" anchor="ctr"/>
          <a:lstStyle>
            <a:lvl1pPr algn="r" fontAlgn="auto">
              <a:spcBef>
                <a:spcPts val="0"/>
              </a:spcBef>
              <a:spcAft>
                <a:spcPts val="0"/>
              </a:spcAft>
              <a:defRPr sz="800">
                <a:solidFill>
                  <a:srgbClr val="002247"/>
                </a:solidFill>
                <a:latin typeface="Arial Narrow"/>
                <a:ea typeface="+mn-ea"/>
                <a:cs typeface="Arial Narrow"/>
              </a:defRPr>
            </a:lvl1pPr>
          </a:lstStyle>
          <a:p>
            <a:pPr>
              <a:defRPr/>
            </a:pPr>
            <a:endParaRPr lang="en-US" dirty="0"/>
          </a:p>
        </p:txBody>
      </p:sp>
    </p:spTree>
    <p:extLst>
      <p:ext uri="{BB962C8B-B14F-4D97-AF65-F5344CB8AC3E}">
        <p14:creationId xmlns:p14="http://schemas.microsoft.com/office/powerpoint/2010/main" val="3958925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04336"/>
            <a:ext cx="4038600" cy="462182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04336"/>
            <a:ext cx="4038600" cy="462182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lgn="l">
              <a:defRPr cap="none"/>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fontAlgn="auto">
              <a:spcBef>
                <a:spcPts val="0"/>
              </a:spcBef>
              <a:spcAft>
                <a:spcPts val="0"/>
              </a:spcAft>
            </a:pPr>
            <a:fld id="{414208A0-4E47-44CE-8F23-F3566386B32D}" type="slidenum">
              <a:rPr lang="en-US" smtClean="0">
                <a:latin typeface="Arial"/>
              </a:rPr>
              <a:pPr fontAlgn="auto">
                <a:spcBef>
                  <a:spcPts val="0"/>
                </a:spcBef>
                <a:spcAft>
                  <a:spcPts val="0"/>
                </a:spcAft>
              </a:pPr>
              <a:t>‹#›</a:t>
            </a:fld>
            <a:endParaRPr lang="en-US" dirty="0">
              <a:latin typeface="Arial"/>
            </a:endParaRPr>
          </a:p>
        </p:txBody>
      </p:sp>
    </p:spTree>
    <p:extLst>
      <p:ext uri="{BB962C8B-B14F-4D97-AF65-F5344CB8AC3E}">
        <p14:creationId xmlns:p14="http://schemas.microsoft.com/office/powerpoint/2010/main" val="3065852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04335"/>
            <a:ext cx="4040188" cy="670540"/>
          </a:xfrm>
        </p:spPr>
        <p:txBody>
          <a:bodyPr anchor="b"/>
          <a:lstStyle>
            <a:lvl1pPr marL="0" indent="0">
              <a:buNone/>
              <a:defRPr sz="2000" b="1">
                <a:solidFill>
                  <a:srgbClr val="005C9E"/>
                </a:solidFill>
                <a:latin typeface="Arial Narrow" charset="0"/>
                <a:ea typeface="Arial Narrow" charset="0"/>
                <a:cs typeface="Arial Narrow"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04335"/>
            <a:ext cx="4041775" cy="670540"/>
          </a:xfrm>
        </p:spPr>
        <p:txBody>
          <a:bodyPr anchor="b"/>
          <a:lstStyle>
            <a:lvl1pPr marL="0" indent="0">
              <a:buNone/>
              <a:defRPr lang="en-US" sz="2000" b="1" kern="1200">
                <a:solidFill>
                  <a:srgbClr val="005C9E"/>
                </a:solidFill>
                <a:latin typeface="Arial Narrow" charset="0"/>
                <a:ea typeface="Arial Narrow" charset="0"/>
                <a:cs typeface="Arial Narrow"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457200" rtl="0" eaLnBrk="1" fontAlgn="base" hangingPunct="1">
              <a:spcBef>
                <a:spcPct val="20000"/>
              </a:spcBef>
              <a:spcAft>
                <a:spcPct val="0"/>
              </a:spcAft>
              <a:buFont typeface="Wingdings" charset="2"/>
              <a:buNone/>
            </a:pPr>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lgn="l">
              <a:defRPr cap="none"/>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fontAlgn="auto">
              <a:spcBef>
                <a:spcPts val="0"/>
              </a:spcBef>
              <a:spcAft>
                <a:spcPts val="0"/>
              </a:spcAft>
            </a:pPr>
            <a:fld id="{414208A0-4E47-44CE-8F23-F3566386B32D}" type="slidenum">
              <a:rPr lang="en-US" smtClean="0">
                <a:latin typeface="Arial"/>
              </a:rPr>
              <a:pPr fontAlgn="auto">
                <a:spcBef>
                  <a:spcPts val="0"/>
                </a:spcBef>
                <a:spcAft>
                  <a:spcPts val="0"/>
                </a:spcAft>
              </a:pPr>
              <a:t>‹#›</a:t>
            </a:fld>
            <a:endParaRPr lang="en-US" dirty="0">
              <a:latin typeface="Arial"/>
            </a:endParaRPr>
          </a:p>
        </p:txBody>
      </p:sp>
    </p:spTree>
    <p:extLst>
      <p:ext uri="{BB962C8B-B14F-4D97-AF65-F5344CB8AC3E}">
        <p14:creationId xmlns:p14="http://schemas.microsoft.com/office/powerpoint/2010/main" val="2308441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lgn="l">
              <a:defRPr cap="none"/>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fontAlgn="auto">
              <a:spcBef>
                <a:spcPts val="0"/>
              </a:spcBef>
              <a:spcAft>
                <a:spcPts val="0"/>
              </a:spcAft>
            </a:pPr>
            <a:fld id="{414208A0-4E47-44CE-8F23-F3566386B32D}" type="slidenum">
              <a:rPr lang="en-US" smtClean="0">
                <a:latin typeface="Arial"/>
              </a:rPr>
              <a:pPr fontAlgn="auto">
                <a:spcBef>
                  <a:spcPts val="0"/>
                </a:spcBef>
                <a:spcAft>
                  <a:spcPts val="0"/>
                </a:spcAft>
              </a:pPr>
              <a:t>‹#›</a:t>
            </a:fld>
            <a:endParaRPr lang="en-US" dirty="0">
              <a:latin typeface="Arial"/>
            </a:endParaRPr>
          </a:p>
        </p:txBody>
      </p:sp>
    </p:spTree>
    <p:extLst>
      <p:ext uri="{BB962C8B-B14F-4D97-AF65-F5344CB8AC3E}">
        <p14:creationId xmlns:p14="http://schemas.microsoft.com/office/powerpoint/2010/main" val="4037515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8" name="Title Placeholder 1"/>
          <p:cNvSpPr>
            <a:spLocks noGrp="1"/>
          </p:cNvSpPr>
          <p:nvPr>
            <p:ph type="title"/>
          </p:nvPr>
        </p:nvSpPr>
        <p:spPr bwMode="auto">
          <a:xfrm>
            <a:off x="452284" y="471948"/>
            <a:ext cx="8239432" cy="760364"/>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91440" bIns="45720" numCol="1" anchor="ctr" anchorCtr="0" compatLnSpc="1">
            <a:prstTxWarp prst="textNoShape">
              <a:avLst/>
            </a:prstTxWarp>
          </a:bodyPr>
          <a:lstStyle/>
          <a:p>
            <a:pPr lvl="0"/>
            <a:r>
              <a:rPr lang="en-US" dirty="0"/>
              <a:t>Click to edit Master title style</a:t>
            </a:r>
          </a:p>
        </p:txBody>
      </p:sp>
      <p:sp>
        <p:nvSpPr>
          <p:cNvPr id="1029" name="Text Placeholder 2"/>
          <p:cNvSpPr>
            <a:spLocks noGrp="1"/>
          </p:cNvSpPr>
          <p:nvPr>
            <p:ph type="body" idx="1"/>
          </p:nvPr>
        </p:nvSpPr>
        <p:spPr bwMode="auto">
          <a:xfrm>
            <a:off x="457200" y="1494502"/>
            <a:ext cx="8229600" cy="4866969"/>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553610" y="104876"/>
            <a:ext cx="2133600" cy="357239"/>
          </a:xfrm>
          <a:prstGeom prst="rect">
            <a:avLst/>
          </a:prstGeom>
        </p:spPr>
        <p:txBody>
          <a:bodyPr vert="horz" lIns="0" tIns="45720" rIns="91440" bIns="45720" rtlCol="0" anchor="ctr"/>
          <a:lstStyle>
            <a:lvl1pPr algn="r" fontAlgn="auto">
              <a:spcBef>
                <a:spcPts val="0"/>
              </a:spcBef>
              <a:spcAft>
                <a:spcPts val="0"/>
              </a:spcAft>
              <a:defRPr sz="800">
                <a:solidFill>
                  <a:srgbClr val="002247"/>
                </a:solidFill>
                <a:latin typeface="Arial Narrow"/>
                <a:ea typeface="+mn-ea"/>
                <a:cs typeface="Arial Narrow"/>
              </a:defRPr>
            </a:lvl1pPr>
          </a:lstStyle>
          <a:p>
            <a:pPr>
              <a:defRPr/>
            </a:pPr>
            <a:endParaRPr lang="en-US" dirty="0"/>
          </a:p>
        </p:txBody>
      </p:sp>
      <p:sp>
        <p:nvSpPr>
          <p:cNvPr id="5" name="Footer Placeholder 4"/>
          <p:cNvSpPr>
            <a:spLocks noGrp="1"/>
          </p:cNvSpPr>
          <p:nvPr>
            <p:ph type="ftr" sz="quarter" idx="3"/>
          </p:nvPr>
        </p:nvSpPr>
        <p:spPr>
          <a:xfrm>
            <a:off x="414779" y="6518787"/>
            <a:ext cx="2928189" cy="244885"/>
          </a:xfrm>
          <a:prstGeom prst="rect">
            <a:avLst/>
          </a:prstGeom>
        </p:spPr>
        <p:txBody>
          <a:bodyPr vert="horz" lIns="91440" tIns="45720" rIns="91440" bIns="45720" rtlCol="0" anchor="ctr"/>
          <a:lstStyle>
            <a:lvl1pPr algn="l" fontAlgn="auto">
              <a:spcBef>
                <a:spcPts val="0"/>
              </a:spcBef>
              <a:spcAft>
                <a:spcPts val="0"/>
              </a:spcAft>
              <a:defRPr sz="800" cap="none" spc="0">
                <a:solidFill>
                  <a:srgbClr val="002247"/>
                </a:solidFill>
                <a:latin typeface="Arial Narrow"/>
                <a:ea typeface="+mn-ea"/>
                <a:cs typeface="Arial Narrow"/>
              </a:defRPr>
            </a:lvl1pPr>
          </a:lstStyle>
          <a:p>
            <a:pPr>
              <a:defRPr/>
            </a:pPr>
            <a:endParaRPr lang="en-US" dirty="0"/>
          </a:p>
        </p:txBody>
      </p:sp>
      <p:sp>
        <p:nvSpPr>
          <p:cNvPr id="6" name="Slide Number Placeholder 5"/>
          <p:cNvSpPr>
            <a:spLocks noGrp="1"/>
          </p:cNvSpPr>
          <p:nvPr>
            <p:ph type="sldNum" sz="quarter" idx="4"/>
          </p:nvPr>
        </p:nvSpPr>
        <p:spPr>
          <a:xfrm>
            <a:off x="6538452" y="6489290"/>
            <a:ext cx="2157613" cy="244885"/>
          </a:xfrm>
          <a:prstGeom prst="rect">
            <a:avLst/>
          </a:prstGeom>
        </p:spPr>
        <p:txBody>
          <a:bodyPr vert="horz" lIns="91440" tIns="45720" rIns="0" bIns="45720" rtlCol="0" anchor="ctr"/>
          <a:lstStyle>
            <a:lvl1pPr algn="r" fontAlgn="auto">
              <a:spcBef>
                <a:spcPts val="0"/>
              </a:spcBef>
              <a:spcAft>
                <a:spcPts val="0"/>
              </a:spcAft>
              <a:defRPr sz="800">
                <a:solidFill>
                  <a:srgbClr val="002247"/>
                </a:solidFill>
                <a:latin typeface="Arial Narrow"/>
                <a:ea typeface="+mn-ea"/>
                <a:cs typeface="Arial Narrow"/>
              </a:defRPr>
            </a:lvl1pPr>
          </a:lstStyle>
          <a:p>
            <a:fld id="{414208A0-4E47-44CE-8F23-F3566386B32D}" type="slidenum">
              <a:rPr lang="en-US" smtClean="0"/>
              <a:pPr/>
              <a:t>‹#›</a:t>
            </a:fld>
            <a:endParaRPr lang="en-US" dirty="0"/>
          </a:p>
        </p:txBody>
      </p:sp>
      <p:cxnSp>
        <p:nvCxnSpPr>
          <p:cNvPr id="9" name="Straight Connector 8"/>
          <p:cNvCxnSpPr/>
          <p:nvPr userDrawn="1"/>
        </p:nvCxnSpPr>
        <p:spPr>
          <a:xfrm>
            <a:off x="457200" y="457200"/>
            <a:ext cx="8229600" cy="0"/>
          </a:xfrm>
          <a:prstGeom prst="line">
            <a:avLst/>
          </a:prstGeom>
          <a:ln w="6350" cmpd="sng">
            <a:solidFill>
              <a:srgbClr val="002247"/>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457200" y="6455579"/>
            <a:ext cx="8229600" cy="0"/>
          </a:xfrm>
          <a:prstGeom prst="line">
            <a:avLst/>
          </a:prstGeom>
          <a:ln w="6350" cmpd="sng">
            <a:solidFill>
              <a:srgbClr val="002247"/>
            </a:solidFill>
          </a:ln>
          <a:effectLst/>
        </p:spPr>
        <p:style>
          <a:lnRef idx="2">
            <a:schemeClr val="accent1"/>
          </a:lnRef>
          <a:fillRef idx="0">
            <a:schemeClr val="accent1"/>
          </a:fillRef>
          <a:effectRef idx="1">
            <a:schemeClr val="accent1"/>
          </a:effectRef>
          <a:fontRef idx="minor">
            <a:schemeClr val="tx1"/>
          </a:fontRef>
        </p:style>
      </p:cxnSp>
      <p:pic>
        <p:nvPicPr>
          <p:cNvPr id="10" name="Picture 9" descr="PGIM_Navy.jpg"/>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21053" y="155520"/>
            <a:ext cx="748141" cy="224442"/>
          </a:xfrm>
          <a:prstGeom prst="rect">
            <a:avLst/>
          </a:prstGeom>
        </p:spPr>
      </p:pic>
    </p:spTree>
  </p:cSld>
  <p:clrMap bg1="lt1" tx1="dk1" bg2="lt2" tx2="dk2" accent1="accent1" accent2="accent2" accent3="accent3" accent4="accent4" accent5="accent5" accent6="accent6" hlink="hlink" folHlink="folHlink"/>
  <p:sldLayoutIdLst>
    <p:sldLayoutId id="2147484228" r:id="rId1"/>
    <p:sldLayoutId id="2147484269" r:id="rId2"/>
    <p:sldLayoutId id="2147484271" r:id="rId3"/>
    <p:sldLayoutId id="2147484229" r:id="rId4"/>
    <p:sldLayoutId id="2147484268" r:id="rId5"/>
    <p:sldLayoutId id="2147484270" r:id="rId6"/>
    <p:sldLayoutId id="2147484231" r:id="rId7"/>
    <p:sldLayoutId id="2147484232" r:id="rId8"/>
    <p:sldLayoutId id="2147484234" r:id="rId9"/>
    <p:sldLayoutId id="2147484235" r:id="rId10"/>
    <p:sldLayoutId id="2147484236" r:id="rId11"/>
    <p:sldLayoutId id="2147484272" r:id="rId12"/>
    <p:sldLayoutId id="2147484237" r:id="rId13"/>
    <p:sldLayoutId id="2147484265" r:id="rId14"/>
    <p:sldLayoutId id="2147484273" r:id="rId15"/>
  </p:sldLayoutIdLst>
  <p:hf hdr="0" ftr="0" dt="0"/>
  <p:txStyles>
    <p:titleStyle>
      <a:lvl1pPr algn="l" defTabSz="457200" rtl="0" eaLnBrk="1" fontAlgn="base" hangingPunct="1">
        <a:spcBef>
          <a:spcPct val="0"/>
        </a:spcBef>
        <a:spcAft>
          <a:spcPct val="0"/>
        </a:spcAft>
        <a:defRPr sz="3200" b="1" kern="1200">
          <a:solidFill>
            <a:srgbClr val="002247"/>
          </a:solidFill>
          <a:latin typeface="Arial Narrow"/>
          <a:ea typeface="ＭＳ Ｐゴシック" charset="0"/>
          <a:cs typeface="Arial Narrow"/>
        </a:defRPr>
      </a:lvl1pPr>
      <a:lvl2pPr algn="l" defTabSz="457200" rtl="0" eaLnBrk="1" fontAlgn="base" hangingPunct="1">
        <a:spcBef>
          <a:spcPct val="0"/>
        </a:spcBef>
        <a:spcAft>
          <a:spcPct val="0"/>
        </a:spcAft>
        <a:defRPr sz="3200">
          <a:solidFill>
            <a:srgbClr val="051531"/>
          </a:solidFill>
          <a:latin typeface="Times" charset="0"/>
          <a:ea typeface="ＭＳ Ｐゴシック" charset="0"/>
          <a:cs typeface="ＭＳ Ｐゴシック" charset="0"/>
        </a:defRPr>
      </a:lvl2pPr>
      <a:lvl3pPr algn="l" defTabSz="457200" rtl="0" eaLnBrk="1" fontAlgn="base" hangingPunct="1">
        <a:spcBef>
          <a:spcPct val="0"/>
        </a:spcBef>
        <a:spcAft>
          <a:spcPct val="0"/>
        </a:spcAft>
        <a:defRPr sz="3200">
          <a:solidFill>
            <a:srgbClr val="051531"/>
          </a:solidFill>
          <a:latin typeface="Times" charset="0"/>
          <a:ea typeface="ＭＳ Ｐゴシック" charset="0"/>
          <a:cs typeface="ＭＳ Ｐゴシック" charset="0"/>
        </a:defRPr>
      </a:lvl3pPr>
      <a:lvl4pPr algn="l" defTabSz="457200" rtl="0" eaLnBrk="1" fontAlgn="base" hangingPunct="1">
        <a:spcBef>
          <a:spcPct val="0"/>
        </a:spcBef>
        <a:spcAft>
          <a:spcPct val="0"/>
        </a:spcAft>
        <a:defRPr sz="3200">
          <a:solidFill>
            <a:srgbClr val="051531"/>
          </a:solidFill>
          <a:latin typeface="Times" charset="0"/>
          <a:ea typeface="ＭＳ Ｐゴシック" charset="0"/>
          <a:cs typeface="ＭＳ Ｐゴシック" charset="0"/>
        </a:defRPr>
      </a:lvl4pPr>
      <a:lvl5pPr algn="l" defTabSz="457200" rtl="0" eaLnBrk="1" fontAlgn="base" hangingPunct="1">
        <a:spcBef>
          <a:spcPct val="0"/>
        </a:spcBef>
        <a:spcAft>
          <a:spcPct val="0"/>
        </a:spcAft>
        <a:defRPr sz="3200">
          <a:solidFill>
            <a:srgbClr val="051531"/>
          </a:solidFill>
          <a:latin typeface="Times" charset="0"/>
          <a:ea typeface="ＭＳ Ｐゴシック" charset="0"/>
          <a:cs typeface="ＭＳ Ｐゴシック" charset="0"/>
        </a:defRPr>
      </a:lvl5pPr>
      <a:lvl6pPr marL="457200" algn="l" defTabSz="457200" rtl="0" eaLnBrk="1" fontAlgn="base" hangingPunct="1">
        <a:spcBef>
          <a:spcPct val="0"/>
        </a:spcBef>
        <a:spcAft>
          <a:spcPct val="0"/>
        </a:spcAft>
        <a:defRPr sz="2400" b="1">
          <a:solidFill>
            <a:srgbClr val="005B9C"/>
          </a:solidFill>
          <a:latin typeface="Calibri" charset="0"/>
          <a:ea typeface="ＭＳ Ｐゴシック" charset="0"/>
          <a:cs typeface="ＭＳ Ｐゴシック" charset="0"/>
        </a:defRPr>
      </a:lvl6pPr>
      <a:lvl7pPr marL="914400" algn="l" defTabSz="457200" rtl="0" eaLnBrk="1" fontAlgn="base" hangingPunct="1">
        <a:spcBef>
          <a:spcPct val="0"/>
        </a:spcBef>
        <a:spcAft>
          <a:spcPct val="0"/>
        </a:spcAft>
        <a:defRPr sz="2400" b="1">
          <a:solidFill>
            <a:srgbClr val="005B9C"/>
          </a:solidFill>
          <a:latin typeface="Calibri" charset="0"/>
          <a:ea typeface="ＭＳ Ｐゴシック" charset="0"/>
          <a:cs typeface="ＭＳ Ｐゴシック" charset="0"/>
        </a:defRPr>
      </a:lvl7pPr>
      <a:lvl8pPr marL="1371600" algn="l" defTabSz="457200" rtl="0" eaLnBrk="1" fontAlgn="base" hangingPunct="1">
        <a:spcBef>
          <a:spcPct val="0"/>
        </a:spcBef>
        <a:spcAft>
          <a:spcPct val="0"/>
        </a:spcAft>
        <a:defRPr sz="2400" b="1">
          <a:solidFill>
            <a:srgbClr val="005B9C"/>
          </a:solidFill>
          <a:latin typeface="Calibri" charset="0"/>
          <a:ea typeface="ＭＳ Ｐゴシック" charset="0"/>
          <a:cs typeface="ＭＳ Ｐゴシック" charset="0"/>
        </a:defRPr>
      </a:lvl8pPr>
      <a:lvl9pPr marL="1828800" algn="l" defTabSz="457200" rtl="0" eaLnBrk="1" fontAlgn="base" hangingPunct="1">
        <a:spcBef>
          <a:spcPct val="0"/>
        </a:spcBef>
        <a:spcAft>
          <a:spcPct val="0"/>
        </a:spcAft>
        <a:defRPr sz="2400" b="1">
          <a:solidFill>
            <a:srgbClr val="005B9C"/>
          </a:solidFill>
          <a:latin typeface="Calibri" charset="0"/>
          <a:ea typeface="ＭＳ Ｐゴシック" charset="0"/>
          <a:cs typeface="ＭＳ Ｐゴシック" charset="0"/>
        </a:defRPr>
      </a:lvl9pPr>
    </p:titleStyle>
    <p:bodyStyle>
      <a:lvl1pPr marL="233363" indent="-233363" algn="l" defTabSz="457200" rtl="0" eaLnBrk="1" fontAlgn="base" hangingPunct="1">
        <a:spcBef>
          <a:spcPct val="20000"/>
        </a:spcBef>
        <a:spcAft>
          <a:spcPct val="0"/>
        </a:spcAft>
        <a:buFont typeface="Wingdings" charset="2"/>
        <a:buChar char="§"/>
        <a:tabLst/>
        <a:defRPr sz="1800" kern="1200">
          <a:solidFill>
            <a:srgbClr val="000000"/>
          </a:solidFill>
          <a:latin typeface="Times New Roman"/>
          <a:ea typeface="ＭＳ Ｐゴシック" charset="0"/>
          <a:cs typeface="Times New Roman"/>
        </a:defRPr>
      </a:lvl1pPr>
      <a:lvl2pPr marL="517525" indent="-254000" algn="l" defTabSz="457200" rtl="0" eaLnBrk="1" fontAlgn="base" hangingPunct="1">
        <a:spcBef>
          <a:spcPct val="20000"/>
        </a:spcBef>
        <a:spcAft>
          <a:spcPct val="0"/>
        </a:spcAft>
        <a:buFont typeface="Lucida Grande"/>
        <a:buChar char="-"/>
        <a:tabLst/>
        <a:defRPr sz="1600" kern="1200">
          <a:solidFill>
            <a:srgbClr val="000000"/>
          </a:solidFill>
          <a:latin typeface="Times New Roman"/>
          <a:ea typeface="ＭＳ Ｐゴシック" charset="0"/>
          <a:cs typeface="Times New Roman"/>
        </a:defRPr>
      </a:lvl2pPr>
      <a:lvl3pPr marL="692150" indent="-174625"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3pPr>
      <a:lvl4pPr marL="917575" indent="-204788"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4pPr>
      <a:lvl5pPr marL="1093788" indent="-176213"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chart" Target="../charts/chart7.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cap="none" dirty="0"/>
              <a:t>CPIC OFFSHORE MULTI-ASSET PORTFOLIO</a:t>
            </a:r>
          </a:p>
        </p:txBody>
      </p:sp>
      <p:sp>
        <p:nvSpPr>
          <p:cNvPr id="4" name="Rectangle 3"/>
          <p:cNvSpPr/>
          <p:nvPr/>
        </p:nvSpPr>
        <p:spPr>
          <a:xfrm>
            <a:off x="381243" y="6203462"/>
            <a:ext cx="3272449" cy="215411"/>
          </a:xfrm>
          <a:prstGeom prst="rect">
            <a:avLst/>
          </a:prstGeom>
        </p:spPr>
        <p:txBody>
          <a:bodyPr wrap="square" lIns="91407" tIns="45704" rIns="91407" bIns="45704">
            <a:spAutoFit/>
          </a:bodyPr>
          <a:lstStyle/>
          <a:p>
            <a:pPr defTabSz="913224" fontAlgn="auto">
              <a:spcAft>
                <a:spcPts val="0"/>
              </a:spcAft>
              <a:defRPr/>
            </a:pPr>
            <a:r>
              <a:rPr lang="en-US" sz="800" dirty="0">
                <a:solidFill>
                  <a:schemeClr val="bg1">
                    <a:lumMod val="50000"/>
                  </a:schemeClr>
                </a:solidFill>
                <a:latin typeface="Arial Narrow"/>
                <a:cs typeface="Arial Narrow"/>
              </a:rPr>
              <a:t>Any disclaimer text</a:t>
            </a:r>
          </a:p>
        </p:txBody>
      </p:sp>
      <p:sp>
        <p:nvSpPr>
          <p:cNvPr id="2" name="TextBox 1"/>
          <p:cNvSpPr txBox="1"/>
          <p:nvPr/>
        </p:nvSpPr>
        <p:spPr>
          <a:xfrm>
            <a:off x="367748" y="4581939"/>
            <a:ext cx="3359426" cy="369332"/>
          </a:xfrm>
          <a:prstGeom prst="rect">
            <a:avLst/>
          </a:prstGeom>
          <a:noFill/>
        </p:spPr>
        <p:txBody>
          <a:bodyPr wrap="square" rtlCol="0">
            <a:spAutoFit/>
          </a:bodyPr>
          <a:lstStyle/>
          <a:p>
            <a:r>
              <a:rPr lang="en-US" sz="1800" dirty="0">
                <a:solidFill>
                  <a:srgbClr val="000000"/>
                </a:solidFill>
                <a:latin typeface="Times New Roman"/>
                <a:cs typeface="Times New Roman"/>
              </a:rPr>
              <a:t>Sept. </a:t>
            </a:r>
            <a:r>
              <a:rPr lang="en-US" sz="1800">
                <a:solidFill>
                  <a:srgbClr val="000000"/>
                </a:solidFill>
                <a:latin typeface="Times New Roman"/>
                <a:cs typeface="Times New Roman"/>
              </a:rPr>
              <a:t>15, </a:t>
            </a:r>
            <a:r>
              <a:rPr lang="en-US" sz="1800" dirty="0">
                <a:solidFill>
                  <a:srgbClr val="000000"/>
                </a:solidFill>
                <a:latin typeface="Times New Roman"/>
                <a:cs typeface="Times New Roman"/>
              </a:rPr>
              <a:t>2017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603DBCF-7BFD-48DD-831F-54764C797A11}" type="slidenum">
              <a:rPr lang="en-US" smtClean="0"/>
              <a:pPr>
                <a:defRPr/>
              </a:pPr>
              <a:t>10</a:t>
            </a:fld>
            <a:endParaRPr lang="en-US" dirty="0"/>
          </a:p>
        </p:txBody>
      </p:sp>
    </p:spTree>
    <p:extLst>
      <p:ext uri="{BB962C8B-B14F-4D97-AF65-F5344CB8AC3E}">
        <p14:creationId xmlns:p14="http://schemas.microsoft.com/office/powerpoint/2010/main" val="711707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439" y="309342"/>
            <a:ext cx="8229600" cy="669254"/>
          </a:xfrm>
        </p:spPr>
        <p:txBody>
          <a:bodyPr/>
          <a:lstStyle/>
          <a:p>
            <a:r>
              <a:rPr lang="en-US" dirty="0"/>
              <a:t>Important Disclosure</a:t>
            </a:r>
          </a:p>
        </p:txBody>
      </p:sp>
      <p:sp>
        <p:nvSpPr>
          <p:cNvPr id="3" name="Slide Number Placeholder 2"/>
          <p:cNvSpPr>
            <a:spLocks noGrp="1"/>
          </p:cNvSpPr>
          <p:nvPr>
            <p:ph type="sldNum" sz="quarter" idx="12"/>
          </p:nvPr>
        </p:nvSpPr>
        <p:spPr/>
        <p:txBody>
          <a:bodyPr/>
          <a:lstStyle/>
          <a:p>
            <a:pPr>
              <a:defRPr/>
            </a:pPr>
            <a:fld id="{84F6FAE5-EB6A-4B2C-B9D6-444C5068A78B}" type="slidenum">
              <a:rPr lang="en-US" smtClean="0"/>
              <a:pPr>
                <a:defRPr/>
              </a:pPr>
              <a:t>11</a:t>
            </a:fld>
            <a:endParaRPr lang="en-US" dirty="0"/>
          </a:p>
        </p:txBody>
      </p:sp>
      <p:sp>
        <p:nvSpPr>
          <p:cNvPr id="4" name="TextBox 3"/>
          <p:cNvSpPr txBox="1"/>
          <p:nvPr/>
        </p:nvSpPr>
        <p:spPr>
          <a:xfrm>
            <a:off x="0" y="906680"/>
            <a:ext cx="9067800" cy="5355312"/>
          </a:xfrm>
          <a:prstGeom prst="rect">
            <a:avLst/>
          </a:prstGeom>
          <a:noFill/>
        </p:spPr>
        <p:txBody>
          <a:bodyPr wrap="square" rtlCol="0">
            <a:spAutoFit/>
          </a:bodyPr>
          <a:lstStyle/>
          <a:p>
            <a:r>
              <a:rPr lang="en-US" sz="900" dirty="0">
                <a:latin typeface="Times" pitchFamily="18" charset="0"/>
                <a:cs typeface="Times" pitchFamily="18" charset="0"/>
              </a:rPr>
              <a:t>PGIM, Inc. (“PGIM”) is the primary asset management business of Prudential Financial, Inc.(“PFI”) and is a registered investment advisor with the US Securities and Exchange Commission. PFI, a company with corporate headquarters in the United States, is not affiliated in any manner with Prudential plc, a company incorporated in the United Kingdom.  PFI, the PGIM logo and the Rock design are service marks of PFI and its related entities, registered in many jurisdictions worldwide</a:t>
            </a:r>
            <a:r>
              <a:rPr lang="en-US" sz="900" b="1" dirty="0">
                <a:latin typeface="Times" pitchFamily="18" charset="0"/>
                <a:cs typeface="Times" pitchFamily="18" charset="0"/>
              </a:rPr>
              <a:t>.</a:t>
            </a:r>
          </a:p>
          <a:p>
            <a:endParaRPr lang="en-US" sz="900" b="1" dirty="0">
              <a:latin typeface="Times" pitchFamily="18" charset="0"/>
              <a:cs typeface="Times" pitchFamily="18" charset="0"/>
            </a:endParaRPr>
          </a:p>
          <a:p>
            <a:r>
              <a:rPr lang="en-US" sz="900" dirty="0">
                <a:latin typeface="Times" pitchFamily="18" charset="0"/>
                <a:cs typeface="Times" pitchFamily="18" charset="0"/>
              </a:rPr>
              <a:t>By your acceptance of this information, you acknowledge and agree that PGIM is not acting as a fiduciary in providing any recommendations, information or other communications (including without limitation asset allocation recommendations), and that such recommendations, information and communications (including without limitation any asset allocation recommendations) are not intended to serve, and will not serve, as a primary basis for your investment decisions. You also acknowledge and agree that in the event you adopt or follow all or part of PGIM’s asset allocation recommendations, that PGIM has not provided, and will not provide, any advice or recommendations with respect to the implementation of such asset allocation recommendations.</a:t>
            </a:r>
          </a:p>
          <a:p>
            <a:endParaRPr lang="en-US" sz="900" dirty="0">
              <a:latin typeface="Times" pitchFamily="18" charset="0"/>
              <a:cs typeface="Times" pitchFamily="18" charset="0"/>
            </a:endParaRPr>
          </a:p>
          <a:p>
            <a:r>
              <a:rPr lang="en-US" sz="900" dirty="0">
                <a:latin typeface="Times" pitchFamily="18" charset="0"/>
                <a:cs typeface="Times" pitchFamily="18" charset="0"/>
              </a:rPr>
              <a:t>In addition, you acknowledge your understanding that PGIM is an affiliate of PFI and that you have entered into discussions with PGIM about services (including without limitation asset allocation services) at your sole discretion, which are services that PGIM provides separate and apart from your existing business relationships with PFI.</a:t>
            </a:r>
          </a:p>
          <a:p>
            <a:endParaRPr lang="en-US" sz="900" dirty="0">
              <a:latin typeface="Times" pitchFamily="18" charset="0"/>
              <a:cs typeface="Times" pitchFamily="18" charset="0"/>
            </a:endParaRPr>
          </a:p>
          <a:p>
            <a:r>
              <a:rPr lang="en-US" sz="900" dirty="0">
                <a:latin typeface="Times" pitchFamily="18" charset="0"/>
                <a:cs typeface="Times" pitchFamily="18" charset="0"/>
              </a:rPr>
              <a:t>This document has been provided at your request and may contain confidential information and the recipient hereof agrees to maintain the confidentiality of such information.  These materials represent the views, opinions and recommendations of the author(s) regarding the economic conditions, asset classes, securities, issuers, or financial instruments referenced herein. Distribution of this information to any person other than the person to whom it was originally delivered and to such person’s advisers is unauthorized, and any reproduction of  this document,  in whole or in part, or the disclosure of any of its contents, without PGIM’s prior written consent, is prohibited.  This document contains the current opinions of the manager and such opinions are subject to change.  Certain information in this document has been obtained from sources that PGIM believes to be reliable as of the date presented; however, the PGIM cannot guarantee the accuracy of such information, assure its completeness, or warrant such information will not be changed.  PGIM has no obligation to update any or all such information; nor do we make any express or implied warranties or representations as to its completeness or accuracy.  Any information presented regarding the affiliates of PGIM is presented purely to facilitate an organizational overview and is not a solicitation on behalf of any affiliate.  These materials are not intended as an offer or solicitation with respect to the purchase or sale of any security or other financial instrument or any investment management services.  These materials do not constitute investment advice and should not be used as the basis for any investment decision. Past performance is not a guarantee or a reliable indicator of future results.</a:t>
            </a:r>
          </a:p>
          <a:p>
            <a:endParaRPr lang="en-US" sz="900" dirty="0">
              <a:latin typeface="Times" pitchFamily="18" charset="0"/>
              <a:cs typeface="Times" pitchFamily="18" charset="0"/>
            </a:endParaRPr>
          </a:p>
          <a:p>
            <a:r>
              <a:rPr lang="en-US" sz="900" dirty="0">
                <a:latin typeface="Times" pitchFamily="18" charset="0"/>
                <a:cs typeface="Times" pitchFamily="18" charset="0"/>
              </a:rPr>
              <a:t>The information contained herein is provided on the basis and subject to the explanations, caveats and warnings set out in this notice and elsewhere herein.  Any discussion of risk management is intended to describe the PGIM’s efforts to monitor and manage risk but does not imply low risk.  No investment strategy or risk management technique can guarantee returns or eliminate risk in any market environment.  These materials do not purport to provide any legal, tax or accounting advice.  These materials are not intended for distribution to or use by any person in any jurisdiction where such distribution would be contrary to local law or regulation.  </a:t>
            </a:r>
          </a:p>
          <a:p>
            <a:endParaRPr lang="en-US" sz="900" dirty="0">
              <a:latin typeface="Times" pitchFamily="18" charset="0"/>
              <a:cs typeface="Times" pitchFamily="18" charset="0"/>
            </a:endParaRPr>
          </a:p>
          <a:p>
            <a:r>
              <a:rPr lang="en-US" sz="900" dirty="0">
                <a:latin typeface="Times" pitchFamily="18" charset="0"/>
                <a:cs typeface="Times" pitchFamily="18" charset="0"/>
              </a:rPr>
              <a:t>Certain information contained in this document constitute "forward-looking statements," which can be identified by the use of forward-looking terminology such as "may", "will", "should", "expect", "anticipate", "target", "project", "estimate", "intend", "continue" or "believe" or the negatives thereof or other variations thereon or comparable terminology. Due to various risks and uncertainties, actual events or results or the actual performance of the investments may differ materially from those reflected or contemplated in such forward-looking statements.  </a:t>
            </a:r>
          </a:p>
          <a:p>
            <a:endParaRPr lang="en-US" sz="900" dirty="0">
              <a:latin typeface="Times" pitchFamily="18" charset="0"/>
              <a:cs typeface="Times" pitchFamily="18" charset="0"/>
            </a:endParaRPr>
          </a:p>
          <a:p>
            <a:r>
              <a:rPr lang="en-US" sz="900" dirty="0">
                <a:latin typeface="Times" pitchFamily="18" charset="0"/>
                <a:cs typeface="Times" pitchFamily="18" charset="0"/>
              </a:rPr>
              <a:t>Any projections or forecasts presented herein are as of the date of this presentation and are subject to change without notice.  Actual data will vary and may not be reflected here.  Projections and forecasts are subject to high levels of uncertainty.  Accordingly, any projections or forecasts should be viewed as merely representative of a broad range of possible outcomes.   Projections or forecasts are estimated, based on assumptions, and are subject to significant revision and may change materially as economic and market conditions change.   PGIM has no obligation to provide updates or changes to any projections or forecasts. </a:t>
            </a:r>
          </a:p>
          <a:p>
            <a:r>
              <a:rPr lang="en-US" sz="900" dirty="0">
                <a:latin typeface="Times" pitchFamily="18" charset="0"/>
                <a:cs typeface="Times" pitchFamily="18" charset="0"/>
              </a:rPr>
              <a:t>  </a:t>
            </a:r>
          </a:p>
          <a:p>
            <a:r>
              <a:rPr lang="en-US" sz="900" dirty="0">
                <a:latin typeface="Times" pitchFamily="18" charset="0"/>
                <a:cs typeface="Times" pitchFamily="18" charset="0"/>
              </a:rPr>
              <a:t>© 2016 PFI and its related entities. PGIM, the PGIM logo, and the Rock symbol are service marks of PFI and its related entities, registered in many jurisdictions worldwide. </a:t>
            </a:r>
          </a:p>
        </p:txBody>
      </p:sp>
    </p:spTree>
    <p:extLst>
      <p:ext uri="{BB962C8B-B14F-4D97-AF65-F5344CB8AC3E}">
        <p14:creationId xmlns:p14="http://schemas.microsoft.com/office/powerpoint/2010/main" val="291443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Introduction</a:t>
            </a:r>
          </a:p>
        </p:txBody>
      </p:sp>
      <p:sp>
        <p:nvSpPr>
          <p:cNvPr id="2" name="Slide Number Placeholder 1"/>
          <p:cNvSpPr>
            <a:spLocks noGrp="1"/>
          </p:cNvSpPr>
          <p:nvPr>
            <p:ph type="sldNum" sz="quarter" idx="10"/>
          </p:nvPr>
        </p:nvSpPr>
        <p:spPr/>
        <p:txBody>
          <a:bodyPr/>
          <a:lstStyle/>
          <a:p>
            <a:pPr>
              <a:defRPr/>
            </a:pPr>
            <a:fld id="{D603DBCF-7BFD-48DD-831F-54764C797A11}" type="slidenum">
              <a:rPr lang="en-US" smtClean="0"/>
              <a:pPr>
                <a:defRPr/>
              </a:pPr>
              <a:t>2</a:t>
            </a:fld>
            <a:endParaRPr lang="en-US" dirty="0"/>
          </a:p>
        </p:txBody>
      </p:sp>
      <p:sp>
        <p:nvSpPr>
          <p:cNvPr id="3" name="Content Placeholder 2"/>
          <p:cNvSpPr>
            <a:spLocks noGrp="1"/>
          </p:cNvSpPr>
          <p:nvPr>
            <p:ph idx="1"/>
          </p:nvPr>
        </p:nvSpPr>
        <p:spPr>
          <a:xfrm>
            <a:off x="452284" y="1142811"/>
            <a:ext cx="8063802" cy="1891792"/>
          </a:xfrm>
        </p:spPr>
        <p:txBody>
          <a:bodyPr/>
          <a:lstStyle/>
          <a:p>
            <a:r>
              <a:rPr lang="en-US" b="1" dirty="0"/>
              <a:t>Objectives</a:t>
            </a:r>
          </a:p>
          <a:p>
            <a:pPr lvl="1"/>
            <a:r>
              <a:rPr lang="en-US" dirty="0"/>
              <a:t>Insurance client is seeking to invest in offshore fund</a:t>
            </a:r>
          </a:p>
          <a:p>
            <a:pPr lvl="1"/>
            <a:r>
              <a:rPr lang="en-US" dirty="0"/>
              <a:t>Client has intermediate (3-5 year) investment horizon</a:t>
            </a:r>
          </a:p>
          <a:p>
            <a:pPr lvl="1"/>
            <a:r>
              <a:rPr lang="en-US" dirty="0"/>
              <a:t>Return objective for the fund is between 6-7%</a:t>
            </a:r>
          </a:p>
          <a:p>
            <a:r>
              <a:rPr lang="en-US" b="1" dirty="0"/>
              <a:t>Methodology</a:t>
            </a:r>
          </a:p>
          <a:p>
            <a:pPr lvl="1"/>
            <a:r>
              <a:rPr lang="en-US" dirty="0"/>
              <a:t>We considered a mix of seven asset classes that includes</a:t>
            </a:r>
          </a:p>
          <a:p>
            <a:pPr lvl="2"/>
            <a:r>
              <a:rPr lang="en-US" dirty="0"/>
              <a:t>US real estate, private equity, high yield fixed income, large cap and small cap equities and international and emerging market equities</a:t>
            </a:r>
          </a:p>
          <a:p>
            <a:pPr lvl="1"/>
            <a:r>
              <a:rPr lang="en-US" dirty="0"/>
              <a:t>We provide IAS proprietary capital market assumptions for these asset classes</a:t>
            </a:r>
          </a:p>
          <a:p>
            <a:pPr lvl="1"/>
            <a:r>
              <a:rPr lang="en-US" dirty="0"/>
              <a:t>Using client’s peer/industry allocations along with our capital market assumptions we construct multi-asset portfolio </a:t>
            </a:r>
          </a:p>
          <a:p>
            <a:r>
              <a:rPr lang="en-US" b="1" dirty="0"/>
              <a:t>Findings</a:t>
            </a:r>
          </a:p>
          <a:p>
            <a:pPr lvl="1"/>
            <a:r>
              <a:rPr lang="en-US" dirty="0"/>
              <a:t>Based on the investment objectives we suggest client to form a multi-asset portfolio with equal allocations to real estate, private equities and public equities</a:t>
            </a:r>
          </a:p>
          <a:p>
            <a:pPr lvl="1"/>
            <a:r>
              <a:rPr lang="en-US" dirty="0"/>
              <a:t>Compared with peer allocations our approach recommends adding allocations to real estate, private equity, small cap equities and emerging market equities</a:t>
            </a:r>
          </a:p>
          <a:p>
            <a:pPr lvl="1"/>
            <a:r>
              <a:rPr lang="en-US" dirty="0"/>
              <a:t>If there are regulatory constraints or liquidity preferences due to shorter investment horizon client may further add allocation constraints</a:t>
            </a:r>
          </a:p>
          <a:p>
            <a:endParaRPr lang="en-US" dirty="0"/>
          </a:p>
        </p:txBody>
      </p:sp>
    </p:spTree>
    <p:extLst>
      <p:ext uri="{BB962C8B-B14F-4D97-AF65-F5344CB8AC3E}">
        <p14:creationId xmlns:p14="http://schemas.microsoft.com/office/powerpoint/2010/main" val="3685377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405847"/>
            <a:ext cx="8239432" cy="760364"/>
          </a:xfrm>
        </p:spPr>
        <p:txBody>
          <a:bodyPr/>
          <a:lstStyle/>
          <a:p>
            <a:r>
              <a:rPr lang="en-US" dirty="0"/>
              <a:t>IAS Capital Market Assumption (5 Year Horizon)</a:t>
            </a:r>
          </a:p>
        </p:txBody>
      </p:sp>
      <p:sp>
        <p:nvSpPr>
          <p:cNvPr id="7" name="Content Placeholder 6"/>
          <p:cNvSpPr>
            <a:spLocks noGrp="1"/>
          </p:cNvSpPr>
          <p:nvPr>
            <p:ph idx="1"/>
          </p:nvPr>
        </p:nvSpPr>
        <p:spPr>
          <a:xfrm>
            <a:off x="466465" y="1318323"/>
            <a:ext cx="8229600" cy="4866969"/>
          </a:xfrm>
        </p:spPr>
        <p:txBody>
          <a:bodyPr/>
          <a:lstStyle/>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1" name="Rectangle 10">
            <a:extLst>
              <a:ext uri="{FF2B5EF4-FFF2-40B4-BE49-F238E27FC236}">
                <a16:creationId xmlns:a16="http://schemas.microsoft.com/office/drawing/2014/main" id="{F4B82EB8-6951-445A-9FC5-D26EDC78C29E}"/>
              </a:ext>
            </a:extLst>
          </p:cNvPr>
          <p:cNvSpPr/>
          <p:nvPr/>
        </p:nvSpPr>
        <p:spPr>
          <a:xfrm>
            <a:off x="457199" y="6109030"/>
            <a:ext cx="8083900" cy="502702"/>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Source: PGIM IAS, Cambridge Associates, </a:t>
            </a:r>
            <a:r>
              <a:rPr lang="en-US" sz="800" dirty="0" err="1">
                <a:solidFill>
                  <a:srgbClr val="002247"/>
                </a:solidFill>
                <a:latin typeface="Arial Narrow"/>
                <a:cs typeface="Arial Narrow"/>
              </a:rPr>
              <a:t>Datastream</a:t>
            </a:r>
            <a:r>
              <a:rPr lang="en-US" sz="800" dirty="0">
                <a:solidFill>
                  <a:srgbClr val="002247"/>
                </a:solidFill>
                <a:latin typeface="Arial Narrow"/>
                <a:cs typeface="Arial Narrow"/>
              </a:rPr>
              <a:t>;  As of Date: 08/31/2017 </a:t>
            </a:r>
          </a:p>
          <a:p>
            <a:pPr algn="just">
              <a:buClr>
                <a:srgbClr val="000000"/>
              </a:buClr>
              <a:defRPr/>
            </a:pPr>
            <a:r>
              <a:rPr lang="en-US" sz="800" dirty="0">
                <a:solidFill>
                  <a:srgbClr val="002247"/>
                </a:solidFill>
                <a:latin typeface="Arial Narrow"/>
                <a:cs typeface="Arial Narrow"/>
              </a:rPr>
              <a:t>Note: Reported returns are annualized geometric averages. We customize high yields to only include constituents with average life between 5 and 10. See appendix for benchmark proxies.</a:t>
            </a:r>
          </a:p>
          <a:p>
            <a:pPr algn="just">
              <a:buClr>
                <a:srgbClr val="000000"/>
              </a:buClr>
              <a:defRPr/>
            </a:pP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17" name="Chart 16">
            <a:extLst>
              <a:ext uri="{FF2B5EF4-FFF2-40B4-BE49-F238E27FC236}">
                <a16:creationId xmlns:a16="http://schemas.microsoft.com/office/drawing/2014/main" id="{A3E934E9-A08A-4D4C-84BA-C9257661982D}"/>
              </a:ext>
            </a:extLst>
          </p:cNvPr>
          <p:cNvGraphicFramePr/>
          <p:nvPr>
            <p:extLst>
              <p:ext uri="{D42A27DB-BD31-4B8C-83A1-F6EECF244321}">
                <p14:modId xmlns:p14="http://schemas.microsoft.com/office/powerpoint/2010/main" val="2458065737"/>
              </p:ext>
            </p:extLst>
          </p:nvPr>
        </p:nvGraphicFramePr>
        <p:xfrm>
          <a:off x="1515629" y="1365861"/>
          <a:ext cx="5967040" cy="27238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000738621"/>
              </p:ext>
            </p:extLst>
          </p:nvPr>
        </p:nvGraphicFramePr>
        <p:xfrm>
          <a:off x="665316" y="4437845"/>
          <a:ext cx="7823199" cy="952500"/>
        </p:xfrm>
        <a:graphic>
          <a:graphicData uri="http://schemas.openxmlformats.org/drawingml/2006/table">
            <a:tbl>
              <a:tblPr>
                <a:tableStyleId>{5C22544A-7EE6-4342-B048-85BDC9FD1C3A}</a:tableStyleId>
              </a:tblPr>
              <a:tblGrid>
                <a:gridCol w="1512633">
                  <a:extLst>
                    <a:ext uri="{9D8B030D-6E8A-4147-A177-3AD203B41FA5}">
                      <a16:colId xmlns:a16="http://schemas.microsoft.com/office/drawing/2014/main" val="3143535411"/>
                    </a:ext>
                  </a:extLst>
                </a:gridCol>
                <a:gridCol w="941828">
                  <a:extLst>
                    <a:ext uri="{9D8B030D-6E8A-4147-A177-3AD203B41FA5}">
                      <a16:colId xmlns:a16="http://schemas.microsoft.com/office/drawing/2014/main" val="3616452653"/>
                    </a:ext>
                  </a:extLst>
                </a:gridCol>
                <a:gridCol w="1094043">
                  <a:extLst>
                    <a:ext uri="{9D8B030D-6E8A-4147-A177-3AD203B41FA5}">
                      <a16:colId xmlns:a16="http://schemas.microsoft.com/office/drawing/2014/main" val="385370069"/>
                    </a:ext>
                  </a:extLst>
                </a:gridCol>
                <a:gridCol w="849865">
                  <a:extLst>
                    <a:ext uri="{9D8B030D-6E8A-4147-A177-3AD203B41FA5}">
                      <a16:colId xmlns:a16="http://schemas.microsoft.com/office/drawing/2014/main" val="4182094768"/>
                    </a:ext>
                  </a:extLst>
                </a:gridCol>
                <a:gridCol w="824496">
                  <a:extLst>
                    <a:ext uri="{9D8B030D-6E8A-4147-A177-3AD203B41FA5}">
                      <a16:colId xmlns:a16="http://schemas.microsoft.com/office/drawing/2014/main" val="1683966961"/>
                    </a:ext>
                  </a:extLst>
                </a:gridCol>
                <a:gridCol w="837181">
                  <a:extLst>
                    <a:ext uri="{9D8B030D-6E8A-4147-A177-3AD203B41FA5}">
                      <a16:colId xmlns:a16="http://schemas.microsoft.com/office/drawing/2014/main" val="2481350455"/>
                    </a:ext>
                  </a:extLst>
                </a:gridCol>
                <a:gridCol w="976711">
                  <a:extLst>
                    <a:ext uri="{9D8B030D-6E8A-4147-A177-3AD203B41FA5}">
                      <a16:colId xmlns:a16="http://schemas.microsoft.com/office/drawing/2014/main" val="738899927"/>
                    </a:ext>
                  </a:extLst>
                </a:gridCol>
                <a:gridCol w="786442">
                  <a:extLst>
                    <a:ext uri="{9D8B030D-6E8A-4147-A177-3AD203B41FA5}">
                      <a16:colId xmlns:a16="http://schemas.microsoft.com/office/drawing/2014/main" val="1014400836"/>
                    </a:ext>
                  </a:extLst>
                </a:gridCol>
              </a:tblGrid>
              <a:tr h="571500">
                <a:tc>
                  <a:txBody>
                    <a:bodyPr/>
                    <a:lstStyle/>
                    <a:p>
                      <a:pPr algn="l" fontAlgn="b"/>
                      <a:r>
                        <a:rPr lang="en-US" sz="1100" b="1" u="none" strike="noStrike" dirty="0">
                          <a:solidFill>
                            <a:schemeClr val="bg1"/>
                          </a:solidFill>
                          <a:effectLst/>
                        </a:rPr>
                        <a:t> </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bg2"/>
                    </a:solidFill>
                  </a:tcPr>
                </a:tc>
                <a:tc>
                  <a:txBody>
                    <a:bodyPr/>
                    <a:lstStyle/>
                    <a:p>
                      <a:pPr algn="ctr" fontAlgn="ctr"/>
                      <a:r>
                        <a:rPr lang="en-US" sz="1100" b="1" u="none" strike="noStrike" dirty="0">
                          <a:solidFill>
                            <a:schemeClr val="bg1"/>
                          </a:solidFill>
                          <a:effectLst/>
                        </a:rPr>
                        <a:t>US Real Estate</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Private Equity</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High Yield</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Large Cap Equities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Small Cap Equities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International Equities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Emerging Market Equities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extLst>
                  <a:ext uri="{0D108BD9-81ED-4DB2-BD59-A6C34878D82A}">
                    <a16:rowId xmlns:a16="http://schemas.microsoft.com/office/drawing/2014/main" val="2171616037"/>
                  </a:ext>
                </a:extLst>
              </a:tr>
              <a:tr h="190500">
                <a:tc>
                  <a:txBody>
                    <a:bodyPr/>
                    <a:lstStyle/>
                    <a:p>
                      <a:pPr algn="l" fontAlgn="b"/>
                      <a:r>
                        <a:rPr lang="en-US" sz="1100" b="1" u="none" strike="noStrike" dirty="0">
                          <a:effectLst/>
                        </a:rPr>
                        <a:t>Return</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7.00%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8.80%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4.77%</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7.21%</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8.06%</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7.07%</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8.03%</a:t>
                      </a:r>
                      <a:endParaRPr lang="en-US" sz="11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635700116"/>
                  </a:ext>
                </a:extLst>
              </a:tr>
              <a:tr h="190500">
                <a:tc>
                  <a:txBody>
                    <a:bodyPr/>
                    <a:lstStyle/>
                    <a:p>
                      <a:pPr algn="l" fontAlgn="b"/>
                      <a:r>
                        <a:rPr lang="en-US" sz="1100" b="1" u="none" strike="noStrike" dirty="0">
                          <a:effectLst/>
                        </a:rPr>
                        <a:t>Volatility</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10.08%</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14.18%</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13.14%</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15.30%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19.70%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18.22%</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25.24%</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802796677"/>
                  </a:ext>
                </a:extLst>
              </a:tr>
            </a:tbl>
          </a:graphicData>
        </a:graphic>
      </p:graphicFrame>
    </p:spTree>
    <p:extLst>
      <p:ext uri="{BB962C8B-B14F-4D97-AF65-F5344CB8AC3E}">
        <p14:creationId xmlns:p14="http://schemas.microsoft.com/office/powerpoint/2010/main" val="1775303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IAS Capital Market Assumption (5 Year Horizon)</a:t>
            </a:r>
            <a:endParaRPr lang="en-US" dirty="0"/>
          </a:p>
        </p:txBody>
      </p:sp>
      <p:sp>
        <p:nvSpPr>
          <p:cNvPr id="7" name="Content Placeholder 6"/>
          <p:cNvSpPr>
            <a:spLocks noGrp="1"/>
          </p:cNvSpPr>
          <p:nvPr>
            <p:ph idx="1"/>
          </p:nvPr>
        </p:nvSpPr>
        <p:spPr/>
        <p:txBody>
          <a:bodyPr/>
          <a:lstStyle/>
          <a:p>
            <a:pPr marL="0" indent="0">
              <a:buNone/>
            </a:pPr>
            <a:r>
              <a:rPr lang="en-US" sz="1400" dirty="0"/>
              <a:t>Correlations </a:t>
            </a:r>
          </a:p>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6" name="Rectangle 15">
            <a:extLst>
              <a:ext uri="{FF2B5EF4-FFF2-40B4-BE49-F238E27FC236}">
                <a16:creationId xmlns:a16="http://schemas.microsoft.com/office/drawing/2014/main" id="{92EC52B7-D26A-4393-B69C-029C3C0481A6}"/>
              </a:ext>
            </a:extLst>
          </p:cNvPr>
          <p:cNvSpPr/>
          <p:nvPr/>
        </p:nvSpPr>
        <p:spPr>
          <a:xfrm>
            <a:off x="387026" y="5922679"/>
            <a:ext cx="8299774" cy="625812"/>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Source: PGIM IAS, </a:t>
            </a:r>
            <a:r>
              <a:rPr lang="en-US" sz="800" dirty="0" err="1">
                <a:solidFill>
                  <a:srgbClr val="002247"/>
                </a:solidFill>
                <a:latin typeface="Arial Narrow"/>
                <a:cs typeface="Arial Narrow"/>
              </a:rPr>
              <a:t>Datastream</a:t>
            </a:r>
            <a:r>
              <a:rPr lang="en-US" sz="800" dirty="0">
                <a:solidFill>
                  <a:srgbClr val="002247"/>
                </a:solidFill>
                <a:latin typeface="Arial Narrow"/>
                <a:cs typeface="Arial Narrow"/>
              </a:rPr>
              <a:t>, Cambridge Associates; As of date 8/31/2017</a:t>
            </a:r>
          </a:p>
          <a:p>
            <a:pPr algn="just">
              <a:buClr>
                <a:srgbClr val="000000"/>
              </a:buClr>
              <a:defRPr/>
            </a:pPr>
            <a:r>
              <a:rPr lang="en-US" sz="800" dirty="0">
                <a:solidFill>
                  <a:srgbClr val="002247"/>
                </a:solidFill>
                <a:latin typeface="Arial Narrow"/>
                <a:cs typeface="Arial Narrow"/>
              </a:rPr>
              <a:t>Note: The return correlation estimator is based over shrunk covariance matrix, which was proposed in </a:t>
            </a:r>
            <a:r>
              <a:rPr lang="en-US" sz="800" dirty="0" err="1">
                <a:solidFill>
                  <a:srgbClr val="002247"/>
                </a:solidFill>
                <a:latin typeface="Arial Narrow"/>
                <a:cs typeface="Arial Narrow"/>
              </a:rPr>
              <a:t>Ledoit</a:t>
            </a:r>
            <a:r>
              <a:rPr lang="en-US" sz="800" dirty="0">
                <a:solidFill>
                  <a:srgbClr val="002247"/>
                </a:solidFill>
                <a:latin typeface="Arial Narrow"/>
                <a:cs typeface="Arial Narrow"/>
              </a:rPr>
              <a:t> and Wolf, </a:t>
            </a:r>
            <a:r>
              <a:rPr lang="en-US" sz="800" dirty="0">
                <a:solidFill>
                  <a:srgbClr val="002247"/>
                </a:solidFill>
                <a:latin typeface="Arial Narrow"/>
                <a:cs typeface="Arial Narrow"/>
              </a:rPr>
              <a:t>“A Well-Conditioned Estimator for Large-Dimensional Covariance Matrices”, Journal of Multivariate Analysis, Volume 88, Issue 2, February 2004, Pages 365-411. </a:t>
            </a:r>
          </a:p>
          <a:p>
            <a:pPr algn="just">
              <a:buClr>
                <a:srgbClr val="000000"/>
              </a:buClr>
              <a:defRPr/>
            </a:pP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3" name="Table 2"/>
          <p:cNvGraphicFramePr>
            <a:graphicFrameLocks noGrp="1"/>
          </p:cNvGraphicFramePr>
          <p:nvPr>
            <p:extLst>
              <p:ext uri="{D42A27DB-BD31-4B8C-83A1-F6EECF244321}">
                <p14:modId xmlns:p14="http://schemas.microsoft.com/office/powerpoint/2010/main" val="3542543179"/>
              </p:ext>
            </p:extLst>
          </p:nvPr>
        </p:nvGraphicFramePr>
        <p:xfrm>
          <a:off x="660400" y="2082041"/>
          <a:ext cx="7823199" cy="1845945"/>
        </p:xfrm>
        <a:graphic>
          <a:graphicData uri="http://schemas.openxmlformats.org/drawingml/2006/table">
            <a:tbl>
              <a:tblPr>
                <a:tableStyleId>{5C22544A-7EE6-4342-B048-85BDC9FD1C3A}</a:tableStyleId>
              </a:tblPr>
              <a:tblGrid>
                <a:gridCol w="1512633">
                  <a:extLst>
                    <a:ext uri="{9D8B030D-6E8A-4147-A177-3AD203B41FA5}">
                      <a16:colId xmlns:a16="http://schemas.microsoft.com/office/drawing/2014/main" val="2825021686"/>
                    </a:ext>
                  </a:extLst>
                </a:gridCol>
                <a:gridCol w="941828">
                  <a:extLst>
                    <a:ext uri="{9D8B030D-6E8A-4147-A177-3AD203B41FA5}">
                      <a16:colId xmlns:a16="http://schemas.microsoft.com/office/drawing/2014/main" val="742830707"/>
                    </a:ext>
                  </a:extLst>
                </a:gridCol>
                <a:gridCol w="1094043">
                  <a:extLst>
                    <a:ext uri="{9D8B030D-6E8A-4147-A177-3AD203B41FA5}">
                      <a16:colId xmlns:a16="http://schemas.microsoft.com/office/drawing/2014/main" val="3254012282"/>
                    </a:ext>
                  </a:extLst>
                </a:gridCol>
                <a:gridCol w="849865">
                  <a:extLst>
                    <a:ext uri="{9D8B030D-6E8A-4147-A177-3AD203B41FA5}">
                      <a16:colId xmlns:a16="http://schemas.microsoft.com/office/drawing/2014/main" val="953548370"/>
                    </a:ext>
                  </a:extLst>
                </a:gridCol>
                <a:gridCol w="824496">
                  <a:extLst>
                    <a:ext uri="{9D8B030D-6E8A-4147-A177-3AD203B41FA5}">
                      <a16:colId xmlns:a16="http://schemas.microsoft.com/office/drawing/2014/main" val="803107908"/>
                    </a:ext>
                  </a:extLst>
                </a:gridCol>
                <a:gridCol w="837181">
                  <a:extLst>
                    <a:ext uri="{9D8B030D-6E8A-4147-A177-3AD203B41FA5}">
                      <a16:colId xmlns:a16="http://schemas.microsoft.com/office/drawing/2014/main" val="3283197218"/>
                    </a:ext>
                  </a:extLst>
                </a:gridCol>
                <a:gridCol w="976711">
                  <a:extLst>
                    <a:ext uri="{9D8B030D-6E8A-4147-A177-3AD203B41FA5}">
                      <a16:colId xmlns:a16="http://schemas.microsoft.com/office/drawing/2014/main" val="820212176"/>
                    </a:ext>
                  </a:extLst>
                </a:gridCol>
                <a:gridCol w="786442">
                  <a:extLst>
                    <a:ext uri="{9D8B030D-6E8A-4147-A177-3AD203B41FA5}">
                      <a16:colId xmlns:a16="http://schemas.microsoft.com/office/drawing/2014/main" val="2139717667"/>
                    </a:ext>
                  </a:extLst>
                </a:gridCol>
              </a:tblGrid>
              <a:tr h="485775">
                <a:tc>
                  <a:txBody>
                    <a:bodyPr/>
                    <a:lstStyle/>
                    <a:p>
                      <a:pPr algn="l" fontAlgn="b"/>
                      <a:r>
                        <a:rPr lang="en-US" sz="1100" u="none" strike="noStrike" dirty="0">
                          <a:solidFill>
                            <a:schemeClr val="bg1"/>
                          </a:solidFill>
                          <a:effectLst/>
                        </a:rPr>
                        <a:t> </a:t>
                      </a:r>
                      <a:endParaRPr lang="en-US" sz="1100" b="1" i="0" u="none" strike="noStrike" dirty="0">
                        <a:solidFill>
                          <a:schemeClr val="bg1"/>
                        </a:solidFill>
                        <a:effectLst/>
                        <a:latin typeface="Arial" panose="020B0604020202020204" pitchFamily="34" charset="0"/>
                      </a:endParaRPr>
                    </a:p>
                  </a:txBody>
                  <a:tcPr marL="9525" marR="9525" marT="9525" marB="0" anchor="b">
                    <a:solidFill>
                      <a:schemeClr val="bg2"/>
                    </a:solidFill>
                  </a:tcPr>
                </a:tc>
                <a:tc>
                  <a:txBody>
                    <a:bodyPr/>
                    <a:lstStyle/>
                    <a:p>
                      <a:pPr algn="ctr" fontAlgn="ctr"/>
                      <a:r>
                        <a:rPr lang="en-US" sz="1100" b="1" u="none" strike="noStrike" dirty="0">
                          <a:solidFill>
                            <a:schemeClr val="bg1"/>
                          </a:solidFill>
                          <a:effectLst/>
                        </a:rPr>
                        <a:t>US Real Estate</a:t>
                      </a:r>
                      <a:endParaRPr lang="en-US" sz="1100" b="1" i="0" u="none" strike="noStrike" dirty="0">
                        <a:solidFill>
                          <a:schemeClr val="bg1"/>
                        </a:solidFill>
                        <a:effectLst/>
                        <a:latin typeface="Arial" panose="020B060402020202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Private Equity</a:t>
                      </a:r>
                      <a:endParaRPr lang="en-US" sz="1100" b="1" i="0" u="none" strike="noStrike" dirty="0">
                        <a:solidFill>
                          <a:schemeClr val="bg1"/>
                        </a:solidFill>
                        <a:effectLst/>
                        <a:latin typeface="Arial" panose="020B060402020202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High Yield</a:t>
                      </a:r>
                      <a:endParaRPr lang="en-US" sz="1100" b="1" i="0" u="none" strike="noStrike" dirty="0">
                        <a:solidFill>
                          <a:schemeClr val="bg1"/>
                        </a:solidFill>
                        <a:effectLst/>
                        <a:latin typeface="Arial" panose="020B060402020202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Large Cap Equities</a:t>
                      </a:r>
                      <a:endParaRPr lang="en-US" sz="1100" b="1" i="0" u="none" strike="noStrike" dirty="0">
                        <a:solidFill>
                          <a:schemeClr val="bg1"/>
                        </a:solidFill>
                        <a:effectLst/>
                        <a:latin typeface="Arial" panose="020B060402020202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Small Cap Equities</a:t>
                      </a:r>
                      <a:endParaRPr lang="en-US" sz="1100" b="1" i="0" u="none" strike="noStrike" dirty="0">
                        <a:solidFill>
                          <a:schemeClr val="bg1"/>
                        </a:solidFill>
                        <a:effectLst/>
                        <a:latin typeface="Arial" panose="020B060402020202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International Equities</a:t>
                      </a:r>
                      <a:endParaRPr lang="en-US" sz="1100" b="1" i="0" u="none" strike="noStrike" dirty="0">
                        <a:solidFill>
                          <a:schemeClr val="bg1"/>
                        </a:solidFill>
                        <a:effectLst/>
                        <a:latin typeface="Arial" panose="020B060402020202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Emerging Market Equities</a:t>
                      </a:r>
                      <a:endParaRPr lang="en-US" sz="1100" b="1" i="0" u="none" strike="noStrike" dirty="0">
                        <a:solidFill>
                          <a:schemeClr val="bg1"/>
                        </a:solidFill>
                        <a:effectLst/>
                        <a:latin typeface="Arial" panose="020B0604020202020204" pitchFamily="34" charset="0"/>
                      </a:endParaRPr>
                    </a:p>
                  </a:txBody>
                  <a:tcPr marL="9525" marR="9525" marT="9525" marB="0" anchor="ctr">
                    <a:solidFill>
                      <a:schemeClr val="bg2"/>
                    </a:solidFill>
                  </a:tcPr>
                </a:tc>
                <a:extLst>
                  <a:ext uri="{0D108BD9-81ED-4DB2-BD59-A6C34878D82A}">
                    <a16:rowId xmlns:a16="http://schemas.microsoft.com/office/drawing/2014/main" val="757426773"/>
                  </a:ext>
                </a:extLst>
              </a:tr>
              <a:tr h="190500">
                <a:tc>
                  <a:txBody>
                    <a:bodyPr/>
                    <a:lstStyle/>
                    <a:p>
                      <a:pPr algn="l" fontAlgn="b"/>
                      <a:r>
                        <a:rPr lang="en-US" sz="1100" b="1" u="none" strike="noStrike" dirty="0">
                          <a:effectLst/>
                        </a:rPr>
                        <a:t>US Real Estate</a:t>
                      </a:r>
                      <a:endParaRPr lang="en-US" sz="1100" b="1"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1.00</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0.29</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0.24</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0.30</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dirty="0">
                          <a:effectLst/>
                        </a:rPr>
                        <a:t>0.31</a:t>
                      </a:r>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dirty="0">
                          <a:effectLst/>
                        </a:rPr>
                        <a:t>0.26</a:t>
                      </a:r>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dirty="0">
                          <a:effectLst/>
                        </a:rPr>
                        <a:t>0.23</a:t>
                      </a:r>
                      <a:endParaRPr lang="en-US" sz="1100" b="0" i="0" u="none" strike="noStrike" dirty="0">
                        <a:solidFill>
                          <a:srgbClr val="000000"/>
                        </a:solidFill>
                        <a:effectLst/>
                        <a:latin typeface="Arial" panose="020B0604020202020204" pitchFamily="34" charset="0"/>
                      </a:endParaRPr>
                    </a:p>
                  </a:txBody>
                  <a:tcPr marL="9525" marR="9525" marT="9525" marB="0" anchor="b">
                    <a:noFill/>
                  </a:tcPr>
                </a:tc>
                <a:extLst>
                  <a:ext uri="{0D108BD9-81ED-4DB2-BD59-A6C34878D82A}">
                    <a16:rowId xmlns:a16="http://schemas.microsoft.com/office/drawing/2014/main" val="1618453863"/>
                  </a:ext>
                </a:extLst>
              </a:tr>
              <a:tr h="190500">
                <a:tc>
                  <a:txBody>
                    <a:bodyPr/>
                    <a:lstStyle/>
                    <a:p>
                      <a:pPr algn="l" fontAlgn="b"/>
                      <a:r>
                        <a:rPr lang="en-US" sz="1100" b="1" u="none" strike="noStrike" dirty="0">
                          <a:effectLst/>
                        </a:rPr>
                        <a:t>US Private Equity</a:t>
                      </a:r>
                      <a:endParaRPr lang="en-US" sz="1100" b="1"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dirty="0">
                          <a:effectLst/>
                        </a:rPr>
                        <a:t>0.29</a:t>
                      </a:r>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1.00</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0.38</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0.68</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0.67</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0.60</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0.57</a:t>
                      </a:r>
                      <a:endParaRPr lang="en-US" sz="1100" b="0" i="0" u="none" strike="noStrike">
                        <a:solidFill>
                          <a:srgbClr val="000000"/>
                        </a:solidFill>
                        <a:effectLst/>
                        <a:latin typeface="Arial" panose="020B0604020202020204" pitchFamily="34" charset="0"/>
                      </a:endParaRPr>
                    </a:p>
                  </a:txBody>
                  <a:tcPr marL="9525" marR="9525" marT="9525" marB="0" anchor="b">
                    <a:noFill/>
                  </a:tcPr>
                </a:tc>
                <a:extLst>
                  <a:ext uri="{0D108BD9-81ED-4DB2-BD59-A6C34878D82A}">
                    <a16:rowId xmlns:a16="http://schemas.microsoft.com/office/drawing/2014/main" val="297320390"/>
                  </a:ext>
                </a:extLst>
              </a:tr>
              <a:tr h="190500">
                <a:tc>
                  <a:txBody>
                    <a:bodyPr/>
                    <a:lstStyle/>
                    <a:p>
                      <a:pPr algn="l" fontAlgn="b"/>
                      <a:r>
                        <a:rPr lang="en-US" sz="1100" b="1" u="none" strike="noStrike" dirty="0">
                          <a:effectLst/>
                        </a:rPr>
                        <a:t>US High Yield</a:t>
                      </a:r>
                      <a:endParaRPr lang="en-US" sz="1100" b="1"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dirty="0">
                          <a:effectLst/>
                        </a:rPr>
                        <a:t>0.24</a:t>
                      </a:r>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0.38</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1.00</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0.50</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0.49</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0.46</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0.46</a:t>
                      </a:r>
                      <a:endParaRPr lang="en-US" sz="1100" b="0" i="0" u="none" strike="noStrike">
                        <a:solidFill>
                          <a:srgbClr val="000000"/>
                        </a:solidFill>
                        <a:effectLst/>
                        <a:latin typeface="Arial" panose="020B0604020202020204" pitchFamily="34" charset="0"/>
                      </a:endParaRPr>
                    </a:p>
                  </a:txBody>
                  <a:tcPr marL="9525" marR="9525" marT="9525" marB="0" anchor="b">
                    <a:noFill/>
                  </a:tcPr>
                </a:tc>
                <a:extLst>
                  <a:ext uri="{0D108BD9-81ED-4DB2-BD59-A6C34878D82A}">
                    <a16:rowId xmlns:a16="http://schemas.microsoft.com/office/drawing/2014/main" val="2754224075"/>
                  </a:ext>
                </a:extLst>
              </a:tr>
              <a:tr h="190500">
                <a:tc>
                  <a:txBody>
                    <a:bodyPr/>
                    <a:lstStyle/>
                    <a:p>
                      <a:pPr algn="l" fontAlgn="b"/>
                      <a:r>
                        <a:rPr lang="en-US" sz="1100" b="1" u="none" strike="noStrike" dirty="0">
                          <a:effectLst/>
                        </a:rPr>
                        <a:t>US Large Cap Equities</a:t>
                      </a:r>
                      <a:endParaRPr lang="en-US" sz="1100" b="1"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dirty="0">
                          <a:effectLst/>
                        </a:rPr>
                        <a:t>0.30</a:t>
                      </a:r>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0.68</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0.50</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1.00</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0.83</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0.76</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0.64</a:t>
                      </a:r>
                      <a:endParaRPr lang="en-US" sz="1100" b="0" i="0" u="none" strike="noStrike">
                        <a:solidFill>
                          <a:srgbClr val="000000"/>
                        </a:solidFill>
                        <a:effectLst/>
                        <a:latin typeface="Arial" panose="020B0604020202020204" pitchFamily="34" charset="0"/>
                      </a:endParaRPr>
                    </a:p>
                  </a:txBody>
                  <a:tcPr marL="9525" marR="9525" marT="9525" marB="0" anchor="b">
                    <a:noFill/>
                  </a:tcPr>
                </a:tc>
                <a:extLst>
                  <a:ext uri="{0D108BD9-81ED-4DB2-BD59-A6C34878D82A}">
                    <a16:rowId xmlns:a16="http://schemas.microsoft.com/office/drawing/2014/main" val="562735150"/>
                  </a:ext>
                </a:extLst>
              </a:tr>
              <a:tr h="190500">
                <a:tc>
                  <a:txBody>
                    <a:bodyPr/>
                    <a:lstStyle/>
                    <a:p>
                      <a:pPr algn="l" fontAlgn="b"/>
                      <a:r>
                        <a:rPr lang="en-US" sz="1100" b="1" u="none" strike="noStrike" dirty="0">
                          <a:effectLst/>
                        </a:rPr>
                        <a:t>US Small Cap Equities</a:t>
                      </a:r>
                      <a:endParaRPr lang="en-US" sz="1100" b="1"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0.31</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0.67</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0.49</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0.83</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dirty="0">
                          <a:effectLst/>
                        </a:rPr>
                        <a:t>1.00</a:t>
                      </a:r>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0.70</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0.69</a:t>
                      </a:r>
                      <a:endParaRPr lang="en-US" sz="1100" b="0" i="0" u="none" strike="noStrike">
                        <a:solidFill>
                          <a:srgbClr val="000000"/>
                        </a:solidFill>
                        <a:effectLst/>
                        <a:latin typeface="Arial" panose="020B0604020202020204" pitchFamily="34" charset="0"/>
                      </a:endParaRPr>
                    </a:p>
                  </a:txBody>
                  <a:tcPr marL="9525" marR="9525" marT="9525" marB="0" anchor="b">
                    <a:noFill/>
                  </a:tcPr>
                </a:tc>
                <a:extLst>
                  <a:ext uri="{0D108BD9-81ED-4DB2-BD59-A6C34878D82A}">
                    <a16:rowId xmlns:a16="http://schemas.microsoft.com/office/drawing/2014/main" val="1334720724"/>
                  </a:ext>
                </a:extLst>
              </a:tr>
              <a:tr h="190500">
                <a:tc>
                  <a:txBody>
                    <a:bodyPr/>
                    <a:lstStyle/>
                    <a:p>
                      <a:pPr algn="l" fontAlgn="b"/>
                      <a:r>
                        <a:rPr lang="en-US" sz="1100" b="1" u="none" strike="noStrike" dirty="0">
                          <a:effectLst/>
                        </a:rPr>
                        <a:t>International Equities</a:t>
                      </a:r>
                      <a:endParaRPr lang="en-US" sz="1100" b="1"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0.26</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0.60</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0.46</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0.76</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dirty="0">
                          <a:effectLst/>
                        </a:rPr>
                        <a:t>0.70</a:t>
                      </a:r>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dirty="0">
                          <a:effectLst/>
                        </a:rPr>
                        <a:t>1.00</a:t>
                      </a:r>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0.67</a:t>
                      </a:r>
                      <a:endParaRPr lang="en-US" sz="1100" b="0" i="0" u="none" strike="noStrike">
                        <a:solidFill>
                          <a:srgbClr val="000000"/>
                        </a:solidFill>
                        <a:effectLst/>
                        <a:latin typeface="Arial" panose="020B0604020202020204" pitchFamily="34" charset="0"/>
                      </a:endParaRPr>
                    </a:p>
                  </a:txBody>
                  <a:tcPr marL="9525" marR="9525" marT="9525" marB="0" anchor="b">
                    <a:noFill/>
                  </a:tcPr>
                </a:tc>
                <a:extLst>
                  <a:ext uri="{0D108BD9-81ED-4DB2-BD59-A6C34878D82A}">
                    <a16:rowId xmlns:a16="http://schemas.microsoft.com/office/drawing/2014/main" val="3815836174"/>
                  </a:ext>
                </a:extLst>
              </a:tr>
              <a:tr h="190500">
                <a:tc>
                  <a:txBody>
                    <a:bodyPr/>
                    <a:lstStyle/>
                    <a:p>
                      <a:pPr algn="l" fontAlgn="b"/>
                      <a:r>
                        <a:rPr lang="en-US" sz="1100" b="1" u="none" strike="noStrike" dirty="0">
                          <a:effectLst/>
                        </a:rPr>
                        <a:t>Emerging Market Equities</a:t>
                      </a:r>
                      <a:endParaRPr lang="en-US" sz="1100" b="1"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0.23</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0.57</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0.46</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0.64</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0.69</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dirty="0">
                          <a:effectLst/>
                        </a:rPr>
                        <a:t>0.67</a:t>
                      </a:r>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dirty="0">
                          <a:effectLst/>
                        </a:rPr>
                        <a:t>1.00</a:t>
                      </a:r>
                      <a:endParaRPr lang="en-US" sz="1100" b="0" i="0" u="none" strike="noStrike" dirty="0">
                        <a:solidFill>
                          <a:srgbClr val="000000"/>
                        </a:solidFill>
                        <a:effectLst/>
                        <a:latin typeface="Arial" panose="020B0604020202020204" pitchFamily="34" charset="0"/>
                      </a:endParaRPr>
                    </a:p>
                  </a:txBody>
                  <a:tcPr marL="9525" marR="9525" marT="9525" marB="0" anchor="b">
                    <a:noFill/>
                  </a:tcPr>
                </a:tc>
                <a:extLst>
                  <a:ext uri="{0D108BD9-81ED-4DB2-BD59-A6C34878D82A}">
                    <a16:rowId xmlns:a16="http://schemas.microsoft.com/office/drawing/2014/main" val="28636015"/>
                  </a:ext>
                </a:extLst>
              </a:tr>
            </a:tbl>
          </a:graphicData>
        </a:graphic>
      </p:graphicFrame>
    </p:spTree>
    <p:extLst>
      <p:ext uri="{BB962C8B-B14F-4D97-AF65-F5344CB8AC3E}">
        <p14:creationId xmlns:p14="http://schemas.microsoft.com/office/powerpoint/2010/main" val="3029541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Various Portfolio Allocations</a:t>
            </a:r>
          </a:p>
        </p:txBody>
      </p:sp>
      <p:sp>
        <p:nvSpPr>
          <p:cNvPr id="7" name="Content Placeholder 6"/>
          <p:cNvSpPr>
            <a:spLocks noGrp="1"/>
          </p:cNvSpPr>
          <p:nvPr>
            <p:ph idx="1"/>
          </p:nvPr>
        </p:nvSpPr>
        <p:spPr/>
        <p:txBody>
          <a:bodyPr/>
          <a:lstStyle/>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graphicFrame>
        <p:nvGraphicFramePr>
          <p:cNvPr id="10" name="Chart 9">
            <a:extLst>
              <a:ext uri="{FF2B5EF4-FFF2-40B4-BE49-F238E27FC236}">
                <a16:creationId xmlns:a16="http://schemas.microsoft.com/office/drawing/2014/main" id="{E4FAAE82-FB55-4AD2-AEE3-9BDDB42BB999}"/>
              </a:ext>
            </a:extLst>
          </p:cNvPr>
          <p:cNvGraphicFramePr/>
          <p:nvPr>
            <p:extLst>
              <p:ext uri="{D42A27DB-BD31-4B8C-83A1-F6EECF244321}">
                <p14:modId xmlns:p14="http://schemas.microsoft.com/office/powerpoint/2010/main" val="317614791"/>
              </p:ext>
            </p:extLst>
          </p:nvPr>
        </p:nvGraphicFramePr>
        <p:xfrm>
          <a:off x="3159990" y="1128232"/>
          <a:ext cx="2941871" cy="36225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BD361CCD-AC42-4E5B-A2D8-0D3EEA1BBCF1}"/>
              </a:ext>
            </a:extLst>
          </p:cNvPr>
          <p:cNvGraphicFramePr/>
          <p:nvPr>
            <p:extLst>
              <p:ext uri="{D42A27DB-BD31-4B8C-83A1-F6EECF244321}">
                <p14:modId xmlns:p14="http://schemas.microsoft.com/office/powerpoint/2010/main" val="246547987"/>
              </p:ext>
            </p:extLst>
          </p:nvPr>
        </p:nvGraphicFramePr>
        <p:xfrm>
          <a:off x="202825" y="1154998"/>
          <a:ext cx="3314098" cy="444882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Chart 17">
            <a:extLst>
              <a:ext uri="{FF2B5EF4-FFF2-40B4-BE49-F238E27FC236}">
                <a16:creationId xmlns:a16="http://schemas.microsoft.com/office/drawing/2014/main" id="{8DECD1B1-E3BD-4A40-89D7-1C5EBE3F6F66}"/>
              </a:ext>
            </a:extLst>
          </p:cNvPr>
          <p:cNvGraphicFramePr/>
          <p:nvPr>
            <p:extLst>
              <p:ext uri="{D42A27DB-BD31-4B8C-83A1-F6EECF244321}">
                <p14:modId xmlns:p14="http://schemas.microsoft.com/office/powerpoint/2010/main" val="2010895189"/>
              </p:ext>
            </p:extLst>
          </p:nvPr>
        </p:nvGraphicFramePr>
        <p:xfrm>
          <a:off x="5923104" y="1068049"/>
          <a:ext cx="3018071" cy="364355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289529785"/>
              </p:ext>
            </p:extLst>
          </p:nvPr>
        </p:nvGraphicFramePr>
        <p:xfrm>
          <a:off x="2227092" y="4839424"/>
          <a:ext cx="5215095" cy="1167536"/>
        </p:xfrm>
        <a:graphic>
          <a:graphicData uri="http://schemas.openxmlformats.org/drawingml/2006/table">
            <a:tbl>
              <a:tblPr>
                <a:tableStyleId>{5C22544A-7EE6-4342-B048-85BDC9FD1C3A}</a:tableStyleId>
              </a:tblPr>
              <a:tblGrid>
                <a:gridCol w="1793511">
                  <a:extLst>
                    <a:ext uri="{9D8B030D-6E8A-4147-A177-3AD203B41FA5}">
                      <a16:colId xmlns:a16="http://schemas.microsoft.com/office/drawing/2014/main" val="986441141"/>
                    </a:ext>
                  </a:extLst>
                </a:gridCol>
                <a:gridCol w="1116714">
                  <a:extLst>
                    <a:ext uri="{9D8B030D-6E8A-4147-A177-3AD203B41FA5}">
                      <a16:colId xmlns:a16="http://schemas.microsoft.com/office/drawing/2014/main" val="4075116813"/>
                    </a:ext>
                  </a:extLst>
                </a:gridCol>
                <a:gridCol w="1297194">
                  <a:extLst>
                    <a:ext uri="{9D8B030D-6E8A-4147-A177-3AD203B41FA5}">
                      <a16:colId xmlns:a16="http://schemas.microsoft.com/office/drawing/2014/main" val="273384373"/>
                    </a:ext>
                  </a:extLst>
                </a:gridCol>
                <a:gridCol w="1007676">
                  <a:extLst>
                    <a:ext uri="{9D8B030D-6E8A-4147-A177-3AD203B41FA5}">
                      <a16:colId xmlns:a16="http://schemas.microsoft.com/office/drawing/2014/main" val="2612094410"/>
                    </a:ext>
                  </a:extLst>
                </a:gridCol>
              </a:tblGrid>
              <a:tr h="583768">
                <a:tc>
                  <a:txBody>
                    <a:bodyPr/>
                    <a:lstStyle/>
                    <a:p>
                      <a:pPr algn="ctr" fontAlgn="ctr"/>
                      <a:r>
                        <a:rPr lang="en-US" sz="1100" b="1" u="none" strike="noStrike" dirty="0">
                          <a:solidFill>
                            <a:schemeClr val="bg1"/>
                          </a:solidFill>
                          <a:effectLst/>
                        </a:rPr>
                        <a:t> </a:t>
                      </a:r>
                      <a:endParaRPr lang="en-US" sz="1100" b="1" i="0" u="none" strike="noStrike" dirty="0">
                        <a:solidFill>
                          <a:schemeClr val="bg1"/>
                        </a:solidFill>
                        <a:effectLst/>
                        <a:latin typeface="Arial" panose="020B0604020202020204" pitchFamily="34" charset="0"/>
                      </a:endParaRPr>
                    </a:p>
                  </a:txBody>
                  <a:tcPr marL="9525" marR="9525" marT="9525" marB="0" anchor="ctr">
                    <a:solidFill>
                      <a:schemeClr val="bg2"/>
                    </a:solidFill>
                  </a:tcPr>
                </a:tc>
                <a:tc>
                  <a:txBody>
                    <a:bodyPr/>
                    <a:lstStyle/>
                    <a:p>
                      <a:pPr algn="ctr" rtl="0" fontAlgn="ctr"/>
                      <a:r>
                        <a:rPr lang="en-US" sz="1100" b="1" u="none" strike="noStrike" dirty="0">
                          <a:solidFill>
                            <a:schemeClr val="bg1"/>
                          </a:solidFill>
                          <a:effectLst/>
                        </a:rPr>
                        <a:t>Peer</a:t>
                      </a:r>
                      <a:endParaRPr lang="en-US" sz="1100" b="1" i="0" u="none" strike="noStrike" dirty="0">
                        <a:solidFill>
                          <a:schemeClr val="bg1"/>
                        </a:solidFill>
                        <a:effectLst/>
                        <a:latin typeface="Arial Narrow" panose="020B0606020202030204" pitchFamily="34" charset="0"/>
                      </a:endParaRPr>
                    </a:p>
                  </a:txBody>
                  <a:tcPr marL="9525" marR="9525" marT="9525" marB="0" anchor="ctr">
                    <a:solidFill>
                      <a:schemeClr val="bg2"/>
                    </a:solidFill>
                  </a:tcPr>
                </a:tc>
                <a:tc>
                  <a:txBody>
                    <a:bodyPr/>
                    <a:lstStyle/>
                    <a:p>
                      <a:pPr algn="ctr" rtl="0" fontAlgn="ctr"/>
                      <a:r>
                        <a:rPr lang="en-US" sz="1100" b="1" u="none" strike="noStrike" dirty="0">
                          <a:solidFill>
                            <a:schemeClr val="bg1"/>
                          </a:solidFill>
                          <a:effectLst/>
                        </a:rPr>
                        <a:t>Equal Weight</a:t>
                      </a:r>
                      <a:endParaRPr lang="en-US" sz="1100" b="1" i="0" u="none" strike="noStrike" dirty="0">
                        <a:solidFill>
                          <a:schemeClr val="bg1"/>
                        </a:solidFill>
                        <a:effectLst/>
                        <a:latin typeface="Arial Narrow" panose="020B0606020202030204" pitchFamily="34" charset="0"/>
                      </a:endParaRPr>
                    </a:p>
                  </a:txBody>
                  <a:tcPr marL="9525" marR="9525" marT="9525" marB="0" anchor="ctr">
                    <a:solidFill>
                      <a:schemeClr val="bg2"/>
                    </a:solidFill>
                  </a:tcPr>
                </a:tc>
                <a:tc>
                  <a:txBody>
                    <a:bodyPr/>
                    <a:lstStyle/>
                    <a:p>
                      <a:pPr algn="ctr" rtl="0" fontAlgn="ctr"/>
                      <a:r>
                        <a:rPr lang="en-US" sz="1100" b="1" u="none" strike="noStrike" dirty="0">
                          <a:solidFill>
                            <a:schemeClr val="bg1"/>
                          </a:solidFill>
                          <a:effectLst/>
                        </a:rPr>
                        <a:t>Equal Risk Contribution</a:t>
                      </a:r>
                      <a:endParaRPr lang="en-US" sz="1100" b="1" i="0" u="none" strike="noStrike" dirty="0">
                        <a:solidFill>
                          <a:schemeClr val="bg1"/>
                        </a:solidFill>
                        <a:effectLst/>
                        <a:latin typeface="Arial Narrow" panose="020B0606020202030204" pitchFamily="34" charset="0"/>
                      </a:endParaRPr>
                    </a:p>
                  </a:txBody>
                  <a:tcPr marL="9525" marR="9525" marT="9525" marB="0" anchor="ctr">
                    <a:solidFill>
                      <a:schemeClr val="bg2"/>
                    </a:solidFill>
                  </a:tcPr>
                </a:tc>
                <a:extLst>
                  <a:ext uri="{0D108BD9-81ED-4DB2-BD59-A6C34878D82A}">
                    <a16:rowId xmlns:a16="http://schemas.microsoft.com/office/drawing/2014/main" val="361629384"/>
                  </a:ext>
                </a:extLst>
              </a:tr>
              <a:tr h="291884">
                <a:tc>
                  <a:txBody>
                    <a:bodyPr/>
                    <a:lstStyle/>
                    <a:p>
                      <a:pPr algn="ctr" rtl="0" fontAlgn="b"/>
                      <a:r>
                        <a:rPr lang="en-US" sz="1100" b="1" u="none" strike="noStrike" dirty="0">
                          <a:effectLst/>
                        </a:rPr>
                        <a:t>Expected Returns</a:t>
                      </a:r>
                      <a:endParaRPr lang="en-US" sz="1100" b="1"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b="0" i="0" u="none" strike="noStrike" dirty="0">
                          <a:solidFill>
                            <a:srgbClr val="000000"/>
                          </a:solidFill>
                          <a:effectLst/>
                          <a:latin typeface="Arial Narrow" panose="020B0606020202030204" pitchFamily="34" charset="0"/>
                        </a:rPr>
                        <a:t>6.00%</a:t>
                      </a:r>
                    </a:p>
                  </a:txBody>
                  <a:tcPr marL="9525" marR="9525" marT="9525" marB="0" anchor="b">
                    <a:noFill/>
                  </a:tcPr>
                </a:tc>
                <a:tc>
                  <a:txBody>
                    <a:bodyPr/>
                    <a:lstStyle/>
                    <a:p>
                      <a:pPr algn="ctr" rtl="0" fontAlgn="b"/>
                      <a:r>
                        <a:rPr lang="en-US" sz="1100" b="0" i="0" u="none" strike="noStrike" dirty="0">
                          <a:solidFill>
                            <a:srgbClr val="000000"/>
                          </a:solidFill>
                          <a:effectLst/>
                          <a:latin typeface="Arial Narrow" panose="020B0606020202030204" pitchFamily="34" charset="0"/>
                        </a:rPr>
                        <a:t>6.30%</a:t>
                      </a:r>
                    </a:p>
                  </a:txBody>
                  <a:tcPr marL="9525" marR="9525" marT="9525" marB="0" anchor="b">
                    <a:noFill/>
                  </a:tcPr>
                </a:tc>
                <a:tc>
                  <a:txBody>
                    <a:bodyPr/>
                    <a:lstStyle/>
                    <a:p>
                      <a:pPr algn="ctr" rtl="0" fontAlgn="b"/>
                      <a:r>
                        <a:rPr lang="en-US" sz="1100" b="0" i="0" u="none" strike="noStrike" dirty="0">
                          <a:solidFill>
                            <a:srgbClr val="000000"/>
                          </a:solidFill>
                          <a:effectLst/>
                          <a:latin typeface="Arial Narrow" panose="020B0606020202030204" pitchFamily="34" charset="0"/>
                        </a:rPr>
                        <a:t>4.80%</a:t>
                      </a:r>
                    </a:p>
                  </a:txBody>
                  <a:tcPr marL="9525" marR="9525" marT="9525" marB="0" anchor="b">
                    <a:noFill/>
                  </a:tcPr>
                </a:tc>
                <a:extLst>
                  <a:ext uri="{0D108BD9-81ED-4DB2-BD59-A6C34878D82A}">
                    <a16:rowId xmlns:a16="http://schemas.microsoft.com/office/drawing/2014/main" val="2240281431"/>
                  </a:ext>
                </a:extLst>
              </a:tr>
              <a:tr h="291884">
                <a:tc>
                  <a:txBody>
                    <a:bodyPr/>
                    <a:lstStyle/>
                    <a:p>
                      <a:pPr algn="ctr" rtl="0" fontAlgn="b"/>
                      <a:r>
                        <a:rPr lang="en-US" sz="1100" b="1" u="none" strike="noStrike" dirty="0">
                          <a:effectLst/>
                        </a:rPr>
                        <a:t>Volatility</a:t>
                      </a:r>
                      <a:endParaRPr lang="en-US" sz="1100" b="1"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u="none" strike="noStrike" dirty="0">
                          <a:effectLst/>
                        </a:rPr>
                        <a:t>12.48%</a:t>
                      </a:r>
                      <a:endParaRPr lang="en-US" sz="1100" b="0"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u="none" strike="noStrike" dirty="0">
                          <a:effectLst/>
                        </a:rPr>
                        <a:t>13.08%</a:t>
                      </a:r>
                      <a:endParaRPr lang="en-US" sz="1100" b="0"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u="none" strike="noStrike" dirty="0">
                          <a:effectLst/>
                        </a:rPr>
                        <a:t>11.00%</a:t>
                      </a:r>
                      <a:endParaRPr lang="en-US" sz="1100" b="0" i="0" u="none" strike="noStrike" dirty="0">
                        <a:solidFill>
                          <a:srgbClr val="000000"/>
                        </a:solidFill>
                        <a:effectLst/>
                        <a:latin typeface="Arial Narrow" panose="020B0606020202030204" pitchFamily="34" charset="0"/>
                      </a:endParaRPr>
                    </a:p>
                  </a:txBody>
                  <a:tcPr marL="9525" marR="9525" marT="9525" marB="0" anchor="b">
                    <a:noFill/>
                  </a:tcPr>
                </a:tc>
                <a:extLst>
                  <a:ext uri="{0D108BD9-81ED-4DB2-BD59-A6C34878D82A}">
                    <a16:rowId xmlns:a16="http://schemas.microsoft.com/office/drawing/2014/main" val="1206714640"/>
                  </a:ext>
                </a:extLst>
              </a:tr>
            </a:tbl>
          </a:graphicData>
        </a:graphic>
      </p:graphicFrame>
      <p:sp>
        <p:nvSpPr>
          <p:cNvPr id="12" name="Rectangle 11">
            <a:extLst/>
          </p:cNvPr>
          <p:cNvSpPr/>
          <p:nvPr/>
        </p:nvSpPr>
        <p:spPr>
          <a:xfrm>
            <a:off x="457199" y="6038694"/>
            <a:ext cx="8083900" cy="502702"/>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Source: CIRC, PGIM IAS, As of Date: 08/31/2017 </a:t>
            </a:r>
          </a:p>
          <a:p>
            <a:pPr algn="just">
              <a:buClr>
                <a:srgbClr val="000000"/>
              </a:buClr>
              <a:defRPr/>
            </a:pPr>
            <a:r>
              <a:rPr lang="en-US" sz="800" dirty="0">
                <a:solidFill>
                  <a:srgbClr val="002247"/>
                </a:solidFill>
                <a:latin typeface="Arial Narrow"/>
                <a:cs typeface="Arial Narrow"/>
              </a:rPr>
              <a:t>Note: Reported returns are annualized geometric averages. The expected returns are  based on implied returns, assuming the weights are optimal. Peer allocations exclude deposits and other category.</a:t>
            </a:r>
          </a:p>
          <a:p>
            <a:pPr algn="just">
              <a:buClr>
                <a:srgbClr val="000000"/>
              </a:buClr>
              <a:defRPr/>
            </a:pP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spTree>
    <p:extLst>
      <p:ext uri="{BB962C8B-B14F-4D97-AF65-F5344CB8AC3E}">
        <p14:creationId xmlns:p14="http://schemas.microsoft.com/office/powerpoint/2010/main" val="849052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...Have Different Returns Assumptions</a:t>
            </a:r>
          </a:p>
        </p:txBody>
      </p:sp>
      <p:sp>
        <p:nvSpPr>
          <p:cNvPr id="7" name="Content Placeholder 6"/>
          <p:cNvSpPr>
            <a:spLocks noGrp="1"/>
          </p:cNvSpPr>
          <p:nvPr>
            <p:ph idx="1"/>
          </p:nvPr>
        </p:nvSpPr>
        <p:spPr>
          <a:xfrm>
            <a:off x="462116" y="1232312"/>
            <a:ext cx="8229600" cy="4866969"/>
          </a:xfrm>
        </p:spPr>
        <p:txBody>
          <a:bodyPr/>
          <a:lstStyle/>
          <a:p>
            <a:r>
              <a:rPr lang="en-US" sz="1400" dirty="0"/>
              <a:t>If the portfolios are optimal what do the weights tell about expected returns?</a:t>
            </a:r>
          </a:p>
          <a:p>
            <a:r>
              <a:rPr lang="en-US" sz="1400" dirty="0"/>
              <a:t>The implied returns for real estate and private equity are low; this is because these allocation choices have lower allocations to real estate and private equity, </a:t>
            </a:r>
            <a:r>
              <a:rPr lang="en-US" sz="1400" dirty="0"/>
              <a:t>in spite of volatility and correlations being lower </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If an investor is more risk averse then for the same allocation investors would expect higher returns</a:t>
            </a:r>
          </a:p>
          <a:p>
            <a:r>
              <a:rPr lang="en-US" sz="1400" dirty="0"/>
              <a:t>For example, if risk aversion goes up by one unit the expected returns for emerging market (EM) equities would have to be 2.8% higher to maintain the allocation in EM equities.</a:t>
            </a:r>
          </a:p>
          <a:p>
            <a:endParaRPr lang="en-US" sz="1400" dirty="0"/>
          </a:p>
          <a:p>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6" name="Rectangle 15">
            <a:extLst>
              <a:ext uri="{FF2B5EF4-FFF2-40B4-BE49-F238E27FC236}">
                <a16:creationId xmlns:a16="http://schemas.microsoft.com/office/drawing/2014/main" id="{92EC52B7-D26A-4393-B69C-029C3C0481A6}"/>
              </a:ext>
            </a:extLst>
          </p:cNvPr>
          <p:cNvSpPr/>
          <p:nvPr/>
        </p:nvSpPr>
        <p:spPr>
          <a:xfrm>
            <a:off x="452284" y="3291862"/>
            <a:ext cx="8028551" cy="461665"/>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Source: PGIM IAS, </a:t>
            </a:r>
            <a:r>
              <a:rPr lang="en-US" sz="800" dirty="0" err="1">
                <a:solidFill>
                  <a:srgbClr val="002247"/>
                </a:solidFill>
                <a:latin typeface="Arial Narrow"/>
                <a:cs typeface="Arial Narrow"/>
              </a:rPr>
              <a:t>Datastream</a:t>
            </a:r>
            <a:r>
              <a:rPr lang="en-US" sz="800" dirty="0">
                <a:solidFill>
                  <a:srgbClr val="002247"/>
                </a:solidFill>
                <a:latin typeface="Arial Narrow"/>
                <a:cs typeface="Arial Narrow"/>
              </a:rPr>
              <a:t>, Cambridge Associates; As of date 8/31/2017</a:t>
            </a:r>
          </a:p>
          <a:p>
            <a:pPr algn="just">
              <a:buClr>
                <a:srgbClr val="000000"/>
              </a:buClr>
              <a:defRPr/>
            </a:pPr>
            <a:r>
              <a:rPr lang="en-US" sz="800" dirty="0">
                <a:solidFill>
                  <a:srgbClr val="002247"/>
                </a:solidFill>
                <a:latin typeface="Arial Narrow"/>
                <a:cs typeface="Arial Narrow"/>
              </a:rPr>
              <a:t>Note: The implied return methodology as proposed by </a:t>
            </a:r>
            <a:r>
              <a:rPr lang="en-US" sz="800" dirty="0" err="1">
                <a:solidFill>
                  <a:srgbClr val="002247"/>
                </a:solidFill>
                <a:latin typeface="Arial Narrow"/>
                <a:cs typeface="Arial Narrow"/>
              </a:rPr>
              <a:t>Ardia</a:t>
            </a:r>
            <a:r>
              <a:rPr lang="en-US" sz="800" dirty="0">
                <a:solidFill>
                  <a:srgbClr val="002247"/>
                </a:solidFill>
                <a:latin typeface="Arial Narrow"/>
                <a:cs typeface="Arial Narrow"/>
              </a:rPr>
              <a:t>, David, and Kris </a:t>
            </a:r>
            <a:r>
              <a:rPr lang="en-US" sz="800" dirty="0" err="1">
                <a:solidFill>
                  <a:srgbClr val="002247"/>
                </a:solidFill>
                <a:latin typeface="Arial Narrow"/>
                <a:cs typeface="Arial Narrow"/>
              </a:rPr>
              <a:t>Boudt</a:t>
            </a:r>
            <a:r>
              <a:rPr lang="en-US" sz="800" dirty="0">
                <a:solidFill>
                  <a:srgbClr val="002247"/>
                </a:solidFill>
                <a:latin typeface="Arial Narrow"/>
                <a:cs typeface="Arial Narrow"/>
              </a:rPr>
              <a:t>. "Implied expected returns and the choice of a mean-variance efficient portfolio proxy." Journal of Portfolio Management . The risk aversion parameter is chosen as 3.5,  based on peer allocations and returns expectation of 6%. </a:t>
            </a:r>
          </a:p>
        </p:txBody>
      </p:sp>
      <p:graphicFrame>
        <p:nvGraphicFramePr>
          <p:cNvPr id="11" name="Chart 10">
            <a:extLst>
              <a:ext uri="{FF2B5EF4-FFF2-40B4-BE49-F238E27FC236}">
                <a16:creationId xmlns:a16="http://schemas.microsoft.com/office/drawing/2014/main" id="{F93888FB-819C-4343-8E83-55EEF1CF2E0E}"/>
              </a:ext>
            </a:extLst>
          </p:cNvPr>
          <p:cNvGraphicFramePr/>
          <p:nvPr>
            <p:extLst>
              <p:ext uri="{D42A27DB-BD31-4B8C-83A1-F6EECF244321}">
                <p14:modId xmlns:p14="http://schemas.microsoft.com/office/powerpoint/2010/main" val="1592255322"/>
              </p:ext>
            </p:extLst>
          </p:nvPr>
        </p:nvGraphicFramePr>
        <p:xfrm>
          <a:off x="582804" y="4360985"/>
          <a:ext cx="8113261" cy="20523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p:cNvGraphicFramePr>
            <a:graphicFrameLocks noGrp="1"/>
          </p:cNvGraphicFramePr>
          <p:nvPr>
            <p:extLst>
              <p:ext uri="{D42A27DB-BD31-4B8C-83A1-F6EECF244321}">
                <p14:modId xmlns:p14="http://schemas.microsoft.com/office/powerpoint/2010/main" val="924891882"/>
              </p:ext>
            </p:extLst>
          </p:nvPr>
        </p:nvGraphicFramePr>
        <p:xfrm>
          <a:off x="1168399" y="1967887"/>
          <a:ext cx="6807201" cy="1323975"/>
        </p:xfrm>
        <a:graphic>
          <a:graphicData uri="http://schemas.openxmlformats.org/drawingml/2006/table">
            <a:tbl>
              <a:tblPr>
                <a:tableStyleId>{5C22544A-7EE6-4342-B048-85BDC9FD1C3A}</a:tableStyleId>
              </a:tblPr>
              <a:tblGrid>
                <a:gridCol w="1129247">
                  <a:extLst>
                    <a:ext uri="{9D8B030D-6E8A-4147-A177-3AD203B41FA5}">
                      <a16:colId xmlns:a16="http://schemas.microsoft.com/office/drawing/2014/main" val="3729212391"/>
                    </a:ext>
                  </a:extLst>
                </a:gridCol>
                <a:gridCol w="751774">
                  <a:extLst>
                    <a:ext uri="{9D8B030D-6E8A-4147-A177-3AD203B41FA5}">
                      <a16:colId xmlns:a16="http://schemas.microsoft.com/office/drawing/2014/main" val="3978126407"/>
                    </a:ext>
                  </a:extLst>
                </a:gridCol>
                <a:gridCol w="904032">
                  <a:extLst>
                    <a:ext uri="{9D8B030D-6E8A-4147-A177-3AD203B41FA5}">
                      <a16:colId xmlns:a16="http://schemas.microsoft.com/office/drawing/2014/main" val="3695179770"/>
                    </a:ext>
                  </a:extLst>
                </a:gridCol>
                <a:gridCol w="710537">
                  <a:extLst>
                    <a:ext uri="{9D8B030D-6E8A-4147-A177-3AD203B41FA5}">
                      <a16:colId xmlns:a16="http://schemas.microsoft.com/office/drawing/2014/main" val="2848635280"/>
                    </a:ext>
                  </a:extLst>
                </a:gridCol>
                <a:gridCol w="900860">
                  <a:extLst>
                    <a:ext uri="{9D8B030D-6E8A-4147-A177-3AD203B41FA5}">
                      <a16:colId xmlns:a16="http://schemas.microsoft.com/office/drawing/2014/main" val="3251308242"/>
                    </a:ext>
                  </a:extLst>
                </a:gridCol>
                <a:gridCol w="875483">
                  <a:extLst>
                    <a:ext uri="{9D8B030D-6E8A-4147-A177-3AD203B41FA5}">
                      <a16:colId xmlns:a16="http://schemas.microsoft.com/office/drawing/2014/main" val="612387551"/>
                    </a:ext>
                  </a:extLst>
                </a:gridCol>
                <a:gridCol w="913548">
                  <a:extLst>
                    <a:ext uri="{9D8B030D-6E8A-4147-A177-3AD203B41FA5}">
                      <a16:colId xmlns:a16="http://schemas.microsoft.com/office/drawing/2014/main" val="1057663661"/>
                    </a:ext>
                  </a:extLst>
                </a:gridCol>
                <a:gridCol w="621720">
                  <a:extLst>
                    <a:ext uri="{9D8B030D-6E8A-4147-A177-3AD203B41FA5}">
                      <a16:colId xmlns:a16="http://schemas.microsoft.com/office/drawing/2014/main" val="3018631891"/>
                    </a:ext>
                  </a:extLst>
                </a:gridCol>
              </a:tblGrid>
              <a:tr h="571500">
                <a:tc>
                  <a:txBody>
                    <a:bodyPr/>
                    <a:lstStyle/>
                    <a:p>
                      <a:pPr algn="ctr" fontAlgn="ctr"/>
                      <a:r>
                        <a:rPr lang="en-US" sz="1100" b="1" u="none" strike="noStrike" dirty="0">
                          <a:solidFill>
                            <a:schemeClr val="bg1"/>
                          </a:solidFill>
                          <a:effectLst/>
                        </a:rPr>
                        <a:t>Implied Expected Returns </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Real Estate</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Private Equity</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High Yield</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Large Cap Equities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a:t>
                      </a:r>
                      <a:r>
                        <a:rPr lang="en-US" sz="1100" b="1" u="none" strike="noStrike" baseline="0" dirty="0">
                          <a:solidFill>
                            <a:schemeClr val="bg1"/>
                          </a:solidFill>
                          <a:effectLst/>
                        </a:rPr>
                        <a:t> </a:t>
                      </a:r>
                      <a:r>
                        <a:rPr lang="en-US" sz="1100" b="1" u="none" strike="noStrike" dirty="0">
                          <a:solidFill>
                            <a:schemeClr val="bg1"/>
                          </a:solidFill>
                          <a:effectLst/>
                        </a:rPr>
                        <a:t>Small Cap Equities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International Equities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Emerging Market Equities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extLst>
                  <a:ext uri="{0D108BD9-81ED-4DB2-BD59-A6C34878D82A}">
                    <a16:rowId xmlns:a16="http://schemas.microsoft.com/office/drawing/2014/main" val="124192931"/>
                  </a:ext>
                </a:extLst>
              </a:tr>
              <a:tr h="190500">
                <a:tc>
                  <a:txBody>
                    <a:bodyPr/>
                    <a:lstStyle/>
                    <a:p>
                      <a:pPr algn="ctr" fontAlgn="b"/>
                      <a:r>
                        <a:rPr lang="en-US" sz="1100" b="1" u="none" strike="noStrike" dirty="0">
                          <a:effectLst/>
                        </a:rPr>
                        <a:t>Peers</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3.14%</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6.05%</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4.11%</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6.70%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7.16%</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7.10%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6.98%</a:t>
                      </a:r>
                      <a:endParaRPr lang="en-US" sz="11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193545928"/>
                  </a:ext>
                </a:extLst>
              </a:tr>
              <a:tr h="180975">
                <a:tc>
                  <a:txBody>
                    <a:bodyPr/>
                    <a:lstStyle/>
                    <a:p>
                      <a:pPr algn="ctr" fontAlgn="b"/>
                      <a:r>
                        <a:rPr lang="en-US" sz="1100" b="1" u="none" strike="noStrike" dirty="0">
                          <a:effectLst/>
                        </a:rPr>
                        <a:t>Equal Weight</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3.22%</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5.83%</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4.74%</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6.83%</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7.89%</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7.21%</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8.37%</a:t>
                      </a:r>
                      <a:endParaRPr lang="en-US" sz="11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52524754"/>
                  </a:ext>
                </a:extLst>
              </a:tr>
              <a:tr h="381000">
                <a:tc>
                  <a:txBody>
                    <a:bodyPr/>
                    <a:lstStyle/>
                    <a:p>
                      <a:pPr algn="ctr" fontAlgn="b"/>
                      <a:r>
                        <a:rPr lang="en-US" sz="1100" b="1" u="none" strike="noStrike" dirty="0">
                          <a:effectLst/>
                        </a:rPr>
                        <a:t>Equal Risk Contribution</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3.42%</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dirty="0">
                          <a:effectLst/>
                        </a:rPr>
                        <a:t>5.01%</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4.33%</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5.71%</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6.37%</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5.84%</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dirty="0">
                          <a:effectLst/>
                        </a:rPr>
                        <a:t>6.22%</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917058585"/>
                  </a:ext>
                </a:extLst>
              </a:tr>
            </a:tbl>
          </a:graphicData>
        </a:graphic>
      </p:graphicFrame>
    </p:spTree>
    <p:extLst>
      <p:ext uri="{BB962C8B-B14F-4D97-AF65-F5344CB8AC3E}">
        <p14:creationId xmlns:p14="http://schemas.microsoft.com/office/powerpoint/2010/main" val="3832354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6"/>
          <p:cNvSpPr txBox="1">
            <a:spLocks/>
          </p:cNvSpPr>
          <p:nvPr/>
        </p:nvSpPr>
        <p:spPr bwMode="auto">
          <a:xfrm>
            <a:off x="452284" y="1112453"/>
            <a:ext cx="7938306" cy="446231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233363" indent="-233363" algn="l" defTabSz="457200" rtl="0" eaLnBrk="1" fontAlgn="base" hangingPunct="1">
              <a:spcBef>
                <a:spcPct val="20000"/>
              </a:spcBef>
              <a:spcAft>
                <a:spcPct val="0"/>
              </a:spcAft>
              <a:buFont typeface="Wingdings" charset="2"/>
              <a:buChar char="§"/>
              <a:tabLst/>
              <a:defRPr sz="1800" kern="1200">
                <a:solidFill>
                  <a:srgbClr val="000000"/>
                </a:solidFill>
                <a:latin typeface="Times New Roman"/>
                <a:ea typeface="ＭＳ Ｐゴシック" charset="0"/>
                <a:cs typeface="Times New Roman"/>
              </a:defRPr>
            </a:lvl1pPr>
            <a:lvl2pPr marL="517525" indent="-254000" algn="l" defTabSz="457200" rtl="0" eaLnBrk="1" fontAlgn="base" hangingPunct="1">
              <a:spcBef>
                <a:spcPct val="20000"/>
              </a:spcBef>
              <a:spcAft>
                <a:spcPct val="0"/>
              </a:spcAft>
              <a:buFont typeface="Lucida Grande"/>
              <a:buChar char="-"/>
              <a:tabLst/>
              <a:defRPr sz="1600" kern="1200">
                <a:solidFill>
                  <a:srgbClr val="000000"/>
                </a:solidFill>
                <a:latin typeface="Times New Roman"/>
                <a:ea typeface="ＭＳ Ｐゴシック" charset="0"/>
                <a:cs typeface="Times New Roman"/>
              </a:defRPr>
            </a:lvl2pPr>
            <a:lvl3pPr marL="692150" indent="-174625"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3pPr>
            <a:lvl4pPr marL="917575" indent="-204788"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4pPr>
            <a:lvl5pPr marL="1093788" indent="-176213"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Traditional mean variance optimization leads to corner solutions</a:t>
            </a:r>
          </a:p>
          <a:p>
            <a:r>
              <a:rPr lang="en-US" sz="1400" dirty="0"/>
              <a:t>It is common practice to optimize with reasonable position constraints</a:t>
            </a:r>
          </a:p>
          <a:p>
            <a:endParaRPr lang="en-US" sz="1400" dirty="0"/>
          </a:p>
          <a:p>
            <a:endParaRPr lang="en-US" sz="1400" dirty="0"/>
          </a:p>
          <a:p>
            <a:endParaRPr lang="en-US" sz="1400" dirty="0"/>
          </a:p>
        </p:txBody>
      </p:sp>
      <p:sp>
        <p:nvSpPr>
          <p:cNvPr id="6" name="Title 5"/>
          <p:cNvSpPr>
            <a:spLocks noGrp="1"/>
          </p:cNvSpPr>
          <p:nvPr>
            <p:ph type="title"/>
          </p:nvPr>
        </p:nvSpPr>
        <p:spPr/>
        <p:txBody>
          <a:bodyPr/>
          <a:lstStyle/>
          <a:p>
            <a:r>
              <a:rPr lang="en-US" dirty="0"/>
              <a:t>Mean Variance Optimal Portfolio Allocation</a:t>
            </a:r>
          </a:p>
        </p:txBody>
      </p:sp>
      <p:sp>
        <p:nvSpPr>
          <p:cNvPr id="7" name="Content Placeholder 6"/>
          <p:cNvSpPr>
            <a:spLocks noGrp="1"/>
          </p:cNvSpPr>
          <p:nvPr>
            <p:ph idx="1"/>
          </p:nvPr>
        </p:nvSpPr>
        <p:spPr/>
        <p:txBody>
          <a:bodyPr/>
          <a:lstStyle/>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6" name="Rectangle 15">
            <a:extLst>
              <a:ext uri="{FF2B5EF4-FFF2-40B4-BE49-F238E27FC236}">
                <a16:creationId xmlns:a16="http://schemas.microsoft.com/office/drawing/2014/main" id="{92EC52B7-D26A-4393-B69C-029C3C0481A6}"/>
              </a:ext>
            </a:extLst>
          </p:cNvPr>
          <p:cNvSpPr/>
          <p:nvPr/>
        </p:nvSpPr>
        <p:spPr>
          <a:xfrm>
            <a:off x="387026" y="5822441"/>
            <a:ext cx="8299774" cy="666849"/>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Source: PGIM IAS, </a:t>
            </a:r>
            <a:r>
              <a:rPr lang="en-US" sz="800" dirty="0" err="1">
                <a:solidFill>
                  <a:srgbClr val="002247"/>
                </a:solidFill>
                <a:latin typeface="Arial Narrow"/>
                <a:cs typeface="Arial Narrow"/>
              </a:rPr>
              <a:t>Datastream</a:t>
            </a:r>
            <a:r>
              <a:rPr lang="en-US" sz="800" dirty="0">
                <a:solidFill>
                  <a:srgbClr val="002247"/>
                </a:solidFill>
                <a:latin typeface="Arial Narrow"/>
                <a:cs typeface="Arial Narrow"/>
              </a:rPr>
              <a:t>, Cambridge Associates; As of date 8/31/2017</a:t>
            </a:r>
          </a:p>
          <a:p>
            <a:pPr algn="just">
              <a:buClr>
                <a:srgbClr val="000000"/>
              </a:buClr>
              <a:defRPr/>
            </a:pPr>
            <a:r>
              <a:rPr lang="en-US" sz="800" dirty="0">
                <a:solidFill>
                  <a:srgbClr val="002247"/>
                </a:solidFill>
                <a:latin typeface="Arial Narrow"/>
                <a:cs typeface="Arial Narrow"/>
              </a:rPr>
              <a:t>Note: </a:t>
            </a:r>
            <a:r>
              <a:rPr lang="en-US" sz="800" dirty="0">
                <a:solidFill>
                  <a:srgbClr val="002247"/>
                </a:solidFill>
                <a:latin typeface="Arial Narrow"/>
                <a:cs typeface="Arial Narrow"/>
              </a:rPr>
              <a:t>Here expected returns include alpha assumptions and the returns assumption are solely IAS assumptions. </a:t>
            </a:r>
            <a:r>
              <a:rPr lang="en-US" sz="800" dirty="0">
                <a:solidFill>
                  <a:srgbClr val="002247"/>
                </a:solidFill>
                <a:latin typeface="Arial Narrow"/>
                <a:cs typeface="Arial Narrow"/>
              </a:rPr>
              <a:t>We assume 1% active alpha with 3% tracking error for US Large Cap, US Small Cap, International and Emerging Market equities. For US high yield we assume 75bp alpha with 3% tracking error. The active alphas are mutually independent. </a:t>
            </a:r>
          </a:p>
          <a:p>
            <a:pPr algn="just">
              <a:buClr>
                <a:srgbClr val="000000"/>
              </a:buClr>
              <a:defRPr/>
            </a:pPr>
            <a:r>
              <a:rPr lang="en-US" sz="800" dirty="0">
                <a:solidFill>
                  <a:srgbClr val="002247"/>
                </a:solidFill>
                <a:latin typeface="Arial Narrow"/>
                <a:cs typeface="Arial Narrow"/>
              </a:rPr>
              <a:t>The constrained optimization caps the weight of real estate and private equity at 25% and 40% respectively. Risk aversion parameter is set to be 3.5 for both optimizations. </a:t>
            </a: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10" name="Chart 9">
            <a:extLst>
              <a:ext uri="{FF2B5EF4-FFF2-40B4-BE49-F238E27FC236}">
                <a16:creationId xmlns:a16="http://schemas.microsoft.com/office/drawing/2014/main" id="{408DA625-08B7-49AE-8021-274F56221B68}"/>
              </a:ext>
            </a:extLst>
          </p:cNvPr>
          <p:cNvGraphicFramePr/>
          <p:nvPr>
            <p:extLst>
              <p:ext uri="{D42A27DB-BD31-4B8C-83A1-F6EECF244321}">
                <p14:modId xmlns:p14="http://schemas.microsoft.com/office/powerpoint/2010/main" val="3039593084"/>
              </p:ext>
            </p:extLst>
          </p:nvPr>
        </p:nvGraphicFramePr>
        <p:xfrm>
          <a:off x="170822" y="987428"/>
          <a:ext cx="4123765" cy="35913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0D0AECC2-23E3-4073-B92A-F2A2EF82495B}"/>
              </a:ext>
            </a:extLst>
          </p:cNvPr>
          <p:cNvGraphicFramePr/>
          <p:nvPr>
            <p:extLst>
              <p:ext uri="{D42A27DB-BD31-4B8C-83A1-F6EECF244321}">
                <p14:modId xmlns:p14="http://schemas.microsoft.com/office/powerpoint/2010/main" val="3009537150"/>
              </p:ext>
            </p:extLst>
          </p:nvPr>
        </p:nvGraphicFramePr>
        <p:xfrm>
          <a:off x="3809306" y="1104494"/>
          <a:ext cx="5196869" cy="264271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983870231"/>
              </p:ext>
            </p:extLst>
          </p:nvPr>
        </p:nvGraphicFramePr>
        <p:xfrm>
          <a:off x="1846727" y="4379756"/>
          <a:ext cx="4207419" cy="1167536"/>
        </p:xfrm>
        <a:graphic>
          <a:graphicData uri="http://schemas.openxmlformats.org/drawingml/2006/table">
            <a:tbl>
              <a:tblPr>
                <a:tableStyleId>{5C22544A-7EE6-4342-B048-85BDC9FD1C3A}</a:tableStyleId>
              </a:tblPr>
              <a:tblGrid>
                <a:gridCol w="1793511">
                  <a:extLst>
                    <a:ext uri="{9D8B030D-6E8A-4147-A177-3AD203B41FA5}">
                      <a16:colId xmlns:a16="http://schemas.microsoft.com/office/drawing/2014/main" val="986441141"/>
                    </a:ext>
                  </a:extLst>
                </a:gridCol>
                <a:gridCol w="1116714">
                  <a:extLst>
                    <a:ext uri="{9D8B030D-6E8A-4147-A177-3AD203B41FA5}">
                      <a16:colId xmlns:a16="http://schemas.microsoft.com/office/drawing/2014/main" val="4075116813"/>
                    </a:ext>
                  </a:extLst>
                </a:gridCol>
                <a:gridCol w="1297194">
                  <a:extLst>
                    <a:ext uri="{9D8B030D-6E8A-4147-A177-3AD203B41FA5}">
                      <a16:colId xmlns:a16="http://schemas.microsoft.com/office/drawing/2014/main" val="273384373"/>
                    </a:ext>
                  </a:extLst>
                </a:gridCol>
              </a:tblGrid>
              <a:tr h="583768">
                <a:tc>
                  <a:txBody>
                    <a:bodyPr/>
                    <a:lstStyle/>
                    <a:p>
                      <a:pPr algn="ctr" fontAlgn="ctr"/>
                      <a:r>
                        <a:rPr lang="en-US" sz="1100" b="1" u="none" strike="noStrike" dirty="0">
                          <a:solidFill>
                            <a:schemeClr val="bg1"/>
                          </a:solidFill>
                          <a:effectLst/>
                        </a:rPr>
                        <a:t> </a:t>
                      </a:r>
                      <a:endParaRPr lang="en-US" sz="1100" b="1" i="0" u="none" strike="noStrike" dirty="0">
                        <a:solidFill>
                          <a:schemeClr val="bg1"/>
                        </a:solidFill>
                        <a:effectLst/>
                        <a:latin typeface="Arial" panose="020B0604020202020204" pitchFamily="34" charset="0"/>
                      </a:endParaRPr>
                    </a:p>
                  </a:txBody>
                  <a:tcPr marL="9525" marR="9525" marT="9525" marB="0" anchor="ctr">
                    <a:solidFill>
                      <a:schemeClr val="bg2"/>
                    </a:solidFill>
                  </a:tcPr>
                </a:tc>
                <a:tc>
                  <a:txBody>
                    <a:bodyPr/>
                    <a:lstStyle/>
                    <a:p>
                      <a:pPr algn="ctr" rtl="0" fontAlgn="ctr"/>
                      <a:r>
                        <a:rPr lang="en-US" sz="1100" b="1" u="none" strike="noStrike" dirty="0">
                          <a:solidFill>
                            <a:schemeClr val="bg1"/>
                          </a:solidFill>
                          <a:effectLst/>
                        </a:rPr>
                        <a:t>Unconstrained</a:t>
                      </a:r>
                      <a:endParaRPr lang="en-US" sz="1100" b="1" i="0" u="none" strike="noStrike" dirty="0">
                        <a:solidFill>
                          <a:schemeClr val="bg1"/>
                        </a:solidFill>
                        <a:effectLst/>
                        <a:latin typeface="Arial Narrow" panose="020B0606020202030204" pitchFamily="34" charset="0"/>
                      </a:endParaRPr>
                    </a:p>
                  </a:txBody>
                  <a:tcPr marL="9525" marR="9525" marT="9525" marB="0" anchor="ctr">
                    <a:solidFill>
                      <a:schemeClr val="bg2"/>
                    </a:solidFill>
                  </a:tcPr>
                </a:tc>
                <a:tc>
                  <a:txBody>
                    <a:bodyPr/>
                    <a:lstStyle/>
                    <a:p>
                      <a:pPr algn="ctr" rtl="0" fontAlgn="ctr"/>
                      <a:r>
                        <a:rPr lang="en-US" sz="1100" b="1" u="none" strike="noStrike" dirty="0">
                          <a:solidFill>
                            <a:schemeClr val="bg1"/>
                          </a:solidFill>
                          <a:effectLst/>
                        </a:rPr>
                        <a:t>Constrained</a:t>
                      </a:r>
                      <a:endParaRPr lang="en-US" sz="1100" b="1" i="0" u="none" strike="noStrike" dirty="0">
                        <a:solidFill>
                          <a:schemeClr val="bg1"/>
                        </a:solidFill>
                        <a:effectLst/>
                        <a:latin typeface="Arial Narrow" panose="020B0606020202030204" pitchFamily="34" charset="0"/>
                      </a:endParaRPr>
                    </a:p>
                  </a:txBody>
                  <a:tcPr marL="9525" marR="9525" marT="9525" marB="0" anchor="ctr">
                    <a:solidFill>
                      <a:schemeClr val="bg2"/>
                    </a:solidFill>
                  </a:tcPr>
                </a:tc>
                <a:extLst>
                  <a:ext uri="{0D108BD9-81ED-4DB2-BD59-A6C34878D82A}">
                    <a16:rowId xmlns:a16="http://schemas.microsoft.com/office/drawing/2014/main" val="361629384"/>
                  </a:ext>
                </a:extLst>
              </a:tr>
              <a:tr h="291884">
                <a:tc>
                  <a:txBody>
                    <a:bodyPr/>
                    <a:lstStyle/>
                    <a:p>
                      <a:pPr algn="ctr" rtl="0" fontAlgn="b"/>
                      <a:r>
                        <a:rPr lang="en-US" sz="1100" b="1" u="none" strike="noStrike" dirty="0">
                          <a:effectLst/>
                        </a:rPr>
                        <a:t>Expected Returns</a:t>
                      </a:r>
                      <a:endParaRPr lang="en-US" sz="1100" b="1"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b="0" i="0" u="none" strike="noStrike" dirty="0">
                          <a:solidFill>
                            <a:srgbClr val="000000"/>
                          </a:solidFill>
                          <a:effectLst/>
                          <a:latin typeface="Arial Narrow" panose="020B0606020202030204" pitchFamily="34" charset="0"/>
                        </a:rPr>
                        <a:t>8.11%</a:t>
                      </a:r>
                    </a:p>
                  </a:txBody>
                  <a:tcPr marL="9525" marR="9525" marT="9525" marB="0" anchor="b">
                    <a:noFill/>
                  </a:tcPr>
                </a:tc>
                <a:tc>
                  <a:txBody>
                    <a:bodyPr/>
                    <a:lstStyle/>
                    <a:p>
                      <a:pPr algn="ctr" rtl="0" fontAlgn="b"/>
                      <a:r>
                        <a:rPr lang="en-US" sz="1100" b="0" i="0" u="none" strike="noStrike" dirty="0">
                          <a:solidFill>
                            <a:srgbClr val="000000"/>
                          </a:solidFill>
                          <a:effectLst/>
                          <a:latin typeface="Arial Narrow" panose="020B0606020202030204" pitchFamily="34" charset="0"/>
                        </a:rPr>
                        <a:t>8.31%</a:t>
                      </a:r>
                    </a:p>
                  </a:txBody>
                  <a:tcPr marL="9525" marR="9525" marT="9525" marB="0" anchor="b">
                    <a:noFill/>
                  </a:tcPr>
                </a:tc>
                <a:extLst>
                  <a:ext uri="{0D108BD9-81ED-4DB2-BD59-A6C34878D82A}">
                    <a16:rowId xmlns:a16="http://schemas.microsoft.com/office/drawing/2014/main" val="2240281431"/>
                  </a:ext>
                </a:extLst>
              </a:tr>
              <a:tr h="291884">
                <a:tc>
                  <a:txBody>
                    <a:bodyPr/>
                    <a:lstStyle/>
                    <a:p>
                      <a:pPr algn="ctr" rtl="0" fontAlgn="b"/>
                      <a:r>
                        <a:rPr lang="en-US" sz="1100" b="1" u="none" strike="noStrike" dirty="0">
                          <a:effectLst/>
                        </a:rPr>
                        <a:t>Volatility</a:t>
                      </a:r>
                      <a:endParaRPr lang="en-US" sz="1100" b="1"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u="none" strike="noStrike" dirty="0">
                          <a:effectLst/>
                        </a:rPr>
                        <a:t>10.91%</a:t>
                      </a:r>
                      <a:endParaRPr lang="en-US" sz="1100" b="0"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u="none" strike="noStrike" dirty="0">
                          <a:effectLst/>
                        </a:rPr>
                        <a:t>12.04%</a:t>
                      </a:r>
                      <a:endParaRPr lang="en-US" sz="1100" b="0" i="0" u="none" strike="noStrike" dirty="0">
                        <a:solidFill>
                          <a:srgbClr val="000000"/>
                        </a:solidFill>
                        <a:effectLst/>
                        <a:latin typeface="Arial Narrow" panose="020B0606020202030204" pitchFamily="34" charset="0"/>
                      </a:endParaRPr>
                    </a:p>
                  </a:txBody>
                  <a:tcPr marL="9525" marR="9525" marT="9525" marB="0" anchor="b">
                    <a:noFill/>
                  </a:tcPr>
                </a:tc>
                <a:extLst>
                  <a:ext uri="{0D108BD9-81ED-4DB2-BD59-A6C34878D82A}">
                    <a16:rowId xmlns:a16="http://schemas.microsoft.com/office/drawing/2014/main" val="1206714640"/>
                  </a:ext>
                </a:extLst>
              </a:tr>
            </a:tbl>
          </a:graphicData>
        </a:graphic>
      </p:graphicFrame>
    </p:spTree>
    <p:extLst>
      <p:ext uri="{BB962C8B-B14F-4D97-AF65-F5344CB8AC3E}">
        <p14:creationId xmlns:p14="http://schemas.microsoft.com/office/powerpoint/2010/main" val="4294636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Combining peer and IAS assumptions</a:t>
            </a:r>
          </a:p>
        </p:txBody>
      </p:sp>
      <p:sp>
        <p:nvSpPr>
          <p:cNvPr id="7" name="Content Placeholder 6"/>
          <p:cNvSpPr>
            <a:spLocks noGrp="1"/>
          </p:cNvSpPr>
          <p:nvPr>
            <p:ph idx="1"/>
          </p:nvPr>
        </p:nvSpPr>
        <p:spPr/>
        <p:txBody>
          <a:bodyPr/>
          <a:lstStyle/>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6" name="Rectangle 15">
            <a:extLst>
              <a:ext uri="{FF2B5EF4-FFF2-40B4-BE49-F238E27FC236}">
                <a16:creationId xmlns:a16="http://schemas.microsoft.com/office/drawing/2014/main" id="{92EC52B7-D26A-4393-B69C-029C3C0481A6}"/>
              </a:ext>
            </a:extLst>
          </p:cNvPr>
          <p:cNvSpPr/>
          <p:nvPr/>
        </p:nvSpPr>
        <p:spPr>
          <a:xfrm>
            <a:off x="422113" y="6127007"/>
            <a:ext cx="8299774" cy="420628"/>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Note</a:t>
            </a:r>
            <a:r>
              <a:rPr lang="en-US" sz="800" dirty="0">
                <a:solidFill>
                  <a:srgbClr val="002247"/>
                </a:solidFill>
                <a:latin typeface="Arial Narrow"/>
                <a:cs typeface="Arial Narrow"/>
              </a:rPr>
              <a:t>: We assume 1% active alpha with 3% tracking error for US Large Cap, US Small Cap, International and Emerging Market equities. For US high yield we assume 75bp alpha with 3% tracking error. The active alphas are mutually independent. </a:t>
            </a:r>
            <a:r>
              <a:rPr lang="en-US" sz="800" dirty="0">
                <a:solidFill>
                  <a:srgbClr val="002247"/>
                </a:solidFill>
                <a:latin typeface="Arial Narrow"/>
                <a:cs typeface="Arial Narrow"/>
              </a:rPr>
              <a:t>The uncertainty of prior, tau, is set to be 5%, following, He, </a:t>
            </a:r>
            <a:r>
              <a:rPr lang="en-US" sz="800" dirty="0" err="1">
                <a:solidFill>
                  <a:srgbClr val="002247"/>
                </a:solidFill>
                <a:latin typeface="Arial Narrow"/>
                <a:cs typeface="Arial Narrow"/>
              </a:rPr>
              <a:t>Guangliang</a:t>
            </a:r>
            <a:r>
              <a:rPr lang="en-US" sz="800" dirty="0">
                <a:solidFill>
                  <a:srgbClr val="002247"/>
                </a:solidFill>
                <a:latin typeface="Arial Narrow"/>
                <a:cs typeface="Arial Narrow"/>
              </a:rPr>
              <a:t>, and Robert </a:t>
            </a:r>
            <a:r>
              <a:rPr lang="en-US" sz="800" dirty="0" err="1">
                <a:solidFill>
                  <a:srgbClr val="002247"/>
                </a:solidFill>
                <a:latin typeface="Arial Narrow"/>
                <a:cs typeface="Arial Narrow"/>
              </a:rPr>
              <a:t>Litterman</a:t>
            </a:r>
            <a:r>
              <a:rPr lang="en-US" sz="800" dirty="0">
                <a:solidFill>
                  <a:srgbClr val="002247"/>
                </a:solidFill>
                <a:latin typeface="Arial Narrow"/>
                <a:cs typeface="Arial Narrow"/>
              </a:rPr>
              <a:t>. "The intuition behind Black-</a:t>
            </a:r>
            <a:r>
              <a:rPr lang="en-US" sz="800" dirty="0" err="1">
                <a:solidFill>
                  <a:srgbClr val="002247"/>
                </a:solidFill>
                <a:latin typeface="Arial Narrow"/>
                <a:cs typeface="Arial Narrow"/>
              </a:rPr>
              <a:t>Litterman</a:t>
            </a:r>
            <a:r>
              <a:rPr lang="en-US" sz="800" dirty="0">
                <a:solidFill>
                  <a:srgbClr val="002247"/>
                </a:solidFill>
                <a:latin typeface="Arial Narrow"/>
                <a:cs typeface="Arial Narrow"/>
              </a:rPr>
              <a:t> model portfolios." (1999). </a:t>
            </a: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10" name="Chart 9">
            <a:extLst/>
          </p:cNvPr>
          <p:cNvGraphicFramePr/>
          <p:nvPr>
            <p:extLst>
              <p:ext uri="{D42A27DB-BD31-4B8C-83A1-F6EECF244321}">
                <p14:modId xmlns:p14="http://schemas.microsoft.com/office/powerpoint/2010/main" val="2789962016"/>
              </p:ext>
            </p:extLst>
          </p:nvPr>
        </p:nvGraphicFramePr>
        <p:xfrm>
          <a:off x="202825" y="1154998"/>
          <a:ext cx="3314098" cy="33868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p:cNvGraphicFramePr>
            <a:graphicFrameLocks noGrp="1"/>
          </p:cNvGraphicFramePr>
          <p:nvPr>
            <p:extLst>
              <p:ext uri="{D42A27DB-BD31-4B8C-83A1-F6EECF244321}">
                <p14:modId xmlns:p14="http://schemas.microsoft.com/office/powerpoint/2010/main" val="907877643"/>
              </p:ext>
            </p:extLst>
          </p:nvPr>
        </p:nvGraphicFramePr>
        <p:xfrm>
          <a:off x="3642597" y="1991176"/>
          <a:ext cx="4330700" cy="1714500"/>
        </p:xfrm>
        <a:graphic>
          <a:graphicData uri="http://schemas.openxmlformats.org/drawingml/2006/table">
            <a:tbl>
              <a:tblPr>
                <a:tableStyleId>{5C22544A-7EE6-4342-B048-85BDC9FD1C3A}</a:tableStyleId>
              </a:tblPr>
              <a:tblGrid>
                <a:gridCol w="1599028">
                  <a:extLst>
                    <a:ext uri="{9D8B030D-6E8A-4147-A177-3AD203B41FA5}">
                      <a16:colId xmlns:a16="http://schemas.microsoft.com/office/drawing/2014/main" val="15051625"/>
                    </a:ext>
                  </a:extLst>
                </a:gridCol>
                <a:gridCol w="748751">
                  <a:extLst>
                    <a:ext uri="{9D8B030D-6E8A-4147-A177-3AD203B41FA5}">
                      <a16:colId xmlns:a16="http://schemas.microsoft.com/office/drawing/2014/main" val="3756318175"/>
                    </a:ext>
                  </a:extLst>
                </a:gridCol>
                <a:gridCol w="609153">
                  <a:extLst>
                    <a:ext uri="{9D8B030D-6E8A-4147-A177-3AD203B41FA5}">
                      <a16:colId xmlns:a16="http://schemas.microsoft.com/office/drawing/2014/main" val="1401547985"/>
                    </a:ext>
                  </a:extLst>
                </a:gridCol>
                <a:gridCol w="675780">
                  <a:extLst>
                    <a:ext uri="{9D8B030D-6E8A-4147-A177-3AD203B41FA5}">
                      <a16:colId xmlns:a16="http://schemas.microsoft.com/office/drawing/2014/main" val="3280841727"/>
                    </a:ext>
                  </a:extLst>
                </a:gridCol>
                <a:gridCol w="697988">
                  <a:extLst>
                    <a:ext uri="{9D8B030D-6E8A-4147-A177-3AD203B41FA5}">
                      <a16:colId xmlns:a16="http://schemas.microsoft.com/office/drawing/2014/main" val="2629834191"/>
                    </a:ext>
                  </a:extLst>
                </a:gridCol>
              </a:tblGrid>
              <a:tr h="381000">
                <a:tc>
                  <a:txBody>
                    <a:bodyPr/>
                    <a:lstStyle/>
                    <a:p>
                      <a:pPr algn="ctr" fontAlgn="ctr"/>
                      <a:r>
                        <a:rPr lang="en-US" sz="1100" b="1" u="none" strike="noStrike" dirty="0">
                          <a:solidFill>
                            <a:schemeClr val="bg1"/>
                          </a:solidFill>
                          <a:effectLst/>
                        </a:rPr>
                        <a:t>Expected Returns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Peer Implied</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IAS </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IAS Alpha</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Combined</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extLst>
                  <a:ext uri="{0D108BD9-81ED-4DB2-BD59-A6C34878D82A}">
                    <a16:rowId xmlns:a16="http://schemas.microsoft.com/office/drawing/2014/main" val="623062975"/>
                  </a:ext>
                </a:extLst>
              </a:tr>
              <a:tr h="190500">
                <a:tc>
                  <a:txBody>
                    <a:bodyPr/>
                    <a:lstStyle/>
                    <a:p>
                      <a:pPr algn="l" fontAlgn="b"/>
                      <a:r>
                        <a:rPr lang="en-US" sz="1100" b="1" u="none" strike="noStrike" dirty="0">
                          <a:effectLst/>
                        </a:rPr>
                        <a:t>US Real Estate</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3.14%</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7.00%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5.07%</a:t>
                      </a:r>
                      <a:endParaRPr lang="en-US" sz="11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971060655"/>
                  </a:ext>
                </a:extLst>
              </a:tr>
              <a:tr h="190500">
                <a:tc>
                  <a:txBody>
                    <a:bodyPr/>
                    <a:lstStyle/>
                    <a:p>
                      <a:pPr algn="l" fontAlgn="b"/>
                      <a:r>
                        <a:rPr lang="en-US" sz="1100" b="1" u="none" strike="noStrike" dirty="0">
                          <a:effectLst/>
                        </a:rPr>
                        <a:t>US Private Equity</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6.05%</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8.80%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7.42%</a:t>
                      </a:r>
                      <a:endParaRPr lang="en-US" sz="11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479264589"/>
                  </a:ext>
                </a:extLst>
              </a:tr>
              <a:tr h="190500">
                <a:tc>
                  <a:txBody>
                    <a:bodyPr/>
                    <a:lstStyle/>
                    <a:p>
                      <a:pPr algn="l" fontAlgn="b"/>
                      <a:r>
                        <a:rPr lang="en-US" sz="1100" b="1" u="none" strike="noStrike" dirty="0">
                          <a:effectLst/>
                        </a:rPr>
                        <a:t>US High Yield</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4.11%</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4.77%</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0.75%</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4.79%</a:t>
                      </a:r>
                      <a:endParaRPr lang="en-US" sz="11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395965871"/>
                  </a:ext>
                </a:extLst>
              </a:tr>
              <a:tr h="190500">
                <a:tc>
                  <a:txBody>
                    <a:bodyPr/>
                    <a:lstStyle/>
                    <a:p>
                      <a:pPr algn="l" fontAlgn="b"/>
                      <a:r>
                        <a:rPr lang="en-US" sz="1100" b="1" u="none" strike="noStrike" dirty="0">
                          <a:effectLst/>
                        </a:rPr>
                        <a:t>US Large Cap Equities</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6.70%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7.21%</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7.43%</a:t>
                      </a:r>
                      <a:endParaRPr lang="en-US" sz="11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891298916"/>
                  </a:ext>
                </a:extLst>
              </a:tr>
              <a:tr h="190500">
                <a:tc>
                  <a:txBody>
                    <a:bodyPr/>
                    <a:lstStyle/>
                    <a:p>
                      <a:pPr algn="l" fontAlgn="b"/>
                      <a:r>
                        <a:rPr lang="en-US" sz="1100" b="1" u="none" strike="noStrike" dirty="0">
                          <a:effectLst/>
                        </a:rPr>
                        <a:t>US</a:t>
                      </a:r>
                      <a:r>
                        <a:rPr lang="en-US" sz="1100" b="1" u="none" strike="noStrike" baseline="0" dirty="0">
                          <a:effectLst/>
                        </a:rPr>
                        <a:t> </a:t>
                      </a:r>
                      <a:r>
                        <a:rPr lang="en-US" sz="1100" b="1" u="none" strike="noStrike" dirty="0">
                          <a:effectLst/>
                        </a:rPr>
                        <a:t>Small Cap Equities</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7.16%</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8.06%</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8.10%</a:t>
                      </a:r>
                      <a:endParaRPr lang="en-US" sz="11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984869940"/>
                  </a:ext>
                </a:extLst>
              </a:tr>
              <a:tr h="190500">
                <a:tc>
                  <a:txBody>
                    <a:bodyPr/>
                    <a:lstStyle/>
                    <a:p>
                      <a:pPr algn="l" fontAlgn="b"/>
                      <a:r>
                        <a:rPr lang="en-US" sz="1100" b="1" u="none" strike="noStrike" dirty="0">
                          <a:effectLst/>
                        </a:rPr>
                        <a:t>International Equities</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7.10%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7.07%</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7.58%</a:t>
                      </a:r>
                      <a:endParaRPr lang="en-US" sz="11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8398176"/>
                  </a:ext>
                </a:extLst>
              </a:tr>
              <a:tr h="190500">
                <a:tc>
                  <a:txBody>
                    <a:bodyPr/>
                    <a:lstStyle/>
                    <a:p>
                      <a:pPr algn="l" fontAlgn="b"/>
                      <a:r>
                        <a:rPr lang="en-US" sz="1100" b="1" u="none" strike="noStrike" dirty="0">
                          <a:effectLst/>
                        </a:rPr>
                        <a:t>Emerging Market Equities</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6.98%</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8.03%</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7.98%</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422010137"/>
                  </a:ext>
                </a:extLst>
              </a:tr>
            </a:tbl>
          </a:graphicData>
        </a:graphic>
      </p:graphicFrame>
      <p:sp>
        <p:nvSpPr>
          <p:cNvPr id="14" name="Content Placeholder 6"/>
          <p:cNvSpPr txBox="1">
            <a:spLocks/>
          </p:cNvSpPr>
          <p:nvPr/>
        </p:nvSpPr>
        <p:spPr bwMode="auto">
          <a:xfrm>
            <a:off x="452284" y="1308338"/>
            <a:ext cx="7938306" cy="446231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233363" indent="-233363" algn="l" defTabSz="457200" rtl="0" eaLnBrk="1" fontAlgn="base" hangingPunct="1">
              <a:spcBef>
                <a:spcPct val="20000"/>
              </a:spcBef>
              <a:spcAft>
                <a:spcPct val="0"/>
              </a:spcAft>
              <a:buFont typeface="Wingdings" charset="2"/>
              <a:buChar char="§"/>
              <a:tabLst/>
              <a:defRPr sz="1800" kern="1200">
                <a:solidFill>
                  <a:srgbClr val="000000"/>
                </a:solidFill>
                <a:latin typeface="Times New Roman"/>
                <a:ea typeface="ＭＳ Ｐゴシック" charset="0"/>
                <a:cs typeface="Times New Roman"/>
              </a:defRPr>
            </a:lvl1pPr>
            <a:lvl2pPr marL="517525" indent="-254000" algn="l" defTabSz="457200" rtl="0" eaLnBrk="1" fontAlgn="base" hangingPunct="1">
              <a:spcBef>
                <a:spcPct val="20000"/>
              </a:spcBef>
              <a:spcAft>
                <a:spcPct val="0"/>
              </a:spcAft>
              <a:buFont typeface="Lucida Grande"/>
              <a:buChar char="-"/>
              <a:tabLst/>
              <a:defRPr sz="1600" kern="1200">
                <a:solidFill>
                  <a:srgbClr val="000000"/>
                </a:solidFill>
                <a:latin typeface="Times New Roman"/>
                <a:ea typeface="ＭＳ Ｐゴシック" charset="0"/>
                <a:cs typeface="Times New Roman"/>
              </a:defRPr>
            </a:lvl2pPr>
            <a:lvl3pPr marL="692150" indent="-174625"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3pPr>
            <a:lvl4pPr marL="917575" indent="-204788"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4pPr>
            <a:lvl5pPr marL="1093788" indent="-176213"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We us Black </a:t>
            </a:r>
            <a:r>
              <a:rPr lang="en-US" sz="1400" dirty="0" err="1"/>
              <a:t>Litterman</a:t>
            </a:r>
            <a:r>
              <a:rPr lang="en-US" sz="1400" dirty="0"/>
              <a:t> framework to combine assumptions implied from peer allocations and IAS </a:t>
            </a:r>
          </a:p>
          <a:p>
            <a:r>
              <a:rPr lang="en-US" sz="1400" dirty="0"/>
              <a:t>This approach ensures that the assumptions do not deviate significantly from the baseline assumptions</a:t>
            </a:r>
          </a:p>
          <a:p>
            <a:r>
              <a:rPr lang="en-US" sz="1400" dirty="0"/>
              <a:t>Non-market views can still be expressed, in this instance IAS assumptions are expressed as views</a:t>
            </a:r>
          </a:p>
          <a:p>
            <a:endParaRPr lang="en-US" sz="1400" dirty="0"/>
          </a:p>
          <a:p>
            <a:endParaRPr lang="en-US" sz="1400" dirty="0"/>
          </a:p>
          <a:p>
            <a:endParaRPr lang="en-US" sz="1400" dirty="0"/>
          </a:p>
        </p:txBody>
      </p:sp>
    </p:spTree>
    <p:extLst>
      <p:ext uri="{BB962C8B-B14F-4D97-AF65-F5344CB8AC3E}">
        <p14:creationId xmlns:p14="http://schemas.microsoft.com/office/powerpoint/2010/main" val="2202633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Optimal portfolio allocations using combined returns</a:t>
            </a:r>
          </a:p>
        </p:txBody>
      </p:sp>
      <p:sp>
        <p:nvSpPr>
          <p:cNvPr id="7" name="Content Placeholder 6"/>
          <p:cNvSpPr>
            <a:spLocks noGrp="1"/>
          </p:cNvSpPr>
          <p:nvPr>
            <p:ph idx="1"/>
          </p:nvPr>
        </p:nvSpPr>
        <p:spPr/>
        <p:txBody>
          <a:bodyPr/>
          <a:lstStyle/>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graphicFrame>
        <p:nvGraphicFramePr>
          <p:cNvPr id="10" name="Chart 9">
            <a:extLst>
              <a:ext uri="{FF2B5EF4-FFF2-40B4-BE49-F238E27FC236}">
                <a16:creationId xmlns:a16="http://schemas.microsoft.com/office/drawing/2014/main" id="{408DA625-08B7-49AE-8021-274F56221B68}"/>
              </a:ext>
            </a:extLst>
          </p:cNvPr>
          <p:cNvGraphicFramePr/>
          <p:nvPr>
            <p:extLst>
              <p:ext uri="{D42A27DB-BD31-4B8C-83A1-F6EECF244321}">
                <p14:modId xmlns:p14="http://schemas.microsoft.com/office/powerpoint/2010/main" val="3948235808"/>
              </p:ext>
            </p:extLst>
          </p:nvPr>
        </p:nvGraphicFramePr>
        <p:xfrm>
          <a:off x="0" y="1232312"/>
          <a:ext cx="4123765" cy="35913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0D0AECC2-23E3-4073-B92A-F2A2EF82495B}"/>
              </a:ext>
            </a:extLst>
          </p:cNvPr>
          <p:cNvGraphicFramePr/>
          <p:nvPr>
            <p:extLst>
              <p:ext uri="{D42A27DB-BD31-4B8C-83A1-F6EECF244321}">
                <p14:modId xmlns:p14="http://schemas.microsoft.com/office/powerpoint/2010/main" val="2277665333"/>
              </p:ext>
            </p:extLst>
          </p:nvPr>
        </p:nvGraphicFramePr>
        <p:xfrm>
          <a:off x="3736785" y="1232312"/>
          <a:ext cx="5100916" cy="3517769"/>
        </p:xfrm>
        <a:graphic>
          <a:graphicData uri="http://schemas.openxmlformats.org/drawingml/2006/chart">
            <c:chart xmlns:c="http://schemas.openxmlformats.org/drawingml/2006/chart" xmlns:r="http://schemas.openxmlformats.org/officeDocument/2006/relationships" r:id="rId4"/>
          </a:graphicData>
        </a:graphic>
      </p:graphicFrame>
      <p:sp>
        <p:nvSpPr>
          <p:cNvPr id="9" name="Rectangle 8">
            <a:extLst/>
          </p:cNvPr>
          <p:cNvSpPr/>
          <p:nvPr/>
        </p:nvSpPr>
        <p:spPr>
          <a:xfrm>
            <a:off x="387026" y="5822441"/>
            <a:ext cx="8299774" cy="666849"/>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Source: PGIM IAS, </a:t>
            </a:r>
            <a:r>
              <a:rPr lang="en-US" sz="800" dirty="0" err="1">
                <a:solidFill>
                  <a:srgbClr val="002247"/>
                </a:solidFill>
                <a:latin typeface="Arial Narrow"/>
                <a:cs typeface="Arial Narrow"/>
              </a:rPr>
              <a:t>Datastream</a:t>
            </a:r>
            <a:r>
              <a:rPr lang="en-US" sz="800" dirty="0">
                <a:solidFill>
                  <a:srgbClr val="002247"/>
                </a:solidFill>
                <a:latin typeface="Arial Narrow"/>
                <a:cs typeface="Arial Narrow"/>
              </a:rPr>
              <a:t>, Cambridge Associates; As of date 8/31/2017</a:t>
            </a:r>
          </a:p>
          <a:p>
            <a:pPr algn="just">
              <a:buClr>
                <a:srgbClr val="000000"/>
              </a:buClr>
              <a:defRPr/>
            </a:pPr>
            <a:r>
              <a:rPr lang="en-US" sz="800" dirty="0">
                <a:solidFill>
                  <a:srgbClr val="002247"/>
                </a:solidFill>
                <a:latin typeface="Arial Narrow"/>
                <a:cs typeface="Arial Narrow"/>
              </a:rPr>
              <a:t>Note: </a:t>
            </a:r>
            <a:r>
              <a:rPr lang="en-US" sz="800" dirty="0">
                <a:solidFill>
                  <a:srgbClr val="002247"/>
                </a:solidFill>
                <a:latin typeface="Arial Narrow"/>
                <a:cs typeface="Arial Narrow"/>
              </a:rPr>
              <a:t>Here expected returns include alpha assumptions and returns assumptions are based on combined expected returns. </a:t>
            </a:r>
            <a:r>
              <a:rPr lang="en-US" sz="800" dirty="0">
                <a:solidFill>
                  <a:srgbClr val="002247"/>
                </a:solidFill>
                <a:latin typeface="Arial Narrow"/>
                <a:cs typeface="Arial Narrow"/>
              </a:rPr>
              <a:t>We assume 1% active alpha with 3% tracking error for US Large Cap, US Small Cap, International and Emerging Market equities. For US high yield we assume 75bp alpha with 3% tracking error. The active alphas are mutually independent. </a:t>
            </a:r>
          </a:p>
          <a:p>
            <a:pPr algn="just">
              <a:buClr>
                <a:srgbClr val="000000"/>
              </a:buClr>
              <a:defRPr/>
            </a:pPr>
            <a:r>
              <a:rPr lang="en-US" sz="800" dirty="0">
                <a:solidFill>
                  <a:srgbClr val="002247"/>
                </a:solidFill>
                <a:latin typeface="Arial Narrow"/>
                <a:cs typeface="Arial Narrow"/>
              </a:rPr>
              <a:t>The constrained optimization caps the weight of real estate and private equity at 25% and 40% respectively. Risk aversion parameter is set to be 3.5 for both optimizations. </a:t>
            </a: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11" name="Table 10"/>
          <p:cNvGraphicFramePr>
            <a:graphicFrameLocks noGrp="1"/>
          </p:cNvGraphicFramePr>
          <p:nvPr>
            <p:extLst>
              <p:ext uri="{D42A27DB-BD31-4B8C-83A1-F6EECF244321}">
                <p14:modId xmlns:p14="http://schemas.microsoft.com/office/powerpoint/2010/main" val="3748810950"/>
              </p:ext>
            </p:extLst>
          </p:nvPr>
        </p:nvGraphicFramePr>
        <p:xfrm>
          <a:off x="2962095" y="4525691"/>
          <a:ext cx="4207419" cy="1167536"/>
        </p:xfrm>
        <a:graphic>
          <a:graphicData uri="http://schemas.openxmlformats.org/drawingml/2006/table">
            <a:tbl>
              <a:tblPr>
                <a:tableStyleId>{5C22544A-7EE6-4342-B048-85BDC9FD1C3A}</a:tableStyleId>
              </a:tblPr>
              <a:tblGrid>
                <a:gridCol w="1793511">
                  <a:extLst>
                    <a:ext uri="{9D8B030D-6E8A-4147-A177-3AD203B41FA5}">
                      <a16:colId xmlns:a16="http://schemas.microsoft.com/office/drawing/2014/main" val="986441141"/>
                    </a:ext>
                  </a:extLst>
                </a:gridCol>
                <a:gridCol w="1116714">
                  <a:extLst>
                    <a:ext uri="{9D8B030D-6E8A-4147-A177-3AD203B41FA5}">
                      <a16:colId xmlns:a16="http://schemas.microsoft.com/office/drawing/2014/main" val="4075116813"/>
                    </a:ext>
                  </a:extLst>
                </a:gridCol>
                <a:gridCol w="1297194">
                  <a:extLst>
                    <a:ext uri="{9D8B030D-6E8A-4147-A177-3AD203B41FA5}">
                      <a16:colId xmlns:a16="http://schemas.microsoft.com/office/drawing/2014/main" val="273384373"/>
                    </a:ext>
                  </a:extLst>
                </a:gridCol>
              </a:tblGrid>
              <a:tr h="583768">
                <a:tc>
                  <a:txBody>
                    <a:bodyPr/>
                    <a:lstStyle/>
                    <a:p>
                      <a:pPr algn="ctr" fontAlgn="ctr"/>
                      <a:r>
                        <a:rPr lang="en-US" sz="1100" b="1" u="none" strike="noStrike" dirty="0">
                          <a:solidFill>
                            <a:schemeClr val="bg1"/>
                          </a:solidFill>
                          <a:effectLst/>
                        </a:rPr>
                        <a:t> </a:t>
                      </a:r>
                      <a:endParaRPr lang="en-US" sz="1100" b="1" i="0" u="none" strike="noStrike" dirty="0">
                        <a:solidFill>
                          <a:schemeClr val="bg1"/>
                        </a:solidFill>
                        <a:effectLst/>
                        <a:latin typeface="Arial" panose="020B0604020202020204" pitchFamily="34" charset="0"/>
                      </a:endParaRPr>
                    </a:p>
                  </a:txBody>
                  <a:tcPr marL="9525" marR="9525" marT="9525" marB="0" anchor="ctr">
                    <a:solidFill>
                      <a:schemeClr val="bg2"/>
                    </a:solidFill>
                  </a:tcPr>
                </a:tc>
                <a:tc>
                  <a:txBody>
                    <a:bodyPr/>
                    <a:lstStyle/>
                    <a:p>
                      <a:pPr algn="ctr" rtl="0" fontAlgn="ctr"/>
                      <a:r>
                        <a:rPr lang="en-US" sz="1100" b="1" u="none" strike="noStrike" dirty="0">
                          <a:solidFill>
                            <a:schemeClr val="bg1"/>
                          </a:solidFill>
                          <a:effectLst/>
                        </a:rPr>
                        <a:t>Unconstrained</a:t>
                      </a:r>
                      <a:endParaRPr lang="en-US" sz="1100" b="1" i="0" u="none" strike="noStrike" dirty="0">
                        <a:solidFill>
                          <a:schemeClr val="bg1"/>
                        </a:solidFill>
                        <a:effectLst/>
                        <a:latin typeface="Arial Narrow" panose="020B0606020202030204" pitchFamily="34" charset="0"/>
                      </a:endParaRPr>
                    </a:p>
                  </a:txBody>
                  <a:tcPr marL="9525" marR="9525" marT="9525" marB="0" anchor="ctr">
                    <a:solidFill>
                      <a:schemeClr val="bg2"/>
                    </a:solidFill>
                  </a:tcPr>
                </a:tc>
                <a:tc>
                  <a:txBody>
                    <a:bodyPr/>
                    <a:lstStyle/>
                    <a:p>
                      <a:pPr algn="ctr" rtl="0" fontAlgn="ctr"/>
                      <a:r>
                        <a:rPr lang="en-US" sz="1100" b="1" u="none" strike="noStrike" dirty="0">
                          <a:solidFill>
                            <a:schemeClr val="bg1"/>
                          </a:solidFill>
                          <a:effectLst/>
                        </a:rPr>
                        <a:t>Constrained</a:t>
                      </a:r>
                      <a:endParaRPr lang="en-US" sz="1100" b="1" i="0" u="none" strike="noStrike" dirty="0">
                        <a:solidFill>
                          <a:schemeClr val="bg1"/>
                        </a:solidFill>
                        <a:effectLst/>
                        <a:latin typeface="Arial Narrow" panose="020B0606020202030204" pitchFamily="34" charset="0"/>
                      </a:endParaRPr>
                    </a:p>
                  </a:txBody>
                  <a:tcPr marL="9525" marR="9525" marT="9525" marB="0" anchor="ctr">
                    <a:solidFill>
                      <a:schemeClr val="bg2"/>
                    </a:solidFill>
                  </a:tcPr>
                </a:tc>
                <a:extLst>
                  <a:ext uri="{0D108BD9-81ED-4DB2-BD59-A6C34878D82A}">
                    <a16:rowId xmlns:a16="http://schemas.microsoft.com/office/drawing/2014/main" val="361629384"/>
                  </a:ext>
                </a:extLst>
              </a:tr>
              <a:tr h="291884">
                <a:tc>
                  <a:txBody>
                    <a:bodyPr/>
                    <a:lstStyle/>
                    <a:p>
                      <a:pPr algn="ctr" rtl="0" fontAlgn="b"/>
                      <a:r>
                        <a:rPr lang="en-US" sz="1100" b="1" u="none" strike="noStrike" dirty="0">
                          <a:effectLst/>
                        </a:rPr>
                        <a:t>Expected Returns</a:t>
                      </a:r>
                      <a:endParaRPr lang="en-US" sz="1100" b="1"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b="0" i="0" u="none" strike="noStrike" dirty="0">
                          <a:solidFill>
                            <a:srgbClr val="000000"/>
                          </a:solidFill>
                          <a:effectLst/>
                          <a:latin typeface="Arial Narrow" panose="020B0606020202030204" pitchFamily="34" charset="0"/>
                        </a:rPr>
                        <a:t>6.68%</a:t>
                      </a:r>
                    </a:p>
                  </a:txBody>
                  <a:tcPr marL="9525" marR="9525" marT="9525" marB="0" anchor="b">
                    <a:noFill/>
                  </a:tcPr>
                </a:tc>
                <a:tc>
                  <a:txBody>
                    <a:bodyPr/>
                    <a:lstStyle/>
                    <a:p>
                      <a:pPr algn="ctr" rtl="0" fontAlgn="b"/>
                      <a:r>
                        <a:rPr lang="en-US" sz="1100" b="0" i="0" u="none" strike="noStrike" dirty="0">
                          <a:solidFill>
                            <a:srgbClr val="000000"/>
                          </a:solidFill>
                          <a:effectLst/>
                          <a:latin typeface="Arial Narrow" panose="020B0606020202030204" pitchFamily="34" charset="0"/>
                        </a:rPr>
                        <a:t>6.83%</a:t>
                      </a:r>
                    </a:p>
                  </a:txBody>
                  <a:tcPr marL="9525" marR="9525" marT="9525" marB="0" anchor="b">
                    <a:noFill/>
                  </a:tcPr>
                </a:tc>
                <a:extLst>
                  <a:ext uri="{0D108BD9-81ED-4DB2-BD59-A6C34878D82A}">
                    <a16:rowId xmlns:a16="http://schemas.microsoft.com/office/drawing/2014/main" val="2240281431"/>
                  </a:ext>
                </a:extLst>
              </a:tr>
              <a:tr h="291884">
                <a:tc>
                  <a:txBody>
                    <a:bodyPr/>
                    <a:lstStyle/>
                    <a:p>
                      <a:pPr algn="ctr" rtl="0" fontAlgn="b"/>
                      <a:r>
                        <a:rPr lang="en-US" sz="1100" b="1" u="none" strike="noStrike" dirty="0">
                          <a:effectLst/>
                        </a:rPr>
                        <a:t>Volatility</a:t>
                      </a:r>
                      <a:endParaRPr lang="en-US" sz="1100" b="1"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u="none" strike="noStrike" dirty="0">
                          <a:effectLst/>
                        </a:rPr>
                        <a:t>11.06%</a:t>
                      </a:r>
                      <a:endParaRPr lang="en-US" sz="1100" b="0"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u="none" strike="noStrike" dirty="0">
                          <a:effectLst/>
                        </a:rPr>
                        <a:t>11.54%</a:t>
                      </a:r>
                      <a:endParaRPr lang="en-US" sz="1100" b="0" i="0" u="none" strike="noStrike" dirty="0">
                        <a:solidFill>
                          <a:srgbClr val="000000"/>
                        </a:solidFill>
                        <a:effectLst/>
                        <a:latin typeface="Arial Narrow" panose="020B0606020202030204" pitchFamily="34" charset="0"/>
                      </a:endParaRPr>
                    </a:p>
                  </a:txBody>
                  <a:tcPr marL="9525" marR="9525" marT="9525" marB="0" anchor="b">
                    <a:noFill/>
                  </a:tcPr>
                </a:tc>
                <a:extLst>
                  <a:ext uri="{0D108BD9-81ED-4DB2-BD59-A6C34878D82A}">
                    <a16:rowId xmlns:a16="http://schemas.microsoft.com/office/drawing/2014/main" val="1206714640"/>
                  </a:ext>
                </a:extLst>
              </a:tr>
            </a:tbl>
          </a:graphicData>
        </a:graphic>
      </p:graphicFrame>
    </p:spTree>
    <p:extLst>
      <p:ext uri="{BB962C8B-B14F-4D97-AF65-F5344CB8AC3E}">
        <p14:creationId xmlns:p14="http://schemas.microsoft.com/office/powerpoint/2010/main" val="3578942595"/>
      </p:ext>
    </p:extLst>
  </p:cSld>
  <p:clrMapOvr>
    <a:masterClrMapping/>
  </p:clrMapOvr>
</p:sld>
</file>

<file path=ppt/theme/theme1.xml><?xml version="1.0" encoding="utf-8"?>
<a:theme xmlns:a="http://schemas.openxmlformats.org/drawingml/2006/main" name="PIM 2014">
  <a:themeElements>
    <a:clrScheme name="Custom 1">
      <a:dk1>
        <a:srgbClr val="000000"/>
      </a:dk1>
      <a:lt1>
        <a:srgbClr val="FFFFFF"/>
      </a:lt1>
      <a:dk2>
        <a:srgbClr val="005C9E"/>
      </a:dk2>
      <a:lt2>
        <a:srgbClr val="002247"/>
      </a:lt2>
      <a:accent1>
        <a:srgbClr val="C9A653"/>
      </a:accent1>
      <a:accent2>
        <a:srgbClr val="666666"/>
      </a:accent2>
      <a:accent3>
        <a:srgbClr val="DF7759"/>
      </a:accent3>
      <a:accent4>
        <a:srgbClr val="54A289"/>
      </a:accent4>
      <a:accent5>
        <a:srgbClr val="002F59"/>
      </a:accent5>
      <a:accent6>
        <a:srgbClr val="CDCFD8"/>
      </a:accent6>
      <a:hlink>
        <a:srgbClr val="000000"/>
      </a:hlink>
      <a:folHlink>
        <a:srgbClr val="005B9C"/>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cmpd="sng">
          <a:solidFill>
            <a:srgbClr val="002247"/>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800" dirty="0" err="1" smtClean="0">
            <a:solidFill>
              <a:srgbClr val="000000"/>
            </a:solidFill>
            <a:latin typeface="Times New Roman"/>
            <a:cs typeface="Times New Roman"/>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75664</TotalTime>
  <Words>2224</Words>
  <Application>Microsoft Office PowerPoint</Application>
  <PresentationFormat>On-screen Show (4:3)</PresentationFormat>
  <Paragraphs>325</Paragraphs>
  <Slides>11</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ＭＳ Ｐゴシック</vt:lpstr>
      <vt:lpstr>Arial</vt:lpstr>
      <vt:lpstr>Arial Narrow</vt:lpstr>
      <vt:lpstr>Calibri</vt:lpstr>
      <vt:lpstr>Lucida Grande</vt:lpstr>
      <vt:lpstr>PrudentialModern Med</vt:lpstr>
      <vt:lpstr>Times</vt:lpstr>
      <vt:lpstr>Times New Roman</vt:lpstr>
      <vt:lpstr>Wingdings</vt:lpstr>
      <vt:lpstr>PIM 2014</vt:lpstr>
      <vt:lpstr>CPIC OFFSHORE MULTI-ASSET PORTFOLIO</vt:lpstr>
      <vt:lpstr>Introduction</vt:lpstr>
      <vt:lpstr>IAS Capital Market Assumption (5 Year Horizon)</vt:lpstr>
      <vt:lpstr>IAS Capital Market Assumption (5 Year Horizon)</vt:lpstr>
      <vt:lpstr>Various Portfolio Allocations</vt:lpstr>
      <vt:lpstr>...Have Different Returns Assumptions</vt:lpstr>
      <vt:lpstr>Mean Variance Optimal Portfolio Allocation</vt:lpstr>
      <vt:lpstr>Combining peer and IAS assumptions</vt:lpstr>
      <vt:lpstr>Optimal portfolio allocations using combined returns</vt:lpstr>
      <vt:lpstr>Appendix</vt:lpstr>
      <vt:lpstr>Important Disclosure</vt:lpstr>
    </vt:vector>
  </TitlesOfParts>
  <Company>Prudential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x002713</dc:creator>
  <cp:lastModifiedBy>Harsh Parikh</cp:lastModifiedBy>
  <cp:revision>5677</cp:revision>
  <cp:lastPrinted>2017-09-15T21:42:19Z</cp:lastPrinted>
  <dcterms:created xsi:type="dcterms:W3CDTF">2004-07-29T18:08:48Z</dcterms:created>
  <dcterms:modified xsi:type="dcterms:W3CDTF">2017-09-15T21:46:08Z</dcterms:modified>
</cp:coreProperties>
</file>